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2" r:id="rId3"/>
    <p:sldMasterId id="2147483771" r:id="rId4"/>
    <p:sldMasterId id="2147483786" r:id="rId5"/>
    <p:sldMasterId id="2147483801" r:id="rId6"/>
    <p:sldMasterId id="2147483811" r:id="rId7"/>
    <p:sldMasterId id="2147483827" r:id="rId8"/>
    <p:sldMasterId id="2147483839" r:id="rId9"/>
  </p:sldMasterIdLst>
  <p:notesMasterIdLst>
    <p:notesMasterId r:id="rId109"/>
  </p:notesMasterIdLst>
  <p:sldIdLst>
    <p:sldId id="273" r:id="rId10"/>
    <p:sldId id="734" r:id="rId11"/>
    <p:sldId id="735" r:id="rId12"/>
    <p:sldId id="718" r:id="rId13"/>
    <p:sldId id="732" r:id="rId14"/>
    <p:sldId id="257" r:id="rId15"/>
    <p:sldId id="258" r:id="rId16"/>
    <p:sldId id="259" r:id="rId17"/>
    <p:sldId id="268" r:id="rId18"/>
    <p:sldId id="271" r:id="rId19"/>
    <p:sldId id="272" r:id="rId20"/>
    <p:sldId id="274" r:id="rId21"/>
    <p:sldId id="261" r:id="rId22"/>
    <p:sldId id="357" r:id="rId23"/>
    <p:sldId id="262" r:id="rId24"/>
    <p:sldId id="263" r:id="rId25"/>
    <p:sldId id="264" r:id="rId26"/>
    <p:sldId id="265" r:id="rId27"/>
    <p:sldId id="275" r:id="rId28"/>
    <p:sldId id="431" r:id="rId29"/>
    <p:sldId id="266" r:id="rId30"/>
    <p:sldId id="640" r:id="rId31"/>
    <p:sldId id="643" r:id="rId32"/>
    <p:sldId id="644" r:id="rId33"/>
    <p:sldId id="646" r:id="rId34"/>
    <p:sldId id="645" r:id="rId35"/>
    <p:sldId id="647" r:id="rId36"/>
    <p:sldId id="642" r:id="rId37"/>
    <p:sldId id="648" r:id="rId38"/>
    <p:sldId id="650" r:id="rId39"/>
    <p:sldId id="267" r:id="rId40"/>
    <p:sldId id="652" r:id="rId41"/>
    <p:sldId id="364" r:id="rId42"/>
    <p:sldId id="355" r:id="rId43"/>
    <p:sldId id="709" r:id="rId44"/>
    <p:sldId id="637" r:id="rId45"/>
    <p:sldId id="633" r:id="rId46"/>
    <p:sldId id="634" r:id="rId47"/>
    <p:sldId id="635" r:id="rId48"/>
    <p:sldId id="636" r:id="rId49"/>
    <p:sldId id="711" r:id="rId50"/>
    <p:sldId id="675" r:id="rId51"/>
    <p:sldId id="639" r:id="rId52"/>
    <p:sldId id="483" r:id="rId53"/>
    <p:sldId id="484" r:id="rId54"/>
    <p:sldId id="676" r:id="rId55"/>
    <p:sldId id="478" r:id="rId56"/>
    <p:sldId id="479" r:id="rId57"/>
    <p:sldId id="480" r:id="rId58"/>
    <p:sldId id="481" r:id="rId59"/>
    <p:sldId id="677" r:id="rId60"/>
    <p:sldId id="708" r:id="rId61"/>
    <p:sldId id="707" r:id="rId62"/>
    <p:sldId id="678" r:id="rId63"/>
    <p:sldId id="653" r:id="rId64"/>
    <p:sldId id="654" r:id="rId65"/>
    <p:sldId id="655" r:id="rId66"/>
    <p:sldId id="656" r:id="rId67"/>
    <p:sldId id="657" r:id="rId68"/>
    <p:sldId id="658" r:id="rId69"/>
    <p:sldId id="688" r:id="rId70"/>
    <p:sldId id="690" r:id="rId71"/>
    <p:sldId id="691" r:id="rId72"/>
    <p:sldId id="692" r:id="rId73"/>
    <p:sldId id="693" r:id="rId74"/>
    <p:sldId id="694" r:id="rId75"/>
    <p:sldId id="695" r:id="rId76"/>
    <p:sldId id="696" r:id="rId77"/>
    <p:sldId id="697" r:id="rId78"/>
    <p:sldId id="698" r:id="rId79"/>
    <p:sldId id="699" r:id="rId80"/>
    <p:sldId id="700" r:id="rId81"/>
    <p:sldId id="701" r:id="rId82"/>
    <p:sldId id="702" r:id="rId83"/>
    <p:sldId id="710" r:id="rId84"/>
    <p:sldId id="679" r:id="rId85"/>
    <p:sldId id="680" r:id="rId86"/>
    <p:sldId id="687" r:id="rId87"/>
    <p:sldId id="659" r:id="rId88"/>
    <p:sldId id="673" r:id="rId89"/>
    <p:sldId id="661" r:id="rId90"/>
    <p:sldId id="662" r:id="rId91"/>
    <p:sldId id="663" r:id="rId92"/>
    <p:sldId id="664" r:id="rId93"/>
    <p:sldId id="665" r:id="rId94"/>
    <p:sldId id="736" r:id="rId95"/>
    <p:sldId id="737" r:id="rId96"/>
    <p:sldId id="666" r:id="rId97"/>
    <p:sldId id="733" r:id="rId98"/>
    <p:sldId id="703" r:id="rId99"/>
    <p:sldId id="704" r:id="rId100"/>
    <p:sldId id="705" r:id="rId101"/>
    <p:sldId id="706" r:id="rId102"/>
    <p:sldId id="670" r:id="rId103"/>
    <p:sldId id="671" r:id="rId104"/>
    <p:sldId id="672" r:id="rId105"/>
    <p:sldId id="631" r:id="rId106"/>
    <p:sldId id="632" r:id="rId107"/>
    <p:sldId id="629"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93" autoAdjust="0"/>
  </p:normalViewPr>
  <p:slideViewPr>
    <p:cSldViewPr snapToGrid="0">
      <p:cViewPr varScale="1">
        <p:scale>
          <a:sx n="65" d="100"/>
          <a:sy n="65" d="100"/>
        </p:scale>
        <p:origin x="-330" y="-108"/>
      </p:cViewPr>
      <p:guideLst>
        <p:guide orient="horz" pos="2160"/>
        <p:guide pos="2880"/>
      </p:guideLst>
    </p:cSldViewPr>
  </p:slideViewPr>
  <p:notesTextViewPr>
    <p:cViewPr>
      <p:scale>
        <a:sx n="1" d="1"/>
        <a:sy n="1" d="1"/>
      </p:scale>
      <p:origin x="0" y="0"/>
    </p:cViewPr>
  </p:notesTextViewPr>
  <p:sorterViewPr>
    <p:cViewPr>
      <p:scale>
        <a:sx n="66" d="100"/>
        <a:sy n="66" d="100"/>
      </p:scale>
      <p:origin x="0" y="105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CD30E1-6F57-4D13-808E-26D6B0702A94}" type="datetimeFigureOut">
              <a:rPr lang="en-US" smtClean="0"/>
              <a:t>4/24/2016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B4D289-081D-4A3C-B2D7-129BF4D0F197}" type="slidenum">
              <a:rPr lang="en-US" smtClean="0"/>
              <a:t>‹#›</a:t>
            </a:fld>
            <a:endParaRPr lang="en-US"/>
          </a:p>
        </p:txBody>
      </p:sp>
    </p:spTree>
    <p:extLst>
      <p:ext uri="{BB962C8B-B14F-4D97-AF65-F5344CB8AC3E}">
        <p14:creationId xmlns:p14="http://schemas.microsoft.com/office/powerpoint/2010/main" val="197435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29</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30</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31</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421465-698F-49BF-A052-6483E883EA80}" type="slidenum">
              <a:rPr lang="en-US"/>
              <a:pPr/>
              <a:t>32</a:t>
            </a:fld>
            <a:endParaRPr lang="en-US"/>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A5C84-379E-4EC6-9026-E4BC23690C0F}" type="slidenum">
              <a:rPr lang="en-US"/>
              <a:pPr eaLnBrk="1" hangingPunct="1"/>
              <a:t>33</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US" smtClean="0">
                <a:latin typeface="Arial" charset="0"/>
              </a:rPr>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061A864-81ED-4566-9CD2-29C383D1B1AE}"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21</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23</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24</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25</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26</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2D02E-6E6D-430C-9C56-8CC97E0B2960}" type="slidenum">
              <a:rPr lang="en-US"/>
              <a:pPr/>
              <a:t>27</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88331-2B8A-49B0-8876-EE42A6BDF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256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F0D04A-E836-4768-8364-FF429B7B0A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181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399075-5F6E-4230-B89E-7BBCB713AAD5}"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88564-8E3B-4364-ACD9-2DB3E414558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4751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173C6-6546-4E9A-8828-52C05E0145AB}"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55840F-C930-45FA-ADC3-9870052895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4971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2852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59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4102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163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7213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487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650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24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3E1028-7525-458B-AFA2-E6D266C260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645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02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2955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3931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196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247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D2ED46D0-A339-4852-A214-F046D6566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78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639262-D6B0-40C6-B50F-D933786EB4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233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15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78E10FE-C7F0-4A02-AD11-D9322E809A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1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F4EEF-27CB-4BF4-8AE4-F68B0BBB23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6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C1CDD-61A9-4039-B22B-7273FFDCB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7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6606F-E195-4E07-BD48-28C221B53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14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952F-9B99-47B8-B993-932DD0AE8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649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6AF0D36-0704-4266-928C-3B0C931B82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29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D4CD3-3FAC-452E-99FE-31A2F499C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752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3A3188-E305-4F92-BC92-EEA89158A5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11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CD2E26-AB84-4932-8B44-7540C72D9A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0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B6D3D0-6692-48C9-A048-D8056FB0C3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886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B913A-47EB-4D4E-89E2-5549653470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6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09449-5C4B-4078-B469-CDE78D177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58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A0C0E1-CDA7-4098-8C50-C27B4B3A42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55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0F408-04DA-43E9-A998-9648C9E249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4431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40C63B-90DA-42B4-B92B-8C826EC80C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139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E0739E-DCE3-4794-9DD0-8B1BACE91E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089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9239DC-DA4D-499A-BC90-CC2E92CC4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8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5A63D4-F05D-468B-9721-6686E87D8A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00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9B0745-BB5B-406D-A0E2-D8B8859B48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95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0438EF1-CD66-45CD-80B7-59061F003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537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E10ED66-6A29-438E-8666-E5C5A1F70B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814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A1F15B4-AE49-4E53-87A9-B71C25C35C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696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C28DE94-0E00-4FD8-91E2-5C47DA0C0E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7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FA067F7-1EFF-4B2A-B533-2B4CF774C8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37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757331-06CD-42C1-80E6-21196884A6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46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E78FD5-40B3-4F30-8B95-EF6C3738AF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203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34723EC-9F4D-44EB-90DD-DF70E30868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2769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FA4622-73FE-4BEA-BDA9-1BC522A04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9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37D063-4924-454E-A0C7-7209BFDBA6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215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3D369E-AF32-4BF2-9E65-CB530F9CD2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502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BB7C6-84C4-49B0-965E-25E82C3FD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67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36538-52D8-4EF8-9F92-61DEC5BA75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39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3775F4-6C4E-45ED-97AC-CF4190D931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8523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8D4824-713F-43B3-A341-EA37BFDC0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58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84856-E6AC-4F17-A1D6-C85D944C71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79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3C6EA9-07F4-4448-9959-022026533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88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5B9C58-053F-42BE-ADED-294C2BA2C9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70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8016C-F7BE-4E2D-AB77-3C66956A57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4861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7DF70-EF4C-4CA5-866C-F4AB2AE225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03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90FADF-EC55-487F-A299-9427E276D6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66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E06C2C-796D-44D1-BD6A-22A805AD3D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109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D9BF01-D26B-419F-AA84-6D31CF69F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6006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DD7AFB-466F-4C4C-9EA1-1ABA3212E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31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D44EE8-F5EE-4FA4-ABC0-EF047051536C}" type="slidenum">
              <a:rPr lang="en-US"/>
              <a:pPr>
                <a:defRPr/>
              </a:pPr>
              <a:t>‹#›</a:t>
            </a:fld>
            <a:endParaRPr lang="en-US"/>
          </a:p>
        </p:txBody>
      </p:sp>
    </p:spTree>
    <p:extLst>
      <p:ext uri="{BB962C8B-B14F-4D97-AF65-F5344CB8AC3E}">
        <p14:creationId xmlns:p14="http://schemas.microsoft.com/office/powerpoint/2010/main" val="36929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23632-3401-41FC-913E-BFBC4C50621B}" type="slidenum">
              <a:rPr lang="en-US"/>
              <a:pPr>
                <a:defRPr/>
              </a:pPr>
              <a:t>‹#›</a:t>
            </a:fld>
            <a:endParaRPr lang="en-US"/>
          </a:p>
        </p:txBody>
      </p:sp>
    </p:spTree>
    <p:extLst>
      <p:ext uri="{BB962C8B-B14F-4D97-AF65-F5344CB8AC3E}">
        <p14:creationId xmlns:p14="http://schemas.microsoft.com/office/powerpoint/2010/main" val="2240880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B1576-BD99-4D0B-BA58-17651A08062A}" type="slidenum">
              <a:rPr lang="en-US"/>
              <a:pPr>
                <a:defRPr/>
              </a:pPr>
              <a:t>‹#›</a:t>
            </a:fld>
            <a:endParaRPr lang="en-US"/>
          </a:p>
        </p:txBody>
      </p:sp>
    </p:spTree>
    <p:extLst>
      <p:ext uri="{BB962C8B-B14F-4D97-AF65-F5344CB8AC3E}">
        <p14:creationId xmlns:p14="http://schemas.microsoft.com/office/powerpoint/2010/main" val="4279937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5F0A70-B19C-45C6-9A76-BFC8A1FEF131}" type="slidenum">
              <a:rPr lang="en-US"/>
              <a:pPr>
                <a:defRPr/>
              </a:pPr>
              <a:t>‹#›</a:t>
            </a:fld>
            <a:endParaRPr lang="en-US"/>
          </a:p>
        </p:txBody>
      </p:sp>
    </p:spTree>
    <p:extLst>
      <p:ext uri="{BB962C8B-B14F-4D97-AF65-F5344CB8AC3E}">
        <p14:creationId xmlns:p14="http://schemas.microsoft.com/office/powerpoint/2010/main" val="2214102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3F51A-0E23-493C-96CD-4C9E374C7C07}" type="slidenum">
              <a:rPr lang="en-US"/>
              <a:pPr>
                <a:defRPr/>
              </a:pPr>
              <a:t>‹#›</a:t>
            </a:fld>
            <a:endParaRPr lang="en-US"/>
          </a:p>
        </p:txBody>
      </p:sp>
    </p:spTree>
    <p:extLst>
      <p:ext uri="{BB962C8B-B14F-4D97-AF65-F5344CB8AC3E}">
        <p14:creationId xmlns:p14="http://schemas.microsoft.com/office/powerpoint/2010/main" val="1044472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317F4-FA8D-480F-9B27-1D3E13DD39F8}" type="slidenum">
              <a:rPr lang="en-US"/>
              <a:pPr>
                <a:defRPr/>
              </a:pPr>
              <a:t>‹#›</a:t>
            </a:fld>
            <a:endParaRPr lang="en-US"/>
          </a:p>
        </p:txBody>
      </p:sp>
    </p:spTree>
    <p:extLst>
      <p:ext uri="{BB962C8B-B14F-4D97-AF65-F5344CB8AC3E}">
        <p14:creationId xmlns:p14="http://schemas.microsoft.com/office/powerpoint/2010/main" val="20162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A45EB-681C-4532-9536-0418359F09C9}" type="slidenum">
              <a:rPr lang="en-US"/>
              <a:pPr>
                <a:defRPr/>
              </a:pPr>
              <a:t>‹#›</a:t>
            </a:fld>
            <a:endParaRPr lang="en-US"/>
          </a:p>
        </p:txBody>
      </p:sp>
    </p:spTree>
    <p:extLst>
      <p:ext uri="{BB962C8B-B14F-4D97-AF65-F5344CB8AC3E}">
        <p14:creationId xmlns:p14="http://schemas.microsoft.com/office/powerpoint/2010/main" val="272666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1C4472-4EA3-4A85-8A41-E53A9E6A86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74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77B885-770B-4F43-BA24-4C26B200814B}" type="slidenum">
              <a:rPr lang="en-US"/>
              <a:pPr>
                <a:defRPr/>
              </a:pPr>
              <a:t>‹#›</a:t>
            </a:fld>
            <a:endParaRPr lang="en-US"/>
          </a:p>
        </p:txBody>
      </p:sp>
    </p:spTree>
    <p:extLst>
      <p:ext uri="{BB962C8B-B14F-4D97-AF65-F5344CB8AC3E}">
        <p14:creationId xmlns:p14="http://schemas.microsoft.com/office/powerpoint/2010/main" val="4214607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C0E45-7F3E-4679-B93E-A05BE3C87577}" type="slidenum">
              <a:rPr lang="en-US"/>
              <a:pPr>
                <a:defRPr/>
              </a:pPr>
              <a:t>‹#›</a:t>
            </a:fld>
            <a:endParaRPr lang="en-US"/>
          </a:p>
        </p:txBody>
      </p:sp>
    </p:spTree>
    <p:extLst>
      <p:ext uri="{BB962C8B-B14F-4D97-AF65-F5344CB8AC3E}">
        <p14:creationId xmlns:p14="http://schemas.microsoft.com/office/powerpoint/2010/main" val="3611914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315B3-CA02-492D-AC40-BF564FB33601}" type="slidenum">
              <a:rPr lang="en-US"/>
              <a:pPr>
                <a:defRPr/>
              </a:pPr>
              <a:t>‹#›</a:t>
            </a:fld>
            <a:endParaRPr lang="en-US"/>
          </a:p>
        </p:txBody>
      </p:sp>
    </p:spTree>
    <p:extLst>
      <p:ext uri="{BB962C8B-B14F-4D97-AF65-F5344CB8AC3E}">
        <p14:creationId xmlns:p14="http://schemas.microsoft.com/office/powerpoint/2010/main" val="379637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80AE3-984D-4F3A-82AC-7ECD62940BE9}" type="slidenum">
              <a:rPr lang="en-US"/>
              <a:pPr>
                <a:defRPr/>
              </a:pPr>
              <a:t>‹#›</a:t>
            </a:fld>
            <a:endParaRPr lang="en-US"/>
          </a:p>
        </p:txBody>
      </p:sp>
    </p:spTree>
    <p:extLst>
      <p:ext uri="{BB962C8B-B14F-4D97-AF65-F5344CB8AC3E}">
        <p14:creationId xmlns:p14="http://schemas.microsoft.com/office/powerpoint/2010/main" val="1453031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61F8-4EB3-4065-A368-7AA164A9CAF3}" type="slidenum">
              <a:rPr lang="en-US"/>
              <a:pPr>
                <a:defRPr/>
              </a:pPr>
              <a:t>‹#›</a:t>
            </a:fld>
            <a:endParaRPr lang="en-US"/>
          </a:p>
        </p:txBody>
      </p:sp>
    </p:spTree>
    <p:extLst>
      <p:ext uri="{BB962C8B-B14F-4D97-AF65-F5344CB8AC3E}">
        <p14:creationId xmlns:p14="http://schemas.microsoft.com/office/powerpoint/2010/main" val="417042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70C384-58E8-43CC-B9E5-DE522F9C63EA}" type="slidenum">
              <a:rPr lang="en-US"/>
              <a:pPr>
                <a:defRPr/>
              </a:pPr>
              <a:t>‹#›</a:t>
            </a:fld>
            <a:endParaRPr lang="en-US"/>
          </a:p>
        </p:txBody>
      </p:sp>
    </p:spTree>
    <p:extLst>
      <p:ext uri="{BB962C8B-B14F-4D97-AF65-F5344CB8AC3E}">
        <p14:creationId xmlns:p14="http://schemas.microsoft.com/office/powerpoint/2010/main" val="3275225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E9E9C7A6-0456-4AE9-A47A-33194433D8F9}" type="slidenum">
              <a:rPr lang="en-US"/>
              <a:pPr>
                <a:defRPr/>
              </a:pPr>
              <a:t>‹#›</a:t>
            </a:fld>
            <a:endParaRPr lang="en-US"/>
          </a:p>
        </p:txBody>
      </p:sp>
    </p:spTree>
    <p:extLst>
      <p:ext uri="{BB962C8B-B14F-4D97-AF65-F5344CB8AC3E}">
        <p14:creationId xmlns:p14="http://schemas.microsoft.com/office/powerpoint/2010/main" val="1005635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31840" y="2130425"/>
            <a:ext cx="5088044" cy="1470025"/>
          </a:xfrm>
        </p:spPr>
        <p:txBody>
          <a:bodyPr vert="horz" lIns="91440" tIns="45720" rIns="91440" bIns="45720" rtlCol="0" anchor="b">
            <a:normAutofit/>
          </a:bodyPr>
          <a:lstStyle>
            <a:lvl1pPr algn="l" defTabSz="914400" rtl="0" eaLnBrk="1" latinLnBrk="0" hangingPunct="1">
              <a:lnSpc>
                <a:spcPts val="2800"/>
              </a:lnSpc>
              <a:spcBef>
                <a:spcPct val="0"/>
              </a:spcBef>
              <a:buNone/>
              <a:defRPr lang="en-AU" sz="2800" kern="1200" dirty="0" smtClean="0">
                <a:solidFill>
                  <a:schemeClr val="bg2"/>
                </a:solidFill>
                <a:latin typeface="Arial" pitchFamily="34" charset="0"/>
                <a:ea typeface="+mj-ea"/>
                <a:cs typeface="Arial"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3131840" y="3645024"/>
            <a:ext cx="4640560" cy="720080"/>
          </a:xfr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lang="en-AU" sz="2000" kern="1200" dirty="0" smtClean="0">
                <a:solidFill>
                  <a:schemeClr val="bg2"/>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13" name="Slide Number Placeholder 5"/>
          <p:cNvSpPr>
            <a:spLocks noGrp="1"/>
          </p:cNvSpPr>
          <p:nvPr>
            <p:ph type="sldNum" sz="quarter" idx="12"/>
          </p:nvPr>
        </p:nvSpPr>
        <p:spPr>
          <a:xfrm>
            <a:off x="8358214" y="6584156"/>
            <a:ext cx="785786" cy="273844"/>
          </a:xfrm>
        </p:spPr>
        <p:txBody>
          <a:bodyPr/>
          <a:lstStyle>
            <a:lvl1pPr algn="r">
              <a:defRPr>
                <a:solidFill>
                  <a:schemeClr val="bg2"/>
                </a:solidFill>
              </a:defRPr>
            </a:lvl1pPr>
          </a:lstStyle>
          <a:p>
            <a:fld id="{FD6AD281-E497-4513-9250-2C4199296EDD}" type="slidenum">
              <a:rPr lang="en-US" smtClean="0">
                <a:solidFill>
                  <a:srgbClr val="808080"/>
                </a:solidFill>
              </a:rPr>
              <a:pPr/>
              <a:t>‹#›</a:t>
            </a:fld>
            <a:endParaRPr lang="en-US" dirty="0">
              <a:solidFill>
                <a:srgbClr val="808080"/>
              </a:solidFill>
            </a:endParaRPr>
          </a:p>
        </p:txBody>
      </p:sp>
      <p:pic>
        <p:nvPicPr>
          <p:cNvPr id="14" name="Picture 13" descr="Diffratcion_Graphic.png"/>
          <p:cNvPicPr>
            <a:picLocks noChangeAspect="1"/>
          </p:cNvPicPr>
          <p:nvPr userDrawn="1"/>
        </p:nvPicPr>
        <p:blipFill>
          <a:blip r:embed="rId2" cstate="print"/>
          <a:srcRect l="48815"/>
          <a:stretch>
            <a:fillRect/>
          </a:stretch>
        </p:blipFill>
        <p:spPr>
          <a:xfrm>
            <a:off x="0" y="188640"/>
            <a:ext cx="2991423" cy="5955228"/>
          </a:xfrm>
          <a:prstGeom prst="rect">
            <a:avLst/>
          </a:prstGeom>
          <a:noFill/>
          <a:ln>
            <a:noFill/>
          </a:ln>
        </p:spPr>
      </p:pic>
      <p:pic>
        <p:nvPicPr>
          <p:cNvPr id="15" name="Picture 14" descr="Australian Synchrotron_PRIM_[CMYK]wt.png"/>
          <p:cNvPicPr>
            <a:picLocks noChangeAspect="1"/>
          </p:cNvPicPr>
          <p:nvPr userDrawn="1"/>
        </p:nvPicPr>
        <p:blipFill>
          <a:blip r:embed="rId3" cstate="print"/>
          <a:stretch>
            <a:fillRect/>
          </a:stretch>
        </p:blipFill>
        <p:spPr>
          <a:xfrm>
            <a:off x="3347760" y="1298509"/>
            <a:ext cx="2433600" cy="666407"/>
          </a:xfrm>
          <a:prstGeom prst="rect">
            <a:avLst/>
          </a:prstGeom>
        </p:spPr>
      </p:pic>
      <p:pic>
        <p:nvPicPr>
          <p:cNvPr id="8" name="Picture 7" descr="Australian Synchrotron_PRIM_[CMYK].png"/>
          <p:cNvPicPr>
            <a:picLocks noChangeAspect="1"/>
          </p:cNvPicPr>
          <p:nvPr userDrawn="1"/>
        </p:nvPicPr>
        <p:blipFill>
          <a:blip r:embed="rId4" cstate="print"/>
          <a:stretch>
            <a:fillRect/>
          </a:stretch>
        </p:blipFill>
        <p:spPr>
          <a:xfrm>
            <a:off x="6372200" y="260648"/>
            <a:ext cx="2448273" cy="670424"/>
          </a:xfrm>
          <a:prstGeom prst="rect">
            <a:avLst/>
          </a:prstGeom>
        </p:spPr>
      </p:pic>
      <p:pic>
        <p:nvPicPr>
          <p:cNvPr id="10" name="Picture 2" descr="\\psf\Host\Client Active\Synchrotron\GOVERNMENT LOGO LINE_CMYK new no Australia.jpg"/>
          <p:cNvPicPr>
            <a:picLocks noChangeAspect="1" noChangeArrowheads="1"/>
          </p:cNvPicPr>
          <p:nvPr userDrawn="1"/>
        </p:nvPicPr>
        <p:blipFill>
          <a:blip r:embed="rId5" cstate="print"/>
          <a:srcRect/>
          <a:stretch>
            <a:fillRect/>
          </a:stretch>
        </p:blipFill>
        <p:spPr bwMode="auto">
          <a:xfrm>
            <a:off x="6376942" y="6165304"/>
            <a:ext cx="2448000" cy="477211"/>
          </a:xfrm>
          <a:prstGeom prst="rect">
            <a:avLst/>
          </a:prstGeom>
          <a:noFill/>
        </p:spPr>
      </p:pic>
    </p:spTree>
    <p:extLst>
      <p:ext uri="{BB962C8B-B14F-4D97-AF65-F5344CB8AC3E}">
        <p14:creationId xmlns:p14="http://schemas.microsoft.com/office/powerpoint/2010/main" val="384617459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251520" y="1268413"/>
            <a:ext cx="8568630" cy="5040312"/>
          </a:xfrm>
        </p:spPr>
        <p:txBody>
          <a:bodyPr/>
          <a:lstStyle>
            <a:lvl1pPr>
              <a:spcBef>
                <a:spcPts val="6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12"/>
          </p:nvPr>
        </p:nvSpPr>
        <p:spPr>
          <a:xfrm>
            <a:off x="7010400" y="6492875"/>
            <a:ext cx="2133600" cy="365125"/>
          </a:xfrm>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7" name="Date Placeholder 6"/>
          <p:cNvSpPr>
            <a:spLocks noGrp="1"/>
          </p:cNvSpPr>
          <p:nvPr>
            <p:ph type="dt" sz="half" idx="13"/>
          </p:nvPr>
        </p:nvSpPr>
        <p:spPr/>
        <p:txBody>
          <a:bodyPr/>
          <a:lstStyle/>
          <a:p>
            <a:fld id="{8E910469-308E-47E3-B35D-399830AB6E7E}" type="datetimeFigureOut">
              <a:rPr lang="en-AU" smtClean="0"/>
              <a:pPr/>
              <a:t>24/04/2016</a:t>
            </a:fld>
            <a:endParaRPr lang="en-AU" dirty="0"/>
          </a:p>
        </p:txBody>
      </p:sp>
      <p:sp>
        <p:nvSpPr>
          <p:cNvPr id="8" name="Footer Placeholder 7"/>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31608932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1" name="Date Placeholder 10"/>
          <p:cNvSpPr>
            <a:spLocks noGrp="1"/>
          </p:cNvSpPr>
          <p:nvPr>
            <p:ph type="dt" sz="half" idx="10"/>
          </p:nvPr>
        </p:nvSpPr>
        <p:spPr/>
        <p:txBody>
          <a:bodyPr/>
          <a:lstStyle/>
          <a:p>
            <a:fld id="{8E910469-308E-47E3-B35D-399830AB6E7E}" type="datetimeFigureOut">
              <a:rPr lang="en-AU" smtClean="0"/>
              <a:pPr/>
              <a:t>24/04/2016</a:t>
            </a:fld>
            <a:endParaRPr lang="en-AU" dirty="0"/>
          </a:p>
        </p:txBody>
      </p:sp>
      <p:sp>
        <p:nvSpPr>
          <p:cNvPr id="12" name="Slide Number Placeholder 11"/>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3" name="Footer Placeholder 12"/>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18374816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0934826-73A9-4D14-8603-3F7ED8A16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9760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1520" y="1700809"/>
            <a:ext cx="8390736" cy="3500896"/>
          </a:xfrm>
        </p:spPr>
        <p:txBody>
          <a:bodyPr/>
          <a:lstStyle>
            <a:lvl1pPr>
              <a:spcBef>
                <a:spcPts val="0"/>
              </a:spcBef>
              <a:spcAft>
                <a:spcPts val="1200"/>
              </a:spcAft>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FD6AD281-E497-4513-9250-2C4199296EDD}" type="slidenum">
              <a:rPr lang="en-US" smtClean="0">
                <a:solidFill>
                  <a:srgbClr val="000000">
                    <a:tint val="75000"/>
                  </a:srgbClr>
                </a:solidFill>
              </a:rPr>
              <a:pPr/>
              <a:t>‹#›</a:t>
            </a:fld>
            <a:endParaRPr lang="en-US">
              <a:solidFill>
                <a:srgbClr val="000000">
                  <a:tint val="75000"/>
                </a:srgbClr>
              </a:solidFill>
            </a:endParaRPr>
          </a:p>
        </p:txBody>
      </p:sp>
      <p:sp>
        <p:nvSpPr>
          <p:cNvPr id="9" name="Text Placeholder 8"/>
          <p:cNvSpPr>
            <a:spLocks noGrp="1"/>
          </p:cNvSpPr>
          <p:nvPr>
            <p:ph type="body" sz="quarter" idx="13"/>
          </p:nvPr>
        </p:nvSpPr>
        <p:spPr>
          <a:xfrm>
            <a:off x="251520" y="1268413"/>
            <a:ext cx="8477250" cy="571493"/>
          </a:xfrm>
        </p:spPr>
        <p:txBody>
          <a:bodyPr/>
          <a:lstStyle>
            <a:lvl1pPr>
              <a:buNone/>
              <a:defRPr b="1"/>
            </a:lvl1pPr>
          </a:lstStyle>
          <a:p>
            <a:pPr lvl="0"/>
            <a:r>
              <a:rPr lang="en-US" dirty="0" smtClean="0"/>
              <a:t>Click to edit Master text styles</a:t>
            </a:r>
          </a:p>
        </p:txBody>
      </p:sp>
      <p:sp>
        <p:nvSpPr>
          <p:cNvPr id="7" name="Date Placeholder 6"/>
          <p:cNvSpPr>
            <a:spLocks noGrp="1"/>
          </p:cNvSpPr>
          <p:nvPr>
            <p:ph type="dt" sz="half" idx="14"/>
          </p:nvPr>
        </p:nvSpPr>
        <p:spPr/>
        <p:txBody>
          <a:bodyPr/>
          <a:lstStyle/>
          <a:p>
            <a:fld id="{8E910469-308E-47E3-B35D-399830AB6E7E}" type="datetimeFigureOut">
              <a:rPr lang="en-AU" smtClean="0"/>
              <a:pPr/>
              <a:t>24/04/2016</a:t>
            </a:fld>
            <a:endParaRPr lang="en-AU" dirty="0"/>
          </a:p>
        </p:txBody>
      </p:sp>
      <p:sp>
        <p:nvSpPr>
          <p:cNvPr id="8" name="Footer Placeholder 7"/>
          <p:cNvSpPr>
            <a:spLocks noGrp="1"/>
          </p:cNvSpPr>
          <p:nvPr>
            <p:ph type="ftr" sz="quarter" idx="15"/>
          </p:nvPr>
        </p:nvSpPr>
        <p:spPr/>
        <p:txBody>
          <a:bodyPr/>
          <a:lstStyle/>
          <a:p>
            <a:endParaRPr lang="en-AU" dirty="0"/>
          </a:p>
        </p:txBody>
      </p:sp>
    </p:spTree>
    <p:extLst>
      <p:ext uri="{BB962C8B-B14F-4D97-AF65-F5344CB8AC3E}">
        <p14:creationId xmlns:p14="http://schemas.microsoft.com/office/powerpoint/2010/main" val="202047014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3" name="Content Placeholder 2"/>
          <p:cNvSpPr>
            <a:spLocks noGrp="1"/>
          </p:cNvSpPr>
          <p:nvPr>
            <p:ph sz="half" idx="1"/>
          </p:nvPr>
        </p:nvSpPr>
        <p:spPr>
          <a:xfrm>
            <a:off x="25152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716150" y="1268413"/>
            <a:ext cx="4104000" cy="5071187"/>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8" name="Date Placeholder 7"/>
          <p:cNvSpPr>
            <a:spLocks noGrp="1"/>
          </p:cNvSpPr>
          <p:nvPr>
            <p:ph type="dt" sz="half" idx="10"/>
          </p:nvPr>
        </p:nvSpPr>
        <p:spPr/>
        <p:txBody>
          <a:bodyPr/>
          <a:lstStyle/>
          <a:p>
            <a:fld id="{8E910469-308E-47E3-B35D-399830AB6E7E}" type="datetimeFigureOut">
              <a:rPr lang="en-AU" smtClean="0"/>
              <a:pPr/>
              <a:t>24/04/2016</a:t>
            </a:fld>
            <a:endParaRPr lang="en-AU" dirty="0"/>
          </a:p>
        </p:txBody>
      </p:sp>
      <p:sp>
        <p:nvSpPr>
          <p:cNvPr id="9" name="Slide Number Placeholder 8"/>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2" name="Footer Placeholder 11"/>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78934530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52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716150" y="1268413"/>
            <a:ext cx="4104000" cy="432395"/>
          </a:xfrm>
        </p:spPr>
        <p:txBody>
          <a:bodyPr anchor="t">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16150" y="1700807"/>
            <a:ext cx="4104000" cy="4607917"/>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12" name="Date Placeholder 11"/>
          <p:cNvSpPr>
            <a:spLocks noGrp="1"/>
          </p:cNvSpPr>
          <p:nvPr>
            <p:ph type="dt" sz="half" idx="10"/>
          </p:nvPr>
        </p:nvSpPr>
        <p:spPr/>
        <p:txBody>
          <a:bodyPr/>
          <a:lstStyle/>
          <a:p>
            <a:fld id="{8E910469-308E-47E3-B35D-399830AB6E7E}" type="datetimeFigureOut">
              <a:rPr lang="en-AU" smtClean="0"/>
              <a:pPr/>
              <a:t>24/04/2016</a:t>
            </a:fld>
            <a:endParaRPr lang="en-AU" dirty="0"/>
          </a:p>
        </p:txBody>
      </p:sp>
      <p:sp>
        <p:nvSpPr>
          <p:cNvPr id="13" name="Slide Number Placeholder 12"/>
          <p:cNvSpPr>
            <a:spLocks noGrp="1"/>
          </p:cNvSpPr>
          <p:nvPr>
            <p:ph type="sldNum" sz="quarter" idx="11"/>
          </p:nvPr>
        </p:nvSpPr>
        <p:spPr/>
        <p:txBody>
          <a:body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14" name="Footer Placeholder 1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265710956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AU"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a:t>
            </a:fld>
            <a:endParaRPr lang="en-AU">
              <a:solidFill>
                <a:srgbClr val="000000">
                  <a:tint val="75000"/>
                </a:srgbClr>
              </a:solidFill>
            </a:endParaRPr>
          </a:p>
        </p:txBody>
      </p:sp>
      <p:sp>
        <p:nvSpPr>
          <p:cNvPr id="4" name="Date Placeholder 3"/>
          <p:cNvSpPr>
            <a:spLocks noGrp="1"/>
          </p:cNvSpPr>
          <p:nvPr>
            <p:ph type="dt" sz="half" idx="13"/>
          </p:nvPr>
        </p:nvSpPr>
        <p:spPr/>
        <p:txBody>
          <a:bodyPr/>
          <a:lstStyle/>
          <a:p>
            <a:fld id="{8E910469-308E-47E3-B35D-399830AB6E7E}" type="datetimeFigureOut">
              <a:rPr lang="en-AU" smtClean="0"/>
              <a:pPr/>
              <a:t>24/04/2016</a:t>
            </a:fld>
            <a:endParaRPr lang="en-AU" dirty="0"/>
          </a:p>
        </p:txBody>
      </p:sp>
      <p:sp>
        <p:nvSpPr>
          <p:cNvPr id="6" name="Footer Placeholder 5"/>
          <p:cNvSpPr>
            <a:spLocks noGrp="1"/>
          </p:cNvSpPr>
          <p:nvPr>
            <p:ph type="ftr" sz="quarter" idx="14"/>
          </p:nvPr>
        </p:nvSpPr>
        <p:spPr/>
        <p:txBody>
          <a:bodyPr/>
          <a:lstStyle/>
          <a:p>
            <a:endParaRPr lang="en-AU" dirty="0"/>
          </a:p>
        </p:txBody>
      </p:sp>
    </p:spTree>
    <p:extLst>
      <p:ext uri="{BB962C8B-B14F-4D97-AF65-F5344CB8AC3E}">
        <p14:creationId xmlns:p14="http://schemas.microsoft.com/office/powerpoint/2010/main" val="255523277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sp>
        <p:nvSpPr>
          <p:cNvPr id="14" name="Rectangle 13"/>
          <p:cNvSpPr/>
          <p:nvPr userDrawn="1"/>
        </p:nvSpPr>
        <p:spPr>
          <a:xfrm>
            <a:off x="0" y="0"/>
            <a:ext cx="9144000" cy="1428724"/>
          </a:xfrm>
          <a:prstGeom prst="rect">
            <a:avLst/>
          </a:prstGeom>
          <a:solidFill>
            <a:srgbClr val="747476"/>
          </a:solidFill>
          <a:ln w="25400" cap="flat" cmpd="sng" algn="ctr">
            <a:noFill/>
            <a:prstDash val="solid"/>
          </a:ln>
          <a:effectLst/>
        </p:spPr>
        <p:txBody>
          <a:bodyPr rtlCol="0" anchor="ctr"/>
          <a:lstStyle/>
          <a:p>
            <a:pPr algn="ctr">
              <a:defRPr/>
            </a:pPr>
            <a:endParaRPr lang="en-US" kern="0">
              <a:solidFill>
                <a:srgbClr val="F8F8F8"/>
              </a:solidFill>
              <a:latin typeface="Calibri"/>
            </a:endParaRPr>
          </a:p>
        </p:txBody>
      </p:sp>
      <p:pic>
        <p:nvPicPr>
          <p:cNvPr id="15" name="Picture 14" descr="gradient_band_CMYK.png"/>
          <p:cNvPicPr>
            <a:picLocks noChangeAspect="1"/>
          </p:cNvPicPr>
          <p:nvPr userDrawn="1"/>
        </p:nvPicPr>
        <p:blipFill>
          <a:blip r:embed="rId2" cstate="print"/>
          <a:stretch>
            <a:fillRect/>
          </a:stretch>
        </p:blipFill>
        <p:spPr>
          <a:xfrm>
            <a:off x="-1" y="1428724"/>
            <a:ext cx="5715009" cy="139277"/>
          </a:xfrm>
          <a:prstGeom prst="rect">
            <a:avLst/>
          </a:prstGeom>
          <a:noFill/>
          <a:ln>
            <a:noFill/>
          </a:ln>
        </p:spPr>
      </p:pic>
      <p:pic>
        <p:nvPicPr>
          <p:cNvPr id="21" name="Picture 20" descr="Australian Synchrotron_PRIM_[CMYK]wt.png"/>
          <p:cNvPicPr>
            <a:picLocks noChangeAspect="1"/>
          </p:cNvPicPr>
          <p:nvPr userDrawn="1"/>
        </p:nvPicPr>
        <p:blipFill>
          <a:blip r:embed="rId3" cstate="print"/>
          <a:stretch>
            <a:fillRect/>
          </a:stretch>
        </p:blipFill>
        <p:spPr>
          <a:xfrm>
            <a:off x="409575" y="360469"/>
            <a:ext cx="2674658" cy="732418"/>
          </a:xfrm>
          <a:prstGeom prst="rect">
            <a:avLst/>
          </a:prstGeom>
        </p:spPr>
      </p:pic>
      <p:pic>
        <p:nvPicPr>
          <p:cNvPr id="10"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065625" y="370903"/>
            <a:ext cx="3695191" cy="720000"/>
          </a:xfrm>
          <a:prstGeom prst="rect">
            <a:avLst/>
          </a:prstGeom>
          <a:noFill/>
        </p:spPr>
      </p:pic>
      <p:sp>
        <p:nvSpPr>
          <p:cNvPr id="13" name="TextBox 12"/>
          <p:cNvSpPr txBox="1"/>
          <p:nvPr userDrawn="1"/>
        </p:nvSpPr>
        <p:spPr>
          <a:xfrm>
            <a:off x="0" y="1671191"/>
            <a:ext cx="9144000" cy="461665"/>
          </a:xfrm>
          <a:prstGeom prst="rect">
            <a:avLst/>
          </a:prstGeom>
          <a:noFill/>
        </p:spPr>
        <p:txBody>
          <a:bodyPr wrap="square" rtlCol="0">
            <a:spAutoFit/>
          </a:bodyPr>
          <a:lstStyle/>
          <a:p>
            <a:pPr algn="ctr">
              <a:defRPr/>
            </a:pPr>
            <a:r>
              <a:rPr lang="en-US" sz="2400" dirty="0" smtClean="0">
                <a:solidFill>
                  <a:srgbClr val="000000"/>
                </a:solidFill>
                <a:cs typeface="Arial" pitchFamily="34" charset="0"/>
              </a:rPr>
              <a:t>ACKNOWLEDGMENTS</a:t>
            </a:r>
            <a:endParaRPr lang="en-US" dirty="0">
              <a:solidFill>
                <a:srgbClr val="000000"/>
              </a:solidFill>
            </a:endParaRPr>
          </a:p>
        </p:txBody>
      </p:sp>
    </p:spTree>
    <p:extLst>
      <p:ext uri="{BB962C8B-B14F-4D97-AF65-F5344CB8AC3E}">
        <p14:creationId xmlns:p14="http://schemas.microsoft.com/office/powerpoint/2010/main" val="235047233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Acknowledgments">
    <p:spTree>
      <p:nvGrpSpPr>
        <p:cNvPr id="1" name=""/>
        <p:cNvGrpSpPr/>
        <p:nvPr/>
      </p:nvGrpSpPr>
      <p:grpSpPr>
        <a:xfrm>
          <a:off x="0" y="0"/>
          <a:ext cx="0" cy="0"/>
          <a:chOff x="0" y="0"/>
          <a:chExt cx="0" cy="0"/>
        </a:xfrm>
      </p:grpSpPr>
      <p:sp>
        <p:nvSpPr>
          <p:cNvPr id="18" name="Rectangle 17"/>
          <p:cNvSpPr/>
          <p:nvPr userDrawn="1"/>
        </p:nvSpPr>
        <p:spPr>
          <a:xfrm>
            <a:off x="0" y="0"/>
            <a:ext cx="9144000" cy="15087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 name="Picture 18" descr="gradient_band_CMYK.png"/>
          <p:cNvPicPr>
            <a:picLocks noChangeAspect="1"/>
          </p:cNvPicPr>
          <p:nvPr userDrawn="1"/>
        </p:nvPicPr>
        <p:blipFill>
          <a:blip r:embed="rId2" cstate="print"/>
          <a:stretch>
            <a:fillRect/>
          </a:stretch>
        </p:blipFill>
        <p:spPr>
          <a:xfrm>
            <a:off x="0" y="1508787"/>
            <a:ext cx="5715009" cy="185703"/>
          </a:xfrm>
          <a:prstGeom prst="rect">
            <a:avLst/>
          </a:prstGeom>
          <a:noFill/>
          <a:ln>
            <a:noFill/>
          </a:ln>
        </p:spPr>
      </p:pic>
      <p:sp>
        <p:nvSpPr>
          <p:cNvPr id="20" name="Title 1"/>
          <p:cNvSpPr>
            <a:spLocks noGrp="1"/>
          </p:cNvSpPr>
          <p:nvPr>
            <p:ph type="title" hasCustomPrompt="1"/>
          </p:nvPr>
        </p:nvSpPr>
        <p:spPr>
          <a:xfrm>
            <a:off x="409575" y="1700808"/>
            <a:ext cx="8347075" cy="677387"/>
          </a:xfrm>
        </p:spPr>
        <p:txBody>
          <a:bodyPr/>
          <a:lstStyle>
            <a:lvl1pPr algn="ctr">
              <a:defRPr sz="2000">
                <a:solidFill>
                  <a:schemeClr val="bg2"/>
                </a:solidFill>
              </a:defRPr>
            </a:lvl1pPr>
          </a:lstStyle>
          <a:p>
            <a:r>
              <a:rPr lang="en-US" dirty="0" smtClean="0"/>
              <a:t>CLICK TO EDIT MASTER TITLE STYLE</a:t>
            </a:r>
            <a:endParaRPr lang="en-US" dirty="0"/>
          </a:p>
        </p:txBody>
      </p:sp>
      <p:grpSp>
        <p:nvGrpSpPr>
          <p:cNvPr id="2" name="Group 21"/>
          <p:cNvGrpSpPr/>
          <p:nvPr userDrawn="1"/>
        </p:nvGrpSpPr>
        <p:grpSpPr>
          <a:xfrm>
            <a:off x="2616363" y="4141917"/>
            <a:ext cx="3881407" cy="410555"/>
            <a:chOff x="2226846" y="2643188"/>
            <a:chExt cx="4537942" cy="360000"/>
          </a:xfrm>
        </p:grpSpPr>
        <p:sp>
          <p:nvSpPr>
            <p:cNvPr id="34" name="Rectangle 33"/>
            <p:cNvSpPr/>
            <p:nvPr/>
          </p:nvSpPr>
          <p:spPr>
            <a:xfrm>
              <a:off x="222684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4312586"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6404788" y="2643188"/>
              <a:ext cx="36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37" name="Picture 36" descr="Australian Synchrotron_PRIM_[CMYK]wt.png"/>
          <p:cNvPicPr>
            <a:picLocks noChangeAspect="1"/>
          </p:cNvPicPr>
          <p:nvPr userDrawn="1"/>
        </p:nvPicPr>
        <p:blipFill>
          <a:blip r:embed="rId3" cstate="print"/>
          <a:stretch>
            <a:fillRect/>
          </a:stretch>
        </p:blipFill>
        <p:spPr>
          <a:xfrm>
            <a:off x="409575" y="396851"/>
            <a:ext cx="2083460" cy="760703"/>
          </a:xfrm>
          <a:prstGeom prst="rect">
            <a:avLst/>
          </a:prstGeom>
        </p:spPr>
      </p:pic>
      <p:sp>
        <p:nvSpPr>
          <p:cNvPr id="22" name="Slide Number Placeholder 21"/>
          <p:cNvSpPr>
            <a:spLocks noGrp="1"/>
          </p:cNvSpPr>
          <p:nvPr>
            <p:ph type="sldNum" sz="quarter" idx="10"/>
          </p:nvPr>
        </p:nvSpPr>
        <p:spPr/>
        <p:txBody>
          <a:bodyPr/>
          <a:lstStyle/>
          <a:p>
            <a:fld id="{FD6AD281-E497-4513-9250-2C4199296EDD}" type="slidenum">
              <a:rPr lang="en-US" smtClean="0">
                <a:solidFill>
                  <a:srgbClr val="000000">
                    <a:tint val="75000"/>
                  </a:srgbClr>
                </a:solidFill>
              </a:rPr>
              <a:pPr/>
              <a:t>‹#›</a:t>
            </a:fld>
            <a:endParaRPr lang="en-US" dirty="0">
              <a:solidFill>
                <a:srgbClr val="000000">
                  <a:tint val="75000"/>
                </a:srgbClr>
              </a:solidFill>
            </a:endParaRPr>
          </a:p>
        </p:txBody>
      </p:sp>
      <p:pic>
        <p:nvPicPr>
          <p:cNvPr id="23" name="Picture 2" descr="\\psf\Host\Client Active\Synchrotron\GOVERNMENT LOGO LINE_CMYK REVERSED new no Australia.png"/>
          <p:cNvPicPr>
            <a:picLocks noChangeAspect="1" noChangeArrowheads="1"/>
          </p:cNvPicPr>
          <p:nvPr userDrawn="1"/>
        </p:nvPicPr>
        <p:blipFill>
          <a:blip r:embed="rId4" cstate="print"/>
          <a:srcRect/>
          <a:stretch>
            <a:fillRect/>
          </a:stretch>
        </p:blipFill>
        <p:spPr bwMode="auto">
          <a:xfrm>
            <a:off x="5789520" y="412759"/>
            <a:ext cx="2882249" cy="748800"/>
          </a:xfrm>
          <a:prstGeom prst="rect">
            <a:avLst/>
          </a:prstGeom>
          <a:noFill/>
        </p:spPr>
      </p:pic>
    </p:spTree>
    <p:extLst>
      <p:ext uri="{BB962C8B-B14F-4D97-AF65-F5344CB8AC3E}">
        <p14:creationId xmlns:p14="http://schemas.microsoft.com/office/powerpoint/2010/main" val="361682262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07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67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1690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F827C-7ABB-45B8-87A8-3C029D490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72938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88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3264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982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90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705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186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4/24/2016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209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92947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438573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473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AC0C48-65C7-486E-8665-03924C2431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079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74055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611A5-FDF9-46CD-9C27-9B5E4447DC5B}"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CD5FE6-21BC-448B-A3F9-868CD04253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3972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A964D2-A525-4643-8279-0981E653886C}"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F43593-235C-497A-B729-8CB299D4D2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5219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35EDF0-30A9-413C-872A-020D1DACF45C}"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856C3E-B87E-4FA4-869C-18E5668DAB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761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C66C56-BD79-4BC4-818D-48772D002E27}" type="datetimeFigureOut">
              <a:rPr lang="en-US">
                <a:solidFill>
                  <a:prstClr val="black">
                    <a:tint val="75000"/>
                  </a:prstClr>
                </a:solidFill>
              </a:rPr>
              <a:pPr>
                <a:defRPr/>
              </a:pPr>
              <a:t>4/25/2016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10F0C3-EEEE-4A55-8FA5-F7B466C8BE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6896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C7FEC2-7080-44C5-B47A-2A80A162C562}" type="datetimeFigureOut">
              <a:rPr lang="en-US">
                <a:solidFill>
                  <a:prstClr val="black">
                    <a:tint val="75000"/>
                  </a:prstClr>
                </a:solidFill>
              </a:rPr>
              <a:pPr>
                <a:defRPr/>
              </a:pPr>
              <a:t>4/25/2016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AB8F178-858D-4491-9710-0A482FCCBC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061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559892-9486-4B68-9FAE-CA02645004D5}" type="datetimeFigureOut">
              <a:rPr lang="en-US">
                <a:solidFill>
                  <a:prstClr val="black">
                    <a:tint val="75000"/>
                  </a:prstClr>
                </a:solidFill>
              </a:rPr>
              <a:pPr>
                <a:defRPr/>
              </a:pPr>
              <a:t>4/25/2016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ED7DB46-8CFB-40C1-85D2-C453F37C52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0592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F7DA9E-8A14-4E9A-A9B1-90E7AB7ED02B}" type="datetimeFigureOut">
              <a:rPr lang="en-US">
                <a:solidFill>
                  <a:prstClr val="black">
                    <a:tint val="75000"/>
                  </a:prstClr>
                </a:solidFill>
              </a:rPr>
              <a:pPr>
                <a:defRPr/>
              </a:pPr>
              <a:t>4/25/2016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C723515-8496-4450-9FB3-A56D2967F1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605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462572-48BC-4764-A4E9-DFC94B2BFBA2}" type="datetimeFigureOut">
              <a:rPr lang="en-US">
                <a:solidFill>
                  <a:prstClr val="black">
                    <a:tint val="75000"/>
                  </a:prstClr>
                </a:solidFill>
              </a:rPr>
              <a:pPr>
                <a:defRPr/>
              </a:pPr>
              <a:t>4/25/2016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565B49-339D-4EA1-A0C1-8199B4C085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4458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31E588-57BF-4D62-A0CC-CF4291347141}" type="datetimeFigureOut">
              <a:rPr lang="en-US">
                <a:solidFill>
                  <a:prstClr val="black">
                    <a:tint val="75000"/>
                  </a:prstClr>
                </a:solidFill>
              </a:rPr>
              <a:pPr>
                <a:defRPr/>
              </a:pPr>
              <a:t>4/25/2016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FAA5099-4C27-4F79-AB4F-E280E4B024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106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1.png"/><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030656B-2427-4B96-A956-7E657C11A6D2}"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2262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72B454A0-F395-4377-9E6F-4CC65629A44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992429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CE9CFF6-391A-44C5-839D-C8F96798F84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839992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67135B72-C747-405B-9213-2C6784F59CC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528676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ea typeface="+mn-ea"/>
                <a:cs typeface="+mn-cs"/>
              </a:defRPr>
            </a:lvl1pPr>
          </a:lstStyle>
          <a:p>
            <a:pPr fontAlgn="base">
              <a:spcBef>
                <a:spcPct val="0"/>
              </a:spcBef>
              <a:spcAft>
                <a:spcPct val="0"/>
              </a:spcAft>
              <a:defRPr/>
            </a:pPr>
            <a:fld id="{EC85F954-34BF-4637-A4CD-F9867156FC5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02575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gradient_band_CMYK.png"/>
          <p:cNvPicPr>
            <a:picLocks/>
          </p:cNvPicPr>
          <p:nvPr userDrawn="1"/>
        </p:nvPicPr>
        <p:blipFill>
          <a:blip r:embed="rId11" cstate="print"/>
          <a:stretch>
            <a:fillRect/>
          </a:stretch>
        </p:blipFill>
        <p:spPr>
          <a:xfrm>
            <a:off x="-2" y="928676"/>
            <a:ext cx="7200000" cy="139277"/>
          </a:xfrm>
          <a:prstGeom prst="rect">
            <a:avLst/>
          </a:prstGeom>
          <a:noFill/>
          <a:ln>
            <a:noFill/>
          </a:ln>
        </p:spPr>
      </p:pic>
      <p:pic>
        <p:nvPicPr>
          <p:cNvPr id="18" name="Picture 17" descr="Diffratcion_Graphic.png"/>
          <p:cNvPicPr>
            <a:picLocks noChangeAspect="1"/>
          </p:cNvPicPr>
          <p:nvPr userDrawn="1"/>
        </p:nvPicPr>
        <p:blipFill>
          <a:blip r:embed="rId12" cstate="print"/>
          <a:srcRect t="55529" r="35989"/>
          <a:stretch>
            <a:fillRect/>
          </a:stretch>
        </p:blipFill>
        <p:spPr>
          <a:xfrm>
            <a:off x="7516686" y="0"/>
            <a:ext cx="1627314" cy="1152000"/>
          </a:xfrm>
          <a:prstGeom prst="rect">
            <a:avLst/>
          </a:prstGeom>
          <a:noFill/>
          <a:ln>
            <a:noFill/>
          </a:ln>
        </p:spPr>
      </p:pic>
      <p:sp>
        <p:nvSpPr>
          <p:cNvPr id="2" name="Title Placeholder 1"/>
          <p:cNvSpPr>
            <a:spLocks noGrp="1"/>
          </p:cNvSpPr>
          <p:nvPr>
            <p:ph type="title"/>
          </p:nvPr>
        </p:nvSpPr>
        <p:spPr>
          <a:xfrm>
            <a:off x="251520" y="188640"/>
            <a:ext cx="8229600" cy="810174"/>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51520" y="1268413"/>
            <a:ext cx="8568630" cy="504031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b" anchorCtr="0"/>
          <a:lstStyle>
            <a:lvl1pPr algn="r">
              <a:defRPr sz="1200">
                <a:solidFill>
                  <a:schemeClr val="tx1">
                    <a:tint val="75000"/>
                  </a:schemeClr>
                </a:solidFill>
                <a:latin typeface="Arial" pitchFamily="34" charset="0"/>
                <a:cs typeface="Arial" pitchFamily="34" charset="0"/>
              </a:defRPr>
            </a:lvl1pPr>
          </a:lstStyle>
          <a:p>
            <a:fld id="{D575D485-3E4C-41C3-8B01-AE450C34458F}" type="slidenum">
              <a:rPr lang="en-AU" smtClean="0">
                <a:solidFill>
                  <a:srgbClr val="000000">
                    <a:tint val="75000"/>
                  </a:srgbClr>
                </a:solidFill>
              </a:rPr>
              <a:pPr/>
              <a:t>‹#›</a:t>
            </a:fld>
            <a:endParaRPr lang="en-AU" dirty="0">
              <a:solidFill>
                <a:srgbClr val="000000">
                  <a:tint val="75000"/>
                </a:srgbClr>
              </a:solidFill>
            </a:endParaRPr>
          </a:p>
        </p:txBody>
      </p:sp>
      <p:sp>
        <p:nvSpPr>
          <p:cNvPr id="9" name="Date Placeholder 3"/>
          <p:cNvSpPr>
            <a:spLocks noGrp="1"/>
          </p:cNvSpPr>
          <p:nvPr>
            <p:ph type="dt" sz="half" idx="2"/>
          </p:nvPr>
        </p:nvSpPr>
        <p:spPr>
          <a:xfrm>
            <a:off x="342900" y="6492875"/>
            <a:ext cx="2133600" cy="365125"/>
          </a:xfrm>
          <a:prstGeom prst="rect">
            <a:avLst/>
          </a:prstGeom>
        </p:spPr>
        <p:txBody>
          <a:bodyPr anchor="b" anchorCtr="0"/>
          <a:lstStyle>
            <a:lvl1pPr>
              <a:defRPr sz="1200">
                <a:solidFill>
                  <a:srgbClr val="898989"/>
                </a:solidFill>
              </a:defRPr>
            </a:lvl1pPr>
          </a:lstStyle>
          <a:p>
            <a:fld id="{8E910469-308E-47E3-B35D-399830AB6E7E}" type="datetimeFigureOut">
              <a:rPr lang="en-AU" smtClean="0"/>
              <a:pPr/>
              <a:t>24/04/2016</a:t>
            </a:fld>
            <a:endParaRPr lang="en-AU" dirty="0"/>
          </a:p>
        </p:txBody>
      </p:sp>
      <p:sp>
        <p:nvSpPr>
          <p:cNvPr id="10" name="Footer Placeholder 4"/>
          <p:cNvSpPr>
            <a:spLocks noGrp="1"/>
          </p:cNvSpPr>
          <p:nvPr>
            <p:ph type="ftr" sz="quarter" idx="3"/>
          </p:nvPr>
        </p:nvSpPr>
        <p:spPr>
          <a:xfrm>
            <a:off x="3207940" y="6492875"/>
            <a:ext cx="2895600" cy="365125"/>
          </a:xfrm>
          <a:prstGeom prst="rect">
            <a:avLst/>
          </a:prstGeom>
        </p:spPr>
        <p:txBody>
          <a:bodyPr anchor="b" anchorCtr="0"/>
          <a:lstStyle>
            <a:lvl1pPr algn="ctr">
              <a:defRPr sz="1200">
                <a:solidFill>
                  <a:srgbClr val="898989"/>
                </a:solidFill>
              </a:defRPr>
            </a:lvl1pPr>
          </a:lstStyle>
          <a:p>
            <a:endParaRPr lang="en-AU" dirty="0"/>
          </a:p>
        </p:txBody>
      </p:sp>
    </p:spTree>
    <p:extLst>
      <p:ext uri="{BB962C8B-B14F-4D97-AF65-F5344CB8AC3E}">
        <p14:creationId xmlns:p14="http://schemas.microsoft.com/office/powerpoint/2010/main" val="240257462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Lst>
  <p:transition spd="med"/>
  <p:txStyles>
    <p:titleStyle>
      <a:lvl1pPr algn="l" defTabSz="914400" rtl="0" eaLnBrk="1" latinLnBrk="0" hangingPunct="1">
        <a:spcBef>
          <a:spcPct val="0"/>
        </a:spcBef>
        <a:buNone/>
        <a:defRPr sz="2400" kern="1200">
          <a:solidFill>
            <a:schemeClr val="bg2"/>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600"/>
        </a:spcAft>
        <a:buFont typeface="Arial" pitchFamily="34" charset="0"/>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4/24/2016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356796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DF5F19E-603B-4052-B53E-03F52A3F42A4}" type="datetimeFigureOut">
              <a:rPr lang="en-US">
                <a:solidFill>
                  <a:prstClr val="black">
                    <a:tint val="75000"/>
                  </a:prstClr>
                </a:solidFill>
              </a:rPr>
              <a:pPr>
                <a:defRPr/>
              </a:pPr>
              <a:t>4/25/2016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C9C986B-4ED6-4639-BE9B-DB61DF6F78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96984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fontAlgn="base">
              <a:spcBef>
                <a:spcPct val="0"/>
              </a:spcBef>
              <a:spcAft>
                <a:spcPct val="0"/>
              </a:spcAft>
              <a:defRPr/>
            </a:pPr>
            <a:fld id="{A91775A3-E5BC-489F-9BD3-F622E4C39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146546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2.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5.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2.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Where do the </a:t>
            </a:r>
            <a:br>
              <a:rPr lang="en-US" sz="6000" dirty="0" smtClean="0"/>
            </a:br>
            <a:r>
              <a:rPr lang="en-US" sz="6000" dirty="0" smtClean="0"/>
              <a:t>X-rays</a:t>
            </a:r>
            <a:br>
              <a:rPr lang="en-US" sz="6000" dirty="0" smtClean="0"/>
            </a:br>
            <a:r>
              <a:rPr lang="en-US" sz="6000" dirty="0" smtClean="0"/>
              <a:t>come from?</a:t>
            </a:r>
            <a:endParaRPr lang="en-US" sz="6000" dirty="0"/>
          </a:p>
        </p:txBody>
      </p:sp>
    </p:spTree>
    <p:extLst>
      <p:ext uri="{BB962C8B-B14F-4D97-AF65-F5344CB8AC3E}">
        <p14:creationId xmlns:p14="http://schemas.microsoft.com/office/powerpoint/2010/main" val="383877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rot="5400000" flipV="1">
            <a:off x="6914951" y="1771851"/>
            <a:ext cx="762001" cy="4533502"/>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Two Bending Magnets</a:t>
            </a:r>
            <a:endParaRPr lang="en-US" dirty="0"/>
          </a:p>
        </p:txBody>
      </p:sp>
      <p:sp>
        <p:nvSpPr>
          <p:cNvPr id="6" name="Can 5"/>
          <p:cNvSpPr/>
          <p:nvPr/>
        </p:nvSpPr>
        <p:spPr>
          <a:xfrm>
            <a:off x="2430475" y="4259687"/>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0" name="Isosceles Triangle 9"/>
          <p:cNvSpPr/>
          <p:nvPr/>
        </p:nvSpPr>
        <p:spPr>
          <a:xfrm rot="16200000">
            <a:off x="5406238" y="224638"/>
            <a:ext cx="762000" cy="6713524"/>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576636"/>
            <a:ext cx="9699334" cy="38606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20938">
                <a:moveTo>
                  <a:pt x="0" y="1419705"/>
                </a:moveTo>
                <a:lnTo>
                  <a:pt x="3344" y="1410938"/>
                </a:lnTo>
                <a:cubicBezTo>
                  <a:pt x="4459" y="1408016"/>
                  <a:pt x="4683" y="-1396"/>
                  <a:pt x="5353" y="3"/>
                </a:cubicBezTo>
                <a:cubicBezTo>
                  <a:pt x="6025" y="8603"/>
                  <a:pt x="6485" y="1418798"/>
                  <a:pt x="7364" y="1419333"/>
                </a:cubicBezTo>
                <a:lnTo>
                  <a:pt x="10000" y="1420938"/>
                </a:ln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951" y="3482659"/>
            <a:ext cx="12492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7" name="Can 6"/>
          <p:cNvSpPr/>
          <p:nvPr/>
        </p:nvSpPr>
        <p:spPr>
          <a:xfrm>
            <a:off x="2430475" y="2133600"/>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6" name="Can 15"/>
          <p:cNvSpPr/>
          <p:nvPr/>
        </p:nvSpPr>
        <p:spPr>
          <a:xfrm>
            <a:off x="4800600" y="4266126"/>
            <a:ext cx="1734286"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4800600" y="2111059"/>
            <a:ext cx="1734286"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0" name="TextBox 19"/>
          <p:cNvSpPr txBox="1"/>
          <p:nvPr/>
        </p:nvSpPr>
        <p:spPr>
          <a:xfrm>
            <a:off x="7391400" y="4420706"/>
            <a:ext cx="1287532" cy="369332"/>
          </a:xfrm>
          <a:prstGeom prst="rect">
            <a:avLst/>
          </a:prstGeom>
          <a:noFill/>
        </p:spPr>
        <p:txBody>
          <a:bodyPr wrap="none" rtlCol="0">
            <a:spAutoFit/>
          </a:bodyPr>
          <a:lstStyle/>
          <a:p>
            <a:r>
              <a:rPr lang="en-US" dirty="0" smtClean="0"/>
              <a:t>2x X-rays !</a:t>
            </a:r>
            <a:endParaRPr lang="en-US" dirty="0"/>
          </a:p>
        </p:txBody>
      </p:sp>
    </p:spTree>
    <p:extLst>
      <p:ext uri="{BB962C8B-B14F-4D97-AF65-F5344CB8AC3E}">
        <p14:creationId xmlns:p14="http://schemas.microsoft.com/office/powerpoint/2010/main" val="9866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16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Wiggler</a:t>
            </a:r>
            <a:endParaRPr lang="en-US" dirty="0"/>
          </a:p>
        </p:txBody>
      </p:sp>
      <p:sp>
        <p:nvSpPr>
          <p:cNvPr id="10" name="Isosceles Triangle 9"/>
          <p:cNvSpPr/>
          <p:nvPr/>
        </p:nvSpPr>
        <p:spPr>
          <a:xfrm rot="16200000">
            <a:off x="4752692" y="-267927"/>
            <a:ext cx="609602" cy="8438583"/>
          </a:xfrm>
          <a:prstGeom prst="triangle">
            <a:avLst>
              <a:gd name="adj" fmla="val 49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287532" cy="369332"/>
          </a:xfrm>
          <a:prstGeom prst="rect">
            <a:avLst/>
          </a:prstGeom>
          <a:noFill/>
        </p:spPr>
        <p:txBody>
          <a:bodyPr wrap="none" rtlCol="0">
            <a:spAutoFit/>
          </a:bodyPr>
          <a:lstStyle/>
          <a:p>
            <a:r>
              <a:rPr lang="en-US" dirty="0" smtClean="0"/>
              <a:t>8x X-rays !</a:t>
            </a:r>
            <a:endParaRPr lang="en-US" dirty="0"/>
          </a:p>
        </p:txBody>
      </p:sp>
    </p:spTree>
    <p:extLst>
      <p:ext uri="{BB962C8B-B14F-4D97-AF65-F5344CB8AC3E}">
        <p14:creationId xmlns:p14="http://schemas.microsoft.com/office/powerpoint/2010/main" val="4652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Undulator</a:t>
            </a:r>
            <a:endParaRPr lang="en-US" dirty="0"/>
          </a:p>
        </p:txBody>
      </p:sp>
      <p:sp>
        <p:nvSpPr>
          <p:cNvPr id="9" name="Freeform 8"/>
          <p:cNvSpPr/>
          <p:nvPr/>
        </p:nvSpPr>
        <p:spPr>
          <a:xfrm>
            <a:off x="-708338" y="3853221"/>
            <a:ext cx="9699334" cy="196289"/>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5859382">
                <a:moveTo>
                  <a:pt x="0" y="3258184"/>
                </a:moveTo>
                <a:cubicBezTo>
                  <a:pt x="576" y="3085179"/>
                  <a:pt x="1291" y="2825671"/>
                  <a:pt x="1727" y="2739169"/>
                </a:cubicBezTo>
                <a:cubicBezTo>
                  <a:pt x="2163" y="2652667"/>
                  <a:pt x="2311" y="-185357"/>
                  <a:pt x="2616" y="9613"/>
                </a:cubicBezTo>
                <a:cubicBezTo>
                  <a:pt x="2921" y="204583"/>
                  <a:pt x="3245" y="3843996"/>
                  <a:pt x="3559" y="3908991"/>
                </a:cubicBezTo>
                <a:cubicBezTo>
                  <a:pt x="3873" y="3973986"/>
                  <a:pt x="4185" y="139622"/>
                  <a:pt x="4501" y="399583"/>
                </a:cubicBezTo>
                <a:cubicBezTo>
                  <a:pt x="4817" y="659544"/>
                  <a:pt x="5136" y="5403770"/>
                  <a:pt x="5457" y="5468755"/>
                </a:cubicBezTo>
                <a:cubicBezTo>
                  <a:pt x="5778" y="5533740"/>
                  <a:pt x="6108" y="724509"/>
                  <a:pt x="6427" y="789494"/>
                </a:cubicBezTo>
                <a:cubicBezTo>
                  <a:pt x="6746" y="854479"/>
                  <a:pt x="7058" y="5793680"/>
                  <a:pt x="7370" y="5858665"/>
                </a:cubicBezTo>
                <a:cubicBezTo>
                  <a:pt x="7682" y="5923650"/>
                  <a:pt x="7996" y="1569336"/>
                  <a:pt x="8299" y="1179405"/>
                </a:cubicBezTo>
                <a:cubicBezTo>
                  <a:pt x="8602" y="789474"/>
                  <a:pt x="8905" y="3170950"/>
                  <a:pt x="9188" y="3519080"/>
                </a:cubicBezTo>
                <a:cubicBezTo>
                  <a:pt x="9471" y="3867210"/>
                  <a:pt x="9865" y="3310000"/>
                  <a:pt x="10000" y="3268184"/>
                </a:cubicBezTo>
              </a:path>
            </a:pathLst>
          </a:custGeom>
          <a:no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22444" y="4358428"/>
            <a:ext cx="7299108" cy="1378039"/>
            <a:chOff x="692691" y="4485068"/>
            <a:chExt cx="7299108" cy="1378039"/>
          </a:xfrm>
        </p:grpSpPr>
        <p:sp>
          <p:nvSpPr>
            <p:cNvPr id="6" name="Can 5"/>
            <p:cNvSpPr/>
            <p:nvPr/>
          </p:nvSpPr>
          <p:spPr>
            <a:xfrm>
              <a:off x="2530699"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6" name="Can 15"/>
            <p:cNvSpPr/>
            <p:nvPr/>
          </p:nvSpPr>
          <p:spPr>
            <a:xfrm>
              <a:off x="3449703"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4" name="Can 13"/>
            <p:cNvSpPr/>
            <p:nvPr/>
          </p:nvSpPr>
          <p:spPr>
            <a:xfrm>
              <a:off x="6206715"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8" name="Can 17"/>
            <p:cNvSpPr/>
            <p:nvPr/>
          </p:nvSpPr>
          <p:spPr>
            <a:xfrm>
              <a:off x="7125719"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2" name="Can 21"/>
            <p:cNvSpPr/>
            <p:nvPr/>
          </p:nvSpPr>
          <p:spPr>
            <a:xfrm>
              <a:off x="692691"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4" name="Can 23"/>
            <p:cNvSpPr/>
            <p:nvPr/>
          </p:nvSpPr>
          <p:spPr>
            <a:xfrm>
              <a:off x="1611695"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7" name="Can 26"/>
            <p:cNvSpPr/>
            <p:nvPr/>
          </p:nvSpPr>
          <p:spPr>
            <a:xfrm>
              <a:off x="4368707" y="4485068"/>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9" name="Can 28"/>
            <p:cNvSpPr/>
            <p:nvPr/>
          </p:nvSpPr>
          <p:spPr>
            <a:xfrm>
              <a:off x="5287711" y="4491507"/>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grpSp>
      <p:grpSp>
        <p:nvGrpSpPr>
          <p:cNvPr id="4" name="Group 3"/>
          <p:cNvGrpSpPr/>
          <p:nvPr/>
        </p:nvGrpSpPr>
        <p:grpSpPr>
          <a:xfrm>
            <a:off x="922442" y="2209800"/>
            <a:ext cx="7299113" cy="1394141"/>
            <a:chOff x="1152193" y="2336440"/>
            <a:chExt cx="7299113" cy="1394141"/>
          </a:xfrm>
        </p:grpSpPr>
        <p:sp>
          <p:nvSpPr>
            <p:cNvPr id="7" name="Can 6"/>
            <p:cNvSpPr/>
            <p:nvPr/>
          </p:nvSpPr>
          <p:spPr>
            <a:xfrm>
              <a:off x="2990201"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17" name="Can 16"/>
            <p:cNvSpPr/>
            <p:nvPr/>
          </p:nvSpPr>
          <p:spPr>
            <a:xfrm>
              <a:off x="3909205"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15" name="Can 14"/>
            <p:cNvSpPr/>
            <p:nvPr/>
          </p:nvSpPr>
          <p:spPr>
            <a:xfrm>
              <a:off x="6666217"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0" name="Can 19"/>
            <p:cNvSpPr/>
            <p:nvPr/>
          </p:nvSpPr>
          <p:spPr>
            <a:xfrm>
              <a:off x="7585226"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3" name="Can 22"/>
            <p:cNvSpPr/>
            <p:nvPr/>
          </p:nvSpPr>
          <p:spPr>
            <a:xfrm>
              <a:off x="1152193"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25" name="Can 24"/>
            <p:cNvSpPr/>
            <p:nvPr/>
          </p:nvSpPr>
          <p:spPr>
            <a:xfrm>
              <a:off x="2071197"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sp>
          <p:nvSpPr>
            <p:cNvPr id="28" name="Can 27"/>
            <p:cNvSpPr/>
            <p:nvPr/>
          </p:nvSpPr>
          <p:spPr>
            <a:xfrm>
              <a:off x="4828209" y="2358981"/>
              <a:ext cx="86608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
          <p:nvSpPr>
            <p:cNvPr id="30" name="Can 29"/>
            <p:cNvSpPr/>
            <p:nvPr/>
          </p:nvSpPr>
          <p:spPr>
            <a:xfrm>
              <a:off x="5747213" y="2336440"/>
              <a:ext cx="86608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sp>
        <p:nvSpPr>
          <p:cNvPr id="31" name="TextBox 30"/>
          <p:cNvSpPr txBox="1"/>
          <p:nvPr/>
        </p:nvSpPr>
        <p:spPr>
          <a:xfrm>
            <a:off x="7577789" y="1600200"/>
            <a:ext cx="1486304" cy="369332"/>
          </a:xfrm>
          <a:prstGeom prst="rect">
            <a:avLst/>
          </a:prstGeom>
          <a:noFill/>
        </p:spPr>
        <p:txBody>
          <a:bodyPr wrap="none" rtlCol="0">
            <a:spAutoFit/>
          </a:bodyPr>
          <a:lstStyle/>
          <a:p>
            <a:r>
              <a:rPr lang="en-US" dirty="0" smtClean="0"/>
              <a:t>&gt; 8x X-rays !</a:t>
            </a:r>
            <a:endParaRPr lang="en-US" dirty="0"/>
          </a:p>
        </p:txBody>
      </p:sp>
      <p:sp>
        <p:nvSpPr>
          <p:cNvPr id="26" name="Freeform 25"/>
          <p:cNvSpPr/>
          <p:nvPr/>
        </p:nvSpPr>
        <p:spPr>
          <a:xfrm>
            <a:off x="1001570" y="3668309"/>
            <a:ext cx="8024259" cy="67062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12795604"/>
              <a:gd name="connsiteY0" fmla="*/ 244698 h 244698"/>
              <a:gd name="connsiteX1" fmla="*/ 4275786 w 12795604"/>
              <a:gd name="connsiteY1" fmla="*/ 244698 h 244698"/>
              <a:gd name="connsiteX2" fmla="*/ 6272011 w 12795604"/>
              <a:gd name="connsiteY2" fmla="*/ 0 h 244698"/>
              <a:gd name="connsiteX3" fmla="*/ 12795604 w 12795604"/>
              <a:gd name="connsiteY3" fmla="*/ 103031 h 244698"/>
              <a:gd name="connsiteX0" fmla="*/ 0 w 12795604"/>
              <a:gd name="connsiteY0" fmla="*/ 244698 h 244698"/>
              <a:gd name="connsiteX1" fmla="*/ 4275786 w 12795604"/>
              <a:gd name="connsiteY1" fmla="*/ 244698 h 244698"/>
              <a:gd name="connsiteX2" fmla="*/ 6272011 w 12795604"/>
              <a:gd name="connsiteY2" fmla="*/ 0 h 244698"/>
              <a:gd name="connsiteX3" fmla="*/ 7486384 w 12795604"/>
              <a:gd name="connsiteY3" fmla="*/ 25756 h 244698"/>
              <a:gd name="connsiteX4" fmla="*/ 12795604 w 12795604"/>
              <a:gd name="connsiteY4" fmla="*/ 103031 h 244698"/>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19384 h 319384"/>
              <a:gd name="connsiteX1" fmla="*/ 4275786 w 12795604"/>
              <a:gd name="connsiteY1" fmla="*/ 319384 h 319384"/>
              <a:gd name="connsiteX2" fmla="*/ 6272011 w 12795604"/>
              <a:gd name="connsiteY2" fmla="*/ 74686 h 319384"/>
              <a:gd name="connsiteX3" fmla="*/ 7486384 w 12795604"/>
              <a:gd name="connsiteY3" fmla="*/ 100442 h 319384"/>
              <a:gd name="connsiteX4" fmla="*/ 12795604 w 12795604"/>
              <a:gd name="connsiteY4" fmla="*/ 177717 h 319384"/>
              <a:gd name="connsiteX0" fmla="*/ 0 w 12795604"/>
              <a:gd name="connsiteY0" fmla="*/ 376724 h 376724"/>
              <a:gd name="connsiteX1" fmla="*/ 4275786 w 12795604"/>
              <a:gd name="connsiteY1" fmla="*/ 376724 h 376724"/>
              <a:gd name="connsiteX2" fmla="*/ 6272011 w 12795604"/>
              <a:gd name="connsiteY2" fmla="*/ 132026 h 376724"/>
              <a:gd name="connsiteX3" fmla="*/ 7486384 w 12795604"/>
              <a:gd name="connsiteY3" fmla="*/ 157782 h 376724"/>
              <a:gd name="connsiteX4" fmla="*/ 12795604 w 12795604"/>
              <a:gd name="connsiteY4" fmla="*/ 235057 h 376724"/>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12795604 w 12795604"/>
              <a:gd name="connsiteY4" fmla="*/ 221152 h 362819"/>
              <a:gd name="connsiteX0" fmla="*/ 0 w 12795604"/>
              <a:gd name="connsiteY0" fmla="*/ 362819 h 362819"/>
              <a:gd name="connsiteX1" fmla="*/ 4275786 w 12795604"/>
              <a:gd name="connsiteY1" fmla="*/ 362819 h 362819"/>
              <a:gd name="connsiteX2" fmla="*/ 6272011 w 12795604"/>
              <a:gd name="connsiteY2" fmla="*/ 118121 h 362819"/>
              <a:gd name="connsiteX3" fmla="*/ 7486384 w 12795604"/>
              <a:gd name="connsiteY3" fmla="*/ 143877 h 362819"/>
              <a:gd name="connsiteX4" fmla="*/ 9116073 w 12795604"/>
              <a:gd name="connsiteY4" fmla="*/ 298424 h 362819"/>
              <a:gd name="connsiteX5" fmla="*/ 12795604 w 12795604"/>
              <a:gd name="connsiteY5" fmla="*/ 221152 h 362819"/>
              <a:gd name="connsiteX0" fmla="*/ 0 w 12778628"/>
              <a:gd name="connsiteY0" fmla="*/ 362819 h 362819"/>
              <a:gd name="connsiteX1" fmla="*/ 4275786 w 12778628"/>
              <a:gd name="connsiteY1" fmla="*/ 362819 h 362819"/>
              <a:gd name="connsiteX2" fmla="*/ 6272011 w 12778628"/>
              <a:gd name="connsiteY2" fmla="*/ 118121 h 362819"/>
              <a:gd name="connsiteX3" fmla="*/ 7486384 w 12778628"/>
              <a:gd name="connsiteY3" fmla="*/ 143877 h 362819"/>
              <a:gd name="connsiteX4" fmla="*/ 9116073 w 12778628"/>
              <a:gd name="connsiteY4" fmla="*/ 298424 h 362819"/>
              <a:gd name="connsiteX5" fmla="*/ 12778628 w 12778628"/>
              <a:gd name="connsiteY5" fmla="*/ 272667 h 362819"/>
              <a:gd name="connsiteX0" fmla="*/ 0 w 12781766"/>
              <a:gd name="connsiteY0" fmla="*/ 362819 h 362819"/>
              <a:gd name="connsiteX1" fmla="*/ 4275786 w 12781766"/>
              <a:gd name="connsiteY1" fmla="*/ 362819 h 362819"/>
              <a:gd name="connsiteX2" fmla="*/ 6272011 w 12781766"/>
              <a:gd name="connsiteY2" fmla="*/ 118121 h 362819"/>
              <a:gd name="connsiteX3" fmla="*/ 7486384 w 12781766"/>
              <a:gd name="connsiteY3" fmla="*/ 143877 h 362819"/>
              <a:gd name="connsiteX4" fmla="*/ 9116073 w 12781766"/>
              <a:gd name="connsiteY4" fmla="*/ 298424 h 362819"/>
              <a:gd name="connsiteX5" fmla="*/ 12781766 w 12781766"/>
              <a:gd name="connsiteY5" fmla="*/ 306005 h 362819"/>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6073 w 12781766"/>
              <a:gd name="connsiteY4" fmla="*/ 298424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84251 h 384251"/>
              <a:gd name="connsiteX1" fmla="*/ 4275786 w 12781766"/>
              <a:gd name="connsiteY1" fmla="*/ 362819 h 384251"/>
              <a:gd name="connsiteX2" fmla="*/ 6272011 w 12781766"/>
              <a:gd name="connsiteY2" fmla="*/ 118121 h 384251"/>
              <a:gd name="connsiteX3" fmla="*/ 7486384 w 12781766"/>
              <a:gd name="connsiteY3" fmla="*/ 143877 h 384251"/>
              <a:gd name="connsiteX4" fmla="*/ 9112934 w 12781766"/>
              <a:gd name="connsiteY4" fmla="*/ 305568 h 384251"/>
              <a:gd name="connsiteX5" fmla="*/ 12781766 w 12781766"/>
              <a:gd name="connsiteY5" fmla="*/ 306005 h 384251"/>
              <a:gd name="connsiteX0" fmla="*/ 0 w 12781766"/>
              <a:gd name="connsiteY0" fmla="*/ 363456 h 363456"/>
              <a:gd name="connsiteX1" fmla="*/ 4275786 w 12781766"/>
              <a:gd name="connsiteY1" fmla="*/ 342024 h 363456"/>
              <a:gd name="connsiteX2" fmla="*/ 6272011 w 12781766"/>
              <a:gd name="connsiteY2" fmla="*/ 97326 h 363456"/>
              <a:gd name="connsiteX3" fmla="*/ 7486384 w 12781766"/>
              <a:gd name="connsiteY3" fmla="*/ 123082 h 363456"/>
              <a:gd name="connsiteX4" fmla="*/ 9112934 w 12781766"/>
              <a:gd name="connsiteY4" fmla="*/ 284773 h 363456"/>
              <a:gd name="connsiteX5" fmla="*/ 12781766 w 12781766"/>
              <a:gd name="connsiteY5" fmla="*/ 285210 h 363456"/>
              <a:gd name="connsiteX0" fmla="*/ 0 w 12781766"/>
              <a:gd name="connsiteY0" fmla="*/ 335403 h 335403"/>
              <a:gd name="connsiteX1" fmla="*/ 4275786 w 12781766"/>
              <a:gd name="connsiteY1" fmla="*/ 313971 h 335403"/>
              <a:gd name="connsiteX2" fmla="*/ 6272011 w 12781766"/>
              <a:gd name="connsiteY2" fmla="*/ 69273 h 335403"/>
              <a:gd name="connsiteX3" fmla="*/ 7486384 w 12781766"/>
              <a:gd name="connsiteY3" fmla="*/ 95029 h 335403"/>
              <a:gd name="connsiteX4" fmla="*/ 9112934 w 12781766"/>
              <a:gd name="connsiteY4" fmla="*/ 256720 h 335403"/>
              <a:gd name="connsiteX5" fmla="*/ 12781766 w 12781766"/>
              <a:gd name="connsiteY5" fmla="*/ 257157 h 335403"/>
              <a:gd name="connsiteX0" fmla="*/ 0 w 12781766"/>
              <a:gd name="connsiteY0" fmla="*/ 350275 h 350275"/>
              <a:gd name="connsiteX1" fmla="*/ 4275786 w 12781766"/>
              <a:gd name="connsiteY1" fmla="*/ 328843 h 350275"/>
              <a:gd name="connsiteX2" fmla="*/ 6272011 w 12781766"/>
              <a:gd name="connsiteY2" fmla="*/ 84145 h 350275"/>
              <a:gd name="connsiteX3" fmla="*/ 7486384 w 12781766"/>
              <a:gd name="connsiteY3" fmla="*/ 109901 h 350275"/>
              <a:gd name="connsiteX4" fmla="*/ 9112934 w 12781766"/>
              <a:gd name="connsiteY4" fmla="*/ 271592 h 350275"/>
              <a:gd name="connsiteX5" fmla="*/ 12781766 w 12781766"/>
              <a:gd name="connsiteY5" fmla="*/ 272029 h 350275"/>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112934 w 12781766"/>
              <a:gd name="connsiteY4" fmla="*/ 276127 h 354810"/>
              <a:gd name="connsiteX5" fmla="*/ 12781766 w 12781766"/>
              <a:gd name="connsiteY5" fmla="*/ 276564 h 354810"/>
              <a:gd name="connsiteX0" fmla="*/ 0 w 12781766"/>
              <a:gd name="connsiteY0" fmla="*/ 354810 h 354810"/>
              <a:gd name="connsiteX1" fmla="*/ 4275786 w 12781766"/>
              <a:gd name="connsiteY1" fmla="*/ 333378 h 354810"/>
              <a:gd name="connsiteX2" fmla="*/ 6272011 w 12781766"/>
              <a:gd name="connsiteY2" fmla="*/ 88680 h 354810"/>
              <a:gd name="connsiteX3" fmla="*/ 7486384 w 12781766"/>
              <a:gd name="connsiteY3" fmla="*/ 114436 h 354810"/>
              <a:gd name="connsiteX4" fmla="*/ 9411117 w 12781766"/>
              <a:gd name="connsiteY4" fmla="*/ 278509 h 354810"/>
              <a:gd name="connsiteX5" fmla="*/ 12781766 w 12781766"/>
              <a:gd name="connsiteY5" fmla="*/ 276564 h 354810"/>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1117 w 12784906"/>
              <a:gd name="connsiteY4" fmla="*/ 2785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3337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42903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354810 h 355145"/>
              <a:gd name="connsiteX1" fmla="*/ 4275786 w 12784906"/>
              <a:gd name="connsiteY1" fmla="*/ 352428 h 355145"/>
              <a:gd name="connsiteX2" fmla="*/ 6272011 w 12784906"/>
              <a:gd name="connsiteY2" fmla="*/ 88680 h 355145"/>
              <a:gd name="connsiteX3" fmla="*/ 7486384 w 12784906"/>
              <a:gd name="connsiteY3" fmla="*/ 114436 h 355145"/>
              <a:gd name="connsiteX4" fmla="*/ 9414257 w 12784906"/>
              <a:gd name="connsiteY4" fmla="*/ 354709 h 355145"/>
              <a:gd name="connsiteX5" fmla="*/ 12784906 w 12784906"/>
              <a:gd name="connsiteY5" fmla="*/ 355145 h 355145"/>
              <a:gd name="connsiteX0" fmla="*/ 0 w 12784906"/>
              <a:gd name="connsiteY0" fmla="*/ 240375 h 240710"/>
              <a:gd name="connsiteX1" fmla="*/ 4275786 w 12784906"/>
              <a:gd name="connsiteY1" fmla="*/ 237993 h 240710"/>
              <a:gd name="connsiteX2" fmla="*/ 7486384 w 12784906"/>
              <a:gd name="connsiteY2" fmla="*/ 1 h 240710"/>
              <a:gd name="connsiteX3" fmla="*/ 9414257 w 12784906"/>
              <a:gd name="connsiteY3" fmla="*/ 240274 h 240710"/>
              <a:gd name="connsiteX4" fmla="*/ 12784906 w 12784906"/>
              <a:gd name="connsiteY4" fmla="*/ 240710 h 240710"/>
              <a:gd name="connsiteX0" fmla="*/ 0 w 12784906"/>
              <a:gd name="connsiteY0" fmla="*/ 2382 h 2717"/>
              <a:gd name="connsiteX1" fmla="*/ 4275786 w 12784906"/>
              <a:gd name="connsiteY1" fmla="*/ 0 h 2717"/>
              <a:gd name="connsiteX2" fmla="*/ 9414257 w 12784906"/>
              <a:gd name="connsiteY2" fmla="*/ 2281 h 2717"/>
              <a:gd name="connsiteX3" fmla="*/ 12784906 w 12784906"/>
              <a:gd name="connsiteY3" fmla="*/ 2717 h 2717"/>
              <a:gd name="connsiteX0" fmla="*/ 0 w 10000"/>
              <a:gd name="connsiteY0" fmla="*/ 8767 h 10000"/>
              <a:gd name="connsiteX1" fmla="*/ 3344 w 10000"/>
              <a:gd name="connsiteY1" fmla="*/ 0 h 10000"/>
              <a:gd name="connsiteX2" fmla="*/ 5358 w 10000"/>
              <a:gd name="connsiteY2" fmla="*/ 8877 h 10000"/>
              <a:gd name="connsiteX3" fmla="*/ 7364 w 10000"/>
              <a:gd name="connsiteY3" fmla="*/ 8395 h 10000"/>
              <a:gd name="connsiteX4" fmla="*/ 10000 w 10000"/>
              <a:gd name="connsiteY4" fmla="*/ 10000 h 10000"/>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19702 h 1420935"/>
              <a:gd name="connsiteX1" fmla="*/ 3344 w 10000"/>
              <a:gd name="connsiteY1" fmla="*/ 1410935 h 1420935"/>
              <a:gd name="connsiteX2" fmla="*/ 5353 w 10000"/>
              <a:gd name="connsiteY2" fmla="*/ 0 h 1420935"/>
              <a:gd name="connsiteX3" fmla="*/ 7364 w 10000"/>
              <a:gd name="connsiteY3" fmla="*/ 1419330 h 1420935"/>
              <a:gd name="connsiteX4" fmla="*/ 10000 w 10000"/>
              <a:gd name="connsiteY4" fmla="*/ 1420935 h 1420935"/>
              <a:gd name="connsiteX0" fmla="*/ 0 w 10000"/>
              <a:gd name="connsiteY0" fmla="*/ 1421332 h 1422565"/>
              <a:gd name="connsiteX1" fmla="*/ 3344 w 10000"/>
              <a:gd name="connsiteY1" fmla="*/ 1412565 h 1422565"/>
              <a:gd name="connsiteX2" fmla="*/ 5353 w 10000"/>
              <a:gd name="connsiteY2" fmla="*/ 1630 h 1422565"/>
              <a:gd name="connsiteX3" fmla="*/ 7364 w 10000"/>
              <a:gd name="connsiteY3" fmla="*/ 1420960 h 1422565"/>
              <a:gd name="connsiteX4" fmla="*/ 10000 w 10000"/>
              <a:gd name="connsiteY4" fmla="*/ 1422565 h 1422565"/>
              <a:gd name="connsiteX0" fmla="*/ 0 w 10000"/>
              <a:gd name="connsiteY0" fmla="*/ 1419944 h 1421177"/>
              <a:gd name="connsiteX1" fmla="*/ 3344 w 10000"/>
              <a:gd name="connsiteY1" fmla="*/ 1411177 h 1421177"/>
              <a:gd name="connsiteX2" fmla="*/ 5353 w 10000"/>
              <a:gd name="connsiteY2" fmla="*/ 242 h 1421177"/>
              <a:gd name="connsiteX3" fmla="*/ 7364 w 10000"/>
              <a:gd name="connsiteY3" fmla="*/ 1419572 h 1421177"/>
              <a:gd name="connsiteX4" fmla="*/ 10000 w 10000"/>
              <a:gd name="connsiteY4" fmla="*/ 1421177 h 1421177"/>
              <a:gd name="connsiteX0" fmla="*/ 0 w 10000"/>
              <a:gd name="connsiteY0" fmla="*/ 1419749 h 1420982"/>
              <a:gd name="connsiteX1" fmla="*/ 3344 w 10000"/>
              <a:gd name="connsiteY1" fmla="*/ 1410982 h 1420982"/>
              <a:gd name="connsiteX2" fmla="*/ 5353 w 10000"/>
              <a:gd name="connsiteY2" fmla="*/ 47 h 1420982"/>
              <a:gd name="connsiteX3" fmla="*/ 7364 w 10000"/>
              <a:gd name="connsiteY3" fmla="*/ 1419377 h 1420982"/>
              <a:gd name="connsiteX4" fmla="*/ 10000 w 10000"/>
              <a:gd name="connsiteY4" fmla="*/ 1420982 h 1420982"/>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1419705 h 1420938"/>
              <a:gd name="connsiteX1" fmla="*/ 3344 w 10000"/>
              <a:gd name="connsiteY1" fmla="*/ 1410938 h 1420938"/>
              <a:gd name="connsiteX2" fmla="*/ 5353 w 10000"/>
              <a:gd name="connsiteY2" fmla="*/ 3 h 1420938"/>
              <a:gd name="connsiteX3" fmla="*/ 7364 w 10000"/>
              <a:gd name="connsiteY3" fmla="*/ 1419333 h 1420938"/>
              <a:gd name="connsiteX4" fmla="*/ 10000 w 10000"/>
              <a:gd name="connsiteY4" fmla="*/ 1420938 h 1420938"/>
              <a:gd name="connsiteX0" fmla="*/ 0 w 10000"/>
              <a:gd name="connsiteY0" fmla="*/ 8767 h 10000"/>
              <a:gd name="connsiteX1" fmla="*/ 3344 w 10000"/>
              <a:gd name="connsiteY1" fmla="*/ 0 h 10000"/>
              <a:gd name="connsiteX2" fmla="*/ 7364 w 10000"/>
              <a:gd name="connsiteY2" fmla="*/ 8395 h 10000"/>
              <a:gd name="connsiteX3" fmla="*/ 10000 w 10000"/>
              <a:gd name="connsiteY3" fmla="*/ 10000 h 10000"/>
              <a:gd name="connsiteX0" fmla="*/ 0 w 10000"/>
              <a:gd name="connsiteY0" fmla="*/ 8771 h 10004"/>
              <a:gd name="connsiteX1" fmla="*/ 3344 w 10000"/>
              <a:gd name="connsiteY1" fmla="*/ 4 h 10004"/>
              <a:gd name="connsiteX2" fmla="*/ 10000 w 10000"/>
              <a:gd name="connsiteY2" fmla="*/ 10004 h 10004"/>
              <a:gd name="connsiteX0" fmla="*/ 0 w 10000"/>
              <a:gd name="connsiteY0" fmla="*/ 0 h 1233"/>
              <a:gd name="connsiteX1" fmla="*/ 10000 w 10000"/>
              <a:gd name="connsiteY1" fmla="*/ 1233 h 1233"/>
              <a:gd name="connsiteX0" fmla="*/ 0 w 10000"/>
              <a:gd name="connsiteY0" fmla="*/ 519015 h 529015"/>
              <a:gd name="connsiteX1" fmla="*/ 1727 w 10000"/>
              <a:gd name="connsiteY1" fmla="*/ 0 h 529015"/>
              <a:gd name="connsiteX2" fmla="*/ 10000 w 10000"/>
              <a:gd name="connsiteY2" fmla="*/ 529015 h 529015"/>
              <a:gd name="connsiteX0" fmla="*/ 0 w 10000"/>
              <a:gd name="connsiteY0" fmla="*/ 584508 h 594508"/>
              <a:gd name="connsiteX1" fmla="*/ 1727 w 10000"/>
              <a:gd name="connsiteY1" fmla="*/ 65493 h 594508"/>
              <a:gd name="connsiteX2" fmla="*/ 2616 w 10000"/>
              <a:gd name="connsiteY2" fmla="*/ 65493 h 594508"/>
              <a:gd name="connsiteX3" fmla="*/ 10000 w 10000"/>
              <a:gd name="connsiteY3" fmla="*/ 594508 h 594508"/>
              <a:gd name="connsiteX0" fmla="*/ 0 w 10000"/>
              <a:gd name="connsiteY0" fmla="*/ 921255 h 931255"/>
              <a:gd name="connsiteX1" fmla="*/ 1727 w 10000"/>
              <a:gd name="connsiteY1" fmla="*/ 402240 h 931255"/>
              <a:gd name="connsiteX2" fmla="*/ 2616 w 10000"/>
              <a:gd name="connsiteY2" fmla="*/ 402240 h 931255"/>
              <a:gd name="connsiteX3" fmla="*/ 3559 w 10000"/>
              <a:gd name="connsiteY3" fmla="*/ 12299 h 931255"/>
              <a:gd name="connsiteX4" fmla="*/ 10000 w 10000"/>
              <a:gd name="connsiteY4" fmla="*/ 931255 h 931255"/>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10000 w 10000"/>
              <a:gd name="connsiteY5" fmla="*/ 1003852 h 1003852"/>
              <a:gd name="connsiteX0" fmla="*/ 0 w 10000"/>
              <a:gd name="connsiteY0" fmla="*/ 993852 h 1003852"/>
              <a:gd name="connsiteX1" fmla="*/ 1727 w 10000"/>
              <a:gd name="connsiteY1" fmla="*/ 474837 h 1003852"/>
              <a:gd name="connsiteX2" fmla="*/ 2616 w 10000"/>
              <a:gd name="connsiteY2" fmla="*/ 474837 h 1003852"/>
              <a:gd name="connsiteX3" fmla="*/ 3559 w 10000"/>
              <a:gd name="connsiteY3" fmla="*/ 84896 h 1003852"/>
              <a:gd name="connsiteX4" fmla="*/ 4488 w 10000"/>
              <a:gd name="connsiteY4" fmla="*/ 84925 h 1003852"/>
              <a:gd name="connsiteX5" fmla="*/ 5457 w 10000"/>
              <a:gd name="connsiteY5" fmla="*/ 864807 h 1003852"/>
              <a:gd name="connsiteX6" fmla="*/ 10000 w 10000"/>
              <a:gd name="connsiteY6" fmla="*/ 1003852 h 1003852"/>
              <a:gd name="connsiteX0" fmla="*/ 0 w 10000"/>
              <a:gd name="connsiteY0" fmla="*/ 3250661 h 3260661"/>
              <a:gd name="connsiteX1" fmla="*/ 1727 w 10000"/>
              <a:gd name="connsiteY1" fmla="*/ 2731646 h 3260661"/>
              <a:gd name="connsiteX2" fmla="*/ 2616 w 10000"/>
              <a:gd name="connsiteY2" fmla="*/ 2090 h 3260661"/>
              <a:gd name="connsiteX3" fmla="*/ 3559 w 10000"/>
              <a:gd name="connsiteY3" fmla="*/ 2341705 h 3260661"/>
              <a:gd name="connsiteX4" fmla="*/ 4488 w 10000"/>
              <a:gd name="connsiteY4" fmla="*/ 2341734 h 3260661"/>
              <a:gd name="connsiteX5" fmla="*/ 5457 w 10000"/>
              <a:gd name="connsiteY5" fmla="*/ 3121616 h 3260661"/>
              <a:gd name="connsiteX6" fmla="*/ 10000 w 10000"/>
              <a:gd name="connsiteY6" fmla="*/ 3260661 h 3260661"/>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49915 h 3259915"/>
              <a:gd name="connsiteX1" fmla="*/ 1727 w 10000"/>
              <a:gd name="connsiteY1" fmla="*/ 2730900 h 3259915"/>
              <a:gd name="connsiteX2" fmla="*/ 2616 w 10000"/>
              <a:gd name="connsiteY2" fmla="*/ 1344 h 3259915"/>
              <a:gd name="connsiteX3" fmla="*/ 3559 w 10000"/>
              <a:gd name="connsiteY3" fmla="*/ 2340959 h 3259915"/>
              <a:gd name="connsiteX4" fmla="*/ 4488 w 10000"/>
              <a:gd name="connsiteY4" fmla="*/ 2340988 h 3259915"/>
              <a:gd name="connsiteX5" fmla="*/ 5457 w 10000"/>
              <a:gd name="connsiteY5" fmla="*/ 3120870 h 3259915"/>
              <a:gd name="connsiteX6" fmla="*/ 10000 w 10000"/>
              <a:gd name="connsiteY6" fmla="*/ 3259915 h 3259915"/>
              <a:gd name="connsiteX0" fmla="*/ 0 w 10000"/>
              <a:gd name="connsiteY0" fmla="*/ 3258184 h 3908991"/>
              <a:gd name="connsiteX1" fmla="*/ 1727 w 10000"/>
              <a:gd name="connsiteY1" fmla="*/ 2739169 h 3908991"/>
              <a:gd name="connsiteX2" fmla="*/ 2616 w 10000"/>
              <a:gd name="connsiteY2" fmla="*/ 9613 h 3908991"/>
              <a:gd name="connsiteX3" fmla="*/ 3559 w 10000"/>
              <a:gd name="connsiteY3" fmla="*/ 3908991 h 3908991"/>
              <a:gd name="connsiteX4" fmla="*/ 4488 w 10000"/>
              <a:gd name="connsiteY4" fmla="*/ 2349257 h 3908991"/>
              <a:gd name="connsiteX5" fmla="*/ 5457 w 10000"/>
              <a:gd name="connsiteY5" fmla="*/ 3129139 h 3908991"/>
              <a:gd name="connsiteX6" fmla="*/ 10000 w 10000"/>
              <a:gd name="connsiteY6" fmla="*/ 3268184 h 3908991"/>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488 w 10000"/>
              <a:gd name="connsiteY4" fmla="*/ 2349257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3909827"/>
              <a:gd name="connsiteX1" fmla="*/ 1727 w 10000"/>
              <a:gd name="connsiteY1" fmla="*/ 2739169 h 3909827"/>
              <a:gd name="connsiteX2" fmla="*/ 2616 w 10000"/>
              <a:gd name="connsiteY2" fmla="*/ 9613 h 3909827"/>
              <a:gd name="connsiteX3" fmla="*/ 3559 w 10000"/>
              <a:gd name="connsiteY3" fmla="*/ 3908991 h 3909827"/>
              <a:gd name="connsiteX4" fmla="*/ 4501 w 10000"/>
              <a:gd name="connsiteY4" fmla="*/ 399583 h 3909827"/>
              <a:gd name="connsiteX5" fmla="*/ 5457 w 10000"/>
              <a:gd name="connsiteY5" fmla="*/ 3129139 h 3909827"/>
              <a:gd name="connsiteX6" fmla="*/ 10000 w 10000"/>
              <a:gd name="connsiteY6" fmla="*/ 3268184 h 3909827"/>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475859"/>
              <a:gd name="connsiteX1" fmla="*/ 1727 w 10000"/>
              <a:gd name="connsiteY1" fmla="*/ 2739169 h 5475859"/>
              <a:gd name="connsiteX2" fmla="*/ 2616 w 10000"/>
              <a:gd name="connsiteY2" fmla="*/ 9613 h 5475859"/>
              <a:gd name="connsiteX3" fmla="*/ 3559 w 10000"/>
              <a:gd name="connsiteY3" fmla="*/ 3908991 h 5475859"/>
              <a:gd name="connsiteX4" fmla="*/ 4501 w 10000"/>
              <a:gd name="connsiteY4" fmla="*/ 399583 h 5475859"/>
              <a:gd name="connsiteX5" fmla="*/ 5457 w 10000"/>
              <a:gd name="connsiteY5" fmla="*/ 5468755 h 5475859"/>
              <a:gd name="connsiteX6" fmla="*/ 10000 w 10000"/>
              <a:gd name="connsiteY6" fmla="*/ 3268184 h 5475859"/>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50934"/>
              <a:gd name="connsiteX1" fmla="*/ 1727 w 10000"/>
              <a:gd name="connsiteY1" fmla="*/ 2739169 h 5550934"/>
              <a:gd name="connsiteX2" fmla="*/ 2616 w 10000"/>
              <a:gd name="connsiteY2" fmla="*/ 9613 h 5550934"/>
              <a:gd name="connsiteX3" fmla="*/ 3559 w 10000"/>
              <a:gd name="connsiteY3" fmla="*/ 3908991 h 5550934"/>
              <a:gd name="connsiteX4" fmla="*/ 4501 w 10000"/>
              <a:gd name="connsiteY4" fmla="*/ 399583 h 5550934"/>
              <a:gd name="connsiteX5" fmla="*/ 5457 w 10000"/>
              <a:gd name="connsiteY5" fmla="*/ 5468755 h 5550934"/>
              <a:gd name="connsiteX6" fmla="*/ 9188 w 10000"/>
              <a:gd name="connsiteY6" fmla="*/ 3519080 h 5550934"/>
              <a:gd name="connsiteX7" fmla="*/ 10000 w 10000"/>
              <a:gd name="connsiteY7" fmla="*/ 3268184 h 5550934"/>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583770"/>
              <a:gd name="connsiteX1" fmla="*/ 1727 w 10000"/>
              <a:gd name="connsiteY1" fmla="*/ 2739169 h 5583770"/>
              <a:gd name="connsiteX2" fmla="*/ 2616 w 10000"/>
              <a:gd name="connsiteY2" fmla="*/ 9613 h 5583770"/>
              <a:gd name="connsiteX3" fmla="*/ 3559 w 10000"/>
              <a:gd name="connsiteY3" fmla="*/ 3908991 h 5583770"/>
              <a:gd name="connsiteX4" fmla="*/ 4501 w 10000"/>
              <a:gd name="connsiteY4" fmla="*/ 399583 h 5583770"/>
              <a:gd name="connsiteX5" fmla="*/ 5457 w 10000"/>
              <a:gd name="connsiteY5" fmla="*/ 5468755 h 5583770"/>
              <a:gd name="connsiteX6" fmla="*/ 8299 w 10000"/>
              <a:gd name="connsiteY6" fmla="*/ 3908961 h 5583770"/>
              <a:gd name="connsiteX7" fmla="*/ 9188 w 10000"/>
              <a:gd name="connsiteY7" fmla="*/ 3519080 h 5583770"/>
              <a:gd name="connsiteX8" fmla="*/ 10000 w 10000"/>
              <a:gd name="connsiteY8" fmla="*/ 3268184 h 5583770"/>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688606"/>
              <a:gd name="connsiteX1" fmla="*/ 1727 w 10000"/>
              <a:gd name="connsiteY1" fmla="*/ 2739169 h 5688606"/>
              <a:gd name="connsiteX2" fmla="*/ 2616 w 10000"/>
              <a:gd name="connsiteY2" fmla="*/ 9613 h 5688606"/>
              <a:gd name="connsiteX3" fmla="*/ 3559 w 10000"/>
              <a:gd name="connsiteY3" fmla="*/ 3908991 h 5688606"/>
              <a:gd name="connsiteX4" fmla="*/ 4501 w 10000"/>
              <a:gd name="connsiteY4" fmla="*/ 399583 h 5688606"/>
              <a:gd name="connsiteX5" fmla="*/ 5457 w 10000"/>
              <a:gd name="connsiteY5" fmla="*/ 5468755 h 5688606"/>
              <a:gd name="connsiteX6" fmla="*/ 7370 w 10000"/>
              <a:gd name="connsiteY6" fmla="*/ 4688843 h 5688606"/>
              <a:gd name="connsiteX7" fmla="*/ 8299 w 10000"/>
              <a:gd name="connsiteY7" fmla="*/ 3908961 h 5688606"/>
              <a:gd name="connsiteX8" fmla="*/ 9188 w 10000"/>
              <a:gd name="connsiteY8" fmla="*/ 3519080 h 5688606"/>
              <a:gd name="connsiteX9" fmla="*/ 10000 w 10000"/>
              <a:gd name="connsiteY9" fmla="*/ 3268184 h 5688606"/>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756218"/>
              <a:gd name="connsiteX1" fmla="*/ 1727 w 10000"/>
              <a:gd name="connsiteY1" fmla="*/ 2739169 h 5756218"/>
              <a:gd name="connsiteX2" fmla="*/ 2616 w 10000"/>
              <a:gd name="connsiteY2" fmla="*/ 9613 h 5756218"/>
              <a:gd name="connsiteX3" fmla="*/ 3559 w 10000"/>
              <a:gd name="connsiteY3" fmla="*/ 3908991 h 5756218"/>
              <a:gd name="connsiteX4" fmla="*/ 4501 w 10000"/>
              <a:gd name="connsiteY4" fmla="*/ 399583 h 5756218"/>
              <a:gd name="connsiteX5" fmla="*/ 5457 w 10000"/>
              <a:gd name="connsiteY5" fmla="*/ 5468755 h 5756218"/>
              <a:gd name="connsiteX6" fmla="*/ 6414 w 10000"/>
              <a:gd name="connsiteY6" fmla="*/ 5078784 h 5756218"/>
              <a:gd name="connsiteX7" fmla="*/ 7370 w 10000"/>
              <a:gd name="connsiteY7" fmla="*/ 4688843 h 5756218"/>
              <a:gd name="connsiteX8" fmla="*/ 8299 w 10000"/>
              <a:gd name="connsiteY8" fmla="*/ 3908961 h 5756218"/>
              <a:gd name="connsiteX9" fmla="*/ 9188 w 10000"/>
              <a:gd name="connsiteY9" fmla="*/ 3519080 h 5756218"/>
              <a:gd name="connsiteX10" fmla="*/ 10000 w 10000"/>
              <a:gd name="connsiteY10" fmla="*/ 3268184 h 5756218"/>
              <a:gd name="connsiteX0" fmla="*/ 0 w 10000"/>
              <a:gd name="connsiteY0" fmla="*/ 3258184 h 5469441"/>
              <a:gd name="connsiteX1" fmla="*/ 1727 w 10000"/>
              <a:gd name="connsiteY1" fmla="*/ 2739169 h 5469441"/>
              <a:gd name="connsiteX2" fmla="*/ 2616 w 10000"/>
              <a:gd name="connsiteY2" fmla="*/ 9613 h 5469441"/>
              <a:gd name="connsiteX3" fmla="*/ 3559 w 10000"/>
              <a:gd name="connsiteY3" fmla="*/ 3908991 h 5469441"/>
              <a:gd name="connsiteX4" fmla="*/ 4501 w 10000"/>
              <a:gd name="connsiteY4" fmla="*/ 399583 h 5469441"/>
              <a:gd name="connsiteX5" fmla="*/ 5457 w 10000"/>
              <a:gd name="connsiteY5" fmla="*/ 5468755 h 5469441"/>
              <a:gd name="connsiteX6" fmla="*/ 6427 w 10000"/>
              <a:gd name="connsiteY6" fmla="*/ 789494 h 5469441"/>
              <a:gd name="connsiteX7" fmla="*/ 7370 w 10000"/>
              <a:gd name="connsiteY7" fmla="*/ 4688843 h 5469441"/>
              <a:gd name="connsiteX8" fmla="*/ 8299 w 10000"/>
              <a:gd name="connsiteY8" fmla="*/ 3908961 h 5469441"/>
              <a:gd name="connsiteX9" fmla="*/ 9188 w 10000"/>
              <a:gd name="connsiteY9" fmla="*/ 3519080 h 5469441"/>
              <a:gd name="connsiteX10" fmla="*/ 10000 w 10000"/>
              <a:gd name="connsiteY10" fmla="*/ 3268184 h 5469441"/>
              <a:gd name="connsiteX0" fmla="*/ 0 w 10000"/>
              <a:gd name="connsiteY0" fmla="*/ 3258184 h 5941591"/>
              <a:gd name="connsiteX1" fmla="*/ 1727 w 10000"/>
              <a:gd name="connsiteY1" fmla="*/ 2739169 h 5941591"/>
              <a:gd name="connsiteX2" fmla="*/ 2616 w 10000"/>
              <a:gd name="connsiteY2" fmla="*/ 9613 h 5941591"/>
              <a:gd name="connsiteX3" fmla="*/ 3559 w 10000"/>
              <a:gd name="connsiteY3" fmla="*/ 3908991 h 5941591"/>
              <a:gd name="connsiteX4" fmla="*/ 4501 w 10000"/>
              <a:gd name="connsiteY4" fmla="*/ 399583 h 5941591"/>
              <a:gd name="connsiteX5" fmla="*/ 5457 w 10000"/>
              <a:gd name="connsiteY5" fmla="*/ 5468755 h 5941591"/>
              <a:gd name="connsiteX6" fmla="*/ 6427 w 10000"/>
              <a:gd name="connsiteY6" fmla="*/ 789494 h 5941591"/>
              <a:gd name="connsiteX7" fmla="*/ 7370 w 10000"/>
              <a:gd name="connsiteY7" fmla="*/ 5858665 h 5941591"/>
              <a:gd name="connsiteX8" fmla="*/ 8299 w 10000"/>
              <a:gd name="connsiteY8" fmla="*/ 3908961 h 5941591"/>
              <a:gd name="connsiteX9" fmla="*/ 9188 w 10000"/>
              <a:gd name="connsiteY9" fmla="*/ 3519080 h 5941591"/>
              <a:gd name="connsiteX10" fmla="*/ 10000 w 10000"/>
              <a:gd name="connsiteY10" fmla="*/ 3268184 h 5941591"/>
              <a:gd name="connsiteX0" fmla="*/ 0 w 10000"/>
              <a:gd name="connsiteY0" fmla="*/ 3258184 h 5859382"/>
              <a:gd name="connsiteX1" fmla="*/ 1727 w 10000"/>
              <a:gd name="connsiteY1" fmla="*/ 2739169 h 5859382"/>
              <a:gd name="connsiteX2" fmla="*/ 2616 w 10000"/>
              <a:gd name="connsiteY2" fmla="*/ 9613 h 5859382"/>
              <a:gd name="connsiteX3" fmla="*/ 3559 w 10000"/>
              <a:gd name="connsiteY3" fmla="*/ 3908991 h 5859382"/>
              <a:gd name="connsiteX4" fmla="*/ 4501 w 10000"/>
              <a:gd name="connsiteY4" fmla="*/ 399583 h 5859382"/>
              <a:gd name="connsiteX5" fmla="*/ 5457 w 10000"/>
              <a:gd name="connsiteY5" fmla="*/ 5468755 h 5859382"/>
              <a:gd name="connsiteX6" fmla="*/ 6427 w 10000"/>
              <a:gd name="connsiteY6" fmla="*/ 789494 h 5859382"/>
              <a:gd name="connsiteX7" fmla="*/ 7370 w 10000"/>
              <a:gd name="connsiteY7" fmla="*/ 5858665 h 5859382"/>
              <a:gd name="connsiteX8" fmla="*/ 8299 w 10000"/>
              <a:gd name="connsiteY8" fmla="*/ 1179405 h 5859382"/>
              <a:gd name="connsiteX9" fmla="*/ 9188 w 10000"/>
              <a:gd name="connsiteY9" fmla="*/ 3519080 h 5859382"/>
              <a:gd name="connsiteX10" fmla="*/ 10000 w 10000"/>
              <a:gd name="connsiteY10" fmla="*/ 3268184 h 5859382"/>
              <a:gd name="connsiteX0" fmla="*/ 0 w 8273"/>
              <a:gd name="connsiteY0" fmla="*/ 2739169 h 5859382"/>
              <a:gd name="connsiteX1" fmla="*/ 889 w 8273"/>
              <a:gd name="connsiteY1" fmla="*/ 9613 h 5859382"/>
              <a:gd name="connsiteX2" fmla="*/ 1832 w 8273"/>
              <a:gd name="connsiteY2" fmla="*/ 3908991 h 5859382"/>
              <a:gd name="connsiteX3" fmla="*/ 2774 w 8273"/>
              <a:gd name="connsiteY3" fmla="*/ 399583 h 5859382"/>
              <a:gd name="connsiteX4" fmla="*/ 3730 w 8273"/>
              <a:gd name="connsiteY4" fmla="*/ 5468755 h 5859382"/>
              <a:gd name="connsiteX5" fmla="*/ 4700 w 8273"/>
              <a:gd name="connsiteY5" fmla="*/ 789494 h 5859382"/>
              <a:gd name="connsiteX6" fmla="*/ 5643 w 8273"/>
              <a:gd name="connsiteY6" fmla="*/ 5858665 h 5859382"/>
              <a:gd name="connsiteX7" fmla="*/ 6572 w 8273"/>
              <a:gd name="connsiteY7" fmla="*/ 1179405 h 5859382"/>
              <a:gd name="connsiteX8" fmla="*/ 7461 w 8273"/>
              <a:gd name="connsiteY8" fmla="*/ 3519080 h 5859382"/>
              <a:gd name="connsiteX9" fmla="*/ 8273 w 8273"/>
              <a:gd name="connsiteY9" fmla="*/ 3268184 h 5859382"/>
              <a:gd name="connsiteX0" fmla="*/ 0 w 10000"/>
              <a:gd name="connsiteY0" fmla="*/ 4717 h 10042"/>
              <a:gd name="connsiteX1" fmla="*/ 1075 w 10000"/>
              <a:gd name="connsiteY1" fmla="*/ 58 h 10042"/>
              <a:gd name="connsiteX2" fmla="*/ 2214 w 10000"/>
              <a:gd name="connsiteY2" fmla="*/ 8709 h 10042"/>
              <a:gd name="connsiteX3" fmla="*/ 3353 w 10000"/>
              <a:gd name="connsiteY3" fmla="*/ 724 h 10042"/>
              <a:gd name="connsiteX4" fmla="*/ 4509 w 10000"/>
              <a:gd name="connsiteY4" fmla="*/ 9375 h 10042"/>
              <a:gd name="connsiteX5" fmla="*/ 5681 w 10000"/>
              <a:gd name="connsiteY5" fmla="*/ 1389 h 10042"/>
              <a:gd name="connsiteX6" fmla="*/ 6821 w 10000"/>
              <a:gd name="connsiteY6" fmla="*/ 10041 h 10042"/>
              <a:gd name="connsiteX7" fmla="*/ 7944 w 10000"/>
              <a:gd name="connsiteY7" fmla="*/ 2055 h 10042"/>
              <a:gd name="connsiteX8" fmla="*/ 9018 w 10000"/>
              <a:gd name="connsiteY8" fmla="*/ 6048 h 10042"/>
              <a:gd name="connsiteX9" fmla="*/ 10000 w 10000"/>
              <a:gd name="connsiteY9" fmla="*/ 5620 h 10042"/>
              <a:gd name="connsiteX0" fmla="*/ 0 w 10000"/>
              <a:gd name="connsiteY0" fmla="*/ 5989 h 11314"/>
              <a:gd name="connsiteX1" fmla="*/ 1075 w 10000"/>
              <a:gd name="connsiteY1" fmla="*/ 1330 h 11314"/>
              <a:gd name="connsiteX2" fmla="*/ 2214 w 10000"/>
              <a:gd name="connsiteY2" fmla="*/ 9981 h 11314"/>
              <a:gd name="connsiteX3" fmla="*/ 3353 w 10000"/>
              <a:gd name="connsiteY3" fmla="*/ 0 h 11314"/>
              <a:gd name="connsiteX4" fmla="*/ 4509 w 10000"/>
              <a:gd name="connsiteY4" fmla="*/ 10647 h 11314"/>
              <a:gd name="connsiteX5" fmla="*/ 5681 w 10000"/>
              <a:gd name="connsiteY5" fmla="*/ 2661 h 11314"/>
              <a:gd name="connsiteX6" fmla="*/ 6821 w 10000"/>
              <a:gd name="connsiteY6" fmla="*/ 11313 h 11314"/>
              <a:gd name="connsiteX7" fmla="*/ 7944 w 10000"/>
              <a:gd name="connsiteY7" fmla="*/ 3327 h 11314"/>
              <a:gd name="connsiteX8" fmla="*/ 9018 w 10000"/>
              <a:gd name="connsiteY8" fmla="*/ 7320 h 11314"/>
              <a:gd name="connsiteX9" fmla="*/ 10000 w 10000"/>
              <a:gd name="connsiteY9" fmla="*/ 6892 h 11314"/>
              <a:gd name="connsiteX0" fmla="*/ 0 w 10000"/>
              <a:gd name="connsiteY0" fmla="*/ 6041 h 15368"/>
              <a:gd name="connsiteX1" fmla="*/ 1075 w 10000"/>
              <a:gd name="connsiteY1" fmla="*/ 1382 h 15368"/>
              <a:gd name="connsiteX2" fmla="*/ 2214 w 10000"/>
              <a:gd name="connsiteY2" fmla="*/ 10033 h 15368"/>
              <a:gd name="connsiteX3" fmla="*/ 3353 w 10000"/>
              <a:gd name="connsiteY3" fmla="*/ 52 h 15368"/>
              <a:gd name="connsiteX4" fmla="*/ 4509 w 10000"/>
              <a:gd name="connsiteY4" fmla="*/ 15357 h 15368"/>
              <a:gd name="connsiteX5" fmla="*/ 5681 w 10000"/>
              <a:gd name="connsiteY5" fmla="*/ 2713 h 15368"/>
              <a:gd name="connsiteX6" fmla="*/ 6821 w 10000"/>
              <a:gd name="connsiteY6" fmla="*/ 11365 h 15368"/>
              <a:gd name="connsiteX7" fmla="*/ 7944 w 10000"/>
              <a:gd name="connsiteY7" fmla="*/ 3379 h 15368"/>
              <a:gd name="connsiteX8" fmla="*/ 9018 w 10000"/>
              <a:gd name="connsiteY8" fmla="*/ 7372 h 15368"/>
              <a:gd name="connsiteX9" fmla="*/ 10000 w 10000"/>
              <a:gd name="connsiteY9" fmla="*/ 6944 h 15368"/>
              <a:gd name="connsiteX0" fmla="*/ 0 w 10000"/>
              <a:gd name="connsiteY0" fmla="*/ 11998 h 21360"/>
              <a:gd name="connsiteX1" fmla="*/ 1075 w 10000"/>
              <a:gd name="connsiteY1" fmla="*/ 7339 h 21360"/>
              <a:gd name="connsiteX2" fmla="*/ 2214 w 10000"/>
              <a:gd name="connsiteY2" fmla="*/ 15990 h 21360"/>
              <a:gd name="connsiteX3" fmla="*/ 3353 w 10000"/>
              <a:gd name="connsiteY3" fmla="*/ 6009 h 21360"/>
              <a:gd name="connsiteX4" fmla="*/ 4509 w 10000"/>
              <a:gd name="connsiteY4" fmla="*/ 21314 h 21360"/>
              <a:gd name="connsiteX5" fmla="*/ 5665 w 10000"/>
              <a:gd name="connsiteY5" fmla="*/ 19 h 21360"/>
              <a:gd name="connsiteX6" fmla="*/ 6821 w 10000"/>
              <a:gd name="connsiteY6" fmla="*/ 17322 h 21360"/>
              <a:gd name="connsiteX7" fmla="*/ 7944 w 10000"/>
              <a:gd name="connsiteY7" fmla="*/ 9336 h 21360"/>
              <a:gd name="connsiteX8" fmla="*/ 9018 w 10000"/>
              <a:gd name="connsiteY8" fmla="*/ 13329 h 21360"/>
              <a:gd name="connsiteX9" fmla="*/ 10000 w 10000"/>
              <a:gd name="connsiteY9" fmla="*/ 12901 h 21360"/>
              <a:gd name="connsiteX0" fmla="*/ 0 w 10000"/>
              <a:gd name="connsiteY0" fmla="*/ 11999 h 26079"/>
              <a:gd name="connsiteX1" fmla="*/ 1075 w 10000"/>
              <a:gd name="connsiteY1" fmla="*/ 7340 h 26079"/>
              <a:gd name="connsiteX2" fmla="*/ 2214 w 10000"/>
              <a:gd name="connsiteY2" fmla="*/ 15991 h 26079"/>
              <a:gd name="connsiteX3" fmla="*/ 3353 w 10000"/>
              <a:gd name="connsiteY3" fmla="*/ 6010 h 26079"/>
              <a:gd name="connsiteX4" fmla="*/ 4509 w 10000"/>
              <a:gd name="connsiteY4" fmla="*/ 21315 h 26079"/>
              <a:gd name="connsiteX5" fmla="*/ 5665 w 10000"/>
              <a:gd name="connsiteY5" fmla="*/ 20 h 26079"/>
              <a:gd name="connsiteX6" fmla="*/ 6821 w 10000"/>
              <a:gd name="connsiteY6" fmla="*/ 25974 h 26079"/>
              <a:gd name="connsiteX7" fmla="*/ 7944 w 10000"/>
              <a:gd name="connsiteY7" fmla="*/ 9337 h 26079"/>
              <a:gd name="connsiteX8" fmla="*/ 9018 w 10000"/>
              <a:gd name="connsiteY8" fmla="*/ 13330 h 26079"/>
              <a:gd name="connsiteX9" fmla="*/ 10000 w 10000"/>
              <a:gd name="connsiteY9" fmla="*/ 12902 h 26079"/>
              <a:gd name="connsiteX0" fmla="*/ 0 w 10000"/>
              <a:gd name="connsiteY0" fmla="*/ 14177 h 28155"/>
              <a:gd name="connsiteX1" fmla="*/ 1075 w 10000"/>
              <a:gd name="connsiteY1" fmla="*/ 9518 h 28155"/>
              <a:gd name="connsiteX2" fmla="*/ 2214 w 10000"/>
              <a:gd name="connsiteY2" fmla="*/ 18169 h 28155"/>
              <a:gd name="connsiteX3" fmla="*/ 3353 w 10000"/>
              <a:gd name="connsiteY3" fmla="*/ 8188 h 28155"/>
              <a:gd name="connsiteX4" fmla="*/ 4509 w 10000"/>
              <a:gd name="connsiteY4" fmla="*/ 23493 h 28155"/>
              <a:gd name="connsiteX5" fmla="*/ 5665 w 10000"/>
              <a:gd name="connsiteY5" fmla="*/ 2198 h 28155"/>
              <a:gd name="connsiteX6" fmla="*/ 6821 w 10000"/>
              <a:gd name="connsiteY6" fmla="*/ 28152 h 28155"/>
              <a:gd name="connsiteX7" fmla="*/ 7944 w 10000"/>
              <a:gd name="connsiteY7" fmla="*/ 202 h 28155"/>
              <a:gd name="connsiteX8" fmla="*/ 9018 w 10000"/>
              <a:gd name="connsiteY8" fmla="*/ 15508 h 28155"/>
              <a:gd name="connsiteX9" fmla="*/ 10000 w 10000"/>
              <a:gd name="connsiteY9" fmla="*/ 15080 h 28155"/>
              <a:gd name="connsiteX0" fmla="*/ 0 w 10000"/>
              <a:gd name="connsiteY0" fmla="*/ 14001 h 34165"/>
              <a:gd name="connsiteX1" fmla="*/ 1075 w 10000"/>
              <a:gd name="connsiteY1" fmla="*/ 9342 h 34165"/>
              <a:gd name="connsiteX2" fmla="*/ 2214 w 10000"/>
              <a:gd name="connsiteY2" fmla="*/ 17993 h 34165"/>
              <a:gd name="connsiteX3" fmla="*/ 3353 w 10000"/>
              <a:gd name="connsiteY3" fmla="*/ 8012 h 34165"/>
              <a:gd name="connsiteX4" fmla="*/ 4509 w 10000"/>
              <a:gd name="connsiteY4" fmla="*/ 23317 h 34165"/>
              <a:gd name="connsiteX5" fmla="*/ 5665 w 10000"/>
              <a:gd name="connsiteY5" fmla="*/ 2022 h 34165"/>
              <a:gd name="connsiteX6" fmla="*/ 6821 w 10000"/>
              <a:gd name="connsiteY6" fmla="*/ 27976 h 34165"/>
              <a:gd name="connsiteX7" fmla="*/ 7944 w 10000"/>
              <a:gd name="connsiteY7" fmla="*/ 26 h 34165"/>
              <a:gd name="connsiteX8" fmla="*/ 9018 w 10000"/>
              <a:gd name="connsiteY8" fmla="*/ 33966 h 34165"/>
              <a:gd name="connsiteX9" fmla="*/ 10000 w 10000"/>
              <a:gd name="connsiteY9" fmla="*/ 14904 h 3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34165">
                <a:moveTo>
                  <a:pt x="0" y="14001"/>
                </a:moveTo>
                <a:cubicBezTo>
                  <a:pt x="527" y="13853"/>
                  <a:pt x="706" y="8677"/>
                  <a:pt x="1075" y="9342"/>
                </a:cubicBezTo>
                <a:cubicBezTo>
                  <a:pt x="1444" y="10007"/>
                  <a:pt x="1834" y="18215"/>
                  <a:pt x="2214" y="17993"/>
                </a:cubicBezTo>
                <a:cubicBezTo>
                  <a:pt x="2594" y="17771"/>
                  <a:pt x="2971" y="7125"/>
                  <a:pt x="3353" y="8012"/>
                </a:cubicBezTo>
                <a:cubicBezTo>
                  <a:pt x="3736" y="8899"/>
                  <a:pt x="4124" y="24315"/>
                  <a:pt x="4509" y="23317"/>
                </a:cubicBezTo>
                <a:cubicBezTo>
                  <a:pt x="4894" y="22319"/>
                  <a:pt x="5280" y="1245"/>
                  <a:pt x="5665" y="2022"/>
                </a:cubicBezTo>
                <a:cubicBezTo>
                  <a:pt x="6050" y="2799"/>
                  <a:pt x="6441" y="28309"/>
                  <a:pt x="6821" y="27976"/>
                </a:cubicBezTo>
                <a:cubicBezTo>
                  <a:pt x="7201" y="27643"/>
                  <a:pt x="7578" y="-972"/>
                  <a:pt x="7944" y="26"/>
                </a:cubicBezTo>
                <a:cubicBezTo>
                  <a:pt x="8310" y="1024"/>
                  <a:pt x="8675" y="31486"/>
                  <a:pt x="9018" y="33966"/>
                </a:cubicBezTo>
                <a:cubicBezTo>
                  <a:pt x="9361" y="36446"/>
                  <a:pt x="9837" y="14975"/>
                  <a:pt x="10000" y="14904"/>
                </a:cubicBezTo>
              </a:path>
            </a:pathLst>
          </a:custGeom>
          <a:noFill/>
          <a:ln w="50800">
            <a:solidFill>
              <a:srgbClr val="00B05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0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2900"/>
                                        <p:tgtEl>
                                          <p:spTgt spid="26"/>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english.shb.cas.cn/rh/rp/200909/W020090902757508577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10451" cy="6754326"/>
          </a:xfrm>
          <a:prstGeom prst="rect">
            <a:avLst/>
          </a:prstGeom>
          <a:noFill/>
          <a:extLst>
            <a:ext uri="{909E8E84-426E-40DD-AFC4-6F175D3DCCD1}">
              <a14:hiddenFill xmlns:a14="http://schemas.microsoft.com/office/drawing/2010/main">
                <a:solidFill>
                  <a:srgbClr val="FFFFFF"/>
                </a:solidFill>
              </a14:hiddenFill>
            </a:ext>
          </a:extLst>
        </p:spPr>
      </p:pic>
      <p:sp>
        <p:nvSpPr>
          <p:cNvPr id="389122" name="Rectangle 2"/>
          <p:cNvSpPr>
            <a:spLocks noGrp="1" noChangeArrowheads="1"/>
          </p:cNvSpPr>
          <p:nvPr>
            <p:ph type="title"/>
          </p:nvPr>
        </p:nvSpPr>
        <p:spPr>
          <a:xfrm>
            <a:off x="457200" y="0"/>
            <a:ext cx="8229600" cy="1143000"/>
          </a:xfrm>
        </p:spPr>
        <p:txBody>
          <a:bodyPr/>
          <a:lstStyle/>
          <a:p>
            <a:r>
              <a:rPr lang="en-US" dirty="0" err="1" smtClean="0"/>
              <a:t>Undulator</a:t>
            </a:r>
            <a:r>
              <a:rPr lang="en-US" dirty="0" smtClean="0"/>
              <a:t> emission spectrum</a:t>
            </a:r>
            <a:endParaRPr lang="en-US" dirty="0"/>
          </a:p>
        </p:txBody>
      </p:sp>
    </p:spTree>
    <p:extLst>
      <p:ext uri="{BB962C8B-B14F-4D97-AF65-F5344CB8AC3E}">
        <p14:creationId xmlns:p14="http://schemas.microsoft.com/office/powerpoint/2010/main" val="29160359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0"/>
            <a:ext cx="8229600" cy="1143000"/>
          </a:xfrm>
        </p:spPr>
        <p:txBody>
          <a:bodyPr/>
          <a:lstStyle/>
          <a:p>
            <a:r>
              <a:rPr lang="en-US"/>
              <a:t>LCLS undulator hall</a:t>
            </a:r>
          </a:p>
        </p:txBody>
      </p:sp>
      <p:pic>
        <p:nvPicPr>
          <p:cNvPr id="389123" name="Picture 3" descr="lcls_firstlight-5"/>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0" y="1143000"/>
            <a:ext cx="95250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895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a:t>LCLS at SLAC</a:t>
            </a:r>
          </a:p>
        </p:txBody>
      </p:sp>
      <p:pic>
        <p:nvPicPr>
          <p:cNvPr id="390148" name="Picture 4" descr="slac_g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2598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527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5225" cy="754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099" name="Rectangle 3"/>
          <p:cNvSpPr>
            <a:spLocks noGrp="1" noChangeArrowheads="1"/>
          </p:cNvSpPr>
          <p:nvPr>
            <p:ph type="title"/>
          </p:nvPr>
        </p:nvSpPr>
        <p:spPr>
          <a:xfrm>
            <a:off x="457200" y="0"/>
            <a:ext cx="8229600" cy="1143000"/>
          </a:xfrm>
        </p:spPr>
        <p:txBody>
          <a:bodyPr/>
          <a:lstStyle/>
          <a:p>
            <a:r>
              <a:rPr lang="en-US">
                <a:solidFill>
                  <a:schemeClr val="bg1"/>
                </a:solidFill>
              </a:rPr>
              <a:t>Electric field of a moving charge</a:t>
            </a:r>
          </a:p>
        </p:txBody>
      </p:sp>
    </p:spTree>
    <p:extLst>
      <p:ext uri="{BB962C8B-B14F-4D97-AF65-F5344CB8AC3E}">
        <p14:creationId xmlns:p14="http://schemas.microsoft.com/office/powerpoint/2010/main" val="24891143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3810" name="Rectangle 2"/>
          <p:cNvSpPr>
            <a:spLocks noGrp="1" noChangeArrowheads="1"/>
          </p:cNvSpPr>
          <p:nvPr>
            <p:ph type="title"/>
          </p:nvPr>
        </p:nvSpPr>
        <p:spPr>
          <a:xfrm>
            <a:off x="444500" y="0"/>
            <a:ext cx="8229600" cy="1143000"/>
          </a:xfrm>
        </p:spPr>
        <p:txBody>
          <a:bodyPr/>
          <a:lstStyle/>
          <a:p>
            <a:r>
              <a:rPr lang="en-US">
                <a:solidFill>
                  <a:schemeClr val="bg1"/>
                </a:solidFill>
              </a:rPr>
              <a:t>SASE effect</a:t>
            </a:r>
          </a:p>
        </p:txBody>
      </p:sp>
    </p:spTree>
    <p:extLst>
      <p:ext uri="{BB962C8B-B14F-4D97-AF65-F5344CB8AC3E}">
        <p14:creationId xmlns:p14="http://schemas.microsoft.com/office/powerpoint/2010/main" val="146753827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5" name="Rectangle 3"/>
          <p:cNvSpPr>
            <a:spLocks noGrp="1" noChangeArrowheads="1"/>
          </p:cNvSpPr>
          <p:nvPr>
            <p:ph type="title"/>
          </p:nvPr>
        </p:nvSpPr>
        <p:spPr>
          <a:xfrm>
            <a:off x="444500" y="-1"/>
            <a:ext cx="8229600" cy="1808163"/>
          </a:xfrm>
        </p:spPr>
        <p:txBody>
          <a:bodyPr/>
          <a:lstStyle/>
          <a:p>
            <a:r>
              <a:rPr lang="en-US" dirty="0" smtClean="0">
                <a:solidFill>
                  <a:schemeClr val="tx1"/>
                </a:solidFill>
              </a:rPr>
              <a:t>Self-Amplified Stimulated Emission (SASE) </a:t>
            </a:r>
            <a:r>
              <a:rPr lang="en-US" dirty="0">
                <a:solidFill>
                  <a:schemeClr val="tx1"/>
                </a:solidFill>
              </a:rPr>
              <a:t>effect</a:t>
            </a:r>
          </a:p>
        </p:txBody>
      </p:sp>
      <p:pic>
        <p:nvPicPr>
          <p:cNvPr id="50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8163"/>
            <a:ext cx="89344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9154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lstStyle/>
          <a:p>
            <a:r>
              <a:rPr lang="en-US" dirty="0" smtClean="0"/>
              <a:t>Accelerator-based light source</a:t>
            </a:r>
            <a:br>
              <a:rPr lang="en-US" dirty="0" smtClean="0"/>
            </a:br>
            <a:r>
              <a:rPr lang="en-US" dirty="0" smtClean="0"/>
              <a:t>terminology</a:t>
            </a:r>
            <a:endParaRPr lang="en-US" dirty="0"/>
          </a:p>
        </p:txBody>
      </p:sp>
      <p:sp>
        <p:nvSpPr>
          <p:cNvPr id="3" name="Content Placeholder 2"/>
          <p:cNvSpPr>
            <a:spLocks noGrp="1"/>
          </p:cNvSpPr>
          <p:nvPr>
            <p:ph idx="1"/>
          </p:nvPr>
        </p:nvSpPr>
        <p:spPr>
          <a:xfrm>
            <a:off x="457200" y="2209801"/>
            <a:ext cx="8229600" cy="3962400"/>
          </a:xfrm>
        </p:spPr>
        <p:txBody>
          <a:bodyPr/>
          <a:lstStyle/>
          <a:p>
            <a:pPr marL="0" indent="0">
              <a:spcBef>
                <a:spcPts val="1200"/>
              </a:spcBef>
              <a:buNone/>
            </a:pPr>
            <a:r>
              <a:rPr lang="en-US" dirty="0" smtClean="0"/>
              <a:t>	Code name		Translation</a:t>
            </a:r>
          </a:p>
          <a:p>
            <a:pPr>
              <a:spcBef>
                <a:spcPts val="1200"/>
              </a:spcBef>
            </a:pPr>
            <a:endParaRPr lang="en-US" dirty="0"/>
          </a:p>
          <a:p>
            <a:pPr>
              <a:spcBef>
                <a:spcPts val="1200"/>
              </a:spcBef>
            </a:pPr>
            <a:r>
              <a:rPr lang="en-US" dirty="0" smtClean="0"/>
              <a:t>First Generation		Bending Magnet</a:t>
            </a:r>
          </a:p>
          <a:p>
            <a:pPr>
              <a:spcBef>
                <a:spcPts val="1200"/>
              </a:spcBef>
            </a:pPr>
            <a:r>
              <a:rPr lang="en-US" dirty="0" smtClean="0"/>
              <a:t>Second Generation	Wiggler</a:t>
            </a:r>
          </a:p>
          <a:p>
            <a:pPr>
              <a:spcBef>
                <a:spcPts val="1200"/>
              </a:spcBef>
            </a:pPr>
            <a:r>
              <a:rPr lang="en-US" dirty="0" smtClean="0"/>
              <a:t>Third Generation		</a:t>
            </a:r>
            <a:r>
              <a:rPr lang="en-US" dirty="0" err="1" smtClean="0"/>
              <a:t>Undulator</a:t>
            </a:r>
            <a:endParaRPr lang="en-US" dirty="0" smtClean="0"/>
          </a:p>
          <a:p>
            <a:pPr>
              <a:spcBef>
                <a:spcPts val="1200"/>
              </a:spcBef>
            </a:pPr>
            <a:r>
              <a:rPr lang="en-US" dirty="0" smtClean="0"/>
              <a:t>Fourth Generation		Free electron laser</a:t>
            </a:r>
          </a:p>
        </p:txBody>
      </p:sp>
    </p:spTree>
    <p:extLst>
      <p:ext uri="{BB962C8B-B14F-4D97-AF65-F5344CB8AC3E}">
        <p14:creationId xmlns:p14="http://schemas.microsoft.com/office/powerpoint/2010/main" val="2617759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0"/>
            <a:ext cx="9144000" cy="1558925"/>
          </a:xfrm>
        </p:spPr>
        <p:txBody>
          <a:bodyPr/>
          <a:lstStyle/>
          <a:p>
            <a:pPr eaLnBrk="1" hangingPunct="1"/>
            <a:r>
              <a:rPr lang="en-US" altLang="en-US" smtClean="0"/>
              <a:t>X-rays</a:t>
            </a:r>
            <a:br>
              <a:rPr lang="en-US" altLang="en-US" smtClean="0"/>
            </a:br>
            <a:r>
              <a:rPr lang="en-US" altLang="en-US" sz="2400" smtClean="0"/>
              <a:t>(aka “Röntgenstrahlung”)</a:t>
            </a:r>
            <a:endParaRPr lang="en-US" altLang="en-US" smtClean="0"/>
          </a:p>
        </p:txBody>
      </p:sp>
      <p:sp>
        <p:nvSpPr>
          <p:cNvPr id="6147" name="Rectangle 1"/>
          <p:cNvSpPr>
            <a:spLocks noChangeArrowheads="1"/>
          </p:cNvSpPr>
          <p:nvPr/>
        </p:nvSpPr>
        <p:spPr bwMode="auto">
          <a:xfrm>
            <a:off x="0" y="64658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de-DE" altLang="en-US" sz="1800" smtClean="0">
                <a:solidFill>
                  <a:prstClr val="black"/>
                </a:solidFill>
                <a:cs typeface="Arial" charset="0"/>
              </a:rPr>
              <a:t>Röntgen, W. C. (1898)."Ueber eine neue Art von Strahlen", </a:t>
            </a:r>
            <a:r>
              <a:rPr lang="de-DE" altLang="en-US" sz="1800" i="1" smtClean="0">
                <a:solidFill>
                  <a:prstClr val="black"/>
                </a:solidFill>
                <a:cs typeface="Arial" charset="0"/>
              </a:rPr>
              <a:t>Annalen der Physik</a:t>
            </a:r>
            <a:r>
              <a:rPr lang="de-DE" altLang="en-US" sz="1800" smtClean="0">
                <a:solidFill>
                  <a:prstClr val="black"/>
                </a:solidFill>
                <a:cs typeface="Arial" charset="0"/>
              </a:rPr>
              <a:t> </a:t>
            </a:r>
            <a:r>
              <a:rPr lang="de-DE" altLang="en-US" sz="1800" b="1" smtClean="0">
                <a:solidFill>
                  <a:prstClr val="black"/>
                </a:solidFill>
                <a:cs typeface="Arial" charset="0"/>
              </a:rPr>
              <a:t>300</a:t>
            </a:r>
            <a:r>
              <a:rPr lang="de-DE" altLang="en-US" sz="1800" smtClean="0">
                <a:solidFill>
                  <a:prstClr val="black"/>
                </a:solidFill>
                <a:cs typeface="Arial" charset="0"/>
              </a:rPr>
              <a:t>, 1-11. </a:t>
            </a:r>
            <a:endParaRPr lang="en-US" altLang="en-US" sz="1800" smtClean="0">
              <a:solidFill>
                <a:prstClr val="black"/>
              </a:solidFill>
              <a:cs typeface="Arial" charset="0"/>
            </a:endParaRPr>
          </a:p>
        </p:txBody>
      </p:sp>
      <p:pic>
        <p:nvPicPr>
          <p:cNvPr id="6148" name="Picture 2" descr="File:Roentgen2.jpg"/>
          <p:cNvPicPr>
            <a:picLocks noChangeAspect="1" noChangeArrowheads="1"/>
          </p:cNvPicPr>
          <p:nvPr/>
        </p:nvPicPr>
        <p:blipFill>
          <a:blip r:embed="rId2">
            <a:extLst>
              <a:ext uri="{28A0092B-C50C-407E-A947-70E740481C1C}">
                <a14:useLocalDpi xmlns:a14="http://schemas.microsoft.com/office/drawing/2010/main" val="0"/>
              </a:ext>
            </a:extLst>
          </a:blip>
          <a:srcRect l="15982" t="3148" r="18047" b="31017"/>
          <a:stretch>
            <a:fillRect/>
          </a:stretch>
        </p:blipFill>
        <p:spPr bwMode="auto">
          <a:xfrm>
            <a:off x="122238" y="3998913"/>
            <a:ext cx="17383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3730625"/>
            <a:ext cx="35194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Roentgen's X-ray photographs"/>
          <p:cNvPicPr>
            <a:picLocks noChangeAspect="1" noChangeArrowheads="1"/>
          </p:cNvPicPr>
          <p:nvPr/>
        </p:nvPicPr>
        <p:blipFill>
          <a:blip r:embed="rId4">
            <a:extLst>
              <a:ext uri="{28A0092B-C50C-407E-A947-70E740481C1C}">
                <a14:useLocalDpi xmlns:a14="http://schemas.microsoft.com/office/drawing/2010/main" val="0"/>
              </a:ext>
            </a:extLst>
          </a:blip>
          <a:srcRect r="68272"/>
          <a:stretch>
            <a:fillRect/>
          </a:stretch>
        </p:blipFill>
        <p:spPr bwMode="auto">
          <a:xfrm>
            <a:off x="187325" y="450850"/>
            <a:ext cx="2211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825" y="1444625"/>
            <a:ext cx="6373813" cy="22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5" descr="Nobel_medal_dsc061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075" y="2924175"/>
            <a:ext cx="14954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17788" y="3684588"/>
            <a:ext cx="2643187" cy="2862262"/>
          </a:xfrm>
          <a:prstGeom prst="rect">
            <a:avLst/>
          </a:prstGeom>
        </p:spPr>
        <p:txBody>
          <a:bodyPr>
            <a:spAutoFit/>
          </a:bodyPr>
          <a:lstStyle/>
          <a:p>
            <a:pPr fontAlgn="base">
              <a:spcBef>
                <a:spcPct val="0"/>
              </a:spcBef>
              <a:spcAft>
                <a:spcPct val="0"/>
              </a:spcAft>
              <a:defRPr/>
            </a:pPr>
            <a:r>
              <a:rPr lang="en-US" dirty="0">
                <a:solidFill>
                  <a:prstClr val="black"/>
                </a:solidFill>
                <a:cs typeface="Arial" charset="0"/>
              </a:rPr>
              <a:t>The discovery soon after this of X-rays by </a:t>
            </a:r>
            <a:r>
              <a:rPr lang="en-US" dirty="0" err="1">
                <a:solidFill>
                  <a:prstClr val="black"/>
                </a:solidFill>
                <a:cs typeface="Arial" charset="0"/>
              </a:rPr>
              <a:t>Röntgen</a:t>
            </a:r>
            <a:r>
              <a:rPr lang="en-US" dirty="0">
                <a:solidFill>
                  <a:prstClr val="black"/>
                </a:solidFill>
                <a:cs typeface="Arial" charset="0"/>
              </a:rPr>
              <a:t> (22), the first investigator to use the type of tube described above, is generally considered to be a good example of a lucky discovery.</a:t>
            </a:r>
          </a:p>
          <a:p>
            <a:pPr marL="285750" indent="-285750" algn="r" fontAlgn="base">
              <a:spcBef>
                <a:spcPct val="0"/>
              </a:spcBef>
              <a:spcAft>
                <a:spcPct val="0"/>
              </a:spcAft>
              <a:buFontTx/>
              <a:buChar char="-"/>
              <a:defRPr/>
            </a:pPr>
            <a:r>
              <a:rPr lang="en-US" dirty="0">
                <a:solidFill>
                  <a:prstClr val="black"/>
                </a:solidFill>
                <a:cs typeface="Arial" charset="0"/>
              </a:rPr>
              <a:t>P.E.A. von Lenard</a:t>
            </a:r>
          </a:p>
          <a:p>
            <a:pPr algn="r" fontAlgn="base">
              <a:spcBef>
                <a:spcPct val="0"/>
              </a:spcBef>
              <a:spcAft>
                <a:spcPct val="0"/>
              </a:spcAft>
              <a:defRPr/>
            </a:pPr>
            <a:r>
              <a:rPr lang="en-US" dirty="0">
                <a:solidFill>
                  <a:prstClr val="black"/>
                </a:solidFill>
                <a:cs typeface="Arial" charset="0"/>
              </a:rPr>
              <a:t>1906 Nobel Lecture</a:t>
            </a:r>
          </a:p>
        </p:txBody>
      </p:sp>
    </p:spTree>
    <p:extLst>
      <p:ext uri="{BB962C8B-B14F-4D97-AF65-F5344CB8AC3E}">
        <p14:creationId xmlns:p14="http://schemas.microsoft.com/office/powerpoint/2010/main" val="2444670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lstStyle/>
          <a:p>
            <a:r>
              <a:rPr lang="en-US" sz="6000" dirty="0" smtClean="0"/>
              <a:t>What does all that</a:t>
            </a:r>
            <a:br>
              <a:rPr lang="en-US" sz="6000" dirty="0" smtClean="0"/>
            </a:br>
            <a:r>
              <a:rPr lang="en-US" sz="6000" dirty="0" smtClean="0"/>
              <a:t>stuff in the </a:t>
            </a:r>
            <a:br>
              <a:rPr lang="en-US" sz="6000" dirty="0" smtClean="0"/>
            </a:br>
            <a:r>
              <a:rPr lang="en-US" sz="6000" dirty="0" smtClean="0"/>
              <a:t>concrete tunnel</a:t>
            </a:r>
            <a:br>
              <a:rPr lang="en-US" sz="6000" dirty="0" smtClean="0"/>
            </a:br>
            <a:r>
              <a:rPr lang="en-US" sz="6000" dirty="0" smtClean="0"/>
              <a:t>do?</a:t>
            </a:r>
            <a:endParaRPr lang="en-US" sz="6000" dirty="0"/>
          </a:p>
        </p:txBody>
      </p:sp>
    </p:spTree>
    <p:extLst>
      <p:ext uri="{BB962C8B-B14F-4D97-AF65-F5344CB8AC3E}">
        <p14:creationId xmlns:p14="http://schemas.microsoft.com/office/powerpoint/2010/main" val="3453630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5156895"/>
          </a:xfrm>
          <a:prstGeom prst="rect">
            <a:avLst/>
          </a:prstGeom>
        </p:spPr>
      </p:pic>
      <p:sp>
        <p:nvSpPr>
          <p:cNvPr id="305158" name="Rectangle 6"/>
          <p:cNvSpPr>
            <a:spLocks noGrp="1" noChangeArrowheads="1"/>
          </p:cNvSpPr>
          <p:nvPr>
            <p:ph type="title"/>
          </p:nvPr>
        </p:nvSpPr>
        <p:spPr>
          <a:xfrm>
            <a:off x="685800" y="0"/>
            <a:ext cx="7772400" cy="1143000"/>
          </a:xfrm>
        </p:spPr>
        <p:txBody>
          <a:bodyPr/>
          <a:lstStyle/>
          <a:p>
            <a:r>
              <a:rPr lang="en-US" dirty="0" smtClean="0"/>
              <a:t>X-ray optics: mirrors</a:t>
            </a:r>
            <a:endParaRPr lang="en-US" dirty="0"/>
          </a:p>
        </p:txBody>
      </p:sp>
    </p:spTree>
    <p:extLst>
      <p:ext uri="{BB962C8B-B14F-4D97-AF65-F5344CB8AC3E}">
        <p14:creationId xmlns:p14="http://schemas.microsoft.com/office/powerpoint/2010/main" val="3310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25000" decel="25000" fill="hold" nodeType="clickEffect">
                                  <p:stCondLst>
                                    <p:cond delay="0"/>
                                  </p:stCondLst>
                                  <p:childTnLst>
                                    <p:animScale>
                                      <p:cBhvr>
                                        <p:cTn id="6" dur="2000" fill="hold"/>
                                        <p:tgtEl>
                                          <p:spTgt spid="2"/>
                                        </p:tgtEl>
                                      </p:cBhvr>
                                      <p:by x="200000" y="200000"/>
                                    </p:animScale>
                                  </p:childTnLst>
                                </p:cTn>
                              </p:par>
                              <p:par>
                                <p:cTn id="7" presetID="42" presetClass="path" presetSubtype="0" accel="25000" decel="25000" fill="hold" nodeType="withEffect">
                                  <p:stCondLst>
                                    <p:cond delay="0"/>
                                  </p:stCondLst>
                                  <p:childTnLst>
                                    <p:animMotion origin="layout" path="M 0 -4.81481E-6 L 0.20833 -0.16481 " pathEditMode="relative" rAng="0" ptsTypes="AA">
                                      <p:cBhvr>
                                        <p:cTn id="8" dur="2000" fill="hold"/>
                                        <p:tgtEl>
                                          <p:spTgt spid="2"/>
                                        </p:tgtEl>
                                        <p:attrNameLst>
                                          <p:attrName>ppt_x</p:attrName>
                                          <p:attrName>ppt_y</p:attrName>
                                        </p:attrNameLst>
                                      </p:cBhvr>
                                      <p:rCtr x="10417"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776286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1480000">
            <a:off x="1360195" y="3500042"/>
            <a:ext cx="8534400"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smtClean="0"/>
              <a:t>Why are the mirrors so long?</a:t>
            </a:r>
            <a:endParaRPr lang="en-US" dirty="0"/>
          </a:p>
        </p:txBody>
      </p:sp>
      <p:sp>
        <p:nvSpPr>
          <p:cNvPr id="3" name="Rectangle 2"/>
          <p:cNvSpPr/>
          <p:nvPr/>
        </p:nvSpPr>
        <p:spPr>
          <a:xfrm rot="21540000">
            <a:off x="1374254" y="3601814"/>
            <a:ext cx="6400800"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17827" y="3641754"/>
            <a:ext cx="0" cy="200296"/>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17827" y="3317080"/>
            <a:ext cx="0" cy="218175"/>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6953" y="2960811"/>
            <a:ext cx="761747" cy="369332"/>
          </a:xfrm>
          <a:prstGeom prst="rect">
            <a:avLst/>
          </a:prstGeom>
          <a:noFill/>
        </p:spPr>
        <p:txBody>
          <a:bodyPr wrap="none" rtlCol="0">
            <a:spAutoFit/>
          </a:bodyPr>
          <a:lstStyle/>
          <a:p>
            <a:r>
              <a:rPr lang="en-US" dirty="0" smtClean="0"/>
              <a:t>3 mm</a:t>
            </a:r>
            <a:endParaRPr lang="en-US" dirty="0"/>
          </a:p>
        </p:txBody>
      </p:sp>
      <p:grpSp>
        <p:nvGrpSpPr>
          <p:cNvPr id="24" name="Group 23"/>
          <p:cNvGrpSpPr/>
          <p:nvPr/>
        </p:nvGrpSpPr>
        <p:grpSpPr>
          <a:xfrm>
            <a:off x="2858203" y="2172732"/>
            <a:ext cx="2496476" cy="1288925"/>
            <a:chOff x="2858203" y="2172732"/>
            <a:chExt cx="2496476" cy="1288925"/>
          </a:xfrm>
        </p:grpSpPr>
        <p:sp>
          <p:nvSpPr>
            <p:cNvPr id="20" name="TextBox 19"/>
            <p:cNvSpPr txBox="1"/>
            <p:nvPr/>
          </p:nvSpPr>
          <p:spPr>
            <a:xfrm>
              <a:off x="3174274" y="2172732"/>
              <a:ext cx="2180405" cy="461665"/>
            </a:xfrm>
            <a:prstGeom prst="rect">
              <a:avLst/>
            </a:prstGeom>
            <a:noFill/>
          </p:spPr>
          <p:txBody>
            <a:bodyPr wrap="none" rtlCol="0">
              <a:spAutoFit/>
            </a:bodyPr>
            <a:lstStyle/>
            <a:p>
              <a:r>
                <a:rPr lang="en-US" sz="2400" dirty="0" smtClean="0"/>
                <a:t>Must be &lt; 0.2°</a:t>
              </a:r>
              <a:endParaRPr lang="en-US" sz="2400" dirty="0"/>
            </a:p>
          </p:txBody>
        </p:sp>
        <p:sp>
          <p:nvSpPr>
            <p:cNvPr id="21" name="Freeform 20"/>
            <p:cNvSpPr/>
            <p:nvPr/>
          </p:nvSpPr>
          <p:spPr>
            <a:xfrm>
              <a:off x="2858203" y="2586446"/>
              <a:ext cx="1740945" cy="875211"/>
            </a:xfrm>
            <a:custGeom>
              <a:avLst/>
              <a:gdLst>
                <a:gd name="connsiteX0" fmla="*/ 342197 w 1740945"/>
                <a:gd name="connsiteY0" fmla="*/ 0 h 875211"/>
                <a:gd name="connsiteX1" fmla="*/ 28688 w 1740945"/>
                <a:gd name="connsiteY1" fmla="*/ 326571 h 875211"/>
                <a:gd name="connsiteX2" fmla="*/ 982277 w 1740945"/>
                <a:gd name="connsiteY2" fmla="*/ 404948 h 875211"/>
                <a:gd name="connsiteX3" fmla="*/ 1713797 w 1740945"/>
                <a:gd name="connsiteY3" fmla="*/ 600891 h 875211"/>
                <a:gd name="connsiteX4" fmla="*/ 1596231 w 1740945"/>
                <a:gd name="connsiteY4" fmla="*/ 875211 h 875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0945" h="875211">
                  <a:moveTo>
                    <a:pt x="342197" y="0"/>
                  </a:moveTo>
                  <a:cubicBezTo>
                    <a:pt x="132102" y="129540"/>
                    <a:pt x="-77992" y="259080"/>
                    <a:pt x="28688" y="326571"/>
                  </a:cubicBezTo>
                  <a:cubicBezTo>
                    <a:pt x="135368" y="394062"/>
                    <a:pt x="701426" y="359228"/>
                    <a:pt x="982277" y="404948"/>
                  </a:cubicBezTo>
                  <a:cubicBezTo>
                    <a:pt x="1263128" y="450668"/>
                    <a:pt x="1611471" y="522514"/>
                    <a:pt x="1713797" y="600891"/>
                  </a:cubicBezTo>
                  <a:cubicBezTo>
                    <a:pt x="1816123" y="679268"/>
                    <a:pt x="1596231" y="875211"/>
                    <a:pt x="1596231" y="875211"/>
                  </a:cubicBezTo>
                </a:path>
              </a:pathLst>
            </a:custGeom>
            <a:noFill/>
            <a:ln>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66762" y="5316583"/>
            <a:ext cx="6396106" cy="478086"/>
            <a:chOff x="1366762" y="5316583"/>
            <a:chExt cx="6396106" cy="478086"/>
          </a:xfrm>
        </p:grpSpPr>
        <p:cxnSp>
          <p:nvCxnSpPr>
            <p:cNvPr id="7" name="Straight Arrow Connector 6"/>
            <p:cNvCxnSpPr/>
            <p:nvPr/>
          </p:nvCxnSpPr>
          <p:spPr>
            <a:xfrm>
              <a:off x="1366762" y="5316583"/>
              <a:ext cx="639610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91581" y="5425337"/>
              <a:ext cx="1146468" cy="369332"/>
            </a:xfrm>
            <a:prstGeom prst="rect">
              <a:avLst/>
            </a:prstGeom>
            <a:noFill/>
          </p:spPr>
          <p:txBody>
            <a:bodyPr wrap="none" rtlCol="0">
              <a:spAutoFit/>
            </a:bodyPr>
            <a:lstStyle/>
            <a:p>
              <a:r>
                <a:rPr lang="en-US" dirty="0" smtClean="0"/>
                <a:t>1000 mm</a:t>
              </a:r>
              <a:endParaRPr lang="en-US" dirty="0"/>
            </a:p>
          </p:txBody>
        </p:sp>
      </p:grpSp>
    </p:spTree>
    <p:extLst>
      <p:ext uri="{BB962C8B-B14F-4D97-AF65-F5344CB8AC3E}">
        <p14:creationId xmlns:p14="http://schemas.microsoft.com/office/powerpoint/2010/main" val="916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 name="Rectangle 2"/>
          <p:cNvSpPr/>
          <p:nvPr/>
        </p:nvSpPr>
        <p:spPr>
          <a:xfrm rot="21060000">
            <a:off x="3948812" y="359465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7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39"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Tree>
    <p:extLst>
      <p:ext uri="{BB962C8B-B14F-4D97-AF65-F5344CB8AC3E}">
        <p14:creationId xmlns:p14="http://schemas.microsoft.com/office/powerpoint/2010/main" val="273146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from="(-#ppt_w/2)" to="(#ppt_x)" calcmode="lin" valueType="num">
                                      <p:cBhvr>
                                        <p:cTn id="7" dur="300" fill="hold">
                                          <p:stCondLst>
                                            <p:cond delay="0"/>
                                          </p:stCondLst>
                                        </p:cTn>
                                        <p:tgtEl>
                                          <p:spTgt spid="39"/>
                                        </p:tgtEl>
                                        <p:attrNameLst>
                                          <p:attrName>ppt_x</p:attrName>
                                        </p:attrNameLst>
                                      </p:cBhvr>
                                    </p:anim>
                                    <p:anim from="0" to="-1.0" calcmode="lin" valueType="num">
                                      <p:cBhvr>
                                        <p:cTn id="8" dur="100" decel="50000" autoRev="1" fill="hold">
                                          <p:stCondLst>
                                            <p:cond delay="300"/>
                                          </p:stCondLst>
                                        </p:cTn>
                                        <p:tgtEl>
                                          <p:spTgt spid="39"/>
                                        </p:tgtEl>
                                        <p:attrNameLst>
                                          <p:attrName>xshear</p:attrName>
                                        </p:attrNameLst>
                                      </p:cBhvr>
                                    </p:anim>
                                    <p:animScale>
                                      <p:cBhvr>
                                        <p:cTn id="9" dur="100" decel="100000" autoRev="1" fill="hold">
                                          <p:stCondLst>
                                            <p:cond delay="300"/>
                                          </p:stCondLst>
                                        </p:cTn>
                                        <p:tgtEl>
                                          <p:spTgt spid="39"/>
                                        </p:tgtEl>
                                      </p:cBhvr>
                                      <p:from x="100000" y="100000"/>
                                      <p:to x="80000" y="100000"/>
                                    </p:animScale>
                                    <p:anim by="(#ppt_h/3+#ppt_w*0.1)" calcmode="lin" valueType="num">
                                      <p:cBhvr additive="sum">
                                        <p:cTn id="10" dur="100" decel="100000" autoRev="1" fill="hold">
                                          <p:stCondLst>
                                            <p:cond delay="300"/>
                                          </p:stCondLst>
                                        </p:cTn>
                                        <p:tgtEl>
                                          <p:spTgt spid="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endCondLst>
                                    <p:cond evt="onNext" delay="0">
                                      <p:tgtEl>
                                        <p:sldTgt/>
                                      </p:tgtEl>
                                    </p:cond>
                                  </p:end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grpSp>
        <p:nvGrpSpPr>
          <p:cNvPr id="10" name="Group 9"/>
          <p:cNvGrpSpPr/>
          <p:nvPr/>
        </p:nvGrpSpPr>
        <p:grpSpPr>
          <a:xfrm>
            <a:off x="3893344" y="3092278"/>
            <a:ext cx="1356992" cy="555562"/>
            <a:chOff x="3893344" y="3092278"/>
            <a:chExt cx="1356992" cy="555562"/>
          </a:xfrm>
        </p:grpSpPr>
        <p:sp>
          <p:nvSpPr>
            <p:cNvPr id="5" name="Freeform 4"/>
            <p:cNvSpPr/>
            <p:nvPr/>
          </p:nvSpPr>
          <p:spPr>
            <a:xfrm>
              <a:off x="4378582" y="310696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43374" y="3173002"/>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rot="1973477">
              <a:off x="4662789" y="3092278"/>
              <a:ext cx="258965" cy="358796"/>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19999046">
              <a:off x="3893344" y="3298410"/>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4659467">
              <a:off x="4946138" y="3149465"/>
              <a:ext cx="258965" cy="349430"/>
            </a:xfrm>
            <a:custGeom>
              <a:avLst/>
              <a:gdLst>
                <a:gd name="connsiteX0" fmla="*/ 110044 w 179444"/>
                <a:gd name="connsiteY0" fmla="*/ 156754 h 156754"/>
                <a:gd name="connsiteX1" fmla="*/ 175358 w 179444"/>
                <a:gd name="connsiteY1" fmla="*/ 91440 h 156754"/>
                <a:gd name="connsiteX2" fmla="*/ 5541 w 179444"/>
                <a:gd name="connsiteY2" fmla="*/ 78377 h 156754"/>
                <a:gd name="connsiteX3" fmla="*/ 57793 w 179444"/>
                <a:gd name="connsiteY3" fmla="*/ 0 h 156754"/>
                <a:gd name="connsiteX0" fmla="*/ 110044 w 179444"/>
                <a:gd name="connsiteY0" fmla="*/ 164060 h 164060"/>
                <a:gd name="connsiteX1" fmla="*/ 175358 w 179444"/>
                <a:gd name="connsiteY1" fmla="*/ 98746 h 164060"/>
                <a:gd name="connsiteX2" fmla="*/ 5541 w 179444"/>
                <a:gd name="connsiteY2" fmla="*/ 85683 h 164060"/>
                <a:gd name="connsiteX3" fmla="*/ 57793 w 179444"/>
                <a:gd name="connsiteY3" fmla="*/ 7306 h 164060"/>
                <a:gd name="connsiteX4" fmla="*/ 56432 w 179444"/>
                <a:gd name="connsiteY4" fmla="*/ 2748 h 164060"/>
                <a:gd name="connsiteX0" fmla="*/ 110044 w 179444"/>
                <a:gd name="connsiteY0" fmla="*/ 220843 h 220843"/>
                <a:gd name="connsiteX1" fmla="*/ 175358 w 179444"/>
                <a:gd name="connsiteY1" fmla="*/ 155529 h 220843"/>
                <a:gd name="connsiteX2" fmla="*/ 5541 w 179444"/>
                <a:gd name="connsiteY2" fmla="*/ 142466 h 220843"/>
                <a:gd name="connsiteX3" fmla="*/ 57793 w 179444"/>
                <a:gd name="connsiteY3" fmla="*/ 64089 h 220843"/>
                <a:gd name="connsiteX4" fmla="*/ 61195 w 179444"/>
                <a:gd name="connsiteY4" fmla="*/ 0 h 220843"/>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0 w 280174"/>
                <a:gd name="connsiteY4"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0 w 280174"/>
                <a:gd name="connsiteY5"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58523 w 280174"/>
                <a:gd name="connsiteY3" fmla="*/ 192676 h 349430"/>
                <a:gd name="connsiteX4" fmla="*/ 164306 w 280174"/>
                <a:gd name="connsiteY4" fmla="*/ 97631 h 349430"/>
                <a:gd name="connsiteX5" fmla="*/ 28575 w 280174"/>
                <a:gd name="connsiteY5" fmla="*/ 107156 h 349430"/>
                <a:gd name="connsiteX6" fmla="*/ 0 w 280174"/>
                <a:gd name="connsiteY6" fmla="*/ 0 h 349430"/>
                <a:gd name="connsiteX0" fmla="*/ 210774 w 280174"/>
                <a:gd name="connsiteY0" fmla="*/ 349430 h 349430"/>
                <a:gd name="connsiteX1" fmla="*/ 276088 w 280174"/>
                <a:gd name="connsiteY1" fmla="*/ 284116 h 349430"/>
                <a:gd name="connsiteX2" fmla="*/ 106271 w 280174"/>
                <a:gd name="connsiteY2" fmla="*/ 271053 h 349430"/>
                <a:gd name="connsiteX3" fmla="*/ 163285 w 280174"/>
                <a:gd name="connsiteY3" fmla="*/ 168863 h 349430"/>
                <a:gd name="connsiteX4" fmla="*/ 164306 w 280174"/>
                <a:gd name="connsiteY4" fmla="*/ 97631 h 349430"/>
                <a:gd name="connsiteX5" fmla="*/ 28575 w 280174"/>
                <a:gd name="connsiteY5" fmla="*/ 107156 h 349430"/>
                <a:gd name="connsiteX6" fmla="*/ 0 w 280174"/>
                <a:gd name="connsiteY6" fmla="*/ 0 h 349430"/>
                <a:gd name="connsiteX0" fmla="*/ 210774 w 258965"/>
                <a:gd name="connsiteY0" fmla="*/ 349430 h 349430"/>
                <a:gd name="connsiteX1" fmla="*/ 252276 w 258965"/>
                <a:gd name="connsiteY1" fmla="*/ 257922 h 349430"/>
                <a:gd name="connsiteX2" fmla="*/ 106271 w 258965"/>
                <a:gd name="connsiteY2" fmla="*/ 271053 h 349430"/>
                <a:gd name="connsiteX3" fmla="*/ 163285 w 258965"/>
                <a:gd name="connsiteY3" fmla="*/ 168863 h 349430"/>
                <a:gd name="connsiteX4" fmla="*/ 164306 w 258965"/>
                <a:gd name="connsiteY4" fmla="*/ 97631 h 349430"/>
                <a:gd name="connsiteX5" fmla="*/ 28575 w 258965"/>
                <a:gd name="connsiteY5" fmla="*/ 107156 h 349430"/>
                <a:gd name="connsiteX6" fmla="*/ 0 w 258965"/>
                <a:gd name="connsiteY6" fmla="*/ 0 h 3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965" h="349430">
                  <a:moveTo>
                    <a:pt x="210774" y="349430"/>
                  </a:moveTo>
                  <a:cubicBezTo>
                    <a:pt x="252139" y="323304"/>
                    <a:pt x="269693" y="270985"/>
                    <a:pt x="252276" y="257922"/>
                  </a:cubicBezTo>
                  <a:cubicBezTo>
                    <a:pt x="234859" y="244859"/>
                    <a:pt x="121103" y="285896"/>
                    <a:pt x="106271" y="271053"/>
                  </a:cubicBezTo>
                  <a:cubicBezTo>
                    <a:pt x="91439" y="256210"/>
                    <a:pt x="161947" y="193798"/>
                    <a:pt x="163285" y="168863"/>
                  </a:cubicBezTo>
                  <a:cubicBezTo>
                    <a:pt x="164623" y="143928"/>
                    <a:pt x="173661" y="121012"/>
                    <a:pt x="164306" y="97631"/>
                  </a:cubicBezTo>
                  <a:cubicBezTo>
                    <a:pt x="154951" y="74250"/>
                    <a:pt x="55959" y="123428"/>
                    <a:pt x="28575" y="107156"/>
                  </a:cubicBezTo>
                  <a:cubicBezTo>
                    <a:pt x="1191" y="90884"/>
                    <a:pt x="17066" y="8731"/>
                    <a:pt x="0" y="0"/>
                  </a:cubicBezTo>
                </a:path>
              </a:pathLst>
            </a:custGeom>
            <a:noFill/>
            <a:ln>
              <a:solidFill>
                <a:srgbClr val="FF000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22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00000">
            <a:off x="3856180" y="2739570"/>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5" name="Group 4"/>
          <p:cNvGrpSpPr/>
          <p:nvPr/>
        </p:nvGrpSpPr>
        <p:grpSpPr>
          <a:xfrm rot="-60000">
            <a:off x="556771" y="3425688"/>
            <a:ext cx="6549258" cy="1289983"/>
            <a:chOff x="556771" y="3425688"/>
            <a:chExt cx="6549258" cy="1289983"/>
          </a:xfrm>
        </p:grpSpPr>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52348">
            <a:off x="1111355" y="3649592"/>
            <a:ext cx="1374094" cy="369332"/>
          </a:xfrm>
          <a:prstGeom prst="rect">
            <a:avLst/>
          </a:prstGeom>
          <a:noFill/>
        </p:spPr>
        <p:txBody>
          <a:bodyPr wrap="none" rtlCol="0">
            <a:spAutoFit/>
          </a:bodyPr>
          <a:lstStyle/>
          <a:p>
            <a:r>
              <a:rPr lang="el-GR" dirty="0" smtClean="0"/>
              <a:t>θ</a:t>
            </a:r>
            <a:r>
              <a:rPr lang="en-US" dirty="0" smtClean="0"/>
              <a:t> = 10.104°</a:t>
            </a:r>
            <a:endParaRPr lang="en-US" dirty="0"/>
          </a:p>
        </p:txBody>
      </p:sp>
      <p:sp>
        <p:nvSpPr>
          <p:cNvPr id="38" name="TextBox 37"/>
          <p:cNvSpPr txBox="1"/>
          <p:nvPr/>
        </p:nvSpPr>
        <p:spPr>
          <a:xfrm rot="20411706">
            <a:off x="6746022" y="202743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Tree>
    <p:extLst>
      <p:ext uri="{BB962C8B-B14F-4D97-AF65-F5344CB8AC3E}">
        <p14:creationId xmlns:p14="http://schemas.microsoft.com/office/powerpoint/2010/main" val="274221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0460000">
            <a:off x="3856180" y="2808619"/>
            <a:ext cx="562129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9" name="Group 8"/>
          <p:cNvGrpSpPr/>
          <p:nvPr/>
        </p:nvGrpSpPr>
        <p:grpSpPr>
          <a:xfrm>
            <a:off x="2238398" y="3425688"/>
            <a:ext cx="4867631" cy="1289983"/>
            <a:chOff x="2238398" y="3425688"/>
            <a:chExt cx="4867631" cy="1289983"/>
          </a:xfrm>
        </p:grpSpPr>
        <p:grpSp>
          <p:nvGrpSpPr>
            <p:cNvPr id="7" name="Group 6"/>
            <p:cNvGrpSpPr/>
            <p:nvPr/>
          </p:nvGrpSpPr>
          <p:grpSpPr>
            <a:xfrm rot="21060000">
              <a:off x="3935514" y="3425688"/>
              <a:ext cx="3170515" cy="943299"/>
              <a:chOff x="3947419" y="3566167"/>
              <a:chExt cx="3170515" cy="943299"/>
            </a:xfrm>
          </p:grpSpPr>
          <p:sp>
            <p:nvSpPr>
              <p:cNvPr id="3" name="Rectangle 2"/>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25" name="Straight Arrow Connector 24"/>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8" name="Rectangle 7"/>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rot="21060000" flipH="1">
            <a:off x="556771" y="3973128"/>
            <a:ext cx="3363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1352348">
            <a:off x="1175475" y="3649592"/>
            <a:ext cx="1245854" cy="369332"/>
          </a:xfrm>
          <a:prstGeom prst="rect">
            <a:avLst/>
          </a:prstGeom>
          <a:noFill/>
        </p:spPr>
        <p:txBody>
          <a:bodyPr wrap="none" rtlCol="0">
            <a:spAutoFit/>
          </a:bodyPr>
          <a:lstStyle/>
          <a:p>
            <a:r>
              <a:rPr lang="el-GR" dirty="0" smtClean="0"/>
              <a:t>θ</a:t>
            </a:r>
            <a:r>
              <a:rPr lang="en-US" dirty="0" smtClean="0"/>
              <a:t> = 9.177°</a:t>
            </a:r>
            <a:endParaRPr lang="en-US" dirty="0"/>
          </a:p>
        </p:txBody>
      </p:sp>
      <p:sp>
        <p:nvSpPr>
          <p:cNvPr id="38" name="TextBox 37"/>
          <p:cNvSpPr txBox="1"/>
          <p:nvPr/>
        </p:nvSpPr>
        <p:spPr>
          <a:xfrm rot="20411706">
            <a:off x="6829345" y="2096484"/>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Tree>
    <p:extLst>
      <p:ext uri="{BB962C8B-B14F-4D97-AF65-F5344CB8AC3E}">
        <p14:creationId xmlns:p14="http://schemas.microsoft.com/office/powerpoint/2010/main" val="3934492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20460000">
            <a:off x="3900794" y="3075222"/>
            <a:ext cx="398352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6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sp>
        <p:nvSpPr>
          <p:cNvPr id="21" name="TextBox 20"/>
          <p:cNvSpPr txBox="1"/>
          <p:nvPr/>
        </p:nvSpPr>
        <p:spPr>
          <a:xfrm>
            <a:off x="7831705" y="2800760"/>
            <a:ext cx="934936" cy="369332"/>
          </a:xfrm>
          <a:prstGeom prst="rect">
            <a:avLst/>
          </a:prstGeom>
          <a:noFill/>
        </p:spPr>
        <p:txBody>
          <a:bodyPr wrap="none" rtlCol="0">
            <a:spAutoFit/>
          </a:bodyPr>
          <a:lstStyle/>
          <a:p>
            <a:r>
              <a:rPr lang="el-GR" dirty="0" smtClean="0"/>
              <a:t>λ</a:t>
            </a:r>
            <a:r>
              <a:rPr lang="en-US" dirty="0" smtClean="0"/>
              <a:t> = 1 Å</a:t>
            </a:r>
            <a:endParaRPr lang="en-US" dirty="0"/>
          </a:p>
        </p:txBody>
      </p:sp>
      <p:grpSp>
        <p:nvGrpSpPr>
          <p:cNvPr id="22" name="Group 21"/>
          <p:cNvGrpSpPr/>
          <p:nvPr/>
        </p:nvGrpSpPr>
        <p:grpSpPr>
          <a:xfrm>
            <a:off x="2238398" y="3425688"/>
            <a:ext cx="4867631" cy="1289983"/>
            <a:chOff x="2238398" y="3425688"/>
            <a:chExt cx="4867631" cy="1289983"/>
          </a:xfrm>
        </p:grpSpPr>
        <p:grpSp>
          <p:nvGrpSpPr>
            <p:cNvPr id="23" name="Group 22"/>
            <p:cNvGrpSpPr/>
            <p:nvPr/>
          </p:nvGrpSpPr>
          <p:grpSpPr>
            <a:xfrm rot="21060000">
              <a:off x="3935514" y="3425688"/>
              <a:ext cx="3170515" cy="943299"/>
              <a:chOff x="3947419" y="3566167"/>
              <a:chExt cx="3170515" cy="943299"/>
            </a:xfrm>
          </p:grpSpPr>
          <p:sp>
            <p:nvSpPr>
              <p:cNvPr id="28" name="Rectangle 27"/>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6" name="Straight Arrow Connector 35"/>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24" name="Rectangle 23"/>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2148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rot="20400000">
            <a:off x="3910074" y="3045215"/>
            <a:ext cx="3834006"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05575" y="2641144"/>
            <a:ext cx="2928938"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18" name="Rectangle 17"/>
          <p:cNvSpPr/>
          <p:nvPr/>
        </p:nvSpPr>
        <p:spPr>
          <a:xfrm rot="21000000">
            <a:off x="6391191" y="1774833"/>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sp>
        <p:nvSpPr>
          <p:cNvPr id="20" name="TextBox 19"/>
          <p:cNvSpPr txBox="1"/>
          <p:nvPr/>
        </p:nvSpPr>
        <p:spPr>
          <a:xfrm>
            <a:off x="1425677" y="3085515"/>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sp>
        <p:nvSpPr>
          <p:cNvPr id="21" name="TextBox 20"/>
          <p:cNvSpPr txBox="1"/>
          <p:nvPr/>
        </p:nvSpPr>
        <p:spPr>
          <a:xfrm>
            <a:off x="7831705" y="2800760"/>
            <a:ext cx="1101584" cy="369332"/>
          </a:xfrm>
          <a:prstGeom prst="rect">
            <a:avLst/>
          </a:prstGeom>
          <a:noFill/>
        </p:spPr>
        <p:txBody>
          <a:bodyPr wrap="none" rtlCol="0">
            <a:spAutoFit/>
          </a:bodyPr>
          <a:lstStyle/>
          <a:p>
            <a:r>
              <a:rPr lang="el-GR" dirty="0" smtClean="0"/>
              <a:t>λ</a:t>
            </a:r>
            <a:r>
              <a:rPr lang="en-US" dirty="0" smtClean="0"/>
              <a:t> = 1.1 Å</a:t>
            </a:r>
            <a:endParaRPr lang="en-US" dirty="0"/>
          </a:p>
        </p:txBody>
      </p:sp>
      <p:grpSp>
        <p:nvGrpSpPr>
          <p:cNvPr id="23" name="Group 22"/>
          <p:cNvGrpSpPr/>
          <p:nvPr/>
        </p:nvGrpSpPr>
        <p:grpSpPr>
          <a:xfrm rot="21540000">
            <a:off x="2238270" y="3411014"/>
            <a:ext cx="4867631" cy="1289983"/>
            <a:chOff x="2238398" y="3425688"/>
            <a:chExt cx="4867631" cy="1289983"/>
          </a:xfrm>
        </p:grpSpPr>
        <p:grpSp>
          <p:nvGrpSpPr>
            <p:cNvPr id="28" name="Group 27"/>
            <p:cNvGrpSpPr/>
            <p:nvPr/>
          </p:nvGrpSpPr>
          <p:grpSpPr>
            <a:xfrm rot="21060000">
              <a:off x="3935514" y="3425688"/>
              <a:ext cx="3170515" cy="943299"/>
              <a:chOff x="3947419" y="3566167"/>
              <a:chExt cx="3170515" cy="943299"/>
            </a:xfrm>
          </p:grpSpPr>
          <p:sp>
            <p:nvSpPr>
              <p:cNvPr id="37" name="Rectangle 36"/>
              <p:cNvSpPr/>
              <p:nvPr/>
            </p:nvSpPr>
            <p:spPr>
              <a:xfrm>
                <a:off x="3947419" y="3595066"/>
                <a:ext cx="1377471" cy="9144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Si</a:t>
                </a:r>
                <a:endParaRPr lang="en-US" sz="3200" dirty="0">
                  <a:solidFill>
                    <a:schemeClr val="tx1"/>
                  </a:solidFill>
                </a:endParaRPr>
              </a:p>
            </p:txBody>
          </p:sp>
          <p:cxnSp>
            <p:nvCxnSpPr>
              <p:cNvPr id="38" name="Straight Arrow Connector 37"/>
              <p:cNvCxnSpPr/>
              <p:nvPr/>
            </p:nvCxnSpPr>
            <p:spPr>
              <a:xfrm rot="5400000">
                <a:off x="5535968" y="3377558"/>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535968" y="34876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35968" y="367108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535968" y="345094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5535968" y="363439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5535968" y="3414249"/>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5535968" y="370777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5535968" y="3524321"/>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5535968" y="356101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5535968" y="3597702"/>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747046" y="3566167"/>
                <a:ext cx="1370888" cy="369332"/>
              </a:xfrm>
              <a:prstGeom prst="rect">
                <a:avLst/>
              </a:prstGeom>
              <a:noFill/>
            </p:spPr>
            <p:txBody>
              <a:bodyPr wrap="none" rtlCol="0">
                <a:spAutoFit/>
              </a:bodyPr>
              <a:lstStyle/>
              <a:p>
                <a:r>
                  <a:rPr lang="en-US" dirty="0" smtClean="0"/>
                  <a:t>d = 3.135 Å</a:t>
                </a:r>
                <a:endParaRPr lang="en-US" dirty="0"/>
              </a:p>
            </p:txBody>
          </p:sp>
        </p:grpSp>
        <p:sp>
          <p:nvSpPr>
            <p:cNvPr id="36" name="Rectangle 35"/>
            <p:cNvSpPr/>
            <p:nvPr/>
          </p:nvSpPr>
          <p:spPr>
            <a:xfrm>
              <a:off x="2238398" y="4519710"/>
              <a:ext cx="244430" cy="19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822792" y="5448124"/>
            <a:ext cx="7257115" cy="584775"/>
          </a:xfrm>
          <a:prstGeom prst="rect">
            <a:avLst/>
          </a:prstGeom>
          <a:noFill/>
        </p:spPr>
        <p:txBody>
          <a:bodyPr wrap="none" rtlCol="0">
            <a:spAutoFit/>
          </a:bodyPr>
          <a:lstStyle/>
          <a:p>
            <a:r>
              <a:rPr lang="en-US" sz="3200" dirty="0" smtClean="0"/>
              <a:t>DCM = Double Crystal </a:t>
            </a:r>
            <a:r>
              <a:rPr lang="en-US" sz="3200" dirty="0" err="1" smtClean="0"/>
              <a:t>Monochromator</a:t>
            </a:r>
            <a:endParaRPr lang="en-US" sz="3200" dirty="0"/>
          </a:p>
        </p:txBody>
      </p:sp>
    </p:spTree>
    <p:extLst>
      <p:ext uri="{BB962C8B-B14F-4D97-AF65-F5344CB8AC3E}">
        <p14:creationId xmlns:p14="http://schemas.microsoft.com/office/powerpoint/2010/main" val="1917091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2098675"/>
            <a:ext cx="2247900" cy="475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Title 1"/>
          <p:cNvSpPr>
            <a:spLocks noGrp="1"/>
          </p:cNvSpPr>
          <p:nvPr>
            <p:ph type="title"/>
          </p:nvPr>
        </p:nvSpPr>
        <p:spPr/>
        <p:txBody>
          <a:bodyPr/>
          <a:lstStyle/>
          <a:p>
            <a:pPr eaLnBrk="1" hangingPunct="1"/>
            <a:r>
              <a:rPr lang="en-US" altLang="en-US" smtClean="0">
                <a:latin typeface="Arial" charset="0"/>
                <a:cs typeface="Arial" charset="0"/>
              </a:rPr>
              <a:t>Electricity + vacuum = X-rays</a:t>
            </a:r>
          </a:p>
        </p:txBody>
      </p:sp>
      <p:sp>
        <p:nvSpPr>
          <p:cNvPr id="4" name="TextBox 3"/>
          <p:cNvSpPr txBox="1">
            <a:spLocks noChangeArrowheads="1"/>
          </p:cNvSpPr>
          <p:nvPr/>
        </p:nvSpPr>
        <p:spPr bwMode="auto">
          <a:xfrm>
            <a:off x="300038" y="1379538"/>
            <a:ext cx="28813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1654</a:t>
            </a:r>
            <a:r>
              <a:rPr lang="en-US" altLang="en-US" sz="2400" smtClean="0">
                <a:solidFill>
                  <a:prstClr val="black"/>
                </a:solidFill>
                <a:latin typeface="Arial" charset="0"/>
                <a:cs typeface="Arial" charset="0"/>
              </a:rPr>
              <a:t>  ~10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Otto von Guericke’s</a:t>
            </a:r>
          </a:p>
          <a:p>
            <a:pPr eaLnBrk="1" fontAlgn="base" hangingPunct="1">
              <a:spcBef>
                <a:spcPct val="0"/>
              </a:spcBef>
              <a:spcAft>
                <a:spcPct val="0"/>
              </a:spcAft>
              <a:buFontTx/>
              <a:buNone/>
            </a:pPr>
            <a:r>
              <a:rPr lang="en-US" altLang="en-US" sz="1800" smtClean="0">
                <a:solidFill>
                  <a:prstClr val="black"/>
                </a:solidFill>
                <a:latin typeface="Arial" charset="0"/>
                <a:cs typeface="Arial" charset="0"/>
              </a:rPr>
              <a:t>“Magdeburg hemispheres”</a:t>
            </a:r>
          </a:p>
        </p:txBody>
      </p:sp>
      <p:sp>
        <p:nvSpPr>
          <p:cNvPr id="5" name="Rectangle 4"/>
          <p:cNvSpPr>
            <a:spLocks noChangeArrowheads="1"/>
          </p:cNvSpPr>
          <p:nvPr/>
        </p:nvSpPr>
        <p:spPr bwMode="auto">
          <a:xfrm>
            <a:off x="3252788" y="5695950"/>
            <a:ext cx="5891212"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Benvenuti, C. &amp; Chiggiato, P. (1993). "Obtention of pressures in the 10</a:t>
            </a:r>
            <a:r>
              <a:rPr lang="en-US" altLang="en-US" sz="1800" baseline="30000" smtClean="0">
                <a:solidFill>
                  <a:prstClr val="black"/>
                </a:solidFill>
                <a:latin typeface="Arial" charset="0"/>
                <a:cs typeface="Arial" charset="0"/>
              </a:rPr>
              <a:t>−14 </a:t>
            </a:r>
            <a:r>
              <a:rPr lang="en-US" altLang="en-US" sz="1800" smtClean="0">
                <a:solidFill>
                  <a:prstClr val="black"/>
                </a:solidFill>
                <a:latin typeface="Arial" charset="0"/>
                <a:cs typeface="Arial" charset="0"/>
              </a:rPr>
              <a:t>torr range by means of a Zr-V-Fe non evaporable getter", </a:t>
            </a:r>
            <a:r>
              <a:rPr lang="en-US" altLang="en-US" sz="1800" i="1" smtClean="0">
                <a:solidFill>
                  <a:prstClr val="black"/>
                </a:solidFill>
                <a:latin typeface="Arial" charset="0"/>
                <a:cs typeface="Arial" charset="0"/>
              </a:rPr>
              <a:t>Vacuum</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44</a:t>
            </a:r>
            <a:r>
              <a:rPr lang="en-US" altLang="en-US" sz="1800" smtClean="0">
                <a:solidFill>
                  <a:prstClr val="black"/>
                </a:solidFill>
                <a:latin typeface="Arial" charset="0"/>
                <a:cs typeface="Arial" charset="0"/>
              </a:rPr>
              <a:t>, 511-513. </a:t>
            </a:r>
          </a:p>
        </p:txBody>
      </p:sp>
      <p:sp>
        <p:nvSpPr>
          <p:cNvPr id="9" name="TextBox 8"/>
          <p:cNvSpPr txBox="1">
            <a:spLocks noChangeArrowheads="1"/>
          </p:cNvSpPr>
          <p:nvPr/>
        </p:nvSpPr>
        <p:spPr bwMode="auto">
          <a:xfrm>
            <a:off x="300038" y="5908675"/>
            <a:ext cx="2468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1993</a:t>
            </a:r>
            <a:r>
              <a:rPr lang="en-US" altLang="en-US" sz="2400" smtClean="0">
                <a:solidFill>
                  <a:prstClr val="black"/>
                </a:solidFill>
                <a:latin typeface="Arial" charset="0"/>
                <a:cs typeface="Arial" charset="0"/>
              </a:rPr>
              <a:t>  ~10</a:t>
            </a:r>
            <a:r>
              <a:rPr lang="en-US" altLang="en-US" sz="2400" baseline="30000" smtClean="0">
                <a:solidFill>
                  <a:prstClr val="black"/>
                </a:solidFill>
                <a:latin typeface="Arial" charset="0"/>
                <a:cs typeface="Arial" charset="0"/>
              </a:rPr>
              <a:t>-14</a:t>
            </a:r>
            <a:r>
              <a:rPr lang="en-US" altLang="en-US" sz="2400" smtClean="0">
                <a:solidFill>
                  <a:prstClr val="black"/>
                </a:solidFill>
                <a:latin typeface="Arial" charset="0"/>
                <a:cs typeface="Arial" charset="0"/>
              </a:rPr>
              <a:t> Torr</a:t>
            </a:r>
          </a:p>
        </p:txBody>
      </p:sp>
      <p:sp>
        <p:nvSpPr>
          <p:cNvPr id="10" name="TextBox 9"/>
          <p:cNvSpPr txBox="1">
            <a:spLocks noChangeArrowheads="1"/>
          </p:cNvSpPr>
          <p:nvPr/>
        </p:nvSpPr>
        <p:spPr bwMode="auto">
          <a:xfrm>
            <a:off x="300038" y="2790825"/>
            <a:ext cx="2803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1865</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-2</a:t>
            </a:r>
            <a:r>
              <a:rPr lang="en-US" altLang="en-US" sz="2400" smtClean="0">
                <a:solidFill>
                  <a:prstClr val="black"/>
                </a:solidFill>
                <a:latin typeface="Arial" charset="0"/>
                <a:cs typeface="Arial" charset="0"/>
              </a:rPr>
              <a:t>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Hg “fall tube” pump</a:t>
            </a:r>
          </a:p>
        </p:txBody>
      </p:sp>
      <p:pic>
        <p:nvPicPr>
          <p:cNvPr id="22530" name="Picture 2" descr="http://www.google.com/logos/2012/otto-von-guericke-2012-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320800"/>
            <a:ext cx="46767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300038" y="3976688"/>
            <a:ext cx="2611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1870s</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-3</a:t>
            </a:r>
            <a:r>
              <a:rPr lang="en-US" altLang="en-US" sz="2400" smtClean="0">
                <a:solidFill>
                  <a:prstClr val="black"/>
                </a:solidFill>
                <a:latin typeface="Arial" charset="0"/>
                <a:cs typeface="Arial" charset="0"/>
              </a:rPr>
              <a:t> Torr</a:t>
            </a:r>
          </a:p>
        </p:txBody>
      </p:sp>
      <p:sp>
        <p:nvSpPr>
          <p:cNvPr id="14" name="TextBox 13"/>
          <p:cNvSpPr txBox="1">
            <a:spLocks noChangeArrowheads="1"/>
          </p:cNvSpPr>
          <p:nvPr/>
        </p:nvSpPr>
        <p:spPr bwMode="auto">
          <a:xfrm>
            <a:off x="300038" y="4773613"/>
            <a:ext cx="24399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b="1" smtClean="0">
                <a:solidFill>
                  <a:prstClr val="black"/>
                </a:solidFill>
                <a:latin typeface="Arial" charset="0"/>
                <a:cs typeface="Arial" charset="0"/>
              </a:rPr>
              <a:t>1894</a:t>
            </a:r>
            <a:r>
              <a:rPr lang="en-US" altLang="en-US" sz="2400" smtClean="0">
                <a:solidFill>
                  <a:prstClr val="black"/>
                </a:solidFill>
                <a:latin typeface="Arial" charset="0"/>
                <a:cs typeface="Arial" charset="0"/>
              </a:rPr>
              <a:t>  &lt; 10</a:t>
            </a:r>
            <a:r>
              <a:rPr lang="en-US" altLang="en-US" sz="2400" baseline="30000" smtClean="0">
                <a:solidFill>
                  <a:prstClr val="black"/>
                </a:solidFill>
                <a:latin typeface="Arial" charset="0"/>
                <a:cs typeface="Arial" charset="0"/>
              </a:rPr>
              <a:t>-5</a:t>
            </a:r>
            <a:r>
              <a:rPr lang="en-US" altLang="en-US" sz="2400" smtClean="0">
                <a:solidFill>
                  <a:prstClr val="black"/>
                </a:solidFill>
                <a:latin typeface="Arial" charset="0"/>
                <a:cs typeface="Arial" charset="0"/>
              </a:rPr>
              <a:t> Torr</a:t>
            </a:r>
          </a:p>
          <a:p>
            <a:pPr eaLnBrk="1" fontAlgn="base" hangingPunct="1">
              <a:spcBef>
                <a:spcPct val="0"/>
              </a:spcBef>
              <a:spcAft>
                <a:spcPct val="0"/>
              </a:spcAft>
              <a:buFontTx/>
              <a:buNone/>
            </a:pPr>
            <a:r>
              <a:rPr lang="en-US" altLang="en-US" sz="2400" smtClean="0">
                <a:solidFill>
                  <a:prstClr val="black"/>
                </a:solidFill>
                <a:latin typeface="Arial" charset="0"/>
                <a:cs typeface="Arial" charset="0"/>
              </a:rPr>
              <a:t>Sprengel pump</a:t>
            </a:r>
          </a:p>
        </p:txBody>
      </p:sp>
      <p:sp>
        <p:nvSpPr>
          <p:cNvPr id="6" name="Rectangle 5"/>
          <p:cNvSpPr>
            <a:spLocks noChangeArrowheads="1"/>
          </p:cNvSpPr>
          <p:nvPr/>
        </p:nvSpPr>
        <p:spPr bwMode="auto">
          <a:xfrm>
            <a:off x="5786438" y="2787650"/>
            <a:ext cx="29972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Sprengel, H. (1865). "Researches on the vacuum", </a:t>
            </a:r>
            <a:r>
              <a:rPr lang="en-US" altLang="en-US" sz="1800" i="1" smtClean="0">
                <a:solidFill>
                  <a:prstClr val="black"/>
                </a:solidFill>
                <a:latin typeface="Arial" charset="0"/>
                <a:cs typeface="Arial" charset="0"/>
              </a:rPr>
              <a:t>J. Chem. Soc.</a:t>
            </a:r>
            <a:r>
              <a:rPr lang="en-US" altLang="en-US" sz="1800" smtClean="0">
                <a:solidFill>
                  <a:prstClr val="black"/>
                </a:solidFill>
                <a:latin typeface="Arial" charset="0"/>
                <a:cs typeface="Arial" charset="0"/>
              </a:rPr>
              <a:t> </a:t>
            </a:r>
            <a:r>
              <a:rPr lang="en-US" altLang="en-US" sz="1800" b="1" smtClean="0">
                <a:solidFill>
                  <a:prstClr val="black"/>
                </a:solidFill>
                <a:latin typeface="Arial" charset="0"/>
                <a:cs typeface="Arial" charset="0"/>
              </a:rPr>
              <a:t>18</a:t>
            </a:r>
            <a:r>
              <a:rPr lang="en-US" altLang="en-US" sz="1800" smtClean="0">
                <a:solidFill>
                  <a:prstClr val="black"/>
                </a:solidFill>
                <a:latin typeface="Arial" charset="0"/>
                <a:cs typeface="Arial" charset="0"/>
              </a:rPr>
              <a:t>, 9b-21.</a:t>
            </a:r>
          </a:p>
        </p:txBody>
      </p:sp>
      <p:sp>
        <p:nvSpPr>
          <p:cNvPr id="7" name="Rectangle 6"/>
          <p:cNvSpPr>
            <a:spLocks noChangeArrowheads="1"/>
          </p:cNvSpPr>
          <p:nvPr/>
        </p:nvSpPr>
        <p:spPr bwMode="auto">
          <a:xfrm>
            <a:off x="4249738" y="47958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charset="0"/>
                <a:cs typeface="Arial" charset="0"/>
              </a:rPr>
              <a:t>Redhead, Paul A., ed. </a:t>
            </a:r>
            <a:r>
              <a:rPr lang="en-US" altLang="en-US" sz="1800" i="1" smtClean="0">
                <a:solidFill>
                  <a:prstClr val="black"/>
                </a:solidFill>
                <a:latin typeface="Arial" charset="0"/>
                <a:cs typeface="Arial" charset="0"/>
              </a:rPr>
              <a:t>Vacuum Science and Technology: Pioneers of the 20th Century</a:t>
            </a:r>
            <a:r>
              <a:rPr lang="en-US" altLang="en-US" sz="1800" smtClean="0">
                <a:solidFill>
                  <a:prstClr val="black"/>
                </a:solidFill>
                <a:latin typeface="Arial" charset="0"/>
                <a:cs typeface="Arial" charset="0"/>
              </a:rPr>
              <a:t>. Vol. 2. Springer, 1994.</a:t>
            </a:r>
          </a:p>
        </p:txBody>
      </p:sp>
      <p:pic>
        <p:nvPicPr>
          <p:cNvPr id="22535" name="Picture 7" descr="http://www.gascoals.com/Portals/0/Light%20Bulbs/edison-electric-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1447800"/>
            <a:ext cx="43830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https://encrypted-tbn3.gstatic.com/images?q=tbn:ANd9GcSpFJW8zOIcnp_VkB36F7AOYEOZDAvYIwsdt6dFXR72GaOUjcGT"/>
          <p:cNvPicPr>
            <a:picLocks noChangeAspect="1" noChangeArrowheads="1"/>
          </p:cNvPicPr>
          <p:nvPr/>
        </p:nvPicPr>
        <p:blipFill>
          <a:blip r:embed="rId5">
            <a:extLst>
              <a:ext uri="{28A0092B-C50C-407E-A947-70E740481C1C}">
                <a14:useLocalDpi xmlns:a14="http://schemas.microsoft.com/office/drawing/2010/main" val="0"/>
              </a:ext>
            </a:extLst>
          </a:blip>
          <a:srcRect l="8321" r="17467" b="24620"/>
          <a:stretch>
            <a:fillRect/>
          </a:stretch>
        </p:blipFill>
        <p:spPr bwMode="auto">
          <a:xfrm>
            <a:off x="2730500" y="4705350"/>
            <a:ext cx="149383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892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533"/>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6"/>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3"/>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2253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13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9"/>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autoUpdateAnimBg="0"/>
      <p:bldP spid="9" grpId="0" autoUpdateAnimBg="0"/>
      <p:bldP spid="10" grpId="0" autoUpdateAnimBg="0"/>
      <p:bldP spid="13" grpId="0" autoUpdateAnimBg="0"/>
      <p:bldP spid="14" grpId="0" autoUpdateAnimBg="0"/>
      <p:bldP spid="6" grpId="0" animBg="1" autoUpdateAnimBg="0"/>
      <p:bldP spid="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21360000">
            <a:off x="2647372" y="3407062"/>
            <a:ext cx="6532849"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3533772"/>
            <a:ext cx="5203031" cy="1097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158" name="Rectangle 6"/>
          <p:cNvSpPr>
            <a:spLocks noGrp="1" noChangeArrowheads="1"/>
          </p:cNvSpPr>
          <p:nvPr>
            <p:ph type="title"/>
          </p:nvPr>
        </p:nvSpPr>
        <p:spPr>
          <a:xfrm>
            <a:off x="685800" y="0"/>
            <a:ext cx="7772400" cy="1143000"/>
          </a:xfrm>
        </p:spPr>
        <p:txBody>
          <a:bodyPr/>
          <a:lstStyle/>
          <a:p>
            <a:r>
              <a:rPr lang="en-US" dirty="0" err="1" smtClean="0"/>
              <a:t>Monochromators</a:t>
            </a:r>
            <a:endParaRPr lang="en-US" dirty="0"/>
          </a:p>
        </p:txBody>
      </p:sp>
      <p:sp>
        <p:nvSpPr>
          <p:cNvPr id="36" name="Text Box 24"/>
          <p:cNvSpPr txBox="1">
            <a:spLocks noChangeArrowheads="1"/>
          </p:cNvSpPr>
          <p:nvPr/>
        </p:nvSpPr>
        <p:spPr bwMode="auto">
          <a:xfrm>
            <a:off x="1128713" y="1676400"/>
            <a:ext cx="246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t>n</a:t>
            </a:r>
            <a:r>
              <a:rPr lang="el-GR" sz="2800" b="1" dirty="0">
                <a:cs typeface="Arial" pitchFamily="34" charset="0"/>
              </a:rPr>
              <a:t>λ</a:t>
            </a:r>
            <a:r>
              <a:rPr lang="en-US" sz="2800" b="1" dirty="0">
                <a:cs typeface="Arial" pitchFamily="34" charset="0"/>
              </a:rPr>
              <a:t> = 2d sin(</a:t>
            </a:r>
            <a:r>
              <a:rPr lang="el-GR" sz="2800" b="1" dirty="0">
                <a:cs typeface="Arial" pitchFamily="34" charset="0"/>
              </a:rPr>
              <a:t>θ</a:t>
            </a:r>
            <a:r>
              <a:rPr lang="en-US" sz="2800" b="1" dirty="0">
                <a:cs typeface="Arial" pitchFamily="34" charset="0"/>
              </a:rPr>
              <a:t>)</a:t>
            </a:r>
            <a:endParaRPr lang="el-GR" sz="2800" b="1" dirty="0">
              <a:cs typeface="Arial" pitchFamily="34" charset="0"/>
            </a:endParaRPr>
          </a:p>
        </p:txBody>
      </p:sp>
      <p:sp>
        <p:nvSpPr>
          <p:cNvPr id="2" name="TextBox 1"/>
          <p:cNvSpPr txBox="1"/>
          <p:nvPr/>
        </p:nvSpPr>
        <p:spPr>
          <a:xfrm>
            <a:off x="1425677" y="3085515"/>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sp>
        <p:nvSpPr>
          <p:cNvPr id="37" name="TextBox 36"/>
          <p:cNvSpPr txBox="1"/>
          <p:nvPr/>
        </p:nvSpPr>
        <p:spPr>
          <a:xfrm rot="21352348">
            <a:off x="1283408" y="3766939"/>
            <a:ext cx="1117614" cy="369332"/>
          </a:xfrm>
          <a:prstGeom prst="rect">
            <a:avLst/>
          </a:prstGeom>
          <a:noFill/>
        </p:spPr>
        <p:txBody>
          <a:bodyPr wrap="none" rtlCol="0">
            <a:spAutoFit/>
          </a:bodyPr>
          <a:lstStyle/>
          <a:p>
            <a:r>
              <a:rPr lang="el-GR" dirty="0" smtClean="0"/>
              <a:t>θ</a:t>
            </a:r>
            <a:r>
              <a:rPr lang="en-US" dirty="0" smtClean="0"/>
              <a:t> = 1.84°</a:t>
            </a:r>
            <a:endParaRPr lang="en-US" dirty="0"/>
          </a:p>
        </p:txBody>
      </p:sp>
      <p:sp>
        <p:nvSpPr>
          <p:cNvPr id="38" name="TextBox 37"/>
          <p:cNvSpPr txBox="1"/>
          <p:nvPr/>
        </p:nvSpPr>
        <p:spPr>
          <a:xfrm rot="21372597">
            <a:off x="6721092" y="2892106"/>
            <a:ext cx="1229824" cy="369332"/>
          </a:xfrm>
          <a:prstGeom prst="rect">
            <a:avLst/>
          </a:prstGeom>
          <a:noFill/>
        </p:spPr>
        <p:txBody>
          <a:bodyPr wrap="none" rtlCol="0">
            <a:spAutoFit/>
          </a:bodyPr>
          <a:lstStyle/>
          <a:p>
            <a:r>
              <a:rPr lang="el-GR" dirty="0" smtClean="0"/>
              <a:t>λ</a:t>
            </a:r>
            <a:r>
              <a:rPr lang="en-US" dirty="0" smtClean="0"/>
              <a:t> = 1.54 Å</a:t>
            </a:r>
            <a:endParaRPr lang="en-US" dirty="0"/>
          </a:p>
        </p:txBody>
      </p:sp>
      <p:grpSp>
        <p:nvGrpSpPr>
          <p:cNvPr id="13" name="Group 12"/>
          <p:cNvGrpSpPr/>
          <p:nvPr/>
        </p:nvGrpSpPr>
        <p:grpSpPr>
          <a:xfrm rot="21480000">
            <a:off x="1425677" y="3573105"/>
            <a:ext cx="5536721" cy="943299"/>
            <a:chOff x="1425677" y="3573105"/>
            <a:chExt cx="5536721" cy="943299"/>
          </a:xfrm>
        </p:grpSpPr>
        <p:sp>
          <p:nvSpPr>
            <p:cNvPr id="3" name="Rectangle 2"/>
            <p:cNvSpPr/>
            <p:nvPr/>
          </p:nvSpPr>
          <p:spPr>
            <a:xfrm>
              <a:off x="2654338" y="3602004"/>
              <a:ext cx="2675318" cy="914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smtClean="0">
                  <a:solidFill>
                    <a:schemeClr val="tx1"/>
                  </a:solidFill>
                </a:rPr>
                <a:t>Mo/C</a:t>
              </a:r>
              <a:endParaRPr lang="en-US" sz="3200" dirty="0">
                <a:solidFill>
                  <a:schemeClr val="tx1"/>
                </a:solidFill>
              </a:endParaRPr>
            </a:p>
          </p:txBody>
        </p:sp>
        <p:cxnSp>
          <p:nvCxnSpPr>
            <p:cNvPr id="25" name="Straight Arrow Connector 24"/>
            <p:cNvCxnSpPr/>
            <p:nvPr/>
          </p:nvCxnSpPr>
          <p:spPr>
            <a:xfrm rot="5400000">
              <a:off x="5540732" y="3384496"/>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5540732" y="3750564"/>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540732" y="3476013"/>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40732" y="3567530"/>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540732" y="3659047"/>
              <a:ext cx="0" cy="422156"/>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12110" y="3573105"/>
              <a:ext cx="1050288" cy="369332"/>
            </a:xfrm>
            <a:prstGeom prst="rect">
              <a:avLst/>
            </a:prstGeom>
            <a:noFill/>
          </p:spPr>
          <p:txBody>
            <a:bodyPr wrap="none" rtlCol="0">
              <a:spAutoFit/>
            </a:bodyPr>
            <a:lstStyle/>
            <a:p>
              <a:r>
                <a:rPr lang="en-US" dirty="0" smtClean="0"/>
                <a:t>d = 24 Å</a:t>
              </a:r>
              <a:endParaRPr lang="en-US" dirty="0"/>
            </a:p>
          </p:txBody>
        </p:sp>
        <p:cxnSp>
          <p:nvCxnSpPr>
            <p:cNvPr id="6" name="Straight Connector 5"/>
            <p:cNvCxnSpPr/>
            <p:nvPr/>
          </p:nvCxnSpPr>
          <p:spPr>
            <a:xfrm flipH="1">
              <a:off x="1425677" y="3595355"/>
              <a:ext cx="1578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flipH="1">
            <a:off x="2655820" y="3581268"/>
            <a:ext cx="2651076" cy="9257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662237" y="3947113"/>
            <a:ext cx="2651760" cy="88814"/>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55820" y="3672729"/>
            <a:ext cx="2654270" cy="92695"/>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651501" y="3764190"/>
            <a:ext cx="2661784" cy="92958"/>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655820" y="3855651"/>
            <a:ext cx="2660658" cy="92919"/>
          </a:xfrm>
          <a:prstGeom prst="straightConnector1">
            <a:avLst/>
          </a:prstGeom>
          <a:ln w="57150">
            <a:solidFill>
              <a:schemeClr val="tx1">
                <a:lumMod val="65000"/>
                <a:lumOff val="35000"/>
              </a:schemeClr>
            </a:solidFill>
            <a:headEnd type="none"/>
            <a:tailEnd type="none"/>
          </a:ln>
          <a:effectLst/>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2925912" y="5448124"/>
            <a:ext cx="3122971" cy="584775"/>
          </a:xfrm>
          <a:prstGeom prst="rect">
            <a:avLst/>
          </a:prstGeom>
          <a:noFill/>
        </p:spPr>
        <p:txBody>
          <a:bodyPr wrap="none" rtlCol="0">
            <a:spAutoFit/>
          </a:bodyPr>
          <a:lstStyle/>
          <a:p>
            <a:r>
              <a:rPr lang="en-US" sz="3200" dirty="0" smtClean="0"/>
              <a:t>Multilayer optics</a:t>
            </a:r>
            <a:endParaRPr lang="en-US" sz="3200" dirty="0"/>
          </a:p>
        </p:txBody>
      </p:sp>
    </p:spTree>
    <p:extLst>
      <p:ext uri="{BB962C8B-B14F-4D97-AF65-F5344CB8AC3E}">
        <p14:creationId xmlns:p14="http://schemas.microsoft.com/office/powerpoint/2010/main" val="3249239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5" name="Text Box 5"/>
          <p:cNvSpPr txBox="1">
            <a:spLocks noChangeAspect="1" noChangeArrowheads="1"/>
          </p:cNvSpPr>
          <p:nvPr/>
        </p:nvSpPr>
        <p:spPr bwMode="auto">
          <a:xfrm rot="16200000">
            <a:off x="7850185" y="3390900"/>
            <a:ext cx="1638300"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307213" name="Picture 13"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extLst>
            <a:ext uri="{909E8E84-426E-40DD-AFC4-6F175D3DCCD1}">
              <a14:hiddenFill xmlns:a14="http://schemas.microsoft.com/office/drawing/2010/main">
                <a:solidFill>
                  <a:srgbClr val="FFFFFF"/>
                </a:solidFill>
              </a14:hiddenFill>
            </a:ext>
          </a:extLst>
        </p:spPr>
      </p:pic>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AutoShape 34"/>
          <p:cNvSpPr>
            <a:spLocks noChangeArrowheads="1"/>
          </p:cNvSpPr>
          <p:nvPr/>
        </p:nvSpPr>
        <p:spPr bwMode="auto">
          <a:xfrm rot="5400000">
            <a:off x="6483350" y="3124200"/>
            <a:ext cx="2781300" cy="857250"/>
          </a:xfrm>
          <a:custGeom>
            <a:avLst/>
            <a:gdLst>
              <a:gd name="G0" fmla="+- 2613 0 0"/>
              <a:gd name="G1" fmla="+- 21600 0 2613"/>
              <a:gd name="G2" fmla="*/ 2613 1 2"/>
              <a:gd name="G3" fmla="+- 21600 0 G2"/>
              <a:gd name="G4" fmla="+/ 2613 21600 2"/>
              <a:gd name="G5" fmla="+/ G1 0 2"/>
              <a:gd name="G6" fmla="*/ 21600 21600 2613"/>
              <a:gd name="G7" fmla="*/ G6 1 2"/>
              <a:gd name="G8" fmla="+- 21600 0 G7"/>
              <a:gd name="G9" fmla="*/ 21600 1 2"/>
              <a:gd name="G10" fmla="+- 2613 0 G9"/>
              <a:gd name="G11" fmla="?: G10 G8 0"/>
              <a:gd name="G12" fmla="?: G10 G7 21600"/>
              <a:gd name="T0" fmla="*/ 20293 w 21600"/>
              <a:gd name="T1" fmla="*/ 10800 h 21600"/>
              <a:gd name="T2" fmla="*/ 10800 w 21600"/>
              <a:gd name="T3" fmla="*/ 21600 h 21600"/>
              <a:gd name="T4" fmla="*/ 1307 w 21600"/>
              <a:gd name="T5" fmla="*/ 10800 h 21600"/>
              <a:gd name="T6" fmla="*/ 10800 w 21600"/>
              <a:gd name="T7" fmla="*/ 0 h 21600"/>
              <a:gd name="T8" fmla="*/ 3107 w 21600"/>
              <a:gd name="T9" fmla="*/ 3107 h 21600"/>
              <a:gd name="T10" fmla="*/ 18493 w 21600"/>
              <a:gd name="T11" fmla="*/ 18493 h 21600"/>
            </a:gdLst>
            <a:ahLst/>
            <a:cxnLst>
              <a:cxn ang="0">
                <a:pos x="T0" y="T1"/>
              </a:cxn>
              <a:cxn ang="0">
                <a:pos x="T2" y="T3"/>
              </a:cxn>
              <a:cxn ang="0">
                <a:pos x="T4" y="T5"/>
              </a:cxn>
              <a:cxn ang="0">
                <a:pos x="T6" y="T7"/>
              </a:cxn>
            </a:cxnLst>
            <a:rect l="T8" t="T9" r="T10" b="T11"/>
            <a:pathLst>
              <a:path w="21600" h="21600">
                <a:moveTo>
                  <a:pt x="0" y="0"/>
                </a:moveTo>
                <a:lnTo>
                  <a:pt x="2613" y="21600"/>
                </a:lnTo>
                <a:lnTo>
                  <a:pt x="18987" y="21600"/>
                </a:lnTo>
                <a:lnTo>
                  <a:pt x="2160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5554374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03" name="Group 3"/>
          <p:cNvGrpSpPr>
            <a:grpSpLocks/>
          </p:cNvGrpSpPr>
          <p:nvPr/>
        </p:nvGrpSpPr>
        <p:grpSpPr bwMode="auto">
          <a:xfrm>
            <a:off x="7442198" y="2168525"/>
            <a:ext cx="1381125" cy="2779713"/>
            <a:chOff x="3902" y="1348"/>
            <a:chExt cx="870" cy="1751"/>
          </a:xfrm>
        </p:grpSpPr>
        <p:pic>
          <p:nvPicPr>
            <p:cNvPr id="307204"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307205"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307206" name="AutoShape 6"/>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07" name="Rectangle 7"/>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08" name="Rectangle 8"/>
          <p:cNvSpPr>
            <a:spLocks noGrp="1" noChangeArrowheads="1"/>
          </p:cNvSpPr>
          <p:nvPr>
            <p:ph type="title"/>
          </p:nvPr>
        </p:nvSpPr>
        <p:spPr>
          <a:xfrm>
            <a:off x="685800" y="0"/>
            <a:ext cx="7772400" cy="1143000"/>
          </a:xfrm>
        </p:spPr>
        <p:txBody>
          <a:bodyPr/>
          <a:lstStyle/>
          <a:p>
            <a:r>
              <a:rPr lang="en-US" dirty="0" smtClean="0"/>
              <a:t>The “beam line”</a:t>
            </a:r>
            <a:endParaRPr lang="en-US" dirty="0"/>
          </a:p>
        </p:txBody>
      </p:sp>
      <p:sp>
        <p:nvSpPr>
          <p:cNvPr id="307210" name="Rectangle 10"/>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11" name="AutoShape 11"/>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307212" name="Group 12"/>
          <p:cNvGrpSpPr>
            <a:grpSpLocks/>
          </p:cNvGrpSpPr>
          <p:nvPr/>
        </p:nvGrpSpPr>
        <p:grpSpPr bwMode="auto">
          <a:xfrm>
            <a:off x="6413500" y="2738438"/>
            <a:ext cx="1387475" cy="2276475"/>
            <a:chOff x="2962" y="1779"/>
            <a:chExt cx="874" cy="1434"/>
          </a:xfrm>
        </p:grpSpPr>
        <p:pic>
          <p:nvPicPr>
            <p:cNvPr id="307213" name="Picture 13"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307214" name="Line 14"/>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5" name="Line 15"/>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6" name="Line 16"/>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17" name="Line 17"/>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218" name="Text Box 18"/>
          <p:cNvSpPr txBox="1">
            <a:spLocks noChangeAspect="1" noChangeArrowheads="1"/>
          </p:cNvSpPr>
          <p:nvPr/>
        </p:nvSpPr>
        <p:spPr bwMode="auto">
          <a:xfrm>
            <a:off x="663938" y="2758712"/>
            <a:ext cx="947233"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eaLnBrk="0" hangingPunct="0"/>
            <a:r>
              <a:rPr lang="en-US" sz="2100" b="1" dirty="0" smtClean="0">
                <a:solidFill>
                  <a:srgbClr val="000000"/>
                </a:solidFill>
              </a:rPr>
              <a:t>Source</a:t>
            </a:r>
            <a:endParaRPr lang="en-US" sz="2100" b="1" dirty="0">
              <a:solidFill>
                <a:srgbClr val="000000"/>
              </a:solidFill>
            </a:endParaRPr>
          </a:p>
        </p:txBody>
      </p:sp>
      <p:sp>
        <p:nvSpPr>
          <p:cNvPr id="307219" name="Text Box 19"/>
          <p:cNvSpPr txBox="1">
            <a:spLocks noChangeAspect="1" noChangeArrowheads="1"/>
          </p:cNvSpPr>
          <p:nvPr/>
        </p:nvSpPr>
        <p:spPr bwMode="auto">
          <a:xfrm>
            <a:off x="2171756" y="2514146"/>
            <a:ext cx="894333"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Primary</a:t>
            </a:r>
            <a:endParaRPr lang="en-US" b="1" dirty="0">
              <a:solidFill>
                <a:srgbClr val="000000"/>
              </a:solidFill>
            </a:endParaRPr>
          </a:p>
          <a:p>
            <a:pPr algn="ctr" eaLnBrk="0" hangingPunct="0"/>
            <a:r>
              <a:rPr lang="en-US" b="1" dirty="0">
                <a:solidFill>
                  <a:srgbClr val="000000"/>
                </a:solidFill>
              </a:rPr>
              <a:t>mirror</a:t>
            </a:r>
          </a:p>
        </p:txBody>
      </p:sp>
      <p:sp>
        <p:nvSpPr>
          <p:cNvPr id="307220" name="Text Box 20"/>
          <p:cNvSpPr txBox="1">
            <a:spLocks noChangeAspect="1" noChangeArrowheads="1"/>
          </p:cNvSpPr>
          <p:nvPr/>
        </p:nvSpPr>
        <p:spPr bwMode="auto">
          <a:xfrm>
            <a:off x="3820888" y="2203450"/>
            <a:ext cx="1214935"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Secondary</a:t>
            </a:r>
            <a:endParaRPr lang="en-US" b="1" dirty="0">
              <a:solidFill>
                <a:srgbClr val="000000"/>
              </a:solidFill>
            </a:endParaRPr>
          </a:p>
          <a:p>
            <a:pPr algn="ctr" eaLnBrk="0" hangingPunct="0"/>
            <a:r>
              <a:rPr lang="en-US" b="1" dirty="0">
                <a:solidFill>
                  <a:srgbClr val="000000"/>
                </a:solidFill>
              </a:rPr>
              <a:t>mirror</a:t>
            </a:r>
          </a:p>
        </p:txBody>
      </p:sp>
      <p:sp>
        <p:nvSpPr>
          <p:cNvPr id="307221" name="Text Box 21"/>
          <p:cNvSpPr txBox="1">
            <a:spLocks noChangeAspect="1" noChangeArrowheads="1"/>
          </p:cNvSpPr>
          <p:nvPr/>
        </p:nvSpPr>
        <p:spPr bwMode="auto">
          <a:xfrm>
            <a:off x="2447925" y="4481513"/>
            <a:ext cx="17875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a:solidFill>
                  <a:srgbClr val="000000"/>
                </a:solidFill>
              </a:rPr>
              <a:t>Si(111)</a:t>
            </a:r>
          </a:p>
          <a:p>
            <a:pPr algn="ctr" eaLnBrk="0" hangingPunct="0"/>
            <a:r>
              <a:rPr lang="en-US" b="1">
                <a:solidFill>
                  <a:srgbClr val="000000"/>
                </a:solidFill>
              </a:rPr>
              <a:t>monochromator</a:t>
            </a:r>
          </a:p>
        </p:txBody>
      </p:sp>
      <p:sp>
        <p:nvSpPr>
          <p:cNvPr id="307222" name="Text Box 22"/>
          <p:cNvSpPr txBox="1">
            <a:spLocks noChangeAspect="1" noChangeArrowheads="1"/>
          </p:cNvSpPr>
          <p:nvPr/>
        </p:nvSpPr>
        <p:spPr bwMode="auto">
          <a:xfrm>
            <a:off x="6430280" y="5103813"/>
            <a:ext cx="812581"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smtClean="0">
                <a:solidFill>
                  <a:srgbClr val="000000"/>
                </a:solidFill>
              </a:rPr>
              <a:t>Sample</a:t>
            </a:r>
            <a:endParaRPr lang="en-US" sz="1700" b="1" dirty="0">
              <a:solidFill>
                <a:srgbClr val="000000"/>
              </a:solidFill>
            </a:endParaRPr>
          </a:p>
        </p:txBody>
      </p:sp>
      <p:sp>
        <p:nvSpPr>
          <p:cNvPr id="307223" name="Rectangle 23"/>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4" name="Rectangle 24"/>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5" name="Rectangle 25"/>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6" name="Rectangle 26"/>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27" name="Line 27"/>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8" name="Line 28"/>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29" name="AutoShape 29"/>
          <p:cNvSpPr>
            <a:spLocks noChangeArrowheads="1"/>
          </p:cNvSpPr>
          <p:nvPr/>
        </p:nvSpPr>
        <p:spPr bwMode="auto">
          <a:xfrm rot="-5400000">
            <a:off x="1818085" y="3208734"/>
            <a:ext cx="81756" cy="1336675"/>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0" name="Rectangle 30"/>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1" name="Rectangle 31"/>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2" name="Rectangle 32"/>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33" name="AutoShape 33"/>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4" name="Text Box 34"/>
          <p:cNvSpPr txBox="1">
            <a:spLocks noChangeAspect="1" noChangeArrowheads="1"/>
          </p:cNvSpPr>
          <p:nvPr/>
        </p:nvSpPr>
        <p:spPr bwMode="auto">
          <a:xfrm>
            <a:off x="5032629" y="1399223"/>
            <a:ext cx="871891" cy="80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dirty="0">
                <a:solidFill>
                  <a:srgbClr val="000000"/>
                </a:solidFill>
              </a:rPr>
              <a:t>f</a:t>
            </a:r>
            <a:r>
              <a:rPr lang="en-US" sz="1700" b="1" dirty="0" smtClean="0">
                <a:solidFill>
                  <a:srgbClr val="000000"/>
                </a:solidFill>
              </a:rPr>
              <a:t>ocused</a:t>
            </a:r>
          </a:p>
          <a:p>
            <a:pPr algn="ctr" eaLnBrk="0" hangingPunct="0"/>
            <a:r>
              <a:rPr lang="en-US" sz="1700" b="1" dirty="0">
                <a:solidFill>
                  <a:srgbClr val="000000"/>
                </a:solidFill>
              </a:rPr>
              <a:t>b</a:t>
            </a:r>
            <a:r>
              <a:rPr lang="en-US" sz="1700" b="1" dirty="0" smtClean="0">
                <a:solidFill>
                  <a:srgbClr val="000000"/>
                </a:solidFill>
              </a:rPr>
              <a:t>eam</a:t>
            </a:r>
          </a:p>
          <a:p>
            <a:pPr algn="ctr" eaLnBrk="0" hangingPunct="0"/>
            <a:r>
              <a:rPr lang="en-US" sz="1700" b="1" dirty="0">
                <a:solidFill>
                  <a:srgbClr val="000000"/>
                </a:solidFill>
              </a:rPr>
              <a:t>s</a:t>
            </a:r>
            <a:r>
              <a:rPr lang="en-US" sz="1700" b="1" dirty="0" smtClean="0">
                <a:solidFill>
                  <a:srgbClr val="000000"/>
                </a:solidFill>
              </a:rPr>
              <a:t>lits</a:t>
            </a:r>
          </a:p>
        </p:txBody>
      </p:sp>
      <p:sp>
        <p:nvSpPr>
          <p:cNvPr id="307235" name="Text Box 35"/>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700" b="1">
                <a:solidFill>
                  <a:srgbClr val="000000"/>
                </a:solidFill>
              </a:rPr>
              <a:t>Scatter</a:t>
            </a:r>
          </a:p>
          <a:p>
            <a:pPr algn="ctr" eaLnBrk="0" hangingPunct="0"/>
            <a:r>
              <a:rPr lang="en-US" sz="1700" b="1">
                <a:solidFill>
                  <a:srgbClr val="000000"/>
                </a:solidFill>
              </a:rPr>
              <a:t>guard</a:t>
            </a:r>
          </a:p>
        </p:txBody>
      </p:sp>
      <p:sp>
        <p:nvSpPr>
          <p:cNvPr id="307236" name="Line 36"/>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7" name="Line 37"/>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8" name="Line 38"/>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39" name="Line 39"/>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0" name="Line 40"/>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42" name="Rectangle 42"/>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3" name="Rectangle 43"/>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4" name="Rectangle 44"/>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07245" name="Text Box 45"/>
          <p:cNvSpPr txBox="1">
            <a:spLocks noChangeAspect="1" noChangeArrowheads="1"/>
          </p:cNvSpPr>
          <p:nvPr/>
        </p:nvSpPr>
        <p:spPr bwMode="auto">
          <a:xfrm>
            <a:off x="4075596" y="4129088"/>
            <a:ext cx="1227758"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b="1" dirty="0" smtClean="0">
                <a:solidFill>
                  <a:srgbClr val="000000"/>
                </a:solidFill>
              </a:rPr>
              <a:t>Unfocused</a:t>
            </a:r>
          </a:p>
          <a:p>
            <a:pPr algn="ctr" eaLnBrk="0" hangingPunct="0"/>
            <a:r>
              <a:rPr lang="en-US" b="1" dirty="0" smtClean="0">
                <a:solidFill>
                  <a:srgbClr val="000000"/>
                </a:solidFill>
              </a:rPr>
              <a:t>beam</a:t>
            </a:r>
            <a:endParaRPr lang="en-US" b="1" dirty="0">
              <a:solidFill>
                <a:srgbClr val="000000"/>
              </a:solidFill>
            </a:endParaRPr>
          </a:p>
          <a:p>
            <a:pPr algn="ctr" eaLnBrk="0" hangingPunct="0"/>
            <a:r>
              <a:rPr lang="en-US" b="1" dirty="0">
                <a:solidFill>
                  <a:srgbClr val="000000"/>
                </a:solidFill>
              </a:rPr>
              <a:t>slits</a:t>
            </a:r>
          </a:p>
        </p:txBody>
      </p:sp>
      <p:sp>
        <p:nvSpPr>
          <p:cNvPr id="307246" name="Line 46"/>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reeform 1"/>
          <p:cNvSpPr/>
          <p:nvPr/>
        </p:nvSpPr>
        <p:spPr>
          <a:xfrm>
            <a:off x="-875214" y="3749042"/>
            <a:ext cx="2821577" cy="796834"/>
          </a:xfrm>
          <a:custGeom>
            <a:avLst/>
            <a:gdLst>
              <a:gd name="connsiteX0" fmla="*/ 0 w 1894239"/>
              <a:gd name="connsiteY0" fmla="*/ 0 h 2168435"/>
              <a:gd name="connsiteX1" fmla="*/ 1894114 w 1894239"/>
              <a:gd name="connsiteY1" fmla="*/ 836023 h 2168435"/>
              <a:gd name="connsiteX2" fmla="*/ 104503 w 1894239"/>
              <a:gd name="connsiteY2" fmla="*/ 2168435 h 2168435"/>
              <a:gd name="connsiteX3" fmla="*/ 104503 w 1894239"/>
              <a:gd name="connsiteY3" fmla="*/ 2168435 h 2168435"/>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1920434"/>
              <a:gd name="connsiteY0" fmla="*/ 0 h 1632857"/>
              <a:gd name="connsiteX1" fmla="*/ 1920240 w 1920434"/>
              <a:gd name="connsiteY1" fmla="*/ 300445 h 1632857"/>
              <a:gd name="connsiteX2" fmla="*/ 130629 w 1920434"/>
              <a:gd name="connsiteY2" fmla="*/ 1632857 h 1632857"/>
              <a:gd name="connsiteX3" fmla="*/ 130629 w 1920434"/>
              <a:gd name="connsiteY3" fmla="*/ 1632857 h 1632857"/>
              <a:gd name="connsiteX0" fmla="*/ 0 w 2116393"/>
              <a:gd name="connsiteY0" fmla="*/ 0 h 1632857"/>
              <a:gd name="connsiteX1" fmla="*/ 2116183 w 2116393"/>
              <a:gd name="connsiteY1" fmla="*/ 391885 h 1632857"/>
              <a:gd name="connsiteX2" fmla="*/ 130629 w 2116393"/>
              <a:gd name="connsiteY2" fmla="*/ 1632857 h 1632857"/>
              <a:gd name="connsiteX3" fmla="*/ 130629 w 2116393"/>
              <a:gd name="connsiteY3" fmla="*/ 1632857 h 1632857"/>
              <a:gd name="connsiteX0" fmla="*/ 0 w 2181700"/>
              <a:gd name="connsiteY0" fmla="*/ 0 h 1632857"/>
              <a:gd name="connsiteX1" fmla="*/ 2181497 w 2181700"/>
              <a:gd name="connsiteY1" fmla="*/ 391885 h 1632857"/>
              <a:gd name="connsiteX2" fmla="*/ 130629 w 2181700"/>
              <a:gd name="connsiteY2" fmla="*/ 1632857 h 1632857"/>
              <a:gd name="connsiteX3" fmla="*/ 130629 w 2181700"/>
              <a:gd name="connsiteY3" fmla="*/ 1632857 h 1632857"/>
              <a:gd name="connsiteX0" fmla="*/ 0 w 2194805"/>
              <a:gd name="connsiteY0" fmla="*/ 0 h 1541417"/>
              <a:gd name="connsiteX1" fmla="*/ 2194560 w 2194805"/>
              <a:gd name="connsiteY1" fmla="*/ 300445 h 1541417"/>
              <a:gd name="connsiteX2" fmla="*/ 143692 w 2194805"/>
              <a:gd name="connsiteY2" fmla="*/ 1541417 h 1541417"/>
              <a:gd name="connsiteX3" fmla="*/ 143692 w 2194805"/>
              <a:gd name="connsiteY3" fmla="*/ 1541417 h 1541417"/>
              <a:gd name="connsiteX0" fmla="*/ 1613 w 2196418"/>
              <a:gd name="connsiteY0" fmla="*/ 0 h 1626831"/>
              <a:gd name="connsiteX1" fmla="*/ 2196173 w 2196418"/>
              <a:gd name="connsiteY1" fmla="*/ 300445 h 1626831"/>
              <a:gd name="connsiteX2" fmla="*/ 145305 w 2196418"/>
              <a:gd name="connsiteY2" fmla="*/ 1541417 h 1626831"/>
              <a:gd name="connsiteX3" fmla="*/ 171431 w 2196418"/>
              <a:gd name="connsiteY3" fmla="*/ 1515291 h 1626831"/>
              <a:gd name="connsiteX0" fmla="*/ 0 w 2194801"/>
              <a:gd name="connsiteY0" fmla="*/ 0 h 1946750"/>
              <a:gd name="connsiteX1" fmla="*/ 2194560 w 2194801"/>
              <a:gd name="connsiteY1" fmla="*/ 300445 h 1946750"/>
              <a:gd name="connsiteX2" fmla="*/ 143692 w 2194801"/>
              <a:gd name="connsiteY2" fmla="*/ 1541417 h 1946750"/>
              <a:gd name="connsiteX3" fmla="*/ 313509 w 2194801"/>
              <a:gd name="connsiteY3" fmla="*/ 1946366 h 1946750"/>
              <a:gd name="connsiteX0" fmla="*/ 0 w 2195857"/>
              <a:gd name="connsiteY0" fmla="*/ 0 h 1946366"/>
              <a:gd name="connsiteX1" fmla="*/ 2194560 w 2195857"/>
              <a:gd name="connsiteY1" fmla="*/ 300445 h 1946366"/>
              <a:gd name="connsiteX2" fmla="*/ 313509 w 2195857"/>
              <a:gd name="connsiteY2" fmla="*/ 1946366 h 1946366"/>
              <a:gd name="connsiteX0" fmla="*/ 0 w 2091446"/>
              <a:gd name="connsiteY0" fmla="*/ 16829 h 1963195"/>
              <a:gd name="connsiteX1" fmla="*/ 2090057 w 2091446"/>
              <a:gd name="connsiteY1" fmla="*/ 186645 h 1963195"/>
              <a:gd name="connsiteX2" fmla="*/ 313509 w 2091446"/>
              <a:gd name="connsiteY2" fmla="*/ 1963195 h 1963195"/>
              <a:gd name="connsiteX0" fmla="*/ 0 w 2137009"/>
              <a:gd name="connsiteY0" fmla="*/ 0 h 1946366"/>
              <a:gd name="connsiteX1" fmla="*/ 2090057 w 2137009"/>
              <a:gd name="connsiteY1" fmla="*/ 169816 h 1946366"/>
              <a:gd name="connsiteX2" fmla="*/ 313509 w 2137009"/>
              <a:gd name="connsiteY2" fmla="*/ 1946366 h 1946366"/>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93448 h 2039814"/>
              <a:gd name="connsiteX1" fmla="*/ 2090057 w 2090850"/>
              <a:gd name="connsiteY1" fmla="*/ 263264 h 2039814"/>
              <a:gd name="connsiteX2" fmla="*/ 313509 w 2090850"/>
              <a:gd name="connsiteY2" fmla="*/ 2039814 h 2039814"/>
              <a:gd name="connsiteX0" fmla="*/ 0 w 2090850"/>
              <a:gd name="connsiteY0" fmla="*/ 0 h 1946366"/>
              <a:gd name="connsiteX1" fmla="*/ 2090057 w 2090850"/>
              <a:gd name="connsiteY1" fmla="*/ 169816 h 1946366"/>
              <a:gd name="connsiteX2" fmla="*/ 313509 w 2090850"/>
              <a:gd name="connsiteY2" fmla="*/ 1946366 h 1946366"/>
              <a:gd name="connsiteX0" fmla="*/ 0 w 2169355"/>
              <a:gd name="connsiteY0" fmla="*/ 0 h 1946366"/>
              <a:gd name="connsiteX1" fmla="*/ 2090057 w 2169355"/>
              <a:gd name="connsiteY1" fmla="*/ 169816 h 1946366"/>
              <a:gd name="connsiteX2" fmla="*/ 313509 w 2169355"/>
              <a:gd name="connsiteY2" fmla="*/ 1946366 h 1946366"/>
              <a:gd name="connsiteX0" fmla="*/ 0 w 2874886"/>
              <a:gd name="connsiteY0" fmla="*/ 0 h 822960"/>
              <a:gd name="connsiteX1" fmla="*/ 2090057 w 2874886"/>
              <a:gd name="connsiteY1" fmla="*/ 169816 h 822960"/>
              <a:gd name="connsiteX2" fmla="*/ 2743200 w 2874886"/>
              <a:gd name="connsiteY2" fmla="*/ 822960 h 822960"/>
              <a:gd name="connsiteX0" fmla="*/ 0 w 2743200"/>
              <a:gd name="connsiteY0" fmla="*/ 0 h 822960"/>
              <a:gd name="connsiteX1" fmla="*/ 2090057 w 2743200"/>
              <a:gd name="connsiteY1" fmla="*/ 169816 h 822960"/>
              <a:gd name="connsiteX2" fmla="*/ 2743200 w 2743200"/>
              <a:gd name="connsiteY2" fmla="*/ 822960 h 822960"/>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090057 w 2821577"/>
              <a:gd name="connsiteY1" fmla="*/ 169816 h 796834"/>
              <a:gd name="connsiteX2" fmla="*/ 2821577 w 2821577"/>
              <a:gd name="connsiteY2" fmla="*/ 796834 h 796834"/>
              <a:gd name="connsiteX0" fmla="*/ 0 w 2821577"/>
              <a:gd name="connsiteY0" fmla="*/ 0 h 796834"/>
              <a:gd name="connsiteX1" fmla="*/ 2821577 w 2821577"/>
              <a:gd name="connsiteY1"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 name="connsiteX0" fmla="*/ 0 w 2821577"/>
              <a:gd name="connsiteY0" fmla="*/ 0 h 796834"/>
              <a:gd name="connsiteX1" fmla="*/ 2063930 w 2821577"/>
              <a:gd name="connsiteY1" fmla="*/ 130627 h 796834"/>
              <a:gd name="connsiteX2" fmla="*/ 2821577 w 2821577"/>
              <a:gd name="connsiteY2" fmla="*/ 796834 h 796834"/>
            </a:gdLst>
            <a:ahLst/>
            <a:cxnLst>
              <a:cxn ang="0">
                <a:pos x="connsiteX0" y="connsiteY0"/>
              </a:cxn>
              <a:cxn ang="0">
                <a:pos x="connsiteX1" y="connsiteY1"/>
              </a:cxn>
              <a:cxn ang="0">
                <a:pos x="connsiteX2" y="connsiteY2"/>
              </a:cxn>
            </a:cxnLst>
            <a:rect l="l" t="t" r="r" b="b"/>
            <a:pathLst>
              <a:path w="2821577" h="796834">
                <a:moveTo>
                  <a:pt x="0" y="0"/>
                </a:moveTo>
                <a:lnTo>
                  <a:pt x="2063930" y="130627"/>
                </a:lnTo>
                <a:lnTo>
                  <a:pt x="2821577" y="796834"/>
                </a:lnTo>
              </a:path>
            </a:pathLst>
          </a:custGeom>
          <a:no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p:cNvSpPr/>
          <p:nvPr/>
        </p:nvSpPr>
        <p:spPr>
          <a:xfrm>
            <a:off x="966647" y="3775166"/>
            <a:ext cx="404949" cy="26125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65381"/>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
          <p:cNvGrpSpPr>
            <a:grpSpLocks/>
          </p:cNvGrpSpPr>
          <p:nvPr/>
        </p:nvGrpSpPr>
        <p:grpSpPr bwMode="auto">
          <a:xfrm>
            <a:off x="7442198" y="2168525"/>
            <a:ext cx="1381125" cy="2779713"/>
            <a:chOff x="3902" y="1348"/>
            <a:chExt cx="870" cy="1751"/>
          </a:xfrm>
        </p:grpSpPr>
        <p:pic>
          <p:nvPicPr>
            <p:cNvPr id="26" name="Picture 4" descr="diffra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 y="1348"/>
              <a:ext cx="547" cy="17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5"/>
            <p:cNvSpPr txBox="1">
              <a:spLocks noChangeAspect="1" noChangeArrowheads="1"/>
            </p:cNvSpPr>
            <p:nvPr/>
          </p:nvSpPr>
          <p:spPr bwMode="auto">
            <a:xfrm rot="16200000">
              <a:off x="4159" y="2118"/>
              <a:ext cx="1032"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pitchFamily="34" charset="0"/>
                </a:defRPr>
              </a:lvl1pPr>
              <a:lvl2pPr marL="87313" defTabSz="174625">
                <a:defRPr>
                  <a:solidFill>
                    <a:schemeClr val="tx1"/>
                  </a:solidFill>
                  <a:latin typeface="Arial" pitchFamily="34" charset="0"/>
                </a:defRPr>
              </a:lvl2pPr>
              <a:lvl3pPr marL="174625" defTabSz="174625">
                <a:defRPr>
                  <a:solidFill>
                    <a:schemeClr val="tx1"/>
                  </a:solidFill>
                  <a:latin typeface="Arial" pitchFamily="34" charset="0"/>
                </a:defRPr>
              </a:lvl3pPr>
              <a:lvl4pPr marL="260350" defTabSz="174625">
                <a:defRPr>
                  <a:solidFill>
                    <a:schemeClr val="tx1"/>
                  </a:solidFill>
                  <a:latin typeface="Arial" pitchFamily="34" charset="0"/>
                </a:defRPr>
              </a:lvl4pPr>
              <a:lvl5pPr marL="347663" defTabSz="174625">
                <a:defRPr>
                  <a:solidFill>
                    <a:schemeClr val="tx1"/>
                  </a:solidFill>
                  <a:latin typeface="Arial" pitchFamily="34" charset="0"/>
                </a:defRPr>
              </a:lvl5pPr>
              <a:lvl6pPr marL="804863" defTabSz="174625" fontAlgn="base">
                <a:spcBef>
                  <a:spcPct val="0"/>
                </a:spcBef>
                <a:spcAft>
                  <a:spcPct val="0"/>
                </a:spcAft>
                <a:defRPr>
                  <a:solidFill>
                    <a:schemeClr val="tx1"/>
                  </a:solidFill>
                  <a:latin typeface="Arial" pitchFamily="34" charset="0"/>
                </a:defRPr>
              </a:lvl6pPr>
              <a:lvl7pPr marL="1262063" defTabSz="174625" fontAlgn="base">
                <a:spcBef>
                  <a:spcPct val="0"/>
                </a:spcBef>
                <a:spcAft>
                  <a:spcPct val="0"/>
                </a:spcAft>
                <a:defRPr>
                  <a:solidFill>
                    <a:schemeClr val="tx1"/>
                  </a:solidFill>
                  <a:latin typeface="Arial" pitchFamily="34" charset="0"/>
                </a:defRPr>
              </a:lvl7pPr>
              <a:lvl8pPr marL="1719263" defTabSz="174625" fontAlgn="base">
                <a:spcBef>
                  <a:spcPct val="0"/>
                </a:spcBef>
                <a:spcAft>
                  <a:spcPct val="0"/>
                </a:spcAft>
                <a:defRPr>
                  <a:solidFill>
                    <a:schemeClr val="tx1"/>
                  </a:solidFill>
                  <a:latin typeface="Arial" pitchFamily="34" charset="0"/>
                </a:defRPr>
              </a:lvl8pPr>
              <a:lvl9pPr marL="2176463" defTabSz="174625" fontAlgn="base">
                <a:spcBef>
                  <a:spcPct val="0"/>
                </a:spcBef>
                <a:spcAft>
                  <a:spcPct val="0"/>
                </a:spcAft>
                <a:defRPr>
                  <a:solidFill>
                    <a:schemeClr val="tx1"/>
                  </a:solidFill>
                  <a:latin typeface="Arial" pitchFamily="34" charset="0"/>
                </a:defRPr>
              </a:lvl9pPr>
            </a:lstStyle>
            <a:p>
              <a:pPr algn="ctr" eaLnBrk="0" hangingPunct="0"/>
              <a:r>
                <a:rPr lang="en-US" sz="1900" b="1" dirty="0" smtClean="0">
                  <a:solidFill>
                    <a:srgbClr val="000000"/>
                  </a:solidFill>
                </a:rPr>
                <a:t>Area Detector</a:t>
              </a:r>
              <a:endParaRPr lang="en-US" sz="1900" b="1" dirty="0">
                <a:solidFill>
                  <a:srgbClr val="000000"/>
                </a:solidFill>
              </a:endParaRPr>
            </a:p>
          </p:txBody>
        </p:sp>
      </p:grpSp>
      <p:sp>
        <p:nvSpPr>
          <p:cNvPr id="49156" name="Rectangle 7"/>
          <p:cNvSpPr>
            <a:spLocks noGrp="1" noChangeArrowheads="1"/>
          </p:cNvSpPr>
          <p:nvPr>
            <p:ph type="title"/>
          </p:nvPr>
        </p:nvSpPr>
        <p:spPr>
          <a:xfrm>
            <a:off x="685800" y="0"/>
            <a:ext cx="7772400" cy="1143000"/>
          </a:xfrm>
        </p:spPr>
        <p:txBody>
          <a:bodyPr/>
          <a:lstStyle/>
          <a:p>
            <a:pPr eaLnBrk="1" hangingPunct="1"/>
            <a:r>
              <a:rPr lang="en-US" dirty="0" smtClean="0"/>
              <a:t>X-ray optics</a:t>
            </a:r>
          </a:p>
        </p:txBody>
      </p:sp>
      <p:grpSp>
        <p:nvGrpSpPr>
          <p:cNvPr id="49157" name="Group 11"/>
          <p:cNvGrpSpPr>
            <a:grpSpLocks/>
          </p:cNvGrpSpPr>
          <p:nvPr/>
        </p:nvGrpSpPr>
        <p:grpSpPr bwMode="auto">
          <a:xfrm>
            <a:off x="6413500" y="2738438"/>
            <a:ext cx="1387475" cy="2276475"/>
            <a:chOff x="2962" y="1779"/>
            <a:chExt cx="874" cy="1434"/>
          </a:xfrm>
        </p:grpSpPr>
        <p:pic>
          <p:nvPicPr>
            <p:cNvPr id="49172" name="Picture 12" descr="xtal_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158"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Protein Crystal</a:t>
            </a:r>
          </a:p>
        </p:txBody>
      </p:sp>
      <p:sp>
        <p:nvSpPr>
          <p:cNvPr id="49159"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1"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2"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3"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4"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6" name="Text Box 33"/>
          <p:cNvSpPr txBox="1">
            <a:spLocks noChangeAspect="1" noChangeArrowheads="1"/>
          </p:cNvSpPr>
          <p:nvPr/>
        </p:nvSpPr>
        <p:spPr bwMode="auto">
          <a:xfrm>
            <a:off x="5080000" y="1947863"/>
            <a:ext cx="803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pinhole</a:t>
            </a:r>
          </a:p>
        </p:txBody>
      </p:sp>
      <p:sp>
        <p:nvSpPr>
          <p:cNvPr id="49167"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eaLnBrk="0" hangingPunct="0">
              <a:defRPr>
                <a:solidFill>
                  <a:schemeClr val="tx1"/>
                </a:solidFill>
                <a:latin typeface="Arial" charset="0"/>
              </a:defRPr>
            </a:lvl1pPr>
            <a:lvl2pPr marL="742950" indent="-285750" defTabSz="174625" eaLnBrk="0" hangingPunct="0">
              <a:defRPr>
                <a:solidFill>
                  <a:schemeClr val="tx1"/>
                </a:solidFill>
                <a:latin typeface="Arial" charset="0"/>
              </a:defRPr>
            </a:lvl2pPr>
            <a:lvl3pPr marL="1143000" indent="-228600" defTabSz="174625" eaLnBrk="0" hangingPunct="0">
              <a:defRPr>
                <a:solidFill>
                  <a:schemeClr val="tx1"/>
                </a:solidFill>
                <a:latin typeface="Arial" charset="0"/>
              </a:defRPr>
            </a:lvl3pPr>
            <a:lvl4pPr marL="1600200" indent="-228600" defTabSz="174625" eaLnBrk="0" hangingPunct="0">
              <a:defRPr>
                <a:solidFill>
                  <a:schemeClr val="tx1"/>
                </a:solidFill>
                <a:latin typeface="Arial" charset="0"/>
              </a:defRPr>
            </a:lvl4pPr>
            <a:lvl5pPr marL="2057400" indent="-228600" defTabSz="174625" eaLnBrk="0" hangingPunct="0">
              <a:defRPr>
                <a:solidFill>
                  <a:schemeClr val="tx1"/>
                </a:solidFill>
                <a:latin typeface="Arial" charset="0"/>
              </a:defRPr>
            </a:lvl5pPr>
            <a:lvl6pPr marL="2514600" indent="-228600" defTabSz="174625" eaLnBrk="0" fontAlgn="base" hangingPunct="0">
              <a:spcBef>
                <a:spcPct val="0"/>
              </a:spcBef>
              <a:spcAft>
                <a:spcPct val="0"/>
              </a:spcAft>
              <a:defRPr>
                <a:solidFill>
                  <a:schemeClr val="tx1"/>
                </a:solidFill>
                <a:latin typeface="Arial" charset="0"/>
              </a:defRPr>
            </a:lvl6pPr>
            <a:lvl7pPr marL="2971800" indent="-228600" defTabSz="174625" eaLnBrk="0" fontAlgn="base" hangingPunct="0">
              <a:spcBef>
                <a:spcPct val="0"/>
              </a:spcBef>
              <a:spcAft>
                <a:spcPct val="0"/>
              </a:spcAft>
              <a:defRPr>
                <a:solidFill>
                  <a:schemeClr val="tx1"/>
                </a:solidFill>
                <a:latin typeface="Arial" charset="0"/>
              </a:defRPr>
            </a:lvl7pPr>
            <a:lvl8pPr marL="3429000" indent="-228600" defTabSz="174625" eaLnBrk="0" fontAlgn="base" hangingPunct="0">
              <a:spcBef>
                <a:spcPct val="0"/>
              </a:spcBef>
              <a:spcAft>
                <a:spcPct val="0"/>
              </a:spcAft>
              <a:defRPr>
                <a:solidFill>
                  <a:schemeClr val="tx1"/>
                </a:solidFill>
                <a:latin typeface="Arial" charset="0"/>
              </a:defRPr>
            </a:lvl8pPr>
            <a:lvl9pPr marL="3886200" indent="-228600" defTabSz="174625" eaLnBrk="0" fontAlgn="base" hangingPunct="0">
              <a:spcBef>
                <a:spcPct val="0"/>
              </a:spcBef>
              <a:spcAft>
                <a:spcPct val="0"/>
              </a:spcAft>
              <a:defRPr>
                <a:solidFill>
                  <a:schemeClr val="tx1"/>
                </a:solidFill>
                <a:latin typeface="Arial" charset="0"/>
              </a:defRPr>
            </a:lvl9pPr>
          </a:lstStyle>
          <a:p>
            <a:pPr algn="ctr"/>
            <a:r>
              <a:rPr lang="en-US" sz="1700" b="1">
                <a:solidFill>
                  <a:srgbClr val="000000"/>
                </a:solidFill>
              </a:rPr>
              <a:t>Scatter</a:t>
            </a:r>
          </a:p>
          <a:p>
            <a:pPr algn="ctr"/>
            <a:r>
              <a:rPr lang="en-US" sz="1700" b="1">
                <a:solidFill>
                  <a:srgbClr val="000000"/>
                </a:solidFill>
              </a:rPr>
              <a:t>guard</a:t>
            </a:r>
          </a:p>
        </p:txBody>
      </p:sp>
      <p:sp>
        <p:nvSpPr>
          <p:cNvPr id="4916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70" name="Text Box 45"/>
          <p:cNvSpPr txBox="1">
            <a:spLocks noChangeArrowheads="1"/>
          </p:cNvSpPr>
          <p:nvPr/>
        </p:nvSpPr>
        <p:spPr bwMode="auto">
          <a:xfrm>
            <a:off x="527580" y="5149645"/>
            <a:ext cx="358623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300" dirty="0" smtClean="0"/>
              <a:t>Cite the “beamline paper!”</a:t>
            </a:r>
            <a:endParaRPr lang="en-US" sz="2300" dirty="0"/>
          </a:p>
        </p:txBody>
      </p:sp>
      <p:sp>
        <p:nvSpPr>
          <p:cNvPr id="49171" name="Text Box 46"/>
          <p:cNvSpPr txBox="1">
            <a:spLocks noChangeArrowheads="1"/>
          </p:cNvSpPr>
          <p:nvPr/>
        </p:nvSpPr>
        <p:spPr bwMode="auto">
          <a:xfrm>
            <a:off x="2630488" y="2900363"/>
            <a:ext cx="1641475"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a:t>X-ray</a:t>
            </a:r>
          </a:p>
          <a:p>
            <a:pPr algn="ctr" eaLnBrk="1" hangingPunct="1">
              <a:spcBef>
                <a:spcPct val="50000"/>
              </a:spcBef>
            </a:pPr>
            <a:r>
              <a:rPr lang="en-US" sz="2800" b="1"/>
              <a:t>Source</a:t>
            </a:r>
          </a:p>
        </p:txBody>
      </p:sp>
    </p:spTree>
    <p:extLst>
      <p:ext uri="{BB962C8B-B14F-4D97-AF65-F5344CB8AC3E}">
        <p14:creationId xmlns:p14="http://schemas.microsoft.com/office/powerpoint/2010/main" val="27484413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86905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solidFill>
                  <a:srgbClr val="FF0000"/>
                </a:solidFill>
              </a:rPr>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102288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2296131837"/>
              </p:ext>
            </p:extLst>
          </p:nvPr>
        </p:nvGraphicFramePr>
        <p:xfrm>
          <a:off x="381000" y="1905001"/>
          <a:ext cx="8077200" cy="1735098"/>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0436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1945271225"/>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2.5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seconds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400</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100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60647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476339566"/>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72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4 hours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4.8</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419753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3366813561"/>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x 10</a:t>
                      </a:r>
                      <a:r>
                        <a:rPr lang="en-US" baseline="30000" dirty="0" smtClean="0">
                          <a:solidFill>
                            <a:sysClr val="windowText" lastClr="000000"/>
                          </a:solidFill>
                        </a:rPr>
                        <a:t>6</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10 days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0.2% (K</a:t>
                      </a:r>
                      <a:r>
                        <a:rPr lang="el-GR" dirty="0" smtClean="0">
                          <a:solidFill>
                            <a:sysClr val="windowText" lastClr="000000"/>
                          </a:solidFill>
                        </a:rPr>
                        <a:t>α</a:t>
                      </a:r>
                      <a:r>
                        <a:rPr lang="en-US" baseline="-25000" dirty="0" smtClean="0">
                          <a:solidFill>
                            <a:sysClr val="windowText" lastClr="000000"/>
                          </a:solidFill>
                        </a:rPr>
                        <a:t>1</a:t>
                      </a:r>
                      <a:r>
                        <a:rPr lang="en-US" dirty="0" smtClean="0">
                          <a:solidFill>
                            <a:sysClr val="windowText" lastClr="000000"/>
                          </a:solidFill>
                        </a:rPr>
                        <a:t> - K</a:t>
                      </a:r>
                      <a:r>
                        <a:rPr lang="el-GR" dirty="0" smtClean="0">
                          <a:solidFill>
                            <a:sysClr val="windowText" lastClr="000000"/>
                          </a:solidFill>
                        </a:rPr>
                        <a:t>α</a:t>
                      </a:r>
                      <a:r>
                        <a:rPr lang="en-US" baseline="-25000" dirty="0" smtClean="0">
                          <a:solidFill>
                            <a:sysClr val="windowText" lastClr="000000"/>
                          </a:solidFill>
                        </a:rPr>
                        <a:t>2</a:t>
                      </a:r>
                      <a:r>
                        <a:rPr lang="en-US" dirty="0" smtClean="0">
                          <a:solidFill>
                            <a:sysClr val="windowText" lastClr="000000"/>
                          </a:solidFill>
                        </a:rPr>
                        <a:t>)</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68435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SETUP – Home Source</a:t>
            </a:r>
            <a:endParaRPr lang="en-US"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4</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2050" name="Picture 2" descr="http://img.directindustry.com/images_di/photo-g/dual-wavelength-x-ray-diffractometer-xrd-32598-2655681.jpg"/>
          <p:cNvPicPr>
            <a:picLocks noChangeAspect="1" noChangeArrowheads="1"/>
          </p:cNvPicPr>
          <p:nvPr/>
        </p:nvPicPr>
        <p:blipFill>
          <a:blip r:embed="rId4" cstate="print"/>
          <a:srcRect/>
          <a:stretch>
            <a:fillRect/>
          </a:stretch>
        </p:blipFill>
        <p:spPr bwMode="auto">
          <a:xfrm>
            <a:off x="251520" y="1988840"/>
            <a:ext cx="3305175" cy="3990976"/>
          </a:xfrm>
          <a:prstGeom prst="rect">
            <a:avLst/>
          </a:prstGeom>
          <a:noFill/>
        </p:spPr>
      </p:pic>
      <p:pic>
        <p:nvPicPr>
          <p:cNvPr id="2052" name="Picture 4" descr="BrukerApexII.jpg (360×270)"/>
          <p:cNvPicPr>
            <a:picLocks noChangeAspect="1" noChangeArrowheads="1"/>
          </p:cNvPicPr>
          <p:nvPr/>
        </p:nvPicPr>
        <p:blipFill>
          <a:blip r:embed="rId5" cstate="print"/>
          <a:srcRect/>
          <a:stretch>
            <a:fillRect/>
          </a:stretch>
        </p:blipFill>
        <p:spPr bwMode="auto">
          <a:xfrm>
            <a:off x="5580112" y="3717032"/>
            <a:ext cx="3429000" cy="2571751"/>
          </a:xfrm>
          <a:prstGeom prst="rect">
            <a:avLst/>
          </a:prstGeom>
          <a:noFill/>
        </p:spPr>
      </p:pic>
      <p:pic>
        <p:nvPicPr>
          <p:cNvPr id="2054" name="Picture 6" descr="http://www.chemistry.mcmaster.ca/xray/images/SMART-APEX-II-System.jpg"/>
          <p:cNvPicPr>
            <a:picLocks noChangeAspect="1" noChangeArrowheads="1"/>
          </p:cNvPicPr>
          <p:nvPr/>
        </p:nvPicPr>
        <p:blipFill>
          <a:blip r:embed="rId6" cstate="print"/>
          <a:srcRect/>
          <a:stretch>
            <a:fillRect/>
          </a:stretch>
        </p:blipFill>
        <p:spPr bwMode="auto">
          <a:xfrm>
            <a:off x="3707904" y="1268760"/>
            <a:ext cx="3456384" cy="2654503"/>
          </a:xfrm>
          <a:prstGeom prst="rect">
            <a:avLst/>
          </a:prstGeom>
          <a:noFill/>
        </p:spPr>
      </p:pic>
    </p:spTree>
    <p:extLst>
      <p:ext uri="{BB962C8B-B14F-4D97-AF65-F5344CB8AC3E}">
        <p14:creationId xmlns:p14="http://schemas.microsoft.com/office/powerpoint/2010/main" val="3653452400"/>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lstStyle/>
          <a:p>
            <a:r>
              <a:rPr lang="en-US" dirty="0"/>
              <a:t>The truth about x-ray beams</a:t>
            </a:r>
          </a:p>
        </p:txBody>
      </p:sp>
      <p:graphicFrame>
        <p:nvGraphicFramePr>
          <p:cNvPr id="3" name="Table 2"/>
          <p:cNvGraphicFramePr>
            <a:graphicFrameLocks noGrp="1"/>
          </p:cNvGraphicFramePr>
          <p:nvPr>
            <p:extLst>
              <p:ext uri="{D42A27DB-BD31-4B8C-83A1-F6EECF244321}">
                <p14:modId xmlns:p14="http://schemas.microsoft.com/office/powerpoint/2010/main" val="703115804"/>
              </p:ext>
            </p:extLst>
          </p:nvPr>
        </p:nvGraphicFramePr>
        <p:xfrm>
          <a:off x="381000" y="1905001"/>
          <a:ext cx="8077200" cy="4243210"/>
        </p:xfrm>
        <a:graphic>
          <a:graphicData uri="http://schemas.openxmlformats.org/drawingml/2006/table">
            <a:tbl>
              <a:tblPr firstRow="1" bandRow="1">
                <a:tableStyleId>{5C22544A-7EE6-4342-B048-85BDC9FD1C3A}</a:tableStyleId>
              </a:tblPr>
              <a:tblGrid>
                <a:gridCol w="2019300"/>
                <a:gridCol w="2019300"/>
                <a:gridCol w="2019300"/>
                <a:gridCol w="2019300"/>
              </a:tblGrid>
              <a:tr h="507146">
                <a:tc>
                  <a:txBody>
                    <a:bodyPr/>
                    <a:lstStyle/>
                    <a:p>
                      <a:r>
                        <a:rPr lang="en-US" dirty="0" smtClean="0">
                          <a:solidFill>
                            <a:sysClr val="windowText" lastClr="000000"/>
                          </a:solidFill>
                        </a:rPr>
                        <a:t>quantity</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units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home</a:t>
                      </a:r>
                      <a:r>
                        <a:rPr lang="en-US" baseline="0" dirty="0" smtClean="0">
                          <a:solidFill>
                            <a:sysClr val="windowText" lastClr="000000"/>
                          </a:solidFill>
                        </a:rPr>
                        <a:t> source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MX2</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flux</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Photons/second</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8 x 10</a:t>
                      </a:r>
                      <a:r>
                        <a:rPr lang="en-US" baseline="30000" dirty="0" smtClean="0">
                          <a:solidFill>
                            <a:sysClr val="windowText" lastClr="000000"/>
                          </a:solidFill>
                        </a:rPr>
                        <a:t>4</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 x 10</a:t>
                      </a:r>
                      <a:r>
                        <a:rPr lang="en-US" baseline="30000" dirty="0" smtClean="0">
                          <a:solidFill>
                            <a:sysClr val="windowText" lastClr="000000"/>
                          </a:solidFill>
                        </a:rPr>
                        <a:t>12</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exposure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time</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5 months</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1 second</a:t>
                      </a:r>
                      <a:endParaRPr lang="en-US" baseline="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Dispersion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aseline="0" dirty="0" smtClean="0">
                          <a:solidFill>
                            <a:sysClr val="windowText" lastClr="000000"/>
                          </a:solidFill>
                        </a:rPr>
                        <a:t>wavelength range</a:t>
                      </a:r>
                      <a:r>
                        <a:rPr lang="en-US" dirty="0" smtClean="0">
                          <a:solidFill>
                            <a:sysClr val="windowText" lastClr="000000"/>
                          </a:solidFill>
                        </a:rPr>
                        <a:t> / wavelength</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0.014% (Si111)</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Divergence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err="1" smtClean="0">
                          <a:solidFill>
                            <a:sysClr val="windowText" lastClr="000000"/>
                          </a:solidFill>
                        </a:rPr>
                        <a:t>milliRadian</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0.6</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1.8 (h) 0.18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Beam size</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microns</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17 </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24 (h)</a:t>
                      </a:r>
                      <a:r>
                        <a:rPr lang="en-US" baseline="0" dirty="0" smtClean="0">
                          <a:solidFill>
                            <a:sysClr val="windowText" lastClr="000000"/>
                          </a:solidFill>
                        </a:rPr>
                        <a:t> 12 (v)</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3976">
                <a:tc>
                  <a:txBody>
                    <a:bodyPr/>
                    <a:lstStyle/>
                    <a:p>
                      <a:r>
                        <a:rPr lang="en-US" dirty="0" smtClean="0">
                          <a:solidFill>
                            <a:sysClr val="windowText" lastClr="000000"/>
                          </a:solidFill>
                        </a:rPr>
                        <a:t>Spectral</a:t>
                      </a:r>
                    </a:p>
                    <a:p>
                      <a:r>
                        <a:rPr lang="en-US" dirty="0" smtClean="0">
                          <a:solidFill>
                            <a:sysClr val="windowText" lastClr="000000"/>
                          </a:solidFill>
                        </a:rPr>
                        <a:t>brightness</a:t>
                      </a:r>
                      <a:endParaRPr lang="en-US" dirty="0">
                        <a:solidFill>
                          <a:sysClr val="windowText" lastClr="000000"/>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Photons/s/mm</a:t>
                      </a:r>
                      <a:r>
                        <a:rPr lang="en-US" baseline="30000" dirty="0" smtClean="0">
                          <a:solidFill>
                            <a:sysClr val="windowText" lastClr="000000"/>
                          </a:solidFill>
                        </a:rPr>
                        <a:t>2</a:t>
                      </a:r>
                      <a:r>
                        <a:rPr lang="en-US" dirty="0" smtClean="0">
                          <a:solidFill>
                            <a:sysClr val="windowText" lastClr="000000"/>
                          </a:solidFill>
                        </a:rPr>
                        <a:t>/</a:t>
                      </a:r>
                    </a:p>
                    <a:p>
                      <a:r>
                        <a:rPr lang="en-US" dirty="0" smtClean="0">
                          <a:solidFill>
                            <a:sysClr val="windowText" lastClr="000000"/>
                          </a:solidFill>
                        </a:rPr>
                        <a:t>mR</a:t>
                      </a:r>
                      <a:r>
                        <a:rPr lang="en-US" baseline="30000" dirty="0" smtClean="0">
                          <a:solidFill>
                            <a:sysClr val="windowText" lastClr="000000"/>
                          </a:solidFill>
                        </a:rPr>
                        <a:t>2</a:t>
                      </a:r>
                      <a:r>
                        <a:rPr lang="en-US" dirty="0" smtClean="0">
                          <a:solidFill>
                            <a:sysClr val="windowText" lastClr="000000"/>
                          </a:solidFill>
                        </a:rPr>
                        <a:t>/0.1%BW</a:t>
                      </a:r>
                      <a:endParaRPr lang="en-US"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5.4</a:t>
                      </a:r>
                      <a:r>
                        <a:rPr lang="en-US" baseline="0" dirty="0" smtClean="0">
                          <a:solidFill>
                            <a:sysClr val="windowText" lastClr="000000"/>
                          </a:solidFill>
                        </a:rPr>
                        <a:t> x 10</a:t>
                      </a:r>
                      <a:r>
                        <a:rPr lang="en-US" baseline="30000" dirty="0" smtClean="0">
                          <a:solidFill>
                            <a:sysClr val="windowText" lastClr="000000"/>
                          </a:solidFill>
                        </a:rPr>
                        <a:t>9</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smtClean="0">
                          <a:solidFill>
                            <a:sysClr val="windowText" lastClr="000000"/>
                          </a:solidFill>
                        </a:rPr>
                        <a:t>1.5 x 10</a:t>
                      </a:r>
                      <a:r>
                        <a:rPr lang="en-US" baseline="30000" dirty="0" smtClean="0">
                          <a:solidFill>
                            <a:sysClr val="windowText" lastClr="000000"/>
                          </a:solidFill>
                        </a:rPr>
                        <a:t>17</a:t>
                      </a:r>
                      <a:endParaRPr lang="en-US" baseline="30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971522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0"/>
            <a:ext cx="8229600" cy="585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4400" dirty="0">
                <a:solidFill>
                  <a:srgbClr val="000000"/>
                </a:solidFill>
                <a:latin typeface="Calibri" pitchFamily="34" charset="0"/>
                <a:cs typeface="Arial" pitchFamily="34" charset="0"/>
              </a:rPr>
              <a:t>The </a:t>
            </a:r>
            <a:r>
              <a:rPr lang="en-US" sz="4400" dirty="0" smtClean="0">
                <a:solidFill>
                  <a:srgbClr val="000000"/>
                </a:solidFill>
                <a:latin typeface="Calibri" pitchFamily="34" charset="0"/>
                <a:cs typeface="Arial" pitchFamily="34" charset="0"/>
              </a:rPr>
              <a:t>number of </a:t>
            </a:r>
            <a:r>
              <a:rPr lang="en-US" sz="4400" dirty="0" smtClean="0">
                <a:solidFill>
                  <a:srgbClr val="00B050"/>
                </a:solidFill>
                <a:latin typeface="Calibri" pitchFamily="34" charset="0"/>
                <a:cs typeface="Arial" pitchFamily="34" charset="0"/>
              </a:rPr>
              <a:t>photons </a:t>
            </a:r>
            <a:r>
              <a:rPr lang="en-US" sz="4400" dirty="0" smtClean="0">
                <a:solidFill>
                  <a:srgbClr val="000000"/>
                </a:solidFill>
                <a:latin typeface="Calibri" pitchFamily="34" charset="0"/>
                <a:cs typeface="Arial" pitchFamily="34" charset="0"/>
              </a:rPr>
              <a:t>scattered</a:t>
            </a:r>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b</a:t>
            </a:r>
            <a:r>
              <a:rPr lang="en-US" sz="4400" dirty="0" smtClean="0">
                <a:solidFill>
                  <a:srgbClr val="000000"/>
                </a:solidFill>
                <a:latin typeface="Calibri" pitchFamily="34" charset="0"/>
                <a:cs typeface="Arial" pitchFamily="34" charset="0"/>
              </a:rPr>
              <a:t>efore crystal is dead</a:t>
            </a:r>
            <a:endParaRPr lang="en-US" sz="4400" dirty="0">
              <a:solidFill>
                <a:srgbClr val="000000"/>
              </a:solidFill>
              <a:latin typeface="Calibri" pitchFamily="34" charset="0"/>
              <a:cs typeface="Arial" pitchFamily="34" charset="0"/>
            </a:endParaRPr>
          </a:p>
          <a:p>
            <a:pPr algn="ctr" eaLnBrk="1" hangingPunct="1"/>
            <a:endParaRPr lang="en-US" sz="4400" dirty="0">
              <a:solidFill>
                <a:srgbClr val="000000"/>
              </a:solidFill>
              <a:latin typeface="Calibri" pitchFamily="34" charset="0"/>
              <a:cs typeface="Arial" pitchFamily="34" charset="0"/>
            </a:endParaRPr>
          </a:p>
          <a:p>
            <a:pPr algn="ctr" eaLnBrk="1" hangingPunct="1"/>
            <a:r>
              <a:rPr lang="en-US" sz="4400" dirty="0">
                <a:solidFill>
                  <a:srgbClr val="000000"/>
                </a:solidFill>
                <a:latin typeface="Calibri" pitchFamily="34" charset="0"/>
                <a:cs typeface="Arial" pitchFamily="34" charset="0"/>
              </a:rPr>
              <a:t>is </a:t>
            </a:r>
            <a:r>
              <a:rPr lang="en-US" sz="4400" b="1" dirty="0">
                <a:solidFill>
                  <a:srgbClr val="FF0000"/>
                </a:solidFill>
                <a:latin typeface="Calibri" pitchFamily="34" charset="0"/>
                <a:cs typeface="Arial" pitchFamily="34" charset="0"/>
              </a:rPr>
              <a:t>independent</a:t>
            </a:r>
          </a:p>
          <a:p>
            <a:pPr algn="ctr" eaLnBrk="1" hangingPunct="1"/>
            <a:r>
              <a:rPr lang="en-US" sz="4400" dirty="0">
                <a:solidFill>
                  <a:srgbClr val="000000"/>
                </a:solidFill>
                <a:latin typeface="Calibri" pitchFamily="34" charset="0"/>
                <a:cs typeface="Arial" pitchFamily="34" charset="0"/>
              </a:rPr>
              <a:t>of data collection </a:t>
            </a:r>
            <a:r>
              <a:rPr lang="en-US" sz="4400" dirty="0" smtClean="0">
                <a:solidFill>
                  <a:srgbClr val="000000"/>
                </a:solidFill>
                <a:latin typeface="Calibri" pitchFamily="34" charset="0"/>
                <a:cs typeface="Arial" pitchFamily="34" charset="0"/>
              </a:rPr>
              <a:t>time</a:t>
            </a:r>
          </a:p>
          <a:p>
            <a:pPr algn="ctr" eaLnBrk="1" hangingPunct="1"/>
            <a:endParaRPr lang="en-US" sz="4400" dirty="0">
              <a:solidFill>
                <a:srgbClr val="000000"/>
              </a:solidFill>
              <a:latin typeface="Calibri" pitchFamily="34" charset="0"/>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srgbClr val="000000"/>
                </a:solidFill>
                <a:cs typeface="Arial" charset="0"/>
              </a:rPr>
              <a:t>photons</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Henderson, 1990; Gonzalez &amp; Nave, 1994; Glaeser</a:t>
            </a:r>
            <a:r>
              <a:rPr lang="en-US" i="1">
                <a:solidFill>
                  <a:srgbClr val="000000"/>
                </a:solidFill>
              </a:rPr>
              <a:t> et al.</a:t>
            </a:r>
            <a:r>
              <a:rPr lang="en-US">
                <a:solidFill>
                  <a:srgbClr val="000000"/>
                </a:solidFill>
              </a:rPr>
              <a:t>, 2000; Sliz</a:t>
            </a:r>
            <a:r>
              <a:rPr lang="en-US" i="1">
                <a:solidFill>
                  <a:srgbClr val="000000"/>
                </a:solidFill>
              </a:rPr>
              <a:t> et al.</a:t>
            </a:r>
            <a:r>
              <a:rPr lang="en-US">
                <a:solidFill>
                  <a:srgbClr val="000000"/>
                </a:solidFill>
              </a:rPr>
              <a:t>, 2003; Leiros</a:t>
            </a:r>
            <a:r>
              <a:rPr lang="en-US" i="1">
                <a:solidFill>
                  <a:srgbClr val="000000"/>
                </a:solidFill>
              </a:rPr>
              <a:t> et al.</a:t>
            </a:r>
            <a:r>
              <a:rPr lang="en-US">
                <a:solidFill>
                  <a:srgbClr val="000000"/>
                </a:solidFill>
              </a:rPr>
              <a:t>, 2006; Owen</a:t>
            </a:r>
            <a:r>
              <a:rPr lang="en-US" i="1">
                <a:solidFill>
                  <a:srgbClr val="000000"/>
                </a:solidFill>
              </a:rPr>
              <a:t> et al.</a:t>
            </a:r>
            <a:r>
              <a:rPr lang="en-US">
                <a:solidFill>
                  <a:srgbClr val="000000"/>
                </a:solidFill>
              </a:rPr>
              <a:t>, 2006; Garman &amp; McSweeney, 2006; Garman &amp; Nave, 2009; Holton, 2009</a:t>
            </a:r>
          </a:p>
        </p:txBody>
      </p:sp>
    </p:spTree>
    <p:extLst>
      <p:ext uri="{BB962C8B-B14F-4D97-AF65-F5344CB8AC3E}">
        <p14:creationId xmlns:p14="http://schemas.microsoft.com/office/powerpoint/2010/main" val="448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solidFill>
                  <a:srgbClr val="FF0000"/>
                </a:solidFill>
              </a:rPr>
              <a:t>Dispersion	</a:t>
            </a:r>
            <a:r>
              <a:rPr lang="el-GR" sz="2400" dirty="0" smtClean="0">
                <a:solidFill>
                  <a:srgbClr val="FF0000"/>
                </a:solidFill>
              </a:rPr>
              <a:t>Δλ</a:t>
            </a:r>
            <a:r>
              <a:rPr lang="en-US" sz="2400" dirty="0" smtClean="0">
                <a:solidFill>
                  <a:srgbClr val="FF0000"/>
                </a:solidFill>
              </a:rPr>
              <a:t>/</a:t>
            </a:r>
            <a:r>
              <a:rPr lang="el-GR" sz="2400" dirty="0" smtClean="0">
                <a:solidFill>
                  <a:srgbClr val="FF0000"/>
                </a:solidFill>
              </a:rPr>
              <a:t>λ</a:t>
            </a:r>
            <a:r>
              <a:rPr lang="en-US" sz="2400" dirty="0" smtClean="0">
                <a:solidFill>
                  <a:srgbClr val="FF0000"/>
                </a:solidFill>
              </a:rPr>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574670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a:r>
              <a:rPr lang="en-US" sz="2800" dirty="0" smtClean="0"/>
              <a:t>0.014%</a:t>
            </a:r>
          </a:p>
          <a:p>
            <a:pPr algn="ctr"/>
            <a:r>
              <a:rPr lang="en-US" dirty="0" smtClean="0"/>
              <a:t>Si(111)</a:t>
            </a:r>
            <a:endParaRPr lang="en-US" dirty="0"/>
          </a:p>
        </p:txBody>
      </p:sp>
      <p:sp>
        <p:nvSpPr>
          <p:cNvPr id="9" name="TextBox 8"/>
          <p:cNvSpPr txBox="1"/>
          <p:nvPr/>
        </p:nvSpPr>
        <p:spPr>
          <a:xfrm>
            <a:off x="6477000" y="1301525"/>
            <a:ext cx="1129733" cy="800219"/>
          </a:xfrm>
          <a:prstGeom prst="rect">
            <a:avLst/>
          </a:prstGeom>
          <a:noFill/>
        </p:spPr>
        <p:txBody>
          <a:bodyPr wrap="none" rtlCol="0">
            <a:spAutoFit/>
          </a:bodyPr>
          <a:lstStyle/>
          <a:p>
            <a:pPr algn="ctr"/>
            <a:r>
              <a:rPr lang="en-US" sz="2800" dirty="0" smtClean="0"/>
              <a:t>1%</a:t>
            </a:r>
          </a:p>
          <a:p>
            <a:pPr algn="ctr"/>
            <a:r>
              <a:rPr lang="en-US" dirty="0" smtClean="0"/>
              <a:t>multilayer</a:t>
            </a:r>
            <a:endParaRPr lang="en-US" dirty="0"/>
          </a:p>
        </p:txBody>
      </p:sp>
      <p:sp>
        <p:nvSpPr>
          <p:cNvPr id="5" name="TextBox 4"/>
          <p:cNvSpPr txBox="1"/>
          <p:nvPr/>
        </p:nvSpPr>
        <p:spPr>
          <a:xfrm>
            <a:off x="529779" y="2876008"/>
            <a:ext cx="734496" cy="584775"/>
          </a:xfrm>
          <a:prstGeom prst="rect">
            <a:avLst/>
          </a:prstGeom>
          <a:noFill/>
        </p:spPr>
        <p:txBody>
          <a:bodyPr wrap="none" rtlCol="0">
            <a:spAutoFit/>
          </a:bodyPr>
          <a:lstStyle/>
          <a:p>
            <a:r>
              <a:rPr lang="en-US" sz="3200" b="1" dirty="0" smtClean="0"/>
              <a:t>4 Å</a:t>
            </a:r>
            <a:endParaRPr lang="en-US" sz="3200" b="1" dirty="0"/>
          </a:p>
        </p:txBody>
      </p:sp>
      <p:sp>
        <p:nvSpPr>
          <p:cNvPr id="11" name="TextBox 10"/>
          <p:cNvSpPr txBox="1"/>
          <p:nvPr/>
        </p:nvSpPr>
        <p:spPr>
          <a:xfrm>
            <a:off x="373487" y="5043136"/>
            <a:ext cx="1051891" cy="584775"/>
          </a:xfrm>
          <a:prstGeom prst="rect">
            <a:avLst/>
          </a:prstGeom>
          <a:noFill/>
        </p:spPr>
        <p:txBody>
          <a:bodyPr wrap="none" rtlCol="0">
            <a:spAutoFit/>
          </a:bodyPr>
          <a:lstStyle/>
          <a:p>
            <a:r>
              <a:rPr lang="en-US" sz="3200" b="1" dirty="0" smtClean="0"/>
              <a:t>1.9 Å</a:t>
            </a:r>
            <a:endParaRPr lang="en-US" sz="3200" b="1" dirty="0"/>
          </a:p>
        </p:txBody>
      </p:sp>
      <p:sp>
        <p:nvSpPr>
          <p:cNvPr id="6" name="TextBox 5"/>
          <p:cNvSpPr txBox="1"/>
          <p:nvPr/>
        </p:nvSpPr>
        <p:spPr>
          <a:xfrm>
            <a:off x="164711" y="4034135"/>
            <a:ext cx="1453411" cy="461665"/>
          </a:xfrm>
          <a:prstGeom prst="rect">
            <a:avLst/>
          </a:prstGeom>
          <a:noFill/>
        </p:spPr>
        <p:txBody>
          <a:bodyPr wrap="none" rtlCol="0">
            <a:spAutoFit/>
          </a:bodyPr>
          <a:lstStyle/>
          <a:p>
            <a:r>
              <a:rPr lang="en-US" sz="2400" dirty="0" smtClean="0"/>
              <a:t>resolution</a:t>
            </a:r>
            <a:endParaRPr lang="en-US" sz="2400" dirty="0"/>
          </a:p>
        </p:txBody>
      </p:sp>
      <p:sp>
        <p:nvSpPr>
          <p:cNvPr id="7" name="TextBox 6"/>
          <p:cNvSpPr txBox="1"/>
          <p:nvPr/>
        </p:nvSpPr>
        <p:spPr>
          <a:xfrm>
            <a:off x="4294287" y="1286137"/>
            <a:ext cx="1469826" cy="830997"/>
          </a:xfrm>
          <a:prstGeom prst="rect">
            <a:avLst/>
          </a:prstGeom>
          <a:noFill/>
        </p:spPr>
        <p:txBody>
          <a:bodyPr wrap="none" rtlCol="0">
            <a:spAutoFit/>
          </a:bodyPr>
          <a:lstStyle/>
          <a:p>
            <a:pPr algn="ctr"/>
            <a:r>
              <a:rPr lang="en-US" sz="2400" dirty="0" smtClean="0"/>
              <a:t>spectral</a:t>
            </a:r>
          </a:p>
          <a:p>
            <a:pPr algn="ctr"/>
            <a:r>
              <a:rPr lang="en-US" sz="2400" dirty="0" smtClean="0"/>
              <a:t>dispersion</a:t>
            </a:r>
            <a:endParaRPr lang="en-US" sz="2400" dirty="0"/>
          </a:p>
        </p:txBody>
      </p:sp>
    </p:spTree>
    <p:extLst>
      <p:ext uri="{BB962C8B-B14F-4D97-AF65-F5344CB8AC3E}">
        <p14:creationId xmlns:p14="http://schemas.microsoft.com/office/powerpoint/2010/main" val="36823160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41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1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1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141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142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142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2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143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143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143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143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143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143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143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144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3599860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8"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39"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82443"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4" name="Rectangle 12"/>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5" name="Rectangle 13"/>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6"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7" name="Oval 15"/>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8"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spectral dispersion</a:t>
            </a:r>
          </a:p>
        </p:txBody>
      </p:sp>
      <p:sp>
        <p:nvSpPr>
          <p:cNvPr id="1682450"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1" name="Rectangle 19"/>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82452" name="Line 20"/>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3" name="Line 21"/>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824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824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824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824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824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0" name="Line 28"/>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1" name="Text Box 29"/>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82462"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82463"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82464"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1401494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solidFill>
                  <a:srgbClr val="FF0000"/>
                </a:solidFill>
              </a:rPr>
              <a:t>Divergence	</a:t>
            </a:r>
            <a:r>
              <a:rPr lang="en-US" sz="2400" dirty="0" err="1" smtClean="0">
                <a:solidFill>
                  <a:srgbClr val="FF0000"/>
                </a:solidFill>
              </a:rPr>
              <a:t>mrad</a:t>
            </a:r>
            <a:r>
              <a:rPr lang="en-US" sz="2400" dirty="0" smtClean="0">
                <a:solidFill>
                  <a:srgbClr val="FF0000"/>
                </a:solidFill>
              </a:rPr>
              <a:t>		spot size </a:t>
            </a:r>
            <a:r>
              <a:rPr lang="en-US" sz="2400" dirty="0" err="1" smtClean="0">
                <a:solidFill>
                  <a:srgbClr val="FF0000"/>
                </a:solidFill>
              </a:rPr>
              <a:t>vs</a:t>
            </a:r>
            <a:r>
              <a:rPr lang="en-US" sz="2400" dirty="0" smtClean="0">
                <a:solidFill>
                  <a:srgbClr val="FF0000"/>
                </a:solidFill>
              </a:rPr>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187922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1"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2"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3"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4"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5"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6"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29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298"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6299"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0"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1"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2"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3"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4"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5"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6306"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7"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6308"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09"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6311"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6312"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631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6314"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6315"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6"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7"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76318"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6319"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6320"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Tree>
    <p:extLst>
      <p:ext uri="{BB962C8B-B14F-4D97-AF65-F5344CB8AC3E}">
        <p14:creationId xmlns:p14="http://schemas.microsoft.com/office/powerpoint/2010/main" val="2672997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31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15" name="Rectangle 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7" name="Rectangle 5"/>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1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21" name="Rectangle 9"/>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beam divergence</a:t>
            </a:r>
          </a:p>
        </p:txBody>
      </p:sp>
      <p:sp>
        <p:nvSpPr>
          <p:cNvPr id="1677322" name="Text Box 10"/>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77323" name="Text Box 11"/>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77324" name="Text Box 12"/>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77325" name="Text Box 13"/>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77326" name="Freeform 14"/>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27" name="Text Box 15"/>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grpSp>
        <p:nvGrpSpPr>
          <p:cNvPr id="1677328" name="Group 16"/>
          <p:cNvGrpSpPr>
            <a:grpSpLocks/>
          </p:cNvGrpSpPr>
          <p:nvPr/>
        </p:nvGrpSpPr>
        <p:grpSpPr bwMode="auto">
          <a:xfrm rot="-617010">
            <a:off x="-3314700" y="1425575"/>
            <a:ext cx="9140825" cy="9140825"/>
            <a:chOff x="-2124" y="403"/>
            <a:chExt cx="5758" cy="5758"/>
          </a:xfrm>
        </p:grpSpPr>
        <p:sp>
          <p:nvSpPr>
            <p:cNvPr id="1677329" name="Oval 17"/>
            <p:cNvSpPr>
              <a:spLocks noChangeArrowheads="1"/>
            </p:cNvSpPr>
            <p:nvPr/>
          </p:nvSpPr>
          <p:spPr bwMode="auto">
            <a:xfrm>
              <a:off x="-2124" y="403"/>
              <a:ext cx="5758" cy="575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677330" name="Group 18"/>
            <p:cNvGrpSpPr>
              <a:grpSpLocks/>
            </p:cNvGrpSpPr>
            <p:nvPr/>
          </p:nvGrpSpPr>
          <p:grpSpPr bwMode="auto">
            <a:xfrm>
              <a:off x="-2124" y="403"/>
              <a:ext cx="5758" cy="5758"/>
              <a:chOff x="-2124" y="403"/>
              <a:chExt cx="5758" cy="5758"/>
            </a:xfrm>
          </p:grpSpPr>
          <p:sp>
            <p:nvSpPr>
              <p:cNvPr id="1677331" name="Oval 19"/>
              <p:cNvSpPr>
                <a:spLocks noChangeAspect="1" noChangeArrowheads="1"/>
              </p:cNvSpPr>
              <p:nvPr/>
            </p:nvSpPr>
            <p:spPr bwMode="auto">
              <a:xfrm>
                <a:off x="-2124" y="2712"/>
                <a:ext cx="5758" cy="114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2" name="Rectangle 20"/>
              <p:cNvSpPr>
                <a:spLocks noChangeArrowheads="1"/>
              </p:cNvSpPr>
              <p:nvPr/>
            </p:nvSpPr>
            <p:spPr bwMode="auto">
              <a:xfrm>
                <a:off x="-1103" y="2677"/>
                <a:ext cx="4627" cy="641"/>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77333" name="Oval 21"/>
              <p:cNvSpPr>
                <a:spLocks noChangeArrowheads="1"/>
              </p:cNvSpPr>
              <p:nvPr/>
            </p:nvSpPr>
            <p:spPr bwMode="auto">
              <a:xfrm>
                <a:off x="-1404" y="403"/>
                <a:ext cx="4319" cy="575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34" name="Line 22"/>
              <p:cNvSpPr>
                <a:spLocks noChangeShapeType="1"/>
              </p:cNvSpPr>
              <p:nvPr/>
            </p:nvSpPr>
            <p:spPr bwMode="auto">
              <a:xfrm>
                <a:off x="754" y="3280"/>
                <a:ext cx="2129" cy="384"/>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35" name="Text Box 23"/>
              <p:cNvSpPr txBox="1">
                <a:spLocks noChangeArrowheads="1"/>
              </p:cNvSpPr>
              <p:nvPr/>
            </p:nvSpPr>
            <p:spPr bwMode="auto">
              <a:xfrm>
                <a:off x="467" y="1121"/>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77336" name="Line 24"/>
              <p:cNvSpPr>
                <a:spLocks noChangeShapeType="1"/>
              </p:cNvSpPr>
              <p:nvPr/>
            </p:nvSpPr>
            <p:spPr bwMode="auto">
              <a:xfrm>
                <a:off x="751" y="3273"/>
                <a:ext cx="28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677337"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8"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77339" name="Line 27"/>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0" name="Rectangle 28"/>
          <p:cNvSpPr>
            <a:spLocks noChangeArrowheads="1"/>
          </p:cNvSpPr>
          <p:nvPr/>
        </p:nvSpPr>
        <p:spPr bwMode="auto">
          <a:xfrm rot="180767">
            <a:off x="4856163" y="3213100"/>
            <a:ext cx="134937"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1" name="Line 29"/>
          <p:cNvSpPr>
            <a:spLocks noChangeShapeType="1"/>
          </p:cNvSpPr>
          <p:nvPr/>
        </p:nvSpPr>
        <p:spPr bwMode="auto">
          <a:xfrm>
            <a:off x="4845050" y="3270250"/>
            <a:ext cx="157163" cy="1111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2" name="Rectangle 30"/>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3" name="Line 31"/>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77344"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7345" name="Line 33"/>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2981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8338"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8339"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 </a:t>
            </a:r>
            <a:r>
              <a:rPr lang="en-US">
                <a:solidFill>
                  <a:schemeClr val="tx1"/>
                </a:solidFill>
                <a:cs typeface="Arial" pitchFamily="34" charset="0"/>
              </a:rPr>
              <a:t>º</a:t>
            </a:r>
          </a:p>
        </p:txBody>
      </p:sp>
    </p:spTree>
    <p:extLst>
      <p:ext uri="{BB962C8B-B14F-4D97-AF65-F5344CB8AC3E}">
        <p14:creationId xmlns:p14="http://schemas.microsoft.com/office/powerpoint/2010/main" val="191684067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ANODE and FILTERING</a:t>
            </a:r>
            <a:endParaRPr lang="en-US" dirty="0"/>
          </a:p>
        </p:txBody>
      </p:sp>
      <p:sp>
        <p:nvSpPr>
          <p:cNvPr id="5" name="Slide Number Placeholder 4"/>
          <p:cNvSpPr>
            <a:spLocks noGrp="1"/>
          </p:cNvSpPr>
          <p:nvPr>
            <p:ph type="sldNum" sz="quarter" idx="12"/>
          </p:nvPr>
        </p:nvSpPr>
        <p:spPr/>
        <p:txBody>
          <a:bodyPr/>
          <a:lstStyle/>
          <a:p>
            <a:fld id="{D575D485-3E4C-41C3-8B01-AE450C34458F}" type="slidenum">
              <a:rPr lang="en-AU" smtClean="0">
                <a:solidFill>
                  <a:srgbClr val="000000">
                    <a:tint val="75000"/>
                  </a:srgbClr>
                </a:solidFill>
              </a:rPr>
              <a:pPr/>
              <a:t>5</a:t>
            </a:fld>
            <a:endParaRPr lang="en-AU">
              <a:solidFill>
                <a:srgbClr val="000000">
                  <a:tint val="75000"/>
                </a:srgbClr>
              </a:solidFill>
            </a:endParaRPr>
          </a:p>
        </p:txBody>
      </p:sp>
      <p:pic>
        <p:nvPicPr>
          <p:cNvPr id="6" name="Picture 5" descr="gradient_band_CMYK.png"/>
          <p:cNvPicPr>
            <a:picLocks noChangeAspect="1"/>
          </p:cNvPicPr>
          <p:nvPr/>
        </p:nvPicPr>
        <p:blipFill>
          <a:blip r:embed="rId3" cstate="print"/>
          <a:stretch>
            <a:fillRect/>
          </a:stretch>
        </p:blipFill>
        <p:spPr>
          <a:xfrm>
            <a:off x="-1" y="928676"/>
            <a:ext cx="5715009" cy="139277"/>
          </a:xfrm>
          <a:prstGeom prst="rect">
            <a:avLst/>
          </a:prstGeom>
          <a:noFill/>
          <a:ln>
            <a:noFill/>
          </a:ln>
        </p:spPr>
      </p:pic>
      <p:pic>
        <p:nvPicPr>
          <p:cNvPr id="9" name="Picture 2" descr="File:Copper K Rontgen.png"/>
          <p:cNvPicPr>
            <a:picLocks noChangeAspect="1" noChangeArrowheads="1"/>
          </p:cNvPicPr>
          <p:nvPr/>
        </p:nvPicPr>
        <p:blipFill>
          <a:blip r:embed="rId4" cstate="print"/>
          <a:srcRect/>
          <a:stretch>
            <a:fillRect/>
          </a:stretch>
        </p:blipFill>
        <p:spPr bwMode="auto">
          <a:xfrm>
            <a:off x="683568" y="1124744"/>
            <a:ext cx="2222840" cy="2736304"/>
          </a:xfrm>
          <a:prstGeom prst="rect">
            <a:avLst/>
          </a:prstGeom>
          <a:noFill/>
        </p:spPr>
      </p:pic>
      <p:pic>
        <p:nvPicPr>
          <p:cNvPr id="10" name="Picture 4" descr="http://ruby.colorado.edu/~smyth/G3010/5xpec2.jpg"/>
          <p:cNvPicPr>
            <a:picLocks noChangeAspect="1" noChangeArrowheads="1"/>
          </p:cNvPicPr>
          <p:nvPr/>
        </p:nvPicPr>
        <p:blipFill>
          <a:blip r:embed="rId5" cstate="print"/>
          <a:srcRect/>
          <a:stretch>
            <a:fillRect/>
          </a:stretch>
        </p:blipFill>
        <p:spPr bwMode="auto">
          <a:xfrm>
            <a:off x="3547471" y="1268413"/>
            <a:ext cx="5272679" cy="2748384"/>
          </a:xfrm>
          <a:prstGeom prst="rect">
            <a:avLst/>
          </a:prstGeom>
          <a:noFill/>
        </p:spPr>
      </p:pic>
      <p:pic>
        <p:nvPicPr>
          <p:cNvPr id="11" name="Picture 3"/>
          <p:cNvPicPr>
            <a:picLocks noChangeAspect="1" noChangeArrowheads="1"/>
          </p:cNvPicPr>
          <p:nvPr/>
        </p:nvPicPr>
        <p:blipFill>
          <a:blip r:embed="rId6" cstate="print"/>
          <a:srcRect/>
          <a:stretch>
            <a:fillRect/>
          </a:stretch>
        </p:blipFill>
        <p:spPr bwMode="auto">
          <a:xfrm>
            <a:off x="539230" y="3777977"/>
            <a:ext cx="8280920" cy="2530748"/>
          </a:xfrm>
          <a:prstGeom prst="rect">
            <a:avLst/>
          </a:prstGeom>
          <a:noFill/>
          <a:ln w="9525">
            <a:noFill/>
            <a:miter lim="800000"/>
            <a:headEnd/>
            <a:tailEnd/>
          </a:ln>
        </p:spPr>
      </p:pic>
    </p:spTree>
    <p:extLst>
      <p:ext uri="{BB962C8B-B14F-4D97-AF65-F5344CB8AC3E}">
        <p14:creationId xmlns:p14="http://schemas.microsoft.com/office/powerpoint/2010/main" val="141872042"/>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62"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67936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a:ln/>
        </p:spPr>
        <p:txBody>
          <a:bodyPr/>
          <a:lstStyle/>
          <a:p>
            <a:pPr algn="l"/>
            <a:r>
              <a:rPr lang="en-US">
                <a:solidFill>
                  <a:schemeClr val="tx1"/>
                </a:solidFill>
              </a:rPr>
              <a:t>		divergence = 0.3 </a:t>
            </a:r>
            <a:r>
              <a:rPr lang="en-US">
                <a:solidFill>
                  <a:schemeClr val="tx1"/>
                </a:solidFill>
                <a:cs typeface="Arial" pitchFamily="34" charset="0"/>
              </a:rPr>
              <a:t>º</a:t>
            </a:r>
          </a:p>
        </p:txBody>
      </p:sp>
    </p:spTree>
    <p:extLst>
      <p:ext uri="{BB962C8B-B14F-4D97-AF65-F5344CB8AC3E}">
        <p14:creationId xmlns:p14="http://schemas.microsoft.com/office/powerpoint/2010/main" val="75117817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9410" name="Picture 2" descr="scan0001"/>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50912" t="9268" r="6169" b="48232"/>
          <a:stretch>
            <a:fillRect/>
          </a:stretch>
        </p:blipFill>
        <p:spPr bwMode="auto">
          <a:xfrm>
            <a:off x="0" y="276225"/>
            <a:ext cx="91440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9411" name="AutoShape 3"/>
          <p:cNvSpPr>
            <a:spLocks noChangeArrowheads="1"/>
          </p:cNvSpPr>
          <p:nvPr/>
        </p:nvSpPr>
        <p:spPr bwMode="auto">
          <a:xfrm>
            <a:off x="-1423988" y="-246063"/>
            <a:ext cx="12001501" cy="2374901"/>
          </a:xfrm>
          <a:prstGeom prst="roundRect">
            <a:avLst>
              <a:gd name="adj" fmla="val 16667"/>
            </a:avLst>
          </a:prstGeom>
          <a:gradFill rotWithShape="1">
            <a:gsLst>
              <a:gs pos="0">
                <a:schemeClr val="bg1">
                  <a:alpha val="89999"/>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9412" name="Rectangle 4"/>
          <p:cNvSpPr>
            <a:spLocks noGrp="1" noChangeArrowheads="1"/>
          </p:cNvSpPr>
          <p:nvPr>
            <p:ph type="title"/>
          </p:nvPr>
        </p:nvSpPr>
        <p:spPr>
          <a:xfrm>
            <a:off x="685800" y="279400"/>
            <a:ext cx="7772400" cy="1143000"/>
          </a:xfrm>
        </p:spPr>
        <p:txBody>
          <a:bodyPr/>
          <a:lstStyle/>
          <a:p>
            <a:r>
              <a:rPr lang="en-US" sz="4000" dirty="0" smtClean="0">
                <a:solidFill>
                  <a:schemeClr val="tx1"/>
                </a:solidFill>
              </a:rPr>
              <a:t>Divergence</a:t>
            </a:r>
            <a:r>
              <a:rPr lang="en-US" sz="4000" b="1" dirty="0">
                <a:solidFill>
                  <a:srgbClr val="009900"/>
                </a:solidFill>
                <a:effectLst>
                  <a:outerShdw blurRad="38100" dist="38100" dir="2700000" algn="tl">
                    <a:srgbClr val="C0C0C0"/>
                  </a:outerShdw>
                </a:effectLst>
              </a:rPr>
              <a:t/>
            </a:r>
            <a:br>
              <a:rPr lang="en-US" sz="4000" b="1" dirty="0">
                <a:solidFill>
                  <a:srgbClr val="009900"/>
                </a:solidFill>
                <a:effectLst>
                  <a:outerShdw blurRad="38100" dist="38100" dir="2700000" algn="tl">
                    <a:srgbClr val="C0C0C0"/>
                  </a:outerShdw>
                </a:effectLst>
              </a:rPr>
            </a:br>
            <a:r>
              <a:rPr lang="en-US" sz="2800" dirty="0">
                <a:solidFill>
                  <a:schemeClr val="tx1"/>
                </a:solidFill>
              </a:rPr>
              <a:t>Arndt &amp; </a:t>
            </a:r>
            <a:r>
              <a:rPr lang="en-US" sz="2800" dirty="0" err="1">
                <a:solidFill>
                  <a:schemeClr val="tx1"/>
                </a:solidFill>
              </a:rPr>
              <a:t>Wonacott</a:t>
            </a:r>
            <a:r>
              <a:rPr lang="en-US" sz="2800" dirty="0">
                <a:solidFill>
                  <a:schemeClr val="tx1"/>
                </a:solidFill>
              </a:rPr>
              <a:t> (1977)</a:t>
            </a:r>
          </a:p>
        </p:txBody>
      </p:sp>
    </p:spTree>
    <p:extLst>
      <p:ext uri="{BB962C8B-B14F-4D97-AF65-F5344CB8AC3E}">
        <p14:creationId xmlns:p14="http://schemas.microsoft.com/office/powerpoint/2010/main" val="395306340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t>Beam Size	</a:t>
            </a:r>
            <a:r>
              <a:rPr lang="el-GR" sz="2400" dirty="0" smtClean="0"/>
              <a:t>μ</a:t>
            </a:r>
            <a:r>
              <a:rPr lang="en-US" sz="2400" dirty="0" smtClean="0"/>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solidFill>
                  <a:srgbClr val="FF0000"/>
                </a:solidFill>
              </a:rPr>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5778447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685800" y="0"/>
            <a:ext cx="7772400" cy="1470025"/>
          </a:xfrm>
        </p:spPr>
        <p:txBody>
          <a:bodyPr/>
          <a:lstStyle/>
          <a:p>
            <a:r>
              <a:rPr lang="en-US" dirty="0" smtClean="0"/>
              <a:t>Air absorption</a:t>
            </a:r>
            <a:endParaRPr lang="en-US" dirty="0"/>
          </a:p>
        </p:txBody>
      </p:sp>
      <p:graphicFrame>
        <p:nvGraphicFramePr>
          <p:cNvPr id="735235" name="Object 3"/>
          <p:cNvGraphicFramePr>
            <a:graphicFrameLocks noChangeAspect="1"/>
          </p:cNvGraphicFramePr>
          <p:nvPr>
            <p:extLst>
              <p:ext uri="{D42A27DB-BD31-4B8C-83A1-F6EECF244321}">
                <p14:modId xmlns:p14="http://schemas.microsoft.com/office/powerpoint/2010/main" val="1214713712"/>
              </p:ext>
            </p:extLst>
          </p:nvPr>
        </p:nvGraphicFramePr>
        <p:xfrm>
          <a:off x="590550" y="1330325"/>
          <a:ext cx="8299450" cy="4978400"/>
        </p:xfrm>
        <a:graphic>
          <a:graphicData uri="http://schemas.openxmlformats.org/presentationml/2006/ole">
            <mc:AlternateContent xmlns:mc="http://schemas.openxmlformats.org/markup-compatibility/2006">
              <mc:Choice xmlns:v="urn:schemas-microsoft-com:vml" Requires="v">
                <p:oleObj spid="_x0000_s142355" name="Chart" r:id="rId3" imgW="8324976" imgH="5010237" progId="MSGraph.Chart.8">
                  <p:embed followColorScheme="full"/>
                </p:oleObj>
              </mc:Choice>
              <mc:Fallback>
                <p:oleObj name="Chart" r:id="rId3" imgW="8324976" imgH="5010237" progId="MSGraph.Chart.8">
                  <p:embed followColorScheme="full"/>
                  <p:pic>
                    <p:nvPicPr>
                      <p:cNvPr id="0" name=""/>
                      <p:cNvPicPr>
                        <a:picLocks noChangeAspect="1" noChangeArrowheads="1"/>
                      </p:cNvPicPr>
                      <p:nvPr/>
                    </p:nvPicPr>
                    <p:blipFill>
                      <a:blip r:embed="rId4"/>
                      <a:srcRect/>
                      <a:stretch>
                        <a:fillRect/>
                      </a:stretch>
                    </p:blipFill>
                    <p:spPr bwMode="auto">
                      <a:xfrm>
                        <a:off x="590550" y="1330325"/>
                        <a:ext cx="8299450" cy="49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5236" name="Text Box 4"/>
          <p:cNvSpPr txBox="1">
            <a:spLocks noChangeArrowheads="1"/>
          </p:cNvSpPr>
          <p:nvPr/>
        </p:nvSpPr>
        <p:spPr bwMode="auto">
          <a:xfrm>
            <a:off x="3352800" y="6280150"/>
            <a:ext cx="3018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Distance from sample (mm)</a:t>
            </a:r>
          </a:p>
        </p:txBody>
      </p:sp>
      <p:sp>
        <p:nvSpPr>
          <p:cNvPr id="735237" name="Text Box 5"/>
          <p:cNvSpPr txBox="1">
            <a:spLocks noChangeArrowheads="1"/>
          </p:cNvSpPr>
          <p:nvPr/>
        </p:nvSpPr>
        <p:spPr bwMode="auto">
          <a:xfrm rot="16200000">
            <a:off x="-390334" y="3369747"/>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dirty="0" smtClean="0">
                <a:solidFill>
                  <a:srgbClr val="000000"/>
                </a:solidFill>
              </a:rPr>
              <a:t>transmittance</a:t>
            </a:r>
          </a:p>
        </p:txBody>
      </p:sp>
    </p:spTree>
    <p:extLst>
      <p:ext uri="{BB962C8B-B14F-4D97-AF65-F5344CB8AC3E}">
        <p14:creationId xmlns:p14="http://schemas.microsoft.com/office/powerpoint/2010/main" val="1360890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The truth about x-ray beams</a:t>
            </a:r>
            <a:endParaRPr lang="en-US" dirty="0"/>
          </a:p>
        </p:txBody>
      </p:sp>
      <p:sp>
        <p:nvSpPr>
          <p:cNvPr id="3" name="Content Placeholder 2"/>
          <p:cNvSpPr>
            <a:spLocks noGrp="1"/>
          </p:cNvSpPr>
          <p:nvPr>
            <p:ph idx="1"/>
          </p:nvPr>
        </p:nvSpPr>
        <p:spPr>
          <a:xfrm>
            <a:off x="457200" y="1676400"/>
            <a:ext cx="8458200" cy="4800600"/>
          </a:xfrm>
        </p:spPr>
        <p:txBody>
          <a:bodyPr/>
          <a:lstStyle/>
          <a:p>
            <a:pPr marL="0" indent="0">
              <a:spcBef>
                <a:spcPts val="1200"/>
              </a:spcBef>
              <a:buNone/>
            </a:pPr>
            <a:r>
              <a:rPr lang="en-US" dirty="0" smtClean="0"/>
              <a:t>Term	units		significance</a:t>
            </a:r>
          </a:p>
          <a:p>
            <a:pPr marL="0" indent="0">
              <a:spcBef>
                <a:spcPts val="1200"/>
              </a:spcBef>
              <a:buNone/>
            </a:pPr>
            <a:r>
              <a:rPr lang="en-US" sz="2400" dirty="0" smtClean="0"/>
              <a:t>Flux		photons/s	duration of experiment</a:t>
            </a:r>
          </a:p>
          <a:p>
            <a:pPr marL="0" indent="0">
              <a:spcBef>
                <a:spcPts val="1200"/>
              </a:spcBef>
              <a:buNone/>
            </a:pPr>
            <a:r>
              <a:rPr lang="en-US" sz="2400" dirty="0" smtClean="0">
                <a:solidFill>
                  <a:srgbClr val="FF0000"/>
                </a:solidFill>
              </a:rPr>
              <a:t>Beam Size	</a:t>
            </a:r>
            <a:r>
              <a:rPr lang="el-GR" sz="2400" dirty="0" smtClean="0">
                <a:solidFill>
                  <a:srgbClr val="FF0000"/>
                </a:solidFill>
              </a:rPr>
              <a:t>μ</a:t>
            </a:r>
            <a:r>
              <a:rPr lang="en-US" sz="2400" dirty="0" smtClean="0">
                <a:solidFill>
                  <a:srgbClr val="FF0000"/>
                </a:solidFill>
              </a:rPr>
              <a:t>m		match to crystal</a:t>
            </a:r>
          </a:p>
          <a:p>
            <a:pPr marL="0" indent="0">
              <a:spcBef>
                <a:spcPts val="1200"/>
              </a:spcBef>
              <a:buNone/>
            </a:pPr>
            <a:r>
              <a:rPr lang="en-US" sz="2400" dirty="0" smtClean="0"/>
              <a:t>Divergence	</a:t>
            </a:r>
            <a:r>
              <a:rPr lang="en-US" sz="2400" dirty="0" err="1" smtClean="0"/>
              <a:t>mrad</a:t>
            </a:r>
            <a:r>
              <a:rPr lang="en-US" sz="2400" dirty="0" smtClean="0"/>
              <a:t>		spot size </a:t>
            </a:r>
            <a:r>
              <a:rPr lang="en-US" sz="2400" dirty="0" err="1" smtClean="0"/>
              <a:t>vs</a:t>
            </a:r>
            <a:r>
              <a:rPr lang="en-US" sz="2400" dirty="0" smtClean="0"/>
              <a:t> distance</a:t>
            </a:r>
          </a:p>
          <a:p>
            <a:pPr marL="0" indent="0">
              <a:spcBef>
                <a:spcPts val="1200"/>
              </a:spcBef>
              <a:buNone/>
            </a:pPr>
            <a:r>
              <a:rPr lang="en-US" sz="2400" dirty="0" smtClean="0"/>
              <a:t>Wavelength	Å		resolution and absorption</a:t>
            </a:r>
          </a:p>
          <a:p>
            <a:pPr marL="0" indent="0">
              <a:spcBef>
                <a:spcPts val="1200"/>
              </a:spcBef>
              <a:buNone/>
            </a:pPr>
            <a:r>
              <a:rPr lang="en-US" sz="2400" dirty="0" smtClean="0"/>
              <a:t>Dispersion	</a:t>
            </a:r>
            <a:r>
              <a:rPr lang="el-GR" sz="2400" dirty="0" smtClean="0"/>
              <a:t>Δλ</a:t>
            </a:r>
            <a:r>
              <a:rPr lang="en-US" sz="2400" dirty="0" smtClean="0"/>
              <a:t>/</a:t>
            </a:r>
            <a:r>
              <a:rPr lang="el-GR" sz="2400" dirty="0" smtClean="0"/>
              <a:t>λ</a:t>
            </a:r>
            <a:r>
              <a:rPr lang="en-US" sz="2400" dirty="0" smtClean="0"/>
              <a:t>		spot size</a:t>
            </a:r>
          </a:p>
          <a:p>
            <a:pPr marL="0" indent="0">
              <a:spcBef>
                <a:spcPts val="1200"/>
              </a:spcBef>
              <a:buNone/>
            </a:pPr>
            <a:endParaRPr lang="en-US" sz="2400" dirty="0" smtClean="0"/>
          </a:p>
          <a:p>
            <a:pPr marL="0" indent="0">
              <a:spcBef>
                <a:spcPts val="1200"/>
              </a:spcBef>
              <a:buNone/>
            </a:pPr>
            <a:r>
              <a:rPr lang="en-US" sz="2400" dirty="0" smtClean="0"/>
              <a:t>Flux density	</a:t>
            </a:r>
            <a:r>
              <a:rPr lang="en-US" sz="2400" dirty="0" err="1" smtClean="0"/>
              <a:t>ph</a:t>
            </a:r>
            <a:r>
              <a:rPr lang="en-US" sz="2400" dirty="0" smtClean="0"/>
              <a:t>/s/area	scattering/damage rate</a:t>
            </a:r>
          </a:p>
          <a:p>
            <a:pPr marL="0" indent="0">
              <a:spcBef>
                <a:spcPts val="1200"/>
              </a:spcBef>
              <a:buNone/>
            </a:pPr>
            <a:r>
              <a:rPr lang="en-US" sz="2400" dirty="0" err="1" smtClean="0"/>
              <a:t>Fluence</a:t>
            </a:r>
            <a:r>
              <a:rPr lang="en-US" sz="2400" dirty="0" smtClean="0"/>
              <a:t>	</a:t>
            </a:r>
            <a:r>
              <a:rPr lang="en-US" sz="2400" dirty="0" err="1" smtClean="0"/>
              <a:t>ph</a:t>
            </a:r>
            <a:r>
              <a:rPr lang="en-US" sz="2400" dirty="0" smtClean="0"/>
              <a:t>/area	scattering/damage</a:t>
            </a:r>
          </a:p>
        </p:txBody>
      </p:sp>
    </p:spTree>
    <p:extLst>
      <p:ext uri="{BB962C8B-B14F-4D97-AF65-F5344CB8AC3E}">
        <p14:creationId xmlns:p14="http://schemas.microsoft.com/office/powerpoint/2010/main" val="20365608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533400" y="2057400"/>
            <a:ext cx="8610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t>   Put your crystal into the beam</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3690825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3130650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Text Box 3"/>
          <p:cNvSpPr txBox="1">
            <a:spLocks noChangeArrowheads="1"/>
          </p:cNvSpPr>
          <p:nvPr/>
        </p:nvSpPr>
        <p:spPr bwMode="auto">
          <a:xfrm>
            <a:off x="533400" y="2057400"/>
            <a:ext cx="86106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rgbClr val="FF0000"/>
                </a:solidFill>
              </a:rPr>
              <a:t>   Shoot the whole crystal</a:t>
            </a:r>
          </a:p>
        </p:txBody>
      </p:sp>
      <p:sp>
        <p:nvSpPr>
          <p:cNvPr id="3" name="Title 2"/>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910591961"/>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548313" y="2247900"/>
            <a:ext cx="2847975" cy="2832100"/>
            <a:chOff x="3494" y="1415"/>
            <a:chExt cx="1794" cy="1784"/>
          </a:xfrm>
        </p:grpSpPr>
        <p:sp>
          <p:nvSpPr>
            <p:cNvPr id="242691"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2692"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693"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2694" name="Rectangle 6"/>
          <p:cNvSpPr>
            <a:spLocks noGrp="1" noChangeArrowheads="1"/>
          </p:cNvSpPr>
          <p:nvPr>
            <p:ph type="title"/>
          </p:nvPr>
        </p:nvSpPr>
        <p:spPr/>
        <p:txBody>
          <a:bodyPr/>
          <a:lstStyle/>
          <a:p>
            <a:r>
              <a:rPr lang="en-US" sz="4000"/>
              <a:t>shoot the whole crystal</a:t>
            </a:r>
          </a:p>
        </p:txBody>
      </p:sp>
      <p:sp>
        <p:nvSpPr>
          <p:cNvPr id="242695"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2696" name="Group 8"/>
          <p:cNvGrpSpPr>
            <a:grpSpLocks/>
          </p:cNvGrpSpPr>
          <p:nvPr/>
        </p:nvGrpSpPr>
        <p:grpSpPr bwMode="auto">
          <a:xfrm>
            <a:off x="-188913" y="2224088"/>
            <a:ext cx="8586788" cy="2870200"/>
            <a:chOff x="-119" y="1401"/>
            <a:chExt cx="5409" cy="1808"/>
          </a:xfrm>
        </p:grpSpPr>
        <p:sp>
          <p:nvSpPr>
            <p:cNvPr id="242697" name="Rectangle 9"/>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2699" name="Group 11"/>
          <p:cNvGrpSpPr>
            <a:grpSpLocks/>
          </p:cNvGrpSpPr>
          <p:nvPr/>
        </p:nvGrpSpPr>
        <p:grpSpPr bwMode="auto">
          <a:xfrm rot="5400000">
            <a:off x="1725612" y="4021138"/>
            <a:ext cx="2238375" cy="501650"/>
            <a:chOff x="1288" y="3758"/>
            <a:chExt cx="1410" cy="316"/>
          </a:xfrm>
        </p:grpSpPr>
        <p:sp>
          <p:nvSpPr>
            <p:cNvPr id="242700"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270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70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5"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443761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wipe(left)">
                                      <p:cBhvr>
                                        <p:cTn id="7" dur="5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2"/>
          <p:cNvGrpSpPr>
            <a:grpSpLocks/>
          </p:cNvGrpSpPr>
          <p:nvPr/>
        </p:nvGrpSpPr>
        <p:grpSpPr bwMode="auto">
          <a:xfrm>
            <a:off x="5548313" y="2247900"/>
            <a:ext cx="2847975" cy="2832100"/>
            <a:chOff x="3494" y="1415"/>
            <a:chExt cx="1794" cy="1784"/>
          </a:xfrm>
        </p:grpSpPr>
        <p:sp>
          <p:nvSpPr>
            <p:cNvPr id="25702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2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7030" name="Group 6"/>
          <p:cNvGrpSpPr>
            <a:grpSpLocks/>
          </p:cNvGrpSpPr>
          <p:nvPr/>
        </p:nvGrpSpPr>
        <p:grpSpPr bwMode="auto">
          <a:xfrm>
            <a:off x="-188913" y="2224088"/>
            <a:ext cx="8586788" cy="2870200"/>
            <a:chOff x="-119" y="1401"/>
            <a:chExt cx="5409" cy="1808"/>
          </a:xfrm>
        </p:grpSpPr>
        <p:sp>
          <p:nvSpPr>
            <p:cNvPr id="257031" name="Rectangle 7"/>
            <p:cNvSpPr>
              <a:spLocks noChangeArrowheads="1"/>
            </p:cNvSpPr>
            <p:nvPr/>
          </p:nvSpPr>
          <p:spPr bwMode="auto">
            <a:xfrm>
              <a:off x="-119" y="2165"/>
              <a:ext cx="3767" cy="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032" name="Picture 8" descr="diffimag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7033" name="Rectangle 9"/>
          <p:cNvSpPr>
            <a:spLocks noGrp="1" noChangeArrowheads="1"/>
          </p:cNvSpPr>
          <p:nvPr>
            <p:ph type="title"/>
          </p:nvPr>
        </p:nvSpPr>
        <p:spPr/>
        <p:txBody>
          <a:bodyPr/>
          <a:lstStyle/>
          <a:p>
            <a:r>
              <a:rPr lang="en-US" sz="4000"/>
              <a:t>shoot the whole crystal</a:t>
            </a:r>
          </a:p>
        </p:txBody>
      </p:sp>
      <p:sp>
        <p:nvSpPr>
          <p:cNvPr id="257034"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57035"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57036"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7"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8"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039"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4342886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0" y="0"/>
            <a:ext cx="9144000" cy="1143000"/>
          </a:xfrm>
        </p:spPr>
        <p:txBody>
          <a:bodyPr/>
          <a:lstStyle/>
          <a:p>
            <a:r>
              <a:rPr lang="en-US">
                <a:solidFill>
                  <a:schemeClr val="tx1"/>
                </a:solidFill>
              </a:rPr>
              <a:t>Electric charge</a:t>
            </a:r>
          </a:p>
        </p:txBody>
      </p:sp>
      <p:sp>
        <p:nvSpPr>
          <p:cNvPr id="382979" name="Oval 3"/>
          <p:cNvSpPr>
            <a:spLocks noChangeArrowheads="1"/>
          </p:cNvSpPr>
          <p:nvPr/>
        </p:nvSpPr>
        <p:spPr bwMode="auto">
          <a:xfrm>
            <a:off x="3178175" y="2065338"/>
            <a:ext cx="2286000" cy="2286000"/>
          </a:xfrm>
          <a:prstGeom prst="ellipse">
            <a:avLst/>
          </a:pr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a:solidFill>
                  <a:srgbClr val="000000"/>
                </a:solidFill>
              </a:rPr>
              <a:t>balloon</a:t>
            </a:r>
          </a:p>
        </p:txBody>
      </p:sp>
      <p:sp>
        <p:nvSpPr>
          <p:cNvPr id="382980" name="Rectangle 4"/>
          <p:cNvSpPr>
            <a:spLocks noChangeArrowheads="1"/>
          </p:cNvSpPr>
          <p:nvPr/>
        </p:nvSpPr>
        <p:spPr bwMode="auto">
          <a:xfrm>
            <a:off x="2441575" y="4351338"/>
            <a:ext cx="3633788" cy="1152525"/>
          </a:xfrm>
          <a:prstGeom prst="rect">
            <a:avLst/>
          </a:prstGeom>
          <a:solidFill>
            <a:srgbClr val="0000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800">
                <a:solidFill>
                  <a:srgbClr val="000000"/>
                </a:solidFill>
              </a:rPr>
              <a:t>Wool Sweater</a:t>
            </a:r>
          </a:p>
        </p:txBody>
      </p:sp>
      <p:grpSp>
        <p:nvGrpSpPr>
          <p:cNvPr id="382991" name="Group 15"/>
          <p:cNvGrpSpPr>
            <a:grpSpLocks/>
          </p:cNvGrpSpPr>
          <p:nvPr/>
        </p:nvGrpSpPr>
        <p:grpSpPr bwMode="auto">
          <a:xfrm>
            <a:off x="3490913" y="3617913"/>
            <a:ext cx="1643062" cy="733425"/>
            <a:chOff x="2199" y="2279"/>
            <a:chExt cx="1035" cy="462"/>
          </a:xfrm>
        </p:grpSpPr>
        <p:sp>
          <p:nvSpPr>
            <p:cNvPr id="382982" name="Text Box 6"/>
            <p:cNvSpPr txBox="1">
              <a:spLocks noChangeArrowheads="1"/>
            </p:cNvSpPr>
            <p:nvPr/>
          </p:nvSpPr>
          <p:spPr bwMode="auto">
            <a:xfrm>
              <a:off x="2199" y="227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3" name="Text Box 7"/>
            <p:cNvSpPr txBox="1">
              <a:spLocks noChangeArrowheads="1"/>
            </p:cNvSpPr>
            <p:nvPr/>
          </p:nvSpPr>
          <p:spPr bwMode="auto">
            <a:xfrm>
              <a:off x="2619" y="2510"/>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4" name="Text Box 8"/>
            <p:cNvSpPr txBox="1">
              <a:spLocks noChangeArrowheads="1"/>
            </p:cNvSpPr>
            <p:nvPr/>
          </p:nvSpPr>
          <p:spPr bwMode="auto">
            <a:xfrm>
              <a:off x="2363" y="2461"/>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5" name="Text Box 9"/>
            <p:cNvSpPr txBox="1">
              <a:spLocks noChangeArrowheads="1"/>
            </p:cNvSpPr>
            <p:nvPr/>
          </p:nvSpPr>
          <p:spPr bwMode="auto">
            <a:xfrm>
              <a:off x="2783" y="2509"/>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6" name="Text Box 10"/>
            <p:cNvSpPr txBox="1">
              <a:spLocks noChangeArrowheads="1"/>
            </p:cNvSpPr>
            <p:nvPr/>
          </p:nvSpPr>
          <p:spPr bwMode="auto">
            <a:xfrm>
              <a:off x="2939" y="2453"/>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sp>
          <p:nvSpPr>
            <p:cNvPr id="382987" name="Text Box 11"/>
            <p:cNvSpPr txBox="1">
              <a:spLocks noChangeArrowheads="1"/>
            </p:cNvSpPr>
            <p:nvPr/>
          </p:nvSpPr>
          <p:spPr bwMode="auto">
            <a:xfrm>
              <a:off x="3070" y="2394"/>
              <a:ext cx="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a:t>
              </a:r>
            </a:p>
          </p:txBody>
        </p:sp>
      </p:grpSp>
      <p:sp>
        <p:nvSpPr>
          <p:cNvPr id="382988" name="Text Box 12"/>
          <p:cNvSpPr txBox="1">
            <a:spLocks noChangeArrowheads="1"/>
          </p:cNvSpPr>
          <p:nvPr/>
        </p:nvSpPr>
        <p:spPr bwMode="auto">
          <a:xfrm>
            <a:off x="3506788" y="4351338"/>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  +  +  +  +  +</a:t>
            </a:r>
          </a:p>
        </p:txBody>
      </p:sp>
      <p:pic>
        <p:nvPicPr>
          <p:cNvPr id="38299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632075"/>
            <a:ext cx="3849687" cy="369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298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632075"/>
            <a:ext cx="381000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988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778E-7 1.12858E-6 C 0.04497 0.00093 0.16944 -0.00069 0.14931 -0.00185 C 0.12917 -0.00301 -0.09653 -0.0074 -0.12066 -0.0074 C -0.14479 -0.0074 -0.04497 -0.00092 -2.77778E-7 1.12858E-6 Z " pathEditMode="relative" ptsTypes="aaaa">
                                      <p:cBhvr>
                                        <p:cTn id="6" dur="2000" fill="hold"/>
                                        <p:tgtEl>
                                          <p:spTgt spid="382979"/>
                                        </p:tgtEl>
                                        <p:attrNameLst>
                                          <p:attrName>ppt_x</p:attrName>
                                          <p:attrName>ppt_y</p:attrName>
                                        </p:attrNameLst>
                                      </p:cBhvr>
                                    </p:animMotion>
                                  </p:childTnLst>
                                </p:cTn>
                              </p:par>
                              <p:par>
                                <p:cTn id="7" presetID="22" presetClass="entr" presetSubtype="2" fill="hold" grpId="0" nodeType="withEffect">
                                  <p:stCondLst>
                                    <p:cond delay="0"/>
                                  </p:stCondLst>
                                  <p:childTnLst>
                                    <p:set>
                                      <p:cBhvr>
                                        <p:cTn id="8" dur="1" fill="hold">
                                          <p:stCondLst>
                                            <p:cond delay="0"/>
                                          </p:stCondLst>
                                        </p:cTn>
                                        <p:tgtEl>
                                          <p:spTgt spid="382988"/>
                                        </p:tgtEl>
                                        <p:attrNameLst>
                                          <p:attrName>style.visibility</p:attrName>
                                        </p:attrNameLst>
                                      </p:cBhvr>
                                      <p:to>
                                        <p:strVal val="visible"/>
                                      </p:to>
                                    </p:set>
                                    <p:animEffect transition="in" filter="wipe(right)">
                                      <p:cBhvr>
                                        <p:cTn id="9" dur="2000"/>
                                        <p:tgtEl>
                                          <p:spTgt spid="382988"/>
                                        </p:tgtEl>
                                      </p:cBhvr>
                                    </p:animEffec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3829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829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2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animBg="1"/>
      <p:bldP spid="38298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4" name="Group 2"/>
          <p:cNvGrpSpPr>
            <a:grpSpLocks/>
          </p:cNvGrpSpPr>
          <p:nvPr/>
        </p:nvGrpSpPr>
        <p:grpSpPr bwMode="auto">
          <a:xfrm>
            <a:off x="5548313" y="2247900"/>
            <a:ext cx="2847975" cy="2832100"/>
            <a:chOff x="3494" y="1415"/>
            <a:chExt cx="1794" cy="1784"/>
          </a:xfrm>
        </p:grpSpPr>
        <p:sp>
          <p:nvSpPr>
            <p:cNvPr id="24371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1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3718" name="Rectangle 6"/>
          <p:cNvSpPr>
            <a:spLocks noGrp="1" noChangeArrowheads="1"/>
          </p:cNvSpPr>
          <p:nvPr>
            <p:ph type="title"/>
          </p:nvPr>
        </p:nvSpPr>
        <p:spPr/>
        <p:txBody>
          <a:bodyPr/>
          <a:lstStyle/>
          <a:p>
            <a:r>
              <a:rPr lang="en-US" sz="4000"/>
              <a:t>shoot the whole crystal</a:t>
            </a:r>
          </a:p>
        </p:txBody>
      </p:sp>
      <p:sp>
        <p:nvSpPr>
          <p:cNvPr id="24371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243721"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22"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3" name="Rectangle 11"/>
          <p:cNvSpPr>
            <a:spLocks noChangeAspect="1" noChangeArrowheads="1"/>
          </p:cNvSpPr>
          <p:nvPr/>
        </p:nvSpPr>
        <p:spPr bwMode="auto">
          <a:xfrm rot="4091638">
            <a:off x="2286000" y="3182938"/>
            <a:ext cx="914400" cy="914400"/>
          </a:xfrm>
          <a:prstGeom prst="rect">
            <a:avLst/>
          </a:prstGeom>
          <a:solidFill>
            <a:srgbClr val="FF0000"/>
          </a:solidFill>
          <a:ln w="9525">
            <a:miter lim="800000"/>
            <a:headEnd/>
            <a:tailEnd/>
          </a:ln>
          <a:effectLst/>
          <a:scene3d>
            <a:camera prst="legacyObliqueTopRight">
              <a:rot lat="0" lon="900000"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3724" name="Freeform 12"/>
          <p:cNvSpPr>
            <a:spLocks noChangeAspect="1"/>
          </p:cNvSpPr>
          <p:nvPr/>
        </p:nvSpPr>
        <p:spPr bwMode="auto">
          <a:xfrm rot="5400000">
            <a:off x="2238375" y="3508375"/>
            <a:ext cx="1212850" cy="5016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5" name="Freeform 13"/>
          <p:cNvSpPr>
            <a:spLocks/>
          </p:cNvSpPr>
          <p:nvPr/>
        </p:nvSpPr>
        <p:spPr bwMode="auto">
          <a:xfrm rot="5400000">
            <a:off x="2338388" y="47736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6" name="Freeform 14"/>
          <p:cNvSpPr>
            <a:spLocks/>
          </p:cNvSpPr>
          <p:nvPr/>
        </p:nvSpPr>
        <p:spPr bwMode="auto">
          <a:xfrm rot="16200000" flipH="1">
            <a:off x="2344738" y="4735512"/>
            <a:ext cx="1130300" cy="104775"/>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27"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3728"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36019331"/>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5548313" y="2247900"/>
            <a:ext cx="2847975" cy="2832100"/>
            <a:chOff x="3494" y="1415"/>
            <a:chExt cx="1794" cy="1784"/>
          </a:xfrm>
        </p:grpSpPr>
        <p:sp>
          <p:nvSpPr>
            <p:cNvPr id="4711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07" name="Rectangle 6"/>
          <p:cNvSpPr>
            <a:spLocks noGrp="1" noChangeArrowheads="1"/>
          </p:cNvSpPr>
          <p:nvPr>
            <p:ph type="title"/>
          </p:nvPr>
        </p:nvSpPr>
        <p:spPr/>
        <p:txBody>
          <a:bodyPr/>
          <a:lstStyle/>
          <a:p>
            <a:pPr eaLnBrk="1" hangingPunct="1"/>
            <a:r>
              <a:rPr lang="en-US" sz="4000" smtClean="0"/>
              <a:t>shoot the whole crystal</a:t>
            </a:r>
          </a:p>
        </p:txBody>
      </p:sp>
      <p:sp>
        <p:nvSpPr>
          <p:cNvPr id="47108"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7109" name="Rectangle 9"/>
          <p:cNvSpPr>
            <a:spLocks noChangeArrowheads="1"/>
          </p:cNvSpPr>
          <p:nvPr/>
        </p:nvSpPr>
        <p:spPr bwMode="auto">
          <a:xfrm>
            <a:off x="-188913" y="3046413"/>
            <a:ext cx="5980113" cy="1089025"/>
          </a:xfrm>
          <a:prstGeom prst="rect">
            <a:avLst/>
          </a:prstGeom>
          <a:solidFill>
            <a:srgbClr val="75FF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10" name="Picture 10" descr="diffimage"/>
          <p:cNvPicPr>
            <a:picLocks noChangeAspect="1" noChangeArrowheads="1"/>
          </p:cNvPicPr>
          <p:nvPr/>
        </p:nvPicPr>
        <p:blipFill>
          <a:blip r:embed="rId2">
            <a:lum bright="-40000"/>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Tree>
    <p:extLst>
      <p:ext uri="{BB962C8B-B14F-4D97-AF65-F5344CB8AC3E}">
        <p14:creationId xmlns:p14="http://schemas.microsoft.com/office/powerpoint/2010/main" val="3758862723"/>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 </a:t>
            </a:r>
            <a:r>
              <a:rPr lang="en-US" smtClean="0">
                <a:solidFill>
                  <a:schemeClr val="bg1"/>
                </a:solidFill>
                <a:cs typeface="Arial" charset="0"/>
              </a:rPr>
              <a:t>º</a:t>
            </a:r>
          </a:p>
        </p:txBody>
      </p:sp>
    </p:spTree>
    <p:extLst>
      <p:ext uri="{BB962C8B-B14F-4D97-AF65-F5344CB8AC3E}">
        <p14:creationId xmlns:p14="http://schemas.microsoft.com/office/powerpoint/2010/main" val="406551417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p:spPr>
        <p:txBody>
          <a:bodyPr/>
          <a:lstStyle/>
          <a:p>
            <a:pPr algn="l" eaLnBrk="1" hangingPunct="1"/>
            <a:r>
              <a:rPr lang="en-US" smtClean="0">
                <a:solidFill>
                  <a:schemeClr val="bg1"/>
                </a:solidFill>
              </a:rPr>
              <a:t>		mosaic spread = 0.1</a:t>
            </a:r>
            <a:r>
              <a:rPr lang="en-US" smtClean="0">
                <a:solidFill>
                  <a:schemeClr val="bg1"/>
                </a:solidFill>
                <a:cs typeface="Arial" charset="0"/>
              </a:rPr>
              <a:t>º</a:t>
            </a:r>
          </a:p>
        </p:txBody>
      </p:sp>
    </p:spTree>
    <p:extLst>
      <p:ext uri="{BB962C8B-B14F-4D97-AF65-F5344CB8AC3E}">
        <p14:creationId xmlns:p14="http://schemas.microsoft.com/office/powerpoint/2010/main" val="29835433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0.2</a:t>
            </a:r>
            <a:r>
              <a:rPr lang="en-US" smtClean="0">
                <a:solidFill>
                  <a:schemeClr val="bg1"/>
                </a:solidFill>
                <a:cs typeface="Arial" charset="0"/>
              </a:rPr>
              <a:t>º</a:t>
            </a:r>
          </a:p>
        </p:txBody>
      </p:sp>
    </p:spTree>
    <p:extLst>
      <p:ext uri="{BB962C8B-B14F-4D97-AF65-F5344CB8AC3E}">
        <p14:creationId xmlns:p14="http://schemas.microsoft.com/office/powerpoint/2010/main" val="380237723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0.4</a:t>
            </a:r>
            <a:r>
              <a:rPr lang="en-US" smtClean="0">
                <a:solidFill>
                  <a:schemeClr val="bg1"/>
                </a:solidFill>
                <a:cs typeface="Arial" charset="0"/>
              </a:rPr>
              <a:t>º</a:t>
            </a:r>
          </a:p>
        </p:txBody>
      </p:sp>
    </p:spTree>
    <p:extLst>
      <p:ext uri="{BB962C8B-B14F-4D97-AF65-F5344CB8AC3E}">
        <p14:creationId xmlns:p14="http://schemas.microsoft.com/office/powerpoint/2010/main" val="347040903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0.6</a:t>
            </a:r>
            <a:r>
              <a:rPr lang="en-US" smtClean="0">
                <a:solidFill>
                  <a:schemeClr val="bg1"/>
                </a:solidFill>
                <a:cs typeface="Arial" charset="0"/>
              </a:rPr>
              <a:t>º</a:t>
            </a:r>
          </a:p>
        </p:txBody>
      </p:sp>
    </p:spTree>
    <p:extLst>
      <p:ext uri="{BB962C8B-B14F-4D97-AF65-F5344CB8AC3E}">
        <p14:creationId xmlns:p14="http://schemas.microsoft.com/office/powerpoint/2010/main" val="237449128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0.8</a:t>
            </a:r>
            <a:r>
              <a:rPr lang="en-US" smtClean="0">
                <a:solidFill>
                  <a:schemeClr val="bg1"/>
                </a:solidFill>
                <a:cs typeface="Arial" charset="0"/>
              </a:rPr>
              <a:t>º</a:t>
            </a:r>
          </a:p>
        </p:txBody>
      </p:sp>
    </p:spTree>
    <p:extLst>
      <p:ext uri="{BB962C8B-B14F-4D97-AF65-F5344CB8AC3E}">
        <p14:creationId xmlns:p14="http://schemas.microsoft.com/office/powerpoint/2010/main" val="275739146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1.0</a:t>
            </a:r>
            <a:r>
              <a:rPr lang="en-US" smtClean="0">
                <a:solidFill>
                  <a:schemeClr val="bg1"/>
                </a:solidFill>
                <a:cs typeface="Arial" charset="0"/>
              </a:rPr>
              <a:t>º</a:t>
            </a:r>
          </a:p>
        </p:txBody>
      </p:sp>
    </p:spTree>
    <p:extLst>
      <p:ext uri="{BB962C8B-B14F-4D97-AF65-F5344CB8AC3E}">
        <p14:creationId xmlns:p14="http://schemas.microsoft.com/office/powerpoint/2010/main" val="157064857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1.5</a:t>
            </a:r>
            <a:r>
              <a:rPr lang="en-US" smtClean="0">
                <a:solidFill>
                  <a:schemeClr val="bg1"/>
                </a:solidFill>
                <a:cs typeface="Arial" charset="0"/>
              </a:rPr>
              <a:t>º</a:t>
            </a:r>
          </a:p>
        </p:txBody>
      </p:sp>
    </p:spTree>
    <p:extLst>
      <p:ext uri="{BB962C8B-B14F-4D97-AF65-F5344CB8AC3E}">
        <p14:creationId xmlns:p14="http://schemas.microsoft.com/office/powerpoint/2010/main" val="5402973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Tree>
    <p:extLst>
      <p:ext uri="{BB962C8B-B14F-4D97-AF65-F5344CB8AC3E}">
        <p14:creationId xmlns:p14="http://schemas.microsoft.com/office/powerpoint/2010/main" val="4091047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autoRev="1" fill="hold" nodeType="clickEffect">
                                  <p:stCondLst>
                                    <p:cond delay="0"/>
                                  </p:stCondLst>
                                  <p:childTnLst>
                                    <p:animMotion origin="layout" path="M 0 0  L 0.25 0  E" pathEditMode="relative" ptsTypes="">
                                      <p:cBhvr>
                                        <p:cTn id="6" dur="2000" fill="hold"/>
                                        <p:tgtEl>
                                          <p:spTgt spid="3840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2.0</a:t>
            </a:r>
            <a:r>
              <a:rPr lang="en-US" smtClean="0">
                <a:solidFill>
                  <a:schemeClr val="bg1"/>
                </a:solidFill>
                <a:cs typeface="Arial" charset="0"/>
              </a:rPr>
              <a:t>º</a:t>
            </a:r>
          </a:p>
        </p:txBody>
      </p:sp>
    </p:spTree>
    <p:extLst>
      <p:ext uri="{BB962C8B-B14F-4D97-AF65-F5344CB8AC3E}">
        <p14:creationId xmlns:p14="http://schemas.microsoft.com/office/powerpoint/2010/main" val="120464209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2.5</a:t>
            </a:r>
            <a:r>
              <a:rPr lang="en-US" smtClean="0">
                <a:solidFill>
                  <a:schemeClr val="bg1"/>
                </a:solidFill>
                <a:cs typeface="Arial" charset="0"/>
              </a:rPr>
              <a:t>º</a:t>
            </a:r>
          </a:p>
        </p:txBody>
      </p:sp>
    </p:spTree>
    <p:extLst>
      <p:ext uri="{BB962C8B-B14F-4D97-AF65-F5344CB8AC3E}">
        <p14:creationId xmlns:p14="http://schemas.microsoft.com/office/powerpoint/2010/main" val="65990783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3.2</a:t>
            </a:r>
            <a:r>
              <a:rPr lang="en-US" smtClean="0">
                <a:solidFill>
                  <a:schemeClr val="bg1"/>
                </a:solidFill>
                <a:cs typeface="Arial" charset="0"/>
              </a:rPr>
              <a:t>º</a:t>
            </a:r>
          </a:p>
        </p:txBody>
      </p:sp>
    </p:spTree>
    <p:extLst>
      <p:ext uri="{BB962C8B-B14F-4D97-AF65-F5344CB8AC3E}">
        <p14:creationId xmlns:p14="http://schemas.microsoft.com/office/powerpoint/2010/main" val="327723163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6.4</a:t>
            </a:r>
            <a:r>
              <a:rPr lang="en-US" smtClean="0">
                <a:solidFill>
                  <a:schemeClr val="bg1"/>
                </a:solidFill>
                <a:cs typeface="Arial" charset="0"/>
              </a:rPr>
              <a:t>º</a:t>
            </a:r>
          </a:p>
        </p:txBody>
      </p:sp>
    </p:spTree>
    <p:extLst>
      <p:ext uri="{BB962C8B-B14F-4D97-AF65-F5344CB8AC3E}">
        <p14:creationId xmlns:p14="http://schemas.microsoft.com/office/powerpoint/2010/main" val="205752552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p:spPr>
        <p:txBody>
          <a:bodyPr/>
          <a:lstStyle/>
          <a:p>
            <a:pPr algn="l" eaLnBrk="1" hangingPunct="1"/>
            <a:r>
              <a:rPr lang="en-US" smtClean="0">
                <a:solidFill>
                  <a:schemeClr val="bg1"/>
                </a:solidFill>
              </a:rPr>
              <a:t>		mosaic spread = 12.8</a:t>
            </a:r>
            <a:r>
              <a:rPr lang="en-US" smtClean="0">
                <a:solidFill>
                  <a:schemeClr val="bg1"/>
                </a:solidFill>
                <a:cs typeface="Arial" charset="0"/>
              </a:rPr>
              <a:t>º</a:t>
            </a:r>
          </a:p>
        </p:txBody>
      </p:sp>
    </p:spTree>
    <p:extLst>
      <p:ext uri="{BB962C8B-B14F-4D97-AF65-F5344CB8AC3E}">
        <p14:creationId xmlns:p14="http://schemas.microsoft.com/office/powerpoint/2010/main" val="265226292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a:xfrm>
            <a:off x="0" y="0"/>
            <a:ext cx="9144000" cy="1752600"/>
          </a:xfrm>
        </p:spPr>
        <p:txBody>
          <a:bodyPr/>
          <a:lstStyle/>
          <a:p>
            <a:pPr eaLnBrk="1" hangingPunct="1"/>
            <a:r>
              <a:rPr lang="en-US" sz="4000" smtClean="0"/>
              <a:t>How many crystals do you see?</a:t>
            </a:r>
          </a:p>
        </p:txBody>
      </p:sp>
      <p:sp>
        <p:nvSpPr>
          <p:cNvPr id="70659"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endParaRPr lang="en-US" smtClean="0">
              <a:solidFill>
                <a:srgbClr val="000000"/>
              </a:solidFill>
              <a:cs typeface="Arial" charset="0"/>
            </a:endParaRPr>
          </a:p>
        </p:txBody>
      </p:sp>
      <p:sp>
        <p:nvSpPr>
          <p:cNvPr id="70660" name="Rectangle 13"/>
          <p:cNvSpPr>
            <a:spLocks noChangeArrowheads="1"/>
          </p:cNvSpPr>
          <p:nvPr/>
        </p:nvSpPr>
        <p:spPr bwMode="auto">
          <a:xfrm rot="4492759">
            <a:off x="546100" y="344170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1" name="Rectangle 13"/>
          <p:cNvSpPr>
            <a:spLocks noChangeArrowheads="1"/>
          </p:cNvSpPr>
          <p:nvPr/>
        </p:nvSpPr>
        <p:spPr bwMode="auto">
          <a:xfrm rot="4492759">
            <a:off x="1411287" y="32067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2" name="Rectangle 13"/>
          <p:cNvSpPr>
            <a:spLocks noChangeArrowheads="1"/>
          </p:cNvSpPr>
          <p:nvPr/>
        </p:nvSpPr>
        <p:spPr bwMode="auto">
          <a:xfrm rot="4687694">
            <a:off x="2303462" y="299878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3" name="Rectangle 13"/>
          <p:cNvSpPr>
            <a:spLocks noChangeArrowheads="1"/>
          </p:cNvSpPr>
          <p:nvPr/>
        </p:nvSpPr>
        <p:spPr bwMode="auto">
          <a:xfrm rot="4791210">
            <a:off x="3205956" y="2832895"/>
            <a:ext cx="1089025" cy="900112"/>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4" name="Rectangle 13"/>
          <p:cNvSpPr>
            <a:spLocks noChangeArrowheads="1"/>
          </p:cNvSpPr>
          <p:nvPr/>
        </p:nvSpPr>
        <p:spPr bwMode="auto">
          <a:xfrm rot="5400000">
            <a:off x="4033837" y="2749551"/>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5" name="Rectangle 13"/>
          <p:cNvSpPr>
            <a:spLocks noChangeArrowheads="1"/>
          </p:cNvSpPr>
          <p:nvPr/>
        </p:nvSpPr>
        <p:spPr bwMode="auto">
          <a:xfrm rot="5796060">
            <a:off x="4870450" y="2763838"/>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6" name="Rectangle 13"/>
          <p:cNvSpPr>
            <a:spLocks noChangeArrowheads="1"/>
          </p:cNvSpPr>
          <p:nvPr/>
        </p:nvSpPr>
        <p:spPr bwMode="auto">
          <a:xfrm rot="5796060">
            <a:off x="5743575" y="283686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7" name="Rectangle 13"/>
          <p:cNvSpPr>
            <a:spLocks noChangeArrowheads="1"/>
          </p:cNvSpPr>
          <p:nvPr/>
        </p:nvSpPr>
        <p:spPr bwMode="auto">
          <a:xfrm rot="6123736">
            <a:off x="6584950" y="2982913"/>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70668" name="Rectangle 13"/>
          <p:cNvSpPr>
            <a:spLocks noChangeArrowheads="1"/>
          </p:cNvSpPr>
          <p:nvPr/>
        </p:nvSpPr>
        <p:spPr bwMode="auto">
          <a:xfrm rot="6016447">
            <a:off x="7459662" y="3178176"/>
            <a:ext cx="1089025" cy="9017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smtClean="0">
              <a:solidFill>
                <a:srgbClr val="000000"/>
              </a:solidFill>
              <a:cs typeface="Arial" charset="0"/>
            </a:endParaRPr>
          </a:p>
        </p:txBody>
      </p:sp>
      <p:sp>
        <p:nvSpPr>
          <p:cNvPr id="3" name="Rectangle 2"/>
          <p:cNvSpPr>
            <a:spLocks noChangeArrowheads="1"/>
          </p:cNvSpPr>
          <p:nvPr/>
        </p:nvSpPr>
        <p:spPr bwMode="auto">
          <a:xfrm>
            <a:off x="3400425" y="5292725"/>
            <a:ext cx="300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mtClean="0">
                <a:solidFill>
                  <a:srgbClr val="000000"/>
                </a:solidFill>
                <a:cs typeface="Arial" charset="0"/>
              </a:rPr>
              <a:t>Shoot the </a:t>
            </a:r>
            <a:r>
              <a:rPr lang="en-US" b="1" smtClean="0">
                <a:solidFill>
                  <a:srgbClr val="000000"/>
                </a:solidFill>
                <a:cs typeface="Arial" charset="0"/>
              </a:rPr>
              <a:t>crystal</a:t>
            </a:r>
            <a:r>
              <a:rPr lang="en-US" smtClean="0">
                <a:solidFill>
                  <a:srgbClr val="000000"/>
                </a:solidFill>
                <a:cs typeface="Arial" charset="0"/>
              </a:rPr>
              <a:t> (singular)</a:t>
            </a:r>
          </a:p>
        </p:txBody>
      </p:sp>
    </p:spTree>
    <p:extLst>
      <p:ext uri="{BB962C8B-B14F-4D97-AF65-F5344CB8AC3E}">
        <p14:creationId xmlns:p14="http://schemas.microsoft.com/office/powerpoint/2010/main" val="26459405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35"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6"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39"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0"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41"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2"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6843"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4"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5"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6"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7"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8"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49"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6850"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1"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6852"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3"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5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6855"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6856"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6857"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a:t>
            </a:r>
          </a:p>
        </p:txBody>
      </p:sp>
      <p:sp>
        <p:nvSpPr>
          <p:cNvPr id="1656858"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6859"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0" name="Line 28"/>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1" name="Text Box 29"/>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2" name="Text Box 30"/>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b="1">
                <a:solidFill>
                  <a:srgbClr val="000000"/>
                </a:solidFill>
              </a:rPr>
              <a:t>λ</a:t>
            </a:r>
            <a:r>
              <a:rPr lang="en-US" b="1">
                <a:solidFill>
                  <a:srgbClr val="000000"/>
                </a:solidFill>
              </a:rPr>
              <a:t>*</a:t>
            </a:r>
          </a:p>
        </p:txBody>
      </p:sp>
      <p:sp>
        <p:nvSpPr>
          <p:cNvPr id="1656863" name="Oval 31"/>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l-GR" sz="2400" b="1">
              <a:solidFill>
                <a:srgbClr val="333399"/>
              </a:solidFill>
              <a:cs typeface="Arial" pitchFamily="34" charset="0"/>
            </a:endParaRPr>
          </a:p>
        </p:txBody>
      </p:sp>
      <p:sp>
        <p:nvSpPr>
          <p:cNvPr id="1656864" name="Line 32"/>
          <p:cNvSpPr>
            <a:spLocks noChangeShapeType="1"/>
          </p:cNvSpPr>
          <p:nvPr/>
        </p:nvSpPr>
        <p:spPr bwMode="auto">
          <a:xfrm flipH="1" flipV="1">
            <a:off x="3960813" y="3435350"/>
            <a:ext cx="1812925"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5" name="Text Box 33"/>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6866" name="Line 34"/>
          <p:cNvSpPr>
            <a:spLocks noChangeShapeType="1"/>
          </p:cNvSpPr>
          <p:nvPr/>
        </p:nvSpPr>
        <p:spPr bwMode="auto">
          <a:xfrm flipH="1" flipV="1">
            <a:off x="4538663" y="2973388"/>
            <a:ext cx="1244600" cy="2241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6867" name="Text Box 35"/>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Tree>
    <p:extLst>
      <p:ext uri="{BB962C8B-B14F-4D97-AF65-F5344CB8AC3E}">
        <p14:creationId xmlns:p14="http://schemas.microsoft.com/office/powerpoint/2010/main" val="1196015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Line 2"/>
          <p:cNvSpPr>
            <a:spLocks noChangeShapeType="1"/>
          </p:cNvSpPr>
          <p:nvPr/>
        </p:nvSpPr>
        <p:spPr bwMode="auto">
          <a:xfrm flipH="1" flipV="1">
            <a:off x="5765800" y="2466975"/>
            <a:ext cx="0" cy="4086225"/>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5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0" name="Oval 4"/>
          <p:cNvSpPr>
            <a:spLocks noChangeArrowheads="1"/>
          </p:cNvSpPr>
          <p:nvPr/>
        </p:nvSpPr>
        <p:spPr bwMode="auto">
          <a:xfrm>
            <a:off x="3429000" y="2379663"/>
            <a:ext cx="4692650" cy="928687"/>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1"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2"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3" name="Rectangle 7"/>
          <p:cNvSpPr>
            <a:spLocks noChangeArrowheads="1"/>
          </p:cNvSpPr>
          <p:nvPr/>
        </p:nvSpPr>
        <p:spPr bwMode="auto">
          <a:xfrm>
            <a:off x="3429000" y="2297113"/>
            <a:ext cx="4692650" cy="508000"/>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4" name="Line 8"/>
          <p:cNvSpPr>
            <a:spLocks noChangeShapeType="1"/>
          </p:cNvSpPr>
          <p:nvPr/>
        </p:nvSpPr>
        <p:spPr bwMode="auto">
          <a:xfrm flipH="1" flipV="1">
            <a:off x="5765800" y="1476375"/>
            <a:ext cx="0" cy="1677988"/>
          </a:xfrm>
          <a:prstGeom prst="line">
            <a:avLst/>
          </a:prstGeom>
          <a:noFill/>
          <a:ln w="2857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65"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6" name="Rectangle 10"/>
          <p:cNvSpPr>
            <a:spLocks noChangeArrowheads="1"/>
          </p:cNvSpPr>
          <p:nvPr/>
        </p:nvSpPr>
        <p:spPr bwMode="auto">
          <a:xfrm>
            <a:off x="-1751013" y="4249738"/>
            <a:ext cx="7345363" cy="1017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endParaRPr>
          </a:p>
        </p:txBody>
      </p:sp>
      <p:sp>
        <p:nvSpPr>
          <p:cNvPr id="1657867"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8" name="Rectangle 1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69" name="Rectangle 1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0"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1" name="Oval 15"/>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2"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3"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b="1"/>
              <a:t>mosaic spread</a:t>
            </a:r>
          </a:p>
        </p:txBody>
      </p:sp>
      <p:sp>
        <p:nvSpPr>
          <p:cNvPr id="1657874" name="Line 18"/>
          <p:cNvSpPr>
            <a:spLocks noChangeShapeType="1"/>
          </p:cNvSpPr>
          <p:nvPr/>
        </p:nvSpPr>
        <p:spPr bwMode="auto">
          <a:xfrm>
            <a:off x="1196975" y="5207000"/>
            <a:ext cx="3632200" cy="547688"/>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5" name="Rectangle 1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76" name="Line 2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7" name="Line 21"/>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7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Ewald sphere</a:t>
            </a:r>
          </a:p>
        </p:txBody>
      </p:sp>
      <p:sp>
        <p:nvSpPr>
          <p:cNvPr id="1657879" name="Text Box 23"/>
          <p:cNvSpPr txBox="1">
            <a:spLocks noChangeArrowheads="1"/>
          </p:cNvSpPr>
          <p:nvPr/>
        </p:nvSpPr>
        <p:spPr bwMode="auto">
          <a:xfrm rot="16200000">
            <a:off x="5325269" y="4025107"/>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333399"/>
                </a:solidFill>
              </a:rPr>
              <a:t>spindle axis</a:t>
            </a:r>
          </a:p>
        </p:txBody>
      </p:sp>
      <p:sp>
        <p:nvSpPr>
          <p:cNvPr id="1657880" name="Text Box 24"/>
          <p:cNvSpPr txBox="1">
            <a:spLocks noChangeArrowheads="1"/>
          </p:cNvSpPr>
          <p:nvPr/>
        </p:nvSpPr>
        <p:spPr bwMode="auto">
          <a:xfrm>
            <a:off x="6378575" y="2657475"/>
            <a:ext cx="112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l-GR" sz="2000" b="1">
                <a:solidFill>
                  <a:srgbClr val="008000"/>
                </a:solidFill>
                <a:cs typeface="Arial" pitchFamily="34" charset="0"/>
              </a:rPr>
              <a:t>Φ</a:t>
            </a:r>
            <a:r>
              <a:rPr lang="en-US" sz="2000" b="1">
                <a:solidFill>
                  <a:srgbClr val="008000"/>
                </a:solidFill>
                <a:cs typeface="Arial" pitchFamily="34" charset="0"/>
              </a:rPr>
              <a:t> </a:t>
            </a:r>
            <a:r>
              <a:rPr lang="en-US" sz="2000" b="1">
                <a:solidFill>
                  <a:srgbClr val="008000"/>
                </a:solidFill>
              </a:rPr>
              <a:t>circle</a:t>
            </a:r>
          </a:p>
        </p:txBody>
      </p:sp>
      <p:sp>
        <p:nvSpPr>
          <p:cNvPr id="1657881" name="Text Box 2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diffracted rays</a:t>
            </a:r>
          </a:p>
        </p:txBody>
      </p:sp>
      <p:sp>
        <p:nvSpPr>
          <p:cNvPr id="1657882" name="Text Box 26"/>
          <p:cNvSpPr txBox="1">
            <a:spLocks noChangeArrowheads="1"/>
          </p:cNvSpPr>
          <p:nvPr/>
        </p:nvSpPr>
        <p:spPr bwMode="auto">
          <a:xfrm>
            <a:off x="7526338" y="3430588"/>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8000"/>
                </a:solidFill>
              </a:rPr>
              <a:t>(h,k,l)</a:t>
            </a:r>
          </a:p>
        </p:txBody>
      </p:sp>
      <p:sp>
        <p:nvSpPr>
          <p:cNvPr id="1657883" name="Freeform 27"/>
          <p:cNvSpPr>
            <a:spLocks/>
          </p:cNvSpPr>
          <p:nvPr/>
        </p:nvSpPr>
        <p:spPr bwMode="auto">
          <a:xfrm>
            <a:off x="7204075" y="3311525"/>
            <a:ext cx="360363" cy="338138"/>
          </a:xfrm>
          <a:custGeom>
            <a:avLst/>
            <a:gdLst>
              <a:gd name="T0" fmla="*/ 227 w 227"/>
              <a:gd name="T1" fmla="*/ 201 h 213"/>
              <a:gd name="T2" fmla="*/ 122 w 227"/>
              <a:gd name="T3" fmla="*/ 201 h 213"/>
              <a:gd name="T4" fmla="*/ 35 w 227"/>
              <a:gd name="T5" fmla="*/ 131 h 213"/>
              <a:gd name="T6" fmla="*/ 9 w 227"/>
              <a:gd name="T7" fmla="*/ 52 h 213"/>
              <a:gd name="T8" fmla="*/ 0 w 227"/>
              <a:gd name="T9" fmla="*/ 0 h 213"/>
            </a:gdLst>
            <a:ahLst/>
            <a:cxnLst>
              <a:cxn ang="0">
                <a:pos x="T0" y="T1"/>
              </a:cxn>
              <a:cxn ang="0">
                <a:pos x="T2" y="T3"/>
              </a:cxn>
              <a:cxn ang="0">
                <a:pos x="T4" y="T5"/>
              </a:cxn>
              <a:cxn ang="0">
                <a:pos x="T6" y="T7"/>
              </a:cxn>
              <a:cxn ang="0">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4" name="Oval 28"/>
          <p:cNvSpPr>
            <a:spLocks noChangeArrowheads="1"/>
          </p:cNvSpPr>
          <p:nvPr/>
        </p:nvSpPr>
        <p:spPr bwMode="auto">
          <a:xfrm rot="2720962">
            <a:off x="4031456" y="2840832"/>
            <a:ext cx="428625" cy="735012"/>
          </a:xfrm>
          <a:prstGeom prst="ellipse">
            <a:avLst/>
          </a:prstGeom>
          <a:solidFill>
            <a:srgbClr val="008000">
              <a:alpha val="50000"/>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5" name="Oval 2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6" name="Text Box 3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87" name="Line 3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88" name="Rectangle 3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57889" name="Text Box 3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b="1">
                <a:solidFill>
                  <a:srgbClr val="000000"/>
                </a:solidFill>
              </a:rPr>
              <a:t>d*</a:t>
            </a:r>
          </a:p>
        </p:txBody>
      </p:sp>
      <p:sp>
        <p:nvSpPr>
          <p:cNvPr id="1657890" name="Line 3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1" name="Line 3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2" name="Line 36"/>
          <p:cNvSpPr>
            <a:spLocks noChangeShapeType="1"/>
          </p:cNvSpPr>
          <p:nvPr/>
        </p:nvSpPr>
        <p:spPr bwMode="auto">
          <a:xfrm>
            <a:off x="1211263" y="5214938"/>
            <a:ext cx="3113087" cy="6492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57893" name="Line 37"/>
          <p:cNvSpPr>
            <a:spLocks noChangeShapeType="1"/>
          </p:cNvSpPr>
          <p:nvPr/>
        </p:nvSpPr>
        <p:spPr bwMode="auto">
          <a:xfrm flipH="1">
            <a:off x="4343400" y="5646738"/>
            <a:ext cx="6350" cy="635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780214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83" name="Group 2"/>
          <p:cNvGrpSpPr>
            <a:grpSpLocks/>
          </p:cNvGrpSpPr>
          <p:nvPr/>
        </p:nvGrpSpPr>
        <p:grpSpPr bwMode="auto">
          <a:xfrm>
            <a:off x="5548313" y="2247900"/>
            <a:ext cx="2847975" cy="2832100"/>
            <a:chOff x="3494" y="1415"/>
            <a:chExt cx="1794" cy="1784"/>
          </a:xfrm>
        </p:grpSpPr>
        <p:sp>
          <p:nvSpPr>
            <p:cNvPr id="46094"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5"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7031" name="Rectangle 7"/>
          <p:cNvSpPr>
            <a:spLocks noChangeArrowheads="1"/>
          </p:cNvSpPr>
          <p:nvPr/>
        </p:nvSpPr>
        <p:spPr bwMode="auto">
          <a:xfrm>
            <a:off x="-188913" y="3436938"/>
            <a:ext cx="5980113" cy="146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5" name="Rectangle 9"/>
          <p:cNvSpPr>
            <a:spLocks noGrp="1" noChangeArrowheads="1"/>
          </p:cNvSpPr>
          <p:nvPr>
            <p:ph type="title"/>
          </p:nvPr>
        </p:nvSpPr>
        <p:spPr/>
        <p:txBody>
          <a:bodyPr/>
          <a:lstStyle/>
          <a:p>
            <a:pPr eaLnBrk="1" hangingPunct="1"/>
            <a:r>
              <a:rPr lang="en-US" sz="4000" smtClean="0"/>
              <a:t>shoot the whole crystal</a:t>
            </a:r>
          </a:p>
        </p:txBody>
      </p:sp>
      <p:sp>
        <p:nvSpPr>
          <p:cNvPr id="46086" name="Text Box 10"/>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6087" name="Freeform 12"/>
          <p:cNvSpPr>
            <a:spLocks noChangeAspect="1"/>
          </p:cNvSpPr>
          <p:nvPr/>
        </p:nvSpPr>
        <p:spPr bwMode="auto">
          <a:xfrm rot="5400000">
            <a:off x="2238375" y="3508375"/>
            <a:ext cx="1212850" cy="501650"/>
          </a:xfrm>
          <a:custGeom>
            <a:avLst/>
            <a:gdLst>
              <a:gd name="T0" fmla="*/ 1167226 w 2552"/>
              <a:gd name="T1" fmla="*/ 185582 h 1384"/>
              <a:gd name="T2" fmla="*/ 574108 w 2552"/>
              <a:gd name="T3" fmla="*/ 463954 h 1384"/>
              <a:gd name="T4" fmla="*/ 163488 w 2552"/>
              <a:gd name="T5" fmla="*/ 411759 h 1384"/>
              <a:gd name="T6" fmla="*/ 3802 w 2552"/>
              <a:gd name="T7" fmla="*/ 220378 h 1384"/>
              <a:gd name="T8" fmla="*/ 140675 w 2552"/>
              <a:gd name="T9" fmla="*/ 46395 h 1384"/>
              <a:gd name="T10" fmla="*/ 505671 w 2552"/>
              <a:gd name="T11" fmla="*/ 11599 h 1384"/>
              <a:gd name="T12" fmla="*/ 802230 w 2552"/>
              <a:gd name="T13" fmla="*/ 115988 h 1384"/>
              <a:gd name="T14" fmla="*/ 1121601 w 2552"/>
              <a:gd name="T15" fmla="*/ 202980 h 1384"/>
              <a:gd name="T16" fmla="*/ 1212850 w 2552"/>
              <a:gd name="T17" fmla="*/ 202980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alpha val="0"/>
            </a:schemeClr>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8" name="Freeform 13"/>
          <p:cNvSpPr>
            <a:spLocks/>
          </p:cNvSpPr>
          <p:nvPr/>
        </p:nvSpPr>
        <p:spPr bwMode="auto">
          <a:xfrm rot="5400000">
            <a:off x="2338388" y="47736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9" name="Freeform 14"/>
          <p:cNvSpPr>
            <a:spLocks/>
          </p:cNvSpPr>
          <p:nvPr/>
        </p:nvSpPr>
        <p:spPr bwMode="auto">
          <a:xfrm rot="16200000" flipH="1">
            <a:off x="2344738" y="4735512"/>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Oval 15"/>
          <p:cNvSpPr>
            <a:spLocks noChangeArrowheads="1"/>
          </p:cNvSpPr>
          <p:nvPr/>
        </p:nvSpPr>
        <p:spPr bwMode="auto">
          <a:xfrm rot="5400000">
            <a:off x="2938462" y="4202113"/>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Rectangle 16"/>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3"/>
          <p:cNvSpPr>
            <a:spLocks noChangeArrowheads="1"/>
          </p:cNvSpPr>
          <p:nvPr/>
        </p:nvSpPr>
        <p:spPr bwMode="auto">
          <a:xfrm rot="3990954">
            <a:off x="2278062" y="3546476"/>
            <a:ext cx="1089025"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4609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3872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88889E-6 -5.55556E-6 C 0.00313 -0.00394 0.00608 -0.00811 0.00921 -0.01205 C 0.00973 -0.01737 0.0099 -0.02293 0.01059 -0.02825 C 0.01094 -0.03103 0.01025 -0.03519 0.01216 -0.03635 C 0.01441 -0.03797 0.01719 -0.03496 0.0198 -0.03427 C 0.02032 -0.00881 0.01997 0.01689 0.02118 0.04235 C 0.02136 0.04675 0.02431 0.05462 0.02431 0.05462 C 0.02205 0.07152 0.02292 0.0699 0.01059 0.06666 C 0.00608 0.0574 0.00608 0.05416 0.00608 0.04235 " pathEditMode="relative" ptsTypes="ffffffffA">
                                      <p:cBhvr>
                                        <p:cTn id="6" dur="2000" fill="hold"/>
                                        <p:tgtEl>
                                          <p:spTgt spid="2570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Text Box 3"/>
          <p:cNvSpPr txBox="1">
            <a:spLocks noChangeArrowheads="1"/>
          </p:cNvSpPr>
          <p:nvPr/>
        </p:nvSpPr>
        <p:spPr bwMode="auto">
          <a:xfrm>
            <a:off x="533400" y="2057400"/>
            <a:ext cx="8610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rgbClr val="FF0000"/>
                </a:solidFill>
              </a:rPr>
              <a:t>   Shoot nothing but the crystal</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55089010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field_ne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7675" y="100488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86051" name="Rectangle 3"/>
          <p:cNvSpPr>
            <a:spLocks noGrp="1" noChangeArrowheads="1"/>
          </p:cNvSpPr>
          <p:nvPr>
            <p:ph type="title"/>
          </p:nvPr>
        </p:nvSpPr>
        <p:spPr>
          <a:xfrm>
            <a:off x="457200" y="0"/>
            <a:ext cx="8229600" cy="1143000"/>
          </a:xfrm>
        </p:spPr>
        <p:txBody>
          <a:bodyPr/>
          <a:lstStyle/>
          <a:p>
            <a:r>
              <a:rPr lang="en-US">
                <a:solidFill>
                  <a:schemeClr val="tx1"/>
                </a:solidFill>
              </a:rPr>
              <a:t>Electric field of a moving charge</a:t>
            </a:r>
          </a:p>
        </p:txBody>
      </p:sp>
      <p:sp>
        <p:nvSpPr>
          <p:cNvPr id="386052" name="Text Box 4"/>
          <p:cNvSpPr txBox="1">
            <a:spLocks noChangeArrowheads="1"/>
          </p:cNvSpPr>
          <p:nvPr/>
        </p:nvSpPr>
        <p:spPr bwMode="auto">
          <a:xfrm>
            <a:off x="1562100" y="2765425"/>
            <a:ext cx="5870575" cy="2771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4400">
                <a:solidFill>
                  <a:srgbClr val="000000"/>
                </a:solidFill>
              </a:rPr>
              <a:t>accelerating charges</a:t>
            </a:r>
          </a:p>
          <a:p>
            <a:pPr algn="ctr" fontAlgn="base">
              <a:spcBef>
                <a:spcPct val="0"/>
              </a:spcBef>
              <a:spcAft>
                <a:spcPct val="0"/>
              </a:spcAft>
            </a:pPr>
            <a:r>
              <a:rPr lang="en-US" sz="4400">
                <a:solidFill>
                  <a:srgbClr val="000000"/>
                </a:solidFill>
              </a:rPr>
              <a:t> make </a:t>
            </a:r>
          </a:p>
          <a:p>
            <a:pPr algn="ctr" fontAlgn="base">
              <a:spcBef>
                <a:spcPct val="0"/>
              </a:spcBef>
              <a:spcAft>
                <a:spcPct val="0"/>
              </a:spcAft>
            </a:pPr>
            <a:r>
              <a:rPr lang="en-US" sz="4400">
                <a:solidFill>
                  <a:srgbClr val="000000"/>
                </a:solidFill>
              </a:rPr>
              <a:t>electromagnetic waves</a:t>
            </a:r>
          </a:p>
          <a:p>
            <a:pPr algn="ctr" fontAlgn="base">
              <a:spcBef>
                <a:spcPct val="0"/>
              </a:spcBef>
              <a:spcAft>
                <a:spcPct val="0"/>
              </a:spcAft>
            </a:pPr>
            <a:r>
              <a:rPr lang="en-US" sz="4400">
                <a:solidFill>
                  <a:srgbClr val="000000"/>
                </a:solidFill>
              </a:rPr>
              <a:t>(light)</a:t>
            </a:r>
          </a:p>
        </p:txBody>
      </p:sp>
    </p:spTree>
    <p:extLst>
      <p:ext uri="{BB962C8B-B14F-4D97-AF65-F5344CB8AC3E}">
        <p14:creationId xmlns:p14="http://schemas.microsoft.com/office/powerpoint/2010/main" val="17942336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365" t="30293" r="35645" b="25827"/>
          <a:stretch>
            <a:fillRect/>
          </a:stretch>
        </p:blipFill>
        <p:spPr bwMode="auto">
          <a:xfrm>
            <a:off x="-11113" y="1501775"/>
            <a:ext cx="9144001" cy="6019800"/>
          </a:xfrm>
          <a:prstGeom prst="rect">
            <a:avLst/>
          </a:prstGeom>
          <a:noFill/>
          <a:extLst>
            <a:ext uri="{909E8E84-426E-40DD-AFC4-6F175D3DCCD1}">
              <a14:hiddenFill xmlns:a14="http://schemas.microsoft.com/office/drawing/2010/main">
                <a:solidFill>
                  <a:srgbClr val="FFFFFF"/>
                </a:solidFill>
              </a14:hiddenFill>
            </a:ext>
          </a:extLst>
        </p:spPr>
      </p:pic>
      <p:sp>
        <p:nvSpPr>
          <p:cNvPr id="241667" name="Rectangle 3"/>
          <p:cNvSpPr>
            <a:spLocks noChangeArrowheads="1"/>
          </p:cNvSpPr>
          <p:nvPr/>
        </p:nvSpPr>
        <p:spPr bwMode="auto">
          <a:xfrm>
            <a:off x="0" y="83820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8" name="Rectangle 4"/>
          <p:cNvSpPr>
            <a:spLocks noChangeArrowheads="1"/>
          </p:cNvSpPr>
          <p:nvPr/>
        </p:nvSpPr>
        <p:spPr bwMode="auto">
          <a:xfrm>
            <a:off x="0" y="1447800"/>
            <a:ext cx="9140825" cy="822325"/>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9" name="Rectangle 5"/>
          <p:cNvSpPr>
            <a:spLocks noGrp="1" noChangeArrowheads="1"/>
          </p:cNvSpPr>
          <p:nvPr>
            <p:ph type="title"/>
          </p:nvPr>
        </p:nvSpPr>
        <p:spPr>
          <a:xfrm>
            <a:off x="457200" y="232951"/>
            <a:ext cx="8229600" cy="1143000"/>
          </a:xfrm>
        </p:spPr>
        <p:txBody>
          <a:bodyPr/>
          <a:lstStyle/>
          <a:p>
            <a:r>
              <a:rPr lang="en-US" sz="4000" dirty="0"/>
              <a:t>“crystal” = thing you want to shoot</a:t>
            </a:r>
          </a:p>
        </p:txBody>
      </p:sp>
      <p:grpSp>
        <p:nvGrpSpPr>
          <p:cNvPr id="241670" name="Group 6"/>
          <p:cNvGrpSpPr>
            <a:grpSpLocks/>
          </p:cNvGrpSpPr>
          <p:nvPr/>
        </p:nvGrpSpPr>
        <p:grpSpPr bwMode="auto">
          <a:xfrm>
            <a:off x="2971800" y="3165475"/>
            <a:ext cx="1890713" cy="1377950"/>
            <a:chOff x="3061" y="2929"/>
            <a:chExt cx="1191" cy="868"/>
          </a:xfrm>
        </p:grpSpPr>
        <p:sp>
          <p:nvSpPr>
            <p:cNvPr id="241671" name="Oval 7"/>
            <p:cNvSpPr>
              <a:spLocks noChangeArrowheads="1"/>
            </p:cNvSpPr>
            <p:nvPr/>
          </p:nvSpPr>
          <p:spPr bwMode="auto">
            <a:xfrm>
              <a:off x="3424" y="3148"/>
              <a:ext cx="466" cy="45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2" name="Line 8"/>
            <p:cNvSpPr>
              <a:spLocks noChangeShapeType="1"/>
            </p:cNvSpPr>
            <p:nvPr/>
          </p:nvSpPr>
          <p:spPr bwMode="auto">
            <a:xfrm>
              <a:off x="3061" y="3377"/>
              <a:ext cx="119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3" name="Line 9"/>
            <p:cNvSpPr>
              <a:spLocks noChangeShapeType="1"/>
            </p:cNvSpPr>
            <p:nvPr/>
          </p:nvSpPr>
          <p:spPr bwMode="auto">
            <a:xfrm>
              <a:off x="3655" y="2929"/>
              <a:ext cx="6" cy="8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28605548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738" name="Group 2"/>
          <p:cNvGrpSpPr>
            <a:grpSpLocks/>
          </p:cNvGrpSpPr>
          <p:nvPr/>
        </p:nvGrpSpPr>
        <p:grpSpPr bwMode="auto">
          <a:xfrm>
            <a:off x="5548313" y="2247900"/>
            <a:ext cx="2847975" cy="2832100"/>
            <a:chOff x="3494" y="1415"/>
            <a:chExt cx="1794" cy="1784"/>
          </a:xfrm>
        </p:grpSpPr>
        <p:sp>
          <p:nvSpPr>
            <p:cNvPr id="244739"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4740"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1"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4742" name="Rectangle 6"/>
          <p:cNvSpPr>
            <a:spLocks noGrp="1" noChangeArrowheads="1"/>
          </p:cNvSpPr>
          <p:nvPr>
            <p:ph type="title"/>
          </p:nvPr>
        </p:nvSpPr>
        <p:spPr/>
        <p:txBody>
          <a:bodyPr/>
          <a:lstStyle/>
          <a:p>
            <a:r>
              <a:rPr lang="en-US" sz="4000"/>
              <a:t>shoot nothing but the crystal</a:t>
            </a:r>
          </a:p>
        </p:txBody>
      </p:sp>
      <p:sp>
        <p:nvSpPr>
          <p:cNvPr id="244743" name="Text Box 7"/>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4744" name="Group 8"/>
          <p:cNvGrpSpPr>
            <a:grpSpLocks/>
          </p:cNvGrpSpPr>
          <p:nvPr/>
        </p:nvGrpSpPr>
        <p:grpSpPr bwMode="auto">
          <a:xfrm>
            <a:off x="-188913" y="2224088"/>
            <a:ext cx="8586788" cy="2870200"/>
            <a:chOff x="-119" y="1401"/>
            <a:chExt cx="5409" cy="1808"/>
          </a:xfrm>
        </p:grpSpPr>
        <p:sp>
          <p:nvSpPr>
            <p:cNvPr id="244745" name="Rectangle 9"/>
            <p:cNvSpPr>
              <a:spLocks noChangeArrowheads="1"/>
            </p:cNvSpPr>
            <p:nvPr/>
          </p:nvSpPr>
          <p:spPr bwMode="auto">
            <a:xfrm>
              <a:off x="-119" y="1580"/>
              <a:ext cx="3767"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6" name="Picture 10" descr="diffimage"/>
            <p:cNvPicPr>
              <a:picLocks noChangeAspect="1" noChangeArrowheads="1"/>
            </p:cNvPicPr>
            <p:nvPr/>
          </p:nvPicPr>
          <p:blipFill>
            <a:blip r:embed="rId2">
              <a:lum bright="-60000" contrast="60000"/>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4747" name="Group 11"/>
          <p:cNvGrpSpPr>
            <a:grpSpLocks/>
          </p:cNvGrpSpPr>
          <p:nvPr/>
        </p:nvGrpSpPr>
        <p:grpSpPr bwMode="auto">
          <a:xfrm rot="5400000">
            <a:off x="1725612" y="4021138"/>
            <a:ext cx="2238375" cy="501650"/>
            <a:chOff x="1288" y="3758"/>
            <a:chExt cx="1410" cy="316"/>
          </a:xfrm>
        </p:grpSpPr>
        <p:sp>
          <p:nvSpPr>
            <p:cNvPr id="244748" name="Freeform 12"/>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49"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4750"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1"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752"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4753" name="Rectangle 17"/>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397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4744"/>
                                        </p:tgtEl>
                                        <p:attrNameLst>
                                          <p:attrName>style.visibility</p:attrName>
                                        </p:attrNameLst>
                                      </p:cBhvr>
                                      <p:to>
                                        <p:strVal val="visible"/>
                                      </p:to>
                                    </p:set>
                                    <p:animEffect transition="in" filter="wipe(left)">
                                      <p:cBhvr>
                                        <p:cTn id="7"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2" name="Group 2"/>
          <p:cNvGrpSpPr>
            <a:grpSpLocks/>
          </p:cNvGrpSpPr>
          <p:nvPr/>
        </p:nvGrpSpPr>
        <p:grpSpPr bwMode="auto">
          <a:xfrm>
            <a:off x="5548313" y="2247900"/>
            <a:ext cx="2847975" cy="2832100"/>
            <a:chOff x="3494" y="1415"/>
            <a:chExt cx="1794" cy="1784"/>
          </a:xfrm>
        </p:grpSpPr>
        <p:sp>
          <p:nvSpPr>
            <p:cNvPr id="245763"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4"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5"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5766" name="Group 6"/>
          <p:cNvGrpSpPr>
            <a:grpSpLocks/>
          </p:cNvGrpSpPr>
          <p:nvPr/>
        </p:nvGrpSpPr>
        <p:grpSpPr bwMode="auto">
          <a:xfrm>
            <a:off x="-188913" y="2224088"/>
            <a:ext cx="8586788" cy="2870200"/>
            <a:chOff x="-119" y="1401"/>
            <a:chExt cx="5409" cy="1808"/>
          </a:xfrm>
        </p:grpSpPr>
        <p:sp>
          <p:nvSpPr>
            <p:cNvPr id="245767" name="Rectangle 7"/>
            <p:cNvSpPr>
              <a:spLocks noChangeArrowheads="1"/>
            </p:cNvSpPr>
            <p:nvPr/>
          </p:nvSpPr>
          <p:spPr bwMode="auto">
            <a:xfrm>
              <a:off x="-23" y="2161"/>
              <a:ext cx="3767" cy="119"/>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68" name="Rectangle 8"/>
            <p:cNvSpPr>
              <a:spLocks noChangeArrowheads="1"/>
            </p:cNvSpPr>
            <p:nvPr/>
          </p:nvSpPr>
          <p:spPr bwMode="auto">
            <a:xfrm>
              <a:off x="-119" y="1580"/>
              <a:ext cx="1316" cy="1381"/>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9"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 y="1401"/>
              <a:ext cx="1808" cy="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70" name="Rectangle 10"/>
          <p:cNvSpPr>
            <a:spLocks noGrp="1" noChangeArrowheads="1"/>
          </p:cNvSpPr>
          <p:nvPr>
            <p:ph type="title"/>
          </p:nvPr>
        </p:nvSpPr>
        <p:spPr/>
        <p:txBody>
          <a:bodyPr/>
          <a:lstStyle/>
          <a:p>
            <a:r>
              <a:rPr lang="en-US" sz="4000"/>
              <a:t>shoot nothing but the crystal</a:t>
            </a:r>
          </a:p>
        </p:txBody>
      </p:sp>
      <p:sp>
        <p:nvSpPr>
          <p:cNvPr id="245771"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45772" name="Group 12"/>
          <p:cNvGrpSpPr>
            <a:grpSpLocks/>
          </p:cNvGrpSpPr>
          <p:nvPr/>
        </p:nvGrpSpPr>
        <p:grpSpPr bwMode="auto">
          <a:xfrm rot="5400000">
            <a:off x="1725612" y="4021138"/>
            <a:ext cx="2238375" cy="501650"/>
            <a:chOff x="1288" y="3758"/>
            <a:chExt cx="1410" cy="316"/>
          </a:xfrm>
        </p:grpSpPr>
        <p:sp>
          <p:nvSpPr>
            <p:cNvPr id="245773"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4577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7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5778"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79"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780"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0999923"/>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66" name="AutoShape 22"/>
          <p:cNvSpPr>
            <a:spLocks noChangeArrowheads="1"/>
          </p:cNvSpPr>
          <p:nvPr/>
        </p:nvSpPr>
        <p:spPr bwMode="auto">
          <a:xfrm rot="16200000">
            <a:off x="3094038" y="2011362"/>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46" name="Group 2"/>
          <p:cNvGrpSpPr>
            <a:grpSpLocks/>
          </p:cNvGrpSpPr>
          <p:nvPr/>
        </p:nvGrpSpPr>
        <p:grpSpPr bwMode="auto">
          <a:xfrm>
            <a:off x="5548313" y="2247900"/>
            <a:ext cx="2847975" cy="2832100"/>
            <a:chOff x="3494" y="1415"/>
            <a:chExt cx="1794" cy="1784"/>
          </a:xfrm>
        </p:grpSpPr>
        <p:sp>
          <p:nvSpPr>
            <p:cNvPr id="262147"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49"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2153"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73" name="Picture 29" descr="blur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2214563"/>
            <a:ext cx="2870200" cy="2870200"/>
          </a:xfrm>
          <a:prstGeom prst="rect">
            <a:avLst/>
          </a:prstGeom>
          <a:noFill/>
          <a:extLst>
            <a:ext uri="{909E8E84-426E-40DD-AFC4-6F175D3DCCD1}">
              <a14:hiddenFill xmlns:a14="http://schemas.microsoft.com/office/drawing/2010/main">
                <a:solidFill>
                  <a:srgbClr val="FFFFFF"/>
                </a:solidFill>
              </a14:hiddenFill>
            </a:ext>
          </a:extLst>
        </p:spPr>
      </p:pic>
      <p:sp>
        <p:nvSpPr>
          <p:cNvPr id="262165" name="AutoShape 21"/>
          <p:cNvSpPr>
            <a:spLocks noChangeArrowheads="1"/>
          </p:cNvSpPr>
          <p:nvPr/>
        </p:nvSpPr>
        <p:spPr bwMode="auto">
          <a:xfrm rot="5400000">
            <a:off x="414338" y="1997075"/>
            <a:ext cx="2216150" cy="3044825"/>
          </a:xfrm>
          <a:prstGeom prst="triangle">
            <a:avLst>
              <a:gd name="adj" fmla="val 50000"/>
            </a:avLst>
          </a:prstGeom>
          <a:gradFill rotWithShape="1">
            <a:gsLst>
              <a:gs pos="0">
                <a:srgbClr val="4BFF4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4" name="Rectangle 10"/>
          <p:cNvSpPr>
            <a:spLocks noGrp="1" noChangeArrowheads="1"/>
          </p:cNvSpPr>
          <p:nvPr>
            <p:ph type="title"/>
          </p:nvPr>
        </p:nvSpPr>
        <p:spPr/>
        <p:txBody>
          <a:bodyPr/>
          <a:lstStyle/>
          <a:p>
            <a:r>
              <a:rPr lang="en-US"/>
              <a:t>shoot nothing but the crystal</a:t>
            </a:r>
          </a:p>
        </p:txBody>
      </p:sp>
      <p:sp>
        <p:nvSpPr>
          <p:cNvPr id="262155"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2156" name="Group 12"/>
          <p:cNvGrpSpPr>
            <a:grpSpLocks/>
          </p:cNvGrpSpPr>
          <p:nvPr/>
        </p:nvGrpSpPr>
        <p:grpSpPr bwMode="auto">
          <a:xfrm rot="5400000">
            <a:off x="1725612" y="4021138"/>
            <a:ext cx="2238375" cy="501650"/>
            <a:chOff x="1288" y="3758"/>
            <a:chExt cx="1410" cy="316"/>
          </a:xfrm>
        </p:grpSpPr>
        <p:sp>
          <p:nvSpPr>
            <p:cNvPr id="262157"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58"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2159"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0"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161"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164"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524966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66"/>
                                        </p:tgtEl>
                                        <p:attrNameLst>
                                          <p:attrName>style.visibility</p:attrName>
                                        </p:attrNameLst>
                                      </p:cBhvr>
                                      <p:to>
                                        <p:strVal val="visible"/>
                                      </p:to>
                                    </p:set>
                                    <p:animEffect transition="in" filter="wipe(left)">
                                      <p:cBhvr>
                                        <p:cTn id="7" dur="500"/>
                                        <p:tgtEl>
                                          <p:spTgt spid="26216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62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6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87" name="Group 19"/>
          <p:cNvGrpSpPr>
            <a:grpSpLocks/>
          </p:cNvGrpSpPr>
          <p:nvPr/>
        </p:nvGrpSpPr>
        <p:grpSpPr bwMode="auto">
          <a:xfrm>
            <a:off x="0" y="3214688"/>
            <a:ext cx="5724525" cy="703262"/>
            <a:chOff x="0" y="1519"/>
            <a:chExt cx="3606" cy="1405"/>
          </a:xfrm>
        </p:grpSpPr>
        <p:sp>
          <p:nvSpPr>
            <p:cNvPr id="263188" name="AutoShape 20"/>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89" name="AutoShape 21"/>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0" name="Group 2"/>
          <p:cNvGrpSpPr>
            <a:grpSpLocks/>
          </p:cNvGrpSpPr>
          <p:nvPr/>
        </p:nvGrpSpPr>
        <p:grpSpPr bwMode="auto">
          <a:xfrm>
            <a:off x="0" y="3125788"/>
            <a:ext cx="5724525" cy="703262"/>
            <a:chOff x="0" y="1519"/>
            <a:chExt cx="3606" cy="1405"/>
          </a:xfrm>
        </p:grpSpPr>
        <p:sp>
          <p:nvSpPr>
            <p:cNvPr id="263171" name="AutoShape 3"/>
            <p:cNvSpPr>
              <a:spLocks noChangeArrowheads="1"/>
            </p:cNvSpPr>
            <p:nvPr/>
          </p:nvSpPr>
          <p:spPr bwMode="auto">
            <a:xfrm rot="5400000">
              <a:off x="261" y="1258"/>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2" name="AutoShape 4"/>
            <p:cNvSpPr>
              <a:spLocks noChangeArrowheads="1"/>
            </p:cNvSpPr>
            <p:nvPr/>
          </p:nvSpPr>
          <p:spPr bwMode="auto">
            <a:xfrm rot="16200000">
              <a:off x="1949" y="1267"/>
              <a:ext cx="1396" cy="1918"/>
            </a:xfrm>
            <a:prstGeom prst="triangle">
              <a:avLst>
                <a:gd name="adj" fmla="val 50000"/>
              </a:avLst>
            </a:prstGeom>
            <a:gradFill rotWithShape="1">
              <a:gsLst>
                <a:gs pos="0">
                  <a:srgbClr val="9BFF9B"/>
                </a:gs>
                <a:gs pos="100000">
                  <a:srgbClr val="C1FFC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3173" name="Group 5"/>
          <p:cNvGrpSpPr>
            <a:grpSpLocks/>
          </p:cNvGrpSpPr>
          <p:nvPr/>
        </p:nvGrpSpPr>
        <p:grpSpPr bwMode="auto">
          <a:xfrm>
            <a:off x="5548313" y="2247900"/>
            <a:ext cx="2847975" cy="2832100"/>
            <a:chOff x="3494" y="1415"/>
            <a:chExt cx="1794" cy="1784"/>
          </a:xfrm>
        </p:grpSpPr>
        <p:sp>
          <p:nvSpPr>
            <p:cNvPr id="263174" name="Rectangle 6"/>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3175" name="Line 7"/>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76" name="Line 8"/>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3177"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8" name="Rectangle 10"/>
          <p:cNvSpPr>
            <a:spLocks noGrp="1" noChangeArrowheads="1"/>
          </p:cNvSpPr>
          <p:nvPr>
            <p:ph type="title"/>
          </p:nvPr>
        </p:nvSpPr>
        <p:spPr/>
        <p:txBody>
          <a:bodyPr/>
          <a:lstStyle/>
          <a:p>
            <a:r>
              <a:rPr lang="en-US"/>
              <a:t>shoot nothing but the crystal</a:t>
            </a:r>
          </a:p>
        </p:txBody>
      </p:sp>
      <p:sp>
        <p:nvSpPr>
          <p:cNvPr id="263179"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3180" name="Group 12"/>
          <p:cNvGrpSpPr>
            <a:grpSpLocks/>
          </p:cNvGrpSpPr>
          <p:nvPr/>
        </p:nvGrpSpPr>
        <p:grpSpPr bwMode="auto">
          <a:xfrm rot="5400000">
            <a:off x="1725612" y="4021138"/>
            <a:ext cx="2238375" cy="501650"/>
            <a:chOff x="1288" y="3758"/>
            <a:chExt cx="1410" cy="316"/>
          </a:xfrm>
        </p:grpSpPr>
        <p:sp>
          <p:nvSpPr>
            <p:cNvPr id="263181"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318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18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3186" name="Rectangle 18"/>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57194499"/>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4" name="Group 2"/>
          <p:cNvGrpSpPr>
            <a:grpSpLocks/>
          </p:cNvGrpSpPr>
          <p:nvPr/>
        </p:nvGrpSpPr>
        <p:grpSpPr bwMode="auto">
          <a:xfrm>
            <a:off x="5548313" y="2247900"/>
            <a:ext cx="2847975" cy="2832100"/>
            <a:chOff x="3494" y="1415"/>
            <a:chExt cx="1794" cy="1784"/>
          </a:xfrm>
        </p:grpSpPr>
        <p:sp>
          <p:nvSpPr>
            <p:cNvPr id="264195" name="Rectangle 3"/>
            <p:cNvSpPr>
              <a:spLocks noChangeArrowheads="1"/>
            </p:cNvSpPr>
            <p:nvPr/>
          </p:nvSpPr>
          <p:spPr bwMode="auto">
            <a:xfrm>
              <a:off x="3494" y="1415"/>
              <a:ext cx="1794" cy="1784"/>
            </a:xfrm>
            <a:prstGeom prst="rect">
              <a:avLst/>
            </a:prstGeom>
            <a:solidFill>
              <a:srgbClr val="DBDBDB"/>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6" name="Line 4"/>
            <p:cNvSpPr>
              <a:spLocks noChangeShapeType="1"/>
            </p:cNvSpPr>
            <p:nvPr/>
          </p:nvSpPr>
          <p:spPr bwMode="auto">
            <a:xfrm>
              <a:off x="4392" y="1424"/>
              <a:ext cx="0" cy="176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7" name="Line 5"/>
            <p:cNvSpPr>
              <a:spLocks noChangeShapeType="1"/>
            </p:cNvSpPr>
            <p:nvPr/>
          </p:nvSpPr>
          <p:spPr bwMode="auto">
            <a:xfrm>
              <a:off x="3502" y="2300"/>
              <a:ext cx="177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4199" name="Rectangle 7"/>
          <p:cNvSpPr>
            <a:spLocks noChangeArrowheads="1"/>
          </p:cNvSpPr>
          <p:nvPr/>
        </p:nvSpPr>
        <p:spPr bwMode="auto">
          <a:xfrm>
            <a:off x="-36513" y="3430588"/>
            <a:ext cx="5980113" cy="188912"/>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p:cNvSpPr>
            <a:spLocks noChangeArrowheads="1"/>
          </p:cNvSpPr>
          <p:nvPr/>
        </p:nvSpPr>
        <p:spPr bwMode="auto">
          <a:xfrm>
            <a:off x="-188913" y="2508250"/>
            <a:ext cx="2089151" cy="2192338"/>
          </a:xfrm>
          <a:prstGeom prst="rect">
            <a:avLst/>
          </a:prstGeom>
          <a:solidFill>
            <a:srgbClr val="C1FF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4201" name="Picture 9" descr="diff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675" y="2224088"/>
            <a:ext cx="28702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202" name="Rectangle 10"/>
          <p:cNvSpPr>
            <a:spLocks noGrp="1" noChangeArrowheads="1"/>
          </p:cNvSpPr>
          <p:nvPr>
            <p:ph type="title"/>
          </p:nvPr>
        </p:nvSpPr>
        <p:spPr/>
        <p:txBody>
          <a:bodyPr/>
          <a:lstStyle/>
          <a:p>
            <a:r>
              <a:rPr lang="en-US"/>
              <a:t>shoot nothing but the crystal</a:t>
            </a:r>
          </a:p>
        </p:txBody>
      </p:sp>
      <p:sp>
        <p:nvSpPr>
          <p:cNvPr id="264203" name="Text Box 11"/>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264204" name="Group 12"/>
          <p:cNvGrpSpPr>
            <a:grpSpLocks/>
          </p:cNvGrpSpPr>
          <p:nvPr/>
        </p:nvGrpSpPr>
        <p:grpSpPr bwMode="auto">
          <a:xfrm rot="5400000">
            <a:off x="1725612" y="4021138"/>
            <a:ext cx="2238375" cy="501650"/>
            <a:chOff x="1288" y="3758"/>
            <a:chExt cx="1410" cy="316"/>
          </a:xfrm>
        </p:grpSpPr>
        <p:sp>
          <p:nvSpPr>
            <p:cNvPr id="264205" name="Freeform 13"/>
            <p:cNvSpPr>
              <a:spLocks noChangeAspect="1"/>
            </p:cNvSpPr>
            <p:nvPr/>
          </p:nvSpPr>
          <p:spPr bwMode="auto">
            <a:xfrm>
              <a:off x="1288" y="3758"/>
              <a:ext cx="764" cy="316"/>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6"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64207"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8"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9"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10" name="Rectangle 18"/>
          <p:cNvSpPr>
            <a:spLocks noChangeArrowheads="1"/>
          </p:cNvSpPr>
          <p:nvPr/>
        </p:nvSpPr>
        <p:spPr bwMode="auto">
          <a:xfrm>
            <a:off x="1887538" y="209073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Rectangle 19"/>
          <p:cNvSpPr>
            <a:spLocks noChangeArrowheads="1"/>
          </p:cNvSpPr>
          <p:nvPr/>
        </p:nvSpPr>
        <p:spPr bwMode="auto">
          <a:xfrm>
            <a:off x="1893888" y="3621088"/>
            <a:ext cx="217487" cy="1336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Rectangle 20"/>
          <p:cNvSpPr>
            <a:spLocks noChangeArrowheads="1"/>
          </p:cNvSpPr>
          <p:nvPr/>
        </p:nvSpPr>
        <p:spPr bwMode="auto">
          <a:xfrm>
            <a:off x="5546725" y="2246313"/>
            <a:ext cx="2847975" cy="28321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319653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42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0" grpId="0" animBg="1"/>
      <p:bldP spid="264210" grpId="0" animBg="1"/>
      <p:bldP spid="2642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l="9334" t="29077" r="10667" b="9187"/>
          <a:stretch>
            <a:fillRect/>
          </a:stretch>
        </p:blipFill>
        <p:spPr bwMode="auto">
          <a:xfrm>
            <a:off x="0" y="2286000"/>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875" name="Rectangle 3"/>
          <p:cNvSpPr>
            <a:spLocks noGrp="1" noChangeArrowheads="1"/>
          </p:cNvSpPr>
          <p:nvPr>
            <p:ph type="title"/>
          </p:nvPr>
        </p:nvSpPr>
        <p:spPr>
          <a:xfrm>
            <a:off x="715296" y="0"/>
            <a:ext cx="7772400" cy="1143000"/>
          </a:xfrm>
        </p:spPr>
        <p:txBody>
          <a:bodyPr/>
          <a:lstStyle/>
          <a:p>
            <a:pPr eaLnBrk="1" hangingPunct="1"/>
            <a:r>
              <a:rPr lang="en-US" altLang="en-US" sz="4000" dirty="0" smtClean="0"/>
              <a:t>Gaussian beam</a:t>
            </a:r>
            <a:endParaRPr lang="el-GR" altLang="en-US" sz="4000" dirty="0" smtClean="0"/>
          </a:p>
        </p:txBody>
      </p:sp>
      <p:sp>
        <p:nvSpPr>
          <p:cNvPr id="207876" name="Text Box 4"/>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305157" name="Text Box 5"/>
          <p:cNvSpPr txBox="1">
            <a:spLocks noChangeArrowheads="1"/>
          </p:cNvSpPr>
          <p:nvPr/>
        </p:nvSpPr>
        <p:spPr bwMode="auto">
          <a:xfrm>
            <a:off x="5257800" y="1752600"/>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50% of flux</a:t>
            </a:r>
          </a:p>
        </p:txBody>
      </p:sp>
      <p:sp>
        <p:nvSpPr>
          <p:cNvPr id="305158" name="Text Box 6"/>
          <p:cNvSpPr txBox="1">
            <a:spLocks noChangeArrowheads="1"/>
          </p:cNvSpPr>
          <p:nvPr/>
        </p:nvSpPr>
        <p:spPr bwMode="auto">
          <a:xfrm>
            <a:off x="6705600" y="24384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the other 50%</a:t>
            </a:r>
          </a:p>
        </p:txBody>
      </p:sp>
      <p:sp>
        <p:nvSpPr>
          <p:cNvPr id="305159" name="Line 7"/>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0" name="Line 8"/>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5161" name="Rectangle 9"/>
          <p:cNvSpPr>
            <a:spLocks noChangeArrowheads="1"/>
          </p:cNvSpPr>
          <p:nvPr/>
        </p:nvSpPr>
        <p:spPr bwMode="auto">
          <a:xfrm>
            <a:off x="0" y="1905000"/>
            <a:ext cx="17526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7882" name="Group 10"/>
          <p:cNvGrpSpPr>
            <a:grpSpLocks/>
          </p:cNvGrpSpPr>
          <p:nvPr/>
        </p:nvGrpSpPr>
        <p:grpSpPr bwMode="auto">
          <a:xfrm rot="5400000">
            <a:off x="1166019" y="2415381"/>
            <a:ext cx="1114425" cy="246063"/>
            <a:chOff x="1288" y="3758"/>
            <a:chExt cx="1410" cy="316"/>
          </a:xfrm>
        </p:grpSpPr>
        <p:sp>
          <p:nvSpPr>
            <p:cNvPr id="207883" name="Freeform 11"/>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4" name="Rectangle 12"/>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7885" name="Freeform 13"/>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6" name="Freeform 14"/>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7887" name="Oval 15"/>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38228162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5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51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5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p:bldP spid="305159" grpId="0" animBg="1"/>
      <p:bldP spid="30516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990600" y="2133600"/>
            <a:ext cx="762000" cy="76200"/>
          </a:xfrm>
          <a:prstGeom prst="rect">
            <a:avLst/>
          </a:prstGeom>
          <a:solidFill>
            <a:srgbClr val="4BFF4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pic>
        <p:nvPicPr>
          <p:cNvPr id="208899" name="Picture 3"/>
          <p:cNvPicPr>
            <a:picLocks noChangeAspect="1" noChangeArrowheads="1"/>
          </p:cNvPicPr>
          <p:nvPr/>
        </p:nvPicPr>
        <p:blipFill>
          <a:blip r:embed="rId2">
            <a:extLst>
              <a:ext uri="{28A0092B-C50C-407E-A947-70E740481C1C}">
                <a14:useLocalDpi xmlns:a14="http://schemas.microsoft.com/office/drawing/2010/main" val="0"/>
              </a:ext>
            </a:extLst>
          </a:blip>
          <a:srcRect l="9373" t="29143" r="10649" b="9177"/>
          <a:stretch>
            <a:fillRect/>
          </a:stretch>
        </p:blipFill>
        <p:spPr bwMode="auto">
          <a:xfrm>
            <a:off x="0" y="2284413"/>
            <a:ext cx="9140825" cy="426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0" name="Rectangle 4"/>
          <p:cNvSpPr>
            <a:spLocks noGrp="1" noChangeArrowheads="1"/>
          </p:cNvSpPr>
          <p:nvPr>
            <p:ph type="title"/>
          </p:nvPr>
        </p:nvSpPr>
        <p:spPr>
          <a:xfrm>
            <a:off x="730045" y="0"/>
            <a:ext cx="7772400" cy="1143000"/>
          </a:xfrm>
        </p:spPr>
        <p:txBody>
          <a:bodyPr/>
          <a:lstStyle/>
          <a:p>
            <a:pPr eaLnBrk="1" hangingPunct="1"/>
            <a:r>
              <a:rPr lang="en-US" altLang="en-US" sz="4000" dirty="0" smtClean="0"/>
              <a:t>Collimated beam</a:t>
            </a:r>
            <a:endParaRPr lang="el-GR" altLang="en-US" sz="4000" dirty="0" smtClean="0"/>
          </a:p>
        </p:txBody>
      </p:sp>
      <p:sp>
        <p:nvSpPr>
          <p:cNvPr id="208901" name="Text Box 5"/>
          <p:cNvSpPr txBox="1">
            <a:spLocks noChangeArrowheads="1"/>
          </p:cNvSpPr>
          <p:nvPr/>
        </p:nvSpPr>
        <p:spPr bwMode="auto">
          <a:xfrm>
            <a:off x="1066800" y="1524000"/>
            <a:ext cx="685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
        <p:nvSpPr>
          <p:cNvPr id="208902" name="Text Box 6"/>
          <p:cNvSpPr txBox="1">
            <a:spLocks noChangeArrowheads="1"/>
          </p:cNvSpPr>
          <p:nvPr/>
        </p:nvSpPr>
        <p:spPr bwMode="auto">
          <a:xfrm>
            <a:off x="5257800" y="17526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FF"/>
                </a:solidFill>
                <a:cs typeface="Arial" charset="0"/>
              </a:rPr>
              <a:t>100% of flux</a:t>
            </a:r>
          </a:p>
        </p:txBody>
      </p:sp>
      <p:sp>
        <p:nvSpPr>
          <p:cNvPr id="208903" name="Text Box 7"/>
          <p:cNvSpPr txBox="1">
            <a:spLocks noChangeArrowheads="1"/>
          </p:cNvSpPr>
          <p:nvPr/>
        </p:nvSpPr>
        <p:spPr bwMode="auto">
          <a:xfrm>
            <a:off x="6705600" y="2438400"/>
            <a:ext cx="51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FF0000"/>
                </a:solidFill>
                <a:cs typeface="Arial" charset="0"/>
              </a:rPr>
              <a:t>0%</a:t>
            </a:r>
          </a:p>
        </p:txBody>
      </p:sp>
      <p:sp>
        <p:nvSpPr>
          <p:cNvPr id="208904" name="Line 8"/>
          <p:cNvSpPr>
            <a:spLocks noChangeShapeType="1"/>
          </p:cNvSpPr>
          <p:nvPr/>
        </p:nvSpPr>
        <p:spPr bwMode="auto">
          <a:xfrm flipH="1">
            <a:off x="4953000" y="2057400"/>
            <a:ext cx="304800" cy="381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05" name="Line 9"/>
          <p:cNvSpPr>
            <a:spLocks noChangeShapeType="1"/>
          </p:cNvSpPr>
          <p:nvPr/>
        </p:nvSpPr>
        <p:spPr bwMode="auto">
          <a:xfrm flipH="1">
            <a:off x="6324600" y="2667000"/>
            <a:ext cx="3048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306186" name="Rectangle 10"/>
          <p:cNvSpPr>
            <a:spLocks noChangeArrowheads="1"/>
          </p:cNvSpPr>
          <p:nvPr/>
        </p:nvSpPr>
        <p:spPr bwMode="auto">
          <a:xfrm>
            <a:off x="0" y="1905000"/>
            <a:ext cx="1066800" cy="533400"/>
          </a:xfrm>
          <a:prstGeom prst="rect">
            <a:avLst/>
          </a:prstGeom>
          <a:gradFill rotWithShape="1">
            <a:gsLst>
              <a:gs pos="0">
                <a:schemeClr val="bg1"/>
              </a:gs>
              <a:gs pos="50000">
                <a:srgbClr val="4BFF4B"/>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charset="0"/>
            </a:endParaRPr>
          </a:p>
        </p:txBody>
      </p:sp>
      <p:grpSp>
        <p:nvGrpSpPr>
          <p:cNvPr id="208907" name="Group 11"/>
          <p:cNvGrpSpPr>
            <a:grpSpLocks/>
          </p:cNvGrpSpPr>
          <p:nvPr/>
        </p:nvGrpSpPr>
        <p:grpSpPr bwMode="auto">
          <a:xfrm rot="5400000">
            <a:off x="1166019" y="2415381"/>
            <a:ext cx="1114425" cy="246063"/>
            <a:chOff x="1288" y="3758"/>
            <a:chExt cx="1410" cy="316"/>
          </a:xfrm>
        </p:grpSpPr>
        <p:sp>
          <p:nvSpPr>
            <p:cNvPr id="208910" name="Freeform 12"/>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381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1" name="Rectangle 13"/>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12" name="Freeform 14"/>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3" name="Freeform 15"/>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381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
          <p:nvSpPr>
            <p:cNvPr id="208914" name="Oval 16"/>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grpSp>
      <p:sp>
        <p:nvSpPr>
          <p:cNvPr id="208908" name="Rectangle 17"/>
          <p:cNvSpPr>
            <a:spLocks noChangeAspect="1" noChangeArrowheads="1"/>
          </p:cNvSpPr>
          <p:nvPr/>
        </p:nvSpPr>
        <p:spPr bwMode="auto">
          <a:xfrm>
            <a:off x="1066800" y="2209800"/>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208909" name="Rectangle 18"/>
          <p:cNvSpPr>
            <a:spLocks noChangeAspect="1" noChangeArrowheads="1"/>
          </p:cNvSpPr>
          <p:nvPr/>
        </p:nvSpPr>
        <p:spPr bwMode="auto">
          <a:xfrm>
            <a:off x="1066800" y="1457325"/>
            <a:ext cx="109538" cy="676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1785242497"/>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533400" y="2057400"/>
            <a:ext cx="8610600"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rgbClr val="FF0000"/>
                </a:solidFill>
              </a:rPr>
              <a:t>   Back off!</a:t>
            </a:r>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41991649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Pilatus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a:t>
            </a:r>
            <a:r>
              <a:rPr lang="en-US" sz="4800" dirty="0" smtClean="0">
                <a:solidFill>
                  <a:srgbClr val="C00000"/>
                </a:solidFill>
              </a:rPr>
              <a:t>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846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 Magnet</a:t>
            </a:r>
            <a:endParaRPr lang="en-US" dirty="0"/>
          </a:p>
        </p:txBody>
      </p:sp>
      <p:sp>
        <p:nvSpPr>
          <p:cNvPr id="6" name="Can 5"/>
          <p:cNvSpPr/>
          <p:nvPr/>
        </p:nvSpPr>
        <p:spPr>
          <a:xfrm>
            <a:off x="3429000" y="4259687"/>
            <a:ext cx="2286000" cy="1371600"/>
          </a:xfrm>
          <a:prstGeom prst="ca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a:t>
            </a:r>
            <a:endParaRPr lang="en-US" sz="3200" dirty="0"/>
          </a:p>
        </p:txBody>
      </p:sp>
      <p:grpSp>
        <p:nvGrpSpPr>
          <p:cNvPr id="15" name="Group 14"/>
          <p:cNvGrpSpPr/>
          <p:nvPr/>
        </p:nvGrpSpPr>
        <p:grpSpPr>
          <a:xfrm>
            <a:off x="-708338" y="2472744"/>
            <a:ext cx="9672034" cy="1900979"/>
            <a:chOff x="-708338" y="2472744"/>
            <a:chExt cx="9672034" cy="1900979"/>
          </a:xfrm>
        </p:grpSpPr>
        <p:grpSp>
          <p:nvGrpSpPr>
            <p:cNvPr id="12" name="Group 11"/>
            <p:cNvGrpSpPr/>
            <p:nvPr/>
          </p:nvGrpSpPr>
          <p:grpSpPr>
            <a:xfrm>
              <a:off x="-708338" y="2472744"/>
              <a:ext cx="9672034" cy="1489656"/>
              <a:chOff x="-708338" y="2472744"/>
              <a:chExt cx="9672034" cy="1489656"/>
            </a:xfrm>
          </p:grpSpPr>
          <p:sp>
            <p:nvSpPr>
              <p:cNvPr id="10" name="Isosceles Triangle 9"/>
              <p:cNvSpPr/>
              <p:nvPr/>
            </p:nvSpPr>
            <p:spPr>
              <a:xfrm rot="16200000">
                <a:off x="5524501" y="1333499"/>
                <a:ext cx="533402" cy="4724400"/>
              </a:xfrm>
              <a:prstGeom prst="triangle">
                <a:avLst>
                  <a:gd name="adj"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8338" y="2472744"/>
                <a:ext cx="9672034" cy="1468191"/>
              </a:xfrm>
              <a:custGeom>
                <a:avLst/>
                <a:gdLst>
                  <a:gd name="connsiteX0" fmla="*/ 0 w 9956729"/>
                  <a:gd name="connsiteY0" fmla="*/ 1453520 h 1615212"/>
                  <a:gd name="connsiteX1" fmla="*/ 5241701 w 9956729"/>
                  <a:gd name="connsiteY1" fmla="*/ 1492157 h 1615212"/>
                  <a:gd name="connsiteX2" fmla="*/ 9672034 w 9956729"/>
                  <a:gd name="connsiteY2" fmla="*/ 88360 h 1615212"/>
                  <a:gd name="connsiteX3" fmla="*/ 9530366 w 9956729"/>
                  <a:gd name="connsiteY3" fmla="*/ 139875 h 1615212"/>
                  <a:gd name="connsiteX0" fmla="*/ 0 w 9672034"/>
                  <a:gd name="connsiteY0" fmla="*/ 1365160 h 1526852"/>
                  <a:gd name="connsiteX1" fmla="*/ 5241701 w 9672034"/>
                  <a:gd name="connsiteY1" fmla="*/ 1403797 h 1526852"/>
                  <a:gd name="connsiteX2" fmla="*/ 9672034 w 9672034"/>
                  <a:gd name="connsiteY2" fmla="*/ 0 h 1526852"/>
                  <a:gd name="connsiteX0" fmla="*/ 0 w 9672034"/>
                  <a:gd name="connsiteY0" fmla="*/ 1365160 h 1528588"/>
                  <a:gd name="connsiteX1" fmla="*/ 4893972 w 9672034"/>
                  <a:gd name="connsiteY1" fmla="*/ 1455312 h 1528588"/>
                  <a:gd name="connsiteX2" fmla="*/ 5241701 w 9672034"/>
                  <a:gd name="connsiteY2" fmla="*/ 1403797 h 1528588"/>
                  <a:gd name="connsiteX3" fmla="*/ 9672034 w 9672034"/>
                  <a:gd name="connsiteY3" fmla="*/ 0 h 1528588"/>
                  <a:gd name="connsiteX0" fmla="*/ 0 w 9672034"/>
                  <a:gd name="connsiteY0" fmla="*/ 1365160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528588"/>
                  <a:gd name="connsiteX1" fmla="*/ 4893972 w 9672034"/>
                  <a:gd name="connsiteY1" fmla="*/ 1455312 h 1528588"/>
                  <a:gd name="connsiteX2" fmla="*/ 5241701 w 9672034"/>
                  <a:gd name="connsiteY2" fmla="*/ 1403797 h 1528588"/>
                  <a:gd name="connsiteX3" fmla="*/ 5512158 w 9672034"/>
                  <a:gd name="connsiteY3" fmla="*/ 1352281 h 1528588"/>
                  <a:gd name="connsiteX4" fmla="*/ 9672034 w 9672034"/>
                  <a:gd name="connsiteY4" fmla="*/ 0 h 1528588"/>
                  <a:gd name="connsiteX0" fmla="*/ 0 w 9672034"/>
                  <a:gd name="connsiteY0" fmla="*/ 1468191 h 1488702"/>
                  <a:gd name="connsiteX1" fmla="*/ 4893972 w 9672034"/>
                  <a:gd name="connsiteY1" fmla="*/ 1455312 h 1488702"/>
                  <a:gd name="connsiteX2" fmla="*/ 5512158 w 9672034"/>
                  <a:gd name="connsiteY2" fmla="*/ 1352281 h 1488702"/>
                  <a:gd name="connsiteX3" fmla="*/ 9672034 w 9672034"/>
                  <a:gd name="connsiteY3" fmla="*/ 0 h 1488702"/>
                  <a:gd name="connsiteX0" fmla="*/ 0 w 9672034"/>
                  <a:gd name="connsiteY0" fmla="*/ 1468191 h 1491885"/>
                  <a:gd name="connsiteX1" fmla="*/ 4893972 w 9672034"/>
                  <a:gd name="connsiteY1" fmla="*/ 1455312 h 1491885"/>
                  <a:gd name="connsiteX2" fmla="*/ 5512158 w 9672034"/>
                  <a:gd name="connsiteY2" fmla="*/ 1352281 h 1491885"/>
                  <a:gd name="connsiteX3" fmla="*/ 9672034 w 9672034"/>
                  <a:gd name="connsiteY3" fmla="*/ 0 h 1491885"/>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5512158 w 9672034"/>
                  <a:gd name="connsiteY2" fmla="*/ 1352281 h 1468191"/>
                  <a:gd name="connsiteX3" fmla="*/ 9672034 w 9672034"/>
                  <a:gd name="connsiteY3" fmla="*/ 0 h 1468191"/>
                  <a:gd name="connsiteX0" fmla="*/ 0 w 9672034"/>
                  <a:gd name="connsiteY0" fmla="*/ 1468191 h 1468191"/>
                  <a:gd name="connsiteX1" fmla="*/ 4893972 w 9672034"/>
                  <a:gd name="connsiteY1" fmla="*/ 1455312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 name="connsiteX0" fmla="*/ 0 w 9672034"/>
                  <a:gd name="connsiteY0" fmla="*/ 1468191 h 1468191"/>
                  <a:gd name="connsiteX1" fmla="*/ 4275786 w 9672034"/>
                  <a:gd name="connsiteY1" fmla="*/ 1468191 h 1468191"/>
                  <a:gd name="connsiteX2" fmla="*/ 6272011 w 9672034"/>
                  <a:gd name="connsiteY2" fmla="*/ 1223493 h 1468191"/>
                  <a:gd name="connsiteX3" fmla="*/ 9672034 w 9672034"/>
                  <a:gd name="connsiteY3" fmla="*/ 0 h 1468191"/>
                </a:gdLst>
                <a:ahLst/>
                <a:cxnLst>
                  <a:cxn ang="0">
                    <a:pos x="connsiteX0" y="connsiteY0"/>
                  </a:cxn>
                  <a:cxn ang="0">
                    <a:pos x="connsiteX1" y="connsiteY1"/>
                  </a:cxn>
                  <a:cxn ang="0">
                    <a:pos x="connsiteX2" y="connsiteY2"/>
                  </a:cxn>
                  <a:cxn ang="0">
                    <a:pos x="connsiteX3" y="connsiteY3"/>
                  </a:cxn>
                </a:cxnLst>
                <a:rect l="l" t="t" r="r" b="b"/>
                <a:pathLst>
                  <a:path w="9672034" h="1468191">
                    <a:moveTo>
                      <a:pt x="0" y="1468191"/>
                    </a:moveTo>
                    <a:lnTo>
                      <a:pt x="4275786" y="1468191"/>
                    </a:lnTo>
                    <a:cubicBezTo>
                      <a:pt x="5279802" y="1437403"/>
                      <a:pt x="5254512" y="1527824"/>
                      <a:pt x="6272011" y="1223493"/>
                    </a:cubicBezTo>
                    <a:lnTo>
                      <a:pt x="9672034" y="0"/>
                    </a:lnTo>
                  </a:path>
                </a:pathLst>
              </a:custGeom>
              <a:solidFill>
                <a:schemeClr val="bg1"/>
              </a:solidFill>
              <a:ln w="50800">
                <a:solidFill>
                  <a:srgbClr val="0070C0"/>
                </a:solidFill>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38200" y="3482659"/>
              <a:ext cx="1646605" cy="369332"/>
            </a:xfrm>
            <a:prstGeom prst="rect">
              <a:avLst/>
            </a:prstGeom>
            <a:noFill/>
          </p:spPr>
          <p:txBody>
            <a:bodyPr wrap="none" rtlCol="0">
              <a:spAutoFit/>
            </a:bodyPr>
            <a:lstStyle/>
            <a:p>
              <a:r>
                <a:rPr lang="en-US" dirty="0"/>
                <a:t>e</a:t>
              </a:r>
              <a:r>
                <a:rPr lang="en-US" dirty="0" smtClean="0"/>
                <a:t>lectron beam</a:t>
              </a:r>
              <a:endParaRPr lang="en-US" dirty="0"/>
            </a:p>
          </p:txBody>
        </p:sp>
        <p:sp>
          <p:nvSpPr>
            <p:cNvPr id="14" name="TextBox 13"/>
            <p:cNvSpPr txBox="1"/>
            <p:nvPr/>
          </p:nvSpPr>
          <p:spPr>
            <a:xfrm>
              <a:off x="6814477" y="4004391"/>
              <a:ext cx="979755" cy="369332"/>
            </a:xfrm>
            <a:prstGeom prst="rect">
              <a:avLst/>
            </a:prstGeom>
            <a:noFill/>
          </p:spPr>
          <p:txBody>
            <a:bodyPr wrap="none" rtlCol="0">
              <a:spAutoFit/>
            </a:bodyPr>
            <a:lstStyle/>
            <a:p>
              <a:r>
                <a:rPr lang="en-US" dirty="0" smtClean="0"/>
                <a:t>X-rays !</a:t>
              </a:r>
              <a:endParaRPr lang="en-US" dirty="0"/>
            </a:p>
          </p:txBody>
        </p:sp>
      </p:grpSp>
      <p:sp>
        <p:nvSpPr>
          <p:cNvPr id="7" name="Can 6"/>
          <p:cNvSpPr/>
          <p:nvPr/>
        </p:nvSpPr>
        <p:spPr>
          <a:xfrm>
            <a:off x="3429000" y="2133600"/>
            <a:ext cx="2286000" cy="1371600"/>
          </a:xfrm>
          <a:prstGeom prst="ca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a:t>
            </a:r>
            <a:endParaRPr lang="en-US" sz="3200" dirty="0"/>
          </a:p>
        </p:txBody>
      </p:sp>
    </p:spTree>
    <p:extLst>
      <p:ext uri="{BB962C8B-B14F-4D97-AF65-F5344CB8AC3E}">
        <p14:creationId xmlns:p14="http://schemas.microsoft.com/office/powerpoint/2010/main" val="31654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79877"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9877"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9877"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79876" name="Rectangle 2"/>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pic>
        <p:nvPicPr>
          <p:cNvPr id="79877"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79879"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Tree>
    <p:extLst>
      <p:ext uri="{BB962C8B-B14F-4D97-AF65-F5344CB8AC3E}">
        <p14:creationId xmlns:p14="http://schemas.microsoft.com/office/powerpoint/2010/main" val="17588446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80902" name="Group 4"/>
            <p:cNvGrpSpPr>
              <a:grpSpLocks/>
            </p:cNvGrpSpPr>
            <p:nvPr/>
          </p:nvGrpSpPr>
          <p:grpSpPr bwMode="auto">
            <a:xfrm>
              <a:off x="72" y="768"/>
              <a:ext cx="1272" cy="576"/>
              <a:chOff x="4080" y="2832"/>
              <a:chExt cx="1272" cy="576"/>
            </a:xfrm>
          </p:grpSpPr>
          <p:sp>
            <p:nvSpPr>
              <p:cNvPr id="80931"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32"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3"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3" name="Group 8"/>
            <p:cNvGrpSpPr>
              <a:grpSpLocks/>
            </p:cNvGrpSpPr>
            <p:nvPr/>
          </p:nvGrpSpPr>
          <p:grpSpPr bwMode="auto">
            <a:xfrm>
              <a:off x="72" y="2040"/>
              <a:ext cx="1272" cy="576"/>
              <a:chOff x="4080" y="2832"/>
              <a:chExt cx="1272" cy="576"/>
            </a:xfrm>
          </p:grpSpPr>
          <p:sp>
            <p:nvSpPr>
              <p:cNvPr id="80928"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9"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30"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4" name="Group 12"/>
            <p:cNvGrpSpPr>
              <a:grpSpLocks/>
            </p:cNvGrpSpPr>
            <p:nvPr/>
          </p:nvGrpSpPr>
          <p:grpSpPr bwMode="auto">
            <a:xfrm>
              <a:off x="72" y="3312"/>
              <a:ext cx="1272" cy="576"/>
              <a:chOff x="4080" y="2832"/>
              <a:chExt cx="1272" cy="576"/>
            </a:xfrm>
          </p:grpSpPr>
          <p:sp>
            <p:nvSpPr>
              <p:cNvPr id="80925"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6"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7"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5" name="Group 16"/>
            <p:cNvGrpSpPr>
              <a:grpSpLocks/>
            </p:cNvGrpSpPr>
            <p:nvPr/>
          </p:nvGrpSpPr>
          <p:grpSpPr bwMode="auto">
            <a:xfrm>
              <a:off x="1308" y="768"/>
              <a:ext cx="1272" cy="576"/>
              <a:chOff x="4080" y="2832"/>
              <a:chExt cx="1272" cy="576"/>
            </a:xfrm>
          </p:grpSpPr>
          <p:sp>
            <p:nvSpPr>
              <p:cNvPr id="80922"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3"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4"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6" name="Group 20"/>
            <p:cNvGrpSpPr>
              <a:grpSpLocks/>
            </p:cNvGrpSpPr>
            <p:nvPr/>
          </p:nvGrpSpPr>
          <p:grpSpPr bwMode="auto">
            <a:xfrm>
              <a:off x="1308" y="3312"/>
              <a:ext cx="1272" cy="576"/>
              <a:chOff x="4080" y="2832"/>
              <a:chExt cx="1272" cy="576"/>
            </a:xfrm>
          </p:grpSpPr>
          <p:sp>
            <p:nvSpPr>
              <p:cNvPr id="80919"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20"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21"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7" name="Group 24"/>
            <p:cNvGrpSpPr>
              <a:grpSpLocks/>
            </p:cNvGrpSpPr>
            <p:nvPr/>
          </p:nvGrpSpPr>
          <p:grpSpPr bwMode="auto">
            <a:xfrm>
              <a:off x="2544" y="768"/>
              <a:ext cx="1272" cy="576"/>
              <a:chOff x="4080" y="2832"/>
              <a:chExt cx="1272" cy="576"/>
            </a:xfrm>
          </p:grpSpPr>
          <p:sp>
            <p:nvSpPr>
              <p:cNvPr id="80916"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7"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8"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8" name="Group 28"/>
            <p:cNvGrpSpPr>
              <a:grpSpLocks/>
            </p:cNvGrpSpPr>
            <p:nvPr/>
          </p:nvGrpSpPr>
          <p:grpSpPr bwMode="auto">
            <a:xfrm>
              <a:off x="2544" y="2040"/>
              <a:ext cx="1272" cy="576"/>
              <a:chOff x="4080" y="2832"/>
              <a:chExt cx="1272" cy="576"/>
            </a:xfrm>
          </p:grpSpPr>
          <p:sp>
            <p:nvSpPr>
              <p:cNvPr id="80913"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4"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5"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nvGrpSpPr>
            <p:cNvPr id="80909" name="Group 32"/>
            <p:cNvGrpSpPr>
              <a:grpSpLocks/>
            </p:cNvGrpSpPr>
            <p:nvPr/>
          </p:nvGrpSpPr>
          <p:grpSpPr bwMode="auto">
            <a:xfrm>
              <a:off x="2544" y="3312"/>
              <a:ext cx="1272" cy="576"/>
              <a:chOff x="4080" y="2832"/>
              <a:chExt cx="1272" cy="576"/>
            </a:xfrm>
          </p:grpSpPr>
          <p:sp>
            <p:nvSpPr>
              <p:cNvPr id="80910"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endParaRPr lang="en-US" smtClean="0">
                  <a:solidFill>
                    <a:srgbClr val="000000"/>
                  </a:solidFill>
                  <a:cs typeface="Arial" charset="0"/>
                </a:endParaRPr>
              </a:p>
            </p:txBody>
          </p:sp>
          <p:sp>
            <p:nvSpPr>
              <p:cNvPr id="80911"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smtClean="0">
                    <a:solidFill>
                      <a:srgbClr val="FF0000"/>
                    </a:solidFill>
                    <a:cs typeface="Arial" charset="0"/>
                  </a:rPr>
                  <a:t>$100,000.00</a:t>
                </a:r>
              </a:p>
            </p:txBody>
          </p:sp>
          <p:sp>
            <p:nvSpPr>
              <p:cNvPr id="80912"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smtClean="0">
                <a:solidFill>
                  <a:srgbClr val="000000"/>
                </a:solidFill>
                <a:cs typeface="Arial" charset="0"/>
              </a:rPr>
              <a:t>real estate is</a:t>
            </a:r>
          </a:p>
          <a:p>
            <a:pPr eaLnBrk="1" fontAlgn="base" hangingPunct="1">
              <a:spcBef>
                <a:spcPct val="0"/>
              </a:spcBef>
              <a:spcAft>
                <a:spcPct val="0"/>
              </a:spcAft>
            </a:pPr>
            <a:r>
              <a:rPr lang="en-US" sz="2800" smtClean="0">
                <a:solidFill>
                  <a:srgbClr val="000000"/>
                </a:solidFill>
                <a:cs typeface="Arial" charset="0"/>
              </a:rPr>
              <a:t>expensive</a:t>
            </a:r>
          </a:p>
          <a:p>
            <a:pPr eaLnBrk="1" fontAlgn="base" hangingPunct="1">
              <a:spcBef>
                <a:spcPct val="0"/>
              </a:spcBef>
              <a:spcAft>
                <a:spcPct val="0"/>
              </a:spcAft>
            </a:pPr>
            <a:endParaRPr lang="en-US" sz="2800" smtClean="0">
              <a:solidFill>
                <a:srgbClr val="000000"/>
              </a:solidFill>
              <a:cs typeface="Arial" charset="0"/>
            </a:endParaRPr>
          </a:p>
          <a:p>
            <a:pPr eaLnBrk="1" fontAlgn="base" hangingPunct="1">
              <a:spcBef>
                <a:spcPct val="0"/>
              </a:spcBef>
              <a:spcAft>
                <a:spcPct val="0"/>
              </a:spcAft>
            </a:pPr>
            <a:r>
              <a:rPr lang="en-US" sz="2800" smtClean="0">
                <a:solidFill>
                  <a:srgbClr val="000000"/>
                </a:solidFill>
                <a:cs typeface="Arial" charset="0"/>
              </a:rPr>
              <a:t>use it!</a:t>
            </a:r>
          </a:p>
        </p:txBody>
      </p:sp>
      <p:sp>
        <p:nvSpPr>
          <p:cNvPr id="80901" name="Rectangle 38"/>
          <p:cNvSpPr>
            <a:spLocks noGrp="1" noChangeArrowheads="1"/>
          </p:cNvSpPr>
          <p:nvPr>
            <p:ph type="title"/>
          </p:nvPr>
        </p:nvSpPr>
        <p:spPr>
          <a:xfrm>
            <a:off x="457200" y="0"/>
            <a:ext cx="8229600" cy="1143000"/>
          </a:xfrm>
        </p:spPr>
        <p:txBody>
          <a:bodyPr/>
          <a:lstStyle/>
          <a:p>
            <a:pPr eaLnBrk="1" hangingPunct="1"/>
            <a:r>
              <a:rPr lang="en-US" sz="5400" smtClean="0"/>
              <a:t>Background scattering</a:t>
            </a:r>
          </a:p>
        </p:txBody>
      </p:sp>
    </p:spTree>
    <p:extLst>
      <p:ext uri="{BB962C8B-B14F-4D97-AF65-F5344CB8AC3E}">
        <p14:creationId xmlns:p14="http://schemas.microsoft.com/office/powerpoint/2010/main" val="7856897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88" y="0"/>
            <a:ext cx="9145588" cy="1317625"/>
          </a:xfrm>
        </p:spPr>
        <p:txBody>
          <a:bodyPr/>
          <a:lstStyle/>
          <a:p>
            <a:pPr eaLnBrk="1" hangingPunct="1"/>
            <a:r>
              <a:rPr lang="en-US" sz="5400" smtClean="0"/>
              <a:t>Fine Slicing</a:t>
            </a:r>
          </a:p>
        </p:txBody>
      </p:sp>
      <p:sp>
        <p:nvSpPr>
          <p:cNvPr id="81923" name="Oval 4"/>
          <p:cNvSpPr>
            <a:spLocks noChangeArrowheads="1"/>
          </p:cNvSpPr>
          <p:nvPr/>
        </p:nvSpPr>
        <p:spPr bwMode="auto">
          <a:xfrm>
            <a:off x="3883025" y="3055938"/>
            <a:ext cx="1266825" cy="1277937"/>
          </a:xfrm>
          <a:prstGeom prst="ellipse">
            <a:avLst/>
          </a:prstGeom>
          <a:gradFill rotWithShape="1">
            <a:gsLst>
              <a:gs pos="0">
                <a:schemeClr val="tx1"/>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4" name="Arc 5"/>
          <p:cNvSpPr>
            <a:spLocks/>
          </p:cNvSpPr>
          <p:nvPr/>
        </p:nvSpPr>
        <p:spPr bwMode="auto">
          <a:xfrm>
            <a:off x="-12707938" y="1941513"/>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25"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mtClean="0">
                <a:solidFill>
                  <a:srgbClr val="000000"/>
                </a:solidFill>
                <a:cs typeface="Arial" charset="0"/>
              </a:rPr>
              <a:t>Pflugrath, J. W. (1999)."The finer things in X-ray diffraction data collection", </a:t>
            </a:r>
            <a:r>
              <a:rPr lang="en-US" i="1" smtClean="0">
                <a:solidFill>
                  <a:srgbClr val="000000"/>
                </a:solidFill>
                <a:cs typeface="Arial" charset="0"/>
              </a:rPr>
              <a:t>Acta Cryst. D</a:t>
            </a:r>
            <a:r>
              <a:rPr lang="en-US" smtClean="0">
                <a:solidFill>
                  <a:srgbClr val="000000"/>
                </a:solidFill>
                <a:cs typeface="Arial" charset="0"/>
              </a:rPr>
              <a:t> </a:t>
            </a:r>
            <a:r>
              <a:rPr lang="en-US" b="1" smtClean="0">
                <a:solidFill>
                  <a:srgbClr val="000000"/>
                </a:solidFill>
                <a:cs typeface="Arial" charset="0"/>
              </a:rPr>
              <a:t>55</a:t>
            </a:r>
            <a:r>
              <a:rPr lang="en-US" smtClean="0">
                <a:solidFill>
                  <a:srgbClr val="000000"/>
                </a:solidFill>
                <a:cs typeface="Arial" charset="0"/>
              </a:rPr>
              <a:t>, 1718-1725. </a:t>
            </a:r>
          </a:p>
        </p:txBody>
      </p:sp>
      <p:sp>
        <p:nvSpPr>
          <p:cNvPr id="81926" name="Arc 7"/>
          <p:cNvSpPr>
            <a:spLocks/>
          </p:cNvSpPr>
          <p:nvPr/>
        </p:nvSpPr>
        <p:spPr bwMode="auto">
          <a:xfrm>
            <a:off x="-8045450" y="1317625"/>
            <a:ext cx="16730663" cy="17287875"/>
          </a:xfrm>
          <a:custGeom>
            <a:avLst/>
            <a:gdLst>
              <a:gd name="T0" fmla="*/ 2147483647 w 17303"/>
              <a:gd name="T1" fmla="*/ 0 h 17089"/>
              <a:gd name="T2" fmla="*/ 2147483647 w 17303"/>
              <a:gd name="T3" fmla="*/ 2147483647 h 17089"/>
              <a:gd name="T4" fmla="*/ 0 w 17303"/>
              <a:gd name="T5" fmla="*/ 2147483647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nvGrpSpPr>
          <p:cNvPr id="2659340" name="Group 12"/>
          <p:cNvGrpSpPr>
            <a:grpSpLocks/>
          </p:cNvGrpSpPr>
          <p:nvPr/>
        </p:nvGrpSpPr>
        <p:grpSpPr bwMode="auto">
          <a:xfrm>
            <a:off x="3184525" y="2379663"/>
            <a:ext cx="2957513" cy="3398837"/>
            <a:chOff x="2006" y="1499"/>
            <a:chExt cx="1863" cy="2141"/>
          </a:xfrm>
        </p:grpSpPr>
        <p:sp>
          <p:nvSpPr>
            <p:cNvPr id="81942" name="Line 8"/>
            <p:cNvSpPr>
              <a:spLocks noChangeShapeType="1"/>
            </p:cNvSpPr>
            <p:nvPr/>
          </p:nvSpPr>
          <p:spPr bwMode="auto">
            <a:xfrm flipV="1">
              <a:off x="3109" y="1499"/>
              <a:ext cx="584" cy="56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3" name="Line 9"/>
            <p:cNvSpPr>
              <a:spLocks noChangeShapeType="1"/>
            </p:cNvSpPr>
            <p:nvPr/>
          </p:nvSpPr>
          <p:spPr bwMode="auto">
            <a:xfrm flipH="1">
              <a:off x="2006" y="2581"/>
              <a:ext cx="544" cy="5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sp>
          <p:nvSpPr>
            <p:cNvPr id="81944" name="Text Box 10"/>
            <p:cNvSpPr txBox="1">
              <a:spLocks noChangeArrowheads="1"/>
            </p:cNvSpPr>
            <p:nvPr/>
          </p:nvSpPr>
          <p:spPr bwMode="auto">
            <a:xfrm rot="2825715">
              <a:off x="2222" y="3090"/>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sp>
          <p:nvSpPr>
            <p:cNvPr id="81945" name="Text Box 11"/>
            <p:cNvSpPr txBox="1">
              <a:spLocks noChangeArrowheads="1"/>
            </p:cNvSpPr>
            <p:nvPr/>
          </p:nvSpPr>
          <p:spPr bwMode="auto">
            <a:xfrm rot="2825715">
              <a:off x="3320" y="2066"/>
              <a:ext cx="8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mtClean="0">
                  <a:solidFill>
                    <a:srgbClr val="000000"/>
                  </a:solidFill>
                  <a:cs typeface="Arial" charset="0"/>
                </a:rPr>
                <a:t>background</a:t>
              </a:r>
            </a:p>
          </p:txBody>
        </p:sp>
      </p:grpSp>
      <p:grpSp>
        <p:nvGrpSpPr>
          <p:cNvPr id="2659343" name="Group 15"/>
          <p:cNvGrpSpPr>
            <a:grpSpLocks/>
          </p:cNvGrpSpPr>
          <p:nvPr/>
        </p:nvGrpSpPr>
        <p:grpSpPr bwMode="auto">
          <a:xfrm>
            <a:off x="-11126788" y="1530350"/>
            <a:ext cx="18283238" cy="17575213"/>
            <a:chOff x="-7009" y="964"/>
            <a:chExt cx="11517" cy="11071"/>
          </a:xfrm>
        </p:grpSpPr>
        <p:sp>
          <p:nvSpPr>
            <p:cNvPr id="81940" name="Arc 13"/>
            <p:cNvSpPr>
              <a:spLocks/>
            </p:cNvSpPr>
            <p:nvPr/>
          </p:nvSpPr>
          <p:spPr bwMode="auto">
            <a:xfrm>
              <a:off x="-7009" y="114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41" name="Arc 14"/>
            <p:cNvSpPr>
              <a:spLocks/>
            </p:cNvSpPr>
            <p:nvPr/>
          </p:nvSpPr>
          <p:spPr bwMode="auto">
            <a:xfrm>
              <a:off x="-6031" y="964"/>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47" name="Group 19"/>
          <p:cNvGrpSpPr>
            <a:grpSpLocks/>
          </p:cNvGrpSpPr>
          <p:nvPr/>
        </p:nvGrpSpPr>
        <p:grpSpPr bwMode="auto">
          <a:xfrm>
            <a:off x="-11879263" y="1441450"/>
            <a:ext cx="19912013" cy="17751425"/>
            <a:chOff x="-7483" y="908"/>
            <a:chExt cx="12543" cy="11182"/>
          </a:xfrm>
        </p:grpSpPr>
        <p:sp>
          <p:nvSpPr>
            <p:cNvPr id="81937" name="Arc 16"/>
            <p:cNvSpPr>
              <a:spLocks/>
            </p:cNvSpPr>
            <p:nvPr/>
          </p:nvSpPr>
          <p:spPr bwMode="auto">
            <a:xfrm>
              <a:off x="-7483" y="120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8" name="Arc 17"/>
            <p:cNvSpPr>
              <a:spLocks/>
            </p:cNvSpPr>
            <p:nvPr/>
          </p:nvSpPr>
          <p:spPr bwMode="auto">
            <a:xfrm>
              <a:off x="-6497" y="1075"/>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9" name="Arc 18"/>
            <p:cNvSpPr>
              <a:spLocks/>
            </p:cNvSpPr>
            <p:nvPr/>
          </p:nvSpPr>
          <p:spPr bwMode="auto">
            <a:xfrm>
              <a:off x="-5479" y="908"/>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grpSp>
        <p:nvGrpSpPr>
          <p:cNvPr id="2659354" name="Group 26"/>
          <p:cNvGrpSpPr>
            <a:grpSpLocks/>
          </p:cNvGrpSpPr>
          <p:nvPr/>
        </p:nvGrpSpPr>
        <p:grpSpPr bwMode="auto">
          <a:xfrm>
            <a:off x="-12255500" y="1392238"/>
            <a:ext cx="20620038" cy="17851437"/>
            <a:chOff x="-7720" y="877"/>
            <a:chExt cx="12989" cy="11245"/>
          </a:xfrm>
        </p:grpSpPr>
        <p:sp>
          <p:nvSpPr>
            <p:cNvPr id="81931" name="Arc 20"/>
            <p:cNvSpPr>
              <a:spLocks/>
            </p:cNvSpPr>
            <p:nvPr/>
          </p:nvSpPr>
          <p:spPr bwMode="auto">
            <a:xfrm>
              <a:off x="-7720" y="1232"/>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2" name="Arc 21"/>
            <p:cNvSpPr>
              <a:spLocks/>
            </p:cNvSpPr>
            <p:nvPr/>
          </p:nvSpPr>
          <p:spPr bwMode="auto">
            <a:xfrm>
              <a:off x="-7253" y="1169"/>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3" name="Arc 22"/>
            <p:cNvSpPr>
              <a:spLocks/>
            </p:cNvSpPr>
            <p:nvPr/>
          </p:nvSpPr>
          <p:spPr bwMode="auto">
            <a:xfrm>
              <a:off x="-5270" y="87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4" name="Arc 23"/>
            <p:cNvSpPr>
              <a:spLocks/>
            </p:cNvSpPr>
            <p:nvPr/>
          </p:nvSpPr>
          <p:spPr bwMode="auto">
            <a:xfrm>
              <a:off x="-5738" y="941"/>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5" name="Arc 24"/>
            <p:cNvSpPr>
              <a:spLocks/>
            </p:cNvSpPr>
            <p:nvPr/>
          </p:nvSpPr>
          <p:spPr bwMode="auto">
            <a:xfrm>
              <a:off x="-6259" y="1027"/>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81936" name="Arc 25"/>
            <p:cNvSpPr>
              <a:spLocks/>
            </p:cNvSpPr>
            <p:nvPr/>
          </p:nvSpPr>
          <p:spPr bwMode="auto">
            <a:xfrm>
              <a:off x="-6773" y="1090"/>
              <a:ext cx="10539" cy="10890"/>
            </a:xfrm>
            <a:custGeom>
              <a:avLst/>
              <a:gdLst>
                <a:gd name="T0" fmla="*/ 411 w 17303"/>
                <a:gd name="T1" fmla="*/ 0 h 17089"/>
                <a:gd name="T2" fmla="*/ 538 w 17303"/>
                <a:gd name="T3" fmla="*/ 177 h 17089"/>
                <a:gd name="T4" fmla="*/ 0 w 17303"/>
                <a:gd name="T5" fmla="*/ 730 h 17089"/>
                <a:gd name="T6" fmla="*/ 0 60000 65536"/>
                <a:gd name="T7" fmla="*/ 0 60000 65536"/>
                <a:gd name="T8" fmla="*/ 0 60000 65536"/>
              </a:gdLst>
              <a:ahLst/>
              <a:cxnLst>
                <a:cxn ang="T6">
                  <a:pos x="T0" y="T1"/>
                </a:cxn>
                <a:cxn ang="T7">
                  <a:pos x="T2" y="T3"/>
                </a:cxn>
                <a:cxn ang="T8">
                  <a:pos x="T4" y="T5"/>
                </a:cxn>
              </a:cxnLst>
              <a:rect l="0" t="0" r="r" b="b"/>
              <a:pathLst>
                <a:path w="17303" h="17089" fill="none" extrusionOk="0">
                  <a:moveTo>
                    <a:pt x="13210" y="-1"/>
                  </a:moveTo>
                  <a:cubicBezTo>
                    <a:pt x="14756" y="1194"/>
                    <a:pt x="16132" y="2593"/>
                    <a:pt x="17302" y="4159"/>
                  </a:cubicBezTo>
                </a:path>
                <a:path w="17303" h="17089" stroke="0" extrusionOk="0">
                  <a:moveTo>
                    <a:pt x="13210" y="-1"/>
                  </a:moveTo>
                  <a:cubicBezTo>
                    <a:pt x="14756" y="1194"/>
                    <a:pt x="16132" y="2593"/>
                    <a:pt x="17302" y="4159"/>
                  </a:cubicBezTo>
                  <a:lnTo>
                    <a:pt x="0" y="17089"/>
                  </a:lnTo>
                  <a:lnTo>
                    <a:pt x="13210" y="-1"/>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67273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9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5934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5934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593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59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685800" y="296863"/>
            <a:ext cx="7772400" cy="1455737"/>
          </a:xfrm>
        </p:spPr>
        <p:txBody>
          <a:bodyPr/>
          <a:lstStyle/>
          <a:p>
            <a:pPr eaLnBrk="1" hangingPunct="1"/>
            <a:r>
              <a:rPr lang="en-US" sz="5400" smtClean="0"/>
              <a:t>Optimal exposure time</a:t>
            </a:r>
            <a:r>
              <a:rPr lang="en-US" sz="4000" smtClean="0"/>
              <a:t/>
            </a:r>
            <a:br>
              <a:rPr lang="en-US" sz="4000" smtClean="0"/>
            </a:br>
            <a:r>
              <a:rPr lang="en-US" sz="2800" smtClean="0"/>
              <a:t>(faint spots)</a:t>
            </a:r>
          </a:p>
        </p:txBody>
      </p:sp>
      <p:sp>
        <p:nvSpPr>
          <p:cNvPr id="82948"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mtClean="0">
              <a:solidFill>
                <a:srgbClr val="000000"/>
              </a:solidFill>
              <a:cs typeface="Arial" charset="0"/>
            </a:endParaRPr>
          </a:p>
        </p:txBody>
      </p:sp>
      <p:graphicFrame>
        <p:nvGraphicFramePr>
          <p:cNvPr id="82949"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143379"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50"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Optimal exposure time for data set (s)</a:t>
            </a:r>
          </a:p>
          <a:p>
            <a:pPr eaLnBrk="1" fontAlgn="base" hangingPunct="1">
              <a:spcBef>
                <a:spcPct val="0"/>
              </a:spcBef>
              <a:spcAft>
                <a:spcPct val="0"/>
              </a:spcAft>
            </a:pP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exposure time of reference image (s)</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ref</a:t>
            </a:r>
            <a:r>
              <a:rPr lang="en-US" i="1"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	background level near weak spots on </a:t>
            </a:r>
          </a:p>
          <a:p>
            <a:pPr eaLnBrk="1" fontAlgn="base" hangingPunct="1">
              <a:spcBef>
                <a:spcPct val="0"/>
              </a:spcBef>
              <a:spcAft>
                <a:spcPct val="0"/>
              </a:spcAft>
            </a:pPr>
            <a:r>
              <a:rPr lang="en-US" smtClean="0">
                <a:solidFill>
                  <a:srgbClr val="000000"/>
                </a:solidFill>
                <a:latin typeface="Times New Roman" pitchFamily="18" charset="0"/>
                <a:cs typeface="Arial" charset="0"/>
              </a:rPr>
              <a:t>	reference image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baseline="-25000" smtClean="0">
                <a:solidFill>
                  <a:srgbClr val="000000"/>
                </a:solidFill>
                <a:latin typeface="Times New Roman" pitchFamily="18" charset="0"/>
                <a:cs typeface="Arial" charset="0"/>
              </a:rPr>
              <a:t>0</a:t>
            </a:r>
            <a:r>
              <a:rPr lang="en-US" smtClean="0">
                <a:solidFill>
                  <a:srgbClr val="000000"/>
                </a:solidFill>
                <a:latin typeface="Times New Roman" pitchFamily="18" charset="0"/>
                <a:cs typeface="Arial" charset="0"/>
              </a:rPr>
              <a:t>	ADC offset of detector (ADU)</a:t>
            </a:r>
          </a:p>
          <a:p>
            <a:pPr eaLnBrk="1" fontAlgn="base" hangingPunct="1">
              <a:spcBef>
                <a:spcPct val="0"/>
              </a:spcBef>
              <a:spcAft>
                <a:spcPct val="0"/>
              </a:spcAft>
            </a:pPr>
            <a:r>
              <a:rPr lang="en-US" i="1" smtClean="0">
                <a:solidFill>
                  <a:srgbClr val="000000"/>
                </a:solidFill>
                <a:latin typeface="Times New Roman" pitchFamily="18" charset="0"/>
                <a:cs typeface="Arial" charset="0"/>
              </a:rPr>
              <a:t>bg</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	optimal background level (via </a:t>
            </a:r>
            <a:r>
              <a:rPr lang="en-US" i="1" smtClean="0">
                <a:solidFill>
                  <a:srgbClr val="000000"/>
                </a:solidFill>
                <a:latin typeface="Times New Roman" pitchFamily="18" charset="0"/>
                <a:cs typeface="Arial" charset="0"/>
              </a:rPr>
              <a:t>t</a:t>
            </a:r>
            <a:r>
              <a:rPr lang="en-US" i="1" baseline="-25000" smtClean="0">
                <a:solidFill>
                  <a:srgbClr val="000000"/>
                </a:solidFill>
                <a:latin typeface="Times New Roman" pitchFamily="18" charset="0"/>
                <a:cs typeface="Arial" charset="0"/>
              </a:rPr>
              <a:t>hr</a:t>
            </a:r>
            <a:r>
              <a:rPr lang="en-US" smtClean="0">
                <a:solidFill>
                  <a:srgbClr val="000000"/>
                </a:solidFill>
                <a:latin typeface="Times New Roman" pitchFamily="18" charset="0"/>
                <a:cs typeface="Arial" charset="0"/>
              </a:rPr>
              <a:t>)</a:t>
            </a:r>
            <a:endParaRPr lang="en-US" i="1" baseline="-25000" smtClean="0">
              <a:solidFill>
                <a:srgbClr val="000000"/>
              </a:solidFill>
              <a:latin typeface="Times New Roman" pitchFamily="18" charset="0"/>
              <a:cs typeface="Arial" charset="0"/>
            </a:endParaRPr>
          </a:p>
          <a:p>
            <a:pPr eaLnBrk="1" fontAlgn="base" hangingPunct="1">
              <a:spcBef>
                <a:spcPct val="0"/>
              </a:spcBef>
              <a:spcAft>
                <a:spcPct val="0"/>
              </a:spcAft>
            </a:pPr>
            <a:r>
              <a:rPr lang="el-GR" smtClean="0">
                <a:solidFill>
                  <a:srgbClr val="000000"/>
                </a:solidFill>
                <a:latin typeface="Times New Roman" pitchFamily="18" charset="0"/>
                <a:cs typeface="Times New Roman" pitchFamily="18" charset="0"/>
              </a:rPr>
              <a:t>σ</a:t>
            </a:r>
            <a:r>
              <a:rPr lang="en-US" baseline="-25000" smtClean="0">
                <a:solidFill>
                  <a:srgbClr val="000000"/>
                </a:solidFill>
                <a:latin typeface="Times New Roman" pitchFamily="18" charset="0"/>
                <a:cs typeface="Arial" charset="0"/>
              </a:rPr>
              <a:t>0</a:t>
            </a:r>
            <a:r>
              <a:rPr lang="en-US" i="1" baseline="-25000" smtClean="0">
                <a:solidFill>
                  <a:srgbClr val="000000"/>
                </a:solidFill>
                <a:latin typeface="Times New Roman" pitchFamily="18" charset="0"/>
                <a:cs typeface="Arial" charset="0"/>
              </a:rPr>
              <a:t>	</a:t>
            </a:r>
            <a:r>
              <a:rPr lang="en-US" smtClean="0">
                <a:solidFill>
                  <a:srgbClr val="000000"/>
                </a:solidFill>
                <a:latin typeface="Times New Roman" pitchFamily="18" charset="0"/>
                <a:cs typeface="Arial" charset="0"/>
              </a:rPr>
              <a:t>rms read-out noise (ADU)</a:t>
            </a:r>
          </a:p>
          <a:p>
            <a:pPr eaLnBrk="1" fontAlgn="base" hangingPunct="1">
              <a:spcBef>
                <a:spcPct val="0"/>
              </a:spcBef>
              <a:spcAft>
                <a:spcPct val="0"/>
              </a:spcAft>
            </a:pPr>
            <a:r>
              <a:rPr lang="en-US" i="1" smtClean="0">
                <a:solidFill>
                  <a:srgbClr val="000000"/>
                </a:solidFill>
                <a:latin typeface="Times New Roman" pitchFamily="18" charset="0"/>
                <a:cs typeface="Arial" charset="0"/>
              </a:rPr>
              <a:t>gain</a:t>
            </a:r>
            <a:r>
              <a:rPr lang="en-US" smtClean="0">
                <a:solidFill>
                  <a:srgbClr val="000000"/>
                </a:solidFill>
                <a:latin typeface="Times New Roman" pitchFamily="18" charset="0"/>
                <a:cs typeface="Arial" charset="0"/>
              </a:rPr>
              <a:t>	ADU/photon</a:t>
            </a:r>
          </a:p>
          <a:p>
            <a:pPr eaLnBrk="1" fontAlgn="base" hangingPunct="1">
              <a:spcBef>
                <a:spcPct val="0"/>
              </a:spcBef>
              <a:spcAft>
                <a:spcPct val="0"/>
              </a:spcAft>
            </a:pPr>
            <a:r>
              <a:rPr lang="en-US" i="1" smtClean="0">
                <a:solidFill>
                  <a:srgbClr val="000000"/>
                </a:solidFill>
                <a:latin typeface="Times New Roman" pitchFamily="18" charset="0"/>
                <a:cs typeface="Arial" charset="0"/>
              </a:rPr>
              <a:t>m</a:t>
            </a:r>
            <a:r>
              <a:rPr lang="en-US" smtClean="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82952"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adjust exposure</a:t>
              </a:r>
            </a:p>
            <a:p>
              <a:pPr fontAlgn="base">
                <a:spcBef>
                  <a:spcPct val="0"/>
                </a:spcBef>
                <a:spcAft>
                  <a:spcPct val="0"/>
                </a:spcAft>
                <a:defRPr/>
              </a:pPr>
              <a:r>
                <a:rPr lang="en-US" sz="2400" b="1">
                  <a:solidFill>
                    <a:srgbClr val="FF0000"/>
                  </a:solidFill>
                  <a:effectLst>
                    <a:outerShdw blurRad="38100" dist="38100" dir="2700000" algn="tl">
                      <a:srgbClr val="C0C0C0"/>
                    </a:outerShdw>
                  </a:effectLst>
                  <a:latin typeface="Comic Sans MS" pitchFamily="66" charset="0"/>
                  <a:cs typeface="Arial" charset="0"/>
                </a:rPr>
                <a:t>so this is ~100</a:t>
              </a:r>
            </a:p>
          </p:txBody>
        </p:sp>
        <p:sp>
          <p:nvSpPr>
            <p:cNvPr id="82954"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cs typeface="Arial" charset="0"/>
              </a:endParaRPr>
            </a:p>
          </p:txBody>
        </p:sp>
      </p:grpSp>
    </p:spTree>
    <p:extLst>
      <p:ext uri="{BB962C8B-B14F-4D97-AF65-F5344CB8AC3E}">
        <p14:creationId xmlns:p14="http://schemas.microsoft.com/office/powerpoint/2010/main" val="313322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Text Box 3"/>
          <p:cNvSpPr txBox="1">
            <a:spLocks noChangeArrowheads="1"/>
          </p:cNvSpPr>
          <p:nvPr/>
        </p:nvSpPr>
        <p:spPr bwMode="auto">
          <a:xfrm>
            <a:off x="533400" y="2057400"/>
            <a:ext cx="8610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lvl="1">
              <a:lnSpc>
                <a:spcPct val="130000"/>
              </a:lnSpc>
              <a:buFontTx/>
              <a:buAutoNum type="arabicPeriod"/>
            </a:pPr>
            <a:r>
              <a:rPr lang="en-US" sz="3600">
                <a:solidFill>
                  <a:schemeClr val="bg2"/>
                </a:solidFill>
              </a:rPr>
              <a:t>   Put your crystal into the beam</a:t>
            </a:r>
          </a:p>
          <a:p>
            <a:pPr lvl="1">
              <a:lnSpc>
                <a:spcPct val="130000"/>
              </a:lnSpc>
              <a:buFontTx/>
              <a:buAutoNum type="arabicPeriod"/>
            </a:pPr>
            <a:r>
              <a:rPr lang="en-US" sz="3600">
                <a:solidFill>
                  <a:schemeClr val="bg2"/>
                </a:solidFill>
              </a:rPr>
              <a:t>   Shoot the whole crystal</a:t>
            </a:r>
          </a:p>
          <a:p>
            <a:pPr lvl="1">
              <a:lnSpc>
                <a:spcPct val="130000"/>
              </a:lnSpc>
              <a:buFontTx/>
              <a:buAutoNum type="arabicPeriod"/>
            </a:pPr>
            <a:r>
              <a:rPr lang="en-US" sz="3600">
                <a:solidFill>
                  <a:schemeClr val="bg2"/>
                </a:solidFill>
              </a:rPr>
              <a:t>   Shoot nothing but the crystal</a:t>
            </a:r>
          </a:p>
          <a:p>
            <a:pPr lvl="1">
              <a:lnSpc>
                <a:spcPct val="130000"/>
              </a:lnSpc>
              <a:buFontTx/>
              <a:buAutoNum type="arabicPeriod"/>
            </a:pPr>
            <a:r>
              <a:rPr lang="en-US" sz="3600">
                <a:solidFill>
                  <a:schemeClr val="bg2"/>
                </a:solidFill>
              </a:rPr>
              <a:t>   Back off!</a:t>
            </a:r>
          </a:p>
          <a:p>
            <a:pPr lvl="1">
              <a:lnSpc>
                <a:spcPct val="130000"/>
              </a:lnSpc>
              <a:buFontTx/>
              <a:buAutoNum type="arabicPeriod"/>
            </a:pPr>
            <a:r>
              <a:rPr lang="en-US" sz="3600">
                <a:solidFill>
                  <a:srgbClr val="FF0000"/>
                </a:solidFill>
              </a:rPr>
              <a:t>   The crystal must rotate</a:t>
            </a:r>
            <a:endParaRPr lang="en-US" sz="3600"/>
          </a:p>
        </p:txBody>
      </p:sp>
      <p:sp>
        <p:nvSpPr>
          <p:cNvPr id="2" name="Title 1"/>
          <p:cNvSpPr>
            <a:spLocks noGrp="1"/>
          </p:cNvSpPr>
          <p:nvPr>
            <p:ph type="title"/>
          </p:nvPr>
        </p:nvSpPr>
        <p:spPr/>
        <p:txBody>
          <a:bodyPr/>
          <a:lstStyle/>
          <a:p>
            <a:r>
              <a:rPr lang="en-US" dirty="0"/>
              <a:t>Data quality - simple rules:</a:t>
            </a:r>
          </a:p>
        </p:txBody>
      </p:sp>
    </p:spTree>
    <p:extLst>
      <p:ext uri="{BB962C8B-B14F-4D97-AF65-F5344CB8AC3E}">
        <p14:creationId xmlns:p14="http://schemas.microsoft.com/office/powerpoint/2010/main" val="3614579502"/>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905000" y="1371600"/>
            <a:ext cx="5457825" cy="4087813"/>
          </a:xfrm>
          <a:prstGeom prst="rect">
            <a:avLst/>
          </a:prstGeom>
          <a:noFill/>
          <a:extLst>
            <a:ext uri="{909E8E84-426E-40DD-AFC4-6F175D3DCCD1}">
              <a14:hiddenFill xmlns:a14="http://schemas.microsoft.com/office/drawing/2010/main">
                <a:solidFill>
                  <a:srgbClr val="FFFFFF"/>
                </a:solidFill>
              </a14:hiddenFill>
            </a:ext>
          </a:extLst>
        </p:spPr>
      </p:pic>
      <p:pic>
        <p:nvPicPr>
          <p:cNvPr id="248835"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rot="-2545754">
            <a:off x="1952625" y="1063625"/>
            <a:ext cx="5457825" cy="4087813"/>
          </a:xfrm>
          <a:prstGeom prst="rect">
            <a:avLst/>
          </a:prstGeom>
          <a:noFill/>
          <a:extLst>
            <a:ext uri="{909E8E84-426E-40DD-AFC4-6F175D3DCCD1}">
              <a14:hiddenFill xmlns:a14="http://schemas.microsoft.com/office/drawing/2010/main">
                <a:solidFill>
                  <a:srgbClr val="FFFFFF"/>
                </a:solidFill>
              </a14:hiddenFill>
            </a:ext>
          </a:extLst>
        </p:spPr>
      </p:pic>
      <p:sp>
        <p:nvSpPr>
          <p:cNvPr id="248836" name="Freeform 4"/>
          <p:cNvSpPr>
            <a:spLocks/>
          </p:cNvSpPr>
          <p:nvPr/>
        </p:nvSpPr>
        <p:spPr bwMode="auto">
          <a:xfrm>
            <a:off x="-85725" y="-638175"/>
            <a:ext cx="9340850" cy="7666038"/>
          </a:xfrm>
          <a:custGeom>
            <a:avLst/>
            <a:gdLst>
              <a:gd name="T0" fmla="*/ 235 w 5884"/>
              <a:gd name="T1" fmla="*/ 2517 h 4829"/>
              <a:gd name="T2" fmla="*/ 1387 w 5884"/>
              <a:gd name="T3" fmla="*/ 2599 h 4829"/>
              <a:gd name="T4" fmla="*/ 1700 w 5884"/>
              <a:gd name="T5" fmla="*/ 2805 h 4829"/>
              <a:gd name="T6" fmla="*/ 2613 w 5884"/>
              <a:gd name="T7" fmla="*/ 3117 h 4829"/>
              <a:gd name="T8" fmla="*/ 3452 w 5884"/>
              <a:gd name="T9" fmla="*/ 3183 h 4829"/>
              <a:gd name="T10" fmla="*/ 4037 w 5884"/>
              <a:gd name="T11" fmla="*/ 3027 h 4829"/>
              <a:gd name="T12" fmla="*/ 4267 w 5884"/>
              <a:gd name="T13" fmla="*/ 2500 h 4829"/>
              <a:gd name="T14" fmla="*/ 4267 w 5884"/>
              <a:gd name="T15" fmla="*/ 2188 h 4829"/>
              <a:gd name="T16" fmla="*/ 3872 w 5884"/>
              <a:gd name="T17" fmla="*/ 1900 h 4829"/>
              <a:gd name="T18" fmla="*/ 2959 w 5884"/>
              <a:gd name="T19" fmla="*/ 1933 h 4829"/>
              <a:gd name="T20" fmla="*/ 2136 w 5884"/>
              <a:gd name="T21" fmla="*/ 2130 h 4829"/>
              <a:gd name="T22" fmla="*/ 1486 w 5884"/>
              <a:gd name="T23" fmla="*/ 2517 h 4829"/>
              <a:gd name="T24" fmla="*/ 1140 w 5884"/>
              <a:gd name="T25" fmla="*/ 2550 h 4829"/>
              <a:gd name="T26" fmla="*/ 663 w 5884"/>
              <a:gd name="T27" fmla="*/ 2434 h 4829"/>
              <a:gd name="T28" fmla="*/ 317 w 5884"/>
              <a:gd name="T29" fmla="*/ 1348 h 4829"/>
              <a:gd name="T30" fmla="*/ 1000 w 5884"/>
              <a:gd name="T31" fmla="*/ 394 h 4829"/>
              <a:gd name="T32" fmla="*/ 4884 w 5884"/>
              <a:gd name="T33" fmla="*/ 377 h 4829"/>
              <a:gd name="T34" fmla="*/ 5822 w 5884"/>
              <a:gd name="T35" fmla="*/ 2657 h 4829"/>
              <a:gd name="T36" fmla="*/ 5254 w 5884"/>
              <a:gd name="T37" fmla="*/ 4525 h 4829"/>
              <a:gd name="T38" fmla="*/ 2457 w 5884"/>
              <a:gd name="T39" fmla="*/ 4483 h 4829"/>
              <a:gd name="T40" fmla="*/ 910 w 5884"/>
              <a:gd name="T41" fmla="*/ 4204 h 4829"/>
              <a:gd name="T42" fmla="*/ 79 w 5884"/>
              <a:gd name="T43" fmla="*/ 3488 h 4829"/>
              <a:gd name="T44" fmla="*/ 433 w 5884"/>
              <a:gd name="T45" fmla="*/ 2648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84" h="4829">
                <a:moveTo>
                  <a:pt x="235" y="2517"/>
                </a:moveTo>
                <a:cubicBezTo>
                  <a:pt x="689" y="2534"/>
                  <a:pt x="1143" y="2551"/>
                  <a:pt x="1387" y="2599"/>
                </a:cubicBezTo>
                <a:cubicBezTo>
                  <a:pt x="1631" y="2647"/>
                  <a:pt x="1496" y="2719"/>
                  <a:pt x="1700" y="2805"/>
                </a:cubicBezTo>
                <a:cubicBezTo>
                  <a:pt x="1904" y="2891"/>
                  <a:pt x="2321" y="3054"/>
                  <a:pt x="2613" y="3117"/>
                </a:cubicBezTo>
                <a:cubicBezTo>
                  <a:pt x="2905" y="3180"/>
                  <a:pt x="3215" y="3198"/>
                  <a:pt x="3452" y="3183"/>
                </a:cubicBezTo>
                <a:cubicBezTo>
                  <a:pt x="3689" y="3168"/>
                  <a:pt x="3901" y="3141"/>
                  <a:pt x="4037" y="3027"/>
                </a:cubicBezTo>
                <a:cubicBezTo>
                  <a:pt x="4173" y="2913"/>
                  <a:pt x="4229" y="2640"/>
                  <a:pt x="4267" y="2500"/>
                </a:cubicBezTo>
                <a:cubicBezTo>
                  <a:pt x="4305" y="2360"/>
                  <a:pt x="4333" y="2288"/>
                  <a:pt x="4267" y="2188"/>
                </a:cubicBezTo>
                <a:cubicBezTo>
                  <a:pt x="4201" y="2088"/>
                  <a:pt x="4090" y="1942"/>
                  <a:pt x="3872" y="1900"/>
                </a:cubicBezTo>
                <a:cubicBezTo>
                  <a:pt x="3654" y="1858"/>
                  <a:pt x="3248" y="1895"/>
                  <a:pt x="2959" y="1933"/>
                </a:cubicBezTo>
                <a:cubicBezTo>
                  <a:pt x="2670" y="1971"/>
                  <a:pt x="2382" y="2033"/>
                  <a:pt x="2136" y="2130"/>
                </a:cubicBezTo>
                <a:cubicBezTo>
                  <a:pt x="1890" y="2227"/>
                  <a:pt x="1652" y="2447"/>
                  <a:pt x="1486" y="2517"/>
                </a:cubicBezTo>
                <a:cubicBezTo>
                  <a:pt x="1320" y="2587"/>
                  <a:pt x="1277" y="2564"/>
                  <a:pt x="1140" y="2550"/>
                </a:cubicBezTo>
                <a:cubicBezTo>
                  <a:pt x="1003" y="2536"/>
                  <a:pt x="800" y="2634"/>
                  <a:pt x="663" y="2434"/>
                </a:cubicBezTo>
                <a:cubicBezTo>
                  <a:pt x="526" y="2234"/>
                  <a:pt x="261" y="1688"/>
                  <a:pt x="317" y="1348"/>
                </a:cubicBezTo>
                <a:cubicBezTo>
                  <a:pt x="373" y="1008"/>
                  <a:pt x="239" y="556"/>
                  <a:pt x="1000" y="394"/>
                </a:cubicBezTo>
                <a:cubicBezTo>
                  <a:pt x="1761" y="232"/>
                  <a:pt x="4080" y="0"/>
                  <a:pt x="4884" y="377"/>
                </a:cubicBezTo>
                <a:cubicBezTo>
                  <a:pt x="5688" y="754"/>
                  <a:pt x="5760" y="1966"/>
                  <a:pt x="5822" y="2657"/>
                </a:cubicBezTo>
                <a:cubicBezTo>
                  <a:pt x="5884" y="3348"/>
                  <a:pt x="5815" y="4221"/>
                  <a:pt x="5254" y="4525"/>
                </a:cubicBezTo>
                <a:cubicBezTo>
                  <a:pt x="4693" y="4829"/>
                  <a:pt x="3181" y="4537"/>
                  <a:pt x="2457" y="4483"/>
                </a:cubicBezTo>
                <a:cubicBezTo>
                  <a:pt x="1733" y="4429"/>
                  <a:pt x="1306" y="4370"/>
                  <a:pt x="910" y="4204"/>
                </a:cubicBezTo>
                <a:cubicBezTo>
                  <a:pt x="514" y="4038"/>
                  <a:pt x="158" y="3747"/>
                  <a:pt x="79" y="3488"/>
                </a:cubicBezTo>
                <a:cubicBezTo>
                  <a:pt x="0" y="3229"/>
                  <a:pt x="213" y="2894"/>
                  <a:pt x="433"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37" name="Rectangle 5"/>
          <p:cNvSpPr>
            <a:spLocks noGrp="1" noChangeArrowheads="1"/>
          </p:cNvSpPr>
          <p:nvPr>
            <p:ph type="title"/>
          </p:nvPr>
        </p:nvSpPr>
        <p:spPr/>
        <p:txBody>
          <a:bodyPr/>
          <a:lstStyle/>
          <a:p>
            <a:r>
              <a:rPr lang="en-US"/>
              <a:t>The crystal rotates!</a:t>
            </a:r>
          </a:p>
        </p:txBody>
      </p:sp>
      <p:grpSp>
        <p:nvGrpSpPr>
          <p:cNvPr id="248838" name="Group 6"/>
          <p:cNvGrpSpPr>
            <a:grpSpLocks/>
          </p:cNvGrpSpPr>
          <p:nvPr/>
        </p:nvGrpSpPr>
        <p:grpSpPr bwMode="auto">
          <a:xfrm>
            <a:off x="-1587500" y="-39688"/>
            <a:ext cx="7469188" cy="6629401"/>
            <a:chOff x="239" y="1395"/>
            <a:chExt cx="2116" cy="1903"/>
          </a:xfrm>
        </p:grpSpPr>
        <p:sp>
          <p:nvSpPr>
            <p:cNvPr id="248839" name="Freeform 7"/>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0" name="Freeform 8"/>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8841"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8842"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843"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5565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8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88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8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41" grpId="0" animBg="1"/>
      <p:bldP spid="248842" grpId="0" animBg="1"/>
      <p:bldP spid="2488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1587500" y="-638175"/>
            <a:ext cx="10842625" cy="7880350"/>
            <a:chOff x="-1000" y="-402"/>
            <a:chExt cx="6830" cy="4964"/>
          </a:xfrm>
        </p:grpSpPr>
        <p:pic>
          <p:nvPicPr>
            <p:cNvPr id="249859" name="Picture 3" descr="xtal_4"/>
            <p:cNvPicPr>
              <a:picLocks noChangeAspect="1" noChangeArrowheads="1"/>
            </p:cNvPicPr>
            <p:nvPr/>
          </p:nvPicPr>
          <p:blipFill>
            <a:blip r:embed="rId2">
              <a:extLst>
                <a:ext uri="{28A0092B-C50C-407E-A947-70E740481C1C}">
                  <a14:useLocalDpi xmlns:a14="http://schemas.microsoft.com/office/drawing/2010/main" val="0"/>
                </a:ext>
              </a:extLst>
            </a:blip>
            <a:srcRect l="14500" t="24333" r="35750" b="25999"/>
            <a:stretch>
              <a:fillRect/>
            </a:stretch>
          </p:blipFill>
          <p:spPr bwMode="auto">
            <a:xfrm>
              <a:off x="1200" y="864"/>
              <a:ext cx="3438" cy="2575"/>
            </a:xfrm>
            <a:prstGeom prst="rect">
              <a:avLst/>
            </a:prstGeom>
            <a:noFill/>
            <a:extLst>
              <a:ext uri="{909E8E84-426E-40DD-AFC4-6F175D3DCCD1}">
                <a14:hiddenFill xmlns:a14="http://schemas.microsoft.com/office/drawing/2010/main">
                  <a:solidFill>
                    <a:srgbClr val="FFFFFF"/>
                  </a:solidFill>
                </a14:hiddenFill>
              </a:ext>
            </a:extLst>
          </p:spPr>
        </p:pic>
        <p:sp>
          <p:nvSpPr>
            <p:cNvPr id="249860" name="Freeform 4"/>
            <p:cNvSpPr>
              <a:spLocks/>
            </p:cNvSpPr>
            <p:nvPr/>
          </p:nvSpPr>
          <p:spPr bwMode="auto">
            <a:xfrm>
              <a:off x="-60" y="-402"/>
              <a:ext cx="5890" cy="4964"/>
            </a:xfrm>
            <a:custGeom>
              <a:avLst/>
              <a:gdLst>
                <a:gd name="T0" fmla="*/ 241 w 5890"/>
                <a:gd name="T1" fmla="*/ 2517 h 4964"/>
                <a:gd name="T2" fmla="*/ 1393 w 5890"/>
                <a:gd name="T3" fmla="*/ 2599 h 4964"/>
                <a:gd name="T4" fmla="*/ 1706 w 5890"/>
                <a:gd name="T5" fmla="*/ 2805 h 4964"/>
                <a:gd name="T6" fmla="*/ 2619 w 5890"/>
                <a:gd name="T7" fmla="*/ 3117 h 4964"/>
                <a:gd name="T8" fmla="*/ 3458 w 5890"/>
                <a:gd name="T9" fmla="*/ 3183 h 4964"/>
                <a:gd name="T10" fmla="*/ 4043 w 5890"/>
                <a:gd name="T11" fmla="*/ 3027 h 4964"/>
                <a:gd name="T12" fmla="*/ 4273 w 5890"/>
                <a:gd name="T13" fmla="*/ 2500 h 4964"/>
                <a:gd name="T14" fmla="*/ 4273 w 5890"/>
                <a:gd name="T15" fmla="*/ 2188 h 4964"/>
                <a:gd name="T16" fmla="*/ 3878 w 5890"/>
                <a:gd name="T17" fmla="*/ 1900 h 4964"/>
                <a:gd name="T18" fmla="*/ 2965 w 5890"/>
                <a:gd name="T19" fmla="*/ 1933 h 4964"/>
                <a:gd name="T20" fmla="*/ 2142 w 5890"/>
                <a:gd name="T21" fmla="*/ 2130 h 4964"/>
                <a:gd name="T22" fmla="*/ 1492 w 5890"/>
                <a:gd name="T23" fmla="*/ 2517 h 4964"/>
                <a:gd name="T24" fmla="*/ 1146 w 5890"/>
                <a:gd name="T25" fmla="*/ 2550 h 4964"/>
                <a:gd name="T26" fmla="*/ 669 w 5890"/>
                <a:gd name="T27" fmla="*/ 2434 h 4964"/>
                <a:gd name="T28" fmla="*/ 323 w 5890"/>
                <a:gd name="T29" fmla="*/ 1348 h 4964"/>
                <a:gd name="T30" fmla="*/ 1006 w 5890"/>
                <a:gd name="T31" fmla="*/ 394 h 4964"/>
                <a:gd name="T32" fmla="*/ 4890 w 5890"/>
                <a:gd name="T33" fmla="*/ 377 h 4964"/>
                <a:gd name="T34" fmla="*/ 5828 w 5890"/>
                <a:gd name="T35" fmla="*/ 2657 h 4964"/>
                <a:gd name="T36" fmla="*/ 5260 w 5890"/>
                <a:gd name="T37" fmla="*/ 4525 h 4964"/>
                <a:gd name="T38" fmla="*/ 2825 w 5890"/>
                <a:gd name="T39" fmla="*/ 4845 h 4964"/>
                <a:gd name="T40" fmla="*/ 949 w 5890"/>
                <a:gd name="T41" fmla="*/ 4738 h 4964"/>
                <a:gd name="T42" fmla="*/ 85 w 5890"/>
                <a:gd name="T43" fmla="*/ 3488 h 4964"/>
                <a:gd name="T44" fmla="*/ 439 w 5890"/>
                <a:gd name="T45" fmla="*/ 2648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90" h="4964">
                  <a:moveTo>
                    <a:pt x="241" y="2517"/>
                  </a:moveTo>
                  <a:cubicBezTo>
                    <a:pt x="695" y="2534"/>
                    <a:pt x="1149" y="2551"/>
                    <a:pt x="1393" y="2599"/>
                  </a:cubicBezTo>
                  <a:cubicBezTo>
                    <a:pt x="1637" y="2647"/>
                    <a:pt x="1502" y="2719"/>
                    <a:pt x="1706" y="2805"/>
                  </a:cubicBezTo>
                  <a:cubicBezTo>
                    <a:pt x="1910" y="2891"/>
                    <a:pt x="2327" y="3054"/>
                    <a:pt x="2619" y="3117"/>
                  </a:cubicBezTo>
                  <a:cubicBezTo>
                    <a:pt x="2911" y="3180"/>
                    <a:pt x="3221" y="3198"/>
                    <a:pt x="3458" y="3183"/>
                  </a:cubicBezTo>
                  <a:cubicBezTo>
                    <a:pt x="3695" y="3168"/>
                    <a:pt x="3907" y="3141"/>
                    <a:pt x="4043" y="3027"/>
                  </a:cubicBezTo>
                  <a:cubicBezTo>
                    <a:pt x="4179" y="2913"/>
                    <a:pt x="4235" y="2640"/>
                    <a:pt x="4273" y="2500"/>
                  </a:cubicBezTo>
                  <a:cubicBezTo>
                    <a:pt x="4311" y="2360"/>
                    <a:pt x="4339" y="2288"/>
                    <a:pt x="4273" y="2188"/>
                  </a:cubicBezTo>
                  <a:cubicBezTo>
                    <a:pt x="4207" y="2088"/>
                    <a:pt x="4096" y="1942"/>
                    <a:pt x="3878" y="1900"/>
                  </a:cubicBezTo>
                  <a:cubicBezTo>
                    <a:pt x="3660" y="1858"/>
                    <a:pt x="3254" y="1895"/>
                    <a:pt x="2965" y="1933"/>
                  </a:cubicBezTo>
                  <a:cubicBezTo>
                    <a:pt x="2676" y="1971"/>
                    <a:pt x="2388" y="2033"/>
                    <a:pt x="2142" y="2130"/>
                  </a:cubicBezTo>
                  <a:cubicBezTo>
                    <a:pt x="1896" y="2227"/>
                    <a:pt x="1658" y="2447"/>
                    <a:pt x="1492" y="2517"/>
                  </a:cubicBezTo>
                  <a:cubicBezTo>
                    <a:pt x="1326" y="2587"/>
                    <a:pt x="1283" y="2564"/>
                    <a:pt x="1146" y="2550"/>
                  </a:cubicBezTo>
                  <a:cubicBezTo>
                    <a:pt x="1009" y="2536"/>
                    <a:pt x="806" y="2634"/>
                    <a:pt x="669" y="2434"/>
                  </a:cubicBezTo>
                  <a:cubicBezTo>
                    <a:pt x="532" y="2234"/>
                    <a:pt x="267" y="1688"/>
                    <a:pt x="323" y="1348"/>
                  </a:cubicBezTo>
                  <a:cubicBezTo>
                    <a:pt x="379" y="1008"/>
                    <a:pt x="245" y="556"/>
                    <a:pt x="1006" y="394"/>
                  </a:cubicBezTo>
                  <a:cubicBezTo>
                    <a:pt x="1767" y="232"/>
                    <a:pt x="4086" y="0"/>
                    <a:pt x="4890" y="377"/>
                  </a:cubicBezTo>
                  <a:cubicBezTo>
                    <a:pt x="5694" y="754"/>
                    <a:pt x="5766" y="1966"/>
                    <a:pt x="5828" y="2657"/>
                  </a:cubicBezTo>
                  <a:cubicBezTo>
                    <a:pt x="5890" y="3348"/>
                    <a:pt x="5760" y="4160"/>
                    <a:pt x="5260" y="4525"/>
                  </a:cubicBezTo>
                  <a:cubicBezTo>
                    <a:pt x="4760" y="4890"/>
                    <a:pt x="3543" y="4810"/>
                    <a:pt x="2825" y="4845"/>
                  </a:cubicBezTo>
                  <a:cubicBezTo>
                    <a:pt x="2107" y="4880"/>
                    <a:pt x="1406" y="4964"/>
                    <a:pt x="949" y="4738"/>
                  </a:cubicBezTo>
                  <a:cubicBezTo>
                    <a:pt x="492" y="4512"/>
                    <a:pt x="170" y="3836"/>
                    <a:pt x="85" y="3488"/>
                  </a:cubicBezTo>
                  <a:cubicBezTo>
                    <a:pt x="0" y="3140"/>
                    <a:pt x="219" y="2894"/>
                    <a:pt x="439" y="2648"/>
                  </a:cubicBez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9861" name="Group 5"/>
            <p:cNvGrpSpPr>
              <a:grpSpLocks/>
            </p:cNvGrpSpPr>
            <p:nvPr/>
          </p:nvGrpSpPr>
          <p:grpSpPr bwMode="auto">
            <a:xfrm>
              <a:off x="-1000" y="-25"/>
              <a:ext cx="4705" cy="4176"/>
              <a:chOff x="239" y="1395"/>
              <a:chExt cx="2116" cy="1903"/>
            </a:xfrm>
          </p:grpSpPr>
          <p:sp>
            <p:nvSpPr>
              <p:cNvPr id="249862" name="Freeform 6"/>
              <p:cNvSpPr>
                <a:spLocks/>
              </p:cNvSpPr>
              <p:nvPr/>
            </p:nvSpPr>
            <p:spPr bwMode="auto">
              <a:xfrm rot="-2449774">
                <a:off x="239" y="1469"/>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3" name="Freeform 7"/>
              <p:cNvSpPr>
                <a:spLocks/>
              </p:cNvSpPr>
              <p:nvPr/>
            </p:nvSpPr>
            <p:spPr bwMode="auto">
              <a:xfrm rot="-2449774">
                <a:off x="363" y="1395"/>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304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9864" name="Rectangle 8"/>
          <p:cNvSpPr>
            <a:spLocks noGrp="1" noChangeArrowheads="1"/>
          </p:cNvSpPr>
          <p:nvPr>
            <p:ph type="title"/>
          </p:nvPr>
        </p:nvSpPr>
        <p:spPr/>
        <p:txBody>
          <a:bodyPr/>
          <a:lstStyle/>
          <a:p>
            <a:r>
              <a:rPr lang="en-US"/>
              <a:t>The crystal rotates!</a:t>
            </a:r>
          </a:p>
        </p:txBody>
      </p:sp>
      <p:sp>
        <p:nvSpPr>
          <p:cNvPr id="249865" name="Oval 9"/>
          <p:cNvSpPr>
            <a:spLocks noChangeArrowheads="1"/>
          </p:cNvSpPr>
          <p:nvPr/>
        </p:nvSpPr>
        <p:spPr bwMode="auto">
          <a:xfrm>
            <a:off x="4035425" y="3030538"/>
            <a:ext cx="471488" cy="442912"/>
          </a:xfrm>
          <a:prstGeom prst="ellipse">
            <a:avLst/>
          </a:prstGeom>
          <a:solidFill>
            <a:srgbClr val="00FF00">
              <a:alpha val="2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9866" name="Line 10"/>
          <p:cNvSpPr>
            <a:spLocks noChangeShapeType="1"/>
          </p:cNvSpPr>
          <p:nvPr/>
        </p:nvSpPr>
        <p:spPr bwMode="auto">
          <a:xfrm flipH="1" flipV="1">
            <a:off x="4035425"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867" name="Line 11"/>
          <p:cNvSpPr>
            <a:spLocks noChangeShapeType="1"/>
          </p:cNvSpPr>
          <p:nvPr/>
        </p:nvSpPr>
        <p:spPr bwMode="auto">
          <a:xfrm flipH="1" flipV="1">
            <a:off x="4513263" y="2054225"/>
            <a:ext cx="0" cy="2560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328613" y="6599238"/>
            <a:ext cx="2808287" cy="228600"/>
          </a:xfrm>
          <a:prstGeom prst="rect">
            <a:avLst/>
          </a:prstGeom>
          <a:noFill/>
          <a:ln>
            <a:noFill/>
          </a:ln>
          <a:effectLs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en-US" sz="900">
                <a:solidFill>
                  <a:srgbClr val="1E3E67"/>
                </a:solidFill>
                <a:latin typeface="Verdana" pitchFamily="34" charset="0"/>
                <a:ea typeface="MS PGothic" pitchFamily="34" charset="-128"/>
              </a:rPr>
              <a:t>Membrane Protein Expression Center © 2012</a:t>
            </a:r>
            <a:endParaRPr lang="en-US" sz="1000">
              <a:solidFill>
                <a:srgbClr val="1E3E67"/>
              </a:solidFill>
              <a:latin typeface="Verdana" pitchFamily="34" charset="0"/>
              <a:ea typeface="MS PGothic" pitchFamily="34" charset="-128"/>
            </a:endParaRPr>
          </a:p>
        </p:txBody>
      </p:sp>
    </p:spTree>
    <p:extLst>
      <p:ext uri="{BB962C8B-B14F-4D97-AF65-F5344CB8AC3E}">
        <p14:creationId xmlns:p14="http://schemas.microsoft.com/office/powerpoint/2010/main" val="1142428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48148E-6 L -0.1658 -1.48148E-6 " pathEditMode="relative" rAng="0" ptsTypes="AA">
                                      <p:cBhvr>
                                        <p:cTn id="6" dur="500" fill="hold"/>
                                        <p:tgtEl>
                                          <p:spTgt spid="249858"/>
                                        </p:tgtEl>
                                        <p:attrNameLst>
                                          <p:attrName>ppt_x</p:attrName>
                                          <p:attrName>ppt_y</p:attrName>
                                        </p:attrNameLst>
                                      </p:cBhvr>
                                      <p:rCtr x="-82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fontAlgn="base" hangingPunct="1">
              <a:spcBef>
                <a:spcPct val="0"/>
              </a:spcBef>
              <a:spcAft>
                <a:spcPct val="0"/>
              </a:spcAft>
            </a:pPr>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a typeface="MS PGothic" pitchFamily="34" charset="-128"/>
            </a:endParaRPr>
          </a:p>
        </p:txBody>
      </p:sp>
    </p:spTree>
    <p:extLst>
      <p:ext uri="{BB962C8B-B14F-4D97-AF65-F5344CB8AC3E}">
        <p14:creationId xmlns:p14="http://schemas.microsoft.com/office/powerpoint/2010/main" val="1069015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685800" y="196850"/>
            <a:ext cx="7772400" cy="1143000"/>
          </a:xfrm>
        </p:spPr>
        <p:txBody>
          <a:bodyPr/>
          <a:lstStyle/>
          <a:p>
            <a:r>
              <a:rPr lang="en-US" sz="5400"/>
              <a:t>Basic Principles</a:t>
            </a:r>
          </a:p>
        </p:txBody>
      </p:sp>
      <p:sp>
        <p:nvSpPr>
          <p:cNvPr id="438275" name="Rectangle 3"/>
          <p:cNvSpPr>
            <a:spLocks noGrp="1" noChangeArrowheads="1"/>
          </p:cNvSpPr>
          <p:nvPr>
            <p:ph type="body" idx="1"/>
          </p:nvPr>
        </p:nvSpPr>
        <p:spPr>
          <a:xfrm>
            <a:off x="300038" y="1600200"/>
            <a:ext cx="8386762" cy="4525963"/>
          </a:xfrm>
        </p:spPr>
        <p:txBody>
          <a:bodyPr/>
          <a:lstStyle/>
          <a:p>
            <a:pPr>
              <a:buFontTx/>
              <a:buNone/>
            </a:pPr>
            <a:r>
              <a:rPr lang="en-US"/>
              <a:t>“Hell, there are </a:t>
            </a:r>
            <a:r>
              <a:rPr lang="en-US">
                <a:solidFill>
                  <a:srgbClr val="990000"/>
                </a:solidFill>
              </a:rPr>
              <a:t>NO RULES</a:t>
            </a:r>
            <a:r>
              <a:rPr lang="en-US"/>
              <a:t> here - we're trying to accomplish something.”</a:t>
            </a:r>
          </a:p>
          <a:p>
            <a:pPr algn="r">
              <a:buFontTx/>
              <a:buNone/>
            </a:pPr>
            <a:r>
              <a:rPr lang="en-US" sz="2000"/>
              <a:t>Thomas A. Edison – inventor</a:t>
            </a:r>
          </a:p>
          <a:p>
            <a:pPr algn="ctr">
              <a:buFontTx/>
              <a:buNone/>
            </a:pPr>
            <a:endParaRPr lang="en-US"/>
          </a:p>
          <a:p>
            <a:pPr>
              <a:buFontTx/>
              <a:buNone/>
            </a:pPr>
            <a:r>
              <a:rPr lang="en-US"/>
              <a:t>“You’ve got to have an </a:t>
            </a:r>
            <a:r>
              <a:rPr lang="en-US">
                <a:solidFill>
                  <a:srgbClr val="990000"/>
                </a:solidFill>
              </a:rPr>
              <a:t>ASSAY</a:t>
            </a:r>
            <a:r>
              <a:rPr lang="en-US"/>
              <a:t>.”</a:t>
            </a:r>
          </a:p>
          <a:p>
            <a:pPr algn="r">
              <a:buFontTx/>
              <a:buNone/>
            </a:pPr>
            <a:r>
              <a:rPr lang="en-US" sz="2000"/>
              <a:t>Arthur Kornberg – Nobel Laureate</a:t>
            </a:r>
          </a:p>
          <a:p>
            <a:pPr algn="ctr">
              <a:buFontTx/>
              <a:buNone/>
            </a:pPr>
            <a:endParaRPr lang="en-US" sz="2000"/>
          </a:p>
          <a:p>
            <a:pPr>
              <a:buFontTx/>
              <a:buNone/>
            </a:pPr>
            <a:r>
              <a:rPr lang="en-US"/>
              <a:t>“Control, control, you must learn </a:t>
            </a:r>
            <a:r>
              <a:rPr lang="en-US">
                <a:solidFill>
                  <a:srgbClr val="990000"/>
                </a:solidFill>
              </a:rPr>
              <a:t>CONTROL</a:t>
            </a:r>
            <a:r>
              <a:rPr lang="en-US"/>
              <a:t>!”</a:t>
            </a:r>
          </a:p>
          <a:p>
            <a:pPr algn="r">
              <a:buFontTx/>
              <a:buNone/>
            </a:pPr>
            <a:r>
              <a:rPr lang="en-US" sz="2000"/>
              <a:t>Yoda – Jedi Master</a:t>
            </a:r>
          </a:p>
          <a:p>
            <a:pPr>
              <a:buFontTx/>
              <a:buNone/>
            </a:pPr>
            <a:endParaRPr lang="en-US" sz="2000"/>
          </a:p>
        </p:txBody>
      </p:sp>
    </p:spTree>
    <p:extLst>
      <p:ext uri="{BB962C8B-B14F-4D97-AF65-F5344CB8AC3E}">
        <p14:creationId xmlns:p14="http://schemas.microsoft.com/office/powerpoint/2010/main" val="151055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382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8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800" smtClean="0"/>
              <a:t>Summary</a:t>
            </a:r>
          </a:p>
        </p:txBody>
      </p:sp>
      <p:sp>
        <p:nvSpPr>
          <p:cNvPr id="173059" name="Text Box 3"/>
          <p:cNvSpPr txBox="1">
            <a:spLocks noChangeArrowheads="1"/>
          </p:cNvSpPr>
          <p:nvPr/>
        </p:nvSpPr>
        <p:spPr bwMode="auto">
          <a:xfrm>
            <a:off x="-294968" y="1422964"/>
            <a:ext cx="9586452" cy="51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130000"/>
              </a:lnSpc>
            </a:pPr>
            <a:r>
              <a:rPr lang="en-US" sz="3600" b="1" dirty="0" smtClean="0">
                <a:solidFill>
                  <a:srgbClr val="008000"/>
                </a:solidFill>
              </a:rPr>
              <a:t>X-rays come from: vac. + elec. + $$$</a:t>
            </a:r>
          </a:p>
          <a:p>
            <a:pPr algn="ctr" eaLnBrk="1" hangingPunct="1">
              <a:lnSpc>
                <a:spcPct val="130000"/>
              </a:lnSpc>
            </a:pPr>
            <a:r>
              <a:rPr lang="en-US" sz="3600" b="1" dirty="0" smtClean="0">
                <a:solidFill>
                  <a:srgbClr val="008000"/>
                </a:solidFill>
              </a:rPr>
              <a:t>p</a:t>
            </a:r>
            <a:r>
              <a:rPr lang="en-US" sz="3600" b="1" dirty="0" smtClean="0">
                <a:solidFill>
                  <a:srgbClr val="008000"/>
                </a:solidFill>
              </a:rPr>
              <a:t>hotons/area</a:t>
            </a:r>
          </a:p>
          <a:p>
            <a:pPr algn="ctr" eaLnBrk="1" hangingPunct="1">
              <a:lnSpc>
                <a:spcPct val="130000"/>
              </a:lnSpc>
            </a:pPr>
            <a:r>
              <a:rPr lang="en-US" sz="3600" b="1" dirty="0" smtClean="0">
                <a:solidFill>
                  <a:srgbClr val="008000"/>
                </a:solidFill>
              </a:rPr>
              <a:t>Divergence</a:t>
            </a:r>
          </a:p>
          <a:p>
            <a:pPr algn="ctr" eaLnBrk="1" hangingPunct="1">
              <a:lnSpc>
                <a:spcPct val="130000"/>
              </a:lnSpc>
            </a:pPr>
            <a:r>
              <a:rPr lang="en-US" sz="3600" b="1" dirty="0" smtClean="0">
                <a:solidFill>
                  <a:srgbClr val="008000"/>
                </a:solidFill>
              </a:rPr>
              <a:t>Dispersion</a:t>
            </a:r>
          </a:p>
          <a:p>
            <a:pPr algn="ctr" eaLnBrk="1" hangingPunct="1">
              <a:lnSpc>
                <a:spcPct val="130000"/>
              </a:lnSpc>
            </a:pPr>
            <a:r>
              <a:rPr lang="en-US" sz="3600" b="1" dirty="0">
                <a:solidFill>
                  <a:srgbClr val="008000"/>
                </a:solidFill>
              </a:rPr>
              <a:t>C</a:t>
            </a:r>
            <a:r>
              <a:rPr lang="en-US" sz="3600" b="1" dirty="0" smtClean="0">
                <a:solidFill>
                  <a:srgbClr val="008000"/>
                </a:solidFill>
              </a:rPr>
              <a:t>ollimation</a:t>
            </a:r>
            <a:endParaRPr lang="en-US" sz="3600" b="1" dirty="0" smtClean="0">
              <a:solidFill>
                <a:srgbClr val="008000"/>
              </a:solidFill>
            </a:endParaRPr>
          </a:p>
          <a:p>
            <a:pPr algn="ctr" eaLnBrk="1" hangingPunct="1">
              <a:lnSpc>
                <a:spcPct val="130000"/>
              </a:lnSpc>
            </a:pPr>
            <a:r>
              <a:rPr lang="en-US" sz="3600" b="1" dirty="0">
                <a:solidFill>
                  <a:srgbClr val="008000"/>
                </a:solidFill>
              </a:rPr>
              <a:t>1 um</a:t>
            </a:r>
            <a:r>
              <a:rPr lang="en-US" sz="3600" b="1" baseline="30000" dirty="0">
                <a:solidFill>
                  <a:srgbClr val="008000"/>
                </a:solidFill>
              </a:rPr>
              <a:t>3</a:t>
            </a:r>
            <a:r>
              <a:rPr lang="en-US" sz="3600" b="1" dirty="0">
                <a:solidFill>
                  <a:srgbClr val="008000"/>
                </a:solidFill>
              </a:rPr>
              <a:t> = 10</a:t>
            </a:r>
            <a:r>
              <a:rPr lang="en-US" sz="3600" b="1" baseline="30000" dirty="0">
                <a:solidFill>
                  <a:srgbClr val="008000"/>
                </a:solidFill>
              </a:rPr>
              <a:t>6</a:t>
            </a:r>
            <a:r>
              <a:rPr lang="en-US" sz="3600" b="1" dirty="0">
                <a:solidFill>
                  <a:srgbClr val="008000"/>
                </a:solidFill>
              </a:rPr>
              <a:t> </a:t>
            </a:r>
            <a:r>
              <a:rPr lang="en-US" sz="3600" b="1" dirty="0" smtClean="0">
                <a:solidFill>
                  <a:srgbClr val="008000"/>
                </a:solidFill>
              </a:rPr>
              <a:t>photons</a:t>
            </a:r>
            <a:endParaRPr lang="en-US" sz="3600" b="1" dirty="0">
              <a:solidFill>
                <a:srgbClr val="008000"/>
              </a:solidFill>
            </a:endParaRPr>
          </a:p>
          <a:p>
            <a:pPr algn="ctr" eaLnBrk="1" hangingPunct="1">
              <a:lnSpc>
                <a:spcPct val="130000"/>
              </a:lnSpc>
            </a:pPr>
            <a:r>
              <a:rPr lang="en-US" sz="3600" b="1" dirty="0" smtClean="0">
                <a:solidFill>
                  <a:srgbClr val="008000"/>
                </a:solidFill>
              </a:rPr>
              <a:t>assay</a:t>
            </a:r>
            <a:r>
              <a:rPr lang="en-US" sz="3600" b="1" dirty="0">
                <a:solidFill>
                  <a:srgbClr val="008000"/>
                </a:solidFill>
              </a:rPr>
              <a:t>, control and open mind</a:t>
            </a:r>
          </a:p>
        </p:txBody>
      </p:sp>
    </p:spTree>
    <p:extLst>
      <p:ext uri="{BB962C8B-B14F-4D97-AF65-F5344CB8AC3E}">
        <p14:creationId xmlns:p14="http://schemas.microsoft.com/office/powerpoint/2010/main" val="331341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AS Colour Scheme">
      <a:dk1>
        <a:srgbClr val="000000"/>
      </a:dk1>
      <a:lt1>
        <a:srgbClr val="FFFFFF"/>
      </a:lt1>
      <a:dk2>
        <a:srgbClr val="CCD221"/>
      </a:dk2>
      <a:lt2>
        <a:srgbClr val="808080"/>
      </a:lt2>
      <a:accent1>
        <a:srgbClr val="3C97D1"/>
      </a:accent1>
      <a:accent2>
        <a:srgbClr val="1B9B94"/>
      </a:accent2>
      <a:accent3>
        <a:srgbClr val="94B633"/>
      </a:accent3>
      <a:accent4>
        <a:srgbClr val="C53830"/>
      </a:accent4>
      <a:accent5>
        <a:srgbClr val="C31C67"/>
      </a:accent5>
      <a:accent6>
        <a:srgbClr val="DE9829"/>
      </a:accent6>
      <a:hlink>
        <a:srgbClr val="1B9B94"/>
      </a:hlink>
      <a:folHlink>
        <a:srgbClr val="94B6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5944</TotalTime>
  <Words>1939</Words>
  <Application>Microsoft Office PowerPoint</Application>
  <PresentationFormat>On-screen Show (4:3)</PresentationFormat>
  <Paragraphs>618</Paragraphs>
  <Slides>99</Slides>
  <Notes>15</Notes>
  <HiddenSlides>1</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99</vt:i4>
      </vt:variant>
    </vt:vector>
  </HeadingPairs>
  <TitlesOfParts>
    <vt:vector size="110" baseType="lpstr">
      <vt:lpstr>Default Design</vt:lpstr>
      <vt:lpstr>1_Default Design</vt:lpstr>
      <vt:lpstr>2_Default Design</vt:lpstr>
      <vt:lpstr>4_Default Design</vt:lpstr>
      <vt:lpstr>7_Default Design</vt:lpstr>
      <vt:lpstr>1_Office Theme</vt:lpstr>
      <vt:lpstr>Office Theme</vt:lpstr>
      <vt:lpstr>2_Office Theme</vt:lpstr>
      <vt:lpstr>3_Default Design</vt:lpstr>
      <vt:lpstr>Chart</vt:lpstr>
      <vt:lpstr>Equation</vt:lpstr>
      <vt:lpstr>Where do the  X-rays come from?</vt:lpstr>
      <vt:lpstr>X-rays (aka “Röntgenstrahlung”)</vt:lpstr>
      <vt:lpstr>Electricity + vacuum = X-rays</vt:lpstr>
      <vt:lpstr>EXPERIMENTAL SETUP – Home Source</vt:lpstr>
      <vt:lpstr>ANODE and FILTERING</vt:lpstr>
      <vt:lpstr>Electric charge</vt:lpstr>
      <vt:lpstr>Electric field of a moving charge</vt:lpstr>
      <vt:lpstr>Electric field of a moving charge</vt:lpstr>
      <vt:lpstr>Bending Magnet</vt:lpstr>
      <vt:lpstr>Two Bending Magnets</vt:lpstr>
      <vt:lpstr>Wiggler</vt:lpstr>
      <vt:lpstr>Undulator</vt:lpstr>
      <vt:lpstr>Undulator emission spectrum</vt:lpstr>
      <vt:lpstr>LCLS undulator hall</vt:lpstr>
      <vt:lpstr>LCLS at SLAC</vt:lpstr>
      <vt:lpstr>Electric field of a moving charge</vt:lpstr>
      <vt:lpstr>SASE effect</vt:lpstr>
      <vt:lpstr>Self-Amplified Stimulated Emission (SASE) effect</vt:lpstr>
      <vt:lpstr>Accelerator-based light source terminology</vt:lpstr>
      <vt:lpstr>What does all that stuff in the  concrete tunnel do?</vt:lpstr>
      <vt:lpstr>X-ray optics: mirrors</vt:lpstr>
      <vt:lpstr>Why are the mirrors so long?</vt:lpstr>
      <vt:lpstr>Monochromators</vt:lpstr>
      <vt:lpstr>Monochromators</vt:lpstr>
      <vt:lpstr>Monochromators</vt:lpstr>
      <vt:lpstr>Monochromators</vt:lpstr>
      <vt:lpstr>Monochromators</vt:lpstr>
      <vt:lpstr>Monochromators</vt:lpstr>
      <vt:lpstr>Monochromators</vt:lpstr>
      <vt:lpstr>Monochromators</vt:lpstr>
      <vt:lpstr>The “beam line”</vt:lpstr>
      <vt:lpstr>The “beam line”</vt:lpstr>
      <vt:lpstr>X-ray optics</vt:lpstr>
      <vt:lpstr>The truth about x-ray beams</vt:lpstr>
      <vt:lpstr>The truth about x-ray beams</vt:lpstr>
      <vt:lpstr>The truth about x-ray beams</vt:lpstr>
      <vt:lpstr>The truth about x-ray beams</vt:lpstr>
      <vt:lpstr>The truth about x-ray beams</vt:lpstr>
      <vt:lpstr>The truth about x-ray beams</vt:lpstr>
      <vt:lpstr>The truth about x-ray beams</vt:lpstr>
      <vt:lpstr>PowerPoint Presentation</vt:lpstr>
      <vt:lpstr>The truth about x-ray beams</vt:lpstr>
      <vt:lpstr>Si(111) vs multilayers</vt:lpstr>
      <vt:lpstr>spectral dispersion</vt:lpstr>
      <vt:lpstr>spectral dispersion</vt:lpstr>
      <vt:lpstr>The truth about x-ray beams</vt:lpstr>
      <vt:lpstr>beam divergence</vt:lpstr>
      <vt:lpstr>beam divergence</vt:lpstr>
      <vt:lpstr>  divergence = 0 º</vt:lpstr>
      <vt:lpstr>  divergence = 0.3 º</vt:lpstr>
      <vt:lpstr>Divergence Arndt &amp; Wonacott (1977)</vt:lpstr>
      <vt:lpstr>The truth about x-ray beams</vt:lpstr>
      <vt:lpstr>Air absorption</vt:lpstr>
      <vt:lpstr>The truth about x-ray beams</vt:lpstr>
      <vt:lpstr>Data quality - simple rules:</vt:lpstr>
      <vt:lpstr>“crystal” = thing you want to shoot</vt:lpstr>
      <vt:lpstr>Data quality - simple rules:</vt:lpstr>
      <vt:lpstr>shoot the whole crystal</vt:lpstr>
      <vt:lpstr>shoot the whole crystal</vt:lpstr>
      <vt:lpstr>shoot the whole crystal</vt:lpstr>
      <vt:lpstr>shoot the whole crystal</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How many crystals do you see?</vt:lpstr>
      <vt:lpstr>mosaic spread</vt:lpstr>
      <vt:lpstr>mosaic spread</vt:lpstr>
      <vt:lpstr>shoot the whole crystal</vt:lpstr>
      <vt:lpstr>Data quality - simple rules:</vt:lpstr>
      <vt:lpstr>“crystal” = thing you want to shoot</vt:lpstr>
      <vt:lpstr>shoot nothing but the crystal</vt:lpstr>
      <vt:lpstr>shoot nothing but the crystal</vt:lpstr>
      <vt:lpstr>shoot nothing but the crystal</vt:lpstr>
      <vt:lpstr>shoot nothing but the crystal</vt:lpstr>
      <vt:lpstr>shoot nothing but the crystal</vt:lpstr>
      <vt:lpstr>Gaussian beam</vt:lpstr>
      <vt:lpstr>Collimated beam</vt:lpstr>
      <vt:lpstr>Data quality - simple rules:</vt:lpstr>
      <vt:lpstr>Mosquito tips cost $0.15 each</vt:lpstr>
      <vt:lpstr>Background scattering</vt:lpstr>
      <vt:lpstr>Background scattering</vt:lpstr>
      <vt:lpstr>Fine Slicing</vt:lpstr>
      <vt:lpstr>Optimal exposure time (faint spots)</vt:lpstr>
      <vt:lpstr>Data quality - simple rules:</vt:lpstr>
      <vt:lpstr>The crystal rotates!</vt:lpstr>
      <vt:lpstr>The crystal rotates!</vt:lpstr>
      <vt:lpstr>Multi-crystal strategies</vt:lpstr>
      <vt:lpstr>Basic Principles</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charge</dc:title>
  <dc:creator>JMHolton</dc:creator>
  <cp:lastModifiedBy>JMHolton</cp:lastModifiedBy>
  <cp:revision>88</cp:revision>
  <dcterms:created xsi:type="dcterms:W3CDTF">2013-05-28T14:39:43Z</dcterms:created>
  <dcterms:modified xsi:type="dcterms:W3CDTF">2016-04-25T18:10:30Z</dcterms:modified>
</cp:coreProperties>
</file>