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2" r:id="rId3"/>
    <p:sldMasterId id="2147483771" r:id="rId4"/>
    <p:sldMasterId id="2147483786" r:id="rId5"/>
    <p:sldMasterId id="2147483801" r:id="rId6"/>
  </p:sldMasterIdLst>
  <p:notesMasterIdLst>
    <p:notesMasterId r:id="rId101"/>
  </p:notesMasterIdLst>
  <p:sldIdLst>
    <p:sldId id="273" r:id="rId7"/>
    <p:sldId id="718" r:id="rId8"/>
    <p:sldId id="732" r:id="rId9"/>
    <p:sldId id="257" r:id="rId10"/>
    <p:sldId id="258" r:id="rId11"/>
    <p:sldId id="259" r:id="rId12"/>
    <p:sldId id="268" r:id="rId13"/>
    <p:sldId id="271" r:id="rId14"/>
    <p:sldId id="272" r:id="rId15"/>
    <p:sldId id="274" r:id="rId16"/>
    <p:sldId id="261" r:id="rId17"/>
    <p:sldId id="357" r:id="rId18"/>
    <p:sldId id="262" r:id="rId19"/>
    <p:sldId id="263" r:id="rId20"/>
    <p:sldId id="264" r:id="rId21"/>
    <p:sldId id="265" r:id="rId22"/>
    <p:sldId id="275" r:id="rId23"/>
    <p:sldId id="431" r:id="rId24"/>
    <p:sldId id="266" r:id="rId25"/>
    <p:sldId id="640" r:id="rId26"/>
    <p:sldId id="643" r:id="rId27"/>
    <p:sldId id="644" r:id="rId28"/>
    <p:sldId id="646" r:id="rId29"/>
    <p:sldId id="645" r:id="rId30"/>
    <p:sldId id="647" r:id="rId31"/>
    <p:sldId id="642" r:id="rId32"/>
    <p:sldId id="648" r:id="rId33"/>
    <p:sldId id="650" r:id="rId34"/>
    <p:sldId id="267" r:id="rId35"/>
    <p:sldId id="652" r:id="rId36"/>
    <p:sldId id="364" r:id="rId37"/>
    <p:sldId id="355" r:id="rId38"/>
    <p:sldId id="709" r:id="rId39"/>
    <p:sldId id="637" r:id="rId40"/>
    <p:sldId id="633" r:id="rId41"/>
    <p:sldId id="634" r:id="rId42"/>
    <p:sldId id="635" r:id="rId43"/>
    <p:sldId id="636" r:id="rId44"/>
    <p:sldId id="711" r:id="rId45"/>
    <p:sldId id="675" r:id="rId46"/>
    <p:sldId id="639" r:id="rId47"/>
    <p:sldId id="483" r:id="rId48"/>
    <p:sldId id="484" r:id="rId49"/>
    <p:sldId id="676" r:id="rId50"/>
    <p:sldId id="478" r:id="rId51"/>
    <p:sldId id="479" r:id="rId52"/>
    <p:sldId id="480" r:id="rId53"/>
    <p:sldId id="481" r:id="rId54"/>
    <p:sldId id="677" r:id="rId55"/>
    <p:sldId id="708" r:id="rId56"/>
    <p:sldId id="707" r:id="rId57"/>
    <p:sldId id="678" r:id="rId58"/>
    <p:sldId id="653" r:id="rId59"/>
    <p:sldId id="654" r:id="rId60"/>
    <p:sldId id="655" r:id="rId61"/>
    <p:sldId id="656" r:id="rId62"/>
    <p:sldId id="657" r:id="rId63"/>
    <p:sldId id="658" r:id="rId64"/>
    <p:sldId id="688" r:id="rId65"/>
    <p:sldId id="690" r:id="rId66"/>
    <p:sldId id="691" r:id="rId67"/>
    <p:sldId id="692" r:id="rId68"/>
    <p:sldId id="693" r:id="rId69"/>
    <p:sldId id="694" r:id="rId70"/>
    <p:sldId id="695" r:id="rId71"/>
    <p:sldId id="696" r:id="rId72"/>
    <p:sldId id="697" r:id="rId73"/>
    <p:sldId id="698" r:id="rId74"/>
    <p:sldId id="699" r:id="rId75"/>
    <p:sldId id="700" r:id="rId76"/>
    <p:sldId id="701" r:id="rId77"/>
    <p:sldId id="702" r:id="rId78"/>
    <p:sldId id="710" r:id="rId79"/>
    <p:sldId id="679" r:id="rId80"/>
    <p:sldId id="680" r:id="rId81"/>
    <p:sldId id="687" r:id="rId82"/>
    <p:sldId id="659" r:id="rId83"/>
    <p:sldId id="673" r:id="rId84"/>
    <p:sldId id="661" r:id="rId85"/>
    <p:sldId id="662" r:id="rId86"/>
    <p:sldId id="663" r:id="rId87"/>
    <p:sldId id="664" r:id="rId88"/>
    <p:sldId id="665" r:id="rId89"/>
    <p:sldId id="666" r:id="rId90"/>
    <p:sldId id="703" r:id="rId91"/>
    <p:sldId id="704" r:id="rId92"/>
    <p:sldId id="705" r:id="rId93"/>
    <p:sldId id="706" r:id="rId94"/>
    <p:sldId id="670" r:id="rId95"/>
    <p:sldId id="671" r:id="rId96"/>
    <p:sldId id="672" r:id="rId97"/>
    <p:sldId id="631" r:id="rId98"/>
    <p:sldId id="632" r:id="rId99"/>
    <p:sldId id="629"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93" autoAdjust="0"/>
  </p:normalViewPr>
  <p:slideViewPr>
    <p:cSldViewPr snapToGrid="0">
      <p:cViewPr varScale="1">
        <p:scale>
          <a:sx n="65" d="100"/>
          <a:sy n="65" d="100"/>
        </p:scale>
        <p:origin x="-1140" y="-108"/>
      </p:cViewPr>
      <p:guideLst>
        <p:guide orient="horz" pos="2160"/>
        <p:guide pos="2880"/>
      </p:guideLst>
    </p:cSldViewPr>
  </p:slideViewPr>
  <p:notesTextViewPr>
    <p:cViewPr>
      <p:scale>
        <a:sx n="1" d="1"/>
        <a:sy n="1" d="1"/>
      </p:scale>
      <p:origin x="0" y="0"/>
    </p:cViewPr>
  </p:notesTextViewPr>
  <p:sorterViewPr>
    <p:cViewPr>
      <p:scale>
        <a:sx n="66" d="100"/>
        <a:sy n="66" d="100"/>
      </p:scale>
      <p:origin x="0" y="33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CD30E1-6F57-4D13-808E-26D6B0702A94}" type="datetimeFigureOut">
              <a:rPr lang="en-US" smtClean="0"/>
              <a:t>5/4/2015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B4D289-081D-4A3C-B2D7-129BF4D0F197}" type="slidenum">
              <a:rPr lang="en-US" smtClean="0"/>
              <a:t>‹#›</a:t>
            </a:fld>
            <a:endParaRPr lang="en-US"/>
          </a:p>
        </p:txBody>
      </p:sp>
    </p:spTree>
    <p:extLst>
      <p:ext uri="{BB962C8B-B14F-4D97-AF65-F5344CB8AC3E}">
        <p14:creationId xmlns:p14="http://schemas.microsoft.com/office/powerpoint/2010/main" val="1974354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061A864-81ED-4566-9CD2-29C383D1B1AE}"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26</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27</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28</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pPr/>
              <a:t>29</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pPr/>
              <a:t>30</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3A5C84-379E-4EC6-9026-E4BC23690C0F}" type="slidenum">
              <a:rPr lang="en-US"/>
              <a:pPr eaLnBrk="1" hangingPunct="1"/>
              <a:t>31</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061A864-81ED-4566-9CD2-29C383D1B1AE}"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19</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20</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21</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22</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23</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24</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25</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88331-2B8A-49B0-8876-EE42A6BDF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3256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F0D04A-E836-4768-8364-FF429B7B0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1819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3E1028-7525-458B-AFA2-E6D266C260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4645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9233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4156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78E10FE-C7F0-4A02-AD11-D9322E809A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2317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F4EEF-27CB-4BF4-8AE4-F68B0BBB23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666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C1CDD-61A9-4039-B22B-7273FFDCB4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748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76606F-E195-4E07-BD48-28C221B53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214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5952F-9B99-47B8-B993-932DD0AE8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649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6AF0D36-0704-4266-928C-3B0C931B82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2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D4CD3-3FAC-452E-99FE-31A2F499C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752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3A3188-E305-4F92-BC92-EEA89158A5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116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CD2E26-AB84-4932-8B44-7540C72D9A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03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B6D3D0-6692-48C9-A048-D8056FB0C3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886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B913A-47EB-4D4E-89E2-554965347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6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09449-5C4B-4078-B469-CDE78D177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587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A0C0E1-CDA7-4098-8C50-C27B4B3A42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55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0F408-04DA-43E9-A998-9648C9E24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431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40C63B-90DA-42B4-B92B-8C826EC80C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1393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E0739E-DCE3-4794-9DD0-8B1BACE91E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089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9239DC-DA4D-499A-BC90-CC2E92CC40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883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5A63D4-F05D-468B-9721-6686E87D8A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4005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9B0745-BB5B-406D-A0E2-D8B8859B48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953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0438EF1-CD66-45CD-80B7-59061F0033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537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E10ED66-6A29-438E-8666-E5C5A1F70B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8143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A1F15B4-AE49-4E53-87A9-B71C25C35C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696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28DE94-0E00-4FD8-91E2-5C47DA0C0E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774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FA067F7-1EFF-4B2A-B533-2B4CF774C8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37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757331-06CD-42C1-80E6-21196884A6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2467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E78FD5-40B3-4F30-8B95-EF6C3738AF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2030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34723EC-9F4D-44EB-90DD-DF70E30868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769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1FA4622-73FE-4BEA-BDA9-1BC522A04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98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37D063-4924-454E-A0C7-7209BFDBA6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4215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3D369E-AF32-4BF2-9E65-CB530F9CD2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502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BB7C6-84C4-49B0-965E-25E82C3FD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675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136538-52D8-4EF8-9F92-61DEC5BA75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8398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3775F4-6C4E-45ED-97AC-CF4190D931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8523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8D4824-713F-43B3-A341-EA37BFDC0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581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A84856-E6AC-4F17-A1D6-C85D944C71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792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3C6EA9-07F4-4448-9959-0220265338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988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5B9C58-053F-42BE-ADED-294C2BA2C9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704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A8016C-F7BE-4E2D-AB77-3C66956A5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4861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7DF70-EF4C-4CA5-866C-F4AB2AE22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03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690FADF-EC55-487F-A299-9427E276D6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166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E06C2C-796D-44D1-BD6A-22A805AD3D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3109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D9BF01-D26B-419F-AA84-6D31CF69F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6006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DD7AFB-466F-4C4C-9EA1-1ABA3212E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31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D44EE8-F5EE-4FA4-ABC0-EF047051536C}" type="slidenum">
              <a:rPr lang="en-US"/>
              <a:pPr>
                <a:defRPr/>
              </a:pPr>
              <a:t>‹#›</a:t>
            </a:fld>
            <a:endParaRPr lang="en-US"/>
          </a:p>
        </p:txBody>
      </p:sp>
    </p:spTree>
    <p:extLst>
      <p:ext uri="{BB962C8B-B14F-4D97-AF65-F5344CB8AC3E}">
        <p14:creationId xmlns:p14="http://schemas.microsoft.com/office/powerpoint/2010/main" val="369293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23632-3401-41FC-913E-BFBC4C50621B}" type="slidenum">
              <a:rPr lang="en-US"/>
              <a:pPr>
                <a:defRPr/>
              </a:pPr>
              <a:t>‹#›</a:t>
            </a:fld>
            <a:endParaRPr lang="en-US"/>
          </a:p>
        </p:txBody>
      </p:sp>
    </p:spTree>
    <p:extLst>
      <p:ext uri="{BB962C8B-B14F-4D97-AF65-F5344CB8AC3E}">
        <p14:creationId xmlns:p14="http://schemas.microsoft.com/office/powerpoint/2010/main" val="2240880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BB1576-BD99-4D0B-BA58-17651A08062A}" type="slidenum">
              <a:rPr lang="en-US"/>
              <a:pPr>
                <a:defRPr/>
              </a:pPr>
              <a:t>‹#›</a:t>
            </a:fld>
            <a:endParaRPr lang="en-US"/>
          </a:p>
        </p:txBody>
      </p:sp>
    </p:spTree>
    <p:extLst>
      <p:ext uri="{BB962C8B-B14F-4D97-AF65-F5344CB8AC3E}">
        <p14:creationId xmlns:p14="http://schemas.microsoft.com/office/powerpoint/2010/main" val="4279937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5F0A70-B19C-45C6-9A76-BFC8A1FEF131}" type="slidenum">
              <a:rPr lang="en-US"/>
              <a:pPr>
                <a:defRPr/>
              </a:pPr>
              <a:t>‹#›</a:t>
            </a:fld>
            <a:endParaRPr lang="en-US"/>
          </a:p>
        </p:txBody>
      </p:sp>
    </p:spTree>
    <p:extLst>
      <p:ext uri="{BB962C8B-B14F-4D97-AF65-F5344CB8AC3E}">
        <p14:creationId xmlns:p14="http://schemas.microsoft.com/office/powerpoint/2010/main" val="2214102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B3F51A-0E23-493C-96CD-4C9E374C7C07}" type="slidenum">
              <a:rPr lang="en-US"/>
              <a:pPr>
                <a:defRPr/>
              </a:pPr>
              <a:t>‹#›</a:t>
            </a:fld>
            <a:endParaRPr lang="en-US"/>
          </a:p>
        </p:txBody>
      </p:sp>
    </p:spTree>
    <p:extLst>
      <p:ext uri="{BB962C8B-B14F-4D97-AF65-F5344CB8AC3E}">
        <p14:creationId xmlns:p14="http://schemas.microsoft.com/office/powerpoint/2010/main" val="1044472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9317F4-FA8D-480F-9B27-1D3E13DD39F8}" type="slidenum">
              <a:rPr lang="en-US"/>
              <a:pPr>
                <a:defRPr/>
              </a:pPr>
              <a:t>‹#›</a:t>
            </a:fld>
            <a:endParaRPr lang="en-US"/>
          </a:p>
        </p:txBody>
      </p:sp>
    </p:spTree>
    <p:extLst>
      <p:ext uri="{BB962C8B-B14F-4D97-AF65-F5344CB8AC3E}">
        <p14:creationId xmlns:p14="http://schemas.microsoft.com/office/powerpoint/2010/main" val="20162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BA45EB-681C-4532-9536-0418359F09C9}" type="slidenum">
              <a:rPr lang="en-US"/>
              <a:pPr>
                <a:defRPr/>
              </a:pPr>
              <a:t>‹#›</a:t>
            </a:fld>
            <a:endParaRPr lang="en-US"/>
          </a:p>
        </p:txBody>
      </p:sp>
    </p:spTree>
    <p:extLst>
      <p:ext uri="{BB962C8B-B14F-4D97-AF65-F5344CB8AC3E}">
        <p14:creationId xmlns:p14="http://schemas.microsoft.com/office/powerpoint/2010/main" val="272666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91C4472-4EA3-4A85-8A41-E53A9E6A86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474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77B885-770B-4F43-BA24-4C26B200814B}" type="slidenum">
              <a:rPr lang="en-US"/>
              <a:pPr>
                <a:defRPr/>
              </a:pPr>
              <a:t>‹#›</a:t>
            </a:fld>
            <a:endParaRPr lang="en-US"/>
          </a:p>
        </p:txBody>
      </p:sp>
    </p:spTree>
    <p:extLst>
      <p:ext uri="{BB962C8B-B14F-4D97-AF65-F5344CB8AC3E}">
        <p14:creationId xmlns:p14="http://schemas.microsoft.com/office/powerpoint/2010/main" val="4214607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C0E45-7F3E-4679-B93E-A05BE3C87577}" type="slidenum">
              <a:rPr lang="en-US"/>
              <a:pPr>
                <a:defRPr/>
              </a:pPr>
              <a:t>‹#›</a:t>
            </a:fld>
            <a:endParaRPr lang="en-US"/>
          </a:p>
        </p:txBody>
      </p:sp>
    </p:spTree>
    <p:extLst>
      <p:ext uri="{BB962C8B-B14F-4D97-AF65-F5344CB8AC3E}">
        <p14:creationId xmlns:p14="http://schemas.microsoft.com/office/powerpoint/2010/main" val="3611914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9315B3-CA02-492D-AC40-BF564FB33601}" type="slidenum">
              <a:rPr lang="en-US"/>
              <a:pPr>
                <a:defRPr/>
              </a:pPr>
              <a:t>‹#›</a:t>
            </a:fld>
            <a:endParaRPr lang="en-US"/>
          </a:p>
        </p:txBody>
      </p:sp>
    </p:spTree>
    <p:extLst>
      <p:ext uri="{BB962C8B-B14F-4D97-AF65-F5344CB8AC3E}">
        <p14:creationId xmlns:p14="http://schemas.microsoft.com/office/powerpoint/2010/main" val="3796376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80AE3-984D-4F3A-82AC-7ECD62940BE9}" type="slidenum">
              <a:rPr lang="en-US"/>
              <a:pPr>
                <a:defRPr/>
              </a:pPr>
              <a:t>‹#›</a:t>
            </a:fld>
            <a:endParaRPr lang="en-US"/>
          </a:p>
        </p:txBody>
      </p:sp>
    </p:spTree>
    <p:extLst>
      <p:ext uri="{BB962C8B-B14F-4D97-AF65-F5344CB8AC3E}">
        <p14:creationId xmlns:p14="http://schemas.microsoft.com/office/powerpoint/2010/main" val="1453031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F61F8-4EB3-4065-A368-7AA164A9CAF3}" type="slidenum">
              <a:rPr lang="en-US"/>
              <a:pPr>
                <a:defRPr/>
              </a:pPr>
              <a:t>‹#›</a:t>
            </a:fld>
            <a:endParaRPr lang="en-US"/>
          </a:p>
        </p:txBody>
      </p:sp>
    </p:spTree>
    <p:extLst>
      <p:ext uri="{BB962C8B-B14F-4D97-AF65-F5344CB8AC3E}">
        <p14:creationId xmlns:p14="http://schemas.microsoft.com/office/powerpoint/2010/main" val="4170427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70C384-58E8-43CC-B9E5-DE522F9C63EA}" type="slidenum">
              <a:rPr lang="en-US"/>
              <a:pPr>
                <a:defRPr/>
              </a:pPr>
              <a:t>‹#›</a:t>
            </a:fld>
            <a:endParaRPr lang="en-US"/>
          </a:p>
        </p:txBody>
      </p:sp>
    </p:spTree>
    <p:extLst>
      <p:ext uri="{BB962C8B-B14F-4D97-AF65-F5344CB8AC3E}">
        <p14:creationId xmlns:p14="http://schemas.microsoft.com/office/powerpoint/2010/main" val="32752253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E9E9C7A6-0456-4AE9-A47A-33194433D8F9}" type="slidenum">
              <a:rPr lang="en-US"/>
              <a:pPr>
                <a:defRPr/>
              </a:pPr>
              <a:t>‹#›</a:t>
            </a:fld>
            <a:endParaRPr lang="en-US"/>
          </a:p>
        </p:txBody>
      </p:sp>
    </p:spTree>
    <p:extLst>
      <p:ext uri="{BB962C8B-B14F-4D97-AF65-F5344CB8AC3E}">
        <p14:creationId xmlns:p14="http://schemas.microsoft.com/office/powerpoint/2010/main" val="1005635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31840" y="2130425"/>
            <a:ext cx="5088044" cy="1470025"/>
          </a:xfrm>
        </p:spPr>
        <p:txBody>
          <a:bodyPr vert="horz" lIns="91440" tIns="45720" rIns="91440" bIns="45720" rtlCol="0" anchor="b">
            <a:normAutofit/>
          </a:bodyPr>
          <a:lstStyle>
            <a:lvl1pPr algn="l" defTabSz="914400" rtl="0" eaLnBrk="1" latinLnBrk="0" hangingPunct="1">
              <a:lnSpc>
                <a:spcPts val="2800"/>
              </a:lnSpc>
              <a:spcBef>
                <a:spcPct val="0"/>
              </a:spcBef>
              <a:buNone/>
              <a:defRPr lang="en-AU" sz="2800" kern="1200" dirty="0" smtClean="0">
                <a:solidFill>
                  <a:schemeClr val="bg2"/>
                </a:solidFill>
                <a:latin typeface="Arial" pitchFamily="34" charset="0"/>
                <a:ea typeface="+mj-ea"/>
                <a:cs typeface="Arial" pitchFamily="34" charset="0"/>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131840" y="3645024"/>
            <a:ext cx="4640560" cy="720080"/>
          </a:xfr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lang="en-AU" sz="2000" kern="1200" dirty="0" smtClean="0">
                <a:solidFill>
                  <a:schemeClr val="bg2"/>
                </a:solidFill>
                <a:latin typeface="Arial"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13" name="Slide Number Placeholder 5"/>
          <p:cNvSpPr>
            <a:spLocks noGrp="1"/>
          </p:cNvSpPr>
          <p:nvPr>
            <p:ph type="sldNum" sz="quarter" idx="12"/>
          </p:nvPr>
        </p:nvSpPr>
        <p:spPr>
          <a:xfrm>
            <a:off x="8358214" y="6584156"/>
            <a:ext cx="785786" cy="273844"/>
          </a:xfrm>
        </p:spPr>
        <p:txBody>
          <a:bodyPr/>
          <a:lstStyle>
            <a:lvl1pPr algn="r">
              <a:defRPr>
                <a:solidFill>
                  <a:schemeClr val="bg2"/>
                </a:solidFill>
              </a:defRPr>
            </a:lvl1pPr>
          </a:lstStyle>
          <a:p>
            <a:fld id="{FD6AD281-E497-4513-9250-2C4199296EDD}" type="slidenum">
              <a:rPr lang="en-US" smtClean="0">
                <a:solidFill>
                  <a:srgbClr val="808080"/>
                </a:solidFill>
              </a:rPr>
              <a:pPr/>
              <a:t>‹#›</a:t>
            </a:fld>
            <a:endParaRPr lang="en-US" dirty="0">
              <a:solidFill>
                <a:srgbClr val="808080"/>
              </a:solidFill>
            </a:endParaRPr>
          </a:p>
        </p:txBody>
      </p:sp>
      <p:pic>
        <p:nvPicPr>
          <p:cNvPr id="14" name="Picture 13" descr="Diffratcion_Graphic.png"/>
          <p:cNvPicPr>
            <a:picLocks noChangeAspect="1"/>
          </p:cNvPicPr>
          <p:nvPr userDrawn="1"/>
        </p:nvPicPr>
        <p:blipFill>
          <a:blip r:embed="rId2" cstate="print"/>
          <a:srcRect l="48815"/>
          <a:stretch>
            <a:fillRect/>
          </a:stretch>
        </p:blipFill>
        <p:spPr>
          <a:xfrm>
            <a:off x="0" y="188640"/>
            <a:ext cx="2991423" cy="5955228"/>
          </a:xfrm>
          <a:prstGeom prst="rect">
            <a:avLst/>
          </a:prstGeom>
          <a:noFill/>
          <a:ln>
            <a:noFill/>
          </a:ln>
        </p:spPr>
      </p:pic>
      <p:pic>
        <p:nvPicPr>
          <p:cNvPr id="15" name="Picture 14" descr="Australian Synchrotron_PRIM_[CMYK]wt.png"/>
          <p:cNvPicPr>
            <a:picLocks noChangeAspect="1"/>
          </p:cNvPicPr>
          <p:nvPr userDrawn="1"/>
        </p:nvPicPr>
        <p:blipFill>
          <a:blip r:embed="rId3" cstate="print"/>
          <a:stretch>
            <a:fillRect/>
          </a:stretch>
        </p:blipFill>
        <p:spPr>
          <a:xfrm>
            <a:off x="3347760" y="1298509"/>
            <a:ext cx="2433600" cy="666407"/>
          </a:xfrm>
          <a:prstGeom prst="rect">
            <a:avLst/>
          </a:prstGeom>
        </p:spPr>
      </p:pic>
      <p:pic>
        <p:nvPicPr>
          <p:cNvPr id="8" name="Picture 7" descr="Australian Synchrotron_PRIM_[CMYK].png"/>
          <p:cNvPicPr>
            <a:picLocks noChangeAspect="1"/>
          </p:cNvPicPr>
          <p:nvPr userDrawn="1"/>
        </p:nvPicPr>
        <p:blipFill>
          <a:blip r:embed="rId4" cstate="print"/>
          <a:stretch>
            <a:fillRect/>
          </a:stretch>
        </p:blipFill>
        <p:spPr>
          <a:xfrm>
            <a:off x="6372200" y="260648"/>
            <a:ext cx="2448273" cy="670424"/>
          </a:xfrm>
          <a:prstGeom prst="rect">
            <a:avLst/>
          </a:prstGeom>
        </p:spPr>
      </p:pic>
      <p:pic>
        <p:nvPicPr>
          <p:cNvPr id="10" name="Picture 2" descr="\\psf\Host\Client Active\Synchrotron\GOVERNMENT LOGO LINE_CMYK new no Australia.jpg"/>
          <p:cNvPicPr>
            <a:picLocks noChangeAspect="1" noChangeArrowheads="1"/>
          </p:cNvPicPr>
          <p:nvPr userDrawn="1"/>
        </p:nvPicPr>
        <p:blipFill>
          <a:blip r:embed="rId5" cstate="print"/>
          <a:srcRect/>
          <a:stretch>
            <a:fillRect/>
          </a:stretch>
        </p:blipFill>
        <p:spPr bwMode="auto">
          <a:xfrm>
            <a:off x="6376942" y="6165304"/>
            <a:ext cx="2448000" cy="477211"/>
          </a:xfrm>
          <a:prstGeom prst="rect">
            <a:avLst/>
          </a:prstGeom>
          <a:noFill/>
        </p:spPr>
      </p:pic>
    </p:spTree>
    <p:extLst>
      <p:ext uri="{BB962C8B-B14F-4D97-AF65-F5344CB8AC3E}">
        <p14:creationId xmlns:p14="http://schemas.microsoft.com/office/powerpoint/2010/main" val="384617459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251520" y="1268413"/>
            <a:ext cx="8568630" cy="5040312"/>
          </a:xfrm>
        </p:spPr>
        <p:txBody>
          <a:bodyPr/>
          <a:lstStyle>
            <a:lvl1pPr>
              <a:spcBef>
                <a:spcPts val="600"/>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Slide Number Placeholder 5"/>
          <p:cNvSpPr>
            <a:spLocks noGrp="1"/>
          </p:cNvSpPr>
          <p:nvPr>
            <p:ph type="sldNum" sz="quarter" idx="12"/>
          </p:nvPr>
        </p:nvSpPr>
        <p:spPr>
          <a:xfrm>
            <a:off x="7010400" y="6492875"/>
            <a:ext cx="2133600" cy="365125"/>
          </a:xfrm>
        </p:spPr>
        <p:txBody>
          <a:body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7" name="Date Placeholder 6"/>
          <p:cNvSpPr>
            <a:spLocks noGrp="1"/>
          </p:cNvSpPr>
          <p:nvPr>
            <p:ph type="dt" sz="half" idx="13"/>
          </p:nvPr>
        </p:nvSpPr>
        <p:spPr/>
        <p:txBody>
          <a:bodyPr/>
          <a:lstStyle/>
          <a:p>
            <a:fld id="{8E910469-308E-47E3-B35D-399830AB6E7E}" type="datetimeFigureOut">
              <a:rPr lang="en-AU" smtClean="0"/>
              <a:pPr/>
              <a:t>4/05/2015</a:t>
            </a:fld>
            <a:endParaRPr lang="en-AU" dirty="0"/>
          </a:p>
        </p:txBody>
      </p:sp>
      <p:sp>
        <p:nvSpPr>
          <p:cNvPr id="8" name="Footer Placeholder 7"/>
          <p:cNvSpPr>
            <a:spLocks noGrp="1"/>
          </p:cNvSpPr>
          <p:nvPr>
            <p:ph type="ftr" sz="quarter" idx="14"/>
          </p:nvPr>
        </p:nvSpPr>
        <p:spPr/>
        <p:txBody>
          <a:bodyPr/>
          <a:lstStyle/>
          <a:p>
            <a:endParaRPr lang="en-AU" dirty="0"/>
          </a:p>
        </p:txBody>
      </p:sp>
    </p:spTree>
    <p:extLst>
      <p:ext uri="{BB962C8B-B14F-4D97-AF65-F5344CB8AC3E}">
        <p14:creationId xmlns:p14="http://schemas.microsoft.com/office/powerpoint/2010/main" val="316089322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1" name="Date Placeholder 10"/>
          <p:cNvSpPr>
            <a:spLocks noGrp="1"/>
          </p:cNvSpPr>
          <p:nvPr>
            <p:ph type="dt" sz="half" idx="10"/>
          </p:nvPr>
        </p:nvSpPr>
        <p:spPr/>
        <p:txBody>
          <a:bodyPr/>
          <a:lstStyle/>
          <a:p>
            <a:fld id="{8E910469-308E-47E3-B35D-399830AB6E7E}" type="datetimeFigureOut">
              <a:rPr lang="en-AU" smtClean="0"/>
              <a:pPr/>
              <a:t>4/05/2015</a:t>
            </a:fld>
            <a:endParaRPr lang="en-AU" dirty="0"/>
          </a:p>
        </p:txBody>
      </p:sp>
      <p:sp>
        <p:nvSpPr>
          <p:cNvPr id="12" name="Slide Number Placeholder 11"/>
          <p:cNvSpPr>
            <a:spLocks noGrp="1"/>
          </p:cNvSpPr>
          <p:nvPr>
            <p:ph type="sldNum" sz="quarter" idx="11"/>
          </p:nvPr>
        </p:nvSpPr>
        <p:spPr/>
        <p:txBody>
          <a:body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13" name="Footer Placeholder 12"/>
          <p:cNvSpPr>
            <a:spLocks noGrp="1"/>
          </p:cNvSpPr>
          <p:nvPr>
            <p:ph type="ftr" sz="quarter" idx="12"/>
          </p:nvPr>
        </p:nvSpPr>
        <p:spPr/>
        <p:txBody>
          <a:bodyPr/>
          <a:lstStyle/>
          <a:p>
            <a:endParaRPr lang="en-AU" dirty="0"/>
          </a:p>
        </p:txBody>
      </p:sp>
    </p:spTree>
    <p:extLst>
      <p:ext uri="{BB962C8B-B14F-4D97-AF65-F5344CB8AC3E}">
        <p14:creationId xmlns:p14="http://schemas.microsoft.com/office/powerpoint/2010/main" val="183748161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934826-73A9-4D14-8603-3F7ED8A162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9760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1520" y="1700809"/>
            <a:ext cx="8390736" cy="3500896"/>
          </a:xfrm>
        </p:spPr>
        <p:txBody>
          <a:bodyPr/>
          <a:lstStyle>
            <a:lvl1pPr>
              <a:spcBef>
                <a:spcPts val="0"/>
              </a:spcBef>
              <a:spcAft>
                <a:spcPts val="1200"/>
              </a:spcAft>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FD6AD281-E497-4513-9250-2C4199296EDD}" type="slidenum">
              <a:rPr lang="en-US" smtClean="0">
                <a:solidFill>
                  <a:srgbClr val="000000">
                    <a:tint val="75000"/>
                  </a:srgbClr>
                </a:solidFill>
              </a:rPr>
              <a:pPr/>
              <a:t>‹#›</a:t>
            </a:fld>
            <a:endParaRPr lang="en-US">
              <a:solidFill>
                <a:srgbClr val="000000">
                  <a:tint val="75000"/>
                </a:srgbClr>
              </a:solidFill>
            </a:endParaRPr>
          </a:p>
        </p:txBody>
      </p:sp>
      <p:sp>
        <p:nvSpPr>
          <p:cNvPr id="9" name="Text Placeholder 8"/>
          <p:cNvSpPr>
            <a:spLocks noGrp="1"/>
          </p:cNvSpPr>
          <p:nvPr>
            <p:ph type="body" sz="quarter" idx="13"/>
          </p:nvPr>
        </p:nvSpPr>
        <p:spPr>
          <a:xfrm>
            <a:off x="251520" y="1268413"/>
            <a:ext cx="8477250" cy="571493"/>
          </a:xfrm>
        </p:spPr>
        <p:txBody>
          <a:bodyPr/>
          <a:lstStyle>
            <a:lvl1pPr>
              <a:buNone/>
              <a:defRPr b="1"/>
            </a:lvl1pPr>
          </a:lstStyle>
          <a:p>
            <a:pPr lvl="0"/>
            <a:r>
              <a:rPr lang="en-US" dirty="0" smtClean="0"/>
              <a:t>Click to edit Master text styles</a:t>
            </a:r>
          </a:p>
        </p:txBody>
      </p:sp>
      <p:sp>
        <p:nvSpPr>
          <p:cNvPr id="7" name="Date Placeholder 6"/>
          <p:cNvSpPr>
            <a:spLocks noGrp="1"/>
          </p:cNvSpPr>
          <p:nvPr>
            <p:ph type="dt" sz="half" idx="14"/>
          </p:nvPr>
        </p:nvSpPr>
        <p:spPr/>
        <p:txBody>
          <a:bodyPr/>
          <a:lstStyle/>
          <a:p>
            <a:fld id="{8E910469-308E-47E3-B35D-399830AB6E7E}" type="datetimeFigureOut">
              <a:rPr lang="en-AU" smtClean="0"/>
              <a:pPr/>
              <a:t>4/05/2015</a:t>
            </a:fld>
            <a:endParaRPr lang="en-AU" dirty="0"/>
          </a:p>
        </p:txBody>
      </p:sp>
      <p:sp>
        <p:nvSpPr>
          <p:cNvPr id="8" name="Footer Placeholder 7"/>
          <p:cNvSpPr>
            <a:spLocks noGrp="1"/>
          </p:cNvSpPr>
          <p:nvPr>
            <p:ph type="ftr" sz="quarter" idx="15"/>
          </p:nvPr>
        </p:nvSpPr>
        <p:spPr/>
        <p:txBody>
          <a:bodyPr/>
          <a:lstStyle/>
          <a:p>
            <a:endParaRPr lang="en-AU" dirty="0"/>
          </a:p>
        </p:txBody>
      </p:sp>
    </p:spTree>
    <p:extLst>
      <p:ext uri="{BB962C8B-B14F-4D97-AF65-F5344CB8AC3E}">
        <p14:creationId xmlns:p14="http://schemas.microsoft.com/office/powerpoint/2010/main" val="202047014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AU" dirty="0"/>
          </a:p>
        </p:txBody>
      </p:sp>
      <p:sp>
        <p:nvSpPr>
          <p:cNvPr id="3" name="Content Placeholder 2"/>
          <p:cNvSpPr>
            <a:spLocks noGrp="1"/>
          </p:cNvSpPr>
          <p:nvPr>
            <p:ph sz="half" idx="1"/>
          </p:nvPr>
        </p:nvSpPr>
        <p:spPr>
          <a:xfrm>
            <a:off x="251520" y="1268413"/>
            <a:ext cx="4104000" cy="5071187"/>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716150" y="1268413"/>
            <a:ext cx="4104000" cy="5071187"/>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8" name="Date Placeholder 7"/>
          <p:cNvSpPr>
            <a:spLocks noGrp="1"/>
          </p:cNvSpPr>
          <p:nvPr>
            <p:ph type="dt" sz="half" idx="10"/>
          </p:nvPr>
        </p:nvSpPr>
        <p:spPr/>
        <p:txBody>
          <a:bodyPr/>
          <a:lstStyle/>
          <a:p>
            <a:fld id="{8E910469-308E-47E3-B35D-399830AB6E7E}" type="datetimeFigureOut">
              <a:rPr lang="en-AU" smtClean="0"/>
              <a:pPr/>
              <a:t>4/05/2015</a:t>
            </a:fld>
            <a:endParaRPr lang="en-AU" dirty="0"/>
          </a:p>
        </p:txBody>
      </p:sp>
      <p:sp>
        <p:nvSpPr>
          <p:cNvPr id="9" name="Slide Number Placeholder 8"/>
          <p:cNvSpPr>
            <a:spLocks noGrp="1"/>
          </p:cNvSpPr>
          <p:nvPr>
            <p:ph type="sldNum" sz="quarter" idx="11"/>
          </p:nvPr>
        </p:nvSpPr>
        <p:spPr/>
        <p:txBody>
          <a:body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12" name="Footer Placeholder 11"/>
          <p:cNvSpPr>
            <a:spLocks noGrp="1"/>
          </p:cNvSpPr>
          <p:nvPr>
            <p:ph type="ftr" sz="quarter" idx="12"/>
          </p:nvPr>
        </p:nvSpPr>
        <p:spPr/>
        <p:txBody>
          <a:bodyPr/>
          <a:lstStyle/>
          <a:p>
            <a:endParaRPr lang="en-AU" dirty="0"/>
          </a:p>
        </p:txBody>
      </p:sp>
    </p:spTree>
    <p:extLst>
      <p:ext uri="{BB962C8B-B14F-4D97-AF65-F5344CB8AC3E}">
        <p14:creationId xmlns:p14="http://schemas.microsoft.com/office/powerpoint/2010/main" val="278934530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AU" dirty="0"/>
          </a:p>
        </p:txBody>
      </p:sp>
      <p:sp>
        <p:nvSpPr>
          <p:cNvPr id="3" name="Text Placeholder 2"/>
          <p:cNvSpPr>
            <a:spLocks noGrp="1"/>
          </p:cNvSpPr>
          <p:nvPr>
            <p:ph type="body" idx="1"/>
          </p:nvPr>
        </p:nvSpPr>
        <p:spPr>
          <a:xfrm>
            <a:off x="251520" y="1268413"/>
            <a:ext cx="4104000" cy="432395"/>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51520" y="1700807"/>
            <a:ext cx="4104000" cy="4607917"/>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716150" y="1268413"/>
            <a:ext cx="4104000" cy="432395"/>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16150" y="1700807"/>
            <a:ext cx="4104000" cy="4607917"/>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12" name="Date Placeholder 11"/>
          <p:cNvSpPr>
            <a:spLocks noGrp="1"/>
          </p:cNvSpPr>
          <p:nvPr>
            <p:ph type="dt" sz="half" idx="10"/>
          </p:nvPr>
        </p:nvSpPr>
        <p:spPr/>
        <p:txBody>
          <a:bodyPr/>
          <a:lstStyle/>
          <a:p>
            <a:fld id="{8E910469-308E-47E3-B35D-399830AB6E7E}" type="datetimeFigureOut">
              <a:rPr lang="en-AU" smtClean="0"/>
              <a:pPr/>
              <a:t>4/05/2015</a:t>
            </a:fld>
            <a:endParaRPr lang="en-AU" dirty="0"/>
          </a:p>
        </p:txBody>
      </p:sp>
      <p:sp>
        <p:nvSpPr>
          <p:cNvPr id="13" name="Slide Number Placeholder 12"/>
          <p:cNvSpPr>
            <a:spLocks noGrp="1"/>
          </p:cNvSpPr>
          <p:nvPr>
            <p:ph type="sldNum" sz="quarter" idx="11"/>
          </p:nvPr>
        </p:nvSpPr>
        <p:spPr/>
        <p:txBody>
          <a:body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14" name="Footer Placeholder 13"/>
          <p:cNvSpPr>
            <a:spLocks noGrp="1"/>
          </p:cNvSpPr>
          <p:nvPr>
            <p:ph type="ftr" sz="quarter" idx="12"/>
          </p:nvPr>
        </p:nvSpPr>
        <p:spPr/>
        <p:txBody>
          <a:bodyPr/>
          <a:lstStyle/>
          <a:p>
            <a:endParaRPr lang="en-AU" dirty="0"/>
          </a:p>
        </p:txBody>
      </p:sp>
    </p:spTree>
    <p:extLst>
      <p:ext uri="{BB962C8B-B14F-4D97-AF65-F5344CB8AC3E}">
        <p14:creationId xmlns:p14="http://schemas.microsoft.com/office/powerpoint/2010/main" val="265710956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AU" dirty="0"/>
          </a:p>
        </p:txBody>
      </p:sp>
      <p:sp>
        <p:nvSpPr>
          <p:cNvPr id="5" name="Slide Number Placeholder 4"/>
          <p:cNvSpPr>
            <a:spLocks noGrp="1"/>
          </p:cNvSpPr>
          <p:nvPr>
            <p:ph type="sldNum" sz="quarter" idx="12"/>
          </p:nvPr>
        </p:nvSpPr>
        <p:spPr/>
        <p:txBody>
          <a:bodyPr/>
          <a:lstStyle/>
          <a:p>
            <a:fld id="{D575D485-3E4C-41C3-8B01-AE450C34458F}" type="slidenum">
              <a:rPr lang="en-AU" smtClean="0">
                <a:solidFill>
                  <a:srgbClr val="000000">
                    <a:tint val="75000"/>
                  </a:srgbClr>
                </a:solidFill>
              </a:rPr>
              <a:pPr/>
              <a:t>‹#›</a:t>
            </a:fld>
            <a:endParaRPr lang="en-AU">
              <a:solidFill>
                <a:srgbClr val="000000">
                  <a:tint val="75000"/>
                </a:srgbClr>
              </a:solidFill>
            </a:endParaRPr>
          </a:p>
        </p:txBody>
      </p:sp>
      <p:sp>
        <p:nvSpPr>
          <p:cNvPr id="4" name="Date Placeholder 3"/>
          <p:cNvSpPr>
            <a:spLocks noGrp="1"/>
          </p:cNvSpPr>
          <p:nvPr>
            <p:ph type="dt" sz="half" idx="13"/>
          </p:nvPr>
        </p:nvSpPr>
        <p:spPr/>
        <p:txBody>
          <a:bodyPr/>
          <a:lstStyle/>
          <a:p>
            <a:fld id="{8E910469-308E-47E3-B35D-399830AB6E7E}" type="datetimeFigureOut">
              <a:rPr lang="en-AU" smtClean="0"/>
              <a:pPr/>
              <a:t>4/05/2015</a:t>
            </a:fld>
            <a:endParaRPr lang="en-AU" dirty="0"/>
          </a:p>
        </p:txBody>
      </p:sp>
      <p:sp>
        <p:nvSpPr>
          <p:cNvPr id="6" name="Footer Placeholder 5"/>
          <p:cNvSpPr>
            <a:spLocks noGrp="1"/>
          </p:cNvSpPr>
          <p:nvPr>
            <p:ph type="ftr" sz="quarter" idx="14"/>
          </p:nvPr>
        </p:nvSpPr>
        <p:spPr/>
        <p:txBody>
          <a:bodyPr/>
          <a:lstStyle/>
          <a:p>
            <a:endParaRPr lang="en-AU" dirty="0"/>
          </a:p>
        </p:txBody>
      </p:sp>
    </p:spTree>
    <p:extLst>
      <p:ext uri="{BB962C8B-B14F-4D97-AF65-F5344CB8AC3E}">
        <p14:creationId xmlns:p14="http://schemas.microsoft.com/office/powerpoint/2010/main" val="255523277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cknowledgements">
    <p:spTree>
      <p:nvGrpSpPr>
        <p:cNvPr id="1" name=""/>
        <p:cNvGrpSpPr/>
        <p:nvPr/>
      </p:nvGrpSpPr>
      <p:grpSpPr>
        <a:xfrm>
          <a:off x="0" y="0"/>
          <a:ext cx="0" cy="0"/>
          <a:chOff x="0" y="0"/>
          <a:chExt cx="0" cy="0"/>
        </a:xfrm>
      </p:grpSpPr>
      <p:sp>
        <p:nvSpPr>
          <p:cNvPr id="14" name="Rectangle 13"/>
          <p:cNvSpPr/>
          <p:nvPr userDrawn="1"/>
        </p:nvSpPr>
        <p:spPr>
          <a:xfrm>
            <a:off x="0" y="0"/>
            <a:ext cx="9144000" cy="1428724"/>
          </a:xfrm>
          <a:prstGeom prst="rect">
            <a:avLst/>
          </a:prstGeom>
          <a:solidFill>
            <a:srgbClr val="747476"/>
          </a:solidFill>
          <a:ln w="25400" cap="flat" cmpd="sng" algn="ctr">
            <a:noFill/>
            <a:prstDash val="solid"/>
          </a:ln>
          <a:effectLst/>
        </p:spPr>
        <p:txBody>
          <a:bodyPr rtlCol="0" anchor="ctr"/>
          <a:lstStyle/>
          <a:p>
            <a:pPr algn="ctr">
              <a:defRPr/>
            </a:pPr>
            <a:endParaRPr lang="en-US" kern="0">
              <a:solidFill>
                <a:srgbClr val="F8F8F8"/>
              </a:solidFill>
              <a:latin typeface="Calibri"/>
            </a:endParaRPr>
          </a:p>
        </p:txBody>
      </p:sp>
      <p:pic>
        <p:nvPicPr>
          <p:cNvPr id="15" name="Picture 14" descr="gradient_band_CMYK.png"/>
          <p:cNvPicPr>
            <a:picLocks noChangeAspect="1"/>
          </p:cNvPicPr>
          <p:nvPr userDrawn="1"/>
        </p:nvPicPr>
        <p:blipFill>
          <a:blip r:embed="rId2" cstate="print"/>
          <a:stretch>
            <a:fillRect/>
          </a:stretch>
        </p:blipFill>
        <p:spPr>
          <a:xfrm>
            <a:off x="-1" y="1428724"/>
            <a:ext cx="5715009" cy="139277"/>
          </a:xfrm>
          <a:prstGeom prst="rect">
            <a:avLst/>
          </a:prstGeom>
          <a:noFill/>
          <a:ln>
            <a:noFill/>
          </a:ln>
        </p:spPr>
      </p:pic>
      <p:pic>
        <p:nvPicPr>
          <p:cNvPr id="21" name="Picture 20" descr="Australian Synchrotron_PRIM_[CMYK]wt.png"/>
          <p:cNvPicPr>
            <a:picLocks noChangeAspect="1"/>
          </p:cNvPicPr>
          <p:nvPr userDrawn="1"/>
        </p:nvPicPr>
        <p:blipFill>
          <a:blip r:embed="rId3" cstate="print"/>
          <a:stretch>
            <a:fillRect/>
          </a:stretch>
        </p:blipFill>
        <p:spPr>
          <a:xfrm>
            <a:off x="409575" y="360469"/>
            <a:ext cx="2674658" cy="732418"/>
          </a:xfrm>
          <a:prstGeom prst="rect">
            <a:avLst/>
          </a:prstGeom>
        </p:spPr>
      </p:pic>
      <p:pic>
        <p:nvPicPr>
          <p:cNvPr id="10" name="Picture 2" descr="\\psf\Host\Client Active\Synchrotron\GOVERNMENT LOGO LINE_CMYK REVERSED new no Australia.png"/>
          <p:cNvPicPr>
            <a:picLocks noChangeAspect="1" noChangeArrowheads="1"/>
          </p:cNvPicPr>
          <p:nvPr userDrawn="1"/>
        </p:nvPicPr>
        <p:blipFill>
          <a:blip r:embed="rId4" cstate="print"/>
          <a:srcRect/>
          <a:stretch>
            <a:fillRect/>
          </a:stretch>
        </p:blipFill>
        <p:spPr bwMode="auto">
          <a:xfrm>
            <a:off x="5065625" y="370903"/>
            <a:ext cx="3695191" cy="720000"/>
          </a:xfrm>
          <a:prstGeom prst="rect">
            <a:avLst/>
          </a:prstGeom>
          <a:noFill/>
        </p:spPr>
      </p:pic>
      <p:sp>
        <p:nvSpPr>
          <p:cNvPr id="13" name="TextBox 12"/>
          <p:cNvSpPr txBox="1"/>
          <p:nvPr userDrawn="1"/>
        </p:nvSpPr>
        <p:spPr>
          <a:xfrm>
            <a:off x="0" y="1671191"/>
            <a:ext cx="9144000" cy="461665"/>
          </a:xfrm>
          <a:prstGeom prst="rect">
            <a:avLst/>
          </a:prstGeom>
          <a:noFill/>
        </p:spPr>
        <p:txBody>
          <a:bodyPr wrap="square" rtlCol="0">
            <a:spAutoFit/>
          </a:bodyPr>
          <a:lstStyle/>
          <a:p>
            <a:pPr algn="ctr">
              <a:defRPr/>
            </a:pPr>
            <a:r>
              <a:rPr lang="en-US" sz="2400" dirty="0" smtClean="0">
                <a:solidFill>
                  <a:srgbClr val="000000"/>
                </a:solidFill>
                <a:cs typeface="Arial" pitchFamily="34" charset="0"/>
              </a:rPr>
              <a:t>ACKNOWLEDGMENTS</a:t>
            </a:r>
            <a:endParaRPr lang="en-US" dirty="0">
              <a:solidFill>
                <a:srgbClr val="000000"/>
              </a:solidFill>
            </a:endParaRPr>
          </a:p>
        </p:txBody>
      </p:sp>
    </p:spTree>
    <p:extLst>
      <p:ext uri="{BB962C8B-B14F-4D97-AF65-F5344CB8AC3E}">
        <p14:creationId xmlns:p14="http://schemas.microsoft.com/office/powerpoint/2010/main" val="235047233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Acknowledgments">
    <p:spTree>
      <p:nvGrpSpPr>
        <p:cNvPr id="1" name=""/>
        <p:cNvGrpSpPr/>
        <p:nvPr/>
      </p:nvGrpSpPr>
      <p:grpSpPr>
        <a:xfrm>
          <a:off x="0" y="0"/>
          <a:ext cx="0" cy="0"/>
          <a:chOff x="0" y="0"/>
          <a:chExt cx="0" cy="0"/>
        </a:xfrm>
      </p:grpSpPr>
      <p:sp>
        <p:nvSpPr>
          <p:cNvPr id="18" name="Rectangle 17"/>
          <p:cNvSpPr/>
          <p:nvPr userDrawn="1"/>
        </p:nvSpPr>
        <p:spPr>
          <a:xfrm>
            <a:off x="0" y="0"/>
            <a:ext cx="9144000" cy="15087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9" name="Picture 18" descr="gradient_band_CMYK.png"/>
          <p:cNvPicPr>
            <a:picLocks noChangeAspect="1"/>
          </p:cNvPicPr>
          <p:nvPr userDrawn="1"/>
        </p:nvPicPr>
        <p:blipFill>
          <a:blip r:embed="rId2" cstate="print"/>
          <a:stretch>
            <a:fillRect/>
          </a:stretch>
        </p:blipFill>
        <p:spPr>
          <a:xfrm>
            <a:off x="0" y="1508787"/>
            <a:ext cx="5715009" cy="185703"/>
          </a:xfrm>
          <a:prstGeom prst="rect">
            <a:avLst/>
          </a:prstGeom>
          <a:noFill/>
          <a:ln>
            <a:noFill/>
          </a:ln>
        </p:spPr>
      </p:pic>
      <p:sp>
        <p:nvSpPr>
          <p:cNvPr id="20" name="Title 1"/>
          <p:cNvSpPr>
            <a:spLocks noGrp="1"/>
          </p:cNvSpPr>
          <p:nvPr>
            <p:ph type="title" hasCustomPrompt="1"/>
          </p:nvPr>
        </p:nvSpPr>
        <p:spPr>
          <a:xfrm>
            <a:off x="409575" y="1700808"/>
            <a:ext cx="8347075" cy="677387"/>
          </a:xfrm>
        </p:spPr>
        <p:txBody>
          <a:bodyPr/>
          <a:lstStyle>
            <a:lvl1pPr algn="ctr">
              <a:defRPr sz="2000">
                <a:solidFill>
                  <a:schemeClr val="bg2"/>
                </a:solidFill>
              </a:defRPr>
            </a:lvl1pPr>
          </a:lstStyle>
          <a:p>
            <a:r>
              <a:rPr lang="en-US" dirty="0" smtClean="0"/>
              <a:t>CLICK TO EDIT MASTER TITLE STYLE</a:t>
            </a:r>
            <a:endParaRPr lang="en-US" dirty="0"/>
          </a:p>
        </p:txBody>
      </p:sp>
      <p:grpSp>
        <p:nvGrpSpPr>
          <p:cNvPr id="2" name="Group 21"/>
          <p:cNvGrpSpPr/>
          <p:nvPr userDrawn="1"/>
        </p:nvGrpSpPr>
        <p:grpSpPr>
          <a:xfrm>
            <a:off x="2616363" y="4141917"/>
            <a:ext cx="3881407" cy="410555"/>
            <a:chOff x="2226846" y="2643188"/>
            <a:chExt cx="4537942" cy="360000"/>
          </a:xfrm>
        </p:grpSpPr>
        <p:sp>
          <p:nvSpPr>
            <p:cNvPr id="34" name="Rectangle 33"/>
            <p:cNvSpPr/>
            <p:nvPr/>
          </p:nvSpPr>
          <p:spPr>
            <a:xfrm>
              <a:off x="2226846" y="264318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ectangle 34"/>
            <p:cNvSpPr/>
            <p:nvPr/>
          </p:nvSpPr>
          <p:spPr>
            <a:xfrm>
              <a:off x="4312586" y="264318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ectangle 35"/>
            <p:cNvSpPr/>
            <p:nvPr/>
          </p:nvSpPr>
          <p:spPr>
            <a:xfrm>
              <a:off x="6404788" y="264318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37" name="Picture 36" descr="Australian Synchrotron_PRIM_[CMYK]wt.png"/>
          <p:cNvPicPr>
            <a:picLocks noChangeAspect="1"/>
          </p:cNvPicPr>
          <p:nvPr userDrawn="1"/>
        </p:nvPicPr>
        <p:blipFill>
          <a:blip r:embed="rId3" cstate="print"/>
          <a:stretch>
            <a:fillRect/>
          </a:stretch>
        </p:blipFill>
        <p:spPr>
          <a:xfrm>
            <a:off x="409575" y="396851"/>
            <a:ext cx="2083460" cy="760703"/>
          </a:xfrm>
          <a:prstGeom prst="rect">
            <a:avLst/>
          </a:prstGeom>
        </p:spPr>
      </p:pic>
      <p:sp>
        <p:nvSpPr>
          <p:cNvPr id="22" name="Slide Number Placeholder 21"/>
          <p:cNvSpPr>
            <a:spLocks noGrp="1"/>
          </p:cNvSpPr>
          <p:nvPr>
            <p:ph type="sldNum" sz="quarter" idx="10"/>
          </p:nvPr>
        </p:nvSpPr>
        <p:spPr/>
        <p:txBody>
          <a:bodyPr/>
          <a:lstStyle/>
          <a:p>
            <a:fld id="{FD6AD281-E497-4513-9250-2C4199296EDD}" type="slidenum">
              <a:rPr lang="en-US" smtClean="0">
                <a:solidFill>
                  <a:srgbClr val="000000">
                    <a:tint val="75000"/>
                  </a:srgbClr>
                </a:solidFill>
              </a:rPr>
              <a:pPr/>
              <a:t>‹#›</a:t>
            </a:fld>
            <a:endParaRPr lang="en-US" dirty="0">
              <a:solidFill>
                <a:srgbClr val="000000">
                  <a:tint val="75000"/>
                </a:srgbClr>
              </a:solidFill>
            </a:endParaRPr>
          </a:p>
        </p:txBody>
      </p:sp>
      <p:pic>
        <p:nvPicPr>
          <p:cNvPr id="23" name="Picture 2" descr="\\psf\Host\Client Active\Synchrotron\GOVERNMENT LOGO LINE_CMYK REVERSED new no Australia.png"/>
          <p:cNvPicPr>
            <a:picLocks noChangeAspect="1" noChangeArrowheads="1"/>
          </p:cNvPicPr>
          <p:nvPr userDrawn="1"/>
        </p:nvPicPr>
        <p:blipFill>
          <a:blip r:embed="rId4" cstate="print"/>
          <a:srcRect/>
          <a:stretch>
            <a:fillRect/>
          </a:stretch>
        </p:blipFill>
        <p:spPr bwMode="auto">
          <a:xfrm>
            <a:off x="5789520" y="412759"/>
            <a:ext cx="2882249" cy="748800"/>
          </a:xfrm>
          <a:prstGeom prst="rect">
            <a:avLst/>
          </a:prstGeom>
          <a:noFill/>
        </p:spPr>
      </p:pic>
    </p:spTree>
    <p:extLst>
      <p:ext uri="{BB962C8B-B14F-4D97-AF65-F5344CB8AC3E}">
        <p14:creationId xmlns:p14="http://schemas.microsoft.com/office/powerpoint/2010/main" val="361682262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F827C-7ABB-45B8-87A8-3C029D490C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7293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AC0C48-65C7-486E-8665-03924C2431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079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2.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1.png"/><Relationship Id="rId5" Type="http://schemas.openxmlformats.org/officeDocument/2006/relationships/slideLayout" Target="../slideLayouts/slideLayout71.xml"/><Relationship Id="rId10" Type="http://schemas.openxmlformats.org/officeDocument/2006/relationships/theme" Target="../theme/theme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030656B-2427-4B96-A956-7E657C11A6D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22627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72B454A0-F395-4377-9E6F-4CC65629A44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99242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CE9CFF6-391A-44C5-839D-C8F96798F84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839992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67135B72-C747-405B-9213-2C6784F59CC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528676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ea typeface="+mn-ea"/>
                <a:cs typeface="+mn-cs"/>
              </a:defRPr>
            </a:lvl1pPr>
          </a:lstStyle>
          <a:p>
            <a:pPr fontAlgn="base">
              <a:spcBef>
                <a:spcPct val="0"/>
              </a:spcBef>
              <a:spcAft>
                <a:spcPct val="0"/>
              </a:spcAft>
              <a:defRPr/>
            </a:pPr>
            <a:fld id="{EC85F954-34BF-4637-A4CD-F9867156FC5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3025755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gradient_band_CMYK.png"/>
          <p:cNvPicPr>
            <a:picLocks/>
          </p:cNvPicPr>
          <p:nvPr userDrawn="1"/>
        </p:nvPicPr>
        <p:blipFill>
          <a:blip r:embed="rId11" cstate="print"/>
          <a:stretch>
            <a:fillRect/>
          </a:stretch>
        </p:blipFill>
        <p:spPr>
          <a:xfrm>
            <a:off x="-2" y="928676"/>
            <a:ext cx="7200000" cy="139277"/>
          </a:xfrm>
          <a:prstGeom prst="rect">
            <a:avLst/>
          </a:prstGeom>
          <a:noFill/>
          <a:ln>
            <a:noFill/>
          </a:ln>
        </p:spPr>
      </p:pic>
      <p:pic>
        <p:nvPicPr>
          <p:cNvPr id="18" name="Picture 17" descr="Diffratcion_Graphic.png"/>
          <p:cNvPicPr>
            <a:picLocks noChangeAspect="1"/>
          </p:cNvPicPr>
          <p:nvPr userDrawn="1"/>
        </p:nvPicPr>
        <p:blipFill>
          <a:blip r:embed="rId12" cstate="print"/>
          <a:srcRect t="55529" r="35989"/>
          <a:stretch>
            <a:fillRect/>
          </a:stretch>
        </p:blipFill>
        <p:spPr>
          <a:xfrm>
            <a:off x="7516686" y="0"/>
            <a:ext cx="1627314" cy="1152000"/>
          </a:xfrm>
          <a:prstGeom prst="rect">
            <a:avLst/>
          </a:prstGeom>
          <a:noFill/>
          <a:ln>
            <a:noFill/>
          </a:ln>
        </p:spPr>
      </p:pic>
      <p:sp>
        <p:nvSpPr>
          <p:cNvPr id="2" name="Title Placeholder 1"/>
          <p:cNvSpPr>
            <a:spLocks noGrp="1"/>
          </p:cNvSpPr>
          <p:nvPr>
            <p:ph type="title"/>
          </p:nvPr>
        </p:nvSpPr>
        <p:spPr>
          <a:xfrm>
            <a:off x="251520" y="188640"/>
            <a:ext cx="8229600" cy="810174"/>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51520" y="1268413"/>
            <a:ext cx="8568630" cy="504031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b" anchorCtr="0"/>
          <a:lstStyle>
            <a:lvl1pPr algn="r">
              <a:defRPr sz="1200">
                <a:solidFill>
                  <a:schemeClr val="tx1">
                    <a:tint val="75000"/>
                  </a:schemeClr>
                </a:solidFill>
                <a:latin typeface="Arial" pitchFamily="34" charset="0"/>
                <a:cs typeface="Arial" pitchFamily="34" charset="0"/>
              </a:defRPr>
            </a:lvl1p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9" name="Date Placeholder 3"/>
          <p:cNvSpPr>
            <a:spLocks noGrp="1"/>
          </p:cNvSpPr>
          <p:nvPr>
            <p:ph type="dt" sz="half" idx="2"/>
          </p:nvPr>
        </p:nvSpPr>
        <p:spPr>
          <a:xfrm>
            <a:off x="342900" y="6492875"/>
            <a:ext cx="2133600" cy="365125"/>
          </a:xfrm>
          <a:prstGeom prst="rect">
            <a:avLst/>
          </a:prstGeom>
        </p:spPr>
        <p:txBody>
          <a:bodyPr anchor="b" anchorCtr="0"/>
          <a:lstStyle>
            <a:lvl1pPr>
              <a:defRPr sz="1200">
                <a:solidFill>
                  <a:srgbClr val="898989"/>
                </a:solidFill>
              </a:defRPr>
            </a:lvl1pPr>
          </a:lstStyle>
          <a:p>
            <a:fld id="{8E910469-308E-47E3-B35D-399830AB6E7E}" type="datetimeFigureOut">
              <a:rPr lang="en-AU" smtClean="0"/>
              <a:pPr/>
              <a:t>4/05/2015</a:t>
            </a:fld>
            <a:endParaRPr lang="en-AU" dirty="0"/>
          </a:p>
        </p:txBody>
      </p:sp>
      <p:sp>
        <p:nvSpPr>
          <p:cNvPr id="10" name="Footer Placeholder 4"/>
          <p:cNvSpPr>
            <a:spLocks noGrp="1"/>
          </p:cNvSpPr>
          <p:nvPr>
            <p:ph type="ftr" sz="quarter" idx="3"/>
          </p:nvPr>
        </p:nvSpPr>
        <p:spPr>
          <a:xfrm>
            <a:off x="3207940" y="6492875"/>
            <a:ext cx="2895600" cy="365125"/>
          </a:xfrm>
          <a:prstGeom prst="rect">
            <a:avLst/>
          </a:prstGeom>
        </p:spPr>
        <p:txBody>
          <a:bodyPr anchor="b" anchorCtr="0"/>
          <a:lstStyle>
            <a:lvl1pPr algn="ctr">
              <a:defRPr sz="1200">
                <a:solidFill>
                  <a:srgbClr val="898989"/>
                </a:solidFill>
              </a:defRPr>
            </a:lvl1pPr>
          </a:lstStyle>
          <a:p>
            <a:endParaRPr lang="en-AU" dirty="0"/>
          </a:p>
        </p:txBody>
      </p:sp>
    </p:spTree>
    <p:extLst>
      <p:ext uri="{BB962C8B-B14F-4D97-AF65-F5344CB8AC3E}">
        <p14:creationId xmlns:p14="http://schemas.microsoft.com/office/powerpoint/2010/main" val="240257462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Lst>
  <p:transition spd="med"/>
  <p:txStyles>
    <p:titleStyle>
      <a:lvl1pPr algn="l" defTabSz="914400" rtl="0" eaLnBrk="1" latinLnBrk="0" hangingPunct="1">
        <a:spcBef>
          <a:spcPct val="0"/>
        </a:spcBef>
        <a:buNone/>
        <a:defRPr sz="2400" kern="1200">
          <a:solidFill>
            <a:schemeClr val="bg2"/>
          </a:solidFill>
          <a:latin typeface="Arial" pitchFamily="34" charset="0"/>
          <a:ea typeface="+mj-ea"/>
          <a:cs typeface="Arial" pitchFamily="34" charset="0"/>
        </a:defRPr>
      </a:lvl1pPr>
    </p:titleStyle>
    <p:bodyStyle>
      <a:lvl1pPr marL="342900" indent="-342900" algn="l" defTabSz="914400" rtl="0" eaLnBrk="1" latinLnBrk="0" hangingPunct="1">
        <a:spcBef>
          <a:spcPts val="0"/>
        </a:spcBef>
        <a:spcAft>
          <a:spcPts val="600"/>
        </a:spcAft>
        <a:buFont typeface="Arial" pitchFamily="34" charset="0"/>
        <a:buChar char="•"/>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7.xml"/><Relationship Id="rId1" Type="http://schemas.openxmlformats.org/officeDocument/2006/relationships/vmlDrawing" Target="../drawings/vmlDrawing1.vml"/><Relationship Id="rId4" Type="http://schemas.openxmlformats.org/officeDocument/2006/relationships/image" Target="../media/image3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2.wmf"/><Relationship Id="rId4" Type="http://schemas.openxmlformats.org/officeDocument/2006/relationships/oleObject" Target="../embeddings/oleObject2.bin"/></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do the </a:t>
            </a:r>
            <a:br>
              <a:rPr lang="en-US" sz="6000" dirty="0" smtClean="0"/>
            </a:br>
            <a:r>
              <a:rPr lang="en-US" sz="6000" dirty="0" smtClean="0"/>
              <a:t>X-rays</a:t>
            </a:r>
            <a:br>
              <a:rPr lang="en-US" sz="6000" dirty="0" smtClean="0"/>
            </a:br>
            <a:r>
              <a:rPr lang="en-US" sz="6000" dirty="0" smtClean="0"/>
              <a:t>come from?</a:t>
            </a:r>
            <a:endParaRPr lang="en-US" sz="6000" dirty="0"/>
          </a:p>
        </p:txBody>
      </p:sp>
    </p:spTree>
    <p:extLst>
      <p:ext uri="{BB962C8B-B14F-4D97-AF65-F5344CB8AC3E}">
        <p14:creationId xmlns:p14="http://schemas.microsoft.com/office/powerpoint/2010/main" val="383877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Undulator</a:t>
            </a:r>
            <a:endParaRPr lang="en-US" dirty="0"/>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sp>
        <p:nvSpPr>
          <p:cNvPr id="31" name="TextBox 30"/>
          <p:cNvSpPr txBox="1"/>
          <p:nvPr/>
        </p:nvSpPr>
        <p:spPr>
          <a:xfrm>
            <a:off x="7577789" y="1600200"/>
            <a:ext cx="1486304" cy="369332"/>
          </a:xfrm>
          <a:prstGeom prst="rect">
            <a:avLst/>
          </a:prstGeom>
          <a:noFill/>
        </p:spPr>
        <p:txBody>
          <a:bodyPr wrap="none" rtlCol="0">
            <a:spAutoFit/>
          </a:bodyPr>
          <a:lstStyle/>
          <a:p>
            <a:r>
              <a:rPr lang="en-US" dirty="0" smtClean="0"/>
              <a:t>&gt; 8x X-rays !</a:t>
            </a:r>
            <a:endParaRPr lang="en-US" dirty="0"/>
          </a:p>
        </p:txBody>
      </p:sp>
      <p:sp>
        <p:nvSpPr>
          <p:cNvPr id="26" name="Freeform 25"/>
          <p:cNvSpPr/>
          <p:nvPr/>
        </p:nvSpPr>
        <p:spPr>
          <a:xfrm>
            <a:off x="1001570" y="3668309"/>
            <a:ext cx="8024259" cy="67062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34165">
                <a:moveTo>
                  <a:pt x="0" y="14001"/>
                </a:moveTo>
                <a:cubicBezTo>
                  <a:pt x="527" y="13853"/>
                  <a:pt x="706" y="8677"/>
                  <a:pt x="1075" y="9342"/>
                </a:cubicBezTo>
                <a:cubicBezTo>
                  <a:pt x="1444" y="10007"/>
                  <a:pt x="1834" y="18215"/>
                  <a:pt x="2214" y="17993"/>
                </a:cubicBezTo>
                <a:cubicBezTo>
                  <a:pt x="2594" y="17771"/>
                  <a:pt x="2971" y="7125"/>
                  <a:pt x="3353" y="8012"/>
                </a:cubicBezTo>
                <a:cubicBezTo>
                  <a:pt x="3736" y="8899"/>
                  <a:pt x="4124" y="24315"/>
                  <a:pt x="4509" y="23317"/>
                </a:cubicBezTo>
                <a:cubicBezTo>
                  <a:pt x="4894" y="22319"/>
                  <a:pt x="5280" y="1245"/>
                  <a:pt x="5665" y="2022"/>
                </a:cubicBezTo>
                <a:cubicBezTo>
                  <a:pt x="6050" y="2799"/>
                  <a:pt x="6441" y="28309"/>
                  <a:pt x="6821" y="27976"/>
                </a:cubicBezTo>
                <a:cubicBezTo>
                  <a:pt x="7201" y="27643"/>
                  <a:pt x="7578" y="-972"/>
                  <a:pt x="7944" y="26"/>
                </a:cubicBezTo>
                <a:cubicBezTo>
                  <a:pt x="8310" y="1024"/>
                  <a:pt x="8675" y="31486"/>
                  <a:pt x="9018" y="33966"/>
                </a:cubicBezTo>
                <a:cubicBezTo>
                  <a:pt x="9361" y="36446"/>
                  <a:pt x="9837" y="14975"/>
                  <a:pt x="10000" y="1490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0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900"/>
                                        <p:tgtEl>
                                          <p:spTgt spid="26"/>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english.shb.cas.cn/rh/rp/200909/W020090902757508577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10451" cy="6754326"/>
          </a:xfrm>
          <a:prstGeom prst="rect">
            <a:avLst/>
          </a:prstGeom>
          <a:noFill/>
          <a:extLst>
            <a:ext uri="{909E8E84-426E-40DD-AFC4-6F175D3DCCD1}">
              <a14:hiddenFill xmlns:a14="http://schemas.microsoft.com/office/drawing/2010/main">
                <a:solidFill>
                  <a:srgbClr val="FFFFFF"/>
                </a:solidFill>
              </a14:hiddenFill>
            </a:ext>
          </a:extLst>
        </p:spPr>
      </p:pic>
      <p:sp>
        <p:nvSpPr>
          <p:cNvPr id="389122" name="Rectangle 2"/>
          <p:cNvSpPr>
            <a:spLocks noGrp="1" noChangeArrowheads="1"/>
          </p:cNvSpPr>
          <p:nvPr>
            <p:ph type="title"/>
          </p:nvPr>
        </p:nvSpPr>
        <p:spPr>
          <a:xfrm>
            <a:off x="457200" y="0"/>
            <a:ext cx="8229600" cy="1143000"/>
          </a:xfrm>
        </p:spPr>
        <p:txBody>
          <a:bodyPr/>
          <a:lstStyle/>
          <a:p>
            <a:r>
              <a:rPr lang="en-US" dirty="0" err="1" smtClean="0"/>
              <a:t>Undulator</a:t>
            </a:r>
            <a:r>
              <a:rPr lang="en-US" dirty="0" smtClean="0"/>
              <a:t> emission spectrum</a:t>
            </a:r>
            <a:endParaRPr lang="en-US" dirty="0"/>
          </a:p>
        </p:txBody>
      </p:sp>
    </p:spTree>
    <p:extLst>
      <p:ext uri="{BB962C8B-B14F-4D97-AF65-F5344CB8AC3E}">
        <p14:creationId xmlns:p14="http://schemas.microsoft.com/office/powerpoint/2010/main" val="291603593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43000"/>
          </a:xfrm>
        </p:spPr>
        <p:txBody>
          <a:bodyPr/>
          <a:lstStyle/>
          <a:p>
            <a:r>
              <a:rPr lang="en-US"/>
              <a:t>LCLS undulator hall</a:t>
            </a:r>
          </a:p>
        </p:txBody>
      </p:sp>
      <p:pic>
        <p:nvPicPr>
          <p:cNvPr id="389123" name="Picture 3" descr="lcls_firstlight-5"/>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0" y="1143000"/>
            <a:ext cx="9525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68951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a:t>LCLS at SLAC</a:t>
            </a:r>
          </a:p>
        </p:txBody>
      </p:sp>
      <p:pic>
        <p:nvPicPr>
          <p:cNvPr id="390148" name="Picture 4" descr="slac_g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5"/>
            <a:ext cx="92598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85273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0055225" cy="754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8099" name="Rectangle 3"/>
          <p:cNvSpPr>
            <a:spLocks noGrp="1" noChangeArrowheads="1"/>
          </p:cNvSpPr>
          <p:nvPr>
            <p:ph type="title"/>
          </p:nvPr>
        </p:nvSpPr>
        <p:spPr>
          <a:xfrm>
            <a:off x="457200" y="0"/>
            <a:ext cx="8229600" cy="1143000"/>
          </a:xfrm>
        </p:spPr>
        <p:txBody>
          <a:bodyPr/>
          <a:lstStyle/>
          <a:p>
            <a:r>
              <a:rPr lang="en-US">
                <a:solidFill>
                  <a:schemeClr val="bg1"/>
                </a:solidFill>
              </a:rPr>
              <a:t>Electric field of a moving charge</a:t>
            </a:r>
          </a:p>
        </p:txBody>
      </p:sp>
    </p:spTree>
    <p:extLst>
      <p:ext uri="{BB962C8B-B14F-4D97-AF65-F5344CB8AC3E}">
        <p14:creationId xmlns:p14="http://schemas.microsoft.com/office/powerpoint/2010/main" val="248911437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3810" name="Rectangle 2"/>
          <p:cNvSpPr>
            <a:spLocks noGrp="1" noChangeArrowheads="1"/>
          </p:cNvSpPr>
          <p:nvPr>
            <p:ph type="title"/>
          </p:nvPr>
        </p:nvSpPr>
        <p:spPr>
          <a:xfrm>
            <a:off x="444500" y="0"/>
            <a:ext cx="8229600" cy="1143000"/>
          </a:xfrm>
        </p:spPr>
        <p:txBody>
          <a:bodyPr/>
          <a:lstStyle/>
          <a:p>
            <a:r>
              <a:rPr lang="en-US">
                <a:solidFill>
                  <a:schemeClr val="bg1"/>
                </a:solidFill>
              </a:rPr>
              <a:t>SASE effect</a:t>
            </a:r>
          </a:p>
        </p:txBody>
      </p:sp>
    </p:spTree>
    <p:extLst>
      <p:ext uri="{BB962C8B-B14F-4D97-AF65-F5344CB8AC3E}">
        <p14:creationId xmlns:p14="http://schemas.microsoft.com/office/powerpoint/2010/main" val="146753827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5" name="Rectangle 3"/>
          <p:cNvSpPr>
            <a:spLocks noGrp="1" noChangeArrowheads="1"/>
          </p:cNvSpPr>
          <p:nvPr>
            <p:ph type="title"/>
          </p:nvPr>
        </p:nvSpPr>
        <p:spPr>
          <a:xfrm>
            <a:off x="444500" y="-1"/>
            <a:ext cx="8229600" cy="1808163"/>
          </a:xfrm>
        </p:spPr>
        <p:txBody>
          <a:bodyPr/>
          <a:lstStyle/>
          <a:p>
            <a:r>
              <a:rPr lang="en-US" dirty="0" smtClean="0">
                <a:solidFill>
                  <a:schemeClr val="tx1"/>
                </a:solidFill>
              </a:rPr>
              <a:t>Self-Amplified Stimulated Emission (SASE) </a:t>
            </a:r>
            <a:r>
              <a:rPr lang="en-US" dirty="0">
                <a:solidFill>
                  <a:schemeClr val="tx1"/>
                </a:solidFill>
              </a:rPr>
              <a:t>effect</a:t>
            </a:r>
          </a:p>
        </p:txBody>
      </p:sp>
      <p:pic>
        <p:nvPicPr>
          <p:cNvPr id="504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8163"/>
            <a:ext cx="893445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91544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Accelerator-based light source</a:t>
            </a:r>
            <a:br>
              <a:rPr lang="en-US" dirty="0" smtClean="0"/>
            </a:br>
            <a:r>
              <a:rPr lang="en-US" dirty="0" smtClean="0"/>
              <a:t>terminology</a:t>
            </a:r>
            <a:endParaRPr lang="en-US" dirty="0"/>
          </a:p>
        </p:txBody>
      </p:sp>
      <p:sp>
        <p:nvSpPr>
          <p:cNvPr id="3" name="Content Placeholder 2"/>
          <p:cNvSpPr>
            <a:spLocks noGrp="1"/>
          </p:cNvSpPr>
          <p:nvPr>
            <p:ph idx="1"/>
          </p:nvPr>
        </p:nvSpPr>
        <p:spPr>
          <a:xfrm>
            <a:off x="457200" y="2209801"/>
            <a:ext cx="8229600" cy="3962400"/>
          </a:xfrm>
        </p:spPr>
        <p:txBody>
          <a:bodyPr/>
          <a:lstStyle/>
          <a:p>
            <a:pPr marL="0" indent="0">
              <a:spcBef>
                <a:spcPts val="1200"/>
              </a:spcBef>
              <a:buNone/>
            </a:pPr>
            <a:r>
              <a:rPr lang="en-US" dirty="0" smtClean="0"/>
              <a:t>	Code name		Translation</a:t>
            </a:r>
          </a:p>
          <a:p>
            <a:pPr>
              <a:spcBef>
                <a:spcPts val="1200"/>
              </a:spcBef>
            </a:pPr>
            <a:endParaRPr lang="en-US" dirty="0"/>
          </a:p>
          <a:p>
            <a:pPr>
              <a:spcBef>
                <a:spcPts val="1200"/>
              </a:spcBef>
            </a:pPr>
            <a:r>
              <a:rPr lang="en-US" dirty="0" smtClean="0"/>
              <a:t>First Generation		Bending Magnet</a:t>
            </a:r>
          </a:p>
          <a:p>
            <a:pPr>
              <a:spcBef>
                <a:spcPts val="1200"/>
              </a:spcBef>
            </a:pPr>
            <a:r>
              <a:rPr lang="en-US" dirty="0" smtClean="0"/>
              <a:t>Second Generation	Wiggler</a:t>
            </a:r>
          </a:p>
          <a:p>
            <a:pPr>
              <a:spcBef>
                <a:spcPts val="1200"/>
              </a:spcBef>
            </a:pPr>
            <a:r>
              <a:rPr lang="en-US" dirty="0" smtClean="0"/>
              <a:t>Third Generation		</a:t>
            </a:r>
            <a:r>
              <a:rPr lang="en-US" dirty="0" err="1" smtClean="0"/>
              <a:t>Undulator</a:t>
            </a:r>
            <a:endParaRPr lang="en-US" dirty="0" smtClean="0"/>
          </a:p>
          <a:p>
            <a:pPr>
              <a:spcBef>
                <a:spcPts val="1200"/>
              </a:spcBef>
            </a:pPr>
            <a:r>
              <a:rPr lang="en-US" dirty="0" smtClean="0"/>
              <a:t>Fourth Generation		Free electron laser</a:t>
            </a:r>
          </a:p>
        </p:txBody>
      </p:sp>
    </p:spTree>
    <p:extLst>
      <p:ext uri="{BB962C8B-B14F-4D97-AF65-F5344CB8AC3E}">
        <p14:creationId xmlns:p14="http://schemas.microsoft.com/office/powerpoint/2010/main" val="2617759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What does all that</a:t>
            </a:r>
            <a:br>
              <a:rPr lang="en-US" sz="6000" dirty="0" smtClean="0"/>
            </a:br>
            <a:r>
              <a:rPr lang="en-US" sz="6000" dirty="0" smtClean="0"/>
              <a:t>stuff in the </a:t>
            </a:r>
            <a:br>
              <a:rPr lang="en-US" sz="6000" dirty="0" smtClean="0"/>
            </a:br>
            <a:r>
              <a:rPr lang="en-US" sz="6000" dirty="0" smtClean="0"/>
              <a:t>concrete tunnel</a:t>
            </a:r>
            <a:br>
              <a:rPr lang="en-US" sz="6000" dirty="0" smtClean="0"/>
            </a:br>
            <a:r>
              <a:rPr lang="en-US" sz="6000" dirty="0" smtClean="0"/>
              <a:t>do?</a:t>
            </a:r>
            <a:endParaRPr lang="en-US" sz="6000" dirty="0"/>
          </a:p>
        </p:txBody>
      </p:sp>
    </p:spTree>
    <p:extLst>
      <p:ext uri="{BB962C8B-B14F-4D97-AF65-F5344CB8AC3E}">
        <p14:creationId xmlns:p14="http://schemas.microsoft.com/office/powerpoint/2010/main" val="34536303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156895"/>
          </a:xfrm>
          <a:prstGeom prst="rect">
            <a:avLst/>
          </a:prstGeom>
        </p:spPr>
      </p:pic>
      <p:sp>
        <p:nvSpPr>
          <p:cNvPr id="305158" name="Rectangle 6"/>
          <p:cNvSpPr>
            <a:spLocks noGrp="1" noChangeArrowheads="1"/>
          </p:cNvSpPr>
          <p:nvPr>
            <p:ph type="title"/>
          </p:nvPr>
        </p:nvSpPr>
        <p:spPr>
          <a:xfrm>
            <a:off x="685800" y="0"/>
            <a:ext cx="7772400" cy="1143000"/>
          </a:xfrm>
        </p:spPr>
        <p:txBody>
          <a:bodyPr/>
          <a:lstStyle/>
          <a:p>
            <a:r>
              <a:rPr lang="en-US" dirty="0" smtClean="0"/>
              <a:t>X-ray optics: mirrors</a:t>
            </a:r>
            <a:endParaRPr lang="en-US" dirty="0"/>
          </a:p>
        </p:txBody>
      </p:sp>
    </p:spTree>
    <p:extLst>
      <p:ext uri="{BB962C8B-B14F-4D97-AF65-F5344CB8AC3E}">
        <p14:creationId xmlns:p14="http://schemas.microsoft.com/office/powerpoint/2010/main" val="331019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25000" decel="25000" fill="hold" nodeType="clickEffect">
                                  <p:stCondLst>
                                    <p:cond delay="0"/>
                                  </p:stCondLst>
                                  <p:childTnLst>
                                    <p:animScale>
                                      <p:cBhvr>
                                        <p:cTn id="6" dur="2000" fill="hold"/>
                                        <p:tgtEl>
                                          <p:spTgt spid="2"/>
                                        </p:tgtEl>
                                      </p:cBhvr>
                                      <p:by x="200000" y="200000"/>
                                    </p:animScale>
                                  </p:childTnLst>
                                </p:cTn>
                              </p:par>
                              <p:par>
                                <p:cTn id="7" presetID="42" presetClass="path" presetSubtype="0" accel="25000" decel="25000" fill="hold" nodeType="withEffect">
                                  <p:stCondLst>
                                    <p:cond delay="0"/>
                                  </p:stCondLst>
                                  <p:childTnLst>
                                    <p:animMotion origin="layout" path="M 0 -4.81481E-6 L 0.20833 -0.16481 " pathEditMode="relative" rAng="0" ptsTypes="AA">
                                      <p:cBhvr>
                                        <p:cTn id="8" dur="2000" fill="hold"/>
                                        <p:tgtEl>
                                          <p:spTgt spid="2"/>
                                        </p:tgtEl>
                                        <p:attrNameLst>
                                          <p:attrName>ppt_x</p:attrName>
                                          <p:attrName>ppt_y</p:attrName>
                                        </p:attrNameLst>
                                      </p:cBhvr>
                                      <p:rCtr x="10417"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SETUP – Home Source</a:t>
            </a:r>
            <a:endParaRPr lang="en-US" dirty="0"/>
          </a:p>
        </p:txBody>
      </p:sp>
      <p:sp>
        <p:nvSpPr>
          <p:cNvPr id="5" name="Slide Number Placeholder 4"/>
          <p:cNvSpPr>
            <a:spLocks noGrp="1"/>
          </p:cNvSpPr>
          <p:nvPr>
            <p:ph type="sldNum" sz="quarter" idx="12"/>
          </p:nvPr>
        </p:nvSpPr>
        <p:spPr/>
        <p:txBody>
          <a:bodyPr/>
          <a:lstStyle/>
          <a:p>
            <a:fld id="{D575D485-3E4C-41C3-8B01-AE450C34458F}" type="slidenum">
              <a:rPr lang="en-AU" smtClean="0">
                <a:solidFill>
                  <a:srgbClr val="000000">
                    <a:tint val="75000"/>
                  </a:srgbClr>
                </a:solidFill>
              </a:rPr>
              <a:pPr/>
              <a:t>2</a:t>
            </a:fld>
            <a:endParaRPr lang="en-AU">
              <a:solidFill>
                <a:srgbClr val="000000">
                  <a:tint val="75000"/>
                </a:srgbClr>
              </a:solidFill>
            </a:endParaRPr>
          </a:p>
        </p:txBody>
      </p:sp>
      <p:pic>
        <p:nvPicPr>
          <p:cNvPr id="6" name="Picture 5" descr="gradient_band_CMYK.png"/>
          <p:cNvPicPr>
            <a:picLocks noChangeAspect="1"/>
          </p:cNvPicPr>
          <p:nvPr/>
        </p:nvPicPr>
        <p:blipFill>
          <a:blip r:embed="rId3" cstate="print"/>
          <a:stretch>
            <a:fillRect/>
          </a:stretch>
        </p:blipFill>
        <p:spPr>
          <a:xfrm>
            <a:off x="-1" y="928676"/>
            <a:ext cx="5715009" cy="139277"/>
          </a:xfrm>
          <a:prstGeom prst="rect">
            <a:avLst/>
          </a:prstGeom>
          <a:noFill/>
          <a:ln>
            <a:noFill/>
          </a:ln>
        </p:spPr>
      </p:pic>
      <p:pic>
        <p:nvPicPr>
          <p:cNvPr id="8" name="Picture 7" descr="Diffratcion_Graphic.png"/>
          <p:cNvPicPr>
            <a:picLocks noChangeAspect="1"/>
          </p:cNvPicPr>
          <p:nvPr/>
        </p:nvPicPr>
        <p:blipFill>
          <a:blip r:embed="rId4" cstate="print"/>
          <a:srcRect t="55529" r="35989"/>
          <a:stretch>
            <a:fillRect/>
          </a:stretch>
        </p:blipFill>
        <p:spPr>
          <a:xfrm>
            <a:off x="7668344" y="0"/>
            <a:ext cx="1475656" cy="1044638"/>
          </a:xfrm>
          <a:prstGeom prst="rect">
            <a:avLst/>
          </a:prstGeom>
          <a:noFill/>
          <a:ln>
            <a:noFill/>
          </a:ln>
        </p:spPr>
      </p:pic>
      <p:pic>
        <p:nvPicPr>
          <p:cNvPr id="2050" name="Picture 2" descr="http://img.directindustry.com/images_di/photo-g/dual-wavelength-x-ray-diffractometer-xrd-32598-2655681.jpg"/>
          <p:cNvPicPr>
            <a:picLocks noChangeAspect="1" noChangeArrowheads="1"/>
          </p:cNvPicPr>
          <p:nvPr/>
        </p:nvPicPr>
        <p:blipFill>
          <a:blip r:embed="rId5" cstate="print"/>
          <a:srcRect/>
          <a:stretch>
            <a:fillRect/>
          </a:stretch>
        </p:blipFill>
        <p:spPr bwMode="auto">
          <a:xfrm>
            <a:off x="251520" y="1988840"/>
            <a:ext cx="3305175" cy="3990976"/>
          </a:xfrm>
          <a:prstGeom prst="rect">
            <a:avLst/>
          </a:prstGeom>
          <a:noFill/>
        </p:spPr>
      </p:pic>
      <p:pic>
        <p:nvPicPr>
          <p:cNvPr id="2052" name="Picture 4" descr="BrukerApexII.jpg (360×270)"/>
          <p:cNvPicPr>
            <a:picLocks noChangeAspect="1" noChangeArrowheads="1"/>
          </p:cNvPicPr>
          <p:nvPr/>
        </p:nvPicPr>
        <p:blipFill>
          <a:blip r:embed="rId6" cstate="print"/>
          <a:srcRect/>
          <a:stretch>
            <a:fillRect/>
          </a:stretch>
        </p:blipFill>
        <p:spPr bwMode="auto">
          <a:xfrm>
            <a:off x="5580112" y="3717032"/>
            <a:ext cx="3429000" cy="2571751"/>
          </a:xfrm>
          <a:prstGeom prst="rect">
            <a:avLst/>
          </a:prstGeom>
          <a:noFill/>
        </p:spPr>
      </p:pic>
      <p:pic>
        <p:nvPicPr>
          <p:cNvPr id="2054" name="Picture 6" descr="http://www.chemistry.mcmaster.ca/xray/images/SMART-APEX-II-System.jpg"/>
          <p:cNvPicPr>
            <a:picLocks noChangeAspect="1" noChangeArrowheads="1"/>
          </p:cNvPicPr>
          <p:nvPr/>
        </p:nvPicPr>
        <p:blipFill>
          <a:blip r:embed="rId7" cstate="print"/>
          <a:srcRect/>
          <a:stretch>
            <a:fillRect/>
          </a:stretch>
        </p:blipFill>
        <p:spPr bwMode="auto">
          <a:xfrm>
            <a:off x="3707904" y="1268760"/>
            <a:ext cx="3456384" cy="2654503"/>
          </a:xfrm>
          <a:prstGeom prst="rect">
            <a:avLst/>
          </a:prstGeom>
          <a:noFill/>
        </p:spPr>
      </p:pic>
    </p:spTree>
    <p:extLst>
      <p:ext uri="{BB962C8B-B14F-4D97-AF65-F5344CB8AC3E}">
        <p14:creationId xmlns:p14="http://schemas.microsoft.com/office/powerpoint/2010/main" val="3653452400"/>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776286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1480000">
            <a:off x="1360195" y="3500042"/>
            <a:ext cx="8534400"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smtClean="0"/>
              <a:t>Why are the mirrors so long?</a:t>
            </a:r>
            <a:endParaRPr lang="en-US" dirty="0"/>
          </a:p>
        </p:txBody>
      </p:sp>
      <p:sp>
        <p:nvSpPr>
          <p:cNvPr id="3" name="Rectangle 2"/>
          <p:cNvSpPr/>
          <p:nvPr/>
        </p:nvSpPr>
        <p:spPr>
          <a:xfrm rot="21540000">
            <a:off x="1374254" y="3601814"/>
            <a:ext cx="6400800"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617827" y="3641754"/>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3317080"/>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3" y="2960811"/>
            <a:ext cx="761747" cy="369332"/>
          </a:xfrm>
          <a:prstGeom prst="rect">
            <a:avLst/>
          </a:prstGeom>
          <a:noFill/>
        </p:spPr>
        <p:txBody>
          <a:bodyPr wrap="none" rtlCol="0">
            <a:spAutoFit/>
          </a:bodyPr>
          <a:lstStyle/>
          <a:p>
            <a:r>
              <a:rPr lang="en-US" dirty="0" smtClean="0"/>
              <a:t>3 mm</a:t>
            </a:r>
            <a:endParaRPr lang="en-US" dirty="0"/>
          </a:p>
        </p:txBody>
      </p:sp>
      <p:grpSp>
        <p:nvGrpSpPr>
          <p:cNvPr id="24" name="Group 23"/>
          <p:cNvGrpSpPr/>
          <p:nvPr/>
        </p:nvGrpSpPr>
        <p:grpSpPr>
          <a:xfrm>
            <a:off x="2858203" y="2172732"/>
            <a:ext cx="2496476" cy="1288925"/>
            <a:chOff x="2858203" y="2172732"/>
            <a:chExt cx="2496476" cy="1288925"/>
          </a:xfrm>
        </p:grpSpPr>
        <p:sp>
          <p:nvSpPr>
            <p:cNvPr id="20" name="TextBox 19"/>
            <p:cNvSpPr txBox="1"/>
            <p:nvPr/>
          </p:nvSpPr>
          <p:spPr>
            <a:xfrm>
              <a:off x="3174274" y="2172732"/>
              <a:ext cx="2180405" cy="461665"/>
            </a:xfrm>
            <a:prstGeom prst="rect">
              <a:avLst/>
            </a:prstGeom>
            <a:noFill/>
          </p:spPr>
          <p:txBody>
            <a:bodyPr wrap="none" rtlCol="0">
              <a:spAutoFit/>
            </a:bodyPr>
            <a:lstStyle/>
            <a:p>
              <a:r>
                <a:rPr lang="en-US" sz="2400" dirty="0" smtClean="0"/>
                <a:t>Must be &lt; 0.2°</a:t>
              </a:r>
              <a:endParaRPr lang="en-US" sz="2400" dirty="0"/>
            </a:p>
          </p:txBody>
        </p:sp>
        <p:sp>
          <p:nvSpPr>
            <p:cNvPr id="21" name="Freeform 20"/>
            <p:cNvSpPr/>
            <p:nvPr/>
          </p:nvSpPr>
          <p:spPr>
            <a:xfrm>
              <a:off x="2858203" y="2586446"/>
              <a:ext cx="1740945" cy="875211"/>
            </a:xfrm>
            <a:custGeom>
              <a:avLst/>
              <a:gdLst>
                <a:gd name="connsiteX0" fmla="*/ 342197 w 1740945"/>
                <a:gd name="connsiteY0" fmla="*/ 0 h 875211"/>
                <a:gd name="connsiteX1" fmla="*/ 28688 w 1740945"/>
                <a:gd name="connsiteY1" fmla="*/ 326571 h 875211"/>
                <a:gd name="connsiteX2" fmla="*/ 982277 w 1740945"/>
                <a:gd name="connsiteY2" fmla="*/ 404948 h 875211"/>
                <a:gd name="connsiteX3" fmla="*/ 1713797 w 1740945"/>
                <a:gd name="connsiteY3" fmla="*/ 600891 h 875211"/>
                <a:gd name="connsiteX4" fmla="*/ 1596231 w 1740945"/>
                <a:gd name="connsiteY4" fmla="*/ 875211 h 875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945" h="875211">
                  <a:moveTo>
                    <a:pt x="342197" y="0"/>
                  </a:moveTo>
                  <a:cubicBezTo>
                    <a:pt x="132102" y="129540"/>
                    <a:pt x="-77992" y="259080"/>
                    <a:pt x="28688" y="326571"/>
                  </a:cubicBezTo>
                  <a:cubicBezTo>
                    <a:pt x="135368" y="394062"/>
                    <a:pt x="701426" y="359228"/>
                    <a:pt x="982277" y="404948"/>
                  </a:cubicBezTo>
                  <a:cubicBezTo>
                    <a:pt x="1263128" y="450668"/>
                    <a:pt x="1611471" y="522514"/>
                    <a:pt x="1713797" y="600891"/>
                  </a:cubicBezTo>
                  <a:cubicBezTo>
                    <a:pt x="1816123" y="679268"/>
                    <a:pt x="1596231" y="875211"/>
                    <a:pt x="1596231" y="875211"/>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1146468" cy="369332"/>
            </a:xfrm>
            <a:prstGeom prst="rect">
              <a:avLst/>
            </a:prstGeom>
            <a:noFill/>
          </p:spPr>
          <p:txBody>
            <a:bodyPr wrap="none" rtlCol="0">
              <a:spAutoFit/>
            </a:bodyPr>
            <a:lstStyle/>
            <a:p>
              <a:r>
                <a:rPr lang="en-US" dirty="0" smtClean="0"/>
                <a:t>1000 mm</a:t>
              </a:r>
              <a:endParaRPr lang="en-US" dirty="0"/>
            </a:p>
          </p:txBody>
        </p:sp>
      </p:grpSp>
    </p:spTree>
    <p:extLst>
      <p:ext uri="{BB962C8B-B14F-4D97-AF65-F5344CB8AC3E}">
        <p14:creationId xmlns:p14="http://schemas.microsoft.com/office/powerpoint/2010/main" val="91629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
        <p:nvSpPr>
          <p:cNvPr id="3" name="Rectangle 2"/>
          <p:cNvSpPr/>
          <p:nvPr/>
        </p:nvSpPr>
        <p:spPr>
          <a:xfrm rot="21060000">
            <a:off x="3948812" y="359465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74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smtClean="0"/>
              <a:t>θ</a:t>
            </a:r>
            <a:r>
              <a:rPr lang="en-US" dirty="0" smtClean="0"/>
              <a:t> = 9.177°</a:t>
            </a:r>
            <a:endParaRPr lang="en-US" dirty="0"/>
          </a:p>
        </p:txBody>
      </p:sp>
      <p:sp>
        <p:nvSpPr>
          <p:cNvPr id="38" name="TextBox 37"/>
          <p:cNvSpPr txBox="1"/>
          <p:nvPr/>
        </p:nvSpPr>
        <p:spPr>
          <a:xfrm rot="20411706">
            <a:off x="6829345" y="2096484"/>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
        <p:nvSpPr>
          <p:cNvPr id="39"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Tree>
    <p:extLst>
      <p:ext uri="{BB962C8B-B14F-4D97-AF65-F5344CB8AC3E}">
        <p14:creationId xmlns:p14="http://schemas.microsoft.com/office/powerpoint/2010/main" val="273146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from="(-#ppt_w/2)" to="(#ppt_x)" calcmode="lin" valueType="num">
                                      <p:cBhvr>
                                        <p:cTn id="7" dur="300" fill="hold">
                                          <p:stCondLst>
                                            <p:cond delay="0"/>
                                          </p:stCondLst>
                                        </p:cTn>
                                        <p:tgtEl>
                                          <p:spTgt spid="39"/>
                                        </p:tgtEl>
                                        <p:attrNameLst>
                                          <p:attrName>ppt_x</p:attrName>
                                        </p:attrNameLst>
                                      </p:cBhvr>
                                    </p:anim>
                                    <p:anim from="0" to="-1.0" calcmode="lin" valueType="num">
                                      <p:cBhvr>
                                        <p:cTn id="8" dur="100" decel="50000" autoRev="1" fill="hold">
                                          <p:stCondLst>
                                            <p:cond delay="300"/>
                                          </p:stCondLst>
                                        </p:cTn>
                                        <p:tgtEl>
                                          <p:spTgt spid="39"/>
                                        </p:tgtEl>
                                        <p:attrNameLst>
                                          <p:attrName>xshear</p:attrName>
                                        </p:attrNameLst>
                                      </p:cBhvr>
                                    </p:anim>
                                    <p:animScale>
                                      <p:cBhvr>
                                        <p:cTn id="9" dur="100" decel="100000" autoRev="1" fill="hold">
                                          <p:stCondLst>
                                            <p:cond delay="300"/>
                                          </p:stCondLst>
                                        </p:cTn>
                                        <p:tgtEl>
                                          <p:spTgt spid="39"/>
                                        </p:tgtEl>
                                      </p:cBhvr>
                                      <p:from x="100000" y="100000"/>
                                      <p:to x="80000" y="100000"/>
                                    </p:animScale>
                                    <p:anim by="(#ppt_h/3+#ppt_w*0.1)" calcmode="lin" valueType="num">
                                      <p:cBhvr additive="sum">
                                        <p:cTn id="10" dur="100" decel="100000" autoRev="1" fill="hold">
                                          <p:stCondLst>
                                            <p:cond delay="300"/>
                                          </p:stCondLst>
                                        </p:cTn>
                                        <p:tgtEl>
                                          <p:spTgt spid="3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endCondLst>
                                    <p:cond evt="onNext" delay="0">
                                      <p:tgtEl>
                                        <p:sldTgt/>
                                      </p:tgtEl>
                                    </p:cond>
                                  </p:end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smtClean="0"/>
              <a:t>θ</a:t>
            </a:r>
            <a:r>
              <a:rPr lang="en-US" dirty="0" smtClean="0"/>
              <a:t> = 9.177°</a:t>
            </a:r>
            <a:endParaRPr lang="en-US" dirty="0"/>
          </a:p>
        </p:txBody>
      </p:sp>
      <p:grpSp>
        <p:nvGrpSpPr>
          <p:cNvPr id="10" name="Group 9"/>
          <p:cNvGrpSpPr/>
          <p:nvPr/>
        </p:nvGrpSpPr>
        <p:grpSpPr>
          <a:xfrm>
            <a:off x="3893344" y="3092278"/>
            <a:ext cx="1356992" cy="555562"/>
            <a:chOff x="3893344" y="3092278"/>
            <a:chExt cx="1356992" cy="555562"/>
          </a:xfrm>
        </p:grpSpPr>
        <p:sp>
          <p:nvSpPr>
            <p:cNvPr id="5" name="Freeform 4"/>
            <p:cNvSpPr/>
            <p:nvPr/>
          </p:nvSpPr>
          <p:spPr>
            <a:xfrm>
              <a:off x="4378582" y="310696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143374" y="317300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rot="1973477">
              <a:off x="4662789" y="3092278"/>
              <a:ext cx="258965" cy="358796"/>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19999046">
              <a:off x="3893344" y="3298410"/>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4659467">
              <a:off x="4946138" y="3149465"/>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22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00000">
            <a:off x="3856180" y="2739570"/>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grpSp>
        <p:nvGrpSpPr>
          <p:cNvPr id="5" name="Group 4"/>
          <p:cNvGrpSpPr/>
          <p:nvPr/>
        </p:nvGrpSpPr>
        <p:grpSpPr>
          <a:xfrm rot="-60000">
            <a:off x="556771" y="3425688"/>
            <a:ext cx="6549258" cy="1289983"/>
            <a:chOff x="556771" y="3425688"/>
            <a:chExt cx="6549258" cy="1289983"/>
          </a:xfrm>
        </p:grpSpPr>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rot="21352348">
            <a:off x="1111355" y="3649592"/>
            <a:ext cx="1374094" cy="369332"/>
          </a:xfrm>
          <a:prstGeom prst="rect">
            <a:avLst/>
          </a:prstGeom>
          <a:noFill/>
        </p:spPr>
        <p:txBody>
          <a:bodyPr wrap="none" rtlCol="0">
            <a:spAutoFit/>
          </a:bodyPr>
          <a:lstStyle/>
          <a:p>
            <a:r>
              <a:rPr lang="el-GR" dirty="0" smtClean="0"/>
              <a:t>θ</a:t>
            </a:r>
            <a:r>
              <a:rPr lang="en-US" dirty="0" smtClean="0"/>
              <a:t> = 10.104°</a:t>
            </a:r>
            <a:endParaRPr lang="en-US" dirty="0"/>
          </a:p>
        </p:txBody>
      </p:sp>
      <p:sp>
        <p:nvSpPr>
          <p:cNvPr id="38" name="TextBox 37"/>
          <p:cNvSpPr txBox="1"/>
          <p:nvPr/>
        </p:nvSpPr>
        <p:spPr>
          <a:xfrm rot="20411706">
            <a:off x="6746022" y="202743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spTree>
    <p:extLst>
      <p:ext uri="{BB962C8B-B14F-4D97-AF65-F5344CB8AC3E}">
        <p14:creationId xmlns:p14="http://schemas.microsoft.com/office/powerpoint/2010/main" val="2742217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smtClean="0"/>
              <a:t>θ</a:t>
            </a:r>
            <a:r>
              <a:rPr lang="en-US" dirty="0" smtClean="0"/>
              <a:t> = 9.177°</a:t>
            </a:r>
            <a:endParaRPr lang="en-US" dirty="0"/>
          </a:p>
        </p:txBody>
      </p:sp>
      <p:sp>
        <p:nvSpPr>
          <p:cNvPr id="38" name="TextBox 37"/>
          <p:cNvSpPr txBox="1"/>
          <p:nvPr/>
        </p:nvSpPr>
        <p:spPr>
          <a:xfrm rot="20411706">
            <a:off x="6829345" y="2096484"/>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Tree>
    <p:extLst>
      <p:ext uri="{BB962C8B-B14F-4D97-AF65-F5344CB8AC3E}">
        <p14:creationId xmlns:p14="http://schemas.microsoft.com/office/powerpoint/2010/main" val="39344921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0460000">
            <a:off x="3900794" y="3075222"/>
            <a:ext cx="398352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6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sp>
        <p:nvSpPr>
          <p:cNvPr id="20" name="TextBox 19"/>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
        <p:nvSpPr>
          <p:cNvPr id="21" name="TextBox 20"/>
          <p:cNvSpPr txBox="1"/>
          <p:nvPr/>
        </p:nvSpPr>
        <p:spPr>
          <a:xfrm>
            <a:off x="7831705" y="2800760"/>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grpSp>
        <p:nvGrpSpPr>
          <p:cNvPr id="22" name="Group 21"/>
          <p:cNvGrpSpPr/>
          <p:nvPr/>
        </p:nvGrpSpPr>
        <p:grpSpPr>
          <a:xfrm>
            <a:off x="2238398" y="3425688"/>
            <a:ext cx="4867631" cy="1289983"/>
            <a:chOff x="2238398" y="3425688"/>
            <a:chExt cx="4867631" cy="1289983"/>
          </a:xfrm>
        </p:grpSpPr>
        <p:grpSp>
          <p:nvGrpSpPr>
            <p:cNvPr id="23" name="Group 22"/>
            <p:cNvGrpSpPr/>
            <p:nvPr/>
          </p:nvGrpSpPr>
          <p:grpSpPr>
            <a:xfrm rot="21060000">
              <a:off x="3935514" y="3425688"/>
              <a:ext cx="3170515" cy="943299"/>
              <a:chOff x="3947419" y="3566167"/>
              <a:chExt cx="3170515" cy="943299"/>
            </a:xfrm>
          </p:grpSpPr>
          <p:sp>
            <p:nvSpPr>
              <p:cNvPr id="28" name="Rectangle 27"/>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36" name="Straight Arrow Connector 35"/>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24" name="Rectangle 23"/>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822792" y="5448124"/>
            <a:ext cx="7257115" cy="584775"/>
          </a:xfrm>
          <a:prstGeom prst="rect">
            <a:avLst/>
          </a:prstGeom>
          <a:noFill/>
        </p:spPr>
        <p:txBody>
          <a:bodyPr wrap="none" rtlCol="0">
            <a:spAutoFit/>
          </a:bodyPr>
          <a:lstStyle/>
          <a:p>
            <a:r>
              <a:rPr lang="en-US" sz="3200" dirty="0" smtClean="0"/>
              <a:t>DCM = Double Crystal </a:t>
            </a:r>
            <a:r>
              <a:rPr lang="en-US" sz="3200" dirty="0" err="1" smtClean="0"/>
              <a:t>Monochromator</a:t>
            </a:r>
            <a:endParaRPr lang="en-US" sz="3200" dirty="0"/>
          </a:p>
        </p:txBody>
      </p:sp>
    </p:spTree>
    <p:extLst>
      <p:ext uri="{BB962C8B-B14F-4D97-AF65-F5344CB8AC3E}">
        <p14:creationId xmlns:p14="http://schemas.microsoft.com/office/powerpoint/2010/main" val="21486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rot="20400000">
            <a:off x="3910074" y="3045215"/>
            <a:ext cx="3834006"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0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sp>
        <p:nvSpPr>
          <p:cNvPr id="20" name="TextBox 19"/>
          <p:cNvSpPr txBox="1"/>
          <p:nvPr/>
        </p:nvSpPr>
        <p:spPr>
          <a:xfrm>
            <a:off x="1425677" y="308551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sp>
        <p:nvSpPr>
          <p:cNvPr id="21" name="TextBox 20"/>
          <p:cNvSpPr txBox="1"/>
          <p:nvPr/>
        </p:nvSpPr>
        <p:spPr>
          <a:xfrm>
            <a:off x="7831705" y="2800760"/>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grpSp>
        <p:nvGrpSpPr>
          <p:cNvPr id="23" name="Group 22"/>
          <p:cNvGrpSpPr/>
          <p:nvPr/>
        </p:nvGrpSpPr>
        <p:grpSpPr>
          <a:xfrm rot="21540000">
            <a:off x="2238270" y="3411014"/>
            <a:ext cx="4867631" cy="1289983"/>
            <a:chOff x="2238398" y="3425688"/>
            <a:chExt cx="4867631" cy="1289983"/>
          </a:xfrm>
        </p:grpSpPr>
        <p:grpSp>
          <p:nvGrpSpPr>
            <p:cNvPr id="28" name="Group 27"/>
            <p:cNvGrpSpPr/>
            <p:nvPr/>
          </p:nvGrpSpPr>
          <p:grpSpPr>
            <a:xfrm rot="21060000">
              <a:off x="3935514" y="3425688"/>
              <a:ext cx="3170515" cy="943299"/>
              <a:chOff x="3947419" y="3566167"/>
              <a:chExt cx="3170515" cy="943299"/>
            </a:xfrm>
          </p:grpSpPr>
          <p:sp>
            <p:nvSpPr>
              <p:cNvPr id="37" name="Rectangle 36"/>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38" name="Straight Arrow Connector 37"/>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36" name="Rectangle 35"/>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822792" y="5448124"/>
            <a:ext cx="7257115" cy="584775"/>
          </a:xfrm>
          <a:prstGeom prst="rect">
            <a:avLst/>
          </a:prstGeom>
          <a:noFill/>
        </p:spPr>
        <p:txBody>
          <a:bodyPr wrap="none" rtlCol="0">
            <a:spAutoFit/>
          </a:bodyPr>
          <a:lstStyle/>
          <a:p>
            <a:r>
              <a:rPr lang="en-US" sz="3200" dirty="0" smtClean="0"/>
              <a:t>DCM = Double Crystal </a:t>
            </a:r>
            <a:r>
              <a:rPr lang="en-US" sz="3200" dirty="0" err="1" smtClean="0"/>
              <a:t>Monochromator</a:t>
            </a:r>
            <a:endParaRPr lang="en-US" sz="3200" dirty="0"/>
          </a:p>
        </p:txBody>
      </p:sp>
    </p:spTree>
    <p:extLst>
      <p:ext uri="{BB962C8B-B14F-4D97-AF65-F5344CB8AC3E}">
        <p14:creationId xmlns:p14="http://schemas.microsoft.com/office/powerpoint/2010/main" val="1917091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1360000">
            <a:off x="2647372" y="3407062"/>
            <a:ext cx="6532849"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1229824" cy="369332"/>
          </a:xfrm>
          <a:prstGeom prst="rect">
            <a:avLst/>
          </a:prstGeom>
          <a:noFill/>
        </p:spPr>
        <p:txBody>
          <a:bodyPr wrap="none" rtlCol="0">
            <a:spAutoFit/>
          </a:bodyPr>
          <a:lstStyle/>
          <a:p>
            <a:r>
              <a:rPr lang="el-GR" dirty="0" smtClean="0"/>
              <a:t>λ</a:t>
            </a:r>
            <a:r>
              <a:rPr lang="en-US" dirty="0" smtClean="0"/>
              <a:t> = 1.54 Å</a:t>
            </a:r>
            <a:endParaRPr lang="en-US" dirty="0"/>
          </a:p>
        </p:txBody>
      </p:sp>
      <p:sp>
        <p:nvSpPr>
          <p:cNvPr id="37" name="TextBox 36"/>
          <p:cNvSpPr txBox="1"/>
          <p:nvPr/>
        </p:nvSpPr>
        <p:spPr>
          <a:xfrm rot="21352348">
            <a:off x="1283408" y="3766939"/>
            <a:ext cx="1117614" cy="369332"/>
          </a:xfrm>
          <a:prstGeom prst="rect">
            <a:avLst/>
          </a:prstGeom>
          <a:noFill/>
        </p:spPr>
        <p:txBody>
          <a:bodyPr wrap="none" rtlCol="0">
            <a:spAutoFit/>
          </a:bodyPr>
          <a:lstStyle/>
          <a:p>
            <a:r>
              <a:rPr lang="el-GR" dirty="0" smtClean="0"/>
              <a:t>θ</a:t>
            </a:r>
            <a:r>
              <a:rPr lang="en-US" dirty="0" smtClean="0"/>
              <a:t> = 1.84°</a:t>
            </a:r>
            <a:endParaRPr lang="en-US" dirty="0"/>
          </a:p>
        </p:txBody>
      </p:sp>
      <p:sp>
        <p:nvSpPr>
          <p:cNvPr id="38" name="TextBox 37"/>
          <p:cNvSpPr txBox="1"/>
          <p:nvPr/>
        </p:nvSpPr>
        <p:spPr>
          <a:xfrm rot="21372597">
            <a:off x="6721092" y="2892106"/>
            <a:ext cx="1229824" cy="369332"/>
          </a:xfrm>
          <a:prstGeom prst="rect">
            <a:avLst/>
          </a:prstGeom>
          <a:noFill/>
        </p:spPr>
        <p:txBody>
          <a:bodyPr wrap="none" rtlCol="0">
            <a:spAutoFit/>
          </a:bodyPr>
          <a:lstStyle/>
          <a:p>
            <a:r>
              <a:rPr lang="el-GR" dirty="0" smtClean="0"/>
              <a:t>λ</a:t>
            </a:r>
            <a:r>
              <a:rPr lang="en-US" dirty="0" smtClean="0"/>
              <a:t> = 1.54 Å</a:t>
            </a:r>
            <a:endParaRPr lang="en-US" dirty="0"/>
          </a:p>
        </p:txBody>
      </p:sp>
      <p:grpSp>
        <p:nvGrpSpPr>
          <p:cNvPr id="13" name="Group 12"/>
          <p:cNvGrpSpPr/>
          <p:nvPr/>
        </p:nvGrpSpPr>
        <p:grpSpPr>
          <a:xfrm rot="21480000">
            <a:off x="1425677" y="3573105"/>
            <a:ext cx="5536721" cy="943299"/>
            <a:chOff x="1425677" y="3573105"/>
            <a:chExt cx="5536721" cy="943299"/>
          </a:xfrm>
        </p:grpSpPr>
        <p:sp>
          <p:nvSpPr>
            <p:cNvPr id="3" name="Rectangle 2"/>
            <p:cNvSpPr/>
            <p:nvPr/>
          </p:nvSpPr>
          <p:spPr>
            <a:xfrm>
              <a:off x="2654338" y="3602004"/>
              <a:ext cx="2675318" cy="914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200" dirty="0" smtClean="0">
                  <a:solidFill>
                    <a:schemeClr val="tx1"/>
                  </a:solidFill>
                </a:rPr>
                <a:t>Mo/C</a:t>
              </a:r>
              <a:endParaRPr lang="en-US" sz="3200" dirty="0">
                <a:solidFill>
                  <a:schemeClr val="tx1"/>
                </a:solidFill>
              </a:endParaRPr>
            </a:p>
          </p:txBody>
        </p:sp>
        <p:cxnSp>
          <p:nvCxnSpPr>
            <p:cNvPr id="25" name="Straight Arrow Connector 24"/>
            <p:cNvCxnSpPr/>
            <p:nvPr/>
          </p:nvCxnSpPr>
          <p:spPr>
            <a:xfrm rot="5400000">
              <a:off x="5540732" y="3384496"/>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40732" y="375056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40732" y="347601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40732" y="35675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40732" y="3659047"/>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12110" y="3573105"/>
              <a:ext cx="1050288" cy="369332"/>
            </a:xfrm>
            <a:prstGeom prst="rect">
              <a:avLst/>
            </a:prstGeom>
            <a:noFill/>
          </p:spPr>
          <p:txBody>
            <a:bodyPr wrap="none" rtlCol="0">
              <a:spAutoFit/>
            </a:bodyPr>
            <a:lstStyle/>
            <a:p>
              <a:r>
                <a:rPr lang="en-US" dirty="0" smtClean="0"/>
                <a:t>d = 24 Å</a:t>
              </a:r>
              <a:endParaRPr lang="en-US" dirty="0"/>
            </a:p>
          </p:txBody>
        </p:sp>
        <p:cxnSp>
          <p:nvCxnSpPr>
            <p:cNvPr id="6" name="Straight Connector 5"/>
            <p:cNvCxnSpPr/>
            <p:nvPr/>
          </p:nvCxnSpPr>
          <p:spPr>
            <a:xfrm flipH="1">
              <a:off x="1425677" y="3595355"/>
              <a:ext cx="1578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flipH="1">
            <a:off x="2655820" y="3581268"/>
            <a:ext cx="2651076" cy="9257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662237" y="3947113"/>
            <a:ext cx="2651760" cy="88814"/>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655820" y="3672729"/>
            <a:ext cx="2654270" cy="92695"/>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2651501" y="3764190"/>
            <a:ext cx="2661784" cy="9295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655820" y="3855651"/>
            <a:ext cx="2660658" cy="92919"/>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925912" y="5448124"/>
            <a:ext cx="3122971" cy="584775"/>
          </a:xfrm>
          <a:prstGeom prst="rect">
            <a:avLst/>
          </a:prstGeom>
          <a:noFill/>
        </p:spPr>
        <p:txBody>
          <a:bodyPr wrap="none" rtlCol="0">
            <a:spAutoFit/>
          </a:bodyPr>
          <a:lstStyle/>
          <a:p>
            <a:r>
              <a:rPr lang="en-US" sz="3200" dirty="0" smtClean="0"/>
              <a:t>Multilayer optics</a:t>
            </a:r>
            <a:endParaRPr lang="en-US" sz="3200" dirty="0"/>
          </a:p>
        </p:txBody>
      </p:sp>
    </p:spTree>
    <p:extLst>
      <p:ext uri="{BB962C8B-B14F-4D97-AF65-F5344CB8AC3E}">
        <p14:creationId xmlns:p14="http://schemas.microsoft.com/office/powerpoint/2010/main" val="32492395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5" name="Text Box 5"/>
          <p:cNvSpPr txBox="1">
            <a:spLocks noChangeAspect="1" noChangeArrowheads="1"/>
          </p:cNvSpPr>
          <p:nvPr/>
        </p:nvSpPr>
        <p:spPr bwMode="auto">
          <a:xfrm rot="16200000">
            <a:off x="7850185" y="3390900"/>
            <a:ext cx="1638300"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dirty="0" smtClean="0">
                <a:solidFill>
                  <a:srgbClr val="000000"/>
                </a:solidFill>
              </a:rPr>
              <a:t>Area Detector</a:t>
            </a:r>
            <a:endParaRPr lang="en-US" sz="1900" b="1" dirty="0">
              <a:solidFill>
                <a:srgbClr val="000000"/>
              </a:solidFill>
            </a:endParaRPr>
          </a:p>
        </p:txBody>
      </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307213" name="Picture 13"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0" y="2959101"/>
            <a:ext cx="687388" cy="2055813"/>
          </a:xfrm>
          <a:prstGeom prst="rect">
            <a:avLst/>
          </a:prstGeom>
          <a:noFill/>
          <a:extLst>
            <a:ext uri="{909E8E84-426E-40DD-AFC4-6F175D3DCCD1}">
              <a14:hiddenFill xmlns:a14="http://schemas.microsoft.com/office/drawing/2010/main">
                <a:solidFill>
                  <a:srgbClr val="FFFFFF"/>
                </a:solidFill>
              </a14:hiddenFill>
            </a:ext>
          </a:extLst>
        </p:spPr>
      </p:pic>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hangingPunct="0"/>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Primary</a:t>
            </a:r>
            <a:endParaRPr lang="en-US" b="1" dirty="0">
              <a:solidFill>
                <a:srgbClr val="000000"/>
              </a:solidFill>
            </a:endParaRPr>
          </a:p>
          <a:p>
            <a:pPr algn="ctr" eaLnBrk="0" hangingPunct="0"/>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Secondary</a:t>
            </a:r>
            <a:endParaRPr lang="en-US" b="1" dirty="0">
              <a:solidFill>
                <a:srgbClr val="000000"/>
              </a:solidFill>
            </a:endParaRPr>
          </a:p>
          <a:p>
            <a:pPr algn="ctr" eaLnBrk="0" hangingPunct="0"/>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Si(111)</a:t>
            </a:r>
          </a:p>
          <a:p>
            <a:pPr algn="ctr" eaLnBrk="0" hangingPunct="0"/>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a:solidFill>
                  <a:srgbClr val="000000"/>
                </a:solidFill>
              </a:rPr>
              <a:t>f</a:t>
            </a:r>
            <a:r>
              <a:rPr lang="en-US" sz="1700" b="1" dirty="0" smtClean="0">
                <a:solidFill>
                  <a:srgbClr val="000000"/>
                </a:solidFill>
              </a:rPr>
              <a:t>ocused</a:t>
            </a:r>
          </a:p>
          <a:p>
            <a:pPr algn="ctr" eaLnBrk="0" hangingPunct="0"/>
            <a:r>
              <a:rPr lang="en-US" sz="1700" b="1" dirty="0">
                <a:solidFill>
                  <a:srgbClr val="000000"/>
                </a:solidFill>
              </a:rPr>
              <a:t>b</a:t>
            </a:r>
            <a:r>
              <a:rPr lang="en-US" sz="1700" b="1" dirty="0" smtClean="0">
                <a:solidFill>
                  <a:srgbClr val="000000"/>
                </a:solidFill>
              </a:rPr>
              <a:t>eam</a:t>
            </a:r>
          </a:p>
          <a:p>
            <a:pPr algn="ctr" eaLnBrk="0" hangingPunct="0"/>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Scatter</a:t>
            </a:r>
          </a:p>
          <a:p>
            <a:pPr algn="ctr" eaLnBrk="0" hangingPunct="0"/>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Unfocused</a:t>
            </a:r>
          </a:p>
          <a:p>
            <a:pPr algn="ctr" eaLnBrk="0" hangingPunct="0"/>
            <a:r>
              <a:rPr lang="en-US" b="1" dirty="0" smtClean="0">
                <a:solidFill>
                  <a:srgbClr val="000000"/>
                </a:solidFill>
              </a:rPr>
              <a:t>beam</a:t>
            </a:r>
            <a:endParaRPr lang="en-US" b="1" dirty="0">
              <a:solidFill>
                <a:srgbClr val="000000"/>
              </a:solidFill>
            </a:endParaRPr>
          </a:p>
          <a:p>
            <a:pPr algn="ctr" eaLnBrk="0" hangingPunct="0"/>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AutoShape 34"/>
          <p:cNvSpPr>
            <a:spLocks noChangeArrowheads="1"/>
          </p:cNvSpPr>
          <p:nvPr/>
        </p:nvSpPr>
        <p:spPr bwMode="auto">
          <a:xfrm rot="5400000">
            <a:off x="6483350" y="3124200"/>
            <a:ext cx="2781300" cy="857250"/>
          </a:xfrm>
          <a:custGeom>
            <a:avLst/>
            <a:gdLst>
              <a:gd name="G0" fmla="+- 2613 0 0"/>
              <a:gd name="G1" fmla="+- 21600 0 2613"/>
              <a:gd name="G2" fmla="*/ 2613 1 2"/>
              <a:gd name="G3" fmla="+- 21600 0 G2"/>
              <a:gd name="G4" fmla="+/ 2613 21600 2"/>
              <a:gd name="G5" fmla="+/ G1 0 2"/>
              <a:gd name="G6" fmla="*/ 21600 21600 2613"/>
              <a:gd name="G7" fmla="*/ G6 1 2"/>
              <a:gd name="G8" fmla="+- 21600 0 G7"/>
              <a:gd name="G9" fmla="*/ 21600 1 2"/>
              <a:gd name="G10" fmla="+- 2613 0 G9"/>
              <a:gd name="G11" fmla="?: G10 G8 0"/>
              <a:gd name="G12" fmla="?: G10 G7 21600"/>
              <a:gd name="T0" fmla="*/ 20293 w 21600"/>
              <a:gd name="T1" fmla="*/ 10800 h 21600"/>
              <a:gd name="T2" fmla="*/ 10800 w 21600"/>
              <a:gd name="T3" fmla="*/ 21600 h 21600"/>
              <a:gd name="T4" fmla="*/ 1307 w 21600"/>
              <a:gd name="T5" fmla="*/ 10800 h 21600"/>
              <a:gd name="T6" fmla="*/ 10800 w 21600"/>
              <a:gd name="T7" fmla="*/ 0 h 21600"/>
              <a:gd name="T8" fmla="*/ 3107 w 21600"/>
              <a:gd name="T9" fmla="*/ 3107 h 21600"/>
              <a:gd name="T10" fmla="*/ 18493 w 21600"/>
              <a:gd name="T11" fmla="*/ 18493 h 21600"/>
            </a:gdLst>
            <a:ahLst/>
            <a:cxnLst>
              <a:cxn ang="0">
                <a:pos x="T0" y="T1"/>
              </a:cxn>
              <a:cxn ang="0">
                <a:pos x="T2" y="T3"/>
              </a:cxn>
              <a:cxn ang="0">
                <a:pos x="T4" y="T5"/>
              </a:cxn>
              <a:cxn ang="0">
                <a:pos x="T6" y="T7"/>
              </a:cxn>
            </a:cxnLst>
            <a:rect l="T8" t="T9" r="T10" b="T11"/>
            <a:pathLst>
              <a:path w="21600" h="21600">
                <a:moveTo>
                  <a:pt x="0" y="0"/>
                </a:moveTo>
                <a:lnTo>
                  <a:pt x="2613" y="21600"/>
                </a:lnTo>
                <a:lnTo>
                  <a:pt x="18987" y="21600"/>
                </a:lnTo>
                <a:lnTo>
                  <a:pt x="21600" y="0"/>
                </a:lnTo>
                <a:close/>
              </a:path>
            </a:pathLst>
          </a:cu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855543745"/>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ANODE and FILTERING</a:t>
            </a:r>
            <a:endParaRPr lang="en-US" dirty="0"/>
          </a:p>
        </p:txBody>
      </p:sp>
      <p:sp>
        <p:nvSpPr>
          <p:cNvPr id="5" name="Slide Number Placeholder 4"/>
          <p:cNvSpPr>
            <a:spLocks noGrp="1"/>
          </p:cNvSpPr>
          <p:nvPr>
            <p:ph type="sldNum" sz="quarter" idx="12"/>
          </p:nvPr>
        </p:nvSpPr>
        <p:spPr/>
        <p:txBody>
          <a:bodyPr/>
          <a:lstStyle/>
          <a:p>
            <a:fld id="{D575D485-3E4C-41C3-8B01-AE450C34458F}" type="slidenum">
              <a:rPr lang="en-AU" smtClean="0">
                <a:solidFill>
                  <a:srgbClr val="000000">
                    <a:tint val="75000"/>
                  </a:srgbClr>
                </a:solidFill>
              </a:rPr>
              <a:pPr/>
              <a:t>3</a:t>
            </a:fld>
            <a:endParaRPr lang="en-AU">
              <a:solidFill>
                <a:srgbClr val="000000">
                  <a:tint val="75000"/>
                </a:srgbClr>
              </a:solidFill>
            </a:endParaRPr>
          </a:p>
        </p:txBody>
      </p:sp>
      <p:pic>
        <p:nvPicPr>
          <p:cNvPr id="6" name="Picture 5" descr="gradient_band_CMYK.png"/>
          <p:cNvPicPr>
            <a:picLocks noChangeAspect="1"/>
          </p:cNvPicPr>
          <p:nvPr/>
        </p:nvPicPr>
        <p:blipFill>
          <a:blip r:embed="rId3" cstate="print"/>
          <a:stretch>
            <a:fillRect/>
          </a:stretch>
        </p:blipFill>
        <p:spPr>
          <a:xfrm>
            <a:off x="-1" y="928676"/>
            <a:ext cx="5715009" cy="139277"/>
          </a:xfrm>
          <a:prstGeom prst="rect">
            <a:avLst/>
          </a:prstGeom>
          <a:noFill/>
          <a:ln>
            <a:noFill/>
          </a:ln>
        </p:spPr>
      </p:pic>
      <p:pic>
        <p:nvPicPr>
          <p:cNvPr id="8" name="Picture 7" descr="Diffratcion_Graphic.png"/>
          <p:cNvPicPr>
            <a:picLocks noChangeAspect="1"/>
          </p:cNvPicPr>
          <p:nvPr/>
        </p:nvPicPr>
        <p:blipFill>
          <a:blip r:embed="rId4" cstate="print"/>
          <a:srcRect t="55529" r="35989"/>
          <a:stretch>
            <a:fillRect/>
          </a:stretch>
        </p:blipFill>
        <p:spPr>
          <a:xfrm>
            <a:off x="7668344" y="0"/>
            <a:ext cx="1475656" cy="1044638"/>
          </a:xfrm>
          <a:prstGeom prst="rect">
            <a:avLst/>
          </a:prstGeom>
          <a:noFill/>
          <a:ln>
            <a:noFill/>
          </a:ln>
        </p:spPr>
      </p:pic>
      <p:pic>
        <p:nvPicPr>
          <p:cNvPr id="9" name="Picture 2" descr="File:Copper K Rontgen.png"/>
          <p:cNvPicPr>
            <a:picLocks noChangeAspect="1" noChangeArrowheads="1"/>
          </p:cNvPicPr>
          <p:nvPr/>
        </p:nvPicPr>
        <p:blipFill>
          <a:blip r:embed="rId5" cstate="print"/>
          <a:srcRect/>
          <a:stretch>
            <a:fillRect/>
          </a:stretch>
        </p:blipFill>
        <p:spPr bwMode="auto">
          <a:xfrm>
            <a:off x="683568" y="1124744"/>
            <a:ext cx="2222840" cy="2736304"/>
          </a:xfrm>
          <a:prstGeom prst="rect">
            <a:avLst/>
          </a:prstGeom>
          <a:noFill/>
        </p:spPr>
      </p:pic>
      <p:pic>
        <p:nvPicPr>
          <p:cNvPr id="10" name="Picture 4" descr="http://ruby.colorado.edu/~smyth/G3010/5xpec2.jpg"/>
          <p:cNvPicPr>
            <a:picLocks noChangeAspect="1" noChangeArrowheads="1"/>
          </p:cNvPicPr>
          <p:nvPr/>
        </p:nvPicPr>
        <p:blipFill>
          <a:blip r:embed="rId6" cstate="print"/>
          <a:srcRect/>
          <a:stretch>
            <a:fillRect/>
          </a:stretch>
        </p:blipFill>
        <p:spPr bwMode="auto">
          <a:xfrm>
            <a:off x="3547471" y="1268413"/>
            <a:ext cx="5272679" cy="2748384"/>
          </a:xfrm>
          <a:prstGeom prst="rect">
            <a:avLst/>
          </a:prstGeom>
          <a:noFill/>
        </p:spPr>
      </p:pic>
      <p:pic>
        <p:nvPicPr>
          <p:cNvPr id="11" name="Picture 3"/>
          <p:cNvPicPr>
            <a:picLocks noChangeAspect="1" noChangeArrowheads="1"/>
          </p:cNvPicPr>
          <p:nvPr/>
        </p:nvPicPr>
        <p:blipFill>
          <a:blip r:embed="rId7" cstate="print"/>
          <a:srcRect/>
          <a:stretch>
            <a:fillRect/>
          </a:stretch>
        </p:blipFill>
        <p:spPr bwMode="auto">
          <a:xfrm>
            <a:off x="539230" y="3777977"/>
            <a:ext cx="8280920" cy="2530748"/>
          </a:xfrm>
          <a:prstGeom prst="rect">
            <a:avLst/>
          </a:prstGeom>
          <a:noFill/>
          <a:ln w="9525">
            <a:noFill/>
            <a:miter lim="800000"/>
            <a:headEnd/>
            <a:tailEnd/>
          </a:ln>
        </p:spPr>
      </p:pic>
    </p:spTree>
    <p:extLst>
      <p:ext uri="{BB962C8B-B14F-4D97-AF65-F5344CB8AC3E}">
        <p14:creationId xmlns:p14="http://schemas.microsoft.com/office/powerpoint/2010/main" val="141872042"/>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hangingPunct="0"/>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Primary</a:t>
            </a:r>
            <a:endParaRPr lang="en-US" b="1" dirty="0">
              <a:solidFill>
                <a:srgbClr val="000000"/>
              </a:solidFill>
            </a:endParaRPr>
          </a:p>
          <a:p>
            <a:pPr algn="ctr" eaLnBrk="0" hangingPunct="0"/>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Secondary</a:t>
            </a:r>
            <a:endParaRPr lang="en-US" b="1" dirty="0">
              <a:solidFill>
                <a:srgbClr val="000000"/>
              </a:solidFill>
            </a:endParaRPr>
          </a:p>
          <a:p>
            <a:pPr algn="ctr" eaLnBrk="0" hangingPunct="0"/>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Si(111)</a:t>
            </a:r>
          </a:p>
          <a:p>
            <a:pPr algn="ctr" eaLnBrk="0" hangingPunct="0"/>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a:solidFill>
                  <a:srgbClr val="000000"/>
                </a:solidFill>
              </a:rPr>
              <a:t>f</a:t>
            </a:r>
            <a:r>
              <a:rPr lang="en-US" sz="1700" b="1" dirty="0" smtClean="0">
                <a:solidFill>
                  <a:srgbClr val="000000"/>
                </a:solidFill>
              </a:rPr>
              <a:t>ocused</a:t>
            </a:r>
          </a:p>
          <a:p>
            <a:pPr algn="ctr" eaLnBrk="0" hangingPunct="0"/>
            <a:r>
              <a:rPr lang="en-US" sz="1700" b="1" dirty="0">
                <a:solidFill>
                  <a:srgbClr val="000000"/>
                </a:solidFill>
              </a:rPr>
              <a:t>b</a:t>
            </a:r>
            <a:r>
              <a:rPr lang="en-US" sz="1700" b="1" dirty="0" smtClean="0">
                <a:solidFill>
                  <a:srgbClr val="000000"/>
                </a:solidFill>
              </a:rPr>
              <a:t>eam</a:t>
            </a:r>
          </a:p>
          <a:p>
            <a:pPr algn="ctr" eaLnBrk="0" hangingPunct="0"/>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Scatter</a:t>
            </a:r>
          </a:p>
          <a:p>
            <a:pPr algn="ctr" eaLnBrk="0" hangingPunct="0"/>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Unfocused</a:t>
            </a:r>
          </a:p>
          <a:p>
            <a:pPr algn="ctr" eaLnBrk="0" hangingPunct="0"/>
            <a:r>
              <a:rPr lang="en-US" b="1" dirty="0" smtClean="0">
                <a:solidFill>
                  <a:srgbClr val="000000"/>
                </a:solidFill>
              </a:rPr>
              <a:t>beam</a:t>
            </a:r>
            <a:endParaRPr lang="en-US" b="1" dirty="0">
              <a:solidFill>
                <a:srgbClr val="000000"/>
              </a:solidFill>
            </a:endParaRPr>
          </a:p>
          <a:p>
            <a:pPr algn="ctr" eaLnBrk="0" hangingPunct="0"/>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965381"/>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
          <p:cNvGrpSpPr>
            <a:grpSpLocks/>
          </p:cNvGrpSpPr>
          <p:nvPr/>
        </p:nvGrpSpPr>
        <p:grpSpPr bwMode="auto">
          <a:xfrm>
            <a:off x="7442198" y="2168525"/>
            <a:ext cx="1381125" cy="2779713"/>
            <a:chOff x="3902" y="1348"/>
            <a:chExt cx="870" cy="1751"/>
          </a:xfrm>
        </p:grpSpPr>
        <p:pic>
          <p:nvPicPr>
            <p:cNvPr id="26"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dirty="0" smtClean="0">
                  <a:solidFill>
                    <a:srgbClr val="000000"/>
                  </a:solidFill>
                </a:rPr>
                <a:t>Area Detector</a:t>
              </a:r>
              <a:endParaRPr lang="en-US" sz="1900" b="1" dirty="0">
                <a:solidFill>
                  <a:srgbClr val="000000"/>
                </a:solidFill>
              </a:endParaRPr>
            </a:p>
          </p:txBody>
        </p:sp>
      </p:grpSp>
      <p:sp>
        <p:nvSpPr>
          <p:cNvPr id="49156" name="Rectangle 7"/>
          <p:cNvSpPr>
            <a:spLocks noGrp="1" noChangeArrowheads="1"/>
          </p:cNvSpPr>
          <p:nvPr>
            <p:ph type="title"/>
          </p:nvPr>
        </p:nvSpPr>
        <p:spPr>
          <a:xfrm>
            <a:off x="685800" y="0"/>
            <a:ext cx="7772400" cy="1143000"/>
          </a:xfrm>
        </p:spPr>
        <p:txBody>
          <a:bodyPr/>
          <a:lstStyle/>
          <a:p>
            <a:pPr eaLnBrk="1" hangingPunct="1"/>
            <a:r>
              <a:rPr lang="en-US" dirty="0" smtClean="0"/>
              <a:t>X-ray optics</a:t>
            </a:r>
          </a:p>
        </p:txBody>
      </p:sp>
      <p:grpSp>
        <p:nvGrpSpPr>
          <p:cNvPr id="49157" name="Group 11"/>
          <p:cNvGrpSpPr>
            <a:grpSpLocks/>
          </p:cNvGrpSpPr>
          <p:nvPr/>
        </p:nvGrpSpPr>
        <p:grpSpPr bwMode="auto">
          <a:xfrm>
            <a:off x="6413500" y="2738438"/>
            <a:ext cx="1387475" cy="2276475"/>
            <a:chOff x="2962" y="1779"/>
            <a:chExt cx="874" cy="1434"/>
          </a:xfrm>
        </p:grpSpPr>
        <p:pic>
          <p:nvPicPr>
            <p:cNvPr id="49172"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15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Protein Crystal</a:t>
            </a:r>
          </a:p>
        </p:txBody>
      </p:sp>
      <p:sp>
        <p:nvSpPr>
          <p:cNvPr id="49159"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0"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1"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2"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3"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4"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5"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6" name="Text Box 33"/>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pinhole</a:t>
            </a:r>
          </a:p>
        </p:txBody>
      </p:sp>
      <p:sp>
        <p:nvSpPr>
          <p:cNvPr id="49167"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Scatter</a:t>
            </a:r>
          </a:p>
          <a:p>
            <a:pPr algn="ctr"/>
            <a:r>
              <a:rPr lang="en-US" sz="1700" b="1">
                <a:solidFill>
                  <a:srgbClr val="000000"/>
                </a:solidFill>
              </a:rPr>
              <a:t>guard</a:t>
            </a:r>
          </a:p>
        </p:txBody>
      </p:sp>
      <p:sp>
        <p:nvSpPr>
          <p:cNvPr id="49168"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9"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0" name="Text Box 45"/>
          <p:cNvSpPr txBox="1">
            <a:spLocks noChangeArrowheads="1"/>
          </p:cNvSpPr>
          <p:nvPr/>
        </p:nvSpPr>
        <p:spPr bwMode="auto">
          <a:xfrm>
            <a:off x="1036638" y="990600"/>
            <a:ext cx="6697662"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300" dirty="0"/>
              <a:t>MacDowell et. al. (2004) </a:t>
            </a:r>
            <a:r>
              <a:rPr lang="en-US" sz="2300" i="1" dirty="0"/>
              <a:t>J. Sync. Rad.</a:t>
            </a:r>
            <a:r>
              <a:rPr lang="en-US" sz="2300" dirty="0"/>
              <a:t> </a:t>
            </a:r>
            <a:r>
              <a:rPr lang="en-US" sz="2300" b="1" dirty="0"/>
              <a:t>11</a:t>
            </a:r>
            <a:r>
              <a:rPr lang="en-US" sz="2300" dirty="0"/>
              <a:t> 447-455</a:t>
            </a:r>
          </a:p>
        </p:txBody>
      </p:sp>
      <p:sp>
        <p:nvSpPr>
          <p:cNvPr id="49171" name="Text Box 46"/>
          <p:cNvSpPr txBox="1">
            <a:spLocks noChangeArrowheads="1"/>
          </p:cNvSpPr>
          <p:nvPr/>
        </p:nvSpPr>
        <p:spPr bwMode="auto">
          <a:xfrm>
            <a:off x="2630488" y="2900363"/>
            <a:ext cx="1641475"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a:t>X-ray</a:t>
            </a:r>
          </a:p>
          <a:p>
            <a:pPr algn="ctr" eaLnBrk="1" hangingPunct="1">
              <a:spcBef>
                <a:spcPct val="50000"/>
              </a:spcBef>
            </a:pPr>
            <a:r>
              <a:rPr lang="en-US" sz="2800" b="1"/>
              <a:t>Source</a:t>
            </a:r>
          </a:p>
        </p:txBody>
      </p:sp>
    </p:spTree>
    <p:extLst>
      <p:ext uri="{BB962C8B-B14F-4D97-AF65-F5344CB8AC3E}">
        <p14:creationId xmlns:p14="http://schemas.microsoft.com/office/powerpoint/2010/main" val="2748441338"/>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86905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solidFill>
                  <a:srgbClr val="FF0000"/>
                </a:solidFill>
              </a:rPr>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11022883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2296131837"/>
              </p:ext>
            </p:extLst>
          </p:nvPr>
        </p:nvGraphicFramePr>
        <p:xfrm>
          <a:off x="381000" y="1905001"/>
          <a:ext cx="8077200" cy="1735098"/>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0436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945271225"/>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606475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476339566"/>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72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 hours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4197539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3366813561"/>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10 days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6843502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703115804"/>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8 x 10</a:t>
                      </a:r>
                      <a:r>
                        <a:rPr lang="en-US" baseline="30000" dirty="0" smtClean="0">
                          <a:solidFill>
                            <a:sysClr val="windowText" lastClr="000000"/>
                          </a:solidFill>
                        </a:rPr>
                        <a:t>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5 months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9715225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4400" dirty="0">
                <a:solidFill>
                  <a:srgbClr val="000000"/>
                </a:solidFill>
                <a:latin typeface="Calibri" pitchFamily="34" charset="0"/>
                <a:cs typeface="Arial" pitchFamily="34" charset="0"/>
              </a:rPr>
              <a:t>The </a:t>
            </a:r>
            <a:r>
              <a:rPr lang="en-US" sz="4400" dirty="0" smtClean="0">
                <a:solidFill>
                  <a:srgbClr val="000000"/>
                </a:solidFill>
                <a:latin typeface="Calibri" pitchFamily="34" charset="0"/>
                <a:cs typeface="Arial" pitchFamily="34" charset="0"/>
              </a:rPr>
              <a:t>number of </a:t>
            </a:r>
            <a:r>
              <a:rPr lang="en-US" sz="4400" dirty="0" smtClean="0">
                <a:solidFill>
                  <a:srgbClr val="00B050"/>
                </a:solidFill>
                <a:latin typeface="Calibri" pitchFamily="34" charset="0"/>
                <a:cs typeface="Arial" pitchFamily="34" charset="0"/>
              </a:rPr>
              <a:t>photons </a:t>
            </a:r>
            <a:r>
              <a:rPr lang="en-US" sz="4400" dirty="0" smtClean="0">
                <a:solidFill>
                  <a:srgbClr val="000000"/>
                </a:solidFill>
                <a:latin typeface="Calibri" pitchFamily="34" charset="0"/>
                <a:cs typeface="Arial" pitchFamily="34" charset="0"/>
              </a:rPr>
              <a:t>scattered</a:t>
            </a:r>
            <a:endParaRPr lang="en-US" sz="4400" dirty="0">
              <a:solidFill>
                <a:srgbClr val="000000"/>
              </a:solidFill>
              <a:latin typeface="Calibri" pitchFamily="34" charset="0"/>
              <a:cs typeface="Arial" pitchFamily="34" charset="0"/>
            </a:endParaRPr>
          </a:p>
          <a:p>
            <a:pPr algn="ctr" eaLnBrk="1" hangingPunct="1"/>
            <a:r>
              <a:rPr lang="en-US" sz="4400" dirty="0">
                <a:solidFill>
                  <a:srgbClr val="000000"/>
                </a:solidFill>
                <a:latin typeface="Calibri" pitchFamily="34" charset="0"/>
                <a:cs typeface="Arial" pitchFamily="34" charset="0"/>
              </a:rPr>
              <a:t>b</a:t>
            </a:r>
            <a:r>
              <a:rPr lang="en-US" sz="4400" dirty="0" smtClean="0">
                <a:solidFill>
                  <a:srgbClr val="000000"/>
                </a:solidFill>
                <a:latin typeface="Calibri" pitchFamily="34" charset="0"/>
                <a:cs typeface="Arial" pitchFamily="34" charset="0"/>
              </a:rPr>
              <a:t>efore crystal is dead</a:t>
            </a:r>
            <a:endParaRPr lang="en-US" sz="4400" dirty="0">
              <a:solidFill>
                <a:srgbClr val="000000"/>
              </a:solidFill>
              <a:latin typeface="Calibri" pitchFamily="34" charset="0"/>
              <a:cs typeface="Arial" pitchFamily="34" charset="0"/>
            </a:endParaRPr>
          </a:p>
          <a:p>
            <a:pPr algn="ctr" eaLnBrk="1" hangingPunct="1"/>
            <a:endParaRPr lang="en-US" sz="4400" dirty="0">
              <a:solidFill>
                <a:srgbClr val="000000"/>
              </a:solidFill>
              <a:latin typeface="Calibri" pitchFamily="34" charset="0"/>
              <a:cs typeface="Arial" pitchFamily="34" charset="0"/>
            </a:endParaRPr>
          </a:p>
          <a:p>
            <a:pPr algn="ctr" eaLnBrk="1" hangingPunct="1"/>
            <a:r>
              <a:rPr lang="en-US" sz="4400" dirty="0">
                <a:solidFill>
                  <a:srgbClr val="000000"/>
                </a:solidFill>
                <a:latin typeface="Calibri" pitchFamily="34" charset="0"/>
                <a:cs typeface="Arial" pitchFamily="34" charset="0"/>
              </a:rPr>
              <a:t>is </a:t>
            </a:r>
            <a:r>
              <a:rPr lang="en-US" sz="4400" b="1" dirty="0">
                <a:solidFill>
                  <a:srgbClr val="FF0000"/>
                </a:solidFill>
                <a:latin typeface="Calibri" pitchFamily="34" charset="0"/>
                <a:cs typeface="Arial" pitchFamily="34" charset="0"/>
              </a:rPr>
              <a:t>independent</a:t>
            </a:r>
          </a:p>
          <a:p>
            <a:pPr algn="ctr" eaLnBrk="1" hangingPunct="1"/>
            <a:r>
              <a:rPr lang="en-US" sz="4400" dirty="0">
                <a:solidFill>
                  <a:srgbClr val="000000"/>
                </a:solidFill>
                <a:latin typeface="Calibri" pitchFamily="34" charset="0"/>
                <a:cs typeface="Arial" pitchFamily="34" charset="0"/>
              </a:rPr>
              <a:t>of data collection time</a:t>
            </a:r>
          </a:p>
        </p:txBody>
      </p:sp>
      <p:sp>
        <p:nvSpPr>
          <p:cNvPr id="48131" name="Rectangle 1"/>
          <p:cNvSpPr>
            <a:spLocks noChangeArrowheads="1"/>
          </p:cNvSpPr>
          <p:nvPr/>
        </p:nvSpPr>
        <p:spPr bwMode="auto">
          <a:xfrm>
            <a:off x="0" y="5934075"/>
            <a:ext cx="9144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rPr>
              <a:t>Henderson, 1990; Gonzalez &amp; Nave, 1994; Glaeser</a:t>
            </a:r>
            <a:r>
              <a:rPr lang="en-US" i="1">
                <a:solidFill>
                  <a:srgbClr val="000000"/>
                </a:solidFill>
              </a:rPr>
              <a:t> et al.</a:t>
            </a:r>
            <a:r>
              <a:rPr lang="en-US">
                <a:solidFill>
                  <a:srgbClr val="000000"/>
                </a:solidFill>
              </a:rPr>
              <a:t>, 2000; Sliz</a:t>
            </a:r>
            <a:r>
              <a:rPr lang="en-US" i="1">
                <a:solidFill>
                  <a:srgbClr val="000000"/>
                </a:solidFill>
              </a:rPr>
              <a:t> et al.</a:t>
            </a:r>
            <a:r>
              <a:rPr lang="en-US">
                <a:solidFill>
                  <a:srgbClr val="000000"/>
                </a:solidFill>
              </a:rPr>
              <a:t>, 2003; Leiros</a:t>
            </a:r>
            <a:r>
              <a:rPr lang="en-US" i="1">
                <a:solidFill>
                  <a:srgbClr val="000000"/>
                </a:solidFill>
              </a:rPr>
              <a:t> et al.</a:t>
            </a:r>
            <a:r>
              <a:rPr lang="en-US">
                <a:solidFill>
                  <a:srgbClr val="000000"/>
                </a:solidFill>
              </a:rPr>
              <a:t>, 2006; Owen</a:t>
            </a:r>
            <a:r>
              <a:rPr lang="en-US" i="1">
                <a:solidFill>
                  <a:srgbClr val="000000"/>
                </a:solidFill>
              </a:rPr>
              <a:t> et al.</a:t>
            </a:r>
            <a:r>
              <a:rPr lang="en-US">
                <a:solidFill>
                  <a:srgbClr val="000000"/>
                </a:solidFill>
              </a:rPr>
              <a:t>, 2006; Garman &amp; McSweeney, 2006; Garman &amp; Nave, 2009; Holton, 2009</a:t>
            </a:r>
          </a:p>
        </p:txBody>
      </p:sp>
    </p:spTree>
    <p:extLst>
      <p:ext uri="{BB962C8B-B14F-4D97-AF65-F5344CB8AC3E}">
        <p14:creationId xmlns:p14="http://schemas.microsoft.com/office/powerpoint/2010/main" val="448717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0" y="0"/>
            <a:ext cx="9144000" cy="1143000"/>
          </a:xfrm>
        </p:spPr>
        <p:txBody>
          <a:bodyPr/>
          <a:lstStyle/>
          <a:p>
            <a:r>
              <a:rPr lang="en-US">
                <a:solidFill>
                  <a:schemeClr val="tx1"/>
                </a:solidFill>
              </a:rPr>
              <a:t>Electric charge</a:t>
            </a:r>
          </a:p>
        </p:txBody>
      </p:sp>
      <p:sp>
        <p:nvSpPr>
          <p:cNvPr id="382979" name="Oval 3"/>
          <p:cNvSpPr>
            <a:spLocks noChangeArrowheads="1"/>
          </p:cNvSpPr>
          <p:nvPr/>
        </p:nvSpPr>
        <p:spPr bwMode="auto">
          <a:xfrm>
            <a:off x="3178175" y="2065338"/>
            <a:ext cx="2286000" cy="2286000"/>
          </a:xfrm>
          <a:prstGeom prst="ellipse">
            <a:avLst/>
          </a:pr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3200">
                <a:solidFill>
                  <a:srgbClr val="000000"/>
                </a:solidFill>
              </a:rPr>
              <a:t>balloon</a:t>
            </a:r>
          </a:p>
        </p:txBody>
      </p:sp>
      <p:sp>
        <p:nvSpPr>
          <p:cNvPr id="382980" name="Rectangle 4"/>
          <p:cNvSpPr>
            <a:spLocks noChangeArrowheads="1"/>
          </p:cNvSpPr>
          <p:nvPr/>
        </p:nvSpPr>
        <p:spPr bwMode="auto">
          <a:xfrm>
            <a:off x="2441575" y="4351338"/>
            <a:ext cx="3633788" cy="1152525"/>
          </a:xfrm>
          <a:prstGeom prst="rect">
            <a:avLst/>
          </a:prstGeom>
          <a:solidFill>
            <a:srgbClr val="0000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800">
                <a:solidFill>
                  <a:srgbClr val="000000"/>
                </a:solidFill>
              </a:rPr>
              <a:t>Wool Sweater</a:t>
            </a:r>
          </a:p>
        </p:txBody>
      </p:sp>
      <p:grpSp>
        <p:nvGrpSpPr>
          <p:cNvPr id="382991" name="Group 15"/>
          <p:cNvGrpSpPr>
            <a:grpSpLocks/>
          </p:cNvGrpSpPr>
          <p:nvPr/>
        </p:nvGrpSpPr>
        <p:grpSpPr bwMode="auto">
          <a:xfrm>
            <a:off x="3490913" y="3617913"/>
            <a:ext cx="1643062" cy="733425"/>
            <a:chOff x="2199" y="2279"/>
            <a:chExt cx="1035" cy="462"/>
          </a:xfrm>
        </p:grpSpPr>
        <p:sp>
          <p:nvSpPr>
            <p:cNvPr id="382982" name="Text Box 6"/>
            <p:cNvSpPr txBox="1">
              <a:spLocks noChangeArrowheads="1"/>
            </p:cNvSpPr>
            <p:nvPr/>
          </p:nvSpPr>
          <p:spPr bwMode="auto">
            <a:xfrm>
              <a:off x="2199" y="227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3" name="Text Box 7"/>
            <p:cNvSpPr txBox="1">
              <a:spLocks noChangeArrowheads="1"/>
            </p:cNvSpPr>
            <p:nvPr/>
          </p:nvSpPr>
          <p:spPr bwMode="auto">
            <a:xfrm>
              <a:off x="2619" y="2510"/>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4" name="Text Box 8"/>
            <p:cNvSpPr txBox="1">
              <a:spLocks noChangeArrowheads="1"/>
            </p:cNvSpPr>
            <p:nvPr/>
          </p:nvSpPr>
          <p:spPr bwMode="auto">
            <a:xfrm>
              <a:off x="2363" y="2461"/>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5" name="Text Box 9"/>
            <p:cNvSpPr txBox="1">
              <a:spLocks noChangeArrowheads="1"/>
            </p:cNvSpPr>
            <p:nvPr/>
          </p:nvSpPr>
          <p:spPr bwMode="auto">
            <a:xfrm>
              <a:off x="2783" y="250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6" name="Text Box 10"/>
            <p:cNvSpPr txBox="1">
              <a:spLocks noChangeArrowheads="1"/>
            </p:cNvSpPr>
            <p:nvPr/>
          </p:nvSpPr>
          <p:spPr bwMode="auto">
            <a:xfrm>
              <a:off x="2939" y="2453"/>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7" name="Text Box 11"/>
            <p:cNvSpPr txBox="1">
              <a:spLocks noChangeArrowheads="1"/>
            </p:cNvSpPr>
            <p:nvPr/>
          </p:nvSpPr>
          <p:spPr bwMode="auto">
            <a:xfrm>
              <a:off x="3070" y="2394"/>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grpSp>
      <p:sp>
        <p:nvSpPr>
          <p:cNvPr id="382988" name="Text Box 12"/>
          <p:cNvSpPr txBox="1">
            <a:spLocks noChangeArrowheads="1"/>
          </p:cNvSpPr>
          <p:nvPr/>
        </p:nvSpPr>
        <p:spPr bwMode="auto">
          <a:xfrm>
            <a:off x="3506788" y="4351338"/>
            <a:ext cx="161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  +  +  +  +  +</a:t>
            </a:r>
          </a:p>
        </p:txBody>
      </p:sp>
      <p:pic>
        <p:nvPicPr>
          <p:cNvPr id="3829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2632075"/>
            <a:ext cx="3849687" cy="369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298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2632075"/>
            <a:ext cx="381000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988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77778E-7 1.12858E-6 C 0.04497 0.00093 0.16944 -0.00069 0.14931 -0.00185 C 0.12917 -0.00301 -0.09653 -0.0074 -0.12066 -0.0074 C -0.14479 -0.0074 -0.04497 -0.00092 -2.77778E-7 1.12858E-6 Z " pathEditMode="relative" ptsTypes="aaaa">
                                      <p:cBhvr>
                                        <p:cTn id="6" dur="2000" fill="hold"/>
                                        <p:tgtEl>
                                          <p:spTgt spid="382979"/>
                                        </p:tgtEl>
                                        <p:attrNameLst>
                                          <p:attrName>ppt_x</p:attrName>
                                          <p:attrName>ppt_y</p:attrName>
                                        </p:attrNameLst>
                                      </p:cBhvr>
                                    </p:animMotion>
                                  </p:childTnLst>
                                </p:cTn>
                              </p:par>
                              <p:par>
                                <p:cTn id="7" presetID="22" presetClass="entr" presetSubtype="2" fill="hold" grpId="0" nodeType="withEffect">
                                  <p:stCondLst>
                                    <p:cond delay="0"/>
                                  </p:stCondLst>
                                  <p:childTnLst>
                                    <p:set>
                                      <p:cBhvr>
                                        <p:cTn id="8" dur="1" fill="hold">
                                          <p:stCondLst>
                                            <p:cond delay="0"/>
                                          </p:stCondLst>
                                        </p:cTn>
                                        <p:tgtEl>
                                          <p:spTgt spid="382988"/>
                                        </p:tgtEl>
                                        <p:attrNameLst>
                                          <p:attrName>style.visibility</p:attrName>
                                        </p:attrNameLst>
                                      </p:cBhvr>
                                      <p:to>
                                        <p:strVal val="visible"/>
                                      </p:to>
                                    </p:set>
                                    <p:animEffect transition="in" filter="wipe(right)">
                                      <p:cBhvr>
                                        <p:cTn id="9" dur="2000"/>
                                        <p:tgtEl>
                                          <p:spTgt spid="382988"/>
                                        </p:tgtEl>
                                      </p:cBhvr>
                                    </p:animEffec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3829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8299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82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animBg="1"/>
      <p:bldP spid="38298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solidFill>
                  <a:srgbClr val="FF0000"/>
                </a:solidFill>
              </a:rPr>
              <a:t>Dispersion	</a:t>
            </a:r>
            <a:r>
              <a:rPr lang="el-GR" sz="2400" dirty="0" smtClean="0">
                <a:solidFill>
                  <a:srgbClr val="FF0000"/>
                </a:solidFill>
              </a:rPr>
              <a:t>Δλ</a:t>
            </a:r>
            <a:r>
              <a:rPr lang="en-US" sz="2400" dirty="0" smtClean="0">
                <a:solidFill>
                  <a:srgbClr val="FF0000"/>
                </a:solidFill>
              </a:rPr>
              <a:t>/</a:t>
            </a:r>
            <a:r>
              <a:rPr lang="el-GR" sz="2400" dirty="0" smtClean="0">
                <a:solidFill>
                  <a:srgbClr val="FF0000"/>
                </a:solidFill>
              </a:rPr>
              <a:t>λ</a:t>
            </a:r>
            <a:r>
              <a:rPr lang="en-US" sz="2400" dirty="0" smtClean="0">
                <a:solidFill>
                  <a:srgbClr val="FF0000"/>
                </a:solidFill>
              </a:rPr>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15746707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465"/>
            <a:ext cx="7772400" cy="1045335"/>
          </a:xfrm>
        </p:spPr>
        <p:txBody>
          <a:bodyPr/>
          <a:lstStyle/>
          <a:p>
            <a:r>
              <a:rPr lang="en-US" dirty="0" smtClean="0"/>
              <a:t>Si(111) </a:t>
            </a:r>
            <a:r>
              <a:rPr lang="en-US" dirty="0" err="1" smtClean="0"/>
              <a:t>vs</a:t>
            </a:r>
            <a:r>
              <a:rPr lang="en-US" dirty="0" smtClean="0"/>
              <a:t> multilayers</a:t>
            </a:r>
            <a:endParaRPr lang="en-US" dirty="0"/>
          </a:p>
        </p:txBody>
      </p:sp>
      <p:pic>
        <p:nvPicPr>
          <p:cNvPr id="1026" name="Picture 2" descr="http://bl831.als.lbl.gov/%7Ejamesh/MX_w_ML/Si111_spots_4A.jpg"/>
          <p:cNvPicPr>
            <a:picLocks noChangeAspect="1" noChangeArrowheads="1"/>
          </p:cNvPicPr>
          <p:nvPr/>
        </p:nvPicPr>
        <p:blipFill rotWithShape="1">
          <a:blip r:embed="rId2">
            <a:extLst>
              <a:ext uri="{28A0092B-C50C-407E-A947-70E740481C1C}">
                <a14:useLocalDpi xmlns:a14="http://schemas.microsoft.com/office/drawing/2010/main" val="0"/>
              </a:ext>
            </a:extLst>
          </a:blip>
          <a:srcRect t="27297" b="13521"/>
          <a:stretch/>
        </p:blipFill>
        <p:spPr bwMode="auto">
          <a:xfrm>
            <a:off x="1857375" y="2176272"/>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l831.als.lbl.gov/%7Ejamesh/MX_w_ML/multilayer_spots_4A.jpg"/>
          <p:cNvPicPr>
            <a:picLocks noChangeAspect="1" noChangeArrowheads="1"/>
          </p:cNvPicPr>
          <p:nvPr/>
        </p:nvPicPr>
        <p:blipFill rotWithShape="1">
          <a:blip r:embed="rId3">
            <a:extLst>
              <a:ext uri="{28A0092B-C50C-407E-A947-70E740481C1C}">
                <a14:useLocalDpi xmlns:a14="http://schemas.microsoft.com/office/drawing/2010/main" val="0"/>
              </a:ext>
            </a:extLst>
          </a:blip>
          <a:srcRect t="27297" b="13521"/>
          <a:stretch/>
        </p:blipFill>
        <p:spPr bwMode="auto">
          <a:xfrm>
            <a:off x="5181600" y="2176272"/>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l831.als.lbl.gov/%7Ejamesh/MX_w_ML/Si111_spot_1.9A.jpg"/>
          <p:cNvPicPr>
            <a:picLocks noChangeAspect="1" noChangeArrowheads="1"/>
          </p:cNvPicPr>
          <p:nvPr/>
        </p:nvPicPr>
        <p:blipFill rotWithShape="1">
          <a:blip r:embed="rId4">
            <a:extLst>
              <a:ext uri="{28A0092B-C50C-407E-A947-70E740481C1C}">
                <a14:useLocalDpi xmlns:a14="http://schemas.microsoft.com/office/drawing/2010/main" val="0"/>
              </a:ext>
            </a:extLst>
          </a:blip>
          <a:srcRect t="27364" b="13454"/>
          <a:stretch/>
        </p:blipFill>
        <p:spPr bwMode="auto">
          <a:xfrm>
            <a:off x="1857375" y="4343400"/>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l831.als.lbl.gov/%7Ejamesh/MX_w_ML/multilayer_spot_1.9A.jpg"/>
          <p:cNvPicPr>
            <a:picLocks noChangeAspect="1" noChangeArrowheads="1"/>
          </p:cNvPicPr>
          <p:nvPr/>
        </p:nvPicPr>
        <p:blipFill rotWithShape="1">
          <a:blip r:embed="rId5">
            <a:extLst>
              <a:ext uri="{28A0092B-C50C-407E-A947-70E740481C1C}">
                <a14:useLocalDpi xmlns:a14="http://schemas.microsoft.com/office/drawing/2010/main" val="0"/>
              </a:ext>
            </a:extLst>
          </a:blip>
          <a:srcRect t="27364" b="13454"/>
          <a:stretch/>
        </p:blipFill>
        <p:spPr bwMode="auto">
          <a:xfrm>
            <a:off x="5181600" y="4343400"/>
            <a:ext cx="3171825" cy="1984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4600" y="1286137"/>
            <a:ext cx="1263486" cy="830997"/>
          </a:xfrm>
          <a:prstGeom prst="rect">
            <a:avLst/>
          </a:prstGeom>
          <a:noFill/>
        </p:spPr>
        <p:txBody>
          <a:bodyPr wrap="none" rtlCol="0">
            <a:spAutoFit/>
          </a:bodyPr>
          <a:lstStyle/>
          <a:p>
            <a:pPr algn="ctr"/>
            <a:r>
              <a:rPr lang="en-US" sz="2800" dirty="0" smtClean="0"/>
              <a:t>0.014%</a:t>
            </a:r>
          </a:p>
          <a:p>
            <a:pPr algn="ctr"/>
            <a:r>
              <a:rPr lang="en-US" dirty="0" smtClean="0"/>
              <a:t>Si(111)</a:t>
            </a:r>
            <a:endParaRPr lang="en-US" dirty="0"/>
          </a:p>
        </p:txBody>
      </p:sp>
      <p:sp>
        <p:nvSpPr>
          <p:cNvPr id="9" name="TextBox 8"/>
          <p:cNvSpPr txBox="1"/>
          <p:nvPr/>
        </p:nvSpPr>
        <p:spPr>
          <a:xfrm>
            <a:off x="6477000" y="1301525"/>
            <a:ext cx="1129733" cy="800219"/>
          </a:xfrm>
          <a:prstGeom prst="rect">
            <a:avLst/>
          </a:prstGeom>
          <a:noFill/>
        </p:spPr>
        <p:txBody>
          <a:bodyPr wrap="none" rtlCol="0">
            <a:spAutoFit/>
          </a:bodyPr>
          <a:lstStyle/>
          <a:p>
            <a:pPr algn="ctr"/>
            <a:r>
              <a:rPr lang="en-US" sz="2800" dirty="0" smtClean="0"/>
              <a:t>1%</a:t>
            </a:r>
          </a:p>
          <a:p>
            <a:pPr algn="ctr"/>
            <a:r>
              <a:rPr lang="en-US" dirty="0" smtClean="0"/>
              <a:t>multilayer</a:t>
            </a:r>
            <a:endParaRPr lang="en-US" dirty="0"/>
          </a:p>
        </p:txBody>
      </p:sp>
      <p:sp>
        <p:nvSpPr>
          <p:cNvPr id="5" name="TextBox 4"/>
          <p:cNvSpPr txBox="1"/>
          <p:nvPr/>
        </p:nvSpPr>
        <p:spPr>
          <a:xfrm>
            <a:off x="529779" y="2876008"/>
            <a:ext cx="734496" cy="584775"/>
          </a:xfrm>
          <a:prstGeom prst="rect">
            <a:avLst/>
          </a:prstGeom>
          <a:noFill/>
        </p:spPr>
        <p:txBody>
          <a:bodyPr wrap="none" rtlCol="0">
            <a:spAutoFit/>
          </a:bodyPr>
          <a:lstStyle/>
          <a:p>
            <a:r>
              <a:rPr lang="en-US" sz="3200" b="1" dirty="0" smtClean="0"/>
              <a:t>4 Å</a:t>
            </a:r>
            <a:endParaRPr lang="en-US" sz="3200" b="1" dirty="0"/>
          </a:p>
        </p:txBody>
      </p:sp>
      <p:sp>
        <p:nvSpPr>
          <p:cNvPr id="11" name="TextBox 10"/>
          <p:cNvSpPr txBox="1"/>
          <p:nvPr/>
        </p:nvSpPr>
        <p:spPr>
          <a:xfrm>
            <a:off x="373487" y="5043136"/>
            <a:ext cx="1051891" cy="584775"/>
          </a:xfrm>
          <a:prstGeom prst="rect">
            <a:avLst/>
          </a:prstGeom>
          <a:noFill/>
        </p:spPr>
        <p:txBody>
          <a:bodyPr wrap="none" rtlCol="0">
            <a:spAutoFit/>
          </a:bodyPr>
          <a:lstStyle/>
          <a:p>
            <a:r>
              <a:rPr lang="en-US" sz="3200" b="1" dirty="0" smtClean="0"/>
              <a:t>1.9 Å</a:t>
            </a:r>
            <a:endParaRPr lang="en-US" sz="3200" b="1" dirty="0"/>
          </a:p>
        </p:txBody>
      </p:sp>
      <p:sp>
        <p:nvSpPr>
          <p:cNvPr id="6" name="TextBox 5"/>
          <p:cNvSpPr txBox="1"/>
          <p:nvPr/>
        </p:nvSpPr>
        <p:spPr>
          <a:xfrm>
            <a:off x="164711" y="4034135"/>
            <a:ext cx="1453411" cy="461665"/>
          </a:xfrm>
          <a:prstGeom prst="rect">
            <a:avLst/>
          </a:prstGeom>
          <a:noFill/>
        </p:spPr>
        <p:txBody>
          <a:bodyPr wrap="none" rtlCol="0">
            <a:spAutoFit/>
          </a:bodyPr>
          <a:lstStyle/>
          <a:p>
            <a:r>
              <a:rPr lang="en-US" sz="2400" dirty="0" smtClean="0"/>
              <a:t>resolution</a:t>
            </a:r>
            <a:endParaRPr lang="en-US" sz="2400" dirty="0"/>
          </a:p>
        </p:txBody>
      </p:sp>
      <p:sp>
        <p:nvSpPr>
          <p:cNvPr id="7" name="TextBox 6"/>
          <p:cNvSpPr txBox="1"/>
          <p:nvPr/>
        </p:nvSpPr>
        <p:spPr>
          <a:xfrm>
            <a:off x="4294287" y="1286137"/>
            <a:ext cx="1469826" cy="830997"/>
          </a:xfrm>
          <a:prstGeom prst="rect">
            <a:avLst/>
          </a:prstGeom>
          <a:noFill/>
        </p:spPr>
        <p:txBody>
          <a:bodyPr wrap="none" rtlCol="0">
            <a:spAutoFit/>
          </a:bodyPr>
          <a:lstStyle/>
          <a:p>
            <a:pPr algn="ctr"/>
            <a:r>
              <a:rPr lang="en-US" sz="2400" dirty="0" smtClean="0"/>
              <a:t>spectral</a:t>
            </a:r>
          </a:p>
          <a:p>
            <a:pPr algn="ctr"/>
            <a:r>
              <a:rPr lang="en-US" sz="2400" dirty="0" smtClean="0"/>
              <a:t>dispersion</a:t>
            </a:r>
            <a:endParaRPr lang="en-US" sz="2400" dirty="0"/>
          </a:p>
        </p:txBody>
      </p:sp>
    </p:spTree>
    <p:extLst>
      <p:ext uri="{BB962C8B-B14F-4D97-AF65-F5344CB8AC3E}">
        <p14:creationId xmlns:p14="http://schemas.microsoft.com/office/powerpoint/2010/main" val="36823160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41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1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1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141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142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2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2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143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143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143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143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143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143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144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35998606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8"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9"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2443"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4" name="Rectangle 12"/>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5" name="Rectangle 13"/>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6"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7" name="Oval 15"/>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8" name="Rectangle 16"/>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2450" name="Line 18"/>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1" name="Rectangle 19"/>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52" name="Line 20"/>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3" name="Line 21"/>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24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24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24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24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24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0" name="Line 28"/>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1" name="Text Box 29"/>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2462" name="Line 30"/>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3" name="Text Box 31"/>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2464" name="Text Box 32"/>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14014943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solidFill>
                  <a:srgbClr val="FF0000"/>
                </a:solidFill>
              </a:rPr>
              <a:t>Divergence	</a:t>
            </a:r>
            <a:r>
              <a:rPr lang="en-US" sz="2400" dirty="0" err="1" smtClean="0">
                <a:solidFill>
                  <a:srgbClr val="FF0000"/>
                </a:solidFill>
              </a:rPr>
              <a:t>mrad</a:t>
            </a:r>
            <a:r>
              <a:rPr lang="en-US" sz="2400" dirty="0" smtClean="0">
                <a:solidFill>
                  <a:srgbClr val="FF0000"/>
                </a:solidFill>
              </a:rPr>
              <a:t>		spot size </a:t>
            </a:r>
            <a:r>
              <a:rPr lang="en-US" sz="2400" dirty="0" err="1" smtClean="0">
                <a:solidFill>
                  <a:srgbClr val="FF0000"/>
                </a:solidFill>
              </a:rPr>
              <a:t>vs</a:t>
            </a:r>
            <a:r>
              <a:rPr lang="en-US" sz="2400" dirty="0" smtClean="0">
                <a:solidFill>
                  <a:srgbClr val="FF0000"/>
                </a:solidFill>
              </a:rPr>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1879225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29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29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629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630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0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0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631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631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631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631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631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7631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632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26729975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15" name="Rectangle 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8" name="Rectangle 6"/>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9" name="Rectangle 7"/>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0" name="Rectangle 8"/>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1" name="Rectangle 9"/>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7322" name="Text Box 1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7323" name="Text Box 1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7324" name="Text Box 12"/>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7325" name="Text Box 13"/>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7326" name="Freeform 14"/>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27" name="Text Box 15"/>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grpSp>
        <p:nvGrpSpPr>
          <p:cNvPr id="1677328" name="Group 16"/>
          <p:cNvGrpSpPr>
            <a:grpSpLocks/>
          </p:cNvGrpSpPr>
          <p:nvPr/>
        </p:nvGrpSpPr>
        <p:grpSpPr bwMode="auto">
          <a:xfrm rot="-617010">
            <a:off x="-3314700" y="1425575"/>
            <a:ext cx="9140825" cy="9140825"/>
            <a:chOff x="-2124" y="403"/>
            <a:chExt cx="5758" cy="5758"/>
          </a:xfrm>
        </p:grpSpPr>
        <p:sp>
          <p:nvSpPr>
            <p:cNvPr id="1677329" name="Oval 17"/>
            <p:cNvSpPr>
              <a:spLocks noChangeArrowheads="1"/>
            </p:cNvSpPr>
            <p:nvPr/>
          </p:nvSpPr>
          <p:spPr bwMode="auto">
            <a:xfrm>
              <a:off x="-2124" y="403"/>
              <a:ext cx="5758" cy="575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677330" name="Group 18"/>
            <p:cNvGrpSpPr>
              <a:grpSpLocks/>
            </p:cNvGrpSpPr>
            <p:nvPr/>
          </p:nvGrpSpPr>
          <p:grpSpPr bwMode="auto">
            <a:xfrm>
              <a:off x="-2124" y="403"/>
              <a:ext cx="5758" cy="5758"/>
              <a:chOff x="-2124" y="403"/>
              <a:chExt cx="5758" cy="5758"/>
            </a:xfrm>
          </p:grpSpPr>
          <p:sp>
            <p:nvSpPr>
              <p:cNvPr id="1677331" name="Oval 19"/>
              <p:cNvSpPr>
                <a:spLocks noChangeAspect="1" noChangeArrowheads="1"/>
              </p:cNvSpPr>
              <p:nvPr/>
            </p:nvSpPr>
            <p:spPr bwMode="auto">
              <a:xfrm>
                <a:off x="-2124" y="2712"/>
                <a:ext cx="5758" cy="11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2" name="Rectangle 20"/>
              <p:cNvSpPr>
                <a:spLocks noChangeArrowheads="1"/>
              </p:cNvSpPr>
              <p:nvPr/>
            </p:nvSpPr>
            <p:spPr bwMode="auto">
              <a:xfrm>
                <a:off x="-1103" y="2677"/>
                <a:ext cx="4627" cy="641"/>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7333" name="Oval 21"/>
              <p:cNvSpPr>
                <a:spLocks noChangeArrowheads="1"/>
              </p:cNvSpPr>
              <p:nvPr/>
            </p:nvSpPr>
            <p:spPr bwMode="auto">
              <a:xfrm>
                <a:off x="-1404" y="403"/>
                <a:ext cx="4319" cy="575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4" name="Line 22"/>
              <p:cNvSpPr>
                <a:spLocks noChangeShapeType="1"/>
              </p:cNvSpPr>
              <p:nvPr/>
            </p:nvSpPr>
            <p:spPr bwMode="auto">
              <a:xfrm>
                <a:off x="754" y="3280"/>
                <a:ext cx="2129" cy="384"/>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35" name="Text Box 23"/>
              <p:cNvSpPr txBox="1">
                <a:spLocks noChangeArrowheads="1"/>
              </p:cNvSpPr>
              <p:nvPr/>
            </p:nvSpPr>
            <p:spPr bwMode="auto">
              <a:xfrm>
                <a:off x="467" y="1121"/>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7336" name="Line 24"/>
              <p:cNvSpPr>
                <a:spLocks noChangeShapeType="1"/>
              </p:cNvSpPr>
              <p:nvPr/>
            </p:nvSpPr>
            <p:spPr bwMode="auto">
              <a:xfrm>
                <a:off x="751" y="3273"/>
                <a:ext cx="28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1677337" name="Text Box 25"/>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8" name="Text Box 26"/>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9" name="Line 27"/>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0" name="Rectangle 28"/>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1" name="Line 29"/>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2" name="Rectangle 30"/>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3" name="Line 31"/>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4" name="Rectangle 32"/>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5" name="Line 33"/>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2622981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338" name="Picture 2" descr="hdiv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8339" name="Rectangle 3"/>
          <p:cNvSpPr>
            <a:spLocks noGrp="1" noChangeArrowheads="1"/>
          </p:cNvSpPr>
          <p:nvPr>
            <p:ph type="title"/>
          </p:nvPr>
        </p:nvSpPr>
        <p:spPr>
          <a:xfrm>
            <a:off x="0" y="0"/>
            <a:ext cx="8731250"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 </a:t>
            </a:r>
            <a:r>
              <a:rPr lang="en-US">
                <a:solidFill>
                  <a:schemeClr val="tx1"/>
                </a:solidFill>
                <a:cs typeface="Arial" pitchFamily="34" charset="0"/>
              </a:rPr>
              <a:t>º</a:t>
            </a:r>
          </a:p>
        </p:txBody>
      </p:sp>
    </p:spTree>
    <p:extLst>
      <p:ext uri="{BB962C8B-B14F-4D97-AF65-F5344CB8AC3E}">
        <p14:creationId xmlns:p14="http://schemas.microsoft.com/office/powerpoint/2010/main" val="191684067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62" name="Picture 2" descr="hdiv_40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936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0.3 </a:t>
            </a:r>
            <a:r>
              <a:rPr lang="en-US">
                <a:solidFill>
                  <a:schemeClr val="tx1"/>
                </a:solidFill>
                <a:cs typeface="Arial" pitchFamily="34" charset="0"/>
              </a:rPr>
              <a:t>º</a:t>
            </a:r>
          </a:p>
        </p:txBody>
      </p:sp>
    </p:spTree>
    <p:extLst>
      <p:ext uri="{BB962C8B-B14F-4D97-AF65-F5344CB8AC3E}">
        <p14:creationId xmlns:p14="http://schemas.microsoft.com/office/powerpoint/2010/main" val="75117817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9410" name="Picture 2" descr="scan0001"/>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50912" t="9268" r="6169" b="48232"/>
          <a:stretch>
            <a:fillRect/>
          </a:stretch>
        </p:blipFill>
        <p:spPr bwMode="auto">
          <a:xfrm>
            <a:off x="0" y="276225"/>
            <a:ext cx="9144000"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9411" name="AutoShape 3"/>
          <p:cNvSpPr>
            <a:spLocks noChangeArrowheads="1"/>
          </p:cNvSpPr>
          <p:nvPr/>
        </p:nvSpPr>
        <p:spPr bwMode="auto">
          <a:xfrm>
            <a:off x="-1423988" y="-246063"/>
            <a:ext cx="12001501" cy="2374901"/>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9412" name="Rectangle 4"/>
          <p:cNvSpPr>
            <a:spLocks noGrp="1" noChangeArrowheads="1"/>
          </p:cNvSpPr>
          <p:nvPr>
            <p:ph type="title"/>
          </p:nvPr>
        </p:nvSpPr>
        <p:spPr>
          <a:xfrm>
            <a:off x="685800" y="279400"/>
            <a:ext cx="7772400" cy="1143000"/>
          </a:xfrm>
        </p:spPr>
        <p:txBody>
          <a:bodyPr/>
          <a:lstStyle/>
          <a:p>
            <a:r>
              <a:rPr lang="en-US" sz="4000" dirty="0" smtClean="0">
                <a:solidFill>
                  <a:schemeClr val="tx1"/>
                </a:solidFill>
              </a:rPr>
              <a:t>Divergence</a:t>
            </a:r>
            <a:r>
              <a:rPr lang="en-US" sz="4000" b="1" dirty="0">
                <a:solidFill>
                  <a:srgbClr val="009900"/>
                </a:solidFill>
                <a:effectLst>
                  <a:outerShdw blurRad="38100" dist="38100" dir="2700000" algn="tl">
                    <a:srgbClr val="C0C0C0"/>
                  </a:outerShdw>
                </a:effectLst>
              </a:rPr>
              <a:t/>
            </a:r>
            <a:br>
              <a:rPr lang="en-US" sz="4000" b="1" dirty="0">
                <a:solidFill>
                  <a:srgbClr val="009900"/>
                </a:solidFill>
                <a:effectLst>
                  <a:outerShdw blurRad="38100" dist="38100" dir="2700000" algn="tl">
                    <a:srgbClr val="C0C0C0"/>
                  </a:outerShdw>
                </a:effectLst>
              </a:rPr>
            </a:br>
            <a:r>
              <a:rPr lang="en-US" sz="2800" dirty="0">
                <a:solidFill>
                  <a:schemeClr val="tx1"/>
                </a:solidFill>
              </a:rPr>
              <a:t>Arndt &amp; </a:t>
            </a:r>
            <a:r>
              <a:rPr lang="en-US" sz="2800" dirty="0" err="1">
                <a:solidFill>
                  <a:schemeClr val="tx1"/>
                </a:solidFill>
              </a:rPr>
              <a:t>Wonacott</a:t>
            </a:r>
            <a:r>
              <a:rPr lang="en-US" sz="2800" dirty="0">
                <a:solidFill>
                  <a:schemeClr val="tx1"/>
                </a:solidFill>
              </a:rPr>
              <a:t> (1977)</a:t>
            </a:r>
          </a:p>
        </p:txBody>
      </p:sp>
    </p:spTree>
    <p:extLst>
      <p:ext uri="{BB962C8B-B14F-4D97-AF65-F5344CB8AC3E}">
        <p14:creationId xmlns:p14="http://schemas.microsoft.com/office/powerpoint/2010/main" val="395306340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Tree>
    <p:extLst>
      <p:ext uri="{BB962C8B-B14F-4D97-AF65-F5344CB8AC3E}">
        <p14:creationId xmlns:p14="http://schemas.microsoft.com/office/powerpoint/2010/main" val="4091047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accel="50000" decel="50000" autoRev="1" fill="hold" nodeType="clickEffect">
                                  <p:stCondLst>
                                    <p:cond delay="0"/>
                                  </p:stCondLst>
                                  <p:childTnLst>
                                    <p:animMotion origin="layout" path="M 0 0  L 0.25 0  E" pathEditMode="relative" ptsTypes="">
                                      <p:cBhvr>
                                        <p:cTn id="6" dur="2000" fill="hold"/>
                                        <p:tgtEl>
                                          <p:spTgt spid="3840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solidFill>
                  <a:srgbClr val="FF0000"/>
                </a:solidFill>
              </a:rPr>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5778447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Air absorption</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1214713712"/>
              </p:ext>
            </p:extLst>
          </p:nvPr>
        </p:nvGraphicFramePr>
        <p:xfrm>
          <a:off x="590550" y="1330325"/>
          <a:ext cx="8299450" cy="4978400"/>
        </p:xfrm>
        <a:graphic>
          <a:graphicData uri="http://schemas.openxmlformats.org/presentationml/2006/ole">
            <mc:AlternateContent xmlns:mc="http://schemas.openxmlformats.org/markup-compatibility/2006">
              <mc:Choice xmlns:v="urn:schemas-microsoft-com:vml" Requires="v">
                <p:oleObj spid="_x0000_s142348" name="Chart" r:id="rId3" imgW="8324976" imgH="5010237" progId="MSGraph.Chart.8">
                  <p:embed followColorScheme="full"/>
                </p:oleObj>
              </mc:Choice>
              <mc:Fallback>
                <p:oleObj name="Chart" r:id="rId3" imgW="8324976" imgH="5010237" progId="MSGraph.Chart.8">
                  <p:embed followColorScheme="full"/>
                  <p:pic>
                    <p:nvPicPr>
                      <p:cNvPr id="0" name=""/>
                      <p:cNvPicPr>
                        <a:picLocks noChangeAspect="1" noChangeArrowheads="1"/>
                      </p:cNvPicPr>
                      <p:nvPr/>
                    </p:nvPicPr>
                    <p:blipFill>
                      <a:blip r:embed="rId4"/>
                      <a:srcRect/>
                      <a:stretch>
                        <a:fillRect/>
                      </a:stretch>
                    </p:blipFill>
                    <p:spPr bwMode="auto">
                      <a:xfrm>
                        <a:off x="590550" y="1330325"/>
                        <a:ext cx="8299450"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3018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Distance from sample (mm)</a:t>
            </a:r>
          </a:p>
        </p:txBody>
      </p:sp>
      <p:sp>
        <p:nvSpPr>
          <p:cNvPr id="735237" name="Text Box 5"/>
          <p:cNvSpPr txBox="1">
            <a:spLocks noChangeArrowheads="1"/>
          </p:cNvSpPr>
          <p:nvPr/>
        </p:nvSpPr>
        <p:spPr bwMode="auto">
          <a:xfrm rot="16200000">
            <a:off x="-390334" y="3369747"/>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transmittance</a:t>
            </a:r>
          </a:p>
        </p:txBody>
      </p:sp>
    </p:spTree>
    <p:extLst>
      <p:ext uri="{BB962C8B-B14F-4D97-AF65-F5344CB8AC3E}">
        <p14:creationId xmlns:p14="http://schemas.microsoft.com/office/powerpoint/2010/main" val="13608909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solidFill>
                  <a:srgbClr val="FF0000"/>
                </a:solidFill>
              </a:rPr>
              <a:t>Beam Size	</a:t>
            </a:r>
            <a:r>
              <a:rPr lang="el-GR" sz="2400" dirty="0" smtClean="0">
                <a:solidFill>
                  <a:srgbClr val="FF0000"/>
                </a:solidFill>
              </a:rPr>
              <a:t>μ</a:t>
            </a:r>
            <a:r>
              <a:rPr lang="en-US" sz="2400" dirty="0" smtClean="0">
                <a:solidFill>
                  <a:srgbClr val="FF0000"/>
                </a:solidFill>
              </a:rPr>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0365608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Text Box 3"/>
          <p:cNvSpPr txBox="1">
            <a:spLocks noChangeArrowheads="1"/>
          </p:cNvSpPr>
          <p:nvPr/>
        </p:nvSpPr>
        <p:spPr bwMode="auto">
          <a:xfrm>
            <a:off x="533400" y="205740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t>   Put your crystal into the beam</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363690825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365" t="30293" r="35645" b="25827"/>
          <a:stretch>
            <a:fillRect/>
          </a:stretch>
        </p:blipFill>
        <p:spPr bwMode="auto">
          <a:xfrm>
            <a:off x="-11113" y="1501775"/>
            <a:ext cx="9144001" cy="6019800"/>
          </a:xfrm>
          <a:prstGeom prst="rect">
            <a:avLst/>
          </a:prstGeom>
          <a:noFill/>
          <a:extLst>
            <a:ext uri="{909E8E84-426E-40DD-AFC4-6F175D3DCCD1}">
              <a14:hiddenFill xmlns:a14="http://schemas.microsoft.com/office/drawing/2010/main">
                <a:solidFill>
                  <a:srgbClr val="FFFFFF"/>
                </a:solidFill>
              </a14:hiddenFill>
            </a:ext>
          </a:extLst>
        </p:spPr>
      </p:pic>
      <p:sp>
        <p:nvSpPr>
          <p:cNvPr id="241667" name="Rectangle 3"/>
          <p:cNvSpPr>
            <a:spLocks noChangeArrowheads="1"/>
          </p:cNvSpPr>
          <p:nvPr/>
        </p:nvSpPr>
        <p:spPr bwMode="auto">
          <a:xfrm>
            <a:off x="0" y="83820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8" name="Rectangle 4"/>
          <p:cNvSpPr>
            <a:spLocks noChangeArrowheads="1"/>
          </p:cNvSpPr>
          <p:nvPr/>
        </p:nvSpPr>
        <p:spPr bwMode="auto">
          <a:xfrm>
            <a:off x="0" y="1447800"/>
            <a:ext cx="9140825" cy="822325"/>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9" name="Rectangle 5"/>
          <p:cNvSpPr>
            <a:spLocks noGrp="1" noChangeArrowheads="1"/>
          </p:cNvSpPr>
          <p:nvPr>
            <p:ph type="title"/>
          </p:nvPr>
        </p:nvSpPr>
        <p:spPr>
          <a:xfrm>
            <a:off x="457200" y="232951"/>
            <a:ext cx="8229600" cy="1143000"/>
          </a:xfrm>
        </p:spPr>
        <p:txBody>
          <a:bodyPr/>
          <a:lstStyle/>
          <a:p>
            <a:r>
              <a:rPr lang="en-US" sz="4000" dirty="0"/>
              <a:t>“crystal” = thing you want to shoot</a:t>
            </a:r>
          </a:p>
        </p:txBody>
      </p:sp>
      <p:grpSp>
        <p:nvGrpSpPr>
          <p:cNvPr id="241670" name="Group 6"/>
          <p:cNvGrpSpPr>
            <a:grpSpLocks/>
          </p:cNvGrpSpPr>
          <p:nvPr/>
        </p:nvGrpSpPr>
        <p:grpSpPr bwMode="auto">
          <a:xfrm>
            <a:off x="2971800" y="3165475"/>
            <a:ext cx="1890713" cy="1377950"/>
            <a:chOff x="3061" y="2929"/>
            <a:chExt cx="1191" cy="868"/>
          </a:xfrm>
        </p:grpSpPr>
        <p:sp>
          <p:nvSpPr>
            <p:cNvPr id="241671" name="Oval 7"/>
            <p:cNvSpPr>
              <a:spLocks noChangeArrowheads="1"/>
            </p:cNvSpPr>
            <p:nvPr/>
          </p:nvSpPr>
          <p:spPr bwMode="auto">
            <a:xfrm>
              <a:off x="3424" y="3148"/>
              <a:ext cx="466" cy="45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72" name="Line 8"/>
            <p:cNvSpPr>
              <a:spLocks noChangeShapeType="1"/>
            </p:cNvSpPr>
            <p:nvPr/>
          </p:nvSpPr>
          <p:spPr bwMode="auto">
            <a:xfrm>
              <a:off x="3061" y="3377"/>
              <a:ext cx="11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3" name="Line 9"/>
            <p:cNvSpPr>
              <a:spLocks noChangeShapeType="1"/>
            </p:cNvSpPr>
            <p:nvPr/>
          </p:nvSpPr>
          <p:spPr bwMode="auto">
            <a:xfrm>
              <a:off x="3655" y="2929"/>
              <a:ext cx="6" cy="86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3130650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1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Text Box 3"/>
          <p:cNvSpPr txBox="1">
            <a:spLocks noChangeArrowheads="1"/>
          </p:cNvSpPr>
          <p:nvPr/>
        </p:nvSpPr>
        <p:spPr bwMode="auto">
          <a:xfrm>
            <a:off x="533400" y="205740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rgbClr val="FF0000"/>
                </a:solidFill>
              </a:rPr>
              <a:t>   Shoot the whole crystal</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910591961"/>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2"/>
          <p:cNvGrpSpPr>
            <a:grpSpLocks/>
          </p:cNvGrpSpPr>
          <p:nvPr/>
        </p:nvGrpSpPr>
        <p:grpSpPr bwMode="auto">
          <a:xfrm>
            <a:off x="5548313" y="2247900"/>
            <a:ext cx="2847975" cy="2832100"/>
            <a:chOff x="3494" y="1415"/>
            <a:chExt cx="1794" cy="1784"/>
          </a:xfrm>
        </p:grpSpPr>
        <p:sp>
          <p:nvSpPr>
            <p:cNvPr id="242691"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692"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693"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2694" name="Rectangle 6"/>
          <p:cNvSpPr>
            <a:spLocks noGrp="1" noChangeArrowheads="1"/>
          </p:cNvSpPr>
          <p:nvPr>
            <p:ph type="title"/>
          </p:nvPr>
        </p:nvSpPr>
        <p:spPr/>
        <p:txBody>
          <a:bodyPr/>
          <a:lstStyle/>
          <a:p>
            <a:r>
              <a:rPr lang="en-US" sz="4000"/>
              <a:t>shoot the whole crystal</a:t>
            </a:r>
          </a:p>
        </p:txBody>
      </p:sp>
      <p:sp>
        <p:nvSpPr>
          <p:cNvPr id="242695"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2696" name="Group 8"/>
          <p:cNvGrpSpPr>
            <a:grpSpLocks/>
          </p:cNvGrpSpPr>
          <p:nvPr/>
        </p:nvGrpSpPr>
        <p:grpSpPr bwMode="auto">
          <a:xfrm>
            <a:off x="-188913" y="2224088"/>
            <a:ext cx="8586788" cy="2870200"/>
            <a:chOff x="-119" y="1401"/>
            <a:chExt cx="5409" cy="1808"/>
          </a:xfrm>
        </p:grpSpPr>
        <p:sp>
          <p:nvSpPr>
            <p:cNvPr id="242697" name="Rectangle 9"/>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269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2699" name="Group 11"/>
          <p:cNvGrpSpPr>
            <a:grpSpLocks/>
          </p:cNvGrpSpPr>
          <p:nvPr/>
        </p:nvGrpSpPr>
        <p:grpSpPr bwMode="auto">
          <a:xfrm rot="5400000">
            <a:off x="1725612" y="4021138"/>
            <a:ext cx="2238375" cy="501650"/>
            <a:chOff x="1288" y="3758"/>
            <a:chExt cx="1410" cy="316"/>
          </a:xfrm>
        </p:grpSpPr>
        <p:sp>
          <p:nvSpPr>
            <p:cNvPr id="242700"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270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270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5443761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wipe(left)">
                                      <p:cBhvr>
                                        <p:cTn id="7" dur="5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2"/>
          <p:cNvGrpSpPr>
            <a:grpSpLocks/>
          </p:cNvGrpSpPr>
          <p:nvPr/>
        </p:nvGrpSpPr>
        <p:grpSpPr bwMode="auto">
          <a:xfrm>
            <a:off x="5548313" y="2247900"/>
            <a:ext cx="2847975" cy="2832100"/>
            <a:chOff x="3494" y="1415"/>
            <a:chExt cx="1794" cy="1784"/>
          </a:xfrm>
        </p:grpSpPr>
        <p:sp>
          <p:nvSpPr>
            <p:cNvPr id="25702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2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2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7030" name="Group 6"/>
          <p:cNvGrpSpPr>
            <a:grpSpLocks/>
          </p:cNvGrpSpPr>
          <p:nvPr/>
        </p:nvGrpSpPr>
        <p:grpSpPr bwMode="auto">
          <a:xfrm>
            <a:off x="-188913" y="2224088"/>
            <a:ext cx="8586788" cy="2870200"/>
            <a:chOff x="-119" y="1401"/>
            <a:chExt cx="5409" cy="1808"/>
          </a:xfrm>
        </p:grpSpPr>
        <p:sp>
          <p:nvSpPr>
            <p:cNvPr id="257031" name="Rectangle 7"/>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7032" name="Picture 8" descr="diffimag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7033" name="Rectangle 9"/>
          <p:cNvSpPr>
            <a:spLocks noGrp="1" noChangeArrowheads="1"/>
          </p:cNvSpPr>
          <p:nvPr>
            <p:ph type="title"/>
          </p:nvPr>
        </p:nvSpPr>
        <p:spPr/>
        <p:txBody>
          <a:bodyPr/>
          <a:lstStyle/>
          <a:p>
            <a:r>
              <a:rPr lang="en-US" sz="4000"/>
              <a:t>shoot the whole crystal</a:t>
            </a:r>
          </a:p>
        </p:txBody>
      </p:sp>
      <p:sp>
        <p:nvSpPr>
          <p:cNvPr id="257034"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257035"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57036"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37"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38"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39"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40"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43428862"/>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714" name="Group 2"/>
          <p:cNvGrpSpPr>
            <a:grpSpLocks/>
          </p:cNvGrpSpPr>
          <p:nvPr/>
        </p:nvGrpSpPr>
        <p:grpSpPr bwMode="auto">
          <a:xfrm>
            <a:off x="5548313" y="2247900"/>
            <a:ext cx="2847975" cy="2832100"/>
            <a:chOff x="3494" y="1415"/>
            <a:chExt cx="1794" cy="1784"/>
          </a:xfrm>
        </p:grpSpPr>
        <p:sp>
          <p:nvSpPr>
            <p:cNvPr id="24371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71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1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3718" name="Rectangle 6"/>
          <p:cNvSpPr>
            <a:spLocks noGrp="1" noChangeArrowheads="1"/>
          </p:cNvSpPr>
          <p:nvPr>
            <p:ph type="title"/>
          </p:nvPr>
        </p:nvSpPr>
        <p:spPr/>
        <p:txBody>
          <a:bodyPr/>
          <a:lstStyle/>
          <a:p>
            <a:r>
              <a:rPr lang="en-US" sz="4000"/>
              <a:t>shoot the whole crystal</a:t>
            </a:r>
          </a:p>
        </p:txBody>
      </p:sp>
      <p:sp>
        <p:nvSpPr>
          <p:cNvPr id="24371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243721"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3722"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3"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3724"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5"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6"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7"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728"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36019331"/>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5548313" y="2247900"/>
            <a:ext cx="2847975" cy="2832100"/>
            <a:chOff x="3494" y="1415"/>
            <a:chExt cx="1794" cy="1784"/>
          </a:xfrm>
        </p:grpSpPr>
        <p:sp>
          <p:nvSpPr>
            <p:cNvPr id="4711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07" name="Rectangle 6"/>
          <p:cNvSpPr>
            <a:spLocks noGrp="1" noChangeArrowheads="1"/>
          </p:cNvSpPr>
          <p:nvPr>
            <p:ph type="title"/>
          </p:nvPr>
        </p:nvSpPr>
        <p:spPr/>
        <p:txBody>
          <a:bodyPr/>
          <a:lstStyle/>
          <a:p>
            <a:pPr eaLnBrk="1" hangingPunct="1"/>
            <a:r>
              <a:rPr lang="en-US" sz="4000" smtClean="0"/>
              <a:t>shoot the whole crystal</a:t>
            </a:r>
          </a:p>
        </p:txBody>
      </p:sp>
      <p:sp>
        <p:nvSpPr>
          <p:cNvPr id="47108"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47109"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7110"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2"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3"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4"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5"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6"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extLst>
      <p:ext uri="{BB962C8B-B14F-4D97-AF65-F5344CB8AC3E}">
        <p14:creationId xmlns:p14="http://schemas.microsoft.com/office/powerpoint/2010/main" val="375886272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field_ne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86051"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
        <p:nvSpPr>
          <p:cNvPr id="386052" name="Text Box 4"/>
          <p:cNvSpPr txBox="1">
            <a:spLocks noChangeArrowheads="1"/>
          </p:cNvSpPr>
          <p:nvPr/>
        </p:nvSpPr>
        <p:spPr bwMode="auto">
          <a:xfrm>
            <a:off x="1562100" y="2765425"/>
            <a:ext cx="5870575" cy="2771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4400">
                <a:solidFill>
                  <a:srgbClr val="000000"/>
                </a:solidFill>
              </a:rPr>
              <a:t>accelerating charges</a:t>
            </a:r>
          </a:p>
          <a:p>
            <a:pPr algn="ctr" fontAlgn="base">
              <a:spcBef>
                <a:spcPct val="0"/>
              </a:spcBef>
              <a:spcAft>
                <a:spcPct val="0"/>
              </a:spcAft>
            </a:pPr>
            <a:r>
              <a:rPr lang="en-US" sz="4400">
                <a:solidFill>
                  <a:srgbClr val="000000"/>
                </a:solidFill>
              </a:rPr>
              <a:t> make </a:t>
            </a:r>
          </a:p>
          <a:p>
            <a:pPr algn="ctr" fontAlgn="base">
              <a:spcBef>
                <a:spcPct val="0"/>
              </a:spcBef>
              <a:spcAft>
                <a:spcPct val="0"/>
              </a:spcAft>
            </a:pPr>
            <a:r>
              <a:rPr lang="en-US" sz="4400">
                <a:solidFill>
                  <a:srgbClr val="000000"/>
                </a:solidFill>
              </a:rPr>
              <a:t>electromagnetic waves</a:t>
            </a:r>
          </a:p>
          <a:p>
            <a:pPr algn="ctr" fontAlgn="base">
              <a:spcBef>
                <a:spcPct val="0"/>
              </a:spcBef>
              <a:spcAft>
                <a:spcPct val="0"/>
              </a:spcAft>
            </a:pPr>
            <a:r>
              <a:rPr lang="en-US" sz="4400">
                <a:solidFill>
                  <a:srgbClr val="000000"/>
                </a:solidFill>
              </a:rPr>
              <a:t>(light)</a:t>
            </a:r>
          </a:p>
        </p:txBody>
      </p:sp>
    </p:spTree>
    <p:extLst>
      <p:ext uri="{BB962C8B-B14F-4D97-AF65-F5344CB8AC3E}">
        <p14:creationId xmlns:p14="http://schemas.microsoft.com/office/powerpoint/2010/main" val="17942336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0" y="0"/>
            <a:ext cx="9721850" cy="1143000"/>
          </a:xfrm>
        </p:spPr>
        <p:txBody>
          <a:bodyPr/>
          <a:lstStyle/>
          <a:p>
            <a:pPr algn="l" eaLnBrk="1" hangingPunct="1"/>
            <a:r>
              <a:rPr lang="en-US" smtClean="0">
                <a:solidFill>
                  <a:schemeClr val="bg1"/>
                </a:solidFill>
              </a:rPr>
              <a:t>		mosaic spread = 0 </a:t>
            </a:r>
            <a:r>
              <a:rPr lang="en-US" smtClean="0">
                <a:solidFill>
                  <a:schemeClr val="bg1"/>
                </a:solidFill>
                <a:cs typeface="Arial" charset="0"/>
              </a:rPr>
              <a:t>º</a:t>
            </a:r>
          </a:p>
        </p:txBody>
      </p:sp>
    </p:spTree>
    <p:extLst>
      <p:ext uri="{BB962C8B-B14F-4D97-AF65-F5344CB8AC3E}">
        <p14:creationId xmlns:p14="http://schemas.microsoft.com/office/powerpoint/2010/main" val="406551417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0" y="0"/>
            <a:ext cx="9721850" cy="1143000"/>
          </a:xfrm>
        </p:spPr>
        <p:txBody>
          <a:bodyPr/>
          <a:lstStyle/>
          <a:p>
            <a:pPr algn="l" eaLnBrk="1" hangingPunct="1"/>
            <a:r>
              <a:rPr lang="en-US" smtClean="0">
                <a:solidFill>
                  <a:schemeClr val="bg1"/>
                </a:solidFill>
              </a:rPr>
              <a:t>		mosaic spread = 0.1</a:t>
            </a:r>
            <a:r>
              <a:rPr lang="en-US" smtClean="0">
                <a:solidFill>
                  <a:schemeClr val="bg1"/>
                </a:solidFill>
                <a:cs typeface="Arial" charset="0"/>
              </a:rPr>
              <a:t>º</a:t>
            </a:r>
          </a:p>
        </p:txBody>
      </p:sp>
    </p:spTree>
    <p:extLst>
      <p:ext uri="{BB962C8B-B14F-4D97-AF65-F5344CB8AC3E}">
        <p14:creationId xmlns:p14="http://schemas.microsoft.com/office/powerpoint/2010/main" val="29835433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0.2</a:t>
            </a:r>
            <a:r>
              <a:rPr lang="en-US" smtClean="0">
                <a:solidFill>
                  <a:schemeClr val="bg1"/>
                </a:solidFill>
                <a:cs typeface="Arial" charset="0"/>
              </a:rPr>
              <a:t>º</a:t>
            </a:r>
          </a:p>
        </p:txBody>
      </p:sp>
    </p:spTree>
    <p:extLst>
      <p:ext uri="{BB962C8B-B14F-4D97-AF65-F5344CB8AC3E}">
        <p14:creationId xmlns:p14="http://schemas.microsoft.com/office/powerpoint/2010/main" val="380237723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0.4</a:t>
            </a:r>
            <a:r>
              <a:rPr lang="en-US" smtClean="0">
                <a:solidFill>
                  <a:schemeClr val="bg1"/>
                </a:solidFill>
                <a:cs typeface="Arial" charset="0"/>
              </a:rPr>
              <a:t>º</a:t>
            </a:r>
          </a:p>
        </p:txBody>
      </p:sp>
    </p:spTree>
    <p:extLst>
      <p:ext uri="{BB962C8B-B14F-4D97-AF65-F5344CB8AC3E}">
        <p14:creationId xmlns:p14="http://schemas.microsoft.com/office/powerpoint/2010/main" val="347040903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0.6</a:t>
            </a:r>
            <a:r>
              <a:rPr lang="en-US" smtClean="0">
                <a:solidFill>
                  <a:schemeClr val="bg1"/>
                </a:solidFill>
                <a:cs typeface="Arial" charset="0"/>
              </a:rPr>
              <a:t>º</a:t>
            </a:r>
          </a:p>
        </p:txBody>
      </p:sp>
    </p:spTree>
    <p:extLst>
      <p:ext uri="{BB962C8B-B14F-4D97-AF65-F5344CB8AC3E}">
        <p14:creationId xmlns:p14="http://schemas.microsoft.com/office/powerpoint/2010/main" val="2374491282"/>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0.8</a:t>
            </a:r>
            <a:r>
              <a:rPr lang="en-US" smtClean="0">
                <a:solidFill>
                  <a:schemeClr val="bg1"/>
                </a:solidFill>
                <a:cs typeface="Arial" charset="0"/>
              </a:rPr>
              <a:t>º</a:t>
            </a:r>
          </a:p>
        </p:txBody>
      </p:sp>
    </p:spTree>
    <p:extLst>
      <p:ext uri="{BB962C8B-B14F-4D97-AF65-F5344CB8AC3E}">
        <p14:creationId xmlns:p14="http://schemas.microsoft.com/office/powerpoint/2010/main" val="275739146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1.0</a:t>
            </a:r>
            <a:r>
              <a:rPr lang="en-US" smtClean="0">
                <a:solidFill>
                  <a:schemeClr val="bg1"/>
                </a:solidFill>
                <a:cs typeface="Arial" charset="0"/>
              </a:rPr>
              <a:t>º</a:t>
            </a:r>
          </a:p>
        </p:txBody>
      </p:sp>
    </p:spTree>
    <p:extLst>
      <p:ext uri="{BB962C8B-B14F-4D97-AF65-F5344CB8AC3E}">
        <p14:creationId xmlns:p14="http://schemas.microsoft.com/office/powerpoint/2010/main" val="157064857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1.5</a:t>
            </a:r>
            <a:r>
              <a:rPr lang="en-US" smtClean="0">
                <a:solidFill>
                  <a:schemeClr val="bg1"/>
                </a:solidFill>
                <a:cs typeface="Arial" charset="0"/>
              </a:rPr>
              <a:t>º</a:t>
            </a:r>
          </a:p>
        </p:txBody>
      </p:sp>
    </p:spTree>
    <p:extLst>
      <p:ext uri="{BB962C8B-B14F-4D97-AF65-F5344CB8AC3E}">
        <p14:creationId xmlns:p14="http://schemas.microsoft.com/office/powerpoint/2010/main" val="540297311"/>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2.0</a:t>
            </a:r>
            <a:r>
              <a:rPr lang="en-US" smtClean="0">
                <a:solidFill>
                  <a:schemeClr val="bg1"/>
                </a:solidFill>
                <a:cs typeface="Arial" charset="0"/>
              </a:rPr>
              <a:t>º</a:t>
            </a:r>
          </a:p>
        </p:txBody>
      </p:sp>
    </p:spTree>
    <p:extLst>
      <p:ext uri="{BB962C8B-B14F-4D97-AF65-F5344CB8AC3E}">
        <p14:creationId xmlns:p14="http://schemas.microsoft.com/office/powerpoint/2010/main" val="120464209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2.5</a:t>
            </a:r>
            <a:r>
              <a:rPr lang="en-US" smtClean="0">
                <a:solidFill>
                  <a:schemeClr val="bg1"/>
                </a:solidFill>
                <a:cs typeface="Arial" charset="0"/>
              </a:rPr>
              <a:t>º</a:t>
            </a:r>
          </a:p>
        </p:txBody>
      </p:sp>
    </p:spTree>
    <p:extLst>
      <p:ext uri="{BB962C8B-B14F-4D97-AF65-F5344CB8AC3E}">
        <p14:creationId xmlns:p14="http://schemas.microsoft.com/office/powerpoint/2010/main" val="65990783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 Magnet</a:t>
            </a:r>
            <a:endParaRPr lang="en-US" dirty="0"/>
          </a:p>
        </p:txBody>
      </p:sp>
      <p:sp>
        <p:nvSpPr>
          <p:cNvPr id="6" name="Can 5"/>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nvGrpSpPr>
          <p:cNvPr id="15" name="Group 14"/>
          <p:cNvGrpSpPr/>
          <p:nvPr/>
        </p:nvGrpSpPr>
        <p:grpSpPr>
          <a:xfrm>
            <a:off x="-708338" y="2472744"/>
            <a:ext cx="9672034" cy="1900979"/>
            <a:chOff x="-708338" y="2472744"/>
            <a:chExt cx="9672034" cy="1900979"/>
          </a:xfrm>
        </p:grpSpPr>
        <p:grpSp>
          <p:nvGrpSpPr>
            <p:cNvPr id="12" name="Group 11"/>
            <p:cNvGrpSpPr/>
            <p:nvPr/>
          </p:nvGrpSpPr>
          <p:grpSpPr>
            <a:xfrm>
              <a:off x="-708338" y="2472744"/>
              <a:ext cx="9672034" cy="1489656"/>
              <a:chOff x="-708338" y="2472744"/>
              <a:chExt cx="9672034" cy="1489656"/>
            </a:xfrm>
          </p:grpSpPr>
          <p:sp>
            <p:nvSpPr>
              <p:cNvPr id="10" name="Isosceles Triangle 9"/>
              <p:cNvSpPr/>
              <p:nvPr/>
            </p:nvSpPr>
            <p:spPr>
              <a:xfrm rot="16200000">
                <a:off x="5524501" y="1333499"/>
                <a:ext cx="533402" cy="4724400"/>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2472744"/>
                <a:ext cx="9672034" cy="146819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Lst>
                <a:ahLst/>
                <a:cxnLst>
                  <a:cxn ang="0">
                    <a:pos x="connsiteX0" y="connsiteY0"/>
                  </a:cxn>
                  <a:cxn ang="0">
                    <a:pos x="connsiteX1" y="connsiteY1"/>
                  </a:cxn>
                  <a:cxn ang="0">
                    <a:pos x="connsiteX2" y="connsiteY2"/>
                  </a:cxn>
                  <a:cxn ang="0">
                    <a:pos x="connsiteX3" y="connsiteY3"/>
                  </a:cxn>
                </a:cxnLst>
                <a:rect l="l" t="t" r="r" b="b"/>
                <a:pathLst>
                  <a:path w="9672034" h="1468191">
                    <a:moveTo>
                      <a:pt x="0" y="1468191"/>
                    </a:moveTo>
                    <a:lnTo>
                      <a:pt x="4275786" y="1468191"/>
                    </a:lnTo>
                    <a:cubicBezTo>
                      <a:pt x="5279802" y="1437403"/>
                      <a:pt x="5254512" y="1527824"/>
                      <a:pt x="6272011" y="1223493"/>
                    </a:cubicBezTo>
                    <a:lnTo>
                      <a:pt x="9672034" y="0"/>
                    </a:lnTo>
                  </a:path>
                </a:pathLst>
              </a:custGeom>
              <a:solidFill>
                <a:schemeClr val="bg1"/>
              </a:solid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838200" y="3482659"/>
              <a:ext cx="1646605" cy="369332"/>
            </a:xfrm>
            <a:prstGeom prst="rect">
              <a:avLst/>
            </a:prstGeom>
            <a:noFill/>
          </p:spPr>
          <p:txBody>
            <a:bodyPr wrap="none" rtlCol="0">
              <a:spAutoFit/>
            </a:bodyPr>
            <a:lstStyle/>
            <a:p>
              <a:r>
                <a:rPr lang="en-US" dirty="0"/>
                <a:t>e</a:t>
              </a:r>
              <a:r>
                <a:rPr lang="en-US" dirty="0" smtClean="0"/>
                <a:t>lectron beam</a:t>
              </a:r>
              <a:endParaRPr lang="en-US" dirty="0"/>
            </a:p>
          </p:txBody>
        </p:sp>
        <p:sp>
          <p:nvSpPr>
            <p:cNvPr id="14" name="TextBox 13"/>
            <p:cNvSpPr txBox="1"/>
            <p:nvPr/>
          </p:nvSpPr>
          <p:spPr>
            <a:xfrm>
              <a:off x="6814477" y="4004391"/>
              <a:ext cx="979755" cy="369332"/>
            </a:xfrm>
            <a:prstGeom prst="rect">
              <a:avLst/>
            </a:prstGeom>
            <a:noFill/>
          </p:spPr>
          <p:txBody>
            <a:bodyPr wrap="none" rtlCol="0">
              <a:spAutoFit/>
            </a:bodyPr>
            <a:lstStyle/>
            <a:p>
              <a:r>
                <a:rPr lang="en-US" dirty="0" smtClean="0"/>
                <a:t>X-rays !</a:t>
              </a:r>
              <a:endParaRPr lang="en-US" dirty="0"/>
            </a:p>
          </p:txBody>
        </p:sp>
      </p:grpSp>
      <p:sp>
        <p:nvSpPr>
          <p:cNvPr id="7" name="Can 6"/>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Tree>
    <p:extLst>
      <p:ext uri="{BB962C8B-B14F-4D97-AF65-F5344CB8AC3E}">
        <p14:creationId xmlns:p14="http://schemas.microsoft.com/office/powerpoint/2010/main" val="316544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3.2</a:t>
            </a:r>
            <a:r>
              <a:rPr lang="en-US" smtClean="0">
                <a:solidFill>
                  <a:schemeClr val="bg1"/>
                </a:solidFill>
                <a:cs typeface="Arial" charset="0"/>
              </a:rPr>
              <a:t>º</a:t>
            </a:r>
          </a:p>
        </p:txBody>
      </p:sp>
    </p:spTree>
    <p:extLst>
      <p:ext uri="{BB962C8B-B14F-4D97-AF65-F5344CB8AC3E}">
        <p14:creationId xmlns:p14="http://schemas.microsoft.com/office/powerpoint/2010/main" val="3277231636"/>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6.4</a:t>
            </a:r>
            <a:r>
              <a:rPr lang="en-US" smtClean="0">
                <a:solidFill>
                  <a:schemeClr val="bg1"/>
                </a:solidFill>
                <a:cs typeface="Arial" charset="0"/>
              </a:rPr>
              <a:t>º</a:t>
            </a:r>
          </a:p>
        </p:txBody>
      </p:sp>
    </p:spTree>
    <p:extLst>
      <p:ext uri="{BB962C8B-B14F-4D97-AF65-F5344CB8AC3E}">
        <p14:creationId xmlns:p14="http://schemas.microsoft.com/office/powerpoint/2010/main" val="205752552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12.8</a:t>
            </a:r>
            <a:r>
              <a:rPr lang="en-US" smtClean="0">
                <a:solidFill>
                  <a:schemeClr val="bg1"/>
                </a:solidFill>
                <a:cs typeface="Arial" charset="0"/>
              </a:rPr>
              <a:t>º</a:t>
            </a:r>
          </a:p>
        </p:txBody>
      </p:sp>
    </p:spTree>
    <p:extLst>
      <p:ext uri="{BB962C8B-B14F-4D97-AF65-F5344CB8AC3E}">
        <p14:creationId xmlns:p14="http://schemas.microsoft.com/office/powerpoint/2010/main" val="265226292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title"/>
          </p:nvPr>
        </p:nvSpPr>
        <p:spPr>
          <a:xfrm>
            <a:off x="0" y="0"/>
            <a:ext cx="9144000" cy="1752600"/>
          </a:xfrm>
        </p:spPr>
        <p:txBody>
          <a:bodyPr/>
          <a:lstStyle/>
          <a:p>
            <a:pPr eaLnBrk="1" hangingPunct="1"/>
            <a:r>
              <a:rPr lang="en-US" sz="4000" smtClean="0"/>
              <a:t>How many crystals do you see?</a:t>
            </a:r>
          </a:p>
        </p:txBody>
      </p:sp>
      <p:sp>
        <p:nvSpPr>
          <p:cNvPr id="7065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endParaRPr lang="en-US" smtClean="0">
              <a:solidFill>
                <a:srgbClr val="000000"/>
              </a:solidFill>
              <a:cs typeface="Arial" charset="0"/>
            </a:endParaRPr>
          </a:p>
        </p:txBody>
      </p:sp>
      <p:sp>
        <p:nvSpPr>
          <p:cNvPr id="70660" name="Rectangle 13"/>
          <p:cNvSpPr>
            <a:spLocks noChangeArrowheads="1"/>
          </p:cNvSpPr>
          <p:nvPr/>
        </p:nvSpPr>
        <p:spPr bwMode="auto">
          <a:xfrm rot="4492759">
            <a:off x="546100" y="344170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1" name="Rectangle 13"/>
          <p:cNvSpPr>
            <a:spLocks noChangeArrowheads="1"/>
          </p:cNvSpPr>
          <p:nvPr/>
        </p:nvSpPr>
        <p:spPr bwMode="auto">
          <a:xfrm rot="4492759">
            <a:off x="1411287" y="32067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2" name="Rectangle 13"/>
          <p:cNvSpPr>
            <a:spLocks noChangeArrowheads="1"/>
          </p:cNvSpPr>
          <p:nvPr/>
        </p:nvSpPr>
        <p:spPr bwMode="auto">
          <a:xfrm rot="4687694">
            <a:off x="2303462" y="299878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3" name="Rectangle 13"/>
          <p:cNvSpPr>
            <a:spLocks noChangeArrowheads="1"/>
          </p:cNvSpPr>
          <p:nvPr/>
        </p:nvSpPr>
        <p:spPr bwMode="auto">
          <a:xfrm rot="4791210">
            <a:off x="3205956" y="2832895"/>
            <a:ext cx="1089025" cy="900112"/>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4" name="Rectangle 13"/>
          <p:cNvSpPr>
            <a:spLocks noChangeArrowheads="1"/>
          </p:cNvSpPr>
          <p:nvPr/>
        </p:nvSpPr>
        <p:spPr bwMode="auto">
          <a:xfrm rot="5400000">
            <a:off x="4033837" y="27495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5" name="Rectangle 13"/>
          <p:cNvSpPr>
            <a:spLocks noChangeArrowheads="1"/>
          </p:cNvSpPr>
          <p:nvPr/>
        </p:nvSpPr>
        <p:spPr bwMode="auto">
          <a:xfrm rot="5796060">
            <a:off x="4870450" y="276383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6" name="Rectangle 13"/>
          <p:cNvSpPr>
            <a:spLocks noChangeArrowheads="1"/>
          </p:cNvSpPr>
          <p:nvPr/>
        </p:nvSpPr>
        <p:spPr bwMode="auto">
          <a:xfrm rot="5796060">
            <a:off x="5743575" y="283686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7" name="Rectangle 13"/>
          <p:cNvSpPr>
            <a:spLocks noChangeArrowheads="1"/>
          </p:cNvSpPr>
          <p:nvPr/>
        </p:nvSpPr>
        <p:spPr bwMode="auto">
          <a:xfrm rot="6123736">
            <a:off x="6584950" y="298291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8" name="Rectangle 13"/>
          <p:cNvSpPr>
            <a:spLocks noChangeArrowheads="1"/>
          </p:cNvSpPr>
          <p:nvPr/>
        </p:nvSpPr>
        <p:spPr bwMode="auto">
          <a:xfrm rot="6016447">
            <a:off x="7459662" y="3178176"/>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3" name="Rectangle 2"/>
          <p:cNvSpPr>
            <a:spLocks noChangeArrowheads="1"/>
          </p:cNvSpPr>
          <p:nvPr/>
        </p:nvSpPr>
        <p:spPr bwMode="auto">
          <a:xfrm>
            <a:off x="3400425" y="529272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mtClean="0">
                <a:solidFill>
                  <a:srgbClr val="000000"/>
                </a:solidFill>
                <a:cs typeface="Arial" charset="0"/>
              </a:rPr>
              <a:t>Shoot the </a:t>
            </a:r>
            <a:r>
              <a:rPr lang="en-US" b="1" smtClean="0">
                <a:solidFill>
                  <a:srgbClr val="000000"/>
                </a:solidFill>
                <a:cs typeface="Arial" charset="0"/>
              </a:rPr>
              <a:t>crystal</a:t>
            </a:r>
            <a:r>
              <a:rPr lang="en-US" smtClean="0">
                <a:solidFill>
                  <a:srgbClr val="000000"/>
                </a:solidFill>
                <a:cs typeface="Arial" charset="0"/>
              </a:rPr>
              <a:t> (singular)</a:t>
            </a:r>
          </a:p>
        </p:txBody>
      </p:sp>
    </p:spTree>
    <p:extLst>
      <p:ext uri="{BB962C8B-B14F-4D97-AF65-F5344CB8AC3E}">
        <p14:creationId xmlns:p14="http://schemas.microsoft.com/office/powerpoint/2010/main" val="26459405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5684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685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5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3"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568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568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568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568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568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0" name="Line 28"/>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1" name="Text Box 29"/>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56862" name="Text Box 30"/>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56863" name="Oval 31"/>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l-GR" sz="2400" b="1">
              <a:solidFill>
                <a:srgbClr val="333399"/>
              </a:solidFill>
              <a:cs typeface="Arial" pitchFamily="34" charset="0"/>
            </a:endParaRPr>
          </a:p>
        </p:txBody>
      </p:sp>
      <p:sp>
        <p:nvSpPr>
          <p:cNvPr id="1656864" name="Line 32"/>
          <p:cNvSpPr>
            <a:spLocks noChangeShapeType="1"/>
          </p:cNvSpPr>
          <p:nvPr/>
        </p:nvSpPr>
        <p:spPr bwMode="auto">
          <a:xfrm flipH="1" flipV="1">
            <a:off x="3960813" y="3435350"/>
            <a:ext cx="1812925"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5" name="Text Box 33"/>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6866" name="Line 34"/>
          <p:cNvSpPr>
            <a:spLocks noChangeShapeType="1"/>
          </p:cNvSpPr>
          <p:nvPr/>
        </p:nvSpPr>
        <p:spPr bwMode="auto">
          <a:xfrm flipH="1" flipV="1">
            <a:off x="4538663" y="2973388"/>
            <a:ext cx="1244600" cy="224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7" name="Text Box 35"/>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Tree>
    <p:extLst>
      <p:ext uri="{BB962C8B-B14F-4D97-AF65-F5344CB8AC3E}">
        <p14:creationId xmlns:p14="http://schemas.microsoft.com/office/powerpoint/2010/main" val="1196015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5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6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5786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1" name="Oval 15"/>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7874" name="Line 18"/>
          <p:cNvSpPr>
            <a:spLocks noChangeShapeType="1"/>
          </p:cNvSpPr>
          <p:nvPr/>
        </p:nvSpPr>
        <p:spPr bwMode="auto">
          <a:xfrm>
            <a:off x="1196975" y="5207000"/>
            <a:ext cx="3632200" cy="547688"/>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5" name="Rectangle 1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6" name="Line 2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7"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57879"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57880"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57881" name="Text Box 2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rays</a:t>
            </a:r>
          </a:p>
        </p:txBody>
      </p:sp>
      <p:sp>
        <p:nvSpPr>
          <p:cNvPr id="1657882"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57883"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84" name="Oval 2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5" name="Oval 2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6" name="Text Box 3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7887" name="Line 3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88" name="Rectangle 3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9" name="Text Box 3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7890" name="Line 3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1" name="Line 3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2" name="Line 36"/>
          <p:cNvSpPr>
            <a:spLocks noChangeShapeType="1"/>
          </p:cNvSpPr>
          <p:nvPr/>
        </p:nvSpPr>
        <p:spPr bwMode="auto">
          <a:xfrm>
            <a:off x="1211263" y="5214938"/>
            <a:ext cx="3113087" cy="6492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3" name="Line 37"/>
          <p:cNvSpPr>
            <a:spLocks noChangeShapeType="1"/>
          </p:cNvSpPr>
          <p:nvPr/>
        </p:nvSpPr>
        <p:spPr bwMode="auto">
          <a:xfrm flipH="1">
            <a:off x="4343400" y="5646738"/>
            <a:ext cx="635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4780214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6083" name="Group 2"/>
          <p:cNvGrpSpPr>
            <a:grpSpLocks/>
          </p:cNvGrpSpPr>
          <p:nvPr/>
        </p:nvGrpSpPr>
        <p:grpSpPr bwMode="auto">
          <a:xfrm>
            <a:off x="5548313" y="2247900"/>
            <a:ext cx="2847975" cy="2832100"/>
            <a:chOff x="3494" y="1415"/>
            <a:chExt cx="1794" cy="1784"/>
          </a:xfrm>
        </p:grpSpPr>
        <p:sp>
          <p:nvSpPr>
            <p:cNvPr id="46094"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5"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6"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5" name="Rectangle 9"/>
          <p:cNvSpPr>
            <a:spLocks noGrp="1" noChangeArrowheads="1"/>
          </p:cNvSpPr>
          <p:nvPr>
            <p:ph type="title"/>
          </p:nvPr>
        </p:nvSpPr>
        <p:spPr/>
        <p:txBody>
          <a:bodyPr/>
          <a:lstStyle/>
          <a:p>
            <a:pPr eaLnBrk="1" hangingPunct="1"/>
            <a:r>
              <a:rPr lang="en-US" sz="4000" smtClean="0"/>
              <a:t>shoot the whole crystal</a:t>
            </a:r>
          </a:p>
        </p:txBody>
      </p:sp>
      <p:sp>
        <p:nvSpPr>
          <p:cNvPr id="46086"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46087"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8"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9"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46093"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38720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Text Box 3"/>
          <p:cNvSpPr txBox="1">
            <a:spLocks noChangeArrowheads="1"/>
          </p:cNvSpPr>
          <p:nvPr/>
        </p:nvSpPr>
        <p:spPr bwMode="auto">
          <a:xfrm>
            <a:off x="533400" y="205740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chemeClr val="bg2"/>
                </a:solidFill>
              </a:rPr>
              <a:t>   Shoot the whole crystal</a:t>
            </a:r>
          </a:p>
          <a:p>
            <a:pPr lvl="1">
              <a:lnSpc>
                <a:spcPct val="130000"/>
              </a:lnSpc>
              <a:buFontTx/>
              <a:buAutoNum type="arabicPeriod"/>
            </a:pPr>
            <a:r>
              <a:rPr lang="en-US" sz="3600">
                <a:solidFill>
                  <a:srgbClr val="FF0000"/>
                </a:solidFill>
              </a:rPr>
              <a:t>   Shoot nothing but the crystal</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550890100"/>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365" t="30293" r="35645" b="25827"/>
          <a:stretch>
            <a:fillRect/>
          </a:stretch>
        </p:blipFill>
        <p:spPr bwMode="auto">
          <a:xfrm>
            <a:off x="-11113" y="1501775"/>
            <a:ext cx="9144001" cy="6019800"/>
          </a:xfrm>
          <a:prstGeom prst="rect">
            <a:avLst/>
          </a:prstGeom>
          <a:noFill/>
          <a:extLst>
            <a:ext uri="{909E8E84-426E-40DD-AFC4-6F175D3DCCD1}">
              <a14:hiddenFill xmlns:a14="http://schemas.microsoft.com/office/drawing/2010/main">
                <a:solidFill>
                  <a:srgbClr val="FFFFFF"/>
                </a:solidFill>
              </a14:hiddenFill>
            </a:ext>
          </a:extLst>
        </p:spPr>
      </p:pic>
      <p:sp>
        <p:nvSpPr>
          <p:cNvPr id="241667" name="Rectangle 3"/>
          <p:cNvSpPr>
            <a:spLocks noChangeArrowheads="1"/>
          </p:cNvSpPr>
          <p:nvPr/>
        </p:nvSpPr>
        <p:spPr bwMode="auto">
          <a:xfrm>
            <a:off x="0" y="83820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8" name="Rectangle 4"/>
          <p:cNvSpPr>
            <a:spLocks noChangeArrowheads="1"/>
          </p:cNvSpPr>
          <p:nvPr/>
        </p:nvSpPr>
        <p:spPr bwMode="auto">
          <a:xfrm>
            <a:off x="0" y="1447800"/>
            <a:ext cx="9140825" cy="822325"/>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9" name="Rectangle 5"/>
          <p:cNvSpPr>
            <a:spLocks noGrp="1" noChangeArrowheads="1"/>
          </p:cNvSpPr>
          <p:nvPr>
            <p:ph type="title"/>
          </p:nvPr>
        </p:nvSpPr>
        <p:spPr>
          <a:xfrm>
            <a:off x="457200" y="232951"/>
            <a:ext cx="8229600" cy="1143000"/>
          </a:xfrm>
        </p:spPr>
        <p:txBody>
          <a:bodyPr/>
          <a:lstStyle/>
          <a:p>
            <a:r>
              <a:rPr lang="en-US" sz="4000" dirty="0"/>
              <a:t>“crystal” = thing you want to shoot</a:t>
            </a:r>
          </a:p>
        </p:txBody>
      </p:sp>
      <p:grpSp>
        <p:nvGrpSpPr>
          <p:cNvPr id="241670" name="Group 6"/>
          <p:cNvGrpSpPr>
            <a:grpSpLocks/>
          </p:cNvGrpSpPr>
          <p:nvPr/>
        </p:nvGrpSpPr>
        <p:grpSpPr bwMode="auto">
          <a:xfrm>
            <a:off x="2971800" y="3165475"/>
            <a:ext cx="1890713" cy="1377950"/>
            <a:chOff x="3061" y="2929"/>
            <a:chExt cx="1191" cy="868"/>
          </a:xfrm>
        </p:grpSpPr>
        <p:sp>
          <p:nvSpPr>
            <p:cNvPr id="241671" name="Oval 7"/>
            <p:cNvSpPr>
              <a:spLocks noChangeArrowheads="1"/>
            </p:cNvSpPr>
            <p:nvPr/>
          </p:nvSpPr>
          <p:spPr bwMode="auto">
            <a:xfrm>
              <a:off x="3424" y="3148"/>
              <a:ext cx="466" cy="45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72" name="Line 8"/>
            <p:cNvSpPr>
              <a:spLocks noChangeShapeType="1"/>
            </p:cNvSpPr>
            <p:nvPr/>
          </p:nvSpPr>
          <p:spPr bwMode="auto">
            <a:xfrm>
              <a:off x="3061" y="3377"/>
              <a:ext cx="11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3" name="Line 9"/>
            <p:cNvSpPr>
              <a:spLocks noChangeShapeType="1"/>
            </p:cNvSpPr>
            <p:nvPr/>
          </p:nvSpPr>
          <p:spPr bwMode="auto">
            <a:xfrm>
              <a:off x="3655" y="2929"/>
              <a:ext cx="6" cy="86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28605548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738" name="Group 2"/>
          <p:cNvGrpSpPr>
            <a:grpSpLocks/>
          </p:cNvGrpSpPr>
          <p:nvPr/>
        </p:nvGrpSpPr>
        <p:grpSpPr bwMode="auto">
          <a:xfrm>
            <a:off x="5548313" y="2247900"/>
            <a:ext cx="2847975" cy="2832100"/>
            <a:chOff x="3494" y="1415"/>
            <a:chExt cx="1794" cy="1784"/>
          </a:xfrm>
        </p:grpSpPr>
        <p:sp>
          <p:nvSpPr>
            <p:cNvPr id="244739"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40"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41"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4742" name="Rectangle 6"/>
          <p:cNvSpPr>
            <a:spLocks noGrp="1" noChangeArrowheads="1"/>
          </p:cNvSpPr>
          <p:nvPr>
            <p:ph type="title"/>
          </p:nvPr>
        </p:nvSpPr>
        <p:spPr/>
        <p:txBody>
          <a:bodyPr/>
          <a:lstStyle/>
          <a:p>
            <a:r>
              <a:rPr lang="en-US" sz="4000"/>
              <a:t>shoot nothing but the crystal</a:t>
            </a:r>
          </a:p>
        </p:txBody>
      </p:sp>
      <p:sp>
        <p:nvSpPr>
          <p:cNvPr id="244743"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4744" name="Group 8"/>
          <p:cNvGrpSpPr>
            <a:grpSpLocks/>
          </p:cNvGrpSpPr>
          <p:nvPr/>
        </p:nvGrpSpPr>
        <p:grpSpPr bwMode="auto">
          <a:xfrm>
            <a:off x="-188913" y="2224088"/>
            <a:ext cx="8586788" cy="2870200"/>
            <a:chOff x="-119" y="1401"/>
            <a:chExt cx="5409" cy="1808"/>
          </a:xfrm>
        </p:grpSpPr>
        <p:sp>
          <p:nvSpPr>
            <p:cNvPr id="244745"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4746"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4747" name="Group 11"/>
          <p:cNvGrpSpPr>
            <a:grpSpLocks/>
          </p:cNvGrpSpPr>
          <p:nvPr/>
        </p:nvGrpSpPr>
        <p:grpSpPr bwMode="auto">
          <a:xfrm rot="5400000">
            <a:off x="1725612" y="4021138"/>
            <a:ext cx="2238375" cy="501650"/>
            <a:chOff x="1288" y="3758"/>
            <a:chExt cx="1410" cy="316"/>
          </a:xfrm>
        </p:grpSpPr>
        <p:sp>
          <p:nvSpPr>
            <p:cNvPr id="244748"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4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475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5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5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4753"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13977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5400000" flipV="1">
            <a:off x="6914951" y="1771851"/>
            <a:ext cx="762001" cy="4533502"/>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Two Bending Magnets</a:t>
            </a:r>
            <a:endParaRPr lang="en-US" dirty="0"/>
          </a:p>
        </p:txBody>
      </p:sp>
      <p:sp>
        <p:nvSpPr>
          <p:cNvPr id="6" name="Can 5"/>
          <p:cNvSpPr/>
          <p:nvPr/>
        </p:nvSpPr>
        <p:spPr>
          <a:xfrm>
            <a:off x="2430475" y="4259687"/>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0" name="Isosceles Triangle 9"/>
          <p:cNvSpPr/>
          <p:nvPr/>
        </p:nvSpPr>
        <p:spPr>
          <a:xfrm rot="16200000">
            <a:off x="5406238" y="224638"/>
            <a:ext cx="762000" cy="6713524"/>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3576636"/>
            <a:ext cx="9699334" cy="38606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20938">
                <a:moveTo>
                  <a:pt x="0" y="1419705"/>
                </a:moveTo>
                <a:lnTo>
                  <a:pt x="3344" y="1410938"/>
                </a:lnTo>
                <a:cubicBezTo>
                  <a:pt x="4459" y="1408016"/>
                  <a:pt x="4683" y="-1396"/>
                  <a:pt x="5353" y="3"/>
                </a:cubicBezTo>
                <a:cubicBezTo>
                  <a:pt x="6025" y="8603"/>
                  <a:pt x="6485" y="1418798"/>
                  <a:pt x="7364" y="1419333"/>
                </a:cubicBezTo>
                <a:lnTo>
                  <a:pt x="10000" y="1420938"/>
                </a:ln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4951" y="3482659"/>
            <a:ext cx="1249205" cy="369332"/>
          </a:xfrm>
          <a:prstGeom prst="rect">
            <a:avLst/>
          </a:prstGeom>
          <a:noFill/>
        </p:spPr>
        <p:txBody>
          <a:bodyPr wrap="none" rtlCol="0">
            <a:spAutoFit/>
          </a:bodyPr>
          <a:lstStyle/>
          <a:p>
            <a:r>
              <a:rPr lang="en-US" dirty="0"/>
              <a:t>e</a:t>
            </a:r>
            <a:r>
              <a:rPr lang="en-US" dirty="0" smtClean="0"/>
              <a:t>lectron beam</a:t>
            </a:r>
            <a:endParaRPr lang="en-US" dirty="0"/>
          </a:p>
        </p:txBody>
      </p:sp>
      <p:sp>
        <p:nvSpPr>
          <p:cNvPr id="7" name="Can 6"/>
          <p:cNvSpPr/>
          <p:nvPr/>
        </p:nvSpPr>
        <p:spPr>
          <a:xfrm>
            <a:off x="2430475" y="2133600"/>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6" name="Can 15"/>
          <p:cNvSpPr/>
          <p:nvPr/>
        </p:nvSpPr>
        <p:spPr>
          <a:xfrm>
            <a:off x="4800600" y="4266126"/>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4800600" y="2111059"/>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0" name="TextBox 19"/>
          <p:cNvSpPr txBox="1"/>
          <p:nvPr/>
        </p:nvSpPr>
        <p:spPr>
          <a:xfrm>
            <a:off x="7391400" y="4420706"/>
            <a:ext cx="1287532" cy="369332"/>
          </a:xfrm>
          <a:prstGeom prst="rect">
            <a:avLst/>
          </a:prstGeom>
          <a:noFill/>
        </p:spPr>
        <p:txBody>
          <a:bodyPr wrap="none" rtlCol="0">
            <a:spAutoFit/>
          </a:bodyPr>
          <a:lstStyle/>
          <a:p>
            <a:r>
              <a:rPr lang="en-US" dirty="0" smtClean="0"/>
              <a:t>2x X-rays !</a:t>
            </a:r>
            <a:endParaRPr lang="en-US" dirty="0"/>
          </a:p>
        </p:txBody>
      </p:sp>
    </p:spTree>
    <p:extLst>
      <p:ext uri="{BB962C8B-B14F-4D97-AF65-F5344CB8AC3E}">
        <p14:creationId xmlns:p14="http://schemas.microsoft.com/office/powerpoint/2010/main" val="98663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2" name="Group 2"/>
          <p:cNvGrpSpPr>
            <a:grpSpLocks/>
          </p:cNvGrpSpPr>
          <p:nvPr/>
        </p:nvGrpSpPr>
        <p:grpSpPr bwMode="auto">
          <a:xfrm>
            <a:off x="5548313" y="2247900"/>
            <a:ext cx="2847975" cy="2832100"/>
            <a:chOff x="3494" y="1415"/>
            <a:chExt cx="1794" cy="1784"/>
          </a:xfrm>
        </p:grpSpPr>
        <p:sp>
          <p:nvSpPr>
            <p:cNvPr id="24576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6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6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5766" name="Group 6"/>
          <p:cNvGrpSpPr>
            <a:grpSpLocks/>
          </p:cNvGrpSpPr>
          <p:nvPr/>
        </p:nvGrpSpPr>
        <p:grpSpPr bwMode="auto">
          <a:xfrm>
            <a:off x="-188913" y="2224088"/>
            <a:ext cx="8586788" cy="2870200"/>
            <a:chOff x="-119" y="1401"/>
            <a:chExt cx="5409" cy="1808"/>
          </a:xfrm>
        </p:grpSpPr>
        <p:sp>
          <p:nvSpPr>
            <p:cNvPr id="245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5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70" name="Rectangle 10"/>
          <p:cNvSpPr>
            <a:spLocks noGrp="1" noChangeArrowheads="1"/>
          </p:cNvSpPr>
          <p:nvPr>
            <p:ph type="title"/>
          </p:nvPr>
        </p:nvSpPr>
        <p:spPr/>
        <p:txBody>
          <a:bodyPr/>
          <a:lstStyle/>
          <a:p>
            <a:r>
              <a:rPr lang="en-US" sz="4000"/>
              <a:t>shoot nothing but the crystal</a:t>
            </a:r>
          </a:p>
        </p:txBody>
      </p:sp>
      <p:sp>
        <p:nvSpPr>
          <p:cNvPr id="245771"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5772" name="Group 12"/>
          <p:cNvGrpSpPr>
            <a:grpSpLocks/>
          </p:cNvGrpSpPr>
          <p:nvPr/>
        </p:nvGrpSpPr>
        <p:grpSpPr bwMode="auto">
          <a:xfrm rot="5400000">
            <a:off x="1725612" y="4021138"/>
            <a:ext cx="2238375" cy="501650"/>
            <a:chOff x="1288" y="3758"/>
            <a:chExt cx="1410" cy="316"/>
          </a:xfrm>
        </p:grpSpPr>
        <p:sp>
          <p:nvSpPr>
            <p:cNvPr id="245773"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4"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5775"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6"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7"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5778"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79"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80"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60999923"/>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66" name="AutoShape 22"/>
          <p:cNvSpPr>
            <a:spLocks noChangeArrowheads="1"/>
          </p:cNvSpPr>
          <p:nvPr/>
        </p:nvSpPr>
        <p:spPr bwMode="auto">
          <a:xfrm rot="16200000">
            <a:off x="3094038" y="2011362"/>
            <a:ext cx="2216150" cy="3044825"/>
          </a:xfrm>
          <a:prstGeom prst="triangle">
            <a:avLst>
              <a:gd name="adj" fmla="val 50000"/>
            </a:avLst>
          </a:prstGeom>
          <a:gradFill rotWithShape="1">
            <a:gsLst>
              <a:gs pos="0">
                <a:srgbClr val="4BFF4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2146" name="Group 2"/>
          <p:cNvGrpSpPr>
            <a:grpSpLocks/>
          </p:cNvGrpSpPr>
          <p:nvPr/>
        </p:nvGrpSpPr>
        <p:grpSpPr bwMode="auto">
          <a:xfrm>
            <a:off x="5548313" y="2247900"/>
            <a:ext cx="2847975" cy="2832100"/>
            <a:chOff x="3494" y="1415"/>
            <a:chExt cx="1794" cy="1784"/>
          </a:xfrm>
        </p:grpSpPr>
        <p:sp>
          <p:nvSpPr>
            <p:cNvPr id="26214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4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4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2153"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73" name="Picture 29" descr="blur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2214563"/>
            <a:ext cx="2870200" cy="2870200"/>
          </a:xfrm>
          <a:prstGeom prst="rect">
            <a:avLst/>
          </a:prstGeom>
          <a:noFill/>
          <a:extLst>
            <a:ext uri="{909E8E84-426E-40DD-AFC4-6F175D3DCCD1}">
              <a14:hiddenFill xmlns:a14="http://schemas.microsoft.com/office/drawing/2010/main">
                <a:solidFill>
                  <a:srgbClr val="FFFFFF"/>
                </a:solidFill>
              </a14:hiddenFill>
            </a:ext>
          </a:extLst>
        </p:spPr>
      </p:pic>
      <p:sp>
        <p:nvSpPr>
          <p:cNvPr id="262165" name="AutoShape 21"/>
          <p:cNvSpPr>
            <a:spLocks noChangeArrowheads="1"/>
          </p:cNvSpPr>
          <p:nvPr/>
        </p:nvSpPr>
        <p:spPr bwMode="auto">
          <a:xfrm rot="5400000">
            <a:off x="414338" y="1997075"/>
            <a:ext cx="2216150" cy="3044825"/>
          </a:xfrm>
          <a:prstGeom prst="triangle">
            <a:avLst>
              <a:gd name="adj" fmla="val 50000"/>
            </a:avLst>
          </a:prstGeom>
          <a:gradFill rotWithShape="1">
            <a:gsLst>
              <a:gs pos="0">
                <a:srgbClr val="4BFF4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4" name="Rectangle 10"/>
          <p:cNvSpPr>
            <a:spLocks noGrp="1" noChangeArrowheads="1"/>
          </p:cNvSpPr>
          <p:nvPr>
            <p:ph type="title"/>
          </p:nvPr>
        </p:nvSpPr>
        <p:spPr/>
        <p:txBody>
          <a:bodyPr/>
          <a:lstStyle/>
          <a:p>
            <a:r>
              <a:rPr lang="en-US"/>
              <a:t>shoot nothing but the crystal</a:t>
            </a:r>
          </a:p>
        </p:txBody>
      </p:sp>
      <p:sp>
        <p:nvSpPr>
          <p:cNvPr id="262155"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2156" name="Group 12"/>
          <p:cNvGrpSpPr>
            <a:grpSpLocks/>
          </p:cNvGrpSpPr>
          <p:nvPr/>
        </p:nvGrpSpPr>
        <p:grpSpPr bwMode="auto">
          <a:xfrm rot="5400000">
            <a:off x="1725612" y="4021138"/>
            <a:ext cx="2238375" cy="501650"/>
            <a:chOff x="1288" y="3758"/>
            <a:chExt cx="1410" cy="316"/>
          </a:xfrm>
        </p:grpSpPr>
        <p:sp>
          <p:nvSpPr>
            <p:cNvPr id="262157"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58"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2159"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60"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61"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2164"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249663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2166"/>
                                        </p:tgtEl>
                                        <p:attrNameLst>
                                          <p:attrName>style.visibility</p:attrName>
                                        </p:attrNameLst>
                                      </p:cBhvr>
                                      <p:to>
                                        <p:strVal val="visible"/>
                                      </p:to>
                                    </p:set>
                                    <p:animEffect transition="in" filter="wipe(left)">
                                      <p:cBhvr>
                                        <p:cTn id="7" dur="500"/>
                                        <p:tgtEl>
                                          <p:spTgt spid="262166"/>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62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6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87" name="Group 19"/>
          <p:cNvGrpSpPr>
            <a:grpSpLocks/>
          </p:cNvGrpSpPr>
          <p:nvPr/>
        </p:nvGrpSpPr>
        <p:grpSpPr bwMode="auto">
          <a:xfrm>
            <a:off x="0" y="3214688"/>
            <a:ext cx="5724525" cy="703262"/>
            <a:chOff x="0" y="1519"/>
            <a:chExt cx="3606" cy="1405"/>
          </a:xfrm>
        </p:grpSpPr>
        <p:sp>
          <p:nvSpPr>
            <p:cNvPr id="263188" name="AutoShape 20"/>
            <p:cNvSpPr>
              <a:spLocks noChangeArrowheads="1"/>
            </p:cNvSpPr>
            <p:nvPr/>
          </p:nvSpPr>
          <p:spPr bwMode="auto">
            <a:xfrm rot="5400000">
              <a:off x="261" y="1258"/>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89" name="AutoShape 21"/>
            <p:cNvSpPr>
              <a:spLocks noChangeArrowheads="1"/>
            </p:cNvSpPr>
            <p:nvPr/>
          </p:nvSpPr>
          <p:spPr bwMode="auto">
            <a:xfrm rot="16200000">
              <a:off x="1949" y="1267"/>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3170" name="Group 2"/>
          <p:cNvGrpSpPr>
            <a:grpSpLocks/>
          </p:cNvGrpSpPr>
          <p:nvPr/>
        </p:nvGrpSpPr>
        <p:grpSpPr bwMode="auto">
          <a:xfrm>
            <a:off x="0" y="3125788"/>
            <a:ext cx="5724525" cy="703262"/>
            <a:chOff x="0" y="1519"/>
            <a:chExt cx="3606" cy="1405"/>
          </a:xfrm>
        </p:grpSpPr>
        <p:sp>
          <p:nvSpPr>
            <p:cNvPr id="263171" name="AutoShape 3"/>
            <p:cNvSpPr>
              <a:spLocks noChangeArrowheads="1"/>
            </p:cNvSpPr>
            <p:nvPr/>
          </p:nvSpPr>
          <p:spPr bwMode="auto">
            <a:xfrm rot="5400000">
              <a:off x="261" y="1258"/>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72" name="AutoShape 4"/>
            <p:cNvSpPr>
              <a:spLocks noChangeArrowheads="1"/>
            </p:cNvSpPr>
            <p:nvPr/>
          </p:nvSpPr>
          <p:spPr bwMode="auto">
            <a:xfrm rot="16200000">
              <a:off x="1949" y="1267"/>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3173" name="Group 5"/>
          <p:cNvGrpSpPr>
            <a:grpSpLocks/>
          </p:cNvGrpSpPr>
          <p:nvPr/>
        </p:nvGrpSpPr>
        <p:grpSpPr bwMode="auto">
          <a:xfrm>
            <a:off x="5548313" y="2247900"/>
            <a:ext cx="2847975" cy="2832100"/>
            <a:chOff x="3494" y="1415"/>
            <a:chExt cx="1794" cy="1784"/>
          </a:xfrm>
        </p:grpSpPr>
        <p:sp>
          <p:nvSpPr>
            <p:cNvPr id="263174" name="Rectangle 6"/>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75" name="Line 7"/>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76" name="Line 8"/>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3177"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8" name="Rectangle 10"/>
          <p:cNvSpPr>
            <a:spLocks noGrp="1" noChangeArrowheads="1"/>
          </p:cNvSpPr>
          <p:nvPr>
            <p:ph type="title"/>
          </p:nvPr>
        </p:nvSpPr>
        <p:spPr/>
        <p:txBody>
          <a:bodyPr/>
          <a:lstStyle/>
          <a:p>
            <a:r>
              <a:rPr lang="en-US"/>
              <a:t>shoot nothing but the crystal</a:t>
            </a:r>
          </a:p>
        </p:txBody>
      </p:sp>
      <p:sp>
        <p:nvSpPr>
          <p:cNvPr id="263179"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3180" name="Group 12"/>
          <p:cNvGrpSpPr>
            <a:grpSpLocks/>
          </p:cNvGrpSpPr>
          <p:nvPr/>
        </p:nvGrpSpPr>
        <p:grpSpPr bwMode="auto">
          <a:xfrm rot="5400000">
            <a:off x="1725612" y="4021138"/>
            <a:ext cx="2238375" cy="501650"/>
            <a:chOff x="1288" y="3758"/>
            <a:chExt cx="1410" cy="316"/>
          </a:xfrm>
        </p:grpSpPr>
        <p:sp>
          <p:nvSpPr>
            <p:cNvPr id="263181"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318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3186" name="Rectangle 18"/>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857194499"/>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194" name="Group 2"/>
          <p:cNvGrpSpPr>
            <a:grpSpLocks/>
          </p:cNvGrpSpPr>
          <p:nvPr/>
        </p:nvGrpSpPr>
        <p:grpSpPr bwMode="auto">
          <a:xfrm>
            <a:off x="5548313" y="2247900"/>
            <a:ext cx="2847975" cy="2832100"/>
            <a:chOff x="3494" y="1415"/>
            <a:chExt cx="1794" cy="1784"/>
          </a:xfrm>
        </p:grpSpPr>
        <p:sp>
          <p:nvSpPr>
            <p:cNvPr id="26419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19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19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4199" name="Rectangle 7"/>
          <p:cNvSpPr>
            <a:spLocks noChangeArrowheads="1"/>
          </p:cNvSpPr>
          <p:nvPr/>
        </p:nvSpPr>
        <p:spPr bwMode="auto">
          <a:xfrm>
            <a:off x="-36513" y="3430588"/>
            <a:ext cx="5980113" cy="188912"/>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0" name="Rectangle 8"/>
          <p:cNvSpPr>
            <a:spLocks noChangeArrowheads="1"/>
          </p:cNvSpPr>
          <p:nvPr/>
        </p:nvSpPr>
        <p:spPr bwMode="auto">
          <a:xfrm>
            <a:off x="-188913" y="2508250"/>
            <a:ext cx="2089151" cy="2192338"/>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4201"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202" name="Rectangle 10"/>
          <p:cNvSpPr>
            <a:spLocks noGrp="1" noChangeArrowheads="1"/>
          </p:cNvSpPr>
          <p:nvPr>
            <p:ph type="title"/>
          </p:nvPr>
        </p:nvSpPr>
        <p:spPr/>
        <p:txBody>
          <a:bodyPr/>
          <a:lstStyle/>
          <a:p>
            <a:r>
              <a:rPr lang="en-US"/>
              <a:t>shoot nothing but the crystal</a:t>
            </a:r>
          </a:p>
        </p:txBody>
      </p:sp>
      <p:sp>
        <p:nvSpPr>
          <p:cNvPr id="264203"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4204" name="Group 12"/>
          <p:cNvGrpSpPr>
            <a:grpSpLocks/>
          </p:cNvGrpSpPr>
          <p:nvPr/>
        </p:nvGrpSpPr>
        <p:grpSpPr bwMode="auto">
          <a:xfrm rot="5400000">
            <a:off x="1725612" y="4021138"/>
            <a:ext cx="2238375" cy="501650"/>
            <a:chOff x="1288" y="3758"/>
            <a:chExt cx="1410" cy="316"/>
          </a:xfrm>
        </p:grpSpPr>
        <p:sp>
          <p:nvSpPr>
            <p:cNvPr id="264205"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6"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4207"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8"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9"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4210"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1"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2"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3196539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42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animBg="1"/>
      <p:bldP spid="264210" grpId="0" animBg="1"/>
      <p:bldP spid="2642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Text Box 3"/>
          <p:cNvSpPr txBox="1">
            <a:spLocks noChangeArrowheads="1"/>
          </p:cNvSpPr>
          <p:nvPr/>
        </p:nvSpPr>
        <p:spPr bwMode="auto">
          <a:xfrm>
            <a:off x="533400" y="2057400"/>
            <a:ext cx="861060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chemeClr val="bg2"/>
                </a:solidFill>
              </a:rPr>
              <a:t>   Shoot the whole crystal</a:t>
            </a:r>
          </a:p>
          <a:p>
            <a:pPr lvl="1">
              <a:lnSpc>
                <a:spcPct val="130000"/>
              </a:lnSpc>
              <a:buFontTx/>
              <a:buAutoNum type="arabicPeriod"/>
            </a:pPr>
            <a:r>
              <a:rPr lang="en-US" sz="3600">
                <a:solidFill>
                  <a:schemeClr val="bg2"/>
                </a:solidFill>
              </a:rPr>
              <a:t>   Shoot nothing but the crystal</a:t>
            </a:r>
          </a:p>
          <a:p>
            <a:pPr lvl="1">
              <a:lnSpc>
                <a:spcPct val="130000"/>
              </a:lnSpc>
              <a:buFontTx/>
              <a:buAutoNum type="arabicPeriod"/>
            </a:pPr>
            <a:r>
              <a:rPr lang="en-US" sz="3600">
                <a:solidFill>
                  <a:srgbClr val="FF0000"/>
                </a:solidFill>
              </a:rPr>
              <a:t>   Back off!</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41991649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79877"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9877"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9877"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79876" name="Rectangle 2"/>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pic>
        <p:nvPicPr>
          <p:cNvPr id="79877"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79879"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Tree>
    <p:extLst>
      <p:ext uri="{BB962C8B-B14F-4D97-AF65-F5344CB8AC3E}">
        <p14:creationId xmlns:p14="http://schemas.microsoft.com/office/powerpoint/2010/main" val="1758844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80902" name="Group 4"/>
            <p:cNvGrpSpPr>
              <a:grpSpLocks/>
            </p:cNvGrpSpPr>
            <p:nvPr/>
          </p:nvGrpSpPr>
          <p:grpSpPr bwMode="auto">
            <a:xfrm>
              <a:off x="72" y="768"/>
              <a:ext cx="1272" cy="576"/>
              <a:chOff x="4080" y="2832"/>
              <a:chExt cx="1272" cy="576"/>
            </a:xfrm>
          </p:grpSpPr>
          <p:sp>
            <p:nvSpPr>
              <p:cNvPr id="80931"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32"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33"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3" name="Group 8"/>
            <p:cNvGrpSpPr>
              <a:grpSpLocks/>
            </p:cNvGrpSpPr>
            <p:nvPr/>
          </p:nvGrpSpPr>
          <p:grpSpPr bwMode="auto">
            <a:xfrm>
              <a:off x="72" y="2040"/>
              <a:ext cx="1272" cy="576"/>
              <a:chOff x="4080" y="2832"/>
              <a:chExt cx="1272" cy="576"/>
            </a:xfrm>
          </p:grpSpPr>
          <p:sp>
            <p:nvSpPr>
              <p:cNvPr id="80928"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9"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30"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4" name="Group 12"/>
            <p:cNvGrpSpPr>
              <a:grpSpLocks/>
            </p:cNvGrpSpPr>
            <p:nvPr/>
          </p:nvGrpSpPr>
          <p:grpSpPr bwMode="auto">
            <a:xfrm>
              <a:off x="72" y="3312"/>
              <a:ext cx="1272" cy="576"/>
              <a:chOff x="4080" y="2832"/>
              <a:chExt cx="1272" cy="576"/>
            </a:xfrm>
          </p:grpSpPr>
          <p:sp>
            <p:nvSpPr>
              <p:cNvPr id="80925"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6"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7"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5" name="Group 16"/>
            <p:cNvGrpSpPr>
              <a:grpSpLocks/>
            </p:cNvGrpSpPr>
            <p:nvPr/>
          </p:nvGrpSpPr>
          <p:grpSpPr bwMode="auto">
            <a:xfrm>
              <a:off x="1308" y="768"/>
              <a:ext cx="1272" cy="576"/>
              <a:chOff x="4080" y="2832"/>
              <a:chExt cx="1272" cy="576"/>
            </a:xfrm>
          </p:grpSpPr>
          <p:sp>
            <p:nvSpPr>
              <p:cNvPr id="80922"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3"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4"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6" name="Group 20"/>
            <p:cNvGrpSpPr>
              <a:grpSpLocks/>
            </p:cNvGrpSpPr>
            <p:nvPr/>
          </p:nvGrpSpPr>
          <p:grpSpPr bwMode="auto">
            <a:xfrm>
              <a:off x="1308" y="3312"/>
              <a:ext cx="1272" cy="576"/>
              <a:chOff x="4080" y="2832"/>
              <a:chExt cx="1272" cy="576"/>
            </a:xfrm>
          </p:grpSpPr>
          <p:sp>
            <p:nvSpPr>
              <p:cNvPr id="80919"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0"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1"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7" name="Group 24"/>
            <p:cNvGrpSpPr>
              <a:grpSpLocks/>
            </p:cNvGrpSpPr>
            <p:nvPr/>
          </p:nvGrpSpPr>
          <p:grpSpPr bwMode="auto">
            <a:xfrm>
              <a:off x="2544" y="768"/>
              <a:ext cx="1272" cy="576"/>
              <a:chOff x="4080" y="2832"/>
              <a:chExt cx="1272" cy="576"/>
            </a:xfrm>
          </p:grpSpPr>
          <p:sp>
            <p:nvSpPr>
              <p:cNvPr id="80916"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7"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8"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8" name="Group 28"/>
            <p:cNvGrpSpPr>
              <a:grpSpLocks/>
            </p:cNvGrpSpPr>
            <p:nvPr/>
          </p:nvGrpSpPr>
          <p:grpSpPr bwMode="auto">
            <a:xfrm>
              <a:off x="2544" y="2040"/>
              <a:ext cx="1272" cy="576"/>
              <a:chOff x="4080" y="2832"/>
              <a:chExt cx="1272" cy="576"/>
            </a:xfrm>
          </p:grpSpPr>
          <p:sp>
            <p:nvSpPr>
              <p:cNvPr id="80913"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4"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5"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9" name="Group 32"/>
            <p:cNvGrpSpPr>
              <a:grpSpLocks/>
            </p:cNvGrpSpPr>
            <p:nvPr/>
          </p:nvGrpSpPr>
          <p:grpSpPr bwMode="auto">
            <a:xfrm>
              <a:off x="2544" y="3312"/>
              <a:ext cx="1272" cy="576"/>
              <a:chOff x="4080" y="2832"/>
              <a:chExt cx="1272" cy="576"/>
            </a:xfrm>
          </p:grpSpPr>
          <p:sp>
            <p:nvSpPr>
              <p:cNvPr id="80910"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1"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2"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smtClean="0">
                <a:solidFill>
                  <a:srgbClr val="000000"/>
                </a:solidFill>
                <a:cs typeface="Arial" charset="0"/>
              </a:rPr>
              <a:t>real estate is</a:t>
            </a:r>
          </a:p>
          <a:p>
            <a:pPr eaLnBrk="1" fontAlgn="base" hangingPunct="1">
              <a:spcBef>
                <a:spcPct val="0"/>
              </a:spcBef>
              <a:spcAft>
                <a:spcPct val="0"/>
              </a:spcAft>
            </a:pPr>
            <a:r>
              <a:rPr lang="en-US" sz="2800" smtClean="0">
                <a:solidFill>
                  <a:srgbClr val="000000"/>
                </a:solidFill>
                <a:cs typeface="Arial" charset="0"/>
              </a:rPr>
              <a:t>expensive</a:t>
            </a:r>
          </a:p>
          <a:p>
            <a:pPr eaLnBrk="1" fontAlgn="base" hangingPunct="1">
              <a:spcBef>
                <a:spcPct val="0"/>
              </a:spcBef>
              <a:spcAft>
                <a:spcPct val="0"/>
              </a:spcAft>
            </a:pPr>
            <a:endParaRPr lang="en-US" sz="2800" smtClean="0">
              <a:solidFill>
                <a:srgbClr val="000000"/>
              </a:solidFill>
              <a:cs typeface="Arial" charset="0"/>
            </a:endParaRPr>
          </a:p>
          <a:p>
            <a:pPr eaLnBrk="1" fontAlgn="base" hangingPunct="1">
              <a:spcBef>
                <a:spcPct val="0"/>
              </a:spcBef>
              <a:spcAft>
                <a:spcPct val="0"/>
              </a:spcAft>
            </a:pPr>
            <a:r>
              <a:rPr lang="en-US" sz="2800" smtClean="0">
                <a:solidFill>
                  <a:srgbClr val="000000"/>
                </a:solidFill>
                <a:cs typeface="Arial" charset="0"/>
              </a:rPr>
              <a:t>use it!</a:t>
            </a:r>
          </a:p>
        </p:txBody>
      </p:sp>
      <p:sp>
        <p:nvSpPr>
          <p:cNvPr id="80901" name="Rectangle 38"/>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spTree>
    <p:extLst>
      <p:ext uri="{BB962C8B-B14F-4D97-AF65-F5344CB8AC3E}">
        <p14:creationId xmlns:p14="http://schemas.microsoft.com/office/powerpoint/2010/main" val="7856897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88" y="0"/>
            <a:ext cx="9145588" cy="1317625"/>
          </a:xfrm>
        </p:spPr>
        <p:txBody>
          <a:bodyPr/>
          <a:lstStyle/>
          <a:p>
            <a:pPr eaLnBrk="1" hangingPunct="1"/>
            <a:r>
              <a:rPr lang="en-US" sz="5400" smtClean="0"/>
              <a:t>Fine Slicing</a:t>
            </a:r>
          </a:p>
        </p:txBody>
      </p:sp>
      <p:sp>
        <p:nvSpPr>
          <p:cNvPr id="81923"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24"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25"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cs typeface="Arial" charset="0"/>
              </a:rPr>
              <a:t>Pflugrath, J. W. (1999)."The finer things in X-ray diffraction data collection", </a:t>
            </a:r>
            <a:r>
              <a:rPr lang="en-US" i="1" smtClean="0">
                <a:solidFill>
                  <a:srgbClr val="000000"/>
                </a:solidFill>
                <a:cs typeface="Arial" charset="0"/>
              </a:rPr>
              <a:t>Acta Cryst. D</a:t>
            </a:r>
            <a:r>
              <a:rPr lang="en-US" smtClean="0">
                <a:solidFill>
                  <a:srgbClr val="000000"/>
                </a:solidFill>
                <a:cs typeface="Arial" charset="0"/>
              </a:rPr>
              <a:t> </a:t>
            </a:r>
            <a:r>
              <a:rPr lang="en-US" b="1" smtClean="0">
                <a:solidFill>
                  <a:srgbClr val="000000"/>
                </a:solidFill>
                <a:cs typeface="Arial" charset="0"/>
              </a:rPr>
              <a:t>55</a:t>
            </a:r>
            <a:r>
              <a:rPr lang="en-US" smtClean="0">
                <a:solidFill>
                  <a:srgbClr val="000000"/>
                </a:solidFill>
                <a:cs typeface="Arial" charset="0"/>
              </a:rPr>
              <a:t>, 1718-1725. </a:t>
            </a:r>
          </a:p>
        </p:txBody>
      </p:sp>
      <p:sp>
        <p:nvSpPr>
          <p:cNvPr id="81926"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81942"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81943"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81944"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background</a:t>
              </a:r>
            </a:p>
          </p:txBody>
        </p:sp>
        <p:sp>
          <p:nvSpPr>
            <p:cNvPr id="81945"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81940" name="Arc 13"/>
            <p:cNvSpPr>
              <a:spLocks/>
            </p:cNvSpPr>
            <p:nvPr/>
          </p:nvSpPr>
          <p:spPr bwMode="auto">
            <a:xfrm>
              <a:off x="-7009" y="114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41" name="Arc 14"/>
            <p:cNvSpPr>
              <a:spLocks/>
            </p:cNvSpPr>
            <p:nvPr/>
          </p:nvSpPr>
          <p:spPr bwMode="auto">
            <a:xfrm>
              <a:off x="-6031" y="964"/>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81937" name="Arc 16"/>
            <p:cNvSpPr>
              <a:spLocks/>
            </p:cNvSpPr>
            <p:nvPr/>
          </p:nvSpPr>
          <p:spPr bwMode="auto">
            <a:xfrm>
              <a:off x="-7483" y="120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8" name="Arc 17"/>
            <p:cNvSpPr>
              <a:spLocks/>
            </p:cNvSpPr>
            <p:nvPr/>
          </p:nvSpPr>
          <p:spPr bwMode="auto">
            <a:xfrm>
              <a:off x="-6497" y="107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9" name="Arc 18"/>
            <p:cNvSpPr>
              <a:spLocks/>
            </p:cNvSpPr>
            <p:nvPr/>
          </p:nvSpPr>
          <p:spPr bwMode="auto">
            <a:xfrm>
              <a:off x="-5479" y="908"/>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81931" name="Arc 20"/>
            <p:cNvSpPr>
              <a:spLocks/>
            </p:cNvSpPr>
            <p:nvPr/>
          </p:nvSpPr>
          <p:spPr bwMode="auto">
            <a:xfrm>
              <a:off x="-7720" y="1232"/>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2" name="Arc 21"/>
            <p:cNvSpPr>
              <a:spLocks/>
            </p:cNvSpPr>
            <p:nvPr/>
          </p:nvSpPr>
          <p:spPr bwMode="auto">
            <a:xfrm>
              <a:off x="-7253" y="1169"/>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3" name="Arc 22"/>
            <p:cNvSpPr>
              <a:spLocks/>
            </p:cNvSpPr>
            <p:nvPr/>
          </p:nvSpPr>
          <p:spPr bwMode="auto">
            <a:xfrm>
              <a:off x="-5270" y="87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4" name="Arc 23"/>
            <p:cNvSpPr>
              <a:spLocks/>
            </p:cNvSpPr>
            <p:nvPr/>
          </p:nvSpPr>
          <p:spPr bwMode="auto">
            <a:xfrm>
              <a:off x="-5738" y="941"/>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5" name="Arc 24"/>
            <p:cNvSpPr>
              <a:spLocks/>
            </p:cNvSpPr>
            <p:nvPr/>
          </p:nvSpPr>
          <p:spPr bwMode="auto">
            <a:xfrm>
              <a:off x="-6259" y="102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6" name="Arc 25"/>
            <p:cNvSpPr>
              <a:spLocks/>
            </p:cNvSpPr>
            <p:nvPr/>
          </p:nvSpPr>
          <p:spPr bwMode="auto">
            <a:xfrm>
              <a:off x="-6773" y="109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spTree>
    <p:extLst>
      <p:ext uri="{BB962C8B-B14F-4D97-AF65-F5344CB8AC3E}">
        <p14:creationId xmlns:p14="http://schemas.microsoft.com/office/powerpoint/2010/main" val="3672733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p:cNvSpPr>
            <a:spLocks noGrp="1" noChangeArrowheads="1"/>
          </p:cNvSpPr>
          <p:nvPr>
            <p:ph type="title"/>
          </p:nvPr>
        </p:nvSpPr>
        <p:spPr>
          <a:xfrm>
            <a:off x="685800" y="296863"/>
            <a:ext cx="7772400" cy="1455737"/>
          </a:xfrm>
        </p:spPr>
        <p:txBody>
          <a:bodyPr/>
          <a:lstStyle/>
          <a:p>
            <a:pPr eaLnBrk="1" hangingPunct="1"/>
            <a:r>
              <a:rPr lang="en-US" sz="5400" smtClean="0"/>
              <a:t>Optimal exposure time</a:t>
            </a:r>
            <a:r>
              <a:rPr lang="en-US" sz="4000" smtClean="0"/>
              <a:t/>
            </a:r>
            <a:br>
              <a:rPr lang="en-US" sz="4000" smtClean="0"/>
            </a:br>
            <a:r>
              <a:rPr lang="en-US" sz="2800" smtClean="0"/>
              <a:t>(faint spots)</a:t>
            </a:r>
          </a:p>
        </p:txBody>
      </p:sp>
      <p:sp>
        <p:nvSpPr>
          <p:cNvPr id="82948"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mtClean="0">
              <a:solidFill>
                <a:srgbClr val="000000"/>
              </a:solidFill>
              <a:cs typeface="Arial" charset="0"/>
            </a:endParaRPr>
          </a:p>
        </p:txBody>
      </p:sp>
      <p:graphicFrame>
        <p:nvGraphicFramePr>
          <p:cNvPr id="82949"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143372"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50"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Optimal exposure time for data set (s)</a:t>
            </a:r>
          </a:p>
          <a:p>
            <a:pPr eaLnBrk="1" fontAlgn="base" hangingPunct="1">
              <a:spcBef>
                <a:spcPct val="0"/>
              </a:spcBef>
              <a:spcAft>
                <a:spcPct val="0"/>
              </a:spcAft>
            </a:pP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exposure time of reference image (s)</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background level near weak spots on </a:t>
            </a:r>
          </a:p>
          <a:p>
            <a:pPr eaLnBrk="1" fontAlgn="base" hangingPunct="1">
              <a:spcBef>
                <a:spcPct val="0"/>
              </a:spcBef>
              <a:spcAft>
                <a:spcPct val="0"/>
              </a:spcAft>
            </a:pPr>
            <a:r>
              <a:rPr lang="en-US" smtClean="0">
                <a:solidFill>
                  <a:srgbClr val="000000"/>
                </a:solidFill>
                <a:latin typeface="Times New Roman" pitchFamily="18" charset="0"/>
                <a:cs typeface="Arial" charset="0"/>
              </a:rPr>
              <a:t>	reference image (ADU)</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baseline="-25000" smtClean="0">
                <a:solidFill>
                  <a:srgbClr val="000000"/>
                </a:solidFill>
                <a:latin typeface="Times New Roman" pitchFamily="18" charset="0"/>
                <a:cs typeface="Arial" charset="0"/>
              </a:rPr>
              <a:t>0</a:t>
            </a:r>
            <a:r>
              <a:rPr lang="en-US" smtClean="0">
                <a:solidFill>
                  <a:srgbClr val="000000"/>
                </a:solidFill>
                <a:latin typeface="Times New Roman" pitchFamily="18" charset="0"/>
                <a:cs typeface="Arial" charset="0"/>
              </a:rPr>
              <a:t>	ADC offset of detector (ADU)</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	optimal background level (via </a:t>
            </a: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a:t>
            </a:r>
            <a:endParaRPr lang="en-US" i="1" baseline="-25000" smtClean="0">
              <a:solidFill>
                <a:srgbClr val="000000"/>
              </a:solidFill>
              <a:latin typeface="Times New Roman" pitchFamily="18" charset="0"/>
              <a:cs typeface="Arial" charset="0"/>
            </a:endParaRPr>
          </a:p>
          <a:p>
            <a:pPr eaLnBrk="1" fontAlgn="base" hangingPunct="1">
              <a:spcBef>
                <a:spcPct val="0"/>
              </a:spcBef>
              <a:spcAft>
                <a:spcPct val="0"/>
              </a:spcAft>
            </a:pPr>
            <a:r>
              <a:rPr lang="el-GR" smtClean="0">
                <a:solidFill>
                  <a:srgbClr val="000000"/>
                </a:solidFill>
                <a:latin typeface="Times New Roman" pitchFamily="18" charset="0"/>
                <a:cs typeface="Times New Roman" pitchFamily="18" charset="0"/>
              </a:rPr>
              <a:t>σ</a:t>
            </a:r>
            <a:r>
              <a:rPr lang="en-US" baseline="-25000" smtClean="0">
                <a:solidFill>
                  <a:srgbClr val="000000"/>
                </a:solidFill>
                <a:latin typeface="Times New Roman" pitchFamily="18" charset="0"/>
                <a:cs typeface="Arial" charset="0"/>
              </a:rPr>
              <a:t>0</a:t>
            </a:r>
            <a:r>
              <a:rPr lang="en-US" i="1" baseline="-25000"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rms read-out noise (ADU)</a:t>
            </a:r>
          </a:p>
          <a:p>
            <a:pPr eaLnBrk="1" fontAlgn="base" hangingPunct="1">
              <a:spcBef>
                <a:spcPct val="0"/>
              </a:spcBef>
              <a:spcAft>
                <a:spcPct val="0"/>
              </a:spcAft>
            </a:pPr>
            <a:r>
              <a:rPr lang="en-US" i="1" smtClean="0">
                <a:solidFill>
                  <a:srgbClr val="000000"/>
                </a:solidFill>
                <a:latin typeface="Times New Roman" pitchFamily="18" charset="0"/>
                <a:cs typeface="Arial" charset="0"/>
              </a:rPr>
              <a:t>gain</a:t>
            </a:r>
            <a:r>
              <a:rPr lang="en-US" smtClean="0">
                <a:solidFill>
                  <a:srgbClr val="000000"/>
                </a:solidFill>
                <a:latin typeface="Times New Roman" pitchFamily="18" charset="0"/>
                <a:cs typeface="Arial" charset="0"/>
              </a:rPr>
              <a:t>	ADU/photon</a:t>
            </a:r>
          </a:p>
          <a:p>
            <a:pPr eaLnBrk="1" fontAlgn="base" hangingPunct="1">
              <a:spcBef>
                <a:spcPct val="0"/>
              </a:spcBef>
              <a:spcAft>
                <a:spcPct val="0"/>
              </a:spcAft>
            </a:pPr>
            <a:r>
              <a:rPr lang="en-US" i="1" smtClean="0">
                <a:solidFill>
                  <a:srgbClr val="000000"/>
                </a:solidFill>
                <a:latin typeface="Times New Roman" pitchFamily="18" charset="0"/>
                <a:cs typeface="Arial" charset="0"/>
              </a:rPr>
              <a:t>m</a:t>
            </a:r>
            <a:r>
              <a:rPr lang="en-US" smtClean="0">
                <a:solidFill>
                  <a:srgbClr val="000000"/>
                </a:solidFill>
                <a:latin typeface="Times New Roman" pitchFamily="18" charset="0"/>
                <a:cs typeface="Arial"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82952"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2400" b="1">
                  <a:solidFill>
                    <a:srgbClr val="FF0000"/>
                  </a:solidFill>
                  <a:effectLst>
                    <a:outerShdw blurRad="38100" dist="38100" dir="2700000" algn="tl">
                      <a:srgbClr val="C0C0C0"/>
                    </a:outerShdw>
                  </a:effectLst>
                  <a:latin typeface="Comic Sans MS" pitchFamily="66" charset="0"/>
                  <a:cs typeface="Arial" charset="0"/>
                </a:rPr>
                <a:t>adjust exposure</a:t>
              </a:r>
            </a:p>
            <a:p>
              <a:pPr fontAlgn="base">
                <a:spcBef>
                  <a:spcPct val="0"/>
                </a:spcBef>
                <a:spcAft>
                  <a:spcPct val="0"/>
                </a:spcAft>
                <a:defRPr/>
              </a:pPr>
              <a:r>
                <a:rPr lang="en-US" sz="2400" b="1">
                  <a:solidFill>
                    <a:srgbClr val="FF0000"/>
                  </a:solidFill>
                  <a:effectLst>
                    <a:outerShdw blurRad="38100" dist="38100" dir="2700000" algn="tl">
                      <a:srgbClr val="C0C0C0"/>
                    </a:outerShdw>
                  </a:effectLst>
                  <a:latin typeface="Comic Sans MS" pitchFamily="66" charset="0"/>
                  <a:cs typeface="Arial" charset="0"/>
                </a:rPr>
                <a:t>so this is ~100</a:t>
              </a:r>
            </a:p>
          </p:txBody>
        </p:sp>
        <p:sp>
          <p:nvSpPr>
            <p:cNvPr id="82954"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spTree>
    <p:extLst>
      <p:ext uri="{BB962C8B-B14F-4D97-AF65-F5344CB8AC3E}">
        <p14:creationId xmlns:p14="http://schemas.microsoft.com/office/powerpoint/2010/main" val="3133222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533400" y="2057400"/>
            <a:ext cx="8610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chemeClr val="bg2"/>
                </a:solidFill>
              </a:rPr>
              <a:t>   Shoot the whole crystal</a:t>
            </a:r>
          </a:p>
          <a:p>
            <a:pPr lvl="1">
              <a:lnSpc>
                <a:spcPct val="130000"/>
              </a:lnSpc>
              <a:buFontTx/>
              <a:buAutoNum type="arabicPeriod"/>
            </a:pPr>
            <a:r>
              <a:rPr lang="en-US" sz="3600">
                <a:solidFill>
                  <a:schemeClr val="bg2"/>
                </a:solidFill>
              </a:rPr>
              <a:t>   Shoot nothing but the crystal</a:t>
            </a:r>
          </a:p>
          <a:p>
            <a:pPr lvl="1">
              <a:lnSpc>
                <a:spcPct val="130000"/>
              </a:lnSpc>
              <a:buFontTx/>
              <a:buAutoNum type="arabicPeriod"/>
            </a:pPr>
            <a:r>
              <a:rPr lang="en-US" sz="3600">
                <a:solidFill>
                  <a:schemeClr val="bg2"/>
                </a:solidFill>
              </a:rPr>
              <a:t>   Back off!</a:t>
            </a:r>
          </a:p>
          <a:p>
            <a:pPr lvl="1">
              <a:lnSpc>
                <a:spcPct val="130000"/>
              </a:lnSpc>
              <a:buFontTx/>
              <a:buAutoNum type="arabicPeriod"/>
            </a:pPr>
            <a:r>
              <a:rPr lang="en-US" sz="3600">
                <a:solidFill>
                  <a:srgbClr val="FF0000"/>
                </a:solidFill>
              </a:rPr>
              <a:t>   The crystal must rotate</a:t>
            </a:r>
            <a:endParaRPr lang="en-US" sz="3600"/>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361457950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Wiggler</a:t>
            </a:r>
            <a:endParaRPr lang="en-US" dirty="0"/>
          </a:p>
        </p:txBody>
      </p:sp>
      <p:sp>
        <p:nvSpPr>
          <p:cNvPr id="10" name="Isosceles Triangle 9"/>
          <p:cNvSpPr/>
          <p:nvPr/>
        </p:nvSpPr>
        <p:spPr>
          <a:xfrm rot="16200000">
            <a:off x="4752692" y="-267927"/>
            <a:ext cx="609602" cy="8438583"/>
          </a:xfrm>
          <a:prstGeom prst="triangle">
            <a:avLst>
              <a:gd name="adj" fmla="val 492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sp>
        <p:nvSpPr>
          <p:cNvPr id="31" name="TextBox 30"/>
          <p:cNvSpPr txBox="1"/>
          <p:nvPr/>
        </p:nvSpPr>
        <p:spPr>
          <a:xfrm>
            <a:off x="7577789" y="1600200"/>
            <a:ext cx="1287532" cy="369332"/>
          </a:xfrm>
          <a:prstGeom prst="rect">
            <a:avLst/>
          </a:prstGeom>
          <a:noFill/>
        </p:spPr>
        <p:txBody>
          <a:bodyPr wrap="none" rtlCol="0">
            <a:spAutoFit/>
          </a:bodyPr>
          <a:lstStyle/>
          <a:p>
            <a:r>
              <a:rPr lang="en-US" dirty="0" smtClean="0"/>
              <a:t>8x X-rays !</a:t>
            </a:r>
            <a:endParaRPr lang="en-US" dirty="0"/>
          </a:p>
        </p:txBody>
      </p:sp>
    </p:spTree>
    <p:extLst>
      <p:ext uri="{BB962C8B-B14F-4D97-AF65-F5344CB8AC3E}">
        <p14:creationId xmlns:p14="http://schemas.microsoft.com/office/powerpoint/2010/main" val="4652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905000" y="1371600"/>
            <a:ext cx="5457825" cy="4087813"/>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rot="-2545754">
            <a:off x="1952625" y="1063625"/>
            <a:ext cx="5457825" cy="4087813"/>
          </a:xfrm>
          <a:prstGeom prst="rect">
            <a:avLst/>
          </a:prstGeom>
          <a:noFill/>
          <a:extLst>
            <a:ext uri="{909E8E84-426E-40DD-AFC4-6F175D3DCCD1}">
              <a14:hiddenFill xmlns:a14="http://schemas.microsoft.com/office/drawing/2010/main">
                <a:solidFill>
                  <a:srgbClr val="FFFFFF"/>
                </a:solidFill>
              </a14:hiddenFill>
            </a:ext>
          </a:extLst>
        </p:spPr>
      </p:pic>
      <p:sp>
        <p:nvSpPr>
          <p:cNvPr id="248836" name="Freeform 4"/>
          <p:cNvSpPr>
            <a:spLocks/>
          </p:cNvSpPr>
          <p:nvPr/>
        </p:nvSpPr>
        <p:spPr bwMode="auto">
          <a:xfrm>
            <a:off x="-85725" y="-638175"/>
            <a:ext cx="9340850" cy="7666038"/>
          </a:xfrm>
          <a:custGeom>
            <a:avLst/>
            <a:gdLst>
              <a:gd name="T0" fmla="*/ 235 w 5884"/>
              <a:gd name="T1" fmla="*/ 2517 h 4829"/>
              <a:gd name="T2" fmla="*/ 1387 w 5884"/>
              <a:gd name="T3" fmla="*/ 2599 h 4829"/>
              <a:gd name="T4" fmla="*/ 1700 w 5884"/>
              <a:gd name="T5" fmla="*/ 2805 h 4829"/>
              <a:gd name="T6" fmla="*/ 2613 w 5884"/>
              <a:gd name="T7" fmla="*/ 3117 h 4829"/>
              <a:gd name="T8" fmla="*/ 3452 w 5884"/>
              <a:gd name="T9" fmla="*/ 3183 h 4829"/>
              <a:gd name="T10" fmla="*/ 4037 w 5884"/>
              <a:gd name="T11" fmla="*/ 3027 h 4829"/>
              <a:gd name="T12" fmla="*/ 4267 w 5884"/>
              <a:gd name="T13" fmla="*/ 2500 h 4829"/>
              <a:gd name="T14" fmla="*/ 4267 w 5884"/>
              <a:gd name="T15" fmla="*/ 2188 h 4829"/>
              <a:gd name="T16" fmla="*/ 3872 w 5884"/>
              <a:gd name="T17" fmla="*/ 1900 h 4829"/>
              <a:gd name="T18" fmla="*/ 2959 w 5884"/>
              <a:gd name="T19" fmla="*/ 1933 h 4829"/>
              <a:gd name="T20" fmla="*/ 2136 w 5884"/>
              <a:gd name="T21" fmla="*/ 2130 h 4829"/>
              <a:gd name="T22" fmla="*/ 1486 w 5884"/>
              <a:gd name="T23" fmla="*/ 2517 h 4829"/>
              <a:gd name="T24" fmla="*/ 1140 w 5884"/>
              <a:gd name="T25" fmla="*/ 2550 h 4829"/>
              <a:gd name="T26" fmla="*/ 663 w 5884"/>
              <a:gd name="T27" fmla="*/ 2434 h 4829"/>
              <a:gd name="T28" fmla="*/ 317 w 5884"/>
              <a:gd name="T29" fmla="*/ 1348 h 4829"/>
              <a:gd name="T30" fmla="*/ 1000 w 5884"/>
              <a:gd name="T31" fmla="*/ 394 h 4829"/>
              <a:gd name="T32" fmla="*/ 4884 w 5884"/>
              <a:gd name="T33" fmla="*/ 377 h 4829"/>
              <a:gd name="T34" fmla="*/ 5822 w 5884"/>
              <a:gd name="T35" fmla="*/ 2657 h 4829"/>
              <a:gd name="T36" fmla="*/ 5254 w 5884"/>
              <a:gd name="T37" fmla="*/ 4525 h 4829"/>
              <a:gd name="T38" fmla="*/ 2457 w 5884"/>
              <a:gd name="T39" fmla="*/ 4483 h 4829"/>
              <a:gd name="T40" fmla="*/ 910 w 5884"/>
              <a:gd name="T41" fmla="*/ 4204 h 4829"/>
              <a:gd name="T42" fmla="*/ 79 w 5884"/>
              <a:gd name="T43" fmla="*/ 3488 h 4829"/>
              <a:gd name="T44" fmla="*/ 433 w 5884"/>
              <a:gd name="T45" fmla="*/ 2648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84" h="4829">
                <a:moveTo>
                  <a:pt x="235" y="2517"/>
                </a:moveTo>
                <a:cubicBezTo>
                  <a:pt x="689" y="2534"/>
                  <a:pt x="1143" y="2551"/>
                  <a:pt x="1387" y="2599"/>
                </a:cubicBezTo>
                <a:cubicBezTo>
                  <a:pt x="1631" y="2647"/>
                  <a:pt x="1496" y="2719"/>
                  <a:pt x="1700" y="2805"/>
                </a:cubicBezTo>
                <a:cubicBezTo>
                  <a:pt x="1904" y="2891"/>
                  <a:pt x="2321" y="3054"/>
                  <a:pt x="2613" y="3117"/>
                </a:cubicBezTo>
                <a:cubicBezTo>
                  <a:pt x="2905" y="3180"/>
                  <a:pt x="3215" y="3198"/>
                  <a:pt x="3452" y="3183"/>
                </a:cubicBezTo>
                <a:cubicBezTo>
                  <a:pt x="3689" y="3168"/>
                  <a:pt x="3901" y="3141"/>
                  <a:pt x="4037" y="3027"/>
                </a:cubicBezTo>
                <a:cubicBezTo>
                  <a:pt x="4173" y="2913"/>
                  <a:pt x="4229" y="2640"/>
                  <a:pt x="4267" y="2500"/>
                </a:cubicBezTo>
                <a:cubicBezTo>
                  <a:pt x="4305" y="2360"/>
                  <a:pt x="4333" y="2288"/>
                  <a:pt x="4267" y="2188"/>
                </a:cubicBezTo>
                <a:cubicBezTo>
                  <a:pt x="4201" y="2088"/>
                  <a:pt x="4090" y="1942"/>
                  <a:pt x="3872" y="1900"/>
                </a:cubicBezTo>
                <a:cubicBezTo>
                  <a:pt x="3654" y="1858"/>
                  <a:pt x="3248" y="1895"/>
                  <a:pt x="2959" y="1933"/>
                </a:cubicBezTo>
                <a:cubicBezTo>
                  <a:pt x="2670" y="1971"/>
                  <a:pt x="2382" y="2033"/>
                  <a:pt x="2136" y="2130"/>
                </a:cubicBezTo>
                <a:cubicBezTo>
                  <a:pt x="1890" y="2227"/>
                  <a:pt x="1652" y="2447"/>
                  <a:pt x="1486" y="2517"/>
                </a:cubicBezTo>
                <a:cubicBezTo>
                  <a:pt x="1320" y="2587"/>
                  <a:pt x="1277" y="2564"/>
                  <a:pt x="1140" y="2550"/>
                </a:cubicBezTo>
                <a:cubicBezTo>
                  <a:pt x="1003" y="2536"/>
                  <a:pt x="800" y="2634"/>
                  <a:pt x="663" y="2434"/>
                </a:cubicBezTo>
                <a:cubicBezTo>
                  <a:pt x="526" y="2234"/>
                  <a:pt x="261" y="1688"/>
                  <a:pt x="317" y="1348"/>
                </a:cubicBezTo>
                <a:cubicBezTo>
                  <a:pt x="373" y="1008"/>
                  <a:pt x="239" y="556"/>
                  <a:pt x="1000" y="394"/>
                </a:cubicBezTo>
                <a:cubicBezTo>
                  <a:pt x="1761" y="232"/>
                  <a:pt x="4080" y="0"/>
                  <a:pt x="4884" y="377"/>
                </a:cubicBezTo>
                <a:cubicBezTo>
                  <a:pt x="5688" y="754"/>
                  <a:pt x="5760" y="1966"/>
                  <a:pt x="5822" y="2657"/>
                </a:cubicBezTo>
                <a:cubicBezTo>
                  <a:pt x="5884" y="3348"/>
                  <a:pt x="5815" y="4221"/>
                  <a:pt x="5254" y="4525"/>
                </a:cubicBezTo>
                <a:cubicBezTo>
                  <a:pt x="4693" y="4829"/>
                  <a:pt x="3181" y="4537"/>
                  <a:pt x="2457" y="4483"/>
                </a:cubicBezTo>
                <a:cubicBezTo>
                  <a:pt x="1733" y="4429"/>
                  <a:pt x="1306" y="4370"/>
                  <a:pt x="910" y="4204"/>
                </a:cubicBezTo>
                <a:cubicBezTo>
                  <a:pt x="514" y="4038"/>
                  <a:pt x="158" y="3747"/>
                  <a:pt x="79" y="3488"/>
                </a:cubicBezTo>
                <a:cubicBezTo>
                  <a:pt x="0" y="3229"/>
                  <a:pt x="213" y="2894"/>
                  <a:pt x="433"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37" name="Rectangle 5"/>
          <p:cNvSpPr>
            <a:spLocks noGrp="1" noChangeArrowheads="1"/>
          </p:cNvSpPr>
          <p:nvPr>
            <p:ph type="title"/>
          </p:nvPr>
        </p:nvSpPr>
        <p:spPr/>
        <p:txBody>
          <a:bodyPr/>
          <a:lstStyle/>
          <a:p>
            <a:r>
              <a:rPr lang="en-US"/>
              <a:t>The crystal rotates!</a:t>
            </a:r>
          </a:p>
        </p:txBody>
      </p:sp>
      <p:grpSp>
        <p:nvGrpSpPr>
          <p:cNvPr id="248838" name="Group 6"/>
          <p:cNvGrpSpPr>
            <a:grpSpLocks/>
          </p:cNvGrpSpPr>
          <p:nvPr/>
        </p:nvGrpSpPr>
        <p:grpSpPr bwMode="auto">
          <a:xfrm>
            <a:off x="-1587500" y="-39688"/>
            <a:ext cx="7469188" cy="6629401"/>
            <a:chOff x="239" y="1395"/>
            <a:chExt cx="2116" cy="1903"/>
          </a:xfrm>
        </p:grpSpPr>
        <p:sp>
          <p:nvSpPr>
            <p:cNvPr id="248839" name="Freeform 7"/>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0" name="Freeform 8"/>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8841"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8842"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3"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55659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88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8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1" grpId="0" animBg="1"/>
      <p:bldP spid="248842" grpId="0" animBg="1"/>
      <p:bldP spid="24884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1587500" y="-638175"/>
            <a:ext cx="10842625" cy="7880350"/>
            <a:chOff x="-1000" y="-402"/>
            <a:chExt cx="6830" cy="4964"/>
          </a:xfrm>
        </p:grpSpPr>
        <p:pic>
          <p:nvPicPr>
            <p:cNvPr id="249859"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200" y="864"/>
              <a:ext cx="3438" cy="2575"/>
            </a:xfrm>
            <a:prstGeom prst="rect">
              <a:avLst/>
            </a:prstGeom>
            <a:noFill/>
            <a:extLst>
              <a:ext uri="{909E8E84-426E-40DD-AFC4-6F175D3DCCD1}">
                <a14:hiddenFill xmlns:a14="http://schemas.microsoft.com/office/drawing/2010/main">
                  <a:solidFill>
                    <a:srgbClr val="FFFFFF"/>
                  </a:solidFill>
                </a14:hiddenFill>
              </a:ext>
            </a:extLst>
          </p:spPr>
        </p:pic>
        <p:sp>
          <p:nvSpPr>
            <p:cNvPr id="249860" name="Freeform 4"/>
            <p:cNvSpPr>
              <a:spLocks/>
            </p:cNvSpPr>
            <p:nvPr/>
          </p:nvSpPr>
          <p:spPr bwMode="auto">
            <a:xfrm>
              <a:off x="-60" y="-402"/>
              <a:ext cx="5890" cy="4964"/>
            </a:xfrm>
            <a:custGeom>
              <a:avLst/>
              <a:gdLst>
                <a:gd name="T0" fmla="*/ 241 w 5890"/>
                <a:gd name="T1" fmla="*/ 2517 h 4964"/>
                <a:gd name="T2" fmla="*/ 1393 w 5890"/>
                <a:gd name="T3" fmla="*/ 2599 h 4964"/>
                <a:gd name="T4" fmla="*/ 1706 w 5890"/>
                <a:gd name="T5" fmla="*/ 2805 h 4964"/>
                <a:gd name="T6" fmla="*/ 2619 w 5890"/>
                <a:gd name="T7" fmla="*/ 3117 h 4964"/>
                <a:gd name="T8" fmla="*/ 3458 w 5890"/>
                <a:gd name="T9" fmla="*/ 3183 h 4964"/>
                <a:gd name="T10" fmla="*/ 4043 w 5890"/>
                <a:gd name="T11" fmla="*/ 3027 h 4964"/>
                <a:gd name="T12" fmla="*/ 4273 w 5890"/>
                <a:gd name="T13" fmla="*/ 2500 h 4964"/>
                <a:gd name="T14" fmla="*/ 4273 w 5890"/>
                <a:gd name="T15" fmla="*/ 2188 h 4964"/>
                <a:gd name="T16" fmla="*/ 3878 w 5890"/>
                <a:gd name="T17" fmla="*/ 1900 h 4964"/>
                <a:gd name="T18" fmla="*/ 2965 w 5890"/>
                <a:gd name="T19" fmla="*/ 1933 h 4964"/>
                <a:gd name="T20" fmla="*/ 2142 w 5890"/>
                <a:gd name="T21" fmla="*/ 2130 h 4964"/>
                <a:gd name="T22" fmla="*/ 1492 w 5890"/>
                <a:gd name="T23" fmla="*/ 2517 h 4964"/>
                <a:gd name="T24" fmla="*/ 1146 w 5890"/>
                <a:gd name="T25" fmla="*/ 2550 h 4964"/>
                <a:gd name="T26" fmla="*/ 669 w 5890"/>
                <a:gd name="T27" fmla="*/ 2434 h 4964"/>
                <a:gd name="T28" fmla="*/ 323 w 5890"/>
                <a:gd name="T29" fmla="*/ 1348 h 4964"/>
                <a:gd name="T30" fmla="*/ 1006 w 5890"/>
                <a:gd name="T31" fmla="*/ 394 h 4964"/>
                <a:gd name="T32" fmla="*/ 4890 w 5890"/>
                <a:gd name="T33" fmla="*/ 377 h 4964"/>
                <a:gd name="T34" fmla="*/ 5828 w 5890"/>
                <a:gd name="T35" fmla="*/ 2657 h 4964"/>
                <a:gd name="T36" fmla="*/ 5260 w 5890"/>
                <a:gd name="T37" fmla="*/ 4525 h 4964"/>
                <a:gd name="T38" fmla="*/ 2825 w 5890"/>
                <a:gd name="T39" fmla="*/ 4845 h 4964"/>
                <a:gd name="T40" fmla="*/ 949 w 5890"/>
                <a:gd name="T41" fmla="*/ 4738 h 4964"/>
                <a:gd name="T42" fmla="*/ 85 w 5890"/>
                <a:gd name="T43" fmla="*/ 3488 h 4964"/>
                <a:gd name="T44" fmla="*/ 439 w 5890"/>
                <a:gd name="T45" fmla="*/ 2648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90" h="4964">
                  <a:moveTo>
                    <a:pt x="241" y="2517"/>
                  </a:moveTo>
                  <a:cubicBezTo>
                    <a:pt x="695" y="2534"/>
                    <a:pt x="1149" y="2551"/>
                    <a:pt x="1393" y="2599"/>
                  </a:cubicBezTo>
                  <a:cubicBezTo>
                    <a:pt x="1637" y="2647"/>
                    <a:pt x="1502" y="2719"/>
                    <a:pt x="1706" y="2805"/>
                  </a:cubicBezTo>
                  <a:cubicBezTo>
                    <a:pt x="1910" y="2891"/>
                    <a:pt x="2327" y="3054"/>
                    <a:pt x="2619" y="3117"/>
                  </a:cubicBezTo>
                  <a:cubicBezTo>
                    <a:pt x="2911" y="3180"/>
                    <a:pt x="3221" y="3198"/>
                    <a:pt x="3458" y="3183"/>
                  </a:cubicBezTo>
                  <a:cubicBezTo>
                    <a:pt x="3695" y="3168"/>
                    <a:pt x="3907" y="3141"/>
                    <a:pt x="4043" y="3027"/>
                  </a:cubicBezTo>
                  <a:cubicBezTo>
                    <a:pt x="4179" y="2913"/>
                    <a:pt x="4235" y="2640"/>
                    <a:pt x="4273" y="2500"/>
                  </a:cubicBezTo>
                  <a:cubicBezTo>
                    <a:pt x="4311" y="2360"/>
                    <a:pt x="4339" y="2288"/>
                    <a:pt x="4273" y="2188"/>
                  </a:cubicBezTo>
                  <a:cubicBezTo>
                    <a:pt x="4207" y="2088"/>
                    <a:pt x="4096" y="1942"/>
                    <a:pt x="3878" y="1900"/>
                  </a:cubicBezTo>
                  <a:cubicBezTo>
                    <a:pt x="3660" y="1858"/>
                    <a:pt x="3254" y="1895"/>
                    <a:pt x="2965" y="1933"/>
                  </a:cubicBezTo>
                  <a:cubicBezTo>
                    <a:pt x="2676" y="1971"/>
                    <a:pt x="2388" y="2033"/>
                    <a:pt x="2142" y="2130"/>
                  </a:cubicBezTo>
                  <a:cubicBezTo>
                    <a:pt x="1896" y="2227"/>
                    <a:pt x="1658" y="2447"/>
                    <a:pt x="1492" y="2517"/>
                  </a:cubicBezTo>
                  <a:cubicBezTo>
                    <a:pt x="1326" y="2587"/>
                    <a:pt x="1283" y="2564"/>
                    <a:pt x="1146" y="2550"/>
                  </a:cubicBezTo>
                  <a:cubicBezTo>
                    <a:pt x="1009" y="2536"/>
                    <a:pt x="806" y="2634"/>
                    <a:pt x="669" y="2434"/>
                  </a:cubicBezTo>
                  <a:cubicBezTo>
                    <a:pt x="532" y="2234"/>
                    <a:pt x="267" y="1688"/>
                    <a:pt x="323" y="1348"/>
                  </a:cubicBezTo>
                  <a:cubicBezTo>
                    <a:pt x="379" y="1008"/>
                    <a:pt x="245" y="556"/>
                    <a:pt x="1006" y="394"/>
                  </a:cubicBezTo>
                  <a:cubicBezTo>
                    <a:pt x="1767" y="232"/>
                    <a:pt x="4086" y="0"/>
                    <a:pt x="4890" y="377"/>
                  </a:cubicBezTo>
                  <a:cubicBezTo>
                    <a:pt x="5694" y="754"/>
                    <a:pt x="5766" y="1966"/>
                    <a:pt x="5828" y="2657"/>
                  </a:cubicBezTo>
                  <a:cubicBezTo>
                    <a:pt x="5890" y="3348"/>
                    <a:pt x="5760" y="4160"/>
                    <a:pt x="5260" y="4525"/>
                  </a:cubicBezTo>
                  <a:cubicBezTo>
                    <a:pt x="4760" y="4890"/>
                    <a:pt x="3543" y="4810"/>
                    <a:pt x="2825" y="4845"/>
                  </a:cubicBezTo>
                  <a:cubicBezTo>
                    <a:pt x="2107" y="4880"/>
                    <a:pt x="1406" y="4964"/>
                    <a:pt x="949" y="4738"/>
                  </a:cubicBezTo>
                  <a:cubicBezTo>
                    <a:pt x="492" y="4512"/>
                    <a:pt x="170" y="3836"/>
                    <a:pt x="85" y="3488"/>
                  </a:cubicBezTo>
                  <a:cubicBezTo>
                    <a:pt x="0" y="3140"/>
                    <a:pt x="219" y="2894"/>
                    <a:pt x="439"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9861" name="Group 5"/>
            <p:cNvGrpSpPr>
              <a:grpSpLocks/>
            </p:cNvGrpSpPr>
            <p:nvPr/>
          </p:nvGrpSpPr>
          <p:grpSpPr bwMode="auto">
            <a:xfrm>
              <a:off x="-1000" y="-25"/>
              <a:ext cx="4705" cy="4176"/>
              <a:chOff x="239" y="1395"/>
              <a:chExt cx="2116" cy="1903"/>
            </a:xfrm>
          </p:grpSpPr>
          <p:sp>
            <p:nvSpPr>
              <p:cNvPr id="249862" name="Freeform 6"/>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863" name="Freeform 7"/>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9864" name="Rectangle 8"/>
          <p:cNvSpPr>
            <a:spLocks noGrp="1" noChangeArrowheads="1"/>
          </p:cNvSpPr>
          <p:nvPr>
            <p:ph type="title"/>
          </p:nvPr>
        </p:nvSpPr>
        <p:spPr/>
        <p:txBody>
          <a:bodyPr/>
          <a:lstStyle/>
          <a:p>
            <a:r>
              <a:rPr lang="en-US"/>
              <a:t>The crystal rotates!</a:t>
            </a:r>
          </a:p>
        </p:txBody>
      </p:sp>
      <p:sp>
        <p:nvSpPr>
          <p:cNvPr id="249865"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9866"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867"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1142428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8.33333E-7 -1.48148E-6 L -0.1658 -1.48148E-6 " pathEditMode="relative" rAng="0" ptsTypes="AA">
                                      <p:cBhvr>
                                        <p:cTn id="6" dur="500" fill="hold"/>
                                        <p:tgtEl>
                                          <p:spTgt spid="249858"/>
                                        </p:tgtEl>
                                        <p:attrNameLst>
                                          <p:attrName>ppt_x</p:attrName>
                                          <p:attrName>ppt_y</p:attrName>
                                        </p:attrNameLst>
                                      </p:cBhvr>
                                      <p:rCtr x="-82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4" name="Freeform 6"/>
          <p:cNvSpPr>
            <a:spLocks/>
          </p:cNvSpPr>
          <p:nvPr/>
        </p:nvSpPr>
        <p:spPr bwMode="auto">
          <a:xfrm>
            <a:off x="-163513" y="1382713"/>
            <a:ext cx="7032626" cy="600075"/>
          </a:xfrm>
          <a:custGeom>
            <a:avLst/>
            <a:gdLst>
              <a:gd name="T0" fmla="*/ 2147483647 w 4430"/>
              <a:gd name="T1" fmla="*/ 2147483647 h 378"/>
              <a:gd name="T2" fmla="*/ 2147483647 w 4430"/>
              <a:gd name="T3" fmla="*/ 2147483647 h 378"/>
              <a:gd name="T4" fmla="*/ 2147483647 w 4430"/>
              <a:gd name="T5" fmla="*/ 2147483647 h 378"/>
              <a:gd name="T6" fmla="*/ 2147483647 w 4430"/>
              <a:gd name="T7" fmla="*/ 2147483647 h 378"/>
              <a:gd name="T8" fmla="*/ 2147483647 w 4430"/>
              <a:gd name="T9" fmla="*/ 2147483647 h 378"/>
              <a:gd name="T10" fmla="*/ 2147483647 w 4430"/>
              <a:gd name="T11" fmla="*/ 2147483647 h 378"/>
              <a:gd name="T12" fmla="*/ 2147483647 w 4430"/>
              <a:gd name="T13" fmla="*/ 2147483647 h 378"/>
              <a:gd name="T14" fmla="*/ 2147483647 w 4430"/>
              <a:gd name="T15" fmla="*/ 2147483647 h 378"/>
              <a:gd name="T16" fmla="*/ 2147483647 w 4430"/>
              <a:gd name="T17" fmla="*/ 2147483647 h 378"/>
              <a:gd name="T18" fmla="*/ 2147483647 w 4430"/>
              <a:gd name="T19" fmla="*/ 2147483647 h 378"/>
              <a:gd name="T20" fmla="*/ 2147483647 w 4430"/>
              <a:gd name="T21" fmla="*/ 2147483647 h 378"/>
              <a:gd name="T22" fmla="*/ 2147483647 w 4430"/>
              <a:gd name="T23" fmla="*/ 2147483647 h 378"/>
              <a:gd name="T24" fmla="*/ 2147483647 w 4430"/>
              <a:gd name="T25" fmla="*/ 2147483647 h 378"/>
              <a:gd name="T26" fmla="*/ 2147483647 w 4430"/>
              <a:gd name="T27" fmla="*/ 2147483647 h 378"/>
              <a:gd name="T28" fmla="*/ 2147483647 w 4430"/>
              <a:gd name="T29" fmla="*/ 2147483647 h 378"/>
              <a:gd name="T30" fmla="*/ 2147483647 w 4430"/>
              <a:gd name="T31" fmla="*/ 2147483647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30" h="378">
                <a:moveTo>
                  <a:pt x="1665" y="202"/>
                </a:moveTo>
                <a:cubicBezTo>
                  <a:pt x="2206" y="207"/>
                  <a:pt x="2748" y="212"/>
                  <a:pt x="2975" y="202"/>
                </a:cubicBezTo>
                <a:cubicBezTo>
                  <a:pt x="3202" y="192"/>
                  <a:pt x="3021" y="163"/>
                  <a:pt x="3030" y="139"/>
                </a:cubicBezTo>
                <a:cubicBezTo>
                  <a:pt x="3039" y="115"/>
                  <a:pt x="3018" y="80"/>
                  <a:pt x="3030" y="60"/>
                </a:cubicBezTo>
                <a:cubicBezTo>
                  <a:pt x="3042" y="40"/>
                  <a:pt x="2899" y="26"/>
                  <a:pt x="3101" y="21"/>
                </a:cubicBezTo>
                <a:cubicBezTo>
                  <a:pt x="3303" y="16"/>
                  <a:pt x="4060" y="0"/>
                  <a:pt x="4245" y="29"/>
                </a:cubicBezTo>
                <a:cubicBezTo>
                  <a:pt x="4430" y="58"/>
                  <a:pt x="4330" y="165"/>
                  <a:pt x="4214" y="194"/>
                </a:cubicBezTo>
                <a:cubicBezTo>
                  <a:pt x="4098" y="223"/>
                  <a:pt x="3666" y="180"/>
                  <a:pt x="3551" y="202"/>
                </a:cubicBezTo>
                <a:cubicBezTo>
                  <a:pt x="3436" y="224"/>
                  <a:pt x="3553" y="302"/>
                  <a:pt x="3520" y="328"/>
                </a:cubicBezTo>
                <a:cubicBezTo>
                  <a:pt x="3487" y="354"/>
                  <a:pt x="3617" y="355"/>
                  <a:pt x="3354" y="360"/>
                </a:cubicBezTo>
                <a:cubicBezTo>
                  <a:pt x="3091" y="365"/>
                  <a:pt x="2453" y="360"/>
                  <a:pt x="1941" y="360"/>
                </a:cubicBezTo>
                <a:cubicBezTo>
                  <a:pt x="1429" y="360"/>
                  <a:pt x="568" y="378"/>
                  <a:pt x="284" y="360"/>
                </a:cubicBezTo>
                <a:cubicBezTo>
                  <a:pt x="0" y="342"/>
                  <a:pt x="233" y="278"/>
                  <a:pt x="237" y="249"/>
                </a:cubicBezTo>
                <a:cubicBezTo>
                  <a:pt x="241" y="220"/>
                  <a:pt x="98" y="195"/>
                  <a:pt x="308" y="186"/>
                </a:cubicBezTo>
                <a:cubicBezTo>
                  <a:pt x="518" y="177"/>
                  <a:pt x="1009" y="185"/>
                  <a:pt x="1500" y="194"/>
                </a:cubicBezTo>
                <a:cubicBezTo>
                  <a:pt x="1500" y="194"/>
                  <a:pt x="1665" y="202"/>
                  <a:pt x="1665" y="202"/>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5" name="Freeform 7"/>
          <p:cNvSpPr>
            <a:spLocks/>
          </p:cNvSpPr>
          <p:nvPr/>
        </p:nvSpPr>
        <p:spPr bwMode="auto">
          <a:xfrm>
            <a:off x="95250" y="1919288"/>
            <a:ext cx="2557463" cy="354012"/>
          </a:xfrm>
          <a:custGeom>
            <a:avLst/>
            <a:gdLst>
              <a:gd name="T0" fmla="*/ 2147483647 w 1611"/>
              <a:gd name="T1" fmla="*/ 2147483647 h 223"/>
              <a:gd name="T2" fmla="*/ 2147483647 w 1611"/>
              <a:gd name="T3" fmla="*/ 2147483647 h 223"/>
              <a:gd name="T4" fmla="*/ 2147483647 w 1611"/>
              <a:gd name="T5" fmla="*/ 2147483647 h 223"/>
              <a:gd name="T6" fmla="*/ 2147483647 w 1611"/>
              <a:gd name="T7" fmla="*/ 2147483647 h 223"/>
              <a:gd name="T8" fmla="*/ 2147483647 w 1611"/>
              <a:gd name="T9" fmla="*/ 2147483647 h 223"/>
              <a:gd name="T10" fmla="*/ 2147483647 w 1611"/>
              <a:gd name="T11" fmla="*/ 2147483647 h 223"/>
              <a:gd name="T12" fmla="*/ 2147483647 w 1611"/>
              <a:gd name="T13" fmla="*/ 2147483647 h 223"/>
              <a:gd name="T14" fmla="*/ 2147483647 w 1611"/>
              <a:gd name="T15" fmla="*/ 2147483647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11" h="223">
                <a:moveTo>
                  <a:pt x="879" y="188"/>
                </a:moveTo>
                <a:cubicBezTo>
                  <a:pt x="575" y="196"/>
                  <a:pt x="271" y="205"/>
                  <a:pt x="145" y="180"/>
                </a:cubicBezTo>
                <a:cubicBezTo>
                  <a:pt x="19" y="155"/>
                  <a:pt x="0" y="66"/>
                  <a:pt x="121" y="38"/>
                </a:cubicBezTo>
                <a:cubicBezTo>
                  <a:pt x="242" y="10"/>
                  <a:pt x="640" y="15"/>
                  <a:pt x="871" y="14"/>
                </a:cubicBezTo>
                <a:cubicBezTo>
                  <a:pt x="1102" y="13"/>
                  <a:pt x="1409" y="0"/>
                  <a:pt x="1510" y="30"/>
                </a:cubicBezTo>
                <a:cubicBezTo>
                  <a:pt x="1611" y="60"/>
                  <a:pt x="1549" y="167"/>
                  <a:pt x="1479" y="195"/>
                </a:cubicBezTo>
                <a:cubicBezTo>
                  <a:pt x="1409" y="223"/>
                  <a:pt x="1250" y="209"/>
                  <a:pt x="1092" y="195"/>
                </a:cubicBezTo>
                <a:cubicBezTo>
                  <a:pt x="1092" y="195"/>
                  <a:pt x="879" y="188"/>
                  <a:pt x="879" y="188"/>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7" name="Freeform 9"/>
          <p:cNvSpPr>
            <a:spLocks/>
          </p:cNvSpPr>
          <p:nvPr/>
        </p:nvSpPr>
        <p:spPr bwMode="auto">
          <a:xfrm>
            <a:off x="3736975" y="4230688"/>
            <a:ext cx="2319338" cy="404812"/>
          </a:xfrm>
          <a:custGeom>
            <a:avLst/>
            <a:gdLst>
              <a:gd name="T0" fmla="*/ 2147483647 w 1461"/>
              <a:gd name="T1" fmla="*/ 2147483647 h 255"/>
              <a:gd name="T2" fmla="*/ 2147483647 w 1461"/>
              <a:gd name="T3" fmla="*/ 2147483647 h 255"/>
              <a:gd name="T4" fmla="*/ 2147483647 w 1461"/>
              <a:gd name="T5" fmla="*/ 2147483647 h 255"/>
              <a:gd name="T6" fmla="*/ 2147483647 w 1461"/>
              <a:gd name="T7" fmla="*/ 2147483647 h 255"/>
              <a:gd name="T8" fmla="*/ 2147483647 w 1461"/>
              <a:gd name="T9" fmla="*/ 2147483647 h 255"/>
              <a:gd name="T10" fmla="*/ 2147483647 w 1461"/>
              <a:gd name="T11" fmla="*/ 2147483647 h 255"/>
              <a:gd name="T12" fmla="*/ 2147483647 w 1461"/>
              <a:gd name="T13" fmla="*/ 2147483647 h 255"/>
              <a:gd name="T14" fmla="*/ 2147483647 w 1461"/>
              <a:gd name="T15" fmla="*/ 2147483647 h 255"/>
              <a:gd name="T16" fmla="*/ 2147483647 w 1461"/>
              <a:gd name="T17" fmla="*/ 2147483647 h 255"/>
              <a:gd name="T18" fmla="*/ 2147483647 w 1461"/>
              <a:gd name="T19" fmla="*/ 214748364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61" h="255">
                <a:moveTo>
                  <a:pt x="707" y="215"/>
                </a:moveTo>
                <a:cubicBezTo>
                  <a:pt x="508" y="218"/>
                  <a:pt x="309" y="222"/>
                  <a:pt x="195" y="223"/>
                </a:cubicBezTo>
                <a:cubicBezTo>
                  <a:pt x="81" y="224"/>
                  <a:pt x="42" y="255"/>
                  <a:pt x="21" y="223"/>
                </a:cubicBezTo>
                <a:cubicBezTo>
                  <a:pt x="0" y="191"/>
                  <a:pt x="6" y="68"/>
                  <a:pt x="68" y="34"/>
                </a:cubicBezTo>
                <a:cubicBezTo>
                  <a:pt x="130" y="0"/>
                  <a:pt x="234" y="21"/>
                  <a:pt x="392" y="18"/>
                </a:cubicBezTo>
                <a:cubicBezTo>
                  <a:pt x="550" y="15"/>
                  <a:pt x="856" y="10"/>
                  <a:pt x="1015" y="18"/>
                </a:cubicBezTo>
                <a:cubicBezTo>
                  <a:pt x="1174" y="26"/>
                  <a:pt x="1284" y="32"/>
                  <a:pt x="1347" y="65"/>
                </a:cubicBezTo>
                <a:cubicBezTo>
                  <a:pt x="1410" y="98"/>
                  <a:pt x="1461" y="193"/>
                  <a:pt x="1394" y="215"/>
                </a:cubicBezTo>
                <a:cubicBezTo>
                  <a:pt x="1327" y="237"/>
                  <a:pt x="1135" y="218"/>
                  <a:pt x="944" y="199"/>
                </a:cubicBezTo>
                <a:cubicBezTo>
                  <a:pt x="944" y="199"/>
                  <a:pt x="707" y="215"/>
                  <a:pt x="707" y="215"/>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8" name="Freeform 10"/>
          <p:cNvSpPr>
            <a:spLocks/>
          </p:cNvSpPr>
          <p:nvPr/>
        </p:nvSpPr>
        <p:spPr bwMode="auto">
          <a:xfrm>
            <a:off x="234950" y="1377950"/>
            <a:ext cx="4302125" cy="352425"/>
          </a:xfrm>
          <a:custGeom>
            <a:avLst/>
            <a:gdLst>
              <a:gd name="T0" fmla="*/ 2147483647 w 2710"/>
              <a:gd name="T1" fmla="*/ 2147483647 h 222"/>
              <a:gd name="T2" fmla="*/ 2147483647 w 2710"/>
              <a:gd name="T3" fmla="*/ 2147483647 h 222"/>
              <a:gd name="T4" fmla="*/ 2147483647 w 2710"/>
              <a:gd name="T5" fmla="*/ 2147483647 h 222"/>
              <a:gd name="T6" fmla="*/ 2147483647 w 2710"/>
              <a:gd name="T7" fmla="*/ 2147483647 h 222"/>
              <a:gd name="T8" fmla="*/ 2147483647 w 2710"/>
              <a:gd name="T9" fmla="*/ 2147483647 h 222"/>
              <a:gd name="T10" fmla="*/ 2147483647 w 2710"/>
              <a:gd name="T11" fmla="*/ 2147483647 h 222"/>
              <a:gd name="T12" fmla="*/ 2147483647 w 2710"/>
              <a:gd name="T13" fmla="*/ 2147483647 h 222"/>
              <a:gd name="T14" fmla="*/ 2147483647 w 2710"/>
              <a:gd name="T15" fmla="*/ 2147483647 h 222"/>
              <a:gd name="T16" fmla="*/ 2147483647 w 2710"/>
              <a:gd name="T17" fmla="*/ 2147483647 h 222"/>
              <a:gd name="T18" fmla="*/ 2147483647 w 2710"/>
              <a:gd name="T19" fmla="*/ 2147483647 h 222"/>
              <a:gd name="T20" fmla="*/ 2147483647 w 2710"/>
              <a:gd name="T21" fmla="*/ 2147483647 h 222"/>
              <a:gd name="T22" fmla="*/ 2147483647 w 2710"/>
              <a:gd name="T23" fmla="*/ 2147483647 h 222"/>
              <a:gd name="T24" fmla="*/ 2147483647 w 2710"/>
              <a:gd name="T25" fmla="*/ 2147483647 h 222"/>
              <a:gd name="T26" fmla="*/ 2147483647 w 2710"/>
              <a:gd name="T27" fmla="*/ 2147483647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0" h="222">
                <a:moveTo>
                  <a:pt x="688" y="39"/>
                </a:moveTo>
                <a:cubicBezTo>
                  <a:pt x="1121" y="29"/>
                  <a:pt x="1554" y="20"/>
                  <a:pt x="1864" y="16"/>
                </a:cubicBezTo>
                <a:cubicBezTo>
                  <a:pt x="2174" y="12"/>
                  <a:pt x="2421" y="0"/>
                  <a:pt x="2551" y="16"/>
                </a:cubicBezTo>
                <a:cubicBezTo>
                  <a:pt x="2681" y="32"/>
                  <a:pt x="2634" y="80"/>
                  <a:pt x="2645" y="110"/>
                </a:cubicBezTo>
                <a:cubicBezTo>
                  <a:pt x="2656" y="140"/>
                  <a:pt x="2710" y="178"/>
                  <a:pt x="2614" y="197"/>
                </a:cubicBezTo>
                <a:cubicBezTo>
                  <a:pt x="2518" y="216"/>
                  <a:pt x="2281" y="222"/>
                  <a:pt x="2069" y="221"/>
                </a:cubicBezTo>
                <a:cubicBezTo>
                  <a:pt x="1857" y="220"/>
                  <a:pt x="1603" y="196"/>
                  <a:pt x="1343" y="189"/>
                </a:cubicBezTo>
                <a:cubicBezTo>
                  <a:pt x="1083" y="182"/>
                  <a:pt x="717" y="180"/>
                  <a:pt x="507" y="181"/>
                </a:cubicBezTo>
                <a:cubicBezTo>
                  <a:pt x="297" y="182"/>
                  <a:pt x="162" y="205"/>
                  <a:pt x="81" y="197"/>
                </a:cubicBezTo>
                <a:cubicBezTo>
                  <a:pt x="0" y="189"/>
                  <a:pt x="28" y="160"/>
                  <a:pt x="18" y="134"/>
                </a:cubicBezTo>
                <a:cubicBezTo>
                  <a:pt x="8" y="108"/>
                  <a:pt x="4" y="57"/>
                  <a:pt x="18" y="39"/>
                </a:cubicBezTo>
                <a:cubicBezTo>
                  <a:pt x="32" y="21"/>
                  <a:pt x="28" y="26"/>
                  <a:pt x="104" y="24"/>
                </a:cubicBezTo>
                <a:cubicBezTo>
                  <a:pt x="180" y="22"/>
                  <a:pt x="327" y="23"/>
                  <a:pt x="475" y="24"/>
                </a:cubicBezTo>
                <a:cubicBezTo>
                  <a:pt x="475" y="24"/>
                  <a:pt x="688" y="39"/>
                  <a:pt x="688" y="39"/>
                </a:cubicBezTo>
                <a:close/>
              </a:path>
            </a:pathLst>
          </a:custGeom>
          <a:noFill/>
          <a:ln w="254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11" name="Freeform 8"/>
          <p:cNvSpPr>
            <a:spLocks/>
          </p:cNvSpPr>
          <p:nvPr/>
        </p:nvSpPr>
        <p:spPr bwMode="auto">
          <a:xfrm>
            <a:off x="214313" y="2928938"/>
            <a:ext cx="2171700" cy="355600"/>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Tree>
    <p:extLst>
      <p:ext uri="{BB962C8B-B14F-4D97-AF65-F5344CB8AC3E}">
        <p14:creationId xmlns:p14="http://schemas.microsoft.com/office/powerpoint/2010/main" val="1069015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95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957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695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957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66957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957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66957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957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66957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695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957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2" grpId="0"/>
      <p:bldP spid="2669574" grpId="0" animBg="1"/>
      <p:bldP spid="2669574" grpId="1" animBg="1"/>
      <p:bldP spid="2669575" grpId="0" animBg="1"/>
      <p:bldP spid="2669575" grpId="1" animBg="1"/>
      <p:bldP spid="2669576" grpId="0" animBg="1"/>
      <p:bldP spid="2669576" grpId="1" animBg="1"/>
      <p:bldP spid="2669577" grpId="0" animBg="1"/>
      <p:bldP spid="2669577" grpId="1" animBg="1"/>
      <p:bldP spid="2669578" grpId="0" animBg="1"/>
      <p:bldP spid="1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685800" y="196850"/>
            <a:ext cx="7772400" cy="1143000"/>
          </a:xfrm>
        </p:spPr>
        <p:txBody>
          <a:bodyPr/>
          <a:lstStyle/>
          <a:p>
            <a:r>
              <a:rPr lang="en-US" sz="5400"/>
              <a:t>Basic Principles</a:t>
            </a:r>
          </a:p>
        </p:txBody>
      </p:sp>
      <p:sp>
        <p:nvSpPr>
          <p:cNvPr id="438275" name="Rectangle 3"/>
          <p:cNvSpPr>
            <a:spLocks noGrp="1" noChangeArrowheads="1"/>
          </p:cNvSpPr>
          <p:nvPr>
            <p:ph type="body" idx="1"/>
          </p:nvPr>
        </p:nvSpPr>
        <p:spPr>
          <a:xfrm>
            <a:off x="300038" y="1600200"/>
            <a:ext cx="8386762" cy="4525963"/>
          </a:xfrm>
        </p:spPr>
        <p:txBody>
          <a:bodyPr/>
          <a:lstStyle/>
          <a:p>
            <a:pPr>
              <a:buFontTx/>
              <a:buNone/>
            </a:pPr>
            <a:r>
              <a:rPr lang="en-US"/>
              <a:t>“Hell, there are </a:t>
            </a:r>
            <a:r>
              <a:rPr lang="en-US">
                <a:solidFill>
                  <a:srgbClr val="990000"/>
                </a:solidFill>
              </a:rPr>
              <a:t>NO RULES</a:t>
            </a:r>
            <a:r>
              <a:rPr lang="en-US"/>
              <a:t> here - we're trying to accomplish something.”</a:t>
            </a:r>
          </a:p>
          <a:p>
            <a:pPr algn="r">
              <a:buFontTx/>
              <a:buNone/>
            </a:pPr>
            <a:r>
              <a:rPr lang="en-US" sz="2000"/>
              <a:t>Thomas A. Edison – inventor</a:t>
            </a:r>
          </a:p>
          <a:p>
            <a:pPr algn="ctr">
              <a:buFontTx/>
              <a:buNone/>
            </a:pPr>
            <a:endParaRPr lang="en-US"/>
          </a:p>
          <a:p>
            <a:pPr>
              <a:buFontTx/>
              <a:buNone/>
            </a:pPr>
            <a:r>
              <a:rPr lang="en-US"/>
              <a:t>“You’ve got to have an </a:t>
            </a:r>
            <a:r>
              <a:rPr lang="en-US">
                <a:solidFill>
                  <a:srgbClr val="990000"/>
                </a:solidFill>
              </a:rPr>
              <a:t>ASSAY</a:t>
            </a:r>
            <a:r>
              <a:rPr lang="en-US"/>
              <a:t>.”</a:t>
            </a:r>
          </a:p>
          <a:p>
            <a:pPr algn="r">
              <a:buFontTx/>
              <a:buNone/>
            </a:pPr>
            <a:r>
              <a:rPr lang="en-US" sz="2000"/>
              <a:t>Arthur Kornberg – Nobel Laureate</a:t>
            </a:r>
          </a:p>
          <a:p>
            <a:pPr algn="ctr">
              <a:buFontTx/>
              <a:buNone/>
            </a:pPr>
            <a:endParaRPr lang="en-US" sz="2000"/>
          </a:p>
          <a:p>
            <a:pPr>
              <a:buFontTx/>
              <a:buNone/>
            </a:pPr>
            <a:r>
              <a:rPr lang="en-US"/>
              <a:t>“Control, control, you must learn </a:t>
            </a:r>
            <a:r>
              <a:rPr lang="en-US">
                <a:solidFill>
                  <a:srgbClr val="990000"/>
                </a:solidFill>
              </a:rPr>
              <a:t>CONTROL</a:t>
            </a:r>
            <a:r>
              <a:rPr lang="en-US"/>
              <a:t>!”</a:t>
            </a:r>
          </a:p>
          <a:p>
            <a:pPr algn="r">
              <a:buFontTx/>
              <a:buNone/>
            </a:pPr>
            <a:r>
              <a:rPr lang="en-US" sz="2000"/>
              <a:t>Yoda – Jedi Master</a:t>
            </a:r>
          </a:p>
          <a:p>
            <a:pPr>
              <a:buFontTx/>
              <a:buNone/>
            </a:pPr>
            <a:endParaRPr lang="en-US" sz="2000"/>
          </a:p>
        </p:txBody>
      </p:sp>
    </p:spTree>
    <p:extLst>
      <p:ext uri="{BB962C8B-B14F-4D97-AF65-F5344CB8AC3E}">
        <p14:creationId xmlns:p14="http://schemas.microsoft.com/office/powerpoint/2010/main" val="1510551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82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827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827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82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82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8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800" smtClean="0"/>
              <a:t>Summary</a:t>
            </a:r>
          </a:p>
        </p:txBody>
      </p:sp>
      <p:sp>
        <p:nvSpPr>
          <p:cNvPr id="173059" name="Text Box 3"/>
          <p:cNvSpPr txBox="1">
            <a:spLocks noChangeArrowheads="1"/>
          </p:cNvSpPr>
          <p:nvPr/>
        </p:nvSpPr>
        <p:spPr bwMode="auto">
          <a:xfrm>
            <a:off x="1416050" y="2116138"/>
            <a:ext cx="6613525"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lnSpc>
                <a:spcPct val="130000"/>
              </a:lnSpc>
            </a:pPr>
            <a:r>
              <a:rPr lang="en-US" sz="3600" b="1" dirty="0">
                <a:solidFill>
                  <a:srgbClr val="008000"/>
                </a:solidFill>
              </a:rPr>
              <a:t>Shoot the crystal</a:t>
            </a:r>
          </a:p>
          <a:p>
            <a:pPr algn="ctr" eaLnBrk="1" hangingPunct="1">
              <a:lnSpc>
                <a:spcPct val="130000"/>
              </a:lnSpc>
            </a:pPr>
            <a:r>
              <a:rPr lang="en-US" sz="3600" b="1" dirty="0">
                <a:solidFill>
                  <a:srgbClr val="008000"/>
                </a:solidFill>
              </a:rPr>
              <a:t>Do not bend</a:t>
            </a:r>
            <a:r>
              <a:rPr lang="en-US" sz="3600" b="1" dirty="0" smtClean="0">
                <a:solidFill>
                  <a:srgbClr val="008000"/>
                </a:solidFill>
              </a:rPr>
              <a:t>!</a:t>
            </a:r>
          </a:p>
          <a:p>
            <a:pPr algn="ctr" eaLnBrk="1" hangingPunct="1">
              <a:lnSpc>
                <a:spcPct val="130000"/>
              </a:lnSpc>
            </a:pPr>
            <a:r>
              <a:rPr lang="en-US" sz="3600" b="1" dirty="0" smtClean="0">
                <a:solidFill>
                  <a:srgbClr val="008000"/>
                </a:solidFill>
              </a:rPr>
              <a:t>Multi-crystal strategies</a:t>
            </a:r>
          </a:p>
          <a:p>
            <a:pPr algn="ctr" eaLnBrk="1" hangingPunct="1">
              <a:lnSpc>
                <a:spcPct val="130000"/>
              </a:lnSpc>
            </a:pPr>
            <a:endParaRPr lang="en-US" sz="3600" b="1" dirty="0">
              <a:solidFill>
                <a:srgbClr val="008000"/>
              </a:solidFill>
            </a:endParaRPr>
          </a:p>
          <a:p>
            <a:pPr algn="ctr" eaLnBrk="1" hangingPunct="1">
              <a:lnSpc>
                <a:spcPct val="130000"/>
              </a:lnSpc>
            </a:pPr>
            <a:r>
              <a:rPr lang="en-US" sz="3600" b="1" dirty="0" smtClean="0">
                <a:solidFill>
                  <a:srgbClr val="008000"/>
                </a:solidFill>
              </a:rPr>
              <a:t>assay</a:t>
            </a:r>
            <a:r>
              <a:rPr lang="en-US" sz="3600" b="1" dirty="0">
                <a:solidFill>
                  <a:srgbClr val="008000"/>
                </a:solidFill>
              </a:rPr>
              <a:t>, control and open mind</a:t>
            </a:r>
          </a:p>
        </p:txBody>
      </p:sp>
      <p:sp>
        <p:nvSpPr>
          <p:cNvPr id="139268" name="TextBox 4"/>
          <p:cNvSpPr txBox="1">
            <a:spLocks noChangeArrowheads="1"/>
          </p:cNvSpPr>
          <p:nvPr/>
        </p:nvSpPr>
        <p:spPr bwMode="auto">
          <a:xfrm>
            <a:off x="381000" y="6567488"/>
            <a:ext cx="3048000" cy="276225"/>
          </a:xfrm>
          <a:prstGeom prst="rect">
            <a:avLst/>
          </a:prstGeom>
          <a:solidFill>
            <a:schemeClr val="bg1">
              <a:alpha val="8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1200">
                <a:latin typeface="Times" pitchFamily="18" charset="0"/>
              </a:rPr>
              <a:t>Membrane Protein Expression Center © 2013</a:t>
            </a:r>
          </a:p>
        </p:txBody>
      </p:sp>
    </p:spTree>
    <p:extLst>
      <p:ext uri="{BB962C8B-B14F-4D97-AF65-F5344CB8AC3E}">
        <p14:creationId xmlns:p14="http://schemas.microsoft.com/office/powerpoint/2010/main" val="3313413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AS Colour Scheme">
      <a:dk1>
        <a:srgbClr val="000000"/>
      </a:dk1>
      <a:lt1>
        <a:srgbClr val="FFFFFF"/>
      </a:lt1>
      <a:dk2>
        <a:srgbClr val="CCD221"/>
      </a:dk2>
      <a:lt2>
        <a:srgbClr val="808080"/>
      </a:lt2>
      <a:accent1>
        <a:srgbClr val="3C97D1"/>
      </a:accent1>
      <a:accent2>
        <a:srgbClr val="1B9B94"/>
      </a:accent2>
      <a:accent3>
        <a:srgbClr val="94B633"/>
      </a:accent3>
      <a:accent4>
        <a:srgbClr val="C53830"/>
      </a:accent4>
      <a:accent5>
        <a:srgbClr val="C31C67"/>
      </a:accent5>
      <a:accent6>
        <a:srgbClr val="DE9829"/>
      </a:accent6>
      <a:hlink>
        <a:srgbClr val="1B9B94"/>
      </a:hlink>
      <a:folHlink>
        <a:srgbClr val="94B6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4639</TotalTime>
  <Words>1705</Words>
  <Application>Microsoft Office PowerPoint</Application>
  <PresentationFormat>On-screen Show (4:3)</PresentationFormat>
  <Paragraphs>585</Paragraphs>
  <Slides>94</Slides>
  <Notes>15</Notes>
  <HiddenSlides>1</HiddenSlides>
  <MMClips>0</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94</vt:i4>
      </vt:variant>
    </vt:vector>
  </HeadingPairs>
  <TitlesOfParts>
    <vt:vector size="102" baseType="lpstr">
      <vt:lpstr>Default Design</vt:lpstr>
      <vt:lpstr>1_Default Design</vt:lpstr>
      <vt:lpstr>2_Default Design</vt:lpstr>
      <vt:lpstr>4_Default Design</vt:lpstr>
      <vt:lpstr>7_Default Design</vt:lpstr>
      <vt:lpstr>1_Office Theme</vt:lpstr>
      <vt:lpstr>Equation</vt:lpstr>
      <vt:lpstr>Chart</vt:lpstr>
      <vt:lpstr>Where do the  X-rays come from?</vt:lpstr>
      <vt:lpstr>EXPERIMENTAL SETUP – Home Source</vt:lpstr>
      <vt:lpstr>ANODE and FILTERING</vt:lpstr>
      <vt:lpstr>Electric charge</vt:lpstr>
      <vt:lpstr>Electric field of a moving charge</vt:lpstr>
      <vt:lpstr>Electric field of a moving charge</vt:lpstr>
      <vt:lpstr>Bending Magnet</vt:lpstr>
      <vt:lpstr>Two Bending Magnets</vt:lpstr>
      <vt:lpstr>Wiggler</vt:lpstr>
      <vt:lpstr>Undulator</vt:lpstr>
      <vt:lpstr>Undulator emission spectrum</vt:lpstr>
      <vt:lpstr>LCLS undulator hall</vt:lpstr>
      <vt:lpstr>LCLS at SLAC</vt:lpstr>
      <vt:lpstr>Electric field of a moving charge</vt:lpstr>
      <vt:lpstr>SASE effect</vt:lpstr>
      <vt:lpstr>Self-Amplified Stimulated Emission (SASE) effect</vt:lpstr>
      <vt:lpstr>Accelerator-based light source terminology</vt:lpstr>
      <vt:lpstr>What does all that stuff in the  concrete tunnel do?</vt:lpstr>
      <vt:lpstr>X-ray optics: mirrors</vt:lpstr>
      <vt:lpstr>Why are the mirrors so long?</vt:lpstr>
      <vt:lpstr>Monochromators</vt:lpstr>
      <vt:lpstr>Monochromators</vt:lpstr>
      <vt:lpstr>Monochromators</vt:lpstr>
      <vt:lpstr>Monochromators</vt:lpstr>
      <vt:lpstr>Monochromators</vt:lpstr>
      <vt:lpstr>Monochromators</vt:lpstr>
      <vt:lpstr>Monochromators</vt:lpstr>
      <vt:lpstr>Monochromators</vt:lpstr>
      <vt:lpstr>The “beam line”</vt:lpstr>
      <vt:lpstr>The “beam line”</vt:lpstr>
      <vt:lpstr>X-ray optics</vt:lpstr>
      <vt:lpstr>The truth about x-ray beams</vt:lpstr>
      <vt:lpstr>The truth about x-ray beams</vt:lpstr>
      <vt:lpstr>The truth about x-ray beams</vt:lpstr>
      <vt:lpstr>The truth about x-ray beams</vt:lpstr>
      <vt:lpstr>The truth about x-ray beams</vt:lpstr>
      <vt:lpstr>The truth about x-ray beams</vt:lpstr>
      <vt:lpstr>The truth about x-ray beams</vt:lpstr>
      <vt:lpstr>PowerPoint Presentation</vt:lpstr>
      <vt:lpstr>The truth about x-ray beams</vt:lpstr>
      <vt:lpstr>Si(111) vs multilayers</vt:lpstr>
      <vt:lpstr>spectral dispersion</vt:lpstr>
      <vt:lpstr>spectral dispersion</vt:lpstr>
      <vt:lpstr>The truth about x-ray beams</vt:lpstr>
      <vt:lpstr>beam divergence</vt:lpstr>
      <vt:lpstr>beam divergence</vt:lpstr>
      <vt:lpstr>  divergence = 0 º</vt:lpstr>
      <vt:lpstr>  divergence = 0.3 º</vt:lpstr>
      <vt:lpstr>Divergence Arndt &amp; Wonacott (1977)</vt:lpstr>
      <vt:lpstr>The truth about x-ray beams</vt:lpstr>
      <vt:lpstr>Air absorption</vt:lpstr>
      <vt:lpstr>The truth about x-ray beams</vt:lpstr>
      <vt:lpstr>Data quality - simple rules:</vt:lpstr>
      <vt:lpstr>“crystal” = thing you want to shoot</vt:lpstr>
      <vt:lpstr>Data quality - simple rules:</vt:lpstr>
      <vt:lpstr>shoot the whole crystal</vt:lpstr>
      <vt:lpstr>shoot the whole crystal</vt:lpstr>
      <vt:lpstr>shoot the whole crystal</vt:lpstr>
      <vt:lpstr>shoot the whole crystal</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How many crystals do you see?</vt:lpstr>
      <vt:lpstr>mosaic spread</vt:lpstr>
      <vt:lpstr>mosaic spread</vt:lpstr>
      <vt:lpstr>shoot the whole crystal</vt:lpstr>
      <vt:lpstr>Data quality - simple rules:</vt:lpstr>
      <vt:lpstr>“crystal” = thing you want to shoot</vt:lpstr>
      <vt:lpstr>shoot nothing but the crystal</vt:lpstr>
      <vt:lpstr>shoot nothing but the crystal</vt:lpstr>
      <vt:lpstr>shoot nothing but the crystal</vt:lpstr>
      <vt:lpstr>shoot nothing but the crystal</vt:lpstr>
      <vt:lpstr>shoot nothing but the crystal</vt:lpstr>
      <vt:lpstr>Data quality - simple rules:</vt:lpstr>
      <vt:lpstr>Background scattering</vt:lpstr>
      <vt:lpstr>Background scattering</vt:lpstr>
      <vt:lpstr>Fine Slicing</vt:lpstr>
      <vt:lpstr>Optimal exposure time (faint spots)</vt:lpstr>
      <vt:lpstr>Data quality - simple rules:</vt:lpstr>
      <vt:lpstr>The crystal rotates!</vt:lpstr>
      <vt:lpstr>The crystal rotates!</vt:lpstr>
      <vt:lpstr>Multi-crystal strategies</vt:lpstr>
      <vt:lpstr>Basic Principles</vt:lpstr>
      <vt:lpstr>Summary</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charge</dc:title>
  <dc:creator>JMHolton</dc:creator>
  <cp:lastModifiedBy>JMHolton</cp:lastModifiedBy>
  <cp:revision>82</cp:revision>
  <dcterms:created xsi:type="dcterms:W3CDTF">2013-05-28T14:39:43Z</dcterms:created>
  <dcterms:modified xsi:type="dcterms:W3CDTF">2015-05-05T17:58:39Z</dcterms:modified>
</cp:coreProperties>
</file>