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  <p:sldMasterId id="2147483797" r:id="rId2"/>
    <p:sldMasterId id="2147483809" r:id="rId3"/>
  </p:sldMasterIdLst>
  <p:notesMasterIdLst>
    <p:notesMasterId r:id="rId79"/>
  </p:notesMasterIdLst>
  <p:sldIdLst>
    <p:sldId id="557" r:id="rId4"/>
    <p:sldId id="569" r:id="rId5"/>
    <p:sldId id="503" r:id="rId6"/>
    <p:sldId id="504" r:id="rId7"/>
    <p:sldId id="505" r:id="rId8"/>
    <p:sldId id="506" r:id="rId9"/>
    <p:sldId id="329" r:id="rId10"/>
    <p:sldId id="307" r:id="rId11"/>
    <p:sldId id="490" r:id="rId12"/>
    <p:sldId id="308" r:id="rId13"/>
    <p:sldId id="500" r:id="rId14"/>
    <p:sldId id="501" r:id="rId15"/>
    <p:sldId id="502" r:id="rId16"/>
    <p:sldId id="560" r:id="rId17"/>
    <p:sldId id="561" r:id="rId18"/>
    <p:sldId id="562" r:id="rId19"/>
    <p:sldId id="563" r:id="rId20"/>
    <p:sldId id="564" r:id="rId21"/>
    <p:sldId id="565" r:id="rId22"/>
    <p:sldId id="566" r:id="rId23"/>
    <p:sldId id="567" r:id="rId24"/>
    <p:sldId id="568" r:id="rId25"/>
    <p:sldId id="509" r:id="rId26"/>
    <p:sldId id="559" r:id="rId27"/>
    <p:sldId id="558" r:id="rId28"/>
    <p:sldId id="494" r:id="rId29"/>
    <p:sldId id="495" r:id="rId30"/>
    <p:sldId id="496" r:id="rId31"/>
    <p:sldId id="493" r:id="rId32"/>
    <p:sldId id="499" r:id="rId33"/>
    <p:sldId id="497" r:id="rId34"/>
    <p:sldId id="498" r:id="rId35"/>
    <p:sldId id="507" r:id="rId36"/>
    <p:sldId id="508" r:id="rId37"/>
    <p:sldId id="510" r:id="rId38"/>
    <p:sldId id="511" r:id="rId39"/>
    <p:sldId id="512" r:id="rId40"/>
    <p:sldId id="513" r:id="rId41"/>
    <p:sldId id="514" r:id="rId42"/>
    <p:sldId id="515" r:id="rId43"/>
    <p:sldId id="516" r:id="rId44"/>
    <p:sldId id="517" r:id="rId45"/>
    <p:sldId id="525" r:id="rId46"/>
    <p:sldId id="526" r:id="rId47"/>
    <p:sldId id="519" r:id="rId48"/>
    <p:sldId id="520" r:id="rId49"/>
    <p:sldId id="521" r:id="rId50"/>
    <p:sldId id="522" r:id="rId51"/>
    <p:sldId id="523" r:id="rId52"/>
    <p:sldId id="570" r:id="rId53"/>
    <p:sldId id="524" r:id="rId54"/>
    <p:sldId id="527" r:id="rId55"/>
    <p:sldId id="528" r:id="rId56"/>
    <p:sldId id="529" r:id="rId57"/>
    <p:sldId id="530" r:id="rId58"/>
    <p:sldId id="531" r:id="rId59"/>
    <p:sldId id="532" r:id="rId60"/>
    <p:sldId id="533" r:id="rId61"/>
    <p:sldId id="534" r:id="rId62"/>
    <p:sldId id="535" r:id="rId63"/>
    <p:sldId id="536" r:id="rId64"/>
    <p:sldId id="537" r:id="rId65"/>
    <p:sldId id="538" r:id="rId66"/>
    <p:sldId id="539" r:id="rId67"/>
    <p:sldId id="540" r:id="rId68"/>
    <p:sldId id="541" r:id="rId69"/>
    <p:sldId id="542" r:id="rId70"/>
    <p:sldId id="543" r:id="rId71"/>
    <p:sldId id="544" r:id="rId72"/>
    <p:sldId id="545" r:id="rId73"/>
    <p:sldId id="546" r:id="rId74"/>
    <p:sldId id="547" r:id="rId75"/>
    <p:sldId id="548" r:id="rId76"/>
    <p:sldId id="549" r:id="rId77"/>
    <p:sldId id="550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68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15560391730138E-2"/>
          <c:y val="4.4374009508716325E-2"/>
          <c:w val="0.87051142546245919"/>
          <c:h val="0.816164817749603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73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6.38545E-3</c:v>
                </c:pt>
                <c:pt idx="1">
                  <c:v>6.3770199999999997E-3</c:v>
                </c:pt>
                <c:pt idx="2">
                  <c:v>6.3704399999999998E-3</c:v>
                </c:pt>
                <c:pt idx="3">
                  <c:v>6.3612599999999997E-3</c:v>
                </c:pt>
                <c:pt idx="4">
                  <c:v>6.35463E-3</c:v>
                </c:pt>
                <c:pt idx="5">
                  <c:v>6.3466299999999998E-3</c:v>
                </c:pt>
                <c:pt idx="6">
                  <c:v>6.3390499999999997E-3</c:v>
                </c:pt>
                <c:pt idx="7">
                  <c:v>6.3331100000000003E-3</c:v>
                </c:pt>
                <c:pt idx="8">
                  <c:v>6.3281199999999996E-3</c:v>
                </c:pt>
                <c:pt idx="9">
                  <c:v>6.3218199999999997E-3</c:v>
                </c:pt>
                <c:pt idx="10">
                  <c:v>6.3169400000000001E-3</c:v>
                </c:pt>
                <c:pt idx="11">
                  <c:v>6.3122400000000002E-3</c:v>
                </c:pt>
                <c:pt idx="12">
                  <c:v>6.30761E-3</c:v>
                </c:pt>
                <c:pt idx="13">
                  <c:v>6.3035499999999998E-3</c:v>
                </c:pt>
                <c:pt idx="14">
                  <c:v>6.2986300000000004E-3</c:v>
                </c:pt>
                <c:pt idx="15">
                  <c:v>6.29518E-3</c:v>
                </c:pt>
                <c:pt idx="16">
                  <c:v>6.2920299999999997E-3</c:v>
                </c:pt>
                <c:pt idx="17">
                  <c:v>6.2881500000000002E-3</c:v>
                </c:pt>
                <c:pt idx="18">
                  <c:v>6.2851299999999999E-3</c:v>
                </c:pt>
                <c:pt idx="19">
                  <c:v>6.2824700000000001E-3</c:v>
                </c:pt>
                <c:pt idx="20">
                  <c:v>6.2808100000000004E-3</c:v>
                </c:pt>
                <c:pt idx="21">
                  <c:v>6.2806099999999998E-3</c:v>
                </c:pt>
                <c:pt idx="22">
                  <c:v>6.2828700000000003E-3</c:v>
                </c:pt>
                <c:pt idx="23">
                  <c:v>6.2871400000000001E-3</c:v>
                </c:pt>
                <c:pt idx="24">
                  <c:v>6.3048799999999997E-3</c:v>
                </c:pt>
                <c:pt idx="25">
                  <c:v>6.3317399999999998E-3</c:v>
                </c:pt>
                <c:pt idx="26">
                  <c:v>6.3767700000000004E-3</c:v>
                </c:pt>
                <c:pt idx="27">
                  <c:v>6.4529899999999996E-3</c:v>
                </c:pt>
                <c:pt idx="28">
                  <c:v>6.5500100000000002E-3</c:v>
                </c:pt>
                <c:pt idx="29">
                  <c:v>6.7898799999999999E-3</c:v>
                </c:pt>
                <c:pt idx="30">
                  <c:v>6.93503E-3</c:v>
                </c:pt>
                <c:pt idx="31">
                  <c:v>7.2771800000000003E-3</c:v>
                </c:pt>
                <c:pt idx="32">
                  <c:v>7.5335000000000003E-3</c:v>
                </c:pt>
                <c:pt idx="33">
                  <c:v>7.9267499999999998E-3</c:v>
                </c:pt>
                <c:pt idx="34">
                  <c:v>8.2266700000000002E-3</c:v>
                </c:pt>
                <c:pt idx="35">
                  <c:v>8.5917000000000007E-3</c:v>
                </c:pt>
                <c:pt idx="36">
                  <c:v>9.0308200000000002E-3</c:v>
                </c:pt>
                <c:pt idx="37">
                  <c:v>9.6402999999999992E-3</c:v>
                </c:pt>
                <c:pt idx="38">
                  <c:v>1.0141900000000001E-2</c:v>
                </c:pt>
                <c:pt idx="39">
                  <c:v>1.0578199999999999E-2</c:v>
                </c:pt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termination</c:v>
                </c:pt>
              </c:strCache>
            </c:strRef>
          </c:tx>
          <c:spPr>
            <a:ln w="36573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1.16696E-4</c:v>
                </c:pt>
                <c:pt idx="1">
                  <c:v>1.4118099999999999E-4</c:v>
                </c:pt>
                <c:pt idx="2">
                  <c:v>1.66928E-4</c:v>
                </c:pt>
                <c:pt idx="3">
                  <c:v>2.0737800000000001E-4</c:v>
                </c:pt>
                <c:pt idx="4">
                  <c:v>2.4052200000000001E-4</c:v>
                </c:pt>
                <c:pt idx="5">
                  <c:v>2.8835299999999998E-4</c:v>
                </c:pt>
                <c:pt idx="6">
                  <c:v>3.43934E-4</c:v>
                </c:pt>
                <c:pt idx="7">
                  <c:v>4.0287299999999999E-4</c:v>
                </c:pt>
                <c:pt idx="8">
                  <c:v>4.6367199999999999E-4</c:v>
                </c:pt>
                <c:pt idx="9">
                  <c:v>5.4496999999999998E-4</c:v>
                </c:pt>
                <c:pt idx="10">
                  <c:v>6.2311899999999999E-4</c:v>
                </c:pt>
                <c:pt idx="11">
                  <c:v>7.2092100000000002E-4</c:v>
                </c:pt>
                <c:pt idx="12">
                  <c:v>8.2139400000000003E-4</c:v>
                </c:pt>
                <c:pt idx="13">
                  <c:v>9.1786600000000004E-4</c:v>
                </c:pt>
                <c:pt idx="14">
                  <c:v>1.0631200000000001E-3</c:v>
                </c:pt>
                <c:pt idx="15">
                  <c:v>1.1962800000000001E-3</c:v>
                </c:pt>
                <c:pt idx="16">
                  <c:v>1.3388899999999999E-3</c:v>
                </c:pt>
                <c:pt idx="17">
                  <c:v>1.51271E-3</c:v>
                </c:pt>
                <c:pt idx="18">
                  <c:v>1.70755E-3</c:v>
                </c:pt>
                <c:pt idx="19">
                  <c:v>1.9086699999999999E-3</c:v>
                </c:pt>
                <c:pt idx="20">
                  <c:v>2.1400999999999998E-3</c:v>
                </c:pt>
                <c:pt idx="21">
                  <c:v>2.3446299999999999E-3</c:v>
                </c:pt>
                <c:pt idx="22">
                  <c:v>2.62407E-3</c:v>
                </c:pt>
                <c:pt idx="23">
                  <c:v>2.8107100000000001E-3</c:v>
                </c:pt>
                <c:pt idx="24">
                  <c:v>3.1804799999999999E-3</c:v>
                </c:pt>
                <c:pt idx="25">
                  <c:v>3.4765099999999999E-3</c:v>
                </c:pt>
                <c:pt idx="26">
                  <c:v>3.7848600000000001E-3</c:v>
                </c:pt>
                <c:pt idx="27">
                  <c:v>4.1158399999999999E-3</c:v>
                </c:pt>
                <c:pt idx="28">
                  <c:v>4.4212499999999998E-3</c:v>
                </c:pt>
                <c:pt idx="29">
                  <c:v>4.9665300000000003E-3</c:v>
                </c:pt>
                <c:pt idx="30">
                  <c:v>5.2371400000000004E-3</c:v>
                </c:pt>
                <c:pt idx="31">
                  <c:v>5.7965100000000004E-3</c:v>
                </c:pt>
                <c:pt idx="32">
                  <c:v>6.1838099999999997E-3</c:v>
                </c:pt>
                <c:pt idx="33">
                  <c:v>6.7416300000000002E-3</c:v>
                </c:pt>
                <c:pt idx="34">
                  <c:v>7.1473500000000002E-3</c:v>
                </c:pt>
                <c:pt idx="35">
                  <c:v>7.62336E-3</c:v>
                </c:pt>
                <c:pt idx="36">
                  <c:v>8.1752500000000002E-3</c:v>
                </c:pt>
                <c:pt idx="37">
                  <c:v>8.9132399999999994E-3</c:v>
                </c:pt>
                <c:pt idx="38">
                  <c:v>9.5025999999999999E-3</c:v>
                </c:pt>
                <c:pt idx="39">
                  <c:v>1.0003099999999999E-2</c:v>
                </c:pt>
                <c:pt idx="40">
                  <c:v>1.07393E-2</c:v>
                </c:pt>
                <c:pt idx="41">
                  <c:v>1.1360800000000001E-2</c:v>
                </c:pt>
                <c:pt idx="42">
                  <c:v>1.22965E-2</c:v>
                </c:pt>
                <c:pt idx="43">
                  <c:v>1.29686E-2</c:v>
                </c:pt>
                <c:pt idx="44">
                  <c:v>1.3647299999999999E-2</c:v>
                </c:pt>
                <c:pt idx="45">
                  <c:v>1.45386E-2</c:v>
                </c:pt>
                <c:pt idx="46">
                  <c:v>1.50365E-2</c:v>
                </c:pt>
                <c:pt idx="47">
                  <c:v>1.6012100000000001E-2</c:v>
                </c:pt>
                <c:pt idx="48">
                  <c:v>1.69424E-2</c:v>
                </c:pt>
                <c:pt idx="49">
                  <c:v>1.80267E-2</c:v>
                </c:pt>
                <c:pt idx="50">
                  <c:v>1.8662000000000002E-2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noise in data</c:v>
                </c:pt>
              </c:strCache>
            </c:strRef>
          </c:tx>
          <c:spPr>
            <a:ln w="36573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Sheet1!$D$2:$D$52</c:f>
              <c:numCache>
                <c:formatCode>General</c:formatCode>
                <c:ptCount val="51"/>
                <c:pt idx="0">
                  <c:v>6.3843900000000002E-3</c:v>
                </c:pt>
                <c:pt idx="1">
                  <c:v>6.3754500000000004E-3</c:v>
                </c:pt>
                <c:pt idx="2">
                  <c:v>6.3682499999999998E-3</c:v>
                </c:pt>
                <c:pt idx="3">
                  <c:v>6.3578699999999998E-3</c:v>
                </c:pt>
                <c:pt idx="4">
                  <c:v>6.3500700000000002E-3</c:v>
                </c:pt>
                <c:pt idx="5">
                  <c:v>6.3400699999999997E-3</c:v>
                </c:pt>
                <c:pt idx="6">
                  <c:v>6.3297099999999997E-3</c:v>
                </c:pt>
                <c:pt idx="7">
                  <c:v>6.3202800000000002E-3</c:v>
                </c:pt>
                <c:pt idx="8">
                  <c:v>6.31111E-3</c:v>
                </c:pt>
                <c:pt idx="9">
                  <c:v>6.2982799999999999E-3</c:v>
                </c:pt>
                <c:pt idx="10">
                  <c:v>6.28613E-3</c:v>
                </c:pt>
                <c:pt idx="11">
                  <c:v>6.2709300000000001E-3</c:v>
                </c:pt>
                <c:pt idx="12">
                  <c:v>6.2538799999999999E-3</c:v>
                </c:pt>
                <c:pt idx="13">
                  <c:v>6.2363499999999999E-3</c:v>
                </c:pt>
                <c:pt idx="14">
                  <c:v>6.2082400000000003E-3</c:v>
                </c:pt>
                <c:pt idx="15">
                  <c:v>6.1804499999999997E-3</c:v>
                </c:pt>
                <c:pt idx="16">
                  <c:v>6.1479000000000004E-3</c:v>
                </c:pt>
                <c:pt idx="17">
                  <c:v>6.1034399999999999E-3</c:v>
                </c:pt>
                <c:pt idx="18">
                  <c:v>6.0486699999999999E-3</c:v>
                </c:pt>
                <c:pt idx="19">
                  <c:v>5.9854399999999999E-3</c:v>
                </c:pt>
                <c:pt idx="20">
                  <c:v>5.9048700000000004E-3</c:v>
                </c:pt>
                <c:pt idx="21">
                  <c:v>5.8264399999999996E-3</c:v>
                </c:pt>
                <c:pt idx="22">
                  <c:v>5.70851E-3</c:v>
                </c:pt>
                <c:pt idx="23">
                  <c:v>5.6237099999999996E-3</c:v>
                </c:pt>
                <c:pt idx="24">
                  <c:v>5.4436700000000003E-3</c:v>
                </c:pt>
                <c:pt idx="25">
                  <c:v>5.2916999999999999E-3</c:v>
                </c:pt>
                <c:pt idx="26">
                  <c:v>5.13176E-3</c:v>
                </c:pt>
                <c:pt idx="27">
                  <c:v>4.9696799999999998E-3</c:v>
                </c:pt>
                <c:pt idx="28">
                  <c:v>4.8324099999999997E-3</c:v>
                </c:pt>
                <c:pt idx="29">
                  <c:v>4.6296999999999996E-3</c:v>
                </c:pt>
                <c:pt idx="30">
                  <c:v>4.5458900000000003E-3</c:v>
                </c:pt>
                <c:pt idx="31">
                  <c:v>4.3995500000000003E-3</c:v>
                </c:pt>
                <c:pt idx="32">
                  <c:v>4.3025900000000002E-3</c:v>
                </c:pt>
                <c:pt idx="33">
                  <c:v>4.1691499999999999E-3</c:v>
                </c:pt>
                <c:pt idx="34">
                  <c:v>4.0732600000000004E-3</c:v>
                </c:pt>
                <c:pt idx="35">
                  <c:v>3.9622700000000004E-3</c:v>
                </c:pt>
                <c:pt idx="36">
                  <c:v>3.83651E-3</c:v>
                </c:pt>
                <c:pt idx="37">
                  <c:v>3.67249E-3</c:v>
                </c:pt>
                <c:pt idx="38">
                  <c:v>3.54361E-3</c:v>
                </c:pt>
                <c:pt idx="39">
                  <c:v>3.4401800000000001E-3</c:v>
                </c:pt>
                <c:pt idx="40">
                  <c:v>3.29678E-3</c:v>
                </c:pt>
                <c:pt idx="41">
                  <c:v>3.1834799999999998E-3</c:v>
                </c:pt>
                <c:pt idx="42">
                  <c:v>3.0234900000000002E-3</c:v>
                </c:pt>
                <c:pt idx="43">
                  <c:v>2.91399E-3</c:v>
                </c:pt>
                <c:pt idx="44">
                  <c:v>2.8108600000000001E-3</c:v>
                </c:pt>
                <c:pt idx="45">
                  <c:v>2.6816000000000001E-3</c:v>
                </c:pt>
                <c:pt idx="46">
                  <c:v>2.6168099999999998E-3</c:v>
                </c:pt>
                <c:pt idx="47">
                  <c:v>2.49657E-3</c:v>
                </c:pt>
                <c:pt idx="48">
                  <c:v>2.3891199999999998E-3</c:v>
                </c:pt>
                <c:pt idx="49">
                  <c:v>2.2724500000000001E-3</c:v>
                </c:pt>
                <c:pt idx="50">
                  <c:v>2.21127E-3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9174784"/>
        <c:axId val="749176320"/>
      </c:scatterChart>
      <c:valAx>
        <c:axId val="749174784"/>
        <c:scaling>
          <c:orientation val="minMax"/>
          <c:max val="1.3"/>
          <c:min val="0.8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6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9176320"/>
        <c:crosses val="autoZero"/>
        <c:crossBetween val="midCat"/>
        <c:minorUnit val="0.1"/>
      </c:valAx>
      <c:valAx>
        <c:axId val="749176320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8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49174784"/>
        <c:crossesAt val="0.8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88139281828074"/>
          <c:y val="6.6561014263074481E-2"/>
          <c:w val="0.37323177366702942"/>
          <c:h val="0.27099841521394613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7157784743994"/>
          <c:y val="6.3391442155309036E-2"/>
          <c:w val="0.83176593521421116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8885120"/>
        <c:axId val="768886656"/>
      </c:scatterChart>
      <c:valAx>
        <c:axId val="768885120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68886656"/>
        <c:crosses val="autoZero"/>
        <c:crossBetween val="midCat"/>
        <c:minorUnit val="0.1"/>
      </c:valAx>
      <c:valAx>
        <c:axId val="768886656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68885120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842215256008365"/>
          <c:y val="0.10301109350237718"/>
          <c:w val="0.23719958202716823"/>
          <c:h val="0.18066561014263072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2664576802508"/>
          <c:y val="6.3391442155309036E-2"/>
          <c:w val="0.83281086729362597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ser>
          <c:idx val="7"/>
          <c:order val="3"/>
          <c:tx>
            <c:strRef>
              <c:f>Sheet1!$I$1</c:f>
              <c:strCache>
                <c:ptCount val="1"/>
                <c:pt idx="0">
                  <c:v>CC*</c:v>
                </c:pt>
              </c:strCache>
            </c:strRef>
          </c:tx>
          <c:spPr>
            <a:ln w="36559">
              <a:solidFill>
                <a:srgbClr val="0000FF"/>
              </a:solidFill>
              <a:prstDash val="solid"/>
            </a:ln>
          </c:spPr>
          <c:marker>
            <c:symbol val="dot"/>
            <c:size val="8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Sheet1!$I$2:$I$52</c:f>
              <c:numCache>
                <c:formatCode>General</c:formatCode>
                <c:ptCount val="51"/>
                <c:pt idx="0">
                  <c:v>2.3467100000000001E-2</c:v>
                </c:pt>
                <c:pt idx="1">
                  <c:v>4.3144599999999998E-2</c:v>
                </c:pt>
                <c:pt idx="2">
                  <c:v>4.7737000000000002E-2</c:v>
                </c:pt>
                <c:pt idx="3">
                  <c:v>4.3324599999999998E-2</c:v>
                </c:pt>
                <c:pt idx="4">
                  <c:v>0</c:v>
                </c:pt>
                <c:pt idx="5">
                  <c:v>1.30524E-2</c:v>
                </c:pt>
                <c:pt idx="6">
                  <c:v>5.9457000000000003E-2</c:v>
                </c:pt>
                <c:pt idx="7">
                  <c:v>6.1025700000000002E-2</c:v>
                </c:pt>
                <c:pt idx="8">
                  <c:v>2.9907300000000001E-2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2.8255700000000002E-2</c:v>
                </c:pt>
                <c:pt idx="17">
                  <c:v>6.4332700000000007E-2</c:v>
                </c:pt>
                <c:pt idx="18">
                  <c:v>6.8836800000000004E-2</c:v>
                </c:pt>
                <c:pt idx="19">
                  <c:v>6.3041E-2</c:v>
                </c:pt>
                <c:pt idx="20">
                  <c:v>5.5192100000000001E-2</c:v>
                </c:pt>
                <c:pt idx="21">
                  <c:v>4.8702599999999999E-2</c:v>
                </c:pt>
                <c:pt idx="22">
                  <c:v>5.0889700000000003E-2</c:v>
                </c:pt>
                <c:pt idx="23">
                  <c:v>0.11827799999999999</c:v>
                </c:pt>
                <c:pt idx="24">
                  <c:v>0.145233</c:v>
                </c:pt>
                <c:pt idx="25">
                  <c:v>0.16795099999999999</c:v>
                </c:pt>
                <c:pt idx="26">
                  <c:v>0.20535100000000001</c:v>
                </c:pt>
                <c:pt idx="27">
                  <c:v>0.24774099999999999</c:v>
                </c:pt>
                <c:pt idx="28">
                  <c:v>0.29285600000000001</c:v>
                </c:pt>
                <c:pt idx="29">
                  <c:v>0.32180799999999998</c:v>
                </c:pt>
                <c:pt idx="30">
                  <c:v>0.39594699999999999</c:v>
                </c:pt>
                <c:pt idx="31">
                  <c:v>0.43616500000000002</c:v>
                </c:pt>
                <c:pt idx="32">
                  <c:v>0.512571</c:v>
                </c:pt>
                <c:pt idx="33">
                  <c:v>0.56781899999999996</c:v>
                </c:pt>
                <c:pt idx="34">
                  <c:v>0.62897800000000004</c:v>
                </c:pt>
                <c:pt idx="35">
                  <c:v>0.681284</c:v>
                </c:pt>
                <c:pt idx="36">
                  <c:v>0.73783299999999996</c:v>
                </c:pt>
                <c:pt idx="37">
                  <c:v>0.77906299999999995</c:v>
                </c:pt>
                <c:pt idx="38">
                  <c:v>0.81771799999999994</c:v>
                </c:pt>
                <c:pt idx="39">
                  <c:v>0.85720099999999999</c:v>
                </c:pt>
                <c:pt idx="40">
                  <c:v>0.88323300000000005</c:v>
                </c:pt>
                <c:pt idx="41">
                  <c:v>0.91256099999999996</c:v>
                </c:pt>
                <c:pt idx="42">
                  <c:v>0.92783099999999996</c:v>
                </c:pt>
                <c:pt idx="43">
                  <c:v>0.94256499999999999</c:v>
                </c:pt>
                <c:pt idx="44">
                  <c:v>0.95407500000000001</c:v>
                </c:pt>
                <c:pt idx="45">
                  <c:v>0.96190100000000001</c:v>
                </c:pt>
                <c:pt idx="46">
                  <c:v>0.97175100000000003</c:v>
                </c:pt>
                <c:pt idx="47">
                  <c:v>0.97654200000000002</c:v>
                </c:pt>
                <c:pt idx="48">
                  <c:v>0.98143199999999997</c:v>
                </c:pt>
                <c:pt idx="49">
                  <c:v>0.98477199999999998</c:v>
                </c:pt>
                <c:pt idx="50">
                  <c:v>0.98822600000000005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9005056"/>
        <c:axId val="769006976"/>
      </c:scatterChart>
      <c:valAx>
        <c:axId val="769005056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69006976"/>
        <c:crosses val="autoZero"/>
        <c:crossBetween val="midCat"/>
        <c:minorUnit val="0.1"/>
      </c:valAx>
      <c:valAx>
        <c:axId val="769006976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69005056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737722048066878"/>
          <c:y val="0.1045958795562599"/>
          <c:w val="0.23719958202716823"/>
          <c:h val="0.24405705229793978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F8928-8082-45DD-9E33-055FDDD1334B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F460F-781F-406E-AC71-06CCEA6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6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60F-781F-406E-AC71-06CCEA6225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8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8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46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6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7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81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73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6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8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52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7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2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6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3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63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1D0F9-EC2C-48A8-813C-D3C55BB097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98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2582B-7B3C-41DE-8B4D-52E91A349C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76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CB376-30D4-4453-80BC-F7EE6A9E4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39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8CBF-6892-44F0-BD10-507099A9F1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15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4B1A0-9F1D-46CD-BA17-612D73F68E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4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4444-6586-44D9-8736-A9F2FFF96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78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C2D7-8DB5-4D5B-AF33-094F1B4524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1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40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BB93B-4E6D-473D-BC9E-63E5524485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05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BAE47-A7AA-432B-B5B3-0279C6A60D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691E7-4F05-4B1B-9FF5-8C43EF855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11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2910-BC69-461A-9BCD-32C4FAD35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11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10AA-FE33-4774-9878-0CDB339C3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63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A431D-9718-43B6-969D-EA0AC19C2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59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6F98FF7-1AC4-4E28-A8B5-2C479853A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4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0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5/5/2026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4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93E26C-46FA-495E-A545-28056EBC4D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5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0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pn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gif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2.png"/><Relationship Id="rId4" Type="http://schemas.openxmlformats.org/officeDocument/2006/relationships/image" Target="../media/image1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8" y="423000"/>
            <a:ext cx="6361762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7822" y="2699073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pt-BR" altLang="en-US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R35 GM158447 (Holton)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NIAID P50 AI150476 (</a:t>
            </a:r>
            <a:r>
              <a:rPr lang="en-US" altLang="en-US" sz="20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20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  (Adams)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IDAT (</a:t>
            </a:r>
            <a:r>
              <a:rPr lang="en-US" altLang="en-US" sz="20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Hura</a:t>
            </a: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(Hodgson)</a:t>
            </a: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8705" y="1542415"/>
            <a:ext cx="5664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1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https://bl831.als.lbl.gov/~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jamesh/powerpoint/RapiDataXDStutorial_2026.pptx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68" y="339024"/>
            <a:ext cx="1656031" cy="165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0897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766" y="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start 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27961" y="1507468"/>
            <a:ext cx="10719411" cy="492638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mbnxs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pxproc_dialog.sh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cd /data/$USER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ln  –sf  /data/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holton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/demo  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xdsgui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092289" y="1517575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3877021" y="1938055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-1" y="1376184"/>
            <a:ext cx="1685581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98187" y="2711987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8045987" y="3397787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12" name="Right Arrow 11"/>
          <p:cNvSpPr/>
          <p:nvPr/>
        </p:nvSpPr>
        <p:spPr>
          <a:xfrm rot="5400000">
            <a:off x="2905699" y="2154718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13" name="Right Arrow 12"/>
          <p:cNvSpPr/>
          <p:nvPr/>
        </p:nvSpPr>
        <p:spPr>
          <a:xfrm rot="18241951">
            <a:off x="8110252" y="4442555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period!</a:t>
            </a:r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uiExpand="1" animBg="1"/>
      <p:bldP spid="9" grpId="0" uiExpand="1" animBg="1"/>
      <p:bldP spid="10" grpId="0" uiExpand="1" animBg="1"/>
      <p:bldP spid="11" grpId="0" uiExpand="1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97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graphical interface for XDS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61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load an image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0" y="1879600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0170" y="1706880"/>
            <a:ext cx="431673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61947" y="1635140"/>
            <a:ext cx="2903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/data/</a:t>
            </a:r>
            <a:r>
              <a:rPr lang="en-US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holton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/demo/1rb5_1_00001.cbf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65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32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GUI for text!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48" y="1636531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620719" y="1648107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8420" y="3230880"/>
            <a:ext cx="5109210" cy="14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00197" y="3159140"/>
            <a:ext cx="32736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/data/</a:t>
            </a:r>
            <a:r>
              <a:rPr lang="en-US" sz="11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holton</a:t>
            </a:r>
            <a:r>
              <a:rPr lang="en-US" sz="11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/demo/1rb5_1_?????.cbf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208346" y="2875023"/>
            <a:ext cx="2754775" cy="41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40" y="9144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40" y="13208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4296" y="3011085"/>
            <a:ext cx="692944" cy="276999"/>
            <a:chOff x="-126208" y="2887261"/>
            <a:chExt cx="692944" cy="276999"/>
          </a:xfrm>
        </p:grpSpPr>
        <p:sp>
          <p:nvSpPr>
            <p:cNvPr id="5" name="Rectangle 4"/>
            <p:cNvSpPr/>
            <p:nvPr/>
          </p:nvSpPr>
          <p:spPr>
            <a:xfrm>
              <a:off x="-48814" y="2943607"/>
              <a:ext cx="495299" cy="164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-126208" y="2887261"/>
              <a:ext cx="6929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SIGNAL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7233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50" y="1447800"/>
            <a:ext cx="415290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0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Useful links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9" y="1271589"/>
            <a:ext cx="4561274" cy="221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34" y="4574064"/>
            <a:ext cx="3726250" cy="228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8657"/>
            <a:ext cx="1600202" cy="160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18" y="4932488"/>
            <a:ext cx="4397182" cy="158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43" y="5393706"/>
            <a:ext cx="1464294" cy="146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64" y="1274086"/>
            <a:ext cx="4430636" cy="161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03" y="741555"/>
            <a:ext cx="1596716" cy="159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26" y="3053345"/>
            <a:ext cx="1563260" cy="156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67" y="3668749"/>
            <a:ext cx="2207941" cy="1103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8839" y="311119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Fear no Space Groups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34" y="3462453"/>
            <a:ext cx="1474051" cy="147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224" y="3791415"/>
            <a:ext cx="2406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phasertng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XPARM.XDS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422" y="1600201"/>
            <a:ext cx="9276202" cy="3765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XPARM.XDS    VERSION Feb 5, 2021  BUILT=20210323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1      270.0000    0.2000  0.999971  0.007404 -0.001831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0.979460       0.000711       0.000291       1.020970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96     78.8215     78.8215     37.1784  90.000  90.000  90.000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36.338257       9.327419     -69.320709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26.357738      70.532730      23.307367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30.559622     -16.002089      13.866352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1      2463      2527    0.172000    0.172000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1231.500000    1263.500000     189.160004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1.000000       0.000000       0.000000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0.000000       1.000000       0.000000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0.000000       0.000000       1.000000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1         1      2463         1      2527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0.00    0.00    0.00  1.00000  0.00000  0.00000  0.00000  1.00000  0.00000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6384" name="Group 16383"/>
          <p:cNvGrpSpPr/>
          <p:nvPr/>
        </p:nvGrpSpPr>
        <p:grpSpPr>
          <a:xfrm>
            <a:off x="743640" y="1850834"/>
            <a:ext cx="6692745" cy="2807465"/>
            <a:chOff x="743640" y="1850834"/>
            <a:chExt cx="6692745" cy="2807465"/>
          </a:xfrm>
        </p:grpSpPr>
        <p:sp>
          <p:nvSpPr>
            <p:cNvPr id="8" name="Rounded Rectangle 7"/>
            <p:cNvSpPr/>
            <p:nvPr/>
          </p:nvSpPr>
          <p:spPr>
            <a:xfrm>
              <a:off x="3690651" y="1850834"/>
              <a:ext cx="3139807" cy="2533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55066" y="2135436"/>
              <a:ext cx="4162540" cy="25522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74424" y="2398004"/>
              <a:ext cx="5961961" cy="257061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32762" y="2638539"/>
              <a:ext cx="4289233" cy="76567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3640" y="3701667"/>
              <a:ext cx="2847860" cy="1872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39258" y="3945874"/>
              <a:ext cx="4289233" cy="712425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94052" y="3426246"/>
              <a:ext cx="1793915" cy="25155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77088" y="3415228"/>
              <a:ext cx="2166651" cy="24237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638978"/>
            <a:ext cx="8809491" cy="4373964"/>
            <a:chOff x="0" y="638978"/>
            <a:chExt cx="8809491" cy="4373964"/>
          </a:xfrm>
        </p:grpSpPr>
        <p:sp>
          <p:nvSpPr>
            <p:cNvPr id="6" name="Freeform 5"/>
            <p:cNvSpPr/>
            <p:nvPr/>
          </p:nvSpPr>
          <p:spPr>
            <a:xfrm>
              <a:off x="409295" y="969486"/>
              <a:ext cx="427988" cy="99151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1690" y="638978"/>
              <a:ext cx="2172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image 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788002" y="1410159"/>
              <a:ext cx="468266" cy="593075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553195 w 559611"/>
                <a:gd name="connsiteY0" fmla="*/ 0 h 509216"/>
                <a:gd name="connsiteX1" fmla="*/ 2227 w 559611"/>
                <a:gd name="connsiteY1" fmla="*/ 233795 h 509216"/>
                <a:gd name="connsiteX2" fmla="*/ 376801 w 559611"/>
                <a:gd name="connsiteY2" fmla="*/ 509216 h 509216"/>
                <a:gd name="connsiteX0" fmla="*/ 241509 w 257058"/>
                <a:gd name="connsiteY0" fmla="*/ 0 h 509216"/>
                <a:gd name="connsiteX1" fmla="*/ 71552 w 257058"/>
                <a:gd name="connsiteY1" fmla="*/ 129744 h 509216"/>
                <a:gd name="connsiteX2" fmla="*/ 65115 w 257058"/>
                <a:gd name="connsiteY2" fmla="*/ 509216 h 50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058" h="509216">
                  <a:moveTo>
                    <a:pt x="241509" y="0"/>
                  </a:moveTo>
                  <a:cubicBezTo>
                    <a:pt x="315873" y="247880"/>
                    <a:pt x="100951" y="44875"/>
                    <a:pt x="71552" y="129744"/>
                  </a:cubicBezTo>
                  <a:cubicBezTo>
                    <a:pt x="42153" y="214613"/>
                    <a:pt x="-69842" y="448623"/>
                    <a:pt x="65115" y="50921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8153" y="1176969"/>
              <a:ext cx="1351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5460" y="1131064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Delta-phi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01358" y="1318351"/>
              <a:ext cx="16081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pindle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87657" y="1812274"/>
              <a:ext cx="14798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17175" y="2350265"/>
              <a:ext cx="1005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cell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01795" y="264588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2293343"/>
              <a:ext cx="96693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roup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2025268"/>
              <a:ext cx="10310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wavelen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25808" y="2709228"/>
              <a:ext cx="1415667" cy="661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vectors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space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0" y="3323422"/>
              <a:ext cx="12490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panels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214" y="3585990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3238" y="3606187"/>
              <a:ext cx="10438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0038" y="3330766"/>
              <a:ext cx="774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pixels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41055" y="3328930"/>
              <a:ext cx="1133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ixel size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87246" y="388895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11259" y="3952298"/>
              <a:ext cx="14156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 fast/slow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4573" y="4643610"/>
              <a:ext cx="9669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 #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89656" y="1410159"/>
              <a:ext cx="427988" cy="571042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974992" y="1996348"/>
              <a:ext cx="297457" cy="23456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57" h="169862">
                  <a:moveTo>
                    <a:pt x="0" y="169862"/>
                  </a:moveTo>
                  <a:cubicBezTo>
                    <a:pt x="121186" y="7646"/>
                    <a:pt x="187288" y="-98725"/>
                    <a:pt x="297457" y="13795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382438" y="1499288"/>
              <a:ext cx="826265" cy="28911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209361">
                  <a:moveTo>
                    <a:pt x="826265" y="33851"/>
                  </a:moveTo>
                  <a:cubicBezTo>
                    <a:pt x="385590" y="-35290"/>
                    <a:pt x="187287" y="-8697"/>
                    <a:pt x="0" y="20936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896558" y="2022346"/>
              <a:ext cx="409459" cy="259983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  <a:gd name="connsiteX0" fmla="*/ 826265 w 826265"/>
                <a:gd name="connsiteY0" fmla="*/ 12754 h 188264"/>
                <a:gd name="connsiteX1" fmla="*/ 0 w 826265"/>
                <a:gd name="connsiteY1" fmla="*/ 188264 h 18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188264">
                  <a:moveTo>
                    <a:pt x="826265" y="12754"/>
                  </a:moveTo>
                  <a:cubicBezTo>
                    <a:pt x="385590" y="-56387"/>
                    <a:pt x="587452" y="177628"/>
                    <a:pt x="0" y="18826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30785" y="2526535"/>
              <a:ext cx="198305" cy="25338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  <a:gd name="connsiteX0" fmla="*/ 0 w 297457"/>
                <a:gd name="connsiteY0" fmla="*/ 47135 h 79310"/>
                <a:gd name="connsiteX1" fmla="*/ 297457 w 297457"/>
                <a:gd name="connsiteY1" fmla="*/ 15224 h 79310"/>
                <a:gd name="connsiteX0" fmla="*/ 0 w 198305"/>
                <a:gd name="connsiteY0" fmla="*/ 183490 h 183489"/>
                <a:gd name="connsiteX1" fmla="*/ 198305 w 198305"/>
                <a:gd name="connsiteY1" fmla="*/ 0 h 18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305" h="183489">
                  <a:moveTo>
                    <a:pt x="0" y="183490"/>
                  </a:moveTo>
                  <a:cubicBezTo>
                    <a:pt x="121186" y="21274"/>
                    <a:pt x="198305" y="194127"/>
                    <a:pt x="19830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62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947" y="1134319"/>
            <a:ext cx="11736728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BRAVAIS-            POSSIBLE SPACE-GROUPS FOR PROTEIN CRYSTALS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TYPE                     [SPACE GROUP NUMBER,SYMBOL]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[1,P1]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[3,P2] [4,P2(1)]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mC,mI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[5,C2]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[16,P222] [17,P222(1)] [18,P2(1)2(1)2] [19,P2(1)2(1)2(1)]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[21,C222] [20,C222(1)]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[22,F222]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[23,I222] [24,I2(1)2(1)2(1)]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[75,P4] [76,P4(1)] [77,P4(2)] [78,P4(3)] [89,P422] [90,P42(1)2]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[91,P4(1)22] [92,P4(1)2(1)2] [93,P4(2)22] [94,P4(2)2(1)2]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[95,P4(3)22] [96,P4(3)2(1)2]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[79,I4] [80,I4(1)] [97,I422] [98,I4(1)22]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[143,P3] [144,P3(1)] [145,P3(2)] [149,P312] [150,P321] [151,P3(1)12]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[152,P3(1)21] [153,P3(2)12] [154,P3(2)21] [168,P6] [169,P6(1)]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[170,P6(5)] [171,P6(2)] [172,P6(4)] [173,P6(3)] [177,P622]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[178,P6(1)22] [179,P6(5)22] [180,P6(2)22] [181,P6(4)22] [182,P6(3)22]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[146,R3] [155,R32]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[195,P23] [198,P2(1)3] [207,P432] [208,P4(2)32] [212,P4(3)32]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[213,P4(1)32]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[196,F23] [209,F432] [210,F4(1)32]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[197,I23] [199,I2(1)3] [211,I432] [214,I4(1)32]</a:t>
            </a:r>
          </a:p>
        </p:txBody>
      </p:sp>
    </p:spTree>
    <p:extLst>
      <p:ext uri="{BB962C8B-B14F-4D97-AF65-F5344CB8AC3E}">
        <p14:creationId xmlns:p14="http://schemas.microsoft.com/office/powerpoint/2010/main" val="9714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4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6" y="5352897"/>
            <a:ext cx="63103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260784" y="2751569"/>
            <a:ext cx="6230686" cy="6272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44906" y="3393196"/>
            <a:ext cx="631266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240000">
            <a:off x="3213737" y="2467778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 (ORGX ORGY)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4545" y="353641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irect beam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3006" y="3938815"/>
            <a:ext cx="4134465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ds_tutorial.mtz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07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charset="0"/>
              </a:rPr>
              <a:t>σ</a:t>
            </a:r>
            <a:r>
              <a:rPr lang="el-GR" altLang="en-US" sz="5400" baseline="-25000" smtClean="0">
                <a:cs typeface="Arial" charset="0"/>
              </a:rPr>
              <a:t>total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1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2</a:t>
            </a:r>
            <a:r>
              <a:rPr lang="en-US" altLang="en-US" sz="5400" baseline="30000" smtClean="0"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charset="0"/>
              </a:rPr>
              <a:t>σ</a:t>
            </a:r>
            <a:r>
              <a:rPr lang="el-GR" altLang="en-US" sz="5400" baseline="-25000" smtClean="0">
                <a:cs typeface="Arial" charset="0"/>
              </a:rPr>
              <a:t>total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1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2</a:t>
            </a:r>
            <a:r>
              <a:rPr lang="en-US" altLang="en-US" sz="5400" baseline="30000" smtClean="0"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10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10.05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6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smtClean="0">
                <a:solidFill>
                  <a:srgbClr val="000000"/>
                </a:solidFill>
                <a:cs typeface="Arial" charset="0"/>
              </a:rPr>
              <a:t>                                   </a:t>
            </a:r>
            <a:endParaRPr lang="el-GR" altLang="en-US" sz="4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9940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1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smtClean="0">
                <a:solidFill>
                  <a:srgbClr val="000000"/>
                </a:solidFill>
              </a:rPr>
              <a:t>“If you don’t have 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good data,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then you must 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learn statistics.”</a:t>
            </a:r>
            <a:endParaRPr lang="en-US" altLang="en-US" sz="3600" smtClean="0">
              <a:solidFill>
                <a:srgbClr val="000000"/>
              </a:solidFill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-James Holton</a:t>
            </a:r>
          </a:p>
        </p:txBody>
      </p:sp>
    </p:spTree>
    <p:extLst>
      <p:ext uri="{BB962C8B-B14F-4D97-AF65-F5344CB8AC3E}">
        <p14:creationId xmlns:p14="http://schemas.microsoft.com/office/powerpoint/2010/main" val="4105913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X-ray diffraction data reduction engine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343400" y="3657600"/>
            <a:ext cx="6858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599" y="2013531"/>
            <a:ext cx="3725817" cy="4258426"/>
            <a:chOff x="228599" y="2013531"/>
            <a:chExt cx="3725817" cy="4258426"/>
          </a:xfrm>
        </p:grpSpPr>
        <p:pic>
          <p:nvPicPr>
            <p:cNvPr id="1026" name="Picture 2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2385757"/>
              <a:ext cx="3725817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57735" y="2013531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Diffraction image data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10200" y="1854305"/>
            <a:ext cx="5767998" cy="4581830"/>
            <a:chOff x="5410200" y="1854305"/>
            <a:chExt cx="5767998" cy="4581830"/>
          </a:xfrm>
        </p:grpSpPr>
        <p:pic>
          <p:nvPicPr>
            <p:cNvPr id="1028" name="Picture 4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221578"/>
              <a:ext cx="5767998" cy="421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8800" y="1854305"/>
              <a:ext cx="2780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List of spot intensities (text)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3691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Sources of error for </a:t>
            </a:r>
            <a:br>
              <a:rPr lang="en-US" altLang="en-US" smtClean="0"/>
            </a:br>
            <a:r>
              <a:rPr lang="en-US" altLang="en-US" smtClean="0"/>
              <a:t>anomalous differences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65363"/>
            <a:ext cx="8686800" cy="431165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Shutter jitter (rms 0.5 ms)</a:t>
            </a:r>
          </a:p>
          <a:p>
            <a:pPr eaLnBrk="1" hangingPunct="1"/>
            <a:r>
              <a:rPr lang="en-US" altLang="en-US" sz="4000" smtClean="0"/>
              <a:t>Beam flicker (0.15%/sqrt(Hz))</a:t>
            </a:r>
          </a:p>
          <a:p>
            <a:pPr eaLnBrk="1" hangingPunct="1"/>
            <a:r>
              <a:rPr lang="en-US" altLang="en-US" sz="4000" smtClean="0"/>
              <a:t>Attenuation correction (&lt; 2%)</a:t>
            </a:r>
          </a:p>
          <a:p>
            <a:pPr eaLnBrk="1" hangingPunct="1"/>
            <a:r>
              <a:rPr lang="en-US" altLang="en-US" sz="4000" smtClean="0"/>
              <a:t>Radiation damage (1%/MGy)</a:t>
            </a:r>
          </a:p>
          <a:p>
            <a:pPr eaLnBrk="1" hangingPunct="1"/>
            <a:r>
              <a:rPr lang="en-US" altLang="en-US" sz="4000" smtClean="0"/>
              <a:t>Detector calibration (3%)</a:t>
            </a:r>
          </a:p>
        </p:txBody>
      </p:sp>
    </p:spTree>
    <p:extLst>
      <p:ext uri="{BB962C8B-B14F-4D97-AF65-F5344CB8AC3E}">
        <p14:creationId xmlns:p14="http://schemas.microsoft.com/office/powerpoint/2010/main" val="300268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400" smtClean="0">
                <a:solidFill>
                  <a:srgbClr val="000000"/>
                </a:solidFill>
              </a:rPr>
              <a:t>anomalous </a:t>
            </a:r>
            <a:r>
              <a:rPr lang="en-US" altLang="en-US" sz="5400" smtClean="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Crick, F. H. C. &amp; Magdoff, B. S. (1956) </a:t>
            </a:r>
            <a:r>
              <a:rPr lang="en-US" altLang="en-US" sz="1800" i="1" smtClean="0">
                <a:solidFill>
                  <a:srgbClr val="000000"/>
                </a:solidFill>
              </a:rPr>
              <a:t>Acta Crystallogr.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9</a:t>
            </a:r>
            <a:r>
              <a:rPr lang="en-US" altLang="en-US" sz="1800" smtClean="0">
                <a:solidFill>
                  <a:srgbClr val="000000"/>
                </a:solidFill>
              </a:rPr>
              <a:t>, 901-908.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Hendrickson, W. A. &amp; Teeter, M. M. (1981) </a:t>
            </a:r>
            <a:r>
              <a:rPr lang="en-US" altLang="en-US" sz="1800" i="1" smtClean="0">
                <a:solidFill>
                  <a:srgbClr val="000000"/>
                </a:solidFill>
              </a:rPr>
              <a:t>Nature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290</a:t>
            </a:r>
            <a:r>
              <a:rPr lang="en-US" altLang="en-US" sz="1800" smtClean="0">
                <a:solidFill>
                  <a:srgbClr val="000000"/>
                </a:solidFill>
              </a:rPr>
              <a:t>, 107-113.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CC3300"/>
                </a:solidFill>
              </a:rPr>
              <a:t># sites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44037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44043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l-GR" altLang="en-US" sz="6000" smtClean="0">
                  <a:solidFill>
                    <a:srgbClr val="008000"/>
                  </a:solidFill>
                  <a:cs typeface="Arial" charset="0"/>
                </a:rPr>
                <a:t>Δ</a:t>
              </a:r>
              <a:r>
                <a:rPr lang="en-US" altLang="en-US" sz="6000" smtClean="0">
                  <a:solidFill>
                    <a:srgbClr val="008000"/>
                  </a:solidFill>
                  <a:cs typeface="Arial" charset="0"/>
                </a:rPr>
                <a:t>F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6000" smtClean="0">
                  <a:solidFill>
                    <a:srgbClr val="008000"/>
                  </a:solidFill>
                  <a:cs typeface="Arial" charset="0"/>
                </a:rPr>
                <a:t>F</a:t>
              </a:r>
              <a:endParaRPr lang="el-GR" altLang="en-US" sz="6000" smtClean="0">
                <a:solidFill>
                  <a:srgbClr val="008000"/>
                </a:solidFill>
                <a:cs typeface="Arial" charset="0"/>
              </a:endParaRPr>
            </a:p>
          </p:txBody>
        </p:sp>
        <p:sp>
          <p:nvSpPr>
            <p:cNvPr id="44044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000000"/>
                </a:solidFill>
                <a:cs typeface="Arial" charset="0"/>
              </a:rPr>
              <a:t>≈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6000" smtClean="0">
                <a:solidFill>
                  <a:srgbClr val="000000"/>
                </a:solidFill>
                <a:cs typeface="Arial" charset="0"/>
              </a:rPr>
              <a:t>1.2 </a:t>
            </a:r>
            <a:r>
              <a:rPr lang="en-US" altLang="en-US" sz="6000" smtClean="0">
                <a:solidFill>
                  <a:srgbClr val="CC3300"/>
                </a:solidFill>
                <a:cs typeface="Arial" charset="0"/>
              </a:rPr>
              <a:t>f”</a:t>
            </a:r>
          </a:p>
        </p:txBody>
      </p:sp>
      <p:grpSp>
        <p:nvGrpSpPr>
          <p:cNvPr id="44039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44040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4041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0" smtClean="0">
                  <a:solidFill>
                    <a:srgbClr val="000000"/>
                  </a:solidFill>
                  <a:cs typeface="Arial" charset="0"/>
                </a:rPr>
                <a:t>√</a:t>
              </a:r>
            </a:p>
          </p:txBody>
        </p:sp>
        <p:sp>
          <p:nvSpPr>
            <p:cNvPr id="44042" name="Line 12"/>
            <p:cNvSpPr>
              <a:spLocks noChangeShapeType="1"/>
            </p:cNvSpPr>
            <p:nvPr/>
          </p:nvSpPr>
          <p:spPr bwMode="auto">
            <a:xfrm>
              <a:off x="3110" y="1518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3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 smtClean="0">
                <a:solidFill>
                  <a:srgbClr val="000000"/>
                </a:solidFill>
              </a:rPr>
              <a:t>Acta D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66</a:t>
            </a:r>
            <a:r>
              <a:rPr lang="en-US" altLang="en-US" sz="1800" smtClean="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Oval 4"/>
          <p:cNvSpPr>
            <a:spLocks noChangeArrowheads="1"/>
          </p:cNvSpPr>
          <p:nvPr/>
        </p:nvSpPr>
        <p:spPr bwMode="auto">
          <a:xfrm>
            <a:off x="609600" y="2519363"/>
            <a:ext cx="6042025" cy="835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969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merge multiple runs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5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4901" y="3952289"/>
            <a:ext cx="5416868" cy="19389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OUTPUT_FILE= multi-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merge.hkl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../xds_1/XDS_ASCII.HKL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../xds_2/XDS_ASCII.HKL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! same crystal, but translated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93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620" y="152400"/>
            <a:ext cx="638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final stats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914400"/>
            <a:ext cx="11417300" cy="56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583479" y="779358"/>
            <a:ext cx="2483457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SUBSET OF INTENSITY DATA WITH SIGNAL/NOISE &gt;= -3.0 AS FUNCTION OF RESOLUTION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RESOLUTION     NUMBER OF REFLECTIONS    COMPLETENESS R-FACTOR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R-FACTOR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COMPARED I/SIGMA   R-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meas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CC(1/2)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Anomal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SigAno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Nano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LIMIT     OBSERVED  UNIQUE  POSSIBLE     OF DATA   observed  expected                                    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Corr</a:t>
            </a: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6.39        4103    2517      3135       80.3%       1.7%      1.8%     3018   33.77     2.3%    99.9*    21*   1.012     533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4.54        7339    4970      5544       89.6%       2.6%      2.6%     4585   22.56     3.6%    99.8*     9    0.914     796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3.72        9442    6724      7186       93.6%       2.8%      2.9%     5327   19.99     4.0%    99.7*     9    0.859     877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3.22       11077    7997      8486       94.2%       4.8%      4.9%     6094   12.27     6.8%    99.3*    -1    0.784     913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2.88       12408    8851      9595       92.2%      10.0%     10.1%     7068    6.01    14.2%    97.8*    -2    0.799    1012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2.63       13673    9561     10662       89.7%      20.8%     20.8%     8185    3.10    29.4%    88.8*    -4    0.776    1274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2.44       14360    9852     11510       85.6%      34.5%     34.7%     8981    1.90    48.8%    75.9*     2    0.765    1525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2.28        9501    6495     12416       52.3%      61.8%     59.6%     5991    1.14    87.3%    53.5*    -2    0.722    1031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2.15        4567    3307     13210       25.0%     120.5%    120.3%     2520    0.59   170.4%    21.9*     4    0.693     408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total       86470   60274     81744       73.7%       6.7%      6.7%    51769    8.97     9.5%    99.5*     2    0.804    8369</a:t>
            </a: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 smtClean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4888" y="2133600"/>
            <a:ext cx="8428382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CORRECTION PARAMETERS FOR THE STANDARD ERROR OF REFLECTION INTENSITIES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******************************************************************************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The variance v0(I) of the intensity I obtained from counting statistics is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replaced by v(I)=a*(v0(I)+b*I^2). The model parameters a, b are chosen to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minimize the discrepancies between v(I) and the variance estimated from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sample statistics of symmetry related reflections. This model implicates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 asymptotic limit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=1/SQRT(a*b) for the highest I/Sigma(I) that the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experimental setup can produce (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Diederichs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(2010)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Acta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Cryst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D66, 733-740).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a        b         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3.806E+00  1.080E-04   49.32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61252" y="5486400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37640"/>
            <a:ext cx="6934200" cy="57607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interface:  a text file!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3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Analysis against resolution,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$GRAPHS:I/sigma, Mean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(I)):0|0.216023x0|137.14:2,13,14: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Rmerge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v Resolution:0|0.216023x0|1.70834:2,4,5,6,7: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:Average I,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RMSdeviation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and Sd:0|0.216023x0|1650.8:2,10,11,12: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:Fractional bias:0|0.216023x0|0:2,15: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Rmrg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Rcum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AvI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I/RMS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)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FrcBias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0.020  0.020  0.020  0.021  0.006    13115     1651     57     42   29.2    137.1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0.027  0.027  0.024  0.028  0.008    24753     1171     47     42   25.0    105.2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0.038  0.038  0.029  0.040  0.012    32197      857     46     43   18.4     79.6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4  0.0445   4.74  0.034  0.034  0.031  0.035  0.010    37743     1212     57     53   21.4     91.2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5  0.0572   4.18  0.036  0.036  0.032  0.038  0.011    42642     1181     59     57   19.9     83.8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6  0.0699   3.78  0.049  0.049  0.036  0.052  0.015    47224      883     59     57   15.1     65.1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7  0.0826   3.48  0.065  0.065  0.040  0.068  0.020    51052      685     59     58   11.7     50.9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8  0.0953   3.24  0.096  0.096  0.045  0.100  0.029    54636      448     56     56    8.0     35.0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9  0.1080   3.04  0.151  0.151  0.050  0.158  0.046    58072      268     53     53    5.1     22.7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10  0.1207   2.88  0.229  0.229  0.056  0.240  0.070    60731      171     51     51    3.3     15.4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11  0.1334   2.74  0.314  0.314  0.063  0.329  0.097    63807      125     51     51    2.4     11.3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12  0.1461   2.62  0.406  0.406  0.070  0.425  0.125    66241       98     51     52    1.9      8.7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13  0.1588   2.51  0.537  0.537  0.078  0.562  0.166    68272       76     53     53    1.4      6.5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14  0.1715   2.41  0.685  0.685  0.084  0.727  0.237    54170       61     53     54    1.1      4.4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15  0.1843   2.33  0.886  0.886  0.088  0.950  0.333    39781       48     55     56    0.9      3.1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16  0.1970   2.25  1.249  1.249  0.092  1.355  0.508    29754       35     57     59    0.6      2.1     </a:t>
            </a:r>
            <a:r>
              <a:rPr lang="en-US" sz="16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-</a:t>
            </a:r>
            <a:endParaRPr lang="en-US" sz="16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99513" y="2345634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1256431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Correlations CC(1/2) within dataset,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&amp;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CCs v resolution:0|0.216023x0|1:2,4,7: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 RMS correlation ratio :0|0.216023x0|2.20344:2,6: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CCanom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RCRanom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CC1/2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1  0.0064  12.55  0.659      499     2.203   1.000      669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2  0.0191   7.24  0.550      975     1.853   1.000     1155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3  0.0318   5.61  0.527     1295     1.798   1.000     1479</a:t>
            </a:r>
          </a:p>
          <a:p>
            <a:pPr marL="0" indent="0">
              <a:buNone/>
            </a:pPr>
            <a:endParaRPr lang="en-US" sz="2400" b="1" spc="-200" dirty="0" smtClean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16  0.1970   2.25  0.037     2123     1.038   0.711     2275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17  0.2097   2.18  0.043     1682     1.044   0.460     1877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14053" y="5526151"/>
            <a:ext cx="1444487" cy="748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4540" y="2743195"/>
            <a:ext cx="1444487" cy="1696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/>
          <a:lstStyle/>
          <a:p>
            <a:r>
              <a:rPr lang="en-US" dirty="0" smtClean="0"/>
              <a:t>Resolution cutoff?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1803" y="379141"/>
            <a:ext cx="505267" cy="59618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240000"/>
              </a:lnSpc>
            </a:pPr>
            <a:r>
              <a:rPr lang="en-US" dirty="0" smtClean="0"/>
              <a:t>0.8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0.7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0.6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0.5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0.4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0.3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0.2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0.1</a:t>
            </a:r>
          </a:p>
          <a:p>
            <a:pPr algn="r">
              <a:lnSpc>
                <a:spcPct val="240000"/>
              </a:lnSpc>
            </a:pPr>
            <a:r>
              <a:rPr lang="en-US" dirty="0"/>
              <a:t>0</a:t>
            </a:r>
            <a:endParaRPr lang="en-US" dirty="0" smtClean="0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58949" y="3051375"/>
            <a:ext cx="333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outer-shell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endParaRPr lang="en-US" altLang="en-US" sz="2000" b="1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00118" y="6322990"/>
            <a:ext cx="726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Year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pic>
        <p:nvPicPr>
          <p:cNvPr id="385029" name="Picture 5" descr="https://bl831.als.lbl.gov/~jamesh/pickup/Rmerge/outershell_Rmer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6118" b="3433"/>
          <a:stretch/>
        </p:blipFill>
        <p:spPr bwMode="auto">
          <a:xfrm>
            <a:off x="903249" y="713678"/>
            <a:ext cx="7582828" cy="57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40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at the resolution limit in PDB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69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6609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sz="6000" dirty="0" smtClean="0">
                <a:latin typeface="Arial" pitchFamily="34" charset="0"/>
                <a:cs typeface="Arial" pitchFamily="34" charset="0"/>
              </a:rPr>
              <a:t>Expected </a:t>
            </a:r>
            <a:r>
              <a:rPr lang="en-US" altLang="en-US" sz="6000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altLang="en-US" sz="6000" baseline="-25000" dirty="0" err="1" smtClean="0">
                <a:latin typeface="Arial" pitchFamily="34" charset="0"/>
                <a:cs typeface="Arial" pitchFamily="34" charset="0"/>
              </a:rPr>
              <a:t>merge</a:t>
            </a:r>
            <a:r>
              <a:rPr lang="en-US" altLang="en-US" sz="6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</a:rPr>
              <a:t>as </a:t>
            </a:r>
            <a:r>
              <a:rPr lang="en-US" altLang="en-US" sz="6000" i="1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6000" i="1" baseline="-25000" dirty="0" err="1" smtClean="0">
                <a:solidFill>
                  <a:srgbClr val="FF0000"/>
                </a:solidFill>
              </a:rPr>
              <a:t>obs</a:t>
            </a:r>
            <a:r>
              <a:rPr lang="en-US" altLang="en-US" sz="6000" dirty="0" smtClean="0">
                <a:solidFill>
                  <a:srgbClr val="FF0000"/>
                </a:solidFill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cs typeface="Arial" charset="0"/>
              </a:rPr>
              <a:t>→ 0</a:t>
            </a:r>
            <a:br>
              <a:rPr lang="en-US" altLang="en-US" sz="6000" dirty="0">
                <a:solidFill>
                  <a:srgbClr val="FF0000"/>
                </a:solidFill>
                <a:cs typeface="Arial" charset="0"/>
              </a:rPr>
            </a:br>
            <a:endParaRPr lang="en-US" altLang="en-US" sz="6000" baseline="-25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803115"/>
              </p:ext>
            </p:extLst>
          </p:nvPr>
        </p:nvGraphicFramePr>
        <p:xfrm>
          <a:off x="1210818" y="2518265"/>
          <a:ext cx="6602773" cy="257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3" imgW="1269720" imgH="495000" progId="Equation.3">
                  <p:embed/>
                </p:oleObj>
              </mc:Choice>
              <mc:Fallback>
                <p:oleObj name="Equation" r:id="rId3" imgW="1269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818" y="2518265"/>
                        <a:ext cx="6602773" cy="2575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63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optimistic: add nothing but noise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pessimistic: series-termination error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Happy medium?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atoms, compute F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 Gaussian noise, RMS = 1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Truncate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Subtract “right” map, RMS difference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3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875353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34044" y="3263090"/>
            <a:ext cx="3736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Error in map (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rms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48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116455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12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16904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26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273049"/>
              </p:ext>
            </p:extLst>
          </p:nvPr>
        </p:nvGraphicFramePr>
        <p:xfrm>
          <a:off x="95250" y="590550"/>
          <a:ext cx="11112500" cy="733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Chart" r:id="rId3" imgW="14704296" imgH="14704014" progId="MSGraph.Chart.8">
                  <p:embed followColorScheme="full"/>
                </p:oleObj>
              </mc:Choice>
              <mc:Fallback>
                <p:oleObj name="Chart" r:id="rId3" imgW="14704296" imgH="1470401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11112500" cy="733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949677" y="2989821"/>
            <a:ext cx="26420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log( intensity 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7265" y="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Wilson Plot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14400" y="5867400"/>
            <a:ext cx="8092966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 2.2     1.6      1.3      1.1     1.0      0.9    0.85     0.8    0.75     0.7</a:t>
            </a: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			resolution (Å)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963612" y="5853082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8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0224" y="967330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3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333375"/>
            <a:ext cx="9469438" cy="752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164489"/>
              </p:ext>
            </p:extLst>
          </p:nvPr>
        </p:nvGraphicFramePr>
        <p:xfrm>
          <a:off x="95250" y="590550"/>
          <a:ext cx="11112500" cy="733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Chart" r:id="rId3" imgW="14704296" imgH="14704014" progId="MSGraph.Chart.8">
                  <p:embed followColorScheme="full"/>
                </p:oleObj>
              </mc:Choice>
              <mc:Fallback>
                <p:oleObj name="Chart" r:id="rId3" imgW="14704296" imgH="1470401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11112500" cy="733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949677" y="2989821"/>
            <a:ext cx="26420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log( intensity 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7265" y="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Wilson Plot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14400" y="5867400"/>
            <a:ext cx="8092966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 2.2     1.6      1.3      1.1     1.0      0.9    0.85     0.8    0.75     0.7</a:t>
            </a: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			resolution (Å)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963612" y="5853082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8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0224" y="967330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447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0.0 Å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4086" y="5523470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maybe use: weight = </a:t>
            </a:r>
            <a:r>
              <a:rPr lang="en-US" dirty="0" smtClean="0"/>
              <a:t>1/</a:t>
            </a:r>
            <a:r>
              <a:rPr lang="en-US" dirty="0" err="1" smtClean="0"/>
              <a:t>sqrt</a:t>
            </a:r>
            <a:r>
              <a:rPr lang="en-US" dirty="0" smtClean="0"/>
              <a:t>(1+1/(signal/noise)**</a:t>
            </a:r>
            <a:r>
              <a:rPr lang="en-US" dirty="0"/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69580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/>
          <p:cNvGrpSpPr>
            <a:grpSpLocks/>
          </p:cNvGrpSpPr>
          <p:nvPr/>
        </p:nvGrpSpPr>
        <p:grpSpPr bwMode="auto">
          <a:xfrm>
            <a:off x="6542088" y="1193800"/>
            <a:ext cx="455612" cy="5562600"/>
            <a:chOff x="4129" y="744"/>
            <a:chExt cx="287" cy="3504"/>
          </a:xfrm>
        </p:grpSpPr>
        <p:sp>
          <p:nvSpPr>
            <p:cNvPr id="217133" name="Line 3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34" name="Text Box 4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217091" name="Rectangle 5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17092" name="Text Box 6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193543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217131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32" name="Text Box 9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217094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93547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217123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4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5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6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7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8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9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30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7096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217097" name="Oval 21"/>
          <p:cNvSpPr>
            <a:spLocks noChangeArrowheads="1"/>
          </p:cNvSpPr>
          <p:nvPr/>
        </p:nvSpPr>
        <p:spPr bwMode="auto">
          <a:xfrm>
            <a:off x="32734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3558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3559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3560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3561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217109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217115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6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7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8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9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0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1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2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7110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217111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217112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113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114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3576" name="Group 40"/>
          <p:cNvGrpSpPr>
            <a:grpSpLocks/>
          </p:cNvGrpSpPr>
          <p:nvPr/>
        </p:nvGrpSpPr>
        <p:grpSpPr bwMode="auto">
          <a:xfrm>
            <a:off x="6908800" y="1371600"/>
            <a:ext cx="635000" cy="5788025"/>
            <a:chOff x="4360" y="864"/>
            <a:chExt cx="400" cy="3646"/>
          </a:xfrm>
        </p:grpSpPr>
        <p:sp>
          <p:nvSpPr>
            <p:cNvPr id="217106" name="Freeform 41"/>
            <p:cNvSpPr>
              <a:spLocks/>
            </p:cNvSpPr>
            <p:nvPr/>
          </p:nvSpPr>
          <p:spPr bwMode="auto">
            <a:xfrm>
              <a:off x="4360" y="2280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7" name="Freeform 42"/>
            <p:cNvSpPr>
              <a:spLocks/>
            </p:cNvSpPr>
            <p:nvPr/>
          </p:nvSpPr>
          <p:spPr bwMode="auto">
            <a:xfrm>
              <a:off x="4368" y="86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8" name="Freeform 43"/>
            <p:cNvSpPr>
              <a:spLocks/>
            </p:cNvSpPr>
            <p:nvPr/>
          </p:nvSpPr>
          <p:spPr bwMode="auto">
            <a:xfrm>
              <a:off x="4364" y="369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580" name="Group 44"/>
          <p:cNvGrpSpPr>
            <a:grpSpLocks/>
          </p:cNvGrpSpPr>
          <p:nvPr/>
        </p:nvGrpSpPr>
        <p:grpSpPr bwMode="auto">
          <a:xfrm>
            <a:off x="3263900" y="3009900"/>
            <a:ext cx="622300" cy="2433638"/>
            <a:chOff x="2072" y="1888"/>
            <a:chExt cx="392" cy="1533"/>
          </a:xfrm>
        </p:grpSpPr>
        <p:sp>
          <p:nvSpPr>
            <p:cNvPr id="217104" name="Freeform 45"/>
            <p:cNvSpPr>
              <a:spLocks/>
            </p:cNvSpPr>
            <p:nvPr/>
          </p:nvSpPr>
          <p:spPr bwMode="auto">
            <a:xfrm>
              <a:off x="2072" y="1888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5" name="Freeform 46"/>
            <p:cNvSpPr>
              <a:spLocks/>
            </p:cNvSpPr>
            <p:nvPr/>
          </p:nvSpPr>
          <p:spPr bwMode="auto">
            <a:xfrm>
              <a:off x="2072" y="2605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453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46" dur="2000" spd="-100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58" grpId="0" animBg="1"/>
      <p:bldP spid="193559" grpId="0" animBg="1"/>
      <p:bldP spid="19356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218179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8180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218181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82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8116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2147483647 h 208"/>
              <a:gd name="T2" fmla="*/ 2147483647 w 384"/>
              <a:gd name="T3" fmla="*/ 2147483647 h 208"/>
              <a:gd name="T4" fmla="*/ 2147483647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218175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218177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78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76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218171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8172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218173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74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67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218169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70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68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63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218165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66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64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59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218161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62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60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55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218157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58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56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51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218153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54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52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47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218149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50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48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43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218145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46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44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42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1913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19143" name="Group 7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19179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0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1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2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3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4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5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6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5600" name="Group 16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219173" name="Freeform 17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4" name="Freeform 18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5" name="Freeform 19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6" name="Freeform 20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7" name="Freeform 21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8" name="Freeform 22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5607" name="Group 23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219167" name="Freeform 24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8" name="Freeform 25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9" name="Freeform 26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0" name="Freeform 27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1" name="Freeform 28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2" name="Freeform 29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146" name="Rectangle 3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6921500" y="3619500"/>
            <a:ext cx="622300" cy="1295400"/>
          </a:xfrm>
          <a:custGeom>
            <a:avLst/>
            <a:gdLst>
              <a:gd name="T0" fmla="*/ 2147483647 w 392"/>
              <a:gd name="T1" fmla="*/ 0 h 816"/>
              <a:gd name="T2" fmla="*/ 2147483647 w 392"/>
              <a:gd name="T3" fmla="*/ 2147483647 h 816"/>
              <a:gd name="T4" fmla="*/ 2147483647 w 392"/>
              <a:gd name="T5" fmla="*/ 2147483647 h 816"/>
              <a:gd name="T6" fmla="*/ 2147483647 w 392"/>
              <a:gd name="T7" fmla="*/ 2147483647 h 816"/>
              <a:gd name="T8" fmla="*/ 2147483647 w 392"/>
              <a:gd name="T9" fmla="*/ 2147483647 h 816"/>
              <a:gd name="T10" fmla="*/ 2147483647 w 392"/>
              <a:gd name="T11" fmla="*/ 2147483647 h 816"/>
              <a:gd name="T12" fmla="*/ 2147483647 w 392"/>
              <a:gd name="T13" fmla="*/ 2147483647 h 816"/>
              <a:gd name="T14" fmla="*/ 2147483647 w 392"/>
              <a:gd name="T15" fmla="*/ 2147483647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48" name="Oval 32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5617" name="Group 33"/>
          <p:cNvGrpSpPr>
            <a:grpSpLocks/>
          </p:cNvGrpSpPr>
          <p:nvPr/>
        </p:nvGrpSpPr>
        <p:grpSpPr bwMode="auto">
          <a:xfrm>
            <a:off x="1676400" y="1905000"/>
            <a:ext cx="3344863" cy="3344863"/>
            <a:chOff x="1056" y="1200"/>
            <a:chExt cx="2107" cy="2107"/>
          </a:xfrm>
        </p:grpSpPr>
        <p:sp>
          <p:nvSpPr>
            <p:cNvPr id="219164" name="Oval 34"/>
            <p:cNvSpPr>
              <a:spLocks noChangeArrowheads="1"/>
            </p:cNvSpPr>
            <p:nvPr/>
          </p:nvSpPr>
          <p:spPr bwMode="auto">
            <a:xfrm>
              <a:off x="1822" y="1966"/>
              <a:ext cx="576" cy="576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65" name="Oval 35"/>
            <p:cNvSpPr>
              <a:spLocks noChangeArrowheads="1"/>
            </p:cNvSpPr>
            <p:nvPr/>
          </p:nvSpPr>
          <p:spPr bwMode="auto">
            <a:xfrm>
              <a:off x="1439" y="1583"/>
              <a:ext cx="1342" cy="1342"/>
            </a:xfrm>
            <a:prstGeom prst="ellipse">
              <a:avLst/>
            </a:prstGeom>
            <a:noFill/>
            <a:ln w="254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66" name="Oval 36"/>
            <p:cNvSpPr>
              <a:spLocks noChangeArrowheads="1"/>
            </p:cNvSpPr>
            <p:nvPr/>
          </p:nvSpPr>
          <p:spPr bwMode="auto">
            <a:xfrm>
              <a:off x="1056" y="1200"/>
              <a:ext cx="2107" cy="2107"/>
            </a:xfrm>
            <a:prstGeom prst="ellipse">
              <a:avLst/>
            </a:prstGeom>
            <a:noFill/>
            <a:ln w="25400">
              <a:solidFill>
                <a:srgbClr val="CC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19150" name="Group 3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19156" name="Freeform 3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7" name="Freeform 3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8" name="Freeform 4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9" name="Freeform 4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0" name="Freeform 4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1" name="Freeform 4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2" name="Freeform 4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3" name="Freeform 4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151" name="Oval 4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5631" name="Group 47"/>
          <p:cNvGrpSpPr>
            <a:grpSpLocks/>
          </p:cNvGrpSpPr>
          <p:nvPr/>
        </p:nvGrpSpPr>
        <p:grpSpPr bwMode="auto">
          <a:xfrm>
            <a:off x="1676400" y="3060700"/>
            <a:ext cx="3344863" cy="3344863"/>
            <a:chOff x="1056" y="1200"/>
            <a:chExt cx="2107" cy="2107"/>
          </a:xfrm>
        </p:grpSpPr>
        <p:sp>
          <p:nvSpPr>
            <p:cNvPr id="219153" name="Oval 48"/>
            <p:cNvSpPr>
              <a:spLocks noChangeArrowheads="1"/>
            </p:cNvSpPr>
            <p:nvPr/>
          </p:nvSpPr>
          <p:spPr bwMode="auto">
            <a:xfrm>
              <a:off x="1822" y="1966"/>
              <a:ext cx="576" cy="576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54" name="Oval 49"/>
            <p:cNvSpPr>
              <a:spLocks noChangeArrowheads="1"/>
            </p:cNvSpPr>
            <p:nvPr/>
          </p:nvSpPr>
          <p:spPr bwMode="auto">
            <a:xfrm>
              <a:off x="1439" y="1583"/>
              <a:ext cx="1342" cy="1342"/>
            </a:xfrm>
            <a:prstGeom prst="ellipse">
              <a:avLst/>
            </a:prstGeom>
            <a:noFill/>
            <a:ln w="254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55" name="Oval 50"/>
            <p:cNvSpPr>
              <a:spLocks noChangeArrowheads="1"/>
            </p:cNvSpPr>
            <p:nvPr/>
          </p:nvSpPr>
          <p:spPr bwMode="auto">
            <a:xfrm>
              <a:off x="1056" y="1200"/>
              <a:ext cx="2107" cy="2107"/>
            </a:xfrm>
            <a:prstGeom prst="ellipse">
              <a:avLst/>
            </a:prstGeom>
            <a:noFill/>
            <a:ln w="25400">
              <a:solidFill>
                <a:srgbClr val="CC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28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016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2016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20193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4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5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6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7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8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9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00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016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20185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6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7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8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9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0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1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2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016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22017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017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0172" name="Freeform 28"/>
          <p:cNvSpPr>
            <a:spLocks/>
          </p:cNvSpPr>
          <p:nvPr/>
        </p:nvSpPr>
        <p:spPr bwMode="auto">
          <a:xfrm rot="-433624">
            <a:off x="3368675" y="3392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Freeform 29"/>
          <p:cNvSpPr>
            <a:spLocks/>
          </p:cNvSpPr>
          <p:nvPr/>
        </p:nvSpPr>
        <p:spPr bwMode="auto">
          <a:xfrm rot="-433624">
            <a:off x="3973513" y="33147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4" name="Freeform 30"/>
          <p:cNvSpPr>
            <a:spLocks/>
          </p:cNvSpPr>
          <p:nvPr/>
        </p:nvSpPr>
        <p:spPr bwMode="auto">
          <a:xfrm rot="-433624">
            <a:off x="4578350" y="32385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5" name="Freeform 31"/>
          <p:cNvSpPr>
            <a:spLocks/>
          </p:cNvSpPr>
          <p:nvPr/>
        </p:nvSpPr>
        <p:spPr bwMode="auto">
          <a:xfrm rot="-433624">
            <a:off x="5183188" y="3162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6" name="Freeform 32"/>
          <p:cNvSpPr>
            <a:spLocks/>
          </p:cNvSpPr>
          <p:nvPr/>
        </p:nvSpPr>
        <p:spPr bwMode="auto">
          <a:xfrm rot="-433624">
            <a:off x="5788025" y="308451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7" name="Freeform 33"/>
          <p:cNvSpPr>
            <a:spLocks/>
          </p:cNvSpPr>
          <p:nvPr/>
        </p:nvSpPr>
        <p:spPr bwMode="auto">
          <a:xfrm rot="-433624">
            <a:off x="6392863" y="300831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8" name="Freeform 34"/>
          <p:cNvSpPr>
            <a:spLocks/>
          </p:cNvSpPr>
          <p:nvPr/>
        </p:nvSpPr>
        <p:spPr bwMode="auto">
          <a:xfrm rot="-1405177">
            <a:off x="3375025" y="44291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9" name="Freeform 35"/>
          <p:cNvSpPr>
            <a:spLocks/>
          </p:cNvSpPr>
          <p:nvPr/>
        </p:nvSpPr>
        <p:spPr bwMode="auto">
          <a:xfrm rot="-1405177">
            <a:off x="3935413" y="41862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0" name="Freeform 36"/>
          <p:cNvSpPr>
            <a:spLocks/>
          </p:cNvSpPr>
          <p:nvPr/>
        </p:nvSpPr>
        <p:spPr bwMode="auto">
          <a:xfrm rot="-1405177">
            <a:off x="4494213" y="39433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1" name="Freeform 37"/>
          <p:cNvSpPr>
            <a:spLocks/>
          </p:cNvSpPr>
          <p:nvPr/>
        </p:nvSpPr>
        <p:spPr bwMode="auto">
          <a:xfrm rot="-1405177">
            <a:off x="5053013" y="37020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2" name="Freeform 38"/>
          <p:cNvSpPr>
            <a:spLocks/>
          </p:cNvSpPr>
          <p:nvPr/>
        </p:nvSpPr>
        <p:spPr bwMode="auto">
          <a:xfrm rot="-1405177">
            <a:off x="5613400" y="3459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3" name="Freeform 39"/>
          <p:cNvSpPr>
            <a:spLocks/>
          </p:cNvSpPr>
          <p:nvPr/>
        </p:nvSpPr>
        <p:spPr bwMode="auto">
          <a:xfrm rot="-1405177">
            <a:off x="6172200" y="32178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4" name="Freeform 40"/>
          <p:cNvSpPr>
            <a:spLocks/>
          </p:cNvSpPr>
          <p:nvPr/>
        </p:nvSpPr>
        <p:spPr bwMode="auto">
          <a:xfrm>
            <a:off x="6754813" y="3027363"/>
            <a:ext cx="280987" cy="220662"/>
          </a:xfrm>
          <a:custGeom>
            <a:avLst/>
            <a:gdLst>
              <a:gd name="T0" fmla="*/ 0 w 177"/>
              <a:gd name="T1" fmla="*/ 2147483647 h 139"/>
              <a:gd name="T2" fmla="*/ 2147483647 w 177"/>
              <a:gd name="T3" fmla="*/ 2147483647 h 139"/>
              <a:gd name="T4" fmla="*/ 2147483647 w 177"/>
              <a:gd name="T5" fmla="*/ 2147483647 h 1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39">
                <a:moveTo>
                  <a:pt x="0" y="139"/>
                </a:moveTo>
                <a:cubicBezTo>
                  <a:pt x="11" y="82"/>
                  <a:pt x="21" y="25"/>
                  <a:pt x="50" y="13"/>
                </a:cubicBezTo>
                <a:cubicBezTo>
                  <a:pt x="80" y="0"/>
                  <a:pt x="156" y="55"/>
                  <a:pt x="177" y="63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1187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21191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21220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1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2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3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4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5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6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7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1192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21212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3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4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5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6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7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8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9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119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221194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1195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1196" name="Freeform 28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7" name="Freeform 29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8" name="Freeform 30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9" name="Freeform 31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0" name="Freeform 32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1" name="Freeform 33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2" name="Freeform 34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3" name="Freeform 35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4" name="Freeform 36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5" name="Freeform 37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6" name="Freeform 38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7" name="Freeform 39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8" name="Freeform 40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9" name="Freeform 41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0" name="Freeform 42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1" name="Freeform 43"/>
          <p:cNvSpPr>
            <a:spLocks/>
          </p:cNvSpPr>
          <p:nvPr/>
        </p:nvSpPr>
        <p:spPr bwMode="auto">
          <a:xfrm>
            <a:off x="6934200" y="1371600"/>
            <a:ext cx="622300" cy="1295400"/>
          </a:xfrm>
          <a:custGeom>
            <a:avLst/>
            <a:gdLst>
              <a:gd name="T0" fmla="*/ 2147483647 w 392"/>
              <a:gd name="T1" fmla="*/ 0 h 816"/>
              <a:gd name="T2" fmla="*/ 2147483647 w 392"/>
              <a:gd name="T3" fmla="*/ 2147483647 h 816"/>
              <a:gd name="T4" fmla="*/ 2147483647 w 392"/>
              <a:gd name="T5" fmla="*/ 2147483647 h 816"/>
              <a:gd name="T6" fmla="*/ 2147483647 w 392"/>
              <a:gd name="T7" fmla="*/ 2147483647 h 816"/>
              <a:gd name="T8" fmla="*/ 2147483647 w 392"/>
              <a:gd name="T9" fmla="*/ 2147483647 h 816"/>
              <a:gd name="T10" fmla="*/ 2147483647 w 392"/>
              <a:gd name="T11" fmla="*/ 2147483647 h 816"/>
              <a:gd name="T12" fmla="*/ 2147483647 w 392"/>
              <a:gd name="T13" fmla="*/ 2147483647 h 816"/>
              <a:gd name="T14" fmla="*/ 2147483647 w 392"/>
              <a:gd name="T15" fmla="*/ 2147483647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210" name="Group 2"/>
          <p:cNvGrpSpPr>
            <a:grpSpLocks/>
          </p:cNvGrpSpPr>
          <p:nvPr/>
        </p:nvGrpSpPr>
        <p:grpSpPr bwMode="auto">
          <a:xfrm>
            <a:off x="552450" y="533400"/>
            <a:ext cx="7905750" cy="5280025"/>
            <a:chOff x="348" y="336"/>
            <a:chExt cx="4980" cy="3326"/>
          </a:xfrm>
        </p:grpSpPr>
        <p:sp>
          <p:nvSpPr>
            <p:cNvPr id="222213" name="Rectangle 3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14" name="Line 4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15" name="Oval 5"/>
            <p:cNvSpPr>
              <a:spLocks noChangeArrowheads="1"/>
            </p:cNvSpPr>
            <p:nvPr/>
          </p:nvSpPr>
          <p:spPr bwMode="auto">
            <a:xfrm>
              <a:off x="2680" y="17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16" name="Oval 6"/>
            <p:cNvSpPr>
              <a:spLocks noChangeArrowheads="1"/>
            </p:cNvSpPr>
            <p:nvPr/>
          </p:nvSpPr>
          <p:spPr bwMode="auto">
            <a:xfrm>
              <a:off x="3344" y="29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17" name="Line 7"/>
            <p:cNvSpPr>
              <a:spLocks noChangeShapeType="1"/>
            </p:cNvSpPr>
            <p:nvPr/>
          </p:nvSpPr>
          <p:spPr bwMode="auto">
            <a:xfrm>
              <a:off x="384" y="1920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18" name="Line 8"/>
            <p:cNvSpPr>
              <a:spLocks noChangeShapeType="1"/>
            </p:cNvSpPr>
            <p:nvPr/>
          </p:nvSpPr>
          <p:spPr bwMode="auto">
            <a:xfrm>
              <a:off x="384" y="3120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19" name="Line 9"/>
            <p:cNvSpPr>
              <a:spLocks noChangeShapeType="1"/>
            </p:cNvSpPr>
            <p:nvPr/>
          </p:nvSpPr>
          <p:spPr bwMode="auto">
            <a:xfrm flipV="1">
              <a:off x="2832" y="3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0" name="Line 10"/>
            <p:cNvSpPr>
              <a:spLocks noChangeShapeType="1"/>
            </p:cNvSpPr>
            <p:nvPr/>
          </p:nvSpPr>
          <p:spPr bwMode="auto">
            <a:xfrm flipV="1">
              <a:off x="3504" y="15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1" name="Line 11"/>
            <p:cNvSpPr>
              <a:spLocks noChangeShapeType="1"/>
            </p:cNvSpPr>
            <p:nvPr/>
          </p:nvSpPr>
          <p:spPr bwMode="auto">
            <a:xfrm flipH="1">
              <a:off x="384" y="283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2" name="Text Box 12"/>
            <p:cNvSpPr txBox="1">
              <a:spLocks noChangeArrowheads="1"/>
            </p:cNvSpPr>
            <p:nvPr/>
          </p:nvSpPr>
          <p:spPr bwMode="auto">
            <a:xfrm>
              <a:off x="348" y="249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to source</a:t>
              </a:r>
            </a:p>
          </p:txBody>
        </p:sp>
        <p:sp>
          <p:nvSpPr>
            <p:cNvPr id="222223" name="Text Box 13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222224" name="Line 14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5" name="Line 15"/>
            <p:cNvSpPr>
              <a:spLocks noChangeShapeType="1"/>
            </p:cNvSpPr>
            <p:nvPr/>
          </p:nvSpPr>
          <p:spPr bwMode="auto">
            <a:xfrm>
              <a:off x="2832" y="1920"/>
              <a:ext cx="672" cy="1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6" name="Text Box 16"/>
            <p:cNvSpPr txBox="1">
              <a:spLocks noChangeArrowheads="1"/>
            </p:cNvSpPr>
            <p:nvPr/>
          </p:nvSpPr>
          <p:spPr bwMode="auto">
            <a:xfrm rot="-1882992">
              <a:off x="3163" y="234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808080"/>
                  </a:solidFill>
                </a:rPr>
                <a:t>d</a:t>
              </a:r>
            </a:p>
          </p:txBody>
        </p:sp>
        <p:cxnSp>
          <p:nvCxnSpPr>
            <p:cNvPr id="222227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2228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d∙sin(</a:t>
              </a:r>
              <a:r>
                <a:rPr lang="el-GR" altLang="en-US" sz="1800">
                  <a:solidFill>
                    <a:srgbClr val="000000"/>
                  </a:solidFill>
                </a:rPr>
                <a:t>θ</a:t>
              </a:r>
              <a:r>
                <a:rPr lang="en-US" altLang="en-US" sz="1800">
                  <a:solidFill>
                    <a:srgbClr val="000000"/>
                  </a:solidFill>
                </a:rPr>
                <a:t>)</a:t>
              </a:r>
              <a:endParaRPr lang="el-GR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29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T0" fmla="*/ 0 w 14629"/>
                <a:gd name="T1" fmla="*/ 0 h 21513"/>
                <a:gd name="T2" fmla="*/ 0 w 14629"/>
                <a:gd name="T3" fmla="*/ 0 h 21513"/>
                <a:gd name="T4" fmla="*/ 0 w 14629"/>
                <a:gd name="T5" fmla="*/ 0 h 21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lnTo>
                    <a:pt x="1939" y="0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0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1800">
                  <a:solidFill>
                    <a:srgbClr val="808080"/>
                  </a:solidFill>
                </a:rPr>
                <a:t>θ</a:t>
              </a:r>
            </a:p>
          </p:txBody>
        </p:sp>
        <p:sp>
          <p:nvSpPr>
            <p:cNvPr id="222231" name="Text Box 21"/>
            <p:cNvSpPr txBox="1">
              <a:spLocks noChangeArrowheads="1"/>
            </p:cNvSpPr>
            <p:nvPr/>
          </p:nvSpPr>
          <p:spPr bwMode="auto">
            <a:xfrm>
              <a:off x="2964" y="18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atom #1</a:t>
              </a:r>
            </a:p>
          </p:txBody>
        </p:sp>
        <p:sp>
          <p:nvSpPr>
            <p:cNvPr id="222232" name="Text Box 22"/>
            <p:cNvSpPr txBox="1">
              <a:spLocks noChangeArrowheads="1"/>
            </p:cNvSpPr>
            <p:nvPr/>
          </p:nvSpPr>
          <p:spPr bwMode="auto">
            <a:xfrm>
              <a:off x="3636" y="30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atom #2</a:t>
              </a:r>
            </a:p>
          </p:txBody>
        </p:sp>
      </p:grpSp>
      <p:sp>
        <p:nvSpPr>
          <p:cNvPr id="222211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</a:rPr>
              <a:t>λ</a:t>
            </a:r>
            <a:r>
              <a:rPr lang="en-US" altLang="en-US" sz="2800" b="1">
                <a:solidFill>
                  <a:srgbClr val="000000"/>
                </a:solidFill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</a:rPr>
              <a:t>θ</a:t>
            </a:r>
            <a:r>
              <a:rPr lang="en-US" altLang="en-US" sz="2800" b="1">
                <a:solidFill>
                  <a:srgbClr val="000000"/>
                </a:solidFill>
              </a:rPr>
              <a:t>)</a:t>
            </a:r>
            <a:endParaRPr lang="el-GR" altLang="en-US" sz="2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86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8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4495800" y="48006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3235" name="Oval 3"/>
          <p:cNvSpPr>
            <a:spLocks noChangeArrowheads="1"/>
          </p:cNvSpPr>
          <p:nvPr/>
        </p:nvSpPr>
        <p:spPr bwMode="auto">
          <a:xfrm>
            <a:off x="4265613" y="327025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3236" name="Oval 4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3237" name="Line 5"/>
          <p:cNvSpPr>
            <a:spLocks noChangeShapeType="1"/>
          </p:cNvSpPr>
          <p:nvPr/>
        </p:nvSpPr>
        <p:spPr bwMode="auto">
          <a:xfrm>
            <a:off x="609600" y="34925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8" name="Line 6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9" name="Line 7"/>
          <p:cNvSpPr>
            <a:spLocks noChangeShapeType="1"/>
          </p:cNvSpPr>
          <p:nvPr/>
        </p:nvSpPr>
        <p:spPr bwMode="auto">
          <a:xfrm flipV="1">
            <a:off x="5562600" y="1185863"/>
            <a:ext cx="1279525" cy="3767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0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1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to source</a:t>
            </a:r>
          </a:p>
        </p:txBody>
      </p:sp>
      <p:grpSp>
        <p:nvGrpSpPr>
          <p:cNvPr id="223242" name="Group 10"/>
          <p:cNvGrpSpPr>
            <a:grpSpLocks/>
          </p:cNvGrpSpPr>
          <p:nvPr/>
        </p:nvGrpSpPr>
        <p:grpSpPr bwMode="auto">
          <a:xfrm rot="-1919995">
            <a:off x="5294313" y="1450975"/>
            <a:ext cx="1263650" cy="838200"/>
            <a:chOff x="4320" y="864"/>
            <a:chExt cx="796" cy="528"/>
          </a:xfrm>
        </p:grpSpPr>
        <p:sp>
          <p:nvSpPr>
            <p:cNvPr id="223256" name="Text Box 11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223257" name="Line 12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3243" name="Group 13"/>
          <p:cNvGrpSpPr>
            <a:grpSpLocks/>
          </p:cNvGrpSpPr>
          <p:nvPr/>
        </p:nvGrpSpPr>
        <p:grpSpPr bwMode="auto">
          <a:xfrm>
            <a:off x="4492625" y="3486150"/>
            <a:ext cx="1069975" cy="1466850"/>
            <a:chOff x="2830" y="2196"/>
            <a:chExt cx="674" cy="924"/>
          </a:xfrm>
        </p:grpSpPr>
        <p:sp>
          <p:nvSpPr>
            <p:cNvPr id="223254" name="Line 14"/>
            <p:cNvSpPr>
              <a:spLocks noChangeShapeType="1"/>
            </p:cNvSpPr>
            <p:nvPr/>
          </p:nvSpPr>
          <p:spPr bwMode="auto">
            <a:xfrm>
              <a:off x="2832" y="2199"/>
              <a:ext cx="0" cy="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255" name="Line 15"/>
            <p:cNvSpPr>
              <a:spLocks noChangeShapeType="1"/>
            </p:cNvSpPr>
            <p:nvPr/>
          </p:nvSpPr>
          <p:spPr bwMode="auto">
            <a:xfrm>
              <a:off x="2830" y="2196"/>
              <a:ext cx="674" cy="9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3244" name="Text Box 16"/>
          <p:cNvSpPr txBox="1">
            <a:spLocks noChangeArrowheads="1"/>
          </p:cNvSpPr>
          <p:nvPr/>
        </p:nvSpPr>
        <p:spPr bwMode="auto">
          <a:xfrm rot="-1882992">
            <a:off x="5100638" y="38750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08080"/>
                </a:solidFill>
              </a:rPr>
              <a:t>d</a:t>
            </a:r>
          </a:p>
        </p:txBody>
      </p:sp>
      <p:cxnSp>
        <p:nvCxnSpPr>
          <p:cNvPr id="223245" name="AutoShape 17"/>
          <p:cNvCxnSpPr>
            <a:cxnSpLocks noChangeShapeType="1"/>
          </p:cNvCxnSpPr>
          <p:nvPr/>
        </p:nvCxnSpPr>
        <p:spPr bwMode="auto">
          <a:xfrm rot="5400000" flipH="1">
            <a:off x="4914900" y="5143500"/>
            <a:ext cx="533400" cy="457200"/>
          </a:xfrm>
          <a:prstGeom prst="curvedConnector3">
            <a:avLst>
              <a:gd name="adj1" fmla="val 1011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3246" name="Text Box 18"/>
          <p:cNvSpPr txBox="1">
            <a:spLocks noChangeArrowheads="1"/>
          </p:cNvSpPr>
          <p:nvPr/>
        </p:nvSpPr>
        <p:spPr bwMode="auto">
          <a:xfrm>
            <a:off x="5394325" y="54467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d∙sin(</a:t>
            </a:r>
            <a:r>
              <a:rPr lang="el-GR" altLang="en-US" sz="1800">
                <a:solidFill>
                  <a:srgbClr val="000000"/>
                </a:solidFill>
              </a:rPr>
              <a:t>θ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  <a:endParaRPr lang="el-GR" altLang="en-US" sz="1800">
              <a:solidFill>
                <a:srgbClr val="000000"/>
              </a:solidFill>
            </a:endParaRPr>
          </a:p>
        </p:txBody>
      </p:sp>
      <p:sp>
        <p:nvSpPr>
          <p:cNvPr id="223247" name="Arc 19"/>
          <p:cNvSpPr>
            <a:spLocks/>
          </p:cNvSpPr>
          <p:nvPr/>
        </p:nvSpPr>
        <p:spPr bwMode="auto">
          <a:xfrm rot="670182" flipV="1">
            <a:off x="4495800" y="3648075"/>
            <a:ext cx="360363" cy="455613"/>
          </a:xfrm>
          <a:custGeom>
            <a:avLst/>
            <a:gdLst>
              <a:gd name="T0" fmla="*/ 381646067 w 17111"/>
              <a:gd name="T1" fmla="*/ 0 h 21513"/>
              <a:gd name="T2" fmla="*/ 2147483647 w 17111"/>
              <a:gd name="T3" fmla="*/ 1676013687 h 21513"/>
              <a:gd name="T4" fmla="*/ 0 w 17111"/>
              <a:gd name="T5" fmla="*/ 2147483647 h 21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11" h="21513" fill="none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</a:path>
              <a:path w="17111" h="21513" stroke="0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  <a:lnTo>
                  <a:pt x="0" y="21513"/>
                </a:lnTo>
                <a:lnTo>
                  <a:pt x="1939" y="0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48" name="Text Box 20"/>
          <p:cNvSpPr txBox="1">
            <a:spLocks noChangeArrowheads="1"/>
          </p:cNvSpPr>
          <p:nvPr/>
        </p:nvSpPr>
        <p:spPr bwMode="auto">
          <a:xfrm>
            <a:off x="4445000" y="36766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808080"/>
                </a:solidFill>
              </a:rPr>
              <a:t>θ</a:t>
            </a:r>
          </a:p>
        </p:txBody>
      </p:sp>
      <p:sp>
        <p:nvSpPr>
          <p:cNvPr id="223249" name="Text Box 21"/>
          <p:cNvSpPr txBox="1">
            <a:spLocks noChangeArrowheads="1"/>
          </p:cNvSpPr>
          <p:nvPr/>
        </p:nvSpPr>
        <p:spPr bwMode="auto">
          <a:xfrm>
            <a:off x="4705350" y="32750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223250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223251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223252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</a:rPr>
              <a:t>λ</a:t>
            </a:r>
            <a:r>
              <a:rPr lang="en-US" altLang="en-US" sz="2800" b="1">
                <a:solidFill>
                  <a:srgbClr val="000000"/>
                </a:solidFill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</a:rPr>
              <a:t>θ</a:t>
            </a:r>
            <a:r>
              <a:rPr lang="en-US" altLang="en-US" sz="2800" b="1">
                <a:solidFill>
                  <a:srgbClr val="000000"/>
                </a:solidFill>
              </a:rPr>
              <a:t>)</a:t>
            </a:r>
            <a:endParaRPr lang="el-GR" altLang="en-US" sz="2800" b="1">
              <a:solidFill>
                <a:srgbClr val="000000"/>
              </a:solidFill>
            </a:endParaRPr>
          </a:p>
        </p:txBody>
      </p:sp>
      <p:sp>
        <p:nvSpPr>
          <p:cNvPr id="223253" name="Line 25"/>
          <p:cNvSpPr>
            <a:spLocks noChangeShapeType="1"/>
          </p:cNvSpPr>
          <p:nvPr/>
        </p:nvSpPr>
        <p:spPr bwMode="auto">
          <a:xfrm flipV="1">
            <a:off x="4495800" y="663575"/>
            <a:ext cx="962025" cy="283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95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84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4285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2147483647 h 208"/>
              <a:gd name="T2" fmla="*/ 2147483647 w 384"/>
              <a:gd name="T3" fmla="*/ 2147483647 h 208"/>
              <a:gd name="T4" fmla="*/ 2147483647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224344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5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6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224341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2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3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224338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9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0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224335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6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7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224332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3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4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224329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0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1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224326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7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8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224323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4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5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224320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1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2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224317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8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9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224314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5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6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224311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2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3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224308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9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0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224305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6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7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224302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3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4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224301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0706"/>
          </a:xfrm>
        </p:spPr>
        <p:txBody>
          <a:bodyPr/>
          <a:lstStyle/>
          <a:p>
            <a:r>
              <a:rPr lang="en-US" dirty="0" smtClean="0"/>
              <a:t>A better image viewer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90" y="1157670"/>
            <a:ext cx="9010436" cy="693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57" y="4005941"/>
            <a:ext cx="2564365" cy="256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pic>
        <p:nvPicPr>
          <p:cNvPr id="225283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93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5294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730363" y="431696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direct beam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6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forward Fourier Transform</a:t>
            </a:r>
          </a:p>
        </p:txBody>
      </p:sp>
      <p:pic>
        <p:nvPicPr>
          <p:cNvPr id="226307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6312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  <p:grpSp>
        <p:nvGrpSpPr>
          <p:cNvPr id="204809" name="Group 9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226314" name="Group 10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226324" name="Freeform 11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5" name="Freeform 12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6" name="Freeform 13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7" name="Freeform 14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8" name="Freeform 15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9" name="Freeform 16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30" name="Freeform 17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31" name="Freeform 18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6315" name="Group 19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226316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7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8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9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0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1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2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3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76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227332" name="Picture 4" descr="phaseframe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43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7344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27345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227349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227359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0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1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2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3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4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5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6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7350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227351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2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3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4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5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6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7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8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27348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6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228358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229380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28915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230406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47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8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Major Phasing techniques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Multiple Isomorphous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Multiwavelength Anomalous Diffraction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Single-wavelength Anomalous Diffraction</a:t>
            </a:r>
          </a:p>
          <a:p>
            <a:pPr lvl="1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2288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2" name="Picture 12" descr="frame_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6" name="Rectangle 6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33477" name="AutoShape 8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3478" name="Text Box 9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</p:spTree>
    <p:extLst>
      <p:ext uri="{BB962C8B-B14F-4D97-AF65-F5344CB8AC3E}">
        <p14:creationId xmlns:p14="http://schemas.microsoft.com/office/powerpoint/2010/main" val="29413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pat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9" name="Picture 5" descr="pat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6" descr="diffpa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Rectangle 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pic>
        <p:nvPicPr>
          <p:cNvPr id="169996" name="Picture 12" descr="frame_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3" name="AutoShape 8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4504" name="Text Box 10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</p:spTree>
    <p:extLst>
      <p:ext uri="{BB962C8B-B14F-4D97-AF65-F5344CB8AC3E}">
        <p14:creationId xmlns:p14="http://schemas.microsoft.com/office/powerpoint/2010/main" val="18483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3718560" cy="381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75100" y="1574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4860"/>
            <a:ext cx="4648200" cy="262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40" y="2667000"/>
            <a:ext cx="3779520" cy="51816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202083" y="155093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579" y="3340909"/>
            <a:ext cx="13287847" cy="292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3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Major Phasing techniques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Multiple Isomorphous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Multiwavelength Anomalous Diffraction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Single-wavelength Anomalous Diffraction</a:t>
            </a:r>
          </a:p>
          <a:p>
            <a:pPr lvl="1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5604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6547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6549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6581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2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3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4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5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6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7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8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6550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6573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4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5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6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7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8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9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0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51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6552" name="Oval 24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6553" name="Freeform 25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4" name="Freeform 26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5" name="Freeform 27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6" name="Freeform 28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7" name="Freeform 29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8" name="Freeform 30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9" name="Freeform 31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0" name="Freeform 32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1" name="Freeform 33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2" name="Freeform 34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3" name="Freeform 35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4" name="Freeform 36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5" name="Freeform 37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6" name="Freeform 38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7" name="Freeform 39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6568" name="Group 40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236570" name="Line 41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1" name="Text Box 42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236572" name="Freeform 43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9" name="Oval 44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9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7571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7575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7604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5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6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7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8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9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10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11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7576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7596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97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98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99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0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1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2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3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7577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7578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7579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0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1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2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3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4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5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6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7" name="Freeform 35"/>
          <p:cNvSpPr>
            <a:spLocks/>
          </p:cNvSpPr>
          <p:nvPr/>
        </p:nvSpPr>
        <p:spPr bwMode="auto">
          <a:xfrm rot="-1514108">
            <a:off x="3814763" y="30241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8" name="Freeform 36"/>
          <p:cNvSpPr>
            <a:spLocks/>
          </p:cNvSpPr>
          <p:nvPr/>
        </p:nvSpPr>
        <p:spPr bwMode="auto">
          <a:xfrm rot="-1514108">
            <a:off x="4365625" y="27638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9" name="Freeform 37"/>
          <p:cNvSpPr>
            <a:spLocks/>
          </p:cNvSpPr>
          <p:nvPr/>
        </p:nvSpPr>
        <p:spPr bwMode="auto">
          <a:xfrm rot="-1514108">
            <a:off x="4918075" y="2503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0" name="Freeform 38"/>
          <p:cNvSpPr>
            <a:spLocks/>
          </p:cNvSpPr>
          <p:nvPr/>
        </p:nvSpPr>
        <p:spPr bwMode="auto">
          <a:xfrm rot="-1514108">
            <a:off x="5468938" y="22447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1" name="Freeform 39"/>
          <p:cNvSpPr>
            <a:spLocks/>
          </p:cNvSpPr>
          <p:nvPr/>
        </p:nvSpPr>
        <p:spPr bwMode="auto">
          <a:xfrm rot="-1514108">
            <a:off x="6021388" y="19843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2" name="Freeform 40"/>
          <p:cNvSpPr>
            <a:spLocks/>
          </p:cNvSpPr>
          <p:nvPr/>
        </p:nvSpPr>
        <p:spPr bwMode="auto">
          <a:xfrm>
            <a:off x="6600825" y="17811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3" name="Freeform 41"/>
          <p:cNvSpPr>
            <a:spLocks/>
          </p:cNvSpPr>
          <p:nvPr/>
        </p:nvSpPr>
        <p:spPr bwMode="auto">
          <a:xfrm>
            <a:off x="6989763" y="1371600"/>
            <a:ext cx="479425" cy="1295400"/>
          </a:xfrm>
          <a:custGeom>
            <a:avLst/>
            <a:gdLst>
              <a:gd name="T0" fmla="*/ 2147483647 w 302"/>
              <a:gd name="T1" fmla="*/ 0 h 816"/>
              <a:gd name="T2" fmla="*/ 2147483647 w 302"/>
              <a:gd name="T3" fmla="*/ 2147483647 h 816"/>
              <a:gd name="T4" fmla="*/ 2147483647 w 302"/>
              <a:gd name="T5" fmla="*/ 2147483647 h 816"/>
              <a:gd name="T6" fmla="*/ 2147483647 w 302"/>
              <a:gd name="T7" fmla="*/ 2147483647 h 816"/>
              <a:gd name="T8" fmla="*/ 2147483647 w 302"/>
              <a:gd name="T9" fmla="*/ 2147483647 h 816"/>
              <a:gd name="T10" fmla="*/ 2147483647 w 302"/>
              <a:gd name="T11" fmla="*/ 2147483647 h 816"/>
              <a:gd name="T12" fmla="*/ 2147483647 w 302"/>
              <a:gd name="T13" fmla="*/ 2147483647 h 816"/>
              <a:gd name="T14" fmla="*/ 2147483647 w 302"/>
              <a:gd name="T15" fmla="*/ 2147483647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2" h="816">
                <a:moveTo>
                  <a:pt x="20" y="0"/>
                </a:moveTo>
                <a:cubicBezTo>
                  <a:pt x="20" y="24"/>
                  <a:pt x="16" y="95"/>
                  <a:pt x="20" y="144"/>
                </a:cubicBezTo>
                <a:cubicBezTo>
                  <a:pt x="24" y="193"/>
                  <a:pt x="0" y="263"/>
                  <a:pt x="47" y="296"/>
                </a:cubicBezTo>
                <a:cubicBezTo>
                  <a:pt x="94" y="329"/>
                  <a:pt x="300" y="321"/>
                  <a:pt x="301" y="342"/>
                </a:cubicBezTo>
                <a:cubicBezTo>
                  <a:pt x="302" y="363"/>
                  <a:pt x="98" y="389"/>
                  <a:pt x="51" y="420"/>
                </a:cubicBezTo>
                <a:cubicBezTo>
                  <a:pt x="4" y="451"/>
                  <a:pt x="25" y="486"/>
                  <a:pt x="20" y="528"/>
                </a:cubicBezTo>
                <a:cubicBezTo>
                  <a:pt x="15" y="570"/>
                  <a:pt x="20" y="624"/>
                  <a:pt x="20" y="672"/>
                </a:cubicBezTo>
                <a:cubicBezTo>
                  <a:pt x="20" y="720"/>
                  <a:pt x="20" y="792"/>
                  <a:pt x="20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4" name="Freeform 42"/>
          <p:cNvSpPr>
            <a:spLocks/>
          </p:cNvSpPr>
          <p:nvPr/>
        </p:nvSpPr>
        <p:spPr bwMode="auto">
          <a:xfrm rot="-1514108">
            <a:off x="3263900" y="32829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5" name="Oval 43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8597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8632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3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4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5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6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7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8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9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8598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8624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5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6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7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8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9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0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1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8599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8600" name="Freeform 24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1" name="Freeform 25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2" name="Freeform 26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3" name="Freeform 27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4" name="Freeform 28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5" name="Freeform 29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6" name="Freeform 30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7" name="Freeform 31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8" name="Freeform 32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9" name="Freeform 33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0" name="Freeform 34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1" name="Freeform 35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2" name="Freeform 36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3" name="Freeform 37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4" name="Freeform 38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8615" name="Group 39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238621" name="Line 40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2" name="Text Box 41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238623" name="Freeform 42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8395" name="Group 43"/>
          <p:cNvGrpSpPr>
            <a:grpSpLocks/>
          </p:cNvGrpSpPr>
          <p:nvPr/>
        </p:nvGrpSpPr>
        <p:grpSpPr bwMode="auto">
          <a:xfrm>
            <a:off x="3236913" y="3476625"/>
            <a:ext cx="204787" cy="1323975"/>
            <a:chOff x="2039" y="2190"/>
            <a:chExt cx="129" cy="834"/>
          </a:xfrm>
        </p:grpSpPr>
        <p:sp>
          <p:nvSpPr>
            <p:cNvPr id="238619" name="Oval 44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38620" name="Oval 45"/>
            <p:cNvSpPr>
              <a:spLocks noChangeArrowheads="1"/>
            </p:cNvSpPr>
            <p:nvPr/>
          </p:nvSpPr>
          <p:spPr bwMode="auto">
            <a:xfrm>
              <a:off x="2039" y="2190"/>
              <a:ext cx="129" cy="13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228398" name="Oval 4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8399" name="Oval 47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98" grpId="0" animBg="1"/>
      <p:bldP spid="22839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961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962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9652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3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4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5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6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7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8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9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962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9644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5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6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7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8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9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0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1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962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9626" name="Oval 2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9627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28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29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0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1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2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3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4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5" name="Freeform 35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6" name="Freeform 36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7" name="Freeform 37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8" name="Freeform 38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9" name="Freeform 39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0" name="Freeform 40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1" name="Freeform 41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2" name="Freeform 42"/>
          <p:cNvSpPr>
            <a:spLocks/>
          </p:cNvSpPr>
          <p:nvPr/>
        </p:nvSpPr>
        <p:spPr bwMode="auto">
          <a:xfrm>
            <a:off x="6997700" y="1368425"/>
            <a:ext cx="627063" cy="1295400"/>
          </a:xfrm>
          <a:custGeom>
            <a:avLst/>
            <a:gdLst>
              <a:gd name="T0" fmla="*/ 2147483647 w 395"/>
              <a:gd name="T1" fmla="*/ 0 h 816"/>
              <a:gd name="T2" fmla="*/ 2147483647 w 395"/>
              <a:gd name="T3" fmla="*/ 2147483647 h 816"/>
              <a:gd name="T4" fmla="*/ 2147483647 w 395"/>
              <a:gd name="T5" fmla="*/ 2147483647 h 816"/>
              <a:gd name="T6" fmla="*/ 2147483647 w 395"/>
              <a:gd name="T7" fmla="*/ 2147483647 h 816"/>
              <a:gd name="T8" fmla="*/ 2147483647 w 395"/>
              <a:gd name="T9" fmla="*/ 2147483647 h 816"/>
              <a:gd name="T10" fmla="*/ 2147483647 w 395"/>
              <a:gd name="T11" fmla="*/ 2147483647 h 816"/>
              <a:gd name="T12" fmla="*/ 2147483647 w 395"/>
              <a:gd name="T13" fmla="*/ 2147483647 h 816"/>
              <a:gd name="T14" fmla="*/ 2147483647 w 395"/>
              <a:gd name="T15" fmla="*/ 2147483647 h 816"/>
              <a:gd name="T16" fmla="*/ 2147483647 w 395"/>
              <a:gd name="T17" fmla="*/ 2147483647 h 816"/>
              <a:gd name="T18" fmla="*/ 2147483647 w 395"/>
              <a:gd name="T19" fmla="*/ 2147483647 h 8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5" h="816">
                <a:moveTo>
                  <a:pt x="15" y="0"/>
                </a:moveTo>
                <a:cubicBezTo>
                  <a:pt x="15" y="24"/>
                  <a:pt x="16" y="103"/>
                  <a:pt x="15" y="144"/>
                </a:cubicBezTo>
                <a:cubicBezTo>
                  <a:pt x="14" y="185"/>
                  <a:pt x="0" y="220"/>
                  <a:pt x="10" y="246"/>
                </a:cubicBezTo>
                <a:cubicBezTo>
                  <a:pt x="20" y="272"/>
                  <a:pt x="12" y="285"/>
                  <a:pt x="76" y="300"/>
                </a:cubicBezTo>
                <a:cubicBezTo>
                  <a:pt x="140" y="315"/>
                  <a:pt x="393" y="318"/>
                  <a:pt x="394" y="336"/>
                </a:cubicBezTo>
                <a:cubicBezTo>
                  <a:pt x="395" y="354"/>
                  <a:pt x="147" y="391"/>
                  <a:pt x="84" y="410"/>
                </a:cubicBezTo>
                <a:cubicBezTo>
                  <a:pt x="21" y="429"/>
                  <a:pt x="29" y="430"/>
                  <a:pt x="18" y="450"/>
                </a:cubicBezTo>
                <a:cubicBezTo>
                  <a:pt x="7" y="470"/>
                  <a:pt x="16" y="491"/>
                  <a:pt x="15" y="528"/>
                </a:cubicBezTo>
                <a:cubicBezTo>
                  <a:pt x="14" y="565"/>
                  <a:pt x="15" y="624"/>
                  <a:pt x="15" y="672"/>
                </a:cubicBezTo>
                <a:cubicBezTo>
                  <a:pt x="15" y="720"/>
                  <a:pt x="15" y="792"/>
                  <a:pt x="15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3" name="Oval 43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064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4064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40678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9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0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1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2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3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4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5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064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40670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1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2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3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4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5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6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7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064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4065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065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240652" name="Group 28"/>
          <p:cNvGrpSpPr>
            <a:grpSpLocks/>
          </p:cNvGrpSpPr>
          <p:nvPr/>
        </p:nvGrpSpPr>
        <p:grpSpPr bwMode="auto">
          <a:xfrm>
            <a:off x="3241675" y="1903413"/>
            <a:ext cx="3751263" cy="2732087"/>
            <a:chOff x="2082" y="1183"/>
            <a:chExt cx="2363" cy="1721"/>
          </a:xfrm>
        </p:grpSpPr>
        <p:sp>
          <p:nvSpPr>
            <p:cNvPr id="240662" name="Freeform 29"/>
            <p:cNvSpPr>
              <a:spLocks/>
            </p:cNvSpPr>
            <p:nvPr/>
          </p:nvSpPr>
          <p:spPr bwMode="auto">
            <a:xfrm rot="-2169491">
              <a:off x="2082" y="2712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3" name="Freeform 30"/>
            <p:cNvSpPr>
              <a:spLocks/>
            </p:cNvSpPr>
            <p:nvPr/>
          </p:nvSpPr>
          <p:spPr bwMode="auto">
            <a:xfrm rot="-2169491">
              <a:off x="2392" y="248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4" name="Freeform 31"/>
            <p:cNvSpPr>
              <a:spLocks/>
            </p:cNvSpPr>
            <p:nvPr/>
          </p:nvSpPr>
          <p:spPr bwMode="auto">
            <a:xfrm rot="-2169491">
              <a:off x="2702" y="225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5" name="Freeform 32"/>
            <p:cNvSpPr>
              <a:spLocks/>
            </p:cNvSpPr>
            <p:nvPr/>
          </p:nvSpPr>
          <p:spPr bwMode="auto">
            <a:xfrm rot="-2169491">
              <a:off x="3012" y="203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6" name="Freeform 33"/>
            <p:cNvSpPr>
              <a:spLocks/>
            </p:cNvSpPr>
            <p:nvPr/>
          </p:nvSpPr>
          <p:spPr bwMode="auto">
            <a:xfrm rot="-2169491">
              <a:off x="3323" y="180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7" name="Freeform 34"/>
            <p:cNvSpPr>
              <a:spLocks/>
            </p:cNvSpPr>
            <p:nvPr/>
          </p:nvSpPr>
          <p:spPr bwMode="auto">
            <a:xfrm rot="-2169491">
              <a:off x="3633" y="15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8" name="Freeform 35"/>
            <p:cNvSpPr>
              <a:spLocks/>
            </p:cNvSpPr>
            <p:nvPr/>
          </p:nvSpPr>
          <p:spPr bwMode="auto">
            <a:xfrm rot="-2169491">
              <a:off x="3943" y="13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9" name="Freeform 36"/>
            <p:cNvSpPr>
              <a:spLocks/>
            </p:cNvSpPr>
            <p:nvPr/>
          </p:nvSpPr>
          <p:spPr bwMode="auto">
            <a:xfrm>
              <a:off x="4285" y="1183"/>
              <a:ext cx="160" cy="153"/>
            </a:xfrm>
            <a:custGeom>
              <a:avLst/>
              <a:gdLst>
                <a:gd name="T0" fmla="*/ 4 w 160"/>
                <a:gd name="T1" fmla="*/ 153 h 153"/>
                <a:gd name="T2" fmla="*/ 25 w 160"/>
                <a:gd name="T3" fmla="*/ 19 h 153"/>
                <a:gd name="T4" fmla="*/ 160 w 160"/>
                <a:gd name="T5" fmla="*/ 40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153">
                  <a:moveTo>
                    <a:pt x="4" y="153"/>
                  </a:moveTo>
                  <a:cubicBezTo>
                    <a:pt x="2" y="95"/>
                    <a:pt x="0" y="38"/>
                    <a:pt x="25" y="19"/>
                  </a:cubicBezTo>
                  <a:cubicBezTo>
                    <a:pt x="51" y="0"/>
                    <a:pt x="138" y="37"/>
                    <a:pt x="160" y="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0653" name="Freeform 37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4" name="Freeform 38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5" name="Freeform 39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6" name="Freeform 40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7" name="Freeform 41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8" name="Freeform 42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9" name="Freeform 43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60" name="Freeform 44"/>
          <p:cNvSpPr>
            <a:spLocks/>
          </p:cNvSpPr>
          <p:nvPr/>
        </p:nvSpPr>
        <p:spPr bwMode="auto">
          <a:xfrm>
            <a:off x="6967538" y="1371600"/>
            <a:ext cx="858837" cy="1295400"/>
          </a:xfrm>
          <a:custGeom>
            <a:avLst/>
            <a:gdLst>
              <a:gd name="T0" fmla="*/ 2147483647 w 541"/>
              <a:gd name="T1" fmla="*/ 0 h 816"/>
              <a:gd name="T2" fmla="*/ 2147483647 w 541"/>
              <a:gd name="T3" fmla="*/ 2147483647 h 816"/>
              <a:gd name="T4" fmla="*/ 2147483647 w 541"/>
              <a:gd name="T5" fmla="*/ 2147483647 h 816"/>
              <a:gd name="T6" fmla="*/ 2147483647 w 541"/>
              <a:gd name="T7" fmla="*/ 2147483647 h 816"/>
              <a:gd name="T8" fmla="*/ 2147483647 w 541"/>
              <a:gd name="T9" fmla="*/ 2147483647 h 816"/>
              <a:gd name="T10" fmla="*/ 2147483647 w 541"/>
              <a:gd name="T11" fmla="*/ 2147483647 h 816"/>
              <a:gd name="T12" fmla="*/ 2147483647 w 541"/>
              <a:gd name="T13" fmla="*/ 2147483647 h 816"/>
              <a:gd name="T14" fmla="*/ 2147483647 w 541"/>
              <a:gd name="T15" fmla="*/ 2147483647 h 816"/>
              <a:gd name="T16" fmla="*/ 2147483647 w 541"/>
              <a:gd name="T17" fmla="*/ 2147483647 h 816"/>
              <a:gd name="T18" fmla="*/ 2147483647 w 541"/>
              <a:gd name="T19" fmla="*/ 2147483647 h 816"/>
              <a:gd name="T20" fmla="*/ 2147483647 w 541"/>
              <a:gd name="T21" fmla="*/ 2147483647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1" h="816">
                <a:moveTo>
                  <a:pt x="32" y="0"/>
                </a:moveTo>
                <a:cubicBezTo>
                  <a:pt x="32" y="24"/>
                  <a:pt x="33" y="109"/>
                  <a:pt x="32" y="144"/>
                </a:cubicBezTo>
                <a:cubicBezTo>
                  <a:pt x="31" y="179"/>
                  <a:pt x="27" y="192"/>
                  <a:pt x="27" y="213"/>
                </a:cubicBezTo>
                <a:cubicBezTo>
                  <a:pt x="27" y="234"/>
                  <a:pt x="20" y="257"/>
                  <a:pt x="31" y="270"/>
                </a:cubicBezTo>
                <a:cubicBezTo>
                  <a:pt x="42" y="283"/>
                  <a:pt x="8" y="283"/>
                  <a:pt x="93" y="294"/>
                </a:cubicBezTo>
                <a:cubicBezTo>
                  <a:pt x="178" y="305"/>
                  <a:pt x="541" y="316"/>
                  <a:pt x="540" y="336"/>
                </a:cubicBezTo>
                <a:cubicBezTo>
                  <a:pt x="539" y="356"/>
                  <a:pt x="170" y="388"/>
                  <a:pt x="85" y="412"/>
                </a:cubicBezTo>
                <a:cubicBezTo>
                  <a:pt x="0" y="436"/>
                  <a:pt x="40" y="459"/>
                  <a:pt x="31" y="478"/>
                </a:cubicBezTo>
                <a:cubicBezTo>
                  <a:pt x="22" y="497"/>
                  <a:pt x="32" y="496"/>
                  <a:pt x="32" y="528"/>
                </a:cubicBezTo>
                <a:cubicBezTo>
                  <a:pt x="32" y="560"/>
                  <a:pt x="32" y="624"/>
                  <a:pt x="32" y="672"/>
                </a:cubicBezTo>
                <a:cubicBezTo>
                  <a:pt x="32" y="720"/>
                  <a:pt x="32" y="792"/>
                  <a:pt x="32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61" name="Oval 45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226060"/>
            <a:ext cx="13944600" cy="78638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47800" y="2133600"/>
            <a:ext cx="2755900" cy="1361420"/>
            <a:chOff x="1524000" y="2133600"/>
            <a:chExt cx="5956300" cy="1361420"/>
          </a:xfrm>
        </p:grpSpPr>
        <p:sp>
          <p:nvSpPr>
            <p:cNvPr id="4" name="Right Brace 3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8484" y="2971800"/>
              <a:ext cx="5681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60824" y="1688084"/>
            <a:ext cx="1963077" cy="1571589"/>
            <a:chOff x="7050024" y="1929384"/>
            <a:chExt cx="1963077" cy="1571589"/>
          </a:xfrm>
        </p:grpSpPr>
        <p:sp>
          <p:nvSpPr>
            <p:cNvPr id="7" name="TextBox 6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67200" y="4191000"/>
            <a:ext cx="217245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32348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the middle mouse but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0861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too… much… typing!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304800" y="3200400"/>
            <a:ext cx="8077200" cy="3200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2400" smtClean="0">
              <a:latin typeface="Arial" charset="0"/>
              <a:cs typeface="Arial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en-US" sz="2400" smtClean="0">
              <a:latin typeface="Arial" charset="0"/>
              <a:cs typeface="Arial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1) Make sure X11 is running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2) Select some text with mouse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3) Move mouse over to your terminal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4) Hit middle mouse button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5) No keyboard required!</a:t>
            </a:r>
          </a:p>
        </p:txBody>
      </p:sp>
      <p:sp>
        <p:nvSpPr>
          <p:cNvPr id="21509" name="AutoShape 2" descr="Image result for middle mouse button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10" name="AutoShape 4" descr="Image result for middle mouse button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11" name="AutoShape 6" descr="Image result for middle mouse button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12" name="AutoShape 8" descr="Image result for middle mouse button"/>
          <p:cNvSpPr>
            <a:spLocks noChangeAspect="1" noChangeArrowheads="1"/>
          </p:cNvSpPr>
          <p:nvPr/>
        </p:nvSpPr>
        <p:spPr bwMode="auto">
          <a:xfrm>
            <a:off x="601663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47851</TotalTime>
  <Words>2124</Words>
  <Application>Microsoft Office PowerPoint</Application>
  <PresentationFormat>On-screen Show (4:3)</PresentationFormat>
  <Paragraphs>412</Paragraphs>
  <Slides>75</Slides>
  <Notes>1</Notes>
  <HiddenSlides>2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6_Default Design</vt:lpstr>
      <vt:lpstr>3_Office Theme</vt:lpstr>
      <vt:lpstr>4_Default Design</vt:lpstr>
      <vt:lpstr>Equation</vt:lpstr>
      <vt:lpstr>Chart</vt:lpstr>
      <vt:lpstr>Acknowledgements</vt:lpstr>
      <vt:lpstr>Useful links</vt:lpstr>
      <vt:lpstr>XDS X-ray diffraction data reduction engine</vt:lpstr>
      <vt:lpstr>PowerPoint Presentation</vt:lpstr>
      <vt:lpstr>PowerPoint Presentation</vt:lpstr>
      <vt:lpstr>A better image viewer</vt:lpstr>
      <vt:lpstr>PowerPoint Presentation</vt:lpstr>
      <vt:lpstr>PowerPoint Presentation</vt:lpstr>
      <vt:lpstr>too… much… typing!</vt:lpstr>
      <vt:lpstr>How to start XDS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XPARM.XDS</vt:lpstr>
      <vt:lpstr>PowerPoint Presentation</vt:lpstr>
      <vt:lpstr>PowerPoint Presentation</vt:lpstr>
      <vt:lpstr>PowerPoint Presentation</vt:lpstr>
      <vt:lpstr>Beam center vs “origin”</vt:lpstr>
      <vt:lpstr>PowerPoint Presentation</vt:lpstr>
      <vt:lpstr>Adding noise</vt:lpstr>
      <vt:lpstr>Adding noise</vt:lpstr>
      <vt:lpstr>Adding noise</vt:lpstr>
      <vt:lpstr>signal vs noise</vt:lpstr>
      <vt:lpstr>Sources of error for  anomalous differences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Zero-dose extrapolation (ZDE)</vt:lpstr>
      <vt:lpstr>PowerPoint Presentation</vt:lpstr>
      <vt:lpstr>XDS: CORRECT.LP or XSCALE.LP</vt:lpstr>
      <vt:lpstr>XDS: CORRECT.LP or XSCALE.LP</vt:lpstr>
      <vt:lpstr>CCP4: aimless log</vt:lpstr>
      <vt:lpstr>CCP4: aimless log</vt:lpstr>
      <vt:lpstr>Resolution cutoff?</vt:lpstr>
      <vt:lpstr>PowerPoint Presentation</vt:lpstr>
      <vt:lpstr>Expected Rmerge as Iobs → 0 </vt:lpstr>
      <vt:lpstr>Optimum resolution cutoff is: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Optimum resolution cutoff is: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Phasing techniques</vt:lpstr>
      <vt:lpstr>PowerPoint Presentation</vt:lpstr>
      <vt:lpstr>PowerPoint Presentation</vt:lpstr>
      <vt:lpstr>Major Phasing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113</cp:revision>
  <dcterms:created xsi:type="dcterms:W3CDTF">2018-04-24T18:45:50Z</dcterms:created>
  <dcterms:modified xsi:type="dcterms:W3CDTF">2026-05-06T22:31:33Z</dcterms:modified>
</cp:coreProperties>
</file>