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1"/>
    <p:sldMasterId id="2147483797" r:id="rId2"/>
    <p:sldMasterId id="2147483809" r:id="rId3"/>
  </p:sldMasterIdLst>
  <p:notesMasterIdLst>
    <p:notesMasterId r:id="rId78"/>
  </p:notesMasterIdLst>
  <p:sldIdLst>
    <p:sldId id="557" r:id="rId4"/>
    <p:sldId id="569" r:id="rId5"/>
    <p:sldId id="503" r:id="rId6"/>
    <p:sldId id="504" r:id="rId7"/>
    <p:sldId id="505" r:id="rId8"/>
    <p:sldId id="506" r:id="rId9"/>
    <p:sldId id="329" r:id="rId10"/>
    <p:sldId id="307" r:id="rId11"/>
    <p:sldId id="490" r:id="rId12"/>
    <p:sldId id="308" r:id="rId13"/>
    <p:sldId id="500" r:id="rId14"/>
    <p:sldId id="501" r:id="rId15"/>
    <p:sldId id="502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09" r:id="rId26"/>
    <p:sldId id="559" r:id="rId27"/>
    <p:sldId id="558" r:id="rId28"/>
    <p:sldId id="494" r:id="rId29"/>
    <p:sldId id="495" r:id="rId30"/>
    <p:sldId id="496" r:id="rId31"/>
    <p:sldId id="493" r:id="rId32"/>
    <p:sldId id="499" r:id="rId33"/>
    <p:sldId id="497" r:id="rId34"/>
    <p:sldId id="498" r:id="rId35"/>
    <p:sldId id="507" r:id="rId36"/>
    <p:sldId id="508" r:id="rId37"/>
    <p:sldId id="510" r:id="rId38"/>
    <p:sldId id="511" r:id="rId39"/>
    <p:sldId id="512" r:id="rId40"/>
    <p:sldId id="513" r:id="rId41"/>
    <p:sldId id="514" r:id="rId42"/>
    <p:sldId id="515" r:id="rId43"/>
    <p:sldId id="516" r:id="rId44"/>
    <p:sldId id="517" r:id="rId45"/>
    <p:sldId id="525" r:id="rId46"/>
    <p:sldId id="526" r:id="rId47"/>
    <p:sldId id="519" r:id="rId48"/>
    <p:sldId id="520" r:id="rId49"/>
    <p:sldId id="521" r:id="rId50"/>
    <p:sldId id="522" r:id="rId51"/>
    <p:sldId id="523" r:id="rId52"/>
    <p:sldId id="524" r:id="rId53"/>
    <p:sldId id="527" r:id="rId54"/>
    <p:sldId id="528" r:id="rId55"/>
    <p:sldId id="529" r:id="rId56"/>
    <p:sldId id="530" r:id="rId57"/>
    <p:sldId id="531" r:id="rId58"/>
    <p:sldId id="532" r:id="rId59"/>
    <p:sldId id="533" r:id="rId60"/>
    <p:sldId id="534" r:id="rId61"/>
    <p:sldId id="535" r:id="rId62"/>
    <p:sldId id="536" r:id="rId63"/>
    <p:sldId id="537" r:id="rId64"/>
    <p:sldId id="538" r:id="rId65"/>
    <p:sldId id="539" r:id="rId66"/>
    <p:sldId id="540" r:id="rId67"/>
    <p:sldId id="541" r:id="rId68"/>
    <p:sldId id="542" r:id="rId69"/>
    <p:sldId id="543" r:id="rId70"/>
    <p:sldId id="544" r:id="rId71"/>
    <p:sldId id="545" r:id="rId72"/>
    <p:sldId id="546" r:id="rId73"/>
    <p:sldId id="547" r:id="rId74"/>
    <p:sldId id="548" r:id="rId75"/>
    <p:sldId id="549" r:id="rId76"/>
    <p:sldId id="550" r:id="rId7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15560391730138E-2"/>
          <c:y val="4.4374009508716325E-2"/>
          <c:w val="0.87051142546245919"/>
          <c:h val="0.816164817749603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73">
              <a:solidFill>
                <a:srgbClr val="80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0">
                  <c:v>6.38545E-3</c:v>
                </c:pt>
                <c:pt idx="1">
                  <c:v>6.3770199999999997E-3</c:v>
                </c:pt>
                <c:pt idx="2">
                  <c:v>6.3704399999999998E-3</c:v>
                </c:pt>
                <c:pt idx="3">
                  <c:v>6.3612599999999997E-3</c:v>
                </c:pt>
                <c:pt idx="4">
                  <c:v>6.35463E-3</c:v>
                </c:pt>
                <c:pt idx="5">
                  <c:v>6.3466299999999998E-3</c:v>
                </c:pt>
                <c:pt idx="6">
                  <c:v>6.3390499999999997E-3</c:v>
                </c:pt>
                <c:pt idx="7">
                  <c:v>6.3331100000000003E-3</c:v>
                </c:pt>
                <c:pt idx="8">
                  <c:v>6.3281199999999996E-3</c:v>
                </c:pt>
                <c:pt idx="9">
                  <c:v>6.3218199999999997E-3</c:v>
                </c:pt>
                <c:pt idx="10">
                  <c:v>6.3169400000000001E-3</c:v>
                </c:pt>
                <c:pt idx="11">
                  <c:v>6.3122400000000002E-3</c:v>
                </c:pt>
                <c:pt idx="12">
                  <c:v>6.30761E-3</c:v>
                </c:pt>
                <c:pt idx="13">
                  <c:v>6.3035499999999998E-3</c:v>
                </c:pt>
                <c:pt idx="14">
                  <c:v>6.2986300000000004E-3</c:v>
                </c:pt>
                <c:pt idx="15">
                  <c:v>6.29518E-3</c:v>
                </c:pt>
                <c:pt idx="16">
                  <c:v>6.2920299999999997E-3</c:v>
                </c:pt>
                <c:pt idx="17">
                  <c:v>6.2881500000000002E-3</c:v>
                </c:pt>
                <c:pt idx="18">
                  <c:v>6.2851299999999999E-3</c:v>
                </c:pt>
                <c:pt idx="19">
                  <c:v>6.2824700000000001E-3</c:v>
                </c:pt>
                <c:pt idx="20">
                  <c:v>6.2808100000000004E-3</c:v>
                </c:pt>
                <c:pt idx="21">
                  <c:v>6.2806099999999998E-3</c:v>
                </c:pt>
                <c:pt idx="22">
                  <c:v>6.2828700000000003E-3</c:v>
                </c:pt>
                <c:pt idx="23">
                  <c:v>6.2871400000000001E-3</c:v>
                </c:pt>
                <c:pt idx="24">
                  <c:v>6.3048799999999997E-3</c:v>
                </c:pt>
                <c:pt idx="25">
                  <c:v>6.3317399999999998E-3</c:v>
                </c:pt>
                <c:pt idx="26">
                  <c:v>6.3767700000000004E-3</c:v>
                </c:pt>
                <c:pt idx="27">
                  <c:v>6.4529899999999996E-3</c:v>
                </c:pt>
                <c:pt idx="28">
                  <c:v>6.5500100000000002E-3</c:v>
                </c:pt>
                <c:pt idx="29">
                  <c:v>6.7898799999999999E-3</c:v>
                </c:pt>
                <c:pt idx="30">
                  <c:v>6.93503E-3</c:v>
                </c:pt>
                <c:pt idx="31">
                  <c:v>7.2771800000000003E-3</c:v>
                </c:pt>
                <c:pt idx="32">
                  <c:v>7.5335000000000003E-3</c:v>
                </c:pt>
                <c:pt idx="33">
                  <c:v>7.9267499999999998E-3</c:v>
                </c:pt>
                <c:pt idx="34">
                  <c:v>8.2266700000000002E-3</c:v>
                </c:pt>
                <c:pt idx="35">
                  <c:v>8.5917000000000007E-3</c:v>
                </c:pt>
                <c:pt idx="36">
                  <c:v>9.0308200000000002E-3</c:v>
                </c:pt>
                <c:pt idx="37">
                  <c:v>9.6402999999999992E-3</c:v>
                </c:pt>
                <c:pt idx="38">
                  <c:v>1.0141900000000001E-2</c:v>
                </c:pt>
                <c:pt idx="39">
                  <c:v>1.0578199999999999E-2</c:v>
                </c:pt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termination</c:v>
                </c:pt>
              </c:strCache>
            </c:strRef>
          </c:tx>
          <c:spPr>
            <a:ln w="36573">
              <a:solidFill>
                <a:srgbClr val="FF66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1.16696E-4</c:v>
                </c:pt>
                <c:pt idx="1">
                  <c:v>1.4118099999999999E-4</c:v>
                </c:pt>
                <c:pt idx="2">
                  <c:v>1.66928E-4</c:v>
                </c:pt>
                <c:pt idx="3">
                  <c:v>2.0737800000000001E-4</c:v>
                </c:pt>
                <c:pt idx="4">
                  <c:v>2.4052200000000001E-4</c:v>
                </c:pt>
                <c:pt idx="5">
                  <c:v>2.8835299999999998E-4</c:v>
                </c:pt>
                <c:pt idx="6">
                  <c:v>3.43934E-4</c:v>
                </c:pt>
                <c:pt idx="7">
                  <c:v>4.0287299999999999E-4</c:v>
                </c:pt>
                <c:pt idx="8">
                  <c:v>4.6367199999999999E-4</c:v>
                </c:pt>
                <c:pt idx="9">
                  <c:v>5.4496999999999998E-4</c:v>
                </c:pt>
                <c:pt idx="10">
                  <c:v>6.2311899999999999E-4</c:v>
                </c:pt>
                <c:pt idx="11">
                  <c:v>7.2092100000000002E-4</c:v>
                </c:pt>
                <c:pt idx="12">
                  <c:v>8.2139400000000003E-4</c:v>
                </c:pt>
                <c:pt idx="13">
                  <c:v>9.1786600000000004E-4</c:v>
                </c:pt>
                <c:pt idx="14">
                  <c:v>1.0631200000000001E-3</c:v>
                </c:pt>
                <c:pt idx="15">
                  <c:v>1.1962800000000001E-3</c:v>
                </c:pt>
                <c:pt idx="16">
                  <c:v>1.3388899999999999E-3</c:v>
                </c:pt>
                <c:pt idx="17">
                  <c:v>1.51271E-3</c:v>
                </c:pt>
                <c:pt idx="18">
                  <c:v>1.70755E-3</c:v>
                </c:pt>
                <c:pt idx="19">
                  <c:v>1.9086699999999999E-3</c:v>
                </c:pt>
                <c:pt idx="20">
                  <c:v>2.1400999999999998E-3</c:v>
                </c:pt>
                <c:pt idx="21">
                  <c:v>2.3446299999999999E-3</c:v>
                </c:pt>
                <c:pt idx="22">
                  <c:v>2.62407E-3</c:v>
                </c:pt>
                <c:pt idx="23">
                  <c:v>2.8107100000000001E-3</c:v>
                </c:pt>
                <c:pt idx="24">
                  <c:v>3.1804799999999999E-3</c:v>
                </c:pt>
                <c:pt idx="25">
                  <c:v>3.4765099999999999E-3</c:v>
                </c:pt>
                <c:pt idx="26">
                  <c:v>3.7848600000000001E-3</c:v>
                </c:pt>
                <c:pt idx="27">
                  <c:v>4.1158399999999999E-3</c:v>
                </c:pt>
                <c:pt idx="28">
                  <c:v>4.4212499999999998E-3</c:v>
                </c:pt>
                <c:pt idx="29">
                  <c:v>4.9665300000000003E-3</c:v>
                </c:pt>
                <c:pt idx="30">
                  <c:v>5.2371400000000004E-3</c:v>
                </c:pt>
                <c:pt idx="31">
                  <c:v>5.7965100000000004E-3</c:v>
                </c:pt>
                <c:pt idx="32">
                  <c:v>6.1838099999999997E-3</c:v>
                </c:pt>
                <c:pt idx="33">
                  <c:v>6.7416300000000002E-3</c:v>
                </c:pt>
                <c:pt idx="34">
                  <c:v>7.1473500000000002E-3</c:v>
                </c:pt>
                <c:pt idx="35">
                  <c:v>7.62336E-3</c:v>
                </c:pt>
                <c:pt idx="36">
                  <c:v>8.1752500000000002E-3</c:v>
                </c:pt>
                <c:pt idx="37">
                  <c:v>8.9132399999999994E-3</c:v>
                </c:pt>
                <c:pt idx="38">
                  <c:v>9.5025999999999999E-3</c:v>
                </c:pt>
                <c:pt idx="39">
                  <c:v>1.0003099999999999E-2</c:v>
                </c:pt>
                <c:pt idx="40">
                  <c:v>1.07393E-2</c:v>
                </c:pt>
                <c:pt idx="41">
                  <c:v>1.1360800000000001E-2</c:v>
                </c:pt>
                <c:pt idx="42">
                  <c:v>1.22965E-2</c:v>
                </c:pt>
                <c:pt idx="43">
                  <c:v>1.29686E-2</c:v>
                </c:pt>
                <c:pt idx="44">
                  <c:v>1.3647299999999999E-2</c:v>
                </c:pt>
                <c:pt idx="45">
                  <c:v>1.45386E-2</c:v>
                </c:pt>
                <c:pt idx="46">
                  <c:v>1.50365E-2</c:v>
                </c:pt>
                <c:pt idx="47">
                  <c:v>1.6012100000000001E-2</c:v>
                </c:pt>
                <c:pt idx="48">
                  <c:v>1.69424E-2</c:v>
                </c:pt>
                <c:pt idx="49">
                  <c:v>1.80267E-2</c:v>
                </c:pt>
                <c:pt idx="50">
                  <c:v>1.8662000000000002E-2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in data</c:v>
                </c:pt>
              </c:strCache>
            </c:strRef>
          </c:tx>
          <c:spPr>
            <a:ln w="36573">
              <a:solidFill>
                <a:srgbClr val="0066CC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Sheet1!$D$2:$D$52</c:f>
              <c:numCache>
                <c:formatCode>General</c:formatCode>
                <c:ptCount val="51"/>
                <c:pt idx="0">
                  <c:v>6.3843900000000002E-3</c:v>
                </c:pt>
                <c:pt idx="1">
                  <c:v>6.3754500000000004E-3</c:v>
                </c:pt>
                <c:pt idx="2">
                  <c:v>6.3682499999999998E-3</c:v>
                </c:pt>
                <c:pt idx="3">
                  <c:v>6.3578699999999998E-3</c:v>
                </c:pt>
                <c:pt idx="4">
                  <c:v>6.3500700000000002E-3</c:v>
                </c:pt>
                <c:pt idx="5">
                  <c:v>6.3400699999999997E-3</c:v>
                </c:pt>
                <c:pt idx="6">
                  <c:v>6.3297099999999997E-3</c:v>
                </c:pt>
                <c:pt idx="7">
                  <c:v>6.3202800000000002E-3</c:v>
                </c:pt>
                <c:pt idx="8">
                  <c:v>6.31111E-3</c:v>
                </c:pt>
                <c:pt idx="9">
                  <c:v>6.2982799999999999E-3</c:v>
                </c:pt>
                <c:pt idx="10">
                  <c:v>6.28613E-3</c:v>
                </c:pt>
                <c:pt idx="11">
                  <c:v>6.2709300000000001E-3</c:v>
                </c:pt>
                <c:pt idx="12">
                  <c:v>6.2538799999999999E-3</c:v>
                </c:pt>
                <c:pt idx="13">
                  <c:v>6.2363499999999999E-3</c:v>
                </c:pt>
                <c:pt idx="14">
                  <c:v>6.2082400000000003E-3</c:v>
                </c:pt>
                <c:pt idx="15">
                  <c:v>6.1804499999999997E-3</c:v>
                </c:pt>
                <c:pt idx="16">
                  <c:v>6.1479000000000004E-3</c:v>
                </c:pt>
                <c:pt idx="17">
                  <c:v>6.1034399999999999E-3</c:v>
                </c:pt>
                <c:pt idx="18">
                  <c:v>6.0486699999999999E-3</c:v>
                </c:pt>
                <c:pt idx="19">
                  <c:v>5.9854399999999999E-3</c:v>
                </c:pt>
                <c:pt idx="20">
                  <c:v>5.9048700000000004E-3</c:v>
                </c:pt>
                <c:pt idx="21">
                  <c:v>5.8264399999999996E-3</c:v>
                </c:pt>
                <c:pt idx="22">
                  <c:v>5.70851E-3</c:v>
                </c:pt>
                <c:pt idx="23">
                  <c:v>5.6237099999999996E-3</c:v>
                </c:pt>
                <c:pt idx="24">
                  <c:v>5.4436700000000003E-3</c:v>
                </c:pt>
                <c:pt idx="25">
                  <c:v>5.2916999999999999E-3</c:v>
                </c:pt>
                <c:pt idx="26">
                  <c:v>5.13176E-3</c:v>
                </c:pt>
                <c:pt idx="27">
                  <c:v>4.9696799999999998E-3</c:v>
                </c:pt>
                <c:pt idx="28">
                  <c:v>4.8324099999999997E-3</c:v>
                </c:pt>
                <c:pt idx="29">
                  <c:v>4.6296999999999996E-3</c:v>
                </c:pt>
                <c:pt idx="30">
                  <c:v>4.5458900000000003E-3</c:v>
                </c:pt>
                <c:pt idx="31">
                  <c:v>4.3995500000000003E-3</c:v>
                </c:pt>
                <c:pt idx="32">
                  <c:v>4.3025900000000002E-3</c:v>
                </c:pt>
                <c:pt idx="33">
                  <c:v>4.1691499999999999E-3</c:v>
                </c:pt>
                <c:pt idx="34">
                  <c:v>4.0732600000000004E-3</c:v>
                </c:pt>
                <c:pt idx="35">
                  <c:v>3.9622700000000004E-3</c:v>
                </c:pt>
                <c:pt idx="36">
                  <c:v>3.83651E-3</c:v>
                </c:pt>
                <c:pt idx="37">
                  <c:v>3.67249E-3</c:v>
                </c:pt>
                <c:pt idx="38">
                  <c:v>3.54361E-3</c:v>
                </c:pt>
                <c:pt idx="39">
                  <c:v>3.4401800000000001E-3</c:v>
                </c:pt>
                <c:pt idx="40">
                  <c:v>3.29678E-3</c:v>
                </c:pt>
                <c:pt idx="41">
                  <c:v>3.1834799999999998E-3</c:v>
                </c:pt>
                <c:pt idx="42">
                  <c:v>3.0234900000000002E-3</c:v>
                </c:pt>
                <c:pt idx="43">
                  <c:v>2.91399E-3</c:v>
                </c:pt>
                <c:pt idx="44">
                  <c:v>2.8108600000000001E-3</c:v>
                </c:pt>
                <c:pt idx="45">
                  <c:v>2.6816000000000001E-3</c:v>
                </c:pt>
                <c:pt idx="46">
                  <c:v>2.6168099999999998E-3</c:v>
                </c:pt>
                <c:pt idx="47">
                  <c:v>2.49657E-3</c:v>
                </c:pt>
                <c:pt idx="48">
                  <c:v>2.3891199999999998E-3</c:v>
                </c:pt>
                <c:pt idx="49">
                  <c:v>2.2724500000000001E-3</c:v>
                </c:pt>
                <c:pt idx="50">
                  <c:v>2.21127E-3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536512"/>
        <c:axId val="211542400"/>
      </c:scatterChart>
      <c:valAx>
        <c:axId val="211536512"/>
        <c:scaling>
          <c:orientation val="minMax"/>
          <c:max val="1.3"/>
          <c:min val="0.8"/>
        </c:scaling>
        <c:delete val="0"/>
        <c:axPos val="b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91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68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542400"/>
        <c:crosses val="autoZero"/>
        <c:crossBetween val="midCat"/>
        <c:minorUnit val="0.1"/>
      </c:valAx>
      <c:valAx>
        <c:axId val="211542400"/>
        <c:scaling>
          <c:orientation val="minMax"/>
        </c:scaling>
        <c:delete val="0"/>
        <c:axPos val="l"/>
        <c:majorGridlines>
          <c:spPr>
            <a:ln w="12191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91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984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536512"/>
        <c:crossesAt val="0.8"/>
        <c:crossBetween val="midCat"/>
      </c:valAx>
      <c:spPr>
        <a:noFill/>
        <a:ln w="12191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1088139281828074"/>
          <c:y val="6.6561014263074481E-2"/>
          <c:w val="0.37323177366702942"/>
          <c:h val="0.27099841521394613"/>
        </c:manualLayout>
      </c:layout>
      <c:overlay val="0"/>
      <c:spPr>
        <a:solidFill>
          <a:schemeClr val="bg1"/>
        </a:solidFill>
        <a:ln w="3048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57157784743994"/>
          <c:y val="6.3391442155309036E-2"/>
          <c:w val="0.83176593521421116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476480"/>
        <c:axId val="211478016"/>
      </c:scatterChart>
      <c:valAx>
        <c:axId val="211476480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478016"/>
        <c:crosses val="autoZero"/>
        <c:crossBetween val="midCat"/>
        <c:minorUnit val="0.1"/>
      </c:valAx>
      <c:valAx>
        <c:axId val="211478016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476480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842215256008365"/>
          <c:y val="0.10301109350237718"/>
          <c:w val="0.23719958202716823"/>
          <c:h val="0.18066561014263072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852664576802508"/>
          <c:y val="6.3391442155309036E-2"/>
          <c:w val="0.83281086729362597"/>
          <c:h val="0.787638668779714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error</c:v>
                </c:pt>
              </c:strCache>
            </c:strRef>
          </c:tx>
          <c:spPr>
            <a:ln w="3655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Sheet1!$B$2:$B$52</c:f>
              <c:numCache>
                <c:formatCode>General</c:formatCode>
                <c:ptCount val="51"/>
                <c:pt idx="40">
                  <c:v>1.12341E-2</c:v>
                </c:pt>
                <c:pt idx="41">
                  <c:v>1.17985E-2</c:v>
                </c:pt>
                <c:pt idx="42">
                  <c:v>1.26629E-2</c:v>
                </c:pt>
                <c:pt idx="43">
                  <c:v>1.3292E-2</c:v>
                </c:pt>
                <c:pt idx="44">
                  <c:v>1.39338E-2</c:v>
                </c:pt>
                <c:pt idx="45">
                  <c:v>1.4783900000000001E-2</c:v>
                </c:pt>
                <c:pt idx="46">
                  <c:v>1.52625E-2</c:v>
                </c:pt>
                <c:pt idx="47">
                  <c:v>1.6205600000000001E-2</c:v>
                </c:pt>
                <c:pt idx="48">
                  <c:v>1.71101E-2</c:v>
                </c:pt>
                <c:pt idx="49">
                  <c:v>1.8169500000000002E-2</c:v>
                </c:pt>
                <c:pt idx="50">
                  <c:v>1.87926E-2</c:v>
                </c:pt>
              </c:numCache>
            </c:numRef>
          </c:yVal>
          <c:smooth val="0"/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CC1/2</c:v>
                </c:pt>
              </c:strCache>
            </c:strRef>
          </c:tx>
          <c:spPr>
            <a:ln w="36559">
              <a:solidFill>
                <a:srgbClr val="008000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Sheet1!$E$2:$E$52</c:f>
              <c:numCache>
                <c:formatCode>General</c:formatCode>
                <c:ptCount val="51"/>
                <c:pt idx="0">
                  <c:v>2.75429E-4</c:v>
                </c:pt>
                <c:pt idx="1">
                  <c:v>9.3159700000000005E-4</c:v>
                </c:pt>
                <c:pt idx="2">
                  <c:v>1.1407100000000001E-3</c:v>
                </c:pt>
                <c:pt idx="3">
                  <c:v>9.3939100000000003E-4</c:v>
                </c:pt>
                <c:pt idx="4">
                  <c:v>-8.5547100000000001E-4</c:v>
                </c:pt>
                <c:pt idx="5" formatCode="0.00E+00">
                  <c:v>8.5189899999999996E-5</c:v>
                </c:pt>
                <c:pt idx="6">
                  <c:v>1.7707000000000001E-3</c:v>
                </c:pt>
                <c:pt idx="7">
                  <c:v>1.86554E-3</c:v>
                </c:pt>
                <c:pt idx="8">
                  <c:v>4.47422E-4</c:v>
                </c:pt>
                <c:pt idx="9">
                  <c:v>-8.3644100000000005E-4</c:v>
                </c:pt>
                <c:pt idx="10" formatCode="0.00E+00">
                  <c:v>-8.9753000000000006E-5</c:v>
                </c:pt>
                <c:pt idx="11">
                  <c:v>-1.28557E-3</c:v>
                </c:pt>
                <c:pt idx="12">
                  <c:v>-2.2441000000000002E-3</c:v>
                </c:pt>
                <c:pt idx="13">
                  <c:v>-1.1231500000000001E-3</c:v>
                </c:pt>
                <c:pt idx="14">
                  <c:v>-6.2170200000000002E-4</c:v>
                </c:pt>
                <c:pt idx="15">
                  <c:v>-6.3862800000000003E-4</c:v>
                </c:pt>
                <c:pt idx="16">
                  <c:v>3.9935300000000002E-4</c:v>
                </c:pt>
                <c:pt idx="17">
                  <c:v>2.0736399999999999E-3</c:v>
                </c:pt>
                <c:pt idx="18">
                  <c:v>2.3748799999999998E-3</c:v>
                </c:pt>
                <c:pt idx="19">
                  <c:v>1.9910399999999999E-3</c:v>
                </c:pt>
                <c:pt idx="20">
                  <c:v>1.52541E-3</c:v>
                </c:pt>
                <c:pt idx="21">
                  <c:v>1.18738E-3</c:v>
                </c:pt>
                <c:pt idx="22">
                  <c:v>1.29656E-3</c:v>
                </c:pt>
                <c:pt idx="23">
                  <c:v>7.0441699999999998E-3</c:v>
                </c:pt>
                <c:pt idx="24">
                  <c:v>1.06587E-2</c:v>
                </c:pt>
                <c:pt idx="25">
                  <c:v>1.4305500000000001E-2</c:v>
                </c:pt>
                <c:pt idx="26">
                  <c:v>2.1538700000000001E-2</c:v>
                </c:pt>
                <c:pt idx="27">
                  <c:v>3.1659300000000001E-2</c:v>
                </c:pt>
                <c:pt idx="28">
                  <c:v>4.4803599999999999E-2</c:v>
                </c:pt>
                <c:pt idx="29">
                  <c:v>5.4607700000000002E-2</c:v>
                </c:pt>
                <c:pt idx="30">
                  <c:v>8.5054299999999999E-2</c:v>
                </c:pt>
                <c:pt idx="31">
                  <c:v>0.105119</c:v>
                </c:pt>
                <c:pt idx="32">
                  <c:v>0.151231</c:v>
                </c:pt>
                <c:pt idx="33">
                  <c:v>0.192192</c:v>
                </c:pt>
                <c:pt idx="34">
                  <c:v>0.246582</c:v>
                </c:pt>
                <c:pt idx="35">
                  <c:v>0.30220900000000001</c:v>
                </c:pt>
                <c:pt idx="36">
                  <c:v>0.374002</c:v>
                </c:pt>
                <c:pt idx="37">
                  <c:v>0.43568800000000002</c:v>
                </c:pt>
                <c:pt idx="38">
                  <c:v>0.50224899999999995</c:v>
                </c:pt>
                <c:pt idx="39">
                  <c:v>0.58077000000000001</c:v>
                </c:pt>
                <c:pt idx="40">
                  <c:v>0.63947900000000002</c:v>
                </c:pt>
                <c:pt idx="41">
                  <c:v>0.71345400000000003</c:v>
                </c:pt>
                <c:pt idx="42">
                  <c:v>0.75572700000000004</c:v>
                </c:pt>
                <c:pt idx="43">
                  <c:v>0.79925400000000002</c:v>
                </c:pt>
                <c:pt idx="44">
                  <c:v>0.83529799999999998</c:v>
                </c:pt>
                <c:pt idx="45">
                  <c:v>0.86090500000000003</c:v>
                </c:pt>
                <c:pt idx="46">
                  <c:v>0.89447699999999997</c:v>
                </c:pt>
                <c:pt idx="47">
                  <c:v>0.91137900000000005</c:v>
                </c:pt>
                <c:pt idx="48">
                  <c:v>0.92902799999999996</c:v>
                </c:pt>
                <c:pt idx="49">
                  <c:v>0.94132499999999997</c:v>
                </c:pt>
                <c:pt idx="50">
                  <c:v>0.95425400000000005</c:v>
                </c:pt>
              </c:numCache>
            </c:numRef>
          </c:yVal>
          <c:smooth val="1"/>
        </c:ser>
        <c:ser>
          <c:idx val="5"/>
          <c:order val="2"/>
          <c:tx>
            <c:strRef>
              <c:f>Sheet1!$G$1</c:f>
              <c:strCache>
                <c:ptCount val="1"/>
                <c:pt idx="0">
                  <c:v>CCtrue</c:v>
                </c:pt>
              </c:strCache>
            </c:strRef>
          </c:tx>
          <c:spPr>
            <a:ln w="36559">
              <a:solidFill>
                <a:srgbClr val="FF00FF"/>
              </a:solidFill>
              <a:prstDash val="solid"/>
            </a:ln>
          </c:spPr>
          <c:marker>
            <c:symbol val="none"/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Sheet1!$G$2:$G$52</c:f>
              <c:numCache>
                <c:formatCode>General</c:formatCode>
                <c:ptCount val="51"/>
                <c:pt idx="0">
                  <c:v>-1.87389E-3</c:v>
                </c:pt>
                <c:pt idx="1">
                  <c:v>-9.56604E-4</c:v>
                </c:pt>
                <c:pt idx="2">
                  <c:v>7.8927000000000001E-4</c:v>
                </c:pt>
                <c:pt idx="3">
                  <c:v>-4.7161300000000001E-4</c:v>
                </c:pt>
                <c:pt idx="4">
                  <c:v>8.6675900000000004E-4</c:v>
                </c:pt>
                <c:pt idx="5">
                  <c:v>1.3378999999999999E-3</c:v>
                </c:pt>
                <c:pt idx="6">
                  <c:v>2.1406999999999999E-4</c:v>
                </c:pt>
                <c:pt idx="7">
                  <c:v>1.8880100000000001E-3</c:v>
                </c:pt>
                <c:pt idx="8">
                  <c:v>2.7656E-3</c:v>
                </c:pt>
                <c:pt idx="9">
                  <c:v>3.6656200000000001E-3</c:v>
                </c:pt>
                <c:pt idx="10">
                  <c:v>5.0632400000000001E-3</c:v>
                </c:pt>
                <c:pt idx="11">
                  <c:v>6.3692899999999997E-3</c:v>
                </c:pt>
                <c:pt idx="12">
                  <c:v>6.79993E-3</c:v>
                </c:pt>
                <c:pt idx="13">
                  <c:v>1.07653E-2</c:v>
                </c:pt>
                <c:pt idx="14">
                  <c:v>1.38712E-2</c:v>
                </c:pt>
                <c:pt idx="15">
                  <c:v>1.7120099999999999E-2</c:v>
                </c:pt>
                <c:pt idx="16">
                  <c:v>2.3753699999999999E-2</c:v>
                </c:pt>
                <c:pt idx="17">
                  <c:v>3.05226E-2</c:v>
                </c:pt>
                <c:pt idx="18">
                  <c:v>3.8896399999999998E-2</c:v>
                </c:pt>
                <c:pt idx="19">
                  <c:v>4.7731900000000001E-2</c:v>
                </c:pt>
                <c:pt idx="20">
                  <c:v>6.1880499999999998E-2</c:v>
                </c:pt>
                <c:pt idx="21">
                  <c:v>7.8774499999999997E-2</c:v>
                </c:pt>
                <c:pt idx="22">
                  <c:v>9.0571499999999999E-2</c:v>
                </c:pt>
                <c:pt idx="23">
                  <c:v>0.11774999999999999</c:v>
                </c:pt>
                <c:pt idx="24">
                  <c:v>0.139349</c:v>
                </c:pt>
                <c:pt idx="25">
                  <c:v>0.16920499999999999</c:v>
                </c:pt>
                <c:pt idx="26">
                  <c:v>0.20285600000000001</c:v>
                </c:pt>
                <c:pt idx="27">
                  <c:v>0.24066799999999999</c:v>
                </c:pt>
                <c:pt idx="28">
                  <c:v>0.29171999999999998</c:v>
                </c:pt>
                <c:pt idx="29">
                  <c:v>0.32686500000000002</c:v>
                </c:pt>
                <c:pt idx="30">
                  <c:v>0.400142</c:v>
                </c:pt>
                <c:pt idx="31">
                  <c:v>0.43863400000000002</c:v>
                </c:pt>
                <c:pt idx="32">
                  <c:v>0.51218200000000003</c:v>
                </c:pt>
                <c:pt idx="33">
                  <c:v>0.56570500000000001</c:v>
                </c:pt>
                <c:pt idx="34">
                  <c:v>0.62646000000000002</c:v>
                </c:pt>
                <c:pt idx="35">
                  <c:v>0.68067699999999998</c:v>
                </c:pt>
                <c:pt idx="36">
                  <c:v>0.73760700000000001</c:v>
                </c:pt>
                <c:pt idx="37">
                  <c:v>0.77832100000000004</c:v>
                </c:pt>
                <c:pt idx="38">
                  <c:v>0.81872699999999998</c:v>
                </c:pt>
                <c:pt idx="39">
                  <c:v>0.85909599999999997</c:v>
                </c:pt>
                <c:pt idx="40">
                  <c:v>0.88409300000000002</c:v>
                </c:pt>
                <c:pt idx="41">
                  <c:v>0.91269800000000001</c:v>
                </c:pt>
                <c:pt idx="42">
                  <c:v>0.92781999999999998</c:v>
                </c:pt>
                <c:pt idx="43">
                  <c:v>0.94254499999999997</c:v>
                </c:pt>
                <c:pt idx="44">
                  <c:v>0.95428599999999997</c:v>
                </c:pt>
                <c:pt idx="45">
                  <c:v>0.96199100000000004</c:v>
                </c:pt>
                <c:pt idx="46">
                  <c:v>0.97175999999999996</c:v>
                </c:pt>
                <c:pt idx="47">
                  <c:v>0.97662899999999997</c:v>
                </c:pt>
                <c:pt idx="48">
                  <c:v>0.98145800000000005</c:v>
                </c:pt>
                <c:pt idx="49">
                  <c:v>0.98478600000000005</c:v>
                </c:pt>
                <c:pt idx="50">
                  <c:v>0.98824599999999996</c:v>
                </c:pt>
              </c:numCache>
            </c:numRef>
          </c:yVal>
          <c:smooth val="1"/>
        </c:ser>
        <c:ser>
          <c:idx val="7"/>
          <c:order val="3"/>
          <c:tx>
            <c:strRef>
              <c:f>Sheet1!$I$1</c:f>
              <c:strCache>
                <c:ptCount val="1"/>
                <c:pt idx="0">
                  <c:v>CC*</c:v>
                </c:pt>
              </c:strCache>
            </c:strRef>
          </c:tx>
          <c:spPr>
            <a:ln w="36559">
              <a:solidFill>
                <a:srgbClr val="0000FF"/>
              </a:solidFill>
              <a:prstDash val="solid"/>
            </a:ln>
          </c:spPr>
          <c:marker>
            <c:symbol val="dot"/>
            <c:size val="8"/>
            <c:spPr>
              <a:noFill/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Sheet1!$A$2:$A$52</c:f>
              <c:numCache>
                <c:formatCode>General</c:formatCode>
                <c:ptCount val="51"/>
                <c:pt idx="0">
                  <c:v>0.8</c:v>
                </c:pt>
                <c:pt idx="1">
                  <c:v>0.81</c:v>
                </c:pt>
                <c:pt idx="2">
                  <c:v>0.82</c:v>
                </c:pt>
                <c:pt idx="3">
                  <c:v>0.83</c:v>
                </c:pt>
                <c:pt idx="4">
                  <c:v>0.84</c:v>
                </c:pt>
                <c:pt idx="5">
                  <c:v>0.85</c:v>
                </c:pt>
                <c:pt idx="6">
                  <c:v>0.86</c:v>
                </c:pt>
                <c:pt idx="7">
                  <c:v>0.87</c:v>
                </c:pt>
                <c:pt idx="8">
                  <c:v>0.88</c:v>
                </c:pt>
                <c:pt idx="9">
                  <c:v>0.89</c:v>
                </c:pt>
                <c:pt idx="10">
                  <c:v>0.9</c:v>
                </c:pt>
                <c:pt idx="11">
                  <c:v>0.91</c:v>
                </c:pt>
                <c:pt idx="12">
                  <c:v>0.92</c:v>
                </c:pt>
                <c:pt idx="13">
                  <c:v>0.93</c:v>
                </c:pt>
                <c:pt idx="14">
                  <c:v>0.94</c:v>
                </c:pt>
                <c:pt idx="15">
                  <c:v>0.95</c:v>
                </c:pt>
                <c:pt idx="16">
                  <c:v>0.96</c:v>
                </c:pt>
                <c:pt idx="17">
                  <c:v>0.97</c:v>
                </c:pt>
                <c:pt idx="18">
                  <c:v>0.98</c:v>
                </c:pt>
                <c:pt idx="19">
                  <c:v>0.99</c:v>
                </c:pt>
                <c:pt idx="20">
                  <c:v>1</c:v>
                </c:pt>
                <c:pt idx="21">
                  <c:v>1.01</c:v>
                </c:pt>
                <c:pt idx="22">
                  <c:v>1.02</c:v>
                </c:pt>
                <c:pt idx="23">
                  <c:v>1.03</c:v>
                </c:pt>
                <c:pt idx="24">
                  <c:v>1.04</c:v>
                </c:pt>
                <c:pt idx="25">
                  <c:v>1.05</c:v>
                </c:pt>
                <c:pt idx="26">
                  <c:v>1.06</c:v>
                </c:pt>
                <c:pt idx="27">
                  <c:v>1.07</c:v>
                </c:pt>
                <c:pt idx="28">
                  <c:v>1.08</c:v>
                </c:pt>
                <c:pt idx="29">
                  <c:v>1.0900000000000001</c:v>
                </c:pt>
                <c:pt idx="30">
                  <c:v>1.1000000000000001</c:v>
                </c:pt>
                <c:pt idx="31">
                  <c:v>1.1100000000000001</c:v>
                </c:pt>
                <c:pt idx="32">
                  <c:v>1.1200000000000001</c:v>
                </c:pt>
                <c:pt idx="33">
                  <c:v>1.1299999999999999</c:v>
                </c:pt>
                <c:pt idx="34">
                  <c:v>1.1399999999999999</c:v>
                </c:pt>
                <c:pt idx="35">
                  <c:v>1.1499999999999999</c:v>
                </c:pt>
                <c:pt idx="36">
                  <c:v>1.1599999999999999</c:v>
                </c:pt>
                <c:pt idx="37">
                  <c:v>1.17</c:v>
                </c:pt>
                <c:pt idx="38">
                  <c:v>1.18</c:v>
                </c:pt>
                <c:pt idx="39">
                  <c:v>1.19</c:v>
                </c:pt>
                <c:pt idx="40">
                  <c:v>1.2</c:v>
                </c:pt>
                <c:pt idx="41">
                  <c:v>1.21</c:v>
                </c:pt>
                <c:pt idx="42">
                  <c:v>1.22</c:v>
                </c:pt>
                <c:pt idx="43">
                  <c:v>1.23</c:v>
                </c:pt>
                <c:pt idx="44">
                  <c:v>1.24</c:v>
                </c:pt>
                <c:pt idx="45">
                  <c:v>1.25</c:v>
                </c:pt>
                <c:pt idx="46">
                  <c:v>1.26</c:v>
                </c:pt>
                <c:pt idx="47">
                  <c:v>1.27</c:v>
                </c:pt>
                <c:pt idx="48">
                  <c:v>1.28</c:v>
                </c:pt>
                <c:pt idx="49">
                  <c:v>1.29</c:v>
                </c:pt>
                <c:pt idx="50">
                  <c:v>1.3</c:v>
                </c:pt>
              </c:numCache>
            </c:numRef>
          </c:xVal>
          <c:yVal>
            <c:numRef>
              <c:f>Sheet1!$I$2:$I$52</c:f>
              <c:numCache>
                <c:formatCode>General</c:formatCode>
                <c:ptCount val="51"/>
                <c:pt idx="0">
                  <c:v>2.3467100000000001E-2</c:v>
                </c:pt>
                <c:pt idx="1">
                  <c:v>4.3144599999999998E-2</c:v>
                </c:pt>
                <c:pt idx="2">
                  <c:v>4.7737000000000002E-2</c:v>
                </c:pt>
                <c:pt idx="3">
                  <c:v>4.3324599999999998E-2</c:v>
                </c:pt>
                <c:pt idx="4">
                  <c:v>0</c:v>
                </c:pt>
                <c:pt idx="5">
                  <c:v>1.30524E-2</c:v>
                </c:pt>
                <c:pt idx="6">
                  <c:v>5.9457000000000003E-2</c:v>
                </c:pt>
                <c:pt idx="7">
                  <c:v>6.1025700000000002E-2</c:v>
                </c:pt>
                <c:pt idx="8">
                  <c:v>2.9907300000000001E-2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2.8255700000000002E-2</c:v>
                </c:pt>
                <c:pt idx="17">
                  <c:v>6.4332700000000007E-2</c:v>
                </c:pt>
                <c:pt idx="18">
                  <c:v>6.8836800000000004E-2</c:v>
                </c:pt>
                <c:pt idx="19">
                  <c:v>6.3041E-2</c:v>
                </c:pt>
                <c:pt idx="20">
                  <c:v>5.5192100000000001E-2</c:v>
                </c:pt>
                <c:pt idx="21">
                  <c:v>4.8702599999999999E-2</c:v>
                </c:pt>
                <c:pt idx="22">
                  <c:v>5.0889700000000003E-2</c:v>
                </c:pt>
                <c:pt idx="23">
                  <c:v>0.11827799999999999</c:v>
                </c:pt>
                <c:pt idx="24">
                  <c:v>0.145233</c:v>
                </c:pt>
                <c:pt idx="25">
                  <c:v>0.16795099999999999</c:v>
                </c:pt>
                <c:pt idx="26">
                  <c:v>0.20535100000000001</c:v>
                </c:pt>
                <c:pt idx="27">
                  <c:v>0.24774099999999999</c:v>
                </c:pt>
                <c:pt idx="28">
                  <c:v>0.29285600000000001</c:v>
                </c:pt>
                <c:pt idx="29">
                  <c:v>0.32180799999999998</c:v>
                </c:pt>
                <c:pt idx="30">
                  <c:v>0.39594699999999999</c:v>
                </c:pt>
                <c:pt idx="31">
                  <c:v>0.43616500000000002</c:v>
                </c:pt>
                <c:pt idx="32">
                  <c:v>0.512571</c:v>
                </c:pt>
                <c:pt idx="33">
                  <c:v>0.56781899999999996</c:v>
                </c:pt>
                <c:pt idx="34">
                  <c:v>0.62897800000000004</c:v>
                </c:pt>
                <c:pt idx="35">
                  <c:v>0.681284</c:v>
                </c:pt>
                <c:pt idx="36">
                  <c:v>0.73783299999999996</c:v>
                </c:pt>
                <c:pt idx="37">
                  <c:v>0.77906299999999995</c:v>
                </c:pt>
                <c:pt idx="38">
                  <c:v>0.81771799999999994</c:v>
                </c:pt>
                <c:pt idx="39">
                  <c:v>0.85720099999999999</c:v>
                </c:pt>
                <c:pt idx="40">
                  <c:v>0.88323300000000005</c:v>
                </c:pt>
                <c:pt idx="41">
                  <c:v>0.91256099999999996</c:v>
                </c:pt>
                <c:pt idx="42">
                  <c:v>0.92783099999999996</c:v>
                </c:pt>
                <c:pt idx="43">
                  <c:v>0.94256499999999999</c:v>
                </c:pt>
                <c:pt idx="44">
                  <c:v>0.95407500000000001</c:v>
                </c:pt>
                <c:pt idx="45">
                  <c:v>0.96190100000000001</c:v>
                </c:pt>
                <c:pt idx="46">
                  <c:v>0.97175100000000003</c:v>
                </c:pt>
                <c:pt idx="47">
                  <c:v>0.97654200000000002</c:v>
                </c:pt>
                <c:pt idx="48">
                  <c:v>0.98143199999999997</c:v>
                </c:pt>
                <c:pt idx="49">
                  <c:v>0.98477199999999998</c:v>
                </c:pt>
                <c:pt idx="50">
                  <c:v>0.98822600000000005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707008"/>
        <c:axId val="211708928"/>
      </c:scatterChart>
      <c:valAx>
        <c:axId val="211707008"/>
        <c:scaling>
          <c:orientation val="minMax"/>
          <c:max val="1.1000000000000001"/>
          <c:min val="0.8"/>
        </c:scaling>
        <c:delete val="0"/>
        <c:axPos val="b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minorGridlines>
          <c:spPr>
            <a:ln w="12186">
              <a:solidFill>
                <a:srgbClr val="CCCCFF"/>
              </a:solidFill>
              <a:prstDash val="solid"/>
            </a:ln>
          </c:spPr>
        </c:minorGridlines>
        <c:numFmt formatCode="General" sourceLinked="1"/>
        <c:majorTickMark val="cross"/>
        <c:minorTickMark val="cross"/>
        <c:tickLblPos val="low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2063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708928"/>
        <c:crosses val="autoZero"/>
        <c:crossBetween val="midCat"/>
        <c:minorUnit val="0.1"/>
      </c:valAx>
      <c:valAx>
        <c:axId val="211708928"/>
        <c:scaling>
          <c:orientation val="minMax"/>
          <c:max val="0.2"/>
          <c:min val="-0.01"/>
        </c:scaling>
        <c:delete val="0"/>
        <c:axPos val="l"/>
        <c:majorGridlines>
          <c:spPr>
            <a:ln w="12186">
              <a:solidFill>
                <a:srgbClr val="C0C0C0"/>
              </a:solidFill>
              <a:prstDash val="solid"/>
            </a:ln>
          </c:spPr>
        </c:majorGridlines>
        <c:numFmt formatCode="General" sourceLinked="0"/>
        <c:majorTickMark val="out"/>
        <c:minorTickMark val="none"/>
        <c:tickLblPos val="nextTo"/>
        <c:spPr>
          <a:ln w="12186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1707008"/>
        <c:crossesAt val="0.8"/>
        <c:crossBetween val="midCat"/>
      </c:valAx>
      <c:spPr>
        <a:noFill/>
        <a:ln w="12186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2737722048066878"/>
          <c:y val="0.1045958795562599"/>
          <c:w val="0.23719958202716823"/>
          <c:h val="0.24405705229793978"/>
        </c:manualLayout>
      </c:layout>
      <c:overlay val="0"/>
      <c:spPr>
        <a:solidFill>
          <a:schemeClr val="bg1"/>
        </a:solidFill>
        <a:ln w="3047">
          <a:solidFill>
            <a:schemeClr val="tx1"/>
          </a:solidFill>
          <a:prstDash val="solid"/>
        </a:ln>
      </c:spPr>
      <c:txPr>
        <a:bodyPr/>
        <a:lstStyle/>
        <a:p>
          <a:pPr>
            <a:defRPr sz="176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88" b="0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FF8928-8082-45DD-9E33-055FDDD1334B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F460F-781F-406E-AC71-06CCEA622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56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F460F-781F-406E-AC71-06CCEA622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8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1D0F9-EC2C-48A8-813C-D3C55BB097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98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582B-7B3C-41DE-8B4D-52E91A349C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69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CB376-30D4-4453-80BC-F7EE6A9E40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39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58CBF-6892-44F0-BD10-507099A9F1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15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4B1A0-9F1D-46CD-BA17-612D73F68E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4444-6586-44D9-8736-A9F2FFF96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78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EC2D7-8DB5-4D5B-AF33-094F1B4524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1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BB93B-4E6D-473D-BC9E-63E5524485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05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BAE47-A7AA-432B-B5B3-0279C6A60D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4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691E7-4F05-4B1B-9FF5-8C43EF855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11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72910-BC69-461A-9BCD-32C4FAD35D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112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F10AA-FE33-4774-9878-0CDB339C39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63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A431D-9718-43B6-969D-EA0AC19C2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59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6F98FF7-1AC4-4E28-A8B5-2C479853A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4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5/1/2025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93E26C-46FA-495E-A545-28056EBC4D0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5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26" Type="http://schemas.openxmlformats.org/officeDocument/2006/relationships/image" Target="../media/image74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Relationship Id="rId27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26" Type="http://schemas.openxmlformats.org/officeDocument/2006/relationships/image" Target="../media/image100.png"/><Relationship Id="rId3" Type="http://schemas.openxmlformats.org/officeDocument/2006/relationships/image" Target="../media/image77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5" Type="http://schemas.openxmlformats.org/officeDocument/2006/relationships/image" Target="../media/image99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24" Type="http://schemas.openxmlformats.org/officeDocument/2006/relationships/image" Target="../media/image98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Relationship Id="rId27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gif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1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217458" y="423000"/>
            <a:ext cx="6361762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77822" y="2699073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NIGMS R01 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GM124149  (Holton)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AI150476 (</a:t>
            </a:r>
            <a:r>
              <a:rPr lang="en-US" altLang="en-US" sz="2000" b="1" dirty="0" err="1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Krogan</a:t>
            </a:r>
            <a:r>
              <a:rPr lang="en-US" altLang="en-US" sz="20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  <a:endParaRPr lang="en-US" altLang="en-US" sz="20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20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20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  (Adams)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IDAT (</a:t>
            </a:r>
            <a:r>
              <a:rPr lang="en-US" altLang="en-US" sz="20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Hura</a:t>
            </a:r>
            <a:r>
              <a:rPr lang="en-US" altLang="en-US" sz="20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Bef>
                <a:spcPts val="1200"/>
              </a:spcBef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NIGMS </a:t>
            </a:r>
            <a:r>
              <a:rPr lang="en-US" altLang="en-US" sz="20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r>
              <a:rPr lang="en-US" altLang="en-US" sz="20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(Hodgson)</a:t>
            </a: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8705" y="1542415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data:image/png;base64,iVBORw0KGgoAAAANSUhEUgAAAfQAAAH0CAYAAADL1t+KAAAAAXNSR0IArs4c6QAAIABJREFUeF7t3eGy3TaSrFHr/R/aN+6ow3Es2cJeIJMq0Dl/TyF35lcFlOnu6Pn2559//vlH/68ESqAESqAESuBoAt+60I/uX82XQAmUQAmUwP8R6ELvIJRACZRACZTACwh0ob+giY1QAiVQAiVQAl3onYESKIESKIESeAGBLvQXNLERSqAESqAESqALvTNQAiVQAiVQAi8g0IX+giY2QgmUQAmUQAl0oXcGSqAESqAESuAFBLrQX9DERiiBEiiBEiiBLvTOQAmUQAmUQAm8gEAX+gua2AglUAIlUAIl0IXeGSiBEiiBEiiBFxDoQn9BExuhBEqgBEqgBLrQOwMlUAIlUAIl8AICXegvaGIjlEAJlEAJlEAXemegBEqgBEqgBF5AoAv9BU1shBIogRIogRLoQu8MlEAJlEAJlMALCHShv6CJjVACJVACJVACXeidgRIogRIogRJ4AYEu9Bc0sRFKoARKoARKoAu9M1ACJVACJVACLyDQhf6CJjZCCZRACZRACcQX+rdv30oZCfz555944rPyCb2QbOI3pfsZWa86za8kTGVL6Z6WTfy++Q4Jhwm1Mr+7frvQd8kFz6UaL5c7FU+yid+U7mkcUn5FN9WLlO5p2cTvm++QcJhQK/O767cLfZdc8Fyq8XK5U/Ekm/hN6Z7GIeVXdFO9SOmelk38vvkOCYcJtTK/u3670HfJBc+lGi+XOxVPsonflO5pHFJ+RTfVi5TuadnE75vvkHCYUCvzu+u3C32XXPBcqvFyuVPxJJv4TemexiHlV3RTvUjpnpZN/L75DgmHCbUyv7t+u9B3yQXPpRovlzsVT7KJ35TuaRxSfkU31YuU7mnZxO+b75BwmFAr87vrtwt9l1zwXKrxcrlT8SSb+E3pnsYh5Vd0U71I6Z6WTfy++Q4Jhwm1Mr+7frvQd8kFz6UaL5c7FU+yid+U7mkcUn5FN9WLlO5p2cTvm++QcJhQK/O767cLfZdc8Fyq8XK5U/Ekm/hN6Z7GIeVXdFO9SOmelk38vvkOCYcJtTK/u3670HfJBc+lGi+XOxVPsonflO5pHFJ+RTfVi5TuadnE75vvkHCYUCvzu+u3C32XXPBcqvFyuVPxJJv4TemexiHlV3RTvUjpnpZN/L75DgmHCbUyv7t+Ry30JwLvgrp6bsLFKt/vXRQOqb7JPIkH0RUOopvyKx5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UMX+kMTlGp8SvchLLf9TIpDSleCiwfRTT20Kb+S7bTaCb0QD9Jj0T2tb9M4dKE/NEGpxqd0H8Jy28+kOKR0Jbh4EN3UQ5vyK9lOq53QC/EgPRbd0/o2jcOxC11ApoZEBlX8iq5kS3lI6Uq2VK1kEw/S45SHlF/RlVrhUL7fyU5g9uZepPjKvfha24W+S+7l/5vgqUsouhdac9tRubDyo8Ih5SHlV3SlVjiUbxe6zNbX2tTsiO6u9y70XXJd6H+RSz20F1pz21HJJj8qlzvlIeVXdKVWOJRvF7rMVhf6h7R6CbMX68M2HPmv3yRbqlbmVzx04Qit7B1K9VgSyjyIrmQTDxN0hYPUTuAgfr/W9gt9l1y/0PuFPnB2Llj65VF55FIeukSc7ARmMjvi12l8diLlV3Q/c/pzVRf6Lrku9C70gbNzwVIXegreB7qpx14WpHiYoPsB1q2SCRy2jP///xLkn+J+41fa+Oy/LpSWTOhFeNwEx0e1wuwjwf8VCYeUh5Rf0ZVa4VC+2XenvcjylXvxtbYLfZdcv9D7hT5wdi5Y6hd6Ct4HuvIPIB/Ixe9mF3oX+nIOZahloJY/vFmQ8iu6Yl2YiYeUrmRL1Uo28ZDiKx6kVvyKrtRKL8Sv6IpfqRW/oivZxMMEXeEgtRM4iN9+oe/S+uHcaY2fcAmF2U1tuiQjzOSHhEPKQ8qv6EqtcCjf7Bdke5HlK/eiC32XVhf6P5JLXe6b2nRJRrLJD3XhCK3s45nqsSSUeRBdySYeJugKB6mdwEH8dqHv0voPLXRBlLoAEzxINvGbehDFg9Sm/Iqu+JW+pTyI3wm1KWYp3RSzlF/R3c3W/1LcLrmX/5fiBIsMaurxTHkQXWEmHFIeJvgVDuJXmKU8iN8JtSlmKd0Us5Rf0d3N1oW+S64L/S9yMqipxzPlQXRllIRDysMEv8JB/AqzlAfxO6E2xSylm2KW8iu6u9m60HfJdaF3oV+YHVkiTzwEqygpv6K78vj178Is5UH8TqhNMUvpppil/IrubrYu9F1yXehd6BdmR5bIEw/BKkrKr+iuPHahC6Gfa2XOpG8p3Wtp//10yq/o7mbrQt8l14XehX5hdlIP4gVLvzya8iu6kk0ez5QH8TuhNsUspZtilvIrurvZutB3yXWhd6FfmB1ZIk88BKsoKb+iu/LYL3Qh1C/0f6Ml903mV3R3O9mFvkuuC70L/cLsTHsIVlFSfkV35bELXQh1oXehb8yLXFj5JxjR3bD90ZGUX9H9yOj/ilLMxO9pHiRbqhcpDxP8njYPwuy0Wpkz6VtKN8U35Vd0d7P1C32XXL/Q+4V+YXZSD+IFS788mvIrupJNHs+UB/E7oTbFLKWbYpbyK7q72brQd8l1oXehX5gdWSJPPASrKCm/orvy2H/lLoT6r9z7r9w35kUurDxcorth+6MjKb8p3Y9CbRSl/Iruhu2PjsicpfyKh49C/a8o5Vc8pLKJhxSHVDbxKx5O05UeS+0EDuL3a22/0HfJDflClwt7Ieovj558AVZMhK9wWP3u3y7pt29S/nFtyu/HBv744w/hK7pSm+KQyiZ+xcNputJjqZ3AQfx2oe/S+uHchMbLhb0p9k8yEziksglf4SB+xYPopvyKh1Q28ZDikMomfsXDabrSY6mdwEH8dqHv0upC/0dyJ1+A1SikHsTV7/YLXQhdq5X5lV+S2RFd8SseTtMVZlI7gYP47ULfpdWF3oX+i9mRh0BGUB5l0U35FQ+pbOIhxSGVTfyKh9N0pcdSO4GD+O1C36XVhd6F3oV+0+35LiML59Yf/iImD7h4SGUTv+LhNF3phdRO4CB+u9B3aXWhd6F3od90e7rQd0FOWDgT/kFhl9/q3AS+K4//9vf+t9x3yfW/5f4XuZMvwKr9qYdr9bt/+6fu/rfcBRfXyvyKuMyO6Ipf8XCarjCT2gkcxG+/0Hdp9Qu9X+j9Qr/p9vQLfRfkhIUz4R8Udvmtzk3gu/LYL/RdQjc94L0A/oDLxQq09/8kU30Tv+JBdE/jK9mkNsVhQt/Eg3CYoCs9ltoJHMRvv9B3afULvV/oN/0DnoygPJ6iKw+X6EptKpt4SHFIZRO/4uE0Xemx1E7gIH5fsdB3A/+uc6mLlcqT8iu6qWyiK5dbdIVDyoP4nVArzCb4TfVNOLzZw4QeT+hFF/pvmIRpjV8hSPkV3ZXHJ/7eB/EJyp/9RmfnOyfh0Pn9bLZ2qyb0ogt9t3sXzk1r/CpKyq/orjw+8fc+iE9Q/uw3Ojtd6J9NynNVMpOpt6QL/bl+//VL0xq/QpDyK7orj0/8PXUJhUPKwxP87vwNYXbn7+5qpfomHN7sYbcvd56b0Isu9Ds7+qHWtMavbKf8iu7K4xN/74P4BOXPfqOz0y/0zybluSqZydRb0oX+XL/7hf4Da7kAv6FNP/1k6hIKh5SHCXzFgzAT3VRtqm/C4c0eUn0T3Qm96EKXjt1UO63xq1gpv6K78vjE3/sgPkH5s9/o7PQL/bNJea5KZjL1lnShP9fvfqH3C/0fp23aQ/AbrgT/pDBj8cCB1AMuHN7sIdAylpzQiy50btv1A9Mav0qU8iu6K49P/L0P4hOUP/uNzk6/0D+blOeqZCZTb0kX+nP97hd6v9D7hX7TfZPH86afvCSTesCFw5s9XGrOTYcn9KIL/aZmisy0xq+8p/yK7srjE3/vg/gE5c9+o7PTL/TPJuW5KpnJ1FsydqE/14bZvySNTw1UdbOPZ/mW798eYvh/kXva+zD7tX3OnfRt19Wo/3/ouyHedk4a38XQxfBfWQy9F987fRqHt73Pu3mkb7u/0YW+Sy54Thrfhd6F3oX+82XsvZhzL4JP5VHS8q7vButC3yUXPCeN78M15+Fq3878gmzfsn0LPpVHScuc7QbrQt8lFzwnje9C70LvF3q/0P/tOZrwPgSfyqOk5V3fDdaFvksueE4aP+HC1m/2C6d8y/frc3PaPASfyqOkpW+7wbrQd8kFz0nju9D7hd4v9H6h9ws9+CDfJC3v+u5PdqHvkguek8Z3oXehd6F3oXehBx/km6TlXd/9yS70XXLBc9L4LvQu9C70LvQu9OCDfJO0vOu7P9mFvksueE4a34Xehd6F3oXehR58kG+Slnd99ye70HfJBc9J47vQu9C70LvQu9CDD/JN0vKu7/5kfKHvGuu5cwjIP1RMSJW6WMJBPKR0J/RCPAgH0ZVa6ZvotrYE7iDQhX4Hxf+4xoSHVlqQepSFg3hI6QqzCbXCIeVX+pbyUN0S+Nd/I/NnJ7TTcZHAhIdWIqRGXjiIh5SuMJtQKxxSfqVvKQ/VLYEu9M5AjMCEh1bCpR5l4SAeUrrCbEKtcEj5lb6lPFS3BLrQOwMxAhMeWgmXepSFg3hI6QqzCbXCIeVX+pbyUN0S6ELvDMQITHhoJVzqURYO4iGlK8wm1AqHlF/pW8pDdUugC70zECMw4aGVcKlHWTiIh5SuMJtQKxxSfqVvKQ/VLYEu9M5AjMCEh1bCpR5l4SAeUrrCbEKtcEj5lb6lPFS3BLrQOwMxAhMeWgmXepSFg3hI6QqzCbXCIeVX+pbyUN0S6ELvDMQITHhoJVzqURYO4iGlK8wm1AqHlF/pW8pDdUugC70zECMw4aGVcKlHWTiIh5SuMJtQKxxSfqVvKQ/VLYHXLXS53HIJRTc1Vim/KV3hIB5EV/omHlK6kk1qU35FV/xKrfRNdCXbBA+STfyexkGyCbMJHMTv19pj/6dfU9BFdxf66pwMqvhN6a7yfP27eBDdCRxS2U7jIH6lNsU3NTuSTTyIrjATD6IrfutBaP1c24X+AxMZqGvo//20XBbxm9IVDuJBdCdwSGU7jYP4ldoU39TsSDbxILrCTDyIrvitB6HVhb6kJQO1FNsskMsiflO6ElM8iO4EDqlsp3EQv1Kb4puaHckmHkRXmIkH0RW/9SC0utCXtGSglmKbBXJZxG9KV2KKB9GdwCGV7TQO4ldqU3xTsyPZxIPoCjPxILritx6EVhf6kpYM1FJss0Aui/hN6UpM8SC6Eziksp3GQfxKbYpvanYkm3gQXWEmHkRX/NaD0OpCX9KSgVqKbRbIZRG/KV2JKR5EdwKHVLbTOIhfqU3xTc2OZBMPoivMxIPoit96EFpd6EtaMlBLsc0CuSziN6UrMcWD6E7gkMp2GgfxK7UpvqnZkWziQXSFmXgQXfFbD0KrC31JSwZqKbZZIJdF/KZ0JaZ4EN0JHFLZTuMgfqU2xTc1O5JNPIiuMBMPoit+60FodaEvaclALcU2C+SyiN+UrsQUD6I7gUMq22kcxK/UpvimZkeyiQfRFWbiQXTFbz0IrS70JS0ZqKXYZoFcFvGb0pWY4kF0J3BIZTuNg/iV2hTf1OxINvEgusJMPIiu+K0HodWFfo3WQ6dTQ32aruCWbKL75to+yt+7KxwmzFnK72m6E+6mMHvCb/+X4p6gjL8hj4YM1Gm6gk2yie6ba2V2hIP04jQPkk2YSa0wE7+n6QqzVK0wS3n4qt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ehPUMbfePMlTF0AYYbteG35hF6c5mHCnAkz8Xua7oSLKcye8NuF/gRl/I03X8LUBRBm2I7Xlk/oxWkeJsyZMBO/p+lOuJjC7Am/xy50gSNDLbqp2glD8mZmku3NvZBsZfb9tqeYyVsiHkQ3VSuzIx4mcJBsT/jtQpcJeqj2icavosigrrSe+Lswk2yim8opfsWDZBMPoit+pVb8iq5km+BBsqVq38xBssns7PaiC32XXPDcE41f2ZdBXWk98XdhJtlEN5VT/IoHySYeRFf8Sq34FV3JNsGDZEvVvpmDZJPZ2e1FF/ouueC5Jxq/si+DutJ64u/CTLKJbiqn+BUPkk08iK74lVrxK7qSbYIHyZaqfTMHySazs9uLLvRdcsFzTzR+ZV8GdaX1xN+FmWQT3VRO8SseJJt4EF3xK7XiV3Ql2wQPki1V+2YOkk1mZ7cXXei75ILnnmj8yr4M6krrib8LM8kmuqmc4lc8SDbxILriV2rFr+hKtgkeJFuq9s0cJJvMzm4vutB3yQXPPdH4lX0Z1JXWE38XZpJNdFM5xa94kGziQXTFr9SKX9GVbBM8SLZU7Zs5SDaZnd1edKHvkguee6LxK/syqCutJ/4uzCSb6KZyil/xINnEg+iKX6kVv6Ir2SZ4kGyp2jdzkGwyO7u96ELfJRc890TjV/ZlUFdaT/xdmEk20U3lFL/iQbKJB9EVv1IrfkVXsk3wINlStW/mINlkdnZ70YW+Sy547onGr+zLoK60nvi7MJNsopvKKX7Fg2QTD6IrfqVW/IquZJvgQbKlat/MQbLJ7Oz2ogt9l1zw3BONX9mXQV1pPfF3YSbZRDeVU/yKB8kmHkRX/Eqt+BVdyTbBg2RL1b6Zg2ST2dntRXyhS2AJIXDEw2m6wmxCbYrvm7OV2ffuTrjHMmepvomu+E3xTXkQXWEmHFIeRPdrbRf6D+RSjU/p7jb+d517M4dUtpTu75qBr7+bypbSFWYpD6IrfmWRTfAg2cSvcEh5EN0u9F/QSjU+pbvb+N917s0cUtlSur9rBrrQfyYvS0TmQXp8mgfJJsyEQ8qD6Hahd6HvzsvlcxMu1uUQ/yKQypbSTXEQ3VS2lO5p2cSvLDLhm/IguuJXOKQ8iG4Xehf67rxcPjfhYl0O0YV+G8LUPKR0JXjKg+iKX1lkEzxINvErHFIeRLcLvQt9d14un5twsS6H6EK/DWFqHlK6EjzlQXTFryyyCR4km/gVDikPotuF3oW+Oy+Xz024WJdDdKHfhjA1DyldCZ7yILriVxbZBA+STfwKh5QH0e1C70LfnZfL5yZcrMshutBvQ5iah5SuBE95EF3xK4tsggfJJn6FQ8qD6Hahd6HvzsvlcxMu1uUQXei3IUzNQ0pXgqc8iK74lUU2wYNkE7/CIeVBdLvQu9B35+XyuQkX63KILvTbEKbmIaUrwVMeRFf8yiKb4EGyiV/hkPIgul3oXei783L53ISLdTlEF/ptCFPzkNKV4CkPoit+ZZFN8CDZxK9wSHkQ3UcXuhhLgRQP0njRlWwpD+JXaiWb6E7gINnEb0pX+Eqt+BVdYSa64jflIeVXdCdkE7+pvqV0JdsTtfH/6VcJIdBFV2pTF0CypTwIB6mVbKI7gYNkE78pXeErteJXdIWZ6IrflIeUX9GdkE38pvqW0pVsT9R2of9AOXUB3jxQkk2GOtUL8SDZxG9KV7JJrfgVXWEmuuI35SHlV3QnZBO/qb6ldCXbE7Vd6F3ol+dMLov82ITHSLKJ35Su8JVa8Su6wkx0xW/KQ8qv6E7IJn5TfUvpSrYnarvQu9Avz5lcFvmxCY+RZBO/KV3hK7XiV3SFmeiK35SHlF/RnZBN/Kb6ltKVbE/UdqF3oV+eM7ks8mMTHiPJJn5TusJXasWv6Aoz0RW/KQ8pv6I7IZv4TfUtpSvZnqjtQu9CvzxnclnkxyY8RpJN/KZ0ha/Uil/RFWaiK35THlJ+RXdCNvGb6ltKV7I9UduF3oV+ec7kssiPTXiMJJv4TekKX6kVv6IrzERX/KY8pPyK7oRs4jfVt5SuZHuitgu9C/3ynMllkR+b8BhJNvGb0hW+Uit+RVeYia74TXlI+RXdCdnEb6pvKV3J9kRtF3oX+uU5k8siPzbhMZJs4jelK3ylVvyKrjATXfGb8pDyK7oTsonfVN9SupLtidou9C70y3Mml0V+bMJjJNnEb0pX+Eqt+BVdYSa64jflIeVXdCdkE7+pvqV0JdsTtfGFngIpuk+AXP2GXKwJ2cTvKvvXv6eyid83e5BelJnQ+l4rzFz9sxOp+f3s17McTssmfp+YnS50meILtdJMGZILln55VPyKh1Q28ftmD9KLMhNa2UUmTlLzKx5kdkT3tGziN8Xsbx9Mf4Z/JRVYdGWgUrWCeUI28SvMUtnE75s9SC/KTGh1oX+lJbMjlFN3UzxINvEruuK3C32X1oVz0kwZkguW+oV+M7w39zg1k29mdvN4/SWX6oX4lb6J7mnZxG+KWRe6TNhNtdJMGZKb7P0kI37FQyqb+H2zB+lFmQmtfqH3C/3neZG3RO6bT+b3E/3P0HfJ4TlppgwJ2vi4XPx+LPr/B+7bNyn/uFb8vtnDx8Dwv+BVZl3oXehd6PSAT3iU5UGU2tOyiV/h8ObFIMxSHKQXE/xO8JBiJrpSe9rsvDmb9EJmXZh9re0X+i45PCfNlCFBGx+Xi9+PRfuF/heq03qc8itzlvIg8yt+RVdq38zhtGzi94nZ6UKXm3ShVpopQ3LB0i+Pil/xkMomft/sQXpRZkKr/8q9/8q9/8q9/8r9fzMw4fGU50v8iu6bl6kwS3GQXkzwO8FDipnoSu1ps/PmbNILmXVh1n/lvkvrwjlppgzJBUv9Qr8Z3pt7nJrJNzO7ebyO/Y9rhENqzsRDaiZFV/w+utDFmDTzCTjifVU7IZt4WOXZ/bv0TfyKrngXD6Irtals4kFqhZlkE13xKx5E97TaFN8Uhwl9E2ZP+I3/Z+jSzGlwxPuqdkI28bDKs/t3GWrxK7riXTyIrtSmsokHqRVmkk10xa94EN3TalN8Uxwm9E2YPeG3Cz01bT/oTmi8eEhhkaEWv6Ir2cSD6EptKpt4kFphJtlEV/yKB9E9rTbFN8VhQt+E2RN+u9BT09aF/o9kZagnXBbxkBolYZbyILrCTLKJrvgVD6J7Wm2Kb4rDhL4Jsyf8dqGnpq0LvQv9ptl64iG4yer/yaQeOdGVPKfxlWxSm+IrHqR2Qt+E2RN+u9Blgi7UTmi8eLgQ9ZdHZajFr+hKNvEgulKbyiYepFaYSTbRFb/iQXRPq03xTXGY0Ddh9oTfLvTUtPULvV/oN83WEw/BTVb7hX4nyIe1ZDk9bO3yW5LyK8yeuMdd6KlOd6FfvoQTLot4SI3SEw/Bnd6FmWQTXckjHkT3tNoU3xSHCX0TZk/47UJPTVsXehf6TbP1xENwk9V+od8J8mEtWU4PW7v8lqT8CrMn7nEXeqrTXeiXL+GEyyIeUqP0xENwp3dhJtlEV/KIB9E9rTbFN8VhQt+E2RN+u9BT09aF3oV+02w98RDcZLVf6HeCfFhLltPD1i6/JSm/wuyJexxf6BJYoAsc8TBBVzhINtEVDqI7wa94EA6iK8xSHiboCofTamUepBcpDim/oivZ3sxMOHyt7UL/gZwMiQyq6EozxYPovtmvMBMOopvqhXhIZRNd4XBabaoXKQ4pv6Ir2SbMmWR7wm8Xehf6o/86Sy5A6nKLB7mEovvmbMJMOJxWK/MwgVnKr+hKj9/MTDj0C/0XtGRIZFBFV5opHkT3zX6FmXAQ3VQvxEMqm+gKh9NqU71IcUj5FV3JNmHOJNsTfvuF3i/0fqH/hn/ASz1cqQcmpSscTqs9jVnKr+hKj59YkCs/ku0Jv13oXehd6F3oq3cr9r/PvvzhgwumPfYrlCm/orvy+PXvTyzIlR/J9oTfLvQu9C70LvTVu9WFviT0c8G0x34VIeVXdFceu9B/TagLvQu9C70LffmOyqP8xJfI0vCAgtOYpfyKrrRtwpxJtif8dqF3oXehd6Ev39FpD9fS8ICC05il/IqutO2JBbnyI9me8NuF3oXehd6Fvnq3+q/cl4T6r9z/DZEsPcH8xIJc+ZFsT/jtQu9C70LvQl+9W13oS0Jd6F3ovx6S/9xCfyLw6l6m/okrpbvKs/t38bv7G6tzp83DKs/Xv0s26cVpuqcxE79SKz0W3VStzJl4mMAhlU047NaO+kKfAFIGSvymdHcbvzonfldau38Xvru/sTqX4iDZxMNpuiv+0/4hSPxKrfRYdFO1MmfiYQKHVDbhsFvbhf4DORkoaXxKd7fxq3Pid6W1+3fhu/sbq3MpDpJNPJymu+LfhS6EnquVORNXMusmFpWPAAAgAElEQVSiK7WpbOJht7YLvQv9H2enF+s7lhQHeTTEw2m68nBNyCZ+pVZ6LLqpWumFeJjAIZVNOOzWdqF3oXeh/+L2pB4YeTTEw2m68nBNyCZ+pVZ6LLqpWumFeJjAIZVNOOzWdqF3oXehd6Ev3w955FKPcsqD6C5BbRakmG3aWR5LMZvAIZVtCfWGgi70LvQu9C705VMij1zqUU55EN0lqM2CFLNNO8tjKWYTOKSyLaHeUNCF3oXehd6FvnxK5JFLPcopD6K7BLVZkGK2aWd5LMVsAodUtiXUGwq60LvQu9C70JdPiTxyqUc55UF0l6A2C1LMNu0sj6WYTeCQyraEekNBF3oXehd6F/ryKZFHLvUopzyI7hLUZkGK2aad5bEUswkcUtmWUG8o6ELvQu9C70JfPiXyyKUe5ZQH0V2C2ixIMdu0szyWYjaBQyrbEuoNBaMWuuQR6DIkoit+U7WnZRO/KWan6b55JqUXwiE1ZykPoivMpHYCs5TfFF9hlvLwlVkX+g8T9AR0GdpV7bSButPvSuu/8vc3z6T0UDjIvZjgQbKJX6mdwCzlN8VXmKU8dKH/YmqegC5Du6qdNlB3+l1p/Vf+/uaZlB4KB7kXEzxINvErtROYpfym+AqzlIcu9C50uTe31soFuPWHDxZ74iG4E0+qx8LhNA+S7c5e/W0ZfPsWkU5lkx6/2UMXehd65OJ+IiqX8BO9/0JN6jFKsUv1WDic5kGyvblvkk16nOI7wUMXehe63Jtba+UC3PrDB4ulHqMUklSPhcNpHiTbm/sm2aTHKb4TPHShd6HLvbm1Vi7ArT98sFjqMUohSfVYOJzmQbK9uW+STXqc4jvBQxd6F7rcm1tr5QLc+sMHi6UeoxSSVI+Fw2keJNub+ybZpMcpvhM8dKF3ocu9ubVWLsCtP3ywWOoxSiFJ9Vg4nOZBsr25b5JNepziO8FDF3oXutybW2vlAtz6wweLpR6jFJJUj4XDaR4k25v7Jtmkxym+Ezx0oXehy725tVYuwK0/fLBY6jFKIUn1WDic5kGyvblvkk16nOI7wcPYhX4adGmmDOpptam+CQfphfgVXfGbqk1lE91UttN6keIwoReSTfom2VK6E7KJhy70m77QZaB2G3TCObmEqTzSC/EruqlsopvKJrriV2pP64Vkk9oJvRC/0jfJltKdkE08dKF3oe/Oyz+ek0t46w9/EUtdbtFNZRNd6YVkE13xK7XiV3RPq53QC2EmfZNsKd0J2cRDF3oX+u68dKHfSu5+sdMeRCEgD7jonlYrPZ6QTfom2VK6wmyChy70LnSZ2WWtXMKl2GZB6mKJ7qb1W49JLySb6N4aaPPfwqQ8TNCd0AvhkJqzlO6EbOKhC70LfXde+oV+K7n7xeSxn/AgCgHxK7qn1UqPJ2STvkm2lK4wm+ChC70LXWZ2WSuXcCm2WZC6WKK7af3WY9ILySa6twbqF/pPOCf0QnqcmrOU7oRs4qELvQt9d176hX4rufvF5LGf8CAKAfEruqfVSo8nZJO+SbaUrjCb4KELvQtdZnZZK5dwKbZZkLpYortp/dZj0gvJJrq3BuoXer/Q/2WgJszvBA9d6F3ot765pz324lcu7K1QN8VS2UR30/ry2Gm9WAbaLJjQC7EufZNsKd0J2cRDF3oX+u68/OM5uYS3/vDm15v4lUcjlU10U9lEV/xK7Wm9kGxSO6EX4lf6JtlSuhOyiYdHF/qusTvPSePv/N2vWjKoKQ/CQfyKbirbm/0KM+mFMEt5EF3xKxxSHkRX/KY4vFlXeiG1qb6Jhy70XVoXzsllufAzvzyaGj7RTWUTvqf5FWaSTZilPIiu+BUOKQ+iK35THN6sK72Q2lTfxEMX+i6tC+fkslz4mS70D+DJJfxAbqskNQ+SbYIHgSd+hUPKg+iK3xSHN+tKL6Q21Tfx0IW+S+vCObksF36mC/0DeHIJP5DbKknNg2Sb4EHgiV/hkPIguuI3xeHNutILqU31TTx0oe/SunBOLsuFn+lC/wCeXMIP5LZKUvMg2SZ4EHjiVzikPIiu+E1xeLOu9EJqU30TD13ou7QunJPLcuFnutA/gCeX8AO5rZLUPEi2CR4EnvgVDikPoit+UxzerCu9kNpU38RDF/ourQvn5LJc+Jku9A/gySX8QG6rJDUPkm2CB4EnfoVDyoPoit8UhzfrSi+kNtU38dCFvkvrwjm5LBd+pgv9A3hyCT+Q2ypJzYNkm+BB4Ilf4ZDyILriN8XhzbrSC6lN9U08dKHv0rpwTi7LhZ/pQv8AnlzCD+S2SlLzINkmeBB44lc4pDyIrvhNcXizrvRCalN9Ew9d6Lu0LpyTy3LhZ7rQP4Anl/ADua2S1DxItgkeBJ74FQ4pD6IrflMc3qwrvZDaVN/EQxf6Lq0L5+SyXPiZLvQP4Mkl/EBuqyQ1D5JtggeBJ36FQ8qD6IrfFIc360ovpDbVN/Hw6EKXwLsh/svnJlxC4S/zINnEg9Se5leytfY7gVSPRVd6Ifci5UH8Sm2zCa2fa7/9KQQ3fuu0gdqI+FuPSPukF6IrACZ4eLNfydbaLvRpMyDvjrwlE3JKtl2/Xei75IackyGRCyC6gmKChzf7lWyt7UKfNgPy7shbMiGnZNv124W+S27IORkSuQCiKygmeHizX8nW2i70aTMg7468JRNySrZdv13ou+SGnJMhkQsguoJigoc3+5Vsre1CnzYD8u7IWzIhp2Tb9duFvktuyDkZErkAoisoJnh4s1/J1tou9GkzIO+OvCUTckq2Xb9d6LvkhpyTIZELILqCYoKHN/uVbK3tQp82A/LuyFsyIadk2/Xbhb5Lbsg5GRK5AKIrKCZ4eLNfydbaLvRpMyDvjrwlE3JKtl2/Xei75IackyGRCyC6gmKChzf7lWyt7UKfNgPy7shbMiGnZNv124W+S27IORkSuQCiKygmeHizX8nW2i70aTMg7468JRNySrZdv13ou+SGnJMhkQsguoJigoc3+5Vsre1CnzYD8u7IWzIhp2Tb9XvsQhc40njR3YV+wrkJzMSDME31+DS/wkyyCV/RFb8pD6Irft/MIZVN+KZqU/Ow67cL/Qdy0xq029ir5+QSppiJB8lbv0KrX7Ffab15duS+CQfR9cn8vSeEwxNOu9C70P9xzuQSpoZaPMhlqV+h1YXehf7zvMgdSt1jn+L7TwiH+3/9Z8Uu9C70LvSbblrq4ZrwaEg28Su60qaUB9EVv2/mkMomfFO1qXnY9duF3oXehb57e344l3q4Jjwakk38iq60KeVBdMXvmzmksgnfVG1qHnb9dqF3oXeh796eLvR/JCePXOqxT3kQXRmrN3NIZRO+qdrUPOz67ULvQu9C3709Xehd6C+aHVm8sshE9yacj8kIhydMdaF3oXeh33TTUg/XhEdDsolf0ZU2pTyIrvh9M4dUNuGbqk3Nw67fLvQu9C703dvTL/R+ob9odmTxyiIT3ZtwPiYjHJ4w1YXehd6FftNNSz1cEx4NySZ+RVfalPIguuL3zRxS2YRvqjY1D7t+u9C70LvQd29Pv9D7hf6i2ZHFK4tMdG/C+ZiMcHjC1LELXeAIdBm+lG4qm+iexkGynda3VC+EWcqD6IpfqZV5EN0J2cSv1AqzCRxSfkVX+O7WdqFf+MqSZqaGWjzIkIhf8SC64ldqJ/hNeRBdYSZ9Ew+iK36lVvyK7oRs4ldqhdkEDim/oit8d2u70LvQ/3F25BLKUIvu7lCvzk3wm/IguitOX/8ufRMPoit+pVb8iu6EbOJXaoXZBA4pv6IrfHdru9C70LvQf3F7Uo+RPATiQXTl0Uh5EF3xK7UTmInfCbXC7LQei1/h8ETfutC70LvQu9CXb03qkRPdpcnNgtSjPCHbJpLlMWE2gUPKr+guod5Q0IXehd6F3oW+fErkUZZHTnSXJjcLxK/8xIRs4ldqhdkEDim/oit8d2u70LvQu9C70JfvhzzK8siJ7tLkZoH4lZ+YkE38Sq0wm8Ah5Vd0he9ubRd6F3oXehf68v2QR1keOdFdmtwsEL/yExOyiV+pFWYTOKT8iq7w3a3tQu9C70LvQl++H/IoyyMnukuTmwXiV35iQjbxK7XCbAKHlF/RFb67tV3oXehd6F3oy/dDHmV55ER3aXKzQPzKT0zIJn6lVphN4JDyK7rCd7e2C70LvQu9C335fsijLI+c6C5NbhaIX/mJCdnEr9QKswkcUn5FV/ju1h670FMgZfhSHqSZ4ld0JdsED5JNaiXbBGaSLVV7Ggfxm2ImcyYeJNsED5It5Vc8CF/R3a3tQn/oC323QatzqaGWQZ3gYcVp9++SbQKz3Zx3njuNg/i9k9NXLZkz8SDZJniQbCm/4kH4iu5ubRd6F/o/zo4MaupiiYfdC7A6J9nEr+iuPE77+2kcxG+KdWoeJNsED8I35Vc8CF/R3a3tQu9C70L/xe2RR0Mut+juXu7fde40DuI3xTQ1D5Jtggfhm/IrHoSv6O7WdqF3oXehd6Hvvh9jZ0cCTXiUU8tJsk3wIH1L+RUPwld0d2u70LvQxz7KEy6LPBriV3R3L/fvOncaB/GbYpqaB8k2wYPwTfkVD8JXdHdru9C70LvQ+4W++36MnR0JNOFRTi0nyTbBg/Qt5Vc8CF/R3a3tQu9CH/soT7gs8miIX9Hdvdy/69xpHMRvimlqHiTbBA/CN+VXPAhf0d2t7ULvQu9C7xf67vsxdnYk0IRHObWcJNsED9K3lF/xIHxFd7e2C70LfeyjPOGyyKMhfkV393L/rnOncRC/KaapeZBsEzwI35Rf8SB8RXe3tgu9C70LvV/ou+/H2NmRQBMe5dRykmwTPEjfUn7Fg/AV3d3a+ELfNXbnuVTjpZn18L2jwkH4yrzUg9Dyvrn67z0xYc6EQM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tgv9QvfkYsmgiqU3e5Bswkx68WYPKWaiO6F2Qo+FQ8qveEjdoZSuZDu59tiF3safPHb3e58wD6d5kC5MWCLit70QWl4rfF39sxOnzeRnqa5VdaFf49fTQwjIA5N6CE7zIK1LMRMPUtteCC2vFb6u/tmJ02bys1TXqrrQr/Hr6SEE5IFJPQSneZDWpZiJB6ltL4SW1wpfV//sxGkz+Vmqa1Vd6Nf49fQQAvLApB6C0zxI61LMxIPUthdCy2uFr6t/duK0mfws1bWqLvRr/Hp6CAF5YFIPwWkepHUpZuJBatsLoeW1wtfVPztx2kx+lupaVRf6NX49PYSAPDCph+A0D9K6FDPxILXthdDyWuHr6p+dOG0mP0t1raoL/Rq/nh5CQB6Y1ENwmgdpXYqZeJDa9kJoea3wdfXPTpw2k5+lulbVhX6NX08PISAPTOohOM2DtC7FTDxIbXshtLxW+Lr6ZydOm8nPUl2r6kK/xq+nhxCQByb1EJzmQVqXYiYepLa9EFpeK3xd/bMTp83kZ6muVXWhX+PX00MIyAOTeghO8yCtSzETD1LbXggtrxW+rv7ZidNm8rNU16q60K/x6+khBOSBST0Ep3mQ1qWYiQepbS+EltcKX1f/7MRpM/lZqmtV8YUujU81SDwITvErHkRX/J7mQbKlalO9EL/SN9FNZRO/4kF0hYPUil/RlVrhkPJ7mgfhm2ImHnZru9B3yf3xxx/S+NMugGQThMJBdFO1KQ7iN8UslU38igfRFb5SK35FV2qFQ8rvaR6Eb4qZeNit7ULfJdeFvkVOHoKtH7j50ITLnWKWyiZ+xYPo3jwGf8mJ35QH4ZDye5oH6UWKmXjYre1C3yXXhb5FTh6CrR+4+dCEy51ilsomfsWD6N48Bl3oPwCVXkiPpW/iQXRTfsXDbm0X+i65LvQtcqlLuGXmg0MTLneKWSqb+BUPovtBa7dKxO/WD3xwSDik/J7m4QOso/6hTfx+re1C3yXXhb5FTh6CrR+4+VDqQRSbKWapbOJXPIiu8JVa8Su6UiscUn5P8yB8U8zEw25tF/ouuS70LXLyEGz9wM2HJlzuFLNUNvErHkT35jEY9fUmHISvMDvNg2RLMRMPu7Vd6LvkutC3yMlDsPUDNx+acLlTzFLZxK94EN2bx6AL/Qeg0gvpsfRNPIhuyq942K3tQt8l14W+RS51CbfMfHBowuVOMUtlE7/iQXQ/aO1Wifjd+oEPDgmHlN/TPHyAddQ/tInfr7Vd6LvkutC3yMlDsPUDNx9KPYhiM8UslU38igfRFb5SK35FV2qFQ8rvaR6Eb4qZeNit7ULfJdeFvkVOHoKtH7j50ITLnWKWyiZ+xYPo3jwGo77ehIPwFWaneZBsKWbiYbf22IWeGqiU7m6D7jwn2e783a9aqcuSyiZ+3+xhwjxM4JvikNIVZqlZF13hINlEN1Wb4vDVbxf6D92TIXmiQXcOl2S783e70K/RlDmb0GNJOyGbeJBsE2plHoRDSleYiQfRTdUK310PXehd6Luzs3UuNdSpyy1+3+xhq9kfHDqN7weRRpXITKZ6IboCT7KJbqo2xaFf6L/omAzJEw26c7gk252/2y/0azRlzib0WNJOyCYeJNuEWpkH4ZDSFWbiQXRTtcJ310O/0PuFvjs7W+dSQ5263OL3zR62mv3BodP4fhBpVInMZKoXoivwJJvopmpTHPqF3i/01MwudVNDnbrc4vfNHpaN3Sw4je9mzN92TGYy1QvRFVCSTXRTtSkOXehd6KmZXeqmhjp1ucXvmz0sG7tZcBrfzZi/7ZjMZKoXoiugJJvopmpTHLrQu9BTM7vUTQ116nKL3zd7WDZ2s+A0vpsxf9sxmclUL0RXQEk20U3Vpjh0oXehp2Z2qZsa6tTlFr9v9rBs7GbBaXw3Y/62YzKTqV6IroCSbKKbqk1x6ELvQk/N7FI3NdSpyy1+3+xh2djNgtP4bsb8bcdkJlO9EF0BJdlEN1Wb4tCF3oWemtmlbmqoU5db/L7Zw7KxmwWn8d2M+duOyUymeiG6AkqyiW6qNsXhFQtdoJ/WeMn2xJCs/KT4prKJX/GQ0l3x/9uF/vZNyj+uFQ4fi/7xxx+nMRMOkk2YvdlDKpvoSi+kxykPXejSseG1TwzJCoEM9Urr699T2cSveEjpCjPxILrCQXTF72keJJswEw6neUhlE13phfBNeehCl44Nr31iSFYIZKhXWl3oQujn2vbC+QkzuW+iK67f7CGVTXSlF9LjlIcudOnY8NonhmSFQIZ6pdWFLoS60K/R+n5a5lfum+hKjjd7SGUTXemF9DjloQtdOja89okhWSGQoV5pdaELoS70a7S60Hf5ybsj78MEXWGSyiYeutB3aQ08JxcgZV+GWjyksolf8ZDSFWbiQXSFg+iK39M8SDZhJhxO85DKJrrSC+Gb8tCFLh0bXvvEkKwQyFCvtPqFLoT6hX6NVr/Qd/nJuyPvwwRdYZLKJh660HdpDTwnFyBlX4ZaPKSyiV/xkNIVZuJBdIWD6Irf0zxINmEmHE7zkMomutIL4Zvy0IUuHRte+8SQrBDIUK+0+oUuhPqFfo1Wv9B3+cm7I+/DBF1hksomHrrQd2kNPCcXIGVfhlo8pLKJX/GQ0hVm4kF0hYPoit/TPEg2YSYcTvOQyia60gvhm/LQhS4dG177xJCsEMhQr7T6hS6E+oV+jVa/0Hf5ybsj78MEXWGSyiYeXrHQBaTAmTBQqWwTOIiHCbUT5iHFYcKcSbZUL8SD1E7wKx4kW2p2xG/Kg3CQWskmul3ov6Al0GWgUrq7jV+dO83vKs/u31McRHfX++qczO9K64m/C7MJ2Sb4FQ/SwxRf8ZvyIBykVrKJbhd6F/pyXmT4TrtYy/BfClIcRFf8Su1pfRNmE7JN8CseJsyO+J3QY2Em2US3C70LfTkvMnynXaxl+C50QfRY7WkzOcGveJBGpu68+E15EA5SK9lEtwu9C305LzJ8p12sZfgudEH0WO1pMznBr3iQRqbuvPhNeRAOUivZRLcLvQt9OS8yfKddrGX4LnRB9FjtaTM5wa94kEam7rz4TXkQDlIr2US3C70LfTkvMnynXaxl+C50QfRY7WkzOcGveJBGpu68+E15EA5SK9lEtwu9C305LzJ8p12sZfgudEH0WO1pMznBr3iQRqbuvPhNeRAOUivZRLcLvQt9OS8yfKddrGX4LnRB9FjtaTM5wa94kEam7rz4TXkQDlIr2US3C70LfTkvMnynXaxl+C50QfRY7WkzOcGveJBGpu68+E15EA5SK9lEtwu9C305LzJ8p12sZfgudEH0WO1pMznBr3iQRqbuvPhNeRAOUivZRHfsQpcQKTgThmRCtpQH6XGqF6ls9fu9u8JXmIluas7EQyrbm3Wlb9IL0ZXaVC/EQxf6L2hJg3ahr86lBlWypTyssv9tOL99k/KPa1PZhO/HZnFBiu4Ev+JhQt/EQyrbm3VlfqUXoiu1qV6Ihy70LvTlvJx2WZaBvhSkssnlrt/vBITZhL6Jh1S2N+tOuBfiIdUL8dCF3oW+nBd5uJZimwVyWeQnUtnq93sXhK8wE12Zh5SH6vo/tEnfUvMgHlI9Fg9d6F3oy3k57bIsA/UL/SdE8hil+IqH1EymPFS3C/3rvUnNbxd6F/ryfX5i+FYm5EFcaT1xseq3X+h/e1zhvwMi903m7DTdCfdYPKR6IR660LvQl/MiD8FSbLNALov8RCpb/Xahd6H/fBNPuxfylki21LvThd6FvpzZJ4ZvZUIuy0qrX+gzH1rpcWomUx6q23/l/sS704Xehb7cf6nHc/nDXwrkQRTdVLb67Rd6v9Bn/oOjvA9SK3c+9e50oXehL2f2ieFbmZDLstJ64p+U67cLvQu9C/3f3qIn3tRvf4Z/pY+crBp/EEVdehEei49si9+PBP9XlMpWvz6/wmxC38RDKtubdSfcY/GQ6oV4eMUXugSWSyi6qWamdCWb1J7mN5VNdGUmT+NbvzIJ2VrpRcpJatZP8yscdrMd+4UugVMg5bKIh5SuMJPa0/ymsolu58G/5oWv1HZ+hZbXpmbdnXx2IuVXdD9z+nNVF/ouueD/bOVpD8xpfqXlkk105XKLB9EVv1Jbv0IrWyu9SDmRmXyzX+Gw24su9F1yXeh/kZNL+MRQX2jpT0clm/yucBAPoit+pbZ+hVa2VnqRciIz+Wa/wmG3F13ou+S60LvQL8yOXG555ET3gv1fHq3fFFnXlV64+mcnZCbf7Fc4fEa2/8p9l9M/npPhk2amdG8N/0XsNL/CQbKJbufhOy3hIHylVno8wW8qm+hKrTCTXogHqU35FV3x+7W2X+i75PqF3i/0C7Mjl1seOdG9YL9f6Cl4N+vK7Nz803/JyUy+2a9w2O1FF/ouuS70LvQLsyOXWx450b1gvws9Be9mXZmdm3+6C/0HoE/czS70C1Msl0WamdK9EPVVD7hwkF6IbufhOy3hIHylVno8wW8qm+hKrTCTXogHqU35FV3x+7W2C32XXL/Q+4V+YXbkcssjJ7oX7L/qH/BO4yt9k2yiK7Uyk2/2KxyEbxf6Lq0fzsnwSTNTujfF/knmNL/CQbKJbuehX+gyL7u1qfkVP6lZFw9Sm/IruuL30YW+a+yEcxMui3CSgUplEw+STWolW8qveJBsp/mVbBNqU3xT2VJzlvKb0pW+pZiJh10O8X/lvmvshHOpxqeyy0ClsomHFAfJlvIrHoTDaX4l24TaFN9UttScpfymdKVvKWbiYZdDF/ouOfzP0C/8zG1HZaBOHuoVMMkmzFa/+7d/Nfbtm5R/XHua34+DDSlM8U3Fk1lPeZigK31LMRMPu8y60HfJdaFvkXtiqFfG5MKm/IqHVZ6vfz/Nr2SbUJvim8qWmrOU35Su9C3FTDzscuhC3yXXhb5F7omhXhmTC5vyKx5WebrQhdC12tQ8XHP176dTc5bym9KVvqWYiYddDl3ou+S60LfIPTHUK2NyYVN+xcMqTxe6ELpWm5qHa6660Ff8pG+n3c2v2bvQV5Pwi7+nGn/B0i+P/leGesVP+ibMVr/7t4vX/wxdcI2pTc1DKqDMesrDBF3pW4qZeNhl1oW+S65f6FvknhjqlTG5sCm/4mGVp1/oQuhabWoerrnqF/qKn/TttLvZL/RV9z/8e6rxH/48l/1XhnoFRvomzFa/2y90ITSzNjUPqbQy6ykPE3Slbylm4mGXWb/Qd8n1C32L3BNDvTImFzblVzys8vQLXQhdq03NwzVX/UJf8ZO+nXY3+4W+6v6Hf081/sOf57L/ylCvwEjfhNnqd/uFLoRm1qbmIZVWZj3lYYKu9C3FTDzsMusX+i65Iedk+FIDJR4mYJvAYYIH6YX4PW0ehMOba6XHKQ4yO+I3pZvisKvbhb5Lbsi5CYMqHiZgk4dA/AqHCR4km/gVDuKhtVkC0uOUE5kd8ZvSTXHY1e1C3yU35NyEQRUPE7DJQyB+hcMED5JN/AoH8dDaLAHpccqJzI74TemmOKyf+FwAABBMSURBVOzqdqHvkhtybsKgiocJ2OQhEL/CYYIHySZ+hYN4aG2WgPQ45URmR/ymdFMcdnW70HfJDTk3YVDFwwRs8hCIX+EwwYNkE7/CQTy0NktAepxyIrMjflO6KQ67ul3ou+SGnJswqOJhAjZ5CMSvcJjgQbKJX+EgHlqbJSA9TjmR2RG/Kd0Uh13dLvRdckPOTRhU8TABmzwE4lc4TPAg2cSvcBAPrc0SkB6nnMjsiN+UborDrm4X+i65IecmDKp4mIBNHgLxKxwmeJBs4lc4iIfWZglIj1NOZHbEb0o3xWFXtwt9l9yQcxMGVTxMwCYPgfgVDhM8SDbxKxzEQ2uzBKTHKScyO+I3pZvisKvbhb5Lbsi5CYMqHiZgk4dA/AqHCR4km/gVDuKhtVkC0uOUE5kd8ZvSTXHY1e1C3yU35NyEQRUPE7DJQyB+hcMED5JN/AoH8dDaLAHpccqJzI74TemmOOzqxhe6gNwN8bZzMqiSXXqR8pDyK7qpbG/mm2ImfRO+oiu1wkH8iq74TXk4TTfFTHRTPf7qoQtdOvJQbarxqUuYwiJ+xUP5fqclfFPMpG/iV3SlVjiIX9EVvykPp+mmmIluqsdd6NKF31CbanzqEqYQiV/xUL5d6DIvX2tldmR+RVe8pzycpptiJrqpHnehSxd+Q22q8alLmEIkfsVD+Xahy7x0of9MS+6m3LeUrvRbPIiucBDdLvRdWg+dSzVeBjXlQRCKX9FNZRO/KQ/C4c1+hYPUSt8m8E15OE1XeizZRFdmR3S70HdpPXQu1XgZ1JQHQSh+RTeVTfymPAiHN/sVDlIrfZvAN+XhNF3psWQTXZkd0e1C36X10LlU42VQUx4EofgV3VQ28ZvyIBze7Fc4SK30bQLflIfTdKXHkk10ZXZEtwt9l9ZD51KNl0FNeRCE4ld0U9nEb8qDcHizX+EgtdK3CXxTHk7TlR5LNtGV2RHdLvRdWg+dSzVeBjXlQRCKX9FNZRO/KQ/C4c1+hYPUSt8m8E15OE1XeizZRFdmR3S70HdpPXQu1XgZ1JQHQSh+RTeVTfymPAiHN/sVDlIrfZvAN+XhNF3psWQTXZkd0e1C36X10LlU42VQUx4EofgV3VQ28ZvyIBze7Fc4SK30bQLflIfTdKXHkk10ZXZEd+xCfyLwLqir52RIhIPoSoaUhwm6wiHFVzxIrfAVXakVZuI3pSvZpFb8im6ZCa3vtSlm4kQ8iG4X+i6tC+fkckvjRVfspzxM0BUOKb7iQWqFr+hKrTATvyldySa14ld0y0xodaE7rV+ckKGWQb3V5ANiKQ6iKzGlF+Jhgq5wkGyim6oVvikPwkz8pnQncBAPZSa0utCdVhf6klnqMRLdpckvBRMeDckmfoWDeBDdVG2Kg/gVZuI3pSvZpFb8im6ZCa0udKfVhb5kJpc7dWGXJrvQf0IkfRO+qVqZnZQHYSZ+U7oTOIiHMhNaXehOqwt9ySz1GInu0mQXehe6DMm/1MpMdjk58DKbw0ycSN9E92vtqP9/6E8E3gV19dyER04ySC8mZBO/wkGyiW6qNsVB/Aoz8ZvSlWxSK35Ft8yEVr/QnVa/0JfM5HKnLuzSZL/Q+4UuQ9Iv9F/Skjsv2FPvg+iKX6k9jZlke4Jvv9ClIxdqZVCl8aIr9lMeJugKhxRf8SC1wld0pVaYid+UrmSTWvErumUmtPqF7rT6hb5kJpc7dWGXJvuF3i90GZJ+ofcL/YZ5+Soh76T89GlvqmT7G78/JenGr0iDwlY23N93JMVBdCWN9EI8TNAVDpJNdFO1wjflQZiJ35TuBA7iocyEVr/QndZv+EKXy31roIO/YoXDhEcj1WPJJszEb8pDyq/oprIJX/ErtZJtgl/Jdlqt9CKVTXr8hN9j/zN0AZlqpjRI/KZ0hUPKQ0o3lU10Uz0WD1IrfkVXeiy6Kb/iQbJN8CvZTquVXqSySY+f8NuFfqHT0qBU40VXojab0PpeK70Qvu7ksxPi9zPF71WpbCm/qWwT/Eq202pTcyYcpMdP+O1Cl+79UCsNSjVedCVqswmtLvSvtGR2hHJq1sWDZJvgV7KdViu9SGWTHj/htwv9QqelQanGi65EbTah1YXehf7zvKTupk/mO0/IG5UiID1+wm8X+oVOS4NSjRddidpsQqsLvQu9C91vzLUT8kZd+6V/Py3v7xN+u9AvdFoalGq86ErUZhNaXehd6F3ofmOunZA36tovdaH/RUAWjjRIdFPNTPlN6QqHlIeUbiqb6MpMCgfxILXiV3RT2VJ+U9km+JVsp9Wm5kw4SI+f8NsvdOneD7XSoFTjRVeiNpvQ6hd6v9D7he435toJeaOu/VK/0PuF/sMMyOKVQRVdGeqUh5RuKpvoSi+Eg3iQWvEruqlsKb+pbBP8SrbTalNzJhykx0/47Re6dK9f6P9IKzXUoittTF0s8ZvyIBzEr+imsqX8prJN8CvZTqtNzZlwkB4/4bcLXbo3cKGL/dTwvVlX+EqtXO7T+AqHCbUpvqdlE7+p+RUPUit+RXdabRf6hY7IkEx4NFIe3qx7YTx+eXTC7KT6lmKW0n0zB8kmfFPzKx6kVvyK7rTaLvQLHZEhkYslumI/5eHNusJXaqXHp/EVDhNqU3xPyyZ+U/MrHqRW/IrutNou9AsdkSGZ8GikPLxZ98J49As9Be9m3dT83mxzS06yyQ+k3j7xILXiV3Sn1XahX+iIDIlcLNEV+ykPb9YVvlIrPT6Nr3CYUJvie1o28ZuaX/EgteJXdKfVdqFf6IgMyYRHI+XhzboXxqNf6Cl4N+um5vdmm1tykk1+IPX2iQepFb+iO622C/1CR2RI5GKJrthPeXizrvCVWunxaXyFw4TaFN/Tsonf1PyKB6kVv6I7rbYL/UJHZEgmPBopD2/WvTAe/UJPwbtZNzW/N9vckpNs8gOpt088SK34Fd1ptV3oFzoiQyIXS3TFfsrDm3WFr9RKj0/jKxwm1Kb4npZN/KbmVzxIrfgV3Wm1XegXOiJDMuHRSHl4s+6F8egXegrezbqp+b3Z5pacZJMfSL194kFqxa/oTqvtQr/QERkSuViiK/ZTHt6sK3ylVnp8Gl/hMKE2xfe0bOI3Nb/iQWrFr+hOq+1Cv9ARGZLUo5HSvYDltqOSTX5U+ia6b/abYpbiO8GvZJtQK/M7ga/4Fb4Tsonfr7Vd6Lvk/vjjD2m8DN8E3QtYbjsqzORHha/ovtlvilmK7wS/km1CrczvBL7iV/hOyCZ+u9B3af1wThovwzdB9yZEl2SEmfyQ8BXdN/tNMUvxneBXsk2olfmdwFf8Ct8J2cRvF/ourS70m8h9JnPahX2z3wmPnPCd4PezKZ9TdRpf8SuUT56d/it36XQX+gVafvS0C/tmvxMeOeE7wa9P/O89cRpf8StkT56dLnTpdBf6BVp+9LQL+2a/Ex454TvBr0/87z1xGl/xK2RPnp0udOl0F/oFWn70tAv7Zr8THjnhO8GvT/zvPXEaX/ErZE+enS506XQX+gVafvS0C/tmvxMeOeE7wa9P/O89cRpf8StkT56dLnTpdBf6BVp+9LQL+2a/Ex454TvBr0/87z1xGl/xK2RPnp0udOl0F/oFWn70tAv7Zr8THjnhO8GvT/zvPXEaX/ErZE+enS506XQX+gVafvS0C/tmvxMeOeE7wa9P/O89cRpf8StkT56dYxe6NGhCrQxfaqDEQ4qZZBO/oivZTvMg2VLMxIPUSi9EVziIB9EVv1I7wa94kGwpvqf5/cqsC10m6EKtDMlpgypYJNtpzCSbMBMOopvyKx6kdgIH8TCB7wS/4kHmIcX3NL9d6DI1N9XKkJw2qIJIsp3GTLIJM+Eguim/4kFqJ3AQDxP4TvArHmQeUnxP89uFLlNzU60MyWmDKogk22nMJJswEw6im/IrHqR2AgfxMIHvBL/iQeYhxfc0v13oMjU31cqQnDaogkiyncZMsgkz4SC6Kb/iQWoncBAPE/hO8CseZB5SfE/z24UuU3NTrQzJaYMqiCTbacwkmzATDqKb8isepHYCB/Ewge8Ev+JB5iHF9zS/XegyNTfVypCcNqiCSLKdxkyyCTPhILopv+JBaidwEA8T+E7wKx5kHlJ8T/PbhS5Tc1OtDMlpgyqIJNtpzCSbMBMOopvyKx6kdgIH8TCB7wS/4kHmIcX3NL9d6DI1N9XKkJw2qIJIsp3GTLIJM+Eguim/4kFqJ3AQDxP4TvArHmQeUnxP89uFLlNzU60MyWmDKogk22nMJJswEw6im/IrHqR2AgfxMIHvBL/iQeYhxfc0v13oMjU31cqQnDaogkiyncZMsgkz4SC6Kb/iQWoncBAPE/hO8CseZB5SfE/zO3ahSzPfXNtB/d7d1MWS2ZFeTPAr2SbUTuA7wYP0QvyKbmp+xa94SOkKM/Eguru1o/6nX3dDvO1cakjksgjT0/ymsqX4it/TamV2UnwneJC+iV/RPY2vcJiQTXqxW9uFvksueE4GVWycNtQpv8JMejHBr2SbUDuB7wQP0gvxK7qp+RW/4iGlK8zEg+ju1nah75ILnksNiVwWiXea31S2FF/xe1qtzE6K7wQP0jfxK7qn8RUOE7JJL3Zru9B3yQXPyaCKjdOGOuVXmEkvJviVbBNqJ/Cd4EF6IX5FNzW/4lc8pHSFmXgQ3d3aLvRdcsFzqSGRyyLxTvObypbiK35Pq5XZSfGd4EH6Jn5F9zS+wmFCNunFbm0X+i654DkZVLFx2lCn/Aoz6cUEv5JtQu0EvhM8SC/Er+im5lf8ioeUrjATD6K7W9uFvksueC41JHJZJN5pflPZUnzF72m1MjspvhM8SN/Er+iexlc4TMgmvdit7ULfJRc8J4MqNk4b6pRfYSa9mOBXsk2oncB3ggfphfgV3dT8il/xkNIVZuJBdHdru9B3yQXPpYZELovEO81vKluKr/g9rVZmJ8V3ggfpm/gV3dP4CocJ2aQXu7Vd6LvkgudkUMXGaUOd8ivMpBcT/Eq2CbUT+E7wIL0Qv6Kbml/xKx5SusJMPIjubm18oe8a67kSKIESKIESKIHPCXShf86qlSVQAiVQAiUwlkAX+tjW1FgJlEAJlEAJfE6gC/1zVq0sgRIogRIogbEEutDHtqbGSqAESqAESuBzAl3on7NqZQmUQAmUQAmMJdCFPrY1NVYCJVACJVACnxPoQv+cVStLoARKoARKYCyBLvSxramxEiiBEiiBEvicQBf656xaWQIlUAIlUAJjCXShj21NjZVACZRACZTA5wS60D9n1coSKIESKIESGEugC31sa2qsBEqgBEqgBD4n0IX+OatWlkAJlEAJlMBYAl3oY1tTYyVQAiVQAiXwOYEu9M9ZtbIESqAESqAExhLoQh/bmhorgRIogRIogc8JdKF/zqqVJVACJVACJTCWQBf62NbUWAmUQAmUQAl8TqAL/XNWrSyBEiiBEiiBsQS60Me2psZKoARKoARK4HMCXeifs2plCZRACZRACYwl0IU+tjU1VgIlUAIlUAKfE+hC/5xVK0ugBEqgBEpgLIEu9LGtqbESKIESKIES+JzA/wNcGiLlJGLue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" y="1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https://bl831.als.lbl.gov/~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jamesh/powerpoint/RapiDataXDStutorial_2025.pptx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680" y="433258"/>
            <a:ext cx="1630320" cy="163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0897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66" y="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27961" y="1507468"/>
            <a:ext cx="10719411" cy="492638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mbnxs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pxproc27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/data/$USER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:~&gt;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092289" y="151757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877021" y="1938055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" y="1376184"/>
            <a:ext cx="1685581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98187" y="2711987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8045987" y="3397787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2905699" y="2154718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13" name="Right Arrow 12"/>
          <p:cNvSpPr/>
          <p:nvPr/>
        </p:nvSpPr>
        <p:spPr>
          <a:xfrm rot="18241951">
            <a:off x="8110252" y="4442555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period!</a:t>
            </a:r>
            <a:endParaRPr lang="en-US" sz="1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0170" y="1706880"/>
            <a:ext cx="4316730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261947" y="1635140"/>
            <a:ext cx="29033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/demo/1rb5_1_00001.cbf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65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8420" y="3230880"/>
            <a:ext cx="5109210" cy="1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00197" y="3159140"/>
            <a:ext cx="32736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/data/</a:t>
            </a:r>
            <a:r>
              <a:rPr lang="en-US" sz="11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holton</a:t>
            </a:r>
            <a:r>
              <a:rPr lang="en-US" sz="11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/demo/1rb5_1_?????.cbf</a:t>
            </a:r>
            <a:endParaRPr lang="en-US" sz="11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0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8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/>
              <a:t>Useful links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9" y="1271589"/>
            <a:ext cx="4561274" cy="221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4" y="4574064"/>
            <a:ext cx="3726250" cy="228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657"/>
            <a:ext cx="1600202" cy="1600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8" y="4932488"/>
            <a:ext cx="4397182" cy="158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043" y="5393706"/>
            <a:ext cx="1464294" cy="14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64" y="1274086"/>
            <a:ext cx="4430636" cy="161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503" y="741555"/>
            <a:ext cx="1596716" cy="159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26" y="3053345"/>
            <a:ext cx="1563260" cy="1563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67" y="3668749"/>
            <a:ext cx="2207941" cy="11039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28839" y="31111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Fear no Space Groups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34" y="3462453"/>
            <a:ext cx="1474051" cy="147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224" y="3791415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phasertng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90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62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97148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07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  <a:r>
              <a:rPr lang="en-US" altLang="en-US" sz="5400" smtClean="0">
                <a:solidFill>
                  <a:schemeClr val="bg1"/>
                </a:solidFill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1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3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l-GR" altLang="en-US" sz="5400" smtClean="0">
                <a:cs typeface="Arial" charset="0"/>
              </a:rPr>
              <a:t>σ</a:t>
            </a:r>
            <a:r>
              <a:rPr lang="el-GR" altLang="en-US" sz="5400" baseline="-25000" smtClean="0">
                <a:cs typeface="Arial" charset="0"/>
              </a:rPr>
              <a:t>total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1</a:t>
            </a:r>
            <a:r>
              <a:rPr lang="en-US" altLang="en-US" sz="5400" baseline="30000" smtClean="0"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</a:t>
            </a:r>
            <a:r>
              <a:rPr lang="el-GR" altLang="en-US" sz="5400" smtClean="0">
                <a:cs typeface="Arial" charset="0"/>
              </a:rPr>
              <a:t>σ</a:t>
            </a:r>
            <a:r>
              <a:rPr lang="en-US" altLang="en-US" sz="5400" baseline="-25000" smtClean="0">
                <a:cs typeface="Arial" charset="0"/>
              </a:rPr>
              <a:t>2</a:t>
            </a:r>
            <a:r>
              <a:rPr lang="en-US" altLang="en-US" sz="5400" baseline="30000" smtClean="0"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000" smtClean="0"/>
              <a:t>Adding noise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n-US" altLang="en-US" sz="2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1.4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3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3.2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</a:p>
          <a:p>
            <a:pPr algn="ctr" eaLnBrk="1" hangingPunct="1">
              <a:buFontTx/>
              <a:buNone/>
            </a:pPr>
            <a:endParaRPr lang="en-US" altLang="en-US" sz="18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5400" smtClean="0">
                <a:cs typeface="Arial" charset="0"/>
              </a:rPr>
              <a:t>10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+ 1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r>
              <a:rPr lang="en-US" altLang="en-US" sz="5400" smtClean="0">
                <a:cs typeface="Arial" charset="0"/>
              </a:rPr>
              <a:t> = 10.05</a:t>
            </a:r>
            <a:r>
              <a:rPr lang="en-US" altLang="en-US" sz="5400" baseline="50000" smtClean="0">
                <a:solidFill>
                  <a:schemeClr val="bg2"/>
                </a:solidFill>
                <a:cs typeface="Arial" charset="0"/>
              </a:rPr>
              <a:t>2</a:t>
            </a:r>
            <a:endParaRPr lang="en-US" altLang="en-US" sz="5400" smtClean="0">
              <a:cs typeface="Arial" charset="0"/>
            </a:endParaRPr>
          </a:p>
          <a:p>
            <a:pPr algn="ctr" eaLnBrk="1" hangingPunct="1">
              <a:buFontTx/>
              <a:buNone/>
            </a:pPr>
            <a:endParaRPr lang="el-GR" altLang="en-US" sz="54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62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z="7200" smtClean="0">
                <a:solidFill>
                  <a:srgbClr val="00A400"/>
                </a:solidFill>
              </a:rPr>
              <a:t>signal</a:t>
            </a:r>
            <a:r>
              <a:rPr lang="en-US" altLang="en-US" sz="7200" smtClean="0"/>
              <a:t> </a:t>
            </a:r>
            <a:r>
              <a:rPr lang="en-US" altLang="en-US" sz="4800" i="1" smtClean="0"/>
              <a:t>vs</a:t>
            </a:r>
            <a:r>
              <a:rPr lang="en-US" altLang="en-US" sz="7200" smtClean="0"/>
              <a:t> </a:t>
            </a:r>
            <a:r>
              <a:rPr lang="en-US" altLang="en-US" sz="7200" smtClean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838200" y="25146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srgbClr val="000000"/>
                </a:solidFill>
                <a:cs typeface="Arial" charset="0"/>
              </a:rPr>
              <a:t>                                   </a:t>
            </a:r>
            <a:endParaRPr lang="el-GR" altLang="en-US" sz="4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9940" name="Freeform 4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2147483647 h 816"/>
              <a:gd name="T2" fmla="*/ 2147483647 w 1536"/>
              <a:gd name="T3" fmla="*/ 2147483647 h 816"/>
              <a:gd name="T4" fmla="*/ 2147483647 w 1536"/>
              <a:gd name="T5" fmla="*/ 2147483647 h 816"/>
              <a:gd name="T6" fmla="*/ 2147483647 w 1536"/>
              <a:gd name="T7" fmla="*/ 2147483647 h 816"/>
              <a:gd name="T8" fmla="*/ 2147483647 w 1536"/>
              <a:gd name="T9" fmla="*/ 0 h 816"/>
              <a:gd name="T10" fmla="*/ 2147483647 w 1536"/>
              <a:gd name="T11" fmla="*/ 2147483647 h 816"/>
              <a:gd name="T12" fmla="*/ 2147483647 w 1536"/>
              <a:gd name="T13" fmla="*/ 2147483647 h 816"/>
              <a:gd name="T14" fmla="*/ 2147483647 w 1536"/>
              <a:gd name="T15" fmla="*/ 2147483647 h 816"/>
              <a:gd name="T16" fmla="*/ 2147483647 w 1536"/>
              <a:gd name="T17" fmla="*/ 2147483647 h 816"/>
              <a:gd name="T18" fmla="*/ 2147483647 w 1536"/>
              <a:gd name="T19" fmla="*/ 2147483647 h 816"/>
              <a:gd name="T20" fmla="*/ 2147483647 w 1536"/>
              <a:gd name="T21" fmla="*/ 0 h 816"/>
              <a:gd name="T22" fmla="*/ 2147483647 w 1536"/>
              <a:gd name="T23" fmla="*/ 2147483647 h 8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1" name="Freeform 5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2147483647 h 1280"/>
              <a:gd name="T2" fmla="*/ 2147483647 w 1968"/>
              <a:gd name="T3" fmla="*/ 2147483647 h 1280"/>
              <a:gd name="T4" fmla="*/ 2147483647 w 1968"/>
              <a:gd name="T5" fmla="*/ 2147483647 h 1280"/>
              <a:gd name="T6" fmla="*/ 2147483647 w 1968"/>
              <a:gd name="T7" fmla="*/ 2147483647 h 1280"/>
              <a:gd name="T8" fmla="*/ 2147483647 w 1968"/>
              <a:gd name="T9" fmla="*/ 2147483647 h 1280"/>
              <a:gd name="T10" fmla="*/ 2147483647 w 1968"/>
              <a:gd name="T11" fmla="*/ 2147483647 h 1280"/>
              <a:gd name="T12" fmla="*/ 2147483647 w 1968"/>
              <a:gd name="T13" fmla="*/ 2147483647 h 1280"/>
              <a:gd name="T14" fmla="*/ 2147483647 w 1968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685800" y="2185988"/>
            <a:ext cx="77724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smtClean="0">
                <a:solidFill>
                  <a:srgbClr val="000000"/>
                </a:solidFill>
              </a:rPr>
              <a:t>“If you don’t have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good data,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then you must </a:t>
            </a:r>
            <a:br>
              <a:rPr lang="en-US" altLang="en-US" sz="4800" smtClean="0">
                <a:solidFill>
                  <a:srgbClr val="000000"/>
                </a:solidFill>
              </a:rPr>
            </a:br>
            <a:r>
              <a:rPr lang="en-US" altLang="en-US" sz="4800" smtClean="0">
                <a:solidFill>
                  <a:srgbClr val="000000"/>
                </a:solidFill>
              </a:rPr>
              <a:t>learn statistics.”</a:t>
            </a:r>
            <a:endParaRPr lang="en-US" altLang="en-US" sz="3600" smtClean="0">
              <a:solidFill>
                <a:srgbClr val="000000"/>
              </a:solidFill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105400" y="582930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smtClean="0">
                <a:solidFill>
                  <a:srgbClr val="000000"/>
                </a:solidFill>
              </a:rPr>
              <a:t>-James Holton</a:t>
            </a:r>
          </a:p>
        </p:txBody>
      </p:sp>
    </p:spTree>
    <p:extLst>
      <p:ext uri="{BB962C8B-B14F-4D97-AF65-F5344CB8AC3E}">
        <p14:creationId xmlns:p14="http://schemas.microsoft.com/office/powerpoint/2010/main" val="4105913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691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pPr eaLnBrk="1" hangingPunct="1"/>
            <a:r>
              <a:rPr lang="en-US" altLang="en-US" smtClean="0"/>
              <a:t>Sources of error for </a:t>
            </a:r>
            <a:br>
              <a:rPr lang="en-US" altLang="en-US" smtClean="0"/>
            </a:br>
            <a:r>
              <a:rPr lang="en-US" altLang="en-US" smtClean="0"/>
              <a:t>anomalous differences</a:t>
            </a:r>
          </a:p>
        </p:txBody>
      </p:sp>
      <p:sp>
        <p:nvSpPr>
          <p:cNvPr id="2902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65363"/>
            <a:ext cx="8686800" cy="431165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Shutter jitter (rms 0.5 ms)</a:t>
            </a:r>
          </a:p>
          <a:p>
            <a:pPr eaLnBrk="1" hangingPunct="1"/>
            <a:r>
              <a:rPr lang="en-US" altLang="en-US" sz="4000" smtClean="0"/>
              <a:t>Beam flicker (0.15%/sqrt(Hz))</a:t>
            </a:r>
          </a:p>
          <a:p>
            <a:pPr eaLnBrk="1" hangingPunct="1"/>
            <a:r>
              <a:rPr lang="en-US" altLang="en-US" sz="4000" smtClean="0"/>
              <a:t>Attenuation correction (&lt; 2%)</a:t>
            </a:r>
          </a:p>
          <a:p>
            <a:pPr eaLnBrk="1" hangingPunct="1"/>
            <a:r>
              <a:rPr lang="en-US" altLang="en-US" sz="4000" smtClean="0"/>
              <a:t>Radiation damage (1%/MGy)</a:t>
            </a:r>
          </a:p>
          <a:p>
            <a:pPr eaLnBrk="1" hangingPunct="1"/>
            <a:r>
              <a:rPr lang="en-US" altLang="en-US" sz="4000" smtClean="0"/>
              <a:t>Detector calibration (3%)</a:t>
            </a:r>
          </a:p>
        </p:txBody>
      </p:sp>
    </p:spTree>
    <p:extLst>
      <p:ext uri="{BB962C8B-B14F-4D97-AF65-F5344CB8AC3E}">
        <p14:creationId xmlns:p14="http://schemas.microsoft.com/office/powerpoint/2010/main" val="30026883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2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smtClean="0">
                <a:solidFill>
                  <a:srgbClr val="000000"/>
                </a:solidFill>
              </a:rPr>
              <a:t>anomalous </a:t>
            </a:r>
            <a:r>
              <a:rPr lang="en-US" altLang="en-US" sz="5400" smtClean="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 smtClean="0">
                <a:solidFill>
                  <a:srgbClr val="000000"/>
                </a:solidFill>
              </a:rPr>
              <a:t>Acta Crystallogr.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9</a:t>
            </a:r>
            <a:r>
              <a:rPr lang="en-US" altLang="en-US" sz="1800" smtClean="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 smtClean="0">
                <a:solidFill>
                  <a:srgbClr val="000000"/>
                </a:solidFill>
              </a:rPr>
              <a:t>Nature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290</a:t>
            </a:r>
            <a:r>
              <a:rPr lang="en-US" altLang="en-US" sz="1800" smtClean="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44037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44043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 smtClean="0">
                  <a:solidFill>
                    <a:srgbClr val="008000"/>
                  </a:solidFill>
                  <a:cs typeface="Arial" charset="0"/>
                </a:rPr>
                <a:t>Δ</a:t>
              </a: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 smtClean="0">
                  <a:solidFill>
                    <a:srgbClr val="008000"/>
                  </a:solidFill>
                  <a:cs typeface="Arial" charset="0"/>
                </a:rPr>
                <a:t>F</a:t>
              </a:r>
              <a:endParaRPr lang="el-GR" altLang="en-US" sz="6000" smtClean="0">
                <a:solidFill>
                  <a:srgbClr val="008000"/>
                </a:solidFill>
                <a:cs typeface="Arial" charset="0"/>
              </a:endParaRPr>
            </a:p>
          </p:txBody>
        </p:sp>
        <p:sp>
          <p:nvSpPr>
            <p:cNvPr id="44044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≈</a:t>
            </a:r>
            <a:r>
              <a:rPr lang="en-US" altLang="en-US" sz="360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6000" smtClean="0">
                <a:solidFill>
                  <a:srgbClr val="000000"/>
                </a:solidFill>
                <a:cs typeface="Arial" charset="0"/>
              </a:rPr>
              <a:t>1.2 </a:t>
            </a:r>
            <a:r>
              <a:rPr lang="en-US" altLang="en-US" sz="6000" smtClean="0">
                <a:solidFill>
                  <a:srgbClr val="CC3300"/>
                </a:solidFill>
                <a:cs typeface="Arial" charset="0"/>
              </a:rPr>
              <a:t>f”</a:t>
            </a:r>
          </a:p>
        </p:txBody>
      </p:sp>
      <p:grpSp>
        <p:nvGrpSpPr>
          <p:cNvPr id="44039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44040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4041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 smtClean="0">
                  <a:solidFill>
                    <a:srgbClr val="000000"/>
                  </a:solidFill>
                  <a:cs typeface="Arial" charset="0"/>
                </a:rPr>
                <a:t>√</a:t>
              </a:r>
            </a:p>
          </p:txBody>
        </p:sp>
        <p:sp>
          <p:nvSpPr>
            <p:cNvPr id="44042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73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 smtClean="0">
                <a:solidFill>
                  <a:srgbClr val="000000"/>
                </a:solidFill>
              </a:rPr>
              <a:t>Acta D</a:t>
            </a:r>
            <a:r>
              <a:rPr lang="en-US" altLang="en-US" sz="1800" smtClean="0">
                <a:solidFill>
                  <a:srgbClr val="000000"/>
                </a:solidFill>
              </a:rPr>
              <a:t> </a:t>
            </a:r>
            <a:r>
              <a:rPr lang="en-US" altLang="en-US" sz="1800" b="1" smtClean="0">
                <a:solidFill>
                  <a:srgbClr val="000000"/>
                </a:solidFill>
              </a:rPr>
              <a:t>66</a:t>
            </a:r>
            <a:r>
              <a:rPr lang="en-US" altLang="en-US" sz="1800" smtClean="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0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969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0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85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30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1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2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63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8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5162"/>
          </a:xfrm>
        </p:spPr>
        <p:txBody>
          <a:bodyPr/>
          <a:lstStyle/>
          <a:p>
            <a:r>
              <a:rPr lang="en-US" dirty="0" smtClean="0"/>
              <a:t>Resolution cutoff?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5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803" y="379141"/>
            <a:ext cx="505267" cy="596188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>
              <a:lnSpc>
                <a:spcPct val="240000"/>
              </a:lnSpc>
            </a:pPr>
            <a:r>
              <a:rPr lang="en-US" dirty="0" smtClean="0"/>
              <a:t>0.8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0.7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0.6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0.5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0.4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0.3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0.2</a:t>
            </a:r>
          </a:p>
          <a:p>
            <a:pPr algn="r">
              <a:lnSpc>
                <a:spcPct val="240000"/>
              </a:lnSpc>
            </a:pPr>
            <a:r>
              <a:rPr lang="en-US" dirty="0" smtClean="0"/>
              <a:t>0.1</a:t>
            </a:r>
          </a:p>
          <a:p>
            <a:pPr algn="r">
              <a:lnSpc>
                <a:spcPct val="240000"/>
              </a:lnSpc>
            </a:pPr>
            <a:r>
              <a:rPr lang="en-US" dirty="0"/>
              <a:t>0</a:t>
            </a:r>
            <a:endParaRPr lang="en-US" dirty="0" smtClean="0"/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58949" y="3051375"/>
            <a:ext cx="33379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Average outer-shell </a:t>
            </a:r>
            <a:r>
              <a:rPr lang="en-US" altLang="en-US" sz="2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endParaRPr lang="en-US" altLang="en-US" sz="2000" b="1" baseline="-25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400118" y="6322990"/>
            <a:ext cx="7267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Year</a:t>
            </a:r>
            <a:endParaRPr lang="en-US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pic>
        <p:nvPicPr>
          <p:cNvPr id="385029" name="Picture 5" descr="https://bl831.als.lbl.gov/~jamesh/pickup/Rmerge/outershell_Rmer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7" t="6118" b="3433"/>
          <a:stretch/>
        </p:blipFill>
        <p:spPr bwMode="auto">
          <a:xfrm>
            <a:off x="903249" y="713678"/>
            <a:ext cx="7582828" cy="57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</a:t>
            </a:r>
            <a:r>
              <a:rPr lang="en-US" sz="4000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merge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at the resolution limit in PDB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69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6609"/>
          </a:xfrm>
          <a:noFill/>
        </p:spPr>
        <p:txBody>
          <a:bodyPr>
            <a:normAutofit fontScale="90000"/>
          </a:bodyPr>
          <a:lstStyle/>
          <a:p>
            <a:r>
              <a:rPr lang="en-US" altLang="en-US" sz="6000" dirty="0" smtClean="0">
                <a:latin typeface="Arial" pitchFamily="34" charset="0"/>
                <a:cs typeface="Arial" pitchFamily="34" charset="0"/>
              </a:rPr>
              <a:t>Expected </a:t>
            </a:r>
            <a:r>
              <a:rPr lang="en-US" altLang="en-US" sz="6000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altLang="en-US" sz="6000" baseline="-25000" dirty="0" err="1" smtClean="0">
                <a:latin typeface="Arial" pitchFamily="34" charset="0"/>
                <a:cs typeface="Arial" pitchFamily="34" charset="0"/>
              </a:rPr>
              <a:t>merge</a:t>
            </a:r>
            <a:r>
              <a:rPr lang="en-US" altLang="en-US" sz="6000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6000" dirty="0">
                <a:solidFill>
                  <a:srgbClr val="FF0000"/>
                </a:solidFill>
              </a:rPr>
              <a:t>as </a:t>
            </a:r>
            <a:r>
              <a:rPr lang="en-US" altLang="en-US" sz="6000" i="1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6000" i="1" baseline="-25000" dirty="0" err="1" smtClean="0">
                <a:solidFill>
                  <a:srgbClr val="FF0000"/>
                </a:solidFill>
              </a:rPr>
              <a:t>obs</a:t>
            </a:r>
            <a:r>
              <a:rPr lang="en-US" altLang="en-US" sz="6000" dirty="0" smtClean="0">
                <a:solidFill>
                  <a:srgbClr val="FF0000"/>
                </a:solidFill>
              </a:rPr>
              <a:t> </a:t>
            </a:r>
            <a:r>
              <a:rPr lang="en-US" altLang="en-US" sz="6000" dirty="0">
                <a:solidFill>
                  <a:srgbClr val="FF0000"/>
                </a:solidFill>
                <a:cs typeface="Arial" charset="0"/>
              </a:rPr>
              <a:t>→ 0</a:t>
            </a:r>
            <a:br>
              <a:rPr lang="en-US" altLang="en-US" sz="6000" dirty="0">
                <a:solidFill>
                  <a:srgbClr val="FF0000"/>
                </a:solidFill>
                <a:cs typeface="Arial" charset="0"/>
              </a:rPr>
            </a:br>
            <a:endParaRPr lang="en-US" altLang="en-US" sz="6000" baseline="-250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1803115"/>
              </p:ext>
            </p:extLst>
          </p:nvPr>
        </p:nvGraphicFramePr>
        <p:xfrm>
          <a:off x="1210818" y="2518265"/>
          <a:ext cx="6602773" cy="2575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3" imgW="1269720" imgH="495000" progId="Equation.3">
                  <p:embed/>
                </p:oleObj>
              </mc:Choice>
              <mc:Fallback>
                <p:oleObj name="Equation" r:id="rId3" imgW="12697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0818" y="2518265"/>
                        <a:ext cx="6602773" cy="2575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63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optimistic: add nothing but noise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Too pessimistic: series-termination error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Happy medium?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Simulate: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Random atoms, compute F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 Gaussian noise, RMS = 1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Truncate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Subtract “right” map, RMS difference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73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4875353"/>
              </p:ext>
            </p:extLst>
          </p:nvPr>
        </p:nvGraphicFramePr>
        <p:xfrm>
          <a:off x="663611" y="639628"/>
          <a:ext cx="8436521" cy="5796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34044" y="3263090"/>
            <a:ext cx="37369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Error in map (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rms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 e</a:t>
            </a:r>
            <a:r>
              <a:rPr lang="en-US" altLang="en-US" sz="2800" b="1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-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648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116455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1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16904"/>
              </p:ext>
            </p:extLst>
          </p:nvPr>
        </p:nvGraphicFramePr>
        <p:xfrm>
          <a:off x="317500" y="641350"/>
          <a:ext cx="8775700" cy="5794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503497" y="6165433"/>
            <a:ext cx="37417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Resolution cutoff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90533" y="3263090"/>
            <a:ext cx="40607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Correlation Coefficient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7533" y="0"/>
            <a:ext cx="57089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cs typeface="Arial" charset="0"/>
              </a:rPr>
              <a:t>Optimal resolution cutoff</a:t>
            </a:r>
            <a:endParaRPr lang="en-US" sz="4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460938" y="851338"/>
            <a:ext cx="6369269" cy="3759214"/>
          </a:xfrm>
          <a:custGeom>
            <a:avLst/>
            <a:gdLst>
              <a:gd name="connsiteX0" fmla="*/ 0 w 6369269"/>
              <a:gd name="connsiteY0" fmla="*/ 430924 h 3759214"/>
              <a:gd name="connsiteX1" fmla="*/ 714703 w 6369269"/>
              <a:gd name="connsiteY1" fmla="*/ 1177159 h 3759214"/>
              <a:gd name="connsiteX2" fmla="*/ 1524000 w 6369269"/>
              <a:gd name="connsiteY2" fmla="*/ 1954924 h 3759214"/>
              <a:gd name="connsiteX3" fmla="*/ 2343807 w 6369269"/>
              <a:gd name="connsiteY3" fmla="*/ 2543503 h 3759214"/>
              <a:gd name="connsiteX4" fmla="*/ 3121572 w 6369269"/>
              <a:gd name="connsiteY4" fmla="*/ 3048000 h 3759214"/>
              <a:gd name="connsiteX5" fmla="*/ 3888828 w 6369269"/>
              <a:gd name="connsiteY5" fmla="*/ 3405352 h 3759214"/>
              <a:gd name="connsiteX6" fmla="*/ 4435365 w 6369269"/>
              <a:gd name="connsiteY6" fmla="*/ 3657600 h 3759214"/>
              <a:gd name="connsiteX7" fmla="*/ 4813738 w 6369269"/>
              <a:gd name="connsiteY7" fmla="*/ 3741683 h 3759214"/>
              <a:gd name="connsiteX8" fmla="*/ 5129048 w 6369269"/>
              <a:gd name="connsiteY8" fmla="*/ 3752193 h 3759214"/>
              <a:gd name="connsiteX9" fmla="*/ 5423338 w 6369269"/>
              <a:gd name="connsiteY9" fmla="*/ 3657600 h 3759214"/>
              <a:gd name="connsiteX10" fmla="*/ 5591503 w 6369269"/>
              <a:gd name="connsiteY10" fmla="*/ 3531476 h 3759214"/>
              <a:gd name="connsiteX11" fmla="*/ 5707117 w 6369269"/>
              <a:gd name="connsiteY11" fmla="*/ 3247696 h 3759214"/>
              <a:gd name="connsiteX12" fmla="*/ 5854262 w 6369269"/>
              <a:gd name="connsiteY12" fmla="*/ 2848303 h 3759214"/>
              <a:gd name="connsiteX13" fmla="*/ 6043448 w 6369269"/>
              <a:gd name="connsiteY13" fmla="*/ 2186152 h 3759214"/>
              <a:gd name="connsiteX14" fmla="*/ 6211614 w 6369269"/>
              <a:gd name="connsiteY14" fmla="*/ 1292772 h 3759214"/>
              <a:gd name="connsiteX15" fmla="*/ 6316717 w 6369269"/>
              <a:gd name="connsiteY15" fmla="*/ 546538 h 3759214"/>
              <a:gd name="connsiteX16" fmla="*/ 6369269 w 6369269"/>
              <a:gd name="connsiteY16" fmla="*/ 0 h 375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69269" h="3759214">
                <a:moveTo>
                  <a:pt x="0" y="430924"/>
                </a:moveTo>
                <a:cubicBezTo>
                  <a:pt x="230351" y="677041"/>
                  <a:pt x="460703" y="923159"/>
                  <a:pt x="714703" y="1177159"/>
                </a:cubicBezTo>
                <a:cubicBezTo>
                  <a:pt x="968703" y="1431159"/>
                  <a:pt x="1252483" y="1727200"/>
                  <a:pt x="1524000" y="1954924"/>
                </a:cubicBezTo>
                <a:cubicBezTo>
                  <a:pt x="1795517" y="2182648"/>
                  <a:pt x="2077545" y="2361324"/>
                  <a:pt x="2343807" y="2543503"/>
                </a:cubicBezTo>
                <a:cubicBezTo>
                  <a:pt x="2610069" y="2725682"/>
                  <a:pt x="2864068" y="2904358"/>
                  <a:pt x="3121572" y="3048000"/>
                </a:cubicBezTo>
                <a:cubicBezTo>
                  <a:pt x="3379076" y="3191642"/>
                  <a:pt x="3888828" y="3405352"/>
                  <a:pt x="3888828" y="3405352"/>
                </a:cubicBezTo>
                <a:cubicBezTo>
                  <a:pt x="4107793" y="3506952"/>
                  <a:pt x="4281213" y="3601545"/>
                  <a:pt x="4435365" y="3657600"/>
                </a:cubicBezTo>
                <a:cubicBezTo>
                  <a:pt x="4589517" y="3713655"/>
                  <a:pt x="4698124" y="3725918"/>
                  <a:pt x="4813738" y="3741683"/>
                </a:cubicBezTo>
                <a:cubicBezTo>
                  <a:pt x="4929352" y="3757448"/>
                  <a:pt x="5027448" y="3766207"/>
                  <a:pt x="5129048" y="3752193"/>
                </a:cubicBezTo>
                <a:cubicBezTo>
                  <a:pt x="5230648" y="3738179"/>
                  <a:pt x="5346262" y="3694386"/>
                  <a:pt x="5423338" y="3657600"/>
                </a:cubicBezTo>
                <a:cubicBezTo>
                  <a:pt x="5500414" y="3620814"/>
                  <a:pt x="5544207" y="3599793"/>
                  <a:pt x="5591503" y="3531476"/>
                </a:cubicBezTo>
                <a:cubicBezTo>
                  <a:pt x="5638799" y="3463159"/>
                  <a:pt x="5663324" y="3361558"/>
                  <a:pt x="5707117" y="3247696"/>
                </a:cubicBezTo>
                <a:cubicBezTo>
                  <a:pt x="5750910" y="3133834"/>
                  <a:pt x="5798207" y="3025227"/>
                  <a:pt x="5854262" y="2848303"/>
                </a:cubicBezTo>
                <a:cubicBezTo>
                  <a:pt x="5910317" y="2671379"/>
                  <a:pt x="5983889" y="2445407"/>
                  <a:pt x="6043448" y="2186152"/>
                </a:cubicBezTo>
                <a:cubicBezTo>
                  <a:pt x="6103007" y="1926897"/>
                  <a:pt x="6166069" y="1566041"/>
                  <a:pt x="6211614" y="1292772"/>
                </a:cubicBezTo>
                <a:cubicBezTo>
                  <a:pt x="6257159" y="1019503"/>
                  <a:pt x="6290441" y="762000"/>
                  <a:pt x="6316717" y="546538"/>
                </a:cubicBezTo>
                <a:cubicBezTo>
                  <a:pt x="6342993" y="331076"/>
                  <a:pt x="6356131" y="165538"/>
                  <a:pt x="6369269" y="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2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2929608"/>
              </p:ext>
            </p:extLst>
          </p:nvPr>
        </p:nvGraphicFramePr>
        <p:xfrm>
          <a:off x="95250" y="590550"/>
          <a:ext cx="11112500" cy="733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hart" r:id="rId3" imgW="14704296" imgH="14704014" progId="MSGraph.Chart.8">
                  <p:embed followColorScheme="full"/>
                </p:oleObj>
              </mc:Choice>
              <mc:Fallback>
                <p:oleObj name="Chart" r:id="rId3" imgW="14704296" imgH="1470401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50" y="590550"/>
                        <a:ext cx="11112500" cy="7334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949677" y="2989821"/>
            <a:ext cx="26420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log( intensity 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7265" y="0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charset="0"/>
              </a:rPr>
              <a:t>Wilson Plot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14400" y="5867400"/>
            <a:ext cx="8092966" cy="12618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 2.2     1.6      1.3      1.1     1.0      0.9    0.85     0.8    0.75     0.7</a:t>
            </a: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			resolution (Å)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000" b="1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5400000">
            <a:off x="963612" y="5853082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8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40224" y="967330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Arial Narrow" panose="020B0606020202030204" pitchFamily="34" charset="0"/>
                <a:cs typeface="Arial" charset="0"/>
              </a:rPr>
              <a:t>2</a:t>
            </a:r>
            <a:endParaRPr lang="en-US" sz="2000" b="1" dirty="0">
              <a:solidFill>
                <a:prstClr val="black"/>
              </a:solidFill>
              <a:latin typeface="Arial Narrow" panose="020B0606020202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83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23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Optimum resolution cutoff is: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353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0.0 Å</a:t>
            </a:r>
            <a:endParaRPr lang="en-US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0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538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217133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4" name="Text Box 4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1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7092" name="Text Box 6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grpSp>
        <p:nvGrpSpPr>
          <p:cNvPr id="193543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217131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2" name="Text Box 9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</p:grpSp>
      <p:sp>
        <p:nvSpPr>
          <p:cNvPr id="217094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193547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217123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4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5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6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7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8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29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30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7096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17097" name="Oval 21"/>
          <p:cNvSpPr>
            <a:spLocks noChangeArrowheads="1"/>
          </p:cNvSpPr>
          <p:nvPr/>
        </p:nvSpPr>
        <p:spPr bwMode="auto">
          <a:xfrm>
            <a:off x="32734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59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93560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3561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217109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217115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6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7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8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19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0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1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22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7110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grpSp>
          <p:nvGrpSpPr>
            <p:cNvPr id="217111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217112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3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114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3576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217106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7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8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3580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217104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105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453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46" dur="2000" spd="-100000" fill="hold"/>
                                        <p:tgtEl>
                                          <p:spTgt spid="1935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nimBg="1"/>
      <p:bldP spid="193559" grpId="0" animBg="1"/>
      <p:bldP spid="19356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4563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218179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8180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218181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82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8116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4569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218175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218177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8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76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74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218171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8172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218173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4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94579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7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218169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70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8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4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63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218165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6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4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89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9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218161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62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60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4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5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218157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8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6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599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51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218153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4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52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4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7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218149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50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8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4609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218143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218145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146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pic>
          <p:nvPicPr>
            <p:cNvPr id="218144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4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5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6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7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8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9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0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1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2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3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4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5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6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7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8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9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42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1913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914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9143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917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8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219173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4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5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6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7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8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219167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8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9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0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1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72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46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48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17" name="Group 33"/>
          <p:cNvGrpSpPr>
            <a:grpSpLocks/>
          </p:cNvGrpSpPr>
          <p:nvPr/>
        </p:nvGrpSpPr>
        <p:grpSpPr bwMode="auto">
          <a:xfrm>
            <a:off x="1676400" y="1905000"/>
            <a:ext cx="3344863" cy="3344863"/>
            <a:chOff x="1056" y="1200"/>
            <a:chExt cx="2107" cy="2107"/>
          </a:xfrm>
        </p:grpSpPr>
        <p:sp>
          <p:nvSpPr>
            <p:cNvPr id="219164" name="Oval 34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5" name="Oval 35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66" name="Oval 36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19150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9156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7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8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9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0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1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3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9151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195631" name="Group 47"/>
          <p:cNvGrpSpPr>
            <a:grpSpLocks/>
          </p:cNvGrpSpPr>
          <p:nvPr/>
        </p:nvGrpSpPr>
        <p:grpSpPr bwMode="auto">
          <a:xfrm>
            <a:off x="1676400" y="3060700"/>
            <a:ext cx="3344863" cy="3344863"/>
            <a:chOff x="1056" y="1200"/>
            <a:chExt cx="2107" cy="2107"/>
          </a:xfrm>
        </p:grpSpPr>
        <p:sp>
          <p:nvSpPr>
            <p:cNvPr id="219153" name="Oval 48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4" name="Oval 49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19155" name="Oval 50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428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6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6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016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016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0193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4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5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6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7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8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9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200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016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0185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6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7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8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89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0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1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0192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016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017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0172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4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5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6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7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8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9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0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1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2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3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84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147483647 h 139"/>
              <a:gd name="T2" fmla="*/ 2147483647 w 177"/>
              <a:gd name="T3" fmla="*/ 2147483647 h 139"/>
              <a:gd name="T4" fmla="*/ 2147483647 w 177"/>
              <a:gd name="T5" fmla="*/ 2147483647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87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21191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21220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1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2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3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4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5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6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27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119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21212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3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4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5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6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7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8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219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119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22119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5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1196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7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8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9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0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1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2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3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4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5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6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7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8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09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0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211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2147483647 w 392"/>
              <a:gd name="T1" fmla="*/ 0 h 816"/>
              <a:gd name="T2" fmla="*/ 2147483647 w 392"/>
              <a:gd name="T3" fmla="*/ 2147483647 h 816"/>
              <a:gd name="T4" fmla="*/ 2147483647 w 392"/>
              <a:gd name="T5" fmla="*/ 2147483647 h 816"/>
              <a:gd name="T6" fmla="*/ 2147483647 w 392"/>
              <a:gd name="T7" fmla="*/ 2147483647 h 816"/>
              <a:gd name="T8" fmla="*/ 2147483647 w 392"/>
              <a:gd name="T9" fmla="*/ 2147483647 h 816"/>
              <a:gd name="T10" fmla="*/ 2147483647 w 392"/>
              <a:gd name="T11" fmla="*/ 2147483647 h 816"/>
              <a:gd name="T12" fmla="*/ 2147483647 w 392"/>
              <a:gd name="T13" fmla="*/ 2147483647 h 816"/>
              <a:gd name="T14" fmla="*/ 2147483647 w 39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Group 2"/>
          <p:cNvGrpSpPr>
            <a:grpSpLocks/>
          </p:cNvGrpSpPr>
          <p:nvPr/>
        </p:nvGrpSpPr>
        <p:grpSpPr bwMode="auto">
          <a:xfrm>
            <a:off x="552450" y="533400"/>
            <a:ext cx="7905750" cy="5280025"/>
            <a:chOff x="348" y="336"/>
            <a:chExt cx="4980" cy="3326"/>
          </a:xfrm>
        </p:grpSpPr>
        <p:sp>
          <p:nvSpPr>
            <p:cNvPr id="222213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4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5" name="Oval 5"/>
            <p:cNvSpPr>
              <a:spLocks noChangeArrowheads="1"/>
            </p:cNvSpPr>
            <p:nvPr/>
          </p:nvSpPr>
          <p:spPr bwMode="auto">
            <a:xfrm>
              <a:off x="2680" y="17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6" name="Oval 6"/>
            <p:cNvSpPr>
              <a:spLocks noChangeArrowheads="1"/>
            </p:cNvSpPr>
            <p:nvPr/>
          </p:nvSpPr>
          <p:spPr bwMode="auto">
            <a:xfrm>
              <a:off x="3344" y="2976"/>
              <a:ext cx="288" cy="2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17" name="Line 7"/>
            <p:cNvSpPr>
              <a:spLocks noChangeShapeType="1"/>
            </p:cNvSpPr>
            <p:nvPr/>
          </p:nvSpPr>
          <p:spPr bwMode="auto">
            <a:xfrm>
              <a:off x="384" y="1920"/>
              <a:ext cx="2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8" name="Line 8"/>
            <p:cNvSpPr>
              <a:spLocks noChangeShapeType="1"/>
            </p:cNvSpPr>
            <p:nvPr/>
          </p:nvSpPr>
          <p:spPr bwMode="auto">
            <a:xfrm>
              <a:off x="384" y="3120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19" name="Line 9"/>
            <p:cNvSpPr>
              <a:spLocks noChangeShapeType="1"/>
            </p:cNvSpPr>
            <p:nvPr/>
          </p:nvSpPr>
          <p:spPr bwMode="auto">
            <a:xfrm flipV="1">
              <a:off x="2832" y="3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0" name="Line 10"/>
            <p:cNvSpPr>
              <a:spLocks noChangeShapeType="1"/>
            </p:cNvSpPr>
            <p:nvPr/>
          </p:nvSpPr>
          <p:spPr bwMode="auto">
            <a:xfrm flipV="1">
              <a:off x="3504" y="1536"/>
              <a:ext cx="1824" cy="1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1" name="Line 11"/>
            <p:cNvSpPr>
              <a:spLocks noChangeShapeType="1"/>
            </p:cNvSpPr>
            <p:nvPr/>
          </p:nvSpPr>
          <p:spPr bwMode="auto">
            <a:xfrm flipH="1">
              <a:off x="384" y="2832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2" name="Text Box 12"/>
            <p:cNvSpPr txBox="1">
              <a:spLocks noChangeArrowheads="1"/>
            </p:cNvSpPr>
            <p:nvPr/>
          </p:nvSpPr>
          <p:spPr bwMode="auto">
            <a:xfrm>
              <a:off x="348" y="2496"/>
              <a:ext cx="7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source</a:t>
              </a:r>
            </a:p>
          </p:txBody>
        </p:sp>
        <p:sp>
          <p:nvSpPr>
            <p:cNvPr id="222223" name="Text Box 13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2224" name="Line 14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5" name="Line 15"/>
            <p:cNvSpPr>
              <a:spLocks noChangeShapeType="1"/>
            </p:cNvSpPr>
            <p:nvPr/>
          </p:nvSpPr>
          <p:spPr bwMode="auto">
            <a:xfrm>
              <a:off x="2832" y="1920"/>
              <a:ext cx="672" cy="1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2226" name="Text Box 16"/>
            <p:cNvSpPr txBox="1">
              <a:spLocks noChangeArrowheads="1"/>
            </p:cNvSpPr>
            <p:nvPr/>
          </p:nvSpPr>
          <p:spPr bwMode="auto">
            <a:xfrm rot="-1882992">
              <a:off x="3163" y="2349"/>
              <a:ext cx="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808080"/>
                  </a:solidFill>
                </a:rPr>
                <a:t>d</a:t>
              </a:r>
            </a:p>
          </p:txBody>
        </p:sp>
        <p:cxnSp>
          <p:nvCxnSpPr>
            <p:cNvPr id="222227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2228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d∙sin(</a:t>
              </a:r>
              <a:r>
                <a:rPr lang="el-GR" altLang="en-US" sz="1800">
                  <a:solidFill>
                    <a:srgbClr val="000000"/>
                  </a:solidFill>
                </a:rPr>
                <a:t>θ</a:t>
              </a:r>
              <a:r>
                <a:rPr lang="en-US" altLang="en-US" sz="1800">
                  <a:solidFill>
                    <a:srgbClr val="000000"/>
                  </a:solidFill>
                </a:rPr>
                <a:t>)</a:t>
              </a:r>
              <a:endParaRPr lang="el-GR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2229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T0" fmla="*/ 0 w 14629"/>
                <a:gd name="T1" fmla="*/ 0 h 21513"/>
                <a:gd name="T2" fmla="*/ 0 w 14629"/>
                <a:gd name="T3" fmla="*/ 0 h 21513"/>
                <a:gd name="T4" fmla="*/ 0 w 14629"/>
                <a:gd name="T5" fmla="*/ 0 h 215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lnTo>
                    <a:pt x="1939" y="0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230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n-US" sz="1800">
                  <a:solidFill>
                    <a:srgbClr val="808080"/>
                  </a:solidFill>
                </a:rPr>
                <a:t>θ</a:t>
              </a:r>
            </a:p>
          </p:txBody>
        </p:sp>
        <p:sp>
          <p:nvSpPr>
            <p:cNvPr id="222231" name="Text Box 21"/>
            <p:cNvSpPr txBox="1">
              <a:spLocks noChangeArrowheads="1"/>
            </p:cNvSpPr>
            <p:nvPr/>
          </p:nvSpPr>
          <p:spPr bwMode="auto">
            <a:xfrm>
              <a:off x="2964" y="18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#1</a:t>
              </a:r>
            </a:p>
          </p:txBody>
        </p:sp>
        <p:sp>
          <p:nvSpPr>
            <p:cNvPr id="222232" name="Text Box 22"/>
            <p:cNvSpPr txBox="1">
              <a:spLocks noChangeArrowheads="1"/>
            </p:cNvSpPr>
            <p:nvPr/>
          </p:nvSpPr>
          <p:spPr bwMode="auto">
            <a:xfrm>
              <a:off x="3636" y="3033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atom #2</a:t>
              </a:r>
            </a:p>
          </p:txBody>
        </p:sp>
      </p:grpSp>
      <p:sp>
        <p:nvSpPr>
          <p:cNvPr id="22221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198680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1867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8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5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6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3237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8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39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0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3241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to source</a:t>
            </a:r>
          </a:p>
        </p:txBody>
      </p:sp>
      <p:grpSp>
        <p:nvGrpSpPr>
          <p:cNvPr id="223242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223256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to detector</a:t>
              </a:r>
            </a:p>
          </p:txBody>
        </p:sp>
        <p:sp>
          <p:nvSpPr>
            <p:cNvPr id="223257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3243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223254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255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3244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808080"/>
                </a:solidFill>
              </a:rPr>
              <a:t>d</a:t>
            </a:r>
          </a:p>
        </p:txBody>
      </p:sp>
      <p:cxnSp>
        <p:nvCxnSpPr>
          <p:cNvPr id="223245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3246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d∙sin(</a:t>
            </a:r>
            <a:r>
              <a:rPr lang="el-GR" altLang="en-US" sz="1800">
                <a:solidFill>
                  <a:srgbClr val="000000"/>
                </a:solidFill>
              </a:rPr>
              <a:t>θ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  <a:endParaRPr lang="el-GR" altLang="en-US" sz="1800">
              <a:solidFill>
                <a:srgbClr val="000000"/>
              </a:solidFill>
            </a:endParaRPr>
          </a:p>
        </p:txBody>
      </p:sp>
      <p:sp>
        <p:nvSpPr>
          <p:cNvPr id="223247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T0" fmla="*/ 381646067 w 17111"/>
              <a:gd name="T1" fmla="*/ 0 h 21513"/>
              <a:gd name="T2" fmla="*/ 2147483647 w 17111"/>
              <a:gd name="T3" fmla="*/ 1676013687 h 21513"/>
              <a:gd name="T4" fmla="*/ 0 w 17111"/>
              <a:gd name="T5" fmla="*/ 2147483647 h 2151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lnTo>
                  <a:pt x="1939" y="0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3248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>
                <a:solidFill>
                  <a:srgbClr val="808080"/>
                </a:solidFill>
              </a:rPr>
              <a:t>θ</a:t>
            </a:r>
          </a:p>
        </p:txBody>
      </p:sp>
      <p:sp>
        <p:nvSpPr>
          <p:cNvPr id="223249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#1</a:t>
            </a:r>
          </a:p>
        </p:txBody>
      </p:sp>
      <p:sp>
        <p:nvSpPr>
          <p:cNvPr id="223250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atom #2</a:t>
            </a:r>
          </a:p>
        </p:txBody>
      </p:sp>
      <p:sp>
        <p:nvSpPr>
          <p:cNvPr id="22325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Bragg’s Law</a:t>
            </a:r>
          </a:p>
        </p:txBody>
      </p:sp>
      <p:sp>
        <p:nvSpPr>
          <p:cNvPr id="223252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</a:rPr>
              <a:t>n</a:t>
            </a:r>
            <a:r>
              <a:rPr lang="el-GR" altLang="en-US" sz="2800" b="1">
                <a:solidFill>
                  <a:srgbClr val="000000"/>
                </a:solidFill>
              </a:rPr>
              <a:t>λ</a:t>
            </a:r>
            <a:r>
              <a:rPr lang="en-US" altLang="en-US" sz="2800" b="1">
                <a:solidFill>
                  <a:srgbClr val="000000"/>
                </a:solidFill>
              </a:rPr>
              <a:t> = 2d sin(</a:t>
            </a:r>
            <a:r>
              <a:rPr lang="el-GR" altLang="en-US" sz="2800" b="1">
                <a:solidFill>
                  <a:srgbClr val="000000"/>
                </a:solidFill>
              </a:rPr>
              <a:t>θ</a:t>
            </a:r>
            <a:r>
              <a:rPr lang="en-US" altLang="en-US" sz="2800" b="1">
                <a:solidFill>
                  <a:srgbClr val="000000"/>
                </a:solidFill>
              </a:rPr>
              <a:t>)</a:t>
            </a:r>
            <a:endParaRPr lang="el-GR" altLang="en-US" sz="2800" b="1">
              <a:solidFill>
                <a:srgbClr val="000000"/>
              </a:solidFill>
            </a:endParaRPr>
          </a:p>
        </p:txBody>
      </p:sp>
      <p:sp>
        <p:nvSpPr>
          <p:cNvPr id="223253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95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84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4285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2147483647 h 208"/>
              <a:gd name="T2" fmla="*/ 2147483647 w 384"/>
              <a:gd name="T3" fmla="*/ 2147483647 h 208"/>
              <a:gd name="T4" fmla="*/ 2147483647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224344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5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6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224341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2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3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224338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9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40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224335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6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7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224332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3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4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224329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0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31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224326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7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8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224323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4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5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224320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1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22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224317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8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9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224314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5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6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224311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2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3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224308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9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10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224305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6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7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224302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3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24304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4301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225283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93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5294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3730363" y="431696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direct beam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50706"/>
          </a:xfrm>
        </p:spPr>
        <p:txBody>
          <a:bodyPr/>
          <a:lstStyle/>
          <a:p>
            <a:r>
              <a:rPr lang="en-US" dirty="0" smtClean="0"/>
              <a:t>A better image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290" y="1157670"/>
            <a:ext cx="9010436" cy="6939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157" y="4005941"/>
            <a:ext cx="2564365" cy="256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57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226307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6312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6314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6324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5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6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7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8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9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0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31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6315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6316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7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8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9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0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1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2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23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764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22733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7332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3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7344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27345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227349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227359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0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1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2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3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4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5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66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7350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227351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2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3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4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5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6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7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58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27348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9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835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28356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8357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28358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229380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29382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89151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0405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230406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47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3691891" y="4250055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eam center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2288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72" name="Picture 12" descr="frame_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76" name="Rectangle 6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33477" name="AutoShape 8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3478" name="Text Box 9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294136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pat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pat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diffp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1" name="Rectangle 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pic>
        <p:nvPicPr>
          <p:cNvPr id="169996" name="Picture 12" descr="frame_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3" name="AutoShape 8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4504" name="Text Box 10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no phase</a:t>
            </a:r>
          </a:p>
        </p:txBody>
      </p:sp>
    </p:spTree>
    <p:extLst>
      <p:ext uri="{BB962C8B-B14F-4D97-AF65-F5344CB8AC3E}">
        <p14:creationId xmlns:p14="http://schemas.microsoft.com/office/powerpoint/2010/main" val="18483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Major Phasing techniques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Molecular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Multiple Isomorphous Replacement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Multiwavelength Anomalous Diffraction</a:t>
            </a:r>
          </a:p>
          <a:p>
            <a:pPr lvl="1" eaLnBrk="1" hangingPunct="1"/>
            <a:endParaRPr lang="en-US" altLang="en-US" smtClean="0"/>
          </a:p>
          <a:p>
            <a:pPr eaLnBrk="1" hangingPunct="1"/>
            <a:r>
              <a:rPr lang="en-US" altLang="en-US" smtClean="0"/>
              <a:t>Single-wavelength Anomalous Diffraction</a:t>
            </a:r>
          </a:p>
          <a:p>
            <a:pPr lvl="1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5604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65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65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33700"/>
            <a:ext cx="6248400" cy="39243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202083" y="155093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47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6548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6549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6581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2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3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4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5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6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7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8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6550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6573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4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5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6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7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8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9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0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51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6552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6553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4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5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6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7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8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59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0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1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2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3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4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5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6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6567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6568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6570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71" name="Text Box 42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6572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6569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1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7575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760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1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7576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7596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7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8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599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0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1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2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603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7577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7578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7579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0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1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2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3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4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5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6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7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8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89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0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1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2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3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2147483647 w 302"/>
              <a:gd name="T1" fmla="*/ 0 h 816"/>
              <a:gd name="T2" fmla="*/ 2147483647 w 302"/>
              <a:gd name="T3" fmla="*/ 2147483647 h 816"/>
              <a:gd name="T4" fmla="*/ 2147483647 w 302"/>
              <a:gd name="T5" fmla="*/ 2147483647 h 816"/>
              <a:gd name="T6" fmla="*/ 2147483647 w 302"/>
              <a:gd name="T7" fmla="*/ 2147483647 h 816"/>
              <a:gd name="T8" fmla="*/ 2147483647 w 302"/>
              <a:gd name="T9" fmla="*/ 2147483647 h 816"/>
              <a:gd name="T10" fmla="*/ 2147483647 w 302"/>
              <a:gd name="T11" fmla="*/ 2147483647 h 816"/>
              <a:gd name="T12" fmla="*/ 2147483647 w 302"/>
              <a:gd name="T13" fmla="*/ 2147483647 h 816"/>
              <a:gd name="T14" fmla="*/ 2147483647 w 302"/>
              <a:gd name="T15" fmla="*/ 2147483647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4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95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5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8595" name="Text Box 3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8597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8632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3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4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5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6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7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8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9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8598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8624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5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6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7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8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9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0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8599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8600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1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2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3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4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5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6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7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8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09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0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1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2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3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8614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8615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38621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22" name="Text Box 41"/>
            <p:cNvSpPr txBox="1">
              <a:spLocks noChangeArrowheads="1"/>
            </p:cNvSpPr>
            <p:nvPr/>
          </p:nvSpPr>
          <p:spPr bwMode="auto">
            <a:xfrm rot="-54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38623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83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238619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38620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2283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283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98" grpId="0" animBg="1"/>
      <p:bldP spid="22839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1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3962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3962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3962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39652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3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4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5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6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7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8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9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62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39644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5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6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7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8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49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0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651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962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39626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39627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8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29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0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1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2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3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4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2147483647 w 160"/>
              <a:gd name="T1" fmla="*/ 2147483647 h 153"/>
              <a:gd name="T2" fmla="*/ 2147483647 w 160"/>
              <a:gd name="T3" fmla="*/ 2147483647 h 153"/>
              <a:gd name="T4" fmla="*/ 2147483647 w 160"/>
              <a:gd name="T5" fmla="*/ 2147483647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5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6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7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8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39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0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1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2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2147483647 w 395"/>
              <a:gd name="T1" fmla="*/ 0 h 816"/>
              <a:gd name="T2" fmla="*/ 2147483647 w 395"/>
              <a:gd name="T3" fmla="*/ 2147483647 h 816"/>
              <a:gd name="T4" fmla="*/ 2147483647 w 395"/>
              <a:gd name="T5" fmla="*/ 2147483647 h 816"/>
              <a:gd name="T6" fmla="*/ 2147483647 w 395"/>
              <a:gd name="T7" fmla="*/ 2147483647 h 816"/>
              <a:gd name="T8" fmla="*/ 2147483647 w 395"/>
              <a:gd name="T9" fmla="*/ 2147483647 h 816"/>
              <a:gd name="T10" fmla="*/ 2147483647 w 395"/>
              <a:gd name="T11" fmla="*/ 2147483647 h 816"/>
              <a:gd name="T12" fmla="*/ 2147483647 w 395"/>
              <a:gd name="T13" fmla="*/ 2147483647 h 816"/>
              <a:gd name="T14" fmla="*/ 2147483647 w 395"/>
              <a:gd name="T15" fmla="*/ 2147483647 h 816"/>
              <a:gd name="T16" fmla="*/ 2147483647 w 395"/>
              <a:gd name="T17" fmla="*/ 2147483647 h 816"/>
              <a:gd name="T18" fmla="*/ 2147483647 w 395"/>
              <a:gd name="T19" fmla="*/ 2147483647 h 8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9643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85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4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4064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4064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4064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4067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64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40670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1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2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3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4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5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6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7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4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4065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065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grpSp>
        <p:nvGrpSpPr>
          <p:cNvPr id="240652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240662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3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4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5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6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7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8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69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653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4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5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6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7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8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0 h 192"/>
              <a:gd name="T4" fmla="*/ 2147483647 w 384"/>
              <a:gd name="T5" fmla="*/ 2147483647 h 192"/>
              <a:gd name="T6" fmla="*/ 2147483647 w 384"/>
              <a:gd name="T7" fmla="*/ 2147483647 h 192"/>
              <a:gd name="T8" fmla="*/ 2147483647 w 384"/>
              <a:gd name="T9" fmla="*/ 2147483647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59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147483647 h 141"/>
              <a:gd name="T2" fmla="*/ 2147483647 w 226"/>
              <a:gd name="T3" fmla="*/ 2147483647 h 141"/>
              <a:gd name="T4" fmla="*/ 2147483647 w 226"/>
              <a:gd name="T5" fmla="*/ 2147483647 h 141"/>
              <a:gd name="T6" fmla="*/ 2147483647 w 226"/>
              <a:gd name="T7" fmla="*/ 2147483647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0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2147483647 w 541"/>
              <a:gd name="T1" fmla="*/ 0 h 816"/>
              <a:gd name="T2" fmla="*/ 2147483647 w 541"/>
              <a:gd name="T3" fmla="*/ 2147483647 h 816"/>
              <a:gd name="T4" fmla="*/ 2147483647 w 541"/>
              <a:gd name="T5" fmla="*/ 2147483647 h 816"/>
              <a:gd name="T6" fmla="*/ 2147483647 w 541"/>
              <a:gd name="T7" fmla="*/ 2147483647 h 816"/>
              <a:gd name="T8" fmla="*/ 2147483647 w 541"/>
              <a:gd name="T9" fmla="*/ 2147483647 h 816"/>
              <a:gd name="T10" fmla="*/ 2147483647 w 541"/>
              <a:gd name="T11" fmla="*/ 2147483647 h 816"/>
              <a:gd name="T12" fmla="*/ 2147483647 w 541"/>
              <a:gd name="T13" fmla="*/ 2147483647 h 816"/>
              <a:gd name="T14" fmla="*/ 2147483647 w 541"/>
              <a:gd name="T15" fmla="*/ 2147483647 h 816"/>
              <a:gd name="T16" fmla="*/ 2147483647 w 541"/>
              <a:gd name="T17" fmla="*/ 2147483647 h 816"/>
              <a:gd name="T18" fmla="*/ 2147483647 w 541"/>
              <a:gd name="T19" fmla="*/ 2147483647 h 816"/>
              <a:gd name="T20" fmla="*/ 2147483647 w 541"/>
              <a:gd name="T21" fmla="*/ 2147483647 h 8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0661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8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the middle mouse but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19200"/>
            <a:ext cx="30861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Arial" charset="0"/>
                <a:cs typeface="Arial" charset="0"/>
              </a:rPr>
              <a:t>too… much… typing!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304800" y="3200400"/>
            <a:ext cx="8077200" cy="32004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400" smtClean="0">
              <a:latin typeface="Arial" charset="0"/>
              <a:cs typeface="Arial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1) Make sure X11 is running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2) Select some text with mouse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3) Move mouse over to your terminal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4) Hit middle mouse button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smtClean="0">
                <a:latin typeface="Arial" charset="0"/>
                <a:cs typeface="Arial" charset="0"/>
              </a:rPr>
              <a:t>5) No keyboard required!</a:t>
            </a:r>
          </a:p>
        </p:txBody>
      </p:sp>
      <p:sp>
        <p:nvSpPr>
          <p:cNvPr id="21509" name="AutoShape 2" descr="Image result for middle mouse button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0" name="AutoShape 4" descr="Image result for middle mouse button"/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1" name="AutoShape 6" descr="Image result for middle mouse button"/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21512" name="AutoShape 8" descr="Image result for middle mouse button"/>
          <p:cNvSpPr>
            <a:spLocks noChangeAspect="1" noChangeArrowheads="1"/>
          </p:cNvSpPr>
          <p:nvPr/>
        </p:nvSpPr>
        <p:spPr bwMode="auto">
          <a:xfrm>
            <a:off x="601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7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34427</TotalTime>
  <Words>2093</Words>
  <Application>Microsoft Office PowerPoint</Application>
  <PresentationFormat>On-screen Show (4:3)</PresentationFormat>
  <Paragraphs>404</Paragraphs>
  <Slides>74</Slides>
  <Notes>1</Notes>
  <HiddenSlides>2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6_Default Design</vt:lpstr>
      <vt:lpstr>3_Office Theme</vt:lpstr>
      <vt:lpstr>4_Default Design</vt:lpstr>
      <vt:lpstr>Equation</vt:lpstr>
      <vt:lpstr>Chart</vt:lpstr>
      <vt:lpstr>Acknowledgements</vt:lpstr>
      <vt:lpstr>Useful links</vt:lpstr>
      <vt:lpstr>XDS X-ray diffraction data reduction engine</vt:lpstr>
      <vt:lpstr>PowerPoint Presentation</vt:lpstr>
      <vt:lpstr>PowerPoint Presentation</vt:lpstr>
      <vt:lpstr>A better image viewer</vt:lpstr>
      <vt:lpstr>PowerPoint Presentation</vt:lpstr>
      <vt:lpstr>PowerPoint Presentation</vt:lpstr>
      <vt:lpstr>too… much… typing!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PowerPoint Presentation</vt:lpstr>
      <vt:lpstr>PowerPoint Presentation</vt:lpstr>
      <vt:lpstr>Beam center vs “origin”</vt:lpstr>
      <vt:lpstr>PowerPoint Presentation</vt:lpstr>
      <vt:lpstr>Adding noise</vt:lpstr>
      <vt:lpstr>Adding noise</vt:lpstr>
      <vt:lpstr>Adding noise</vt:lpstr>
      <vt:lpstr>signal vs noise</vt:lpstr>
      <vt:lpstr>Sources of error for  anomalous differences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Resolution cutoff?</vt:lpstr>
      <vt:lpstr>PowerPoint Presentation</vt:lpstr>
      <vt:lpstr>Expected Rmerge as Iobs → 0 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Optimum resolution cutoff is: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Major Phasing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106</cp:revision>
  <dcterms:created xsi:type="dcterms:W3CDTF">2018-04-24T18:45:50Z</dcterms:created>
  <dcterms:modified xsi:type="dcterms:W3CDTF">2025-05-01T18:47:12Z</dcterms:modified>
</cp:coreProperties>
</file>