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  <p:sldMasterId id="2147483797" r:id="rId2"/>
    <p:sldMasterId id="2147483809" r:id="rId3"/>
  </p:sldMasterIdLst>
  <p:notesMasterIdLst>
    <p:notesMasterId r:id="rId78"/>
  </p:notesMasterIdLst>
  <p:sldIdLst>
    <p:sldId id="557" r:id="rId4"/>
    <p:sldId id="569" r:id="rId5"/>
    <p:sldId id="503" r:id="rId6"/>
    <p:sldId id="504" r:id="rId7"/>
    <p:sldId id="505" r:id="rId8"/>
    <p:sldId id="506" r:id="rId9"/>
    <p:sldId id="329" r:id="rId10"/>
    <p:sldId id="307" r:id="rId11"/>
    <p:sldId id="490" r:id="rId12"/>
    <p:sldId id="308" r:id="rId13"/>
    <p:sldId id="500" r:id="rId14"/>
    <p:sldId id="501" r:id="rId15"/>
    <p:sldId id="502" r:id="rId16"/>
    <p:sldId id="560" r:id="rId17"/>
    <p:sldId id="561" r:id="rId18"/>
    <p:sldId id="562" r:id="rId19"/>
    <p:sldId id="563" r:id="rId20"/>
    <p:sldId id="564" r:id="rId21"/>
    <p:sldId id="565" r:id="rId22"/>
    <p:sldId id="566" r:id="rId23"/>
    <p:sldId id="567" r:id="rId24"/>
    <p:sldId id="568" r:id="rId25"/>
    <p:sldId id="509" r:id="rId26"/>
    <p:sldId id="559" r:id="rId27"/>
    <p:sldId id="558" r:id="rId28"/>
    <p:sldId id="494" r:id="rId29"/>
    <p:sldId id="495" r:id="rId30"/>
    <p:sldId id="496" r:id="rId31"/>
    <p:sldId id="493" r:id="rId32"/>
    <p:sldId id="499" r:id="rId33"/>
    <p:sldId id="497" r:id="rId34"/>
    <p:sldId id="498" r:id="rId35"/>
    <p:sldId id="507" r:id="rId36"/>
    <p:sldId id="508" r:id="rId37"/>
    <p:sldId id="510" r:id="rId38"/>
    <p:sldId id="511" r:id="rId39"/>
    <p:sldId id="512" r:id="rId40"/>
    <p:sldId id="513" r:id="rId41"/>
    <p:sldId id="514" r:id="rId42"/>
    <p:sldId id="515" r:id="rId43"/>
    <p:sldId id="516" r:id="rId44"/>
    <p:sldId id="517" r:id="rId45"/>
    <p:sldId id="525" r:id="rId46"/>
    <p:sldId id="526" r:id="rId47"/>
    <p:sldId id="519" r:id="rId48"/>
    <p:sldId id="520" r:id="rId49"/>
    <p:sldId id="521" r:id="rId50"/>
    <p:sldId id="522" r:id="rId51"/>
    <p:sldId id="523" r:id="rId52"/>
    <p:sldId id="524" r:id="rId53"/>
    <p:sldId id="527" r:id="rId54"/>
    <p:sldId id="528" r:id="rId55"/>
    <p:sldId id="529" r:id="rId56"/>
    <p:sldId id="530" r:id="rId57"/>
    <p:sldId id="531" r:id="rId58"/>
    <p:sldId id="532" r:id="rId59"/>
    <p:sldId id="533" r:id="rId60"/>
    <p:sldId id="534" r:id="rId61"/>
    <p:sldId id="535" r:id="rId62"/>
    <p:sldId id="536" r:id="rId63"/>
    <p:sldId id="537" r:id="rId64"/>
    <p:sldId id="538" r:id="rId65"/>
    <p:sldId id="539" r:id="rId66"/>
    <p:sldId id="540" r:id="rId67"/>
    <p:sldId id="541" r:id="rId68"/>
    <p:sldId id="542" r:id="rId69"/>
    <p:sldId id="543" r:id="rId70"/>
    <p:sldId id="544" r:id="rId71"/>
    <p:sldId id="545" r:id="rId72"/>
    <p:sldId id="546" r:id="rId73"/>
    <p:sldId id="547" r:id="rId74"/>
    <p:sldId id="548" r:id="rId75"/>
    <p:sldId id="549" r:id="rId76"/>
    <p:sldId id="550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120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315560391730138E-2"/>
          <c:y val="4.4374009508716325E-2"/>
          <c:w val="0.87051142546245919"/>
          <c:h val="0.816164817749603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73">
              <a:solidFill>
                <a:srgbClr val="80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0">
                  <c:v>6.38545E-3</c:v>
                </c:pt>
                <c:pt idx="1">
                  <c:v>6.3770199999999997E-3</c:v>
                </c:pt>
                <c:pt idx="2">
                  <c:v>6.3704399999999998E-3</c:v>
                </c:pt>
                <c:pt idx="3">
                  <c:v>6.3612599999999997E-3</c:v>
                </c:pt>
                <c:pt idx="4">
                  <c:v>6.35463E-3</c:v>
                </c:pt>
                <c:pt idx="5">
                  <c:v>6.3466299999999998E-3</c:v>
                </c:pt>
                <c:pt idx="6">
                  <c:v>6.3390499999999997E-3</c:v>
                </c:pt>
                <c:pt idx="7">
                  <c:v>6.3331100000000003E-3</c:v>
                </c:pt>
                <c:pt idx="8">
                  <c:v>6.3281199999999996E-3</c:v>
                </c:pt>
                <c:pt idx="9">
                  <c:v>6.3218199999999997E-3</c:v>
                </c:pt>
                <c:pt idx="10">
                  <c:v>6.3169400000000001E-3</c:v>
                </c:pt>
                <c:pt idx="11">
                  <c:v>6.3122400000000002E-3</c:v>
                </c:pt>
                <c:pt idx="12">
                  <c:v>6.30761E-3</c:v>
                </c:pt>
                <c:pt idx="13">
                  <c:v>6.3035499999999998E-3</c:v>
                </c:pt>
                <c:pt idx="14">
                  <c:v>6.2986300000000004E-3</c:v>
                </c:pt>
                <c:pt idx="15">
                  <c:v>6.29518E-3</c:v>
                </c:pt>
                <c:pt idx="16">
                  <c:v>6.2920299999999997E-3</c:v>
                </c:pt>
                <c:pt idx="17">
                  <c:v>6.2881500000000002E-3</c:v>
                </c:pt>
                <c:pt idx="18">
                  <c:v>6.2851299999999999E-3</c:v>
                </c:pt>
                <c:pt idx="19">
                  <c:v>6.2824700000000001E-3</c:v>
                </c:pt>
                <c:pt idx="20">
                  <c:v>6.2808100000000004E-3</c:v>
                </c:pt>
                <c:pt idx="21">
                  <c:v>6.2806099999999998E-3</c:v>
                </c:pt>
                <c:pt idx="22">
                  <c:v>6.2828700000000003E-3</c:v>
                </c:pt>
                <c:pt idx="23">
                  <c:v>6.2871400000000001E-3</c:v>
                </c:pt>
                <c:pt idx="24">
                  <c:v>6.3048799999999997E-3</c:v>
                </c:pt>
                <c:pt idx="25">
                  <c:v>6.3317399999999998E-3</c:v>
                </c:pt>
                <c:pt idx="26">
                  <c:v>6.3767700000000004E-3</c:v>
                </c:pt>
                <c:pt idx="27">
                  <c:v>6.4529899999999996E-3</c:v>
                </c:pt>
                <c:pt idx="28">
                  <c:v>6.5500100000000002E-3</c:v>
                </c:pt>
                <c:pt idx="29">
                  <c:v>6.7898799999999999E-3</c:v>
                </c:pt>
                <c:pt idx="30">
                  <c:v>6.93503E-3</c:v>
                </c:pt>
                <c:pt idx="31">
                  <c:v>7.2771800000000003E-3</c:v>
                </c:pt>
                <c:pt idx="32">
                  <c:v>7.5335000000000003E-3</c:v>
                </c:pt>
                <c:pt idx="33">
                  <c:v>7.9267499999999998E-3</c:v>
                </c:pt>
                <c:pt idx="34">
                  <c:v>8.2266700000000002E-3</c:v>
                </c:pt>
                <c:pt idx="35">
                  <c:v>8.5917000000000007E-3</c:v>
                </c:pt>
                <c:pt idx="36">
                  <c:v>9.0308200000000002E-3</c:v>
                </c:pt>
                <c:pt idx="37">
                  <c:v>9.6402999999999992E-3</c:v>
                </c:pt>
                <c:pt idx="38">
                  <c:v>1.0141900000000001E-2</c:v>
                </c:pt>
                <c:pt idx="39">
                  <c:v>1.0578199999999999E-2</c:v>
                </c:pt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termination</c:v>
                </c:pt>
              </c:strCache>
            </c:strRef>
          </c:tx>
          <c:spPr>
            <a:ln w="36573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Sheet1!$C$2:$C$52</c:f>
              <c:numCache>
                <c:formatCode>General</c:formatCode>
                <c:ptCount val="51"/>
                <c:pt idx="0">
                  <c:v>1.16696E-4</c:v>
                </c:pt>
                <c:pt idx="1">
                  <c:v>1.4118099999999999E-4</c:v>
                </c:pt>
                <c:pt idx="2">
                  <c:v>1.66928E-4</c:v>
                </c:pt>
                <c:pt idx="3">
                  <c:v>2.0737800000000001E-4</c:v>
                </c:pt>
                <c:pt idx="4">
                  <c:v>2.4052200000000001E-4</c:v>
                </c:pt>
                <c:pt idx="5">
                  <c:v>2.8835299999999998E-4</c:v>
                </c:pt>
                <c:pt idx="6">
                  <c:v>3.43934E-4</c:v>
                </c:pt>
                <c:pt idx="7">
                  <c:v>4.0287299999999999E-4</c:v>
                </c:pt>
                <c:pt idx="8">
                  <c:v>4.6367199999999999E-4</c:v>
                </c:pt>
                <c:pt idx="9">
                  <c:v>5.4496999999999998E-4</c:v>
                </c:pt>
                <c:pt idx="10">
                  <c:v>6.2311899999999999E-4</c:v>
                </c:pt>
                <c:pt idx="11">
                  <c:v>7.2092100000000002E-4</c:v>
                </c:pt>
                <c:pt idx="12">
                  <c:v>8.2139400000000003E-4</c:v>
                </c:pt>
                <c:pt idx="13">
                  <c:v>9.1786600000000004E-4</c:v>
                </c:pt>
                <c:pt idx="14">
                  <c:v>1.0631200000000001E-3</c:v>
                </c:pt>
                <c:pt idx="15">
                  <c:v>1.1962800000000001E-3</c:v>
                </c:pt>
                <c:pt idx="16">
                  <c:v>1.3388899999999999E-3</c:v>
                </c:pt>
                <c:pt idx="17">
                  <c:v>1.51271E-3</c:v>
                </c:pt>
                <c:pt idx="18">
                  <c:v>1.70755E-3</c:v>
                </c:pt>
                <c:pt idx="19">
                  <c:v>1.9086699999999999E-3</c:v>
                </c:pt>
                <c:pt idx="20">
                  <c:v>2.1400999999999998E-3</c:v>
                </c:pt>
                <c:pt idx="21">
                  <c:v>2.3446299999999999E-3</c:v>
                </c:pt>
                <c:pt idx="22">
                  <c:v>2.62407E-3</c:v>
                </c:pt>
                <c:pt idx="23">
                  <c:v>2.8107100000000001E-3</c:v>
                </c:pt>
                <c:pt idx="24">
                  <c:v>3.1804799999999999E-3</c:v>
                </c:pt>
                <c:pt idx="25">
                  <c:v>3.4765099999999999E-3</c:v>
                </c:pt>
                <c:pt idx="26">
                  <c:v>3.7848600000000001E-3</c:v>
                </c:pt>
                <c:pt idx="27">
                  <c:v>4.1158399999999999E-3</c:v>
                </c:pt>
                <c:pt idx="28">
                  <c:v>4.4212499999999998E-3</c:v>
                </c:pt>
                <c:pt idx="29">
                  <c:v>4.9665300000000003E-3</c:v>
                </c:pt>
                <c:pt idx="30">
                  <c:v>5.2371400000000004E-3</c:v>
                </c:pt>
                <c:pt idx="31">
                  <c:v>5.7965100000000004E-3</c:v>
                </c:pt>
                <c:pt idx="32">
                  <c:v>6.1838099999999997E-3</c:v>
                </c:pt>
                <c:pt idx="33">
                  <c:v>6.7416300000000002E-3</c:v>
                </c:pt>
                <c:pt idx="34">
                  <c:v>7.1473500000000002E-3</c:v>
                </c:pt>
                <c:pt idx="35">
                  <c:v>7.62336E-3</c:v>
                </c:pt>
                <c:pt idx="36">
                  <c:v>8.1752500000000002E-3</c:v>
                </c:pt>
                <c:pt idx="37">
                  <c:v>8.9132399999999994E-3</c:v>
                </c:pt>
                <c:pt idx="38">
                  <c:v>9.5025999999999999E-3</c:v>
                </c:pt>
                <c:pt idx="39">
                  <c:v>1.0003099999999999E-2</c:v>
                </c:pt>
                <c:pt idx="40">
                  <c:v>1.07393E-2</c:v>
                </c:pt>
                <c:pt idx="41">
                  <c:v>1.1360800000000001E-2</c:v>
                </c:pt>
                <c:pt idx="42">
                  <c:v>1.22965E-2</c:v>
                </c:pt>
                <c:pt idx="43">
                  <c:v>1.29686E-2</c:v>
                </c:pt>
                <c:pt idx="44">
                  <c:v>1.3647299999999999E-2</c:v>
                </c:pt>
                <c:pt idx="45">
                  <c:v>1.45386E-2</c:v>
                </c:pt>
                <c:pt idx="46">
                  <c:v>1.50365E-2</c:v>
                </c:pt>
                <c:pt idx="47">
                  <c:v>1.6012100000000001E-2</c:v>
                </c:pt>
                <c:pt idx="48">
                  <c:v>1.69424E-2</c:v>
                </c:pt>
                <c:pt idx="49">
                  <c:v>1.80267E-2</c:v>
                </c:pt>
                <c:pt idx="50">
                  <c:v>1.8662000000000002E-2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noise in data</c:v>
                </c:pt>
              </c:strCache>
            </c:strRef>
          </c:tx>
          <c:spPr>
            <a:ln w="36573">
              <a:solidFill>
                <a:srgbClr val="0066CC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Sheet1!$D$2:$D$52</c:f>
              <c:numCache>
                <c:formatCode>General</c:formatCode>
                <c:ptCount val="51"/>
                <c:pt idx="0">
                  <c:v>6.3843900000000002E-3</c:v>
                </c:pt>
                <c:pt idx="1">
                  <c:v>6.3754500000000004E-3</c:v>
                </c:pt>
                <c:pt idx="2">
                  <c:v>6.3682499999999998E-3</c:v>
                </c:pt>
                <c:pt idx="3">
                  <c:v>6.3578699999999998E-3</c:v>
                </c:pt>
                <c:pt idx="4">
                  <c:v>6.3500700000000002E-3</c:v>
                </c:pt>
                <c:pt idx="5">
                  <c:v>6.3400699999999997E-3</c:v>
                </c:pt>
                <c:pt idx="6">
                  <c:v>6.3297099999999997E-3</c:v>
                </c:pt>
                <c:pt idx="7">
                  <c:v>6.3202800000000002E-3</c:v>
                </c:pt>
                <c:pt idx="8">
                  <c:v>6.31111E-3</c:v>
                </c:pt>
                <c:pt idx="9">
                  <c:v>6.2982799999999999E-3</c:v>
                </c:pt>
                <c:pt idx="10">
                  <c:v>6.28613E-3</c:v>
                </c:pt>
                <c:pt idx="11">
                  <c:v>6.2709300000000001E-3</c:v>
                </c:pt>
                <c:pt idx="12">
                  <c:v>6.2538799999999999E-3</c:v>
                </c:pt>
                <c:pt idx="13">
                  <c:v>6.2363499999999999E-3</c:v>
                </c:pt>
                <c:pt idx="14">
                  <c:v>6.2082400000000003E-3</c:v>
                </c:pt>
                <c:pt idx="15">
                  <c:v>6.1804499999999997E-3</c:v>
                </c:pt>
                <c:pt idx="16">
                  <c:v>6.1479000000000004E-3</c:v>
                </c:pt>
                <c:pt idx="17">
                  <c:v>6.1034399999999999E-3</c:v>
                </c:pt>
                <c:pt idx="18">
                  <c:v>6.0486699999999999E-3</c:v>
                </c:pt>
                <c:pt idx="19">
                  <c:v>5.9854399999999999E-3</c:v>
                </c:pt>
                <c:pt idx="20">
                  <c:v>5.9048700000000004E-3</c:v>
                </c:pt>
                <c:pt idx="21">
                  <c:v>5.8264399999999996E-3</c:v>
                </c:pt>
                <c:pt idx="22">
                  <c:v>5.70851E-3</c:v>
                </c:pt>
                <c:pt idx="23">
                  <c:v>5.6237099999999996E-3</c:v>
                </c:pt>
                <c:pt idx="24">
                  <c:v>5.4436700000000003E-3</c:v>
                </c:pt>
                <c:pt idx="25">
                  <c:v>5.2916999999999999E-3</c:v>
                </c:pt>
                <c:pt idx="26">
                  <c:v>5.13176E-3</c:v>
                </c:pt>
                <c:pt idx="27">
                  <c:v>4.9696799999999998E-3</c:v>
                </c:pt>
                <c:pt idx="28">
                  <c:v>4.8324099999999997E-3</c:v>
                </c:pt>
                <c:pt idx="29">
                  <c:v>4.6296999999999996E-3</c:v>
                </c:pt>
                <c:pt idx="30">
                  <c:v>4.5458900000000003E-3</c:v>
                </c:pt>
                <c:pt idx="31">
                  <c:v>4.3995500000000003E-3</c:v>
                </c:pt>
                <c:pt idx="32">
                  <c:v>4.3025900000000002E-3</c:v>
                </c:pt>
                <c:pt idx="33">
                  <c:v>4.1691499999999999E-3</c:v>
                </c:pt>
                <c:pt idx="34">
                  <c:v>4.0732600000000004E-3</c:v>
                </c:pt>
                <c:pt idx="35">
                  <c:v>3.9622700000000004E-3</c:v>
                </c:pt>
                <c:pt idx="36">
                  <c:v>3.83651E-3</c:v>
                </c:pt>
                <c:pt idx="37">
                  <c:v>3.67249E-3</c:v>
                </c:pt>
                <c:pt idx="38">
                  <c:v>3.54361E-3</c:v>
                </c:pt>
                <c:pt idx="39">
                  <c:v>3.4401800000000001E-3</c:v>
                </c:pt>
                <c:pt idx="40">
                  <c:v>3.29678E-3</c:v>
                </c:pt>
                <c:pt idx="41">
                  <c:v>3.1834799999999998E-3</c:v>
                </c:pt>
                <c:pt idx="42">
                  <c:v>3.0234900000000002E-3</c:v>
                </c:pt>
                <c:pt idx="43">
                  <c:v>2.91399E-3</c:v>
                </c:pt>
                <c:pt idx="44">
                  <c:v>2.8108600000000001E-3</c:v>
                </c:pt>
                <c:pt idx="45">
                  <c:v>2.6816000000000001E-3</c:v>
                </c:pt>
                <c:pt idx="46">
                  <c:v>2.6168099999999998E-3</c:v>
                </c:pt>
                <c:pt idx="47">
                  <c:v>2.49657E-3</c:v>
                </c:pt>
                <c:pt idx="48">
                  <c:v>2.3891199999999998E-3</c:v>
                </c:pt>
                <c:pt idx="49">
                  <c:v>2.2724500000000001E-3</c:v>
                </c:pt>
                <c:pt idx="50">
                  <c:v>2.21127E-3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7355776"/>
        <c:axId val="537357312"/>
      </c:scatterChart>
      <c:valAx>
        <c:axId val="537355776"/>
        <c:scaling>
          <c:orientation val="minMax"/>
          <c:max val="1.3"/>
          <c:min val="0.8"/>
        </c:scaling>
        <c:delete val="0"/>
        <c:axPos val="b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91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6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37357312"/>
        <c:crosses val="autoZero"/>
        <c:crossBetween val="midCat"/>
        <c:minorUnit val="0.1"/>
      </c:valAx>
      <c:valAx>
        <c:axId val="537357312"/>
        <c:scaling>
          <c:orientation val="minMax"/>
        </c:scaling>
        <c:delete val="0"/>
        <c:axPos val="l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8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37355776"/>
        <c:crossesAt val="0.8"/>
        <c:crossBetween val="midCat"/>
      </c:valAx>
      <c:spPr>
        <a:noFill/>
        <a:ln w="12191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088139281828074"/>
          <c:y val="6.6561014263074481E-2"/>
          <c:w val="0.37323177366702942"/>
          <c:h val="0.27099841521394613"/>
        </c:manualLayout>
      </c:layout>
      <c:overlay val="0"/>
      <c:spPr>
        <a:solidFill>
          <a:schemeClr val="bg1"/>
        </a:solidFill>
        <a:ln w="3048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7157784743994"/>
          <c:y val="6.3391442155309036E-2"/>
          <c:w val="0.83176593521421116"/>
          <c:h val="0.787638668779714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59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CC1/2</c:v>
                </c:pt>
              </c:strCache>
            </c:strRef>
          </c:tx>
          <c:spPr>
            <a:ln w="36559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Sheet1!$E$2:$E$52</c:f>
              <c:numCache>
                <c:formatCode>General</c:formatCode>
                <c:ptCount val="51"/>
                <c:pt idx="0">
                  <c:v>2.75429E-4</c:v>
                </c:pt>
                <c:pt idx="1">
                  <c:v>9.3159700000000005E-4</c:v>
                </c:pt>
                <c:pt idx="2">
                  <c:v>1.1407100000000001E-3</c:v>
                </c:pt>
                <c:pt idx="3">
                  <c:v>9.3939100000000003E-4</c:v>
                </c:pt>
                <c:pt idx="4">
                  <c:v>-8.5547100000000001E-4</c:v>
                </c:pt>
                <c:pt idx="5" formatCode="0.00E+00">
                  <c:v>8.5189899999999996E-5</c:v>
                </c:pt>
                <c:pt idx="6">
                  <c:v>1.7707000000000001E-3</c:v>
                </c:pt>
                <c:pt idx="7">
                  <c:v>1.86554E-3</c:v>
                </c:pt>
                <c:pt idx="8">
                  <c:v>4.47422E-4</c:v>
                </c:pt>
                <c:pt idx="9">
                  <c:v>-8.3644100000000005E-4</c:v>
                </c:pt>
                <c:pt idx="10" formatCode="0.00E+00">
                  <c:v>-8.9753000000000006E-5</c:v>
                </c:pt>
                <c:pt idx="11">
                  <c:v>-1.28557E-3</c:v>
                </c:pt>
                <c:pt idx="12">
                  <c:v>-2.2441000000000002E-3</c:v>
                </c:pt>
                <c:pt idx="13">
                  <c:v>-1.1231500000000001E-3</c:v>
                </c:pt>
                <c:pt idx="14">
                  <c:v>-6.2170200000000002E-4</c:v>
                </c:pt>
                <c:pt idx="15">
                  <c:v>-6.3862800000000003E-4</c:v>
                </c:pt>
                <c:pt idx="16">
                  <c:v>3.9935300000000002E-4</c:v>
                </c:pt>
                <c:pt idx="17">
                  <c:v>2.0736399999999999E-3</c:v>
                </c:pt>
                <c:pt idx="18">
                  <c:v>2.3748799999999998E-3</c:v>
                </c:pt>
                <c:pt idx="19">
                  <c:v>1.9910399999999999E-3</c:v>
                </c:pt>
                <c:pt idx="20">
                  <c:v>1.52541E-3</c:v>
                </c:pt>
                <c:pt idx="21">
                  <c:v>1.18738E-3</c:v>
                </c:pt>
                <c:pt idx="22">
                  <c:v>1.29656E-3</c:v>
                </c:pt>
                <c:pt idx="23">
                  <c:v>7.0441699999999998E-3</c:v>
                </c:pt>
                <c:pt idx="24">
                  <c:v>1.06587E-2</c:v>
                </c:pt>
                <c:pt idx="25">
                  <c:v>1.4305500000000001E-2</c:v>
                </c:pt>
                <c:pt idx="26">
                  <c:v>2.1538700000000001E-2</c:v>
                </c:pt>
                <c:pt idx="27">
                  <c:v>3.1659300000000001E-2</c:v>
                </c:pt>
                <c:pt idx="28">
                  <c:v>4.4803599999999999E-2</c:v>
                </c:pt>
                <c:pt idx="29">
                  <c:v>5.4607700000000002E-2</c:v>
                </c:pt>
                <c:pt idx="30">
                  <c:v>8.5054299999999999E-2</c:v>
                </c:pt>
                <c:pt idx="31">
                  <c:v>0.105119</c:v>
                </c:pt>
                <c:pt idx="32">
                  <c:v>0.151231</c:v>
                </c:pt>
                <c:pt idx="33">
                  <c:v>0.192192</c:v>
                </c:pt>
                <c:pt idx="34">
                  <c:v>0.246582</c:v>
                </c:pt>
                <c:pt idx="35">
                  <c:v>0.30220900000000001</c:v>
                </c:pt>
                <c:pt idx="36">
                  <c:v>0.374002</c:v>
                </c:pt>
                <c:pt idx="37">
                  <c:v>0.43568800000000002</c:v>
                </c:pt>
                <c:pt idx="38">
                  <c:v>0.50224899999999995</c:v>
                </c:pt>
                <c:pt idx="39">
                  <c:v>0.58077000000000001</c:v>
                </c:pt>
                <c:pt idx="40">
                  <c:v>0.63947900000000002</c:v>
                </c:pt>
                <c:pt idx="41">
                  <c:v>0.71345400000000003</c:v>
                </c:pt>
                <c:pt idx="42">
                  <c:v>0.75572700000000004</c:v>
                </c:pt>
                <c:pt idx="43">
                  <c:v>0.79925400000000002</c:v>
                </c:pt>
                <c:pt idx="44">
                  <c:v>0.83529799999999998</c:v>
                </c:pt>
                <c:pt idx="45">
                  <c:v>0.86090500000000003</c:v>
                </c:pt>
                <c:pt idx="46">
                  <c:v>0.89447699999999997</c:v>
                </c:pt>
                <c:pt idx="47">
                  <c:v>0.91137900000000005</c:v>
                </c:pt>
                <c:pt idx="48">
                  <c:v>0.92902799999999996</c:v>
                </c:pt>
                <c:pt idx="49">
                  <c:v>0.94132499999999997</c:v>
                </c:pt>
                <c:pt idx="50">
                  <c:v>0.95425400000000005</c:v>
                </c:pt>
              </c:numCache>
            </c:numRef>
          </c:yVal>
          <c:smooth val="1"/>
        </c:ser>
        <c:ser>
          <c:idx val="5"/>
          <c:order val="2"/>
          <c:tx>
            <c:strRef>
              <c:f>Sheet1!$G$1</c:f>
              <c:strCache>
                <c:ptCount val="1"/>
                <c:pt idx="0">
                  <c:v>CCtrue</c:v>
                </c:pt>
              </c:strCache>
            </c:strRef>
          </c:tx>
          <c:spPr>
            <a:ln w="36559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Sheet1!$G$2:$G$52</c:f>
              <c:numCache>
                <c:formatCode>General</c:formatCode>
                <c:ptCount val="51"/>
                <c:pt idx="0">
                  <c:v>-1.87389E-3</c:v>
                </c:pt>
                <c:pt idx="1">
                  <c:v>-9.56604E-4</c:v>
                </c:pt>
                <c:pt idx="2">
                  <c:v>7.8927000000000001E-4</c:v>
                </c:pt>
                <c:pt idx="3">
                  <c:v>-4.7161300000000001E-4</c:v>
                </c:pt>
                <c:pt idx="4">
                  <c:v>8.6675900000000004E-4</c:v>
                </c:pt>
                <c:pt idx="5">
                  <c:v>1.3378999999999999E-3</c:v>
                </c:pt>
                <c:pt idx="6">
                  <c:v>2.1406999999999999E-4</c:v>
                </c:pt>
                <c:pt idx="7">
                  <c:v>1.8880100000000001E-3</c:v>
                </c:pt>
                <c:pt idx="8">
                  <c:v>2.7656E-3</c:v>
                </c:pt>
                <c:pt idx="9">
                  <c:v>3.6656200000000001E-3</c:v>
                </c:pt>
                <c:pt idx="10">
                  <c:v>5.0632400000000001E-3</c:v>
                </c:pt>
                <c:pt idx="11">
                  <c:v>6.3692899999999997E-3</c:v>
                </c:pt>
                <c:pt idx="12">
                  <c:v>6.79993E-3</c:v>
                </c:pt>
                <c:pt idx="13">
                  <c:v>1.07653E-2</c:v>
                </c:pt>
                <c:pt idx="14">
                  <c:v>1.38712E-2</c:v>
                </c:pt>
                <c:pt idx="15">
                  <c:v>1.7120099999999999E-2</c:v>
                </c:pt>
                <c:pt idx="16">
                  <c:v>2.3753699999999999E-2</c:v>
                </c:pt>
                <c:pt idx="17">
                  <c:v>3.05226E-2</c:v>
                </c:pt>
                <c:pt idx="18">
                  <c:v>3.8896399999999998E-2</c:v>
                </c:pt>
                <c:pt idx="19">
                  <c:v>4.7731900000000001E-2</c:v>
                </c:pt>
                <c:pt idx="20">
                  <c:v>6.1880499999999998E-2</c:v>
                </c:pt>
                <c:pt idx="21">
                  <c:v>7.8774499999999997E-2</c:v>
                </c:pt>
                <c:pt idx="22">
                  <c:v>9.0571499999999999E-2</c:v>
                </c:pt>
                <c:pt idx="23">
                  <c:v>0.11774999999999999</c:v>
                </c:pt>
                <c:pt idx="24">
                  <c:v>0.139349</c:v>
                </c:pt>
                <c:pt idx="25">
                  <c:v>0.16920499999999999</c:v>
                </c:pt>
                <c:pt idx="26">
                  <c:v>0.20285600000000001</c:v>
                </c:pt>
                <c:pt idx="27">
                  <c:v>0.24066799999999999</c:v>
                </c:pt>
                <c:pt idx="28">
                  <c:v>0.29171999999999998</c:v>
                </c:pt>
                <c:pt idx="29">
                  <c:v>0.32686500000000002</c:v>
                </c:pt>
                <c:pt idx="30">
                  <c:v>0.400142</c:v>
                </c:pt>
                <c:pt idx="31">
                  <c:v>0.43863400000000002</c:v>
                </c:pt>
                <c:pt idx="32">
                  <c:v>0.51218200000000003</c:v>
                </c:pt>
                <c:pt idx="33">
                  <c:v>0.56570500000000001</c:v>
                </c:pt>
                <c:pt idx="34">
                  <c:v>0.62646000000000002</c:v>
                </c:pt>
                <c:pt idx="35">
                  <c:v>0.68067699999999998</c:v>
                </c:pt>
                <c:pt idx="36">
                  <c:v>0.73760700000000001</c:v>
                </c:pt>
                <c:pt idx="37">
                  <c:v>0.77832100000000004</c:v>
                </c:pt>
                <c:pt idx="38">
                  <c:v>0.81872699999999998</c:v>
                </c:pt>
                <c:pt idx="39">
                  <c:v>0.85909599999999997</c:v>
                </c:pt>
                <c:pt idx="40">
                  <c:v>0.88409300000000002</c:v>
                </c:pt>
                <c:pt idx="41">
                  <c:v>0.91269800000000001</c:v>
                </c:pt>
                <c:pt idx="42">
                  <c:v>0.92781999999999998</c:v>
                </c:pt>
                <c:pt idx="43">
                  <c:v>0.94254499999999997</c:v>
                </c:pt>
                <c:pt idx="44">
                  <c:v>0.95428599999999997</c:v>
                </c:pt>
                <c:pt idx="45">
                  <c:v>0.96199100000000004</c:v>
                </c:pt>
                <c:pt idx="46">
                  <c:v>0.97175999999999996</c:v>
                </c:pt>
                <c:pt idx="47">
                  <c:v>0.97662899999999997</c:v>
                </c:pt>
                <c:pt idx="48">
                  <c:v>0.98145800000000005</c:v>
                </c:pt>
                <c:pt idx="49">
                  <c:v>0.98478600000000005</c:v>
                </c:pt>
                <c:pt idx="50">
                  <c:v>0.98824599999999996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4552832"/>
        <c:axId val="544554368"/>
      </c:scatterChart>
      <c:valAx>
        <c:axId val="544552832"/>
        <c:scaling>
          <c:orientation val="minMax"/>
          <c:max val="1.1000000000000001"/>
          <c:min val="0.8"/>
        </c:scaling>
        <c:delete val="0"/>
        <c:axPos val="b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86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6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44554368"/>
        <c:crosses val="autoZero"/>
        <c:crossBetween val="midCat"/>
        <c:minorUnit val="0.1"/>
      </c:valAx>
      <c:valAx>
        <c:axId val="544554368"/>
        <c:scaling>
          <c:orientation val="minMax"/>
          <c:max val="0.2"/>
          <c:min val="-0.01"/>
        </c:scaling>
        <c:delete val="0"/>
        <c:axPos val="l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1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44552832"/>
        <c:crossesAt val="0.8"/>
        <c:crossBetween val="midCat"/>
      </c:valAx>
      <c:spPr>
        <a:noFill/>
        <a:ln w="1218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2842215256008365"/>
          <c:y val="0.10301109350237718"/>
          <c:w val="0.23719958202716823"/>
          <c:h val="0.18066561014263072"/>
        </c:manualLayout>
      </c:layout>
      <c:overlay val="0"/>
      <c:spPr>
        <a:solidFill>
          <a:schemeClr val="bg1"/>
        </a:solidFill>
        <a:ln w="3047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52664576802508"/>
          <c:y val="6.3391442155309036E-2"/>
          <c:w val="0.83281086729362597"/>
          <c:h val="0.787638668779714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59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CC1/2</c:v>
                </c:pt>
              </c:strCache>
            </c:strRef>
          </c:tx>
          <c:spPr>
            <a:ln w="36559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Sheet1!$E$2:$E$52</c:f>
              <c:numCache>
                <c:formatCode>General</c:formatCode>
                <c:ptCount val="51"/>
                <c:pt idx="0">
                  <c:v>2.75429E-4</c:v>
                </c:pt>
                <c:pt idx="1">
                  <c:v>9.3159700000000005E-4</c:v>
                </c:pt>
                <c:pt idx="2">
                  <c:v>1.1407100000000001E-3</c:v>
                </c:pt>
                <c:pt idx="3">
                  <c:v>9.3939100000000003E-4</c:v>
                </c:pt>
                <c:pt idx="4">
                  <c:v>-8.5547100000000001E-4</c:v>
                </c:pt>
                <c:pt idx="5" formatCode="0.00E+00">
                  <c:v>8.5189899999999996E-5</c:v>
                </c:pt>
                <c:pt idx="6">
                  <c:v>1.7707000000000001E-3</c:v>
                </c:pt>
                <c:pt idx="7">
                  <c:v>1.86554E-3</c:v>
                </c:pt>
                <c:pt idx="8">
                  <c:v>4.47422E-4</c:v>
                </c:pt>
                <c:pt idx="9">
                  <c:v>-8.3644100000000005E-4</c:v>
                </c:pt>
                <c:pt idx="10" formatCode="0.00E+00">
                  <c:v>-8.9753000000000006E-5</c:v>
                </c:pt>
                <c:pt idx="11">
                  <c:v>-1.28557E-3</c:v>
                </c:pt>
                <c:pt idx="12">
                  <c:v>-2.2441000000000002E-3</c:v>
                </c:pt>
                <c:pt idx="13">
                  <c:v>-1.1231500000000001E-3</c:v>
                </c:pt>
                <c:pt idx="14">
                  <c:v>-6.2170200000000002E-4</c:v>
                </c:pt>
                <c:pt idx="15">
                  <c:v>-6.3862800000000003E-4</c:v>
                </c:pt>
                <c:pt idx="16">
                  <c:v>3.9935300000000002E-4</c:v>
                </c:pt>
                <c:pt idx="17">
                  <c:v>2.0736399999999999E-3</c:v>
                </c:pt>
                <c:pt idx="18">
                  <c:v>2.3748799999999998E-3</c:v>
                </c:pt>
                <c:pt idx="19">
                  <c:v>1.9910399999999999E-3</c:v>
                </c:pt>
                <c:pt idx="20">
                  <c:v>1.52541E-3</c:v>
                </c:pt>
                <c:pt idx="21">
                  <c:v>1.18738E-3</c:v>
                </c:pt>
                <c:pt idx="22">
                  <c:v>1.29656E-3</c:v>
                </c:pt>
                <c:pt idx="23">
                  <c:v>7.0441699999999998E-3</c:v>
                </c:pt>
                <c:pt idx="24">
                  <c:v>1.06587E-2</c:v>
                </c:pt>
                <c:pt idx="25">
                  <c:v>1.4305500000000001E-2</c:v>
                </c:pt>
                <c:pt idx="26">
                  <c:v>2.1538700000000001E-2</c:v>
                </c:pt>
                <c:pt idx="27">
                  <c:v>3.1659300000000001E-2</c:v>
                </c:pt>
                <c:pt idx="28">
                  <c:v>4.4803599999999999E-2</c:v>
                </c:pt>
                <c:pt idx="29">
                  <c:v>5.4607700000000002E-2</c:v>
                </c:pt>
                <c:pt idx="30">
                  <c:v>8.5054299999999999E-2</c:v>
                </c:pt>
                <c:pt idx="31">
                  <c:v>0.105119</c:v>
                </c:pt>
                <c:pt idx="32">
                  <c:v>0.151231</c:v>
                </c:pt>
                <c:pt idx="33">
                  <c:v>0.192192</c:v>
                </c:pt>
                <c:pt idx="34">
                  <c:v>0.246582</c:v>
                </c:pt>
                <c:pt idx="35">
                  <c:v>0.30220900000000001</c:v>
                </c:pt>
                <c:pt idx="36">
                  <c:v>0.374002</c:v>
                </c:pt>
                <c:pt idx="37">
                  <c:v>0.43568800000000002</c:v>
                </c:pt>
                <c:pt idx="38">
                  <c:v>0.50224899999999995</c:v>
                </c:pt>
                <c:pt idx="39">
                  <c:v>0.58077000000000001</c:v>
                </c:pt>
                <c:pt idx="40">
                  <c:v>0.63947900000000002</c:v>
                </c:pt>
                <c:pt idx="41">
                  <c:v>0.71345400000000003</c:v>
                </c:pt>
                <c:pt idx="42">
                  <c:v>0.75572700000000004</c:v>
                </c:pt>
                <c:pt idx="43">
                  <c:v>0.79925400000000002</c:v>
                </c:pt>
                <c:pt idx="44">
                  <c:v>0.83529799999999998</c:v>
                </c:pt>
                <c:pt idx="45">
                  <c:v>0.86090500000000003</c:v>
                </c:pt>
                <c:pt idx="46">
                  <c:v>0.89447699999999997</c:v>
                </c:pt>
                <c:pt idx="47">
                  <c:v>0.91137900000000005</c:v>
                </c:pt>
                <c:pt idx="48">
                  <c:v>0.92902799999999996</c:v>
                </c:pt>
                <c:pt idx="49">
                  <c:v>0.94132499999999997</c:v>
                </c:pt>
                <c:pt idx="50">
                  <c:v>0.95425400000000005</c:v>
                </c:pt>
              </c:numCache>
            </c:numRef>
          </c:yVal>
          <c:smooth val="1"/>
        </c:ser>
        <c:ser>
          <c:idx val="5"/>
          <c:order val="2"/>
          <c:tx>
            <c:strRef>
              <c:f>Sheet1!$G$1</c:f>
              <c:strCache>
                <c:ptCount val="1"/>
                <c:pt idx="0">
                  <c:v>CCtrue</c:v>
                </c:pt>
              </c:strCache>
            </c:strRef>
          </c:tx>
          <c:spPr>
            <a:ln w="36559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Sheet1!$G$2:$G$52</c:f>
              <c:numCache>
                <c:formatCode>General</c:formatCode>
                <c:ptCount val="51"/>
                <c:pt idx="0">
                  <c:v>-1.87389E-3</c:v>
                </c:pt>
                <c:pt idx="1">
                  <c:v>-9.56604E-4</c:v>
                </c:pt>
                <c:pt idx="2">
                  <c:v>7.8927000000000001E-4</c:v>
                </c:pt>
                <c:pt idx="3">
                  <c:v>-4.7161300000000001E-4</c:v>
                </c:pt>
                <c:pt idx="4">
                  <c:v>8.6675900000000004E-4</c:v>
                </c:pt>
                <c:pt idx="5">
                  <c:v>1.3378999999999999E-3</c:v>
                </c:pt>
                <c:pt idx="6">
                  <c:v>2.1406999999999999E-4</c:v>
                </c:pt>
                <c:pt idx="7">
                  <c:v>1.8880100000000001E-3</c:v>
                </c:pt>
                <c:pt idx="8">
                  <c:v>2.7656E-3</c:v>
                </c:pt>
                <c:pt idx="9">
                  <c:v>3.6656200000000001E-3</c:v>
                </c:pt>
                <c:pt idx="10">
                  <c:v>5.0632400000000001E-3</c:v>
                </c:pt>
                <c:pt idx="11">
                  <c:v>6.3692899999999997E-3</c:v>
                </c:pt>
                <c:pt idx="12">
                  <c:v>6.79993E-3</c:v>
                </c:pt>
                <c:pt idx="13">
                  <c:v>1.07653E-2</c:v>
                </c:pt>
                <c:pt idx="14">
                  <c:v>1.38712E-2</c:v>
                </c:pt>
                <c:pt idx="15">
                  <c:v>1.7120099999999999E-2</c:v>
                </c:pt>
                <c:pt idx="16">
                  <c:v>2.3753699999999999E-2</c:v>
                </c:pt>
                <c:pt idx="17">
                  <c:v>3.05226E-2</c:v>
                </c:pt>
                <c:pt idx="18">
                  <c:v>3.8896399999999998E-2</c:v>
                </c:pt>
                <c:pt idx="19">
                  <c:v>4.7731900000000001E-2</c:v>
                </c:pt>
                <c:pt idx="20">
                  <c:v>6.1880499999999998E-2</c:v>
                </c:pt>
                <c:pt idx="21">
                  <c:v>7.8774499999999997E-2</c:v>
                </c:pt>
                <c:pt idx="22">
                  <c:v>9.0571499999999999E-2</c:v>
                </c:pt>
                <c:pt idx="23">
                  <c:v>0.11774999999999999</c:v>
                </c:pt>
                <c:pt idx="24">
                  <c:v>0.139349</c:v>
                </c:pt>
                <c:pt idx="25">
                  <c:v>0.16920499999999999</c:v>
                </c:pt>
                <c:pt idx="26">
                  <c:v>0.20285600000000001</c:v>
                </c:pt>
                <c:pt idx="27">
                  <c:v>0.24066799999999999</c:v>
                </c:pt>
                <c:pt idx="28">
                  <c:v>0.29171999999999998</c:v>
                </c:pt>
                <c:pt idx="29">
                  <c:v>0.32686500000000002</c:v>
                </c:pt>
                <c:pt idx="30">
                  <c:v>0.400142</c:v>
                </c:pt>
                <c:pt idx="31">
                  <c:v>0.43863400000000002</c:v>
                </c:pt>
                <c:pt idx="32">
                  <c:v>0.51218200000000003</c:v>
                </c:pt>
                <c:pt idx="33">
                  <c:v>0.56570500000000001</c:v>
                </c:pt>
                <c:pt idx="34">
                  <c:v>0.62646000000000002</c:v>
                </c:pt>
                <c:pt idx="35">
                  <c:v>0.68067699999999998</c:v>
                </c:pt>
                <c:pt idx="36">
                  <c:v>0.73760700000000001</c:v>
                </c:pt>
                <c:pt idx="37">
                  <c:v>0.77832100000000004</c:v>
                </c:pt>
                <c:pt idx="38">
                  <c:v>0.81872699999999998</c:v>
                </c:pt>
                <c:pt idx="39">
                  <c:v>0.85909599999999997</c:v>
                </c:pt>
                <c:pt idx="40">
                  <c:v>0.88409300000000002</c:v>
                </c:pt>
                <c:pt idx="41">
                  <c:v>0.91269800000000001</c:v>
                </c:pt>
                <c:pt idx="42">
                  <c:v>0.92781999999999998</c:v>
                </c:pt>
                <c:pt idx="43">
                  <c:v>0.94254499999999997</c:v>
                </c:pt>
                <c:pt idx="44">
                  <c:v>0.95428599999999997</c:v>
                </c:pt>
                <c:pt idx="45">
                  <c:v>0.96199100000000004</c:v>
                </c:pt>
                <c:pt idx="46">
                  <c:v>0.97175999999999996</c:v>
                </c:pt>
                <c:pt idx="47">
                  <c:v>0.97662899999999997</c:v>
                </c:pt>
                <c:pt idx="48">
                  <c:v>0.98145800000000005</c:v>
                </c:pt>
                <c:pt idx="49">
                  <c:v>0.98478600000000005</c:v>
                </c:pt>
                <c:pt idx="50">
                  <c:v>0.98824599999999996</c:v>
                </c:pt>
              </c:numCache>
            </c:numRef>
          </c:yVal>
          <c:smooth val="1"/>
        </c:ser>
        <c:ser>
          <c:idx val="7"/>
          <c:order val="3"/>
          <c:tx>
            <c:strRef>
              <c:f>Sheet1!$I$1</c:f>
              <c:strCache>
                <c:ptCount val="1"/>
                <c:pt idx="0">
                  <c:v>CC*</c:v>
                </c:pt>
              </c:strCache>
            </c:strRef>
          </c:tx>
          <c:spPr>
            <a:ln w="36559">
              <a:solidFill>
                <a:srgbClr val="0000FF"/>
              </a:solidFill>
              <a:prstDash val="solid"/>
            </a:ln>
          </c:spPr>
          <c:marker>
            <c:symbol val="dot"/>
            <c:size val="8"/>
            <c:spPr>
              <a:noFill/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Sheet1!$I$2:$I$52</c:f>
              <c:numCache>
                <c:formatCode>General</c:formatCode>
                <c:ptCount val="51"/>
                <c:pt idx="0">
                  <c:v>2.3467100000000001E-2</c:v>
                </c:pt>
                <c:pt idx="1">
                  <c:v>4.3144599999999998E-2</c:v>
                </c:pt>
                <c:pt idx="2">
                  <c:v>4.7737000000000002E-2</c:v>
                </c:pt>
                <c:pt idx="3">
                  <c:v>4.3324599999999998E-2</c:v>
                </c:pt>
                <c:pt idx="4">
                  <c:v>0</c:v>
                </c:pt>
                <c:pt idx="5">
                  <c:v>1.30524E-2</c:v>
                </c:pt>
                <c:pt idx="6">
                  <c:v>5.9457000000000003E-2</c:v>
                </c:pt>
                <c:pt idx="7">
                  <c:v>6.1025700000000002E-2</c:v>
                </c:pt>
                <c:pt idx="8">
                  <c:v>2.9907300000000001E-2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2.8255700000000002E-2</c:v>
                </c:pt>
                <c:pt idx="17">
                  <c:v>6.4332700000000007E-2</c:v>
                </c:pt>
                <c:pt idx="18">
                  <c:v>6.8836800000000004E-2</c:v>
                </c:pt>
                <c:pt idx="19">
                  <c:v>6.3041E-2</c:v>
                </c:pt>
                <c:pt idx="20">
                  <c:v>5.5192100000000001E-2</c:v>
                </c:pt>
                <c:pt idx="21">
                  <c:v>4.8702599999999999E-2</c:v>
                </c:pt>
                <c:pt idx="22">
                  <c:v>5.0889700000000003E-2</c:v>
                </c:pt>
                <c:pt idx="23">
                  <c:v>0.11827799999999999</c:v>
                </c:pt>
                <c:pt idx="24">
                  <c:v>0.145233</c:v>
                </c:pt>
                <c:pt idx="25">
                  <c:v>0.16795099999999999</c:v>
                </c:pt>
                <c:pt idx="26">
                  <c:v>0.20535100000000001</c:v>
                </c:pt>
                <c:pt idx="27">
                  <c:v>0.24774099999999999</c:v>
                </c:pt>
                <c:pt idx="28">
                  <c:v>0.29285600000000001</c:v>
                </c:pt>
                <c:pt idx="29">
                  <c:v>0.32180799999999998</c:v>
                </c:pt>
                <c:pt idx="30">
                  <c:v>0.39594699999999999</c:v>
                </c:pt>
                <c:pt idx="31">
                  <c:v>0.43616500000000002</c:v>
                </c:pt>
                <c:pt idx="32">
                  <c:v>0.512571</c:v>
                </c:pt>
                <c:pt idx="33">
                  <c:v>0.56781899999999996</c:v>
                </c:pt>
                <c:pt idx="34">
                  <c:v>0.62897800000000004</c:v>
                </c:pt>
                <c:pt idx="35">
                  <c:v>0.681284</c:v>
                </c:pt>
                <c:pt idx="36">
                  <c:v>0.73783299999999996</c:v>
                </c:pt>
                <c:pt idx="37">
                  <c:v>0.77906299999999995</c:v>
                </c:pt>
                <c:pt idx="38">
                  <c:v>0.81771799999999994</c:v>
                </c:pt>
                <c:pt idx="39">
                  <c:v>0.85720099999999999</c:v>
                </c:pt>
                <c:pt idx="40">
                  <c:v>0.88323300000000005</c:v>
                </c:pt>
                <c:pt idx="41">
                  <c:v>0.91256099999999996</c:v>
                </c:pt>
                <c:pt idx="42">
                  <c:v>0.92783099999999996</c:v>
                </c:pt>
                <c:pt idx="43">
                  <c:v>0.94256499999999999</c:v>
                </c:pt>
                <c:pt idx="44">
                  <c:v>0.95407500000000001</c:v>
                </c:pt>
                <c:pt idx="45">
                  <c:v>0.96190100000000001</c:v>
                </c:pt>
                <c:pt idx="46">
                  <c:v>0.97175100000000003</c:v>
                </c:pt>
                <c:pt idx="47">
                  <c:v>0.97654200000000002</c:v>
                </c:pt>
                <c:pt idx="48">
                  <c:v>0.98143199999999997</c:v>
                </c:pt>
                <c:pt idx="49">
                  <c:v>0.98477199999999998</c:v>
                </c:pt>
                <c:pt idx="50">
                  <c:v>0.98822600000000005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8252288"/>
        <c:axId val="862172288"/>
      </c:scatterChart>
      <c:valAx>
        <c:axId val="378252288"/>
        <c:scaling>
          <c:orientation val="minMax"/>
          <c:max val="1.1000000000000001"/>
          <c:min val="0.8"/>
        </c:scaling>
        <c:delete val="0"/>
        <c:axPos val="b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86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6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62172288"/>
        <c:crosses val="autoZero"/>
        <c:crossBetween val="midCat"/>
        <c:minorUnit val="0.1"/>
      </c:valAx>
      <c:valAx>
        <c:axId val="862172288"/>
        <c:scaling>
          <c:orientation val="minMax"/>
          <c:max val="0.2"/>
          <c:min val="-0.01"/>
        </c:scaling>
        <c:delete val="0"/>
        <c:axPos val="l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1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78252288"/>
        <c:crossesAt val="0.8"/>
        <c:crossBetween val="midCat"/>
      </c:valAx>
      <c:spPr>
        <a:noFill/>
        <a:ln w="1218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2737722048066878"/>
          <c:y val="0.1045958795562599"/>
          <c:w val="0.23719958202716823"/>
          <c:h val="0.24405705229793978"/>
        </c:manualLayout>
      </c:layout>
      <c:overlay val="0"/>
      <c:spPr>
        <a:solidFill>
          <a:schemeClr val="bg1"/>
        </a:solidFill>
        <a:ln w="3047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F8928-8082-45DD-9E33-055FDDD1334B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F460F-781F-406E-AC71-06CCEA622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63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60F-781F-406E-AC71-06CCEA6225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88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6EC5A-BDB6-4A39-B2AA-7B68AC842B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38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A803B-A40D-4EA0-933B-D2E0012E53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81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BC32A-A832-4BB7-AD78-0F5584D95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546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6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71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81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73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76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08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52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75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E9ECD-53B9-4D4E-8185-8A83CCB666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62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26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13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63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1D0F9-EC2C-48A8-813C-D3C55BB097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598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2582B-7B3C-41DE-8B4D-52E91A349C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176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CB376-30D4-4453-80BC-F7EE6A9E40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39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58CBF-6892-44F0-BD10-507099A9F1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415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4B1A0-9F1D-46CD-BA17-612D73F68E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4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4444-6586-44D9-8736-A9F2FFF962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78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EC2D7-8DB5-4D5B-AF33-094F1B4524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1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68C13-6EC6-4337-80E1-C996335F50B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401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BB93B-4E6D-473D-BC9E-63E5524485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052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BAE47-A7AA-432B-B5B3-0279C6A60D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4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691E7-4F05-4B1B-9FF5-8C43EF855A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112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72910-BC69-461A-9BCD-32C4FAD35D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11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F10AA-FE33-4774-9878-0CDB339C3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2639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A431D-9718-43B6-969D-EA0AC19C2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59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C6F98FF7-1AC4-4E28-A8B5-2C479853A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42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A1FF1-FF2A-4D67-8F4D-3768106D66F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05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D5430-D48F-4880-91B9-CE80DC3893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35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E502C-AF76-48A7-964D-5201083394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82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D1CB2-A06E-4EB3-92AF-D9747124F8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21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5C48C-BCE4-4842-9EAF-E7E467E10A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0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FAFA2-9171-4724-86DE-B3C583E3D3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71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326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2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81C572-654A-4CBD-B844-0F25304EB06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7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4/29/2024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24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93E26C-46FA-495E-A545-28056EBC4D0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65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gi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8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26" Type="http://schemas.openxmlformats.org/officeDocument/2006/relationships/image" Target="../media/image100.png"/><Relationship Id="rId3" Type="http://schemas.openxmlformats.org/officeDocument/2006/relationships/image" Target="../media/image77.png"/><Relationship Id="rId21" Type="http://schemas.openxmlformats.org/officeDocument/2006/relationships/image" Target="../media/image95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5" Type="http://schemas.openxmlformats.org/officeDocument/2006/relationships/image" Target="../media/image99.pn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24" Type="http://schemas.openxmlformats.org/officeDocument/2006/relationships/image" Target="../media/image98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96.png"/><Relationship Id="rId27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1.png"/><Relationship Id="rId4" Type="http://schemas.openxmlformats.org/officeDocument/2006/relationships/image" Target="../media/image13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58" y="423000"/>
            <a:ext cx="6361762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77822" y="2699073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NIGMS R01 </a:t>
            </a: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GM124149  (Holton)</a:t>
            </a:r>
            <a:endParaRPr lang="en-US" altLang="en-US" sz="20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NIAID P50 AI150476 (</a:t>
            </a:r>
            <a:r>
              <a:rPr lang="en-US" altLang="en-US" sz="20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Krogan</a:t>
            </a: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  <a:endParaRPr lang="en-US" altLang="en-US" sz="20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2000" b="1" dirty="0">
                <a:solidFill>
                  <a:srgbClr val="663300"/>
                </a:solidFill>
                <a:cs typeface="Arial" panose="020B0604020202020204" pitchFamily="34" charset="0"/>
              </a:rPr>
              <a:t>NIGMS P30 </a:t>
            </a:r>
            <a:r>
              <a:rPr lang="en-US" altLang="en-US" sz="20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GM124169  (Adams)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DOE-BER IDAT (</a:t>
            </a:r>
            <a:r>
              <a:rPr lang="en-US" altLang="en-US" sz="20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Hura</a:t>
            </a: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NIH NIGMS </a:t>
            </a:r>
            <a:r>
              <a:rPr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P30 GM133894 </a:t>
            </a:r>
            <a:r>
              <a:rPr lang="en-US" alt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(Hodgson)</a:t>
            </a:r>
          </a:p>
          <a:p>
            <a:pPr algn="ctr" eaLnBrk="1" hangingPunct="1">
              <a:lnSpc>
                <a:spcPct val="150000"/>
              </a:lnSpc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8705" y="1542415"/>
            <a:ext cx="5664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Stroud      James 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Fraser   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Nevan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Krogan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Tainer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Greg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Hura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 Nick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endParaRPr lang="en-US" dirty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Cohen  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Art Lyubimov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Jeney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Wierman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" y="1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https://bl831.als.lbl.gov/~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jamesh/powerpoint/RapiDataXDStutorial_2024.pptx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116" y="574287"/>
            <a:ext cx="1931252" cy="193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0897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766" y="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to start XDS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27961" y="1507468"/>
            <a:ext cx="10719411" cy="492638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mbnxs</a:t>
            </a: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:~&gt;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ssh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pxproc27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pxproc</a:t>
            </a: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:~&gt;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cd /data/$USER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pxproc</a:t>
            </a: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:~&gt;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xds_tutorial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pxproc</a:t>
            </a: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:~&gt;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cd 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xds_tutorial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pxproc</a:t>
            </a: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:~&gt;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ln  –sf  /data/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holton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/demo  .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pxproc</a:t>
            </a: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:~&gt;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xdsgui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2092289" y="1517575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3877021" y="1938055"/>
            <a:ext cx="1143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underscore</a:t>
            </a:r>
          </a:p>
        </p:txBody>
      </p:sp>
      <p:sp>
        <p:nvSpPr>
          <p:cNvPr id="9" name="Rectangle 8"/>
          <p:cNvSpPr/>
          <p:nvPr/>
        </p:nvSpPr>
        <p:spPr>
          <a:xfrm>
            <a:off x="-1" y="1376184"/>
            <a:ext cx="1685581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type!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98187" y="2711987"/>
            <a:ext cx="762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endParaRPr lang="en-US" sz="1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8045987" y="3397787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  <p:sp>
        <p:nvSpPr>
          <p:cNvPr id="12" name="Right Arrow 11"/>
          <p:cNvSpPr/>
          <p:nvPr/>
        </p:nvSpPr>
        <p:spPr>
          <a:xfrm rot="5400000">
            <a:off x="2905699" y="2154718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  <p:sp>
        <p:nvSpPr>
          <p:cNvPr id="13" name="Right Arrow 12"/>
          <p:cNvSpPr/>
          <p:nvPr/>
        </p:nvSpPr>
        <p:spPr>
          <a:xfrm rot="18241951">
            <a:off x="8110252" y="4442555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period!</a:t>
            </a:r>
            <a:endParaRPr lang="en-US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85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animBg="1"/>
      <p:bldP spid="7" grpId="0" uiExpand="1" animBg="1"/>
      <p:bldP spid="9" grpId="0" uiExpand="1" animBg="1"/>
      <p:bldP spid="10" grpId="0" uiExpand="1" animBg="1"/>
      <p:bldP spid="11" grpId="0" uiExpand="1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797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 graphical interface for XDS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5461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load an image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0" y="1879600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60170" y="1706880"/>
            <a:ext cx="431673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61947" y="1635140"/>
            <a:ext cx="29033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/data/</a:t>
            </a:r>
            <a:r>
              <a:rPr lang="en-US" sz="11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holton</a:t>
            </a:r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/demo/1rb5_1_00001.cbf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65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5432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 GUI for text!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27048" y="1636531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620719" y="1648107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8420" y="3230880"/>
            <a:ext cx="5109210" cy="148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00197" y="3159140"/>
            <a:ext cx="32736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/data/</a:t>
            </a:r>
            <a:r>
              <a:rPr lang="en-US" sz="11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holton</a:t>
            </a:r>
            <a:r>
              <a:rPr lang="en-US" sz="11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/demo/1rb5_1_?????.cbf</a:t>
            </a:r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9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-208346" y="2875023"/>
            <a:ext cx="2754775" cy="412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906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INIT – look at the background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7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906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INIT – look at the background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140" y="914400"/>
            <a:ext cx="4617720" cy="481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40" y="13208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5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32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COLSPOT – the spot picker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3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32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COLSPOT – the spot picker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50" y="1447800"/>
            <a:ext cx="4152900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0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5715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IDXREF – auto-indexing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8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dirty="0" smtClean="0"/>
              <a:t>Useful links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9" y="1271589"/>
            <a:ext cx="4561274" cy="221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34" y="4574064"/>
            <a:ext cx="3726250" cy="228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8657"/>
            <a:ext cx="1600202" cy="160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18" y="4932488"/>
            <a:ext cx="4397182" cy="1584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043" y="5393706"/>
            <a:ext cx="1464294" cy="146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64" y="1274086"/>
            <a:ext cx="4430636" cy="161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503" y="741555"/>
            <a:ext cx="1596716" cy="159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26" y="3053345"/>
            <a:ext cx="1563260" cy="156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67" y="3668749"/>
            <a:ext cx="2207941" cy="11039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28839" y="3111191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Fear no Space Groups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434" y="3462453"/>
            <a:ext cx="1474051" cy="147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0224" y="3791415"/>
            <a:ext cx="2406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phasertng</a:t>
            </a:r>
            <a:endParaRPr lang="en-US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90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XPARM.XDS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422" y="1600201"/>
            <a:ext cx="9276202" cy="37650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XPARM.XDS    VERSION Feb 5, 2021  BUILT=20210323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1      270.0000    0.2000  0.999971  0.007404 -0.001831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0.979460       0.000711       0.000291       1.020970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96     78.8215     78.8215     37.1784  90.000  90.000  90.000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36.338257       9.327419     -69.320709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26.357738      70.532730      23.307367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30.559622     -16.002089      13.866352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1      2463      2527    0.172000    0.172000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1231.500000    1263.500000     189.160004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1.000000       0.000000       0.000000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0.000000       1.000000       0.000000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0.000000       0.000000       1.000000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1         1      2463         1      2527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0.00    0.00    0.00  1.00000  0.00000  0.00000  0.00000  1.00000  0.00000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16384" name="Group 16383"/>
          <p:cNvGrpSpPr/>
          <p:nvPr/>
        </p:nvGrpSpPr>
        <p:grpSpPr>
          <a:xfrm>
            <a:off x="743640" y="1850834"/>
            <a:ext cx="6692745" cy="2807465"/>
            <a:chOff x="743640" y="1850834"/>
            <a:chExt cx="6692745" cy="2807465"/>
          </a:xfrm>
        </p:grpSpPr>
        <p:sp>
          <p:nvSpPr>
            <p:cNvPr id="8" name="Rounded Rectangle 7"/>
            <p:cNvSpPr/>
            <p:nvPr/>
          </p:nvSpPr>
          <p:spPr>
            <a:xfrm>
              <a:off x="3690651" y="1850834"/>
              <a:ext cx="3139807" cy="253388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655066" y="2135436"/>
              <a:ext cx="4162540" cy="255223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474424" y="2398004"/>
              <a:ext cx="5961961" cy="257061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32762" y="2638539"/>
              <a:ext cx="4289233" cy="765673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43640" y="3701667"/>
              <a:ext cx="2847860" cy="187288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039258" y="3945874"/>
              <a:ext cx="4289233" cy="712425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994052" y="3426246"/>
              <a:ext cx="1793915" cy="251552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977088" y="3415228"/>
              <a:ext cx="2166651" cy="242372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0" y="638978"/>
            <a:ext cx="8809491" cy="4373964"/>
            <a:chOff x="0" y="638978"/>
            <a:chExt cx="8809491" cy="4373964"/>
          </a:xfrm>
        </p:grpSpPr>
        <p:sp>
          <p:nvSpPr>
            <p:cNvPr id="6" name="Freeform 5"/>
            <p:cNvSpPr/>
            <p:nvPr/>
          </p:nvSpPr>
          <p:spPr>
            <a:xfrm>
              <a:off x="409295" y="969486"/>
              <a:ext cx="427988" cy="991518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988" h="717996">
                  <a:moveTo>
                    <a:pt x="141549" y="0"/>
                  </a:moveTo>
                  <a:cubicBezTo>
                    <a:pt x="-70525" y="223947"/>
                    <a:pt x="5674" y="322909"/>
                    <a:pt x="53414" y="442575"/>
                  </a:cubicBezTo>
                  <a:cubicBezTo>
                    <a:pt x="101154" y="562241"/>
                    <a:pt x="293031" y="657403"/>
                    <a:pt x="427988" y="71799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1690" y="638978"/>
              <a:ext cx="21723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 image number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788002" y="1410159"/>
              <a:ext cx="468266" cy="593075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553195 w 559611"/>
                <a:gd name="connsiteY0" fmla="*/ 0 h 509216"/>
                <a:gd name="connsiteX1" fmla="*/ 2227 w 559611"/>
                <a:gd name="connsiteY1" fmla="*/ 233795 h 509216"/>
                <a:gd name="connsiteX2" fmla="*/ 376801 w 559611"/>
                <a:gd name="connsiteY2" fmla="*/ 509216 h 509216"/>
                <a:gd name="connsiteX0" fmla="*/ 241509 w 257058"/>
                <a:gd name="connsiteY0" fmla="*/ 0 h 509216"/>
                <a:gd name="connsiteX1" fmla="*/ 71552 w 257058"/>
                <a:gd name="connsiteY1" fmla="*/ 129744 h 509216"/>
                <a:gd name="connsiteX2" fmla="*/ 65115 w 257058"/>
                <a:gd name="connsiteY2" fmla="*/ 509216 h 50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058" h="509216">
                  <a:moveTo>
                    <a:pt x="241509" y="0"/>
                  </a:moveTo>
                  <a:cubicBezTo>
                    <a:pt x="315873" y="247880"/>
                    <a:pt x="100951" y="44875"/>
                    <a:pt x="71552" y="129744"/>
                  </a:cubicBezTo>
                  <a:cubicBezTo>
                    <a:pt x="42153" y="214613"/>
                    <a:pt x="-69842" y="448623"/>
                    <a:pt x="65115" y="50921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98153" y="1176969"/>
              <a:ext cx="13516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Starting phi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5460" y="1131064"/>
              <a:ext cx="1107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Delta-phi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01358" y="1318351"/>
              <a:ext cx="16081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pindle vector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87657" y="1812274"/>
              <a:ext cx="14798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vector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17175" y="2350265"/>
              <a:ext cx="10054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 cell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01795" y="2645883"/>
              <a:ext cx="2840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0" y="2293343"/>
              <a:ext cx="96693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space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roup</a:t>
              </a:r>
            </a:p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0" y="2025268"/>
              <a:ext cx="10310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wavelen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25808" y="2709228"/>
              <a:ext cx="1415667" cy="661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 vectors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 space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0" y="3323422"/>
              <a:ext cx="12490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panels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214" y="3585990"/>
              <a:ext cx="7489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origin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63238" y="3606187"/>
              <a:ext cx="10438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distance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20038" y="3330766"/>
              <a:ext cx="7745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pixels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41055" y="3328930"/>
              <a:ext cx="11336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ixel size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387246" y="3888953"/>
              <a:ext cx="2840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611259" y="3952298"/>
              <a:ext cx="14156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Detector fast/slow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4573" y="4643610"/>
              <a:ext cx="9669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Panel #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1189656" y="1410159"/>
              <a:ext cx="427988" cy="571042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988" h="717996">
                  <a:moveTo>
                    <a:pt x="141549" y="0"/>
                  </a:moveTo>
                  <a:cubicBezTo>
                    <a:pt x="-70525" y="223947"/>
                    <a:pt x="5674" y="322909"/>
                    <a:pt x="53414" y="442575"/>
                  </a:cubicBezTo>
                  <a:cubicBezTo>
                    <a:pt x="101154" y="562241"/>
                    <a:pt x="293031" y="657403"/>
                    <a:pt x="427988" y="71799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974992" y="1996348"/>
              <a:ext cx="297457" cy="234568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127842 w 447332"/>
                <a:gd name="connsiteY0" fmla="*/ 140759 h 276381"/>
                <a:gd name="connsiteX1" fmla="*/ 72758 w 447332"/>
                <a:gd name="connsiteY1" fmla="*/ 960 h 276381"/>
                <a:gd name="connsiteX2" fmla="*/ 447332 w 447332"/>
                <a:gd name="connsiteY2" fmla="*/ 276381 h 276381"/>
                <a:gd name="connsiteX0" fmla="*/ 60558 w 380048"/>
                <a:gd name="connsiteY0" fmla="*/ 166949 h 302571"/>
                <a:gd name="connsiteX1" fmla="*/ 5474 w 380048"/>
                <a:gd name="connsiteY1" fmla="*/ 27150 h 302571"/>
                <a:gd name="connsiteX2" fmla="*/ 380048 w 380048"/>
                <a:gd name="connsiteY2" fmla="*/ 302571 h 302571"/>
                <a:gd name="connsiteX0" fmla="*/ 0 w 319490"/>
                <a:gd name="connsiteY0" fmla="*/ 0 h 135622"/>
                <a:gd name="connsiteX1" fmla="*/ 319490 w 319490"/>
                <a:gd name="connsiteY1" fmla="*/ 135622 h 135622"/>
                <a:gd name="connsiteX0" fmla="*/ 0 w 297457"/>
                <a:gd name="connsiteY0" fmla="*/ 31911 h 31911"/>
                <a:gd name="connsiteX1" fmla="*/ 297457 w 297457"/>
                <a:gd name="connsiteY1" fmla="*/ 0 h 31911"/>
                <a:gd name="connsiteX0" fmla="*/ 0 w 297457"/>
                <a:gd name="connsiteY0" fmla="*/ 78586 h 78586"/>
                <a:gd name="connsiteX1" fmla="*/ 297457 w 297457"/>
                <a:gd name="connsiteY1" fmla="*/ 46675 h 78586"/>
                <a:gd name="connsiteX0" fmla="*/ 0 w 297457"/>
                <a:gd name="connsiteY0" fmla="*/ 169862 h 169862"/>
                <a:gd name="connsiteX1" fmla="*/ 297457 w 297457"/>
                <a:gd name="connsiteY1" fmla="*/ 137951 h 169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457" h="169862">
                  <a:moveTo>
                    <a:pt x="0" y="169862"/>
                  </a:moveTo>
                  <a:cubicBezTo>
                    <a:pt x="121186" y="7646"/>
                    <a:pt x="187288" y="-98725"/>
                    <a:pt x="297457" y="137951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6382438" y="1499288"/>
              <a:ext cx="826265" cy="289117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842721 w 842721"/>
                <a:gd name="connsiteY0" fmla="*/ 0 h 444283"/>
                <a:gd name="connsiteX1" fmla="*/ 754586 w 842721"/>
                <a:gd name="connsiteY1" fmla="*/ 442575 h 444283"/>
                <a:gd name="connsiteX2" fmla="*/ 16456 w 842721"/>
                <a:gd name="connsiteY2" fmla="*/ 175510 h 444283"/>
                <a:gd name="connsiteX0" fmla="*/ 850779 w 850779"/>
                <a:gd name="connsiteY0" fmla="*/ 0 h 175510"/>
                <a:gd name="connsiteX1" fmla="*/ 487223 w 850779"/>
                <a:gd name="connsiteY1" fmla="*/ 11777 h 175510"/>
                <a:gd name="connsiteX2" fmla="*/ 24514 w 850779"/>
                <a:gd name="connsiteY2" fmla="*/ 175510 h 175510"/>
                <a:gd name="connsiteX0" fmla="*/ 850779 w 850779"/>
                <a:gd name="connsiteY0" fmla="*/ 38837 h 214347"/>
                <a:gd name="connsiteX1" fmla="*/ 487223 w 850779"/>
                <a:gd name="connsiteY1" fmla="*/ 50614 h 214347"/>
                <a:gd name="connsiteX2" fmla="*/ 24514 w 850779"/>
                <a:gd name="connsiteY2" fmla="*/ 214347 h 214347"/>
                <a:gd name="connsiteX0" fmla="*/ 826265 w 826265"/>
                <a:gd name="connsiteY0" fmla="*/ 38837 h 214347"/>
                <a:gd name="connsiteX1" fmla="*/ 462709 w 826265"/>
                <a:gd name="connsiteY1" fmla="*/ 50614 h 214347"/>
                <a:gd name="connsiteX2" fmla="*/ 0 w 826265"/>
                <a:gd name="connsiteY2" fmla="*/ 214347 h 214347"/>
                <a:gd name="connsiteX0" fmla="*/ 826265 w 826265"/>
                <a:gd name="connsiteY0" fmla="*/ 0 h 175510"/>
                <a:gd name="connsiteX1" fmla="*/ 0 w 826265"/>
                <a:gd name="connsiteY1" fmla="*/ 175510 h 175510"/>
                <a:gd name="connsiteX0" fmla="*/ 826265 w 826265"/>
                <a:gd name="connsiteY0" fmla="*/ 15179 h 190689"/>
                <a:gd name="connsiteX1" fmla="*/ 0 w 826265"/>
                <a:gd name="connsiteY1" fmla="*/ 190689 h 190689"/>
                <a:gd name="connsiteX0" fmla="*/ 826265 w 826265"/>
                <a:gd name="connsiteY0" fmla="*/ 33851 h 209361"/>
                <a:gd name="connsiteX1" fmla="*/ 0 w 826265"/>
                <a:gd name="connsiteY1" fmla="*/ 209361 h 20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65" h="209361">
                  <a:moveTo>
                    <a:pt x="826265" y="33851"/>
                  </a:moveTo>
                  <a:cubicBezTo>
                    <a:pt x="385590" y="-35290"/>
                    <a:pt x="187287" y="-8697"/>
                    <a:pt x="0" y="209361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6896558" y="2022346"/>
              <a:ext cx="409459" cy="259983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842721 w 842721"/>
                <a:gd name="connsiteY0" fmla="*/ 0 h 444283"/>
                <a:gd name="connsiteX1" fmla="*/ 754586 w 842721"/>
                <a:gd name="connsiteY1" fmla="*/ 442575 h 444283"/>
                <a:gd name="connsiteX2" fmla="*/ 16456 w 842721"/>
                <a:gd name="connsiteY2" fmla="*/ 175510 h 444283"/>
                <a:gd name="connsiteX0" fmla="*/ 850779 w 850779"/>
                <a:gd name="connsiteY0" fmla="*/ 0 h 175510"/>
                <a:gd name="connsiteX1" fmla="*/ 487223 w 850779"/>
                <a:gd name="connsiteY1" fmla="*/ 11777 h 175510"/>
                <a:gd name="connsiteX2" fmla="*/ 24514 w 850779"/>
                <a:gd name="connsiteY2" fmla="*/ 175510 h 175510"/>
                <a:gd name="connsiteX0" fmla="*/ 850779 w 850779"/>
                <a:gd name="connsiteY0" fmla="*/ 38837 h 214347"/>
                <a:gd name="connsiteX1" fmla="*/ 487223 w 850779"/>
                <a:gd name="connsiteY1" fmla="*/ 50614 h 214347"/>
                <a:gd name="connsiteX2" fmla="*/ 24514 w 850779"/>
                <a:gd name="connsiteY2" fmla="*/ 214347 h 214347"/>
                <a:gd name="connsiteX0" fmla="*/ 826265 w 826265"/>
                <a:gd name="connsiteY0" fmla="*/ 38837 h 214347"/>
                <a:gd name="connsiteX1" fmla="*/ 462709 w 826265"/>
                <a:gd name="connsiteY1" fmla="*/ 50614 h 214347"/>
                <a:gd name="connsiteX2" fmla="*/ 0 w 826265"/>
                <a:gd name="connsiteY2" fmla="*/ 214347 h 214347"/>
                <a:gd name="connsiteX0" fmla="*/ 826265 w 826265"/>
                <a:gd name="connsiteY0" fmla="*/ 0 h 175510"/>
                <a:gd name="connsiteX1" fmla="*/ 0 w 826265"/>
                <a:gd name="connsiteY1" fmla="*/ 175510 h 175510"/>
                <a:gd name="connsiteX0" fmla="*/ 826265 w 826265"/>
                <a:gd name="connsiteY0" fmla="*/ 15179 h 190689"/>
                <a:gd name="connsiteX1" fmla="*/ 0 w 826265"/>
                <a:gd name="connsiteY1" fmla="*/ 190689 h 190689"/>
                <a:gd name="connsiteX0" fmla="*/ 826265 w 826265"/>
                <a:gd name="connsiteY0" fmla="*/ 33851 h 209361"/>
                <a:gd name="connsiteX1" fmla="*/ 0 w 826265"/>
                <a:gd name="connsiteY1" fmla="*/ 209361 h 209361"/>
                <a:gd name="connsiteX0" fmla="*/ 826265 w 826265"/>
                <a:gd name="connsiteY0" fmla="*/ 12754 h 188264"/>
                <a:gd name="connsiteX1" fmla="*/ 0 w 826265"/>
                <a:gd name="connsiteY1" fmla="*/ 188264 h 18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65" h="188264">
                  <a:moveTo>
                    <a:pt x="826265" y="12754"/>
                  </a:moveTo>
                  <a:cubicBezTo>
                    <a:pt x="385590" y="-56387"/>
                    <a:pt x="587452" y="177628"/>
                    <a:pt x="0" y="188264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730785" y="2526535"/>
              <a:ext cx="198305" cy="253387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127842 w 447332"/>
                <a:gd name="connsiteY0" fmla="*/ 140759 h 276381"/>
                <a:gd name="connsiteX1" fmla="*/ 72758 w 447332"/>
                <a:gd name="connsiteY1" fmla="*/ 960 h 276381"/>
                <a:gd name="connsiteX2" fmla="*/ 447332 w 447332"/>
                <a:gd name="connsiteY2" fmla="*/ 276381 h 276381"/>
                <a:gd name="connsiteX0" fmla="*/ 60558 w 380048"/>
                <a:gd name="connsiteY0" fmla="*/ 166949 h 302571"/>
                <a:gd name="connsiteX1" fmla="*/ 5474 w 380048"/>
                <a:gd name="connsiteY1" fmla="*/ 27150 h 302571"/>
                <a:gd name="connsiteX2" fmla="*/ 380048 w 380048"/>
                <a:gd name="connsiteY2" fmla="*/ 302571 h 302571"/>
                <a:gd name="connsiteX0" fmla="*/ 0 w 319490"/>
                <a:gd name="connsiteY0" fmla="*/ 0 h 135622"/>
                <a:gd name="connsiteX1" fmla="*/ 319490 w 319490"/>
                <a:gd name="connsiteY1" fmla="*/ 135622 h 135622"/>
                <a:gd name="connsiteX0" fmla="*/ 0 w 297457"/>
                <a:gd name="connsiteY0" fmla="*/ 31911 h 31911"/>
                <a:gd name="connsiteX1" fmla="*/ 297457 w 297457"/>
                <a:gd name="connsiteY1" fmla="*/ 0 h 31911"/>
                <a:gd name="connsiteX0" fmla="*/ 0 w 297457"/>
                <a:gd name="connsiteY0" fmla="*/ 78586 h 78586"/>
                <a:gd name="connsiteX1" fmla="*/ 297457 w 297457"/>
                <a:gd name="connsiteY1" fmla="*/ 46675 h 78586"/>
                <a:gd name="connsiteX0" fmla="*/ 0 w 297457"/>
                <a:gd name="connsiteY0" fmla="*/ 169862 h 169862"/>
                <a:gd name="connsiteX1" fmla="*/ 297457 w 297457"/>
                <a:gd name="connsiteY1" fmla="*/ 137951 h 169862"/>
                <a:gd name="connsiteX0" fmla="*/ 0 w 297457"/>
                <a:gd name="connsiteY0" fmla="*/ 47135 h 79310"/>
                <a:gd name="connsiteX1" fmla="*/ 297457 w 297457"/>
                <a:gd name="connsiteY1" fmla="*/ 15224 h 79310"/>
                <a:gd name="connsiteX0" fmla="*/ 0 w 198305"/>
                <a:gd name="connsiteY0" fmla="*/ 183490 h 183489"/>
                <a:gd name="connsiteX1" fmla="*/ 198305 w 198305"/>
                <a:gd name="connsiteY1" fmla="*/ 0 h 18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8305" h="183489">
                  <a:moveTo>
                    <a:pt x="0" y="183490"/>
                  </a:moveTo>
                  <a:cubicBezTo>
                    <a:pt x="121186" y="21274"/>
                    <a:pt x="198305" y="194127"/>
                    <a:pt x="198305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262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5715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IDXREF – auto-indexing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8947" y="1134319"/>
            <a:ext cx="11736728" cy="48320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BRAVAIS-            POSSIBLE SPACE-GROUPS FOR PROTEIN CRYSTALS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TYPE                     [SPACE GROUP NUMBER,SYMBOL]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[1,P1]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[3,P2] [4,P2(1)]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mC,mI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[5,C2]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[16,P222] [17,P222(1)] [18,P2(1)2(1)2] [19,P2(1)2(1)2(1)]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[21,C222] [20,C222(1)]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[22,F222]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[23,I222] [24,I2(1)2(1)2(1)]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[75,P4] [76,P4(1)] [77,P4(2)] [78,P4(3)] [89,P422] [90,P42(1)2]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[91,P4(1)22] [92,P4(1)2(1)2] [93,P4(2)22] [94,P4(2)2(1)2]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[95,P4(3)22] [96,P4(3)2(1)2]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[79,I4] [80,I4(1)] [97,I422] [98,I4(1)22]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[143,P3] [144,P3(1)] [145,P3(2)] [149,P312] [150,P321] [151,P3(1)12]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[152,P3(1)21] [153,P3(2)12] [154,P3(2)21] [168,P6] [169,P6(1)]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[170,P6(5)] [171,P6(2)] [172,P6(4)] [173,P6(3)] [177,P622]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[178,P6(1)22] [179,P6(5)22] [180,P6(2)22] [181,P6(4)22] [182,P6(3)22]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[146,R3] [155,R32]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[195,P23] [198,P2(1)3] [207,P432] [208,P4(2)32] [212,P4(3)32]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[213,P4(1)32]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[196,F23] [209,F432] [210,F4(1)32]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[197,I23] [199,I2(1)3] [211,I432] [214,I4(1)32]</a:t>
            </a:r>
          </a:p>
        </p:txBody>
      </p:sp>
    </p:spTree>
    <p:extLst>
      <p:ext uri="{BB962C8B-B14F-4D97-AF65-F5344CB8AC3E}">
        <p14:creationId xmlns:p14="http://schemas.microsoft.com/office/powerpoint/2010/main" val="97148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14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 – measure the spots!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4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26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 – scale all the “factors”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3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ff_1231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000">
            <a:off x="7174428" y="363557"/>
            <a:ext cx="1106096" cy="62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center vs “origin”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6" y="5352897"/>
            <a:ext cx="63103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1260784" y="2751569"/>
            <a:ext cx="6230686" cy="62729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44906" y="3393196"/>
            <a:ext cx="631266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1240000">
            <a:off x="4340646" y="2467778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4545" y="3536414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irect beam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36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dsconv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make an “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mtz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file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3006" y="3938815"/>
            <a:ext cx="5121915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output_file_name.mtz</a:t>
            </a:r>
            <a:endParaRPr lang="en-US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07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1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1.4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solidFill>
                  <a:schemeClr val="bg1"/>
                </a:solidFill>
                <a:cs typeface="Arial" charset="0"/>
              </a:rPr>
              <a:t>3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5400" smtClean="0">
                <a:solidFill>
                  <a:schemeClr val="bg1"/>
                </a:solidFill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5400" smtClean="0">
                <a:solidFill>
                  <a:schemeClr val="bg1"/>
                </a:solidFill>
                <a:cs typeface="Arial" charset="0"/>
              </a:rPr>
              <a:t> = 3.2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l-GR" altLang="en-US" sz="5400" smtClean="0">
                <a:cs typeface="Arial" charset="0"/>
              </a:rPr>
              <a:t>σ</a:t>
            </a:r>
            <a:r>
              <a:rPr lang="el-GR" altLang="en-US" sz="5400" baseline="-25000" smtClean="0">
                <a:cs typeface="Arial" charset="0"/>
              </a:rPr>
              <a:t>total</a:t>
            </a:r>
            <a:r>
              <a:rPr lang="en-US" altLang="en-US" sz="5400" baseline="30000" smtClean="0"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</a:t>
            </a:r>
            <a:r>
              <a:rPr lang="el-GR" altLang="en-US" sz="5400" smtClean="0">
                <a:cs typeface="Arial" charset="0"/>
              </a:rPr>
              <a:t>σ</a:t>
            </a:r>
            <a:r>
              <a:rPr lang="en-US" altLang="en-US" sz="5400" baseline="-25000" smtClean="0">
                <a:cs typeface="Arial" charset="0"/>
              </a:rPr>
              <a:t>1</a:t>
            </a:r>
            <a:r>
              <a:rPr lang="en-US" altLang="en-US" sz="5400" baseline="30000" smtClean="0"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</a:t>
            </a:r>
            <a:r>
              <a:rPr lang="el-GR" altLang="en-US" sz="5400" smtClean="0">
                <a:cs typeface="Arial" charset="0"/>
              </a:rPr>
              <a:t>σ</a:t>
            </a:r>
            <a:r>
              <a:rPr lang="en-US" altLang="en-US" sz="5400" baseline="-25000" smtClean="0">
                <a:cs typeface="Arial" charset="0"/>
              </a:rPr>
              <a:t>2</a:t>
            </a:r>
            <a:r>
              <a:rPr lang="en-US" altLang="en-US" sz="5400" baseline="30000" smtClean="0">
                <a:cs typeface="Arial" charset="0"/>
              </a:rPr>
              <a:t>2</a:t>
            </a:r>
            <a:endParaRPr lang="en-US" altLang="en-US" sz="5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23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1.4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3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3.2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l-GR" altLang="en-US" sz="5400" smtClean="0">
                <a:cs typeface="Arial" charset="0"/>
              </a:rPr>
              <a:t>σ</a:t>
            </a:r>
            <a:r>
              <a:rPr lang="el-GR" altLang="en-US" sz="5400" baseline="-25000" smtClean="0">
                <a:cs typeface="Arial" charset="0"/>
              </a:rPr>
              <a:t>total</a:t>
            </a:r>
            <a:r>
              <a:rPr lang="en-US" altLang="en-US" sz="5400" baseline="30000" smtClean="0"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</a:t>
            </a:r>
            <a:r>
              <a:rPr lang="el-GR" altLang="en-US" sz="5400" smtClean="0">
                <a:cs typeface="Arial" charset="0"/>
              </a:rPr>
              <a:t>σ</a:t>
            </a:r>
            <a:r>
              <a:rPr lang="en-US" altLang="en-US" sz="5400" baseline="-25000" smtClean="0">
                <a:cs typeface="Arial" charset="0"/>
              </a:rPr>
              <a:t>1</a:t>
            </a:r>
            <a:r>
              <a:rPr lang="en-US" altLang="en-US" sz="5400" baseline="30000" smtClean="0"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</a:t>
            </a:r>
            <a:r>
              <a:rPr lang="el-GR" altLang="en-US" sz="5400" smtClean="0">
                <a:cs typeface="Arial" charset="0"/>
              </a:rPr>
              <a:t>σ</a:t>
            </a:r>
            <a:r>
              <a:rPr lang="en-US" altLang="en-US" sz="5400" baseline="-25000" smtClean="0">
                <a:cs typeface="Arial" charset="0"/>
              </a:rPr>
              <a:t>2</a:t>
            </a:r>
            <a:r>
              <a:rPr lang="en-US" altLang="en-US" sz="5400" baseline="30000" smtClean="0">
                <a:cs typeface="Arial" charset="0"/>
              </a:rPr>
              <a:t>2</a:t>
            </a:r>
            <a:endParaRPr lang="en-US" altLang="en-US" sz="5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7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1.4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3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3.2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10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10.05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endParaRPr lang="en-US" altLang="en-US" sz="5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62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smtClean="0">
                <a:solidFill>
                  <a:srgbClr val="00A400"/>
                </a:solidFill>
              </a:rPr>
              <a:t>signal</a:t>
            </a:r>
            <a:r>
              <a:rPr lang="en-US" altLang="en-US" sz="7200" smtClean="0"/>
              <a:t> </a:t>
            </a:r>
            <a:r>
              <a:rPr lang="en-US" altLang="en-US" sz="4800" i="1" smtClean="0"/>
              <a:t>vs</a:t>
            </a:r>
            <a:r>
              <a:rPr lang="en-US" altLang="en-US" sz="7200" smtClean="0"/>
              <a:t> </a:t>
            </a:r>
            <a:r>
              <a:rPr lang="en-US" altLang="en-US" sz="720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838200" y="2514600"/>
            <a:ext cx="784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400" smtClean="0">
                <a:solidFill>
                  <a:srgbClr val="000000"/>
                </a:solidFill>
                <a:cs typeface="Arial" charset="0"/>
              </a:rPr>
              <a:t>                                   </a:t>
            </a:r>
            <a:endParaRPr lang="el-GR" altLang="en-US" sz="4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9940" name="Freeform 4"/>
          <p:cNvSpPr>
            <a:spLocks/>
          </p:cNvSpPr>
          <p:nvPr/>
        </p:nvSpPr>
        <p:spPr bwMode="auto">
          <a:xfrm>
            <a:off x="6553200" y="990600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9941" name="Freeform 5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685800" y="2185988"/>
            <a:ext cx="7772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smtClean="0">
                <a:solidFill>
                  <a:srgbClr val="000000"/>
                </a:solidFill>
              </a:rPr>
              <a:t>“If you don’t have </a:t>
            </a:r>
            <a:br>
              <a:rPr lang="en-US" altLang="en-US" sz="4800" smtClean="0">
                <a:solidFill>
                  <a:srgbClr val="000000"/>
                </a:solidFill>
              </a:rPr>
            </a:br>
            <a:r>
              <a:rPr lang="en-US" altLang="en-US" sz="4800" smtClean="0">
                <a:solidFill>
                  <a:srgbClr val="000000"/>
                </a:solidFill>
              </a:rPr>
              <a:t>good data,</a:t>
            </a:r>
            <a:br>
              <a:rPr lang="en-US" altLang="en-US" sz="4800" smtClean="0">
                <a:solidFill>
                  <a:srgbClr val="000000"/>
                </a:solidFill>
              </a:rPr>
            </a:br>
            <a:r>
              <a:rPr lang="en-US" altLang="en-US" sz="4800" smtClean="0">
                <a:solidFill>
                  <a:srgbClr val="000000"/>
                </a:solidFill>
              </a:rPr>
              <a:t>then you must </a:t>
            </a:r>
            <a:br>
              <a:rPr lang="en-US" altLang="en-US" sz="4800" smtClean="0">
                <a:solidFill>
                  <a:srgbClr val="000000"/>
                </a:solidFill>
              </a:rPr>
            </a:br>
            <a:r>
              <a:rPr lang="en-US" altLang="en-US" sz="4800" smtClean="0">
                <a:solidFill>
                  <a:srgbClr val="000000"/>
                </a:solidFill>
              </a:rPr>
              <a:t>learn statistics.”</a:t>
            </a:r>
            <a:endParaRPr lang="en-US" altLang="en-US" sz="3600" smtClean="0">
              <a:solidFill>
                <a:srgbClr val="000000"/>
              </a:solidFill>
            </a:endParaRP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5105400" y="5829300"/>
            <a:ext cx="320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smtClean="0">
                <a:solidFill>
                  <a:srgbClr val="000000"/>
                </a:solidFill>
              </a:rPr>
              <a:t>-James Holton</a:t>
            </a:r>
          </a:p>
        </p:txBody>
      </p:sp>
    </p:spTree>
    <p:extLst>
      <p:ext uri="{BB962C8B-B14F-4D97-AF65-F5344CB8AC3E}">
        <p14:creationId xmlns:p14="http://schemas.microsoft.com/office/powerpoint/2010/main" val="4105913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X-ray diffraction data reduction engine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343400" y="3657600"/>
            <a:ext cx="685800" cy="1295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8599" y="2013531"/>
            <a:ext cx="3725817" cy="4258426"/>
            <a:chOff x="228599" y="2013531"/>
            <a:chExt cx="3725817" cy="4258426"/>
          </a:xfrm>
        </p:grpSpPr>
        <p:pic>
          <p:nvPicPr>
            <p:cNvPr id="1026" name="Picture 2" descr="https://bl831.als.lbl.gov/~jamesh/pickup/shit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99" y="2385757"/>
              <a:ext cx="3725817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57735" y="2013531"/>
              <a:ext cx="2267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Diffraction image data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410200" y="1854305"/>
            <a:ext cx="5767998" cy="4581830"/>
            <a:chOff x="5410200" y="1854305"/>
            <a:chExt cx="5767998" cy="4581830"/>
          </a:xfrm>
        </p:grpSpPr>
        <p:pic>
          <p:nvPicPr>
            <p:cNvPr id="1028" name="Picture 4" descr="https://bl831.als.lbl.gov/~jamesh/pickup/shi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2221578"/>
              <a:ext cx="5767998" cy="4214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638800" y="1854305"/>
              <a:ext cx="2780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List of spot intensities (text)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3691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mtClean="0"/>
              <a:t>Sources of error for </a:t>
            </a:r>
            <a:br>
              <a:rPr lang="en-US" altLang="en-US" smtClean="0"/>
            </a:br>
            <a:r>
              <a:rPr lang="en-US" altLang="en-US" smtClean="0"/>
              <a:t>anomalous differences</a:t>
            </a:r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65363"/>
            <a:ext cx="8686800" cy="431165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Shutter jitter (rms 0.5 ms)</a:t>
            </a:r>
          </a:p>
          <a:p>
            <a:pPr eaLnBrk="1" hangingPunct="1"/>
            <a:r>
              <a:rPr lang="en-US" altLang="en-US" sz="4000" smtClean="0"/>
              <a:t>Beam flicker (0.15%/sqrt(Hz))</a:t>
            </a:r>
          </a:p>
          <a:p>
            <a:pPr eaLnBrk="1" hangingPunct="1"/>
            <a:r>
              <a:rPr lang="en-US" altLang="en-US" sz="4000" smtClean="0"/>
              <a:t>Attenuation correction (&lt; 2%)</a:t>
            </a:r>
          </a:p>
          <a:p>
            <a:pPr eaLnBrk="1" hangingPunct="1"/>
            <a:r>
              <a:rPr lang="en-US" altLang="en-US" sz="4000" smtClean="0"/>
              <a:t>Radiation damage (1%/MGy)</a:t>
            </a:r>
          </a:p>
          <a:p>
            <a:pPr eaLnBrk="1" hangingPunct="1"/>
            <a:r>
              <a:rPr lang="en-US" altLang="en-US" sz="4000" smtClean="0"/>
              <a:t>Detector calibration (3%)</a:t>
            </a:r>
          </a:p>
        </p:txBody>
      </p:sp>
    </p:spTree>
    <p:extLst>
      <p:ext uri="{BB962C8B-B14F-4D97-AF65-F5344CB8AC3E}">
        <p14:creationId xmlns:p14="http://schemas.microsoft.com/office/powerpoint/2010/main" val="30026883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400" smtClean="0">
                <a:solidFill>
                  <a:srgbClr val="000000"/>
                </a:solidFill>
              </a:rPr>
              <a:t>anomalous </a:t>
            </a:r>
            <a:r>
              <a:rPr lang="en-US" altLang="en-US" sz="5400" smtClean="0">
                <a:solidFill>
                  <a:srgbClr val="008000"/>
                </a:solidFill>
              </a:rPr>
              <a:t>signal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Crick, F. H. C. &amp; Magdoff, B. S. (1956) </a:t>
            </a:r>
            <a:r>
              <a:rPr lang="en-US" altLang="en-US" sz="1800" i="1" smtClean="0">
                <a:solidFill>
                  <a:srgbClr val="000000"/>
                </a:solidFill>
              </a:rPr>
              <a:t>Acta Crystallogr.</a:t>
            </a:r>
            <a:r>
              <a:rPr lang="en-US" altLang="en-US" sz="1800" smtClean="0">
                <a:solidFill>
                  <a:srgbClr val="000000"/>
                </a:solidFill>
              </a:rPr>
              <a:t> </a:t>
            </a:r>
            <a:r>
              <a:rPr lang="en-US" altLang="en-US" sz="1800" b="1" smtClean="0">
                <a:solidFill>
                  <a:srgbClr val="000000"/>
                </a:solidFill>
              </a:rPr>
              <a:t>9</a:t>
            </a:r>
            <a:r>
              <a:rPr lang="en-US" altLang="en-US" sz="1800" smtClean="0">
                <a:solidFill>
                  <a:srgbClr val="000000"/>
                </a:solidFill>
              </a:rPr>
              <a:t>, 901-908.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Hendrickson, W. A. &amp; Teeter, M. M. (1981) </a:t>
            </a:r>
            <a:r>
              <a:rPr lang="en-US" altLang="en-US" sz="1800" i="1" smtClean="0">
                <a:solidFill>
                  <a:srgbClr val="000000"/>
                </a:solidFill>
              </a:rPr>
              <a:t>Nature</a:t>
            </a:r>
            <a:r>
              <a:rPr lang="en-US" altLang="en-US" sz="1800" smtClean="0">
                <a:solidFill>
                  <a:srgbClr val="000000"/>
                </a:solidFill>
              </a:rPr>
              <a:t> </a:t>
            </a:r>
            <a:r>
              <a:rPr lang="en-US" altLang="en-US" sz="1800" b="1" smtClean="0">
                <a:solidFill>
                  <a:srgbClr val="000000"/>
                </a:solidFill>
              </a:rPr>
              <a:t>290</a:t>
            </a:r>
            <a:r>
              <a:rPr lang="en-US" altLang="en-US" sz="1800" smtClean="0">
                <a:solidFill>
                  <a:srgbClr val="000000"/>
                </a:solidFill>
              </a:rPr>
              <a:t>, 107-113.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205413" y="2306638"/>
            <a:ext cx="32321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smtClean="0">
                <a:solidFill>
                  <a:srgbClr val="CC3300"/>
                </a:solidFill>
              </a:rPr>
              <a:t># sites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smtClean="0">
                <a:solidFill>
                  <a:srgbClr val="000066"/>
                </a:solidFill>
              </a:rPr>
              <a:t>MW (Da)</a:t>
            </a:r>
          </a:p>
        </p:txBody>
      </p:sp>
      <p:grpSp>
        <p:nvGrpSpPr>
          <p:cNvPr id="44037" name="Group 5"/>
          <p:cNvGrpSpPr>
            <a:grpSpLocks/>
          </p:cNvGrpSpPr>
          <p:nvPr/>
        </p:nvGrpSpPr>
        <p:grpSpPr bwMode="auto">
          <a:xfrm>
            <a:off x="244475" y="2271713"/>
            <a:ext cx="1290638" cy="1920875"/>
            <a:chOff x="446" y="1463"/>
            <a:chExt cx="813" cy="1210"/>
          </a:xfrm>
        </p:grpSpPr>
        <p:sp>
          <p:nvSpPr>
            <p:cNvPr id="44043" name="Text Box 6"/>
            <p:cNvSpPr txBox="1">
              <a:spLocks noChangeArrowheads="1"/>
            </p:cNvSpPr>
            <p:nvPr/>
          </p:nvSpPr>
          <p:spPr bwMode="auto">
            <a:xfrm>
              <a:off x="521" y="1463"/>
              <a:ext cx="730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l-GR" altLang="en-US" sz="6000" smtClean="0">
                  <a:solidFill>
                    <a:srgbClr val="008000"/>
                  </a:solidFill>
                  <a:cs typeface="Arial" charset="0"/>
                </a:rPr>
                <a:t>Δ</a:t>
              </a:r>
              <a:r>
                <a:rPr lang="en-US" altLang="en-US" sz="6000" smtClean="0">
                  <a:solidFill>
                    <a:srgbClr val="008000"/>
                  </a:solidFill>
                  <a:cs typeface="Arial" charset="0"/>
                </a:rPr>
                <a:t>F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6000" smtClean="0">
                  <a:solidFill>
                    <a:srgbClr val="008000"/>
                  </a:solidFill>
                  <a:cs typeface="Arial" charset="0"/>
                </a:rPr>
                <a:t>F</a:t>
              </a:r>
              <a:endParaRPr lang="el-GR" altLang="en-US" sz="6000" smtClean="0">
                <a:solidFill>
                  <a:srgbClr val="008000"/>
                </a:solidFill>
                <a:cs typeface="Arial" charset="0"/>
              </a:endParaRPr>
            </a:p>
          </p:txBody>
        </p:sp>
        <p:sp>
          <p:nvSpPr>
            <p:cNvPr id="44044" name="Line 7"/>
            <p:cNvSpPr>
              <a:spLocks noChangeShapeType="1"/>
            </p:cNvSpPr>
            <p:nvPr/>
          </p:nvSpPr>
          <p:spPr bwMode="auto">
            <a:xfrm>
              <a:off x="446" y="2059"/>
              <a:ext cx="813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1690688" y="2693988"/>
            <a:ext cx="2463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smtClean="0">
                <a:solidFill>
                  <a:srgbClr val="000000"/>
                </a:solidFill>
                <a:cs typeface="Arial" charset="0"/>
              </a:rPr>
              <a:t>≈</a:t>
            </a:r>
            <a:r>
              <a:rPr lang="en-US" altLang="en-US" sz="360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6000" smtClean="0">
                <a:solidFill>
                  <a:srgbClr val="000000"/>
                </a:solidFill>
                <a:cs typeface="Arial" charset="0"/>
              </a:rPr>
              <a:t>1.2 </a:t>
            </a:r>
            <a:r>
              <a:rPr lang="en-US" altLang="en-US" sz="6000" smtClean="0">
                <a:solidFill>
                  <a:srgbClr val="CC3300"/>
                </a:solidFill>
                <a:cs typeface="Arial" charset="0"/>
              </a:rPr>
              <a:t>f”</a:t>
            </a:r>
          </a:p>
        </p:txBody>
      </p:sp>
      <p:grpSp>
        <p:nvGrpSpPr>
          <p:cNvPr id="44039" name="Group 9"/>
          <p:cNvGrpSpPr>
            <a:grpSpLocks/>
          </p:cNvGrpSpPr>
          <p:nvPr/>
        </p:nvGrpSpPr>
        <p:grpSpPr bwMode="auto">
          <a:xfrm>
            <a:off x="3913188" y="2190750"/>
            <a:ext cx="4503737" cy="2225675"/>
            <a:chOff x="2465" y="1380"/>
            <a:chExt cx="2837" cy="1402"/>
          </a:xfrm>
        </p:grpSpPr>
        <p:sp>
          <p:nvSpPr>
            <p:cNvPr id="44040" name="Line 10"/>
            <p:cNvSpPr>
              <a:spLocks noChangeShapeType="1"/>
            </p:cNvSpPr>
            <p:nvPr/>
          </p:nvSpPr>
          <p:spPr bwMode="auto">
            <a:xfrm>
              <a:off x="3132" y="2053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4041" name="Text Box 11"/>
            <p:cNvSpPr txBox="1">
              <a:spLocks noChangeArrowheads="1"/>
            </p:cNvSpPr>
            <p:nvPr/>
          </p:nvSpPr>
          <p:spPr bwMode="auto">
            <a:xfrm>
              <a:off x="2465" y="1380"/>
              <a:ext cx="643" cy="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0" smtClean="0">
                  <a:solidFill>
                    <a:srgbClr val="000000"/>
                  </a:solidFill>
                  <a:cs typeface="Arial" charset="0"/>
                </a:rPr>
                <a:t>√</a:t>
              </a:r>
            </a:p>
          </p:txBody>
        </p:sp>
        <p:sp>
          <p:nvSpPr>
            <p:cNvPr id="44042" name="Line 12"/>
            <p:cNvSpPr>
              <a:spLocks noChangeShapeType="1"/>
            </p:cNvSpPr>
            <p:nvPr/>
          </p:nvSpPr>
          <p:spPr bwMode="auto">
            <a:xfrm>
              <a:off x="3110" y="1518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731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Holton &amp; Frankel (2010) </a:t>
            </a:r>
            <a:r>
              <a:rPr lang="en-US" altLang="en-US" sz="1800" i="1" smtClean="0">
                <a:solidFill>
                  <a:srgbClr val="000000"/>
                </a:solidFill>
              </a:rPr>
              <a:t>Acta D</a:t>
            </a:r>
            <a:r>
              <a:rPr lang="en-US" altLang="en-US" sz="1800" smtClean="0">
                <a:solidFill>
                  <a:srgbClr val="000000"/>
                </a:solidFill>
              </a:rPr>
              <a:t> </a:t>
            </a:r>
            <a:r>
              <a:rPr lang="en-US" altLang="en-US" sz="1800" b="1" smtClean="0">
                <a:solidFill>
                  <a:srgbClr val="000000"/>
                </a:solidFill>
              </a:rPr>
              <a:t>66</a:t>
            </a:r>
            <a:r>
              <a:rPr lang="en-US" altLang="en-US" sz="1800" smtClean="0">
                <a:solidFill>
                  <a:srgbClr val="000000"/>
                </a:solidFill>
              </a:rPr>
              <a:t> 393-408.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0"/>
            <a:ext cx="808672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0" name="Oval 4"/>
          <p:cNvSpPr>
            <a:spLocks noChangeArrowheads="1"/>
          </p:cNvSpPr>
          <p:nvPr/>
        </p:nvSpPr>
        <p:spPr bwMode="auto">
          <a:xfrm>
            <a:off x="609600" y="2519363"/>
            <a:ext cx="6042025" cy="8350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7969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dsconv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make an “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mtz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file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3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merge multiple runs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02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Re-indexing cheat sheet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Dauter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, Z. (1999). "Data-collection </a:t>
            </a: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strategies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."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Acta </a:t>
            </a:r>
            <a:r>
              <a:rPr lang="fr-FR" u="sng" dirty="0" err="1" smtClean="0">
                <a:solidFill>
                  <a:prstClr val="black"/>
                </a:solidFill>
                <a:latin typeface="Arial" pitchFamily="34" charset="0"/>
              </a:rPr>
              <a:t>Cryst</a:t>
            </a:r>
            <a:r>
              <a:rPr lang="fr-FR" u="sng" dirty="0" smtClean="0">
                <a:solidFill>
                  <a:prstClr val="black"/>
                </a:solidFill>
                <a:latin typeface="Arial" pitchFamily="34" charset="0"/>
              </a:rPr>
              <a:t>.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D </a:t>
            </a:r>
            <a:r>
              <a:rPr lang="fr-FR" b="1" u="sng" dirty="0">
                <a:solidFill>
                  <a:prstClr val="black"/>
                </a:solidFill>
                <a:latin typeface="Arial" pitchFamily="34" charset="0"/>
              </a:rPr>
              <a:t>55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(10): 1703-1717.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81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7826540" cy="459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80279" y="1654139"/>
            <a:ext cx="647272" cy="30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85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dirty="0" smtClean="0"/>
              <a:t>Zero-dose extrapolation (ZDE)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6070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6200000">
            <a:off x="5681365" y="3538835"/>
            <a:ext cx="495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Diederichs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K. (2006). "Some aspects of quantitative analysis and correction of radiation damage."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Acta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Cryst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. D </a:t>
            </a:r>
            <a:r>
              <a:rPr lang="en-US" b="1" u="sng" dirty="0">
                <a:solidFill>
                  <a:srgbClr val="000000"/>
                </a:solidFill>
                <a:latin typeface="Arial"/>
              </a:rPr>
              <a:t>62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(1): 96-101.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94901" y="3952289"/>
            <a:ext cx="5416868" cy="19389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OUTPUT_FILE= multi-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merge.hkl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INPUT_FILE= ../xds_1/XDS_ASCII.HKL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CRYSTAL_NAME=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INPUT_FILE= ../xds_2/XDS_ASCII.HKL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! same crystal, but translated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CRYSTAL_NAME=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930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620" y="152400"/>
            <a:ext cx="6387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xscale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final stats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00" y="914400"/>
            <a:ext cx="11417300" cy="565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XDS: CORRECT.LP or XSCALE.LP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583479" y="779358"/>
            <a:ext cx="2483457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SUBSET OF INTENSITY DATA WITH SIGNAL/NOISE &gt;= -3.0 AS FUNCTION OF RESOLUTION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RESOLUTION     NUMBER OF REFLECTIONS    COMPLETENESS R-FACTOR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R-FACTOR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COMPARED I/SIGMA   R-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meas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CC(1/2)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Anomal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SigAno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Nano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LIMIT     OBSERVED  UNIQUE  POSSIBLE     OF DATA   observed  expected                                    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Corr</a:t>
            </a: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6.39        4103    2517      3135       80.3%       1.7%      1.8%     3018   33.77     2.3%    99.9*    21*   1.012     533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4.54        7339    4970      5544       89.6%       2.6%      2.6%     4585   22.56     3.6%    99.8*     9    0.914     796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3.72        9442    6724      7186       93.6%       2.8%      2.9%     5327   19.99     4.0%    99.7*     9    0.859     877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3.22       11077    7997      8486       94.2%       4.8%      4.9%     6094   12.27     6.8%    99.3*    -1    0.784     913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2.88       12408    8851      9595       92.2%      10.0%     10.1%     7068    6.01    14.2%    97.8*    -2    0.799    1012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2.63       13673    9561     10662       89.7%      20.8%     20.8%     8185    3.10    29.4%    88.8*    -4    0.776    1274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2.44       14360    9852     11510       85.6%      34.5%     34.7%     8981    1.90    48.8%    75.9*     2    0.765    1525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2.28        9501    6495     12416       52.3%      61.8%     59.6%     5991    1.14    87.3%    53.5*    -2    0.722    1031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2.15        4567    3307     13210       25.0%     120.5%    120.3%     2520    0.59   170.4%    21.9*     4    0.693     408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total       86470   60274     81744       73.7%       6.7%      6.7%    51769    8.97     9.5%    99.5*     2    0.804    8369</a:t>
            </a:r>
          </a:p>
          <a:p>
            <a:pPr marL="0" indent="0">
              <a:buNone/>
            </a:pP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dirty="0" smtClean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34888" y="2133600"/>
            <a:ext cx="8428382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1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XDS: CORRECT.LP or XSCALE.LP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885375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******************************************************************************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CORRECTION PARAMETERS FOR THE STANDARD ERROR OF REFLECTION INTENSITIES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******************************************************************************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The variance v0(I) of the intensity I obtained from counting statistics is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replaced by v(I)=a*(v0(I)+b*I^2). The model parameters a, b are chosen to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minimize the discrepancies between v(I) and the variance estimated from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sample statistics of symmetry related reflections. This model implicates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an asymptotic limit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ISa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=1/SQRT(a*b) for the highest I/Sigma(I) that the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experimental setup can produce (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Diederichs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(2010)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Acta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Cryst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D66, 733-740).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 a        b         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ISa</a:t>
            </a: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3.806E+00  1.080E-04   49.32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061252" y="5486400"/>
            <a:ext cx="1444487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2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37640"/>
            <a:ext cx="6934200" cy="576072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76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native user interface:  a text file!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63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53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CCP4: aimless log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885375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$TABLE:  Analysis against resolution,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XDSdataset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$GRAPHS:I/sigma, Mean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(I)/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(I)):0|0.216023x0|137.14:2,13,14: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Rmerge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Rfull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Rpim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v Resolution:0|0.216023x0|1.70834:2,4,5,6,7: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:Average I,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RMSdeviation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and Sd:0|0.216023x0|1650.8:2,10,11,12: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:Fractional bias:0|0.216023x0|0:2,15: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$$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N  1/d^2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Dmid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Rmrg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Rfull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Rcum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Rpim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AvI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RMSdev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I/RMS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(I/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)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FrcBias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$$ $$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1  0.0064  12.55  0.020  0.020  0.020  0.021  0.006    13115     1651     57     42   29.2    137.1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2  0.0191   7.24  0.027  0.027  0.024  0.028  0.008    24753     1171     47     42   25.0    105.2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3  0.0318   5.61  0.038  0.038  0.029  0.040  0.012    32197      857     46     43   18.4     79.6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4  0.0445   4.74  0.034  0.034  0.031  0.035  0.010    37743     1212     57     53   21.4     91.2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5  0.0572   4.18  0.036  0.036  0.032  0.038  0.011    42642     1181     59     57   19.9     83.8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6  0.0699   3.78  0.049  0.049  0.036  0.052  0.015    47224      883     59     57   15.1     65.1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7  0.0826   3.48  0.065  0.065  0.040  0.068  0.020    51052      685     59     58   11.7     50.9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8  0.0953   3.24  0.096  0.096  0.045  0.100  0.029    54636      448     56     56    8.0     35.0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9  0.1080   3.04  0.151  0.151  0.050  0.158  0.046    58072      268     53     53    5.1     22.7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10  0.1207   2.88  0.229  0.229  0.056  0.240  0.070    60731      171     51     51    3.3     15.4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11  0.1334   2.74  0.314  0.314  0.063  0.329  0.097    63807      125     51     51    2.4     11.3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12  0.1461   2.62  0.406  0.406  0.070  0.425  0.125    66241       98     51     52    1.9      8.7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13  0.1588   2.51  0.537  0.537  0.078  0.562  0.166    68272       76     53     53    1.4      6.5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14  0.1715   2.41  0.685  0.685  0.084  0.727  0.237    54170       61     53     54    1.1      4.4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15  0.1843   2.33  0.886  0.886  0.088  0.950  0.333    39781       48     55     56    0.9      3.1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16  0.1970   2.25  1.249  1.249  0.092  1.355  0.508    29754       35     57     59    0.6      2.1     </a:t>
            </a:r>
            <a:r>
              <a:rPr lang="en-US" sz="16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-</a:t>
            </a:r>
            <a:endParaRPr lang="en-US" sz="16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99513" y="2345634"/>
            <a:ext cx="1444487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58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53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CCP4: aimless log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1256431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$TABLE:  Correlations CC(1/2) within dataset,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XDSdataset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$GRAPHS: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&amp;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Imean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CCs v resolution:0|0.216023x0|1:2,4,7: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 RMS correlation ratio :0|0.216023x0|2.20344:2,6: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$$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N  1/d^2 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Dmid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CCanom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RCRanom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CC1/2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NImean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$$ $$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1  0.0064  12.55  0.659      499     2.203   1.000      669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2  0.0191   7.24  0.550      975     1.853   1.000     1155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3  0.0318   5.61  0.527     1295     1.798   1.000     1479</a:t>
            </a:r>
          </a:p>
          <a:p>
            <a:pPr marL="0" indent="0">
              <a:buNone/>
            </a:pPr>
            <a:endParaRPr lang="en-US" sz="2400" b="1" spc="-200" dirty="0" smtClean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16  0.1970   2.25  0.037     2123     1.038   0.711     2275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17  0.2097   2.18  0.043     1682     1.044   0.460     1877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414053" y="5526151"/>
            <a:ext cx="1444487" cy="7487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4540" y="2743195"/>
            <a:ext cx="1444487" cy="16962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1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5162"/>
          </a:xfrm>
        </p:spPr>
        <p:txBody>
          <a:bodyPr/>
          <a:lstStyle/>
          <a:p>
            <a:r>
              <a:rPr lang="en-US" dirty="0" smtClean="0"/>
              <a:t>Resolution cutoff?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15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1803" y="379141"/>
            <a:ext cx="505267" cy="59618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>
              <a:lnSpc>
                <a:spcPct val="240000"/>
              </a:lnSpc>
            </a:pPr>
            <a:r>
              <a:rPr lang="en-US" dirty="0" smtClean="0"/>
              <a:t>0.8</a:t>
            </a:r>
          </a:p>
          <a:p>
            <a:pPr algn="r">
              <a:lnSpc>
                <a:spcPct val="240000"/>
              </a:lnSpc>
            </a:pPr>
            <a:r>
              <a:rPr lang="en-US" dirty="0" smtClean="0"/>
              <a:t>0.7</a:t>
            </a:r>
          </a:p>
          <a:p>
            <a:pPr algn="r">
              <a:lnSpc>
                <a:spcPct val="240000"/>
              </a:lnSpc>
            </a:pPr>
            <a:r>
              <a:rPr lang="en-US" dirty="0" smtClean="0"/>
              <a:t>0.6</a:t>
            </a:r>
          </a:p>
          <a:p>
            <a:pPr algn="r">
              <a:lnSpc>
                <a:spcPct val="240000"/>
              </a:lnSpc>
            </a:pPr>
            <a:r>
              <a:rPr lang="en-US" dirty="0" smtClean="0"/>
              <a:t>0.5</a:t>
            </a:r>
          </a:p>
          <a:p>
            <a:pPr algn="r">
              <a:lnSpc>
                <a:spcPct val="240000"/>
              </a:lnSpc>
            </a:pPr>
            <a:r>
              <a:rPr lang="en-US" dirty="0" smtClean="0"/>
              <a:t>0.4</a:t>
            </a:r>
          </a:p>
          <a:p>
            <a:pPr algn="r">
              <a:lnSpc>
                <a:spcPct val="240000"/>
              </a:lnSpc>
            </a:pPr>
            <a:r>
              <a:rPr lang="en-US" dirty="0" smtClean="0"/>
              <a:t>0.3</a:t>
            </a:r>
          </a:p>
          <a:p>
            <a:pPr algn="r">
              <a:lnSpc>
                <a:spcPct val="240000"/>
              </a:lnSpc>
            </a:pPr>
            <a:r>
              <a:rPr lang="en-US" dirty="0" smtClean="0"/>
              <a:t>0.2</a:t>
            </a:r>
          </a:p>
          <a:p>
            <a:pPr algn="r">
              <a:lnSpc>
                <a:spcPct val="240000"/>
              </a:lnSpc>
            </a:pPr>
            <a:r>
              <a:rPr lang="en-US" dirty="0" smtClean="0"/>
              <a:t>0.1</a:t>
            </a:r>
          </a:p>
          <a:p>
            <a:pPr algn="r">
              <a:lnSpc>
                <a:spcPct val="240000"/>
              </a:lnSpc>
            </a:pPr>
            <a:r>
              <a:rPr lang="en-US" dirty="0"/>
              <a:t>0</a:t>
            </a:r>
            <a:endParaRPr lang="en-US" dirty="0" smtClean="0"/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58949" y="3051375"/>
            <a:ext cx="3337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Average outer-shell </a:t>
            </a:r>
            <a:r>
              <a:rPr lang="en-US" altLang="en-US" sz="2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altLang="en-US" sz="2000" b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merge</a:t>
            </a:r>
            <a:endParaRPr lang="en-US" altLang="en-US" sz="2000" b="1" baseline="-25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400118" y="6322990"/>
            <a:ext cx="7267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Year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pic>
        <p:nvPicPr>
          <p:cNvPr id="385029" name="Picture 5" descr="https://bl831.als.lbl.gov/~jamesh/pickup/Rmerge/outershell_Rmer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7" t="6118" b="3433"/>
          <a:stretch/>
        </p:blipFill>
        <p:spPr bwMode="auto">
          <a:xfrm>
            <a:off x="903249" y="713678"/>
            <a:ext cx="7582828" cy="571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sz="40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merge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at the resolution limit in PDB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69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6609"/>
          </a:xfrm>
          <a:noFill/>
        </p:spPr>
        <p:txBody>
          <a:bodyPr>
            <a:normAutofit fontScale="90000"/>
          </a:bodyPr>
          <a:lstStyle/>
          <a:p>
            <a:r>
              <a:rPr lang="en-US" altLang="en-US" sz="6000" dirty="0" smtClean="0">
                <a:latin typeface="Arial" pitchFamily="34" charset="0"/>
                <a:cs typeface="Arial" pitchFamily="34" charset="0"/>
              </a:rPr>
              <a:t>Expected </a:t>
            </a:r>
            <a:r>
              <a:rPr lang="en-US" altLang="en-US" sz="6000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altLang="en-US" sz="6000" baseline="-25000" dirty="0" err="1" smtClean="0">
                <a:latin typeface="Arial" pitchFamily="34" charset="0"/>
                <a:cs typeface="Arial" pitchFamily="34" charset="0"/>
              </a:rPr>
              <a:t>merge</a:t>
            </a:r>
            <a:r>
              <a:rPr lang="en-US" altLang="en-US" sz="6000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6000" dirty="0">
                <a:solidFill>
                  <a:srgbClr val="FF0000"/>
                </a:solidFill>
              </a:rPr>
              <a:t>as </a:t>
            </a:r>
            <a:r>
              <a:rPr lang="en-US" altLang="en-US" sz="6000" i="1" dirty="0" err="1" smtClean="0">
                <a:solidFill>
                  <a:srgbClr val="FF0000"/>
                </a:solidFill>
              </a:rPr>
              <a:t>I</a:t>
            </a:r>
            <a:r>
              <a:rPr lang="en-US" altLang="en-US" sz="6000" i="1" baseline="-25000" dirty="0" err="1" smtClean="0">
                <a:solidFill>
                  <a:srgbClr val="FF0000"/>
                </a:solidFill>
              </a:rPr>
              <a:t>obs</a:t>
            </a:r>
            <a:r>
              <a:rPr lang="en-US" altLang="en-US" sz="6000" dirty="0" smtClean="0">
                <a:solidFill>
                  <a:srgbClr val="FF0000"/>
                </a:solidFill>
              </a:rPr>
              <a:t> </a:t>
            </a:r>
            <a:r>
              <a:rPr lang="en-US" altLang="en-US" sz="6000" dirty="0">
                <a:solidFill>
                  <a:srgbClr val="FF0000"/>
                </a:solidFill>
                <a:cs typeface="Arial" charset="0"/>
              </a:rPr>
              <a:t>→ 0</a:t>
            </a:r>
            <a:br>
              <a:rPr lang="en-US" altLang="en-US" sz="6000" dirty="0">
                <a:solidFill>
                  <a:srgbClr val="FF0000"/>
                </a:solidFill>
                <a:cs typeface="Arial" charset="0"/>
              </a:rPr>
            </a:br>
            <a:endParaRPr lang="en-US" altLang="en-US" sz="6000" baseline="-250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776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1803115"/>
              </p:ext>
            </p:extLst>
          </p:nvPr>
        </p:nvGraphicFramePr>
        <p:xfrm>
          <a:off x="1210818" y="2518265"/>
          <a:ext cx="6602773" cy="2575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3" imgW="1269720" imgH="495000" progId="Equation.3">
                  <p:embed/>
                </p:oleObj>
              </mc:Choice>
              <mc:Fallback>
                <p:oleObj name="Equation" r:id="rId3" imgW="12697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0818" y="2518265"/>
                        <a:ext cx="6602773" cy="2575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463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Optimum resolution cutoff is: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Too optimistic: add nothing but noise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Too pessimistic: series-termination error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Happy medium?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Simulate: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Random atoms, compute F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Add Gaussian noise, RMS = 1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Truncate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Subtract “right” map, RMS difference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73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4875353"/>
              </p:ext>
            </p:extLst>
          </p:nvPr>
        </p:nvGraphicFramePr>
        <p:xfrm>
          <a:off x="663611" y="639628"/>
          <a:ext cx="8436521" cy="579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34044" y="3263090"/>
            <a:ext cx="37369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Error in map (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rms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e</a:t>
            </a:r>
            <a:r>
              <a:rPr lang="en-US" altLang="en-US" sz="2800" b="1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-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648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116455"/>
              </p:ext>
            </p:extLst>
          </p:nvPr>
        </p:nvGraphicFramePr>
        <p:xfrm>
          <a:off x="317500" y="641350"/>
          <a:ext cx="8775700" cy="579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90533" y="3263090"/>
            <a:ext cx="40607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Correlation Coefficient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460938" y="851338"/>
            <a:ext cx="6369269" cy="3759214"/>
          </a:xfrm>
          <a:custGeom>
            <a:avLst/>
            <a:gdLst>
              <a:gd name="connsiteX0" fmla="*/ 0 w 6369269"/>
              <a:gd name="connsiteY0" fmla="*/ 430924 h 3759214"/>
              <a:gd name="connsiteX1" fmla="*/ 714703 w 6369269"/>
              <a:gd name="connsiteY1" fmla="*/ 1177159 h 3759214"/>
              <a:gd name="connsiteX2" fmla="*/ 1524000 w 6369269"/>
              <a:gd name="connsiteY2" fmla="*/ 1954924 h 3759214"/>
              <a:gd name="connsiteX3" fmla="*/ 2343807 w 6369269"/>
              <a:gd name="connsiteY3" fmla="*/ 2543503 h 3759214"/>
              <a:gd name="connsiteX4" fmla="*/ 3121572 w 6369269"/>
              <a:gd name="connsiteY4" fmla="*/ 3048000 h 3759214"/>
              <a:gd name="connsiteX5" fmla="*/ 3888828 w 6369269"/>
              <a:gd name="connsiteY5" fmla="*/ 3405352 h 3759214"/>
              <a:gd name="connsiteX6" fmla="*/ 4435365 w 6369269"/>
              <a:gd name="connsiteY6" fmla="*/ 3657600 h 3759214"/>
              <a:gd name="connsiteX7" fmla="*/ 4813738 w 6369269"/>
              <a:gd name="connsiteY7" fmla="*/ 3741683 h 3759214"/>
              <a:gd name="connsiteX8" fmla="*/ 5129048 w 6369269"/>
              <a:gd name="connsiteY8" fmla="*/ 3752193 h 3759214"/>
              <a:gd name="connsiteX9" fmla="*/ 5423338 w 6369269"/>
              <a:gd name="connsiteY9" fmla="*/ 3657600 h 3759214"/>
              <a:gd name="connsiteX10" fmla="*/ 5591503 w 6369269"/>
              <a:gd name="connsiteY10" fmla="*/ 3531476 h 3759214"/>
              <a:gd name="connsiteX11" fmla="*/ 5707117 w 6369269"/>
              <a:gd name="connsiteY11" fmla="*/ 3247696 h 3759214"/>
              <a:gd name="connsiteX12" fmla="*/ 5854262 w 6369269"/>
              <a:gd name="connsiteY12" fmla="*/ 2848303 h 3759214"/>
              <a:gd name="connsiteX13" fmla="*/ 6043448 w 6369269"/>
              <a:gd name="connsiteY13" fmla="*/ 2186152 h 3759214"/>
              <a:gd name="connsiteX14" fmla="*/ 6211614 w 6369269"/>
              <a:gd name="connsiteY14" fmla="*/ 1292772 h 3759214"/>
              <a:gd name="connsiteX15" fmla="*/ 6316717 w 6369269"/>
              <a:gd name="connsiteY15" fmla="*/ 546538 h 3759214"/>
              <a:gd name="connsiteX16" fmla="*/ 6369269 w 6369269"/>
              <a:gd name="connsiteY16" fmla="*/ 0 h 375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69269" h="3759214">
                <a:moveTo>
                  <a:pt x="0" y="430924"/>
                </a:moveTo>
                <a:cubicBezTo>
                  <a:pt x="230351" y="677041"/>
                  <a:pt x="460703" y="923159"/>
                  <a:pt x="714703" y="1177159"/>
                </a:cubicBezTo>
                <a:cubicBezTo>
                  <a:pt x="968703" y="1431159"/>
                  <a:pt x="1252483" y="1727200"/>
                  <a:pt x="1524000" y="1954924"/>
                </a:cubicBezTo>
                <a:cubicBezTo>
                  <a:pt x="1795517" y="2182648"/>
                  <a:pt x="2077545" y="2361324"/>
                  <a:pt x="2343807" y="2543503"/>
                </a:cubicBezTo>
                <a:cubicBezTo>
                  <a:pt x="2610069" y="2725682"/>
                  <a:pt x="2864068" y="2904358"/>
                  <a:pt x="3121572" y="3048000"/>
                </a:cubicBezTo>
                <a:cubicBezTo>
                  <a:pt x="3379076" y="3191642"/>
                  <a:pt x="3888828" y="3405352"/>
                  <a:pt x="3888828" y="3405352"/>
                </a:cubicBezTo>
                <a:cubicBezTo>
                  <a:pt x="4107793" y="3506952"/>
                  <a:pt x="4281213" y="3601545"/>
                  <a:pt x="4435365" y="3657600"/>
                </a:cubicBezTo>
                <a:cubicBezTo>
                  <a:pt x="4589517" y="3713655"/>
                  <a:pt x="4698124" y="3725918"/>
                  <a:pt x="4813738" y="3741683"/>
                </a:cubicBezTo>
                <a:cubicBezTo>
                  <a:pt x="4929352" y="3757448"/>
                  <a:pt x="5027448" y="3766207"/>
                  <a:pt x="5129048" y="3752193"/>
                </a:cubicBezTo>
                <a:cubicBezTo>
                  <a:pt x="5230648" y="3738179"/>
                  <a:pt x="5346262" y="3694386"/>
                  <a:pt x="5423338" y="3657600"/>
                </a:cubicBezTo>
                <a:cubicBezTo>
                  <a:pt x="5500414" y="3620814"/>
                  <a:pt x="5544207" y="3599793"/>
                  <a:pt x="5591503" y="3531476"/>
                </a:cubicBezTo>
                <a:cubicBezTo>
                  <a:pt x="5638799" y="3463159"/>
                  <a:pt x="5663324" y="3361558"/>
                  <a:pt x="5707117" y="3247696"/>
                </a:cubicBezTo>
                <a:cubicBezTo>
                  <a:pt x="5750910" y="3133834"/>
                  <a:pt x="5798207" y="3025227"/>
                  <a:pt x="5854262" y="2848303"/>
                </a:cubicBezTo>
                <a:cubicBezTo>
                  <a:pt x="5910317" y="2671379"/>
                  <a:pt x="5983889" y="2445407"/>
                  <a:pt x="6043448" y="2186152"/>
                </a:cubicBezTo>
                <a:cubicBezTo>
                  <a:pt x="6103007" y="1926897"/>
                  <a:pt x="6166069" y="1566041"/>
                  <a:pt x="6211614" y="1292772"/>
                </a:cubicBezTo>
                <a:cubicBezTo>
                  <a:pt x="6257159" y="1019503"/>
                  <a:pt x="6290441" y="762000"/>
                  <a:pt x="6316717" y="546538"/>
                </a:cubicBezTo>
                <a:cubicBezTo>
                  <a:pt x="6342993" y="331076"/>
                  <a:pt x="6356131" y="165538"/>
                  <a:pt x="6369269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12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16904"/>
              </p:ext>
            </p:extLst>
          </p:nvPr>
        </p:nvGraphicFramePr>
        <p:xfrm>
          <a:off x="317500" y="641350"/>
          <a:ext cx="8775700" cy="579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90533" y="3263090"/>
            <a:ext cx="40607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Correlation Coefficient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460938" y="851338"/>
            <a:ext cx="6369269" cy="3759214"/>
          </a:xfrm>
          <a:custGeom>
            <a:avLst/>
            <a:gdLst>
              <a:gd name="connsiteX0" fmla="*/ 0 w 6369269"/>
              <a:gd name="connsiteY0" fmla="*/ 430924 h 3759214"/>
              <a:gd name="connsiteX1" fmla="*/ 714703 w 6369269"/>
              <a:gd name="connsiteY1" fmla="*/ 1177159 h 3759214"/>
              <a:gd name="connsiteX2" fmla="*/ 1524000 w 6369269"/>
              <a:gd name="connsiteY2" fmla="*/ 1954924 h 3759214"/>
              <a:gd name="connsiteX3" fmla="*/ 2343807 w 6369269"/>
              <a:gd name="connsiteY3" fmla="*/ 2543503 h 3759214"/>
              <a:gd name="connsiteX4" fmla="*/ 3121572 w 6369269"/>
              <a:gd name="connsiteY4" fmla="*/ 3048000 h 3759214"/>
              <a:gd name="connsiteX5" fmla="*/ 3888828 w 6369269"/>
              <a:gd name="connsiteY5" fmla="*/ 3405352 h 3759214"/>
              <a:gd name="connsiteX6" fmla="*/ 4435365 w 6369269"/>
              <a:gd name="connsiteY6" fmla="*/ 3657600 h 3759214"/>
              <a:gd name="connsiteX7" fmla="*/ 4813738 w 6369269"/>
              <a:gd name="connsiteY7" fmla="*/ 3741683 h 3759214"/>
              <a:gd name="connsiteX8" fmla="*/ 5129048 w 6369269"/>
              <a:gd name="connsiteY8" fmla="*/ 3752193 h 3759214"/>
              <a:gd name="connsiteX9" fmla="*/ 5423338 w 6369269"/>
              <a:gd name="connsiteY9" fmla="*/ 3657600 h 3759214"/>
              <a:gd name="connsiteX10" fmla="*/ 5591503 w 6369269"/>
              <a:gd name="connsiteY10" fmla="*/ 3531476 h 3759214"/>
              <a:gd name="connsiteX11" fmla="*/ 5707117 w 6369269"/>
              <a:gd name="connsiteY11" fmla="*/ 3247696 h 3759214"/>
              <a:gd name="connsiteX12" fmla="*/ 5854262 w 6369269"/>
              <a:gd name="connsiteY12" fmla="*/ 2848303 h 3759214"/>
              <a:gd name="connsiteX13" fmla="*/ 6043448 w 6369269"/>
              <a:gd name="connsiteY13" fmla="*/ 2186152 h 3759214"/>
              <a:gd name="connsiteX14" fmla="*/ 6211614 w 6369269"/>
              <a:gd name="connsiteY14" fmla="*/ 1292772 h 3759214"/>
              <a:gd name="connsiteX15" fmla="*/ 6316717 w 6369269"/>
              <a:gd name="connsiteY15" fmla="*/ 546538 h 3759214"/>
              <a:gd name="connsiteX16" fmla="*/ 6369269 w 6369269"/>
              <a:gd name="connsiteY16" fmla="*/ 0 h 375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69269" h="3759214">
                <a:moveTo>
                  <a:pt x="0" y="430924"/>
                </a:moveTo>
                <a:cubicBezTo>
                  <a:pt x="230351" y="677041"/>
                  <a:pt x="460703" y="923159"/>
                  <a:pt x="714703" y="1177159"/>
                </a:cubicBezTo>
                <a:cubicBezTo>
                  <a:pt x="968703" y="1431159"/>
                  <a:pt x="1252483" y="1727200"/>
                  <a:pt x="1524000" y="1954924"/>
                </a:cubicBezTo>
                <a:cubicBezTo>
                  <a:pt x="1795517" y="2182648"/>
                  <a:pt x="2077545" y="2361324"/>
                  <a:pt x="2343807" y="2543503"/>
                </a:cubicBezTo>
                <a:cubicBezTo>
                  <a:pt x="2610069" y="2725682"/>
                  <a:pt x="2864068" y="2904358"/>
                  <a:pt x="3121572" y="3048000"/>
                </a:cubicBezTo>
                <a:cubicBezTo>
                  <a:pt x="3379076" y="3191642"/>
                  <a:pt x="3888828" y="3405352"/>
                  <a:pt x="3888828" y="3405352"/>
                </a:cubicBezTo>
                <a:cubicBezTo>
                  <a:pt x="4107793" y="3506952"/>
                  <a:pt x="4281213" y="3601545"/>
                  <a:pt x="4435365" y="3657600"/>
                </a:cubicBezTo>
                <a:cubicBezTo>
                  <a:pt x="4589517" y="3713655"/>
                  <a:pt x="4698124" y="3725918"/>
                  <a:pt x="4813738" y="3741683"/>
                </a:cubicBezTo>
                <a:cubicBezTo>
                  <a:pt x="4929352" y="3757448"/>
                  <a:pt x="5027448" y="3766207"/>
                  <a:pt x="5129048" y="3752193"/>
                </a:cubicBezTo>
                <a:cubicBezTo>
                  <a:pt x="5230648" y="3738179"/>
                  <a:pt x="5346262" y="3694386"/>
                  <a:pt x="5423338" y="3657600"/>
                </a:cubicBezTo>
                <a:cubicBezTo>
                  <a:pt x="5500414" y="3620814"/>
                  <a:pt x="5544207" y="3599793"/>
                  <a:pt x="5591503" y="3531476"/>
                </a:cubicBezTo>
                <a:cubicBezTo>
                  <a:pt x="5638799" y="3463159"/>
                  <a:pt x="5663324" y="3361558"/>
                  <a:pt x="5707117" y="3247696"/>
                </a:cubicBezTo>
                <a:cubicBezTo>
                  <a:pt x="5750910" y="3133834"/>
                  <a:pt x="5798207" y="3025227"/>
                  <a:pt x="5854262" y="2848303"/>
                </a:cubicBezTo>
                <a:cubicBezTo>
                  <a:pt x="5910317" y="2671379"/>
                  <a:pt x="5983889" y="2445407"/>
                  <a:pt x="6043448" y="2186152"/>
                </a:cubicBezTo>
                <a:cubicBezTo>
                  <a:pt x="6103007" y="1926897"/>
                  <a:pt x="6166069" y="1566041"/>
                  <a:pt x="6211614" y="1292772"/>
                </a:cubicBezTo>
                <a:cubicBezTo>
                  <a:pt x="6257159" y="1019503"/>
                  <a:pt x="6290441" y="762000"/>
                  <a:pt x="6316717" y="546538"/>
                </a:cubicBezTo>
                <a:cubicBezTo>
                  <a:pt x="6342993" y="331076"/>
                  <a:pt x="6356131" y="165538"/>
                  <a:pt x="6369269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26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929608"/>
              </p:ext>
            </p:extLst>
          </p:nvPr>
        </p:nvGraphicFramePr>
        <p:xfrm>
          <a:off x="95250" y="590550"/>
          <a:ext cx="11112500" cy="733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Chart" r:id="rId3" imgW="14704296" imgH="14704014" progId="MSGraph.Chart.8">
                  <p:embed followColorScheme="full"/>
                </p:oleObj>
              </mc:Choice>
              <mc:Fallback>
                <p:oleObj name="Chart" r:id="rId3" imgW="14704296" imgH="1470401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11112500" cy="733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949677" y="2989821"/>
            <a:ext cx="26420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log( intensity 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97265" y="0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Wilson Plot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14400" y="5867400"/>
            <a:ext cx="8092966" cy="1261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      2.2     1.6      1.3      1.1     1.0      0.9    0.85     0.8    0.75     0.7</a:t>
            </a:r>
            <a:endParaRPr lang="en-US" altLang="en-US" sz="2000" b="1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			resolution (Å)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963612" y="5853082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8</a:t>
            </a:r>
            <a:endParaRPr lang="en-US" sz="2000" b="1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0224" y="967330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2</a:t>
            </a:r>
            <a:endParaRPr lang="en-US" sz="2000" b="1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83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" y="-333375"/>
            <a:ext cx="9469438" cy="752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3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Optimum resolution cutoff is: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35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3800" dirty="0" smtClean="0">
                <a:latin typeface="Arial" panose="020B0604020202020204" pitchFamily="34" charset="0"/>
                <a:cs typeface="Arial" panose="020B0604020202020204" pitchFamily="34" charset="0"/>
              </a:rPr>
              <a:t>0.0 Å</a:t>
            </a:r>
            <a:endParaRPr lang="en-US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80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38" name="Group 2"/>
          <p:cNvGrpSpPr>
            <a:grpSpLocks/>
          </p:cNvGrpSpPr>
          <p:nvPr/>
        </p:nvGrpSpPr>
        <p:grpSpPr bwMode="auto">
          <a:xfrm>
            <a:off x="6542088" y="1193800"/>
            <a:ext cx="455612" cy="5562600"/>
            <a:chOff x="4129" y="744"/>
            <a:chExt cx="287" cy="3504"/>
          </a:xfrm>
        </p:grpSpPr>
        <p:sp>
          <p:nvSpPr>
            <p:cNvPr id="217133" name="Line 3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34" name="Text Box 4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detector</a:t>
              </a:r>
            </a:p>
          </p:txBody>
        </p:sp>
      </p:grpSp>
      <p:sp>
        <p:nvSpPr>
          <p:cNvPr id="217091" name="Rectangle 5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17092" name="Text Box 6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grpSp>
        <p:nvGrpSpPr>
          <p:cNvPr id="193543" name="Group 7"/>
          <p:cNvGrpSpPr>
            <a:grpSpLocks/>
          </p:cNvGrpSpPr>
          <p:nvPr/>
        </p:nvGrpSpPr>
        <p:grpSpPr bwMode="auto">
          <a:xfrm>
            <a:off x="6554788" y="1181100"/>
            <a:ext cx="455612" cy="5562600"/>
            <a:chOff x="4129" y="744"/>
            <a:chExt cx="287" cy="3504"/>
          </a:xfrm>
        </p:grpSpPr>
        <p:sp>
          <p:nvSpPr>
            <p:cNvPr id="217131" name="Line 8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32" name="Text Box 9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detector</a:t>
              </a:r>
            </a:p>
          </p:txBody>
        </p:sp>
      </p:grpSp>
      <p:sp>
        <p:nvSpPr>
          <p:cNvPr id="217094" name="Text Box 10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193547" name="Group 11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-960" y="2136"/>
            <a:chExt cx="3072" cy="192"/>
          </a:xfrm>
        </p:grpSpPr>
        <p:sp>
          <p:nvSpPr>
            <p:cNvPr id="217123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24" name="Freeform 13"/>
            <p:cNvSpPr>
              <a:spLocks/>
            </p:cNvSpPr>
            <p:nvPr/>
          </p:nvSpPr>
          <p:spPr bwMode="auto">
            <a:xfrm>
              <a:off x="-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25" name="Freeform 14"/>
            <p:cNvSpPr>
              <a:spLocks/>
            </p:cNvSpPr>
            <p:nvPr/>
          </p:nvSpPr>
          <p:spPr bwMode="auto">
            <a:xfrm>
              <a:off x="-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26" name="Freeform 15"/>
            <p:cNvSpPr>
              <a:spLocks/>
            </p:cNvSpPr>
            <p:nvPr/>
          </p:nvSpPr>
          <p:spPr bwMode="auto">
            <a:xfrm>
              <a:off x="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27" name="Freeform 16"/>
            <p:cNvSpPr>
              <a:spLocks/>
            </p:cNvSpPr>
            <p:nvPr/>
          </p:nvSpPr>
          <p:spPr bwMode="auto">
            <a:xfrm>
              <a:off x="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28" name="Freeform 17"/>
            <p:cNvSpPr>
              <a:spLocks/>
            </p:cNvSpPr>
            <p:nvPr/>
          </p:nvSpPr>
          <p:spPr bwMode="auto">
            <a:xfrm>
              <a:off x="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29" name="Freeform 18"/>
            <p:cNvSpPr>
              <a:spLocks/>
            </p:cNvSpPr>
            <p:nvPr/>
          </p:nvSpPr>
          <p:spPr bwMode="auto">
            <a:xfrm>
              <a:off x="1344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30" name="Freeform 19"/>
            <p:cNvSpPr>
              <a:spLocks/>
            </p:cNvSpPr>
            <p:nvPr/>
          </p:nvSpPr>
          <p:spPr bwMode="auto">
            <a:xfrm>
              <a:off x="1728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7096" name="Rectangle 2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217097" name="Oval 21"/>
          <p:cNvSpPr>
            <a:spLocks noChangeArrowheads="1"/>
          </p:cNvSpPr>
          <p:nvPr/>
        </p:nvSpPr>
        <p:spPr bwMode="auto">
          <a:xfrm>
            <a:off x="3273425" y="3502025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93558" name="Oval 22"/>
          <p:cNvSpPr>
            <a:spLocks noChangeArrowheads="1"/>
          </p:cNvSpPr>
          <p:nvPr/>
        </p:nvSpPr>
        <p:spPr bwMode="auto">
          <a:xfrm>
            <a:off x="2892425" y="3121025"/>
            <a:ext cx="914400" cy="9144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93559" name="Oval 23"/>
          <p:cNvSpPr>
            <a:spLocks noChangeArrowheads="1"/>
          </p:cNvSpPr>
          <p:nvPr/>
        </p:nvSpPr>
        <p:spPr bwMode="auto">
          <a:xfrm>
            <a:off x="2284413" y="2513013"/>
            <a:ext cx="2130425" cy="2130425"/>
          </a:xfrm>
          <a:prstGeom prst="ellipse">
            <a:avLst/>
          </a:prstGeom>
          <a:noFill/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93560" name="Oval 24"/>
          <p:cNvSpPr>
            <a:spLocks noChangeArrowheads="1"/>
          </p:cNvSpPr>
          <p:nvPr/>
        </p:nvSpPr>
        <p:spPr bwMode="auto">
          <a:xfrm>
            <a:off x="1676400" y="1905000"/>
            <a:ext cx="3344863" cy="3344863"/>
          </a:xfrm>
          <a:prstGeom prst="ellipse">
            <a:avLst/>
          </a:prstGeom>
          <a:noFill/>
          <a:ln w="25400">
            <a:solidFill>
              <a:srgbClr val="CC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193561" name="Group 25"/>
          <p:cNvGrpSpPr>
            <a:grpSpLocks/>
          </p:cNvGrpSpPr>
          <p:nvPr/>
        </p:nvGrpSpPr>
        <p:grpSpPr bwMode="auto">
          <a:xfrm>
            <a:off x="-1524000" y="3060700"/>
            <a:ext cx="6545263" cy="3344863"/>
            <a:chOff x="-960" y="1928"/>
            <a:chExt cx="4123" cy="2107"/>
          </a:xfrm>
        </p:grpSpPr>
        <p:grpSp>
          <p:nvGrpSpPr>
            <p:cNvPr id="217109" name="Group 26"/>
            <p:cNvGrpSpPr>
              <a:grpSpLocks/>
            </p:cNvGrpSpPr>
            <p:nvPr/>
          </p:nvGrpSpPr>
          <p:grpSpPr bwMode="auto">
            <a:xfrm>
              <a:off x="-960" y="2904"/>
              <a:ext cx="3072" cy="192"/>
              <a:chOff x="288" y="3936"/>
              <a:chExt cx="3072" cy="192"/>
            </a:xfrm>
          </p:grpSpPr>
          <p:sp>
            <p:nvSpPr>
              <p:cNvPr id="217115" name="Freeform 27"/>
              <p:cNvSpPr>
                <a:spLocks/>
              </p:cNvSpPr>
              <p:nvPr/>
            </p:nvSpPr>
            <p:spPr bwMode="auto">
              <a:xfrm>
                <a:off x="28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16" name="Freeform 28"/>
              <p:cNvSpPr>
                <a:spLocks/>
              </p:cNvSpPr>
              <p:nvPr/>
            </p:nvSpPr>
            <p:spPr bwMode="auto">
              <a:xfrm>
                <a:off x="67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17" name="Freeform 29"/>
              <p:cNvSpPr>
                <a:spLocks/>
              </p:cNvSpPr>
              <p:nvPr/>
            </p:nvSpPr>
            <p:spPr bwMode="auto">
              <a:xfrm>
                <a:off x="105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18" name="Freeform 30"/>
              <p:cNvSpPr>
                <a:spLocks/>
              </p:cNvSpPr>
              <p:nvPr/>
            </p:nvSpPr>
            <p:spPr bwMode="auto">
              <a:xfrm>
                <a:off x="1440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19" name="Freeform 31"/>
              <p:cNvSpPr>
                <a:spLocks/>
              </p:cNvSpPr>
              <p:nvPr/>
            </p:nvSpPr>
            <p:spPr bwMode="auto">
              <a:xfrm>
                <a:off x="1824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20" name="Freeform 32"/>
              <p:cNvSpPr>
                <a:spLocks/>
              </p:cNvSpPr>
              <p:nvPr/>
            </p:nvSpPr>
            <p:spPr bwMode="auto">
              <a:xfrm>
                <a:off x="220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21" name="Freeform 33"/>
              <p:cNvSpPr>
                <a:spLocks/>
              </p:cNvSpPr>
              <p:nvPr/>
            </p:nvSpPr>
            <p:spPr bwMode="auto">
              <a:xfrm>
                <a:off x="259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22" name="Freeform 34"/>
              <p:cNvSpPr>
                <a:spLocks/>
              </p:cNvSpPr>
              <p:nvPr/>
            </p:nvSpPr>
            <p:spPr bwMode="auto">
              <a:xfrm>
                <a:off x="297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7110" name="Oval 35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217111" name="Group 36"/>
            <p:cNvGrpSpPr>
              <a:grpSpLocks/>
            </p:cNvGrpSpPr>
            <p:nvPr/>
          </p:nvGrpSpPr>
          <p:grpSpPr bwMode="auto">
            <a:xfrm>
              <a:off x="1056" y="1928"/>
              <a:ext cx="2107" cy="2107"/>
              <a:chOff x="1056" y="1200"/>
              <a:chExt cx="2107" cy="2107"/>
            </a:xfrm>
          </p:grpSpPr>
          <p:sp>
            <p:nvSpPr>
              <p:cNvPr id="217112" name="Oval 37"/>
              <p:cNvSpPr>
                <a:spLocks noChangeArrowheads="1"/>
              </p:cNvSpPr>
              <p:nvPr/>
            </p:nvSpPr>
            <p:spPr bwMode="auto">
              <a:xfrm>
                <a:off x="1822" y="1966"/>
                <a:ext cx="576" cy="576"/>
              </a:xfrm>
              <a:prstGeom prst="ellips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113" name="Oval 38"/>
              <p:cNvSpPr>
                <a:spLocks noChangeArrowheads="1"/>
              </p:cNvSpPr>
              <p:nvPr/>
            </p:nvSpPr>
            <p:spPr bwMode="auto">
              <a:xfrm>
                <a:off x="1439" y="1583"/>
                <a:ext cx="1342" cy="1342"/>
              </a:xfrm>
              <a:prstGeom prst="ellipse">
                <a:avLst/>
              </a:prstGeom>
              <a:noFill/>
              <a:ln w="25400">
                <a:solidFill>
                  <a:srgbClr val="66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114" name="Oval 39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2107" cy="2107"/>
              </a:xfrm>
              <a:prstGeom prst="ellipse">
                <a:avLst/>
              </a:prstGeom>
              <a:noFill/>
              <a:ln w="25400">
                <a:solidFill>
                  <a:srgbClr val="CC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93576" name="Group 40"/>
          <p:cNvGrpSpPr>
            <a:grpSpLocks/>
          </p:cNvGrpSpPr>
          <p:nvPr/>
        </p:nvGrpSpPr>
        <p:grpSpPr bwMode="auto">
          <a:xfrm>
            <a:off x="6908800" y="1371600"/>
            <a:ext cx="635000" cy="5788025"/>
            <a:chOff x="4360" y="864"/>
            <a:chExt cx="400" cy="3646"/>
          </a:xfrm>
        </p:grpSpPr>
        <p:sp>
          <p:nvSpPr>
            <p:cNvPr id="217106" name="Freeform 41"/>
            <p:cNvSpPr>
              <a:spLocks/>
            </p:cNvSpPr>
            <p:nvPr/>
          </p:nvSpPr>
          <p:spPr bwMode="auto">
            <a:xfrm>
              <a:off x="4360" y="2280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07" name="Freeform 42"/>
            <p:cNvSpPr>
              <a:spLocks/>
            </p:cNvSpPr>
            <p:nvPr/>
          </p:nvSpPr>
          <p:spPr bwMode="auto">
            <a:xfrm>
              <a:off x="4368" y="864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08" name="Freeform 43"/>
            <p:cNvSpPr>
              <a:spLocks/>
            </p:cNvSpPr>
            <p:nvPr/>
          </p:nvSpPr>
          <p:spPr bwMode="auto">
            <a:xfrm>
              <a:off x="4364" y="3694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3580" name="Group 44"/>
          <p:cNvGrpSpPr>
            <a:grpSpLocks/>
          </p:cNvGrpSpPr>
          <p:nvPr/>
        </p:nvGrpSpPr>
        <p:grpSpPr bwMode="auto">
          <a:xfrm>
            <a:off x="3263900" y="3009900"/>
            <a:ext cx="622300" cy="2433638"/>
            <a:chOff x="2072" y="1888"/>
            <a:chExt cx="392" cy="1533"/>
          </a:xfrm>
        </p:grpSpPr>
        <p:sp>
          <p:nvSpPr>
            <p:cNvPr id="217104" name="Freeform 45"/>
            <p:cNvSpPr>
              <a:spLocks/>
            </p:cNvSpPr>
            <p:nvPr/>
          </p:nvSpPr>
          <p:spPr bwMode="auto">
            <a:xfrm>
              <a:off x="2072" y="1888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05" name="Freeform 46"/>
            <p:cNvSpPr>
              <a:spLocks/>
            </p:cNvSpPr>
            <p:nvPr/>
          </p:nvSpPr>
          <p:spPr bwMode="auto">
            <a:xfrm>
              <a:off x="2072" y="2605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453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325E-6 L -0.39948 -3.29325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325E-6 L -0.39948 -3.29325E-6 " pathEditMode="relative" rAng="0" ptsTypes="AA">
                                      <p:cBhvr>
                                        <p:cTn id="46" dur="2000" spd="-100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58" grpId="0" animBg="1"/>
      <p:bldP spid="193559" grpId="0" animBg="1"/>
      <p:bldP spid="19356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AutoShape 2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194563" name="Group 3"/>
          <p:cNvGrpSpPr>
            <a:grpSpLocks/>
          </p:cNvGrpSpPr>
          <p:nvPr/>
        </p:nvGrpSpPr>
        <p:grpSpPr bwMode="auto">
          <a:xfrm>
            <a:off x="1066800" y="228600"/>
            <a:ext cx="7847013" cy="6399213"/>
            <a:chOff x="672" y="144"/>
            <a:chExt cx="4943" cy="4031"/>
          </a:xfrm>
        </p:grpSpPr>
        <p:pic>
          <p:nvPicPr>
            <p:cNvPr id="218179" name="Picture 4" descr="wb_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44"/>
              <a:ext cx="4031" cy="40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8180" name="Group 5"/>
            <p:cNvGrpSpPr>
              <a:grpSpLocks/>
            </p:cNvGrpSpPr>
            <p:nvPr/>
          </p:nvGrpSpPr>
          <p:grpSpPr bwMode="auto">
            <a:xfrm>
              <a:off x="672" y="3936"/>
              <a:ext cx="278" cy="86"/>
              <a:chOff x="672" y="3994"/>
              <a:chExt cx="278" cy="86"/>
            </a:xfrm>
          </p:grpSpPr>
          <p:sp>
            <p:nvSpPr>
              <p:cNvPr id="218181" name="AutoShape 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82" name="AutoShape 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18116" name="Freeform 8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2147483647 h 208"/>
              <a:gd name="T2" fmla="*/ 2147483647 w 384"/>
              <a:gd name="T3" fmla="*/ 2147483647 h 208"/>
              <a:gd name="T4" fmla="*/ 2147483647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4569" name="Group 9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grpSp>
          <p:nvGrpSpPr>
            <p:cNvPr id="218175" name="Group 10"/>
            <p:cNvGrpSpPr>
              <a:grpSpLocks/>
            </p:cNvGrpSpPr>
            <p:nvPr/>
          </p:nvGrpSpPr>
          <p:grpSpPr bwMode="auto">
            <a:xfrm>
              <a:off x="672" y="3888"/>
              <a:ext cx="278" cy="86"/>
              <a:chOff x="672" y="3994"/>
              <a:chExt cx="278" cy="86"/>
            </a:xfrm>
          </p:grpSpPr>
          <p:sp>
            <p:nvSpPr>
              <p:cNvPr id="218177" name="AutoShape 1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78" name="AutoShape 1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76" name="Picture 13" descr="wb_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74" name="Group 14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pic>
          <p:nvPicPr>
            <p:cNvPr id="218171" name="Picture 15" descr="wb_0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8172" name="Group 16"/>
            <p:cNvGrpSpPr>
              <a:grpSpLocks/>
            </p:cNvGrpSpPr>
            <p:nvPr/>
          </p:nvGrpSpPr>
          <p:grpSpPr bwMode="auto">
            <a:xfrm>
              <a:off x="672" y="3840"/>
              <a:ext cx="278" cy="86"/>
              <a:chOff x="672" y="3994"/>
              <a:chExt cx="278" cy="86"/>
            </a:xfrm>
          </p:grpSpPr>
          <p:sp>
            <p:nvSpPr>
              <p:cNvPr id="218173" name="AutoShape 17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74" name="AutoShape 18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94579" name="Group 1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18167" name="Group 20"/>
            <p:cNvGrpSpPr>
              <a:grpSpLocks/>
            </p:cNvGrpSpPr>
            <p:nvPr/>
          </p:nvGrpSpPr>
          <p:grpSpPr bwMode="auto">
            <a:xfrm>
              <a:off x="672" y="3744"/>
              <a:ext cx="278" cy="86"/>
              <a:chOff x="672" y="3994"/>
              <a:chExt cx="278" cy="86"/>
            </a:xfrm>
          </p:grpSpPr>
          <p:sp>
            <p:nvSpPr>
              <p:cNvPr id="218169" name="AutoShape 2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70" name="AutoShape 2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68" name="Picture 23" descr="wb_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4" name="Group 2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18163" name="Group 25"/>
            <p:cNvGrpSpPr>
              <a:grpSpLocks/>
            </p:cNvGrpSpPr>
            <p:nvPr/>
          </p:nvGrpSpPr>
          <p:grpSpPr bwMode="auto">
            <a:xfrm>
              <a:off x="672" y="3600"/>
              <a:ext cx="278" cy="86"/>
              <a:chOff x="672" y="3994"/>
              <a:chExt cx="278" cy="86"/>
            </a:xfrm>
          </p:grpSpPr>
          <p:sp>
            <p:nvSpPr>
              <p:cNvPr id="218165" name="AutoShape 2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66" name="AutoShape 2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64" name="Picture 28" descr="wb_00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9" name="Group 2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18159" name="Group 30"/>
            <p:cNvGrpSpPr>
              <a:grpSpLocks/>
            </p:cNvGrpSpPr>
            <p:nvPr/>
          </p:nvGrpSpPr>
          <p:grpSpPr bwMode="auto">
            <a:xfrm>
              <a:off x="672" y="3360"/>
              <a:ext cx="278" cy="86"/>
              <a:chOff x="672" y="3994"/>
              <a:chExt cx="278" cy="86"/>
            </a:xfrm>
          </p:grpSpPr>
          <p:sp>
            <p:nvSpPr>
              <p:cNvPr id="218161" name="AutoShape 3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62" name="AutoShape 3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60" name="Picture 33" descr="wb_0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4" name="Group 3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18155" name="Group 35"/>
            <p:cNvGrpSpPr>
              <a:grpSpLocks/>
            </p:cNvGrpSpPr>
            <p:nvPr/>
          </p:nvGrpSpPr>
          <p:grpSpPr bwMode="auto">
            <a:xfrm>
              <a:off x="672" y="3034"/>
              <a:ext cx="278" cy="86"/>
              <a:chOff x="672" y="3994"/>
              <a:chExt cx="278" cy="86"/>
            </a:xfrm>
          </p:grpSpPr>
          <p:sp>
            <p:nvSpPr>
              <p:cNvPr id="218157" name="AutoShape 3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58" name="AutoShape 3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56" name="Picture 38" descr="wb_0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9" name="Group 3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18151" name="Group 40"/>
            <p:cNvGrpSpPr>
              <a:grpSpLocks/>
            </p:cNvGrpSpPr>
            <p:nvPr/>
          </p:nvGrpSpPr>
          <p:grpSpPr bwMode="auto">
            <a:xfrm>
              <a:off x="672" y="2544"/>
              <a:ext cx="278" cy="86"/>
              <a:chOff x="672" y="3994"/>
              <a:chExt cx="278" cy="86"/>
            </a:xfrm>
          </p:grpSpPr>
          <p:sp>
            <p:nvSpPr>
              <p:cNvPr id="218153" name="AutoShape 4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54" name="AutoShape 4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52" name="Picture 43" descr="wb_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4" name="Group 4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18147" name="Group 45"/>
            <p:cNvGrpSpPr>
              <a:grpSpLocks/>
            </p:cNvGrpSpPr>
            <p:nvPr/>
          </p:nvGrpSpPr>
          <p:grpSpPr bwMode="auto">
            <a:xfrm>
              <a:off x="672" y="1872"/>
              <a:ext cx="278" cy="86"/>
              <a:chOff x="672" y="3994"/>
              <a:chExt cx="278" cy="86"/>
            </a:xfrm>
          </p:grpSpPr>
          <p:sp>
            <p:nvSpPr>
              <p:cNvPr id="218149" name="AutoShape 4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50" name="AutoShape 4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48" name="Picture 48" descr="wb_0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9" name="Group 4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18143" name="Group 50"/>
            <p:cNvGrpSpPr>
              <a:grpSpLocks/>
            </p:cNvGrpSpPr>
            <p:nvPr/>
          </p:nvGrpSpPr>
          <p:grpSpPr bwMode="auto">
            <a:xfrm>
              <a:off x="672" y="912"/>
              <a:ext cx="278" cy="86"/>
              <a:chOff x="672" y="3994"/>
              <a:chExt cx="278" cy="86"/>
            </a:xfrm>
          </p:grpSpPr>
          <p:sp>
            <p:nvSpPr>
              <p:cNvPr id="218145" name="AutoShape 5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46" name="AutoShape 5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44" name="Picture 53" descr="wb_01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14" name="Picture 54" descr="wb_0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5" name="Picture 55" descr="wb_0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6" name="Picture 56" descr="wb_0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7" name="Picture 57" descr="wb_0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8" name="Picture 58" descr="wb_0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9" name="Picture 59" descr="wb_03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0" name="Picture 60" descr="wb_0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1" name="Picture 61" descr="wb_03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2" name="Picture 62" descr="wb_03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3" name="Picture 63" descr="wb_03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4" name="Picture 64" descr="wb_04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5" name="Picture 65" descr="wb_04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6" name="Picture 66" descr="wb_04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7" name="Picture 67" descr="wb_04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8" name="Picture 68" descr="wb_04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9" name="Picture 69" descr="wb_05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42" name="Rectangle 7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48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19139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40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19141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19142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19143" name="Group 7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19179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0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1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2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3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4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5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6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5600" name="Group 16"/>
          <p:cNvGrpSpPr>
            <a:grpSpLocks/>
          </p:cNvGrpSpPr>
          <p:nvPr/>
        </p:nvGrpSpPr>
        <p:grpSpPr bwMode="auto">
          <a:xfrm rot="245220">
            <a:off x="3363913" y="3532188"/>
            <a:ext cx="3640137" cy="620712"/>
            <a:chOff x="2119" y="1780"/>
            <a:chExt cx="2293" cy="391"/>
          </a:xfrm>
        </p:grpSpPr>
        <p:sp>
          <p:nvSpPr>
            <p:cNvPr id="219173" name="Freeform 17"/>
            <p:cNvSpPr>
              <a:spLocks/>
            </p:cNvSpPr>
            <p:nvPr/>
          </p:nvSpPr>
          <p:spPr bwMode="auto">
            <a:xfrm rot="356812">
              <a:off x="2119" y="17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4" name="Freeform 18"/>
            <p:cNvSpPr>
              <a:spLocks/>
            </p:cNvSpPr>
            <p:nvPr/>
          </p:nvSpPr>
          <p:spPr bwMode="auto">
            <a:xfrm rot="356812">
              <a:off x="2501" y="182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5" name="Freeform 19"/>
            <p:cNvSpPr>
              <a:spLocks/>
            </p:cNvSpPr>
            <p:nvPr/>
          </p:nvSpPr>
          <p:spPr bwMode="auto">
            <a:xfrm rot="356812">
              <a:off x="2883" y="186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6" name="Freeform 20"/>
            <p:cNvSpPr>
              <a:spLocks/>
            </p:cNvSpPr>
            <p:nvPr/>
          </p:nvSpPr>
          <p:spPr bwMode="auto">
            <a:xfrm rot="356812">
              <a:off x="3265" y="190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7" name="Freeform 21"/>
            <p:cNvSpPr>
              <a:spLocks/>
            </p:cNvSpPr>
            <p:nvPr/>
          </p:nvSpPr>
          <p:spPr bwMode="auto">
            <a:xfrm rot="356812">
              <a:off x="3646" y="193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8" name="Freeform 22"/>
            <p:cNvSpPr>
              <a:spLocks/>
            </p:cNvSpPr>
            <p:nvPr/>
          </p:nvSpPr>
          <p:spPr bwMode="auto">
            <a:xfrm rot="356812">
              <a:off x="4028" y="197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5607" name="Group 23"/>
          <p:cNvGrpSpPr>
            <a:grpSpLocks/>
          </p:cNvGrpSpPr>
          <p:nvPr/>
        </p:nvGrpSpPr>
        <p:grpSpPr bwMode="auto">
          <a:xfrm>
            <a:off x="3375025" y="4076700"/>
            <a:ext cx="3624263" cy="744538"/>
            <a:chOff x="2126" y="2124"/>
            <a:chExt cx="2283" cy="469"/>
          </a:xfrm>
        </p:grpSpPr>
        <p:sp>
          <p:nvSpPr>
            <p:cNvPr id="219167" name="Freeform 24"/>
            <p:cNvSpPr>
              <a:spLocks/>
            </p:cNvSpPr>
            <p:nvPr/>
          </p:nvSpPr>
          <p:spPr bwMode="auto">
            <a:xfrm rot="-497829">
              <a:off x="2126" y="240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8" name="Freeform 25"/>
            <p:cNvSpPr>
              <a:spLocks/>
            </p:cNvSpPr>
            <p:nvPr/>
          </p:nvSpPr>
          <p:spPr bwMode="auto">
            <a:xfrm rot="-497829">
              <a:off x="2506" y="234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9" name="Freeform 26"/>
            <p:cNvSpPr>
              <a:spLocks/>
            </p:cNvSpPr>
            <p:nvPr/>
          </p:nvSpPr>
          <p:spPr bwMode="auto">
            <a:xfrm rot="-497829">
              <a:off x="2886" y="229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0" name="Freeform 27"/>
            <p:cNvSpPr>
              <a:spLocks/>
            </p:cNvSpPr>
            <p:nvPr/>
          </p:nvSpPr>
          <p:spPr bwMode="auto">
            <a:xfrm rot="-497829">
              <a:off x="3266" y="2235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1" name="Freeform 28"/>
            <p:cNvSpPr>
              <a:spLocks/>
            </p:cNvSpPr>
            <p:nvPr/>
          </p:nvSpPr>
          <p:spPr bwMode="auto">
            <a:xfrm rot="-497829">
              <a:off x="3645" y="21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2" name="Freeform 29"/>
            <p:cNvSpPr>
              <a:spLocks/>
            </p:cNvSpPr>
            <p:nvPr/>
          </p:nvSpPr>
          <p:spPr bwMode="auto">
            <a:xfrm rot="-497829">
              <a:off x="4025" y="212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9146" name="Rectangle 3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195615" name="Freeform 31"/>
          <p:cNvSpPr>
            <a:spLocks/>
          </p:cNvSpPr>
          <p:nvPr/>
        </p:nvSpPr>
        <p:spPr bwMode="auto">
          <a:xfrm>
            <a:off x="6921500" y="3619500"/>
            <a:ext cx="622300" cy="1295400"/>
          </a:xfrm>
          <a:custGeom>
            <a:avLst/>
            <a:gdLst>
              <a:gd name="T0" fmla="*/ 2147483647 w 392"/>
              <a:gd name="T1" fmla="*/ 0 h 816"/>
              <a:gd name="T2" fmla="*/ 2147483647 w 392"/>
              <a:gd name="T3" fmla="*/ 2147483647 h 816"/>
              <a:gd name="T4" fmla="*/ 2147483647 w 392"/>
              <a:gd name="T5" fmla="*/ 2147483647 h 816"/>
              <a:gd name="T6" fmla="*/ 2147483647 w 392"/>
              <a:gd name="T7" fmla="*/ 2147483647 h 816"/>
              <a:gd name="T8" fmla="*/ 2147483647 w 392"/>
              <a:gd name="T9" fmla="*/ 2147483647 h 816"/>
              <a:gd name="T10" fmla="*/ 2147483647 w 392"/>
              <a:gd name="T11" fmla="*/ 2147483647 h 816"/>
              <a:gd name="T12" fmla="*/ 2147483647 w 392"/>
              <a:gd name="T13" fmla="*/ 2147483647 h 816"/>
              <a:gd name="T14" fmla="*/ 2147483647 w 392"/>
              <a:gd name="T15" fmla="*/ 2147483647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2" h="816">
                <a:moveTo>
                  <a:pt x="56" y="0"/>
                </a:moveTo>
                <a:cubicBezTo>
                  <a:pt x="56" y="24"/>
                  <a:pt x="56" y="96"/>
                  <a:pt x="56" y="144"/>
                </a:cubicBezTo>
                <a:cubicBezTo>
                  <a:pt x="56" y="192"/>
                  <a:pt x="0" y="256"/>
                  <a:pt x="56" y="288"/>
                </a:cubicBezTo>
                <a:cubicBezTo>
                  <a:pt x="112" y="320"/>
                  <a:pt x="392" y="312"/>
                  <a:pt x="392" y="336"/>
                </a:cubicBezTo>
                <a:cubicBezTo>
                  <a:pt x="392" y="360"/>
                  <a:pt x="112" y="400"/>
                  <a:pt x="56" y="432"/>
                </a:cubicBezTo>
                <a:cubicBezTo>
                  <a:pt x="0" y="464"/>
                  <a:pt x="56" y="488"/>
                  <a:pt x="56" y="528"/>
                </a:cubicBezTo>
                <a:cubicBezTo>
                  <a:pt x="56" y="568"/>
                  <a:pt x="56" y="624"/>
                  <a:pt x="56" y="672"/>
                </a:cubicBezTo>
                <a:cubicBezTo>
                  <a:pt x="56" y="720"/>
                  <a:pt x="56" y="792"/>
                  <a:pt x="56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48" name="Oval 32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195617" name="Group 33"/>
          <p:cNvGrpSpPr>
            <a:grpSpLocks/>
          </p:cNvGrpSpPr>
          <p:nvPr/>
        </p:nvGrpSpPr>
        <p:grpSpPr bwMode="auto">
          <a:xfrm>
            <a:off x="1676400" y="1905000"/>
            <a:ext cx="3344863" cy="3344863"/>
            <a:chOff x="1056" y="1200"/>
            <a:chExt cx="2107" cy="2107"/>
          </a:xfrm>
        </p:grpSpPr>
        <p:sp>
          <p:nvSpPr>
            <p:cNvPr id="219164" name="Oval 34"/>
            <p:cNvSpPr>
              <a:spLocks noChangeArrowheads="1"/>
            </p:cNvSpPr>
            <p:nvPr/>
          </p:nvSpPr>
          <p:spPr bwMode="auto">
            <a:xfrm>
              <a:off x="1822" y="1966"/>
              <a:ext cx="576" cy="576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19165" name="Oval 35"/>
            <p:cNvSpPr>
              <a:spLocks noChangeArrowheads="1"/>
            </p:cNvSpPr>
            <p:nvPr/>
          </p:nvSpPr>
          <p:spPr bwMode="auto">
            <a:xfrm>
              <a:off x="1439" y="1583"/>
              <a:ext cx="1342" cy="1342"/>
            </a:xfrm>
            <a:prstGeom prst="ellipse">
              <a:avLst/>
            </a:prstGeom>
            <a:noFill/>
            <a:ln w="25400">
              <a:solidFill>
                <a:srgbClr val="66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19166" name="Oval 36"/>
            <p:cNvSpPr>
              <a:spLocks noChangeArrowheads="1"/>
            </p:cNvSpPr>
            <p:nvPr/>
          </p:nvSpPr>
          <p:spPr bwMode="auto">
            <a:xfrm>
              <a:off x="1056" y="1200"/>
              <a:ext cx="2107" cy="2107"/>
            </a:xfrm>
            <a:prstGeom prst="ellipse">
              <a:avLst/>
            </a:prstGeom>
            <a:noFill/>
            <a:ln w="25400">
              <a:solidFill>
                <a:srgbClr val="CC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19150" name="Group 3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19156" name="Freeform 3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7" name="Freeform 3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8" name="Freeform 4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9" name="Freeform 4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0" name="Freeform 4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1" name="Freeform 4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2" name="Freeform 4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3" name="Freeform 4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9151" name="Oval 4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195631" name="Group 47"/>
          <p:cNvGrpSpPr>
            <a:grpSpLocks/>
          </p:cNvGrpSpPr>
          <p:nvPr/>
        </p:nvGrpSpPr>
        <p:grpSpPr bwMode="auto">
          <a:xfrm>
            <a:off x="1676400" y="3060700"/>
            <a:ext cx="3344863" cy="3344863"/>
            <a:chOff x="1056" y="1200"/>
            <a:chExt cx="2107" cy="2107"/>
          </a:xfrm>
        </p:grpSpPr>
        <p:sp>
          <p:nvSpPr>
            <p:cNvPr id="219153" name="Oval 48"/>
            <p:cNvSpPr>
              <a:spLocks noChangeArrowheads="1"/>
            </p:cNvSpPr>
            <p:nvPr/>
          </p:nvSpPr>
          <p:spPr bwMode="auto">
            <a:xfrm>
              <a:off x="1822" y="1966"/>
              <a:ext cx="576" cy="576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19154" name="Oval 49"/>
            <p:cNvSpPr>
              <a:spLocks noChangeArrowheads="1"/>
            </p:cNvSpPr>
            <p:nvPr/>
          </p:nvSpPr>
          <p:spPr bwMode="auto">
            <a:xfrm>
              <a:off x="1439" y="1583"/>
              <a:ext cx="1342" cy="1342"/>
            </a:xfrm>
            <a:prstGeom prst="ellipse">
              <a:avLst/>
            </a:prstGeom>
            <a:noFill/>
            <a:ln w="25400">
              <a:solidFill>
                <a:srgbClr val="66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19155" name="Oval 50"/>
            <p:cNvSpPr>
              <a:spLocks noChangeArrowheads="1"/>
            </p:cNvSpPr>
            <p:nvPr/>
          </p:nvSpPr>
          <p:spPr bwMode="auto">
            <a:xfrm>
              <a:off x="1056" y="1200"/>
              <a:ext cx="2107" cy="2107"/>
            </a:xfrm>
            <a:prstGeom prst="ellipse">
              <a:avLst/>
            </a:prstGeom>
            <a:noFill/>
            <a:ln w="25400">
              <a:solidFill>
                <a:srgbClr val="CC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428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0163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4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20165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20166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20167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20193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4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5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6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7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8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9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200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0168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20185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86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87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88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89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0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1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2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0169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220170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0171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0172" name="Freeform 28"/>
          <p:cNvSpPr>
            <a:spLocks/>
          </p:cNvSpPr>
          <p:nvPr/>
        </p:nvSpPr>
        <p:spPr bwMode="auto">
          <a:xfrm rot="-433624">
            <a:off x="3368675" y="33924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Freeform 29"/>
          <p:cNvSpPr>
            <a:spLocks/>
          </p:cNvSpPr>
          <p:nvPr/>
        </p:nvSpPr>
        <p:spPr bwMode="auto">
          <a:xfrm rot="-433624">
            <a:off x="3973513" y="33147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4" name="Freeform 30"/>
          <p:cNvSpPr>
            <a:spLocks/>
          </p:cNvSpPr>
          <p:nvPr/>
        </p:nvSpPr>
        <p:spPr bwMode="auto">
          <a:xfrm rot="-433624">
            <a:off x="4578350" y="32385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5" name="Freeform 31"/>
          <p:cNvSpPr>
            <a:spLocks/>
          </p:cNvSpPr>
          <p:nvPr/>
        </p:nvSpPr>
        <p:spPr bwMode="auto">
          <a:xfrm rot="-433624">
            <a:off x="5183188" y="31623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6" name="Freeform 32"/>
          <p:cNvSpPr>
            <a:spLocks/>
          </p:cNvSpPr>
          <p:nvPr/>
        </p:nvSpPr>
        <p:spPr bwMode="auto">
          <a:xfrm rot="-433624">
            <a:off x="5788025" y="308451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7" name="Freeform 33"/>
          <p:cNvSpPr>
            <a:spLocks/>
          </p:cNvSpPr>
          <p:nvPr/>
        </p:nvSpPr>
        <p:spPr bwMode="auto">
          <a:xfrm rot="-433624">
            <a:off x="6392863" y="300831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8" name="Freeform 34"/>
          <p:cNvSpPr>
            <a:spLocks/>
          </p:cNvSpPr>
          <p:nvPr/>
        </p:nvSpPr>
        <p:spPr bwMode="auto">
          <a:xfrm rot="-1405177">
            <a:off x="3375025" y="44291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9" name="Freeform 35"/>
          <p:cNvSpPr>
            <a:spLocks/>
          </p:cNvSpPr>
          <p:nvPr/>
        </p:nvSpPr>
        <p:spPr bwMode="auto">
          <a:xfrm rot="-1405177">
            <a:off x="3935413" y="418623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80" name="Freeform 36"/>
          <p:cNvSpPr>
            <a:spLocks/>
          </p:cNvSpPr>
          <p:nvPr/>
        </p:nvSpPr>
        <p:spPr bwMode="auto">
          <a:xfrm rot="-1405177">
            <a:off x="4494213" y="39433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81" name="Freeform 37"/>
          <p:cNvSpPr>
            <a:spLocks/>
          </p:cNvSpPr>
          <p:nvPr/>
        </p:nvSpPr>
        <p:spPr bwMode="auto">
          <a:xfrm rot="-1405177">
            <a:off x="5053013" y="37020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82" name="Freeform 38"/>
          <p:cNvSpPr>
            <a:spLocks/>
          </p:cNvSpPr>
          <p:nvPr/>
        </p:nvSpPr>
        <p:spPr bwMode="auto">
          <a:xfrm rot="-1405177">
            <a:off x="5613400" y="345916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83" name="Freeform 39"/>
          <p:cNvSpPr>
            <a:spLocks/>
          </p:cNvSpPr>
          <p:nvPr/>
        </p:nvSpPr>
        <p:spPr bwMode="auto">
          <a:xfrm rot="-1405177">
            <a:off x="6172200" y="321786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84" name="Freeform 40"/>
          <p:cNvSpPr>
            <a:spLocks/>
          </p:cNvSpPr>
          <p:nvPr/>
        </p:nvSpPr>
        <p:spPr bwMode="auto">
          <a:xfrm>
            <a:off x="6754813" y="3027363"/>
            <a:ext cx="280987" cy="220662"/>
          </a:xfrm>
          <a:custGeom>
            <a:avLst/>
            <a:gdLst>
              <a:gd name="T0" fmla="*/ 0 w 177"/>
              <a:gd name="T1" fmla="*/ 2147483647 h 139"/>
              <a:gd name="T2" fmla="*/ 2147483647 w 177"/>
              <a:gd name="T3" fmla="*/ 2147483647 h 139"/>
              <a:gd name="T4" fmla="*/ 2147483647 w 177"/>
              <a:gd name="T5" fmla="*/ 2147483647 h 1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7" h="139">
                <a:moveTo>
                  <a:pt x="0" y="139"/>
                </a:moveTo>
                <a:cubicBezTo>
                  <a:pt x="11" y="82"/>
                  <a:pt x="21" y="25"/>
                  <a:pt x="50" y="13"/>
                </a:cubicBezTo>
                <a:cubicBezTo>
                  <a:pt x="80" y="0"/>
                  <a:pt x="156" y="55"/>
                  <a:pt x="177" y="63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5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1187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88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21189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21190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21191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21220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21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22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23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24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25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26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27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1192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21212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13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14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15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16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17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18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19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1193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221194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1195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1196" name="Freeform 28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7" name="Freeform 29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8" name="Freeform 30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9" name="Freeform 31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0" name="Freeform 32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1" name="Freeform 33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2" name="Freeform 34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3" name="Freeform 35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2147483647 w 160"/>
              <a:gd name="T1" fmla="*/ 2147483647 h 153"/>
              <a:gd name="T2" fmla="*/ 2147483647 w 160"/>
              <a:gd name="T3" fmla="*/ 2147483647 h 153"/>
              <a:gd name="T4" fmla="*/ 2147483647 w 160"/>
              <a:gd name="T5" fmla="*/ 2147483647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4" name="Freeform 36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5" name="Freeform 37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6" name="Freeform 38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7" name="Freeform 39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8" name="Freeform 40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9" name="Freeform 41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10" name="Freeform 42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147483647 h 141"/>
              <a:gd name="T2" fmla="*/ 2147483647 w 226"/>
              <a:gd name="T3" fmla="*/ 2147483647 h 141"/>
              <a:gd name="T4" fmla="*/ 2147483647 w 226"/>
              <a:gd name="T5" fmla="*/ 2147483647 h 141"/>
              <a:gd name="T6" fmla="*/ 2147483647 w 226"/>
              <a:gd name="T7" fmla="*/ 2147483647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11" name="Freeform 43"/>
          <p:cNvSpPr>
            <a:spLocks/>
          </p:cNvSpPr>
          <p:nvPr/>
        </p:nvSpPr>
        <p:spPr bwMode="auto">
          <a:xfrm>
            <a:off x="6934200" y="1371600"/>
            <a:ext cx="622300" cy="1295400"/>
          </a:xfrm>
          <a:custGeom>
            <a:avLst/>
            <a:gdLst>
              <a:gd name="T0" fmla="*/ 2147483647 w 392"/>
              <a:gd name="T1" fmla="*/ 0 h 816"/>
              <a:gd name="T2" fmla="*/ 2147483647 w 392"/>
              <a:gd name="T3" fmla="*/ 2147483647 h 816"/>
              <a:gd name="T4" fmla="*/ 2147483647 w 392"/>
              <a:gd name="T5" fmla="*/ 2147483647 h 816"/>
              <a:gd name="T6" fmla="*/ 2147483647 w 392"/>
              <a:gd name="T7" fmla="*/ 2147483647 h 816"/>
              <a:gd name="T8" fmla="*/ 2147483647 w 392"/>
              <a:gd name="T9" fmla="*/ 2147483647 h 816"/>
              <a:gd name="T10" fmla="*/ 2147483647 w 392"/>
              <a:gd name="T11" fmla="*/ 2147483647 h 816"/>
              <a:gd name="T12" fmla="*/ 2147483647 w 392"/>
              <a:gd name="T13" fmla="*/ 2147483647 h 816"/>
              <a:gd name="T14" fmla="*/ 2147483647 w 392"/>
              <a:gd name="T15" fmla="*/ 2147483647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2" h="816">
                <a:moveTo>
                  <a:pt x="56" y="0"/>
                </a:moveTo>
                <a:cubicBezTo>
                  <a:pt x="56" y="24"/>
                  <a:pt x="56" y="96"/>
                  <a:pt x="56" y="144"/>
                </a:cubicBezTo>
                <a:cubicBezTo>
                  <a:pt x="56" y="192"/>
                  <a:pt x="0" y="256"/>
                  <a:pt x="56" y="288"/>
                </a:cubicBezTo>
                <a:cubicBezTo>
                  <a:pt x="112" y="320"/>
                  <a:pt x="392" y="312"/>
                  <a:pt x="392" y="336"/>
                </a:cubicBezTo>
                <a:cubicBezTo>
                  <a:pt x="392" y="360"/>
                  <a:pt x="112" y="400"/>
                  <a:pt x="56" y="432"/>
                </a:cubicBezTo>
                <a:cubicBezTo>
                  <a:pt x="0" y="464"/>
                  <a:pt x="56" y="488"/>
                  <a:pt x="56" y="528"/>
                </a:cubicBezTo>
                <a:cubicBezTo>
                  <a:pt x="56" y="568"/>
                  <a:pt x="56" y="624"/>
                  <a:pt x="56" y="672"/>
                </a:cubicBezTo>
                <a:cubicBezTo>
                  <a:pt x="56" y="720"/>
                  <a:pt x="56" y="792"/>
                  <a:pt x="56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210" name="Group 2"/>
          <p:cNvGrpSpPr>
            <a:grpSpLocks/>
          </p:cNvGrpSpPr>
          <p:nvPr/>
        </p:nvGrpSpPr>
        <p:grpSpPr bwMode="auto">
          <a:xfrm>
            <a:off x="552450" y="533400"/>
            <a:ext cx="7905750" cy="5280025"/>
            <a:chOff x="348" y="336"/>
            <a:chExt cx="4980" cy="3326"/>
          </a:xfrm>
        </p:grpSpPr>
        <p:sp>
          <p:nvSpPr>
            <p:cNvPr id="222213" name="Rectangle 3"/>
            <p:cNvSpPr>
              <a:spLocks noChangeArrowheads="1"/>
            </p:cNvSpPr>
            <p:nvPr/>
          </p:nvSpPr>
          <p:spPr bwMode="auto">
            <a:xfrm>
              <a:off x="2832" y="3024"/>
              <a:ext cx="96" cy="96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2214" name="Line 4"/>
            <p:cNvSpPr>
              <a:spLocks noChangeShapeType="1"/>
            </p:cNvSpPr>
            <p:nvPr/>
          </p:nvSpPr>
          <p:spPr bwMode="auto">
            <a:xfrm>
              <a:off x="2832" y="1920"/>
              <a:ext cx="0" cy="120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15" name="Oval 5"/>
            <p:cNvSpPr>
              <a:spLocks noChangeArrowheads="1"/>
            </p:cNvSpPr>
            <p:nvPr/>
          </p:nvSpPr>
          <p:spPr bwMode="auto">
            <a:xfrm>
              <a:off x="2680" y="177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2216" name="Oval 6"/>
            <p:cNvSpPr>
              <a:spLocks noChangeArrowheads="1"/>
            </p:cNvSpPr>
            <p:nvPr/>
          </p:nvSpPr>
          <p:spPr bwMode="auto">
            <a:xfrm>
              <a:off x="3344" y="297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2217" name="Line 7"/>
            <p:cNvSpPr>
              <a:spLocks noChangeShapeType="1"/>
            </p:cNvSpPr>
            <p:nvPr/>
          </p:nvSpPr>
          <p:spPr bwMode="auto">
            <a:xfrm>
              <a:off x="384" y="1920"/>
              <a:ext cx="24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18" name="Line 8"/>
            <p:cNvSpPr>
              <a:spLocks noChangeShapeType="1"/>
            </p:cNvSpPr>
            <p:nvPr/>
          </p:nvSpPr>
          <p:spPr bwMode="auto">
            <a:xfrm>
              <a:off x="384" y="3120"/>
              <a:ext cx="31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19" name="Line 9"/>
            <p:cNvSpPr>
              <a:spLocks noChangeShapeType="1"/>
            </p:cNvSpPr>
            <p:nvPr/>
          </p:nvSpPr>
          <p:spPr bwMode="auto">
            <a:xfrm flipV="1">
              <a:off x="2832" y="336"/>
              <a:ext cx="1824" cy="1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20" name="Line 10"/>
            <p:cNvSpPr>
              <a:spLocks noChangeShapeType="1"/>
            </p:cNvSpPr>
            <p:nvPr/>
          </p:nvSpPr>
          <p:spPr bwMode="auto">
            <a:xfrm flipV="1">
              <a:off x="3504" y="1536"/>
              <a:ext cx="1824" cy="1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21" name="Line 11"/>
            <p:cNvSpPr>
              <a:spLocks noChangeShapeType="1"/>
            </p:cNvSpPr>
            <p:nvPr/>
          </p:nvSpPr>
          <p:spPr bwMode="auto">
            <a:xfrm flipH="1">
              <a:off x="384" y="2832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22" name="Text Box 12"/>
            <p:cNvSpPr txBox="1">
              <a:spLocks noChangeArrowheads="1"/>
            </p:cNvSpPr>
            <p:nvPr/>
          </p:nvSpPr>
          <p:spPr bwMode="auto">
            <a:xfrm>
              <a:off x="348" y="2496"/>
              <a:ext cx="7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to source</a:t>
              </a:r>
            </a:p>
          </p:txBody>
        </p:sp>
        <p:sp>
          <p:nvSpPr>
            <p:cNvPr id="222223" name="Text Box 13"/>
            <p:cNvSpPr txBox="1">
              <a:spLocks noChangeArrowheads="1"/>
            </p:cNvSpPr>
            <p:nvPr/>
          </p:nvSpPr>
          <p:spPr bwMode="auto">
            <a:xfrm rot="-2388334">
              <a:off x="4320" y="86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to detector</a:t>
              </a:r>
            </a:p>
          </p:txBody>
        </p:sp>
        <p:sp>
          <p:nvSpPr>
            <p:cNvPr id="222224" name="Line 14"/>
            <p:cNvSpPr>
              <a:spLocks noChangeShapeType="1"/>
            </p:cNvSpPr>
            <p:nvPr/>
          </p:nvSpPr>
          <p:spPr bwMode="auto">
            <a:xfrm flipV="1">
              <a:off x="4560" y="96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25" name="Line 15"/>
            <p:cNvSpPr>
              <a:spLocks noChangeShapeType="1"/>
            </p:cNvSpPr>
            <p:nvPr/>
          </p:nvSpPr>
          <p:spPr bwMode="auto">
            <a:xfrm>
              <a:off x="2832" y="1920"/>
              <a:ext cx="672" cy="12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26" name="Text Box 16"/>
            <p:cNvSpPr txBox="1">
              <a:spLocks noChangeArrowheads="1"/>
            </p:cNvSpPr>
            <p:nvPr/>
          </p:nvSpPr>
          <p:spPr bwMode="auto">
            <a:xfrm rot="-1882992">
              <a:off x="3163" y="2349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808080"/>
                  </a:solidFill>
                </a:rPr>
                <a:t>d</a:t>
              </a:r>
            </a:p>
          </p:txBody>
        </p:sp>
        <p:cxnSp>
          <p:nvCxnSpPr>
            <p:cNvPr id="222227" name="AutoShape 17"/>
            <p:cNvCxnSpPr>
              <a:cxnSpLocks noChangeShapeType="1"/>
            </p:cNvCxnSpPr>
            <p:nvPr/>
          </p:nvCxnSpPr>
          <p:spPr bwMode="auto">
            <a:xfrm rot="5400000" flipH="1">
              <a:off x="3096" y="3240"/>
              <a:ext cx="336" cy="288"/>
            </a:xfrm>
            <a:prstGeom prst="curvedConnector3">
              <a:avLst>
                <a:gd name="adj1" fmla="val 1011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2228" name="Text Box 18"/>
            <p:cNvSpPr txBox="1">
              <a:spLocks noChangeArrowheads="1"/>
            </p:cNvSpPr>
            <p:nvPr/>
          </p:nvSpPr>
          <p:spPr bwMode="auto">
            <a:xfrm>
              <a:off x="3398" y="3431"/>
              <a:ext cx="5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d∙sin(</a:t>
              </a:r>
              <a:r>
                <a:rPr lang="el-GR" altLang="en-US" sz="1800">
                  <a:solidFill>
                    <a:srgbClr val="000000"/>
                  </a:solidFill>
                </a:rPr>
                <a:t>θ</a:t>
              </a:r>
              <a:r>
                <a:rPr lang="en-US" altLang="en-US" sz="1800">
                  <a:solidFill>
                    <a:srgbClr val="000000"/>
                  </a:solidFill>
                </a:rPr>
                <a:t>)</a:t>
              </a:r>
              <a:endParaRPr lang="el-GR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2229" name="Arc 19"/>
            <p:cNvSpPr>
              <a:spLocks/>
            </p:cNvSpPr>
            <p:nvPr/>
          </p:nvSpPr>
          <p:spPr bwMode="auto">
            <a:xfrm rot="670182" flipV="1">
              <a:off x="2832" y="2015"/>
              <a:ext cx="194" cy="287"/>
            </a:xfrm>
            <a:custGeom>
              <a:avLst/>
              <a:gdLst>
                <a:gd name="T0" fmla="*/ 0 w 14629"/>
                <a:gd name="T1" fmla="*/ 0 h 21513"/>
                <a:gd name="T2" fmla="*/ 0 w 14629"/>
                <a:gd name="T3" fmla="*/ 0 h 21513"/>
                <a:gd name="T4" fmla="*/ 0 w 14629"/>
                <a:gd name="T5" fmla="*/ 0 h 215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629" h="21513" fill="none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</a:path>
                <a:path w="14629" h="21513" stroke="0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  <a:lnTo>
                    <a:pt x="0" y="21513"/>
                  </a:lnTo>
                  <a:lnTo>
                    <a:pt x="1939" y="0"/>
                  </a:lnTo>
                  <a:close/>
                </a:path>
              </a:pathLst>
            </a:cu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30" name="Text Box 20"/>
            <p:cNvSpPr txBox="1">
              <a:spLocks noChangeArrowheads="1"/>
            </p:cNvSpPr>
            <p:nvPr/>
          </p:nvSpPr>
          <p:spPr bwMode="auto">
            <a:xfrm>
              <a:off x="2802" y="2078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n-US" sz="1800">
                  <a:solidFill>
                    <a:srgbClr val="808080"/>
                  </a:solidFill>
                </a:rPr>
                <a:t>θ</a:t>
              </a:r>
            </a:p>
          </p:txBody>
        </p:sp>
        <p:sp>
          <p:nvSpPr>
            <p:cNvPr id="222231" name="Text Box 21"/>
            <p:cNvSpPr txBox="1">
              <a:spLocks noChangeArrowheads="1"/>
            </p:cNvSpPr>
            <p:nvPr/>
          </p:nvSpPr>
          <p:spPr bwMode="auto">
            <a:xfrm>
              <a:off x="2964" y="1833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atom #1</a:t>
              </a:r>
            </a:p>
          </p:txBody>
        </p:sp>
        <p:sp>
          <p:nvSpPr>
            <p:cNvPr id="222232" name="Text Box 22"/>
            <p:cNvSpPr txBox="1">
              <a:spLocks noChangeArrowheads="1"/>
            </p:cNvSpPr>
            <p:nvPr/>
          </p:nvSpPr>
          <p:spPr bwMode="auto">
            <a:xfrm>
              <a:off x="3636" y="3033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atom #2</a:t>
              </a:r>
            </a:p>
          </p:txBody>
        </p:sp>
      </p:grpSp>
      <p:sp>
        <p:nvSpPr>
          <p:cNvPr id="222211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Bragg’s Law</a:t>
            </a:r>
          </a:p>
        </p:txBody>
      </p:sp>
      <p:sp>
        <p:nvSpPr>
          <p:cNvPr id="198680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</a:rPr>
              <a:t>n</a:t>
            </a:r>
            <a:r>
              <a:rPr lang="el-GR" altLang="en-US" sz="2800" b="1">
                <a:solidFill>
                  <a:srgbClr val="000000"/>
                </a:solidFill>
              </a:rPr>
              <a:t>λ</a:t>
            </a:r>
            <a:r>
              <a:rPr lang="en-US" altLang="en-US" sz="2800" b="1">
                <a:solidFill>
                  <a:srgbClr val="000000"/>
                </a:solidFill>
              </a:rPr>
              <a:t> = 2d sin(</a:t>
            </a:r>
            <a:r>
              <a:rPr lang="el-GR" altLang="en-US" sz="2800" b="1">
                <a:solidFill>
                  <a:srgbClr val="000000"/>
                </a:solidFill>
              </a:rPr>
              <a:t>θ</a:t>
            </a:r>
            <a:r>
              <a:rPr lang="en-US" altLang="en-US" sz="2800" b="1">
                <a:solidFill>
                  <a:srgbClr val="000000"/>
                </a:solidFill>
              </a:rPr>
              <a:t>)</a:t>
            </a:r>
            <a:endParaRPr lang="el-GR" altLang="en-US" sz="28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867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8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4495800" y="4800600"/>
            <a:ext cx="152400" cy="1524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3235" name="Oval 3"/>
          <p:cNvSpPr>
            <a:spLocks noChangeArrowheads="1"/>
          </p:cNvSpPr>
          <p:nvPr/>
        </p:nvSpPr>
        <p:spPr bwMode="auto">
          <a:xfrm>
            <a:off x="4265613" y="327025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3236" name="Oval 4"/>
          <p:cNvSpPr>
            <a:spLocks noChangeArrowheads="1"/>
          </p:cNvSpPr>
          <p:nvPr/>
        </p:nvSpPr>
        <p:spPr bwMode="auto">
          <a:xfrm>
            <a:off x="5308600" y="4724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3237" name="Line 5"/>
          <p:cNvSpPr>
            <a:spLocks noChangeShapeType="1"/>
          </p:cNvSpPr>
          <p:nvPr/>
        </p:nvSpPr>
        <p:spPr bwMode="auto">
          <a:xfrm>
            <a:off x="609600" y="3492500"/>
            <a:ext cx="388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38" name="Line 6"/>
          <p:cNvSpPr>
            <a:spLocks noChangeShapeType="1"/>
          </p:cNvSpPr>
          <p:nvPr/>
        </p:nvSpPr>
        <p:spPr bwMode="auto">
          <a:xfrm>
            <a:off x="609600" y="4953000"/>
            <a:ext cx="495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39" name="Line 7"/>
          <p:cNvSpPr>
            <a:spLocks noChangeShapeType="1"/>
          </p:cNvSpPr>
          <p:nvPr/>
        </p:nvSpPr>
        <p:spPr bwMode="auto">
          <a:xfrm flipV="1">
            <a:off x="5562600" y="1185863"/>
            <a:ext cx="1279525" cy="3767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0" name="Line 8"/>
          <p:cNvSpPr>
            <a:spLocks noChangeShapeType="1"/>
          </p:cNvSpPr>
          <p:nvPr/>
        </p:nvSpPr>
        <p:spPr bwMode="auto">
          <a:xfrm flipH="1">
            <a:off x="609600" y="4495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1" name="Text Box 9"/>
          <p:cNvSpPr txBox="1">
            <a:spLocks noChangeArrowheads="1"/>
          </p:cNvSpPr>
          <p:nvPr/>
        </p:nvSpPr>
        <p:spPr bwMode="auto">
          <a:xfrm>
            <a:off x="552450" y="3962400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to source</a:t>
            </a:r>
          </a:p>
        </p:txBody>
      </p:sp>
      <p:grpSp>
        <p:nvGrpSpPr>
          <p:cNvPr id="223242" name="Group 10"/>
          <p:cNvGrpSpPr>
            <a:grpSpLocks/>
          </p:cNvGrpSpPr>
          <p:nvPr/>
        </p:nvGrpSpPr>
        <p:grpSpPr bwMode="auto">
          <a:xfrm rot="-1919995">
            <a:off x="5294313" y="1450975"/>
            <a:ext cx="1263650" cy="838200"/>
            <a:chOff x="4320" y="864"/>
            <a:chExt cx="796" cy="528"/>
          </a:xfrm>
        </p:grpSpPr>
        <p:sp>
          <p:nvSpPr>
            <p:cNvPr id="223256" name="Text Box 11"/>
            <p:cNvSpPr txBox="1">
              <a:spLocks noChangeArrowheads="1"/>
            </p:cNvSpPr>
            <p:nvPr/>
          </p:nvSpPr>
          <p:spPr bwMode="auto">
            <a:xfrm rot="-2388334">
              <a:off x="4320" y="86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to detector</a:t>
              </a:r>
            </a:p>
          </p:txBody>
        </p:sp>
        <p:sp>
          <p:nvSpPr>
            <p:cNvPr id="223257" name="Line 12"/>
            <p:cNvSpPr>
              <a:spLocks noChangeShapeType="1"/>
            </p:cNvSpPr>
            <p:nvPr/>
          </p:nvSpPr>
          <p:spPr bwMode="auto">
            <a:xfrm flipV="1">
              <a:off x="4560" y="96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3243" name="Group 13"/>
          <p:cNvGrpSpPr>
            <a:grpSpLocks/>
          </p:cNvGrpSpPr>
          <p:nvPr/>
        </p:nvGrpSpPr>
        <p:grpSpPr bwMode="auto">
          <a:xfrm>
            <a:off x="4492625" y="3486150"/>
            <a:ext cx="1069975" cy="1466850"/>
            <a:chOff x="2830" y="2196"/>
            <a:chExt cx="674" cy="924"/>
          </a:xfrm>
        </p:grpSpPr>
        <p:sp>
          <p:nvSpPr>
            <p:cNvPr id="223254" name="Line 14"/>
            <p:cNvSpPr>
              <a:spLocks noChangeShapeType="1"/>
            </p:cNvSpPr>
            <p:nvPr/>
          </p:nvSpPr>
          <p:spPr bwMode="auto">
            <a:xfrm>
              <a:off x="2832" y="2199"/>
              <a:ext cx="0" cy="921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255" name="Line 15"/>
            <p:cNvSpPr>
              <a:spLocks noChangeShapeType="1"/>
            </p:cNvSpPr>
            <p:nvPr/>
          </p:nvSpPr>
          <p:spPr bwMode="auto">
            <a:xfrm>
              <a:off x="2830" y="2196"/>
              <a:ext cx="674" cy="92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3244" name="Text Box 16"/>
          <p:cNvSpPr txBox="1">
            <a:spLocks noChangeArrowheads="1"/>
          </p:cNvSpPr>
          <p:nvPr/>
        </p:nvSpPr>
        <p:spPr bwMode="auto">
          <a:xfrm rot="-1882992">
            <a:off x="5100638" y="38750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808080"/>
                </a:solidFill>
              </a:rPr>
              <a:t>d</a:t>
            </a:r>
          </a:p>
        </p:txBody>
      </p:sp>
      <p:cxnSp>
        <p:nvCxnSpPr>
          <p:cNvPr id="223245" name="AutoShape 17"/>
          <p:cNvCxnSpPr>
            <a:cxnSpLocks noChangeShapeType="1"/>
          </p:cNvCxnSpPr>
          <p:nvPr/>
        </p:nvCxnSpPr>
        <p:spPr bwMode="auto">
          <a:xfrm rot="5400000" flipH="1">
            <a:off x="4914900" y="5143500"/>
            <a:ext cx="533400" cy="457200"/>
          </a:xfrm>
          <a:prstGeom prst="curvedConnector3">
            <a:avLst>
              <a:gd name="adj1" fmla="val 10116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3246" name="Text Box 18"/>
          <p:cNvSpPr txBox="1">
            <a:spLocks noChangeArrowheads="1"/>
          </p:cNvSpPr>
          <p:nvPr/>
        </p:nvSpPr>
        <p:spPr bwMode="auto">
          <a:xfrm>
            <a:off x="5394325" y="5446713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d∙sin(</a:t>
            </a:r>
            <a:r>
              <a:rPr lang="el-GR" altLang="en-US" sz="1800">
                <a:solidFill>
                  <a:srgbClr val="000000"/>
                </a:solidFill>
              </a:rPr>
              <a:t>θ</a:t>
            </a:r>
            <a:r>
              <a:rPr lang="en-US" altLang="en-US" sz="1800">
                <a:solidFill>
                  <a:srgbClr val="000000"/>
                </a:solidFill>
              </a:rPr>
              <a:t>)</a:t>
            </a:r>
            <a:endParaRPr lang="el-GR" altLang="en-US" sz="1800">
              <a:solidFill>
                <a:srgbClr val="000000"/>
              </a:solidFill>
            </a:endParaRPr>
          </a:p>
        </p:txBody>
      </p:sp>
      <p:sp>
        <p:nvSpPr>
          <p:cNvPr id="223247" name="Arc 19"/>
          <p:cNvSpPr>
            <a:spLocks/>
          </p:cNvSpPr>
          <p:nvPr/>
        </p:nvSpPr>
        <p:spPr bwMode="auto">
          <a:xfrm rot="670182" flipV="1">
            <a:off x="4495800" y="3648075"/>
            <a:ext cx="360363" cy="455613"/>
          </a:xfrm>
          <a:custGeom>
            <a:avLst/>
            <a:gdLst>
              <a:gd name="T0" fmla="*/ 381646067 w 17111"/>
              <a:gd name="T1" fmla="*/ 0 h 21513"/>
              <a:gd name="T2" fmla="*/ 2147483647 w 17111"/>
              <a:gd name="T3" fmla="*/ 1676013687 h 21513"/>
              <a:gd name="T4" fmla="*/ 0 w 17111"/>
              <a:gd name="T5" fmla="*/ 2147483647 h 215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111" h="21513" fill="none" extrusionOk="0">
                <a:moveTo>
                  <a:pt x="1939" y="0"/>
                </a:moveTo>
                <a:cubicBezTo>
                  <a:pt x="7937" y="541"/>
                  <a:pt x="13436" y="3560"/>
                  <a:pt x="17111" y="8330"/>
                </a:cubicBezTo>
              </a:path>
              <a:path w="17111" h="21513" stroke="0" extrusionOk="0">
                <a:moveTo>
                  <a:pt x="1939" y="0"/>
                </a:moveTo>
                <a:cubicBezTo>
                  <a:pt x="7937" y="541"/>
                  <a:pt x="13436" y="3560"/>
                  <a:pt x="17111" y="8330"/>
                </a:cubicBezTo>
                <a:lnTo>
                  <a:pt x="0" y="21513"/>
                </a:lnTo>
                <a:lnTo>
                  <a:pt x="1939" y="0"/>
                </a:lnTo>
                <a:close/>
              </a:path>
            </a:pathLst>
          </a:cu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48" name="Text Box 20"/>
          <p:cNvSpPr txBox="1">
            <a:spLocks noChangeArrowheads="1"/>
          </p:cNvSpPr>
          <p:nvPr/>
        </p:nvSpPr>
        <p:spPr bwMode="auto">
          <a:xfrm>
            <a:off x="4445000" y="36766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808080"/>
                </a:solidFill>
              </a:rPr>
              <a:t>θ</a:t>
            </a:r>
          </a:p>
        </p:txBody>
      </p:sp>
      <p:sp>
        <p:nvSpPr>
          <p:cNvPr id="223249" name="Text Box 21"/>
          <p:cNvSpPr txBox="1">
            <a:spLocks noChangeArrowheads="1"/>
          </p:cNvSpPr>
          <p:nvPr/>
        </p:nvSpPr>
        <p:spPr bwMode="auto">
          <a:xfrm>
            <a:off x="4705350" y="327501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atom #1</a:t>
            </a:r>
          </a:p>
        </p:txBody>
      </p:sp>
      <p:sp>
        <p:nvSpPr>
          <p:cNvPr id="223250" name="Text Box 22"/>
          <p:cNvSpPr txBox="1">
            <a:spLocks noChangeArrowheads="1"/>
          </p:cNvSpPr>
          <p:nvPr/>
        </p:nvSpPr>
        <p:spPr bwMode="auto">
          <a:xfrm>
            <a:off x="5772150" y="4814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atom #2</a:t>
            </a:r>
          </a:p>
        </p:txBody>
      </p:sp>
      <p:sp>
        <p:nvSpPr>
          <p:cNvPr id="223251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Bragg’s Law</a:t>
            </a:r>
          </a:p>
        </p:txBody>
      </p:sp>
      <p:sp>
        <p:nvSpPr>
          <p:cNvPr id="223252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</a:rPr>
              <a:t>n</a:t>
            </a:r>
            <a:r>
              <a:rPr lang="el-GR" altLang="en-US" sz="2800" b="1">
                <a:solidFill>
                  <a:srgbClr val="000000"/>
                </a:solidFill>
              </a:rPr>
              <a:t>λ</a:t>
            </a:r>
            <a:r>
              <a:rPr lang="en-US" altLang="en-US" sz="2800" b="1">
                <a:solidFill>
                  <a:srgbClr val="000000"/>
                </a:solidFill>
              </a:rPr>
              <a:t> = 2d sin(</a:t>
            </a:r>
            <a:r>
              <a:rPr lang="el-GR" altLang="en-US" sz="2800" b="1">
                <a:solidFill>
                  <a:srgbClr val="000000"/>
                </a:solidFill>
              </a:rPr>
              <a:t>θ</a:t>
            </a:r>
            <a:r>
              <a:rPr lang="en-US" altLang="en-US" sz="2800" b="1">
                <a:solidFill>
                  <a:srgbClr val="000000"/>
                </a:solidFill>
              </a:rPr>
              <a:t>)</a:t>
            </a:r>
            <a:endParaRPr lang="el-GR" altLang="en-US" sz="2800" b="1">
              <a:solidFill>
                <a:srgbClr val="000000"/>
              </a:solidFill>
            </a:endParaRPr>
          </a:p>
        </p:txBody>
      </p:sp>
      <p:sp>
        <p:nvSpPr>
          <p:cNvPr id="223253" name="Line 25"/>
          <p:cNvSpPr>
            <a:spLocks noChangeShapeType="1"/>
          </p:cNvSpPr>
          <p:nvPr/>
        </p:nvSpPr>
        <p:spPr bwMode="auto">
          <a:xfrm flipV="1">
            <a:off x="4495800" y="663575"/>
            <a:ext cx="962025" cy="283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95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wb_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1" name="Picture 3" descr="wb_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2" name="Picture 4" descr="wb_0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3" name="Picture 5" descr="wb_0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4" name="Picture 6" descr="wb_0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5" name="Picture 7" descr="wb_0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6" name="Picture 8" descr="wb_0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7" name="Picture 9" descr="wb_0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8" name="Picture 10" descr="wb_0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9" name="Picture 11" descr="wb_0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0" name="Picture 12" descr="wb_0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1" name="Picture 13" descr="wb_0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2" name="Picture 14" descr="wb_0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3" name="Picture 15" descr="wb_0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4" name="Picture 16" descr="wb_02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5" name="Picture 17" descr="wb_0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6" name="Picture 18" descr="wb_0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7" name="Picture 19" descr="wb_0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8" name="Picture 20" descr="wb_0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9" name="Picture 21" descr="wb_01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0" name="Picture 22" descr="wb_01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1" name="Picture 23" descr="wb_00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2" name="Picture 24" descr="wb_00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3" name="Picture 25" descr="wb_00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4" name="Picture 26" descr="wb_00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5" name="Picture 27" descr="wb_00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84" name="AutoShape 28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4285" name="Freeform 29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2147483647 h 208"/>
              <a:gd name="T2" fmla="*/ 2147483647 w 384"/>
              <a:gd name="T3" fmla="*/ 2147483647 h 208"/>
              <a:gd name="T4" fmla="*/ 2147483647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1758" name="Group 30"/>
          <p:cNvGrpSpPr>
            <a:grpSpLocks/>
          </p:cNvGrpSpPr>
          <p:nvPr/>
        </p:nvGrpSpPr>
        <p:grpSpPr bwMode="auto">
          <a:xfrm>
            <a:off x="1066800" y="6273800"/>
            <a:ext cx="441325" cy="161925"/>
            <a:chOff x="672" y="3952"/>
            <a:chExt cx="278" cy="102"/>
          </a:xfrm>
        </p:grpSpPr>
        <p:sp>
          <p:nvSpPr>
            <p:cNvPr id="224344" name="AutoShape 31"/>
            <p:cNvSpPr>
              <a:spLocks noChangeArrowheads="1"/>
            </p:cNvSpPr>
            <p:nvPr/>
          </p:nvSpPr>
          <p:spPr bwMode="auto">
            <a:xfrm>
              <a:off x="672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5" name="AutoShape 32"/>
            <p:cNvSpPr>
              <a:spLocks noChangeArrowheads="1"/>
            </p:cNvSpPr>
            <p:nvPr/>
          </p:nvSpPr>
          <p:spPr bwMode="auto">
            <a:xfrm>
              <a:off x="864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6" name="AutoShape 33"/>
            <p:cNvSpPr>
              <a:spLocks noChangeArrowheads="1"/>
            </p:cNvSpPr>
            <p:nvPr/>
          </p:nvSpPr>
          <p:spPr bwMode="auto">
            <a:xfrm>
              <a:off x="809" y="3968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62" name="Group 34"/>
          <p:cNvGrpSpPr>
            <a:grpSpLocks/>
          </p:cNvGrpSpPr>
          <p:nvPr/>
        </p:nvGrpSpPr>
        <p:grpSpPr bwMode="auto">
          <a:xfrm>
            <a:off x="1066800" y="6251575"/>
            <a:ext cx="441325" cy="161925"/>
            <a:chOff x="672" y="3936"/>
            <a:chExt cx="278" cy="102"/>
          </a:xfrm>
        </p:grpSpPr>
        <p:sp>
          <p:nvSpPr>
            <p:cNvPr id="224341" name="AutoShape 3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2" name="AutoShape 3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3" name="AutoShape 3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66" name="Group 38"/>
          <p:cNvGrpSpPr>
            <a:grpSpLocks/>
          </p:cNvGrpSpPr>
          <p:nvPr/>
        </p:nvGrpSpPr>
        <p:grpSpPr bwMode="auto">
          <a:xfrm>
            <a:off x="1068388" y="6234113"/>
            <a:ext cx="441325" cy="161925"/>
            <a:chOff x="672" y="3936"/>
            <a:chExt cx="278" cy="102"/>
          </a:xfrm>
        </p:grpSpPr>
        <p:sp>
          <p:nvSpPr>
            <p:cNvPr id="224338" name="AutoShape 3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9" name="AutoShape 4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0" name="AutoShape 4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70" name="Group 42"/>
          <p:cNvGrpSpPr>
            <a:grpSpLocks/>
          </p:cNvGrpSpPr>
          <p:nvPr/>
        </p:nvGrpSpPr>
        <p:grpSpPr bwMode="auto">
          <a:xfrm>
            <a:off x="1068388" y="6205538"/>
            <a:ext cx="441325" cy="161925"/>
            <a:chOff x="672" y="3936"/>
            <a:chExt cx="278" cy="102"/>
          </a:xfrm>
        </p:grpSpPr>
        <p:sp>
          <p:nvSpPr>
            <p:cNvPr id="224335" name="AutoShape 4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6" name="AutoShape 4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7" name="AutoShape 4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74" name="Group 46"/>
          <p:cNvGrpSpPr>
            <a:grpSpLocks/>
          </p:cNvGrpSpPr>
          <p:nvPr/>
        </p:nvGrpSpPr>
        <p:grpSpPr bwMode="auto">
          <a:xfrm>
            <a:off x="1068388" y="6169025"/>
            <a:ext cx="441325" cy="161925"/>
            <a:chOff x="672" y="3936"/>
            <a:chExt cx="278" cy="102"/>
          </a:xfrm>
        </p:grpSpPr>
        <p:sp>
          <p:nvSpPr>
            <p:cNvPr id="224332" name="AutoShape 4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3" name="AutoShape 4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4" name="AutoShape 4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78" name="Group 50"/>
          <p:cNvGrpSpPr>
            <a:grpSpLocks/>
          </p:cNvGrpSpPr>
          <p:nvPr/>
        </p:nvGrpSpPr>
        <p:grpSpPr bwMode="auto">
          <a:xfrm>
            <a:off x="1068388" y="6115050"/>
            <a:ext cx="441325" cy="161925"/>
            <a:chOff x="672" y="3936"/>
            <a:chExt cx="278" cy="102"/>
          </a:xfrm>
        </p:grpSpPr>
        <p:sp>
          <p:nvSpPr>
            <p:cNvPr id="224329" name="AutoShape 5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0" name="AutoShape 5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1" name="AutoShape 5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82" name="Group 54"/>
          <p:cNvGrpSpPr>
            <a:grpSpLocks/>
          </p:cNvGrpSpPr>
          <p:nvPr/>
        </p:nvGrpSpPr>
        <p:grpSpPr bwMode="auto">
          <a:xfrm>
            <a:off x="1068388" y="6032500"/>
            <a:ext cx="441325" cy="161925"/>
            <a:chOff x="672" y="3936"/>
            <a:chExt cx="278" cy="102"/>
          </a:xfrm>
        </p:grpSpPr>
        <p:sp>
          <p:nvSpPr>
            <p:cNvPr id="224326" name="AutoShape 5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7" name="AutoShape 5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8" name="AutoShape 5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86" name="Group 58"/>
          <p:cNvGrpSpPr>
            <a:grpSpLocks/>
          </p:cNvGrpSpPr>
          <p:nvPr/>
        </p:nvGrpSpPr>
        <p:grpSpPr bwMode="auto">
          <a:xfrm>
            <a:off x="1068388" y="5913438"/>
            <a:ext cx="441325" cy="161925"/>
            <a:chOff x="672" y="3936"/>
            <a:chExt cx="278" cy="102"/>
          </a:xfrm>
        </p:grpSpPr>
        <p:sp>
          <p:nvSpPr>
            <p:cNvPr id="224323" name="AutoShape 5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4" name="AutoShape 6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5" name="AutoShape 6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90" name="Group 62"/>
          <p:cNvGrpSpPr>
            <a:grpSpLocks/>
          </p:cNvGrpSpPr>
          <p:nvPr/>
        </p:nvGrpSpPr>
        <p:grpSpPr bwMode="auto">
          <a:xfrm>
            <a:off x="1068388" y="5740400"/>
            <a:ext cx="441325" cy="161925"/>
            <a:chOff x="672" y="3936"/>
            <a:chExt cx="278" cy="102"/>
          </a:xfrm>
        </p:grpSpPr>
        <p:sp>
          <p:nvSpPr>
            <p:cNvPr id="224320" name="AutoShape 6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1" name="AutoShape 6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2" name="AutoShape 6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94" name="Group 66"/>
          <p:cNvGrpSpPr>
            <a:grpSpLocks/>
          </p:cNvGrpSpPr>
          <p:nvPr/>
        </p:nvGrpSpPr>
        <p:grpSpPr bwMode="auto">
          <a:xfrm>
            <a:off x="1068388" y="5492750"/>
            <a:ext cx="441325" cy="161925"/>
            <a:chOff x="672" y="3936"/>
            <a:chExt cx="278" cy="102"/>
          </a:xfrm>
        </p:grpSpPr>
        <p:sp>
          <p:nvSpPr>
            <p:cNvPr id="224317" name="AutoShape 6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8" name="AutoShape 6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9" name="AutoShape 6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98" name="Group 70"/>
          <p:cNvGrpSpPr>
            <a:grpSpLocks/>
          </p:cNvGrpSpPr>
          <p:nvPr/>
        </p:nvGrpSpPr>
        <p:grpSpPr bwMode="auto">
          <a:xfrm>
            <a:off x="1068388" y="5137150"/>
            <a:ext cx="441325" cy="161925"/>
            <a:chOff x="672" y="3936"/>
            <a:chExt cx="278" cy="102"/>
          </a:xfrm>
        </p:grpSpPr>
        <p:sp>
          <p:nvSpPr>
            <p:cNvPr id="224314" name="AutoShape 7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5" name="AutoShape 7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6" name="AutoShape 7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802" name="Group 74"/>
          <p:cNvGrpSpPr>
            <a:grpSpLocks/>
          </p:cNvGrpSpPr>
          <p:nvPr/>
        </p:nvGrpSpPr>
        <p:grpSpPr bwMode="auto">
          <a:xfrm>
            <a:off x="1068388" y="4633913"/>
            <a:ext cx="441325" cy="161925"/>
            <a:chOff x="672" y="3936"/>
            <a:chExt cx="278" cy="102"/>
          </a:xfrm>
        </p:grpSpPr>
        <p:sp>
          <p:nvSpPr>
            <p:cNvPr id="224311" name="AutoShape 7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2" name="AutoShape 7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3" name="AutoShape 7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806" name="Group 78"/>
          <p:cNvGrpSpPr>
            <a:grpSpLocks/>
          </p:cNvGrpSpPr>
          <p:nvPr/>
        </p:nvGrpSpPr>
        <p:grpSpPr bwMode="auto">
          <a:xfrm>
            <a:off x="1068388" y="3902075"/>
            <a:ext cx="441325" cy="161925"/>
            <a:chOff x="672" y="3936"/>
            <a:chExt cx="278" cy="102"/>
          </a:xfrm>
        </p:grpSpPr>
        <p:sp>
          <p:nvSpPr>
            <p:cNvPr id="224308" name="AutoShape 7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9" name="AutoShape 8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0" name="AutoShape 8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810" name="Group 82"/>
          <p:cNvGrpSpPr>
            <a:grpSpLocks/>
          </p:cNvGrpSpPr>
          <p:nvPr/>
        </p:nvGrpSpPr>
        <p:grpSpPr bwMode="auto">
          <a:xfrm>
            <a:off x="1068388" y="2841625"/>
            <a:ext cx="441325" cy="161925"/>
            <a:chOff x="672" y="3936"/>
            <a:chExt cx="278" cy="102"/>
          </a:xfrm>
        </p:grpSpPr>
        <p:sp>
          <p:nvSpPr>
            <p:cNvPr id="224305" name="AutoShape 8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6" name="AutoShape 8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7" name="AutoShape 8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814" name="Group 86"/>
          <p:cNvGrpSpPr>
            <a:grpSpLocks/>
          </p:cNvGrpSpPr>
          <p:nvPr/>
        </p:nvGrpSpPr>
        <p:grpSpPr bwMode="auto">
          <a:xfrm>
            <a:off x="1068388" y="1323975"/>
            <a:ext cx="441325" cy="161925"/>
            <a:chOff x="672" y="3936"/>
            <a:chExt cx="278" cy="102"/>
          </a:xfrm>
        </p:grpSpPr>
        <p:sp>
          <p:nvSpPr>
            <p:cNvPr id="224302" name="AutoShape 8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3" name="AutoShape 8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4" name="AutoShape 8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224301" name="Rectangle 9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9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 from a structure</a:t>
            </a:r>
          </a:p>
        </p:txBody>
      </p:sp>
      <p:pic>
        <p:nvPicPr>
          <p:cNvPr id="225283" name="Picture 3" descr="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0" name="Picture 4" descr="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1" name="Picture 5" descr="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2" name="Picture 6" descr="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3" name="Picture 7" descr="frame_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4" name="Picture 8" descr="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5" name="Picture 9" descr="frame_0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6" name="Picture 10" descr="frame_00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7" name="Picture 11" descr="frame_00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8" name="Picture 12" descr="frame_0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93" name="Text Box 13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25294" name="Text Box 14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3730363" y="4316961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direct beam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6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50706"/>
          </a:xfrm>
        </p:spPr>
        <p:txBody>
          <a:bodyPr/>
          <a:lstStyle/>
          <a:p>
            <a:r>
              <a:rPr lang="en-US" dirty="0" smtClean="0"/>
              <a:t>A better image viewer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290" y="1157670"/>
            <a:ext cx="9010436" cy="693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157" y="4005941"/>
            <a:ext cx="2564365" cy="256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57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428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forward Fourier Transform</a:t>
            </a:r>
          </a:p>
        </p:txBody>
      </p:sp>
      <p:pic>
        <p:nvPicPr>
          <p:cNvPr id="226307" name="Picture 3" descr="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4" name="Picture 4" descr="pat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5" name="Rectangle 5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204806" name="AutoShape 6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04807" name="AutoShape 7"/>
          <p:cNvSpPr>
            <a:spLocks noChangeArrowheads="1"/>
          </p:cNvSpPr>
          <p:nvPr/>
        </p:nvSpPr>
        <p:spPr bwMode="auto">
          <a:xfrm rot="10800000">
            <a:off x="3332163" y="423545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6312" name="Text Box 8"/>
          <p:cNvSpPr txBox="1">
            <a:spLocks noChangeArrowheads="1"/>
          </p:cNvSpPr>
          <p:nvPr/>
        </p:nvSpPr>
        <p:spPr bwMode="auto">
          <a:xfrm>
            <a:off x="3851275" y="1063625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no phase</a:t>
            </a:r>
          </a:p>
        </p:txBody>
      </p:sp>
      <p:grpSp>
        <p:nvGrpSpPr>
          <p:cNvPr id="204809" name="Group 9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226314" name="Group 10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226324" name="Freeform 11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5" name="Freeform 12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6" name="Freeform 13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7" name="Freeform 14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8" name="Freeform 15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9" name="Freeform 16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30" name="Freeform 17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31" name="Freeform 18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6315" name="Group 19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226316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17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18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19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0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1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2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3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764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2" grpId="0"/>
      <p:bldP spid="204805" grpId="0"/>
      <p:bldP spid="204806" grpId="0" animBg="1"/>
      <p:bldP spid="20480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 from a structure</a:t>
            </a:r>
          </a:p>
        </p:txBody>
      </p:sp>
      <p:sp>
        <p:nvSpPr>
          <p:cNvPr id="227331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pic>
        <p:nvPicPr>
          <p:cNvPr id="227332" name="Picture 4" descr="phaseframe_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5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0" name="Picture 6" descr="phaseframe_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1" name="Picture 7" descr="phaseframe_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2" name="Picture 8" descr="phaseframe_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3" name="Picture 9" descr="phase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4" name="Picture 10" descr="phaseframe_0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5" name="Picture 11" descr="phaseframe_0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6" name="Picture 12" descr="phaseframe_0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7" name="Picture 13" descr="phaseframe_0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8" name="Picture 14" descr="phaseframe_0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43" name="Text Box 1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27344" name="Text Box 1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27345" name="AutoShape 17"/>
          <p:cNvSpPr>
            <a:spLocks noChangeArrowheads="1"/>
          </p:cNvSpPr>
          <p:nvPr/>
        </p:nvSpPr>
        <p:spPr bwMode="auto">
          <a:xfrm>
            <a:off x="3219450" y="4229100"/>
            <a:ext cx="941388" cy="781050"/>
          </a:xfrm>
          <a:prstGeom prst="leftArrow">
            <a:avLst>
              <a:gd name="adj1" fmla="val 43500"/>
              <a:gd name="adj2" fmla="val 40779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205842" name="Group 18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227349" name="Group 19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227359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0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1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2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3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4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5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6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7350" name="Group 28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227351" name="Freeform 29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2" name="Freeform 30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3" name="Freeform 31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4" name="Freeform 32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5" name="Freeform 33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6" name="Freeform 34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7" name="Freeform 35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8" name="Freeform 36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5861" name="Rectangle 37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227348" name="AutoShape 38"/>
          <p:cNvSpPr>
            <a:spLocks noChangeArrowheads="1"/>
          </p:cNvSpPr>
          <p:nvPr/>
        </p:nvSpPr>
        <p:spPr bwMode="auto">
          <a:xfrm rot="10800000">
            <a:off x="3384550" y="4235450"/>
            <a:ext cx="1008063" cy="781050"/>
          </a:xfrm>
          <a:prstGeom prst="leftArrow">
            <a:avLst>
              <a:gd name="adj1" fmla="val 43500"/>
              <a:gd name="adj2" fmla="val 43667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39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  <p:bldP spid="20586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228356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228358" name="Picture 6" descr="phase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5" name="Picture 7" descr="phase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6" name="Picture 8" descr="phase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7" name="Picture 9" descr="phase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1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229379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pic>
        <p:nvPicPr>
          <p:cNvPr id="229380" name="Picture 4" descr="lattice_pha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289151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230406" name="Picture 6" descr="phaseframe_0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47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phasefr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3" name="Picture 3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8" name="Rectangle 4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 from a crystal structure</a:t>
            </a:r>
          </a:p>
        </p:txBody>
      </p:sp>
      <p:sp>
        <p:nvSpPr>
          <p:cNvPr id="231429" name="Text Box 5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231430" name="Text Box 6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31431" name="Text Box 7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70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Major Phasing techniques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Molecular Replacement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Multiple Isomorphous Replacement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Multiwavelength Anomalous Diffraction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Single-wavelength Anomalous Diffraction</a:t>
            </a:r>
          </a:p>
          <a:p>
            <a:pPr lvl="1"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2288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2" name="Picture 12" descr="frame_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6" name="Rectangle 6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233477" name="AutoShape 8"/>
          <p:cNvSpPr>
            <a:spLocks noChangeArrowheads="1"/>
          </p:cNvSpPr>
          <p:nvPr/>
        </p:nvSpPr>
        <p:spPr bwMode="auto">
          <a:xfrm rot="10800000">
            <a:off x="3332163" y="423545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3478" name="Text Box 9"/>
          <p:cNvSpPr txBox="1">
            <a:spLocks noChangeArrowheads="1"/>
          </p:cNvSpPr>
          <p:nvPr/>
        </p:nvSpPr>
        <p:spPr bwMode="auto">
          <a:xfrm>
            <a:off x="3851275" y="1063625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no phase</a:t>
            </a:r>
          </a:p>
        </p:txBody>
      </p:sp>
    </p:spTree>
    <p:extLst>
      <p:ext uri="{BB962C8B-B14F-4D97-AF65-F5344CB8AC3E}">
        <p14:creationId xmlns:p14="http://schemas.microsoft.com/office/powerpoint/2010/main" val="294136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4" descr="pat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9" name="Picture 5" descr="pat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0" name="Picture 6" descr="diffpat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1" name="Rectangle 7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pic>
        <p:nvPicPr>
          <p:cNvPr id="169996" name="Picture 12" descr="frame_0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3" name="AutoShape 8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4504" name="Text Box 10"/>
          <p:cNvSpPr txBox="1">
            <a:spLocks noChangeArrowheads="1"/>
          </p:cNvSpPr>
          <p:nvPr/>
        </p:nvSpPr>
        <p:spPr bwMode="auto">
          <a:xfrm>
            <a:off x="3851275" y="1063625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no phase</a:t>
            </a:r>
          </a:p>
        </p:txBody>
      </p:sp>
    </p:spTree>
    <p:extLst>
      <p:ext uri="{BB962C8B-B14F-4D97-AF65-F5344CB8AC3E}">
        <p14:creationId xmlns:p14="http://schemas.microsoft.com/office/powerpoint/2010/main" val="184835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Major Phasing techniques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Molecular Replacement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Multiple Isomorphous Replacement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Multiwavelength Anomalous Diffraction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Single-wavelength Anomalous Diffraction</a:t>
            </a:r>
          </a:p>
          <a:p>
            <a:pPr lvl="1"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5604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5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65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76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native user interface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00200"/>
            <a:ext cx="3718560" cy="381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75100" y="15748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054860"/>
            <a:ext cx="4648200" cy="2621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40" y="2667000"/>
            <a:ext cx="3779520" cy="518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933700"/>
            <a:ext cx="6248400" cy="39243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202083" y="155093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6547" name="Text Box 3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36548" name="Text Box 4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36549" name="Group 5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36581" name="Freeform 6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2" name="Freeform 7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3" name="Freeform 8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4" name="Freeform 9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5" name="Freeform 10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6" name="Freeform 11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7" name="Freeform 12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8" name="Freeform 13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6550" name="Group 14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36573" name="Freeform 15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74" name="Freeform 16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75" name="Freeform 17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76" name="Freeform 18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77" name="Freeform 19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78" name="Freeform 20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79" name="Freeform 21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0" name="Freeform 22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551" name="Rectangle 2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236552" name="Oval 24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6553" name="Freeform 25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4" name="Freeform 26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5" name="Freeform 27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6" name="Freeform 28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7" name="Freeform 29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8" name="Freeform 30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9" name="Freeform 31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0" name="Freeform 32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2147483647 w 160"/>
              <a:gd name="T1" fmla="*/ 2147483647 h 153"/>
              <a:gd name="T2" fmla="*/ 2147483647 w 160"/>
              <a:gd name="T3" fmla="*/ 2147483647 h 153"/>
              <a:gd name="T4" fmla="*/ 2147483647 w 160"/>
              <a:gd name="T5" fmla="*/ 2147483647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1" name="Freeform 33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2" name="Freeform 34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3" name="Freeform 35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4" name="Freeform 36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5" name="Freeform 37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6" name="Freeform 38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7" name="Freeform 39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147483647 h 141"/>
              <a:gd name="T2" fmla="*/ 2147483647 w 226"/>
              <a:gd name="T3" fmla="*/ 2147483647 h 141"/>
              <a:gd name="T4" fmla="*/ 2147483647 w 226"/>
              <a:gd name="T5" fmla="*/ 2147483647 h 141"/>
              <a:gd name="T6" fmla="*/ 2147483647 w 226"/>
              <a:gd name="T7" fmla="*/ 2147483647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6568" name="Group 40"/>
          <p:cNvGrpSpPr>
            <a:grpSpLocks/>
          </p:cNvGrpSpPr>
          <p:nvPr/>
        </p:nvGrpSpPr>
        <p:grpSpPr bwMode="auto">
          <a:xfrm>
            <a:off x="6554788" y="1181100"/>
            <a:ext cx="1069975" cy="5562600"/>
            <a:chOff x="4129" y="744"/>
            <a:chExt cx="674" cy="3504"/>
          </a:xfrm>
        </p:grpSpPr>
        <p:sp>
          <p:nvSpPr>
            <p:cNvPr id="236570" name="Line 41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71" name="Text Box 42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detector</a:t>
              </a:r>
            </a:p>
          </p:txBody>
        </p:sp>
        <p:sp>
          <p:nvSpPr>
            <p:cNvPr id="236572" name="Freeform 43"/>
            <p:cNvSpPr>
              <a:spLocks/>
            </p:cNvSpPr>
            <p:nvPr/>
          </p:nvSpPr>
          <p:spPr bwMode="auto">
            <a:xfrm>
              <a:off x="4408" y="862"/>
              <a:ext cx="395" cy="816"/>
            </a:xfrm>
            <a:custGeom>
              <a:avLst/>
              <a:gdLst>
                <a:gd name="T0" fmla="*/ 15 w 395"/>
                <a:gd name="T1" fmla="*/ 0 h 816"/>
                <a:gd name="T2" fmla="*/ 15 w 395"/>
                <a:gd name="T3" fmla="*/ 144 h 816"/>
                <a:gd name="T4" fmla="*/ 10 w 395"/>
                <a:gd name="T5" fmla="*/ 246 h 816"/>
                <a:gd name="T6" fmla="*/ 76 w 395"/>
                <a:gd name="T7" fmla="*/ 300 h 816"/>
                <a:gd name="T8" fmla="*/ 394 w 395"/>
                <a:gd name="T9" fmla="*/ 336 h 816"/>
                <a:gd name="T10" fmla="*/ 84 w 395"/>
                <a:gd name="T11" fmla="*/ 410 h 816"/>
                <a:gd name="T12" fmla="*/ 18 w 395"/>
                <a:gd name="T13" fmla="*/ 450 h 816"/>
                <a:gd name="T14" fmla="*/ 15 w 395"/>
                <a:gd name="T15" fmla="*/ 528 h 816"/>
                <a:gd name="T16" fmla="*/ 15 w 395"/>
                <a:gd name="T17" fmla="*/ 672 h 816"/>
                <a:gd name="T18" fmla="*/ 15 w 395"/>
                <a:gd name="T19" fmla="*/ 816 h 8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5" h="816">
                  <a:moveTo>
                    <a:pt x="15" y="0"/>
                  </a:moveTo>
                  <a:cubicBezTo>
                    <a:pt x="15" y="24"/>
                    <a:pt x="16" y="103"/>
                    <a:pt x="15" y="144"/>
                  </a:cubicBezTo>
                  <a:cubicBezTo>
                    <a:pt x="14" y="185"/>
                    <a:pt x="0" y="220"/>
                    <a:pt x="10" y="246"/>
                  </a:cubicBezTo>
                  <a:cubicBezTo>
                    <a:pt x="20" y="272"/>
                    <a:pt x="12" y="285"/>
                    <a:pt x="76" y="300"/>
                  </a:cubicBezTo>
                  <a:cubicBezTo>
                    <a:pt x="140" y="315"/>
                    <a:pt x="393" y="318"/>
                    <a:pt x="394" y="336"/>
                  </a:cubicBezTo>
                  <a:cubicBezTo>
                    <a:pt x="395" y="354"/>
                    <a:pt x="147" y="391"/>
                    <a:pt x="84" y="410"/>
                  </a:cubicBezTo>
                  <a:cubicBezTo>
                    <a:pt x="21" y="429"/>
                    <a:pt x="29" y="430"/>
                    <a:pt x="18" y="450"/>
                  </a:cubicBezTo>
                  <a:cubicBezTo>
                    <a:pt x="7" y="470"/>
                    <a:pt x="16" y="491"/>
                    <a:pt x="15" y="528"/>
                  </a:cubicBezTo>
                  <a:cubicBezTo>
                    <a:pt x="14" y="565"/>
                    <a:pt x="15" y="624"/>
                    <a:pt x="15" y="672"/>
                  </a:cubicBezTo>
                  <a:cubicBezTo>
                    <a:pt x="15" y="720"/>
                    <a:pt x="15" y="792"/>
                    <a:pt x="15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569" name="Oval 44"/>
          <p:cNvSpPr>
            <a:spLocks noChangeArrowheads="1"/>
          </p:cNvSpPr>
          <p:nvPr/>
        </p:nvSpPr>
        <p:spPr bwMode="auto">
          <a:xfrm>
            <a:off x="3236913" y="3476625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89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7571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72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37573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37574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37575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37604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5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6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7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8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9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10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11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7576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37596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597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598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599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0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1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2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3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7577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237578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7579" name="Freeform 27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0" name="Freeform 28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1" name="Freeform 29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2" name="Freeform 30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3" name="Freeform 31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4" name="Freeform 32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5" name="Freeform 33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6" name="Freeform 34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2147483647 w 160"/>
              <a:gd name="T1" fmla="*/ 2147483647 h 153"/>
              <a:gd name="T2" fmla="*/ 2147483647 w 160"/>
              <a:gd name="T3" fmla="*/ 2147483647 h 153"/>
              <a:gd name="T4" fmla="*/ 2147483647 w 160"/>
              <a:gd name="T5" fmla="*/ 2147483647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7" name="Freeform 35"/>
          <p:cNvSpPr>
            <a:spLocks/>
          </p:cNvSpPr>
          <p:nvPr/>
        </p:nvSpPr>
        <p:spPr bwMode="auto">
          <a:xfrm rot="-1514108">
            <a:off x="3814763" y="30241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8" name="Freeform 36"/>
          <p:cNvSpPr>
            <a:spLocks/>
          </p:cNvSpPr>
          <p:nvPr/>
        </p:nvSpPr>
        <p:spPr bwMode="auto">
          <a:xfrm rot="-1514108">
            <a:off x="4365625" y="276383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9" name="Freeform 37"/>
          <p:cNvSpPr>
            <a:spLocks/>
          </p:cNvSpPr>
          <p:nvPr/>
        </p:nvSpPr>
        <p:spPr bwMode="auto">
          <a:xfrm rot="-1514108">
            <a:off x="4918075" y="25034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90" name="Freeform 38"/>
          <p:cNvSpPr>
            <a:spLocks/>
          </p:cNvSpPr>
          <p:nvPr/>
        </p:nvSpPr>
        <p:spPr bwMode="auto">
          <a:xfrm rot="-1514108">
            <a:off x="5468938" y="22447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91" name="Freeform 39"/>
          <p:cNvSpPr>
            <a:spLocks/>
          </p:cNvSpPr>
          <p:nvPr/>
        </p:nvSpPr>
        <p:spPr bwMode="auto">
          <a:xfrm rot="-1514108">
            <a:off x="6021388" y="198437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92" name="Freeform 40"/>
          <p:cNvSpPr>
            <a:spLocks/>
          </p:cNvSpPr>
          <p:nvPr/>
        </p:nvSpPr>
        <p:spPr bwMode="auto">
          <a:xfrm>
            <a:off x="6600825" y="1781175"/>
            <a:ext cx="358775" cy="223838"/>
          </a:xfrm>
          <a:custGeom>
            <a:avLst/>
            <a:gdLst>
              <a:gd name="T0" fmla="*/ 0 w 226"/>
              <a:gd name="T1" fmla="*/ 2147483647 h 141"/>
              <a:gd name="T2" fmla="*/ 2147483647 w 226"/>
              <a:gd name="T3" fmla="*/ 2147483647 h 141"/>
              <a:gd name="T4" fmla="*/ 2147483647 w 226"/>
              <a:gd name="T5" fmla="*/ 2147483647 h 141"/>
              <a:gd name="T6" fmla="*/ 2147483647 w 226"/>
              <a:gd name="T7" fmla="*/ 2147483647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93" name="Freeform 41"/>
          <p:cNvSpPr>
            <a:spLocks/>
          </p:cNvSpPr>
          <p:nvPr/>
        </p:nvSpPr>
        <p:spPr bwMode="auto">
          <a:xfrm>
            <a:off x="6989763" y="1371600"/>
            <a:ext cx="479425" cy="1295400"/>
          </a:xfrm>
          <a:custGeom>
            <a:avLst/>
            <a:gdLst>
              <a:gd name="T0" fmla="*/ 2147483647 w 302"/>
              <a:gd name="T1" fmla="*/ 0 h 816"/>
              <a:gd name="T2" fmla="*/ 2147483647 w 302"/>
              <a:gd name="T3" fmla="*/ 2147483647 h 816"/>
              <a:gd name="T4" fmla="*/ 2147483647 w 302"/>
              <a:gd name="T5" fmla="*/ 2147483647 h 816"/>
              <a:gd name="T6" fmla="*/ 2147483647 w 302"/>
              <a:gd name="T7" fmla="*/ 2147483647 h 816"/>
              <a:gd name="T8" fmla="*/ 2147483647 w 302"/>
              <a:gd name="T9" fmla="*/ 2147483647 h 816"/>
              <a:gd name="T10" fmla="*/ 2147483647 w 302"/>
              <a:gd name="T11" fmla="*/ 2147483647 h 816"/>
              <a:gd name="T12" fmla="*/ 2147483647 w 302"/>
              <a:gd name="T13" fmla="*/ 2147483647 h 816"/>
              <a:gd name="T14" fmla="*/ 2147483647 w 302"/>
              <a:gd name="T15" fmla="*/ 2147483647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2" h="816">
                <a:moveTo>
                  <a:pt x="20" y="0"/>
                </a:moveTo>
                <a:cubicBezTo>
                  <a:pt x="20" y="24"/>
                  <a:pt x="16" y="95"/>
                  <a:pt x="20" y="144"/>
                </a:cubicBezTo>
                <a:cubicBezTo>
                  <a:pt x="24" y="193"/>
                  <a:pt x="0" y="263"/>
                  <a:pt x="47" y="296"/>
                </a:cubicBezTo>
                <a:cubicBezTo>
                  <a:pt x="94" y="329"/>
                  <a:pt x="300" y="321"/>
                  <a:pt x="301" y="342"/>
                </a:cubicBezTo>
                <a:cubicBezTo>
                  <a:pt x="302" y="363"/>
                  <a:pt x="98" y="389"/>
                  <a:pt x="51" y="420"/>
                </a:cubicBezTo>
                <a:cubicBezTo>
                  <a:pt x="4" y="451"/>
                  <a:pt x="25" y="486"/>
                  <a:pt x="20" y="528"/>
                </a:cubicBezTo>
                <a:cubicBezTo>
                  <a:pt x="15" y="570"/>
                  <a:pt x="20" y="624"/>
                  <a:pt x="20" y="672"/>
                </a:cubicBezTo>
                <a:cubicBezTo>
                  <a:pt x="20" y="720"/>
                  <a:pt x="20" y="792"/>
                  <a:pt x="20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94" name="Freeform 42"/>
          <p:cNvSpPr>
            <a:spLocks/>
          </p:cNvSpPr>
          <p:nvPr/>
        </p:nvSpPr>
        <p:spPr bwMode="auto">
          <a:xfrm rot="-1514108">
            <a:off x="3263900" y="32829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95" name="Oval 43"/>
          <p:cNvSpPr>
            <a:spLocks noChangeArrowheads="1"/>
          </p:cNvSpPr>
          <p:nvPr/>
        </p:nvSpPr>
        <p:spPr bwMode="auto">
          <a:xfrm>
            <a:off x="3236913" y="3476625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8595" name="Text Box 3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38597" name="Group 5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38632" name="Freeform 6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3" name="Freeform 7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4" name="Freeform 8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5" name="Freeform 9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6" name="Freeform 10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7" name="Freeform 11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8" name="Freeform 12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9" name="Freeform 13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8598" name="Group 14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38624" name="Freeform 15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5" name="Freeform 16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6" name="Freeform 17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7" name="Freeform 18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8" name="Freeform 19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9" name="Freeform 20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0" name="Freeform 21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1" name="Freeform 22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8599" name="Rectangle 2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238600" name="Freeform 24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1" name="Freeform 25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2" name="Freeform 26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3" name="Freeform 27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4" name="Freeform 28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5" name="Freeform 29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6" name="Freeform 30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7" name="Freeform 31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2147483647 w 160"/>
              <a:gd name="T1" fmla="*/ 2147483647 h 153"/>
              <a:gd name="T2" fmla="*/ 2147483647 w 160"/>
              <a:gd name="T3" fmla="*/ 2147483647 h 153"/>
              <a:gd name="T4" fmla="*/ 2147483647 w 160"/>
              <a:gd name="T5" fmla="*/ 2147483647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8" name="Freeform 32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9" name="Freeform 33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0" name="Freeform 34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1" name="Freeform 35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2" name="Freeform 36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3" name="Freeform 37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4" name="Freeform 38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147483647 h 141"/>
              <a:gd name="T2" fmla="*/ 2147483647 w 226"/>
              <a:gd name="T3" fmla="*/ 2147483647 h 141"/>
              <a:gd name="T4" fmla="*/ 2147483647 w 226"/>
              <a:gd name="T5" fmla="*/ 2147483647 h 141"/>
              <a:gd name="T6" fmla="*/ 2147483647 w 226"/>
              <a:gd name="T7" fmla="*/ 2147483647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8615" name="Group 39"/>
          <p:cNvGrpSpPr>
            <a:grpSpLocks/>
          </p:cNvGrpSpPr>
          <p:nvPr/>
        </p:nvGrpSpPr>
        <p:grpSpPr bwMode="auto">
          <a:xfrm>
            <a:off x="6554788" y="1181100"/>
            <a:ext cx="1069975" cy="5562600"/>
            <a:chOff x="4129" y="744"/>
            <a:chExt cx="674" cy="3504"/>
          </a:xfrm>
        </p:grpSpPr>
        <p:sp>
          <p:nvSpPr>
            <p:cNvPr id="238621" name="Line 40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2" name="Text Box 41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detector</a:t>
              </a:r>
            </a:p>
          </p:txBody>
        </p:sp>
        <p:sp>
          <p:nvSpPr>
            <p:cNvPr id="238623" name="Freeform 42"/>
            <p:cNvSpPr>
              <a:spLocks/>
            </p:cNvSpPr>
            <p:nvPr/>
          </p:nvSpPr>
          <p:spPr bwMode="auto">
            <a:xfrm>
              <a:off x="4408" y="862"/>
              <a:ext cx="395" cy="816"/>
            </a:xfrm>
            <a:custGeom>
              <a:avLst/>
              <a:gdLst>
                <a:gd name="T0" fmla="*/ 15 w 395"/>
                <a:gd name="T1" fmla="*/ 0 h 816"/>
                <a:gd name="T2" fmla="*/ 15 w 395"/>
                <a:gd name="T3" fmla="*/ 144 h 816"/>
                <a:gd name="T4" fmla="*/ 10 w 395"/>
                <a:gd name="T5" fmla="*/ 246 h 816"/>
                <a:gd name="T6" fmla="*/ 76 w 395"/>
                <a:gd name="T7" fmla="*/ 300 h 816"/>
                <a:gd name="T8" fmla="*/ 394 w 395"/>
                <a:gd name="T9" fmla="*/ 336 h 816"/>
                <a:gd name="T10" fmla="*/ 84 w 395"/>
                <a:gd name="T11" fmla="*/ 410 h 816"/>
                <a:gd name="T12" fmla="*/ 18 w 395"/>
                <a:gd name="T13" fmla="*/ 450 h 816"/>
                <a:gd name="T14" fmla="*/ 15 w 395"/>
                <a:gd name="T15" fmla="*/ 528 h 816"/>
                <a:gd name="T16" fmla="*/ 15 w 395"/>
                <a:gd name="T17" fmla="*/ 672 h 816"/>
                <a:gd name="T18" fmla="*/ 15 w 395"/>
                <a:gd name="T19" fmla="*/ 816 h 8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5" h="816">
                  <a:moveTo>
                    <a:pt x="15" y="0"/>
                  </a:moveTo>
                  <a:cubicBezTo>
                    <a:pt x="15" y="24"/>
                    <a:pt x="16" y="103"/>
                    <a:pt x="15" y="144"/>
                  </a:cubicBezTo>
                  <a:cubicBezTo>
                    <a:pt x="14" y="185"/>
                    <a:pt x="0" y="220"/>
                    <a:pt x="10" y="246"/>
                  </a:cubicBezTo>
                  <a:cubicBezTo>
                    <a:pt x="20" y="272"/>
                    <a:pt x="12" y="285"/>
                    <a:pt x="76" y="300"/>
                  </a:cubicBezTo>
                  <a:cubicBezTo>
                    <a:pt x="140" y="315"/>
                    <a:pt x="393" y="318"/>
                    <a:pt x="394" y="336"/>
                  </a:cubicBezTo>
                  <a:cubicBezTo>
                    <a:pt x="395" y="354"/>
                    <a:pt x="147" y="391"/>
                    <a:pt x="84" y="410"/>
                  </a:cubicBezTo>
                  <a:cubicBezTo>
                    <a:pt x="21" y="429"/>
                    <a:pt x="29" y="430"/>
                    <a:pt x="18" y="450"/>
                  </a:cubicBezTo>
                  <a:cubicBezTo>
                    <a:pt x="7" y="470"/>
                    <a:pt x="16" y="491"/>
                    <a:pt x="15" y="528"/>
                  </a:cubicBezTo>
                  <a:cubicBezTo>
                    <a:pt x="14" y="565"/>
                    <a:pt x="15" y="624"/>
                    <a:pt x="15" y="672"/>
                  </a:cubicBezTo>
                  <a:cubicBezTo>
                    <a:pt x="15" y="720"/>
                    <a:pt x="15" y="792"/>
                    <a:pt x="15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8395" name="Group 43"/>
          <p:cNvGrpSpPr>
            <a:grpSpLocks/>
          </p:cNvGrpSpPr>
          <p:nvPr/>
        </p:nvGrpSpPr>
        <p:grpSpPr bwMode="auto">
          <a:xfrm>
            <a:off x="3236913" y="3476625"/>
            <a:ext cx="204787" cy="1323975"/>
            <a:chOff x="2039" y="2190"/>
            <a:chExt cx="129" cy="834"/>
          </a:xfrm>
        </p:grpSpPr>
        <p:sp>
          <p:nvSpPr>
            <p:cNvPr id="238619" name="Oval 44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38620" name="Oval 45"/>
            <p:cNvSpPr>
              <a:spLocks noChangeArrowheads="1"/>
            </p:cNvSpPr>
            <p:nvPr/>
          </p:nvSpPr>
          <p:spPr bwMode="auto">
            <a:xfrm>
              <a:off x="2039" y="2190"/>
              <a:ext cx="129" cy="13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228398" name="Oval 46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8399" name="Oval 47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228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98" grpId="0" animBg="1"/>
      <p:bldP spid="22839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9619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20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39622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39623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39652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3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4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5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6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7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8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9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9624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39644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5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6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7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8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9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0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1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9625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239626" name="Oval 26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9627" name="Freeform 27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28" name="Freeform 28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29" name="Freeform 29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0" name="Freeform 30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1" name="Freeform 31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2" name="Freeform 32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3" name="Freeform 33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4" name="Freeform 34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2147483647 w 160"/>
              <a:gd name="T1" fmla="*/ 2147483647 h 153"/>
              <a:gd name="T2" fmla="*/ 2147483647 w 160"/>
              <a:gd name="T3" fmla="*/ 2147483647 h 153"/>
              <a:gd name="T4" fmla="*/ 2147483647 w 160"/>
              <a:gd name="T5" fmla="*/ 2147483647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5" name="Freeform 35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6" name="Freeform 36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7" name="Freeform 37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8" name="Freeform 38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9" name="Freeform 39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40" name="Freeform 40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41" name="Freeform 41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147483647 h 141"/>
              <a:gd name="T2" fmla="*/ 2147483647 w 226"/>
              <a:gd name="T3" fmla="*/ 2147483647 h 141"/>
              <a:gd name="T4" fmla="*/ 2147483647 w 226"/>
              <a:gd name="T5" fmla="*/ 2147483647 h 141"/>
              <a:gd name="T6" fmla="*/ 2147483647 w 226"/>
              <a:gd name="T7" fmla="*/ 2147483647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42" name="Freeform 42"/>
          <p:cNvSpPr>
            <a:spLocks/>
          </p:cNvSpPr>
          <p:nvPr/>
        </p:nvSpPr>
        <p:spPr bwMode="auto">
          <a:xfrm>
            <a:off x="6997700" y="1368425"/>
            <a:ext cx="627063" cy="1295400"/>
          </a:xfrm>
          <a:custGeom>
            <a:avLst/>
            <a:gdLst>
              <a:gd name="T0" fmla="*/ 2147483647 w 395"/>
              <a:gd name="T1" fmla="*/ 0 h 816"/>
              <a:gd name="T2" fmla="*/ 2147483647 w 395"/>
              <a:gd name="T3" fmla="*/ 2147483647 h 816"/>
              <a:gd name="T4" fmla="*/ 2147483647 w 395"/>
              <a:gd name="T5" fmla="*/ 2147483647 h 816"/>
              <a:gd name="T6" fmla="*/ 2147483647 w 395"/>
              <a:gd name="T7" fmla="*/ 2147483647 h 816"/>
              <a:gd name="T8" fmla="*/ 2147483647 w 395"/>
              <a:gd name="T9" fmla="*/ 2147483647 h 816"/>
              <a:gd name="T10" fmla="*/ 2147483647 w 395"/>
              <a:gd name="T11" fmla="*/ 2147483647 h 816"/>
              <a:gd name="T12" fmla="*/ 2147483647 w 395"/>
              <a:gd name="T13" fmla="*/ 2147483647 h 816"/>
              <a:gd name="T14" fmla="*/ 2147483647 w 395"/>
              <a:gd name="T15" fmla="*/ 2147483647 h 816"/>
              <a:gd name="T16" fmla="*/ 2147483647 w 395"/>
              <a:gd name="T17" fmla="*/ 2147483647 h 816"/>
              <a:gd name="T18" fmla="*/ 2147483647 w 395"/>
              <a:gd name="T19" fmla="*/ 2147483647 h 8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5" h="816">
                <a:moveTo>
                  <a:pt x="15" y="0"/>
                </a:moveTo>
                <a:cubicBezTo>
                  <a:pt x="15" y="24"/>
                  <a:pt x="16" y="103"/>
                  <a:pt x="15" y="144"/>
                </a:cubicBezTo>
                <a:cubicBezTo>
                  <a:pt x="14" y="185"/>
                  <a:pt x="0" y="220"/>
                  <a:pt x="10" y="246"/>
                </a:cubicBezTo>
                <a:cubicBezTo>
                  <a:pt x="20" y="272"/>
                  <a:pt x="12" y="285"/>
                  <a:pt x="76" y="300"/>
                </a:cubicBezTo>
                <a:cubicBezTo>
                  <a:pt x="140" y="315"/>
                  <a:pt x="393" y="318"/>
                  <a:pt x="394" y="336"/>
                </a:cubicBezTo>
                <a:cubicBezTo>
                  <a:pt x="395" y="354"/>
                  <a:pt x="147" y="391"/>
                  <a:pt x="84" y="410"/>
                </a:cubicBezTo>
                <a:cubicBezTo>
                  <a:pt x="21" y="429"/>
                  <a:pt x="29" y="430"/>
                  <a:pt x="18" y="450"/>
                </a:cubicBezTo>
                <a:cubicBezTo>
                  <a:pt x="7" y="470"/>
                  <a:pt x="16" y="491"/>
                  <a:pt x="15" y="528"/>
                </a:cubicBezTo>
                <a:cubicBezTo>
                  <a:pt x="14" y="565"/>
                  <a:pt x="15" y="624"/>
                  <a:pt x="15" y="672"/>
                </a:cubicBezTo>
                <a:cubicBezTo>
                  <a:pt x="15" y="720"/>
                  <a:pt x="15" y="792"/>
                  <a:pt x="15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43" name="Oval 43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8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40643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44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40645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40646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40647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40678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9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0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1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2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3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4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5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0648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40670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1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2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3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4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5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6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7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0649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240650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40651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240652" name="Group 28"/>
          <p:cNvGrpSpPr>
            <a:grpSpLocks/>
          </p:cNvGrpSpPr>
          <p:nvPr/>
        </p:nvGrpSpPr>
        <p:grpSpPr bwMode="auto">
          <a:xfrm>
            <a:off x="3241675" y="1903413"/>
            <a:ext cx="3751263" cy="2732087"/>
            <a:chOff x="2082" y="1183"/>
            <a:chExt cx="2363" cy="1721"/>
          </a:xfrm>
        </p:grpSpPr>
        <p:sp>
          <p:nvSpPr>
            <p:cNvPr id="240662" name="Freeform 29"/>
            <p:cNvSpPr>
              <a:spLocks/>
            </p:cNvSpPr>
            <p:nvPr/>
          </p:nvSpPr>
          <p:spPr bwMode="auto">
            <a:xfrm rot="-2169491">
              <a:off x="2082" y="2712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63" name="Freeform 30"/>
            <p:cNvSpPr>
              <a:spLocks/>
            </p:cNvSpPr>
            <p:nvPr/>
          </p:nvSpPr>
          <p:spPr bwMode="auto">
            <a:xfrm rot="-2169491">
              <a:off x="2392" y="248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64" name="Freeform 31"/>
            <p:cNvSpPr>
              <a:spLocks/>
            </p:cNvSpPr>
            <p:nvPr/>
          </p:nvSpPr>
          <p:spPr bwMode="auto">
            <a:xfrm rot="-2169491">
              <a:off x="2702" y="225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65" name="Freeform 32"/>
            <p:cNvSpPr>
              <a:spLocks/>
            </p:cNvSpPr>
            <p:nvPr/>
          </p:nvSpPr>
          <p:spPr bwMode="auto">
            <a:xfrm rot="-2169491">
              <a:off x="3012" y="203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66" name="Freeform 33"/>
            <p:cNvSpPr>
              <a:spLocks/>
            </p:cNvSpPr>
            <p:nvPr/>
          </p:nvSpPr>
          <p:spPr bwMode="auto">
            <a:xfrm rot="-2169491">
              <a:off x="3323" y="180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67" name="Freeform 34"/>
            <p:cNvSpPr>
              <a:spLocks/>
            </p:cNvSpPr>
            <p:nvPr/>
          </p:nvSpPr>
          <p:spPr bwMode="auto">
            <a:xfrm rot="-2169491">
              <a:off x="3633" y="15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68" name="Freeform 35"/>
            <p:cNvSpPr>
              <a:spLocks/>
            </p:cNvSpPr>
            <p:nvPr/>
          </p:nvSpPr>
          <p:spPr bwMode="auto">
            <a:xfrm rot="-2169491">
              <a:off x="3943" y="135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69" name="Freeform 36"/>
            <p:cNvSpPr>
              <a:spLocks/>
            </p:cNvSpPr>
            <p:nvPr/>
          </p:nvSpPr>
          <p:spPr bwMode="auto">
            <a:xfrm>
              <a:off x="4285" y="1183"/>
              <a:ext cx="160" cy="153"/>
            </a:xfrm>
            <a:custGeom>
              <a:avLst/>
              <a:gdLst>
                <a:gd name="T0" fmla="*/ 4 w 160"/>
                <a:gd name="T1" fmla="*/ 153 h 153"/>
                <a:gd name="T2" fmla="*/ 25 w 160"/>
                <a:gd name="T3" fmla="*/ 19 h 153"/>
                <a:gd name="T4" fmla="*/ 160 w 160"/>
                <a:gd name="T5" fmla="*/ 40 h 1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0" h="153">
                  <a:moveTo>
                    <a:pt x="4" y="153"/>
                  </a:moveTo>
                  <a:cubicBezTo>
                    <a:pt x="2" y="95"/>
                    <a:pt x="0" y="38"/>
                    <a:pt x="25" y="19"/>
                  </a:cubicBezTo>
                  <a:cubicBezTo>
                    <a:pt x="51" y="0"/>
                    <a:pt x="138" y="37"/>
                    <a:pt x="160" y="40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0653" name="Freeform 37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54" name="Freeform 38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55" name="Freeform 39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56" name="Freeform 40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57" name="Freeform 41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58" name="Freeform 42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59" name="Freeform 43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147483647 h 141"/>
              <a:gd name="T2" fmla="*/ 2147483647 w 226"/>
              <a:gd name="T3" fmla="*/ 2147483647 h 141"/>
              <a:gd name="T4" fmla="*/ 2147483647 w 226"/>
              <a:gd name="T5" fmla="*/ 2147483647 h 141"/>
              <a:gd name="T6" fmla="*/ 2147483647 w 226"/>
              <a:gd name="T7" fmla="*/ 2147483647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60" name="Freeform 44"/>
          <p:cNvSpPr>
            <a:spLocks/>
          </p:cNvSpPr>
          <p:nvPr/>
        </p:nvSpPr>
        <p:spPr bwMode="auto">
          <a:xfrm>
            <a:off x="6967538" y="1371600"/>
            <a:ext cx="858837" cy="1295400"/>
          </a:xfrm>
          <a:custGeom>
            <a:avLst/>
            <a:gdLst>
              <a:gd name="T0" fmla="*/ 2147483647 w 541"/>
              <a:gd name="T1" fmla="*/ 0 h 816"/>
              <a:gd name="T2" fmla="*/ 2147483647 w 541"/>
              <a:gd name="T3" fmla="*/ 2147483647 h 816"/>
              <a:gd name="T4" fmla="*/ 2147483647 w 541"/>
              <a:gd name="T5" fmla="*/ 2147483647 h 816"/>
              <a:gd name="T6" fmla="*/ 2147483647 w 541"/>
              <a:gd name="T7" fmla="*/ 2147483647 h 816"/>
              <a:gd name="T8" fmla="*/ 2147483647 w 541"/>
              <a:gd name="T9" fmla="*/ 2147483647 h 816"/>
              <a:gd name="T10" fmla="*/ 2147483647 w 541"/>
              <a:gd name="T11" fmla="*/ 2147483647 h 816"/>
              <a:gd name="T12" fmla="*/ 2147483647 w 541"/>
              <a:gd name="T13" fmla="*/ 2147483647 h 816"/>
              <a:gd name="T14" fmla="*/ 2147483647 w 541"/>
              <a:gd name="T15" fmla="*/ 2147483647 h 816"/>
              <a:gd name="T16" fmla="*/ 2147483647 w 541"/>
              <a:gd name="T17" fmla="*/ 2147483647 h 816"/>
              <a:gd name="T18" fmla="*/ 2147483647 w 541"/>
              <a:gd name="T19" fmla="*/ 2147483647 h 816"/>
              <a:gd name="T20" fmla="*/ 2147483647 w 541"/>
              <a:gd name="T21" fmla="*/ 2147483647 h 8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41" h="816">
                <a:moveTo>
                  <a:pt x="32" y="0"/>
                </a:moveTo>
                <a:cubicBezTo>
                  <a:pt x="32" y="24"/>
                  <a:pt x="33" y="109"/>
                  <a:pt x="32" y="144"/>
                </a:cubicBezTo>
                <a:cubicBezTo>
                  <a:pt x="31" y="179"/>
                  <a:pt x="27" y="192"/>
                  <a:pt x="27" y="213"/>
                </a:cubicBezTo>
                <a:cubicBezTo>
                  <a:pt x="27" y="234"/>
                  <a:pt x="20" y="257"/>
                  <a:pt x="31" y="270"/>
                </a:cubicBezTo>
                <a:cubicBezTo>
                  <a:pt x="42" y="283"/>
                  <a:pt x="8" y="283"/>
                  <a:pt x="93" y="294"/>
                </a:cubicBezTo>
                <a:cubicBezTo>
                  <a:pt x="178" y="305"/>
                  <a:pt x="541" y="316"/>
                  <a:pt x="540" y="336"/>
                </a:cubicBezTo>
                <a:cubicBezTo>
                  <a:pt x="539" y="356"/>
                  <a:pt x="170" y="388"/>
                  <a:pt x="85" y="412"/>
                </a:cubicBezTo>
                <a:cubicBezTo>
                  <a:pt x="0" y="436"/>
                  <a:pt x="40" y="459"/>
                  <a:pt x="31" y="478"/>
                </a:cubicBezTo>
                <a:cubicBezTo>
                  <a:pt x="22" y="497"/>
                  <a:pt x="32" y="496"/>
                  <a:pt x="32" y="528"/>
                </a:cubicBezTo>
                <a:cubicBezTo>
                  <a:pt x="32" y="560"/>
                  <a:pt x="32" y="624"/>
                  <a:pt x="32" y="672"/>
                </a:cubicBezTo>
                <a:cubicBezTo>
                  <a:pt x="32" y="720"/>
                  <a:pt x="32" y="792"/>
                  <a:pt x="32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61" name="Oval 45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226060"/>
            <a:ext cx="13944600" cy="78638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47800" y="2133600"/>
            <a:ext cx="2755900" cy="1361420"/>
            <a:chOff x="1524000" y="2133600"/>
            <a:chExt cx="5956300" cy="1361420"/>
          </a:xfrm>
        </p:grpSpPr>
        <p:sp>
          <p:nvSpPr>
            <p:cNvPr id="4" name="Right Brace 3"/>
            <p:cNvSpPr/>
            <p:nvPr/>
          </p:nvSpPr>
          <p:spPr>
            <a:xfrm rot="5400000">
              <a:off x="3695700" y="-38100"/>
              <a:ext cx="762000" cy="5105400"/>
            </a:xfrm>
            <a:prstGeom prst="righ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98484" y="2971800"/>
              <a:ext cx="5681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“prompt”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60824" y="1688084"/>
            <a:ext cx="1963077" cy="1571589"/>
            <a:chOff x="7050024" y="1929384"/>
            <a:chExt cx="1963077" cy="1571589"/>
          </a:xfrm>
        </p:grpSpPr>
        <p:sp>
          <p:nvSpPr>
            <p:cNvPr id="7" name="TextBox 6"/>
            <p:cNvSpPr txBox="1"/>
            <p:nvPr/>
          </p:nvSpPr>
          <p:spPr>
            <a:xfrm>
              <a:off x="7315200" y="2362200"/>
              <a:ext cx="169790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Cursor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 not move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mouse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7050024" y="1929384"/>
              <a:ext cx="420624" cy="457200"/>
            </a:xfrm>
            <a:custGeom>
              <a:avLst/>
              <a:gdLst>
                <a:gd name="connsiteX0" fmla="*/ 420624 w 420624"/>
                <a:gd name="connsiteY0" fmla="*/ 457200 h 457200"/>
                <a:gd name="connsiteX1" fmla="*/ 283464 w 420624"/>
                <a:gd name="connsiteY1" fmla="*/ 146304 h 457200"/>
                <a:gd name="connsiteX2" fmla="*/ 0 w 420624"/>
                <a:gd name="connsiteY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0624" h="457200">
                  <a:moveTo>
                    <a:pt x="420624" y="457200"/>
                  </a:moveTo>
                  <a:cubicBezTo>
                    <a:pt x="387096" y="339852"/>
                    <a:pt x="353568" y="222504"/>
                    <a:pt x="283464" y="146304"/>
                  </a:cubicBezTo>
                  <a:cubicBezTo>
                    <a:pt x="213360" y="70104"/>
                    <a:pt x="106680" y="35052"/>
                    <a:pt x="0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67200" y="4191000"/>
            <a:ext cx="217245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used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select and paste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all pasted text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to the cursor</a:t>
            </a:r>
          </a:p>
        </p:txBody>
      </p:sp>
    </p:spTree>
    <p:extLst>
      <p:ext uri="{BB962C8B-B14F-4D97-AF65-F5344CB8AC3E}">
        <p14:creationId xmlns:p14="http://schemas.microsoft.com/office/powerpoint/2010/main" val="32348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the middle mouse but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9200"/>
            <a:ext cx="30861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too… much… typing!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304800" y="3200400"/>
            <a:ext cx="8077200" cy="32004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altLang="en-US" sz="2400" smtClean="0">
              <a:latin typeface="Arial" charset="0"/>
              <a:cs typeface="Arial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en-US" sz="2400" smtClean="0">
              <a:latin typeface="Arial" charset="0"/>
              <a:cs typeface="Arial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smtClean="0">
                <a:latin typeface="Arial" charset="0"/>
                <a:cs typeface="Arial" charset="0"/>
              </a:rPr>
              <a:t>1) Make sure X11 is running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smtClean="0">
                <a:latin typeface="Arial" charset="0"/>
                <a:cs typeface="Arial" charset="0"/>
              </a:rPr>
              <a:t>2) Select some text with mouse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smtClean="0">
                <a:latin typeface="Arial" charset="0"/>
                <a:cs typeface="Arial" charset="0"/>
              </a:rPr>
              <a:t>3) Move mouse over to your terminal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smtClean="0">
                <a:latin typeface="Arial" charset="0"/>
                <a:cs typeface="Arial" charset="0"/>
              </a:rPr>
              <a:t>4) Hit middle mouse button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smtClean="0">
                <a:latin typeface="Arial" charset="0"/>
                <a:cs typeface="Arial" charset="0"/>
              </a:rPr>
              <a:t>5) No keyboard required!</a:t>
            </a:r>
          </a:p>
        </p:txBody>
      </p:sp>
      <p:sp>
        <p:nvSpPr>
          <p:cNvPr id="21509" name="AutoShape 2" descr="Image result for middle mouse button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1510" name="AutoShape 4" descr="Image result for middle mouse button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1511" name="AutoShape 6" descr="Image result for middle mouse button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1512" name="AutoShape 8" descr="Image result for middle mouse button"/>
          <p:cNvSpPr>
            <a:spLocks noChangeAspect="1" noChangeArrowheads="1"/>
          </p:cNvSpPr>
          <p:nvPr/>
        </p:nvSpPr>
        <p:spPr bwMode="auto">
          <a:xfrm>
            <a:off x="601663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7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34425</TotalTime>
  <Words>2093</Words>
  <Application>Microsoft Office PowerPoint</Application>
  <PresentationFormat>On-screen Show (4:3)</PresentationFormat>
  <Paragraphs>404</Paragraphs>
  <Slides>74</Slides>
  <Notes>1</Notes>
  <HiddenSlides>2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6_Default Design</vt:lpstr>
      <vt:lpstr>3_Office Theme</vt:lpstr>
      <vt:lpstr>4_Default Design</vt:lpstr>
      <vt:lpstr>Chart</vt:lpstr>
      <vt:lpstr>Equation</vt:lpstr>
      <vt:lpstr>Acknowledgements</vt:lpstr>
      <vt:lpstr>Useful links</vt:lpstr>
      <vt:lpstr>XDS X-ray diffraction data reduction engine</vt:lpstr>
      <vt:lpstr>PowerPoint Presentation</vt:lpstr>
      <vt:lpstr>PowerPoint Presentation</vt:lpstr>
      <vt:lpstr>A better image viewer</vt:lpstr>
      <vt:lpstr>PowerPoint Presentation</vt:lpstr>
      <vt:lpstr>PowerPoint Presentation</vt:lpstr>
      <vt:lpstr>too… much… typing!</vt:lpstr>
      <vt:lpstr>How to start XDS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XPARM.XDS</vt:lpstr>
      <vt:lpstr>PowerPoint Presentation</vt:lpstr>
      <vt:lpstr>PowerPoint Presentation</vt:lpstr>
      <vt:lpstr>PowerPoint Presentation</vt:lpstr>
      <vt:lpstr>Beam center vs “origin”</vt:lpstr>
      <vt:lpstr>PowerPoint Presentation</vt:lpstr>
      <vt:lpstr>Adding noise</vt:lpstr>
      <vt:lpstr>Adding noise</vt:lpstr>
      <vt:lpstr>Adding noise</vt:lpstr>
      <vt:lpstr>signal vs noise</vt:lpstr>
      <vt:lpstr>Sources of error for  anomalous differences</vt:lpstr>
      <vt:lpstr>PowerPoint Presentation</vt:lpstr>
      <vt:lpstr>PowerPoint Presentation</vt:lpstr>
      <vt:lpstr>PowerPoint Presentation</vt:lpstr>
      <vt:lpstr>PowerPoint Presentation</vt:lpstr>
      <vt:lpstr>Re-indexing cheat sheet</vt:lpstr>
      <vt:lpstr>Zero-dose extrapolation (ZDE)</vt:lpstr>
      <vt:lpstr>PowerPoint Presentation</vt:lpstr>
      <vt:lpstr>XDS: CORRECT.LP or XSCALE.LP</vt:lpstr>
      <vt:lpstr>XDS: CORRECT.LP or XSCALE.LP</vt:lpstr>
      <vt:lpstr>CCP4: aimless log</vt:lpstr>
      <vt:lpstr>CCP4: aimless log</vt:lpstr>
      <vt:lpstr>Resolution cutoff?</vt:lpstr>
      <vt:lpstr>PowerPoint Presentation</vt:lpstr>
      <vt:lpstr>Expected Rmerge as Iobs → 0 </vt:lpstr>
      <vt:lpstr>Optimum resolution cutoff is:</vt:lpstr>
      <vt:lpstr>PowerPoint Presentation</vt:lpstr>
      <vt:lpstr>PowerPoint Presentation</vt:lpstr>
      <vt:lpstr>PowerPoint Presentation</vt:lpstr>
      <vt:lpstr>PowerPoint Presentation</vt:lpstr>
      <vt:lpstr>Optimum resolution cutoff is: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Phasing techniques</vt:lpstr>
      <vt:lpstr>PowerPoint Presentation</vt:lpstr>
      <vt:lpstr>PowerPoint Presentation</vt:lpstr>
      <vt:lpstr>Major Phasing techniques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105</cp:revision>
  <dcterms:created xsi:type="dcterms:W3CDTF">2018-04-24T18:45:50Z</dcterms:created>
  <dcterms:modified xsi:type="dcterms:W3CDTF">2024-05-03T23:28:28Z</dcterms:modified>
</cp:coreProperties>
</file>