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78" r:id="rId3"/>
    <p:sldId id="301" r:id="rId4"/>
    <p:sldId id="275" r:id="rId5"/>
    <p:sldId id="317" r:id="rId6"/>
    <p:sldId id="279" r:id="rId7"/>
    <p:sldId id="281" r:id="rId8"/>
    <p:sldId id="276" r:id="rId9"/>
    <p:sldId id="277" r:id="rId10"/>
    <p:sldId id="290" r:id="rId11"/>
    <p:sldId id="296" r:id="rId12"/>
    <p:sldId id="295" r:id="rId13"/>
    <p:sldId id="294" r:id="rId14"/>
    <p:sldId id="293" r:id="rId15"/>
    <p:sldId id="292" r:id="rId16"/>
    <p:sldId id="291" r:id="rId17"/>
    <p:sldId id="267" r:id="rId18"/>
    <p:sldId id="297" r:id="rId19"/>
    <p:sldId id="298" r:id="rId20"/>
    <p:sldId id="260" r:id="rId21"/>
    <p:sldId id="261" r:id="rId22"/>
    <p:sldId id="270" r:id="rId23"/>
    <p:sldId id="263" r:id="rId24"/>
    <p:sldId id="264" r:id="rId25"/>
    <p:sldId id="313" r:id="rId26"/>
    <p:sldId id="315" r:id="rId27"/>
    <p:sldId id="314" r:id="rId28"/>
    <p:sldId id="316" r:id="rId29"/>
    <p:sldId id="274" r:id="rId30"/>
    <p:sldId id="283" r:id="rId31"/>
    <p:sldId id="284" r:id="rId32"/>
    <p:sldId id="286" r:id="rId33"/>
    <p:sldId id="287" r:id="rId34"/>
    <p:sldId id="288" r:id="rId35"/>
    <p:sldId id="289" r:id="rId36"/>
    <p:sldId id="312" r:id="rId37"/>
    <p:sldId id="256" r:id="rId38"/>
    <p:sldId id="258" r:id="rId39"/>
    <p:sldId id="257" r:id="rId40"/>
    <p:sldId id="259" r:id="rId41"/>
    <p:sldId id="265" r:id="rId42"/>
    <p:sldId id="266" r:id="rId43"/>
    <p:sldId id="262" r:id="rId44"/>
    <p:sldId id="268" r:id="rId45"/>
    <p:sldId id="299" r:id="rId46"/>
    <p:sldId id="271" r:id="rId47"/>
    <p:sldId id="272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4" autoAdjust="0"/>
    <p:restoredTop sz="94684" autoAdjust="0"/>
  </p:normalViewPr>
  <p:slideViewPr>
    <p:cSldViewPr snapToGrid="0">
      <p:cViewPr varScale="1">
        <p:scale>
          <a:sx n="75" d="100"/>
          <a:sy n="75" d="100"/>
        </p:scale>
        <p:origin x="-6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7" d="100"/>
        <a:sy n="87" d="100"/>
      </p:scale>
      <p:origin x="0" y="9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68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4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32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5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20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15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33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1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69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33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4283B-57F0-47A3-9B39-A8DC44A2DA4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5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avi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avi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3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3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3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3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3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avi"/><Relationship Id="rId1" Type="http://schemas.openxmlformats.org/officeDocument/2006/relationships/video" Target="NULL" TargetMode="Externa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8.avi"/><Relationship Id="rId1" Type="http://schemas.openxmlformats.org/officeDocument/2006/relationships/video" Target="NULL" TargetMode="Externa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9.avi"/><Relationship Id="rId1" Type="http://schemas.openxmlformats.org/officeDocument/2006/relationships/video" Target="NULL" TargetMode="Externa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avi"/><Relationship Id="rId1" Type="http://schemas.openxmlformats.org/officeDocument/2006/relationships/video" Target="NULL" TargetMode="Externa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avi"/><Relationship Id="rId1" Type="http://schemas.microsoft.com/office/2007/relationships/media" Target="../media/media11.avi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2.avi"/><Relationship Id="rId1" Type="http://schemas.microsoft.com/office/2007/relationships/media" Target="../media/media12.avi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3.avi"/><Relationship Id="rId1" Type="http://schemas.microsoft.com/office/2007/relationships/media" Target="../media/media13.avi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avi"/><Relationship Id="rId1" Type="http://schemas.microsoft.com/office/2007/relationships/media" Target="../media/media14.avi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5.avi"/><Relationship Id="rId1" Type="http://schemas.microsoft.com/office/2007/relationships/media" Target="../media/media15.avi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6.avi"/><Relationship Id="rId1" Type="http://schemas.microsoft.com/office/2007/relationships/media" Target="../media/media16.avi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5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5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56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57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58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59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6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6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10678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Acknowledgements</a:t>
            </a: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444500" y="1171424"/>
            <a:ext cx="82296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 dirty="0" smtClean="0"/>
              <a:t>SIBYLS:  Scott </a:t>
            </a:r>
            <a:r>
              <a:rPr lang="en-US" altLang="en-US" b="1" dirty="0" err="1" smtClean="0"/>
              <a:t>Classen</a:t>
            </a:r>
            <a:r>
              <a:rPr lang="en-US" altLang="en-US" b="1" dirty="0" smtClean="0"/>
              <a:t>  John </a:t>
            </a:r>
            <a:r>
              <a:rPr lang="en-US" altLang="en-US" b="1" dirty="0" err="1" smtClean="0"/>
              <a:t>Tainer</a:t>
            </a:r>
            <a:endParaRPr lang="en-US" altLang="en-US" b="1" dirty="0"/>
          </a:p>
          <a:p>
            <a:pPr eaLnBrk="1" hangingPunct="1"/>
            <a:endParaRPr lang="en-US" altLang="en-US" sz="2400" dirty="0"/>
          </a:p>
        </p:txBody>
      </p:sp>
      <p:sp>
        <p:nvSpPr>
          <p:cNvPr id="3174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1906588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 creator: Tom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8.3.1 PRT head: Jamie Cate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200" b="1" dirty="0" smtClean="0">
              <a:solidFill>
                <a:srgbClr val="000000"/>
              </a:solidFill>
            </a:endParaRPr>
          </a:p>
          <a:p>
            <a:pPr algn="ctr">
              <a:lnSpc>
                <a:spcPct val="80000"/>
              </a:lnSpc>
              <a:buNone/>
            </a:pPr>
            <a:r>
              <a:rPr lang="en-US" altLang="en-US" sz="1800" b="1" dirty="0">
                <a:solidFill>
                  <a:srgbClr val="006600"/>
                </a:solidFill>
              </a:rPr>
              <a:t>Integrated Diffraction Analysis Technologies (IDAT)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 b="1" dirty="0" smtClean="0">
                <a:solidFill>
                  <a:srgbClr val="006600"/>
                </a:solidFill>
              </a:rPr>
              <a:t>Center for Structure of Membrane Proteins (CSMP)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 b="1" dirty="0" smtClean="0">
                <a:solidFill>
                  <a:srgbClr val="006600"/>
                </a:solidFill>
              </a:rPr>
              <a:t>Membrane Protein Expression Center II (MPEC)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 b="1" dirty="0" smtClean="0">
                <a:solidFill>
                  <a:srgbClr val="006600"/>
                </a:solidFill>
              </a:rPr>
              <a:t>Center for HIV Accessory and Regulatory Complexes (HARC)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800" b="1" dirty="0" smtClean="0">
              <a:solidFill>
                <a:srgbClr val="0066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W. M. Keck Foundation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err="1" smtClean="0">
                <a:solidFill>
                  <a:srgbClr val="000000"/>
                </a:solidFill>
              </a:rPr>
              <a:t>Plexxikon</a:t>
            </a:r>
            <a:r>
              <a:rPr lang="en-US" altLang="en-US" sz="1600" b="1" dirty="0" smtClean="0">
                <a:solidFill>
                  <a:srgbClr val="000000"/>
                </a:solidFill>
              </a:rPr>
              <a:t>, Inc.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M D Anderson CRC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University of California Berkeley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University of California San Francisco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University of California Campus-Laboratory Collaboration Grant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Henry Wheeler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</p:spTree>
    <p:extLst>
      <p:ext uri="{BB962C8B-B14F-4D97-AF65-F5344CB8AC3E}">
        <p14:creationId xmlns:p14="http://schemas.microsoft.com/office/powerpoint/2010/main" val="30627763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692746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38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574665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9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320678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66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957301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5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067191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43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795234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30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3054204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xtal24big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Real time still at 674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37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Double-tap: no dark progression at 675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540112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31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Double-tap: no </a:t>
            </a:r>
            <a:r>
              <a:rPr lang="en-US" sz="3600" dirty="0"/>
              <a:t>dark progression at 675 </a:t>
            </a:r>
            <a:r>
              <a:rPr lang="en-US" sz="3600" dirty="0" err="1"/>
              <a:t>kGy</a:t>
            </a:r>
            <a:r>
              <a:rPr lang="en-US" sz="3600" dirty="0"/>
              <a:t>/s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367731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32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“streak camera”?</a:t>
            </a:r>
            <a:endParaRPr lang="en-US" dirty="0"/>
          </a:p>
        </p:txBody>
      </p:sp>
      <p:pic>
        <p:nvPicPr>
          <p:cNvPr id="1028" name="Picture 4" descr="http://adsc-xray.com/images/Q315r_enlarg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105" y="1988457"/>
            <a:ext cx="4743962" cy="35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iamond.ac.uk/Beamlines/Mx/Equipment-on-Demand/Dehumidifier-HC1/A-little-background-on-dehydration/base/04/text_files/file/document/mitegen_esquem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35" y="3326992"/>
            <a:ext cx="2524125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5995851" y="3801291"/>
            <a:ext cx="344859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775166" y="3796936"/>
            <a:ext cx="2072641" cy="131064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770813" y="3561806"/>
            <a:ext cx="2081347" cy="22642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288973" y="3775166"/>
            <a:ext cx="1602376" cy="38317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762103" y="2834640"/>
            <a:ext cx="2129246" cy="95358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68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43.19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Double tap:   0.4 s on  +  1 s off  +  on again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00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445.7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Double tap:   0.4 s on  +  1 s off  +  on again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00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Double tap:   0.4 s on  +  1 s off  +  on again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"/>
            <a:ext cx="9144000" cy="6234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8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Double tap:   0.4 s on  +  1 s off  +  on again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37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Xtal15</a:t>
            </a:r>
            <a:r>
              <a:rPr lang="en-US" baseline="0" dirty="0" smtClean="0"/>
              <a:t> slow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Double tap lite:   5 s on  +  12.6 s off  +  on again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low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2.2434" end="13827.2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7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Xtal15 fast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Double tap lite:   5 s on  +  12.6 s off  +  on again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3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</a:t>
            </a:r>
            <a:r>
              <a:rPr lang="en-US" sz="3600" dirty="0" smtClean="0"/>
              <a:t>44.3</a:t>
            </a:r>
            <a:r>
              <a:rPr lang="en-US" sz="3600" dirty="0" smtClean="0"/>
              <a:t>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9576570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7000" y="6108700"/>
            <a:ext cx="1941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Time (seconds)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55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</a:t>
            </a:r>
            <a:r>
              <a:rPr lang="en-US" sz="3600" dirty="0" smtClean="0"/>
              <a:t>44.3</a:t>
            </a:r>
            <a:r>
              <a:rPr lang="en-US" sz="3600" dirty="0" smtClean="0"/>
              <a:t>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867243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7000" y="6108700"/>
            <a:ext cx="1941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Time (seconds)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8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</a:t>
            </a:r>
            <a:r>
              <a:rPr lang="en-US" sz="3600" dirty="0" smtClean="0"/>
              <a:t>44.3</a:t>
            </a:r>
            <a:r>
              <a:rPr lang="en-US" sz="3600" dirty="0" smtClean="0"/>
              <a:t>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217813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8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7000" y="6108700"/>
            <a:ext cx="1941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Time (seconds)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55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 wiggle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4" t="3274" b="33377"/>
          <a:stretch/>
        </p:blipFill>
        <p:spPr>
          <a:xfrm>
            <a:off x="-228600" y="-1045028"/>
            <a:ext cx="9766663" cy="9268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7" b="37381"/>
          <a:stretch/>
        </p:blipFill>
        <p:spPr>
          <a:xfrm>
            <a:off x="-204651" y="-944880"/>
            <a:ext cx="9738360" cy="916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3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“streak camera”?</a:t>
            </a:r>
            <a:endParaRPr lang="en-US" dirty="0"/>
          </a:p>
        </p:txBody>
      </p:sp>
      <p:pic>
        <p:nvPicPr>
          <p:cNvPr id="1028" name="Picture 4" descr="http://adsc-xray.com/images/Q315r_enlarg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105" y="1988457"/>
            <a:ext cx="4743962" cy="35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iamond.ac.uk/Beamlines/Mx/Equipment-on-Demand/Dehumidifier-HC1/A-little-background-on-dehydration/base/04/text_files/file/document/mitegen_esquem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35" y="3326992"/>
            <a:ext cx="2524125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762103" y="2834640"/>
            <a:ext cx="5682343" cy="2272937"/>
            <a:chOff x="3762103" y="2834640"/>
            <a:chExt cx="5682343" cy="2272937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995851" y="3801291"/>
              <a:ext cx="3448595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3775166" y="3796936"/>
              <a:ext cx="2072641" cy="1310641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3770813" y="3561806"/>
              <a:ext cx="2081347" cy="22642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4288973" y="3775166"/>
              <a:ext cx="1602376" cy="38317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3762103" y="2834640"/>
              <a:ext cx="2129246" cy="95358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24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34861 L 3.05556E-6 0.362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</a:t>
            </a:r>
            <a:r>
              <a:rPr lang="en-US" sz="3600" dirty="0" smtClean="0"/>
              <a:t>same </a:t>
            </a:r>
            <a:r>
              <a:rPr lang="en-US" sz="3600" dirty="0" err="1" smtClean="0"/>
              <a:t>hkl</a:t>
            </a:r>
            <a:r>
              <a:rPr lang="en-US" sz="3600" dirty="0" smtClean="0"/>
              <a:t>, </a:t>
            </a:r>
            <a:r>
              <a:rPr lang="en-US" sz="3600" dirty="0" smtClean="0"/>
              <a:t>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2704068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69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</a:t>
            </a:r>
            <a:r>
              <a:rPr lang="en-US" sz="3600" dirty="0" smtClean="0"/>
              <a:t>same </a:t>
            </a:r>
            <a:r>
              <a:rPr lang="en-US" sz="3600" dirty="0" err="1" smtClean="0"/>
              <a:t>hkl</a:t>
            </a:r>
            <a:r>
              <a:rPr lang="en-US" sz="3600" dirty="0" smtClean="0"/>
              <a:t>, </a:t>
            </a:r>
            <a:r>
              <a:rPr lang="en-US" sz="3600" dirty="0" smtClean="0"/>
              <a:t>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316828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61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</a:t>
            </a:r>
            <a:r>
              <a:rPr lang="en-US" sz="3600" dirty="0" smtClean="0"/>
              <a:t>same </a:t>
            </a:r>
            <a:r>
              <a:rPr lang="en-US" sz="3600" dirty="0" err="1" smtClean="0"/>
              <a:t>hkl</a:t>
            </a:r>
            <a:r>
              <a:rPr lang="en-US" sz="3600" dirty="0" smtClean="0"/>
              <a:t>, </a:t>
            </a:r>
            <a:r>
              <a:rPr lang="en-US" sz="3600" dirty="0" smtClean="0"/>
              <a:t>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135089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54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</a:t>
            </a:r>
            <a:r>
              <a:rPr lang="en-US" sz="3600" dirty="0" smtClean="0"/>
              <a:t>same </a:t>
            </a:r>
            <a:r>
              <a:rPr lang="en-US" sz="3600" dirty="0" err="1" smtClean="0"/>
              <a:t>hkl</a:t>
            </a:r>
            <a:r>
              <a:rPr lang="en-US" sz="3600" dirty="0" smtClean="0"/>
              <a:t>, </a:t>
            </a:r>
            <a:r>
              <a:rPr lang="en-US" sz="3600" dirty="0" smtClean="0"/>
              <a:t>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5113556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54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</a:t>
            </a:r>
            <a:r>
              <a:rPr lang="en-US" sz="3600" dirty="0" smtClean="0"/>
              <a:t>same </a:t>
            </a:r>
            <a:r>
              <a:rPr lang="en-US" sz="3600" dirty="0" err="1" smtClean="0"/>
              <a:t>hkl</a:t>
            </a:r>
            <a:r>
              <a:rPr lang="en-US" sz="3600" dirty="0" smtClean="0"/>
              <a:t>, </a:t>
            </a:r>
            <a:r>
              <a:rPr lang="en-US" sz="3600" dirty="0" smtClean="0"/>
              <a:t>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606079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54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</a:t>
            </a:r>
            <a:r>
              <a:rPr lang="en-US" sz="3600" dirty="0" smtClean="0"/>
              <a:t>same </a:t>
            </a:r>
            <a:r>
              <a:rPr lang="en-US" sz="3600" dirty="0" err="1" smtClean="0"/>
              <a:t>hkl</a:t>
            </a:r>
            <a:r>
              <a:rPr lang="en-US" sz="3600" dirty="0" smtClean="0"/>
              <a:t>, </a:t>
            </a:r>
            <a:r>
              <a:rPr lang="en-US" sz="3600" dirty="0" smtClean="0"/>
              <a:t>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223643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7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Xtal12 before &amp; after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morphological dose-rate effect?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3037" b="10593"/>
          <a:stretch/>
        </p:blipFill>
        <p:spPr>
          <a:xfrm>
            <a:off x="1092200" y="1066800"/>
            <a:ext cx="6908800" cy="5384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8" r="24444"/>
          <a:stretch/>
        </p:blipFill>
        <p:spPr>
          <a:xfrm>
            <a:off x="1066800" y="1079500"/>
            <a:ext cx="6908800" cy="5383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1" r="24167"/>
          <a:stretch/>
        </p:blipFill>
        <p:spPr>
          <a:xfrm>
            <a:off x="1066800" y="1066800"/>
            <a:ext cx="6934200" cy="540904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95400" y="1447800"/>
            <a:ext cx="6450015" cy="2743200"/>
            <a:chOff x="1295400" y="1447800"/>
            <a:chExt cx="6450015" cy="2743200"/>
          </a:xfrm>
        </p:grpSpPr>
        <p:sp>
          <p:nvSpPr>
            <p:cNvPr id="8" name="TextBox 7"/>
            <p:cNvSpPr txBox="1"/>
            <p:nvPr/>
          </p:nvSpPr>
          <p:spPr>
            <a:xfrm>
              <a:off x="1295400" y="1447800"/>
              <a:ext cx="18780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110 </a:t>
              </a:r>
              <a:r>
                <a:rPr lang="en-US" sz="3200" b="1" dirty="0" err="1" smtClean="0"/>
                <a:t>kGy</a:t>
              </a:r>
              <a:r>
                <a:rPr lang="en-US" sz="3200" b="1" dirty="0" smtClean="0"/>
                <a:t>/s</a:t>
              </a:r>
              <a:endParaRPr lang="en-US" sz="32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67400" y="1447800"/>
              <a:ext cx="18780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720 </a:t>
              </a:r>
              <a:r>
                <a:rPr lang="en-US" sz="3200" b="1" dirty="0" err="1" smtClean="0"/>
                <a:t>kGy</a:t>
              </a:r>
              <a:r>
                <a:rPr lang="en-US" sz="3200" b="1" dirty="0" smtClean="0"/>
                <a:t>/s</a:t>
              </a:r>
              <a:endParaRPr lang="en-US" sz="3200" b="1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5867400" y="2057400"/>
              <a:ext cx="914400" cy="1600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2"/>
            </p:cNvCxnSpPr>
            <p:nvPr/>
          </p:nvCxnSpPr>
          <p:spPr>
            <a:xfrm>
              <a:off x="2234408" y="2032575"/>
              <a:ext cx="1194592" cy="21584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041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Xtal4_t1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260.38179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Solvent “reaction” at 764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3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n-US" dirty="0" smtClean="0"/>
              <a:t>tal4_t2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767.54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Solvent “reaction” at 764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21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74.2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Crystal “shrinks?” at 764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41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Same total photons, different detectors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674004"/>
              </p:ext>
            </p:extLst>
          </p:nvPr>
        </p:nvGraphicFramePr>
        <p:xfrm>
          <a:off x="669925" y="1396999"/>
          <a:ext cx="7937500" cy="523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1396999"/>
                        <a:ext cx="7937500" cy="523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1164721" y="3306636"/>
            <a:ext cx="3744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Integrated photons in spot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1100" y="6070600"/>
            <a:ext cx="5064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Exposure time (seconds)  for 1°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0900" y="1397000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100              20                    10                   6.7                    5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6300" y="990600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Incident beam transmittance (%)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50" y="2635250"/>
            <a:ext cx="952500" cy="952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50" y="2597150"/>
            <a:ext cx="952500" cy="952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50" y="262255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13.6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Crystal “shrinks?” at 764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00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7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10755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7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0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Xtal24big_t2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7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H</a:t>
            </a:r>
            <a:r>
              <a:rPr lang="en-US" baseline="-25000" dirty="0" smtClean="0"/>
              <a:t>2</a:t>
            </a:r>
            <a:r>
              <a:rPr lang="en-US" dirty="0" smtClean="0"/>
              <a:t> are we making?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Meents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(2010) claimed: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400 molecules of H2 for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every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12.5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keV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photon“ 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3.3x10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/J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100 um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0.24 J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= 1.2x10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-8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100 um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of water = 6.7x10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18%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water has reacted!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87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Xtal5_t1 graph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grap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90500"/>
            <a:ext cx="6705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0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Xtal5_t1 graph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rap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76200"/>
            <a:ext cx="6705600" cy="670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355600" y="927100"/>
            <a:ext cx="147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Spot intensity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62900" y="2006600"/>
            <a:ext cx="94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56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3600" smtClean="0"/>
              <a:t>Room Temperature Damage (powder)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t="20450" r="34270" b="12219"/>
          <a:stretch>
            <a:fillRect/>
          </a:stretch>
        </p:blipFill>
        <p:spPr bwMode="auto">
          <a:xfrm>
            <a:off x="841375" y="1422400"/>
            <a:ext cx="7291388" cy="49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 rot="777455">
            <a:off x="2492375" y="5907088"/>
            <a:ext cx="1301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dose (kGy)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 rot="-2486863">
            <a:off x="6835775" y="537845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sin(</a:t>
            </a:r>
            <a:r>
              <a:rPr lang="el-GR" altLang="en-US" sz="1800">
                <a:cs typeface="Arial" charset="0"/>
              </a:rPr>
              <a:t>θ</a:t>
            </a:r>
            <a:r>
              <a:rPr lang="en-US" altLang="en-US" sz="1800"/>
              <a:t>)/</a:t>
            </a:r>
            <a:r>
              <a:rPr lang="el-GR" altLang="en-US" sz="1800">
                <a:cs typeface="Arial" charset="0"/>
              </a:rPr>
              <a:t>λ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 rot="-5400000">
            <a:off x="-734218" y="3248818"/>
            <a:ext cx="290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fraction of starting intensity</a:t>
            </a:r>
            <a:endParaRPr lang="el-GR" altLang="en-US" sz="18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004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9577" r="34120" b="15088"/>
          <a:stretch>
            <a:fillRect/>
          </a:stretch>
        </p:blipFill>
        <p:spPr bwMode="auto">
          <a:xfrm>
            <a:off x="969963" y="1474788"/>
            <a:ext cx="7181850" cy="47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3600" smtClean="0"/>
              <a:t>Cryo Temperature Damage (powder)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 rot="511266">
            <a:off x="2490788" y="5915025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dose (MGy)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 rot="-2132495">
            <a:off x="6835775" y="537845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sin(</a:t>
            </a:r>
            <a:r>
              <a:rPr lang="el-GR" altLang="en-US" sz="1800">
                <a:cs typeface="Arial" charset="0"/>
              </a:rPr>
              <a:t>θ</a:t>
            </a:r>
            <a:r>
              <a:rPr lang="en-US" altLang="en-US" sz="1800"/>
              <a:t>)/</a:t>
            </a:r>
            <a:r>
              <a:rPr lang="el-GR" altLang="en-US" sz="1800">
                <a:cs typeface="Arial" charset="0"/>
              </a:rPr>
              <a:t>λ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 rot="-5400000">
            <a:off x="-734218" y="3248818"/>
            <a:ext cx="290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fraction of starting intensity</a:t>
            </a:r>
            <a:endParaRPr lang="el-GR" altLang="en-US" sz="18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747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Same total photons, different detectors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322449"/>
              </p:ext>
            </p:extLst>
          </p:nvPr>
        </p:nvGraphicFramePr>
        <p:xfrm>
          <a:off x="669925" y="1396999"/>
          <a:ext cx="7937500" cy="523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1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1396999"/>
                        <a:ext cx="7937500" cy="523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1164721" y="3306636"/>
            <a:ext cx="3744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Integrated photons in spot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1100" y="6070600"/>
            <a:ext cx="5064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Exposure time (seconds)  for 1°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0900" y="1397000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100              20                    10                   6.7                    5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6300" y="990600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Incident beam transmittance (%)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50" y="2635250"/>
            <a:ext cx="952500" cy="952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50" y="2597150"/>
            <a:ext cx="952500" cy="952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50" y="262255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6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Room temperature damage rate</a:t>
            </a: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94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Chart" r:id="rId3" imgW="6096075" imgH="4057642" progId="MSGraph.Chart.8">
                  <p:embed followColorScheme="full"/>
                </p:oleObj>
              </mc:Choice>
              <mc:Fallback>
                <p:oleObj name="Chart" r:id="rId3" imgW="6096075" imgH="405764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94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779838" y="61229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dose rate (kGy/s)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 rot="-5400000">
            <a:off x="-723106" y="3518694"/>
            <a:ext cx="316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dose at half intensity (MGy)</a:t>
            </a:r>
          </a:p>
        </p:txBody>
      </p:sp>
    </p:spTree>
    <p:extLst>
      <p:ext uri="{BB962C8B-B14F-4D97-AF65-F5344CB8AC3E}">
        <p14:creationId xmlns:p14="http://schemas.microsoft.com/office/powerpoint/2010/main" val="3601957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Room temperature damage rate</a:t>
            </a:r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94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Chart" r:id="rId3" imgW="6096075" imgH="4057642" progId="MSGraph.Chart.8">
                  <p:embed followColorScheme="full"/>
                </p:oleObj>
              </mc:Choice>
              <mc:Fallback>
                <p:oleObj name="Chart" r:id="rId3" imgW="6096075" imgH="405764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94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779838" y="61229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dose rate (kGy/s)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 rot="-5400000">
            <a:off x="-723106" y="3518694"/>
            <a:ext cx="316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dose at half intensity (MGy)</a:t>
            </a:r>
          </a:p>
        </p:txBody>
      </p:sp>
    </p:spTree>
    <p:extLst>
      <p:ext uri="{BB962C8B-B14F-4D97-AF65-F5344CB8AC3E}">
        <p14:creationId xmlns:p14="http://schemas.microsoft.com/office/powerpoint/2010/main" val="39625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Room temperature damage rate</a:t>
            </a: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94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Chart" r:id="rId3" imgW="6096075" imgH="4057642" progId="MSGraph.Chart.8">
                  <p:embed followColorScheme="full"/>
                </p:oleObj>
              </mc:Choice>
              <mc:Fallback>
                <p:oleObj name="Chart" r:id="rId3" imgW="6096075" imgH="405764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94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779838" y="61229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dose rate (kGy/s)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 rot="-5400000">
            <a:off x="-723106" y="3518694"/>
            <a:ext cx="316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dose at half intensity (MGy)</a:t>
            </a:r>
          </a:p>
        </p:txBody>
      </p:sp>
    </p:spTree>
    <p:extLst>
      <p:ext uri="{BB962C8B-B14F-4D97-AF65-F5344CB8AC3E}">
        <p14:creationId xmlns:p14="http://schemas.microsoft.com/office/powerpoint/2010/main" val="814321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Room temperature damage rate</a:t>
            </a:r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94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Chart" r:id="rId3" imgW="6096075" imgH="4057642" progId="MSGraph.Chart.8">
                  <p:embed followColorScheme="full"/>
                </p:oleObj>
              </mc:Choice>
              <mc:Fallback>
                <p:oleObj name="Chart" r:id="rId3" imgW="6096075" imgH="405764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94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779838" y="61229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dose rate (kGy/s)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 rot="-5400000">
            <a:off x="-723106" y="3518694"/>
            <a:ext cx="316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dose at half intensity (MGy)</a:t>
            </a:r>
          </a:p>
        </p:txBody>
      </p:sp>
    </p:spTree>
    <p:extLst>
      <p:ext uri="{BB962C8B-B14F-4D97-AF65-F5344CB8AC3E}">
        <p14:creationId xmlns:p14="http://schemas.microsoft.com/office/powerpoint/2010/main" val="1010378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4000" smtClean="0"/>
              <a:t>Room temperature damage rates</a:t>
            </a:r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990600" y="1612900"/>
          <a:ext cx="7442200" cy="494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Chart" r:id="rId3" imgW="6096075" imgH="4057642" progId="MSGraph.Chart.8">
                  <p:embed followColorScheme="full"/>
                </p:oleObj>
              </mc:Choice>
              <mc:Fallback>
                <p:oleObj name="Chart" r:id="rId3" imgW="6096075" imgH="405764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612900"/>
                        <a:ext cx="7442200" cy="494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779838" y="63388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dose rate (kGy/s)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 rot="-5400000">
            <a:off x="-723106" y="3734594"/>
            <a:ext cx="316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dose at half intensity (MGy)</a:t>
            </a:r>
          </a:p>
        </p:txBody>
      </p:sp>
    </p:spTree>
    <p:extLst>
      <p:ext uri="{BB962C8B-B14F-4D97-AF65-F5344CB8AC3E}">
        <p14:creationId xmlns:p14="http://schemas.microsoft.com/office/powerpoint/2010/main" val="4161069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4000" smtClean="0"/>
              <a:t>Dose-rate dependence of damage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993775" y="1600200"/>
          <a:ext cx="7464425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Chart" r:id="rId3" imgW="6096075" imgH="4381562" progId="MSGraph.Chart.8">
                  <p:embed followColorScheme="full"/>
                </p:oleObj>
              </mc:Choice>
              <mc:Fallback>
                <p:oleObj name="Chart" r:id="rId3" imgW="6096075" imgH="438156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1600200"/>
                        <a:ext cx="7464425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779838" y="63388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dose rate (kGy/s)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 rot="-5400000">
            <a:off x="-785018" y="3734593"/>
            <a:ext cx="329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maximum useful dose (MGy)</a:t>
            </a:r>
          </a:p>
        </p:txBody>
      </p:sp>
    </p:spTree>
    <p:extLst>
      <p:ext uri="{BB962C8B-B14F-4D97-AF65-F5344CB8AC3E}">
        <p14:creationId xmlns:p14="http://schemas.microsoft.com/office/powerpoint/2010/main" val="1940716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Dose-rate dependence of damage</a:t>
            </a:r>
          </a:p>
        </p:txBody>
      </p:sp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823913" y="1158875"/>
          <a:ext cx="7702550" cy="598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Chart" r:id="rId3" imgW="6248321" imgH="4867172" progId="MSGraph.Chart.8">
                  <p:embed followColorScheme="full"/>
                </p:oleObj>
              </mc:Choice>
              <mc:Fallback>
                <p:oleObj name="Chart" r:id="rId3" imgW="6248321" imgH="486717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1158875"/>
                        <a:ext cx="7702550" cy="598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779838" y="63388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dose rate (kGy/s)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 rot="-5400000">
            <a:off x="-785018" y="3263106"/>
            <a:ext cx="329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maximum useful dose (MGy)</a:t>
            </a:r>
          </a:p>
        </p:txBody>
      </p:sp>
    </p:spTree>
    <p:extLst>
      <p:ext uri="{BB962C8B-B14F-4D97-AF65-F5344CB8AC3E}">
        <p14:creationId xmlns:p14="http://schemas.microsoft.com/office/powerpoint/2010/main" val="2956669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Dose-rate dependence of damage</a:t>
            </a: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823913" y="1158875"/>
          <a:ext cx="7702550" cy="598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Chart" r:id="rId3" imgW="6248321" imgH="4876890" progId="MSGraph.Chart.8">
                  <p:embed followColorScheme="full"/>
                </p:oleObj>
              </mc:Choice>
              <mc:Fallback>
                <p:oleObj name="Chart" r:id="rId3" imgW="6248321" imgH="487689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1158875"/>
                        <a:ext cx="7702550" cy="598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779838" y="63388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dose rate (kGy/s)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 rot="-5400000">
            <a:off x="-785018" y="3263106"/>
            <a:ext cx="329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maximum useful dose (MGy)</a:t>
            </a:r>
          </a:p>
        </p:txBody>
      </p:sp>
    </p:spTree>
    <p:extLst>
      <p:ext uri="{BB962C8B-B14F-4D97-AF65-F5344CB8AC3E}">
        <p14:creationId xmlns:p14="http://schemas.microsoft.com/office/powerpoint/2010/main" val="255441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could be better than photon-counting?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49868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557741" y="299720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Count rate (photons/s)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phi position (degrees)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08700" y="2095500"/>
            <a:ext cx="25273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Dead times: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1000 ns   Oxford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200 ns   Pilatus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94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could be better than photon-counting?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0266374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557741" y="299720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Count rate (photons/s)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phi position (degrees)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89600" y="1422400"/>
            <a:ext cx="25273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Dead times: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1000 ns   Oxford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200 ns   Pilatus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38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1" y="0"/>
            <a:ext cx="73152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9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80115"/>
            <a:ext cx="14630400" cy="146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4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5635</TotalTime>
  <Words>880</Words>
  <Application>Microsoft Office PowerPoint</Application>
  <PresentationFormat>On-screen Show (4:3)</PresentationFormat>
  <Paragraphs>174</Paragraphs>
  <Slides>57</Slides>
  <Notes>0</Notes>
  <HiddenSlides>5</HiddenSlides>
  <MMClips>16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Office Theme</vt:lpstr>
      <vt:lpstr>Microsoft Graph Chart</vt:lpstr>
      <vt:lpstr>Chart</vt:lpstr>
      <vt:lpstr>Acknowledgements</vt:lpstr>
      <vt:lpstr>What is a “streak camera”?</vt:lpstr>
      <vt:lpstr>What is a “streak camera”?</vt:lpstr>
      <vt:lpstr>Same total photons, different detectors</vt:lpstr>
      <vt:lpstr>Same total photons, different detectors</vt:lpstr>
      <vt:lpstr>What could be better than photon-counting?</vt:lpstr>
      <vt:lpstr>What could be better than photon-counting?</vt:lpstr>
      <vt:lpstr>PowerPoint Presentation</vt:lpstr>
      <vt:lpstr>PowerPoint Presentation</vt:lpstr>
      <vt:lpstr>Individual spots at 768 kGy/s</vt:lpstr>
      <vt:lpstr>Individual spots at 768 kGy/s</vt:lpstr>
      <vt:lpstr>Individual spots at 768 kGy/s</vt:lpstr>
      <vt:lpstr>Individual spots at 768 kGy/s</vt:lpstr>
      <vt:lpstr>Individual spots at 768 kGy/s</vt:lpstr>
      <vt:lpstr>Individual spots at 768 kGy/s</vt:lpstr>
      <vt:lpstr>Individual spots at 768 kGy/s</vt:lpstr>
      <vt:lpstr>xtal24big</vt:lpstr>
      <vt:lpstr>Double-tap: no dark progression at 675 kGy/s</vt:lpstr>
      <vt:lpstr>Double-tap: no dark progression at 675 kGy/s</vt:lpstr>
      <vt:lpstr>xtal12</vt:lpstr>
      <vt:lpstr>xtal13</vt:lpstr>
      <vt:lpstr>xtal13</vt:lpstr>
      <vt:lpstr>xtal14</vt:lpstr>
      <vt:lpstr>Xtal15 slow</vt:lpstr>
      <vt:lpstr>Xtal15 fast</vt:lpstr>
      <vt:lpstr>Individual spots at 44.3 kGy/s</vt:lpstr>
      <vt:lpstr>Individual spots at 44.3 kGy/s</vt:lpstr>
      <vt:lpstr>Individual spots at 44.3 kGy/s</vt:lpstr>
      <vt:lpstr>Slow wiggle</vt:lpstr>
      <vt:lpstr>Dose rate: same hkl, same xtal</vt:lpstr>
      <vt:lpstr>Dose rate: same hkl, same xtal</vt:lpstr>
      <vt:lpstr>Dose rate: same hkl, same xtal</vt:lpstr>
      <vt:lpstr>Dose rate: same hkl, same xtal</vt:lpstr>
      <vt:lpstr>Dose rate: same hkl, same xtal</vt:lpstr>
      <vt:lpstr>Dose rate: same hkl, same xtal</vt:lpstr>
      <vt:lpstr>Xtal12 before &amp; after</vt:lpstr>
      <vt:lpstr>Xtal4_t1</vt:lpstr>
      <vt:lpstr>xtal4_t2</vt:lpstr>
      <vt:lpstr>xtal5_t1</vt:lpstr>
      <vt:lpstr>xtal5_t2</vt:lpstr>
      <vt:lpstr>xtal16</vt:lpstr>
      <vt:lpstr>xtal17</vt:lpstr>
      <vt:lpstr>xtal18</vt:lpstr>
      <vt:lpstr>Xtal24big_t2</vt:lpstr>
      <vt:lpstr>How much H2 are we making?</vt:lpstr>
      <vt:lpstr>Xtal5_t1 graph</vt:lpstr>
      <vt:lpstr>Xtal5_t1 graph</vt:lpstr>
      <vt:lpstr>Room Temperature Damage (powder)</vt:lpstr>
      <vt:lpstr>Cryo Temperature Damage (powder)</vt:lpstr>
      <vt:lpstr>Room temperature damage rate</vt:lpstr>
      <vt:lpstr>Room temperature damage rate</vt:lpstr>
      <vt:lpstr>Room temperature damage rate</vt:lpstr>
      <vt:lpstr>Room temperature damage rate</vt:lpstr>
      <vt:lpstr>Room temperature damage rates</vt:lpstr>
      <vt:lpstr>Dose-rate dependence of damage</vt:lpstr>
      <vt:lpstr>Dose-rate dependence of damage</vt:lpstr>
      <vt:lpstr>Dose-rate dependence of damage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JMHolton</dc:creator>
  <cp:lastModifiedBy>JMHolton</cp:lastModifiedBy>
  <cp:revision>52</cp:revision>
  <dcterms:created xsi:type="dcterms:W3CDTF">2014-04-06T00:18:32Z</dcterms:created>
  <dcterms:modified xsi:type="dcterms:W3CDTF">2014-04-10T09:09:28Z</dcterms:modified>
</cp:coreProperties>
</file>