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theme/theme16.xml" ContentType="application/vnd.openxmlformats-officedocument.theme+xml"/>
  <Override PartName="/ppt/slideLayouts/slideLayout123.xml" ContentType="application/vnd.openxmlformats-officedocument.presentationml.slideLayout+xml"/>
  <Override PartName="/ppt/theme/theme17.xml" ContentType="application/vnd.openxmlformats-officedocument.theme+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theme/theme20.xml" ContentType="application/vnd.openxmlformats-officedocument.theme+xml"/>
  <Override PartName="/ppt/slideLayouts/slideLayout127.xml" ContentType="application/vnd.openxmlformats-officedocument.presentationml.slideLayout+xml"/>
  <Override PartName="/ppt/theme/theme21.xml" ContentType="application/vnd.openxmlformats-officedocument.theme+xml"/>
  <Override PartName="/ppt/slideLayouts/slideLayout128.xml" ContentType="application/vnd.openxmlformats-officedocument.presentationml.slideLayout+xml"/>
  <Override PartName="/ppt/theme/theme22.xml" ContentType="application/vnd.openxmlformats-officedocument.theme+xml"/>
  <Override PartName="/ppt/slideLayouts/slideLayout129.xml" ContentType="application/vnd.openxmlformats-officedocument.presentationml.slideLayout+xml"/>
  <Override PartName="/ppt/theme/theme23.xml" ContentType="application/vnd.openxmlformats-officedocument.theme+xml"/>
  <Override PartName="/ppt/slideLayouts/slideLayout130.xml" ContentType="application/vnd.openxmlformats-officedocument.presentationml.slideLayout+xml"/>
  <Override PartName="/ppt/theme/theme24.xml" ContentType="application/vnd.openxmlformats-officedocument.theme+xml"/>
  <Override PartName="/ppt/slideLayouts/slideLayout131.xml" ContentType="application/vnd.openxmlformats-officedocument.presentationml.slideLayout+xml"/>
  <Override PartName="/ppt/theme/theme25.xml" ContentType="application/vnd.openxmlformats-officedocument.theme+xml"/>
  <Override PartName="/ppt/slideLayouts/slideLayout13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17" r:id="rId5"/>
    <p:sldMasterId id="2147483770" r:id="rId6"/>
    <p:sldMasterId id="2147483782" r:id="rId7"/>
    <p:sldMasterId id="2147483797" r:id="rId8"/>
    <p:sldMasterId id="2147483812" r:id="rId9"/>
    <p:sldMasterId id="2147483829" r:id="rId10"/>
    <p:sldMasterId id="2147483831" r:id="rId11"/>
    <p:sldMasterId id="2147483833" r:id="rId12"/>
    <p:sldMasterId id="2147483835" r:id="rId13"/>
    <p:sldMasterId id="2147483837" r:id="rId14"/>
    <p:sldMasterId id="2147483839" r:id="rId15"/>
    <p:sldMasterId id="2147483841" r:id="rId16"/>
    <p:sldMasterId id="2147483843" r:id="rId17"/>
    <p:sldMasterId id="2147483845" r:id="rId18"/>
    <p:sldMasterId id="2147483847" r:id="rId19"/>
    <p:sldMasterId id="2147483849" r:id="rId20"/>
    <p:sldMasterId id="2147483851" r:id="rId21"/>
    <p:sldMasterId id="2147483853" r:id="rId22"/>
    <p:sldMasterId id="2147483855" r:id="rId23"/>
    <p:sldMasterId id="2147483857" r:id="rId24"/>
    <p:sldMasterId id="2147483859" r:id="rId25"/>
    <p:sldMasterId id="2147483861" r:id="rId26"/>
  </p:sldMasterIdLst>
  <p:notesMasterIdLst>
    <p:notesMasterId r:id="rId131"/>
  </p:notesMasterIdLst>
  <p:sldIdLst>
    <p:sldId id="355" r:id="rId27"/>
    <p:sldId id="256" r:id="rId28"/>
    <p:sldId id="375" r:id="rId29"/>
    <p:sldId id="266" r:id="rId30"/>
    <p:sldId id="267" r:id="rId31"/>
    <p:sldId id="270" r:id="rId32"/>
    <p:sldId id="271" r:id="rId33"/>
    <p:sldId id="268" r:id="rId34"/>
    <p:sldId id="269" r:id="rId35"/>
    <p:sldId id="323" r:id="rId36"/>
    <p:sldId id="424" r:id="rId37"/>
    <p:sldId id="324" r:id="rId38"/>
    <p:sldId id="265" r:id="rId39"/>
    <p:sldId id="272" r:id="rId40"/>
    <p:sldId id="273" r:id="rId41"/>
    <p:sldId id="274" r:id="rId42"/>
    <p:sldId id="275" r:id="rId43"/>
    <p:sldId id="276" r:id="rId44"/>
    <p:sldId id="332" r:id="rId45"/>
    <p:sldId id="333" r:id="rId46"/>
    <p:sldId id="429" r:id="rId47"/>
    <p:sldId id="374" r:id="rId48"/>
    <p:sldId id="334" r:id="rId49"/>
    <p:sldId id="335" r:id="rId50"/>
    <p:sldId id="326" r:id="rId51"/>
    <p:sldId id="327" r:id="rId52"/>
    <p:sldId id="325" r:id="rId53"/>
    <p:sldId id="303" r:id="rId54"/>
    <p:sldId id="369" r:id="rId55"/>
    <p:sldId id="425" r:id="rId56"/>
    <p:sldId id="426" r:id="rId57"/>
    <p:sldId id="278" r:id="rId58"/>
    <p:sldId id="279" r:id="rId59"/>
    <p:sldId id="280" r:id="rId60"/>
    <p:sldId id="281" r:id="rId61"/>
    <p:sldId id="365" r:id="rId62"/>
    <p:sldId id="366" r:id="rId63"/>
    <p:sldId id="367" r:id="rId64"/>
    <p:sldId id="427" r:id="rId65"/>
    <p:sldId id="377" r:id="rId66"/>
    <p:sldId id="378" r:id="rId67"/>
    <p:sldId id="428" r:id="rId68"/>
    <p:sldId id="331" r:id="rId69"/>
    <p:sldId id="353" r:id="rId70"/>
    <p:sldId id="354" r:id="rId71"/>
    <p:sldId id="277" r:id="rId72"/>
    <p:sldId id="376" r:id="rId73"/>
    <p:sldId id="362" r:id="rId74"/>
    <p:sldId id="363" r:id="rId75"/>
    <p:sldId id="364" r:id="rId76"/>
    <p:sldId id="356" r:id="rId77"/>
    <p:sldId id="357" r:id="rId78"/>
    <p:sldId id="304" r:id="rId79"/>
    <p:sldId id="381" r:id="rId80"/>
    <p:sldId id="382" r:id="rId81"/>
    <p:sldId id="383" r:id="rId82"/>
    <p:sldId id="384" r:id="rId83"/>
    <p:sldId id="385" r:id="rId84"/>
    <p:sldId id="386" r:id="rId85"/>
    <p:sldId id="387" r:id="rId86"/>
    <p:sldId id="388" r:id="rId87"/>
    <p:sldId id="389" r:id="rId88"/>
    <p:sldId id="390" r:id="rId89"/>
    <p:sldId id="400" r:id="rId90"/>
    <p:sldId id="401" r:id="rId91"/>
    <p:sldId id="403" r:id="rId92"/>
    <p:sldId id="404" r:id="rId93"/>
    <p:sldId id="402" r:id="rId94"/>
    <p:sldId id="405" r:id="rId95"/>
    <p:sldId id="406" r:id="rId96"/>
    <p:sldId id="379" r:id="rId97"/>
    <p:sldId id="391" r:id="rId98"/>
    <p:sldId id="392" r:id="rId99"/>
    <p:sldId id="393" r:id="rId100"/>
    <p:sldId id="394" r:id="rId101"/>
    <p:sldId id="395" r:id="rId102"/>
    <p:sldId id="396" r:id="rId103"/>
    <p:sldId id="397" r:id="rId104"/>
    <p:sldId id="398" r:id="rId105"/>
    <p:sldId id="399" r:id="rId106"/>
    <p:sldId id="407" r:id="rId107"/>
    <p:sldId id="409" r:id="rId108"/>
    <p:sldId id="410" r:id="rId109"/>
    <p:sldId id="411" r:id="rId110"/>
    <p:sldId id="412" r:id="rId111"/>
    <p:sldId id="413" r:id="rId112"/>
    <p:sldId id="414" r:id="rId113"/>
    <p:sldId id="415" r:id="rId114"/>
    <p:sldId id="416" r:id="rId115"/>
    <p:sldId id="417" r:id="rId116"/>
    <p:sldId id="418" r:id="rId117"/>
    <p:sldId id="419" r:id="rId118"/>
    <p:sldId id="420" r:id="rId119"/>
    <p:sldId id="421" r:id="rId120"/>
    <p:sldId id="422" r:id="rId121"/>
    <p:sldId id="423" r:id="rId122"/>
    <p:sldId id="408" r:id="rId123"/>
    <p:sldId id="330" r:id="rId124"/>
    <p:sldId id="358" r:id="rId125"/>
    <p:sldId id="359" r:id="rId126"/>
    <p:sldId id="328" r:id="rId127"/>
    <p:sldId id="329" r:id="rId128"/>
    <p:sldId id="264" r:id="rId129"/>
    <p:sldId id="344"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E181"/>
    <a:srgbClr val="FFC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93" y="-77"/>
      </p:cViewPr>
      <p:guideLst>
        <p:guide orient="horz" pos="2160"/>
        <p:guide pos="2880"/>
      </p:guideLst>
    </p:cSldViewPr>
  </p:slideViewPr>
  <p:notesTextViewPr>
    <p:cViewPr>
      <p:scale>
        <a:sx n="1" d="1"/>
        <a:sy n="1" d="1"/>
      </p:scale>
      <p:origin x="0" y="0"/>
    </p:cViewPr>
  </p:notesTextViewPr>
  <p:sorterViewPr>
    <p:cViewPr>
      <p:scale>
        <a:sx n="50" d="100"/>
        <a:sy n="50" d="100"/>
      </p:scale>
      <p:origin x="0" y="5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slide" Target="slides/slide87.xml"/><Relationship Id="rId118" Type="http://schemas.openxmlformats.org/officeDocument/2006/relationships/slide" Target="slides/slide92.xml"/><Relationship Id="rId126" Type="http://schemas.openxmlformats.org/officeDocument/2006/relationships/slide" Target="slides/slide100.xml"/><Relationship Id="rId13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slide" Target="slides/slide104.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notesMaster" Target="notesMasters/notesMaster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263815552"/>
        <c:axId val="263817472"/>
      </c:scatterChart>
      <c:valAx>
        <c:axId val="263815552"/>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263817472"/>
        <c:crosses val="autoZero"/>
        <c:crossBetween val="midCat"/>
        <c:majorUnit val="1"/>
        <c:minorUnit val="1"/>
      </c:valAx>
      <c:valAx>
        <c:axId val="263817472"/>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263815552"/>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76156583629893E-2"/>
          <c:y val="3.9267015706806283E-2"/>
          <c:w val="0.90658362989323849"/>
          <c:h val="0.88874345549738221"/>
        </c:manualLayout>
      </c:layout>
      <c:scatterChart>
        <c:scatterStyle val="smoothMarker"/>
        <c:varyColors val="0"/>
        <c:ser>
          <c:idx val="0"/>
          <c:order val="0"/>
          <c:tx>
            <c:strRef>
              <c:f>Sheet1!$B$1</c:f>
              <c:strCache>
                <c:ptCount val="1"/>
                <c:pt idx="0">
                  <c:v>atom1</c:v>
                </c:pt>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Sheet1!$B$2:$B$81</c:f>
              <c:numCache>
                <c:formatCode>General</c:formatCode>
                <c:ptCount val="80"/>
                <c:pt idx="0">
                  <c:v>1</c:v>
                </c:pt>
                <c:pt idx="1">
                  <c:v>0.6</c:v>
                </c:pt>
                <c:pt idx="2">
                  <c:v>0.36799999999999999</c:v>
                </c:pt>
                <c:pt idx="3">
                  <c:v>0.223</c:v>
                </c:pt>
                <c:pt idx="4">
                  <c:v>0.13500000000000001</c:v>
                </c:pt>
                <c:pt idx="5">
                  <c:v>0.08</c:v>
                </c:pt>
                <c:pt idx="6">
                  <c:v>0.05</c:v>
                </c:pt>
              </c:numCache>
            </c:numRef>
          </c:yVal>
          <c:smooth val="1"/>
        </c:ser>
        <c:ser>
          <c:idx val="1"/>
          <c:order val="1"/>
          <c:tx>
            <c:strRef>
              <c:f>Sheet1!$C$1</c:f>
              <c:strCache>
                <c:ptCount val="1"/>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Sheet1!$C$2:$C$81</c:f>
              <c:numCache>
                <c:formatCode>0.00E+00</c:formatCode>
                <c:ptCount val="80"/>
              </c:numCache>
            </c:numRef>
          </c:yVal>
          <c:smooth val="0"/>
        </c:ser>
        <c:ser>
          <c:idx val="2"/>
          <c:order val="2"/>
          <c:tx>
            <c:strRef>
              <c:f>Sheet1!$D$1</c:f>
              <c:strCache>
                <c:ptCount val="1"/>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Sheet1!$D$2:$D$81</c:f>
              <c:numCache>
                <c:formatCode>General</c:formatCode>
                <c:ptCount val="80"/>
              </c:numCache>
            </c:numRef>
          </c:yVal>
          <c:smooth val="0"/>
        </c:ser>
        <c:dLbls>
          <c:showLegendKey val="0"/>
          <c:showVal val="0"/>
          <c:showCatName val="0"/>
          <c:showSerName val="0"/>
          <c:showPercent val="0"/>
          <c:showBubbleSize val="0"/>
        </c:dLbls>
        <c:axId val="260208896"/>
        <c:axId val="262777472"/>
      </c:scatterChart>
      <c:valAx>
        <c:axId val="260208896"/>
        <c:scaling>
          <c:orientation val="minMax"/>
          <c:max val="3"/>
          <c:min val="0"/>
        </c:scaling>
        <c:delete val="0"/>
        <c:axPos val="b"/>
        <c:numFmt formatCode="General" sourceLinked="1"/>
        <c:majorTickMark val="cross"/>
        <c:minorTickMark val="cross"/>
        <c:tickLblPos val="low"/>
        <c:txPr>
          <a:bodyPr rot="0" vert="horz"/>
          <a:lstStyle/>
          <a:p>
            <a:pPr>
              <a:defRPr/>
            </a:pPr>
            <a:endParaRPr lang="en-US"/>
          </a:p>
        </c:txPr>
        <c:crossAx val="262777472"/>
        <c:crosses val="autoZero"/>
        <c:crossBetween val="midCat"/>
        <c:majorUnit val="0.5"/>
        <c:minorUnit val="0.5"/>
      </c:valAx>
      <c:valAx>
        <c:axId val="262777472"/>
        <c:scaling>
          <c:orientation val="minMax"/>
          <c:max val="1"/>
          <c:min val="0"/>
        </c:scaling>
        <c:delete val="0"/>
        <c:axPos val="l"/>
        <c:numFmt formatCode="General" sourceLinked="0"/>
        <c:majorTickMark val="out"/>
        <c:minorTickMark val="none"/>
        <c:tickLblPos val="nextTo"/>
        <c:txPr>
          <a:bodyPr rot="0" vert="horz"/>
          <a:lstStyle/>
          <a:p>
            <a:pPr>
              <a:defRPr/>
            </a:pPr>
            <a:endParaRPr lang="en-US"/>
          </a:p>
        </c:txPr>
        <c:crossAx val="26020889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76156583629893E-2"/>
          <c:y val="3.9267015706806283E-2"/>
          <c:w val="0.90658362989323849"/>
          <c:h val="0.88874345549738221"/>
        </c:manualLayout>
      </c:layout>
      <c:scatterChart>
        <c:scatterStyle val="smoothMarker"/>
        <c:varyColors val="0"/>
        <c:ser>
          <c:idx val="0"/>
          <c:order val="0"/>
          <c:tx>
            <c:strRef>
              <c:f>Sheet1!$B$1</c:f>
              <c:strCache>
                <c:ptCount val="1"/>
                <c:pt idx="0">
                  <c:v>atom1</c:v>
                </c:pt>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Sheet1!$B$2:$B$81</c:f>
              <c:numCache>
                <c:formatCode>General</c:formatCode>
                <c:ptCount val="80"/>
                <c:pt idx="0">
                  <c:v>1</c:v>
                </c:pt>
                <c:pt idx="1">
                  <c:v>0.6</c:v>
                </c:pt>
                <c:pt idx="2">
                  <c:v>0.36799999999999999</c:v>
                </c:pt>
                <c:pt idx="3">
                  <c:v>0.223</c:v>
                </c:pt>
                <c:pt idx="4">
                  <c:v>0.13500000000000001</c:v>
                </c:pt>
                <c:pt idx="5">
                  <c:v>0.08</c:v>
                </c:pt>
                <c:pt idx="6">
                  <c:v>0.05</c:v>
                </c:pt>
              </c:numCache>
            </c:numRef>
          </c:yVal>
          <c:smooth val="1"/>
        </c:ser>
        <c:ser>
          <c:idx val="1"/>
          <c:order val="1"/>
          <c:tx>
            <c:strRef>
              <c:f>Sheet1!$C$1</c:f>
              <c:strCache>
                <c:ptCount val="1"/>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Sheet1!$C$2:$C$81</c:f>
              <c:numCache>
                <c:formatCode>General</c:formatCode>
                <c:ptCount val="80"/>
              </c:numCache>
            </c:numRef>
          </c:yVal>
          <c:smooth val="0"/>
        </c:ser>
        <c:ser>
          <c:idx val="2"/>
          <c:order val="2"/>
          <c:tx>
            <c:strRef>
              <c:f>Sheet1!$D$1</c:f>
              <c:strCache>
                <c:ptCount val="1"/>
              </c:strCache>
            </c:strRef>
          </c:tx>
          <c:marker>
            <c:symbol val="none"/>
          </c:marker>
          <c:xVal>
            <c:numRef>
              <c:f>Sheet1!$A$2:$A$81</c:f>
              <c:numCache>
                <c:formatCode>General</c:formatCode>
                <c:ptCount val="80"/>
                <c:pt idx="0">
                  <c:v>0</c:v>
                </c:pt>
                <c:pt idx="1">
                  <c:v>0.5</c:v>
                </c:pt>
                <c:pt idx="2">
                  <c:v>1</c:v>
                </c:pt>
                <c:pt idx="3">
                  <c:v>1.5</c:v>
                </c:pt>
                <c:pt idx="4">
                  <c:v>2</c:v>
                </c:pt>
                <c:pt idx="5">
                  <c:v>2.5</c:v>
                </c:pt>
                <c:pt idx="6">
                  <c:v>3</c:v>
                </c:pt>
              </c:numCache>
            </c:numRef>
          </c:xVal>
          <c:yVal>
            <c:numRef>
              <c:f>Sheet1!$D$2:$D$81</c:f>
              <c:numCache>
                <c:formatCode>General</c:formatCode>
                <c:ptCount val="80"/>
              </c:numCache>
            </c:numRef>
          </c:yVal>
          <c:smooth val="0"/>
        </c:ser>
        <c:dLbls>
          <c:showLegendKey val="0"/>
          <c:showVal val="0"/>
          <c:showCatName val="0"/>
          <c:showSerName val="0"/>
          <c:showPercent val="0"/>
          <c:showBubbleSize val="0"/>
        </c:dLbls>
        <c:axId val="273243520"/>
        <c:axId val="304047616"/>
      </c:scatterChart>
      <c:valAx>
        <c:axId val="273243520"/>
        <c:scaling>
          <c:orientation val="minMax"/>
          <c:max val="3"/>
          <c:min val="0"/>
        </c:scaling>
        <c:delete val="0"/>
        <c:axPos val="b"/>
        <c:numFmt formatCode="General" sourceLinked="1"/>
        <c:majorTickMark val="cross"/>
        <c:minorTickMark val="cross"/>
        <c:tickLblPos val="low"/>
        <c:txPr>
          <a:bodyPr rot="0" vert="horz"/>
          <a:lstStyle/>
          <a:p>
            <a:pPr>
              <a:defRPr/>
            </a:pPr>
            <a:endParaRPr lang="en-US"/>
          </a:p>
        </c:txPr>
        <c:crossAx val="304047616"/>
        <c:crosses val="autoZero"/>
        <c:crossBetween val="midCat"/>
        <c:majorUnit val="0.5"/>
        <c:minorUnit val="0.5"/>
      </c:valAx>
      <c:valAx>
        <c:axId val="304047616"/>
        <c:scaling>
          <c:orientation val="minMax"/>
          <c:max val="1"/>
          <c:min val="0"/>
        </c:scaling>
        <c:delete val="0"/>
        <c:axPos val="l"/>
        <c:numFmt formatCode="General" sourceLinked="0"/>
        <c:majorTickMark val="out"/>
        <c:minorTickMark val="none"/>
        <c:tickLblPos val="nextTo"/>
        <c:txPr>
          <a:bodyPr rot="0" vert="horz"/>
          <a:lstStyle/>
          <a:p>
            <a:pPr>
              <a:defRPr/>
            </a:pPr>
            <a:endParaRPr lang="en-US"/>
          </a:p>
        </c:txPr>
        <c:crossAx val="27324352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2"/>
          <c:y val="5.2995391705069131E-2"/>
          <c:w val="0.89160305343511448"/>
          <c:h val="0.85944700460829504"/>
        </c:manualLayout>
      </c:layout>
      <c:scatterChart>
        <c:scatterStyle val="smoothMarker"/>
        <c:varyColors val="0"/>
        <c:ser>
          <c:idx val="0"/>
          <c:order val="0"/>
          <c:tx>
            <c:strRef>
              <c:f>Sheet1!$B$1</c:f>
              <c:strCache>
                <c:ptCount val="1"/>
                <c:pt idx="0">
                  <c:v>shot1</c:v>
                </c:pt>
              </c:strCache>
            </c:strRef>
          </c:tx>
          <c:spPr>
            <a:ln w="38100">
              <a:solidFill>
                <a:srgbClr val="800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Sheet1!$B$2:$B$81</c:f>
              <c:numCache>
                <c:formatCode>General</c:formatCode>
                <c:ptCount val="80"/>
                <c:pt idx="0">
                  <c:v>1.8154900000000002E-2</c:v>
                </c:pt>
                <c:pt idx="1">
                  <c:v>2.5163600000000001E-2</c:v>
                </c:pt>
                <c:pt idx="2">
                  <c:v>3.4397799999999999E-2</c:v>
                </c:pt>
                <c:pt idx="3">
                  <c:v>4.6373299999999999E-2</c:v>
                </c:pt>
                <c:pt idx="4">
                  <c:v>6.1657299999999998E-2</c:v>
                </c:pt>
                <c:pt idx="5">
                  <c:v>8.0850099999999994E-2</c:v>
                </c:pt>
                <c:pt idx="6">
                  <c:v>0.104558</c:v>
                </c:pt>
                <c:pt idx="7">
                  <c:v>0.133356</c:v>
                </c:pt>
                <c:pt idx="8">
                  <c:v>0.167743</c:v>
                </c:pt>
                <c:pt idx="9">
                  <c:v>0.208094</c:v>
                </c:pt>
                <c:pt idx="10">
                  <c:v>0.25459599999999999</c:v>
                </c:pt>
                <c:pt idx="11">
                  <c:v>0.307203</c:v>
                </c:pt>
                <c:pt idx="12">
                  <c:v>0.36557499999999998</c:v>
                </c:pt>
                <c:pt idx="13">
                  <c:v>0.42904999999999999</c:v>
                </c:pt>
                <c:pt idx="14">
                  <c:v>0.496614</c:v>
                </c:pt>
                <c:pt idx="15">
                  <c:v>0.56690300000000005</c:v>
                </c:pt>
                <c:pt idx="16">
                  <c:v>0.63823200000000002</c:v>
                </c:pt>
                <c:pt idx="17">
                  <c:v>0.70864300000000002</c:v>
                </c:pt>
                <c:pt idx="18">
                  <c:v>0.77598900000000004</c:v>
                </c:pt>
                <c:pt idx="19">
                  <c:v>0.83803700000000003</c:v>
                </c:pt>
                <c:pt idx="20">
                  <c:v>0.89258700000000002</c:v>
                </c:pt>
                <c:pt idx="21">
                  <c:v>0.93759800000000004</c:v>
                </c:pt>
                <c:pt idx="22">
                  <c:v>0.97132099999999999</c:v>
                </c:pt>
                <c:pt idx="23">
                  <c:v>0.99240300000000004</c:v>
                </c:pt>
                <c:pt idx="24">
                  <c:v>0.99998299999999996</c:v>
                </c:pt>
                <c:pt idx="25">
                  <c:v>0.99374899999999999</c:v>
                </c:pt>
                <c:pt idx="26">
                  <c:v>0.97395799999999999</c:v>
                </c:pt>
                <c:pt idx="27">
                  <c:v>0.94142000000000003</c:v>
                </c:pt>
                <c:pt idx="28">
                  <c:v>0.89744000000000002</c:v>
                </c:pt>
                <c:pt idx="29">
                  <c:v>0.84373699999999996</c:v>
                </c:pt>
                <c:pt idx="30">
                  <c:v>0.78232699999999999</c:v>
                </c:pt>
                <c:pt idx="31">
                  <c:v>0.71540000000000004</c:v>
                </c:pt>
                <c:pt idx="32">
                  <c:v>0.64519199999999999</c:v>
                </c:pt>
                <c:pt idx="33">
                  <c:v>0.57386300000000001</c:v>
                </c:pt>
                <c:pt idx="34">
                  <c:v>0.50339299999999998</c:v>
                </c:pt>
                <c:pt idx="35">
                  <c:v>0.43549700000000002</c:v>
                </c:pt>
                <c:pt idx="36">
                  <c:v>0.37157200000000001</c:v>
                </c:pt>
                <c:pt idx="37">
                  <c:v>0.31266500000000003</c:v>
                </c:pt>
                <c:pt idx="38">
                  <c:v>0.25947500000000001</c:v>
                </c:pt>
                <c:pt idx="39">
                  <c:v>0.212369</c:v>
                </c:pt>
                <c:pt idx="40">
                  <c:v>0.17142199999999999</c:v>
                </c:pt>
                <c:pt idx="41">
                  <c:v>0.136465</c:v>
                </c:pt>
                <c:pt idx="42">
                  <c:v>0.107141</c:v>
                </c:pt>
                <c:pt idx="43">
                  <c:v>8.2959900000000003E-2</c:v>
                </c:pt>
                <c:pt idx="44">
                  <c:v>6.3352099999999995E-2</c:v>
                </c:pt>
                <c:pt idx="45">
                  <c:v>4.7712600000000001E-2</c:v>
                </c:pt>
                <c:pt idx="46">
                  <c:v>3.54393E-2</c:v>
                </c:pt>
                <c:pt idx="47">
                  <c:v>2.59606E-2</c:v>
                </c:pt>
                <c:pt idx="48">
                  <c:v>1.8755399999999998E-2</c:v>
                </c:pt>
                <c:pt idx="49">
                  <c:v>1.3363399999999999E-2</c:v>
                </c:pt>
                <c:pt idx="50">
                  <c:v>9.3904100000000001E-3</c:v>
                </c:pt>
                <c:pt idx="51">
                  <c:v>6.5077800000000003E-3</c:v>
                </c:pt>
                <c:pt idx="52">
                  <c:v>4.4479599999999999E-3</c:v>
                </c:pt>
                <c:pt idx="53">
                  <c:v>2.99825E-3</c:v>
                </c:pt>
                <c:pt idx="54">
                  <c:v>1.99322E-3</c:v>
                </c:pt>
                <c:pt idx="55">
                  <c:v>1.3068400000000001E-3</c:v>
                </c:pt>
                <c:pt idx="56">
                  <c:v>8.4501900000000002E-4</c:v>
                </c:pt>
                <c:pt idx="57">
                  <c:v>5.3887900000000003E-4</c:v>
                </c:pt>
                <c:pt idx="58">
                  <c:v>3.3891900000000003E-4</c:v>
                </c:pt>
                <c:pt idx="59">
                  <c:v>2.10223E-4</c:v>
                </c:pt>
                <c:pt idx="60">
                  <c:v>1.28601E-4</c:v>
                </c:pt>
                <c:pt idx="61" formatCode="0.00E+00">
                  <c:v>7.7586300000000006E-5</c:v>
                </c:pt>
                <c:pt idx="62" formatCode="0.00E+00">
                  <c:v>4.6164400000000001E-5</c:v>
                </c:pt>
                <c:pt idx="63" formatCode="0.00E+00">
                  <c:v>2.709E-5</c:v>
                </c:pt>
                <c:pt idx="64" formatCode="0.00E+00">
                  <c:v>1.5677900000000001E-5</c:v>
                </c:pt>
                <c:pt idx="65" formatCode="0.00E+00">
                  <c:v>8.9484799999999994E-6</c:v>
                </c:pt>
                <c:pt idx="66" formatCode="0.00E+00">
                  <c:v>5.0371999999999998E-6</c:v>
                </c:pt>
                <c:pt idx="67" formatCode="0.00E+00">
                  <c:v>2.7964500000000001E-6</c:v>
                </c:pt>
                <c:pt idx="68" formatCode="0.00E+00">
                  <c:v>1.5311099999999999E-6</c:v>
                </c:pt>
                <c:pt idx="69" formatCode="0.00E+00">
                  <c:v>8.2676800000000004E-7</c:v>
                </c:pt>
                <c:pt idx="70" formatCode="0.00E+00">
                  <c:v>4.4029199999999998E-7</c:v>
                </c:pt>
                <c:pt idx="71" formatCode="0.00E+00">
                  <c:v>2.3124800000000001E-7</c:v>
                </c:pt>
                <c:pt idx="72" formatCode="0.00E+00">
                  <c:v>1.1978200000000001E-7</c:v>
                </c:pt>
                <c:pt idx="73" formatCode="0.00E+00">
                  <c:v>6.1191100000000001E-8</c:v>
                </c:pt>
                <c:pt idx="74" formatCode="0.00E+00">
                  <c:v>3.0829300000000001E-8</c:v>
                </c:pt>
                <c:pt idx="75" formatCode="0.00E+00">
                  <c:v>1.5318499999999999E-8</c:v>
                </c:pt>
                <c:pt idx="76" formatCode="0.00E+00">
                  <c:v>7.5067300000000006E-9</c:v>
                </c:pt>
                <c:pt idx="77" formatCode="0.00E+00">
                  <c:v>3.6279699999999998E-9</c:v>
                </c:pt>
                <c:pt idx="78" formatCode="0.00E+00">
                  <c:v>1.7292399999999999E-9</c:v>
                </c:pt>
                <c:pt idx="79" formatCode="0.00E+00">
                  <c:v>8.1288300000000001E-10</c:v>
                </c:pt>
              </c:numCache>
            </c:numRef>
          </c:yVal>
          <c:smooth val="0"/>
        </c:ser>
        <c:ser>
          <c:idx val="1"/>
          <c:order val="1"/>
          <c:tx>
            <c:strRef>
              <c:f>Sheet1!$C$1</c:f>
              <c:strCache>
                <c:ptCount val="1"/>
                <c:pt idx="0">
                  <c:v>shot2</c:v>
                </c:pt>
              </c:strCache>
            </c:strRef>
          </c:tx>
          <c:spPr>
            <a:ln w="38100">
              <a:solidFill>
                <a:srgbClr val="FF66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Sheet1!$C$2:$C$81</c:f>
              <c:numCache>
                <c:formatCode>0.00E+00</c:formatCode>
                <c:ptCount val="80"/>
                <c:pt idx="0">
                  <c:v>1.52588E-5</c:v>
                </c:pt>
                <c:pt idx="1">
                  <c:v>2.6383599999999999E-5</c:v>
                </c:pt>
                <c:pt idx="2">
                  <c:v>4.4991099999999997E-5</c:v>
                </c:pt>
                <c:pt idx="3">
                  <c:v>7.5665800000000003E-5</c:v>
                </c:pt>
                <c:pt idx="4" formatCode="General">
                  <c:v>1.2550199999999999E-4</c:v>
                </c:pt>
                <c:pt idx="5" formatCode="General">
                  <c:v>2.0529700000000001E-4</c:v>
                </c:pt>
                <c:pt idx="6" formatCode="General">
                  <c:v>3.31202E-4</c:v>
                </c:pt>
                <c:pt idx="7" formatCode="General">
                  <c:v>5.2696700000000004E-4</c:v>
                </c:pt>
                <c:pt idx="8" formatCode="General">
                  <c:v>8.2689999999999999E-4</c:v>
                </c:pt>
                <c:pt idx="9" formatCode="General">
                  <c:v>1.2796800000000001E-3</c:v>
                </c:pt>
                <c:pt idx="10" formatCode="General">
                  <c:v>1.95313E-3</c:v>
                </c:pt>
                <c:pt idx="11" formatCode="General">
                  <c:v>2.9399399999999998E-3</c:v>
                </c:pt>
                <c:pt idx="12" formatCode="General">
                  <c:v>4.3644000000000001E-3</c:v>
                </c:pt>
                <c:pt idx="13" formatCode="General">
                  <c:v>6.3898599999999998E-3</c:v>
                </c:pt>
                <c:pt idx="14" formatCode="General">
                  <c:v>9.2265100000000003E-3</c:v>
                </c:pt>
                <c:pt idx="15" formatCode="General">
                  <c:v>1.3139E-2</c:v>
                </c:pt>
                <c:pt idx="16" formatCode="General">
                  <c:v>1.8453000000000001E-2</c:v>
                </c:pt>
                <c:pt idx="17" formatCode="General">
                  <c:v>2.5559399999999999E-2</c:v>
                </c:pt>
                <c:pt idx="18" formatCode="General">
                  <c:v>3.49152E-2</c:v>
                </c:pt>
                <c:pt idx="19" formatCode="General">
                  <c:v>4.7038999999999997E-2</c:v>
                </c:pt>
                <c:pt idx="20" formatCode="General">
                  <c:v>6.25E-2</c:v>
                </c:pt>
                <c:pt idx="21" formatCode="General">
                  <c:v>8.1899600000000003E-2</c:v>
                </c:pt>
                <c:pt idx="22" formatCode="General">
                  <c:v>0.10584300000000001</c:v>
                </c:pt>
                <c:pt idx="23" formatCode="General">
                  <c:v>0.134904</c:v>
                </c:pt>
                <c:pt idx="24" formatCode="General">
                  <c:v>0.169576</c:v>
                </c:pt>
                <c:pt idx="25" formatCode="General">
                  <c:v>0.21022399999999999</c:v>
                </c:pt>
                <c:pt idx="26" formatCode="General">
                  <c:v>0.25702799999999998</c:v>
                </c:pt>
                <c:pt idx="27" formatCode="General">
                  <c:v>0.30992700000000001</c:v>
                </c:pt>
                <c:pt idx="28" formatCode="General">
                  <c:v>0.36856699999999998</c:v>
                </c:pt>
                <c:pt idx="29" formatCode="General">
                  <c:v>0.43226900000000001</c:v>
                </c:pt>
                <c:pt idx="30" formatCode="General">
                  <c:v>0.5</c:v>
                </c:pt>
                <c:pt idx="31" formatCode="General">
                  <c:v>0.57038199999999994</c:v>
                </c:pt>
                <c:pt idx="32" formatCode="General">
                  <c:v>0.64171299999999998</c:v>
                </c:pt>
                <c:pt idx="33" formatCode="General">
                  <c:v>0.71202500000000002</c:v>
                </c:pt>
                <c:pt idx="34" formatCode="General">
                  <c:v>0.779165</c:v>
                </c:pt>
                <c:pt idx="35" formatCode="General">
                  <c:v>0.84089599999999998</c:v>
                </c:pt>
                <c:pt idx="36" formatCode="General">
                  <c:v>0.89502499999999996</c:v>
                </c:pt>
                <c:pt idx="37" formatCode="General">
                  <c:v>0.939523</c:v>
                </c:pt>
                <c:pt idx="38" formatCode="General">
                  <c:v>0.97265500000000005</c:v>
                </c:pt>
                <c:pt idx="39" formatCode="General">
                  <c:v>0.99309199999999997</c:v>
                </c:pt>
                <c:pt idx="40" formatCode="General">
                  <c:v>1</c:v>
                </c:pt>
                <c:pt idx="41" formatCode="General">
                  <c:v>0.99309199999999997</c:v>
                </c:pt>
                <c:pt idx="42" formatCode="General">
                  <c:v>0.97265500000000005</c:v>
                </c:pt>
                <c:pt idx="43" formatCode="General">
                  <c:v>0.939523</c:v>
                </c:pt>
                <c:pt idx="44" formatCode="General">
                  <c:v>0.89502499999999996</c:v>
                </c:pt>
                <c:pt idx="45" formatCode="General">
                  <c:v>0.84089599999999998</c:v>
                </c:pt>
                <c:pt idx="46" formatCode="General">
                  <c:v>0.779165</c:v>
                </c:pt>
                <c:pt idx="47" formatCode="General">
                  <c:v>0.71202500000000002</c:v>
                </c:pt>
                <c:pt idx="48" formatCode="General">
                  <c:v>0.64171299999999998</c:v>
                </c:pt>
                <c:pt idx="49" formatCode="General">
                  <c:v>0.57038199999999994</c:v>
                </c:pt>
                <c:pt idx="50" formatCode="General">
                  <c:v>0.5</c:v>
                </c:pt>
                <c:pt idx="51" formatCode="General">
                  <c:v>0.43226900000000001</c:v>
                </c:pt>
                <c:pt idx="52" formatCode="General">
                  <c:v>0.36856699999999998</c:v>
                </c:pt>
                <c:pt idx="53" formatCode="General">
                  <c:v>0.30992700000000001</c:v>
                </c:pt>
                <c:pt idx="54" formatCode="General">
                  <c:v>0.25702799999999998</c:v>
                </c:pt>
                <c:pt idx="55" formatCode="General">
                  <c:v>0.21022399999999999</c:v>
                </c:pt>
                <c:pt idx="56" formatCode="General">
                  <c:v>0.169576</c:v>
                </c:pt>
                <c:pt idx="57" formatCode="General">
                  <c:v>0.134904</c:v>
                </c:pt>
                <c:pt idx="58" formatCode="General">
                  <c:v>0.10584300000000001</c:v>
                </c:pt>
                <c:pt idx="59" formatCode="General">
                  <c:v>8.1899600000000003E-2</c:v>
                </c:pt>
                <c:pt idx="60" formatCode="General">
                  <c:v>6.25E-2</c:v>
                </c:pt>
                <c:pt idx="61" formatCode="General">
                  <c:v>4.7038999999999997E-2</c:v>
                </c:pt>
                <c:pt idx="62" formatCode="General">
                  <c:v>3.49152E-2</c:v>
                </c:pt>
                <c:pt idx="63" formatCode="General">
                  <c:v>2.5559399999999999E-2</c:v>
                </c:pt>
                <c:pt idx="64" formatCode="General">
                  <c:v>1.8453000000000001E-2</c:v>
                </c:pt>
                <c:pt idx="65" formatCode="General">
                  <c:v>1.3139E-2</c:v>
                </c:pt>
                <c:pt idx="66" formatCode="General">
                  <c:v>9.2265100000000003E-3</c:v>
                </c:pt>
                <c:pt idx="67" formatCode="General">
                  <c:v>6.3898599999999998E-3</c:v>
                </c:pt>
                <c:pt idx="68" formatCode="General">
                  <c:v>4.3644000000000001E-3</c:v>
                </c:pt>
                <c:pt idx="69" formatCode="General">
                  <c:v>2.9399399999999998E-3</c:v>
                </c:pt>
                <c:pt idx="70" formatCode="General">
                  <c:v>1.95312E-3</c:v>
                </c:pt>
                <c:pt idx="71" formatCode="General">
                  <c:v>1.2796800000000001E-3</c:v>
                </c:pt>
                <c:pt idx="72" formatCode="General">
                  <c:v>8.2689999999999999E-4</c:v>
                </c:pt>
                <c:pt idx="73" formatCode="General">
                  <c:v>5.2696700000000004E-4</c:v>
                </c:pt>
                <c:pt idx="74" formatCode="General">
                  <c:v>3.31202E-4</c:v>
                </c:pt>
                <c:pt idx="75" formatCode="General">
                  <c:v>2.0529700000000001E-4</c:v>
                </c:pt>
                <c:pt idx="76" formatCode="General">
                  <c:v>1.2550199999999999E-4</c:v>
                </c:pt>
                <c:pt idx="77">
                  <c:v>7.5665800000000003E-5</c:v>
                </c:pt>
                <c:pt idx="78">
                  <c:v>4.4991099999999997E-5</c:v>
                </c:pt>
                <c:pt idx="79">
                  <c:v>2.6383599999999999E-5</c:v>
                </c:pt>
              </c:numCache>
            </c:numRef>
          </c:yVal>
          <c:smooth val="0"/>
        </c:ser>
        <c:ser>
          <c:idx val="2"/>
          <c:order val="2"/>
          <c:tx>
            <c:strRef>
              <c:f>Sheet1!$D$1</c:f>
              <c:strCache>
                <c:ptCount val="1"/>
                <c:pt idx="0">
                  <c:v>shot3</c:v>
                </c:pt>
              </c:strCache>
            </c:strRef>
          </c:tx>
          <c:spPr>
            <a:ln w="38100">
              <a:solidFill>
                <a:srgbClr val="008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Sheet1!$D$2:$D$81</c:f>
              <c:numCache>
                <c:formatCode>0.00E+00</c:formatCode>
                <c:ptCount val="80"/>
                <c:pt idx="0">
                  <c:v>3.7685900000000002E-10</c:v>
                </c:pt>
                <c:pt idx="1">
                  <c:v>8.1288300000000001E-10</c:v>
                </c:pt>
                <c:pt idx="2">
                  <c:v>1.7292399999999999E-9</c:v>
                </c:pt>
                <c:pt idx="3">
                  <c:v>3.6279699999999998E-9</c:v>
                </c:pt>
                <c:pt idx="4">
                  <c:v>7.5067300000000006E-9</c:v>
                </c:pt>
                <c:pt idx="5">
                  <c:v>1.5318499999999999E-8</c:v>
                </c:pt>
                <c:pt idx="6">
                  <c:v>3.0829300000000001E-8</c:v>
                </c:pt>
                <c:pt idx="7">
                  <c:v>6.1191100000000001E-8</c:v>
                </c:pt>
                <c:pt idx="8">
                  <c:v>1.1978200000000001E-7</c:v>
                </c:pt>
                <c:pt idx="9">
                  <c:v>2.3124800000000001E-7</c:v>
                </c:pt>
                <c:pt idx="10">
                  <c:v>4.4029199999999998E-7</c:v>
                </c:pt>
                <c:pt idx="11">
                  <c:v>8.2676800000000004E-7</c:v>
                </c:pt>
                <c:pt idx="12">
                  <c:v>1.5311099999999999E-6</c:v>
                </c:pt>
                <c:pt idx="13">
                  <c:v>2.7964500000000001E-6</c:v>
                </c:pt>
                <c:pt idx="14">
                  <c:v>5.0371999999999998E-6</c:v>
                </c:pt>
                <c:pt idx="15">
                  <c:v>8.9484799999999994E-6</c:v>
                </c:pt>
                <c:pt idx="16">
                  <c:v>1.5677900000000001E-5</c:v>
                </c:pt>
                <c:pt idx="17">
                  <c:v>2.709E-5</c:v>
                </c:pt>
                <c:pt idx="18">
                  <c:v>4.6164400000000001E-5</c:v>
                </c:pt>
                <c:pt idx="19">
                  <c:v>7.7586300000000006E-5</c:v>
                </c:pt>
                <c:pt idx="20" formatCode="General">
                  <c:v>1.28601E-4</c:v>
                </c:pt>
                <c:pt idx="21" formatCode="General">
                  <c:v>2.10223E-4</c:v>
                </c:pt>
                <c:pt idx="22" formatCode="General">
                  <c:v>3.3891900000000003E-4</c:v>
                </c:pt>
                <c:pt idx="23" formatCode="General">
                  <c:v>5.3887900000000003E-4</c:v>
                </c:pt>
                <c:pt idx="24" formatCode="General">
                  <c:v>8.4501900000000002E-4</c:v>
                </c:pt>
                <c:pt idx="25" formatCode="General">
                  <c:v>1.3068400000000001E-3</c:v>
                </c:pt>
                <c:pt idx="26" formatCode="General">
                  <c:v>1.99322E-3</c:v>
                </c:pt>
                <c:pt idx="27" formatCode="General">
                  <c:v>2.99825E-3</c:v>
                </c:pt>
                <c:pt idx="28" formatCode="General">
                  <c:v>4.4479599999999999E-3</c:v>
                </c:pt>
                <c:pt idx="29" formatCode="General">
                  <c:v>6.5077800000000003E-3</c:v>
                </c:pt>
                <c:pt idx="30" formatCode="General">
                  <c:v>9.3904100000000001E-3</c:v>
                </c:pt>
                <c:pt idx="31" formatCode="General">
                  <c:v>1.3363399999999999E-2</c:v>
                </c:pt>
                <c:pt idx="32" formatCode="General">
                  <c:v>1.8755399999999998E-2</c:v>
                </c:pt>
                <c:pt idx="33" formatCode="General">
                  <c:v>2.59606E-2</c:v>
                </c:pt>
                <c:pt idx="34" formatCode="General">
                  <c:v>3.54393E-2</c:v>
                </c:pt>
                <c:pt idx="35" formatCode="General">
                  <c:v>4.7712600000000001E-2</c:v>
                </c:pt>
                <c:pt idx="36" formatCode="General">
                  <c:v>6.3352099999999995E-2</c:v>
                </c:pt>
                <c:pt idx="37" formatCode="General">
                  <c:v>8.2959900000000003E-2</c:v>
                </c:pt>
                <c:pt idx="38" formatCode="General">
                  <c:v>0.107141</c:v>
                </c:pt>
                <c:pt idx="39" formatCode="General">
                  <c:v>0.136465</c:v>
                </c:pt>
                <c:pt idx="40" formatCode="General">
                  <c:v>0.17142199999999999</c:v>
                </c:pt>
                <c:pt idx="41" formatCode="General">
                  <c:v>0.212369</c:v>
                </c:pt>
                <c:pt idx="42" formatCode="General">
                  <c:v>0.25947500000000001</c:v>
                </c:pt>
                <c:pt idx="43" formatCode="General">
                  <c:v>0.31266500000000003</c:v>
                </c:pt>
                <c:pt idx="44" formatCode="General">
                  <c:v>0.37157200000000001</c:v>
                </c:pt>
                <c:pt idx="45" formatCode="General">
                  <c:v>0.43549700000000002</c:v>
                </c:pt>
                <c:pt idx="46" formatCode="General">
                  <c:v>0.50339299999999998</c:v>
                </c:pt>
                <c:pt idx="47" formatCode="General">
                  <c:v>0.57386300000000001</c:v>
                </c:pt>
                <c:pt idx="48" formatCode="General">
                  <c:v>0.64519199999999999</c:v>
                </c:pt>
                <c:pt idx="49" formatCode="General">
                  <c:v>0.71540000000000004</c:v>
                </c:pt>
                <c:pt idx="50" formatCode="General">
                  <c:v>0.78232699999999999</c:v>
                </c:pt>
                <c:pt idx="51" formatCode="General">
                  <c:v>0.84373699999999996</c:v>
                </c:pt>
                <c:pt idx="52" formatCode="General">
                  <c:v>0.89744000000000002</c:v>
                </c:pt>
                <c:pt idx="53" formatCode="General">
                  <c:v>0.94142000000000003</c:v>
                </c:pt>
                <c:pt idx="54" formatCode="General">
                  <c:v>0.97395799999999999</c:v>
                </c:pt>
                <c:pt idx="55" formatCode="General">
                  <c:v>0.99374899999999999</c:v>
                </c:pt>
                <c:pt idx="56" formatCode="General">
                  <c:v>0.99998299999999996</c:v>
                </c:pt>
                <c:pt idx="57" formatCode="General">
                  <c:v>0.99240300000000004</c:v>
                </c:pt>
                <c:pt idx="58" formatCode="General">
                  <c:v>0.97132099999999999</c:v>
                </c:pt>
                <c:pt idx="59" formatCode="General">
                  <c:v>0.93759800000000004</c:v>
                </c:pt>
                <c:pt idx="60" formatCode="General">
                  <c:v>0.89258700000000002</c:v>
                </c:pt>
                <c:pt idx="61" formatCode="General">
                  <c:v>0.83803700000000003</c:v>
                </c:pt>
                <c:pt idx="62" formatCode="General">
                  <c:v>0.77598900000000004</c:v>
                </c:pt>
                <c:pt idx="63" formatCode="General">
                  <c:v>0.70864300000000002</c:v>
                </c:pt>
                <c:pt idx="64" formatCode="General">
                  <c:v>0.63823200000000002</c:v>
                </c:pt>
                <c:pt idx="65" formatCode="General">
                  <c:v>0.56690300000000005</c:v>
                </c:pt>
                <c:pt idx="66" formatCode="General">
                  <c:v>0.496614</c:v>
                </c:pt>
                <c:pt idx="67" formatCode="General">
                  <c:v>0.42904999999999999</c:v>
                </c:pt>
                <c:pt idx="68" formatCode="General">
                  <c:v>0.36557499999999998</c:v>
                </c:pt>
                <c:pt idx="69" formatCode="General">
                  <c:v>0.307203</c:v>
                </c:pt>
                <c:pt idx="70" formatCode="General">
                  <c:v>0.25459599999999999</c:v>
                </c:pt>
                <c:pt idx="71" formatCode="General">
                  <c:v>0.208094</c:v>
                </c:pt>
                <c:pt idx="72" formatCode="General">
                  <c:v>0.167743</c:v>
                </c:pt>
                <c:pt idx="73" formatCode="General">
                  <c:v>0.133356</c:v>
                </c:pt>
                <c:pt idx="74" formatCode="General">
                  <c:v>0.104558</c:v>
                </c:pt>
                <c:pt idx="75" formatCode="General">
                  <c:v>8.0850099999999994E-2</c:v>
                </c:pt>
                <c:pt idx="76" formatCode="General">
                  <c:v>6.1657299999999998E-2</c:v>
                </c:pt>
                <c:pt idx="77" formatCode="General">
                  <c:v>4.6373299999999999E-2</c:v>
                </c:pt>
                <c:pt idx="78" formatCode="General">
                  <c:v>3.4397799999999999E-2</c:v>
                </c:pt>
                <c:pt idx="79" formatCode="General">
                  <c:v>2.5163600000000001E-2</c:v>
                </c:pt>
              </c:numCache>
            </c:numRef>
          </c:yVal>
          <c:smooth val="0"/>
        </c:ser>
        <c:ser>
          <c:idx val="3"/>
          <c:order val="3"/>
          <c:tx>
            <c:strRef>
              <c:f>Sheet1!$E$1</c:f>
              <c:strCache>
                <c:ptCount val="1"/>
                <c:pt idx="0">
                  <c:v>sum</c:v>
                </c:pt>
              </c:strCache>
            </c:strRef>
          </c:tx>
          <c:spPr>
            <a:ln w="38100">
              <a:solidFill>
                <a:srgbClr val="0066CC"/>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Sheet1!$E$2:$E$81</c:f>
              <c:numCache>
                <c:formatCode>General</c:formatCode>
                <c:ptCount val="80"/>
                <c:pt idx="0">
                  <c:v>1.8170200000000001E-2</c:v>
                </c:pt>
                <c:pt idx="1">
                  <c:v>2.5190000000000001E-2</c:v>
                </c:pt>
                <c:pt idx="2">
                  <c:v>3.4442800000000003E-2</c:v>
                </c:pt>
                <c:pt idx="3">
                  <c:v>4.6448999999999997E-2</c:v>
                </c:pt>
                <c:pt idx="4">
                  <c:v>6.1782799999999999E-2</c:v>
                </c:pt>
                <c:pt idx="5">
                  <c:v>8.1055500000000003E-2</c:v>
                </c:pt>
                <c:pt idx="6">
                  <c:v>0.104889</c:v>
                </c:pt>
                <c:pt idx="7">
                  <c:v>0.133883</c:v>
                </c:pt>
                <c:pt idx="8">
                  <c:v>0.16857</c:v>
                </c:pt>
                <c:pt idx="9">
                  <c:v>0.209374</c:v>
                </c:pt>
                <c:pt idx="10">
                  <c:v>0.25655</c:v>
                </c:pt>
                <c:pt idx="11">
                  <c:v>0.310143</c:v>
                </c:pt>
                <c:pt idx="12">
                  <c:v>0.36994100000000002</c:v>
                </c:pt>
                <c:pt idx="13">
                  <c:v>0.43544300000000002</c:v>
                </c:pt>
                <c:pt idx="14">
                  <c:v>0.50584499999999999</c:v>
                </c:pt>
                <c:pt idx="15">
                  <c:v>0.58005099999999998</c:v>
                </c:pt>
                <c:pt idx="16">
                  <c:v>0.65669999999999995</c:v>
                </c:pt>
                <c:pt idx="17">
                  <c:v>0.73422900000000002</c:v>
                </c:pt>
                <c:pt idx="18">
                  <c:v>0.81094999999999995</c:v>
                </c:pt>
                <c:pt idx="19">
                  <c:v>0.885154</c:v>
                </c:pt>
                <c:pt idx="20">
                  <c:v>0.95521500000000004</c:v>
                </c:pt>
                <c:pt idx="21">
                  <c:v>1.0197099999999999</c:v>
                </c:pt>
                <c:pt idx="22">
                  <c:v>1.0774999999999999</c:v>
                </c:pt>
                <c:pt idx="23">
                  <c:v>1.12785</c:v>
                </c:pt>
                <c:pt idx="24">
                  <c:v>1.1704000000000001</c:v>
                </c:pt>
                <c:pt idx="25">
                  <c:v>1.2052799999999999</c:v>
                </c:pt>
                <c:pt idx="26">
                  <c:v>1.23298</c:v>
                </c:pt>
                <c:pt idx="27">
                  <c:v>1.25434</c:v>
                </c:pt>
                <c:pt idx="28">
                  <c:v>1.2704599999999999</c:v>
                </c:pt>
                <c:pt idx="29">
                  <c:v>1.28251</c:v>
                </c:pt>
                <c:pt idx="30">
                  <c:v>1.29172</c:v>
                </c:pt>
                <c:pt idx="31">
                  <c:v>1.29915</c:v>
                </c:pt>
                <c:pt idx="32">
                  <c:v>1.30566</c:v>
                </c:pt>
                <c:pt idx="33">
                  <c:v>1.31185</c:v>
                </c:pt>
                <c:pt idx="34">
                  <c:v>1.3180000000000001</c:v>
                </c:pt>
                <c:pt idx="35">
                  <c:v>1.3241099999999999</c:v>
                </c:pt>
                <c:pt idx="36">
                  <c:v>1.32995</c:v>
                </c:pt>
                <c:pt idx="37">
                  <c:v>1.3351500000000001</c:v>
                </c:pt>
                <c:pt idx="38">
                  <c:v>1.33927</c:v>
                </c:pt>
                <c:pt idx="39">
                  <c:v>1.3419300000000001</c:v>
                </c:pt>
                <c:pt idx="40">
                  <c:v>1.34284</c:v>
                </c:pt>
                <c:pt idx="41">
                  <c:v>1.3419300000000001</c:v>
                </c:pt>
                <c:pt idx="42">
                  <c:v>1.33927</c:v>
                </c:pt>
                <c:pt idx="43">
                  <c:v>1.3351500000000001</c:v>
                </c:pt>
                <c:pt idx="44">
                  <c:v>1.32995</c:v>
                </c:pt>
                <c:pt idx="45">
                  <c:v>1.3241099999999999</c:v>
                </c:pt>
                <c:pt idx="46">
                  <c:v>1.3180000000000001</c:v>
                </c:pt>
                <c:pt idx="47">
                  <c:v>1.31185</c:v>
                </c:pt>
                <c:pt idx="48">
                  <c:v>1.30566</c:v>
                </c:pt>
                <c:pt idx="49">
                  <c:v>1.29915</c:v>
                </c:pt>
                <c:pt idx="50">
                  <c:v>1.29172</c:v>
                </c:pt>
                <c:pt idx="51">
                  <c:v>1.28251</c:v>
                </c:pt>
                <c:pt idx="52">
                  <c:v>1.2704599999999999</c:v>
                </c:pt>
                <c:pt idx="53">
                  <c:v>1.25434</c:v>
                </c:pt>
                <c:pt idx="54">
                  <c:v>1.23298</c:v>
                </c:pt>
                <c:pt idx="55">
                  <c:v>1.2052799999999999</c:v>
                </c:pt>
                <c:pt idx="56">
                  <c:v>1.1704000000000001</c:v>
                </c:pt>
                <c:pt idx="57">
                  <c:v>1.12785</c:v>
                </c:pt>
                <c:pt idx="58">
                  <c:v>1.0774999999999999</c:v>
                </c:pt>
                <c:pt idx="59">
                  <c:v>1.0197099999999999</c:v>
                </c:pt>
                <c:pt idx="60">
                  <c:v>0.95521500000000004</c:v>
                </c:pt>
                <c:pt idx="61">
                  <c:v>0.885154</c:v>
                </c:pt>
                <c:pt idx="62">
                  <c:v>0.81094999999999995</c:v>
                </c:pt>
                <c:pt idx="63">
                  <c:v>0.73422900000000002</c:v>
                </c:pt>
                <c:pt idx="64">
                  <c:v>0.65669999999999995</c:v>
                </c:pt>
                <c:pt idx="65">
                  <c:v>0.58005099999999998</c:v>
                </c:pt>
                <c:pt idx="66">
                  <c:v>0.50584499999999999</c:v>
                </c:pt>
                <c:pt idx="67">
                  <c:v>0.43544300000000002</c:v>
                </c:pt>
                <c:pt idx="68">
                  <c:v>0.36994100000000002</c:v>
                </c:pt>
                <c:pt idx="69">
                  <c:v>0.310143</c:v>
                </c:pt>
                <c:pt idx="70">
                  <c:v>0.25655</c:v>
                </c:pt>
                <c:pt idx="71">
                  <c:v>0.209374</c:v>
                </c:pt>
                <c:pt idx="72">
                  <c:v>0.16857</c:v>
                </c:pt>
                <c:pt idx="73">
                  <c:v>0.133883</c:v>
                </c:pt>
                <c:pt idx="74">
                  <c:v>0.104889</c:v>
                </c:pt>
                <c:pt idx="75">
                  <c:v>8.1055500000000003E-2</c:v>
                </c:pt>
                <c:pt idx="76">
                  <c:v>6.1782799999999999E-2</c:v>
                </c:pt>
                <c:pt idx="77">
                  <c:v>4.6448999999999997E-2</c:v>
                </c:pt>
                <c:pt idx="78">
                  <c:v>3.4442800000000003E-2</c:v>
                </c:pt>
                <c:pt idx="79">
                  <c:v>2.5190000000000001E-2</c:v>
                </c:pt>
              </c:numCache>
            </c:numRef>
          </c:yVal>
          <c:smooth val="1"/>
        </c:ser>
        <c:dLbls>
          <c:showLegendKey val="0"/>
          <c:showVal val="0"/>
          <c:showCatName val="0"/>
          <c:showSerName val="0"/>
          <c:showPercent val="0"/>
          <c:showBubbleSize val="0"/>
        </c:dLbls>
        <c:axId val="305079424"/>
        <c:axId val="305080960"/>
      </c:scatterChart>
      <c:valAx>
        <c:axId val="305079424"/>
        <c:scaling>
          <c:orientation val="minMax"/>
          <c:max val="2"/>
          <c:min val="-2"/>
        </c:scaling>
        <c:delete val="0"/>
        <c:axPos val="b"/>
        <c:numFmt formatCode="General" sourceLinked="1"/>
        <c:majorTickMark val="cross"/>
        <c:minorTickMark val="cross"/>
        <c:tickLblPos val="low"/>
        <c:spPr>
          <a:ln w="27836">
            <a:solidFill>
              <a:schemeClr val="tx1"/>
            </a:solidFill>
            <a:prstDash val="solid"/>
          </a:ln>
        </c:spPr>
        <c:txPr>
          <a:bodyPr rot="0" vert="horz"/>
          <a:lstStyle/>
          <a:p>
            <a:pPr>
              <a:defRPr sz="1753" b="1" i="0" u="none" strike="noStrike" baseline="0">
                <a:solidFill>
                  <a:schemeClr val="tx1"/>
                </a:solidFill>
                <a:latin typeface="Arial"/>
                <a:ea typeface="Arial"/>
                <a:cs typeface="Arial"/>
              </a:defRPr>
            </a:pPr>
            <a:endParaRPr lang="en-US"/>
          </a:p>
        </c:txPr>
        <c:crossAx val="305080960"/>
        <c:crosses val="autoZero"/>
        <c:crossBetween val="midCat"/>
        <c:majorUnit val="0.5"/>
        <c:minorUnit val="0.5"/>
      </c:valAx>
      <c:valAx>
        <c:axId val="305080960"/>
        <c:scaling>
          <c:orientation val="minMax"/>
          <c:max val="1.4"/>
          <c:min val="0"/>
        </c:scaling>
        <c:delete val="0"/>
        <c:axPos val="l"/>
        <c:numFmt formatCode="General" sourceLinked="0"/>
        <c:majorTickMark val="out"/>
        <c:minorTickMark val="none"/>
        <c:tickLblPos val="nextTo"/>
        <c:spPr>
          <a:ln w="27836">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305079424"/>
        <c:crossesAt val="-2"/>
        <c:crossBetween val="midCat"/>
        <c:majorUnit val="0.2"/>
      </c:valAx>
      <c:spPr>
        <a:noFill/>
        <a:ln w="27836">
          <a:solidFill>
            <a:srgbClr val="808080"/>
          </a:solidFill>
          <a:prstDash val="solid"/>
        </a:ln>
      </c:spPr>
    </c:plotArea>
    <c:legend>
      <c:legendPos val="r"/>
      <c:layout>
        <c:manualLayout>
          <c:xMode val="edge"/>
          <c:yMode val="edge"/>
          <c:x val="0.78793754980949915"/>
          <c:y val="9.2165898617511521E-3"/>
          <c:w val="0.20442885520364606"/>
          <c:h val="0.3294930875576037"/>
        </c:manualLayout>
      </c:layout>
      <c:overlay val="0"/>
      <c:spPr>
        <a:solidFill>
          <a:schemeClr val="bg1"/>
        </a:solidFill>
        <a:ln w="6959">
          <a:solidFill>
            <a:schemeClr val="tx1"/>
          </a:solidFill>
          <a:prstDash val="solid"/>
        </a:ln>
      </c:spPr>
      <c:txPr>
        <a:bodyPr/>
        <a:lstStyle/>
        <a:p>
          <a:pPr>
            <a:defRPr sz="28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53" b="0"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2"/>
          <c:y val="5.2995391705069131E-2"/>
          <c:w val="0.89160305343511448"/>
          <c:h val="0.85944700460829504"/>
        </c:manualLayout>
      </c:layout>
      <c:scatterChart>
        <c:scatterStyle val="smoothMarker"/>
        <c:varyColors val="0"/>
        <c:ser>
          <c:idx val="0"/>
          <c:order val="0"/>
          <c:tx>
            <c:strRef>
              <c:f>Sheet1!$B$1</c:f>
              <c:strCache>
                <c:ptCount val="1"/>
                <c:pt idx="0">
                  <c:v>shot1</c:v>
                </c:pt>
              </c:strCache>
            </c:strRef>
          </c:tx>
          <c:spPr>
            <a:ln w="38100">
              <a:solidFill>
                <a:srgbClr val="800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Sheet1!$B$2:$B$81</c:f>
              <c:numCache>
                <c:formatCode>General</c:formatCode>
                <c:ptCount val="80"/>
                <c:pt idx="0">
                  <c:v>1.8253599999999998E-2</c:v>
                </c:pt>
                <c:pt idx="1">
                  <c:v>2.54103E-2</c:v>
                </c:pt>
                <c:pt idx="2">
                  <c:v>3.4885899999999997E-2</c:v>
                </c:pt>
                <c:pt idx="3">
                  <c:v>4.7235600000000003E-2</c:v>
                </c:pt>
                <c:pt idx="4">
                  <c:v>6.3076599999999997E-2</c:v>
                </c:pt>
                <c:pt idx="5">
                  <c:v>8.3070500000000005E-2</c:v>
                </c:pt>
                <c:pt idx="6">
                  <c:v>0.10789600000000001</c:v>
                </c:pt>
                <c:pt idx="7">
                  <c:v>0.138211</c:v>
                </c:pt>
                <c:pt idx="8">
                  <c:v>0.17460500000000001</c:v>
                </c:pt>
                <c:pt idx="9">
                  <c:v>0.21754699999999999</c:v>
                </c:pt>
                <c:pt idx="10">
                  <c:v>0.267318</c:v>
                </c:pt>
                <c:pt idx="11">
                  <c:v>0.32395400000000002</c:v>
                </c:pt>
                <c:pt idx="12">
                  <c:v>0.38718399999999997</c:v>
                </c:pt>
                <c:pt idx="13">
                  <c:v>0.45638499999999999</c:v>
                </c:pt>
                <c:pt idx="14">
                  <c:v>0.53054699999999999</c:v>
                </c:pt>
                <c:pt idx="15">
                  <c:v>0.60826999999999998</c:v>
                </c:pt>
                <c:pt idx="16">
                  <c:v>0.687778</c:v>
                </c:pt>
                <c:pt idx="17">
                  <c:v>0.76697099999999996</c:v>
                </c:pt>
                <c:pt idx="18">
                  <c:v>0.84350899999999995</c:v>
                </c:pt>
                <c:pt idx="19">
                  <c:v>0.91491199999999995</c:v>
                </c:pt>
                <c:pt idx="20">
                  <c:v>0.97869799999999996</c:v>
                </c:pt>
                <c:pt idx="21">
                  <c:v>1.0325200000000001</c:v>
                </c:pt>
                <c:pt idx="22">
                  <c:v>1.0743</c:v>
                </c:pt>
                <c:pt idx="23">
                  <c:v>1.1023799999999999</c:v>
                </c:pt>
                <c:pt idx="24">
                  <c:v>1.1156299999999999</c:v>
                </c:pt>
                <c:pt idx="25">
                  <c:v>1.1134900000000001</c:v>
                </c:pt>
                <c:pt idx="26">
                  <c:v>1.09605</c:v>
                </c:pt>
                <c:pt idx="27">
                  <c:v>1.0640400000000001</c:v>
                </c:pt>
                <c:pt idx="28">
                  <c:v>1.0187299999999999</c:v>
                </c:pt>
                <c:pt idx="29">
                  <c:v>0.96193399999999996</c:v>
                </c:pt>
                <c:pt idx="30">
                  <c:v>0.89579399999999998</c:v>
                </c:pt>
                <c:pt idx="31">
                  <c:v>0.82271799999999995</c:v>
                </c:pt>
                <c:pt idx="32">
                  <c:v>0.74519999999999997</c:v>
                </c:pt>
                <c:pt idx="33">
                  <c:v>0.66569400000000001</c:v>
                </c:pt>
                <c:pt idx="34">
                  <c:v>0.58648299999999998</c:v>
                </c:pt>
                <c:pt idx="35">
                  <c:v>0.50958400000000004</c:v>
                </c:pt>
                <c:pt idx="36">
                  <c:v>0.436672</c:v>
                </c:pt>
                <c:pt idx="37">
                  <c:v>0.36904100000000001</c:v>
                </c:pt>
                <c:pt idx="38">
                  <c:v>0.30758999999999997</c:v>
                </c:pt>
                <c:pt idx="39">
                  <c:v>0.25284299999999998</c:v>
                </c:pt>
                <c:pt idx="40">
                  <c:v>0.20497799999999999</c:v>
                </c:pt>
                <c:pt idx="41">
                  <c:v>0.163887</c:v>
                </c:pt>
                <c:pt idx="42">
                  <c:v>0.12922900000000001</c:v>
                </c:pt>
                <c:pt idx="43">
                  <c:v>0.100498</c:v>
                </c:pt>
                <c:pt idx="44">
                  <c:v>7.7078099999999997E-2</c:v>
                </c:pt>
                <c:pt idx="45">
                  <c:v>5.8302300000000001E-2</c:v>
                </c:pt>
                <c:pt idx="46">
                  <c:v>4.3492999999999997E-2</c:v>
                </c:pt>
                <c:pt idx="47">
                  <c:v>3.1998699999999998E-2</c:v>
                </c:pt>
                <c:pt idx="48">
                  <c:v>2.3217999999999999E-2</c:v>
                </c:pt>
                <c:pt idx="49">
                  <c:v>1.6614899999999998E-2</c:v>
                </c:pt>
                <c:pt idx="50">
                  <c:v>1.1725899999999999E-2</c:v>
                </c:pt>
                <c:pt idx="51">
                  <c:v>8.1616599999999994E-3</c:v>
                </c:pt>
                <c:pt idx="52">
                  <c:v>5.6025900000000002E-3</c:v>
                </c:pt>
                <c:pt idx="53">
                  <c:v>3.7929600000000002E-3</c:v>
                </c:pt>
                <c:pt idx="54">
                  <c:v>2.5324800000000001E-3</c:v>
                </c:pt>
                <c:pt idx="55">
                  <c:v>1.6676099999999999E-3</c:v>
                </c:pt>
                <c:pt idx="56">
                  <c:v>1.08299E-3</c:v>
                </c:pt>
                <c:pt idx="57">
                  <c:v>6.9363300000000003E-4</c:v>
                </c:pt>
                <c:pt idx="58">
                  <c:v>4.38143E-4</c:v>
                </c:pt>
                <c:pt idx="59">
                  <c:v>2.7294899999999998E-4</c:v>
                </c:pt>
                <c:pt idx="60">
                  <c:v>1.6769800000000001E-4</c:v>
                </c:pt>
                <c:pt idx="61" formatCode="0.00E+00">
                  <c:v>1.0161400000000001E-4</c:v>
                </c:pt>
                <c:pt idx="62" formatCode="0.00E+00">
                  <c:v>6.0723400000000002E-5</c:v>
                </c:pt>
                <c:pt idx="63" formatCode="0.00E+00">
                  <c:v>3.5788199999999997E-5</c:v>
                </c:pt>
                <c:pt idx="64" formatCode="0.00E+00">
                  <c:v>2.0801900000000002E-5</c:v>
                </c:pt>
                <c:pt idx="65" formatCode="0.00E+00">
                  <c:v>1.1924599999999999E-5</c:v>
                </c:pt>
                <c:pt idx="66" formatCode="0.00E+00">
                  <c:v>6.7416500000000001E-6</c:v>
                </c:pt>
                <c:pt idx="67" formatCode="0.00E+00">
                  <c:v>3.7589600000000001E-6</c:v>
                </c:pt>
                <c:pt idx="68" formatCode="0.00E+00">
                  <c:v>2.0670400000000001E-6</c:v>
                </c:pt>
                <c:pt idx="69" formatCode="0.00E+00">
                  <c:v>1.12101E-6</c:v>
                </c:pt>
                <c:pt idx="70" formatCode="0.00E+00">
                  <c:v>5.9958000000000003E-7</c:v>
                </c:pt>
                <c:pt idx="71" formatCode="0.00E+00">
                  <c:v>3.1627600000000002E-7</c:v>
                </c:pt>
                <c:pt idx="72" formatCode="0.00E+00">
                  <c:v>1.6453700000000001E-7</c:v>
                </c:pt>
                <c:pt idx="73" formatCode="0.00E+00">
                  <c:v>8.4419199999999994E-8</c:v>
                </c:pt>
                <c:pt idx="74" formatCode="0.00E+00">
                  <c:v>4.27168E-8</c:v>
                </c:pt>
                <c:pt idx="75" formatCode="0.00E+00">
                  <c:v>2.13174E-8</c:v>
                </c:pt>
                <c:pt idx="76" formatCode="0.00E+00">
                  <c:v>1.04918E-8</c:v>
                </c:pt>
                <c:pt idx="77" formatCode="0.00E+00">
                  <c:v>5.0926700000000004E-9</c:v>
                </c:pt>
                <c:pt idx="78" formatCode="0.00E+00">
                  <c:v>2.4379200000000002E-9</c:v>
                </c:pt>
                <c:pt idx="79" formatCode="0.00E+00">
                  <c:v>1.1510000000000001E-9</c:v>
                </c:pt>
              </c:numCache>
            </c:numRef>
          </c:yVal>
          <c:smooth val="0"/>
        </c:ser>
        <c:ser>
          <c:idx val="1"/>
          <c:order val="1"/>
          <c:tx>
            <c:strRef>
              <c:f>Sheet1!$C$1</c:f>
              <c:strCache>
                <c:ptCount val="1"/>
                <c:pt idx="0">
                  <c:v>shot2</c:v>
                </c:pt>
              </c:strCache>
            </c:strRef>
          </c:tx>
          <c:spPr>
            <a:ln w="38100">
              <a:solidFill>
                <a:srgbClr val="FF66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Sheet1!$C$2:$C$81</c:f>
              <c:numCache>
                <c:formatCode>0.00E+00</c:formatCode>
                <c:ptCount val="80"/>
                <c:pt idx="0">
                  <c:v>1.52588E-5</c:v>
                </c:pt>
                <c:pt idx="1">
                  <c:v>2.6383599999999999E-5</c:v>
                </c:pt>
                <c:pt idx="2">
                  <c:v>4.4991099999999997E-5</c:v>
                </c:pt>
                <c:pt idx="3">
                  <c:v>7.5665800000000003E-5</c:v>
                </c:pt>
                <c:pt idx="4" formatCode="General">
                  <c:v>1.2550199999999999E-4</c:v>
                </c:pt>
                <c:pt idx="5" formatCode="General">
                  <c:v>2.0529700000000001E-4</c:v>
                </c:pt>
                <c:pt idx="6" formatCode="General">
                  <c:v>3.31202E-4</c:v>
                </c:pt>
                <c:pt idx="7" formatCode="General">
                  <c:v>5.2696700000000004E-4</c:v>
                </c:pt>
                <c:pt idx="8" formatCode="General">
                  <c:v>8.2689999999999999E-4</c:v>
                </c:pt>
                <c:pt idx="9" formatCode="General">
                  <c:v>1.2796800000000001E-3</c:v>
                </c:pt>
                <c:pt idx="10" formatCode="General">
                  <c:v>1.95313E-3</c:v>
                </c:pt>
                <c:pt idx="11" formatCode="General">
                  <c:v>2.9399399999999998E-3</c:v>
                </c:pt>
                <c:pt idx="12" formatCode="General">
                  <c:v>4.3644000000000001E-3</c:v>
                </c:pt>
                <c:pt idx="13" formatCode="General">
                  <c:v>6.3898599999999998E-3</c:v>
                </c:pt>
                <c:pt idx="14" formatCode="General">
                  <c:v>9.2265100000000003E-3</c:v>
                </c:pt>
                <c:pt idx="15" formatCode="General">
                  <c:v>1.3139E-2</c:v>
                </c:pt>
                <c:pt idx="16" formatCode="General">
                  <c:v>1.8453000000000001E-2</c:v>
                </c:pt>
                <c:pt idx="17" formatCode="General">
                  <c:v>2.5559399999999999E-2</c:v>
                </c:pt>
                <c:pt idx="18" formatCode="General">
                  <c:v>3.49152E-2</c:v>
                </c:pt>
                <c:pt idx="19" formatCode="General">
                  <c:v>4.7038999999999997E-2</c:v>
                </c:pt>
                <c:pt idx="20" formatCode="General">
                  <c:v>6.25E-2</c:v>
                </c:pt>
                <c:pt idx="21" formatCode="General">
                  <c:v>8.1899600000000003E-2</c:v>
                </c:pt>
                <c:pt idx="22" formatCode="General">
                  <c:v>0.10584300000000001</c:v>
                </c:pt>
                <c:pt idx="23" formatCode="General">
                  <c:v>0.134904</c:v>
                </c:pt>
                <c:pt idx="24" formatCode="General">
                  <c:v>0.169576</c:v>
                </c:pt>
                <c:pt idx="25" formatCode="General">
                  <c:v>0.21022399999999999</c:v>
                </c:pt>
                <c:pt idx="26" formatCode="General">
                  <c:v>0.25702799999999998</c:v>
                </c:pt>
                <c:pt idx="27" formatCode="General">
                  <c:v>0.30992700000000001</c:v>
                </c:pt>
                <c:pt idx="28" formatCode="General">
                  <c:v>0.36856699999999998</c:v>
                </c:pt>
                <c:pt idx="29" formatCode="General">
                  <c:v>0.43226900000000001</c:v>
                </c:pt>
                <c:pt idx="30" formatCode="General">
                  <c:v>0.5</c:v>
                </c:pt>
                <c:pt idx="31" formatCode="General">
                  <c:v>0.57038199999999994</c:v>
                </c:pt>
                <c:pt idx="32" formatCode="General">
                  <c:v>0.64171299999999998</c:v>
                </c:pt>
                <c:pt idx="33" formatCode="General">
                  <c:v>0.71202500000000002</c:v>
                </c:pt>
                <c:pt idx="34" formatCode="General">
                  <c:v>0.779165</c:v>
                </c:pt>
                <c:pt idx="35" formatCode="General">
                  <c:v>0.84089599999999998</c:v>
                </c:pt>
                <c:pt idx="36" formatCode="General">
                  <c:v>0.89502499999999996</c:v>
                </c:pt>
                <c:pt idx="37" formatCode="General">
                  <c:v>0.939523</c:v>
                </c:pt>
                <c:pt idx="38" formatCode="General">
                  <c:v>0.97265500000000005</c:v>
                </c:pt>
                <c:pt idx="39" formatCode="General">
                  <c:v>0.99309199999999997</c:v>
                </c:pt>
                <c:pt idx="40" formatCode="General">
                  <c:v>1</c:v>
                </c:pt>
                <c:pt idx="41" formatCode="General">
                  <c:v>0.99309199999999997</c:v>
                </c:pt>
                <c:pt idx="42" formatCode="General">
                  <c:v>0.97265500000000005</c:v>
                </c:pt>
                <c:pt idx="43" formatCode="General">
                  <c:v>0.939523</c:v>
                </c:pt>
                <c:pt idx="44" formatCode="General">
                  <c:v>0.89502499999999996</c:v>
                </c:pt>
                <c:pt idx="45" formatCode="General">
                  <c:v>0.84089599999999998</c:v>
                </c:pt>
                <c:pt idx="46" formatCode="General">
                  <c:v>0.779165</c:v>
                </c:pt>
                <c:pt idx="47" formatCode="General">
                  <c:v>0.71202500000000002</c:v>
                </c:pt>
                <c:pt idx="48" formatCode="General">
                  <c:v>0.64171299999999998</c:v>
                </c:pt>
                <c:pt idx="49" formatCode="General">
                  <c:v>0.57038199999999994</c:v>
                </c:pt>
                <c:pt idx="50" formatCode="General">
                  <c:v>0.5</c:v>
                </c:pt>
                <c:pt idx="51" formatCode="General">
                  <c:v>0.43226900000000001</c:v>
                </c:pt>
                <c:pt idx="52" formatCode="General">
                  <c:v>0.36856699999999998</c:v>
                </c:pt>
                <c:pt idx="53" formatCode="General">
                  <c:v>0.30992700000000001</c:v>
                </c:pt>
                <c:pt idx="54" formatCode="General">
                  <c:v>0.25702799999999998</c:v>
                </c:pt>
                <c:pt idx="55" formatCode="General">
                  <c:v>0.21022399999999999</c:v>
                </c:pt>
                <c:pt idx="56" formatCode="General">
                  <c:v>0.169576</c:v>
                </c:pt>
                <c:pt idx="57" formatCode="General">
                  <c:v>0.134904</c:v>
                </c:pt>
                <c:pt idx="58" formatCode="General">
                  <c:v>0.10584300000000001</c:v>
                </c:pt>
                <c:pt idx="59" formatCode="General">
                  <c:v>8.1899600000000003E-2</c:v>
                </c:pt>
                <c:pt idx="60" formatCode="General">
                  <c:v>6.25E-2</c:v>
                </c:pt>
                <c:pt idx="61" formatCode="General">
                  <c:v>4.7038999999999997E-2</c:v>
                </c:pt>
                <c:pt idx="62" formatCode="General">
                  <c:v>3.49152E-2</c:v>
                </c:pt>
                <c:pt idx="63" formatCode="General">
                  <c:v>2.5559399999999999E-2</c:v>
                </c:pt>
                <c:pt idx="64" formatCode="General">
                  <c:v>1.8453000000000001E-2</c:v>
                </c:pt>
                <c:pt idx="65" formatCode="General">
                  <c:v>1.3139E-2</c:v>
                </c:pt>
                <c:pt idx="66" formatCode="General">
                  <c:v>9.2265100000000003E-3</c:v>
                </c:pt>
                <c:pt idx="67" formatCode="General">
                  <c:v>6.3898599999999998E-3</c:v>
                </c:pt>
                <c:pt idx="68" formatCode="General">
                  <c:v>4.3644000000000001E-3</c:v>
                </c:pt>
                <c:pt idx="69" formatCode="General">
                  <c:v>2.9399399999999998E-3</c:v>
                </c:pt>
                <c:pt idx="70" formatCode="General">
                  <c:v>1.95312E-3</c:v>
                </c:pt>
                <c:pt idx="71" formatCode="General">
                  <c:v>1.2796800000000001E-3</c:v>
                </c:pt>
                <c:pt idx="72" formatCode="General">
                  <c:v>8.2689999999999999E-4</c:v>
                </c:pt>
                <c:pt idx="73" formatCode="General">
                  <c:v>5.2696700000000004E-4</c:v>
                </c:pt>
                <c:pt idx="74" formatCode="General">
                  <c:v>3.31202E-4</c:v>
                </c:pt>
                <c:pt idx="75" formatCode="General">
                  <c:v>2.0529700000000001E-4</c:v>
                </c:pt>
                <c:pt idx="76" formatCode="General">
                  <c:v>1.2550199999999999E-4</c:v>
                </c:pt>
                <c:pt idx="77">
                  <c:v>7.5665800000000003E-5</c:v>
                </c:pt>
                <c:pt idx="78">
                  <c:v>4.4991099999999997E-5</c:v>
                </c:pt>
                <c:pt idx="79">
                  <c:v>2.6383599999999999E-5</c:v>
                </c:pt>
              </c:numCache>
            </c:numRef>
          </c:yVal>
          <c:smooth val="0"/>
        </c:ser>
        <c:ser>
          <c:idx val="2"/>
          <c:order val="2"/>
          <c:tx>
            <c:strRef>
              <c:f>Sheet1!$D$1</c:f>
              <c:strCache>
                <c:ptCount val="1"/>
                <c:pt idx="0">
                  <c:v>shot3</c:v>
                </c:pt>
              </c:strCache>
            </c:strRef>
          </c:tx>
          <c:spPr>
            <a:ln w="38100">
              <a:solidFill>
                <a:srgbClr val="008000"/>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Sheet1!$D$2:$D$81</c:f>
              <c:numCache>
                <c:formatCode>0.00E+00</c:formatCode>
                <c:ptCount val="80"/>
                <c:pt idx="0">
                  <c:v>5.3592800000000001E-10</c:v>
                </c:pt>
                <c:pt idx="1">
                  <c:v>1.1510000000000001E-9</c:v>
                </c:pt>
                <c:pt idx="2">
                  <c:v>2.4379200000000002E-9</c:v>
                </c:pt>
                <c:pt idx="3">
                  <c:v>5.0926700000000004E-9</c:v>
                </c:pt>
                <c:pt idx="4">
                  <c:v>1.04918E-8</c:v>
                </c:pt>
                <c:pt idx="5">
                  <c:v>2.13174E-8</c:v>
                </c:pt>
                <c:pt idx="6">
                  <c:v>4.27168E-8</c:v>
                </c:pt>
                <c:pt idx="7">
                  <c:v>8.4419199999999994E-8</c:v>
                </c:pt>
                <c:pt idx="8">
                  <c:v>1.6453700000000001E-7</c:v>
                </c:pt>
                <c:pt idx="9">
                  <c:v>3.1627600000000002E-7</c:v>
                </c:pt>
                <c:pt idx="10">
                  <c:v>5.9958000000000003E-7</c:v>
                </c:pt>
                <c:pt idx="11">
                  <c:v>1.12101E-6</c:v>
                </c:pt>
                <c:pt idx="12">
                  <c:v>2.0670400000000001E-6</c:v>
                </c:pt>
                <c:pt idx="13">
                  <c:v>3.7589600000000001E-6</c:v>
                </c:pt>
                <c:pt idx="14">
                  <c:v>6.7416500000000001E-6</c:v>
                </c:pt>
                <c:pt idx="15">
                  <c:v>1.1924599999999999E-5</c:v>
                </c:pt>
                <c:pt idx="16">
                  <c:v>2.0801900000000002E-5</c:v>
                </c:pt>
                <c:pt idx="17">
                  <c:v>3.5788199999999997E-5</c:v>
                </c:pt>
                <c:pt idx="18">
                  <c:v>6.0723400000000002E-5</c:v>
                </c:pt>
                <c:pt idx="19">
                  <c:v>1.0161400000000001E-4</c:v>
                </c:pt>
                <c:pt idx="20" formatCode="General">
                  <c:v>1.6769800000000001E-4</c:v>
                </c:pt>
                <c:pt idx="21" formatCode="General">
                  <c:v>2.7294899999999998E-4</c:v>
                </c:pt>
                <c:pt idx="22" formatCode="General">
                  <c:v>4.38143E-4</c:v>
                </c:pt>
                <c:pt idx="23" formatCode="General">
                  <c:v>6.9363300000000003E-4</c:v>
                </c:pt>
                <c:pt idx="24" formatCode="General">
                  <c:v>1.08299E-3</c:v>
                </c:pt>
                <c:pt idx="25" formatCode="General">
                  <c:v>1.6676099999999999E-3</c:v>
                </c:pt>
                <c:pt idx="26" formatCode="General">
                  <c:v>2.5324800000000001E-3</c:v>
                </c:pt>
                <c:pt idx="27" formatCode="General">
                  <c:v>3.7929600000000002E-3</c:v>
                </c:pt>
                <c:pt idx="28" formatCode="General">
                  <c:v>5.6025900000000002E-3</c:v>
                </c:pt>
                <c:pt idx="29" formatCode="General">
                  <c:v>8.1616599999999994E-3</c:v>
                </c:pt>
                <c:pt idx="30" formatCode="General">
                  <c:v>1.1725899999999999E-2</c:v>
                </c:pt>
                <c:pt idx="31" formatCode="General">
                  <c:v>1.6614899999999998E-2</c:v>
                </c:pt>
                <c:pt idx="32" formatCode="General">
                  <c:v>2.3217999999999999E-2</c:v>
                </c:pt>
                <c:pt idx="33" formatCode="General">
                  <c:v>3.1998699999999998E-2</c:v>
                </c:pt>
                <c:pt idx="34" formatCode="General">
                  <c:v>4.3492999999999997E-2</c:v>
                </c:pt>
                <c:pt idx="35" formatCode="General">
                  <c:v>5.8302300000000001E-2</c:v>
                </c:pt>
                <c:pt idx="36" formatCode="General">
                  <c:v>7.7078099999999997E-2</c:v>
                </c:pt>
                <c:pt idx="37" formatCode="General">
                  <c:v>0.100498</c:v>
                </c:pt>
                <c:pt idx="38" formatCode="General">
                  <c:v>0.12922900000000001</c:v>
                </c:pt>
                <c:pt idx="39" formatCode="General">
                  <c:v>0.163887</c:v>
                </c:pt>
                <c:pt idx="40" formatCode="General">
                  <c:v>0.20497799999999999</c:v>
                </c:pt>
                <c:pt idx="41" formatCode="General">
                  <c:v>0.25284299999999998</c:v>
                </c:pt>
                <c:pt idx="42" formatCode="General">
                  <c:v>0.30758999999999997</c:v>
                </c:pt>
                <c:pt idx="43" formatCode="General">
                  <c:v>0.36904100000000001</c:v>
                </c:pt>
                <c:pt idx="44" formatCode="General">
                  <c:v>0.436672</c:v>
                </c:pt>
                <c:pt idx="45" formatCode="General">
                  <c:v>0.50958400000000004</c:v>
                </c:pt>
                <c:pt idx="46" formatCode="General">
                  <c:v>0.58648299999999998</c:v>
                </c:pt>
                <c:pt idx="47" formatCode="General">
                  <c:v>0.66569400000000001</c:v>
                </c:pt>
                <c:pt idx="48" formatCode="General">
                  <c:v>0.74519999999999997</c:v>
                </c:pt>
                <c:pt idx="49" formatCode="General">
                  <c:v>0.82271799999999995</c:v>
                </c:pt>
                <c:pt idx="50" formatCode="General">
                  <c:v>0.89579399999999998</c:v>
                </c:pt>
                <c:pt idx="51" formatCode="General">
                  <c:v>0.96193399999999996</c:v>
                </c:pt>
                <c:pt idx="52" formatCode="General">
                  <c:v>1.0187299999999999</c:v>
                </c:pt>
                <c:pt idx="53" formatCode="General">
                  <c:v>1.0640400000000001</c:v>
                </c:pt>
                <c:pt idx="54" formatCode="General">
                  <c:v>1.09605</c:v>
                </c:pt>
                <c:pt idx="55" formatCode="General">
                  <c:v>1.1134900000000001</c:v>
                </c:pt>
                <c:pt idx="56" formatCode="General">
                  <c:v>1.1156299999999999</c:v>
                </c:pt>
                <c:pt idx="57" formatCode="General">
                  <c:v>1.1023799999999999</c:v>
                </c:pt>
                <c:pt idx="58" formatCode="General">
                  <c:v>1.0743</c:v>
                </c:pt>
                <c:pt idx="59" formatCode="General">
                  <c:v>1.0325200000000001</c:v>
                </c:pt>
                <c:pt idx="60" formatCode="General">
                  <c:v>0.97869799999999996</c:v>
                </c:pt>
                <c:pt idx="61" formatCode="General">
                  <c:v>0.91491199999999995</c:v>
                </c:pt>
                <c:pt idx="62" formatCode="General">
                  <c:v>0.84350899999999995</c:v>
                </c:pt>
                <c:pt idx="63" formatCode="General">
                  <c:v>0.76697099999999996</c:v>
                </c:pt>
                <c:pt idx="64" formatCode="General">
                  <c:v>0.687778</c:v>
                </c:pt>
                <c:pt idx="65" formatCode="General">
                  <c:v>0.60826999999999998</c:v>
                </c:pt>
                <c:pt idx="66" formatCode="General">
                  <c:v>0.53054699999999999</c:v>
                </c:pt>
                <c:pt idx="67" formatCode="General">
                  <c:v>0.45638499999999999</c:v>
                </c:pt>
                <c:pt idx="68" formatCode="General">
                  <c:v>0.38718399999999997</c:v>
                </c:pt>
                <c:pt idx="69" formatCode="General">
                  <c:v>0.32395400000000002</c:v>
                </c:pt>
                <c:pt idx="70" formatCode="General">
                  <c:v>0.267318</c:v>
                </c:pt>
                <c:pt idx="71" formatCode="General">
                  <c:v>0.21754699999999999</c:v>
                </c:pt>
                <c:pt idx="72" formatCode="General">
                  <c:v>0.17460500000000001</c:v>
                </c:pt>
                <c:pt idx="73" formatCode="General">
                  <c:v>0.138211</c:v>
                </c:pt>
                <c:pt idx="74" formatCode="General">
                  <c:v>0.10789600000000001</c:v>
                </c:pt>
                <c:pt idx="75" formatCode="General">
                  <c:v>8.3070500000000005E-2</c:v>
                </c:pt>
                <c:pt idx="76" formatCode="General">
                  <c:v>6.3076599999999997E-2</c:v>
                </c:pt>
                <c:pt idx="77" formatCode="General">
                  <c:v>4.7235600000000003E-2</c:v>
                </c:pt>
                <c:pt idx="78" formatCode="General">
                  <c:v>3.4885899999999997E-2</c:v>
                </c:pt>
                <c:pt idx="79" formatCode="General">
                  <c:v>2.54103E-2</c:v>
                </c:pt>
              </c:numCache>
            </c:numRef>
          </c:yVal>
          <c:smooth val="0"/>
        </c:ser>
        <c:ser>
          <c:idx val="3"/>
          <c:order val="3"/>
          <c:tx>
            <c:strRef>
              <c:f>Sheet1!$E$1</c:f>
              <c:strCache>
                <c:ptCount val="1"/>
                <c:pt idx="0">
                  <c:v>sum</c:v>
                </c:pt>
              </c:strCache>
            </c:strRef>
          </c:tx>
          <c:spPr>
            <a:ln w="38100">
              <a:solidFill>
                <a:srgbClr val="0066CC"/>
              </a:solidFill>
              <a:prstDash val="solid"/>
            </a:ln>
          </c:spPr>
          <c:marker>
            <c:symbol val="none"/>
          </c:marker>
          <c:xVal>
            <c:numRef>
              <c:f>Sheet1!$A$2:$A$81</c:f>
              <c:numCache>
                <c:formatCode>General</c:formatCode>
                <c:ptCount val="80"/>
                <c:pt idx="0">
                  <c:v>-2</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-1.1499999999999999</c:v>
                </c:pt>
                <c:pt idx="18">
                  <c:v>-1.1000000000000001</c:v>
                </c:pt>
                <c:pt idx="19">
                  <c:v>-1.05</c:v>
                </c:pt>
                <c:pt idx="20">
                  <c:v>-1</c:v>
                </c:pt>
                <c:pt idx="21">
                  <c:v>-0.95</c:v>
                </c:pt>
                <c:pt idx="22">
                  <c:v>-0.9</c:v>
                </c:pt>
                <c:pt idx="23">
                  <c:v>-0.85</c:v>
                </c:pt>
                <c:pt idx="24">
                  <c:v>-0.8</c:v>
                </c:pt>
                <c:pt idx="25">
                  <c:v>-0.75</c:v>
                </c:pt>
                <c:pt idx="26">
                  <c:v>-0.7</c:v>
                </c:pt>
                <c:pt idx="27">
                  <c:v>-0.65</c:v>
                </c:pt>
                <c:pt idx="28">
                  <c:v>-0.6</c:v>
                </c:pt>
                <c:pt idx="29">
                  <c:v>-0.55000000000000004</c:v>
                </c:pt>
                <c:pt idx="30">
                  <c:v>-0.5</c:v>
                </c:pt>
                <c:pt idx="31">
                  <c:v>-0.45</c:v>
                </c:pt>
                <c:pt idx="32">
                  <c:v>-0.4</c:v>
                </c:pt>
                <c:pt idx="33">
                  <c:v>-0.35</c:v>
                </c:pt>
                <c:pt idx="34">
                  <c:v>-0.3</c:v>
                </c:pt>
                <c:pt idx="35">
                  <c:v>-0.25</c:v>
                </c:pt>
                <c:pt idx="36">
                  <c:v>-0.2</c:v>
                </c:pt>
                <c:pt idx="37">
                  <c:v>-0.15</c:v>
                </c:pt>
                <c:pt idx="38">
                  <c:v>-0.1</c:v>
                </c:pt>
                <c:pt idx="39">
                  <c:v>-0.05</c:v>
                </c:pt>
                <c:pt idx="40" formatCode="0.00E+00">
                  <c:v>1.2073699999999999E-15</c:v>
                </c:pt>
                <c:pt idx="41">
                  <c:v>0.05</c:v>
                </c:pt>
                <c:pt idx="42">
                  <c:v>0.1</c:v>
                </c:pt>
                <c:pt idx="43">
                  <c:v>0.15</c:v>
                </c:pt>
                <c:pt idx="44">
                  <c:v>0.2</c:v>
                </c:pt>
                <c:pt idx="45">
                  <c:v>0.25</c:v>
                </c:pt>
                <c:pt idx="46">
                  <c:v>0.3</c:v>
                </c:pt>
                <c:pt idx="47">
                  <c:v>0.35</c:v>
                </c:pt>
                <c:pt idx="48">
                  <c:v>0.4</c:v>
                </c:pt>
                <c:pt idx="49">
                  <c:v>0.45</c:v>
                </c:pt>
                <c:pt idx="50">
                  <c:v>0.5</c:v>
                </c:pt>
                <c:pt idx="51">
                  <c:v>0.55000000000000004</c:v>
                </c:pt>
                <c:pt idx="52">
                  <c:v>0.6</c:v>
                </c:pt>
                <c:pt idx="53">
                  <c:v>0.65</c:v>
                </c:pt>
                <c:pt idx="54">
                  <c:v>0.7</c:v>
                </c:pt>
                <c:pt idx="55">
                  <c:v>0.75</c:v>
                </c:pt>
                <c:pt idx="56">
                  <c:v>0.8</c:v>
                </c:pt>
                <c:pt idx="57">
                  <c:v>0.85</c:v>
                </c:pt>
                <c:pt idx="58">
                  <c:v>0.9</c:v>
                </c:pt>
                <c:pt idx="59">
                  <c:v>0.95</c:v>
                </c:pt>
                <c:pt idx="60">
                  <c:v>1</c:v>
                </c:pt>
                <c:pt idx="61">
                  <c:v>1.05</c:v>
                </c:pt>
                <c:pt idx="62">
                  <c:v>1.1000000000000001</c:v>
                </c:pt>
                <c:pt idx="63">
                  <c:v>1.1499999999999999</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numCache>
            </c:numRef>
          </c:xVal>
          <c:yVal>
            <c:numRef>
              <c:f>Sheet1!$E$2:$E$81</c:f>
              <c:numCache>
                <c:formatCode>General</c:formatCode>
                <c:ptCount val="80"/>
                <c:pt idx="0">
                  <c:v>1.8268900000000001E-2</c:v>
                </c:pt>
                <c:pt idx="1">
                  <c:v>2.54367E-2</c:v>
                </c:pt>
                <c:pt idx="2">
                  <c:v>3.4930900000000001E-2</c:v>
                </c:pt>
                <c:pt idx="3">
                  <c:v>4.7311300000000001E-2</c:v>
                </c:pt>
                <c:pt idx="4">
                  <c:v>6.3202099999999997E-2</c:v>
                </c:pt>
                <c:pt idx="5">
                  <c:v>8.3275799999999997E-2</c:v>
                </c:pt>
                <c:pt idx="6">
                  <c:v>0.108227</c:v>
                </c:pt>
                <c:pt idx="7">
                  <c:v>0.138738</c:v>
                </c:pt>
                <c:pt idx="8">
                  <c:v>0.17543300000000001</c:v>
                </c:pt>
                <c:pt idx="9">
                  <c:v>0.21882699999999999</c:v>
                </c:pt>
                <c:pt idx="10">
                  <c:v>0.26927200000000001</c:v>
                </c:pt>
                <c:pt idx="11">
                  <c:v>0.32689499999999999</c:v>
                </c:pt>
                <c:pt idx="12">
                  <c:v>0.39155099999999998</c:v>
                </c:pt>
                <c:pt idx="13">
                  <c:v>0.46277800000000002</c:v>
                </c:pt>
                <c:pt idx="14">
                  <c:v>0.53978099999999996</c:v>
                </c:pt>
                <c:pt idx="15">
                  <c:v>0.621421</c:v>
                </c:pt>
                <c:pt idx="16">
                  <c:v>0.70625099999999996</c:v>
                </c:pt>
                <c:pt idx="17">
                  <c:v>0.79256599999999999</c:v>
                </c:pt>
                <c:pt idx="18">
                  <c:v>0.87848499999999996</c:v>
                </c:pt>
                <c:pt idx="19">
                  <c:v>0.96205300000000005</c:v>
                </c:pt>
                <c:pt idx="20">
                  <c:v>1.0413699999999999</c:v>
                </c:pt>
                <c:pt idx="21">
                  <c:v>1.11469</c:v>
                </c:pt>
                <c:pt idx="22">
                  <c:v>1.18058</c:v>
                </c:pt>
                <c:pt idx="23">
                  <c:v>1.2379800000000001</c:v>
                </c:pt>
                <c:pt idx="24">
                  <c:v>1.2862899999999999</c:v>
                </c:pt>
                <c:pt idx="25">
                  <c:v>1.32538</c:v>
                </c:pt>
                <c:pt idx="26">
                  <c:v>1.35561</c:v>
                </c:pt>
                <c:pt idx="27">
                  <c:v>1.3777600000000001</c:v>
                </c:pt>
                <c:pt idx="28">
                  <c:v>1.3929</c:v>
                </c:pt>
                <c:pt idx="29">
                  <c:v>1.4023600000000001</c:v>
                </c:pt>
                <c:pt idx="30">
                  <c:v>1.4075200000000001</c:v>
                </c:pt>
                <c:pt idx="31">
                  <c:v>1.40971</c:v>
                </c:pt>
                <c:pt idx="32">
                  <c:v>1.4101300000000001</c:v>
                </c:pt>
                <c:pt idx="33">
                  <c:v>1.4097200000000001</c:v>
                </c:pt>
                <c:pt idx="34">
                  <c:v>1.4091400000000001</c:v>
                </c:pt>
                <c:pt idx="35">
                  <c:v>1.4087799999999999</c:v>
                </c:pt>
                <c:pt idx="36">
                  <c:v>1.4087799999999999</c:v>
                </c:pt>
                <c:pt idx="37">
                  <c:v>1.40906</c:v>
                </c:pt>
                <c:pt idx="38">
                  <c:v>1.40947</c:v>
                </c:pt>
                <c:pt idx="39">
                  <c:v>1.4098200000000001</c:v>
                </c:pt>
                <c:pt idx="40">
                  <c:v>1.4099600000000001</c:v>
                </c:pt>
                <c:pt idx="41">
                  <c:v>1.4098200000000001</c:v>
                </c:pt>
                <c:pt idx="42">
                  <c:v>1.40947</c:v>
                </c:pt>
                <c:pt idx="43">
                  <c:v>1.40906</c:v>
                </c:pt>
                <c:pt idx="44">
                  <c:v>1.4087799999999999</c:v>
                </c:pt>
                <c:pt idx="45">
                  <c:v>1.4087799999999999</c:v>
                </c:pt>
                <c:pt idx="46">
                  <c:v>1.4091400000000001</c:v>
                </c:pt>
                <c:pt idx="47">
                  <c:v>1.4097200000000001</c:v>
                </c:pt>
                <c:pt idx="48">
                  <c:v>1.4101300000000001</c:v>
                </c:pt>
                <c:pt idx="49">
                  <c:v>1.40971</c:v>
                </c:pt>
                <c:pt idx="50">
                  <c:v>1.4075200000000001</c:v>
                </c:pt>
                <c:pt idx="51">
                  <c:v>1.4023600000000001</c:v>
                </c:pt>
                <c:pt idx="52">
                  <c:v>1.3929</c:v>
                </c:pt>
                <c:pt idx="53">
                  <c:v>1.3777600000000001</c:v>
                </c:pt>
                <c:pt idx="54">
                  <c:v>1.35561</c:v>
                </c:pt>
                <c:pt idx="55">
                  <c:v>1.32538</c:v>
                </c:pt>
                <c:pt idx="56">
                  <c:v>1.2862899999999999</c:v>
                </c:pt>
                <c:pt idx="57">
                  <c:v>1.2379800000000001</c:v>
                </c:pt>
                <c:pt idx="58">
                  <c:v>1.18058</c:v>
                </c:pt>
                <c:pt idx="59">
                  <c:v>1.11469</c:v>
                </c:pt>
                <c:pt idx="60">
                  <c:v>1.0413699999999999</c:v>
                </c:pt>
                <c:pt idx="61">
                  <c:v>0.96205300000000005</c:v>
                </c:pt>
                <c:pt idx="62">
                  <c:v>0.87848499999999996</c:v>
                </c:pt>
                <c:pt idx="63">
                  <c:v>0.79256599999999999</c:v>
                </c:pt>
                <c:pt idx="64">
                  <c:v>0.70625099999999996</c:v>
                </c:pt>
                <c:pt idx="65">
                  <c:v>0.621421</c:v>
                </c:pt>
                <c:pt idx="66">
                  <c:v>0.53978099999999996</c:v>
                </c:pt>
                <c:pt idx="67">
                  <c:v>0.46277800000000002</c:v>
                </c:pt>
                <c:pt idx="68">
                  <c:v>0.39155099999999998</c:v>
                </c:pt>
                <c:pt idx="69">
                  <c:v>0.32689499999999999</c:v>
                </c:pt>
                <c:pt idx="70">
                  <c:v>0.26927200000000001</c:v>
                </c:pt>
                <c:pt idx="71">
                  <c:v>0.21882699999999999</c:v>
                </c:pt>
                <c:pt idx="72">
                  <c:v>0.17543300000000001</c:v>
                </c:pt>
                <c:pt idx="73">
                  <c:v>0.138738</c:v>
                </c:pt>
                <c:pt idx="74">
                  <c:v>0.108227</c:v>
                </c:pt>
                <c:pt idx="75">
                  <c:v>8.3275799999999997E-2</c:v>
                </c:pt>
                <c:pt idx="76">
                  <c:v>6.3202099999999997E-2</c:v>
                </c:pt>
                <c:pt idx="77">
                  <c:v>4.7311300000000001E-2</c:v>
                </c:pt>
                <c:pt idx="78">
                  <c:v>3.4930900000000001E-2</c:v>
                </c:pt>
                <c:pt idx="79">
                  <c:v>2.54367E-2</c:v>
                </c:pt>
              </c:numCache>
            </c:numRef>
          </c:yVal>
          <c:smooth val="1"/>
        </c:ser>
        <c:dLbls>
          <c:showLegendKey val="0"/>
          <c:showVal val="0"/>
          <c:showCatName val="0"/>
          <c:showSerName val="0"/>
          <c:showPercent val="0"/>
          <c:showBubbleSize val="0"/>
        </c:dLbls>
        <c:axId val="333561216"/>
        <c:axId val="314352768"/>
      </c:scatterChart>
      <c:valAx>
        <c:axId val="333561216"/>
        <c:scaling>
          <c:orientation val="minMax"/>
          <c:max val="2"/>
          <c:min val="-2"/>
        </c:scaling>
        <c:delete val="0"/>
        <c:axPos val="b"/>
        <c:numFmt formatCode="General" sourceLinked="1"/>
        <c:majorTickMark val="cross"/>
        <c:minorTickMark val="cross"/>
        <c:tickLblPos val="low"/>
        <c:spPr>
          <a:ln w="27836">
            <a:solidFill>
              <a:schemeClr val="tx1"/>
            </a:solidFill>
            <a:prstDash val="solid"/>
          </a:ln>
        </c:spPr>
        <c:txPr>
          <a:bodyPr rot="0" vert="horz"/>
          <a:lstStyle/>
          <a:p>
            <a:pPr>
              <a:defRPr sz="1753" b="1" i="0" u="none" strike="noStrike" baseline="0">
                <a:solidFill>
                  <a:schemeClr val="tx1"/>
                </a:solidFill>
                <a:latin typeface="Arial"/>
                <a:ea typeface="Arial"/>
                <a:cs typeface="Arial"/>
              </a:defRPr>
            </a:pPr>
            <a:endParaRPr lang="en-US"/>
          </a:p>
        </c:txPr>
        <c:crossAx val="314352768"/>
        <c:crosses val="autoZero"/>
        <c:crossBetween val="midCat"/>
        <c:majorUnit val="0.5"/>
        <c:minorUnit val="0.5"/>
      </c:valAx>
      <c:valAx>
        <c:axId val="314352768"/>
        <c:scaling>
          <c:orientation val="minMax"/>
          <c:max val="1.5"/>
          <c:min val="0"/>
        </c:scaling>
        <c:delete val="0"/>
        <c:axPos val="l"/>
        <c:numFmt formatCode="General" sourceLinked="0"/>
        <c:majorTickMark val="out"/>
        <c:minorTickMark val="none"/>
        <c:tickLblPos val="nextTo"/>
        <c:spPr>
          <a:ln w="27836">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333561216"/>
        <c:crossesAt val="-2"/>
        <c:crossBetween val="midCat"/>
        <c:majorUnit val="0.2"/>
      </c:valAx>
      <c:spPr>
        <a:noFill/>
        <a:ln w="27836">
          <a:solidFill>
            <a:srgbClr val="808080"/>
          </a:solidFill>
          <a:prstDash val="solid"/>
        </a:ln>
      </c:spPr>
    </c:plotArea>
    <c:legend>
      <c:legendPos val="r"/>
      <c:layout>
        <c:manualLayout>
          <c:xMode val="edge"/>
          <c:yMode val="edge"/>
          <c:x val="0.78793754980949915"/>
          <c:y val="9.2165898617511521E-3"/>
          <c:w val="0.20442885520364606"/>
          <c:h val="0.3294930875576037"/>
        </c:manualLayout>
      </c:layout>
      <c:overlay val="0"/>
      <c:spPr>
        <a:solidFill>
          <a:schemeClr val="bg1"/>
        </a:solidFill>
        <a:ln w="6959">
          <a:solidFill>
            <a:schemeClr val="tx1"/>
          </a:solidFill>
          <a:prstDash val="solid"/>
        </a:ln>
      </c:spPr>
      <c:txPr>
        <a:bodyPr/>
        <a:lstStyle/>
        <a:p>
          <a:pPr>
            <a:defRPr sz="2800"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5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17193-8F7C-4691-8E0C-ECD88FC0F6C4}" type="datetimeFigureOut">
              <a:rPr lang="en-US" smtClean="0"/>
              <a:t>10/13/2020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97C04-3229-41AB-810C-20D4C987FF56}" type="slidenum">
              <a:rPr lang="en-US" smtClean="0"/>
              <a:t>‹#›</a:t>
            </a:fld>
            <a:endParaRPr lang="en-US"/>
          </a:p>
        </p:txBody>
      </p:sp>
    </p:spTree>
    <p:extLst>
      <p:ext uri="{BB962C8B-B14F-4D97-AF65-F5344CB8AC3E}">
        <p14:creationId xmlns:p14="http://schemas.microsoft.com/office/powerpoint/2010/main" val="22303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97C04-3229-41AB-810C-20D4C987FF56}" type="slidenum">
              <a:rPr lang="en-US" smtClean="0"/>
              <a:t>13</a:t>
            </a:fld>
            <a:endParaRPr lang="en-US"/>
          </a:p>
        </p:txBody>
      </p:sp>
    </p:spTree>
    <p:extLst>
      <p:ext uri="{BB962C8B-B14F-4D97-AF65-F5344CB8AC3E}">
        <p14:creationId xmlns:p14="http://schemas.microsoft.com/office/powerpoint/2010/main" val="65198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91E80-1F70-4D5E-9E70-3346552B3E55}"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34664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97C04-3229-41AB-810C-20D4C987FF56}" type="slidenum">
              <a:rPr lang="en-US" smtClean="0"/>
              <a:t>65</a:t>
            </a:fld>
            <a:endParaRPr lang="en-US"/>
          </a:p>
        </p:txBody>
      </p:sp>
    </p:spTree>
    <p:extLst>
      <p:ext uri="{BB962C8B-B14F-4D97-AF65-F5344CB8AC3E}">
        <p14:creationId xmlns:p14="http://schemas.microsoft.com/office/powerpoint/2010/main" val="74470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92786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338961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7614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556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52325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537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248397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11745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91122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15309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9843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219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3141046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43908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130670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325616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89960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89699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4940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99218B-65E1-48B5-B86C-2582C70A65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66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50F496-EADD-4433-A9E7-CB0DEC16D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54853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1810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28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86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007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1670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833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518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575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849744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386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721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424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046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9903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773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44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10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97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815E-379E-44CF-84F1-EF975C266E7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108129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715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431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0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535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526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804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10/13/2020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6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74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869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6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815E-379E-44CF-84F1-EF975C266E7B}"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544135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97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567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70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294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0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88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621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4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240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86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815E-379E-44CF-84F1-EF975C266E7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5015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004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4221390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9684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3561813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1705737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3037083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2235652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939238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779145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2274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815E-379E-44CF-84F1-EF975C266E7B}" type="datetimeFigureOut">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08652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3221284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2109199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13685735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1294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198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3355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539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575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42093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25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815E-379E-44CF-84F1-EF975C266E7B}" type="datetimeFigureOut">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758522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157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8936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839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5404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816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960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684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83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5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21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440658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577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912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8302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289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7586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4399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1051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520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3843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84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814189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873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764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1399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1483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412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07184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940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78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3011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259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2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8.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2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30.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31.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815E-379E-44CF-84F1-EF975C266E7B}" type="datetimeFigureOut">
              <a:rPr lang="en-US" smtClean="0"/>
              <a:t>10/13/2020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DB9C2-2419-45E6-B16A-55E7ED8E10AF}" type="slidenum">
              <a:rPr lang="en-US" smtClean="0"/>
              <a:t>‹#›</a:t>
            </a:fld>
            <a:endParaRPr lang="en-US"/>
          </a:p>
        </p:txBody>
      </p:sp>
    </p:spTree>
    <p:extLst>
      <p:ext uri="{BB962C8B-B14F-4D97-AF65-F5344CB8AC3E}">
        <p14:creationId xmlns:p14="http://schemas.microsoft.com/office/powerpoint/2010/main" val="121203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43588D5D-7E79-466F-B214-2C6D760EEF8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38126785"/>
      </p:ext>
    </p:extLst>
  </p:cSld>
  <p:clrMap bg1="lt1" tx1="dk1" bg2="lt2" tx2="dk2" accent1="accent1" accent2="accent2" accent3="accent3" accent4="accent4" accent5="accent5" accent6="accent6" hlink="hlink" folHlink="folHlink"/>
  <p:sldLayoutIdLst>
    <p:sldLayoutId id="214748383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08CA4C2-28CA-4775-BFC3-15DF18D1A04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08117691"/>
      </p:ext>
    </p:extLst>
  </p:cSld>
  <p:clrMap bg1="lt1" tx1="dk1" bg2="lt2" tx2="dk2" accent1="accent1" accent2="accent2" accent3="accent3" accent4="accent4" accent5="accent5" accent6="accent6" hlink="hlink" folHlink="folHlink"/>
  <p:sldLayoutIdLst>
    <p:sldLayoutId id="21474838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4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4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4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4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8551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5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10/15/2020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478661"/>
      </p:ext>
    </p:extLst>
  </p:cSld>
  <p:clrMap bg1="lt1" tx1="dk1" bg2="lt2" tx2="dk2" accent1="accent1" accent2="accent2" accent3="accent3" accent4="accent4" accent5="accent5" accent6="accent6" hlink="hlink" folHlink="folHlink"/>
  <p:sldLayoutIdLst>
    <p:sldLayoutId id="214748386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base">
              <a:spcBef>
                <a:spcPct val="0"/>
              </a:spcBef>
              <a:spcAft>
                <a:spcPct val="0"/>
              </a:spcAft>
            </a:pPr>
            <a:fld id="{CBC7FBD0-D551-43EA-B76E-10004F78D3FA}" type="datetimeFigureOut">
              <a:rPr lang="en-US" smtClean="0">
                <a:solidFill>
                  <a:prstClr val="black">
                    <a:tint val="75000"/>
                  </a:prstClr>
                </a:solidFill>
              </a:rPr>
              <a:pPr fontAlgn="base">
                <a:spcBef>
                  <a:spcPct val="0"/>
                </a:spcBef>
                <a:spcAft>
                  <a:spcPct val="0"/>
                </a:spcAft>
              </a:pPr>
              <a:t>10/13/2020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base">
              <a:spcBef>
                <a:spcPct val="0"/>
              </a:spcBef>
              <a:spcAft>
                <a:spcPct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base">
              <a:spcBef>
                <a:spcPct val="0"/>
              </a:spcBef>
              <a:spcAft>
                <a:spcPct val="0"/>
              </a:spcAft>
            </a:pPr>
            <a:fld id="{B668CC5E-0F15-463E-AF0C-3491C97A3409}" type="slidenum">
              <a:rPr lang="en-US" smtClean="0">
                <a:solidFill>
                  <a:prstClr val="black">
                    <a:tint val="75000"/>
                  </a:prstClr>
                </a:solidFill>
              </a:rPr>
              <a:pPr fontAlgn="base">
                <a:spcBef>
                  <a:spcPct val="0"/>
                </a:spcBef>
                <a:spcAft>
                  <a:spcPct val="0"/>
                </a:spcAft>
              </a:pPr>
              <a:t>‹#›</a:t>
            </a:fld>
            <a:endParaRPr lang="en-US" dirty="0">
              <a:solidFill>
                <a:prstClr val="black">
                  <a:tint val="75000"/>
                </a:prstClr>
              </a:solidFill>
            </a:endParaRPr>
          </a:p>
        </p:txBody>
      </p:sp>
    </p:spTree>
    <p:extLst>
      <p:ext uri="{BB962C8B-B14F-4D97-AF65-F5344CB8AC3E}">
        <p14:creationId xmlns:p14="http://schemas.microsoft.com/office/powerpoint/2010/main" val="5725277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59840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B39CE623-7EB3-439F-8AF7-0CAF732B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566902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66260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162021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86142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69928736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5.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6.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3.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5.jpeg"/><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17.xml"/><Relationship Id="rId1" Type="http://schemas.openxmlformats.org/officeDocument/2006/relationships/vmlDrawing" Target="../drawings/vmlDrawing3.vml"/><Relationship Id="rId5" Type="http://schemas.openxmlformats.org/officeDocument/2006/relationships/image" Target="../media/image46.emf"/><Relationship Id="rId4" Type="http://schemas.openxmlformats.org/officeDocument/2006/relationships/oleObject" Target="../embeddings/oleObject3.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7.xml"/><Relationship Id="rId1" Type="http://schemas.openxmlformats.org/officeDocument/2006/relationships/vmlDrawing" Target="../drawings/vmlDrawing4.vml"/><Relationship Id="rId4" Type="http://schemas.openxmlformats.org/officeDocument/2006/relationships/image" Target="../media/image48.emf"/></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17.xml"/><Relationship Id="rId1" Type="http://schemas.openxmlformats.org/officeDocument/2006/relationships/vmlDrawing" Target="../drawings/vmlDrawing5.vml"/><Relationship Id="rId5" Type="http://schemas.openxmlformats.org/officeDocument/2006/relationships/image" Target="../media/image49.emf"/><Relationship Id="rId4" Type="http://schemas.openxmlformats.org/officeDocument/2006/relationships/oleObject" Target="../embeddings/oleObject5.bin"/></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17.xml"/><Relationship Id="rId1" Type="http://schemas.openxmlformats.org/officeDocument/2006/relationships/vmlDrawing" Target="../drawings/vmlDrawing6.vml"/><Relationship Id="rId5" Type="http://schemas.openxmlformats.org/officeDocument/2006/relationships/image" Target="../media/image50.emf"/><Relationship Id="rId4" Type="http://schemas.openxmlformats.org/officeDocument/2006/relationships/oleObject" Target="../embeddings/oleObject6.bin"/></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17.xml"/><Relationship Id="rId1" Type="http://schemas.openxmlformats.org/officeDocument/2006/relationships/vmlDrawing" Target="../drawings/vmlDrawing7.vml"/><Relationship Id="rId5" Type="http://schemas.openxmlformats.org/officeDocument/2006/relationships/image" Target="../media/image51.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7.xml"/><Relationship Id="rId1" Type="http://schemas.openxmlformats.org/officeDocument/2006/relationships/vmlDrawing" Target="../drawings/vmlDrawing8.vml"/><Relationship Id="rId4" Type="http://schemas.openxmlformats.org/officeDocument/2006/relationships/image" Target="../media/image52.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8.xml"/><Relationship Id="rId1" Type="http://schemas.openxmlformats.org/officeDocument/2006/relationships/vmlDrawing" Target="../drawings/vmlDrawing9.vml"/><Relationship Id="rId4" Type="http://schemas.openxmlformats.org/officeDocument/2006/relationships/image" Target="../media/image53.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19.xml"/><Relationship Id="rId1" Type="http://schemas.openxmlformats.org/officeDocument/2006/relationships/vmlDrawing" Target="../drawings/vmlDrawing10.vml"/><Relationship Id="rId4" Type="http://schemas.openxmlformats.org/officeDocument/2006/relationships/image" Target="../media/image54.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0.xml"/><Relationship Id="rId1" Type="http://schemas.openxmlformats.org/officeDocument/2006/relationships/vmlDrawing" Target="../drawings/vmlDrawing11.vml"/><Relationship Id="rId4" Type="http://schemas.openxmlformats.org/officeDocument/2006/relationships/image" Target="../media/image55.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1.xml"/><Relationship Id="rId1" Type="http://schemas.openxmlformats.org/officeDocument/2006/relationships/vmlDrawing" Target="../drawings/vmlDrawing12.vml"/><Relationship Id="rId4" Type="http://schemas.openxmlformats.org/officeDocument/2006/relationships/image" Target="../media/image56.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2.xml"/><Relationship Id="rId1" Type="http://schemas.openxmlformats.org/officeDocument/2006/relationships/vmlDrawing" Target="../drawings/vmlDrawing13.vml"/><Relationship Id="rId4" Type="http://schemas.openxmlformats.org/officeDocument/2006/relationships/image" Target="../media/image57.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3.xml"/><Relationship Id="rId1" Type="http://schemas.openxmlformats.org/officeDocument/2006/relationships/vmlDrawing" Target="../drawings/vmlDrawing14.vml"/><Relationship Id="rId4" Type="http://schemas.openxmlformats.org/officeDocument/2006/relationships/image" Target="../media/image58.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4.xml"/><Relationship Id="rId1" Type="http://schemas.openxmlformats.org/officeDocument/2006/relationships/vmlDrawing" Target="../drawings/vmlDrawing15.vml"/><Relationship Id="rId4" Type="http://schemas.openxmlformats.org/officeDocument/2006/relationships/image" Target="../media/image59.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25.xml"/><Relationship Id="rId1" Type="http://schemas.openxmlformats.org/officeDocument/2006/relationships/vmlDrawing" Target="../drawings/vmlDrawing16.vml"/><Relationship Id="rId4" Type="http://schemas.openxmlformats.org/officeDocument/2006/relationships/image" Target="../media/image60.emf"/></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6.xml"/><Relationship Id="rId1" Type="http://schemas.openxmlformats.org/officeDocument/2006/relationships/vmlDrawing" Target="../drawings/vmlDrawing17.vml"/><Relationship Id="rId4" Type="http://schemas.openxmlformats.org/officeDocument/2006/relationships/image" Target="../media/image61.emf"/></Relationships>
</file>

<file path=ppt/slides/_rels/slide9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9.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0.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1.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074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058988"/>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p>
          <a:p>
            <a:pPr algn="ctr" eaLnBrk="1" hangingPunct="1">
              <a:spcBef>
                <a:spcPts val="1200"/>
              </a:spcBef>
              <a:buFontTx/>
              <a:buNone/>
            </a:pPr>
            <a:endParaRPr lang="en-US" altLang="en-US" sz="1200" b="1" dirty="0" smtClean="0">
              <a:solidFill>
                <a:srgbClr val="FF0000"/>
              </a:solidFill>
              <a:latin typeface="Arial" panose="020B0604020202020204" pitchFamily="34" charset="0"/>
              <a:cs typeface="Arial" panose="020B0604020202020204" pitchFamily="34" charset="0"/>
            </a:endParaRPr>
          </a:p>
          <a:p>
            <a:pPr algn="ctr">
              <a:spcBef>
                <a:spcPts val="1200"/>
              </a:spcBef>
              <a:buNone/>
            </a:pPr>
            <a:r>
              <a:rPr lang="en-US" altLang="en-US" sz="2000" b="1" dirty="0" smtClean="0">
                <a:solidFill>
                  <a:schemeClr val="tx2">
                    <a:lumMod val="75000"/>
                  </a:schemeClr>
                </a:solidFill>
                <a:latin typeface="Arial" panose="020B0604020202020204" pitchFamily="34" charset="0"/>
                <a:cs typeface="Arial" panose="020B0604020202020204" pitchFamily="34" charset="0"/>
              </a:rPr>
              <a:t>NIH </a:t>
            </a:r>
            <a:r>
              <a:rPr lang="en-US" altLang="en-US" sz="2000" b="1" dirty="0">
                <a:solidFill>
                  <a:schemeClr val="tx2">
                    <a:lumMod val="75000"/>
                  </a:schemeClr>
                </a:solidFill>
                <a:latin typeface="Arial" panose="020B0604020202020204" pitchFamily="34" charset="0"/>
                <a:cs typeface="Arial" panose="020B0604020202020204" pitchFamily="34" charset="0"/>
              </a:rPr>
              <a:t>NIGMS R01 </a:t>
            </a:r>
            <a:r>
              <a:rPr lang="en-US" altLang="en-US" sz="2000" b="1" dirty="0" smtClean="0">
                <a:solidFill>
                  <a:schemeClr val="tx2">
                    <a:lumMod val="75000"/>
                  </a:schemeClr>
                </a:solidFill>
                <a:latin typeface="Arial" panose="020B0604020202020204" pitchFamily="34" charset="0"/>
                <a:cs typeface="Arial" panose="020B0604020202020204" pitchFamily="34" charset="0"/>
              </a:rPr>
              <a:t>GM124149      NIAID P50 AI150476</a:t>
            </a:r>
          </a:p>
          <a:p>
            <a:pP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            NIH NIGMS P30 GM124169     R01 GM117126</a:t>
            </a:r>
          </a:p>
          <a:p>
            <a:pPr algn="ct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DOE-BER Integrated Diffraction Analysis Technologies (IDAT)</a:t>
            </a:r>
          </a:p>
          <a:p>
            <a:pPr algn="ctr" eaLnBrk="1" hangingPunct="1">
              <a:spcBef>
                <a:spcPts val="1200"/>
              </a:spcBef>
              <a:buFontTx/>
              <a:buNone/>
            </a:pPr>
            <a:r>
              <a:rPr lang="en-US" altLang="en-US" sz="2000" b="1" dirty="0" err="1" smtClean="0">
                <a:solidFill>
                  <a:srgbClr val="663300"/>
                </a:solidFill>
                <a:latin typeface="Arial" panose="020B0604020202020204" pitchFamily="34" charset="0"/>
                <a:cs typeface="Arial" panose="020B0604020202020204" pitchFamily="34" charset="0"/>
              </a:rPr>
              <a:t>Plexxikon</a:t>
            </a:r>
            <a:r>
              <a:rPr lang="en-US" altLang="en-US" sz="2000" b="1" dirty="0">
                <a:solidFill>
                  <a:srgbClr val="663300"/>
                </a:solidFill>
                <a:latin typeface="Arial" panose="020B0604020202020204" pitchFamily="34" charset="0"/>
                <a:cs typeface="Arial" panose="020B0604020202020204" pitchFamily="34" charset="0"/>
              </a:rPr>
              <a:t>, Inc</a:t>
            </a:r>
            <a:r>
              <a:rPr lang="en-US" altLang="en-US" sz="2000" b="1" dirty="0" smtClean="0">
                <a:solidFill>
                  <a:srgbClr val="663300"/>
                </a:solidFill>
                <a:latin typeface="Arial" panose="020B0604020202020204" pitchFamily="34" charset="0"/>
                <a:cs typeface="Arial" panose="020B0604020202020204" pitchFamily="34" charset="0"/>
              </a:rPr>
              <a:t>.    Relay Therapeutics</a:t>
            </a:r>
            <a:endParaRPr lang="en-US" altLang="en-US" sz="2000" b="1" dirty="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2000" b="1" dirty="0" smtClean="0">
                <a:solidFill>
                  <a:srgbClr val="C00000"/>
                </a:solidFill>
                <a:latin typeface="Arial" panose="020B0604020202020204" pitchFamily="34" charset="0"/>
                <a:cs typeface="Arial" panose="020B0604020202020204" pitchFamily="34" charset="0"/>
              </a:rPr>
              <a:t>NIH NIGMS </a:t>
            </a:r>
            <a:r>
              <a:rPr lang="en-US" altLang="en-US" sz="2000" b="1" dirty="0" smtClean="0">
                <a:solidFill>
                  <a:srgbClr val="C00000"/>
                </a:solidFill>
                <a:latin typeface="Arial" panose="020B0604020202020204" pitchFamily="34" charset="0"/>
                <a:cs typeface="Arial" panose="020B0604020202020204" pitchFamily="34" charset="0"/>
              </a:rPr>
              <a:t>P30 </a:t>
            </a:r>
            <a:r>
              <a:rPr lang="en-US" altLang="en-US" sz="2000" b="1" dirty="0">
                <a:solidFill>
                  <a:srgbClr val="C00000"/>
                </a:solidFill>
                <a:latin typeface="Arial" panose="020B0604020202020204" pitchFamily="34" charset="0"/>
                <a:cs typeface="Arial" panose="020B0604020202020204" pitchFamily="34" charset="0"/>
              </a:rPr>
              <a:t>GM133894,      </a:t>
            </a:r>
            <a:r>
              <a:rPr lang="en-US" altLang="en-US" sz="2000" b="1" dirty="0" smtClean="0">
                <a:solidFill>
                  <a:srgbClr val="C00000"/>
                </a:solidFill>
                <a:latin typeface="Arial" panose="020B0604020202020204" pitchFamily="34" charset="0"/>
                <a:cs typeface="Arial" panose="020B0604020202020204" pitchFamily="34" charset="0"/>
              </a:rPr>
              <a:t>NSF DBI-1625906</a:t>
            </a:r>
          </a:p>
          <a:p>
            <a:pPr algn="ctr">
              <a:spcBef>
                <a:spcPts val="1200"/>
              </a:spcBef>
              <a:buNone/>
            </a:pPr>
            <a:endParaRPr lang="en-US" altLang="en-US" sz="10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563240" y="1226457"/>
            <a:ext cx="5975996"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cs typeface="Arial" panose="020B0604020202020204" pitchFamily="34" charset="0"/>
              </a:rPr>
              <a:t>Robert </a:t>
            </a:r>
            <a:r>
              <a:rPr lang="en-US" dirty="0">
                <a:solidFill>
                  <a:srgbClr val="1F497D">
                    <a:lumMod val="75000"/>
                  </a:srgbClr>
                </a:solidFill>
                <a:cs typeface="Arial" panose="020B0604020202020204" pitchFamily="34" charset="0"/>
              </a:rPr>
              <a:t>Stroud      James Fraser </a:t>
            </a:r>
            <a:endParaRPr lang="en-US" dirty="0" smtClean="0">
              <a:solidFill>
                <a:srgbClr val="1F497D">
                  <a:lumMod val="75000"/>
                </a:srgbClr>
              </a:solidFill>
              <a:cs typeface="Arial" panose="020B0604020202020204" pitchFamily="34" charset="0"/>
            </a:endParaRPr>
          </a:p>
          <a:p>
            <a:pPr algn="ctr" fontAlgn="auto">
              <a:spcBef>
                <a:spcPts val="0"/>
              </a:spcBef>
              <a:spcAft>
                <a:spcPts val="0"/>
              </a:spcAft>
            </a:pPr>
            <a:r>
              <a:rPr lang="en-US" dirty="0" smtClean="0">
                <a:solidFill>
                  <a:srgbClr val="663300"/>
                </a:solidFill>
                <a:cs typeface="Arial" panose="020B0604020202020204" pitchFamily="34" charset="0"/>
              </a:rPr>
              <a:t>Paul Adams   John </a:t>
            </a:r>
            <a:r>
              <a:rPr lang="en-US" dirty="0" err="1" smtClean="0">
                <a:solidFill>
                  <a:srgbClr val="663300"/>
                </a:solidFill>
                <a:cs typeface="Arial" panose="020B0604020202020204" pitchFamily="34" charset="0"/>
              </a:rPr>
              <a:t>Tainer</a:t>
            </a:r>
            <a:r>
              <a:rPr lang="en-US" dirty="0" smtClean="0">
                <a:solidFill>
                  <a:srgbClr val="663300"/>
                </a:solidFill>
                <a:cs typeface="Arial" panose="020B0604020202020204" pitchFamily="34" charset="0"/>
              </a:rPr>
              <a:t>   Greg </a:t>
            </a:r>
            <a:r>
              <a:rPr lang="en-US" dirty="0" err="1" smtClean="0">
                <a:solidFill>
                  <a:srgbClr val="663300"/>
                </a:solidFill>
                <a:cs typeface="Arial" panose="020B0604020202020204" pitchFamily="34" charset="0"/>
              </a:rPr>
              <a:t>Hura</a:t>
            </a:r>
            <a:r>
              <a:rPr lang="en-US" dirty="0" smtClean="0">
                <a:solidFill>
                  <a:srgbClr val="663300"/>
                </a:solidFill>
                <a:cs typeface="Arial" panose="020B0604020202020204" pitchFamily="34" charset="0"/>
              </a:rPr>
              <a:t>    Nick </a:t>
            </a:r>
            <a:r>
              <a:rPr lang="en-US" dirty="0" err="1" smtClean="0">
                <a:solidFill>
                  <a:srgbClr val="663300"/>
                </a:solidFill>
                <a:cs typeface="Arial" panose="020B0604020202020204" pitchFamily="34" charset="0"/>
              </a:rPr>
              <a:t>Sauter</a:t>
            </a:r>
            <a:endParaRPr lang="en-US" dirty="0">
              <a:solidFill>
                <a:srgbClr val="663300"/>
              </a:solidFill>
              <a:cs typeface="Arial" panose="020B0604020202020204" pitchFamily="34" charset="0"/>
            </a:endParaRPr>
          </a:p>
          <a:p>
            <a:pPr algn="ctr" fontAlgn="auto">
              <a:spcBef>
                <a:spcPts val="0"/>
              </a:spcBef>
              <a:spcAft>
                <a:spcPts val="0"/>
              </a:spcAft>
            </a:pPr>
            <a:r>
              <a:rPr lang="en-US" dirty="0" smtClean="0">
                <a:solidFill>
                  <a:prstClr val="black"/>
                </a:solidFill>
                <a:cs typeface="Arial" panose="020B0604020202020204" pitchFamily="34" charset="0"/>
              </a:rPr>
              <a:t>   </a:t>
            </a:r>
            <a:r>
              <a:rPr lang="en-US" dirty="0" err="1" smtClean="0">
                <a:solidFill>
                  <a:srgbClr val="C00000"/>
                </a:solidFill>
                <a:cs typeface="Arial" panose="020B0604020202020204" pitchFamily="34" charset="0"/>
              </a:rPr>
              <a:t>Aina</a:t>
            </a:r>
            <a:r>
              <a:rPr lang="en-US" dirty="0" smtClean="0">
                <a:solidFill>
                  <a:srgbClr val="C00000"/>
                </a:solidFill>
                <a:cs typeface="Arial" panose="020B0604020202020204" pitchFamily="34" charset="0"/>
              </a:rPr>
              <a:t> </a:t>
            </a:r>
            <a:r>
              <a:rPr lang="en-US" dirty="0">
                <a:solidFill>
                  <a:srgbClr val="C00000"/>
                </a:solidFill>
                <a:cs typeface="Arial" panose="020B0604020202020204" pitchFamily="34" charset="0"/>
              </a:rPr>
              <a:t>Cohen   </a:t>
            </a:r>
            <a:r>
              <a:rPr lang="en-US" dirty="0" smtClean="0">
                <a:solidFill>
                  <a:srgbClr val="C00000"/>
                </a:solidFill>
                <a:cs typeface="Arial" panose="020B0604020202020204" pitchFamily="34" charset="0"/>
              </a:rPr>
              <a:t>Jenny Wierman    Art Lyubimov   Sabine </a:t>
            </a:r>
            <a:r>
              <a:rPr lang="en-US" dirty="0" err="1" smtClean="0">
                <a:solidFill>
                  <a:srgbClr val="C00000"/>
                </a:solidFill>
                <a:cs typeface="Arial" panose="020B0604020202020204" pitchFamily="34" charset="0"/>
              </a:rPr>
              <a:t>Hollatz</a:t>
            </a:r>
            <a:endParaRPr lang="en-US" dirty="0">
              <a:solidFill>
                <a:srgbClr val="C00000"/>
              </a:solidFill>
              <a:cs typeface="Arial" panose="020B0604020202020204" pitchFamily="34" charset="0"/>
            </a:endParaRP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t>RD11</a:t>
            </a:r>
            <a:r>
              <a:rPr lang="en-US" altLang="en-US" sz="2400" dirty="0" smtClean="0"/>
              <a:t>_noniso_2020.pptx</a:t>
            </a:r>
            <a:endParaRPr lang="en-US" altLang="en-US" sz="2400" dirty="0">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345262251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pPr fontAlgn="base">
              <a:spcBef>
                <a:spcPct val="0"/>
              </a:spcBef>
              <a:spcAft>
                <a:spcPct val="0"/>
              </a:spcAft>
            </a:pPr>
            <a:r>
              <a:rPr lang="en-US" dirty="0">
                <a:solidFill>
                  <a:srgbClr val="000000"/>
                </a:solidFill>
              </a:rPr>
              <a:t>Reality:</a:t>
            </a:r>
          </a:p>
          <a:p>
            <a:pPr fontAlgn="base">
              <a:spcBef>
                <a:spcPct val="0"/>
              </a:spcBef>
              <a:spcAft>
                <a:spcPct val="0"/>
              </a:spcAft>
            </a:pPr>
            <a:r>
              <a:rPr lang="en-US" dirty="0">
                <a:solidFill>
                  <a:srgbClr val="000000"/>
                </a:solidFill>
              </a:rPr>
              <a:t>Perfect isomorphism</a:t>
            </a:r>
          </a:p>
          <a:p>
            <a:pPr fontAlgn="base">
              <a:spcBef>
                <a:spcPct val="0"/>
              </a:spcBef>
              <a:spcAft>
                <a:spcPct val="0"/>
              </a:spcAft>
            </a:pPr>
            <a:r>
              <a:rPr lang="en-US" dirty="0">
                <a:solidFill>
                  <a:srgbClr val="000000"/>
                </a:solidFill>
              </a:rPr>
              <a:t>(simulated data)</a:t>
            </a:r>
          </a:p>
        </p:txBody>
      </p:sp>
      <p:grpSp>
        <p:nvGrpSpPr>
          <p:cNvPr id="5" name="Group 4"/>
          <p:cNvGrpSpPr/>
          <p:nvPr/>
        </p:nvGrpSpPr>
        <p:grpSpPr>
          <a:xfrm>
            <a:off x="0" y="2506222"/>
            <a:ext cx="9144000" cy="4301991"/>
            <a:chOff x="0" y="2506222"/>
            <a:chExt cx="9144000" cy="4301991"/>
          </a:xfrm>
        </p:grpSpPr>
        <p:sp>
          <p:nvSpPr>
            <p:cNvPr id="7" name="Rectangle 6"/>
            <p:cNvSpPr/>
            <p:nvPr/>
          </p:nvSpPr>
          <p:spPr>
            <a:xfrm>
              <a:off x="0" y="6408103"/>
              <a:ext cx="8507002" cy="400110"/>
            </a:xfrm>
            <a:prstGeom prst="rect">
              <a:avLst/>
            </a:prstGeom>
            <a:solidFill>
              <a:schemeClr val="bg1"/>
            </a:solidFill>
          </p:spPr>
          <p:txBody>
            <a:bodyPr wrap="square">
              <a:spAutoFit/>
            </a:bodyPr>
            <a:lstStyle/>
            <a:p>
              <a:pPr fontAlgn="base">
                <a:spcBef>
                  <a:spcPct val="0"/>
                </a:spcBef>
                <a:spcAft>
                  <a:spcPct val="0"/>
                </a:spcAft>
              </a:pPr>
              <a:r>
                <a:rPr lang="es-ES" sz="2000" dirty="0" err="1"/>
                <a:t>Holton</a:t>
              </a:r>
              <a:r>
                <a:rPr lang="es-ES" sz="2000" dirty="0"/>
                <a:t>, J. (2019).</a:t>
              </a:r>
              <a:r>
                <a:rPr lang="es-ES" sz="2000" i="1" dirty="0"/>
                <a:t> Acta </a:t>
              </a:r>
              <a:r>
                <a:rPr lang="es-ES" sz="2000" i="1" dirty="0" err="1"/>
                <a:t>Cryst</a:t>
              </a:r>
              <a:r>
                <a:rPr lang="es-ES" sz="2000" i="1" dirty="0"/>
                <a:t>. D</a:t>
              </a:r>
              <a:r>
                <a:rPr lang="es-ES" sz="2000" dirty="0"/>
                <a:t> </a:t>
              </a:r>
              <a:r>
                <a:rPr lang="es-ES" sz="2000" b="1" dirty="0"/>
                <a:t>75</a:t>
              </a:r>
              <a:r>
                <a:rPr lang="es-ES" sz="2000" dirty="0"/>
                <a:t>, 113-122.</a:t>
              </a:r>
              <a:endParaRPr lang="en-US" sz="2000" b="1" dirty="0">
                <a:solidFill>
                  <a:srgbClr val="000000"/>
                </a:solidFill>
                <a:latin typeface="Courier New" panose="02070309020205020404" pitchFamily="49" charset="0"/>
                <a:cs typeface="Courier New" panose="02070309020205020404" pitchFamily="49" charset="0"/>
              </a:endParaRPr>
            </a:p>
          </p:txBody>
        </p:sp>
        <p:pic>
          <p:nvPicPr>
            <p:cNvPr id="6" name="Picture 4" descr="http://bl831.als.lbl.gov/~jamesh/challenge/microfocus/mov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98552" y="2506222"/>
              <a:ext cx="4045448" cy="4061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6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problem</a:t>
            </a:r>
            <a:endParaRPr lang="en-US" baseline="30000" dirty="0"/>
          </a:p>
        </p:txBody>
      </p:sp>
      <p:sp>
        <p:nvSpPr>
          <p:cNvPr id="10" name="TextBox 9"/>
          <p:cNvSpPr txBox="1"/>
          <p:nvPr/>
        </p:nvSpPr>
        <p:spPr>
          <a:xfrm>
            <a:off x="6096000" y="1295400"/>
            <a:ext cx="2643672" cy="523220"/>
          </a:xfrm>
          <a:prstGeom prst="rect">
            <a:avLst/>
          </a:prstGeom>
          <a:noFill/>
        </p:spPr>
        <p:txBody>
          <a:bodyPr wrap="none" rtlCol="0">
            <a:spAutoFit/>
          </a:bodyPr>
          <a:lstStyle/>
          <a:p>
            <a:r>
              <a:rPr lang="en-US" sz="2800" dirty="0" smtClean="0">
                <a:solidFill>
                  <a:srgbClr val="000000"/>
                </a:solidFill>
              </a:rPr>
              <a:t>&lt; 20% = merge</a:t>
            </a:r>
          </a:p>
        </p:txBody>
      </p:sp>
      <p:sp>
        <p:nvSpPr>
          <p:cNvPr id="18" name="Rectangle 17"/>
          <p:cNvSpPr/>
          <p:nvPr/>
        </p:nvSpPr>
        <p:spPr>
          <a:xfrm>
            <a:off x="22098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482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a:stCxn id="19" idx="1"/>
            <a:endCxn id="18" idx="3"/>
          </p:cNvCxnSpPr>
          <p:nvPr/>
        </p:nvCxnSpPr>
        <p:spPr>
          <a:xfrm flipH="1">
            <a:off x="2895600" y="19812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2098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46482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Arrow Connector 24"/>
          <p:cNvCxnSpPr>
            <a:stCxn id="24" idx="1"/>
            <a:endCxn id="23" idx="3"/>
          </p:cNvCxnSpPr>
          <p:nvPr/>
        </p:nvCxnSpPr>
        <p:spPr>
          <a:xfrm flipH="1">
            <a:off x="2895600" y="32385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2098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6482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0" name="Straight Arrow Connector 29"/>
          <p:cNvCxnSpPr>
            <a:stCxn id="29" idx="1"/>
            <a:endCxn id="28" idx="3"/>
          </p:cNvCxnSpPr>
          <p:nvPr/>
        </p:nvCxnSpPr>
        <p:spPr>
          <a:xfrm flipH="1">
            <a:off x="2895600" y="44958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2098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46482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0" name="Straight Arrow Connector 39"/>
          <p:cNvCxnSpPr>
            <a:stCxn id="39" idx="1"/>
            <a:endCxn id="38" idx="3"/>
          </p:cNvCxnSpPr>
          <p:nvPr/>
        </p:nvCxnSpPr>
        <p:spPr>
          <a:xfrm flipH="1">
            <a:off x="2895600" y="57531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1"/>
            <a:endCxn id="18" idx="3"/>
          </p:cNvCxnSpPr>
          <p:nvPr/>
        </p:nvCxnSpPr>
        <p:spPr>
          <a:xfrm flipH="1" flipV="1">
            <a:off x="2895600" y="19812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9" idx="1"/>
          </p:cNvCxnSpPr>
          <p:nvPr/>
        </p:nvCxnSpPr>
        <p:spPr>
          <a:xfrm flipH="1" flipV="1">
            <a:off x="2971800" y="2057400"/>
            <a:ext cx="1676400" cy="24384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9" idx="1"/>
            <a:endCxn id="18" idx="3"/>
          </p:cNvCxnSpPr>
          <p:nvPr/>
        </p:nvCxnSpPr>
        <p:spPr>
          <a:xfrm flipH="1" flipV="1">
            <a:off x="2895600" y="1981200"/>
            <a:ext cx="1752600" cy="37719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1"/>
            <a:endCxn id="23" idx="3"/>
          </p:cNvCxnSpPr>
          <p:nvPr/>
        </p:nvCxnSpPr>
        <p:spPr>
          <a:xfrm flipH="1">
            <a:off x="2895600" y="19812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1"/>
            <a:endCxn id="23" idx="3"/>
          </p:cNvCxnSpPr>
          <p:nvPr/>
        </p:nvCxnSpPr>
        <p:spPr>
          <a:xfrm flipH="1" flipV="1">
            <a:off x="2895600" y="32385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9" idx="1"/>
            <a:endCxn id="23" idx="3"/>
          </p:cNvCxnSpPr>
          <p:nvPr/>
        </p:nvCxnSpPr>
        <p:spPr>
          <a:xfrm flipH="1" flipV="1">
            <a:off x="2895600" y="3238500"/>
            <a:ext cx="1752600" cy="25146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1"/>
            <a:endCxn id="28" idx="3"/>
          </p:cNvCxnSpPr>
          <p:nvPr/>
        </p:nvCxnSpPr>
        <p:spPr>
          <a:xfrm flipH="1">
            <a:off x="2895600" y="32385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9" idx="1"/>
            <a:endCxn id="28" idx="3"/>
          </p:cNvCxnSpPr>
          <p:nvPr/>
        </p:nvCxnSpPr>
        <p:spPr>
          <a:xfrm flipH="1" flipV="1">
            <a:off x="2895600" y="44958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9" idx="1"/>
            <a:endCxn id="38" idx="3"/>
          </p:cNvCxnSpPr>
          <p:nvPr/>
        </p:nvCxnSpPr>
        <p:spPr>
          <a:xfrm flipH="1">
            <a:off x="2895600" y="1981200"/>
            <a:ext cx="1752600" cy="37719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4" idx="1"/>
            <a:endCxn id="38" idx="3"/>
          </p:cNvCxnSpPr>
          <p:nvPr/>
        </p:nvCxnSpPr>
        <p:spPr>
          <a:xfrm flipH="1">
            <a:off x="2895600" y="3238500"/>
            <a:ext cx="1752600" cy="25146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9" idx="1"/>
          </p:cNvCxnSpPr>
          <p:nvPr/>
        </p:nvCxnSpPr>
        <p:spPr>
          <a:xfrm flipH="1">
            <a:off x="2895600" y="4495800"/>
            <a:ext cx="1752600" cy="1219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600200" y="1963270"/>
            <a:ext cx="647700" cy="3827930"/>
            <a:chOff x="1600200" y="1963270"/>
            <a:chExt cx="647700" cy="3827930"/>
          </a:xfrm>
        </p:grpSpPr>
        <p:sp>
          <p:nvSpPr>
            <p:cNvPr id="53" name="Freeform 52"/>
            <p:cNvSpPr/>
            <p:nvPr/>
          </p:nvSpPr>
          <p:spPr>
            <a:xfrm>
              <a:off x="1981200" y="1963270"/>
              <a:ext cx="224118"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Freeform 53"/>
            <p:cNvSpPr/>
            <p:nvPr/>
          </p:nvSpPr>
          <p:spPr>
            <a:xfrm>
              <a:off x="1600200" y="19812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Freeform 54"/>
            <p:cNvSpPr/>
            <p:nvPr/>
          </p:nvSpPr>
          <p:spPr>
            <a:xfrm>
              <a:off x="1600200" y="1981200"/>
              <a:ext cx="571500" cy="38100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Freeform 55"/>
            <p:cNvSpPr/>
            <p:nvPr/>
          </p:nvSpPr>
          <p:spPr>
            <a:xfrm>
              <a:off x="1981200" y="32004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Freeform 56"/>
            <p:cNvSpPr/>
            <p:nvPr/>
          </p:nvSpPr>
          <p:spPr>
            <a:xfrm>
              <a:off x="1981200" y="44196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Freeform 57"/>
            <p:cNvSpPr/>
            <p:nvPr/>
          </p:nvSpPr>
          <p:spPr>
            <a:xfrm>
              <a:off x="1676400" y="32004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60" name="Group 59"/>
          <p:cNvGrpSpPr/>
          <p:nvPr/>
        </p:nvGrpSpPr>
        <p:grpSpPr>
          <a:xfrm flipH="1">
            <a:off x="5295900" y="1981200"/>
            <a:ext cx="647700" cy="3827930"/>
            <a:chOff x="1600200" y="1963270"/>
            <a:chExt cx="647700" cy="3827930"/>
          </a:xfrm>
        </p:grpSpPr>
        <p:sp>
          <p:nvSpPr>
            <p:cNvPr id="61" name="Freeform 60"/>
            <p:cNvSpPr/>
            <p:nvPr/>
          </p:nvSpPr>
          <p:spPr>
            <a:xfrm>
              <a:off x="1981200" y="1963270"/>
              <a:ext cx="224118"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Freeform 61"/>
            <p:cNvSpPr/>
            <p:nvPr/>
          </p:nvSpPr>
          <p:spPr>
            <a:xfrm>
              <a:off x="1600200" y="19812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Freeform 62"/>
            <p:cNvSpPr/>
            <p:nvPr/>
          </p:nvSpPr>
          <p:spPr>
            <a:xfrm>
              <a:off x="1600200" y="1981200"/>
              <a:ext cx="571500" cy="38100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Freeform 63"/>
            <p:cNvSpPr/>
            <p:nvPr/>
          </p:nvSpPr>
          <p:spPr>
            <a:xfrm>
              <a:off x="1981200" y="32004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Freeform 64"/>
            <p:cNvSpPr/>
            <p:nvPr/>
          </p:nvSpPr>
          <p:spPr>
            <a:xfrm>
              <a:off x="1981200" y="44196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Freeform 65"/>
            <p:cNvSpPr/>
            <p:nvPr/>
          </p:nvSpPr>
          <p:spPr>
            <a:xfrm>
              <a:off x="1676400" y="32004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7" name="TextBox 66"/>
          <p:cNvSpPr txBox="1"/>
          <p:nvPr/>
        </p:nvSpPr>
        <p:spPr>
          <a:xfrm>
            <a:off x="6477000" y="2819400"/>
            <a:ext cx="2225289" cy="1384995"/>
          </a:xfrm>
          <a:prstGeom prst="rect">
            <a:avLst/>
          </a:prstGeom>
          <a:noFill/>
        </p:spPr>
        <p:txBody>
          <a:bodyPr wrap="none" rtlCol="0">
            <a:spAutoFit/>
          </a:bodyPr>
          <a:lstStyle/>
          <a:p>
            <a:r>
              <a:rPr lang="en-US" sz="2800" dirty="0" smtClean="0">
                <a:solidFill>
                  <a:srgbClr val="000000"/>
                </a:solidFill>
              </a:rPr>
              <a:t>comparisons</a:t>
            </a:r>
          </a:p>
          <a:p>
            <a:r>
              <a:rPr lang="en-US" sz="2800" dirty="0">
                <a:solidFill>
                  <a:srgbClr val="000000"/>
                </a:solidFill>
              </a:rPr>
              <a:t> </a:t>
            </a:r>
            <a:r>
              <a:rPr lang="en-US" sz="2800" dirty="0" smtClean="0">
                <a:solidFill>
                  <a:srgbClr val="000000"/>
                </a:solidFill>
              </a:rPr>
              <a:t> =  (sets</a:t>
            </a:r>
            <a:r>
              <a:rPr lang="en-US" sz="2800" baseline="30000" dirty="0" smtClean="0">
                <a:solidFill>
                  <a:srgbClr val="000000"/>
                </a:solidFill>
              </a:rPr>
              <a:t>2</a:t>
            </a:r>
            <a:r>
              <a:rPr lang="en-US" sz="2800" dirty="0" smtClean="0">
                <a:solidFill>
                  <a:srgbClr val="000000"/>
                </a:solidFill>
              </a:rPr>
              <a:t> )/2</a:t>
            </a:r>
          </a:p>
          <a:p>
            <a:r>
              <a:rPr lang="en-US" sz="2800" dirty="0">
                <a:solidFill>
                  <a:srgbClr val="000000"/>
                </a:solidFill>
              </a:rPr>
              <a:t> </a:t>
            </a:r>
            <a:r>
              <a:rPr lang="en-US" sz="2800" dirty="0" smtClean="0">
                <a:solidFill>
                  <a:srgbClr val="000000"/>
                </a:solidFill>
              </a:rPr>
              <a:t>    * </a:t>
            </a:r>
            <a:r>
              <a:rPr lang="en-US" sz="2800" dirty="0" err="1" smtClean="0">
                <a:solidFill>
                  <a:srgbClr val="000000"/>
                </a:solidFill>
              </a:rPr>
              <a:t>symops</a:t>
            </a:r>
            <a:endParaRPr lang="en-US" sz="2800" dirty="0" smtClean="0">
              <a:solidFill>
                <a:srgbClr val="000000"/>
              </a:solidFill>
            </a:endParaRPr>
          </a:p>
        </p:txBody>
      </p:sp>
      <p:sp>
        <p:nvSpPr>
          <p:cNvPr id="68" name="TextBox 67"/>
          <p:cNvSpPr txBox="1"/>
          <p:nvPr/>
        </p:nvSpPr>
        <p:spPr>
          <a:xfrm>
            <a:off x="7086600" y="4800600"/>
            <a:ext cx="1045479" cy="954107"/>
          </a:xfrm>
          <a:prstGeom prst="rect">
            <a:avLst/>
          </a:prstGeom>
          <a:noFill/>
        </p:spPr>
        <p:txBody>
          <a:bodyPr wrap="none" rtlCol="0">
            <a:spAutoFit/>
          </a:bodyPr>
          <a:lstStyle/>
          <a:p>
            <a:r>
              <a:rPr lang="en-US" sz="2800" dirty="0" smtClean="0">
                <a:solidFill>
                  <a:srgbClr val="000000"/>
                </a:solidFill>
              </a:rPr>
              <a:t>Need</a:t>
            </a:r>
          </a:p>
          <a:p>
            <a:r>
              <a:rPr lang="en-US" sz="2800" dirty="0" smtClean="0">
                <a:solidFill>
                  <a:srgbClr val="000000"/>
                </a:solidFill>
              </a:rPr>
              <a:t>HPC</a:t>
            </a:r>
          </a:p>
        </p:txBody>
      </p:sp>
    </p:spTree>
    <p:extLst>
      <p:ext uri="{BB962C8B-B14F-4D97-AF65-F5344CB8AC3E}">
        <p14:creationId xmlns:p14="http://schemas.microsoft.com/office/powerpoint/2010/main" val="40128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pPr fontAlgn="base">
              <a:spcBef>
                <a:spcPct val="0"/>
              </a:spcBef>
              <a:spcAft>
                <a:spcPct val="0"/>
              </a:spcAft>
            </a:pPr>
            <a:r>
              <a:rPr lang="en-US" sz="4800" dirty="0">
                <a:solidFill>
                  <a:prstClr val="black"/>
                </a:solidFill>
                <a:latin typeface="Arial" panose="020B0604020202020204" pitchFamily="34" charset="0"/>
                <a:cs typeface="Arial" panose="020B0604020202020204" pitchFamily="34" charset="0"/>
              </a:rPr>
              <a:t>a = 63 b = 63 c = 63 </a:t>
            </a:r>
          </a:p>
          <a:p>
            <a:pPr fontAlgn="base">
              <a:spcBef>
                <a:spcPct val="0"/>
              </a:spcBef>
              <a:spcAft>
                <a:spcPct val="0"/>
              </a:spcAft>
            </a:pPr>
            <a:r>
              <a:rPr lang="el-GR" sz="4800" dirty="0">
                <a:solidFill>
                  <a:prstClr val="black"/>
                </a:solidFill>
                <a:latin typeface="Arial" panose="020B0604020202020204" pitchFamily="34" charset="0"/>
                <a:cs typeface="Arial" panose="020B0604020202020204" pitchFamily="34" charset="0"/>
              </a:rPr>
              <a:t>α</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β</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γ</a:t>
            </a:r>
            <a:r>
              <a:rPr lang="en-US" sz="4800" dirty="0">
                <a:solidFill>
                  <a:prstClr val="black"/>
                </a:solidFill>
                <a:latin typeface="Arial" panose="020B0604020202020204" pitchFamily="34" charset="0"/>
                <a:cs typeface="Arial" panose="020B0604020202020204" pitchFamily="34" charset="0"/>
              </a:rPr>
              <a:t> = 90</a:t>
            </a:r>
          </a:p>
        </p:txBody>
      </p:sp>
    </p:spTree>
    <p:extLst>
      <p:ext uri="{BB962C8B-B14F-4D97-AF65-F5344CB8AC3E}">
        <p14:creationId xmlns:p14="http://schemas.microsoft.com/office/powerpoint/2010/main" val="13724986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Pitfalls: sub-space groups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93363" y="1347927"/>
            <a:ext cx="2206101" cy="1208842"/>
          </a:xfrm>
        </p:spPr>
        <p:txBody>
          <a:bodyPr>
            <a:normAutofit/>
          </a:bodyPr>
          <a:lstStyle/>
          <a:p>
            <a:pPr marL="0" indent="0">
              <a:buNone/>
            </a:pPr>
            <a:r>
              <a:rPr lang="en-US" sz="6000" dirty="0" smtClean="0">
                <a:latin typeface="Arial" panose="020B0604020202020204" pitchFamily="34" charset="0"/>
                <a:cs typeface="Arial" panose="020B0604020202020204" pitchFamily="34" charset="0"/>
              </a:rPr>
              <a:t>P622</a:t>
            </a:r>
          </a:p>
        </p:txBody>
      </p:sp>
      <p:sp>
        <p:nvSpPr>
          <p:cNvPr id="4" name="Content Placeholder 2"/>
          <p:cNvSpPr txBox="1">
            <a:spLocks/>
          </p:cNvSpPr>
          <p:nvPr/>
        </p:nvSpPr>
        <p:spPr>
          <a:xfrm>
            <a:off x="650471" y="2332037"/>
            <a:ext cx="8312459" cy="430415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What else?</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a:t>
            </a:r>
            <a:r>
              <a:rPr lang="en-US" sz="4000" baseline="-25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22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22</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 </a:t>
            </a:r>
            <a:r>
              <a:rPr lang="en-US" sz="4000" dirty="0">
                <a:solidFill>
                  <a:prstClr val="black"/>
                </a:solidFill>
                <a:latin typeface="Arial" panose="020B0604020202020204" pitchFamily="34" charset="0"/>
                <a:cs typeface="Arial" panose="020B0604020202020204" pitchFamily="34" charset="0"/>
              </a:rPr>
              <a:t>P321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21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P3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P2 P2</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C2 C222 </a:t>
            </a:r>
            <a:r>
              <a:rPr lang="en-US" sz="4000" dirty="0" smtClean="0">
                <a:solidFill>
                  <a:prstClr val="black"/>
                </a:solidFill>
                <a:latin typeface="Arial" panose="020B0604020202020204" pitchFamily="34" charset="0"/>
                <a:cs typeface="Arial" panose="020B0604020202020204" pitchFamily="34" charset="0"/>
              </a:rPr>
              <a:t>C222</a:t>
            </a:r>
            <a:r>
              <a:rPr lang="en-US" sz="4000" baseline="-25000" dirty="0" smtClean="0">
                <a:solidFill>
                  <a:prstClr val="black"/>
                </a:solidFill>
                <a:latin typeface="Arial" panose="020B0604020202020204" pitchFamily="34" charset="0"/>
                <a:cs typeface="Arial" panose="020B0604020202020204" pitchFamily="34" charset="0"/>
              </a:rPr>
              <a:t>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P1 </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0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180371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3205581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Take home:</a:t>
            </a:r>
            <a:endParaRPr lang="en-US" sz="4800" dirty="0"/>
          </a:p>
        </p:txBody>
      </p:sp>
      <p:sp>
        <p:nvSpPr>
          <p:cNvPr id="3" name="TextBox 2"/>
          <p:cNvSpPr txBox="1"/>
          <p:nvPr/>
        </p:nvSpPr>
        <p:spPr>
          <a:xfrm>
            <a:off x="1219200" y="3276600"/>
            <a:ext cx="6516528" cy="646331"/>
          </a:xfrm>
          <a:prstGeom prst="rect">
            <a:avLst/>
          </a:prstGeom>
          <a:noFill/>
        </p:spPr>
        <p:txBody>
          <a:bodyPr wrap="none" rtlCol="0">
            <a:spAutoFit/>
          </a:bodyPr>
          <a:lstStyle/>
          <a:p>
            <a:r>
              <a:rPr lang="en-US" sz="3600" dirty="0" smtClean="0"/>
              <a:t>Cell change ≠ </a:t>
            </a:r>
            <a:r>
              <a:rPr lang="en-US" sz="3600" dirty="0" err="1" smtClean="0"/>
              <a:t>nonisomorphism</a:t>
            </a:r>
            <a:endParaRPr lang="en-US" sz="3600" dirty="0"/>
          </a:p>
        </p:txBody>
      </p:sp>
    </p:spTree>
    <p:extLst>
      <p:ext uri="{BB962C8B-B14F-4D97-AF65-F5344CB8AC3E}">
        <p14:creationId xmlns:p14="http://schemas.microsoft.com/office/powerpoint/2010/main" val="1268936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Micro-focus 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08103"/>
            <a:ext cx="8507002" cy="400110"/>
          </a:xfrm>
          <a:prstGeom prst="rect">
            <a:avLst/>
          </a:prstGeom>
        </p:spPr>
        <p:txBody>
          <a:bodyPr wrap="square">
            <a:spAutoFit/>
          </a:bodyPr>
          <a:lstStyle/>
          <a:p>
            <a:pPr fontAlgn="base">
              <a:spcBef>
                <a:spcPct val="0"/>
              </a:spcBef>
              <a:spcAft>
                <a:spcPct val="0"/>
              </a:spcAft>
            </a:pPr>
            <a:r>
              <a:rPr lang="es-ES" sz="2000" dirty="0" err="1"/>
              <a:t>Holton</a:t>
            </a:r>
            <a:r>
              <a:rPr lang="es-ES" sz="2000" dirty="0"/>
              <a:t>, J. (2019).</a:t>
            </a:r>
            <a:r>
              <a:rPr lang="es-ES" sz="2000" i="1" dirty="0"/>
              <a:t> Acta </a:t>
            </a:r>
            <a:r>
              <a:rPr lang="es-ES" sz="2000" i="1" dirty="0" err="1"/>
              <a:t>Cryst</a:t>
            </a:r>
            <a:r>
              <a:rPr lang="es-ES" sz="2000" i="1" dirty="0"/>
              <a:t>. D</a:t>
            </a:r>
            <a:r>
              <a:rPr lang="es-ES" sz="2000" dirty="0"/>
              <a:t> </a:t>
            </a:r>
            <a:r>
              <a:rPr lang="es-ES" sz="2000" b="1" dirty="0"/>
              <a:t>75</a:t>
            </a:r>
            <a:r>
              <a:rPr lang="es-ES" sz="2000" dirty="0"/>
              <a:t>, 113-122.</a:t>
            </a:r>
            <a:endParaRPr lang="en-US" sz="2000" b="1" dirty="0">
              <a:solidFill>
                <a:srgbClr val="000000"/>
              </a:solidFill>
              <a:latin typeface="Courier New" panose="02070309020205020404" pitchFamily="49" charset="0"/>
              <a:cs typeface="Courier New" panose="02070309020205020404" pitchFamily="49" charset="0"/>
            </a:endParaRPr>
          </a:p>
        </p:txBody>
      </p:sp>
      <p:sp>
        <p:nvSpPr>
          <p:cNvPr id="3" name="TextBox 2"/>
          <p:cNvSpPr txBox="1"/>
          <p:nvPr/>
        </p:nvSpPr>
        <p:spPr>
          <a:xfrm>
            <a:off x="7239000" y="1981200"/>
            <a:ext cx="1499128" cy="2862322"/>
          </a:xfrm>
          <a:prstGeom prst="rect">
            <a:avLst/>
          </a:prstGeom>
          <a:noFill/>
        </p:spPr>
        <p:txBody>
          <a:bodyPr wrap="none" rtlCol="0">
            <a:spAutoFit/>
          </a:bodyPr>
          <a:lstStyle/>
          <a:p>
            <a:r>
              <a:rPr lang="en-US" dirty="0" smtClean="0"/>
              <a:t>5 µm </a:t>
            </a:r>
            <a:r>
              <a:rPr lang="en-US" dirty="0" err="1" smtClean="0"/>
              <a:t>xtals</a:t>
            </a:r>
            <a:endParaRPr lang="en-US" dirty="0" smtClean="0"/>
          </a:p>
          <a:p>
            <a:endParaRPr lang="en-US" dirty="0" smtClean="0"/>
          </a:p>
          <a:p>
            <a:r>
              <a:rPr lang="en-US" dirty="0" smtClean="0"/>
              <a:t>5 µm beam</a:t>
            </a:r>
          </a:p>
          <a:p>
            <a:endParaRPr lang="en-US" dirty="0" smtClean="0"/>
          </a:p>
          <a:p>
            <a:r>
              <a:rPr lang="en-US" dirty="0" smtClean="0"/>
              <a:t>~ 5 </a:t>
            </a:r>
            <a:r>
              <a:rPr lang="en-US" dirty="0" err="1" smtClean="0"/>
              <a:t>img</a:t>
            </a:r>
            <a:r>
              <a:rPr lang="en-US" dirty="0" smtClean="0"/>
              <a:t> / </a:t>
            </a:r>
            <a:r>
              <a:rPr lang="en-US" dirty="0" err="1" smtClean="0"/>
              <a:t>xtal</a:t>
            </a:r>
            <a:endParaRPr lang="en-US" dirty="0" smtClean="0"/>
          </a:p>
          <a:p>
            <a:endParaRPr lang="en-US" dirty="0" smtClean="0"/>
          </a:p>
          <a:p>
            <a:r>
              <a:rPr lang="en-US" dirty="0" smtClean="0"/>
              <a:t>P2</a:t>
            </a:r>
            <a:r>
              <a:rPr lang="en-US" baseline="-25000" dirty="0" smtClean="0"/>
              <a:t>1</a:t>
            </a:r>
            <a:r>
              <a:rPr lang="en-US" dirty="0" smtClean="0"/>
              <a:t>2</a:t>
            </a:r>
            <a:r>
              <a:rPr lang="en-US" baseline="-25000" dirty="0" smtClean="0"/>
              <a:t>1</a:t>
            </a:r>
            <a:r>
              <a:rPr lang="en-US" dirty="0" smtClean="0"/>
              <a:t>2</a:t>
            </a:r>
            <a:r>
              <a:rPr lang="en-US" baseline="-25000" dirty="0" smtClean="0"/>
              <a:t>1</a:t>
            </a:r>
          </a:p>
          <a:p>
            <a:endParaRPr lang="en-US" dirty="0"/>
          </a:p>
          <a:p>
            <a:r>
              <a:rPr lang="en-US" dirty="0" smtClean="0"/>
              <a:t>XDS thinks:</a:t>
            </a:r>
          </a:p>
          <a:p>
            <a:r>
              <a:rPr lang="en-US" dirty="0" smtClean="0"/>
              <a:t>P422</a:t>
            </a:r>
            <a:endParaRPr lang="en-US" dirty="0"/>
          </a:p>
        </p:txBody>
      </p:sp>
    </p:spTree>
    <p:extLst>
      <p:ext uri="{BB962C8B-B14F-4D97-AF65-F5344CB8AC3E}">
        <p14:creationId xmlns:p14="http://schemas.microsoft.com/office/powerpoint/2010/main" val="192705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pPr fontAlgn="base">
              <a:spcBef>
                <a:spcPct val="0"/>
              </a:spcBef>
              <a:spcAft>
                <a:spcPct val="0"/>
              </a:spcAft>
            </a:pPr>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pPr fontAlgn="base">
              <a:spcBef>
                <a:spcPct val="0"/>
              </a:spcBef>
              <a:spcAft>
                <a:spcPct val="0"/>
              </a:spcAft>
            </a:pPr>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7397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5410200" y="2286000"/>
            <a:ext cx="1981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714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70557428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20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9122591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524693561"/>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231"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891188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75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a:defRPr/>
            </a:pPr>
            <a:r>
              <a:rPr lang="en-US" sz="3200" dirty="0">
                <a:solidFill>
                  <a:prstClr val="black"/>
                </a:solidFill>
              </a:rPr>
              <a:t>RH: 84.2%</a:t>
            </a:r>
          </a:p>
          <a:p>
            <a:pPr>
              <a:defRPr/>
            </a:pPr>
            <a:r>
              <a:rPr lang="en-US" sz="3200" dirty="0">
                <a:solidFill>
                  <a:prstClr val="black"/>
                </a:solidFill>
              </a:rPr>
              <a:t>  </a:t>
            </a:r>
            <a:r>
              <a:rPr lang="en-US" sz="2800" dirty="0">
                <a:solidFill>
                  <a:prstClr val="black"/>
                </a:solidFill>
              </a:rPr>
              <a:t> </a:t>
            </a:r>
            <a:r>
              <a:rPr lang="en-US" sz="3200" dirty="0">
                <a:solidFill>
                  <a:prstClr val="black"/>
                </a:solidFill>
              </a:rPr>
              <a:t>vs 71.9%</a:t>
            </a:r>
          </a:p>
        </p:txBody>
      </p:sp>
      <p:sp>
        <p:nvSpPr>
          <p:cNvPr id="8" name="Rectangle 7"/>
          <p:cNvSpPr/>
          <p:nvPr/>
        </p:nvSpPr>
        <p:spPr>
          <a:xfrm>
            <a:off x="6423764" y="1052500"/>
            <a:ext cx="2460930" cy="584775"/>
          </a:xfrm>
          <a:prstGeom prst="rect">
            <a:avLst/>
          </a:prstGeom>
        </p:spPr>
        <p:txBody>
          <a:bodyPr wrap="none">
            <a:spAutoFit/>
          </a:bodyPr>
          <a:lstStyle/>
          <a:p>
            <a:pPr>
              <a:defRPr/>
            </a:pPr>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p:cNvSpPr txBox="1"/>
          <p:nvPr/>
        </p:nvSpPr>
        <p:spPr>
          <a:xfrm>
            <a:off x="4778197" y="5559029"/>
            <a:ext cx="922047" cy="830997"/>
          </a:xfrm>
          <a:prstGeom prst="rect">
            <a:avLst/>
          </a:prstGeom>
          <a:noFill/>
        </p:spPr>
        <p:txBody>
          <a:bodyPr wrap="none" rtlCol="0">
            <a:spAutoFit/>
          </a:bodyPr>
          <a:lstStyle/>
          <a:p>
            <a:pPr>
              <a:defRPr/>
            </a:pPr>
            <a:r>
              <a:rPr lang="en-US" sz="2400" dirty="0">
                <a:solidFill>
                  <a:prstClr val="black"/>
                </a:solidFill>
                <a:cs typeface="Arial" panose="020B0604020202020204" pitchFamily="34" charset="0"/>
              </a:rPr>
              <a:t>3aw6</a:t>
            </a:r>
          </a:p>
          <a:p>
            <a:pPr>
              <a:defRPr/>
            </a:pPr>
            <a:r>
              <a:rPr lang="en-US" sz="2400" dirty="0">
                <a:solidFill>
                  <a:prstClr val="black"/>
                </a:solidFill>
                <a:cs typeface="Arial" panose="020B0604020202020204" pitchFamily="34" charset="0"/>
              </a:rPr>
              <a:t>3aw7</a:t>
            </a:r>
          </a:p>
        </p:txBody>
      </p:sp>
      <p:sp>
        <p:nvSpPr>
          <p:cNvPr id="12" name="Rectangle 11"/>
          <p:cNvSpPr/>
          <p:nvPr/>
        </p:nvSpPr>
        <p:spPr>
          <a:xfrm>
            <a:off x="3436513" y="1052500"/>
            <a:ext cx="2590774" cy="584775"/>
          </a:xfrm>
          <a:prstGeom prst="rect">
            <a:avLst/>
          </a:prstGeom>
        </p:spPr>
        <p:txBody>
          <a:bodyPr wrap="none">
            <a:spAutoFit/>
          </a:bodyPr>
          <a:lstStyle/>
          <a:p>
            <a:pPr>
              <a:defRPr/>
            </a:pPr>
            <a:r>
              <a:rPr lang="el-GR" sz="3200" dirty="0">
                <a:solidFill>
                  <a:srgbClr val="FF0000"/>
                </a:solidFill>
              </a:rPr>
              <a:t>Δ</a:t>
            </a:r>
            <a:r>
              <a:rPr lang="en-US" sz="3200" dirty="0">
                <a:solidFill>
                  <a:srgbClr val="FF0000"/>
                </a:solidFill>
              </a:rPr>
              <a:t>cell = 0.7 %</a:t>
            </a: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a:defRPr/>
            </a:pPr>
            <a:r>
              <a:rPr lang="en-US" sz="3200" dirty="0">
                <a:solidFill>
                  <a:prstClr val="black"/>
                </a:solidFill>
              </a:rPr>
              <a:t>RMSD = 1.70 Å</a:t>
            </a:r>
          </a:p>
        </p:txBody>
      </p:sp>
      <p:sp>
        <p:nvSpPr>
          <p:cNvPr id="13" name="Rectangle 12"/>
          <p:cNvSpPr/>
          <p:nvPr/>
        </p:nvSpPr>
        <p:spPr>
          <a:xfrm>
            <a:off x="0" y="1516295"/>
            <a:ext cx="3046027" cy="584775"/>
          </a:xfrm>
          <a:prstGeom prst="rect">
            <a:avLst/>
          </a:prstGeom>
        </p:spPr>
        <p:txBody>
          <a:bodyPr wrap="none">
            <a:spAutoFit/>
          </a:bodyPr>
          <a:lstStyle/>
          <a:p>
            <a:pPr>
              <a:defRPr/>
            </a:pPr>
            <a:r>
              <a:rPr lang="en-US" sz="3200" dirty="0">
                <a:solidFill>
                  <a:prstClr val="black"/>
                </a:solidFill>
              </a:rPr>
              <a:t>RMSD = 0.18 Å</a:t>
            </a:r>
          </a:p>
        </p:txBody>
      </p:sp>
    </p:spTree>
    <p:extLst>
      <p:ext uri="{BB962C8B-B14F-4D97-AF65-F5344CB8AC3E}">
        <p14:creationId xmlns:p14="http://schemas.microsoft.com/office/powerpoint/2010/main" val="153453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8035570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latin typeface="Arial" panose="020B0604020202020204" pitchFamily="34" charset="0"/>
                <a:cs typeface="Arial" panose="020B0604020202020204" pitchFamily="34" charset="0"/>
              </a:rPr>
              <a:t>Non-isomorphism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3276600"/>
            <a:ext cx="9144000" cy="1752600"/>
          </a:xfrm>
        </p:spPr>
        <p:txBody>
          <a:bodyPr/>
          <a:lstStyle/>
          <a:p>
            <a:r>
              <a:rPr lang="en-US" dirty="0">
                <a:latin typeface="Arial" panose="020B0604020202020204" pitchFamily="34" charset="0"/>
                <a:cs typeface="Arial" panose="020B0604020202020204" pitchFamily="34" charset="0"/>
              </a:rPr>
              <a:t>ancient </a:t>
            </a:r>
            <a:r>
              <a:rPr lang="en-US" dirty="0" smtClean="0">
                <a:latin typeface="Arial" panose="020B0604020202020204" pitchFamily="34" charset="0"/>
                <a:cs typeface="Arial" panose="020B0604020202020204" pitchFamily="34" charset="0"/>
              </a:rPr>
              <a:t>enemy? </a:t>
            </a:r>
            <a:r>
              <a:rPr lang="en-US" dirty="0">
                <a:latin typeface="Arial" panose="020B0604020202020204" pitchFamily="34" charset="0"/>
                <a:cs typeface="Arial" panose="020B0604020202020204" pitchFamily="34" charset="0"/>
              </a:rPr>
              <a:t>or blessing in disguise?</a:t>
            </a:r>
            <a:endParaRPr lang="en-US" dirty="0"/>
          </a:p>
        </p:txBody>
      </p:sp>
    </p:spTree>
    <p:extLst>
      <p:ext uri="{BB962C8B-B14F-4D97-AF65-F5344CB8AC3E}">
        <p14:creationId xmlns:p14="http://schemas.microsoft.com/office/powerpoint/2010/main" val="1328544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0466946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Take home:</a:t>
            </a:r>
            <a:endParaRPr lang="en-US" sz="4800" dirty="0"/>
          </a:p>
        </p:txBody>
      </p:sp>
      <p:sp>
        <p:nvSpPr>
          <p:cNvPr id="3" name="TextBox 2"/>
          <p:cNvSpPr txBox="1"/>
          <p:nvPr/>
        </p:nvSpPr>
        <p:spPr>
          <a:xfrm>
            <a:off x="339794" y="3276600"/>
            <a:ext cx="8464412" cy="1200329"/>
          </a:xfrm>
          <a:prstGeom prst="rect">
            <a:avLst/>
          </a:prstGeom>
          <a:noFill/>
        </p:spPr>
        <p:txBody>
          <a:bodyPr wrap="square" rtlCol="0">
            <a:spAutoFit/>
          </a:bodyPr>
          <a:lstStyle/>
          <a:p>
            <a:pPr algn="ctr"/>
            <a:r>
              <a:rPr lang="en-US" sz="3600" dirty="0" smtClean="0"/>
              <a:t>Molecular movement</a:t>
            </a:r>
          </a:p>
          <a:p>
            <a:pPr algn="ctr"/>
            <a:r>
              <a:rPr lang="en-US" sz="3600" dirty="0" smtClean="0"/>
              <a:t>might be functionally relevant</a:t>
            </a:r>
          </a:p>
        </p:txBody>
      </p:sp>
    </p:spTree>
    <p:extLst>
      <p:ext uri="{BB962C8B-B14F-4D97-AF65-F5344CB8AC3E}">
        <p14:creationId xmlns:p14="http://schemas.microsoft.com/office/powerpoint/2010/main" val="2710408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607" t="16132" r="5925" b="15483"/>
          <a:stretch/>
        </p:blipFill>
        <p:spPr>
          <a:xfrm>
            <a:off x="1219200" y="1330037"/>
            <a:ext cx="7038109" cy="4668982"/>
          </a:xfrm>
        </p:spPr>
      </p:pic>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6" name="TextBox 5"/>
          <p:cNvSpPr txBox="1"/>
          <p:nvPr/>
        </p:nvSpPr>
        <p:spPr>
          <a:xfrm>
            <a:off x="304800" y="6019799"/>
            <a:ext cx="3332772" cy="584775"/>
          </a:xfrm>
          <a:prstGeom prst="rect">
            <a:avLst/>
          </a:prstGeom>
          <a:noFill/>
        </p:spPr>
        <p:txBody>
          <a:bodyPr wrap="none" rtlCol="0">
            <a:spAutoFit/>
          </a:bodyPr>
          <a:lstStyle/>
          <a:p>
            <a:r>
              <a:rPr lang="en-US" sz="3200" dirty="0" smtClean="0"/>
              <a:t>RH </a:t>
            </a:r>
            <a:r>
              <a:rPr lang="en-US" sz="3200" dirty="0" smtClean="0">
                <a:solidFill>
                  <a:srgbClr val="735DD1"/>
                </a:solidFill>
              </a:rPr>
              <a:t>84.2% </a:t>
            </a:r>
            <a:r>
              <a:rPr lang="en-US" sz="3200" dirty="0" err="1" smtClean="0"/>
              <a:t>vs</a:t>
            </a:r>
            <a:r>
              <a:rPr lang="en-US" sz="3200" dirty="0" smtClean="0"/>
              <a:t> </a:t>
            </a:r>
            <a:r>
              <a:rPr lang="en-US" sz="3200" dirty="0" smtClean="0">
                <a:solidFill>
                  <a:srgbClr val="C89740"/>
                </a:solidFill>
              </a:rPr>
              <a:t>71.9%</a:t>
            </a:r>
            <a:endParaRPr lang="en-US" sz="3200" dirty="0"/>
          </a:p>
        </p:txBody>
      </p:sp>
      <p:sp>
        <p:nvSpPr>
          <p:cNvPr id="8" name="Rectangle 7"/>
          <p:cNvSpPr/>
          <p:nvPr/>
        </p:nvSpPr>
        <p:spPr>
          <a:xfrm>
            <a:off x="6781800" y="6050575"/>
            <a:ext cx="2135521" cy="584775"/>
          </a:xfrm>
          <a:prstGeom prst="rect">
            <a:avLst/>
          </a:prstGeom>
        </p:spPr>
        <p:txBody>
          <a:bodyPr wrap="none">
            <a:spAutoFit/>
          </a:bodyPr>
          <a:lstStyle/>
          <a:p>
            <a:pPr lvl="0"/>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0" name="Rectangle 9"/>
          <p:cNvSpPr/>
          <p:nvPr/>
        </p:nvSpPr>
        <p:spPr>
          <a:xfrm>
            <a:off x="3672208" y="6050576"/>
            <a:ext cx="2651688" cy="584775"/>
          </a:xfrm>
          <a:prstGeom prst="rect">
            <a:avLst/>
          </a:prstGeom>
        </p:spPr>
        <p:txBody>
          <a:bodyPr wrap="none">
            <a:spAutoFit/>
          </a:bodyPr>
          <a:lstStyle/>
          <a:p>
            <a:r>
              <a:rPr lang="en-US" sz="3200" dirty="0" smtClean="0"/>
              <a:t>RMSD = 0.18 Å</a:t>
            </a:r>
            <a:endParaRPr lang="en-US" sz="3200" dirty="0"/>
          </a:p>
        </p:txBody>
      </p:sp>
    </p:spTree>
    <p:extLst>
      <p:ext uri="{BB962C8B-B14F-4D97-AF65-F5344CB8AC3E}">
        <p14:creationId xmlns:p14="http://schemas.microsoft.com/office/powerpoint/2010/main" val="1639231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076740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69215406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3600">
                <a:solidFill>
                  <a:srgbClr val="000000"/>
                </a:solidFill>
              </a:rPr>
              <a:t>1934</a:t>
            </a:r>
          </a:p>
        </p:txBody>
      </p:sp>
    </p:spTree>
    <p:extLst>
      <p:ext uri="{BB962C8B-B14F-4D97-AF65-F5344CB8AC3E}">
        <p14:creationId xmlns:p14="http://schemas.microsoft.com/office/powerpoint/2010/main" val="366395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2020?</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520869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86" name="Rectangle 42"/>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fontAlgn="base">
              <a:spcBef>
                <a:spcPct val="0"/>
              </a:spcBef>
              <a:spcAft>
                <a:spcPct val="0"/>
              </a:spcAft>
            </a:pPr>
            <a:r>
              <a:rPr lang="en-US" altLang="en-US" sz="5400">
                <a:solidFill>
                  <a:srgbClr val="000000"/>
                </a:solidFill>
              </a:rPr>
              <a:t>equilibrated drop</a:t>
            </a:r>
            <a:br>
              <a:rPr lang="en-US" altLang="en-US" sz="5400">
                <a:solidFill>
                  <a:srgbClr val="000000"/>
                </a:solidFill>
              </a:rPr>
            </a:br>
            <a:endParaRPr lang="en-US" altLang="en-US" sz="4000">
              <a:solidFill>
                <a:srgbClr val="000000"/>
              </a:solidFill>
            </a:endParaRPr>
          </a:p>
        </p:txBody>
      </p:sp>
      <p:sp>
        <p:nvSpPr>
          <p:cNvPr id="159748" name="Rectangle 4"/>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70" name="Line 26"/>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87" name="Group 43"/>
          <p:cNvGrpSpPr>
            <a:grpSpLocks/>
          </p:cNvGrpSpPr>
          <p:nvPr/>
        </p:nvGrpSpPr>
        <p:grpSpPr bwMode="auto">
          <a:xfrm>
            <a:off x="2543175" y="2952750"/>
            <a:ext cx="4041775" cy="2043113"/>
            <a:chOff x="1602" y="1860"/>
            <a:chExt cx="2546" cy="1287"/>
          </a:xfrm>
        </p:grpSpPr>
        <p:sp>
          <p:nvSpPr>
            <p:cNvPr id="159771" name="Oval 27"/>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2" name="Oval 28"/>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3" name="Oval 29"/>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4" name="Oval 30"/>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5" name="Oval 31"/>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6" name="Oval 32"/>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7" name="Oval 33"/>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8" name="Oval 34"/>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9" name="Oval 35"/>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0" name="Oval 36"/>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1" name="Oval 37"/>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2" name="Oval 38"/>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3" name="Oval 39"/>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4" name="Oval 40"/>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5" name="Oval 41"/>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630008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977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97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974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978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5978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86" grpId="0"/>
      <p:bldP spid="159748" grpId="0"/>
      <p:bldP spid="159765" grpId="0" animBg="1"/>
      <p:bldP spid="159766" grpId="0" animBg="1"/>
      <p:bldP spid="15977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1000"/>
              </a:spcBef>
              <a:spcAft>
                <a:spcPct val="0"/>
              </a:spcAft>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fontAlgn="base" hangingPunct="1">
              <a:spcBef>
                <a:spcPts val="1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fontAlgn="base" hangingPunct="1">
              <a:spcBef>
                <a:spcPts val="1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fontAlgn="base" hangingPunct="1">
              <a:spcBef>
                <a:spcPts val="1000"/>
              </a:spcBef>
              <a:spcAft>
                <a:spcPct val="0"/>
              </a:spcAft>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50 mm He</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pPr fontAlgn="base">
              <a:spcBef>
                <a:spcPct val="0"/>
              </a:spcBef>
              <a:spcAft>
                <a:spcPct val="0"/>
              </a:spcAft>
            </a:pPr>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2810531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4" name="Oval 3"/>
          <p:cNvSpPr/>
          <p:nvPr/>
        </p:nvSpPr>
        <p:spPr>
          <a:xfrm>
            <a:off x="5486400" y="2667000"/>
            <a:ext cx="2286000" cy="2240280"/>
          </a:xfrm>
          <a:prstGeom prst="ellipse">
            <a:avLst/>
          </a:prstGeom>
          <a:gradFill flip="none" rotWithShape="1">
            <a:gsLst>
              <a:gs pos="0">
                <a:srgbClr val="00B0F0"/>
              </a:gs>
              <a:gs pos="100000">
                <a:srgbClr val="92D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2"/>
          <p:cNvSpPr>
            <a:spLocks/>
          </p:cNvSpPr>
          <p:nvPr/>
        </p:nvSpPr>
        <p:spPr bwMode="auto">
          <a:xfrm>
            <a:off x="2357437"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pPr fontAlgn="base">
              <a:spcBef>
                <a:spcPct val="0"/>
              </a:spcBef>
              <a:spcAft>
                <a:spcPct val="0"/>
              </a:spcAft>
            </a:pPr>
            <a:endParaRPr lang="en-US">
              <a:solidFill>
                <a:srgbClr val="000000"/>
              </a:solidFill>
            </a:endParaRPr>
          </a:p>
        </p:txBody>
      </p:sp>
      <p:grpSp>
        <p:nvGrpSpPr>
          <p:cNvPr id="9" name="Group 10"/>
          <p:cNvGrpSpPr>
            <a:grpSpLocks/>
          </p:cNvGrpSpPr>
          <p:nvPr/>
        </p:nvGrpSpPr>
        <p:grpSpPr bwMode="auto">
          <a:xfrm>
            <a:off x="685800"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 name="Rectangle 13"/>
          <p:cNvSpPr>
            <a:spLocks noChangeArrowheads="1"/>
          </p:cNvSpPr>
          <p:nvPr/>
        </p:nvSpPr>
        <p:spPr bwMode="auto">
          <a:xfrm>
            <a:off x="3070225"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 name="TextBox 12"/>
          <p:cNvSpPr txBox="1"/>
          <p:nvPr/>
        </p:nvSpPr>
        <p:spPr>
          <a:xfrm>
            <a:off x="2057400" y="5562600"/>
            <a:ext cx="958917" cy="584775"/>
          </a:xfrm>
          <a:prstGeom prst="rect">
            <a:avLst/>
          </a:prstGeom>
          <a:noFill/>
        </p:spPr>
        <p:txBody>
          <a:bodyPr wrap="none" rtlCol="0">
            <a:spAutoFit/>
          </a:bodyPr>
          <a:lstStyle/>
          <a:p>
            <a:r>
              <a:rPr lang="en-US" sz="3200" dirty="0" smtClean="0">
                <a:solidFill>
                  <a:srgbClr val="000000"/>
                </a:solidFill>
              </a:rPr>
              <a:t>loop</a:t>
            </a:r>
            <a:endParaRPr lang="en-US" sz="3200" dirty="0">
              <a:solidFill>
                <a:srgbClr val="000000"/>
              </a:solidFill>
            </a:endParaRPr>
          </a:p>
        </p:txBody>
      </p:sp>
      <p:sp>
        <p:nvSpPr>
          <p:cNvPr id="14" name="TextBox 13"/>
          <p:cNvSpPr txBox="1"/>
          <p:nvPr/>
        </p:nvSpPr>
        <p:spPr>
          <a:xfrm>
            <a:off x="6400800" y="5410200"/>
            <a:ext cx="617477" cy="584775"/>
          </a:xfrm>
          <a:prstGeom prst="rect">
            <a:avLst/>
          </a:prstGeom>
          <a:noFill/>
        </p:spPr>
        <p:txBody>
          <a:bodyPr wrap="none" rtlCol="0">
            <a:spAutoFit/>
          </a:bodyPr>
          <a:lstStyle/>
          <a:p>
            <a:r>
              <a:rPr lang="en-US" sz="3200" dirty="0" smtClean="0">
                <a:solidFill>
                  <a:srgbClr val="000000"/>
                </a:solidFill>
              </a:rPr>
              <a:t>jet</a:t>
            </a:r>
            <a:endParaRPr lang="en-US" sz="3200" dirty="0">
              <a:solidFill>
                <a:srgbClr val="000000"/>
              </a:solidFill>
            </a:endParaRPr>
          </a:p>
        </p:txBody>
      </p:sp>
      <p:sp>
        <p:nvSpPr>
          <p:cNvPr id="15" name="Rectangle 13"/>
          <p:cNvSpPr>
            <a:spLocks noChangeArrowheads="1"/>
          </p:cNvSpPr>
          <p:nvPr/>
        </p:nvSpPr>
        <p:spPr bwMode="auto">
          <a:xfrm>
            <a:off x="5562600" y="31242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6" name="Rectangle 13"/>
          <p:cNvSpPr>
            <a:spLocks noChangeArrowheads="1"/>
          </p:cNvSpPr>
          <p:nvPr/>
        </p:nvSpPr>
        <p:spPr bwMode="auto">
          <a:xfrm>
            <a:off x="6553200" y="36576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grpSp>
        <p:nvGrpSpPr>
          <p:cNvPr id="45" name="Group 44"/>
          <p:cNvGrpSpPr/>
          <p:nvPr/>
        </p:nvGrpSpPr>
        <p:grpSpPr>
          <a:xfrm>
            <a:off x="2274193" y="2286000"/>
            <a:ext cx="5803007" cy="3316311"/>
            <a:chOff x="2274193" y="2286000"/>
            <a:chExt cx="5803007" cy="3316311"/>
          </a:xfrm>
        </p:grpSpPr>
        <p:sp>
          <p:nvSpPr>
            <p:cNvPr id="17" name="Freeform 16"/>
            <p:cNvSpPr/>
            <p:nvPr/>
          </p:nvSpPr>
          <p:spPr>
            <a:xfrm>
              <a:off x="3036194"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Freeform 17"/>
            <p:cNvSpPr/>
            <p:nvPr/>
          </p:nvSpPr>
          <p:spPr>
            <a:xfrm>
              <a:off x="2274193"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p:nvPr/>
          </p:nvCxnSpPr>
          <p:spPr>
            <a:xfrm flipH="1">
              <a:off x="5181600" y="3886200"/>
              <a:ext cx="6858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2286000"/>
              <a:ext cx="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62800" y="3581400"/>
              <a:ext cx="914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858000" y="4114800"/>
              <a:ext cx="508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67400" y="4267200"/>
              <a:ext cx="53340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583286" y="1752600"/>
            <a:ext cx="3922268" cy="2868768"/>
            <a:chOff x="2583286" y="1752600"/>
            <a:chExt cx="3922268" cy="2868768"/>
          </a:xfrm>
        </p:grpSpPr>
        <p:sp>
          <p:nvSpPr>
            <p:cNvPr id="40" name="Freeform 39"/>
            <p:cNvSpPr/>
            <p:nvPr/>
          </p:nvSpPr>
          <p:spPr>
            <a:xfrm>
              <a:off x="2583286"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Freeform 40"/>
            <p:cNvSpPr/>
            <p:nvPr/>
          </p:nvSpPr>
          <p:spPr>
            <a:xfrm>
              <a:off x="4422822" y="1955442"/>
              <a:ext cx="2082732" cy="1596979"/>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Lst>
              <a:ahLst/>
              <a:cxnLst>
                <a:cxn ang="0">
                  <a:pos x="connsiteX0" y="connsiteY0"/>
                </a:cxn>
                <a:cxn ang="0">
                  <a:pos x="connsiteX1" y="connsiteY1"/>
                </a:cxn>
              </a:cxnLst>
              <a:rect l="l" t="t" r="r" b="b"/>
              <a:pathLst>
                <a:path w="2082732" h="1596979">
                  <a:moveTo>
                    <a:pt x="0" y="0"/>
                  </a:moveTo>
                  <a:cubicBezTo>
                    <a:pt x="871470" y="42930"/>
                    <a:pt x="2206579" y="871469"/>
                    <a:pt x="2073497" y="1596979"/>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TextBox 41"/>
            <p:cNvSpPr txBox="1"/>
            <p:nvPr/>
          </p:nvSpPr>
          <p:spPr>
            <a:xfrm>
              <a:off x="3352800" y="1752600"/>
              <a:ext cx="1518364" cy="923330"/>
            </a:xfrm>
            <a:prstGeom prst="rect">
              <a:avLst/>
            </a:prstGeom>
            <a:noFill/>
          </p:spPr>
          <p:txBody>
            <a:bodyPr wrap="none" rtlCol="0">
              <a:spAutoFit/>
            </a:bodyPr>
            <a:lstStyle/>
            <a:p>
              <a:pPr algn="ctr"/>
              <a:r>
                <a:rPr lang="en-US" dirty="0">
                  <a:solidFill>
                    <a:srgbClr val="000000"/>
                  </a:solidFill>
                </a:rPr>
                <a:t>h</a:t>
              </a:r>
              <a:r>
                <a:rPr lang="en-US" dirty="0" smtClean="0">
                  <a:solidFill>
                    <a:srgbClr val="000000"/>
                  </a:solidFill>
                </a:rPr>
                <a:t>igh</a:t>
              </a:r>
            </a:p>
            <a:p>
              <a:pPr algn="ctr"/>
              <a:r>
                <a:rPr lang="en-US" dirty="0">
                  <a:solidFill>
                    <a:srgbClr val="000000"/>
                  </a:solidFill>
                </a:rPr>
                <a:t>w</a:t>
              </a:r>
              <a:r>
                <a:rPr lang="en-US" dirty="0" smtClean="0">
                  <a:solidFill>
                    <a:srgbClr val="000000"/>
                  </a:solidFill>
                </a:rPr>
                <a:t>ater activity</a:t>
              </a:r>
            </a:p>
            <a:p>
              <a:pPr algn="ctr"/>
              <a:r>
                <a:rPr lang="en-US" dirty="0" smtClean="0">
                  <a:solidFill>
                    <a:srgbClr val="000000"/>
                  </a:solidFill>
                </a:rPr>
                <a:t>low</a:t>
              </a:r>
              <a:endParaRPr lang="en-US" dirty="0">
                <a:solidFill>
                  <a:srgbClr val="000000"/>
                </a:solidFill>
              </a:endParaRPr>
            </a:p>
          </p:txBody>
        </p:sp>
        <p:sp>
          <p:nvSpPr>
            <p:cNvPr id="43" name="Freeform 42"/>
            <p:cNvSpPr/>
            <p:nvPr/>
          </p:nvSpPr>
          <p:spPr>
            <a:xfrm>
              <a:off x="3489019"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Freeform 43"/>
            <p:cNvSpPr/>
            <p:nvPr/>
          </p:nvSpPr>
          <p:spPr>
            <a:xfrm>
              <a:off x="4330521" y="2494208"/>
              <a:ext cx="1275008" cy="1107582"/>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 name="connsiteX0" fmla="*/ 0 w 2326098"/>
                <a:gd name="connsiteY0" fmla="*/ 0 h 1210613"/>
                <a:gd name="connsiteX1" fmla="*/ 2318196 w 2326098"/>
                <a:gd name="connsiteY1" fmla="*/ 1210613 h 1210613"/>
                <a:gd name="connsiteX0" fmla="*/ 0 w 1295183"/>
                <a:gd name="connsiteY0" fmla="*/ 0 h 1107582"/>
                <a:gd name="connsiteX1" fmla="*/ 1275008 w 1295183"/>
                <a:gd name="connsiteY1" fmla="*/ 1107582 h 1107582"/>
                <a:gd name="connsiteX0" fmla="*/ 0 w 1275008"/>
                <a:gd name="connsiteY0" fmla="*/ 0 h 1107582"/>
                <a:gd name="connsiteX1" fmla="*/ 1275008 w 1275008"/>
                <a:gd name="connsiteY1" fmla="*/ 1107582 h 1107582"/>
              </a:gdLst>
              <a:ahLst/>
              <a:cxnLst>
                <a:cxn ang="0">
                  <a:pos x="connsiteX0" y="connsiteY0"/>
                </a:cxn>
                <a:cxn ang="0">
                  <a:pos x="connsiteX1" y="connsiteY1"/>
                </a:cxn>
              </a:cxnLst>
              <a:rect l="l" t="t" r="r" b="b"/>
              <a:pathLst>
                <a:path w="1275008" h="1107582">
                  <a:moveTo>
                    <a:pt x="0" y="0"/>
                  </a:moveTo>
                  <a:cubicBezTo>
                    <a:pt x="871470" y="42930"/>
                    <a:pt x="880056" y="884348"/>
                    <a:pt x="1275008" y="1107582"/>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2419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normAutofit/>
          </a:bodyPr>
          <a:lstStyle/>
          <a:p>
            <a:r>
              <a:rPr lang="en-US" sz="4800" dirty="0" smtClean="0">
                <a:latin typeface="Arial" panose="020B0604020202020204" pitchFamily="34" charset="0"/>
                <a:cs typeface="Arial" panose="020B0604020202020204" pitchFamily="34" charset="0"/>
              </a:rPr>
              <a:t>Non-isomorphism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9293" y="1447800"/>
            <a:ext cx="9144000" cy="914400"/>
          </a:xfrm>
        </p:spPr>
        <p:txBody>
          <a:bodyPr>
            <a:normAutofit/>
          </a:bodyPr>
          <a:lstStyle/>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s annoying</a:t>
            </a:r>
          </a:p>
        </p:txBody>
      </p:sp>
      <p:sp>
        <p:nvSpPr>
          <p:cNvPr id="4" name="Subtitle 2"/>
          <p:cNvSpPr txBox="1">
            <a:spLocks/>
          </p:cNvSpPr>
          <p:nvPr/>
        </p:nvSpPr>
        <p:spPr>
          <a:xfrm>
            <a:off x="533400" y="3886200"/>
            <a:ext cx="4038600" cy="2514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smtClean="0">
                <a:solidFill>
                  <a:schemeClr val="tx1"/>
                </a:solidFill>
                <a:latin typeface="Arial" panose="020B0604020202020204" pitchFamily="34" charset="0"/>
                <a:cs typeface="Arial" panose="020B0604020202020204" pitchFamily="34" charset="0"/>
              </a:rPr>
              <a:t>Caused by</a:t>
            </a:r>
            <a:r>
              <a:rPr lang="en-US" dirty="0" smtClean="0">
                <a:solidFill>
                  <a:schemeClr val="tx1"/>
                </a:solidFill>
                <a:latin typeface="Arial" panose="020B0604020202020204" pitchFamily="34" charset="0"/>
                <a:cs typeface="Arial" panose="020B0604020202020204" pitchFamily="34" charset="0"/>
              </a:rPr>
              <a:t>:</a:t>
            </a:r>
          </a:p>
          <a:p>
            <a:pPr algn="l"/>
            <a:r>
              <a:rPr lang="en-US" dirty="0" smtClean="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rad dam</a:t>
            </a:r>
          </a:p>
          <a:p>
            <a:pPr algn="l"/>
            <a:r>
              <a:rPr lang="en-US" dirty="0" smtClean="0">
                <a:solidFill>
                  <a:srgbClr val="FF0000"/>
                </a:solidFill>
                <a:latin typeface="Arial" panose="020B0604020202020204" pitchFamily="34" charset="0"/>
                <a:cs typeface="Arial" panose="020B0604020202020204" pitchFamily="34" charset="0"/>
              </a:rPr>
              <a:t>	humidity</a:t>
            </a:r>
          </a:p>
          <a:p>
            <a:pPr algn="l"/>
            <a:r>
              <a:rPr lang="en-US" dirty="0" smtClean="0">
                <a:solidFill>
                  <a:srgbClr val="FF0000"/>
                </a:solidFill>
                <a:latin typeface="Arial" panose="020B0604020202020204" pitchFamily="34" charset="0"/>
                <a:cs typeface="Arial" panose="020B0604020202020204" pitchFamily="34" charset="0"/>
              </a:rPr>
              <a:t>	temperature</a:t>
            </a:r>
          </a:p>
          <a:p>
            <a:pPr algn="l"/>
            <a:endParaRPr lang="en-US" dirty="0"/>
          </a:p>
        </p:txBody>
      </p:sp>
      <p:sp>
        <p:nvSpPr>
          <p:cNvPr id="5" name="Subtitle 2"/>
          <p:cNvSpPr txBox="1">
            <a:spLocks/>
          </p:cNvSpPr>
          <p:nvPr/>
        </p:nvSpPr>
        <p:spPr>
          <a:xfrm>
            <a:off x="4495800" y="4038600"/>
            <a:ext cx="4038600" cy="2514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smtClean="0">
                <a:solidFill>
                  <a:srgbClr val="FF0000"/>
                </a:solidFill>
                <a:latin typeface="Arial" panose="020B0604020202020204" pitchFamily="34" charset="0"/>
                <a:cs typeface="Arial" panose="020B0604020202020204" pitchFamily="34" charset="0"/>
              </a:rPr>
              <a:t>Growth conditions</a:t>
            </a:r>
          </a:p>
          <a:p>
            <a:pPr algn="l"/>
            <a:r>
              <a:rPr lang="en-US" dirty="0" err="1" smtClean="0">
                <a:solidFill>
                  <a:srgbClr val="FF0000"/>
                </a:solidFill>
                <a:latin typeface="Arial" panose="020B0604020202020204" pitchFamily="34" charset="0"/>
                <a:cs typeface="Arial" panose="020B0604020202020204" pitchFamily="34" charset="0"/>
              </a:rPr>
              <a:t>Cryo</a:t>
            </a:r>
            <a:r>
              <a:rPr lang="en-US" dirty="0" smtClean="0">
                <a:solidFill>
                  <a:srgbClr val="FF0000"/>
                </a:solidFill>
                <a:latin typeface="Arial" panose="020B0604020202020204" pitchFamily="34" charset="0"/>
                <a:cs typeface="Arial" panose="020B0604020202020204" pitchFamily="34" charset="0"/>
              </a:rPr>
              <a:t>-cooling</a:t>
            </a:r>
          </a:p>
          <a:p>
            <a:pPr algn="l"/>
            <a:endParaRPr lang="en-US" dirty="0" smtClean="0">
              <a:solidFill>
                <a:srgbClr val="FF0000"/>
              </a:solidFill>
              <a:latin typeface="Arial" panose="020B0604020202020204" pitchFamily="34" charset="0"/>
              <a:cs typeface="Arial" panose="020B0604020202020204" pitchFamily="34" charset="0"/>
            </a:endParaRPr>
          </a:p>
          <a:p>
            <a:pPr algn="l"/>
            <a:r>
              <a:rPr lang="en-US" dirty="0" smtClean="0">
                <a:solidFill>
                  <a:srgbClr val="FF0000"/>
                </a:solidFill>
                <a:latin typeface="Arial" panose="020B0604020202020204" pitchFamily="34" charset="0"/>
                <a:cs typeface="Arial" panose="020B0604020202020204" pitchFamily="34" charset="0"/>
              </a:rPr>
              <a:t>Everything</a:t>
            </a:r>
          </a:p>
          <a:p>
            <a:pPr algn="l"/>
            <a:endParaRPr lang="en-US" dirty="0"/>
          </a:p>
        </p:txBody>
      </p:sp>
      <p:sp>
        <p:nvSpPr>
          <p:cNvPr id="6" name="Subtitle 2"/>
          <p:cNvSpPr txBox="1">
            <a:spLocks/>
          </p:cNvSpPr>
          <p:nvPr/>
        </p:nvSpPr>
        <p:spPr>
          <a:xfrm>
            <a:off x="533400" y="2209800"/>
            <a:ext cx="3352800" cy="152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smtClean="0">
                <a:solidFill>
                  <a:schemeClr val="tx1"/>
                </a:solidFill>
                <a:latin typeface="Arial" panose="020B0604020202020204" pitchFamily="34" charset="0"/>
                <a:cs typeface="Arial" panose="020B0604020202020204" pitchFamily="34" charset="0"/>
              </a:rPr>
              <a:t>means you:</a:t>
            </a:r>
          </a:p>
          <a:p>
            <a:pPr algn="l"/>
            <a:r>
              <a:rPr lang="en-US" dirty="0" smtClean="0">
                <a:solidFill>
                  <a:srgbClr val="FF0000"/>
                </a:solidFill>
                <a:latin typeface="Arial" panose="020B0604020202020204" pitchFamily="34" charset="0"/>
                <a:cs typeface="Arial" panose="020B0604020202020204" pitchFamily="34" charset="0"/>
              </a:rPr>
              <a:t>	can’t merge</a:t>
            </a:r>
          </a:p>
        </p:txBody>
      </p:sp>
      <p:sp>
        <p:nvSpPr>
          <p:cNvPr id="7" name="Subtitle 2"/>
          <p:cNvSpPr txBox="1">
            <a:spLocks/>
          </p:cNvSpPr>
          <p:nvPr/>
        </p:nvSpPr>
        <p:spPr>
          <a:xfrm>
            <a:off x="4419600" y="2362200"/>
            <a:ext cx="2362200" cy="1371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smtClean="0">
                <a:solidFill>
                  <a:srgbClr val="FF0000"/>
                </a:solidFill>
                <a:latin typeface="Arial" panose="020B0604020202020204" pitchFamily="34" charset="0"/>
                <a:cs typeface="Arial" panose="020B0604020202020204" pitchFamily="34" charset="0"/>
              </a:rPr>
              <a:t>can’t </a:t>
            </a:r>
          </a:p>
          <a:p>
            <a:pPr algn="l"/>
            <a:r>
              <a:rPr lang="en-US" dirty="0" smtClean="0">
                <a:solidFill>
                  <a:srgbClr val="FF0000"/>
                </a:solidFill>
                <a:latin typeface="Arial" panose="020B0604020202020204" pitchFamily="34" charset="0"/>
                <a:cs typeface="Arial" panose="020B0604020202020204" pitchFamily="34" charset="0"/>
              </a:rPr>
              <a:t>add</a:t>
            </a:r>
          </a:p>
        </p:txBody>
      </p:sp>
      <p:sp>
        <p:nvSpPr>
          <p:cNvPr id="8" name="Subtitle 2"/>
          <p:cNvSpPr txBox="1">
            <a:spLocks/>
          </p:cNvSpPr>
          <p:nvPr/>
        </p:nvSpPr>
        <p:spPr>
          <a:xfrm>
            <a:off x="6172200" y="2362200"/>
            <a:ext cx="2590800" cy="1371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smtClean="0">
                <a:solidFill>
                  <a:srgbClr val="FF0000"/>
                </a:solidFill>
                <a:latin typeface="Arial" panose="020B0604020202020204" pitchFamily="34" charset="0"/>
                <a:cs typeface="Arial" panose="020B0604020202020204" pitchFamily="34" charset="0"/>
              </a:rPr>
              <a:t>can’t </a:t>
            </a:r>
          </a:p>
          <a:p>
            <a:pPr algn="l"/>
            <a:r>
              <a:rPr lang="en-US" dirty="0" smtClean="0">
                <a:solidFill>
                  <a:srgbClr val="FF0000"/>
                </a:solidFill>
                <a:latin typeface="Arial" panose="020B0604020202020204" pitchFamily="34" charset="0"/>
                <a:cs typeface="Arial" panose="020B0604020202020204" pitchFamily="34" charset="0"/>
              </a:rPr>
              <a:t>subtract</a:t>
            </a:r>
          </a:p>
        </p:txBody>
      </p:sp>
    </p:spTree>
    <p:extLst>
      <p:ext uri="{BB962C8B-B14F-4D97-AF65-F5344CB8AC3E}">
        <p14:creationId xmlns:p14="http://schemas.microsoft.com/office/powerpoint/2010/main" val="137681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Take home:</a:t>
            </a:r>
            <a:endParaRPr lang="en-US" sz="4800" dirty="0"/>
          </a:p>
        </p:txBody>
      </p:sp>
      <p:sp>
        <p:nvSpPr>
          <p:cNvPr id="3" name="TextBox 2"/>
          <p:cNvSpPr txBox="1"/>
          <p:nvPr/>
        </p:nvSpPr>
        <p:spPr>
          <a:xfrm>
            <a:off x="2303751" y="3276600"/>
            <a:ext cx="4536498" cy="646331"/>
          </a:xfrm>
          <a:prstGeom prst="rect">
            <a:avLst/>
          </a:prstGeom>
          <a:noFill/>
        </p:spPr>
        <p:txBody>
          <a:bodyPr wrap="none" rtlCol="0">
            <a:spAutoFit/>
          </a:bodyPr>
          <a:lstStyle/>
          <a:p>
            <a:r>
              <a:rPr lang="en-US" sz="3600" dirty="0" smtClean="0"/>
              <a:t>Worry about humidity</a:t>
            </a:r>
            <a:endParaRPr lang="en-US" sz="3600" dirty="0"/>
          </a:p>
        </p:txBody>
      </p:sp>
    </p:spTree>
    <p:extLst>
      <p:ext uri="{BB962C8B-B14F-4D97-AF65-F5344CB8AC3E}">
        <p14:creationId xmlns:p14="http://schemas.microsoft.com/office/powerpoint/2010/main" val="2262669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Take home:</a:t>
            </a:r>
            <a:endParaRPr lang="en-US" sz="4800" dirty="0"/>
          </a:p>
        </p:txBody>
      </p:sp>
      <p:sp>
        <p:nvSpPr>
          <p:cNvPr id="3" name="TextBox 2"/>
          <p:cNvSpPr txBox="1"/>
          <p:nvPr/>
        </p:nvSpPr>
        <p:spPr>
          <a:xfrm>
            <a:off x="2303751" y="3276600"/>
            <a:ext cx="4946867" cy="646331"/>
          </a:xfrm>
          <a:prstGeom prst="rect">
            <a:avLst/>
          </a:prstGeom>
          <a:noFill/>
        </p:spPr>
        <p:txBody>
          <a:bodyPr wrap="none" rtlCol="0">
            <a:spAutoFit/>
          </a:bodyPr>
          <a:lstStyle/>
          <a:p>
            <a:r>
              <a:rPr lang="en-US" sz="3600" dirty="0" smtClean="0"/>
              <a:t>Worry about everything</a:t>
            </a:r>
            <a:endParaRPr lang="en-US" sz="3600" dirty="0"/>
          </a:p>
        </p:txBody>
      </p:sp>
    </p:spTree>
    <p:extLst>
      <p:ext uri="{BB962C8B-B14F-4D97-AF65-F5344CB8AC3E}">
        <p14:creationId xmlns:p14="http://schemas.microsoft.com/office/powerpoint/2010/main" val="141949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99131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1274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135623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6740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3465352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 y="450655"/>
            <a:ext cx="9147717" cy="6407345"/>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“bent” 3aw7</a:t>
            </a:r>
            <a:endParaRPr lang="en-US" dirty="0"/>
          </a:p>
        </p:txBody>
      </p:sp>
    </p:spTree>
    <p:extLst>
      <p:ext uri="{BB962C8B-B14F-4D97-AF65-F5344CB8AC3E}">
        <p14:creationId xmlns:p14="http://schemas.microsoft.com/office/powerpoint/2010/main" val="1331667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3aw7</a:t>
            </a:r>
            <a:endParaRPr lang="en-US" dirty="0"/>
          </a:p>
        </p:txBody>
      </p:sp>
    </p:spTree>
    <p:extLst>
      <p:ext uri="{BB962C8B-B14F-4D97-AF65-F5344CB8AC3E}">
        <p14:creationId xmlns:p14="http://schemas.microsoft.com/office/powerpoint/2010/main" val="1010807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Take home:</a:t>
            </a:r>
            <a:endParaRPr lang="en-US" sz="4800" dirty="0"/>
          </a:p>
        </p:txBody>
      </p:sp>
      <p:sp>
        <p:nvSpPr>
          <p:cNvPr id="3" name="TextBox 2"/>
          <p:cNvSpPr txBox="1"/>
          <p:nvPr/>
        </p:nvSpPr>
        <p:spPr>
          <a:xfrm>
            <a:off x="2633008" y="3276600"/>
            <a:ext cx="3877985" cy="1200329"/>
          </a:xfrm>
          <a:prstGeom prst="rect">
            <a:avLst/>
          </a:prstGeom>
          <a:noFill/>
        </p:spPr>
        <p:txBody>
          <a:bodyPr wrap="none" rtlCol="0">
            <a:spAutoFit/>
          </a:bodyPr>
          <a:lstStyle/>
          <a:p>
            <a:pPr algn="ctr"/>
            <a:r>
              <a:rPr lang="en-US" sz="3600" dirty="0" smtClean="0"/>
              <a:t>Align maps </a:t>
            </a:r>
            <a:br>
              <a:rPr lang="en-US" sz="3600" dirty="0" smtClean="0"/>
            </a:br>
            <a:r>
              <a:rPr lang="en-US" sz="3600" dirty="0" smtClean="0"/>
              <a:t>before subtraction</a:t>
            </a:r>
            <a:endParaRPr lang="en-US" sz="3600" dirty="0"/>
          </a:p>
        </p:txBody>
      </p:sp>
    </p:spTree>
    <p:extLst>
      <p:ext uri="{BB962C8B-B14F-4D97-AF65-F5344CB8AC3E}">
        <p14:creationId xmlns:p14="http://schemas.microsoft.com/office/powerpoint/2010/main" val="3241146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 → 15%</a:t>
            </a:r>
          </a:p>
        </p:txBody>
      </p:sp>
      <p:sp>
        <p:nvSpPr>
          <p:cNvPr id="91" name="Rectangle 90"/>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44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560"/>
            <a:ext cx="9144000" cy="6250898"/>
          </a:xfrm>
          <a:prstGeom prst="rect">
            <a:avLst/>
          </a:prstGeom>
        </p:spPr>
      </p:pic>
      <p:sp>
        <p:nvSpPr>
          <p:cNvPr id="2" name="Title 1"/>
          <p:cNvSpPr>
            <a:spLocks noGrp="1"/>
          </p:cNvSpPr>
          <p:nvPr>
            <p:ph type="title"/>
          </p:nvPr>
        </p:nvSpPr>
        <p:spPr>
          <a:xfrm>
            <a:off x="457200" y="0"/>
            <a:ext cx="8229600" cy="1090900"/>
          </a:xfrm>
        </p:spPr>
        <p:txBody>
          <a:bodyPr/>
          <a:lstStyle/>
          <a:p>
            <a:r>
              <a:rPr lang="en-US" dirty="0" err="1" smtClean="0"/>
              <a:t>Fo</a:t>
            </a:r>
            <a:r>
              <a:rPr lang="en-US" dirty="0" smtClean="0"/>
              <a:t> – </a:t>
            </a:r>
            <a:r>
              <a:rPr lang="en-US" dirty="0" err="1" smtClean="0"/>
              <a:t>Fo</a:t>
            </a:r>
            <a:r>
              <a:rPr lang="en-US" dirty="0" smtClean="0"/>
              <a:t> map</a:t>
            </a:r>
            <a:endParaRPr lang="en-US" dirty="0"/>
          </a:p>
        </p:txBody>
      </p:sp>
      <p:sp>
        <p:nvSpPr>
          <p:cNvPr id="3" name="TextBox 2"/>
          <p:cNvSpPr txBox="1"/>
          <p:nvPr/>
        </p:nvSpPr>
        <p:spPr>
          <a:xfrm>
            <a:off x="7013448" y="109728"/>
            <a:ext cx="1877437" cy="400110"/>
          </a:xfrm>
          <a:prstGeom prst="rect">
            <a:avLst/>
          </a:prstGeom>
          <a:noFill/>
        </p:spPr>
        <p:txBody>
          <a:bodyPr wrap="none" rtlCol="0">
            <a:spAutoFit/>
          </a:bodyPr>
          <a:lstStyle/>
          <a:p>
            <a:pPr fontAlgn="base">
              <a:spcBef>
                <a:spcPct val="0"/>
              </a:spcBef>
              <a:spcAft>
                <a:spcPct val="0"/>
              </a:spcAft>
            </a:pPr>
            <a:r>
              <a:rPr lang="en-US" sz="2000" b="1" dirty="0" smtClean="0">
                <a:solidFill>
                  <a:srgbClr val="000000"/>
                </a:solidFill>
                <a:latin typeface="Courier New" panose="02070309020205020404" pitchFamily="49" charset="0"/>
                <a:cs typeface="Courier New" panose="02070309020205020404" pitchFamily="49" charset="0"/>
              </a:rPr>
              <a:t>5ws6 - 5ws5</a:t>
            </a:r>
            <a:endParaRPr lang="en-US" sz="2000" b="1" dirty="0">
              <a:solidFill>
                <a:srgbClr val="000000"/>
              </a:solidFill>
              <a:latin typeface="Courier New" panose="02070309020205020404" pitchFamily="49" charset="0"/>
              <a:cs typeface="Courier New" panose="02070309020205020404" pitchFamily="49" charset="0"/>
            </a:endParaRPr>
          </a:p>
        </p:txBody>
      </p:sp>
      <p:sp>
        <p:nvSpPr>
          <p:cNvPr id="5" name="Oval 4"/>
          <p:cNvSpPr/>
          <p:nvPr/>
        </p:nvSpPr>
        <p:spPr>
          <a:xfrm rot="20083264">
            <a:off x="3676701" y="3833719"/>
            <a:ext cx="1349724" cy="749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TextBox 7"/>
          <p:cNvSpPr txBox="1"/>
          <p:nvPr/>
        </p:nvSpPr>
        <p:spPr>
          <a:xfrm>
            <a:off x="3693233" y="6196437"/>
            <a:ext cx="5448928" cy="646331"/>
          </a:xfrm>
          <a:prstGeom prst="rect">
            <a:avLst/>
          </a:prstGeom>
          <a:solidFill>
            <a:schemeClr val="bg1"/>
          </a:solidFill>
        </p:spPr>
        <p:txBody>
          <a:bodyPr wrap="none" rtlCol="0">
            <a:spAutoFit/>
          </a:bodyPr>
          <a:lstStyle/>
          <a:p>
            <a:pPr fontAlgn="base">
              <a:spcBef>
                <a:spcPct val="0"/>
              </a:spcBef>
              <a:spcAft>
                <a:spcPct val="0"/>
              </a:spcAft>
            </a:pPr>
            <a:r>
              <a:rPr lang="en-US" dirty="0" err="1">
                <a:solidFill>
                  <a:srgbClr val="000000"/>
                </a:solidFill>
              </a:rPr>
              <a:t>Suga</a:t>
            </a:r>
            <a:r>
              <a:rPr lang="en-US" dirty="0">
                <a:solidFill>
                  <a:srgbClr val="000000"/>
                </a:solidFill>
              </a:rPr>
              <a:t>, M., et al., </a:t>
            </a:r>
            <a:r>
              <a:rPr lang="en-US" i="1" dirty="0">
                <a:solidFill>
                  <a:srgbClr val="000000"/>
                </a:solidFill>
              </a:rPr>
              <a:t>site of O=O bond formation in PSII </a:t>
            </a:r>
          </a:p>
          <a:p>
            <a:pPr fontAlgn="base">
              <a:spcBef>
                <a:spcPct val="0"/>
              </a:spcBef>
              <a:spcAft>
                <a:spcPct val="0"/>
              </a:spcAft>
            </a:pPr>
            <a:r>
              <a:rPr lang="en-US" i="1" dirty="0">
                <a:solidFill>
                  <a:srgbClr val="000000"/>
                </a:solidFill>
              </a:rPr>
              <a:t>caught by XFEL.</a:t>
            </a:r>
            <a:r>
              <a:rPr lang="en-US" dirty="0">
                <a:solidFill>
                  <a:srgbClr val="000000"/>
                </a:solidFill>
              </a:rPr>
              <a:t> Nature, 2017. </a:t>
            </a:r>
            <a:r>
              <a:rPr lang="en-US" b="1" dirty="0">
                <a:solidFill>
                  <a:srgbClr val="000000"/>
                </a:solidFill>
              </a:rPr>
              <a:t>543</a:t>
            </a:r>
            <a:r>
              <a:rPr lang="en-US" dirty="0">
                <a:solidFill>
                  <a:srgbClr val="000000"/>
                </a:solidFill>
              </a:rPr>
              <a:t>: p. 131.</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93213"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560"/>
            <a:ext cx="9140345" cy="6248400"/>
          </a:xfrm>
          <a:prstGeom prst="rect">
            <a:avLst/>
          </a:prstGeom>
        </p:spPr>
      </p:pic>
      <p:sp>
        <p:nvSpPr>
          <p:cNvPr id="2" name="Title 1"/>
          <p:cNvSpPr>
            <a:spLocks noGrp="1"/>
          </p:cNvSpPr>
          <p:nvPr>
            <p:ph type="title"/>
          </p:nvPr>
        </p:nvSpPr>
        <p:spPr>
          <a:xfrm>
            <a:off x="457200" y="0"/>
            <a:ext cx="8229600" cy="1090900"/>
          </a:xfrm>
        </p:spPr>
        <p:txBody>
          <a:bodyPr/>
          <a:lstStyle/>
          <a:p>
            <a:r>
              <a:rPr lang="en-US" dirty="0" err="1" smtClean="0"/>
              <a:t>Fo</a:t>
            </a:r>
            <a:r>
              <a:rPr lang="en-US" dirty="0" smtClean="0"/>
              <a:t> – </a:t>
            </a:r>
            <a:r>
              <a:rPr lang="en-US" dirty="0" err="1" smtClean="0"/>
              <a:t>Fo</a:t>
            </a:r>
            <a:r>
              <a:rPr lang="en-US" dirty="0" smtClean="0"/>
              <a:t> map</a:t>
            </a:r>
            <a:endParaRPr lang="en-US" dirty="0"/>
          </a:p>
        </p:txBody>
      </p:sp>
      <p:sp>
        <p:nvSpPr>
          <p:cNvPr id="3" name="TextBox 2"/>
          <p:cNvSpPr txBox="1"/>
          <p:nvPr/>
        </p:nvSpPr>
        <p:spPr>
          <a:xfrm>
            <a:off x="7013448" y="109728"/>
            <a:ext cx="1877437" cy="400110"/>
          </a:xfrm>
          <a:prstGeom prst="rect">
            <a:avLst/>
          </a:prstGeom>
          <a:noFill/>
        </p:spPr>
        <p:txBody>
          <a:bodyPr wrap="none" rtlCol="0">
            <a:spAutoFit/>
          </a:bodyPr>
          <a:lstStyle/>
          <a:p>
            <a:pPr fontAlgn="base">
              <a:spcBef>
                <a:spcPct val="0"/>
              </a:spcBef>
              <a:spcAft>
                <a:spcPct val="0"/>
              </a:spcAft>
            </a:pPr>
            <a:r>
              <a:rPr lang="en-US" sz="2000" b="1" dirty="0" smtClean="0">
                <a:solidFill>
                  <a:srgbClr val="000000"/>
                </a:solidFill>
                <a:latin typeface="Courier New" panose="02070309020205020404" pitchFamily="49" charset="0"/>
                <a:cs typeface="Courier New" panose="02070309020205020404" pitchFamily="49" charset="0"/>
              </a:rPr>
              <a:t>5ws6 - 5ws5</a:t>
            </a:r>
            <a:endParaRPr lang="en-US" sz="2000" b="1" dirty="0">
              <a:solidFill>
                <a:srgbClr val="000000"/>
              </a:solidFill>
              <a:latin typeface="Courier New" panose="02070309020205020404" pitchFamily="49" charset="0"/>
              <a:cs typeface="Courier New" panose="02070309020205020404" pitchFamily="49" charset="0"/>
            </a:endParaRPr>
          </a:p>
        </p:txBody>
      </p:sp>
      <p:sp>
        <p:nvSpPr>
          <p:cNvPr id="5" name="Oval 4"/>
          <p:cNvSpPr/>
          <p:nvPr/>
        </p:nvSpPr>
        <p:spPr>
          <a:xfrm rot="20083264">
            <a:off x="3676701" y="3833719"/>
            <a:ext cx="1349724" cy="749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534905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0064" y="990600"/>
            <a:ext cx="4114800" cy="830997"/>
          </a:xfrm>
          <a:prstGeom prst="rect">
            <a:avLst/>
          </a:prstGeom>
          <a:noFill/>
        </p:spPr>
        <p:txBody>
          <a:bodyPr wrap="square" rtlCol="0">
            <a:spAutoFit/>
          </a:bodyPr>
          <a:lstStyle/>
          <a:p>
            <a:pPr algn="ctr"/>
            <a:r>
              <a:rPr lang="en-US" sz="4800" dirty="0" smtClean="0"/>
              <a:t>Major caveat:</a:t>
            </a:r>
            <a:endParaRPr lang="en-US" sz="4800" dirty="0"/>
          </a:p>
        </p:txBody>
      </p:sp>
      <p:sp>
        <p:nvSpPr>
          <p:cNvPr id="3" name="TextBox 2"/>
          <p:cNvSpPr txBox="1"/>
          <p:nvPr/>
        </p:nvSpPr>
        <p:spPr>
          <a:xfrm>
            <a:off x="1607092" y="3276600"/>
            <a:ext cx="5929828" cy="1754326"/>
          </a:xfrm>
          <a:prstGeom prst="rect">
            <a:avLst/>
          </a:prstGeom>
          <a:noFill/>
        </p:spPr>
        <p:txBody>
          <a:bodyPr wrap="none" rtlCol="0">
            <a:spAutoFit/>
          </a:bodyPr>
          <a:lstStyle/>
          <a:p>
            <a:pPr algn="ctr"/>
            <a:r>
              <a:rPr lang="en-US" sz="3600" dirty="0" smtClean="0"/>
              <a:t>Map “sigma” is meaningless</a:t>
            </a:r>
          </a:p>
          <a:p>
            <a:pPr algn="ctr"/>
            <a:r>
              <a:rPr lang="en-US" sz="3600" dirty="0" smtClean="0"/>
              <a:t/>
            </a:r>
            <a:br>
              <a:rPr lang="en-US" sz="3600" dirty="0" smtClean="0"/>
            </a:br>
            <a:r>
              <a:rPr lang="en-US" sz="3600" dirty="0" smtClean="0"/>
              <a:t>how to avoid sharp edges?</a:t>
            </a:r>
            <a:endParaRPr lang="en-US" sz="3600" dirty="0"/>
          </a:p>
        </p:txBody>
      </p:sp>
    </p:spTree>
    <p:extLst>
      <p:ext uri="{BB962C8B-B14F-4D97-AF65-F5344CB8AC3E}">
        <p14:creationId xmlns:p14="http://schemas.microsoft.com/office/powerpoint/2010/main" val="296172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p:txBody>
      </p:sp>
    </p:spTree>
    <p:extLst>
      <p:ext uri="{BB962C8B-B14F-4D97-AF65-F5344CB8AC3E}">
        <p14:creationId xmlns:p14="http://schemas.microsoft.com/office/powerpoint/2010/main" val="26209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function  1 0 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220200" cy="6029632"/>
          </a:xfrm>
          <a:prstGeom prst="rect">
            <a:avLst/>
          </a:prstGeom>
        </p:spPr>
      </p:pic>
    </p:spTree>
    <p:extLst>
      <p:ext uri="{BB962C8B-B14F-4D97-AF65-F5344CB8AC3E}">
        <p14:creationId xmlns:p14="http://schemas.microsoft.com/office/powerpoint/2010/main" val="14624580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a:p>
            <a:pPr lvl="1"/>
            <a:r>
              <a:rPr lang="en-US" dirty="0" smtClean="0"/>
              <a:t>Repeats with unit cell</a:t>
            </a:r>
          </a:p>
          <a:p>
            <a:pPr lvl="1"/>
            <a:r>
              <a:rPr lang="en-US" dirty="0" smtClean="0"/>
              <a:t>Low-order </a:t>
            </a:r>
            <a:r>
              <a:rPr lang="en-US" dirty="0" err="1" smtClean="0"/>
              <a:t>h,k,l</a:t>
            </a:r>
            <a:r>
              <a:rPr lang="en-US" dirty="0" smtClean="0"/>
              <a:t> indices first</a:t>
            </a:r>
          </a:p>
          <a:p>
            <a:r>
              <a:rPr lang="en-US" dirty="0" smtClean="0"/>
              <a:t>Fit function to </a:t>
            </a:r>
            <a:r>
              <a:rPr lang="el-GR" dirty="0" smtClean="0"/>
              <a:t>Δ</a:t>
            </a:r>
            <a:r>
              <a:rPr lang="en-US" dirty="0"/>
              <a:t>x vs </a:t>
            </a:r>
            <a:r>
              <a:rPr lang="en-US" dirty="0" err="1" smtClean="0"/>
              <a:t>x,y,z</a:t>
            </a:r>
            <a:r>
              <a:rPr lang="en-US" dirty="0" smtClean="0"/>
              <a:t> across P1 cell</a:t>
            </a:r>
          </a:p>
          <a:p>
            <a:r>
              <a:rPr lang="en-US" dirty="0" smtClean="0"/>
              <a:t>Repeat with </a:t>
            </a:r>
            <a:r>
              <a:rPr lang="el-GR" dirty="0" smtClean="0"/>
              <a:t>Δ</a:t>
            </a:r>
            <a:r>
              <a:rPr lang="en-US" dirty="0" smtClean="0"/>
              <a:t>y, </a:t>
            </a:r>
            <a:r>
              <a:rPr lang="el-GR" dirty="0" smtClean="0"/>
              <a:t>Δ</a:t>
            </a:r>
            <a:r>
              <a:rPr lang="en-US" dirty="0" smtClean="0"/>
              <a:t>z</a:t>
            </a:r>
          </a:p>
          <a:p>
            <a:r>
              <a:rPr lang="en-US" dirty="0" smtClean="0"/>
              <a:t>Apply to PDB file and interpolate map grid</a:t>
            </a:r>
          </a:p>
          <a:p>
            <a:r>
              <a:rPr lang="en-US" dirty="0" smtClean="0"/>
              <a:t>Usually 3-5 orders comparable to LSQ</a:t>
            </a:r>
            <a:endParaRPr lang="en-US" dirty="0"/>
          </a:p>
        </p:txBody>
      </p:sp>
    </p:spTree>
    <p:extLst>
      <p:ext uri="{BB962C8B-B14F-4D97-AF65-F5344CB8AC3E}">
        <p14:creationId xmlns:p14="http://schemas.microsoft.com/office/powerpoint/2010/main" val="177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7875" cy="6838406"/>
          </a:xfrm>
          <a:prstGeom prst="rect">
            <a:avLst/>
          </a:prstGeom>
        </p:spPr>
      </p:pic>
    </p:spTree>
    <p:extLst>
      <p:ext uri="{BB962C8B-B14F-4D97-AF65-F5344CB8AC3E}">
        <p14:creationId xmlns:p14="http://schemas.microsoft.com/office/powerpoint/2010/main" val="206429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Downloading “map bender”</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1020631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2303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6339" t="16190" r="3455" b="10246"/>
          <a:stretch>
            <a:fillRect/>
          </a:stretch>
        </p:blipFill>
        <p:spPr bwMode="auto">
          <a:xfrm>
            <a:off x="-1873250" y="869950"/>
            <a:ext cx="10777538" cy="49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Rectangle 3"/>
          <p:cNvSpPr>
            <a:spLocks noChangeArrowheads="1"/>
          </p:cNvSpPr>
          <p:nvPr/>
        </p:nvSpPr>
        <p:spPr bwMode="auto">
          <a:xfrm>
            <a:off x="0" y="5984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a:solidFill>
                  <a:srgbClr val="000000"/>
                </a:solidFill>
              </a:rPr>
              <a:t>Perutz (1985). “Early Days of Cryst…”</a:t>
            </a:r>
            <a:r>
              <a:rPr lang="en-US" altLang="en-US" sz="2000" i="1">
                <a:solidFill>
                  <a:srgbClr val="000000"/>
                </a:solidFill>
              </a:rPr>
              <a:t> Methods in Enzymology</a:t>
            </a:r>
            <a:r>
              <a:rPr lang="en-US" altLang="en-US" sz="2000">
                <a:solidFill>
                  <a:srgbClr val="000000"/>
                </a:solidFill>
              </a:rPr>
              <a:t>, Vol.</a:t>
            </a:r>
            <a:r>
              <a:rPr lang="en-US" altLang="en-US" sz="2000" i="1">
                <a:solidFill>
                  <a:srgbClr val="000000"/>
                </a:solidFill>
              </a:rPr>
              <a:t> </a:t>
            </a:r>
            <a:r>
              <a:rPr lang="en-US" altLang="en-US" sz="2000">
                <a:solidFill>
                  <a:srgbClr val="000000"/>
                </a:solidFill>
              </a:rPr>
              <a:t>114</a:t>
            </a:r>
            <a:r>
              <a:rPr lang="en-US" altLang="en-US" sz="2000" i="1">
                <a:solidFill>
                  <a:srgbClr val="000000"/>
                </a:solidFill>
              </a:rPr>
              <a:t>, </a:t>
            </a:r>
            <a:r>
              <a:rPr lang="en-US" altLang="en-US" sz="2000">
                <a:solidFill>
                  <a:srgbClr val="000000"/>
                </a:solidFill>
              </a:rPr>
              <a:t>3-18.</a:t>
            </a:r>
          </a:p>
          <a:p>
            <a:pPr eaLnBrk="1" fontAlgn="base" hangingPunct="1">
              <a:spcBef>
                <a:spcPct val="0"/>
              </a:spcBef>
              <a:spcAft>
                <a:spcPct val="0"/>
              </a:spcAft>
            </a:pPr>
            <a:r>
              <a:rPr lang="en-US" altLang="en-US" sz="2000">
                <a:solidFill>
                  <a:srgbClr val="000000"/>
                </a:solidFill>
              </a:rPr>
              <a:t>Bragg &amp; Perutz (1952)."external form haemoglobin I", </a:t>
            </a:r>
            <a:r>
              <a:rPr lang="en-US" altLang="en-US" sz="2000" i="1">
                <a:solidFill>
                  <a:srgbClr val="000000"/>
                </a:solidFill>
              </a:rPr>
              <a:t>Acta Cryst.</a:t>
            </a:r>
            <a:r>
              <a:rPr lang="en-US" altLang="en-US" sz="2000">
                <a:solidFill>
                  <a:srgbClr val="000000"/>
                </a:solidFill>
              </a:rPr>
              <a:t> </a:t>
            </a:r>
            <a:r>
              <a:rPr lang="en-US" altLang="en-US" sz="2000" b="1">
                <a:solidFill>
                  <a:srgbClr val="000000"/>
                </a:solidFill>
              </a:rPr>
              <a:t>5</a:t>
            </a:r>
            <a:r>
              <a:rPr lang="en-US" altLang="en-US" sz="2000">
                <a:solidFill>
                  <a:srgbClr val="000000"/>
                </a:solidFill>
              </a:rPr>
              <a:t>, 277-283. </a:t>
            </a:r>
          </a:p>
        </p:txBody>
      </p:sp>
      <p:sp>
        <p:nvSpPr>
          <p:cNvPr id="102404" name="Title 1"/>
          <p:cNvSpPr>
            <a:spLocks noGrp="1"/>
          </p:cNvSpPr>
          <p:nvPr>
            <p:ph type="title"/>
          </p:nvPr>
        </p:nvSpPr>
        <p:spPr>
          <a:xfrm>
            <a:off x="0" y="0"/>
            <a:ext cx="9144000" cy="1423988"/>
          </a:xfrm>
        </p:spPr>
        <p:txBody>
          <a:bodyPr/>
          <a:lstStyle/>
          <a:p>
            <a:r>
              <a:rPr lang="en-US" altLang="en-US" sz="3600" smtClean="0"/>
              <a:t>Bragg’s “minimum wavelength principle”</a:t>
            </a:r>
          </a:p>
        </p:txBody>
      </p:sp>
    </p:spTree>
    <p:extLst>
      <p:ext uri="{BB962C8B-B14F-4D97-AF65-F5344CB8AC3E}">
        <p14:creationId xmlns:p14="http://schemas.microsoft.com/office/powerpoint/2010/main" val="3779271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0"/>
            <a:ext cx="8229600" cy="1417638"/>
          </a:xfrm>
        </p:spPr>
        <p:txBody>
          <a:bodyPr/>
          <a:lstStyle/>
          <a:p>
            <a:r>
              <a:rPr lang="en-US" altLang="en-US" smtClean="0"/>
              <a:t>DMMULTI – fake data</a:t>
            </a:r>
            <a:br>
              <a:rPr lang="en-US" altLang="en-US" smtClean="0"/>
            </a:br>
            <a:r>
              <a:rPr lang="en-US" altLang="en-US" sz="3600" smtClean="0"/>
              <a:t>4 deg rotation: 8 “xtals”: before</a:t>
            </a:r>
            <a:endParaRPr lang="en-US" altLang="en-US" smtClean="0"/>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5"/>
          <p:cNvSpPr txBox="1">
            <a:spLocks noChangeArrowheads="1"/>
          </p:cNvSpPr>
          <p:nvPr/>
        </p:nvSpPr>
        <p:spPr bwMode="auto">
          <a:xfrm>
            <a:off x="0" y="1306513"/>
            <a:ext cx="204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200">
                <a:solidFill>
                  <a:srgbClr val="000000"/>
                </a:solidFill>
              </a:rPr>
              <a:t>CC = 0.02</a:t>
            </a:r>
          </a:p>
        </p:txBody>
      </p:sp>
    </p:spTree>
    <p:extLst>
      <p:ext uri="{BB962C8B-B14F-4D97-AF65-F5344CB8AC3E}">
        <p14:creationId xmlns:p14="http://schemas.microsoft.com/office/powerpoint/2010/main" val="2910277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p>
        </p:txBody>
      </p:sp>
      <p:sp>
        <p:nvSpPr>
          <p:cNvPr id="56" name="TextBox 55"/>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 → 15%</a:t>
            </a:r>
          </a:p>
        </p:txBody>
      </p:sp>
      <p:sp>
        <p:nvSpPr>
          <p:cNvPr id="57" name="Rectangle 56"/>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51456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6"/>
          <p:cNvSpPr txBox="1">
            <a:spLocks noChangeArrowheads="1"/>
          </p:cNvSpPr>
          <p:nvPr/>
        </p:nvSpPr>
        <p:spPr bwMode="auto">
          <a:xfrm>
            <a:off x="0" y="1306513"/>
            <a:ext cx="1814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200">
                <a:solidFill>
                  <a:srgbClr val="000000"/>
                </a:solidFill>
              </a:rPr>
              <a:t>CC = 0.8</a:t>
            </a: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622830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pPr fontAlgn="base">
              <a:spcBef>
                <a:spcPct val="0"/>
              </a:spcBef>
              <a:spcAft>
                <a:spcPct val="0"/>
              </a:spcAft>
            </a:pPr>
            <a:r>
              <a:rPr lang="en-US" dirty="0" smtClean="0">
                <a:solidFill>
                  <a:srgbClr val="000000"/>
                </a:solidFill>
                <a:cs typeface="Arial" charset="0"/>
              </a:rPr>
              <a:t>Knott </a:t>
            </a:r>
            <a:r>
              <a:rPr lang="en-US" i="1" dirty="0" smtClean="0">
                <a:solidFill>
                  <a:srgbClr val="000000"/>
                </a:solidFill>
                <a:cs typeface="Arial" charset="0"/>
              </a:rPr>
              <a:t>et al. </a:t>
            </a:r>
            <a:r>
              <a:rPr lang="en-US" dirty="0" smtClean="0">
                <a:solidFill>
                  <a:srgbClr val="000000"/>
                </a:solidFill>
                <a:cs typeface="Arial" charset="0"/>
              </a:rPr>
              <a:t>(2017</a:t>
            </a:r>
            <a:r>
              <a:rPr lang="en-US" dirty="0">
                <a:solidFill>
                  <a:srgbClr val="000000"/>
                </a:solidFill>
                <a:cs typeface="Arial" charset="0"/>
              </a:rPr>
              <a:t>). "Guide-bound </a:t>
            </a:r>
            <a:r>
              <a:rPr lang="en-US" dirty="0" smtClean="0">
                <a:solidFill>
                  <a:srgbClr val="000000"/>
                </a:solidFill>
                <a:cs typeface="Arial" charset="0"/>
              </a:rPr>
              <a:t>CRISPR-Cas13a." </a:t>
            </a:r>
            <a:r>
              <a:rPr lang="en-US" u="sng" dirty="0">
                <a:solidFill>
                  <a:srgbClr val="000000"/>
                </a:solidFill>
                <a:cs typeface="Arial" charset="0"/>
              </a:rPr>
              <a:t>Nature </a:t>
            </a:r>
            <a:r>
              <a:rPr lang="en-US" u="sng" dirty="0" smtClean="0">
                <a:solidFill>
                  <a:srgbClr val="000000"/>
                </a:solidFill>
                <a:cs typeface="Arial" charset="0"/>
              </a:rPr>
              <a:t>S&amp;MB</a:t>
            </a:r>
            <a:r>
              <a:rPr lang="en-US" dirty="0" smtClean="0">
                <a:solidFill>
                  <a:srgbClr val="000000"/>
                </a:solidFill>
                <a:cs typeface="Arial" charset="0"/>
              </a:rPr>
              <a:t> </a:t>
            </a:r>
            <a:r>
              <a:rPr lang="en-US" b="1" dirty="0" smtClean="0">
                <a:solidFill>
                  <a:srgbClr val="000000"/>
                </a:solidFill>
                <a:cs typeface="Arial" charset="0"/>
              </a:rPr>
              <a:t>24, </a:t>
            </a:r>
            <a:r>
              <a:rPr lang="en-US" dirty="0" smtClean="0">
                <a:solidFill>
                  <a:srgbClr val="000000"/>
                </a:solidFill>
                <a:cs typeface="Arial" charset="0"/>
              </a:rPr>
              <a:t>825</a:t>
            </a:r>
            <a:endParaRPr lang="en-US" dirty="0">
              <a:solidFill>
                <a:srgbClr val="000000"/>
              </a:solidFill>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 name="TextBox 2"/>
          <p:cNvSpPr txBox="1"/>
          <p:nvPr/>
        </p:nvSpPr>
        <p:spPr>
          <a:xfrm>
            <a:off x="7315200" y="4114800"/>
            <a:ext cx="1314784" cy="461665"/>
          </a:xfrm>
          <a:prstGeom prst="rect">
            <a:avLst/>
          </a:prstGeom>
          <a:noFill/>
        </p:spPr>
        <p:txBody>
          <a:bodyPr wrap="none" rtlCol="0">
            <a:spAutoFit/>
          </a:bodyPr>
          <a:lstStyle/>
          <a:p>
            <a:r>
              <a:rPr lang="en-US" sz="2400" b="1" dirty="0" smtClean="0">
                <a:solidFill>
                  <a:srgbClr val="C00000"/>
                </a:solidFill>
              </a:rPr>
              <a:t>20 </a:t>
            </a:r>
            <a:r>
              <a:rPr lang="en-US" sz="2400" b="1" dirty="0" err="1" smtClean="0">
                <a:solidFill>
                  <a:srgbClr val="C00000"/>
                </a:solidFill>
              </a:rPr>
              <a:t>xtals</a:t>
            </a:r>
            <a:endParaRPr lang="en-US" sz="2400" b="1" dirty="0">
              <a:solidFill>
                <a:srgbClr val="C00000"/>
              </a:solidFill>
            </a:endParaRPr>
          </a:p>
        </p:txBody>
      </p:sp>
    </p:spTree>
    <p:extLst>
      <p:ext uri="{BB962C8B-B14F-4D97-AF65-F5344CB8AC3E}">
        <p14:creationId xmlns:p14="http://schemas.microsoft.com/office/powerpoint/2010/main" val="38174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3218893864"/>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192714660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186547"/>
            <a:ext cx="8162925" cy="3386511"/>
          </a:xfrm>
        </p:spPr>
        <p:txBody>
          <a:bodyPr/>
          <a:lstStyle/>
          <a:p>
            <a:pPr algn="ctr" eaLnBrk="1" hangingPunct="1">
              <a:lnSpc>
                <a:spcPct val="130000"/>
              </a:lnSpc>
              <a:buNone/>
            </a:pPr>
            <a:r>
              <a:rPr lang="en-US" altLang="en-US" sz="2800" b="1" dirty="0">
                <a:solidFill>
                  <a:srgbClr val="008000"/>
                </a:solidFill>
              </a:rPr>
              <a:t>Cell does not always tell</a:t>
            </a:r>
            <a:endParaRPr lang="el-GR" altLang="en-US" sz="2800" b="1" dirty="0">
              <a:solidFill>
                <a:srgbClr val="008000"/>
              </a:solidFill>
              <a:cs typeface="Arial" pitchFamily="34" charset="0"/>
            </a:endParaRPr>
          </a:p>
          <a:p>
            <a:pPr algn="ctr" eaLnBrk="1" hangingPunct="1">
              <a:lnSpc>
                <a:spcPct val="130000"/>
              </a:lnSpc>
              <a:buFontTx/>
              <a:buNone/>
            </a:pPr>
            <a:r>
              <a:rPr lang="en-US" altLang="en-US" sz="2800" b="1" dirty="0">
                <a:solidFill>
                  <a:srgbClr val="008000"/>
                </a:solidFill>
              </a:rPr>
              <a:t>D</a:t>
            </a:r>
            <a:r>
              <a:rPr lang="en-US" altLang="en-US" sz="2800" b="1" dirty="0" smtClean="0">
                <a:solidFill>
                  <a:srgbClr val="008000"/>
                </a:solidFill>
              </a:rPr>
              <a:t>amage, humidity &amp; everything else</a:t>
            </a:r>
          </a:p>
          <a:p>
            <a:pPr algn="ctr" eaLnBrk="1" hangingPunct="1">
              <a:lnSpc>
                <a:spcPct val="130000"/>
              </a:lnSpc>
              <a:buFontTx/>
              <a:buNone/>
            </a:pPr>
            <a:r>
              <a:rPr lang="en-US" altLang="en-US" sz="2800" b="1" dirty="0" smtClean="0">
                <a:solidFill>
                  <a:srgbClr val="008000"/>
                </a:solidFill>
              </a:rPr>
              <a:t>May reveal function</a:t>
            </a:r>
          </a:p>
          <a:p>
            <a:pPr algn="ctr" eaLnBrk="1" hangingPunct="1">
              <a:lnSpc>
                <a:spcPct val="130000"/>
              </a:lnSpc>
              <a:buFontTx/>
              <a:buNone/>
            </a:pPr>
            <a:r>
              <a:rPr lang="en-US" altLang="en-US" sz="2800" b="1" dirty="0" smtClean="0">
                <a:solidFill>
                  <a:srgbClr val="008000"/>
                </a:solidFill>
              </a:rPr>
              <a:t>Align before subtract</a:t>
            </a:r>
            <a:endParaRPr lang="en-US" altLang="en-US" sz="2800" b="1" dirty="0" smtClean="0">
              <a:solidFill>
                <a:srgbClr val="008000"/>
              </a:solidFill>
            </a:endParaRPr>
          </a:p>
          <a:p>
            <a:pPr algn="ctr" eaLnBrk="1" hangingPunct="1">
              <a:lnSpc>
                <a:spcPct val="130000"/>
              </a:lnSpc>
              <a:buFontTx/>
              <a:buNone/>
            </a:pPr>
            <a:r>
              <a:rPr lang="en-US" altLang="en-US" sz="2800" b="1" dirty="0" smtClean="0">
                <a:solidFill>
                  <a:srgbClr val="008000"/>
                </a:solidFill>
              </a:rPr>
              <a:t>Ignore &amp; merge?</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URLs &amp; Summary</a:t>
            </a:r>
          </a:p>
        </p:txBody>
      </p:sp>
      <p:sp>
        <p:nvSpPr>
          <p:cNvPr id="273412" name="Rectangle 4"/>
          <p:cNvSpPr>
            <a:spLocks noChangeArrowheads="1"/>
          </p:cNvSpPr>
          <p:nvPr/>
        </p:nvSpPr>
        <p:spPr bwMode="auto">
          <a:xfrm>
            <a:off x="498475" y="1185863"/>
            <a:ext cx="8645525" cy="145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https://</a:t>
            </a:r>
            <a:r>
              <a:rPr lang="en-US" altLang="en-US" sz="2400" b="1" dirty="0">
                <a:solidFill>
                  <a:srgbClr val="000000"/>
                </a:solidFill>
                <a:latin typeface="Courier New" pitchFamily="49" charset="0"/>
              </a:rPr>
              <a:t>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RD11_noniso_2020.pptx</a:t>
            </a:r>
            <a:endParaRPr lang="en-US" altLang="en-US" sz="2400" b="1" dirty="0" smtClean="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000" b="1" dirty="0">
                <a:solidFill>
                  <a:srgbClr val="000000"/>
                </a:solidFill>
                <a:latin typeface="Courier New" pitchFamily="49" charset="0"/>
              </a:rPr>
              <a:t>https://git.bl831.als.lbl.gov/jamesh/map-bender</a:t>
            </a:r>
            <a:endParaRPr lang="en-US" altLang="en-US" sz="2000" b="1" dirty="0" smtClean="0">
              <a:solidFill>
                <a:srgbClr val="000000"/>
              </a:solidFill>
              <a:latin typeface="Courier New" pitchFamily="49" charset="0"/>
            </a:endParaRPr>
          </a:p>
        </p:txBody>
      </p:sp>
    </p:spTree>
    <p:extLst>
      <p:ext uri="{BB962C8B-B14F-4D97-AF65-F5344CB8AC3E}">
        <p14:creationId xmlns:p14="http://schemas.microsoft.com/office/powerpoint/2010/main" val="3325774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62" name="Picture 2" descr="glycerol_vs_trehalose_50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23348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164163" name="Rectangle 3"/>
          <p:cNvSpPr>
            <a:spLocks noGrp="1" noChangeArrowheads="1"/>
          </p:cNvSpPr>
          <p:nvPr>
            <p:ph type="title"/>
          </p:nvPr>
        </p:nvSpPr>
        <p:spPr>
          <a:xfrm>
            <a:off x="457200" y="-63500"/>
            <a:ext cx="8229600" cy="1143000"/>
          </a:xfrm>
          <a:noFill/>
          <a:ln/>
        </p:spPr>
        <p:txBody>
          <a:bodyPr/>
          <a:lstStyle/>
          <a:p>
            <a:r>
              <a:rPr lang="en-US" altLang="en-US" sz="3600" b="1" dirty="0" smtClean="0">
                <a:latin typeface="Arial" charset="0"/>
              </a:rPr>
              <a:t>damage </a:t>
            </a:r>
            <a:r>
              <a:rPr lang="en-US" altLang="en-US" sz="3600" b="1" dirty="0" smtClean="0">
                <a:latin typeface="Arial" charset="0"/>
              </a:rPr>
              <a:t>repair?</a:t>
            </a:r>
            <a:endParaRPr lang="en-US" altLang="en-US" sz="3600" b="1" dirty="0">
              <a:latin typeface="Arial" charset="0"/>
            </a:endParaRPr>
          </a:p>
        </p:txBody>
      </p:sp>
      <p:sp>
        <p:nvSpPr>
          <p:cNvPr id="3164164" name="Text Box 4"/>
          <p:cNvSpPr txBox="1">
            <a:spLocks noChangeArrowheads="1"/>
          </p:cNvSpPr>
          <p:nvPr/>
        </p:nvSpPr>
        <p:spPr bwMode="auto">
          <a:xfrm>
            <a:off x="3581400" y="6153150"/>
            <a:ext cx="258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latin typeface="Arial" charset="0"/>
              </a:rPr>
              <a:t>Absorbed Dose (MGy)</a:t>
            </a:r>
          </a:p>
        </p:txBody>
      </p:sp>
      <p:sp>
        <p:nvSpPr>
          <p:cNvPr id="3164165" name="Text Box 5"/>
          <p:cNvSpPr txBox="1">
            <a:spLocks noChangeArrowheads="1"/>
          </p:cNvSpPr>
          <p:nvPr/>
        </p:nvSpPr>
        <p:spPr bwMode="auto">
          <a:xfrm rot="-5400000">
            <a:off x="-1062467" y="3517384"/>
            <a:ext cx="333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dirty="0">
                <a:solidFill>
                  <a:srgbClr val="000000"/>
                </a:solidFill>
                <a:latin typeface="Arial" charset="0"/>
              </a:rPr>
              <a:t>Fraction </a:t>
            </a:r>
            <a:r>
              <a:rPr lang="en-US" altLang="en-US" b="1" dirty="0" smtClean="0">
                <a:solidFill>
                  <a:srgbClr val="000000"/>
                </a:solidFill>
                <a:latin typeface="Arial" charset="0"/>
              </a:rPr>
              <a:t>Se-Met undamaged </a:t>
            </a:r>
            <a:endParaRPr lang="en-US" altLang="en-US" b="1" dirty="0">
              <a:solidFill>
                <a:srgbClr val="000000"/>
              </a:solidFill>
              <a:latin typeface="Arial" charset="0"/>
            </a:endParaRPr>
          </a:p>
        </p:txBody>
      </p:sp>
      <p:sp>
        <p:nvSpPr>
          <p:cNvPr id="3164166" name="Text Box 6"/>
          <p:cNvSpPr txBox="1">
            <a:spLocks noChangeArrowheads="1"/>
          </p:cNvSpPr>
          <p:nvPr/>
        </p:nvSpPr>
        <p:spPr bwMode="auto">
          <a:xfrm>
            <a:off x="2586038" y="865188"/>
            <a:ext cx="451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latin typeface="Arial" charset="0"/>
              </a:rPr>
              <a:t>25mM SeMet in 50 mM bis-tris</a:t>
            </a:r>
          </a:p>
        </p:txBody>
      </p:sp>
      <p:sp>
        <p:nvSpPr>
          <p:cNvPr id="3164167" name="Text Box 7"/>
          <p:cNvSpPr txBox="1">
            <a:spLocks noChangeArrowheads="1"/>
          </p:cNvSpPr>
          <p:nvPr/>
        </p:nvSpPr>
        <p:spPr bwMode="auto">
          <a:xfrm rot="-5400000">
            <a:off x="-1395412" y="3492500"/>
            <a:ext cx="497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600" b="1">
                <a:solidFill>
                  <a:srgbClr val="000000"/>
                </a:solidFill>
                <a:latin typeface="Arial" charset="0"/>
              </a:rPr>
              <a:t>      0.0         0.2         0.4         0.6          0.8         1.0</a:t>
            </a:r>
          </a:p>
        </p:txBody>
      </p:sp>
      <p:sp>
        <p:nvSpPr>
          <p:cNvPr id="3164168" name="Text Box 8"/>
          <p:cNvSpPr txBox="1">
            <a:spLocks noChangeArrowheads="1"/>
          </p:cNvSpPr>
          <p:nvPr/>
        </p:nvSpPr>
        <p:spPr bwMode="auto">
          <a:xfrm>
            <a:off x="1133475" y="5756275"/>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00"/>
                </a:solidFill>
                <a:latin typeface="Arial" charset="0"/>
              </a:rPr>
              <a:t>0                 100                 200                300                400                500</a:t>
            </a:r>
          </a:p>
        </p:txBody>
      </p:sp>
      <p:sp>
        <p:nvSpPr>
          <p:cNvPr id="3164169" name="Text Box 9"/>
          <p:cNvSpPr txBox="1">
            <a:spLocks noChangeArrowheads="1"/>
          </p:cNvSpPr>
          <p:nvPr/>
        </p:nvSpPr>
        <p:spPr bwMode="auto">
          <a:xfrm>
            <a:off x="4130675" y="2600325"/>
            <a:ext cx="3662363"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990099"/>
                </a:solidFill>
                <a:latin typeface="Arial" charset="0"/>
              </a:rPr>
              <a:t>Half-dose = 10 </a:t>
            </a:r>
            <a:r>
              <a:rPr lang="en-US" altLang="en-US" sz="2400">
                <a:solidFill>
                  <a:srgbClr val="990099"/>
                </a:solidFill>
                <a:latin typeface="Arial" charset="0"/>
                <a:cs typeface="Arial" charset="0"/>
              </a:rPr>
              <a:t>±</a:t>
            </a:r>
            <a:r>
              <a:rPr lang="en-US" altLang="en-US" sz="2400">
                <a:solidFill>
                  <a:srgbClr val="990099"/>
                </a:solidFill>
                <a:latin typeface="Arial" charset="0"/>
              </a:rPr>
              <a:t> 0.4 MGy</a:t>
            </a:r>
          </a:p>
          <a:p>
            <a:pPr algn="ctr" fontAlgn="base">
              <a:spcBef>
                <a:spcPct val="0"/>
              </a:spcBef>
              <a:spcAft>
                <a:spcPct val="0"/>
              </a:spcAft>
            </a:pPr>
            <a:r>
              <a:rPr lang="en-US" altLang="en-US" sz="2400">
                <a:solidFill>
                  <a:srgbClr val="990099"/>
                </a:solidFill>
                <a:latin typeface="Arial" charset="0"/>
              </a:rPr>
              <a:t>25% threhalose</a:t>
            </a:r>
          </a:p>
        </p:txBody>
      </p:sp>
      <p:sp>
        <p:nvSpPr>
          <p:cNvPr id="3164170" name="Text Box 10"/>
          <p:cNvSpPr txBox="1">
            <a:spLocks noChangeArrowheads="1"/>
          </p:cNvSpPr>
          <p:nvPr/>
        </p:nvSpPr>
        <p:spPr bwMode="auto">
          <a:xfrm>
            <a:off x="4005263" y="1603375"/>
            <a:ext cx="3916362"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99"/>
                </a:solidFill>
                <a:latin typeface="Arial" charset="0"/>
              </a:rPr>
              <a:t>Half-dose = 17.0 </a:t>
            </a:r>
            <a:r>
              <a:rPr lang="en-US" altLang="en-US" sz="2400">
                <a:solidFill>
                  <a:srgbClr val="000099"/>
                </a:solidFill>
                <a:latin typeface="Arial" charset="0"/>
                <a:cs typeface="Arial" charset="0"/>
              </a:rPr>
              <a:t>±</a:t>
            </a:r>
            <a:r>
              <a:rPr lang="en-US" altLang="en-US" sz="2400">
                <a:solidFill>
                  <a:srgbClr val="000099"/>
                </a:solidFill>
                <a:latin typeface="Arial" charset="0"/>
              </a:rPr>
              <a:t> 0.7 MGy</a:t>
            </a:r>
          </a:p>
          <a:p>
            <a:pPr algn="ctr" fontAlgn="base">
              <a:spcBef>
                <a:spcPct val="0"/>
              </a:spcBef>
              <a:spcAft>
                <a:spcPct val="0"/>
              </a:spcAft>
            </a:pPr>
            <a:r>
              <a:rPr lang="en-US" altLang="en-US" sz="2400">
                <a:solidFill>
                  <a:srgbClr val="000099"/>
                </a:solidFill>
                <a:latin typeface="Arial" charset="0"/>
              </a:rPr>
              <a:t>25% glycerol</a:t>
            </a:r>
            <a:endParaRPr lang="en-US" altLang="en-US" sz="1600" b="1">
              <a:solidFill>
                <a:srgbClr val="000099"/>
              </a:solidFill>
              <a:latin typeface="Arial" charset="0"/>
            </a:endParaRPr>
          </a:p>
        </p:txBody>
      </p:sp>
      <p:sp>
        <p:nvSpPr>
          <p:cNvPr id="3164171" name="Text Box 11"/>
          <p:cNvSpPr txBox="1">
            <a:spLocks noChangeArrowheads="1"/>
          </p:cNvSpPr>
          <p:nvPr/>
        </p:nvSpPr>
        <p:spPr bwMode="auto">
          <a:xfrm>
            <a:off x="3683000" y="4567238"/>
            <a:ext cx="45783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990099"/>
                </a:solidFill>
                <a:latin typeface="Arial" charset="0"/>
              </a:rPr>
              <a:t>Reverse half-dose = 93 </a:t>
            </a:r>
            <a:r>
              <a:rPr lang="en-US" altLang="en-US" sz="2400">
                <a:solidFill>
                  <a:srgbClr val="990099"/>
                </a:solidFill>
                <a:latin typeface="Arial" charset="0"/>
                <a:cs typeface="Arial" charset="0"/>
              </a:rPr>
              <a:t>±</a:t>
            </a:r>
            <a:r>
              <a:rPr lang="en-US" altLang="en-US" sz="2400">
                <a:solidFill>
                  <a:srgbClr val="990099"/>
                </a:solidFill>
                <a:latin typeface="Arial" charset="0"/>
              </a:rPr>
              <a:t> 5 MGy</a:t>
            </a:r>
          </a:p>
        </p:txBody>
      </p:sp>
      <p:sp>
        <p:nvSpPr>
          <p:cNvPr id="2" name="TextBox 1"/>
          <p:cNvSpPr txBox="1"/>
          <p:nvPr/>
        </p:nvSpPr>
        <p:spPr>
          <a:xfrm>
            <a:off x="2450969" y="3280528"/>
            <a:ext cx="1531188" cy="769441"/>
          </a:xfrm>
          <a:prstGeom prst="rect">
            <a:avLst/>
          </a:prstGeom>
          <a:noFill/>
        </p:spPr>
        <p:txBody>
          <a:bodyPr wrap="none" rtlCol="0">
            <a:spAutoFit/>
          </a:bodyPr>
          <a:lstStyle/>
          <a:p>
            <a:r>
              <a:rPr lang="en-US" sz="4400" b="1" dirty="0" smtClean="0">
                <a:solidFill>
                  <a:srgbClr val="C00000"/>
                </a:solidFill>
                <a:latin typeface="Arial" panose="020B0604020202020204" pitchFamily="34" charset="0"/>
                <a:cs typeface="Arial" panose="020B0604020202020204" pitchFamily="34" charset="0"/>
              </a:rPr>
              <a:t>Drift!</a:t>
            </a:r>
            <a:endParaRPr lang="en-US" sz="4400" b="1" dirty="0">
              <a:solidFill>
                <a:srgbClr val="C00000"/>
              </a:solidFill>
              <a:latin typeface="Arial" panose="020B0604020202020204" pitchFamily="34" charset="0"/>
              <a:cs typeface="Arial" panose="020B0604020202020204" pitchFamily="34" charset="0"/>
            </a:endParaRPr>
          </a:p>
        </p:txBody>
      </p:sp>
      <p:sp>
        <p:nvSpPr>
          <p:cNvPr id="3" name="&quot;No&quot; Symbol 2"/>
          <p:cNvSpPr/>
          <p:nvPr/>
        </p:nvSpPr>
        <p:spPr bwMode="auto">
          <a:xfrm>
            <a:off x="2667000" y="-9293"/>
            <a:ext cx="3563332" cy="1178351"/>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Tree>
    <p:extLst>
      <p:ext uri="{BB962C8B-B14F-4D97-AF65-F5344CB8AC3E}">
        <p14:creationId xmlns:p14="http://schemas.microsoft.com/office/powerpoint/2010/main" val="27350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drift</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533136"/>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000000"/>
                </a:solidFill>
                <a:latin typeface="Arial" panose="020B0604020202020204" pitchFamily="34" charset="0"/>
                <a:cs typeface="Arial" panose="020B0604020202020204" pitchFamily="34" charset="0"/>
              </a:rPr>
              <a:t>X-ray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dirty="0" smtClean="0">
              <a:solidFill>
                <a:srgbClr val="000000"/>
              </a:solidFill>
              <a:latin typeface="Comic Sans MS" pitchFamily="66" charset="0"/>
            </a:endParaRPr>
          </a:p>
        </p:txBody>
      </p:sp>
      <p:sp>
        <p:nvSpPr>
          <p:cNvPr id="63" name="TextBox 62"/>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
        <p:nvSpPr>
          <p:cNvPr id="64" name="Rectangle 63"/>
          <p:cNvSpPr/>
          <p:nvPr/>
        </p:nvSpPr>
        <p:spPr bwMode="auto">
          <a:xfrm>
            <a:off x="4181708" y="3546146"/>
            <a:ext cx="847493" cy="620752"/>
          </a:xfrm>
          <a:prstGeom prst="rect">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grpSp>
        <p:nvGrpSpPr>
          <p:cNvPr id="65" name="Group 64"/>
          <p:cNvGrpSpPr/>
          <p:nvPr/>
        </p:nvGrpSpPr>
        <p:grpSpPr>
          <a:xfrm>
            <a:off x="7549287" y="810991"/>
            <a:ext cx="1441891" cy="5953709"/>
            <a:chOff x="7621260" y="1582459"/>
            <a:chExt cx="722699" cy="4016932"/>
          </a:xfrm>
        </p:grpSpPr>
        <p:pic>
          <p:nvPicPr>
            <p:cNvPr id="66" name="Picture 65"/>
            <p:cNvPicPr>
              <a:picLocks noChangeAspect="1"/>
            </p:cNvPicPr>
            <p:nvPr/>
          </p:nvPicPr>
          <p:blipFill>
            <a:blip r:embed="rId4">
              <a:extLst>
                <a:ext uri="{BEBA8EAE-BF5A-486C-A8C5-ECC9F3942E4B}">
                  <a14:imgProps xmlns:a14="http://schemas.microsoft.com/office/drawing/2010/main">
                    <a14:imgLayer r:embed="rId3">
                      <a14:imgEffect>
                        <a14:backgroundRemoval t="0" b="100000" l="0" r="100000"/>
                      </a14:imgEffect>
                      <a14:imgEffect>
                        <a14:brightnessContrast contrast="-56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67" name="Straight Connector 6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1318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61111E-6 1.48148E-6 L -3.61111E-6 -0.08658 " pathEditMode="relative" rAng="0" ptsTypes="AA">
                                      <p:cBhvr>
                                        <p:cTn id="26" dur="2000" fill="hold"/>
                                        <p:tgtEl>
                                          <p:spTgt spid="4"/>
                                        </p:tgtEl>
                                        <p:attrNameLst>
                                          <p:attrName>ppt_x</p:attrName>
                                          <p:attrName>ppt_y</p:attrName>
                                        </p:attrNameLst>
                                      </p:cBhvr>
                                      <p:rCtr x="0" y="-4329"/>
                                    </p:animMotion>
                                  </p:childTnLst>
                                </p:cTn>
                              </p:par>
                            </p:childTnLst>
                          </p:cTn>
                        </p:par>
                        <p:par>
                          <p:cTn id="27" fill="hold">
                            <p:stCondLst>
                              <p:cond delay="2000"/>
                            </p:stCondLst>
                            <p:childTnLst>
                              <p:par>
                                <p:cTn id="28" presetID="1" presetClass="exit" presetSubtype="0" fill="hold" nodeType="afterEffect">
                                  <p:stCondLst>
                                    <p:cond delay="0"/>
                                  </p:stCondLst>
                                  <p:childTnLst>
                                    <p:set>
                                      <p:cBhvr>
                                        <p:cTn id="29"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206187"/>
            <a:ext cx="4237459" cy="1203434"/>
          </a:xfrm>
          <a:prstGeom prst="rect">
            <a:avLst/>
          </a:prstGeom>
          <a:gradFill flip="none" rotWithShape="1">
            <a:gsLst>
              <a:gs pos="0">
                <a:srgbClr val="66FF66"/>
              </a:gs>
              <a:gs pos="50000">
                <a:srgbClr val="993366"/>
              </a:gs>
              <a:gs pos="100000">
                <a:srgbClr val="66FF66"/>
              </a:gs>
            </a:gsLst>
            <a:lin ang="5400000" scaled="1"/>
            <a:tileRect/>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FFFFFF"/>
                </a:solidFill>
                <a:latin typeface="Arial" panose="020B0604020202020204" pitchFamily="34" charset="0"/>
                <a:cs typeface="Arial" panose="020B0604020202020204" pitchFamily="34" charset="0"/>
              </a:rPr>
              <a:t>X-ray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736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9773" y="3211586"/>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000000"/>
                </a:solidFill>
                <a:latin typeface="Arial" panose="020B0604020202020204" pitchFamily="34" charset="0"/>
                <a:cs typeface="Arial" panose="020B0604020202020204" pitchFamily="34" charset="0"/>
              </a:rPr>
              <a:t>Cold beam</a:t>
            </a:r>
          </a:p>
        </p:txBody>
      </p:sp>
      <p:sp>
        <p:nvSpPr>
          <p:cNvPr id="5" name="Rectangle 4"/>
          <p:cNvSpPr/>
          <p:nvPr/>
        </p:nvSpPr>
        <p:spPr bwMode="auto">
          <a:xfrm>
            <a:off x="-55754" y="3832567"/>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FFCC99"/>
                </a:solidFill>
                <a:latin typeface="Arial" panose="020B0604020202020204" pitchFamily="34" charset="0"/>
                <a:cs typeface="Arial" panose="020B0604020202020204" pitchFamily="34" charset="0"/>
              </a:rPr>
              <a:t>Hot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0726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000000"/>
                </a:solidFill>
                <a:latin typeface="Arial" panose="020B0604020202020204" pitchFamily="34" charset="0"/>
                <a:cs typeface="Arial" panose="020B0604020202020204" pitchFamily="34" charset="0"/>
              </a:rPr>
              <a:t>Cold beam</a:t>
            </a: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FFCC99"/>
                </a:solidFill>
                <a:latin typeface="Arial" panose="020B0604020202020204" pitchFamily="34" charset="0"/>
                <a:cs typeface="Arial" panose="020B0604020202020204" pitchFamily="34" charset="0"/>
              </a:rPr>
              <a:t>Hot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187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000000"/>
                </a:solidFill>
                <a:latin typeface="Arial" panose="020B0604020202020204" pitchFamily="34" charset="0"/>
                <a:cs typeface="Arial" panose="020B0604020202020204" pitchFamily="34" charset="0"/>
              </a:rPr>
              <a:t>Cold beam</a:t>
            </a: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FFCC99"/>
                </a:solidFill>
                <a:latin typeface="Arial" panose="020B0604020202020204" pitchFamily="34" charset="0"/>
                <a:cs typeface="Arial" panose="020B0604020202020204" pitchFamily="34" charset="0"/>
              </a:rPr>
              <a:t>Hot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duotone>
                <a:prstClr val="black"/>
                <a:srgbClr val="993366">
                  <a:tint val="45000"/>
                  <a:satMod val="400000"/>
                </a:srgbClr>
              </a:duotone>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4" name="TextBox 43"/>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24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p>
        </p:txBody>
      </p:sp>
      <p:sp>
        <p:nvSpPr>
          <p:cNvPr id="17" name="TextBox 16"/>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 change → 0%</a:t>
            </a: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6035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7772400" cy="1752600"/>
          </a:xfrm>
        </p:spPr>
        <p:txBody>
          <a:bodyPr/>
          <a:lstStyle/>
          <a:p>
            <a:r>
              <a:rPr lang="en-US" dirty="0" smtClean="0">
                <a:latin typeface="Arial" panose="020B0604020202020204" pitchFamily="34" charset="0"/>
                <a:cs typeface="Arial" panose="020B0604020202020204" pitchFamily="34" charset="0"/>
              </a:rPr>
              <a:t>False “Damage reversal”: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from beam profile</a:t>
            </a:r>
            <a:endParaRPr lang="en-US" dirty="0">
              <a:latin typeface="Arial" panose="020B0604020202020204" pitchFamily="34" charset="0"/>
              <a:cs typeface="Arial" panose="020B0604020202020204" pitchFamily="34" charset="0"/>
            </a:endParaRPr>
          </a:p>
        </p:txBody>
      </p:sp>
      <p:sp>
        <p:nvSpPr>
          <p:cNvPr id="4" name="Rectangle 3"/>
          <p:cNvSpPr/>
          <p:nvPr/>
        </p:nvSpPr>
        <p:spPr bwMode="auto">
          <a:xfrm>
            <a:off x="-55751" y="2999678"/>
            <a:ext cx="4237459" cy="646771"/>
          </a:xfrm>
          <a:prstGeom prst="rect">
            <a:avLst/>
          </a:prstGeom>
          <a:solidFill>
            <a:srgbClr val="66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000000"/>
                </a:solidFill>
                <a:latin typeface="Arial" panose="020B0604020202020204" pitchFamily="34" charset="0"/>
                <a:cs typeface="Arial" panose="020B0604020202020204" pitchFamily="34" charset="0"/>
              </a:rPr>
              <a:t>Cold beam</a:t>
            </a:r>
          </a:p>
        </p:txBody>
      </p:sp>
      <p:sp>
        <p:nvSpPr>
          <p:cNvPr id="5" name="Rectangle 4"/>
          <p:cNvSpPr/>
          <p:nvPr/>
        </p:nvSpPr>
        <p:spPr bwMode="auto">
          <a:xfrm>
            <a:off x="-55754" y="4016925"/>
            <a:ext cx="4237462" cy="620752"/>
          </a:xfrm>
          <a:prstGeom prst="rect">
            <a:avLst/>
          </a:prstGeom>
          <a:solidFill>
            <a:srgbClr val="9933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smtClean="0">
                <a:solidFill>
                  <a:srgbClr val="FFCC99"/>
                </a:solidFill>
                <a:latin typeface="Arial" panose="020B0604020202020204" pitchFamily="34" charset="0"/>
                <a:cs typeface="Arial" panose="020B0604020202020204" pitchFamily="34" charset="0"/>
              </a:rPr>
              <a:t>Hot beam</a:t>
            </a:r>
          </a:p>
        </p:txBody>
      </p:sp>
      <p:grpSp>
        <p:nvGrpSpPr>
          <p:cNvPr id="6" name="Group 5"/>
          <p:cNvGrpSpPr/>
          <p:nvPr/>
        </p:nvGrpSpPr>
        <p:grpSpPr>
          <a:xfrm>
            <a:off x="7784161" y="1401454"/>
            <a:ext cx="695441" cy="4910137"/>
            <a:chOff x="7645075" y="1582459"/>
            <a:chExt cx="695441" cy="1197254"/>
          </a:xfrm>
        </p:grpSpPr>
        <p:cxnSp>
          <p:nvCxnSpPr>
            <p:cNvPr id="7" name="Straight Connector 6"/>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67816" y="2516291"/>
            <a:ext cx="2134956" cy="2305260"/>
            <a:chOff x="5146791" y="2954337"/>
            <a:chExt cx="1039078" cy="1390354"/>
          </a:xfrm>
        </p:grpSpPr>
        <p:sp>
          <p:nvSpPr>
            <p:cNvPr id="22" name="Line 13"/>
            <p:cNvSpPr>
              <a:spLocks noChangeAspect="1" noChangeShapeType="1"/>
            </p:cNvSpPr>
            <p:nvPr/>
          </p:nvSpPr>
          <p:spPr bwMode="auto">
            <a:xfrm flipV="1">
              <a:off x="5209556" y="2954337"/>
              <a:ext cx="976313" cy="7032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3" name="Line 14"/>
            <p:cNvSpPr>
              <a:spLocks noChangeAspect="1" noChangeShapeType="1"/>
            </p:cNvSpPr>
            <p:nvPr/>
          </p:nvSpPr>
          <p:spPr bwMode="auto">
            <a:xfrm>
              <a:off x="5146791" y="3720803"/>
              <a:ext cx="1035050" cy="3175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4" name="Line 15"/>
            <p:cNvSpPr>
              <a:spLocks noChangeAspect="1" noChangeShapeType="1"/>
            </p:cNvSpPr>
            <p:nvPr/>
          </p:nvSpPr>
          <p:spPr bwMode="auto">
            <a:xfrm flipV="1">
              <a:off x="5269029" y="3498553"/>
              <a:ext cx="520700" cy="2000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5" name="Line 16"/>
            <p:cNvSpPr>
              <a:spLocks noChangeAspect="1" noChangeShapeType="1"/>
            </p:cNvSpPr>
            <p:nvPr/>
          </p:nvSpPr>
          <p:spPr bwMode="auto">
            <a:xfrm>
              <a:off x="5265854" y="3847803"/>
              <a:ext cx="554038" cy="4968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grpSp>
        <p:nvGrpSpPr>
          <p:cNvPr id="40" name="Group 39"/>
          <p:cNvGrpSpPr/>
          <p:nvPr/>
        </p:nvGrpSpPr>
        <p:grpSpPr>
          <a:xfrm>
            <a:off x="7568293" y="803930"/>
            <a:ext cx="1441891" cy="5953709"/>
            <a:chOff x="7621260" y="1582459"/>
            <a:chExt cx="722699" cy="4016932"/>
          </a:xfrm>
        </p:grpSpPr>
        <p:pic>
          <p:nvPicPr>
            <p:cNvPr id="26" name="Picture 25"/>
            <p:cNvPicPr>
              <a:picLocks noChangeAspect="1"/>
            </p:cNvPicPr>
            <p:nvPr/>
          </p:nvPicPr>
          <p:blipFill>
            <a:blip r:embed="rId2">
              <a:duotone>
                <a:prstClr val="black"/>
                <a:srgbClr val="66FF66">
                  <a:tint val="45000"/>
                  <a:satMod val="400000"/>
                </a:srgbClr>
              </a:duotone>
              <a:extLst>
                <a:ext uri="{BEBA8EAE-BF5A-486C-A8C5-ECC9F3942E4B}">
                  <a14:imgProps xmlns:a14="http://schemas.microsoft.com/office/drawing/2010/main">
                    <a14:imgLayer r:embed="rId3">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27" name="Straight Connector 26"/>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bwMode="auto">
          <a:xfrm>
            <a:off x="4181708" y="1986020"/>
            <a:ext cx="847493" cy="392911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3" name="Rectangle 42"/>
          <p:cNvSpPr/>
          <p:nvPr/>
        </p:nvSpPr>
        <p:spPr bwMode="auto">
          <a:xfrm>
            <a:off x="4181707" y="4016925"/>
            <a:ext cx="847493" cy="620752"/>
          </a:xfrm>
          <a:prstGeom prst="rect">
            <a:avLst/>
          </a:prstGeom>
          <a:solidFill>
            <a:srgbClr val="CC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
        <p:nvSpPr>
          <p:cNvPr id="45" name="TextBox 44"/>
          <p:cNvSpPr txBox="1"/>
          <p:nvPr/>
        </p:nvSpPr>
        <p:spPr>
          <a:xfrm>
            <a:off x="4177686" y="5921299"/>
            <a:ext cx="851515" cy="369332"/>
          </a:xfrm>
          <a:prstGeom prst="rect">
            <a:avLst/>
          </a:prstGeom>
          <a:noFill/>
        </p:spPr>
        <p:txBody>
          <a:bodyPr wrap="none" rtlCol="0">
            <a:spAutoFit/>
          </a:bodyPr>
          <a:lstStyle/>
          <a:p>
            <a:r>
              <a:rPr lang="en-US" dirty="0" smtClean="0">
                <a:solidFill>
                  <a:srgbClr val="000000"/>
                </a:solidFill>
                <a:latin typeface="Arial" panose="020B0604020202020204" pitchFamily="34" charset="0"/>
                <a:cs typeface="Arial" panose="020B0604020202020204" pitchFamily="34" charset="0"/>
              </a:rPr>
              <a:t>crystal</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241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11533312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59" t="23897" r="11013" b="8903"/>
          <a:stretch/>
        </p:blipFill>
        <p:spPr>
          <a:xfrm>
            <a:off x="219917" y="2283122"/>
            <a:ext cx="8808335" cy="4602992"/>
          </a:xfrm>
          <a:prstGeom prst="rect">
            <a:avLst/>
          </a:prstGeom>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111368" y="139176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00B050"/>
                </a:solidFill>
                <a:cs typeface="Arial" charset="0"/>
              </a:rPr>
              <a:t>50% of flux</a:t>
            </a:r>
          </a:p>
        </p:txBody>
      </p:sp>
      <p:sp>
        <p:nvSpPr>
          <p:cNvPr id="305158" name="Text Box 6"/>
          <p:cNvSpPr txBox="1">
            <a:spLocks noChangeArrowheads="1"/>
          </p:cNvSpPr>
          <p:nvPr/>
        </p:nvSpPr>
        <p:spPr bwMode="auto">
          <a:xfrm>
            <a:off x="7659707" y="2910959"/>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FF0000"/>
                </a:solidFill>
                <a:cs typeface="Arial" charset="0"/>
              </a:rPr>
              <a:t>6.3%</a:t>
            </a:r>
            <a:endParaRPr lang="en-US" altLang="en-US" sz="1800" dirty="0">
              <a:solidFill>
                <a:srgbClr val="FF0000"/>
              </a:solidFill>
              <a:cs typeface="Arial" charset="0"/>
            </a:endParaRPr>
          </a:p>
        </p:txBody>
      </p:sp>
      <p:sp>
        <p:nvSpPr>
          <p:cNvPr id="305159" name="Line 7"/>
          <p:cNvSpPr>
            <a:spLocks noChangeShapeType="1"/>
          </p:cNvSpPr>
          <p:nvPr/>
        </p:nvSpPr>
        <p:spPr bwMode="auto">
          <a:xfrm flipH="1">
            <a:off x="4945372" y="1724144"/>
            <a:ext cx="158368" cy="731044"/>
          </a:xfrm>
          <a:prstGeom prst="line">
            <a:avLst/>
          </a:prstGeom>
          <a:noFill/>
          <a:ln w="38100">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7278707" y="3139559"/>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17" name="Text Box 5"/>
          <p:cNvSpPr txBox="1">
            <a:spLocks noChangeArrowheads="1"/>
          </p:cNvSpPr>
          <p:nvPr/>
        </p:nvSpPr>
        <p:spPr bwMode="auto">
          <a:xfrm>
            <a:off x="5586109" y="1720334"/>
            <a:ext cx="1326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0000FF"/>
                </a:solidFill>
                <a:cs typeface="Arial" charset="0"/>
              </a:rPr>
              <a:t>25% </a:t>
            </a:r>
            <a:r>
              <a:rPr lang="en-US" altLang="en-US" sz="1800" dirty="0">
                <a:solidFill>
                  <a:srgbClr val="0000FF"/>
                </a:solidFill>
                <a:cs typeface="Arial" charset="0"/>
              </a:rPr>
              <a:t>of flux</a:t>
            </a:r>
          </a:p>
        </p:txBody>
      </p:sp>
      <p:sp>
        <p:nvSpPr>
          <p:cNvPr id="18" name="Line 7"/>
          <p:cNvSpPr>
            <a:spLocks noChangeShapeType="1"/>
          </p:cNvSpPr>
          <p:nvPr/>
        </p:nvSpPr>
        <p:spPr bwMode="auto">
          <a:xfrm flipH="1">
            <a:off x="5484739" y="2025134"/>
            <a:ext cx="101369" cy="125515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 name="Text Box 6"/>
          <p:cNvSpPr txBox="1">
            <a:spLocks noChangeArrowheads="1"/>
          </p:cNvSpPr>
          <p:nvPr/>
        </p:nvSpPr>
        <p:spPr bwMode="auto">
          <a:xfrm>
            <a:off x="6053157" y="2140349"/>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smtClean="0">
                <a:solidFill>
                  <a:srgbClr val="FF0000"/>
                </a:solidFill>
                <a:cs typeface="Arial" charset="0"/>
              </a:rPr>
              <a:t>12.5 % of flux</a:t>
            </a:r>
            <a:endParaRPr lang="en-US" altLang="en-US" sz="1800" dirty="0">
              <a:solidFill>
                <a:srgbClr val="FF0000"/>
              </a:solidFill>
              <a:cs typeface="Arial" charset="0"/>
            </a:endParaRPr>
          </a:p>
        </p:txBody>
      </p:sp>
      <p:sp>
        <p:nvSpPr>
          <p:cNvPr id="20" name="Line 8"/>
          <p:cNvSpPr>
            <a:spLocks noChangeShapeType="1"/>
          </p:cNvSpPr>
          <p:nvPr/>
        </p:nvSpPr>
        <p:spPr bwMode="auto">
          <a:xfrm flipH="1">
            <a:off x="5383371" y="2368948"/>
            <a:ext cx="593586" cy="17632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 name="Text Box 6"/>
          <p:cNvSpPr txBox="1">
            <a:spLocks noChangeArrowheads="1"/>
          </p:cNvSpPr>
          <p:nvPr/>
        </p:nvSpPr>
        <p:spPr bwMode="auto">
          <a:xfrm>
            <a:off x="6487465" y="2558139"/>
            <a:ext cx="1454244"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33CCCC"/>
                </a:solidFill>
                <a:cs typeface="Arial" charset="0"/>
              </a:rPr>
              <a:t>6</a:t>
            </a:r>
            <a:r>
              <a:rPr lang="en-US" altLang="en-US" sz="1800" dirty="0" smtClean="0">
                <a:solidFill>
                  <a:srgbClr val="33CCCC"/>
                </a:solidFill>
                <a:cs typeface="Arial" charset="0"/>
              </a:rPr>
              <a:t>.3 % of flux</a:t>
            </a:r>
            <a:endParaRPr lang="en-US" altLang="en-US" sz="1800" dirty="0">
              <a:solidFill>
                <a:srgbClr val="33CCCC"/>
              </a:solidFill>
              <a:cs typeface="Arial" charset="0"/>
            </a:endParaRPr>
          </a:p>
        </p:txBody>
      </p:sp>
      <p:sp>
        <p:nvSpPr>
          <p:cNvPr id="22" name="Line 8"/>
          <p:cNvSpPr>
            <a:spLocks noChangeShapeType="1"/>
          </p:cNvSpPr>
          <p:nvPr/>
        </p:nvSpPr>
        <p:spPr bwMode="auto">
          <a:xfrm flipH="1">
            <a:off x="5863574" y="2927471"/>
            <a:ext cx="710845" cy="1532543"/>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33CCCC"/>
              </a:solidFill>
              <a:cs typeface="Arial" charset="0"/>
            </a:endParaRPr>
          </a:p>
        </p:txBody>
      </p:sp>
    </p:spTree>
    <p:extLst>
      <p:ext uri="{BB962C8B-B14F-4D97-AF65-F5344CB8AC3E}">
        <p14:creationId xmlns:p14="http://schemas.microsoft.com/office/powerpoint/2010/main" val="10826461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51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P spid="17" grpId="0"/>
      <p:bldP spid="18" grpId="0" animBg="1"/>
      <p:bldP spid="19" grpId="0"/>
      <p:bldP spid="20" grpId="0" animBg="1"/>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4285359361"/>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laceholder 3"/>
          <p:cNvPicPr>
            <a:picLocks noGrp="1" noChangeAspect="1"/>
          </p:cNvPicPr>
          <p:nvPr>
            <p:ph type="tbl" idx="1"/>
          </p:nvPr>
        </p:nvPicPr>
        <p:blipFill rotWithShape="1">
          <a:blip r:embed="rId2" cstate="print">
            <a:extLst>
              <a:ext uri="{28A0092B-C50C-407E-A947-70E740481C1C}">
                <a14:useLocalDpi xmlns:a14="http://schemas.microsoft.com/office/drawing/2010/main" val="0"/>
              </a:ext>
            </a:extLst>
          </a:blip>
          <a:srcRect l="50391" b="75799"/>
          <a:stretch/>
        </p:blipFill>
        <p:spPr>
          <a:xfrm>
            <a:off x="304800" y="685800"/>
            <a:ext cx="8534400" cy="6009190"/>
          </a:xfrm>
        </p:spPr>
      </p:pic>
      <p:sp>
        <p:nvSpPr>
          <p:cNvPr id="2" name="Title 1"/>
          <p:cNvSpPr>
            <a:spLocks noGrp="1"/>
          </p:cNvSpPr>
          <p:nvPr>
            <p:ph type="title"/>
          </p:nvPr>
        </p:nvSpPr>
        <p:spPr>
          <a:xfrm>
            <a:off x="685800" y="0"/>
            <a:ext cx="7772400" cy="1143000"/>
          </a:xfrm>
        </p:spPr>
        <p:txBody>
          <a:bodyPr/>
          <a:lstStyle/>
          <a:p>
            <a:r>
              <a:rPr lang="en-US" dirty="0" smtClean="0"/>
              <a:t>Non-Gaussian beam</a:t>
            </a:r>
            <a:endParaRPr lang="en-US" dirty="0"/>
          </a:p>
        </p:txBody>
      </p:sp>
    </p:spTree>
    <p:extLst>
      <p:ext uri="{BB962C8B-B14F-4D97-AF65-F5344CB8AC3E}">
        <p14:creationId xmlns:p14="http://schemas.microsoft.com/office/powerpoint/2010/main" val="8406640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1"/>
          <p:cNvGraphicFramePr>
            <a:graphicFrameLocks noChangeAspect="1"/>
          </p:cNvGraphicFramePr>
          <p:nvPr>
            <p:extLst>
              <p:ext uri="{D42A27DB-BD31-4B8C-83A1-F6EECF244321}">
                <p14:modId xmlns:p14="http://schemas.microsoft.com/office/powerpoint/2010/main" val="2535285977"/>
              </p:ext>
            </p:extLst>
          </p:nvPr>
        </p:nvGraphicFramePr>
        <p:xfrm>
          <a:off x="762000" y="990600"/>
          <a:ext cx="7964851" cy="5226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85800" y="152400"/>
            <a:ext cx="7772400" cy="1143000"/>
          </a:xfrm>
        </p:spPr>
        <p:txBody>
          <a:bodyPr/>
          <a:lstStyle/>
          <a:p>
            <a:r>
              <a:rPr lang="en-US" dirty="0" smtClean="0"/>
              <a:t>Reaction progression</a:t>
            </a:r>
            <a:endParaRPr lang="en-US" dirty="0"/>
          </a:p>
        </p:txBody>
      </p:sp>
      <mc:AlternateContent xmlns:mc="http://schemas.openxmlformats.org/markup-compatibility/2006">
        <mc:Choice xmlns:a14="http://schemas.microsoft.com/office/drawing/2010/main" Requires="a14">
          <p:sp>
            <p:nvSpPr>
              <p:cNvPr id="10" name="Rectangle 9"/>
              <p:cNvSpPr/>
              <p:nvPr/>
            </p:nvSpPr>
            <p:spPr>
              <a:xfrm>
                <a:off x="2362200" y="1371600"/>
                <a:ext cx="6553200" cy="1305870"/>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4400" i="1">
                              <a:latin typeface="Cambria Math"/>
                              <a:ea typeface="Cambria Math"/>
                              <a:cs typeface="Cambria Math"/>
                            </a:rPr>
                          </m:ctrlPr>
                        </m:sSubPr>
                        <m:e>
                          <m:r>
                            <a:rPr lang="en-GB" sz="4400" i="1">
                              <a:effectLst/>
                              <a:latin typeface="Cambria Math"/>
                              <a:ea typeface="Cambria Math"/>
                              <a:cs typeface="Cambria Math"/>
                            </a:rPr>
                            <m:t>𝑓</m:t>
                          </m:r>
                        </m:e>
                        <m:sub>
                          <m:r>
                            <a:rPr lang="en-GB" sz="4400" i="1">
                              <a:effectLst/>
                              <a:latin typeface="Cambria Math"/>
                              <a:ea typeface="Cambria Math"/>
                              <a:cs typeface="Cambria Math"/>
                            </a:rPr>
                            <m:t>𝑙𝑒𝑓𝑡</m:t>
                          </m:r>
                        </m:sub>
                      </m:sSub>
                      <m:d>
                        <m:dPr>
                          <m:ctrlPr>
                            <a:rPr lang="en-US" sz="4400" i="1">
                              <a:effectLst/>
                              <a:latin typeface="Cambria Math"/>
                              <a:ea typeface="Cambria Math"/>
                              <a:cs typeface="Cambria Math"/>
                            </a:rPr>
                          </m:ctrlPr>
                        </m:dPr>
                        <m:e>
                          <m:sSub>
                            <m:sSubPr>
                              <m:ctrlPr>
                                <a:rPr lang="en-US" sz="4400" i="1">
                                  <a:effectLst/>
                                  <a:latin typeface="Cambria Math"/>
                                </a:rPr>
                              </m:ctrlPr>
                            </m:sSubPr>
                            <m:e>
                              <m:r>
                                <a:rPr lang="en-GB" sz="4400" i="1">
                                  <a:effectLst/>
                                  <a:latin typeface="Cambria Math"/>
                                  <a:ea typeface="Times New Roman"/>
                                  <a:cs typeface="Times New Roman"/>
                                </a:rPr>
                                <m:t>𝐷</m:t>
                              </m:r>
                            </m:e>
                            <m:sub>
                              <m:r>
                                <a:rPr lang="en-GB" sz="4400" i="1">
                                  <a:effectLst/>
                                  <a:latin typeface="Cambria Math"/>
                                  <a:ea typeface="Times New Roman"/>
                                  <a:cs typeface="Times New Roman"/>
                                </a:rPr>
                                <m:t>𝑣𝑜𝑥𝑒𝑙</m:t>
                              </m:r>
                            </m:sub>
                          </m:sSub>
                        </m:e>
                      </m:d>
                      <m:r>
                        <a:rPr lang="en-GB" sz="4400" i="1">
                          <a:effectLst/>
                          <a:latin typeface="Cambria Math"/>
                          <a:ea typeface="Cambria Math"/>
                          <a:cs typeface="Cambria Math"/>
                        </a:rPr>
                        <m:t>= </m:t>
                      </m:r>
                      <m:sSup>
                        <m:sSupPr>
                          <m:ctrlPr>
                            <a:rPr lang="en-US" sz="4400" i="1">
                              <a:effectLst/>
                              <a:latin typeface="Cambria Math"/>
                              <a:ea typeface="Cambria Math"/>
                              <a:cs typeface="Cambria Math"/>
                            </a:rPr>
                          </m:ctrlPr>
                        </m:sSupPr>
                        <m:e>
                          <m:r>
                            <a:rPr lang="en-GB" sz="4400" i="1">
                              <a:effectLst/>
                              <a:latin typeface="Cambria Math"/>
                              <a:ea typeface="Cambria Math"/>
                              <a:cs typeface="Cambria Math"/>
                            </a:rPr>
                            <m:t>2</m:t>
                          </m:r>
                        </m:e>
                        <m:sup>
                          <m:r>
                            <a:rPr lang="en-GB" sz="4400" i="1">
                              <a:effectLst/>
                              <a:latin typeface="Cambria Math"/>
                              <a:ea typeface="Cambria Math"/>
                              <a:cs typeface="Cambria Math"/>
                            </a:rPr>
                            <m:t>− </m:t>
                          </m:r>
                          <m:f>
                            <m:fPr>
                              <m:ctrlPr>
                                <a:rPr lang="en-US" sz="4400" i="1">
                                  <a:effectLst/>
                                  <a:latin typeface="Cambria Math"/>
                                  <a:ea typeface="Cambria Math"/>
                                  <a:cs typeface="Cambria Math"/>
                                </a:rPr>
                              </m:ctrlPr>
                            </m:fPr>
                            <m:num>
                              <m:sSub>
                                <m:sSubPr>
                                  <m:ctrlPr>
                                    <a:rPr lang="en-US" sz="4400" i="1">
                                      <a:effectLst/>
                                      <a:latin typeface="Cambria Math"/>
                                    </a:rPr>
                                  </m:ctrlPr>
                                </m:sSubPr>
                                <m:e>
                                  <m:r>
                                    <a:rPr lang="en-GB" sz="4400" i="1">
                                      <a:effectLst/>
                                      <a:latin typeface="Cambria Math"/>
                                      <a:ea typeface="Times New Roman"/>
                                      <a:cs typeface="Times New Roman"/>
                                    </a:rPr>
                                    <m:t>𝐷</m:t>
                                  </m:r>
                                </m:e>
                                <m:sub>
                                  <m:r>
                                    <a:rPr lang="en-GB" sz="4400" i="1">
                                      <a:effectLst/>
                                      <a:latin typeface="Cambria Math"/>
                                      <a:ea typeface="Times New Roman"/>
                                      <a:cs typeface="Times New Roman"/>
                                    </a:rPr>
                                    <m:t>𝑣𝑜𝑥𝑒𝑙</m:t>
                                  </m:r>
                                </m:sub>
                              </m:sSub>
                            </m:num>
                            <m:den>
                              <m:sSub>
                                <m:sSubPr>
                                  <m:ctrlPr>
                                    <a:rPr lang="en-US" sz="4400" i="1">
                                      <a:effectLst/>
                                      <a:latin typeface="Cambria Math"/>
                                      <a:ea typeface="Cambria Math"/>
                                      <a:cs typeface="Cambria Math"/>
                                    </a:rPr>
                                  </m:ctrlPr>
                                </m:sSubPr>
                                <m:e>
                                  <m:r>
                                    <a:rPr lang="en-GB" sz="4400" i="1">
                                      <a:effectLst/>
                                      <a:latin typeface="Cambria Math"/>
                                      <a:ea typeface="Cambria Math"/>
                                      <a:cs typeface="Cambria Math"/>
                                    </a:rPr>
                                    <m:t>𝐷</m:t>
                                  </m:r>
                                </m:e>
                                <m:sub>
                                  <m:r>
                                    <a:rPr lang="en-GB" sz="4400" i="1">
                                      <a:effectLst/>
                                      <a:latin typeface="Cambria Math"/>
                                      <a:ea typeface="Cambria Math"/>
                                      <a:cs typeface="Cambria Math"/>
                                    </a:rPr>
                                    <m:t>1/2,</m:t>
                                  </m:r>
                                  <m:r>
                                    <a:rPr lang="en-GB" sz="4400" i="1">
                                      <a:effectLst/>
                                      <a:latin typeface="Cambria Math"/>
                                      <a:ea typeface="Cambria Math"/>
                                      <a:cs typeface="Cambria Math"/>
                                    </a:rPr>
                                    <m:t>𝑠</m:t>
                                  </m:r>
                                </m:sub>
                              </m:sSub>
                            </m:den>
                          </m:f>
                        </m:sup>
                      </m:sSup>
                    </m:oMath>
                  </m:oMathPara>
                </a14:m>
                <a:endParaRPr lang="en-US" sz="4400" dirty="0"/>
              </a:p>
            </p:txBody>
          </p:sp>
        </mc:Choice>
        <mc:Fallback>
          <p:sp>
            <p:nvSpPr>
              <p:cNvPr id="10" name="Rectangle 9"/>
              <p:cNvSpPr>
                <a:spLocks noRot="1" noChangeAspect="1" noMove="1" noResize="1" noEditPoints="1" noAdjustHandles="1" noChangeArrowheads="1" noChangeShapeType="1" noTextEdit="1"/>
              </p:cNvSpPr>
              <p:nvPr/>
            </p:nvSpPr>
            <p:spPr>
              <a:xfrm>
                <a:off x="2362200" y="1371600"/>
                <a:ext cx="6553200" cy="1305870"/>
              </a:xfrm>
              <a:prstGeom prst="rect">
                <a:avLst/>
              </a:prstGeom>
              <a:blipFill rotWithShape="1">
                <a:blip r:embed="rId4"/>
                <a:stretch>
                  <a:fillRect/>
                </a:stretch>
              </a:blipFill>
            </p:spPr>
            <p:txBody>
              <a:bodyPr/>
              <a:lstStyle/>
              <a:p>
                <a:r>
                  <a:rPr lang="en-US">
                    <a:noFill/>
                  </a:rPr>
                  <a:t> </a:t>
                </a:r>
              </a:p>
            </p:txBody>
          </p:sp>
        </mc:Fallback>
      </mc:AlternateContent>
      <p:sp>
        <p:nvSpPr>
          <p:cNvPr id="14" name="TextBox 13"/>
          <p:cNvSpPr txBox="1"/>
          <p:nvPr/>
        </p:nvSpPr>
        <p:spPr>
          <a:xfrm rot="16200000">
            <a:off x="-696493" y="3287293"/>
            <a:ext cx="2219518" cy="369332"/>
          </a:xfrm>
          <a:prstGeom prst="rect">
            <a:avLst/>
          </a:prstGeom>
          <a:noFill/>
        </p:spPr>
        <p:txBody>
          <a:bodyPr wrap="none" rtlCol="0">
            <a:spAutoFit/>
          </a:bodyPr>
          <a:lstStyle/>
          <a:p>
            <a:r>
              <a:rPr lang="en-US" dirty="0" smtClean="0"/>
              <a:t>Stuff still un-reacted</a:t>
            </a:r>
            <a:endParaRPr lang="en-US" dirty="0"/>
          </a:p>
        </p:txBody>
      </p:sp>
      <p:sp>
        <p:nvSpPr>
          <p:cNvPr id="16" name="TextBox 15"/>
          <p:cNvSpPr txBox="1"/>
          <p:nvPr/>
        </p:nvSpPr>
        <p:spPr>
          <a:xfrm>
            <a:off x="2590800" y="6248400"/>
            <a:ext cx="4134465" cy="369332"/>
          </a:xfrm>
          <a:prstGeom prst="rect">
            <a:avLst/>
          </a:prstGeom>
          <a:noFill/>
        </p:spPr>
        <p:txBody>
          <a:bodyPr wrap="none" rtlCol="0">
            <a:spAutoFit/>
          </a:bodyPr>
          <a:lstStyle/>
          <a:p>
            <a:r>
              <a:rPr lang="en-US" dirty="0" smtClean="0"/>
              <a:t>“true”, unweighted dose of single voxel</a:t>
            </a:r>
            <a:endParaRPr lang="en-US" dirty="0"/>
          </a:p>
        </p:txBody>
      </p:sp>
    </p:spTree>
    <p:extLst>
      <p:ext uri="{BB962C8B-B14F-4D97-AF65-F5344CB8AC3E}">
        <p14:creationId xmlns:p14="http://schemas.microsoft.com/office/powerpoint/2010/main" val="33292246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1"/>
          <p:cNvGraphicFramePr>
            <a:graphicFrameLocks noChangeAspect="1"/>
          </p:cNvGraphicFramePr>
          <p:nvPr>
            <p:extLst>
              <p:ext uri="{D42A27DB-BD31-4B8C-83A1-F6EECF244321}">
                <p14:modId xmlns:p14="http://schemas.microsoft.com/office/powerpoint/2010/main" val="4069347307"/>
              </p:ext>
            </p:extLst>
          </p:nvPr>
        </p:nvGraphicFramePr>
        <p:xfrm>
          <a:off x="762000" y="990600"/>
          <a:ext cx="7964851" cy="5226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2178946" y="3241127"/>
            <a:ext cx="5184433" cy="461665"/>
          </a:xfrm>
          <a:prstGeom prst="rect">
            <a:avLst/>
          </a:prstGeom>
          <a:noFill/>
        </p:spPr>
        <p:txBody>
          <a:bodyPr wrap="none" rtlCol="0">
            <a:spAutoFit/>
          </a:bodyPr>
          <a:lstStyle/>
          <a:p>
            <a:r>
              <a:rPr lang="en-US" sz="2400" dirty="0" smtClean="0"/>
              <a:t>Contribution relative to starting value</a:t>
            </a:r>
            <a:endParaRPr lang="en-US" sz="2400" dirty="0"/>
          </a:p>
        </p:txBody>
      </p:sp>
      <p:sp>
        <p:nvSpPr>
          <p:cNvPr id="6" name="TextBox 5"/>
          <p:cNvSpPr txBox="1"/>
          <p:nvPr/>
        </p:nvSpPr>
        <p:spPr>
          <a:xfrm>
            <a:off x="2590800" y="6248400"/>
            <a:ext cx="4134465" cy="369332"/>
          </a:xfrm>
          <a:prstGeom prst="rect">
            <a:avLst/>
          </a:prstGeom>
          <a:noFill/>
        </p:spPr>
        <p:txBody>
          <a:bodyPr wrap="none" rtlCol="0">
            <a:spAutoFit/>
          </a:bodyPr>
          <a:lstStyle/>
          <a:p>
            <a:r>
              <a:rPr lang="en-US" dirty="0" smtClean="0"/>
              <a:t>“true”, unweighted dose of single voxel</a:t>
            </a:r>
            <a:endParaRPr lang="en-US" dirty="0"/>
          </a:p>
        </p:txBody>
      </p:sp>
      <p:sp>
        <p:nvSpPr>
          <p:cNvPr id="2" name="Title 1"/>
          <p:cNvSpPr>
            <a:spLocks noGrp="1"/>
          </p:cNvSpPr>
          <p:nvPr>
            <p:ph type="title"/>
          </p:nvPr>
        </p:nvSpPr>
        <p:spPr>
          <a:xfrm>
            <a:off x="685800" y="152400"/>
            <a:ext cx="7772400" cy="1143000"/>
          </a:xfrm>
        </p:spPr>
        <p:txBody>
          <a:bodyPr/>
          <a:lstStyle/>
          <a:p>
            <a:r>
              <a:rPr lang="en-US" dirty="0" smtClean="0"/>
              <a:t>“fading” weight</a:t>
            </a:r>
            <a:endParaRPr lang="en-US" dirty="0"/>
          </a:p>
        </p:txBody>
      </p:sp>
      <mc:AlternateContent xmlns:mc="http://schemas.openxmlformats.org/markup-compatibility/2006">
        <mc:Choice xmlns:a14="http://schemas.microsoft.com/office/drawing/2010/main" Requires="a14">
          <p:sp>
            <p:nvSpPr>
              <p:cNvPr id="8" name="Rectangle 7"/>
              <p:cNvSpPr/>
              <p:nvPr/>
            </p:nvSpPr>
            <p:spPr>
              <a:xfrm>
                <a:off x="1981200" y="1371600"/>
                <a:ext cx="6970241" cy="14179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4800" i="1">
                              <a:latin typeface="Cambria Math"/>
                              <a:ea typeface="Cambria Math"/>
                              <a:cs typeface="Cambria Math"/>
                            </a:rPr>
                          </m:ctrlPr>
                        </m:sSubPr>
                        <m:e>
                          <m:r>
                            <a:rPr lang="en-GB" sz="4800" i="1">
                              <a:effectLst/>
                              <a:latin typeface="Cambria Math"/>
                              <a:ea typeface="Cambria Math"/>
                              <a:cs typeface="Cambria Math"/>
                            </a:rPr>
                            <m:t>𝑤</m:t>
                          </m:r>
                        </m:e>
                        <m:sub>
                          <m:r>
                            <a:rPr lang="en-GB" sz="4800" i="1">
                              <a:effectLst/>
                              <a:latin typeface="Cambria Math"/>
                              <a:ea typeface="Cambria Math"/>
                              <a:cs typeface="Cambria Math"/>
                            </a:rPr>
                            <m:t>𝑓𝑎𝑑𝑒</m:t>
                          </m:r>
                        </m:sub>
                      </m:sSub>
                      <m:d>
                        <m:dPr>
                          <m:ctrlPr>
                            <a:rPr lang="en-US" sz="4800" i="1">
                              <a:effectLst/>
                              <a:latin typeface="Cambria Math"/>
                              <a:ea typeface="Cambria Math"/>
                              <a:cs typeface="Cambria Math"/>
                            </a:rPr>
                          </m:ctrlPr>
                        </m:dPr>
                        <m:e>
                          <m:sSub>
                            <m:sSubPr>
                              <m:ctrlPr>
                                <a:rPr lang="en-US" sz="4800" i="1">
                                  <a:effectLst/>
                                  <a:latin typeface="Cambria Math"/>
                                </a:rPr>
                              </m:ctrlPr>
                            </m:sSubPr>
                            <m:e>
                              <m:r>
                                <a:rPr lang="en-GB" sz="4800" i="1">
                                  <a:effectLst/>
                                  <a:latin typeface="Cambria Math"/>
                                  <a:ea typeface="Times New Roman"/>
                                  <a:cs typeface="Times New Roman"/>
                                </a:rPr>
                                <m:t>𝐷</m:t>
                              </m:r>
                            </m:e>
                            <m:sub>
                              <m:r>
                                <a:rPr lang="en-GB" sz="4800" i="1">
                                  <a:effectLst/>
                                  <a:latin typeface="Cambria Math"/>
                                  <a:ea typeface="Times New Roman"/>
                                  <a:cs typeface="Times New Roman"/>
                                </a:rPr>
                                <m:t>𝑣𝑜𝑥𝑒𝑙</m:t>
                              </m:r>
                            </m:sub>
                          </m:sSub>
                        </m:e>
                      </m:d>
                      <m:r>
                        <a:rPr lang="en-GB" sz="4800" i="1">
                          <a:effectLst/>
                          <a:latin typeface="Cambria Math"/>
                          <a:ea typeface="Cambria Math"/>
                          <a:cs typeface="Cambria Math"/>
                        </a:rPr>
                        <m:t>=</m:t>
                      </m:r>
                      <m:sSup>
                        <m:sSupPr>
                          <m:ctrlPr>
                            <a:rPr lang="en-US" sz="4800" i="1">
                              <a:effectLst/>
                              <a:latin typeface="Cambria Math"/>
                              <a:ea typeface="Cambria Math"/>
                              <a:cs typeface="Cambria Math"/>
                            </a:rPr>
                          </m:ctrlPr>
                        </m:sSupPr>
                        <m:e>
                          <m:r>
                            <a:rPr lang="en-GB" sz="4800" i="1">
                              <a:effectLst/>
                              <a:latin typeface="Cambria Math"/>
                              <a:ea typeface="Cambria Math"/>
                              <a:cs typeface="Cambria Math"/>
                            </a:rPr>
                            <m:t>2</m:t>
                          </m:r>
                        </m:e>
                        <m:sup>
                          <m:r>
                            <a:rPr lang="en-GB" sz="4800" i="1">
                              <a:effectLst/>
                              <a:latin typeface="Cambria Math"/>
                              <a:ea typeface="Cambria Math"/>
                              <a:cs typeface="Cambria Math"/>
                            </a:rPr>
                            <m:t>− </m:t>
                          </m:r>
                          <m:f>
                            <m:fPr>
                              <m:ctrlPr>
                                <a:rPr lang="en-US" sz="4800" i="1">
                                  <a:effectLst/>
                                  <a:latin typeface="Cambria Math"/>
                                </a:rPr>
                              </m:ctrlPr>
                            </m:fPr>
                            <m:num>
                              <m:sSub>
                                <m:sSubPr>
                                  <m:ctrlPr>
                                    <a:rPr lang="en-US" sz="4800" i="1">
                                      <a:effectLst/>
                                      <a:latin typeface="Cambria Math"/>
                                    </a:rPr>
                                  </m:ctrlPr>
                                </m:sSubPr>
                                <m:e>
                                  <m:r>
                                    <a:rPr lang="en-GB" sz="4800" i="1">
                                      <a:effectLst/>
                                      <a:latin typeface="Cambria Math"/>
                                      <a:ea typeface="Times New Roman"/>
                                      <a:cs typeface="Times New Roman"/>
                                    </a:rPr>
                                    <m:t>𝐷</m:t>
                                  </m:r>
                                </m:e>
                                <m:sub>
                                  <m:r>
                                    <a:rPr lang="en-GB" sz="4800" i="1">
                                      <a:effectLst/>
                                      <a:latin typeface="Cambria Math"/>
                                      <a:ea typeface="Times New Roman"/>
                                      <a:cs typeface="Times New Roman"/>
                                    </a:rPr>
                                    <m:t>𝑣𝑜𝑥𝑒𝑙</m:t>
                                  </m:r>
                                </m:sub>
                              </m:sSub>
                            </m:num>
                            <m:den>
                              <m:sSub>
                                <m:sSubPr>
                                  <m:ctrlPr>
                                    <a:rPr lang="en-US" sz="4800" i="1">
                                      <a:effectLst/>
                                      <a:latin typeface="Cambria Math"/>
                                    </a:rPr>
                                  </m:ctrlPr>
                                </m:sSubPr>
                                <m:e>
                                  <m:r>
                                    <a:rPr lang="en-GB" sz="4800" i="1">
                                      <a:effectLst/>
                                      <a:latin typeface="Cambria Math"/>
                                      <a:ea typeface="Times New Roman"/>
                                      <a:cs typeface="Times New Roman"/>
                                    </a:rPr>
                                    <m:t>𝐷</m:t>
                                  </m:r>
                                </m:e>
                                <m:sub>
                                  <m:r>
                                    <a:rPr lang="en-GB" sz="4800" i="1">
                                      <a:effectLst/>
                                      <a:latin typeface="Cambria Math"/>
                                      <a:ea typeface="Times New Roman"/>
                                      <a:cs typeface="Times New Roman"/>
                                    </a:rPr>
                                    <m:t>1/2,</m:t>
                                  </m:r>
                                  <m:r>
                                    <a:rPr lang="en-GB" sz="4800" i="1">
                                      <a:effectLst/>
                                      <a:latin typeface="Cambria Math"/>
                                      <a:ea typeface="Times New Roman"/>
                                      <a:cs typeface="Times New Roman"/>
                                    </a:rPr>
                                    <m:t>𝑔</m:t>
                                  </m:r>
                                </m:sub>
                              </m:sSub>
                            </m:den>
                          </m:f>
                        </m:sup>
                      </m:sSup>
                    </m:oMath>
                  </m:oMathPara>
                </a14:m>
                <a:endParaRPr lang="en-US" sz="4800" dirty="0"/>
              </a:p>
            </p:txBody>
          </p:sp>
        </mc:Choice>
        <mc:Fallback>
          <p:sp>
            <p:nvSpPr>
              <p:cNvPr id="8" name="Rectangle 7"/>
              <p:cNvSpPr>
                <a:spLocks noRot="1" noChangeAspect="1" noMove="1" noResize="1" noEditPoints="1" noAdjustHandles="1" noChangeArrowheads="1" noChangeShapeType="1" noTextEdit="1"/>
              </p:cNvSpPr>
              <p:nvPr/>
            </p:nvSpPr>
            <p:spPr>
              <a:xfrm>
                <a:off x="1981200" y="1371600"/>
                <a:ext cx="6970241" cy="141795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43788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38600" y="1600200"/>
            <a:ext cx="28956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xtal</a:t>
            </a:r>
            <a:endParaRPr lang="en-US" sz="3600" dirty="0">
              <a:solidFill>
                <a:schemeClr val="tx1"/>
              </a:solidFill>
            </a:endParaRPr>
          </a:p>
        </p:txBody>
      </p:sp>
      <p:sp>
        <p:nvSpPr>
          <p:cNvPr id="7" name="Oval 6"/>
          <p:cNvSpPr/>
          <p:nvPr/>
        </p:nvSpPr>
        <p:spPr>
          <a:xfrm>
            <a:off x="3124200" y="2286000"/>
            <a:ext cx="2514600" cy="2362200"/>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00500" y="3162300"/>
            <a:ext cx="762000" cy="609600"/>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52400"/>
            <a:ext cx="7772400" cy="1143000"/>
          </a:xfrm>
        </p:spPr>
        <p:txBody>
          <a:bodyPr/>
          <a:lstStyle/>
          <a:p>
            <a:r>
              <a:rPr lang="en-US" dirty="0" smtClean="0"/>
              <a:t>“hit rate” weight</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5029200" y="5486400"/>
                <a:ext cx="3714030" cy="9766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a:latin typeface="Cambria Math"/>
                              <a:ea typeface="Cambria Math"/>
                              <a:cs typeface="Cambria Math"/>
                            </a:rPr>
                          </m:ctrlPr>
                        </m:sSubPr>
                        <m:e>
                          <m:r>
                            <a:rPr lang="en-GB" i="1">
                              <a:effectLst/>
                              <a:latin typeface="Cambria Math"/>
                              <a:ea typeface="Cambria Math"/>
                              <a:cs typeface="Cambria Math"/>
                            </a:rPr>
                            <m:t>𝑤</m:t>
                          </m:r>
                        </m:e>
                        <m:sub>
                          <m:r>
                            <a:rPr lang="en-GB" i="1">
                              <a:effectLst/>
                              <a:latin typeface="Cambria Math"/>
                              <a:ea typeface="Cambria Math"/>
                              <a:cs typeface="Cambria Math"/>
                            </a:rPr>
                            <m:t>h𝑖𝑡</m:t>
                          </m:r>
                        </m:sub>
                      </m:sSub>
                      <m:d>
                        <m:dPr>
                          <m:ctrlPr>
                            <a:rPr lang="en-US" i="1">
                              <a:effectLst/>
                              <a:latin typeface="Cambria Math"/>
                              <a:ea typeface="Cambria Math"/>
                              <a:cs typeface="Cambria Math"/>
                            </a:rPr>
                          </m:ctrlPr>
                        </m:dPr>
                        <m:e>
                          <m:r>
                            <a:rPr lang="en-GB" i="1">
                              <a:effectLst/>
                              <a:latin typeface="Cambria Math"/>
                              <a:ea typeface="Cambria Math"/>
                              <a:cs typeface="Cambria Math"/>
                            </a:rPr>
                            <m:t>𝑟</m:t>
                          </m:r>
                        </m:e>
                      </m:d>
                      <m:r>
                        <a:rPr lang="en-GB" i="1">
                          <a:effectLst/>
                          <a:latin typeface="Cambria Math"/>
                          <a:ea typeface="Cambria Math"/>
                          <a:cs typeface="Cambria Math"/>
                        </a:rPr>
                        <m:t>=</m:t>
                      </m:r>
                      <m:d>
                        <m:dPr>
                          <m:begChr m:val="{"/>
                          <m:endChr m:val=""/>
                          <m:ctrlPr>
                            <a:rPr lang="en-US" i="1">
                              <a:effectLst/>
                              <a:latin typeface="Cambria Math"/>
                              <a:ea typeface="Cambria Math"/>
                              <a:cs typeface="Cambria Math"/>
                            </a:rPr>
                          </m:ctrlPr>
                        </m:dPr>
                        <m:e>
                          <m:eqArr>
                            <m:eqArrPr>
                              <m:ctrlPr>
                                <a:rPr lang="en-US" i="1">
                                  <a:effectLst/>
                                  <a:latin typeface="Cambria Math"/>
                                  <a:ea typeface="Cambria Math"/>
                                  <a:cs typeface="Cambria Math"/>
                                </a:rPr>
                              </m:ctrlPr>
                            </m:eqArrPr>
                            <m:e>
                              <m:f>
                                <m:fPr>
                                  <m:ctrlPr>
                                    <a:rPr lang="en-US" i="1">
                                      <a:effectLst/>
                                      <a:latin typeface="Cambria Math"/>
                                    </a:rPr>
                                  </m:ctrlPr>
                                </m:fPr>
                                <m:num>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r>
                                    <a:rPr lang="en-GB" i="1">
                                      <a:effectLst/>
                                      <a:latin typeface="Cambria Math"/>
                                      <a:ea typeface="Times New Roman"/>
                                      <a:cs typeface="Times New Roman"/>
                                    </a:rPr>
                                    <m:t>−</m:t>
                                  </m:r>
                                  <m:r>
                                    <a:rPr lang="en-GB" i="1">
                                      <a:effectLst/>
                                      <a:latin typeface="Cambria Math"/>
                                      <a:ea typeface="Times New Roman"/>
                                      <a:cs typeface="Times New Roman"/>
                                    </a:rPr>
                                    <m:t>𝑟</m:t>
                                  </m:r>
                                </m:num>
                                <m:den>
                                  <m:r>
                                    <a:rPr lang="en-GB" i="1">
                                      <a:effectLst/>
                                      <a:latin typeface="Cambria Math"/>
                                      <a:ea typeface="Times New Roman"/>
                                      <a:cs typeface="Times New Roman"/>
                                    </a:rPr>
                                    <m:t>𝑟</m:t>
                                  </m:r>
                                </m:den>
                              </m:f>
                              <m:r>
                                <a:rPr lang="en-GB" i="1">
                                  <a:effectLst/>
                                  <a:latin typeface="Cambria Math"/>
                                  <a:ea typeface="Cambria Math"/>
                                  <a:cs typeface="Cambria Math"/>
                                </a:rPr>
                                <m:t>,  &amp;</m:t>
                              </m:r>
                              <m:r>
                                <a:rPr lang="en-GB" i="1">
                                  <a:effectLst/>
                                  <a:latin typeface="Cambria Math"/>
                                  <a:ea typeface="Cambria Math"/>
                                  <a:cs typeface="Cambria Math"/>
                                </a:rPr>
                                <m:t>𝑟</m:t>
                              </m:r>
                              <m:r>
                                <a:rPr lang="en-GB" i="1">
                                  <a:effectLst/>
                                  <a:latin typeface="Cambria Math"/>
                                  <a:ea typeface="Cambria Math"/>
                                  <a:cs typeface="Cambria Math"/>
                                </a:rPr>
                                <m:t>&lt;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
                              <m:r>
                                <a:rPr lang="en-GB" i="1">
                                  <a:effectLst/>
                                  <a:latin typeface="Cambria Math"/>
                                  <a:ea typeface="Cambria Math"/>
                                  <a:cs typeface="Cambria Math"/>
                                </a:rPr>
                                <m:t>0,  &amp;</m:t>
                              </m:r>
                              <m:r>
                                <a:rPr lang="en-GB" i="1">
                                  <a:effectLst/>
                                  <a:latin typeface="Cambria Math"/>
                                  <a:ea typeface="Cambria Math"/>
                                  <a:cs typeface="Cambria Math"/>
                                </a:rPr>
                                <m:t>𝑟</m:t>
                              </m:r>
                              <m:r>
                                <a:rPr lang="en-GB" i="1">
                                  <a:effectLst/>
                                  <a:latin typeface="Cambria Math"/>
                                  <a:ea typeface="Cambria Math"/>
                                  <a:cs typeface="Cambria Math"/>
                                </a:rPr>
                                <m: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qArr>
                        </m:e>
                      </m:d>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29200" y="5486400"/>
                <a:ext cx="3714030" cy="976614"/>
              </a:xfrm>
              <a:prstGeom prst="rect">
                <a:avLst/>
              </a:prstGeom>
              <a:blipFill rotWithShape="1">
                <a:blip r:embed="rId2"/>
                <a:stretch>
                  <a:fillRect/>
                </a:stretch>
              </a:blipFill>
            </p:spPr>
            <p:txBody>
              <a:bodyPr/>
              <a:lstStyle/>
              <a:p>
                <a:r>
                  <a:rPr lang="en-US">
                    <a:noFill/>
                  </a:rPr>
                  <a:t> </a:t>
                </a:r>
              </a:p>
            </p:txBody>
          </p:sp>
        </mc:Fallback>
      </mc:AlternateContent>
      <p:sp>
        <p:nvSpPr>
          <p:cNvPr id="3" name="Oval 2"/>
          <p:cNvSpPr/>
          <p:nvPr/>
        </p:nvSpPr>
        <p:spPr>
          <a:xfrm>
            <a:off x="4191000" y="3314700"/>
            <a:ext cx="381000" cy="304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27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71800" y="2286000"/>
            <a:ext cx="28956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Oval 6"/>
          <p:cNvSpPr/>
          <p:nvPr/>
        </p:nvSpPr>
        <p:spPr>
          <a:xfrm>
            <a:off x="3124200" y="2286000"/>
            <a:ext cx="2514600" cy="2362200"/>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00500" y="3162300"/>
            <a:ext cx="762000" cy="609600"/>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52400"/>
            <a:ext cx="7772400" cy="1143000"/>
          </a:xfrm>
        </p:spPr>
        <p:txBody>
          <a:bodyPr/>
          <a:lstStyle/>
          <a:p>
            <a:r>
              <a:rPr lang="en-US" dirty="0" smtClean="0"/>
              <a:t>“hit rate” weight</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5029200" y="5486400"/>
                <a:ext cx="3714030" cy="9766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a:latin typeface="Cambria Math"/>
                              <a:ea typeface="Cambria Math"/>
                              <a:cs typeface="Cambria Math"/>
                            </a:rPr>
                          </m:ctrlPr>
                        </m:sSubPr>
                        <m:e>
                          <m:r>
                            <a:rPr lang="en-GB" i="1">
                              <a:effectLst/>
                              <a:latin typeface="Cambria Math"/>
                              <a:ea typeface="Cambria Math"/>
                              <a:cs typeface="Cambria Math"/>
                            </a:rPr>
                            <m:t>𝑤</m:t>
                          </m:r>
                        </m:e>
                        <m:sub>
                          <m:r>
                            <a:rPr lang="en-GB" i="1">
                              <a:effectLst/>
                              <a:latin typeface="Cambria Math"/>
                              <a:ea typeface="Cambria Math"/>
                              <a:cs typeface="Cambria Math"/>
                            </a:rPr>
                            <m:t>h𝑖𝑡</m:t>
                          </m:r>
                        </m:sub>
                      </m:sSub>
                      <m:d>
                        <m:dPr>
                          <m:ctrlPr>
                            <a:rPr lang="en-US" i="1">
                              <a:effectLst/>
                              <a:latin typeface="Cambria Math"/>
                              <a:ea typeface="Cambria Math"/>
                              <a:cs typeface="Cambria Math"/>
                            </a:rPr>
                          </m:ctrlPr>
                        </m:dPr>
                        <m:e>
                          <m:r>
                            <a:rPr lang="en-GB" i="1">
                              <a:effectLst/>
                              <a:latin typeface="Cambria Math"/>
                              <a:ea typeface="Cambria Math"/>
                              <a:cs typeface="Cambria Math"/>
                            </a:rPr>
                            <m:t>𝑟</m:t>
                          </m:r>
                        </m:e>
                      </m:d>
                      <m:r>
                        <a:rPr lang="en-GB" i="1">
                          <a:effectLst/>
                          <a:latin typeface="Cambria Math"/>
                          <a:ea typeface="Cambria Math"/>
                          <a:cs typeface="Cambria Math"/>
                        </a:rPr>
                        <m:t>=</m:t>
                      </m:r>
                      <m:d>
                        <m:dPr>
                          <m:begChr m:val="{"/>
                          <m:endChr m:val=""/>
                          <m:ctrlPr>
                            <a:rPr lang="en-US" i="1">
                              <a:effectLst/>
                              <a:latin typeface="Cambria Math"/>
                              <a:ea typeface="Cambria Math"/>
                              <a:cs typeface="Cambria Math"/>
                            </a:rPr>
                          </m:ctrlPr>
                        </m:dPr>
                        <m:e>
                          <m:eqArr>
                            <m:eqArrPr>
                              <m:ctrlPr>
                                <a:rPr lang="en-US" i="1">
                                  <a:effectLst/>
                                  <a:latin typeface="Cambria Math"/>
                                  <a:ea typeface="Cambria Math"/>
                                  <a:cs typeface="Cambria Math"/>
                                </a:rPr>
                              </m:ctrlPr>
                            </m:eqArrPr>
                            <m:e>
                              <m:f>
                                <m:fPr>
                                  <m:ctrlPr>
                                    <a:rPr lang="en-US" i="1">
                                      <a:effectLst/>
                                      <a:latin typeface="Cambria Math"/>
                                    </a:rPr>
                                  </m:ctrlPr>
                                </m:fPr>
                                <m:num>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r>
                                    <a:rPr lang="en-GB" i="1">
                                      <a:effectLst/>
                                      <a:latin typeface="Cambria Math"/>
                                      <a:ea typeface="Times New Roman"/>
                                      <a:cs typeface="Times New Roman"/>
                                    </a:rPr>
                                    <m:t>−</m:t>
                                  </m:r>
                                  <m:r>
                                    <a:rPr lang="en-GB" i="1">
                                      <a:effectLst/>
                                      <a:latin typeface="Cambria Math"/>
                                      <a:ea typeface="Times New Roman"/>
                                      <a:cs typeface="Times New Roman"/>
                                    </a:rPr>
                                    <m:t>𝑟</m:t>
                                  </m:r>
                                </m:num>
                                <m:den>
                                  <m:r>
                                    <a:rPr lang="en-GB" i="1">
                                      <a:effectLst/>
                                      <a:latin typeface="Cambria Math"/>
                                      <a:ea typeface="Times New Roman"/>
                                      <a:cs typeface="Times New Roman"/>
                                    </a:rPr>
                                    <m:t>𝑟</m:t>
                                  </m:r>
                                </m:den>
                              </m:f>
                              <m:r>
                                <a:rPr lang="en-GB" i="1">
                                  <a:effectLst/>
                                  <a:latin typeface="Cambria Math"/>
                                  <a:ea typeface="Cambria Math"/>
                                  <a:cs typeface="Cambria Math"/>
                                </a:rPr>
                                <m:t>,  &amp;</m:t>
                              </m:r>
                              <m:r>
                                <a:rPr lang="en-GB" i="1">
                                  <a:effectLst/>
                                  <a:latin typeface="Cambria Math"/>
                                  <a:ea typeface="Cambria Math"/>
                                  <a:cs typeface="Cambria Math"/>
                                </a:rPr>
                                <m:t>𝑟</m:t>
                              </m:r>
                              <m:r>
                                <a:rPr lang="en-GB" i="1">
                                  <a:effectLst/>
                                  <a:latin typeface="Cambria Math"/>
                                  <a:ea typeface="Cambria Math"/>
                                  <a:cs typeface="Cambria Math"/>
                                </a:rPr>
                                <m:t>&lt;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
                              <m:r>
                                <a:rPr lang="en-GB" i="1">
                                  <a:effectLst/>
                                  <a:latin typeface="Cambria Math"/>
                                  <a:ea typeface="Cambria Math"/>
                                  <a:cs typeface="Cambria Math"/>
                                </a:rPr>
                                <m:t>0,  &amp;</m:t>
                              </m:r>
                              <m:r>
                                <a:rPr lang="en-GB" i="1">
                                  <a:effectLst/>
                                  <a:latin typeface="Cambria Math"/>
                                  <a:ea typeface="Cambria Math"/>
                                  <a:cs typeface="Cambria Math"/>
                                </a:rPr>
                                <m:t>𝑟</m:t>
                              </m:r>
                              <m:r>
                                <a:rPr lang="en-GB" i="1">
                                  <a:effectLst/>
                                  <a:latin typeface="Cambria Math"/>
                                  <a:ea typeface="Cambria Math"/>
                                  <a:cs typeface="Cambria Math"/>
                                </a:rPr>
                                <m: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qArr>
                        </m:e>
                      </m:d>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29200" y="5486400"/>
                <a:ext cx="3714030" cy="976614"/>
              </a:xfrm>
              <a:prstGeom prst="rect">
                <a:avLst/>
              </a:prstGeom>
              <a:blipFill rotWithShape="1">
                <a:blip r:embed="rId2"/>
                <a:stretch>
                  <a:fillRect/>
                </a:stretch>
              </a:blipFill>
            </p:spPr>
            <p:txBody>
              <a:bodyPr/>
              <a:lstStyle/>
              <a:p>
                <a:r>
                  <a:rPr lang="en-US">
                    <a:noFill/>
                  </a:rPr>
                  <a:t> </a:t>
                </a:r>
              </a:p>
            </p:txBody>
          </p:sp>
        </mc:Fallback>
      </mc:AlternateContent>
      <p:sp>
        <p:nvSpPr>
          <p:cNvPr id="3" name="Oval 2"/>
          <p:cNvSpPr/>
          <p:nvPr/>
        </p:nvSpPr>
        <p:spPr>
          <a:xfrm>
            <a:off x="4191000" y="3314700"/>
            <a:ext cx="381000" cy="304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824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2286000"/>
            <a:ext cx="28956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xtal</a:t>
            </a:r>
            <a:endParaRPr lang="en-US" sz="3600" dirty="0">
              <a:solidFill>
                <a:schemeClr val="tx1"/>
              </a:solidFill>
            </a:endParaRPr>
          </a:p>
        </p:txBody>
      </p:sp>
      <p:sp>
        <p:nvSpPr>
          <p:cNvPr id="7" name="Oval 6"/>
          <p:cNvSpPr/>
          <p:nvPr/>
        </p:nvSpPr>
        <p:spPr>
          <a:xfrm>
            <a:off x="3124200" y="2286000"/>
            <a:ext cx="2514600" cy="2362200"/>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00500" y="3162300"/>
            <a:ext cx="762000" cy="609600"/>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52400"/>
            <a:ext cx="7772400" cy="1143000"/>
          </a:xfrm>
        </p:spPr>
        <p:txBody>
          <a:bodyPr/>
          <a:lstStyle/>
          <a:p>
            <a:r>
              <a:rPr lang="en-US" dirty="0" smtClean="0"/>
              <a:t>“hit rate” weight</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5029200" y="5486400"/>
                <a:ext cx="3714030" cy="9766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a:latin typeface="Cambria Math"/>
                              <a:ea typeface="Cambria Math"/>
                              <a:cs typeface="Cambria Math"/>
                            </a:rPr>
                          </m:ctrlPr>
                        </m:sSubPr>
                        <m:e>
                          <m:r>
                            <a:rPr lang="en-GB" i="1">
                              <a:effectLst/>
                              <a:latin typeface="Cambria Math"/>
                              <a:ea typeface="Cambria Math"/>
                              <a:cs typeface="Cambria Math"/>
                            </a:rPr>
                            <m:t>𝑤</m:t>
                          </m:r>
                        </m:e>
                        <m:sub>
                          <m:r>
                            <a:rPr lang="en-GB" i="1">
                              <a:effectLst/>
                              <a:latin typeface="Cambria Math"/>
                              <a:ea typeface="Cambria Math"/>
                              <a:cs typeface="Cambria Math"/>
                            </a:rPr>
                            <m:t>h𝑖𝑡</m:t>
                          </m:r>
                        </m:sub>
                      </m:sSub>
                      <m:d>
                        <m:dPr>
                          <m:ctrlPr>
                            <a:rPr lang="en-US" i="1">
                              <a:effectLst/>
                              <a:latin typeface="Cambria Math"/>
                              <a:ea typeface="Cambria Math"/>
                              <a:cs typeface="Cambria Math"/>
                            </a:rPr>
                          </m:ctrlPr>
                        </m:dPr>
                        <m:e>
                          <m:r>
                            <a:rPr lang="en-GB" i="1">
                              <a:effectLst/>
                              <a:latin typeface="Cambria Math"/>
                              <a:ea typeface="Cambria Math"/>
                              <a:cs typeface="Cambria Math"/>
                            </a:rPr>
                            <m:t>𝑟</m:t>
                          </m:r>
                        </m:e>
                      </m:d>
                      <m:r>
                        <a:rPr lang="en-GB" i="1">
                          <a:effectLst/>
                          <a:latin typeface="Cambria Math"/>
                          <a:ea typeface="Cambria Math"/>
                          <a:cs typeface="Cambria Math"/>
                        </a:rPr>
                        <m:t>=</m:t>
                      </m:r>
                      <m:d>
                        <m:dPr>
                          <m:begChr m:val="{"/>
                          <m:endChr m:val=""/>
                          <m:ctrlPr>
                            <a:rPr lang="en-US" i="1">
                              <a:effectLst/>
                              <a:latin typeface="Cambria Math"/>
                              <a:ea typeface="Cambria Math"/>
                              <a:cs typeface="Cambria Math"/>
                            </a:rPr>
                          </m:ctrlPr>
                        </m:dPr>
                        <m:e>
                          <m:eqArr>
                            <m:eqArrPr>
                              <m:ctrlPr>
                                <a:rPr lang="en-US" i="1">
                                  <a:effectLst/>
                                  <a:latin typeface="Cambria Math"/>
                                  <a:ea typeface="Cambria Math"/>
                                  <a:cs typeface="Cambria Math"/>
                                </a:rPr>
                              </m:ctrlPr>
                            </m:eqArrPr>
                            <m:e>
                              <m:f>
                                <m:fPr>
                                  <m:ctrlPr>
                                    <a:rPr lang="en-US" i="1">
                                      <a:effectLst/>
                                      <a:latin typeface="Cambria Math"/>
                                    </a:rPr>
                                  </m:ctrlPr>
                                </m:fPr>
                                <m:num>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r>
                                    <a:rPr lang="en-GB" i="1">
                                      <a:effectLst/>
                                      <a:latin typeface="Cambria Math"/>
                                      <a:ea typeface="Times New Roman"/>
                                      <a:cs typeface="Times New Roman"/>
                                    </a:rPr>
                                    <m:t>−</m:t>
                                  </m:r>
                                  <m:r>
                                    <a:rPr lang="en-GB" i="1">
                                      <a:effectLst/>
                                      <a:latin typeface="Cambria Math"/>
                                      <a:ea typeface="Times New Roman"/>
                                      <a:cs typeface="Times New Roman"/>
                                    </a:rPr>
                                    <m:t>𝑟</m:t>
                                  </m:r>
                                </m:num>
                                <m:den>
                                  <m:r>
                                    <a:rPr lang="en-GB" i="1">
                                      <a:effectLst/>
                                      <a:latin typeface="Cambria Math"/>
                                      <a:ea typeface="Times New Roman"/>
                                      <a:cs typeface="Times New Roman"/>
                                    </a:rPr>
                                    <m:t>𝑟</m:t>
                                  </m:r>
                                </m:den>
                              </m:f>
                              <m:r>
                                <a:rPr lang="en-GB" i="1">
                                  <a:effectLst/>
                                  <a:latin typeface="Cambria Math"/>
                                  <a:ea typeface="Cambria Math"/>
                                  <a:cs typeface="Cambria Math"/>
                                </a:rPr>
                                <m:t>,  &amp;</m:t>
                              </m:r>
                              <m:r>
                                <a:rPr lang="en-GB" i="1">
                                  <a:effectLst/>
                                  <a:latin typeface="Cambria Math"/>
                                  <a:ea typeface="Cambria Math"/>
                                  <a:cs typeface="Cambria Math"/>
                                </a:rPr>
                                <m:t>𝑟</m:t>
                              </m:r>
                              <m:r>
                                <a:rPr lang="en-GB" i="1">
                                  <a:effectLst/>
                                  <a:latin typeface="Cambria Math"/>
                                  <a:ea typeface="Cambria Math"/>
                                  <a:cs typeface="Cambria Math"/>
                                </a:rPr>
                                <m:t>&lt;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
                              <m:r>
                                <a:rPr lang="en-GB" i="1">
                                  <a:effectLst/>
                                  <a:latin typeface="Cambria Math"/>
                                  <a:ea typeface="Cambria Math"/>
                                  <a:cs typeface="Cambria Math"/>
                                </a:rPr>
                                <m:t>0,  &amp;</m:t>
                              </m:r>
                              <m:r>
                                <a:rPr lang="en-GB" i="1">
                                  <a:effectLst/>
                                  <a:latin typeface="Cambria Math"/>
                                  <a:ea typeface="Cambria Math"/>
                                  <a:cs typeface="Cambria Math"/>
                                </a:rPr>
                                <m:t>𝑟</m:t>
                              </m:r>
                              <m:r>
                                <a:rPr lang="en-GB" i="1">
                                  <a:effectLst/>
                                  <a:latin typeface="Cambria Math"/>
                                  <a:ea typeface="Cambria Math"/>
                                  <a:cs typeface="Cambria Math"/>
                                </a:rPr>
                                <m: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qArr>
                        </m:e>
                      </m:d>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29200" y="5486400"/>
                <a:ext cx="3714030" cy="976614"/>
              </a:xfrm>
              <a:prstGeom prst="rect">
                <a:avLst/>
              </a:prstGeom>
              <a:blipFill rotWithShape="1">
                <a:blip r:embed="rId2"/>
                <a:stretch>
                  <a:fillRect/>
                </a:stretch>
              </a:blipFill>
            </p:spPr>
            <p:txBody>
              <a:bodyPr/>
              <a:lstStyle/>
              <a:p>
                <a:r>
                  <a:rPr lang="en-US">
                    <a:noFill/>
                  </a:rPr>
                  <a:t> </a:t>
                </a:r>
              </a:p>
            </p:txBody>
          </p:sp>
        </mc:Fallback>
      </mc:AlternateContent>
      <p:sp>
        <p:nvSpPr>
          <p:cNvPr id="3" name="Oval 2"/>
          <p:cNvSpPr/>
          <p:nvPr/>
        </p:nvSpPr>
        <p:spPr>
          <a:xfrm>
            <a:off x="4191000" y="3314700"/>
            <a:ext cx="381000" cy="304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27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 change → 0%</a:t>
            </a: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31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6400" y="3276600"/>
            <a:ext cx="28956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xtal</a:t>
            </a:r>
            <a:endParaRPr lang="en-US" sz="3600" dirty="0">
              <a:solidFill>
                <a:schemeClr val="tx1"/>
              </a:solidFill>
            </a:endParaRPr>
          </a:p>
        </p:txBody>
      </p:sp>
      <p:sp>
        <p:nvSpPr>
          <p:cNvPr id="7" name="Oval 6"/>
          <p:cNvSpPr/>
          <p:nvPr/>
        </p:nvSpPr>
        <p:spPr>
          <a:xfrm>
            <a:off x="3124200" y="2286000"/>
            <a:ext cx="2514600" cy="2362200"/>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00500" y="3162300"/>
            <a:ext cx="762000" cy="609600"/>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152400"/>
            <a:ext cx="7772400" cy="1143000"/>
          </a:xfrm>
        </p:spPr>
        <p:txBody>
          <a:bodyPr/>
          <a:lstStyle/>
          <a:p>
            <a:r>
              <a:rPr lang="en-US" dirty="0" smtClean="0"/>
              <a:t>“hit rate” weight</a:t>
            </a:r>
            <a:endParaRPr lang="en-US" dirty="0"/>
          </a:p>
        </p:txBody>
      </p:sp>
      <mc:AlternateContent xmlns:mc="http://schemas.openxmlformats.org/markup-compatibility/2006">
        <mc:Choice xmlns:a14="http://schemas.microsoft.com/office/drawing/2010/main" Requires="a14">
          <p:sp>
            <p:nvSpPr>
              <p:cNvPr id="6" name="Rectangle 5"/>
              <p:cNvSpPr/>
              <p:nvPr/>
            </p:nvSpPr>
            <p:spPr>
              <a:xfrm>
                <a:off x="5029200" y="5486400"/>
                <a:ext cx="3714030" cy="9766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a:latin typeface="Cambria Math"/>
                              <a:ea typeface="Cambria Math"/>
                              <a:cs typeface="Cambria Math"/>
                            </a:rPr>
                          </m:ctrlPr>
                        </m:sSubPr>
                        <m:e>
                          <m:r>
                            <a:rPr lang="en-GB" i="1">
                              <a:effectLst/>
                              <a:latin typeface="Cambria Math"/>
                              <a:ea typeface="Cambria Math"/>
                              <a:cs typeface="Cambria Math"/>
                            </a:rPr>
                            <m:t>𝑤</m:t>
                          </m:r>
                        </m:e>
                        <m:sub>
                          <m:r>
                            <a:rPr lang="en-GB" i="1">
                              <a:effectLst/>
                              <a:latin typeface="Cambria Math"/>
                              <a:ea typeface="Cambria Math"/>
                              <a:cs typeface="Cambria Math"/>
                            </a:rPr>
                            <m:t>h𝑖𝑡</m:t>
                          </m:r>
                        </m:sub>
                      </m:sSub>
                      <m:d>
                        <m:dPr>
                          <m:ctrlPr>
                            <a:rPr lang="en-US" i="1">
                              <a:effectLst/>
                              <a:latin typeface="Cambria Math"/>
                              <a:ea typeface="Cambria Math"/>
                              <a:cs typeface="Cambria Math"/>
                            </a:rPr>
                          </m:ctrlPr>
                        </m:dPr>
                        <m:e>
                          <m:r>
                            <a:rPr lang="en-GB" i="1">
                              <a:effectLst/>
                              <a:latin typeface="Cambria Math"/>
                              <a:ea typeface="Cambria Math"/>
                              <a:cs typeface="Cambria Math"/>
                            </a:rPr>
                            <m:t>𝑟</m:t>
                          </m:r>
                        </m:e>
                      </m:d>
                      <m:r>
                        <a:rPr lang="en-GB" i="1">
                          <a:effectLst/>
                          <a:latin typeface="Cambria Math"/>
                          <a:ea typeface="Cambria Math"/>
                          <a:cs typeface="Cambria Math"/>
                        </a:rPr>
                        <m:t>=</m:t>
                      </m:r>
                      <m:d>
                        <m:dPr>
                          <m:begChr m:val="{"/>
                          <m:endChr m:val=""/>
                          <m:ctrlPr>
                            <a:rPr lang="en-US" i="1">
                              <a:effectLst/>
                              <a:latin typeface="Cambria Math"/>
                              <a:ea typeface="Cambria Math"/>
                              <a:cs typeface="Cambria Math"/>
                            </a:rPr>
                          </m:ctrlPr>
                        </m:dPr>
                        <m:e>
                          <m:eqArr>
                            <m:eqArrPr>
                              <m:ctrlPr>
                                <a:rPr lang="en-US" i="1">
                                  <a:effectLst/>
                                  <a:latin typeface="Cambria Math"/>
                                  <a:ea typeface="Cambria Math"/>
                                  <a:cs typeface="Cambria Math"/>
                                </a:rPr>
                              </m:ctrlPr>
                            </m:eqArrPr>
                            <m:e>
                              <m:f>
                                <m:fPr>
                                  <m:ctrlPr>
                                    <a:rPr lang="en-US" i="1">
                                      <a:effectLst/>
                                      <a:latin typeface="Cambria Math"/>
                                    </a:rPr>
                                  </m:ctrlPr>
                                </m:fPr>
                                <m:num>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r>
                                    <a:rPr lang="en-GB" i="1">
                                      <a:effectLst/>
                                      <a:latin typeface="Cambria Math"/>
                                      <a:ea typeface="Times New Roman"/>
                                      <a:cs typeface="Times New Roman"/>
                                    </a:rPr>
                                    <m:t>−</m:t>
                                  </m:r>
                                  <m:r>
                                    <a:rPr lang="en-GB" i="1">
                                      <a:effectLst/>
                                      <a:latin typeface="Cambria Math"/>
                                      <a:ea typeface="Times New Roman"/>
                                      <a:cs typeface="Times New Roman"/>
                                    </a:rPr>
                                    <m:t>𝑟</m:t>
                                  </m:r>
                                </m:num>
                                <m:den>
                                  <m:r>
                                    <a:rPr lang="en-GB" i="1">
                                      <a:effectLst/>
                                      <a:latin typeface="Cambria Math"/>
                                      <a:ea typeface="Times New Roman"/>
                                      <a:cs typeface="Times New Roman"/>
                                    </a:rPr>
                                    <m:t>𝑟</m:t>
                                  </m:r>
                                </m:den>
                              </m:f>
                              <m:r>
                                <a:rPr lang="en-GB" i="1">
                                  <a:effectLst/>
                                  <a:latin typeface="Cambria Math"/>
                                  <a:ea typeface="Cambria Math"/>
                                  <a:cs typeface="Cambria Math"/>
                                </a:rPr>
                                <m:t>,  &amp;</m:t>
                              </m:r>
                              <m:r>
                                <a:rPr lang="en-GB" i="1">
                                  <a:effectLst/>
                                  <a:latin typeface="Cambria Math"/>
                                  <a:ea typeface="Cambria Math"/>
                                  <a:cs typeface="Cambria Math"/>
                                </a:rPr>
                                <m:t>𝑟</m:t>
                              </m:r>
                              <m:r>
                                <a:rPr lang="en-GB" i="1">
                                  <a:effectLst/>
                                  <a:latin typeface="Cambria Math"/>
                                  <a:ea typeface="Cambria Math"/>
                                  <a:cs typeface="Cambria Math"/>
                                </a:rPr>
                                <m:t>&lt;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
                              <m:r>
                                <a:rPr lang="en-GB" i="1">
                                  <a:effectLst/>
                                  <a:latin typeface="Cambria Math"/>
                                  <a:ea typeface="Cambria Math"/>
                                  <a:cs typeface="Cambria Math"/>
                                </a:rPr>
                                <m:t>0,  &amp;</m:t>
                              </m:r>
                              <m:r>
                                <a:rPr lang="en-GB" i="1">
                                  <a:effectLst/>
                                  <a:latin typeface="Cambria Math"/>
                                  <a:ea typeface="Cambria Math"/>
                                  <a:cs typeface="Cambria Math"/>
                                </a:rPr>
                                <m:t>𝑟</m:t>
                              </m:r>
                              <m:r>
                                <a:rPr lang="en-GB" i="1">
                                  <a:effectLst/>
                                  <a:latin typeface="Cambria Math"/>
                                  <a:ea typeface="Cambria Math"/>
                                  <a:cs typeface="Cambria Math"/>
                                </a:rPr>
                                <m:t>≥</m:t>
                              </m:r>
                              <m:sSub>
                                <m:sSubPr>
                                  <m:ctrlPr>
                                    <a:rPr lang="en-US" i="1">
                                      <a:effectLst/>
                                      <a:latin typeface="Cambria Math"/>
                                    </a:rPr>
                                  </m:ctrlPr>
                                </m:sSubPr>
                                <m:e>
                                  <m:r>
                                    <a:rPr lang="en-GB" i="1">
                                      <a:effectLst/>
                                      <a:latin typeface="Cambria Math"/>
                                      <a:ea typeface="Times New Roman"/>
                                      <a:cs typeface="Times New Roman"/>
                                    </a:rPr>
                                    <m:t>𝐿</m:t>
                                  </m:r>
                                </m:e>
                                <m:sub>
                                  <m:r>
                                    <a:rPr lang="en-GB" i="1">
                                      <a:effectLst/>
                                      <a:latin typeface="Cambria Math"/>
                                      <a:ea typeface="Times New Roman"/>
                                      <a:cs typeface="Times New Roman"/>
                                    </a:rPr>
                                    <m:t>𝑥𝑡𝑎𝑙</m:t>
                                  </m:r>
                                </m:sub>
                              </m:sSub>
                            </m:e>
                          </m:eqArr>
                        </m:e>
                      </m:d>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29200" y="5486400"/>
                <a:ext cx="3714030" cy="976614"/>
              </a:xfrm>
              <a:prstGeom prst="rect">
                <a:avLst/>
              </a:prstGeom>
              <a:blipFill rotWithShape="1">
                <a:blip r:embed="rId2"/>
                <a:stretch>
                  <a:fillRect/>
                </a:stretch>
              </a:blipFill>
            </p:spPr>
            <p:txBody>
              <a:bodyPr/>
              <a:lstStyle/>
              <a:p>
                <a:r>
                  <a:rPr lang="en-US">
                    <a:noFill/>
                  </a:rPr>
                  <a:t> </a:t>
                </a:r>
              </a:p>
            </p:txBody>
          </p:sp>
        </mc:Fallback>
      </mc:AlternateContent>
      <p:sp>
        <p:nvSpPr>
          <p:cNvPr id="3" name="Oval 2"/>
          <p:cNvSpPr/>
          <p:nvPr/>
        </p:nvSpPr>
        <p:spPr>
          <a:xfrm>
            <a:off x="4191000" y="3314700"/>
            <a:ext cx="381000" cy="3048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277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contrast</a:t>
            </a:r>
            <a:br>
              <a:rPr lang="en-US" dirty="0" smtClean="0"/>
            </a:br>
            <a:r>
              <a:rPr lang="en-US" sz="3200" dirty="0" smtClean="0"/>
              <a:t>appears to “reverse” damage</a:t>
            </a:r>
            <a:endParaRPr lang="en-US" sz="3200" dirty="0"/>
          </a:p>
        </p:txBody>
      </p:sp>
      <p:pic>
        <p:nvPicPr>
          <p:cNvPr id="4" name="hd_14ms_22oct18.png" descr="hd_14ms_22oct18.png"/>
          <p:cNvPicPr>
            <a:picLocks noChangeAspect="1"/>
          </p:cNvPicPr>
          <p:nvPr/>
        </p:nvPicPr>
        <p:blipFill>
          <a:blip r:embed="rId2">
            <a:extLst/>
          </a:blip>
          <a:stretch>
            <a:fillRect/>
          </a:stretch>
        </p:blipFill>
        <p:spPr>
          <a:xfrm>
            <a:off x="304800" y="2286000"/>
            <a:ext cx="3654001" cy="3654001"/>
          </a:xfrm>
          <a:prstGeom prst="rect">
            <a:avLst/>
          </a:prstGeom>
          <a:ln w="3175">
            <a:miter lim="400000"/>
          </a:ln>
        </p:spPr>
      </p:pic>
      <p:sp>
        <p:nvSpPr>
          <p:cNvPr id="5" name="0.34 MGy"/>
          <p:cNvSpPr txBox="1"/>
          <p:nvPr/>
        </p:nvSpPr>
        <p:spPr>
          <a:xfrm>
            <a:off x="289637" y="2257438"/>
            <a:ext cx="1325608" cy="441146"/>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lvl1pPr defTabSz="584200">
              <a:defRPr sz="2200" b="0">
                <a:latin typeface="Arial"/>
                <a:ea typeface="Arial"/>
                <a:cs typeface="Arial"/>
                <a:sym typeface="Arial"/>
              </a:defRPr>
            </a:lvl1pPr>
          </a:lstStyle>
          <a:p>
            <a:r>
              <a:rPr dirty="0" smtClean="0"/>
              <a:t>0.3</a:t>
            </a:r>
            <a:r>
              <a:rPr lang="fr-FR" smtClean="0"/>
              <a:t>5</a:t>
            </a:r>
            <a:r>
              <a:rPr smtClean="0"/>
              <a:t> </a:t>
            </a:r>
            <a:r>
              <a:rPr dirty="0"/>
              <a:t>MGy</a:t>
            </a:r>
          </a:p>
        </p:txBody>
      </p:sp>
      <p:sp>
        <p:nvSpPr>
          <p:cNvPr id="6" name="Cys6"/>
          <p:cNvSpPr txBox="1"/>
          <p:nvPr/>
        </p:nvSpPr>
        <p:spPr>
          <a:xfrm>
            <a:off x="1546586" y="4388557"/>
            <a:ext cx="635125" cy="3608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lvl1pPr defTabSz="584200">
              <a:defRPr sz="1800" b="0">
                <a:latin typeface="Arial"/>
                <a:ea typeface="Arial"/>
                <a:cs typeface="Arial"/>
                <a:sym typeface="Arial"/>
              </a:defRPr>
            </a:lvl1pPr>
          </a:lstStyle>
          <a:p>
            <a:r>
              <a:rPr dirty="0"/>
              <a:t>Cys6</a:t>
            </a:r>
          </a:p>
        </p:txBody>
      </p:sp>
      <p:sp>
        <p:nvSpPr>
          <p:cNvPr id="7" name="Cys127"/>
          <p:cNvSpPr txBox="1"/>
          <p:nvPr/>
        </p:nvSpPr>
        <p:spPr>
          <a:xfrm>
            <a:off x="2347575" y="3250704"/>
            <a:ext cx="889398" cy="3608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lvl1pPr defTabSz="584200">
              <a:defRPr sz="1800" b="0">
                <a:latin typeface="Arial"/>
                <a:ea typeface="Arial"/>
                <a:cs typeface="Arial"/>
                <a:sym typeface="Arial"/>
              </a:defRPr>
            </a:lvl1pPr>
          </a:lstStyle>
          <a:p>
            <a:r>
              <a:rPr dirty="0"/>
              <a:t>Cys127</a:t>
            </a:r>
          </a:p>
        </p:txBody>
      </p:sp>
      <p:sp>
        <p:nvSpPr>
          <p:cNvPr id="11" name="RT high-dose rate series"/>
          <p:cNvSpPr txBox="1"/>
          <p:nvPr/>
        </p:nvSpPr>
        <p:spPr>
          <a:xfrm>
            <a:off x="1981200" y="1752600"/>
            <a:ext cx="5234318" cy="4411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lvl1pPr defTabSz="584200">
              <a:defRPr sz="2200" b="0">
                <a:latin typeface="Arial"/>
                <a:ea typeface="Arial"/>
                <a:cs typeface="Arial"/>
                <a:sym typeface="Arial"/>
              </a:defRPr>
            </a:lvl1pPr>
          </a:lstStyle>
          <a:p>
            <a:r>
              <a:rPr lang="en-US" dirty="0" smtClean="0"/>
              <a:t>Room temperature</a:t>
            </a:r>
            <a:r>
              <a:rPr dirty="0" smtClean="0"/>
              <a:t> </a:t>
            </a:r>
            <a:r>
              <a:rPr dirty="0"/>
              <a:t>high-dose rate series</a:t>
            </a:r>
          </a:p>
        </p:txBody>
      </p:sp>
      <p:sp>
        <p:nvSpPr>
          <p:cNvPr id="12" name="Rectangle 11"/>
          <p:cNvSpPr/>
          <p:nvPr/>
        </p:nvSpPr>
        <p:spPr>
          <a:xfrm>
            <a:off x="3200400" y="6324600"/>
            <a:ext cx="5925015" cy="369332"/>
          </a:xfrm>
          <a:prstGeom prst="rect">
            <a:avLst/>
          </a:prstGeom>
        </p:spPr>
        <p:txBody>
          <a:bodyPr wrap="square">
            <a:spAutoFit/>
          </a:bodyPr>
          <a:lstStyle/>
          <a:p>
            <a:r>
              <a:rPr lang="en-US" dirty="0"/>
              <a:t>de la Mora, </a:t>
            </a:r>
            <a:r>
              <a:rPr lang="en-US" dirty="0" smtClean="0"/>
              <a:t>et al. </a:t>
            </a:r>
            <a:r>
              <a:rPr lang="en-US" dirty="0"/>
              <a:t>(2020) </a:t>
            </a:r>
            <a:r>
              <a:rPr lang="en-US" i="1" dirty="0" smtClean="0"/>
              <a:t>PNAS </a:t>
            </a:r>
            <a:r>
              <a:rPr lang="en-US" i="1" dirty="0"/>
              <a:t>USA</a:t>
            </a:r>
            <a:r>
              <a:rPr lang="en-US" dirty="0"/>
              <a:t> </a:t>
            </a:r>
            <a:r>
              <a:rPr lang="en-US" b="1" dirty="0"/>
              <a:t>117</a:t>
            </a:r>
            <a:r>
              <a:rPr lang="en-US" dirty="0"/>
              <a:t>, 4142-4151</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09800"/>
            <a:ext cx="4646216"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279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367" y="641350"/>
            <a:ext cx="8345347" cy="5964238"/>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What is the dose?</a:t>
            </a:r>
            <a:endParaRPr lang="en-US" dirty="0"/>
          </a:p>
        </p:txBody>
      </p:sp>
    </p:spTree>
    <p:extLst>
      <p:ext uri="{BB962C8B-B14F-4D97-AF65-F5344CB8AC3E}">
        <p14:creationId xmlns:p14="http://schemas.microsoft.com/office/powerpoint/2010/main" val="23173517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the dose?</a:t>
            </a:r>
            <a:endParaRPr lang="en-US" dirty="0"/>
          </a:p>
        </p:txBody>
      </p:sp>
    </p:spTree>
    <p:extLst>
      <p:ext uri="{BB962C8B-B14F-4D97-AF65-F5344CB8AC3E}">
        <p14:creationId xmlns:p14="http://schemas.microsoft.com/office/powerpoint/2010/main" val="3317454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orse_man_skeleton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41350"/>
            <a:ext cx="7962900" cy="5964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is the dose?</a:t>
            </a:r>
            <a:endParaRPr lang="en-US" dirty="0"/>
          </a:p>
        </p:txBody>
      </p:sp>
      <p:sp>
        <p:nvSpPr>
          <p:cNvPr id="7" name="Rectangle 6"/>
          <p:cNvSpPr/>
          <p:nvPr/>
        </p:nvSpPr>
        <p:spPr>
          <a:xfrm>
            <a:off x="289367" y="641350"/>
            <a:ext cx="8345347" cy="5964238"/>
          </a:xfrm>
          <a:prstGeom prst="rect">
            <a:avLst/>
          </a:prstGeom>
          <a:blipFill dpi="0" rotWithShape="1">
            <a:blip r:embed="rId3">
              <a:alphaModFix amt="52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174544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30" name="Picture 6"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pSp>
        <p:nvGrpSpPr>
          <p:cNvPr id="77831" name="Group 7"/>
          <p:cNvGrpSpPr>
            <a:grpSpLocks/>
          </p:cNvGrpSpPr>
          <p:nvPr/>
        </p:nvGrpSpPr>
        <p:grpSpPr bwMode="auto">
          <a:xfrm>
            <a:off x="187325" y="1336675"/>
            <a:ext cx="8853488" cy="5334000"/>
            <a:chOff x="118" y="842"/>
            <a:chExt cx="5577" cy="3360"/>
          </a:xfrm>
        </p:grpSpPr>
        <p:graphicFrame>
          <p:nvGraphicFramePr>
            <p:cNvPr id="12294" name="Object 3"/>
            <p:cNvGraphicFramePr>
              <a:graphicFrameLocks noChangeAspect="1"/>
            </p:cNvGraphicFramePr>
            <p:nvPr/>
          </p:nvGraphicFramePr>
          <p:xfrm>
            <a:off x="252" y="842"/>
            <a:ext cx="5443" cy="3154"/>
          </p:xfrm>
          <a:graphic>
            <a:graphicData uri="http://schemas.openxmlformats.org/presentationml/2006/ole">
              <mc:AlternateContent xmlns:mc="http://schemas.openxmlformats.org/markup-compatibility/2006">
                <mc:Choice xmlns:v="urn:schemas-microsoft-com:vml" Requires="v">
                  <p:oleObj spid="_x0000_s11279" name="Chart" r:id="rId4" imgW="8677440" imgH="5029120" progId="MSGraph.Chart.8">
                    <p:embed followColorScheme="full"/>
                  </p:oleObj>
                </mc:Choice>
                <mc:Fallback>
                  <p:oleObj name="Chart" r:id="rId4" imgW="8677440" imgH="5029120" progId="MSGraph.Chart.8">
                    <p:embed followColorScheme="full"/>
                    <p:pic>
                      <p:nvPicPr>
                        <p:cNvPr id="0" name=""/>
                        <p:cNvPicPr>
                          <a:picLocks noChangeAspect="1" noChangeArrowheads="1"/>
                        </p:cNvPicPr>
                        <p:nvPr/>
                      </p:nvPicPr>
                      <p:blipFill>
                        <a:blip r:embed="rId5"/>
                        <a:srcRect/>
                        <a:stretch>
                          <a:fillRect/>
                        </a:stretch>
                      </p:blipFill>
                      <p:spPr bwMode="auto">
                        <a:xfrm>
                          <a:off x="252" y="842"/>
                          <a:ext cx="5443" cy="3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5" name="Text Box 4"/>
            <p:cNvSpPr txBox="1">
              <a:spLocks noChangeArrowheads="1"/>
            </p:cNvSpPr>
            <p:nvPr/>
          </p:nvSpPr>
          <p:spPr bwMode="auto">
            <a:xfrm rot="-5400000">
              <a:off x="-616" y="2080"/>
              <a:ext cx="1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2296" name="Text Box 5"/>
            <p:cNvSpPr txBox="1">
              <a:spLocks noChangeArrowheads="1"/>
            </p:cNvSpPr>
            <p:nvPr/>
          </p:nvSpPr>
          <p:spPr bwMode="auto">
            <a:xfrm>
              <a:off x="1622" y="3971"/>
              <a:ext cx="245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grpSp>
      <p:sp>
        <p:nvSpPr>
          <p:cNvPr id="77832" name="Oval 8"/>
          <p:cNvSpPr>
            <a:spLocks noChangeArrowheads="1"/>
          </p:cNvSpPr>
          <p:nvPr/>
        </p:nvSpPr>
        <p:spPr bwMode="auto">
          <a:xfrm>
            <a:off x="2079625" y="2003425"/>
            <a:ext cx="3357563" cy="3354388"/>
          </a:xfrm>
          <a:prstGeom prst="ellipse">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46106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3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783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778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2" grpId="0" animBg="1"/>
      <p:bldP spid="7783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3315" name="Object 3"/>
          <p:cNvGraphicFramePr>
            <a:graphicFrameLocks noChangeAspect="1"/>
          </p:cNvGraphicFramePr>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12303" name="Chart" r:id="rId3" imgW="8677440" imgH="5029120" progId="MSGraph.Chart.8">
                  <p:embed followColorScheme="full"/>
                </p:oleObj>
              </mc:Choice>
              <mc:Fallback>
                <p:oleObj name="Chart" r:id="rId3" imgW="8677440" imgH="5029120"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Text Box 4"/>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3317" name="Text Box 5"/>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31670729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13327" name="Chart" r:id="rId4" imgW="8677440" imgH="5029120" progId="MSGraph.Chart.8">
                  <p:embed followColorScheme="full"/>
                </p:oleObj>
              </mc:Choice>
              <mc:Fallback>
                <p:oleObj name="Chart" r:id="rId4" imgW="8677440" imgH="502912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141655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extLst>
              <p:ext uri="{D42A27DB-BD31-4B8C-83A1-F6EECF244321}">
                <p14:modId xmlns:p14="http://schemas.microsoft.com/office/powerpoint/2010/main" val="2989036809"/>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14351"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40078418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ac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9688"/>
            <a:ext cx="10117138"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0" y="0"/>
            <a:ext cx="9144000" cy="1470025"/>
          </a:xfrm>
        </p:spPr>
        <p:txBody>
          <a:bodyPr/>
          <a:lstStyle/>
          <a:p>
            <a:pPr eaLnBrk="1" hangingPunct="1"/>
            <a:r>
              <a:rPr lang="en-US" altLang="en-US" smtClean="0"/>
              <a:t>“Cleanup beam” method for </a:t>
            </a:r>
            <a:br>
              <a:rPr lang="en-US" altLang="en-US" smtClean="0"/>
            </a:br>
            <a:r>
              <a:rPr lang="en-US" altLang="en-US" smtClean="0"/>
              <a:t>flat dose profile</a:t>
            </a:r>
          </a:p>
        </p:txBody>
      </p:sp>
      <p:graphicFrame>
        <p:nvGraphicFramePr>
          <p:cNvPr id="14340" name="Object 4"/>
          <p:cNvGraphicFramePr>
            <a:graphicFrameLocks noChangeAspect="1"/>
          </p:cNvGraphicFramePr>
          <p:nvPr>
            <p:extLst>
              <p:ext uri="{D42A27DB-BD31-4B8C-83A1-F6EECF244321}">
                <p14:modId xmlns:p14="http://schemas.microsoft.com/office/powerpoint/2010/main" val="590483578"/>
              </p:ext>
            </p:extLst>
          </p:nvPr>
        </p:nvGraphicFramePr>
        <p:xfrm>
          <a:off x="400050" y="1336675"/>
          <a:ext cx="8640763" cy="5006975"/>
        </p:xfrm>
        <a:graphic>
          <a:graphicData uri="http://schemas.openxmlformats.org/presentationml/2006/ole">
            <mc:AlternateContent xmlns:mc="http://schemas.openxmlformats.org/markup-compatibility/2006">
              <mc:Choice xmlns:v="urn:schemas-microsoft-com:vml" Requires="v">
                <p:oleObj spid="_x0000_s15375" name="Chart" r:id="rId4" imgW="6941785" imgH="4023550" progId="MSGraph.Chart.8">
                  <p:embed followColorScheme="full"/>
                </p:oleObj>
              </mc:Choice>
              <mc:Fallback>
                <p:oleObj name="Chart" r:id="rId4" imgW="6941785" imgH="4023550" progId="MSGraph.Chart.8">
                  <p:embed followColorScheme="full"/>
                  <p:pic>
                    <p:nvPicPr>
                      <p:cNvPr id="0" name=""/>
                      <p:cNvPicPr>
                        <a:picLocks noChangeAspect="1" noChangeArrowheads="1"/>
                      </p:cNvPicPr>
                      <p:nvPr/>
                    </p:nvPicPr>
                    <p:blipFill>
                      <a:blip r:embed="rId5"/>
                      <a:srcRect/>
                      <a:stretch>
                        <a:fillRect/>
                      </a:stretch>
                    </p:blipFill>
                    <p:spPr bwMode="auto">
                      <a:xfrm>
                        <a:off x="400050" y="1336675"/>
                        <a:ext cx="864076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1" name="Text Box 5"/>
          <p:cNvSpPr txBox="1">
            <a:spLocks noChangeArrowheads="1"/>
          </p:cNvSpPr>
          <p:nvPr/>
        </p:nvSpPr>
        <p:spPr bwMode="auto">
          <a:xfrm rot="-5400000">
            <a:off x="-978693" y="3302793"/>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normalized photons/</a:t>
            </a:r>
            <a:r>
              <a:rPr lang="en-US" altLang="en-US">
                <a:solidFill>
                  <a:srgbClr val="000000"/>
                </a:solidFill>
                <a:cs typeface="Arial" charset="0"/>
              </a:rPr>
              <a:t>area</a:t>
            </a:r>
            <a:endParaRPr lang="el-GR" altLang="en-US">
              <a:solidFill>
                <a:srgbClr val="000000"/>
              </a:solidFill>
              <a:cs typeface="Arial" charset="0"/>
            </a:endParaRPr>
          </a:p>
        </p:txBody>
      </p:sp>
      <p:sp>
        <p:nvSpPr>
          <p:cNvPr id="14342" name="Text Box 6"/>
          <p:cNvSpPr txBox="1">
            <a:spLocks noChangeArrowheads="1"/>
          </p:cNvSpPr>
          <p:nvPr/>
        </p:nvSpPr>
        <p:spPr bwMode="auto">
          <a:xfrm>
            <a:off x="2574925" y="6303963"/>
            <a:ext cx="3897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position relative to beam center (</a:t>
            </a:r>
            <a:r>
              <a:rPr lang="el-GR" altLang="en-US">
                <a:solidFill>
                  <a:srgbClr val="000000"/>
                </a:solidFill>
                <a:cs typeface="Arial" charset="0"/>
              </a:rPr>
              <a:t>μ</a:t>
            </a:r>
            <a:r>
              <a:rPr lang="en-US" altLang="en-US">
                <a:solidFill>
                  <a:srgbClr val="000000"/>
                </a:solidFill>
                <a:cs typeface="Arial" charset="0"/>
              </a:rPr>
              <a:t>m</a:t>
            </a:r>
            <a:r>
              <a:rPr lang="en-US" altLang="en-US">
                <a:solidFill>
                  <a:srgbClr val="000000"/>
                </a:solidFill>
              </a:rPr>
              <a:t>)</a:t>
            </a:r>
          </a:p>
        </p:txBody>
      </p:sp>
    </p:spTree>
    <p:extLst>
      <p:ext uri="{BB962C8B-B14F-4D97-AF65-F5344CB8AC3E}">
        <p14:creationId xmlns:p14="http://schemas.microsoft.com/office/powerpoint/2010/main" val="3646047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p>
        </p:txBody>
      </p:sp>
      <p:sp>
        <p:nvSpPr>
          <p:cNvPr id="34" name="TextBox 33"/>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15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0" y="0"/>
            <a:ext cx="9144000" cy="1470025"/>
          </a:xfrm>
        </p:spPr>
        <p:txBody>
          <a:bodyPr/>
          <a:lstStyle/>
          <a:p>
            <a:pPr eaLnBrk="1" hangingPunct="1"/>
            <a:r>
              <a:rPr lang="en-US" altLang="en-US" dirty="0" smtClean="0"/>
              <a:t>Exponential spot fading: flat dose</a:t>
            </a:r>
            <a:endParaRPr lang="en-US" altLang="en-US" dirty="0" smtClean="0">
              <a:cs typeface="Arial" charset="0"/>
            </a:endParaRPr>
          </a:p>
        </p:txBody>
      </p:sp>
      <p:graphicFrame>
        <p:nvGraphicFramePr>
          <p:cNvPr id="41987" name="Object 3"/>
          <p:cNvGraphicFramePr>
            <a:graphicFrameLocks noChangeAspect="1"/>
          </p:cNvGraphicFramePr>
          <p:nvPr/>
        </p:nvGraphicFramePr>
        <p:xfrm>
          <a:off x="400050" y="1336675"/>
          <a:ext cx="7897813" cy="5006975"/>
        </p:xfrm>
        <a:graphic>
          <a:graphicData uri="http://schemas.openxmlformats.org/presentationml/2006/ole">
            <mc:AlternateContent xmlns:mc="http://schemas.openxmlformats.org/markup-compatibility/2006">
              <mc:Choice xmlns:v="urn:schemas-microsoft-com:vml" Requires="v">
                <p:oleObj spid="_x0000_s16399" name="Chart" r:id="rId3" imgW="7934400" imgH="5029120" progId="MSGraph.Chart.8">
                  <p:embed followColorScheme="full"/>
                </p:oleObj>
              </mc:Choice>
              <mc:Fallback>
                <p:oleObj name="Chart" r:id="rId3" imgW="7934400" imgH="5029120" progId="MSGraph.Chart.8">
                  <p:embed followColorScheme="full"/>
                  <p:pic>
                    <p:nvPicPr>
                      <p:cNvPr id="0" name=""/>
                      <p:cNvPicPr>
                        <a:picLocks noChangeAspect="1" noChangeArrowheads="1"/>
                      </p:cNvPicPr>
                      <p:nvPr/>
                    </p:nvPicPr>
                    <p:blipFill>
                      <a:blip r:embed="rId4"/>
                      <a:srcRect/>
                      <a:stretch>
                        <a:fillRect/>
                      </a:stretch>
                    </p:blipFill>
                    <p:spPr bwMode="auto">
                      <a:xfrm>
                        <a:off x="400050" y="1336675"/>
                        <a:ext cx="7897813"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8" name="Text Box 4"/>
          <p:cNvSpPr txBox="1">
            <a:spLocks noChangeArrowheads="1"/>
          </p:cNvSpPr>
          <p:nvPr/>
        </p:nvSpPr>
        <p:spPr bwMode="auto">
          <a:xfrm rot="-5400000">
            <a:off x="-905668" y="3377406"/>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integrated spot intensity</a:t>
            </a:r>
          </a:p>
        </p:txBody>
      </p:sp>
      <p:sp>
        <p:nvSpPr>
          <p:cNvPr id="41989" name="Text Box 5"/>
          <p:cNvSpPr txBox="1">
            <a:spLocks noChangeArrowheads="1"/>
          </p:cNvSpPr>
          <p:nvPr/>
        </p:nvSpPr>
        <p:spPr bwMode="auto">
          <a:xfrm>
            <a:off x="4054475" y="62801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dose (MGy)</a:t>
            </a:r>
          </a:p>
        </p:txBody>
      </p:sp>
    </p:spTree>
    <p:extLst>
      <p:ext uri="{BB962C8B-B14F-4D97-AF65-F5344CB8AC3E}">
        <p14:creationId xmlns:p14="http://schemas.microsoft.com/office/powerpoint/2010/main" val="2896603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Shape Dichotomy</a:t>
            </a:r>
            <a:endParaRPr lang="en-US" dirty="0"/>
          </a:p>
        </p:txBody>
      </p:sp>
      <p:sp>
        <p:nvSpPr>
          <p:cNvPr id="3" name="Content Placeholder 2"/>
          <p:cNvSpPr>
            <a:spLocks noGrp="1"/>
          </p:cNvSpPr>
          <p:nvPr>
            <p:ph idx="1"/>
          </p:nvPr>
        </p:nvSpPr>
        <p:spPr/>
        <p:txBody>
          <a:bodyPr/>
          <a:lstStyle/>
          <a:p>
            <a:r>
              <a:rPr lang="en-US" dirty="0" smtClean="0"/>
              <a:t>Flat-top beam</a:t>
            </a:r>
          </a:p>
          <a:p>
            <a:pPr lvl="1"/>
            <a:r>
              <a:rPr lang="en-US" dirty="0" smtClean="0">
                <a:solidFill>
                  <a:srgbClr val="003300"/>
                </a:solidFill>
              </a:rPr>
              <a:t>Uniform dose in illuminated region</a:t>
            </a:r>
          </a:p>
          <a:p>
            <a:pPr lvl="1"/>
            <a:r>
              <a:rPr lang="en-US" dirty="0" smtClean="0">
                <a:solidFill>
                  <a:srgbClr val="C00000"/>
                </a:solidFill>
              </a:rPr>
              <a:t>Sharp edges: most sensitive to drift</a:t>
            </a:r>
            <a:endParaRPr lang="en-US" dirty="0">
              <a:solidFill>
                <a:srgbClr val="C00000"/>
              </a:solidFill>
            </a:endParaRPr>
          </a:p>
          <a:p>
            <a:r>
              <a:rPr lang="en-US" dirty="0" smtClean="0"/>
              <a:t>Gaussian beam</a:t>
            </a:r>
          </a:p>
          <a:p>
            <a:pPr lvl="1"/>
            <a:r>
              <a:rPr lang="en-US" dirty="0" smtClean="0">
                <a:solidFill>
                  <a:srgbClr val="003300"/>
                </a:solidFill>
              </a:rPr>
              <a:t>No sharp edges</a:t>
            </a:r>
          </a:p>
          <a:p>
            <a:pPr lvl="1"/>
            <a:r>
              <a:rPr lang="en-US" dirty="0">
                <a:solidFill>
                  <a:srgbClr val="C00000"/>
                </a:solidFill>
              </a:rPr>
              <a:t>H</a:t>
            </a:r>
            <a:r>
              <a:rPr lang="en-US" dirty="0" smtClean="0">
                <a:solidFill>
                  <a:srgbClr val="C00000"/>
                </a:solidFill>
              </a:rPr>
              <a:t>igh dose contrast</a:t>
            </a:r>
            <a:endParaRPr lang="en-US" dirty="0">
              <a:solidFill>
                <a:srgbClr val="C00000"/>
              </a:solidFill>
            </a:endParaRPr>
          </a:p>
          <a:p>
            <a:r>
              <a:rPr lang="en-US" dirty="0"/>
              <a:t> </a:t>
            </a:r>
            <a:r>
              <a:rPr lang="en-US" dirty="0" smtClean="0"/>
              <a:t>Best of both?</a:t>
            </a:r>
          </a:p>
          <a:p>
            <a:pPr lvl="1"/>
            <a:r>
              <a:rPr lang="en-US" dirty="0" smtClean="0">
                <a:solidFill>
                  <a:srgbClr val="003300"/>
                </a:solidFill>
              </a:rPr>
              <a:t>“dose flattening”</a:t>
            </a:r>
            <a:endParaRPr lang="en-US" dirty="0">
              <a:solidFill>
                <a:srgbClr val="003300"/>
              </a:solidFill>
            </a:endParaRPr>
          </a:p>
        </p:txBody>
      </p:sp>
    </p:spTree>
    <p:extLst>
      <p:ext uri="{BB962C8B-B14F-4D97-AF65-F5344CB8AC3E}">
        <p14:creationId xmlns:p14="http://schemas.microsoft.com/office/powerpoint/2010/main" val="21544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93012431"/>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8443"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522203" y="3051375"/>
            <a:ext cx="34644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Flux density (x10</a:t>
            </a:r>
            <a:r>
              <a:rPr lang="en-US" altLang="en-US" sz="2000" b="1" baseline="30000" dirty="0" smtClean="0">
                <a:solidFill>
                  <a:prstClr val="black"/>
                </a:solidFill>
                <a:latin typeface="Arial" panose="020B0604020202020204" pitchFamily="34" charset="0"/>
              </a:rPr>
              <a:t>6</a:t>
            </a:r>
            <a:r>
              <a:rPr lang="en-US" altLang="en-US" sz="2000" b="1" dirty="0" smtClean="0">
                <a:solidFill>
                  <a:prstClr val="black"/>
                </a:solidFill>
                <a:latin typeface="Arial" panose="020B0604020202020204" pitchFamily="34" charset="0"/>
              </a:rPr>
              <a:t> </a:t>
            </a:r>
            <a:r>
              <a:rPr lang="en-US" altLang="en-US" sz="2000" b="1" dirty="0" err="1" smtClean="0">
                <a:solidFill>
                  <a:prstClr val="black"/>
                </a:solidFill>
                <a:latin typeface="Arial" panose="020B0604020202020204" pitchFamily="34" charset="0"/>
              </a:rPr>
              <a:t>ph</a:t>
            </a:r>
            <a:r>
              <a:rPr lang="en-US" altLang="en-US" sz="2000" b="1" dirty="0" smtClean="0">
                <a:solidFill>
                  <a:prstClr val="black"/>
                </a:solidFill>
                <a:latin typeface="Arial" panose="020B0604020202020204" pitchFamily="34" charset="0"/>
              </a:rPr>
              <a:t>/µm</a:t>
            </a:r>
            <a:r>
              <a:rPr lang="en-US" altLang="en-US" sz="2000" b="1" baseline="30000" dirty="0" smtClean="0">
                <a:solidFill>
                  <a:prstClr val="black"/>
                </a:solidFill>
                <a:latin typeface="Arial" panose="020B0604020202020204" pitchFamily="34" charset="0"/>
              </a:rPr>
              <a:t>2</a:t>
            </a:r>
            <a:r>
              <a:rPr lang="en-US" altLang="en-US" sz="2000" b="1" dirty="0" smtClean="0">
                <a:solidFill>
                  <a:prstClr val="black"/>
                </a:solidFill>
                <a:latin typeface="Arial" panose="020B0604020202020204" pitchFamily="34" charset="0"/>
              </a:rPr>
              <a:t>)</a:t>
            </a:r>
            <a:endParaRPr lang="en-US" altLang="en-US" sz="2000" b="1" dirty="0">
              <a:solidFill>
                <a:prstClr val="black"/>
              </a:solidFill>
              <a:latin typeface="Arial" panose="020B0604020202020204" pitchFamily="34"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two shots</a:t>
            </a:r>
            <a:endParaRPr lang="en-US" sz="4000" dirty="0">
              <a:solidFill>
                <a:prstClr val="black"/>
              </a:solidFill>
              <a:latin typeface="Arial" panose="020B0604020202020204" pitchFamily="34" charset="0"/>
            </a:endParaRPr>
          </a:p>
        </p:txBody>
      </p:sp>
      <p:sp>
        <p:nvSpPr>
          <p:cNvPr id="8"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3" name="TextBox 2"/>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10068000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92189625"/>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19467"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59204424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7980587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0491"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3359055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25419351"/>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1515"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194675784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9837628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2539"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78560171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92529319"/>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3563"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200980597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5776930"/>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4587"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7"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34390701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289533677"/>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5611"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sp>
        <p:nvSpPr>
          <p:cNvPr id="5"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Position (FWHM)</a:t>
            </a:r>
          </a:p>
        </p:txBody>
      </p:sp>
      <p:sp>
        <p:nvSpPr>
          <p:cNvPr id="6" name="TextBox 5"/>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3633388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3868276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58430069"/>
              </p:ext>
            </p:extLst>
          </p:nvPr>
        </p:nvGraphicFramePr>
        <p:xfrm>
          <a:off x="95250" y="590550"/>
          <a:ext cx="9048750" cy="5972175"/>
        </p:xfrm>
        <a:graphic>
          <a:graphicData uri="http://schemas.openxmlformats.org/presentationml/2006/ole">
            <mc:AlternateContent xmlns:mc="http://schemas.openxmlformats.org/markup-compatibility/2006">
              <mc:Choice xmlns:v="urn:schemas-microsoft-com:vml" Requires="v">
                <p:oleObj spid="_x0000_s26635" name="Chart" r:id="rId3" imgW="7543800" imgH="4971930" progId="MSGraph.Chart.8">
                  <p:embed followColorScheme="full"/>
                </p:oleObj>
              </mc:Choice>
              <mc:Fallback>
                <p:oleObj name="Chart" r:id="rId3" imgW="7543800" imgH="4971930" progId="MSGraph.Chart.8">
                  <p:embed followColorScheme="full"/>
                  <p:pic>
                    <p:nvPicPr>
                      <p:cNvPr id="0" name=""/>
                      <p:cNvPicPr>
                        <a:picLocks noChangeAspect="1" noChangeArrowheads="1"/>
                      </p:cNvPicPr>
                      <p:nvPr/>
                    </p:nvPicPr>
                    <p:blipFill>
                      <a:blip r:embed="rId4"/>
                      <a:srcRect/>
                      <a:stretch>
                        <a:fillRect/>
                      </a:stretch>
                    </p:blipFill>
                    <p:spPr bwMode="auto">
                      <a:xfrm>
                        <a:off x="95250" y="590550"/>
                        <a:ext cx="9048750" cy="5972175"/>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a:t>
            </a:r>
            <a:r>
              <a:rPr lang="en-US" sz="4000" dirty="0">
                <a:solidFill>
                  <a:prstClr val="black"/>
                </a:solidFill>
                <a:latin typeface="Arial" panose="020B0604020202020204" pitchFamily="34" charset="0"/>
              </a:rPr>
              <a:t>two shots</a:t>
            </a:r>
          </a:p>
        </p:txBody>
      </p:sp>
      <p:cxnSp>
        <p:nvCxnSpPr>
          <p:cNvPr id="4" name="Straight Arrow Connector 3"/>
          <p:cNvCxnSpPr/>
          <p:nvPr/>
        </p:nvCxnSpPr>
        <p:spPr>
          <a:xfrm>
            <a:off x="2904565" y="1541929"/>
            <a:ext cx="717177"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933700" y="3760926"/>
            <a:ext cx="2019300" cy="399819"/>
            <a:chOff x="2933700" y="3760926"/>
            <a:chExt cx="2019300" cy="399819"/>
          </a:xfrm>
        </p:grpSpPr>
        <p:cxnSp>
          <p:nvCxnSpPr>
            <p:cNvPr id="14" name="Straight Arrow Connector 13"/>
            <p:cNvCxnSpPr/>
            <p:nvPr/>
          </p:nvCxnSpPr>
          <p:spPr>
            <a:xfrm>
              <a:off x="2933700" y="4160745"/>
              <a:ext cx="201930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91945" y="3760926"/>
              <a:ext cx="902811"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FWHM</a:t>
              </a:r>
            </a:p>
          </p:txBody>
        </p:sp>
      </p:grpSp>
      <p:grpSp>
        <p:nvGrpSpPr>
          <p:cNvPr id="17" name="Group 16"/>
          <p:cNvGrpSpPr/>
          <p:nvPr/>
        </p:nvGrpSpPr>
        <p:grpSpPr>
          <a:xfrm>
            <a:off x="3901440" y="1931005"/>
            <a:ext cx="1746325" cy="399819"/>
            <a:chOff x="3901440" y="1931005"/>
            <a:chExt cx="1746325" cy="399819"/>
          </a:xfrm>
        </p:grpSpPr>
        <p:sp>
          <p:nvSpPr>
            <p:cNvPr id="6" name="TextBox 5"/>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0.849 FWHM</a:t>
              </a:r>
            </a:p>
          </p:txBody>
        </p:sp>
        <p:cxnSp>
          <p:nvCxnSpPr>
            <p:cNvPr id="19" name="Straight Arrow Connector 18"/>
            <p:cNvCxnSpPr/>
            <p:nvPr/>
          </p:nvCxnSpPr>
          <p:spPr>
            <a:xfrm>
              <a:off x="3901440" y="2330824"/>
              <a:ext cx="1746325"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sp>
        <p:nvSpPr>
          <p:cNvPr id="13" name="TextBox 12"/>
          <p:cNvSpPr txBox="1"/>
          <p:nvPr/>
        </p:nvSpPr>
        <p:spPr>
          <a:xfrm>
            <a:off x="7616860" y="1046375"/>
            <a:ext cx="956352" cy="769441"/>
          </a:xfrm>
          <a:prstGeom prst="rect">
            <a:avLst/>
          </a:prstGeom>
          <a:solidFill>
            <a:schemeClr val="bg1"/>
          </a:solidFill>
        </p:spPr>
        <p:txBody>
          <a:bodyPr wrap="none" lIns="0" rtlCol="0">
            <a:spAutoFit/>
          </a:bodyPr>
          <a:lstStyle/>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eam1</a:t>
            </a:r>
          </a:p>
          <a:p>
            <a:r>
              <a:rPr lang="en-US" sz="2200" dirty="0">
                <a:solidFill>
                  <a:prstClr val="black"/>
                </a:solidFill>
                <a:latin typeface="Arial" panose="020B0604020202020204" pitchFamily="34" charset="0"/>
                <a:cs typeface="Arial" panose="020B0604020202020204" pitchFamily="34" charset="0"/>
              </a:rPr>
              <a:t>b</a:t>
            </a:r>
            <a:r>
              <a:rPr lang="en-US" sz="2200" dirty="0" smtClean="0">
                <a:solidFill>
                  <a:prstClr val="black"/>
                </a:solidFill>
                <a:latin typeface="Arial" panose="020B0604020202020204" pitchFamily="34" charset="0"/>
                <a:cs typeface="Arial" panose="020B0604020202020204" pitchFamily="34" charset="0"/>
              </a:rPr>
              <a:t>eam2</a:t>
            </a:r>
          </a:p>
        </p:txBody>
      </p:sp>
    </p:spTree>
    <p:extLst>
      <p:ext uri="{BB962C8B-B14F-4D97-AF65-F5344CB8AC3E}">
        <p14:creationId xmlns:p14="http://schemas.microsoft.com/office/powerpoint/2010/main" val="4194441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812830134"/>
              </p:ext>
            </p:extLst>
          </p:nvPr>
        </p:nvGraphicFramePr>
        <p:xfrm>
          <a:off x="75413" y="568407"/>
          <a:ext cx="8974319" cy="5957961"/>
        </p:xfrm>
        <a:graphic>
          <a:graphicData uri="http://schemas.openxmlformats.org/drawingml/2006/chart">
            <c:chart xmlns:c="http://schemas.openxmlformats.org/drawingml/2006/chart" xmlns:r="http://schemas.openxmlformats.org/officeDocument/2006/relationships" r:id="rId2"/>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3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18" name="Group 17"/>
          <p:cNvGrpSpPr/>
          <p:nvPr/>
        </p:nvGrpSpPr>
        <p:grpSpPr>
          <a:xfrm>
            <a:off x="3158824" y="1850701"/>
            <a:ext cx="1662201" cy="399819"/>
            <a:chOff x="3901440" y="1931005"/>
            <a:chExt cx="1662201" cy="399819"/>
          </a:xfrm>
        </p:grpSpPr>
        <p:sp>
          <p:nvSpPr>
            <p:cNvPr id="20" name="TextBox 19"/>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0.798 </a:t>
              </a:r>
              <a:r>
                <a:rPr lang="en-US" dirty="0">
                  <a:solidFill>
                    <a:prstClr val="black"/>
                  </a:solidFill>
                  <a:latin typeface="Arial" charset="0"/>
                </a:rPr>
                <a:t>FWHM</a:t>
              </a:r>
            </a:p>
          </p:txBody>
        </p:sp>
        <p:cxnSp>
          <p:nvCxnSpPr>
            <p:cNvPr id="22" name="Straight Arrow Connector 21"/>
            <p:cNvCxnSpPr/>
            <p:nvPr/>
          </p:nvCxnSpPr>
          <p:spPr>
            <a:xfrm>
              <a:off x="3901440" y="2330824"/>
              <a:ext cx="16074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4787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118735907"/>
              </p:ext>
            </p:extLst>
          </p:nvPr>
        </p:nvGraphicFramePr>
        <p:xfrm>
          <a:off x="75413" y="568407"/>
          <a:ext cx="8974319" cy="5957961"/>
        </p:xfrm>
        <a:graphic>
          <a:graphicData uri="http://schemas.openxmlformats.org/drawingml/2006/chart">
            <c:chart xmlns:c="http://schemas.openxmlformats.org/drawingml/2006/chart" xmlns:r="http://schemas.openxmlformats.org/officeDocument/2006/relationships" r:id="rId2"/>
          </a:graphicData>
        </a:graphic>
      </p:graphicFrame>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3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158824" y="1633879"/>
            <a:ext cx="1662201" cy="399819"/>
            <a:chOff x="3901440" y="1931005"/>
            <a:chExt cx="1662201" cy="399819"/>
          </a:xfrm>
        </p:grpSpPr>
        <p:sp>
          <p:nvSpPr>
            <p:cNvPr id="7" name="TextBox 6"/>
            <p:cNvSpPr txBox="1"/>
            <p:nvPr/>
          </p:nvSpPr>
          <p:spPr>
            <a:xfrm>
              <a:off x="4019629" y="1931005"/>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0.781 </a:t>
              </a:r>
              <a:r>
                <a:rPr lang="en-US" dirty="0">
                  <a:solidFill>
                    <a:prstClr val="black"/>
                  </a:solidFill>
                  <a:latin typeface="Arial" charset="0"/>
                </a:rPr>
                <a:t>FWHM</a:t>
              </a:r>
            </a:p>
          </p:txBody>
        </p:sp>
        <p:cxnSp>
          <p:nvCxnSpPr>
            <p:cNvPr id="8" name="Straight Arrow Connector 7"/>
            <p:cNvCxnSpPr/>
            <p:nvPr/>
          </p:nvCxnSpPr>
          <p:spPr>
            <a:xfrm>
              <a:off x="3901440" y="2330824"/>
              <a:ext cx="16074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761294" y="2196445"/>
            <a:ext cx="583814" cy="471341"/>
            <a:chOff x="3761294" y="2196445"/>
            <a:chExt cx="583814" cy="471341"/>
          </a:xfrm>
        </p:grpSpPr>
        <p:cxnSp>
          <p:nvCxnSpPr>
            <p:cNvPr id="5" name="Straight Arrow Connector 4"/>
            <p:cNvCxnSpPr/>
            <p:nvPr/>
          </p:nvCxnSpPr>
          <p:spPr>
            <a:xfrm>
              <a:off x="3780148" y="2196445"/>
              <a:ext cx="0" cy="47134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61294" y="2234153"/>
              <a:ext cx="583814" cy="369332"/>
            </a:xfrm>
            <a:prstGeom prst="rect">
              <a:avLst/>
            </a:prstGeom>
            <a:noFill/>
          </p:spPr>
          <p:txBody>
            <a:bodyPr wrap="none" rtlCol="0">
              <a:spAutoFit/>
            </a:bodyPr>
            <a:lstStyle/>
            <a:p>
              <a:r>
                <a:rPr lang="en-US" dirty="0" smtClean="0">
                  <a:solidFill>
                    <a:prstClr val="black"/>
                  </a:solidFill>
                </a:rPr>
                <a:t>12%</a:t>
              </a:r>
              <a:endParaRPr lang="en-US" dirty="0">
                <a:solidFill>
                  <a:prstClr val="black"/>
                </a:solidFill>
              </a:endParaRPr>
            </a:p>
          </p:txBody>
        </p:sp>
      </p:grpSp>
    </p:spTree>
    <p:extLst>
      <p:ext uri="{BB962C8B-B14F-4D97-AF65-F5344CB8AC3E}">
        <p14:creationId xmlns:p14="http://schemas.microsoft.com/office/powerpoint/2010/main" val="142424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5 shots</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362836" y="2600991"/>
            <a:ext cx="1544012" cy="397914"/>
            <a:chOff x="3813889" y="1932910"/>
            <a:chExt cx="1544012" cy="397914"/>
          </a:xfrm>
        </p:grpSpPr>
        <p:sp>
          <p:nvSpPr>
            <p:cNvPr id="7" name="TextBox 6"/>
            <p:cNvSpPr txBox="1"/>
            <p:nvPr/>
          </p:nvSpPr>
          <p:spPr>
            <a:xfrm>
              <a:off x="3813889" y="1932910"/>
              <a:ext cx="154401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0.656 </a:t>
              </a:r>
              <a:r>
                <a:rPr lang="en-US" dirty="0">
                  <a:solidFill>
                    <a:prstClr val="black"/>
                  </a:solidFill>
                  <a:latin typeface="Arial" charset="0"/>
                </a:rPr>
                <a:t>FWHM</a:t>
              </a:r>
            </a:p>
          </p:txBody>
        </p:sp>
        <p:cxnSp>
          <p:nvCxnSpPr>
            <p:cNvPr id="8" name="Straight Arrow Connector 7"/>
            <p:cNvCxnSpPr/>
            <p:nvPr/>
          </p:nvCxnSpPr>
          <p:spPr>
            <a:xfrm>
              <a:off x="3901440" y="2330824"/>
              <a:ext cx="130268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923879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2790510" y="2176785"/>
            <a:ext cx="1988879" cy="379061"/>
            <a:chOff x="3901440" y="1951763"/>
            <a:chExt cx="1988879" cy="379061"/>
          </a:xfrm>
        </p:grpSpPr>
        <p:sp>
          <p:nvSpPr>
            <p:cNvPr id="7" name="TextBox 6"/>
            <p:cNvSpPr txBox="1"/>
            <p:nvPr/>
          </p:nvSpPr>
          <p:spPr>
            <a:xfrm>
              <a:off x="4228668" y="1951763"/>
              <a:ext cx="128753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1</a:t>
              </a:r>
              <a:r>
                <a:rPr lang="en-US" dirty="0" smtClean="0">
                  <a:solidFill>
                    <a:prstClr val="black"/>
                  </a:solidFill>
                  <a:latin typeface="Arial" charset="0"/>
                </a:rPr>
                <a:t>.0 </a:t>
              </a:r>
              <a:r>
                <a:rPr lang="en-US" dirty="0">
                  <a:solidFill>
                    <a:prstClr val="black"/>
                  </a:solidFill>
                  <a:latin typeface="Arial" charset="0"/>
                </a:rPr>
                <a:t>FWHM</a:t>
              </a:r>
            </a:p>
          </p:txBody>
        </p:sp>
        <p:cxnSp>
          <p:nvCxnSpPr>
            <p:cNvPr id="8" name="Straight Arrow Connector 7"/>
            <p:cNvCxnSpPr/>
            <p:nvPr/>
          </p:nvCxnSpPr>
          <p:spPr>
            <a:xfrm>
              <a:off x="3901440" y="2330824"/>
              <a:ext cx="1988879"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231876" y="1564849"/>
            <a:ext cx="583814" cy="471341"/>
            <a:chOff x="3761294" y="2196445"/>
            <a:chExt cx="583814" cy="471341"/>
          </a:xfrm>
        </p:grpSpPr>
        <p:cxnSp>
          <p:nvCxnSpPr>
            <p:cNvPr id="11" name="Straight Arrow Connector 10"/>
            <p:cNvCxnSpPr/>
            <p:nvPr/>
          </p:nvCxnSpPr>
          <p:spPr>
            <a:xfrm>
              <a:off x="3780148" y="2196445"/>
              <a:ext cx="0" cy="47134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61294" y="2234153"/>
              <a:ext cx="583814" cy="369332"/>
            </a:xfrm>
            <a:prstGeom prst="rect">
              <a:avLst/>
            </a:prstGeom>
            <a:noFill/>
          </p:spPr>
          <p:txBody>
            <a:bodyPr wrap="none" rtlCol="0">
              <a:spAutoFit/>
            </a:bodyPr>
            <a:lstStyle/>
            <a:p>
              <a:r>
                <a:rPr lang="en-US" dirty="0" smtClean="0">
                  <a:solidFill>
                    <a:prstClr val="black"/>
                  </a:solidFill>
                </a:rPr>
                <a:t>12%</a:t>
              </a:r>
              <a:endParaRPr lang="en-US" dirty="0">
                <a:solidFill>
                  <a:prstClr val="black"/>
                </a:solidFill>
              </a:endParaRPr>
            </a:p>
          </p:txBody>
        </p:sp>
      </p:grpSp>
    </p:spTree>
    <p:extLst>
      <p:ext uri="{BB962C8B-B14F-4D97-AF65-F5344CB8AC3E}">
        <p14:creationId xmlns:p14="http://schemas.microsoft.com/office/powerpoint/2010/main" val="271108980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566928"/>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2950590" y="2176785"/>
            <a:ext cx="1828799" cy="379061"/>
            <a:chOff x="4061520" y="1951763"/>
            <a:chExt cx="1828799" cy="379061"/>
          </a:xfrm>
        </p:grpSpPr>
        <p:sp>
          <p:nvSpPr>
            <p:cNvPr id="7" name="TextBox 6"/>
            <p:cNvSpPr txBox="1"/>
            <p:nvPr/>
          </p:nvSpPr>
          <p:spPr>
            <a:xfrm>
              <a:off x="4228668" y="1951763"/>
              <a:ext cx="1287532"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0</a:t>
              </a:r>
              <a:r>
                <a:rPr lang="en-US" dirty="0" smtClean="0">
                  <a:solidFill>
                    <a:prstClr val="black"/>
                  </a:solidFill>
                  <a:latin typeface="Arial" charset="0"/>
                </a:rPr>
                <a:t>.9 </a:t>
              </a:r>
              <a:r>
                <a:rPr lang="en-US" dirty="0">
                  <a:solidFill>
                    <a:prstClr val="black"/>
                  </a:solidFill>
                  <a:latin typeface="Arial" charset="0"/>
                </a:rPr>
                <a:t>FWHM</a:t>
              </a:r>
            </a:p>
          </p:txBody>
        </p:sp>
        <p:cxnSp>
          <p:nvCxnSpPr>
            <p:cNvPr id="8" name="Straight Arrow Connector 7"/>
            <p:cNvCxnSpPr/>
            <p:nvPr/>
          </p:nvCxnSpPr>
          <p:spPr>
            <a:xfrm>
              <a:off x="4061520" y="2329642"/>
              <a:ext cx="1828799" cy="118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458879" y="1150070"/>
            <a:ext cx="641522" cy="369332"/>
            <a:chOff x="3761294" y="2234153"/>
            <a:chExt cx="641522" cy="369332"/>
          </a:xfrm>
        </p:grpSpPr>
        <p:cxnSp>
          <p:nvCxnSpPr>
            <p:cNvPr id="11" name="Straight Arrow Connector 10"/>
            <p:cNvCxnSpPr/>
            <p:nvPr/>
          </p:nvCxnSpPr>
          <p:spPr>
            <a:xfrm>
              <a:off x="3780148" y="2280619"/>
              <a:ext cx="0" cy="26289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61294" y="2234153"/>
              <a:ext cx="641522" cy="369332"/>
            </a:xfrm>
            <a:prstGeom prst="rect">
              <a:avLst/>
            </a:prstGeom>
            <a:noFill/>
          </p:spPr>
          <p:txBody>
            <a:bodyPr wrap="none" rtlCol="0">
              <a:spAutoFit/>
            </a:bodyPr>
            <a:lstStyle/>
            <a:p>
              <a:r>
                <a:rPr lang="en-US" dirty="0" smtClean="0">
                  <a:solidFill>
                    <a:prstClr val="black"/>
                  </a:solidFill>
                </a:rPr>
                <a:t>4.5%</a:t>
              </a:r>
              <a:endParaRPr lang="en-US" dirty="0">
                <a:solidFill>
                  <a:prstClr val="black"/>
                </a:solidFill>
              </a:endParaRPr>
            </a:p>
          </p:txBody>
        </p:sp>
      </p:grpSp>
    </p:spTree>
    <p:extLst>
      <p:ext uri="{BB962C8B-B14F-4D97-AF65-F5344CB8AC3E}">
        <p14:creationId xmlns:p14="http://schemas.microsoft.com/office/powerpoint/2010/main" val="255166513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6" y="562387"/>
            <a:ext cx="8980487" cy="5962650"/>
          </a:xfrm>
          <a:prstGeom prst="rect">
            <a:avLst/>
          </a:prstGeom>
          <a:solidFill>
            <a:schemeClr val="bg1"/>
          </a:solidFill>
          <a:ln>
            <a:noFill/>
          </a:ln>
          <a:effectLst/>
        </p:spPr>
      </p:pic>
      <p:sp>
        <p:nvSpPr>
          <p:cNvPr id="71685" name="Text Box 5"/>
          <p:cNvSpPr txBox="1">
            <a:spLocks noChangeArrowheads="1"/>
          </p:cNvSpPr>
          <p:nvPr/>
        </p:nvSpPr>
        <p:spPr bwMode="auto">
          <a:xfrm rot="-5400000">
            <a:off x="-1474119" y="3051375"/>
            <a:ext cx="33682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a:solidFill>
                  <a:prstClr val="black"/>
                </a:solidFill>
                <a:latin typeface="Arial" panose="020B0604020202020204" pitchFamily="34" charset="0"/>
              </a:rPr>
              <a:t>Flux density (x10</a:t>
            </a:r>
            <a:r>
              <a:rPr lang="en-US" altLang="en-US" sz="2000" b="1" baseline="30000" dirty="0">
                <a:solidFill>
                  <a:prstClr val="black"/>
                </a:solidFill>
                <a:latin typeface="Arial" panose="020B0604020202020204" pitchFamily="34" charset="0"/>
              </a:rPr>
              <a:t>6</a:t>
            </a:r>
            <a:r>
              <a:rPr lang="en-US" altLang="en-US" sz="2000" b="1" dirty="0">
                <a:solidFill>
                  <a:prstClr val="black"/>
                </a:solidFill>
                <a:latin typeface="Arial" panose="020B0604020202020204" pitchFamily="34" charset="0"/>
              </a:rPr>
              <a:t> </a:t>
            </a:r>
            <a:r>
              <a:rPr lang="en-US" altLang="en-US" sz="2000" b="1" dirty="0" err="1">
                <a:solidFill>
                  <a:prstClr val="black"/>
                </a:solidFill>
                <a:latin typeface="Arial" panose="020B0604020202020204" pitchFamily="34" charset="0"/>
              </a:rPr>
              <a:t>ph</a:t>
            </a:r>
            <a:r>
              <a:rPr lang="en-US" altLang="en-US" sz="2000" b="1" dirty="0">
                <a:solidFill>
                  <a:prstClr val="black"/>
                </a:solidFill>
                <a:latin typeface="Arial" panose="020B0604020202020204" pitchFamily="34" charset="0"/>
              </a:rPr>
              <a:t>/µm</a:t>
            </a:r>
            <a:r>
              <a:rPr lang="en-US" altLang="en-US" sz="2000" b="1" baseline="30000" dirty="0">
                <a:solidFill>
                  <a:prstClr val="black"/>
                </a:solidFill>
                <a:latin typeface="Arial" panose="020B0604020202020204" pitchFamily="34" charset="0"/>
              </a:rPr>
              <a:t>2</a:t>
            </a:r>
            <a:r>
              <a:rPr lang="en-US" altLang="en-US" sz="2000" b="1" dirty="0">
                <a:solidFill>
                  <a:prstClr val="black"/>
                </a:solidFill>
                <a:latin typeface="Arial" panose="020B0604020202020204" pitchFamily="34" charset="0"/>
              </a:rPr>
              <a:t>)</a:t>
            </a: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smtClean="0">
                <a:solidFill>
                  <a:prstClr val="black"/>
                </a:solidFill>
                <a:latin typeface="Arial" panose="020B0604020202020204" pitchFamily="34" charset="0"/>
              </a:rPr>
              <a:t>dose flattening: shot train</a:t>
            </a:r>
            <a:endParaRPr lang="en-US" sz="4000" dirty="0">
              <a:solidFill>
                <a:prstClr val="black"/>
              </a:solidFill>
              <a:latin typeface="Arial" panose="020B0604020202020204" pitchFamily="34" charset="0"/>
            </a:endParaRPr>
          </a:p>
        </p:txBody>
      </p:sp>
      <p:sp>
        <p:nvSpPr>
          <p:cNvPr id="21" name="Text Box 5"/>
          <p:cNvSpPr txBox="1">
            <a:spLocks noChangeArrowheads="1"/>
          </p:cNvSpPr>
          <p:nvPr/>
        </p:nvSpPr>
        <p:spPr bwMode="auto">
          <a:xfrm>
            <a:off x="3748579" y="6374265"/>
            <a:ext cx="22349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rPr>
              <a:t>Position (FWHM)</a:t>
            </a:r>
            <a:endParaRPr lang="en-US" altLang="en-US" sz="2000" b="1" dirty="0">
              <a:solidFill>
                <a:prstClr val="black"/>
              </a:solidFill>
              <a:latin typeface="Arial" panose="020B0604020202020204" pitchFamily="34" charset="0"/>
            </a:endParaRPr>
          </a:p>
        </p:txBody>
      </p:sp>
      <p:grpSp>
        <p:nvGrpSpPr>
          <p:cNvPr id="6" name="Group 5"/>
          <p:cNvGrpSpPr/>
          <p:nvPr/>
        </p:nvGrpSpPr>
        <p:grpSpPr>
          <a:xfrm>
            <a:off x="3176833" y="2167358"/>
            <a:ext cx="1602556" cy="388488"/>
            <a:chOff x="4287763" y="1942336"/>
            <a:chExt cx="1602556" cy="388488"/>
          </a:xfrm>
        </p:grpSpPr>
        <p:sp>
          <p:nvSpPr>
            <p:cNvPr id="7" name="TextBox 6"/>
            <p:cNvSpPr txBox="1"/>
            <p:nvPr/>
          </p:nvSpPr>
          <p:spPr>
            <a:xfrm>
              <a:off x="4445484" y="1942336"/>
              <a:ext cx="128753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0.8 </a:t>
              </a:r>
              <a:r>
                <a:rPr lang="en-US" dirty="0">
                  <a:solidFill>
                    <a:prstClr val="black"/>
                  </a:solidFill>
                  <a:latin typeface="Arial" charset="0"/>
                </a:rPr>
                <a:t>FWHM</a:t>
              </a:r>
            </a:p>
          </p:txBody>
        </p:sp>
        <p:cxnSp>
          <p:nvCxnSpPr>
            <p:cNvPr id="8" name="Straight Arrow Connector 7"/>
            <p:cNvCxnSpPr/>
            <p:nvPr/>
          </p:nvCxnSpPr>
          <p:spPr>
            <a:xfrm>
              <a:off x="4287763" y="2330824"/>
              <a:ext cx="1602556"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30599" y="1093509"/>
            <a:ext cx="641522" cy="369332"/>
          </a:xfrm>
          <a:prstGeom prst="rect">
            <a:avLst/>
          </a:prstGeom>
          <a:noFill/>
        </p:spPr>
        <p:txBody>
          <a:bodyPr wrap="none" rtlCol="0">
            <a:spAutoFit/>
          </a:bodyPr>
          <a:lstStyle/>
          <a:p>
            <a:r>
              <a:rPr lang="en-US" dirty="0" smtClean="0">
                <a:solidFill>
                  <a:prstClr val="black"/>
                </a:solidFill>
              </a:rPr>
              <a:t>1.5%</a:t>
            </a:r>
            <a:endParaRPr lang="en-US" dirty="0">
              <a:solidFill>
                <a:prstClr val="black"/>
              </a:solidFill>
            </a:endParaRPr>
          </a:p>
        </p:txBody>
      </p:sp>
    </p:spTree>
    <p:extLst>
      <p:ext uri="{BB962C8B-B14F-4D97-AF65-F5344CB8AC3E}">
        <p14:creationId xmlns:p14="http://schemas.microsoft.com/office/powerpoint/2010/main" val="173364230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486826"/>
            <a:ext cx="8162925" cy="4044667"/>
          </a:xfrm>
        </p:spPr>
        <p:txBody>
          <a:bodyPr/>
          <a:lstStyle/>
          <a:p>
            <a:pPr algn="ctr" eaLnBrk="1" hangingPunct="1">
              <a:lnSpc>
                <a:spcPct val="130000"/>
              </a:lnSpc>
              <a:buFontTx/>
              <a:buNone/>
            </a:pPr>
            <a:r>
              <a:rPr lang="en-US" altLang="en-US" sz="2800" b="1" dirty="0" smtClean="0">
                <a:solidFill>
                  <a:srgbClr val="008000"/>
                </a:solidFill>
              </a:rPr>
              <a:t>“dose contrast” avoided with dose flattening</a:t>
            </a:r>
          </a:p>
          <a:p>
            <a:pPr algn="ctr" eaLnBrk="1" hangingPunct="1">
              <a:lnSpc>
                <a:spcPct val="130000"/>
              </a:lnSpc>
              <a:buFontTx/>
              <a:buNone/>
            </a:pPr>
            <a:r>
              <a:rPr lang="en-US" altLang="en-US" sz="2800" b="1" dirty="0" smtClean="0">
                <a:solidFill>
                  <a:srgbClr val="008000"/>
                </a:solidFill>
              </a:rPr>
              <a:t>0.8 FWHM = very </a:t>
            </a:r>
            <a:r>
              <a:rPr lang="en-US" altLang="en-US" sz="2800" b="1" dirty="0" smtClean="0">
                <a:solidFill>
                  <a:srgbClr val="008000"/>
                </a:solidFill>
              </a:rPr>
              <a:t>flat</a:t>
            </a:r>
            <a:endParaRPr lang="en-US" altLang="en-US" sz="28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Summary</a:t>
            </a:r>
          </a:p>
        </p:txBody>
      </p:sp>
      <p:sp>
        <p:nvSpPr>
          <p:cNvPr id="273412" name="Rectangle 4"/>
          <p:cNvSpPr>
            <a:spLocks noChangeArrowheads="1"/>
          </p:cNvSpPr>
          <p:nvPr/>
        </p:nvSpPr>
        <p:spPr bwMode="auto">
          <a:xfrm>
            <a:off x="498475" y="1185863"/>
            <a:ext cx="8645525"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Courier New" pitchFamily="49" charset="0"/>
              </a:rPr>
              <a:t>http://bl831.als.lbl.gov/~jamesh/powerpoint/</a:t>
            </a:r>
          </a:p>
          <a:p>
            <a:pPr eaLnBrk="1" hangingPunct="1">
              <a:lnSpc>
                <a:spcPct val="130000"/>
              </a:lnSpc>
              <a:spcBef>
                <a:spcPct val="0"/>
              </a:spcBef>
              <a:buFontTx/>
              <a:buNone/>
            </a:pPr>
            <a:r>
              <a:rPr lang="en-US" altLang="en-US" sz="2400" b="1" dirty="0" smtClean="0">
                <a:solidFill>
                  <a:srgbClr val="000000"/>
                </a:solidFill>
                <a:latin typeface="Courier New" pitchFamily="49" charset="0"/>
              </a:rPr>
              <a:t>RD11_noniso</a:t>
            </a:r>
            <a:r>
              <a:rPr lang="en-US" altLang="en-US" sz="2400" b="1" dirty="0" smtClean="0">
                <a:solidFill>
                  <a:srgbClr val="000000"/>
                </a:solidFill>
                <a:latin typeface="Courier New" pitchFamily="49" charset="0"/>
              </a:rPr>
              <a:t>_2020.pptx</a:t>
            </a:r>
            <a:endParaRPr lang="en-US" altLang="en-US" sz="2400" b="1" dirty="0" smtClean="0">
              <a:solidFill>
                <a:srgbClr val="000000"/>
              </a:solidFill>
              <a:latin typeface="Courier New" pitchFamily="49" charset="0"/>
            </a:endParaRPr>
          </a:p>
        </p:txBody>
      </p:sp>
    </p:spTree>
    <p:extLst>
      <p:ext uri="{BB962C8B-B14F-4D97-AF65-F5344CB8AC3E}">
        <p14:creationId xmlns:p14="http://schemas.microsoft.com/office/powerpoint/2010/main" val="37265346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merge preparation</a:t>
            </a:r>
            <a:endParaRPr lang="en-US" dirty="0"/>
          </a:p>
        </p:txBody>
      </p:sp>
      <p:sp>
        <p:nvSpPr>
          <p:cNvPr id="3" name="Content Placeholder 2"/>
          <p:cNvSpPr>
            <a:spLocks noGrp="1"/>
          </p:cNvSpPr>
          <p:nvPr>
            <p:ph idx="1"/>
          </p:nvPr>
        </p:nvSpPr>
        <p:spPr/>
        <p:txBody>
          <a:bodyPr/>
          <a:lstStyle/>
          <a:p>
            <a:r>
              <a:rPr lang="en-US" dirty="0" smtClean="0"/>
              <a:t>Take each pair of datasets</a:t>
            </a:r>
          </a:p>
          <a:p>
            <a:r>
              <a:rPr lang="en-US" dirty="0" smtClean="0"/>
              <a:t>“</a:t>
            </a:r>
            <a:r>
              <a:rPr lang="en-US" dirty="0" err="1" smtClean="0"/>
              <a:t>othercell</a:t>
            </a:r>
            <a:r>
              <a:rPr lang="en-US" dirty="0" smtClean="0"/>
              <a:t>” to find all possible re-</a:t>
            </a:r>
            <a:r>
              <a:rPr lang="en-US" dirty="0" err="1" smtClean="0"/>
              <a:t>indexings</a:t>
            </a:r>
            <a:endParaRPr lang="en-US" dirty="0" smtClean="0"/>
          </a:p>
          <a:p>
            <a:r>
              <a:rPr lang="en-US" dirty="0" smtClean="0"/>
              <a:t>Apply all re-indexing operators in turn</a:t>
            </a:r>
          </a:p>
          <a:p>
            <a:r>
              <a:rPr lang="en-US" dirty="0" smtClean="0"/>
              <a:t>Evaluate best agreement (R, CC)</a:t>
            </a:r>
          </a:p>
          <a:p>
            <a:r>
              <a:rPr lang="en-US" dirty="0" smtClean="0"/>
              <a:t>Cluster by acceptable distance (20-30%)</a:t>
            </a:r>
          </a:p>
          <a:p>
            <a:r>
              <a:rPr lang="en-US" dirty="0" smtClean="0"/>
              <a:t>Re-index clusters to common lattice</a:t>
            </a:r>
          </a:p>
          <a:p>
            <a:r>
              <a:rPr lang="en-US" dirty="0" smtClean="0"/>
              <a:t>Apply </a:t>
            </a:r>
            <a:r>
              <a:rPr lang="en-US" dirty="0" err="1" smtClean="0"/>
              <a:t>xscale_isocluster</a:t>
            </a:r>
            <a:r>
              <a:rPr lang="en-US" dirty="0" smtClean="0"/>
              <a:t>, CODGAS, others?</a:t>
            </a:r>
            <a:endParaRPr lang="en-US" dirty="0"/>
          </a:p>
        </p:txBody>
      </p:sp>
    </p:spTree>
    <p:extLst>
      <p:ext uri="{BB962C8B-B14F-4D97-AF65-F5344CB8AC3E}">
        <p14:creationId xmlns:p14="http://schemas.microsoft.com/office/powerpoint/2010/main" val="41437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problem</a:t>
            </a:r>
            <a:endParaRPr lang="en-US" baseline="30000" dirty="0"/>
          </a:p>
        </p:txBody>
      </p:sp>
      <p:sp>
        <p:nvSpPr>
          <p:cNvPr id="10" name="TextBox 9"/>
          <p:cNvSpPr txBox="1"/>
          <p:nvPr/>
        </p:nvSpPr>
        <p:spPr>
          <a:xfrm>
            <a:off x="6096000" y="1295400"/>
            <a:ext cx="2643672" cy="523220"/>
          </a:xfrm>
          <a:prstGeom prst="rect">
            <a:avLst/>
          </a:prstGeom>
          <a:noFill/>
        </p:spPr>
        <p:txBody>
          <a:bodyPr wrap="none" rtlCol="0">
            <a:spAutoFit/>
          </a:bodyPr>
          <a:lstStyle/>
          <a:p>
            <a:r>
              <a:rPr lang="en-US" sz="2800" dirty="0" smtClean="0">
                <a:solidFill>
                  <a:srgbClr val="000000"/>
                </a:solidFill>
              </a:rPr>
              <a:t>&lt; 20% = merge</a:t>
            </a:r>
          </a:p>
        </p:txBody>
      </p:sp>
      <p:sp>
        <p:nvSpPr>
          <p:cNvPr id="18" name="Rectangle 17"/>
          <p:cNvSpPr/>
          <p:nvPr/>
        </p:nvSpPr>
        <p:spPr>
          <a:xfrm>
            <a:off x="22098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482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a:stCxn id="19" idx="1"/>
            <a:endCxn id="18" idx="3"/>
          </p:cNvCxnSpPr>
          <p:nvPr/>
        </p:nvCxnSpPr>
        <p:spPr>
          <a:xfrm flipH="1">
            <a:off x="2895600" y="19812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90900" y="16383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23" name="Rectangle 22"/>
          <p:cNvSpPr/>
          <p:nvPr/>
        </p:nvSpPr>
        <p:spPr>
          <a:xfrm>
            <a:off x="22098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46482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Arrow Connector 24"/>
          <p:cNvCxnSpPr>
            <a:stCxn id="24" idx="1"/>
            <a:endCxn id="23" idx="3"/>
          </p:cNvCxnSpPr>
          <p:nvPr/>
        </p:nvCxnSpPr>
        <p:spPr>
          <a:xfrm flipH="1">
            <a:off x="2895600" y="32385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90900" y="28956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28" name="Rectangle 27"/>
          <p:cNvSpPr/>
          <p:nvPr/>
        </p:nvSpPr>
        <p:spPr>
          <a:xfrm>
            <a:off x="22098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6482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0" name="Straight Arrow Connector 29"/>
          <p:cNvCxnSpPr>
            <a:stCxn id="29" idx="1"/>
            <a:endCxn id="28" idx="3"/>
          </p:cNvCxnSpPr>
          <p:nvPr/>
        </p:nvCxnSpPr>
        <p:spPr>
          <a:xfrm flipH="1">
            <a:off x="2895600" y="44958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90900" y="41529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38" name="Rectangle 37"/>
          <p:cNvSpPr/>
          <p:nvPr/>
        </p:nvSpPr>
        <p:spPr>
          <a:xfrm>
            <a:off x="22098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46482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0" name="Straight Arrow Connector 39"/>
          <p:cNvCxnSpPr>
            <a:stCxn id="39" idx="1"/>
            <a:endCxn id="38" idx="3"/>
          </p:cNvCxnSpPr>
          <p:nvPr/>
        </p:nvCxnSpPr>
        <p:spPr>
          <a:xfrm flipH="1">
            <a:off x="2895600" y="57531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390900" y="54102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Tree>
    <p:extLst>
      <p:ext uri="{BB962C8B-B14F-4D97-AF65-F5344CB8AC3E}">
        <p14:creationId xmlns:p14="http://schemas.microsoft.com/office/powerpoint/2010/main" val="13712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4" grpId="0" animBg="1"/>
      <p:bldP spid="26" grpId="0"/>
      <p:bldP spid="28" grpId="0" animBg="1"/>
      <p:bldP spid="29" grpId="0" animBg="1"/>
      <p:bldP spid="31" grpId="0"/>
      <p:bldP spid="38" grpId="0" animBg="1"/>
      <p:bldP spid="39" grpId="0" animBg="1"/>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11869</TotalTime>
  <Words>2233</Words>
  <Application>Microsoft Office PowerPoint</Application>
  <PresentationFormat>On-screen Show (4:3)</PresentationFormat>
  <Paragraphs>419</Paragraphs>
  <Slides>104</Slides>
  <Notes>3</Notes>
  <HiddenSlides>13</HiddenSlides>
  <MMClips>0</MMClips>
  <ScaleCrop>false</ScaleCrop>
  <HeadingPairs>
    <vt:vector size="6" baseType="variant">
      <vt:variant>
        <vt:lpstr>Theme</vt:lpstr>
      </vt:variant>
      <vt:variant>
        <vt:i4>26</vt:i4>
      </vt:variant>
      <vt:variant>
        <vt:lpstr>Embedded OLE Servers</vt:lpstr>
      </vt:variant>
      <vt:variant>
        <vt:i4>1</vt:i4>
      </vt:variant>
      <vt:variant>
        <vt:lpstr>Slide Titles</vt:lpstr>
      </vt:variant>
      <vt:variant>
        <vt:i4>104</vt:i4>
      </vt:variant>
    </vt:vector>
  </HeadingPairs>
  <TitlesOfParts>
    <vt:vector size="131" baseType="lpstr">
      <vt:lpstr>Office Theme</vt:lpstr>
      <vt:lpstr>Default Design</vt:lpstr>
      <vt:lpstr>7_Office Theme</vt:lpstr>
      <vt:lpstr>1_Default Design</vt:lpstr>
      <vt:lpstr>20_Default Design</vt:lpstr>
      <vt:lpstr>6_Default Design</vt:lpstr>
      <vt:lpstr>2_Default Design</vt:lpstr>
      <vt:lpstr>3_Default Design</vt:lpstr>
      <vt:lpstr>7_Default Design</vt:lpstr>
      <vt:lpstr>5_Default Design</vt:lpstr>
      <vt:lpstr>8_Default Design</vt:lpstr>
      <vt:lpstr>1_Office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Chart</vt:lpstr>
      <vt:lpstr>Acknowledgements</vt:lpstr>
      <vt:lpstr>Non-isomorphism </vt:lpstr>
      <vt:lpstr>Non-isomorphism </vt:lpstr>
      <vt:lpstr>PowerPoint Presentation</vt:lpstr>
      <vt:lpstr>PowerPoint Presentation</vt:lpstr>
      <vt:lpstr>PowerPoint Presentation</vt:lpstr>
      <vt:lpstr>PowerPoint Presentation</vt:lpstr>
      <vt:lpstr>PowerPoint Presentation</vt:lpstr>
      <vt:lpstr>PowerPoint Presentation</vt:lpstr>
      <vt:lpstr>Cell clustering: 100 datasets</vt:lpstr>
      <vt:lpstr>PowerPoint Presentation</vt:lpstr>
      <vt:lpstr>Micro-focus challenge</vt:lpstr>
      <vt:lpstr>PowerPoint Presentation</vt:lpstr>
      <vt:lpstr>PowerPoint Presentation</vt:lpstr>
      <vt:lpstr>PowerPoint Presentation</vt:lpstr>
      <vt:lpstr>PowerPoint Presentation</vt:lpstr>
      <vt:lpstr>PowerPoint Presentation</vt:lpstr>
      <vt:lpstr>Non-isomorphism in lysozyme</vt:lpstr>
      <vt:lpstr>Elastic deformation = non-isomorphism</vt:lpstr>
      <vt:lpstr>Elastic deformation = non-isomorphism</vt:lpstr>
      <vt:lpstr>PowerPoint Presentation</vt:lpstr>
      <vt:lpstr>Non-isomorphism in lysozyme</vt:lpstr>
      <vt:lpstr>Plastic deformation = poor diffraction</vt:lpstr>
      <vt:lpstr>Plastic deformation = poor diffraction</vt:lpstr>
      <vt:lpstr>First diffraction from protein xtal</vt:lpstr>
      <vt:lpstr>Dehydration: 1934</vt:lpstr>
      <vt:lpstr>opened drop: you have ~30 seconds!</vt:lpstr>
      <vt:lpstr>X-ray scattering “rules”:</vt:lpstr>
      <vt:lpstr>Hygrostatic gradients</vt:lpstr>
      <vt:lpstr>PowerPoint Presentation</vt:lpstr>
      <vt:lpstr>PowerPoint Presentation</vt:lpstr>
      <vt:lpstr>3aw6</vt:lpstr>
      <vt:lpstr>3aw6 3aw7</vt:lpstr>
      <vt:lpstr>3aw6, 3aw7, “bent” 3aw6</vt:lpstr>
      <vt:lpstr>3aw7, “bent” 3aw6</vt:lpstr>
      <vt:lpstr>3aw6</vt:lpstr>
      <vt:lpstr>“bent” 3aw7</vt:lpstr>
      <vt:lpstr>3aw7</vt:lpstr>
      <vt:lpstr>PowerPoint Presentation</vt:lpstr>
      <vt:lpstr>Fo – Fo map</vt:lpstr>
      <vt:lpstr>Fo – Fo map</vt:lpstr>
      <vt:lpstr>PowerPoint Presentation</vt:lpstr>
      <vt:lpstr>“map bender” procedure</vt:lpstr>
      <vt:lpstr>Basis function  1 0 0</vt:lpstr>
      <vt:lpstr>“map bender” procedure</vt:lpstr>
      <vt:lpstr>PowerPoint Presentation</vt:lpstr>
      <vt:lpstr>Downloading “map bender”</vt:lpstr>
      <vt:lpstr>Bragg’s “minimum wavelength principle”</vt:lpstr>
      <vt:lpstr>DMMULTI – fake data 4 deg rotation: 8 “xtals”: before</vt:lpstr>
      <vt:lpstr>PowerPoint Presentation</vt:lpstr>
      <vt:lpstr>S-SAD merging 20 xtals</vt:lpstr>
      <vt:lpstr>PowerPoint Presentation</vt:lpstr>
      <vt:lpstr>URLs &amp; Summary</vt:lpstr>
      <vt:lpstr>damage repair?</vt:lpstr>
      <vt:lpstr>False “Damage reversal”: from drift</vt:lpstr>
      <vt:lpstr>False “Damage reversal”: from beam profile</vt:lpstr>
      <vt:lpstr>False “Damage reversal”: from beam profile</vt:lpstr>
      <vt:lpstr>False “Damage reversal”: from beam profile</vt:lpstr>
      <vt:lpstr>False “Damage reversal”: from beam profile</vt:lpstr>
      <vt:lpstr>False “Damage reversal”: from beam profile</vt:lpstr>
      <vt:lpstr>Gaussian beam</vt:lpstr>
      <vt:lpstr>Gaussian beam</vt:lpstr>
      <vt:lpstr>Collimated beam</vt:lpstr>
      <vt:lpstr>Non-Gaussian beam</vt:lpstr>
      <vt:lpstr>Reaction progression</vt:lpstr>
      <vt:lpstr>“fading” weight</vt:lpstr>
      <vt:lpstr>“hit rate” weight</vt:lpstr>
      <vt:lpstr>“hit rate” weight</vt:lpstr>
      <vt:lpstr>“hit rate” weight</vt:lpstr>
      <vt:lpstr>“hit rate” weight</vt:lpstr>
      <vt:lpstr>Illumination contrast appears to “reverse” damage</vt:lpstr>
      <vt:lpstr>What is the dose?</vt:lpstr>
      <vt:lpstr>What is the dose?</vt:lpstr>
      <vt:lpstr>What is the dose?</vt:lpstr>
      <vt:lpstr>“Cleanup beam” method for  flat dose profile</vt:lpstr>
      <vt:lpstr>“Cleanup beam” method for  flat dose profile</vt:lpstr>
      <vt:lpstr>“Cleanup beam” method for  flat dose profile</vt:lpstr>
      <vt:lpstr>“Cleanup beam” method for  flat dose profile</vt:lpstr>
      <vt:lpstr>“Cleanup beam” method for  flat dose profile</vt:lpstr>
      <vt:lpstr>Exponential spot fading: flat dose</vt:lpstr>
      <vt:lpstr>Beam Shape Dichotomy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Multi-crystal merge preparation</vt:lpstr>
      <vt:lpstr>Multi-crystal problem</vt:lpstr>
      <vt:lpstr>Multi-crystal problem</vt:lpstr>
      <vt:lpstr>Trick Question: What is the space group?</vt:lpstr>
      <vt:lpstr>Pitfalls: sub-space groups</vt:lpstr>
      <vt:lpstr>Multi-crystal strategies</vt:lpstr>
      <vt:lpstr>Multi-crystal strategies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91</cp:revision>
  <dcterms:created xsi:type="dcterms:W3CDTF">2018-01-09T02:07:03Z</dcterms:created>
  <dcterms:modified xsi:type="dcterms:W3CDTF">2020-10-15T14:56:18Z</dcterms:modified>
</cp:coreProperties>
</file>