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12" r:id="rId4"/>
    <p:sldMasterId id="2147483724" r:id="rId5"/>
    <p:sldMasterId id="2147483737" r:id="rId6"/>
    <p:sldMasterId id="2147483750" r:id="rId7"/>
    <p:sldMasterId id="2147483763" r:id="rId8"/>
    <p:sldMasterId id="2147483778" r:id="rId9"/>
    <p:sldMasterId id="2147483793" r:id="rId10"/>
    <p:sldMasterId id="2147483823" r:id="rId11"/>
    <p:sldMasterId id="2147483836" r:id="rId12"/>
    <p:sldMasterId id="2147483862" r:id="rId13"/>
    <p:sldMasterId id="2147483875" r:id="rId14"/>
    <p:sldMasterId id="2147483887" r:id="rId15"/>
    <p:sldMasterId id="2147483899" r:id="rId16"/>
    <p:sldMasterId id="2147483913" r:id="rId17"/>
  </p:sldMasterIdLst>
  <p:notesMasterIdLst>
    <p:notesMasterId r:id="rId134"/>
  </p:notesMasterIdLst>
  <p:sldIdLst>
    <p:sldId id="399" r:id="rId18"/>
    <p:sldId id="256" r:id="rId19"/>
    <p:sldId id="390" r:id="rId20"/>
    <p:sldId id="300" r:id="rId21"/>
    <p:sldId id="301" r:id="rId22"/>
    <p:sldId id="302" r:id="rId23"/>
    <p:sldId id="299" r:id="rId24"/>
    <p:sldId id="282" r:id="rId25"/>
    <p:sldId id="283" r:id="rId26"/>
    <p:sldId id="284" r:id="rId27"/>
    <p:sldId id="402" r:id="rId28"/>
    <p:sldId id="401" r:id="rId29"/>
    <p:sldId id="291" r:id="rId30"/>
    <p:sldId id="292" r:id="rId31"/>
    <p:sldId id="350" r:id="rId32"/>
    <p:sldId id="351" r:id="rId33"/>
    <p:sldId id="415" r:id="rId34"/>
    <p:sldId id="416" r:id="rId35"/>
    <p:sldId id="414" r:id="rId36"/>
    <p:sldId id="295" r:id="rId37"/>
    <p:sldId id="296" r:id="rId38"/>
    <p:sldId id="297" r:id="rId39"/>
    <p:sldId id="298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285" r:id="rId56"/>
    <p:sldId id="286" r:id="rId57"/>
    <p:sldId id="287" r:id="rId58"/>
    <p:sldId id="288" r:id="rId59"/>
    <p:sldId id="289" r:id="rId60"/>
    <p:sldId id="290" r:id="rId61"/>
    <p:sldId id="379" r:id="rId62"/>
    <p:sldId id="380" r:id="rId63"/>
    <p:sldId id="381" r:id="rId64"/>
    <p:sldId id="270" r:id="rId65"/>
    <p:sldId id="385" r:id="rId66"/>
    <p:sldId id="386" r:id="rId67"/>
    <p:sldId id="383" r:id="rId68"/>
    <p:sldId id="267" r:id="rId69"/>
    <p:sldId id="387" r:id="rId70"/>
    <p:sldId id="388" r:id="rId71"/>
    <p:sldId id="389" r:id="rId72"/>
    <p:sldId id="397" r:id="rId73"/>
    <p:sldId id="393" r:id="rId74"/>
    <p:sldId id="394" r:id="rId75"/>
    <p:sldId id="398" r:id="rId76"/>
    <p:sldId id="403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8" r:id="rId88"/>
    <p:sldId id="400" r:id="rId89"/>
    <p:sldId id="356" r:id="rId90"/>
    <p:sldId id="318" r:id="rId91"/>
    <p:sldId id="319" r:id="rId92"/>
    <p:sldId id="411" r:id="rId93"/>
    <p:sldId id="412" r:id="rId94"/>
    <p:sldId id="357" r:id="rId95"/>
    <p:sldId id="392" r:id="rId96"/>
    <p:sldId id="382" r:id="rId97"/>
    <p:sldId id="355" r:id="rId98"/>
    <p:sldId id="348" r:id="rId99"/>
    <p:sldId id="349" r:id="rId100"/>
    <p:sldId id="370" r:id="rId101"/>
    <p:sldId id="371" r:id="rId102"/>
    <p:sldId id="372" r:id="rId103"/>
    <p:sldId id="373" r:id="rId104"/>
    <p:sldId id="303" r:id="rId105"/>
    <p:sldId id="304" r:id="rId106"/>
    <p:sldId id="305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313" r:id="rId115"/>
    <p:sldId id="314" r:id="rId116"/>
    <p:sldId id="315" r:id="rId117"/>
    <p:sldId id="316" r:id="rId118"/>
    <p:sldId id="317" r:id="rId119"/>
    <p:sldId id="322" r:id="rId120"/>
    <p:sldId id="293" r:id="rId121"/>
    <p:sldId id="294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417" r:id="rId130"/>
    <p:sldId id="418" r:id="rId131"/>
    <p:sldId id="419" r:id="rId132"/>
    <p:sldId id="420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0C800"/>
    <a:srgbClr val="C09600"/>
    <a:srgbClr val="C06400"/>
    <a:srgbClr val="C03200"/>
    <a:srgbClr val="00B050"/>
    <a:srgbClr val="7881BD"/>
    <a:srgbClr val="8D81BD"/>
    <a:srgbClr val="A181BD"/>
    <a:srgbClr val="C4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52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26" Type="http://schemas.openxmlformats.org/officeDocument/2006/relationships/slide" Target="slides/slide109.xml"/><Relationship Id="rId13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137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viewProps" Target="viewProp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1.8154900000000002E-2</c:v>
                </c:pt>
                <c:pt idx="1">
                  <c:v>2.5163600000000001E-2</c:v>
                </c:pt>
                <c:pt idx="2">
                  <c:v>3.4397799999999999E-2</c:v>
                </c:pt>
                <c:pt idx="3">
                  <c:v>4.6373299999999999E-2</c:v>
                </c:pt>
                <c:pt idx="4">
                  <c:v>6.1657299999999998E-2</c:v>
                </c:pt>
                <c:pt idx="5">
                  <c:v>8.0850099999999994E-2</c:v>
                </c:pt>
                <c:pt idx="6">
                  <c:v>0.104558</c:v>
                </c:pt>
                <c:pt idx="7">
                  <c:v>0.133356</c:v>
                </c:pt>
                <c:pt idx="8">
                  <c:v>0.167743</c:v>
                </c:pt>
                <c:pt idx="9">
                  <c:v>0.208094</c:v>
                </c:pt>
                <c:pt idx="10">
                  <c:v>0.25459599999999999</c:v>
                </c:pt>
                <c:pt idx="11">
                  <c:v>0.307203</c:v>
                </c:pt>
                <c:pt idx="12">
                  <c:v>0.36557499999999998</c:v>
                </c:pt>
                <c:pt idx="13">
                  <c:v>0.42904999999999999</c:v>
                </c:pt>
                <c:pt idx="14">
                  <c:v>0.496614</c:v>
                </c:pt>
                <c:pt idx="15">
                  <c:v>0.56690300000000005</c:v>
                </c:pt>
                <c:pt idx="16">
                  <c:v>0.63823200000000002</c:v>
                </c:pt>
                <c:pt idx="17">
                  <c:v>0.70864300000000002</c:v>
                </c:pt>
                <c:pt idx="18">
                  <c:v>0.77598900000000004</c:v>
                </c:pt>
                <c:pt idx="19">
                  <c:v>0.83803700000000003</c:v>
                </c:pt>
                <c:pt idx="20">
                  <c:v>0.89258700000000002</c:v>
                </c:pt>
                <c:pt idx="21">
                  <c:v>0.93759800000000004</c:v>
                </c:pt>
                <c:pt idx="22">
                  <c:v>0.97132099999999999</c:v>
                </c:pt>
                <c:pt idx="23">
                  <c:v>0.99240300000000004</c:v>
                </c:pt>
                <c:pt idx="24">
                  <c:v>0.99998299999999996</c:v>
                </c:pt>
                <c:pt idx="25">
                  <c:v>0.99374899999999999</c:v>
                </c:pt>
                <c:pt idx="26">
                  <c:v>0.97395799999999999</c:v>
                </c:pt>
                <c:pt idx="27">
                  <c:v>0.94142000000000003</c:v>
                </c:pt>
                <c:pt idx="28">
                  <c:v>0.89744000000000002</c:v>
                </c:pt>
                <c:pt idx="29">
                  <c:v>0.84373699999999996</c:v>
                </c:pt>
                <c:pt idx="30">
                  <c:v>0.78232699999999999</c:v>
                </c:pt>
                <c:pt idx="31">
                  <c:v>0.71540000000000004</c:v>
                </c:pt>
                <c:pt idx="32">
                  <c:v>0.64519199999999999</c:v>
                </c:pt>
                <c:pt idx="33">
                  <c:v>0.57386300000000001</c:v>
                </c:pt>
                <c:pt idx="34">
                  <c:v>0.50339299999999998</c:v>
                </c:pt>
                <c:pt idx="35">
                  <c:v>0.43549700000000002</c:v>
                </c:pt>
                <c:pt idx="36">
                  <c:v>0.37157200000000001</c:v>
                </c:pt>
                <c:pt idx="37">
                  <c:v>0.31266500000000003</c:v>
                </c:pt>
                <c:pt idx="38">
                  <c:v>0.25947500000000001</c:v>
                </c:pt>
                <c:pt idx="39">
                  <c:v>0.212369</c:v>
                </c:pt>
                <c:pt idx="40">
                  <c:v>0.17142199999999999</c:v>
                </c:pt>
                <c:pt idx="41">
                  <c:v>0.136465</c:v>
                </c:pt>
                <c:pt idx="42">
                  <c:v>0.107141</c:v>
                </c:pt>
                <c:pt idx="43">
                  <c:v>8.2959900000000003E-2</c:v>
                </c:pt>
                <c:pt idx="44">
                  <c:v>6.3352099999999995E-2</c:v>
                </c:pt>
                <c:pt idx="45">
                  <c:v>4.7712600000000001E-2</c:v>
                </c:pt>
                <c:pt idx="46">
                  <c:v>3.54393E-2</c:v>
                </c:pt>
                <c:pt idx="47">
                  <c:v>2.59606E-2</c:v>
                </c:pt>
                <c:pt idx="48">
                  <c:v>1.8755399999999998E-2</c:v>
                </c:pt>
                <c:pt idx="49">
                  <c:v>1.3363399999999999E-2</c:v>
                </c:pt>
                <c:pt idx="50">
                  <c:v>9.3904100000000001E-3</c:v>
                </c:pt>
                <c:pt idx="51">
                  <c:v>6.5077800000000003E-3</c:v>
                </c:pt>
                <c:pt idx="52">
                  <c:v>4.4479599999999999E-3</c:v>
                </c:pt>
                <c:pt idx="53">
                  <c:v>2.99825E-3</c:v>
                </c:pt>
                <c:pt idx="54">
                  <c:v>1.99322E-3</c:v>
                </c:pt>
                <c:pt idx="55">
                  <c:v>1.3068400000000001E-3</c:v>
                </c:pt>
                <c:pt idx="56">
                  <c:v>8.4501900000000002E-4</c:v>
                </c:pt>
                <c:pt idx="57">
                  <c:v>5.3887900000000003E-4</c:v>
                </c:pt>
                <c:pt idx="58">
                  <c:v>3.3891900000000003E-4</c:v>
                </c:pt>
                <c:pt idx="59">
                  <c:v>2.10223E-4</c:v>
                </c:pt>
                <c:pt idx="60">
                  <c:v>1.28601E-4</c:v>
                </c:pt>
                <c:pt idx="61" formatCode="0.00E+00">
                  <c:v>7.7586300000000006E-5</c:v>
                </c:pt>
                <c:pt idx="62" formatCode="0.00E+00">
                  <c:v>4.6164400000000001E-5</c:v>
                </c:pt>
                <c:pt idx="63" formatCode="0.00E+00">
                  <c:v>2.709E-5</c:v>
                </c:pt>
                <c:pt idx="64" formatCode="0.00E+00">
                  <c:v>1.5677900000000001E-5</c:v>
                </c:pt>
                <c:pt idx="65" formatCode="0.00E+00">
                  <c:v>8.9484799999999994E-6</c:v>
                </c:pt>
                <c:pt idx="66" formatCode="0.00E+00">
                  <c:v>5.0371999999999998E-6</c:v>
                </c:pt>
                <c:pt idx="67" formatCode="0.00E+00">
                  <c:v>2.7964500000000001E-6</c:v>
                </c:pt>
                <c:pt idx="68" formatCode="0.00E+00">
                  <c:v>1.5311099999999999E-6</c:v>
                </c:pt>
                <c:pt idx="69" formatCode="0.00E+00">
                  <c:v>8.2676800000000004E-7</c:v>
                </c:pt>
                <c:pt idx="70" formatCode="0.00E+00">
                  <c:v>4.4029199999999998E-7</c:v>
                </c:pt>
                <c:pt idx="71" formatCode="0.00E+00">
                  <c:v>2.3124800000000001E-7</c:v>
                </c:pt>
                <c:pt idx="72" formatCode="0.00E+00">
                  <c:v>1.1978200000000001E-7</c:v>
                </c:pt>
                <c:pt idx="73" formatCode="0.00E+00">
                  <c:v>6.1191100000000001E-8</c:v>
                </c:pt>
                <c:pt idx="74" formatCode="0.00E+00">
                  <c:v>3.0829300000000001E-8</c:v>
                </c:pt>
                <c:pt idx="75" formatCode="0.00E+00">
                  <c:v>1.5318499999999999E-8</c:v>
                </c:pt>
                <c:pt idx="76" formatCode="0.00E+00">
                  <c:v>7.5067300000000006E-9</c:v>
                </c:pt>
                <c:pt idx="77" formatCode="0.00E+00">
                  <c:v>3.6279699999999998E-9</c:v>
                </c:pt>
                <c:pt idx="78" formatCode="0.00E+00">
                  <c:v>1.7292399999999999E-9</c:v>
                </c:pt>
                <c:pt idx="79" formatCode="0.00E+00">
                  <c:v>8.1288300000000001E-10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3.7685900000000002E-10</c:v>
                </c:pt>
                <c:pt idx="1">
                  <c:v>8.1288300000000001E-10</c:v>
                </c:pt>
                <c:pt idx="2">
                  <c:v>1.7292399999999999E-9</c:v>
                </c:pt>
                <c:pt idx="3">
                  <c:v>3.6279699999999998E-9</c:v>
                </c:pt>
                <c:pt idx="4">
                  <c:v>7.5067300000000006E-9</c:v>
                </c:pt>
                <c:pt idx="5">
                  <c:v>1.5318499999999999E-8</c:v>
                </c:pt>
                <c:pt idx="6">
                  <c:v>3.0829300000000001E-8</c:v>
                </c:pt>
                <c:pt idx="7">
                  <c:v>6.1191100000000001E-8</c:v>
                </c:pt>
                <c:pt idx="8">
                  <c:v>1.1978200000000001E-7</c:v>
                </c:pt>
                <c:pt idx="9">
                  <c:v>2.3124800000000001E-7</c:v>
                </c:pt>
                <c:pt idx="10">
                  <c:v>4.4029199999999998E-7</c:v>
                </c:pt>
                <c:pt idx="11">
                  <c:v>8.2676800000000004E-7</c:v>
                </c:pt>
                <c:pt idx="12">
                  <c:v>1.5311099999999999E-6</c:v>
                </c:pt>
                <c:pt idx="13">
                  <c:v>2.7964500000000001E-6</c:v>
                </c:pt>
                <c:pt idx="14">
                  <c:v>5.0371999999999998E-6</c:v>
                </c:pt>
                <c:pt idx="15">
                  <c:v>8.9484799999999994E-6</c:v>
                </c:pt>
                <c:pt idx="16">
                  <c:v>1.5677900000000001E-5</c:v>
                </c:pt>
                <c:pt idx="17">
                  <c:v>2.709E-5</c:v>
                </c:pt>
                <c:pt idx="18">
                  <c:v>4.6164400000000001E-5</c:v>
                </c:pt>
                <c:pt idx="19">
                  <c:v>7.7586300000000006E-5</c:v>
                </c:pt>
                <c:pt idx="20" formatCode="General">
                  <c:v>1.28601E-4</c:v>
                </c:pt>
                <c:pt idx="21" formatCode="General">
                  <c:v>2.10223E-4</c:v>
                </c:pt>
                <c:pt idx="22" formatCode="General">
                  <c:v>3.3891900000000003E-4</c:v>
                </c:pt>
                <c:pt idx="23" formatCode="General">
                  <c:v>5.3887900000000003E-4</c:v>
                </c:pt>
                <c:pt idx="24" formatCode="General">
                  <c:v>8.4501900000000002E-4</c:v>
                </c:pt>
                <c:pt idx="25" formatCode="General">
                  <c:v>1.3068400000000001E-3</c:v>
                </c:pt>
                <c:pt idx="26" formatCode="General">
                  <c:v>1.99322E-3</c:v>
                </c:pt>
                <c:pt idx="27" formatCode="General">
                  <c:v>2.99825E-3</c:v>
                </c:pt>
                <c:pt idx="28" formatCode="General">
                  <c:v>4.4479599999999999E-3</c:v>
                </c:pt>
                <c:pt idx="29" formatCode="General">
                  <c:v>6.5077800000000003E-3</c:v>
                </c:pt>
                <c:pt idx="30" formatCode="General">
                  <c:v>9.3904100000000001E-3</c:v>
                </c:pt>
                <c:pt idx="31" formatCode="General">
                  <c:v>1.3363399999999999E-2</c:v>
                </c:pt>
                <c:pt idx="32" formatCode="General">
                  <c:v>1.8755399999999998E-2</c:v>
                </c:pt>
                <c:pt idx="33" formatCode="General">
                  <c:v>2.59606E-2</c:v>
                </c:pt>
                <c:pt idx="34" formatCode="General">
                  <c:v>3.54393E-2</c:v>
                </c:pt>
                <c:pt idx="35" formatCode="General">
                  <c:v>4.7712600000000001E-2</c:v>
                </c:pt>
                <c:pt idx="36" formatCode="General">
                  <c:v>6.3352099999999995E-2</c:v>
                </c:pt>
                <c:pt idx="37" formatCode="General">
                  <c:v>8.2959900000000003E-2</c:v>
                </c:pt>
                <c:pt idx="38" formatCode="General">
                  <c:v>0.107141</c:v>
                </c:pt>
                <c:pt idx="39" formatCode="General">
                  <c:v>0.136465</c:v>
                </c:pt>
                <c:pt idx="40" formatCode="General">
                  <c:v>0.17142199999999999</c:v>
                </c:pt>
                <c:pt idx="41" formatCode="General">
                  <c:v>0.212369</c:v>
                </c:pt>
                <c:pt idx="42" formatCode="General">
                  <c:v>0.25947500000000001</c:v>
                </c:pt>
                <c:pt idx="43" formatCode="General">
                  <c:v>0.31266500000000003</c:v>
                </c:pt>
                <c:pt idx="44" formatCode="General">
                  <c:v>0.37157200000000001</c:v>
                </c:pt>
                <c:pt idx="45" formatCode="General">
                  <c:v>0.43549700000000002</c:v>
                </c:pt>
                <c:pt idx="46" formatCode="General">
                  <c:v>0.50339299999999998</c:v>
                </c:pt>
                <c:pt idx="47" formatCode="General">
                  <c:v>0.57386300000000001</c:v>
                </c:pt>
                <c:pt idx="48" formatCode="General">
                  <c:v>0.64519199999999999</c:v>
                </c:pt>
                <c:pt idx="49" formatCode="General">
                  <c:v>0.71540000000000004</c:v>
                </c:pt>
                <c:pt idx="50" formatCode="General">
                  <c:v>0.78232699999999999</c:v>
                </c:pt>
                <c:pt idx="51" formatCode="General">
                  <c:v>0.84373699999999996</c:v>
                </c:pt>
                <c:pt idx="52" formatCode="General">
                  <c:v>0.89744000000000002</c:v>
                </c:pt>
                <c:pt idx="53" formatCode="General">
                  <c:v>0.94142000000000003</c:v>
                </c:pt>
                <c:pt idx="54" formatCode="General">
                  <c:v>0.97395799999999999</c:v>
                </c:pt>
                <c:pt idx="55" formatCode="General">
                  <c:v>0.99374899999999999</c:v>
                </c:pt>
                <c:pt idx="56" formatCode="General">
                  <c:v>0.99998299999999996</c:v>
                </c:pt>
                <c:pt idx="57" formatCode="General">
                  <c:v>0.99240300000000004</c:v>
                </c:pt>
                <c:pt idx="58" formatCode="General">
                  <c:v>0.97132099999999999</c:v>
                </c:pt>
                <c:pt idx="59" formatCode="General">
                  <c:v>0.93759800000000004</c:v>
                </c:pt>
                <c:pt idx="60" formatCode="General">
                  <c:v>0.89258700000000002</c:v>
                </c:pt>
                <c:pt idx="61" formatCode="General">
                  <c:v>0.83803700000000003</c:v>
                </c:pt>
                <c:pt idx="62" formatCode="General">
                  <c:v>0.77598900000000004</c:v>
                </c:pt>
                <c:pt idx="63" formatCode="General">
                  <c:v>0.70864300000000002</c:v>
                </c:pt>
                <c:pt idx="64" formatCode="General">
                  <c:v>0.63823200000000002</c:v>
                </c:pt>
                <c:pt idx="65" formatCode="General">
                  <c:v>0.56690300000000005</c:v>
                </c:pt>
                <c:pt idx="66" formatCode="General">
                  <c:v>0.496614</c:v>
                </c:pt>
                <c:pt idx="67" formatCode="General">
                  <c:v>0.42904999999999999</c:v>
                </c:pt>
                <c:pt idx="68" formatCode="General">
                  <c:v>0.36557499999999998</c:v>
                </c:pt>
                <c:pt idx="69" formatCode="General">
                  <c:v>0.307203</c:v>
                </c:pt>
                <c:pt idx="70" formatCode="General">
                  <c:v>0.25459599999999999</c:v>
                </c:pt>
                <c:pt idx="71" formatCode="General">
                  <c:v>0.208094</c:v>
                </c:pt>
                <c:pt idx="72" formatCode="General">
                  <c:v>0.167743</c:v>
                </c:pt>
                <c:pt idx="73" formatCode="General">
                  <c:v>0.133356</c:v>
                </c:pt>
                <c:pt idx="74" formatCode="General">
                  <c:v>0.104558</c:v>
                </c:pt>
                <c:pt idx="75" formatCode="General">
                  <c:v>8.0850099999999994E-2</c:v>
                </c:pt>
                <c:pt idx="76" formatCode="General">
                  <c:v>6.1657299999999998E-2</c:v>
                </c:pt>
                <c:pt idx="77" formatCode="General">
                  <c:v>4.6373299999999999E-2</c:v>
                </c:pt>
                <c:pt idx="78" formatCode="General">
                  <c:v>3.4397799999999999E-2</c:v>
                </c:pt>
                <c:pt idx="79" formatCode="General">
                  <c:v>2.5163600000000001E-2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1.8170200000000001E-2</c:v>
                </c:pt>
                <c:pt idx="1">
                  <c:v>2.5190000000000001E-2</c:v>
                </c:pt>
                <c:pt idx="2">
                  <c:v>3.4442800000000003E-2</c:v>
                </c:pt>
                <c:pt idx="3">
                  <c:v>4.6448999999999997E-2</c:v>
                </c:pt>
                <c:pt idx="4">
                  <c:v>6.1782799999999999E-2</c:v>
                </c:pt>
                <c:pt idx="5">
                  <c:v>8.1055500000000003E-2</c:v>
                </c:pt>
                <c:pt idx="6">
                  <c:v>0.104889</c:v>
                </c:pt>
                <c:pt idx="7">
                  <c:v>0.133883</c:v>
                </c:pt>
                <c:pt idx="8">
                  <c:v>0.16857</c:v>
                </c:pt>
                <c:pt idx="9">
                  <c:v>0.209374</c:v>
                </c:pt>
                <c:pt idx="10">
                  <c:v>0.25655</c:v>
                </c:pt>
                <c:pt idx="11">
                  <c:v>0.310143</c:v>
                </c:pt>
                <c:pt idx="12">
                  <c:v>0.36994100000000002</c:v>
                </c:pt>
                <c:pt idx="13">
                  <c:v>0.43544300000000002</c:v>
                </c:pt>
                <c:pt idx="14">
                  <c:v>0.50584499999999999</c:v>
                </c:pt>
                <c:pt idx="15">
                  <c:v>0.58005099999999998</c:v>
                </c:pt>
                <c:pt idx="16">
                  <c:v>0.65669999999999995</c:v>
                </c:pt>
                <c:pt idx="17">
                  <c:v>0.73422900000000002</c:v>
                </c:pt>
                <c:pt idx="18">
                  <c:v>0.81094999999999995</c:v>
                </c:pt>
                <c:pt idx="19">
                  <c:v>0.885154</c:v>
                </c:pt>
                <c:pt idx="20">
                  <c:v>0.95521500000000004</c:v>
                </c:pt>
                <c:pt idx="21">
                  <c:v>1.0197099999999999</c:v>
                </c:pt>
                <c:pt idx="22">
                  <c:v>1.0774999999999999</c:v>
                </c:pt>
                <c:pt idx="23">
                  <c:v>1.12785</c:v>
                </c:pt>
                <c:pt idx="24">
                  <c:v>1.1704000000000001</c:v>
                </c:pt>
                <c:pt idx="25">
                  <c:v>1.2052799999999999</c:v>
                </c:pt>
                <c:pt idx="26">
                  <c:v>1.23298</c:v>
                </c:pt>
                <c:pt idx="27">
                  <c:v>1.25434</c:v>
                </c:pt>
                <c:pt idx="28">
                  <c:v>1.2704599999999999</c:v>
                </c:pt>
                <c:pt idx="29">
                  <c:v>1.28251</c:v>
                </c:pt>
                <c:pt idx="30">
                  <c:v>1.29172</c:v>
                </c:pt>
                <c:pt idx="31">
                  <c:v>1.29915</c:v>
                </c:pt>
                <c:pt idx="32">
                  <c:v>1.30566</c:v>
                </c:pt>
                <c:pt idx="33">
                  <c:v>1.31185</c:v>
                </c:pt>
                <c:pt idx="34">
                  <c:v>1.3180000000000001</c:v>
                </c:pt>
                <c:pt idx="35">
                  <c:v>1.3241099999999999</c:v>
                </c:pt>
                <c:pt idx="36">
                  <c:v>1.32995</c:v>
                </c:pt>
                <c:pt idx="37">
                  <c:v>1.3351500000000001</c:v>
                </c:pt>
                <c:pt idx="38">
                  <c:v>1.33927</c:v>
                </c:pt>
                <c:pt idx="39">
                  <c:v>1.3419300000000001</c:v>
                </c:pt>
                <c:pt idx="40">
                  <c:v>1.34284</c:v>
                </c:pt>
                <c:pt idx="41">
                  <c:v>1.3419300000000001</c:v>
                </c:pt>
                <c:pt idx="42">
                  <c:v>1.33927</c:v>
                </c:pt>
                <c:pt idx="43">
                  <c:v>1.3351500000000001</c:v>
                </c:pt>
                <c:pt idx="44">
                  <c:v>1.32995</c:v>
                </c:pt>
                <c:pt idx="45">
                  <c:v>1.3241099999999999</c:v>
                </c:pt>
                <c:pt idx="46">
                  <c:v>1.3180000000000001</c:v>
                </c:pt>
                <c:pt idx="47">
                  <c:v>1.31185</c:v>
                </c:pt>
                <c:pt idx="48">
                  <c:v>1.30566</c:v>
                </c:pt>
                <c:pt idx="49">
                  <c:v>1.29915</c:v>
                </c:pt>
                <c:pt idx="50">
                  <c:v>1.29172</c:v>
                </c:pt>
                <c:pt idx="51">
                  <c:v>1.28251</c:v>
                </c:pt>
                <c:pt idx="52">
                  <c:v>1.2704599999999999</c:v>
                </c:pt>
                <c:pt idx="53">
                  <c:v>1.25434</c:v>
                </c:pt>
                <c:pt idx="54">
                  <c:v>1.23298</c:v>
                </c:pt>
                <c:pt idx="55">
                  <c:v>1.2052799999999999</c:v>
                </c:pt>
                <c:pt idx="56">
                  <c:v>1.1704000000000001</c:v>
                </c:pt>
                <c:pt idx="57">
                  <c:v>1.12785</c:v>
                </c:pt>
                <c:pt idx="58">
                  <c:v>1.0774999999999999</c:v>
                </c:pt>
                <c:pt idx="59">
                  <c:v>1.0197099999999999</c:v>
                </c:pt>
                <c:pt idx="60">
                  <c:v>0.95521500000000004</c:v>
                </c:pt>
                <c:pt idx="61">
                  <c:v>0.885154</c:v>
                </c:pt>
                <c:pt idx="62">
                  <c:v>0.81094999999999995</c:v>
                </c:pt>
                <c:pt idx="63">
                  <c:v>0.73422900000000002</c:v>
                </c:pt>
                <c:pt idx="64">
                  <c:v>0.65669999999999995</c:v>
                </c:pt>
                <c:pt idx="65">
                  <c:v>0.58005099999999998</c:v>
                </c:pt>
                <c:pt idx="66">
                  <c:v>0.50584499999999999</c:v>
                </c:pt>
                <c:pt idx="67">
                  <c:v>0.43544300000000002</c:v>
                </c:pt>
                <c:pt idx="68">
                  <c:v>0.36994100000000002</c:v>
                </c:pt>
                <c:pt idx="69">
                  <c:v>0.310143</c:v>
                </c:pt>
                <c:pt idx="70">
                  <c:v>0.25655</c:v>
                </c:pt>
                <c:pt idx="71">
                  <c:v>0.209374</c:v>
                </c:pt>
                <c:pt idx="72">
                  <c:v>0.16857</c:v>
                </c:pt>
                <c:pt idx="73">
                  <c:v>0.133883</c:v>
                </c:pt>
                <c:pt idx="74">
                  <c:v>0.104889</c:v>
                </c:pt>
                <c:pt idx="75">
                  <c:v>8.1055500000000003E-2</c:v>
                </c:pt>
                <c:pt idx="76">
                  <c:v>6.1782799999999999E-2</c:v>
                </c:pt>
                <c:pt idx="77">
                  <c:v>4.6448999999999997E-2</c:v>
                </c:pt>
                <c:pt idx="78">
                  <c:v>3.4442800000000003E-2</c:v>
                </c:pt>
                <c:pt idx="79">
                  <c:v>2.5190000000000001E-2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696064"/>
        <c:axId val="148701952"/>
      </c:scatterChart>
      <c:valAx>
        <c:axId val="148696064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8701952"/>
        <c:crosses val="autoZero"/>
        <c:crossBetween val="midCat"/>
        <c:majorUnit val="0.5"/>
        <c:minorUnit val="0.5"/>
      </c:valAx>
      <c:valAx>
        <c:axId val="148701952"/>
        <c:scaling>
          <c:orientation val="minMax"/>
          <c:max val="1.4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8696064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35877862595422E-2"/>
          <c:y val="5.2995391705069131E-2"/>
          <c:w val="0.89160305343511448"/>
          <c:h val="0.859447004608295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shot1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Sheet1!$B$2:$B$81</c:f>
              <c:numCache>
                <c:formatCode>General</c:formatCode>
                <c:ptCount val="80"/>
                <c:pt idx="0">
                  <c:v>1.8253599999999998E-2</c:v>
                </c:pt>
                <c:pt idx="1">
                  <c:v>2.54103E-2</c:v>
                </c:pt>
                <c:pt idx="2">
                  <c:v>3.4885899999999997E-2</c:v>
                </c:pt>
                <c:pt idx="3">
                  <c:v>4.7235600000000003E-2</c:v>
                </c:pt>
                <c:pt idx="4">
                  <c:v>6.3076599999999997E-2</c:v>
                </c:pt>
                <c:pt idx="5">
                  <c:v>8.3070500000000005E-2</c:v>
                </c:pt>
                <c:pt idx="6">
                  <c:v>0.10789600000000001</c:v>
                </c:pt>
                <c:pt idx="7">
                  <c:v>0.138211</c:v>
                </c:pt>
                <c:pt idx="8">
                  <c:v>0.17460500000000001</c:v>
                </c:pt>
                <c:pt idx="9">
                  <c:v>0.21754699999999999</c:v>
                </c:pt>
                <c:pt idx="10">
                  <c:v>0.267318</c:v>
                </c:pt>
                <c:pt idx="11">
                  <c:v>0.32395400000000002</c:v>
                </c:pt>
                <c:pt idx="12">
                  <c:v>0.38718399999999997</c:v>
                </c:pt>
                <c:pt idx="13">
                  <c:v>0.45638499999999999</c:v>
                </c:pt>
                <c:pt idx="14">
                  <c:v>0.53054699999999999</c:v>
                </c:pt>
                <c:pt idx="15">
                  <c:v>0.60826999999999998</c:v>
                </c:pt>
                <c:pt idx="16">
                  <c:v>0.687778</c:v>
                </c:pt>
                <c:pt idx="17">
                  <c:v>0.76697099999999996</c:v>
                </c:pt>
                <c:pt idx="18">
                  <c:v>0.84350899999999995</c:v>
                </c:pt>
                <c:pt idx="19">
                  <c:v>0.91491199999999995</c:v>
                </c:pt>
                <c:pt idx="20">
                  <c:v>0.97869799999999996</c:v>
                </c:pt>
                <c:pt idx="21">
                  <c:v>1.0325200000000001</c:v>
                </c:pt>
                <c:pt idx="22">
                  <c:v>1.0743</c:v>
                </c:pt>
                <c:pt idx="23">
                  <c:v>1.1023799999999999</c:v>
                </c:pt>
                <c:pt idx="24">
                  <c:v>1.1156299999999999</c:v>
                </c:pt>
                <c:pt idx="25">
                  <c:v>1.1134900000000001</c:v>
                </c:pt>
                <c:pt idx="26">
                  <c:v>1.09605</c:v>
                </c:pt>
                <c:pt idx="27">
                  <c:v>1.0640400000000001</c:v>
                </c:pt>
                <c:pt idx="28">
                  <c:v>1.0187299999999999</c:v>
                </c:pt>
                <c:pt idx="29">
                  <c:v>0.96193399999999996</c:v>
                </c:pt>
                <c:pt idx="30">
                  <c:v>0.89579399999999998</c:v>
                </c:pt>
                <c:pt idx="31">
                  <c:v>0.82271799999999995</c:v>
                </c:pt>
                <c:pt idx="32">
                  <c:v>0.74519999999999997</c:v>
                </c:pt>
                <c:pt idx="33">
                  <c:v>0.66569400000000001</c:v>
                </c:pt>
                <c:pt idx="34">
                  <c:v>0.58648299999999998</c:v>
                </c:pt>
                <c:pt idx="35">
                  <c:v>0.50958400000000004</c:v>
                </c:pt>
                <c:pt idx="36">
                  <c:v>0.436672</c:v>
                </c:pt>
                <c:pt idx="37">
                  <c:v>0.36904100000000001</c:v>
                </c:pt>
                <c:pt idx="38">
                  <c:v>0.30758999999999997</c:v>
                </c:pt>
                <c:pt idx="39">
                  <c:v>0.25284299999999998</c:v>
                </c:pt>
                <c:pt idx="40">
                  <c:v>0.20497799999999999</c:v>
                </c:pt>
                <c:pt idx="41">
                  <c:v>0.163887</c:v>
                </c:pt>
                <c:pt idx="42">
                  <c:v>0.12922900000000001</c:v>
                </c:pt>
                <c:pt idx="43">
                  <c:v>0.100498</c:v>
                </c:pt>
                <c:pt idx="44">
                  <c:v>7.7078099999999997E-2</c:v>
                </c:pt>
                <c:pt idx="45">
                  <c:v>5.8302300000000001E-2</c:v>
                </c:pt>
                <c:pt idx="46">
                  <c:v>4.3492999999999997E-2</c:v>
                </c:pt>
                <c:pt idx="47">
                  <c:v>3.1998699999999998E-2</c:v>
                </c:pt>
                <c:pt idx="48">
                  <c:v>2.3217999999999999E-2</c:v>
                </c:pt>
                <c:pt idx="49">
                  <c:v>1.6614899999999998E-2</c:v>
                </c:pt>
                <c:pt idx="50">
                  <c:v>1.1725899999999999E-2</c:v>
                </c:pt>
                <c:pt idx="51">
                  <c:v>8.1616599999999994E-3</c:v>
                </c:pt>
                <c:pt idx="52">
                  <c:v>5.6025900000000002E-3</c:v>
                </c:pt>
                <c:pt idx="53">
                  <c:v>3.7929600000000002E-3</c:v>
                </c:pt>
                <c:pt idx="54">
                  <c:v>2.5324800000000001E-3</c:v>
                </c:pt>
                <c:pt idx="55">
                  <c:v>1.6676099999999999E-3</c:v>
                </c:pt>
                <c:pt idx="56">
                  <c:v>1.08299E-3</c:v>
                </c:pt>
                <c:pt idx="57">
                  <c:v>6.9363300000000003E-4</c:v>
                </c:pt>
                <c:pt idx="58">
                  <c:v>4.38143E-4</c:v>
                </c:pt>
                <c:pt idx="59">
                  <c:v>2.7294899999999998E-4</c:v>
                </c:pt>
                <c:pt idx="60">
                  <c:v>1.6769800000000001E-4</c:v>
                </c:pt>
                <c:pt idx="61" formatCode="0.00E+00">
                  <c:v>1.0161400000000001E-4</c:v>
                </c:pt>
                <c:pt idx="62" formatCode="0.00E+00">
                  <c:v>6.0723400000000002E-5</c:v>
                </c:pt>
                <c:pt idx="63" formatCode="0.00E+00">
                  <c:v>3.5788199999999997E-5</c:v>
                </c:pt>
                <c:pt idx="64" formatCode="0.00E+00">
                  <c:v>2.0801900000000002E-5</c:v>
                </c:pt>
                <c:pt idx="65" formatCode="0.00E+00">
                  <c:v>1.1924599999999999E-5</c:v>
                </c:pt>
                <c:pt idx="66" formatCode="0.00E+00">
                  <c:v>6.7416500000000001E-6</c:v>
                </c:pt>
                <c:pt idx="67" formatCode="0.00E+00">
                  <c:v>3.7589600000000001E-6</c:v>
                </c:pt>
                <c:pt idx="68" formatCode="0.00E+00">
                  <c:v>2.0670400000000001E-6</c:v>
                </c:pt>
                <c:pt idx="69" formatCode="0.00E+00">
                  <c:v>1.12101E-6</c:v>
                </c:pt>
                <c:pt idx="70" formatCode="0.00E+00">
                  <c:v>5.9958000000000003E-7</c:v>
                </c:pt>
                <c:pt idx="71" formatCode="0.00E+00">
                  <c:v>3.1627600000000002E-7</c:v>
                </c:pt>
                <c:pt idx="72" formatCode="0.00E+00">
                  <c:v>1.6453700000000001E-7</c:v>
                </c:pt>
                <c:pt idx="73" formatCode="0.00E+00">
                  <c:v>8.4419199999999994E-8</c:v>
                </c:pt>
                <c:pt idx="74" formatCode="0.00E+00">
                  <c:v>4.27168E-8</c:v>
                </c:pt>
                <c:pt idx="75" formatCode="0.00E+00">
                  <c:v>2.13174E-8</c:v>
                </c:pt>
                <c:pt idx="76" formatCode="0.00E+00">
                  <c:v>1.04918E-8</c:v>
                </c:pt>
                <c:pt idx="77" formatCode="0.00E+00">
                  <c:v>5.0926700000000004E-9</c:v>
                </c:pt>
                <c:pt idx="78" formatCode="0.00E+00">
                  <c:v>2.4379200000000002E-9</c:v>
                </c:pt>
                <c:pt idx="79" formatCode="0.00E+00">
                  <c:v>1.1510000000000001E-9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shot2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Sheet1!$C$2:$C$81</c:f>
              <c:numCache>
                <c:formatCode>0.00E+00</c:formatCode>
                <c:ptCount val="80"/>
                <c:pt idx="0">
                  <c:v>1.52588E-5</c:v>
                </c:pt>
                <c:pt idx="1">
                  <c:v>2.6383599999999999E-5</c:v>
                </c:pt>
                <c:pt idx="2">
                  <c:v>4.4991099999999997E-5</c:v>
                </c:pt>
                <c:pt idx="3">
                  <c:v>7.5665800000000003E-5</c:v>
                </c:pt>
                <c:pt idx="4" formatCode="General">
                  <c:v>1.2550199999999999E-4</c:v>
                </c:pt>
                <c:pt idx="5" formatCode="General">
                  <c:v>2.0529700000000001E-4</c:v>
                </c:pt>
                <c:pt idx="6" formatCode="General">
                  <c:v>3.31202E-4</c:v>
                </c:pt>
                <c:pt idx="7" formatCode="General">
                  <c:v>5.2696700000000004E-4</c:v>
                </c:pt>
                <c:pt idx="8" formatCode="General">
                  <c:v>8.2689999999999999E-4</c:v>
                </c:pt>
                <c:pt idx="9" formatCode="General">
                  <c:v>1.2796800000000001E-3</c:v>
                </c:pt>
                <c:pt idx="10" formatCode="General">
                  <c:v>1.95313E-3</c:v>
                </c:pt>
                <c:pt idx="11" formatCode="General">
                  <c:v>2.9399399999999998E-3</c:v>
                </c:pt>
                <c:pt idx="12" formatCode="General">
                  <c:v>4.3644000000000001E-3</c:v>
                </c:pt>
                <c:pt idx="13" formatCode="General">
                  <c:v>6.3898599999999998E-3</c:v>
                </c:pt>
                <c:pt idx="14" formatCode="General">
                  <c:v>9.2265100000000003E-3</c:v>
                </c:pt>
                <c:pt idx="15" formatCode="General">
                  <c:v>1.3139E-2</c:v>
                </c:pt>
                <c:pt idx="16" formatCode="General">
                  <c:v>1.8453000000000001E-2</c:v>
                </c:pt>
                <c:pt idx="17" formatCode="General">
                  <c:v>2.5559399999999999E-2</c:v>
                </c:pt>
                <c:pt idx="18" formatCode="General">
                  <c:v>3.49152E-2</c:v>
                </c:pt>
                <c:pt idx="19" formatCode="General">
                  <c:v>4.7038999999999997E-2</c:v>
                </c:pt>
                <c:pt idx="20" formatCode="General">
                  <c:v>6.25E-2</c:v>
                </c:pt>
                <c:pt idx="21" formatCode="General">
                  <c:v>8.1899600000000003E-2</c:v>
                </c:pt>
                <c:pt idx="22" formatCode="General">
                  <c:v>0.10584300000000001</c:v>
                </c:pt>
                <c:pt idx="23" formatCode="General">
                  <c:v>0.134904</c:v>
                </c:pt>
                <c:pt idx="24" formatCode="General">
                  <c:v>0.169576</c:v>
                </c:pt>
                <c:pt idx="25" formatCode="General">
                  <c:v>0.21022399999999999</c:v>
                </c:pt>
                <c:pt idx="26" formatCode="General">
                  <c:v>0.25702799999999998</c:v>
                </c:pt>
                <c:pt idx="27" formatCode="General">
                  <c:v>0.30992700000000001</c:v>
                </c:pt>
                <c:pt idx="28" formatCode="General">
                  <c:v>0.36856699999999998</c:v>
                </c:pt>
                <c:pt idx="29" formatCode="General">
                  <c:v>0.43226900000000001</c:v>
                </c:pt>
                <c:pt idx="30" formatCode="General">
                  <c:v>0.5</c:v>
                </c:pt>
                <c:pt idx="31" formatCode="General">
                  <c:v>0.57038199999999994</c:v>
                </c:pt>
                <c:pt idx="32" formatCode="General">
                  <c:v>0.64171299999999998</c:v>
                </c:pt>
                <c:pt idx="33" formatCode="General">
                  <c:v>0.71202500000000002</c:v>
                </c:pt>
                <c:pt idx="34" formatCode="General">
                  <c:v>0.779165</c:v>
                </c:pt>
                <c:pt idx="35" formatCode="General">
                  <c:v>0.84089599999999998</c:v>
                </c:pt>
                <c:pt idx="36" formatCode="General">
                  <c:v>0.89502499999999996</c:v>
                </c:pt>
                <c:pt idx="37" formatCode="General">
                  <c:v>0.939523</c:v>
                </c:pt>
                <c:pt idx="38" formatCode="General">
                  <c:v>0.97265500000000005</c:v>
                </c:pt>
                <c:pt idx="39" formatCode="General">
                  <c:v>0.99309199999999997</c:v>
                </c:pt>
                <c:pt idx="40" formatCode="General">
                  <c:v>1</c:v>
                </c:pt>
                <c:pt idx="41" formatCode="General">
                  <c:v>0.99309199999999997</c:v>
                </c:pt>
                <c:pt idx="42" formatCode="General">
                  <c:v>0.97265500000000005</c:v>
                </c:pt>
                <c:pt idx="43" formatCode="General">
                  <c:v>0.939523</c:v>
                </c:pt>
                <c:pt idx="44" formatCode="General">
                  <c:v>0.89502499999999996</c:v>
                </c:pt>
                <c:pt idx="45" formatCode="General">
                  <c:v>0.84089599999999998</c:v>
                </c:pt>
                <c:pt idx="46" formatCode="General">
                  <c:v>0.779165</c:v>
                </c:pt>
                <c:pt idx="47" formatCode="General">
                  <c:v>0.71202500000000002</c:v>
                </c:pt>
                <c:pt idx="48" formatCode="General">
                  <c:v>0.64171299999999998</c:v>
                </c:pt>
                <c:pt idx="49" formatCode="General">
                  <c:v>0.57038199999999994</c:v>
                </c:pt>
                <c:pt idx="50" formatCode="General">
                  <c:v>0.5</c:v>
                </c:pt>
                <c:pt idx="51" formatCode="General">
                  <c:v>0.43226900000000001</c:v>
                </c:pt>
                <c:pt idx="52" formatCode="General">
                  <c:v>0.36856699999999998</c:v>
                </c:pt>
                <c:pt idx="53" formatCode="General">
                  <c:v>0.30992700000000001</c:v>
                </c:pt>
                <c:pt idx="54" formatCode="General">
                  <c:v>0.25702799999999998</c:v>
                </c:pt>
                <c:pt idx="55" formatCode="General">
                  <c:v>0.21022399999999999</c:v>
                </c:pt>
                <c:pt idx="56" formatCode="General">
                  <c:v>0.169576</c:v>
                </c:pt>
                <c:pt idx="57" formatCode="General">
                  <c:v>0.134904</c:v>
                </c:pt>
                <c:pt idx="58" formatCode="General">
                  <c:v>0.10584300000000001</c:v>
                </c:pt>
                <c:pt idx="59" formatCode="General">
                  <c:v>8.1899600000000003E-2</c:v>
                </c:pt>
                <c:pt idx="60" formatCode="General">
                  <c:v>6.25E-2</c:v>
                </c:pt>
                <c:pt idx="61" formatCode="General">
                  <c:v>4.7038999999999997E-2</c:v>
                </c:pt>
                <c:pt idx="62" formatCode="General">
                  <c:v>3.49152E-2</c:v>
                </c:pt>
                <c:pt idx="63" formatCode="General">
                  <c:v>2.5559399999999999E-2</c:v>
                </c:pt>
                <c:pt idx="64" formatCode="General">
                  <c:v>1.8453000000000001E-2</c:v>
                </c:pt>
                <c:pt idx="65" formatCode="General">
                  <c:v>1.3139E-2</c:v>
                </c:pt>
                <c:pt idx="66" formatCode="General">
                  <c:v>9.2265100000000003E-3</c:v>
                </c:pt>
                <c:pt idx="67" formatCode="General">
                  <c:v>6.3898599999999998E-3</c:v>
                </c:pt>
                <c:pt idx="68" formatCode="General">
                  <c:v>4.3644000000000001E-3</c:v>
                </c:pt>
                <c:pt idx="69" formatCode="General">
                  <c:v>2.9399399999999998E-3</c:v>
                </c:pt>
                <c:pt idx="70" formatCode="General">
                  <c:v>1.95312E-3</c:v>
                </c:pt>
                <c:pt idx="71" formatCode="General">
                  <c:v>1.2796800000000001E-3</c:v>
                </c:pt>
                <c:pt idx="72" formatCode="General">
                  <c:v>8.2689999999999999E-4</c:v>
                </c:pt>
                <c:pt idx="73" formatCode="General">
                  <c:v>5.2696700000000004E-4</c:v>
                </c:pt>
                <c:pt idx="74" formatCode="General">
                  <c:v>3.31202E-4</c:v>
                </c:pt>
                <c:pt idx="75" formatCode="General">
                  <c:v>2.0529700000000001E-4</c:v>
                </c:pt>
                <c:pt idx="76" formatCode="General">
                  <c:v>1.2550199999999999E-4</c:v>
                </c:pt>
                <c:pt idx="77">
                  <c:v>7.5665800000000003E-5</c:v>
                </c:pt>
                <c:pt idx="78">
                  <c:v>4.4991099999999997E-5</c:v>
                </c:pt>
                <c:pt idx="79">
                  <c:v>2.6383599999999999E-5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shot3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Sheet1!$D$2:$D$81</c:f>
              <c:numCache>
                <c:formatCode>0.00E+00</c:formatCode>
                <c:ptCount val="80"/>
                <c:pt idx="0">
                  <c:v>5.3592800000000001E-10</c:v>
                </c:pt>
                <c:pt idx="1">
                  <c:v>1.1510000000000001E-9</c:v>
                </c:pt>
                <c:pt idx="2">
                  <c:v>2.4379200000000002E-9</c:v>
                </c:pt>
                <c:pt idx="3">
                  <c:v>5.0926700000000004E-9</c:v>
                </c:pt>
                <c:pt idx="4">
                  <c:v>1.04918E-8</c:v>
                </c:pt>
                <c:pt idx="5">
                  <c:v>2.13174E-8</c:v>
                </c:pt>
                <c:pt idx="6">
                  <c:v>4.27168E-8</c:v>
                </c:pt>
                <c:pt idx="7">
                  <c:v>8.4419199999999994E-8</c:v>
                </c:pt>
                <c:pt idx="8">
                  <c:v>1.6453700000000001E-7</c:v>
                </c:pt>
                <c:pt idx="9">
                  <c:v>3.1627600000000002E-7</c:v>
                </c:pt>
                <c:pt idx="10">
                  <c:v>5.9958000000000003E-7</c:v>
                </c:pt>
                <c:pt idx="11">
                  <c:v>1.12101E-6</c:v>
                </c:pt>
                <c:pt idx="12">
                  <c:v>2.0670400000000001E-6</c:v>
                </c:pt>
                <c:pt idx="13">
                  <c:v>3.7589600000000001E-6</c:v>
                </c:pt>
                <c:pt idx="14">
                  <c:v>6.7416500000000001E-6</c:v>
                </c:pt>
                <c:pt idx="15">
                  <c:v>1.1924599999999999E-5</c:v>
                </c:pt>
                <c:pt idx="16">
                  <c:v>2.0801900000000002E-5</c:v>
                </c:pt>
                <c:pt idx="17">
                  <c:v>3.5788199999999997E-5</c:v>
                </c:pt>
                <c:pt idx="18">
                  <c:v>6.0723400000000002E-5</c:v>
                </c:pt>
                <c:pt idx="19">
                  <c:v>1.0161400000000001E-4</c:v>
                </c:pt>
                <c:pt idx="20" formatCode="General">
                  <c:v>1.6769800000000001E-4</c:v>
                </c:pt>
                <c:pt idx="21" formatCode="General">
                  <c:v>2.7294899999999998E-4</c:v>
                </c:pt>
                <c:pt idx="22" formatCode="General">
                  <c:v>4.38143E-4</c:v>
                </c:pt>
                <c:pt idx="23" formatCode="General">
                  <c:v>6.9363300000000003E-4</c:v>
                </c:pt>
                <c:pt idx="24" formatCode="General">
                  <c:v>1.08299E-3</c:v>
                </c:pt>
                <c:pt idx="25" formatCode="General">
                  <c:v>1.6676099999999999E-3</c:v>
                </c:pt>
                <c:pt idx="26" formatCode="General">
                  <c:v>2.5324800000000001E-3</c:v>
                </c:pt>
                <c:pt idx="27" formatCode="General">
                  <c:v>3.7929600000000002E-3</c:v>
                </c:pt>
                <c:pt idx="28" formatCode="General">
                  <c:v>5.6025900000000002E-3</c:v>
                </c:pt>
                <c:pt idx="29" formatCode="General">
                  <c:v>8.1616599999999994E-3</c:v>
                </c:pt>
                <c:pt idx="30" formatCode="General">
                  <c:v>1.1725899999999999E-2</c:v>
                </c:pt>
                <c:pt idx="31" formatCode="General">
                  <c:v>1.6614899999999998E-2</c:v>
                </c:pt>
                <c:pt idx="32" formatCode="General">
                  <c:v>2.3217999999999999E-2</c:v>
                </c:pt>
                <c:pt idx="33" formatCode="General">
                  <c:v>3.1998699999999998E-2</c:v>
                </c:pt>
                <c:pt idx="34" formatCode="General">
                  <c:v>4.3492999999999997E-2</c:v>
                </c:pt>
                <c:pt idx="35" formatCode="General">
                  <c:v>5.8302300000000001E-2</c:v>
                </c:pt>
                <c:pt idx="36" formatCode="General">
                  <c:v>7.7078099999999997E-2</c:v>
                </c:pt>
                <c:pt idx="37" formatCode="General">
                  <c:v>0.100498</c:v>
                </c:pt>
                <c:pt idx="38" formatCode="General">
                  <c:v>0.12922900000000001</c:v>
                </c:pt>
                <c:pt idx="39" formatCode="General">
                  <c:v>0.163887</c:v>
                </c:pt>
                <c:pt idx="40" formatCode="General">
                  <c:v>0.20497799999999999</c:v>
                </c:pt>
                <c:pt idx="41" formatCode="General">
                  <c:v>0.25284299999999998</c:v>
                </c:pt>
                <c:pt idx="42" formatCode="General">
                  <c:v>0.30758999999999997</c:v>
                </c:pt>
                <c:pt idx="43" formatCode="General">
                  <c:v>0.36904100000000001</c:v>
                </c:pt>
                <c:pt idx="44" formatCode="General">
                  <c:v>0.436672</c:v>
                </c:pt>
                <c:pt idx="45" formatCode="General">
                  <c:v>0.50958400000000004</c:v>
                </c:pt>
                <c:pt idx="46" formatCode="General">
                  <c:v>0.58648299999999998</c:v>
                </c:pt>
                <c:pt idx="47" formatCode="General">
                  <c:v>0.66569400000000001</c:v>
                </c:pt>
                <c:pt idx="48" formatCode="General">
                  <c:v>0.74519999999999997</c:v>
                </c:pt>
                <c:pt idx="49" formatCode="General">
                  <c:v>0.82271799999999995</c:v>
                </c:pt>
                <c:pt idx="50" formatCode="General">
                  <c:v>0.89579399999999998</c:v>
                </c:pt>
                <c:pt idx="51" formatCode="General">
                  <c:v>0.96193399999999996</c:v>
                </c:pt>
                <c:pt idx="52" formatCode="General">
                  <c:v>1.0187299999999999</c:v>
                </c:pt>
                <c:pt idx="53" formatCode="General">
                  <c:v>1.0640400000000001</c:v>
                </c:pt>
                <c:pt idx="54" formatCode="General">
                  <c:v>1.09605</c:v>
                </c:pt>
                <c:pt idx="55" formatCode="General">
                  <c:v>1.1134900000000001</c:v>
                </c:pt>
                <c:pt idx="56" formatCode="General">
                  <c:v>1.1156299999999999</c:v>
                </c:pt>
                <c:pt idx="57" formatCode="General">
                  <c:v>1.1023799999999999</c:v>
                </c:pt>
                <c:pt idx="58" formatCode="General">
                  <c:v>1.0743</c:v>
                </c:pt>
                <c:pt idx="59" formatCode="General">
                  <c:v>1.0325200000000001</c:v>
                </c:pt>
                <c:pt idx="60" formatCode="General">
                  <c:v>0.97869799999999996</c:v>
                </c:pt>
                <c:pt idx="61" formatCode="General">
                  <c:v>0.91491199999999995</c:v>
                </c:pt>
                <c:pt idx="62" formatCode="General">
                  <c:v>0.84350899999999995</c:v>
                </c:pt>
                <c:pt idx="63" formatCode="General">
                  <c:v>0.76697099999999996</c:v>
                </c:pt>
                <c:pt idx="64" formatCode="General">
                  <c:v>0.687778</c:v>
                </c:pt>
                <c:pt idx="65" formatCode="General">
                  <c:v>0.60826999999999998</c:v>
                </c:pt>
                <c:pt idx="66" formatCode="General">
                  <c:v>0.53054699999999999</c:v>
                </c:pt>
                <c:pt idx="67" formatCode="General">
                  <c:v>0.45638499999999999</c:v>
                </c:pt>
                <c:pt idx="68" formatCode="General">
                  <c:v>0.38718399999999997</c:v>
                </c:pt>
                <c:pt idx="69" formatCode="General">
                  <c:v>0.32395400000000002</c:v>
                </c:pt>
                <c:pt idx="70" formatCode="General">
                  <c:v>0.267318</c:v>
                </c:pt>
                <c:pt idx="71" formatCode="General">
                  <c:v>0.21754699999999999</c:v>
                </c:pt>
                <c:pt idx="72" formatCode="General">
                  <c:v>0.17460500000000001</c:v>
                </c:pt>
                <c:pt idx="73" formatCode="General">
                  <c:v>0.138211</c:v>
                </c:pt>
                <c:pt idx="74" formatCode="General">
                  <c:v>0.10789600000000001</c:v>
                </c:pt>
                <c:pt idx="75" formatCode="General">
                  <c:v>8.3070500000000005E-2</c:v>
                </c:pt>
                <c:pt idx="76" formatCode="General">
                  <c:v>6.3076599999999997E-2</c:v>
                </c:pt>
                <c:pt idx="77" formatCode="General">
                  <c:v>4.7235600000000003E-2</c:v>
                </c:pt>
                <c:pt idx="78" formatCode="General">
                  <c:v>3.4885899999999997E-2</c:v>
                </c:pt>
                <c:pt idx="79" formatCode="General">
                  <c:v>2.54103E-2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sum</c:v>
                </c:pt>
              </c:strCache>
            </c:strRef>
          </c:tx>
          <c:spPr>
            <a:ln w="381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Sheet1!$A$2:$A$81</c:f>
              <c:numCache>
                <c:formatCode>General</c:formatCode>
                <c:ptCount val="80"/>
                <c:pt idx="0">
                  <c:v>-2</c:v>
                </c:pt>
                <c:pt idx="1">
                  <c:v>-1.95</c:v>
                </c:pt>
                <c:pt idx="2">
                  <c:v>-1.9</c:v>
                </c:pt>
                <c:pt idx="3">
                  <c:v>-1.85</c:v>
                </c:pt>
                <c:pt idx="4">
                  <c:v>-1.8</c:v>
                </c:pt>
                <c:pt idx="5">
                  <c:v>-1.75</c:v>
                </c:pt>
                <c:pt idx="6">
                  <c:v>-1.7</c:v>
                </c:pt>
                <c:pt idx="7">
                  <c:v>-1.65</c:v>
                </c:pt>
                <c:pt idx="8">
                  <c:v>-1.6</c:v>
                </c:pt>
                <c:pt idx="9">
                  <c:v>-1.55</c:v>
                </c:pt>
                <c:pt idx="10">
                  <c:v>-1.5</c:v>
                </c:pt>
                <c:pt idx="11">
                  <c:v>-1.45</c:v>
                </c:pt>
                <c:pt idx="12">
                  <c:v>-1.4</c:v>
                </c:pt>
                <c:pt idx="13">
                  <c:v>-1.35</c:v>
                </c:pt>
                <c:pt idx="14">
                  <c:v>-1.3</c:v>
                </c:pt>
                <c:pt idx="15">
                  <c:v>-1.25</c:v>
                </c:pt>
                <c:pt idx="16">
                  <c:v>-1.2</c:v>
                </c:pt>
                <c:pt idx="17">
                  <c:v>-1.1499999999999999</c:v>
                </c:pt>
                <c:pt idx="18">
                  <c:v>-1.1000000000000001</c:v>
                </c:pt>
                <c:pt idx="19">
                  <c:v>-1.05</c:v>
                </c:pt>
                <c:pt idx="20">
                  <c:v>-1</c:v>
                </c:pt>
                <c:pt idx="21">
                  <c:v>-0.95</c:v>
                </c:pt>
                <c:pt idx="22">
                  <c:v>-0.9</c:v>
                </c:pt>
                <c:pt idx="23">
                  <c:v>-0.85</c:v>
                </c:pt>
                <c:pt idx="24">
                  <c:v>-0.8</c:v>
                </c:pt>
                <c:pt idx="25">
                  <c:v>-0.75</c:v>
                </c:pt>
                <c:pt idx="26">
                  <c:v>-0.7</c:v>
                </c:pt>
                <c:pt idx="27">
                  <c:v>-0.65</c:v>
                </c:pt>
                <c:pt idx="28">
                  <c:v>-0.6</c:v>
                </c:pt>
                <c:pt idx="29">
                  <c:v>-0.55000000000000004</c:v>
                </c:pt>
                <c:pt idx="30">
                  <c:v>-0.5</c:v>
                </c:pt>
                <c:pt idx="31">
                  <c:v>-0.45</c:v>
                </c:pt>
                <c:pt idx="32">
                  <c:v>-0.4</c:v>
                </c:pt>
                <c:pt idx="33">
                  <c:v>-0.35</c:v>
                </c:pt>
                <c:pt idx="34">
                  <c:v>-0.3</c:v>
                </c:pt>
                <c:pt idx="35">
                  <c:v>-0.25</c:v>
                </c:pt>
                <c:pt idx="36">
                  <c:v>-0.2</c:v>
                </c:pt>
                <c:pt idx="37">
                  <c:v>-0.15</c:v>
                </c:pt>
                <c:pt idx="38">
                  <c:v>-0.1</c:v>
                </c:pt>
                <c:pt idx="39">
                  <c:v>-0.05</c:v>
                </c:pt>
                <c:pt idx="40" formatCode="0.00E+00">
                  <c:v>1.2073699999999999E-15</c:v>
                </c:pt>
                <c:pt idx="41">
                  <c:v>0.05</c:v>
                </c:pt>
                <c:pt idx="42">
                  <c:v>0.1</c:v>
                </c:pt>
                <c:pt idx="43">
                  <c:v>0.15</c:v>
                </c:pt>
                <c:pt idx="44">
                  <c:v>0.2</c:v>
                </c:pt>
                <c:pt idx="45">
                  <c:v>0.25</c:v>
                </c:pt>
                <c:pt idx="46">
                  <c:v>0.3</c:v>
                </c:pt>
                <c:pt idx="47">
                  <c:v>0.35</c:v>
                </c:pt>
                <c:pt idx="48">
                  <c:v>0.4</c:v>
                </c:pt>
                <c:pt idx="49">
                  <c:v>0.45</c:v>
                </c:pt>
                <c:pt idx="50">
                  <c:v>0.5</c:v>
                </c:pt>
                <c:pt idx="51">
                  <c:v>0.55000000000000004</c:v>
                </c:pt>
                <c:pt idx="52">
                  <c:v>0.6</c:v>
                </c:pt>
                <c:pt idx="53">
                  <c:v>0.65</c:v>
                </c:pt>
                <c:pt idx="54">
                  <c:v>0.7</c:v>
                </c:pt>
                <c:pt idx="55">
                  <c:v>0.75</c:v>
                </c:pt>
                <c:pt idx="56">
                  <c:v>0.8</c:v>
                </c:pt>
                <c:pt idx="57">
                  <c:v>0.85</c:v>
                </c:pt>
                <c:pt idx="58">
                  <c:v>0.9</c:v>
                </c:pt>
                <c:pt idx="59">
                  <c:v>0.95</c:v>
                </c:pt>
                <c:pt idx="60">
                  <c:v>1</c:v>
                </c:pt>
                <c:pt idx="61">
                  <c:v>1.05</c:v>
                </c:pt>
                <c:pt idx="62">
                  <c:v>1.1000000000000001</c:v>
                </c:pt>
                <c:pt idx="63">
                  <c:v>1.1499999999999999</c:v>
                </c:pt>
                <c:pt idx="64">
                  <c:v>1.2</c:v>
                </c:pt>
                <c:pt idx="65">
                  <c:v>1.25</c:v>
                </c:pt>
                <c:pt idx="66">
                  <c:v>1.3</c:v>
                </c:pt>
                <c:pt idx="67">
                  <c:v>1.35</c:v>
                </c:pt>
                <c:pt idx="68">
                  <c:v>1.4</c:v>
                </c:pt>
                <c:pt idx="69">
                  <c:v>1.45</c:v>
                </c:pt>
                <c:pt idx="70">
                  <c:v>1.5</c:v>
                </c:pt>
                <c:pt idx="71">
                  <c:v>1.55</c:v>
                </c:pt>
                <c:pt idx="72">
                  <c:v>1.6</c:v>
                </c:pt>
                <c:pt idx="73">
                  <c:v>1.65</c:v>
                </c:pt>
                <c:pt idx="74">
                  <c:v>1.7</c:v>
                </c:pt>
                <c:pt idx="75">
                  <c:v>1.75</c:v>
                </c:pt>
                <c:pt idx="76">
                  <c:v>1.8</c:v>
                </c:pt>
                <c:pt idx="77">
                  <c:v>1.85</c:v>
                </c:pt>
                <c:pt idx="78">
                  <c:v>1.9</c:v>
                </c:pt>
                <c:pt idx="79">
                  <c:v>1.95</c:v>
                </c:pt>
              </c:numCache>
            </c:numRef>
          </c:xVal>
          <c:yVal>
            <c:numRef>
              <c:f>Sheet1!$E$2:$E$81</c:f>
              <c:numCache>
                <c:formatCode>General</c:formatCode>
                <c:ptCount val="80"/>
                <c:pt idx="0">
                  <c:v>1.8268900000000001E-2</c:v>
                </c:pt>
                <c:pt idx="1">
                  <c:v>2.54367E-2</c:v>
                </c:pt>
                <c:pt idx="2">
                  <c:v>3.4930900000000001E-2</c:v>
                </c:pt>
                <c:pt idx="3">
                  <c:v>4.7311300000000001E-2</c:v>
                </c:pt>
                <c:pt idx="4">
                  <c:v>6.3202099999999997E-2</c:v>
                </c:pt>
                <c:pt idx="5">
                  <c:v>8.3275799999999997E-2</c:v>
                </c:pt>
                <c:pt idx="6">
                  <c:v>0.108227</c:v>
                </c:pt>
                <c:pt idx="7">
                  <c:v>0.138738</c:v>
                </c:pt>
                <c:pt idx="8">
                  <c:v>0.17543300000000001</c:v>
                </c:pt>
                <c:pt idx="9">
                  <c:v>0.21882699999999999</c:v>
                </c:pt>
                <c:pt idx="10">
                  <c:v>0.26927200000000001</c:v>
                </c:pt>
                <c:pt idx="11">
                  <c:v>0.32689499999999999</c:v>
                </c:pt>
                <c:pt idx="12">
                  <c:v>0.39155099999999998</c:v>
                </c:pt>
                <c:pt idx="13">
                  <c:v>0.46277800000000002</c:v>
                </c:pt>
                <c:pt idx="14">
                  <c:v>0.53978099999999996</c:v>
                </c:pt>
                <c:pt idx="15">
                  <c:v>0.621421</c:v>
                </c:pt>
                <c:pt idx="16">
                  <c:v>0.70625099999999996</c:v>
                </c:pt>
                <c:pt idx="17">
                  <c:v>0.79256599999999999</c:v>
                </c:pt>
                <c:pt idx="18">
                  <c:v>0.87848499999999996</c:v>
                </c:pt>
                <c:pt idx="19">
                  <c:v>0.96205300000000005</c:v>
                </c:pt>
                <c:pt idx="20">
                  <c:v>1.0413699999999999</c:v>
                </c:pt>
                <c:pt idx="21">
                  <c:v>1.11469</c:v>
                </c:pt>
                <c:pt idx="22">
                  <c:v>1.18058</c:v>
                </c:pt>
                <c:pt idx="23">
                  <c:v>1.2379800000000001</c:v>
                </c:pt>
                <c:pt idx="24">
                  <c:v>1.2862899999999999</c:v>
                </c:pt>
                <c:pt idx="25">
                  <c:v>1.32538</c:v>
                </c:pt>
                <c:pt idx="26">
                  <c:v>1.35561</c:v>
                </c:pt>
                <c:pt idx="27">
                  <c:v>1.3777600000000001</c:v>
                </c:pt>
                <c:pt idx="28">
                  <c:v>1.3929</c:v>
                </c:pt>
                <c:pt idx="29">
                  <c:v>1.4023600000000001</c:v>
                </c:pt>
                <c:pt idx="30">
                  <c:v>1.4075200000000001</c:v>
                </c:pt>
                <c:pt idx="31">
                  <c:v>1.40971</c:v>
                </c:pt>
                <c:pt idx="32">
                  <c:v>1.4101300000000001</c:v>
                </c:pt>
                <c:pt idx="33">
                  <c:v>1.4097200000000001</c:v>
                </c:pt>
                <c:pt idx="34">
                  <c:v>1.4091400000000001</c:v>
                </c:pt>
                <c:pt idx="35">
                  <c:v>1.4087799999999999</c:v>
                </c:pt>
                <c:pt idx="36">
                  <c:v>1.4087799999999999</c:v>
                </c:pt>
                <c:pt idx="37">
                  <c:v>1.40906</c:v>
                </c:pt>
                <c:pt idx="38">
                  <c:v>1.40947</c:v>
                </c:pt>
                <c:pt idx="39">
                  <c:v>1.4098200000000001</c:v>
                </c:pt>
                <c:pt idx="40">
                  <c:v>1.4099600000000001</c:v>
                </c:pt>
                <c:pt idx="41">
                  <c:v>1.4098200000000001</c:v>
                </c:pt>
                <c:pt idx="42">
                  <c:v>1.40947</c:v>
                </c:pt>
                <c:pt idx="43">
                  <c:v>1.40906</c:v>
                </c:pt>
                <c:pt idx="44">
                  <c:v>1.4087799999999999</c:v>
                </c:pt>
                <c:pt idx="45">
                  <c:v>1.4087799999999999</c:v>
                </c:pt>
                <c:pt idx="46">
                  <c:v>1.4091400000000001</c:v>
                </c:pt>
                <c:pt idx="47">
                  <c:v>1.4097200000000001</c:v>
                </c:pt>
                <c:pt idx="48">
                  <c:v>1.4101300000000001</c:v>
                </c:pt>
                <c:pt idx="49">
                  <c:v>1.40971</c:v>
                </c:pt>
                <c:pt idx="50">
                  <c:v>1.4075200000000001</c:v>
                </c:pt>
                <c:pt idx="51">
                  <c:v>1.4023600000000001</c:v>
                </c:pt>
                <c:pt idx="52">
                  <c:v>1.3929</c:v>
                </c:pt>
                <c:pt idx="53">
                  <c:v>1.3777600000000001</c:v>
                </c:pt>
                <c:pt idx="54">
                  <c:v>1.35561</c:v>
                </c:pt>
                <c:pt idx="55">
                  <c:v>1.32538</c:v>
                </c:pt>
                <c:pt idx="56">
                  <c:v>1.2862899999999999</c:v>
                </c:pt>
                <c:pt idx="57">
                  <c:v>1.2379800000000001</c:v>
                </c:pt>
                <c:pt idx="58">
                  <c:v>1.18058</c:v>
                </c:pt>
                <c:pt idx="59">
                  <c:v>1.11469</c:v>
                </c:pt>
                <c:pt idx="60">
                  <c:v>1.0413699999999999</c:v>
                </c:pt>
                <c:pt idx="61">
                  <c:v>0.96205300000000005</c:v>
                </c:pt>
                <c:pt idx="62">
                  <c:v>0.87848499999999996</c:v>
                </c:pt>
                <c:pt idx="63">
                  <c:v>0.79256599999999999</c:v>
                </c:pt>
                <c:pt idx="64">
                  <c:v>0.70625099999999996</c:v>
                </c:pt>
                <c:pt idx="65">
                  <c:v>0.621421</c:v>
                </c:pt>
                <c:pt idx="66">
                  <c:v>0.53978099999999996</c:v>
                </c:pt>
                <c:pt idx="67">
                  <c:v>0.46277800000000002</c:v>
                </c:pt>
                <c:pt idx="68">
                  <c:v>0.39155099999999998</c:v>
                </c:pt>
                <c:pt idx="69">
                  <c:v>0.32689499999999999</c:v>
                </c:pt>
                <c:pt idx="70">
                  <c:v>0.26927200000000001</c:v>
                </c:pt>
                <c:pt idx="71">
                  <c:v>0.21882699999999999</c:v>
                </c:pt>
                <c:pt idx="72">
                  <c:v>0.17543300000000001</c:v>
                </c:pt>
                <c:pt idx="73">
                  <c:v>0.138738</c:v>
                </c:pt>
                <c:pt idx="74">
                  <c:v>0.108227</c:v>
                </c:pt>
                <c:pt idx="75">
                  <c:v>8.3275799999999997E-2</c:v>
                </c:pt>
                <c:pt idx="76">
                  <c:v>6.3202099999999997E-2</c:v>
                </c:pt>
                <c:pt idx="77">
                  <c:v>4.7311300000000001E-2</c:v>
                </c:pt>
                <c:pt idx="78">
                  <c:v>3.4930900000000001E-2</c:v>
                </c:pt>
                <c:pt idx="79">
                  <c:v>2.54367E-2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719296"/>
        <c:axId val="147720832"/>
      </c:scatterChart>
      <c:valAx>
        <c:axId val="147719296"/>
        <c:scaling>
          <c:orientation val="minMax"/>
          <c:max val="2"/>
          <c:min val="-2"/>
        </c:scaling>
        <c:delete val="0"/>
        <c:axPos val="b"/>
        <c:numFmt formatCode="General" sourceLinked="1"/>
        <c:majorTickMark val="cross"/>
        <c:minorTickMark val="cross"/>
        <c:tickLblPos val="low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7720832"/>
        <c:crosses val="autoZero"/>
        <c:crossBetween val="midCat"/>
        <c:majorUnit val="0.5"/>
        <c:minorUnit val="0.5"/>
      </c:valAx>
      <c:valAx>
        <c:axId val="147720832"/>
        <c:scaling>
          <c:orientation val="minMax"/>
          <c:max val="1.5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783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7719296"/>
        <c:crossesAt val="-2"/>
        <c:crossBetween val="midCat"/>
        <c:majorUnit val="0.2"/>
      </c:valAx>
      <c:spPr>
        <a:noFill/>
        <a:ln w="2783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793754980949915"/>
          <c:y val="9.2165898617511521E-3"/>
          <c:w val="0.20442885520364606"/>
          <c:h val="0.3294930875576037"/>
        </c:manualLayout>
      </c:layout>
      <c:overlay val="0"/>
      <c:spPr>
        <a:solidFill>
          <a:schemeClr val="bg1"/>
        </a:solidFill>
        <a:ln w="6959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00000"/>
        <c:axId val="142801536"/>
      </c:scatterChart>
      <c:valAx>
        <c:axId val="142800000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801536"/>
        <c:crossesAt val="0"/>
        <c:crossBetween val="midCat"/>
        <c:majorUnit val="0.2"/>
        <c:minorUnit val="0.2"/>
      </c:valAx>
      <c:valAx>
        <c:axId val="142801536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800000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D241-BF7E-40B2-B66C-B8A2FEF0F4C4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4ED0-F458-42E7-A7C5-D7B3C95DA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54C7F-3CA0-4277-B0FA-B26CC16854A0}" type="slidenum">
              <a:rPr lang="en-US" altLang="en-US">
                <a:solidFill>
                  <a:prstClr val="black"/>
                </a:solidFill>
              </a:rPr>
              <a:pPr/>
              <a:t>104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0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3D3EC-D66B-4084-8FA2-5E3C8B82B974}" type="slidenum">
              <a:rPr lang="en-US" altLang="en-US">
                <a:solidFill>
                  <a:prstClr val="black"/>
                </a:solidFill>
              </a:rPr>
              <a:pPr/>
              <a:t>105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0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75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309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49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97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120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860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889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778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886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2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5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43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83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946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168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08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47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397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639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21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071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4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82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869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352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893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6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41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78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876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8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44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70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89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27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9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154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7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06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4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501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2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11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05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56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692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149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498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7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052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126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436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9869E-EE24-4C5D-9D58-9894DCBB5D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2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183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6C506-D9E9-4F46-81B0-692BA25F1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05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A4E1D-4C92-4D72-9FB1-E980AFF319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60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4DE01-7A27-44C9-9E62-9C3C9E8333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99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3D597-2072-472B-B47B-A62D418465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666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E80EB-90B5-4BBB-9862-3E43C2EA5E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828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32776-75FD-491F-AE19-1A8C8F2335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371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CBEB0-B6C4-4925-AC7E-9D4CD6A26F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42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10B29-E582-4C03-A270-B0A276FD9A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88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45EE3-A08C-48F4-88EC-AF625E00A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495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CFFE3-8758-424B-BB12-7B139BB607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3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46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732D12-40FD-43E4-9426-45D43BD537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321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185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46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32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768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403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21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77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399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68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265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192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30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62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803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52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595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776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675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59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1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715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538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162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C1439-11FD-4FA1-B43B-064E59FA28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1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FA26C-23A6-49ED-8CF5-E02136D795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068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EF2E-C8B7-4DA1-93BC-4BC713449C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17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8F80E-38F3-4CA0-9923-696C806C51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417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1887D-2FF1-4F99-A96C-3FDD17929C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83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A8640-72C6-4F62-9A04-26F313BE96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354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8B657-1707-46B6-9DD9-12D1AC5EC9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0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841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2E00B-C4CC-4C28-A292-17AE3B1F1A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199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DE126-08D2-4BF2-9BA6-DCC686CA8E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74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10C34-4EC9-45F4-BCAE-BACC295AD9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919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6437E-5647-4F70-8490-30F599BD0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78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C81B78-2D53-42E7-9BFD-C02DF890DC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289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A6C9F4-D2CC-4629-B855-8C2171B32C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185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F0D29-8BFC-4637-8772-1E8EAC85C7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7651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7BC7D-C316-4272-97FE-076AF9A0C0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159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8AA54-3B49-49FA-AEDA-A1193A5DD3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262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AF2DC-80DB-48A7-9CF3-B7A4CA358A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1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86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128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5312F-FDB1-46CA-9B92-B1F54D1460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962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560D9-236E-4153-90BB-B2CA5A2880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950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2BCFC-D7B5-4EBF-A809-1858407A03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75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C346C-5DC8-4249-B8C0-FD20AC3800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317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F590D-A782-4EF9-9E49-F2891A5899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69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E5C40-6CE3-453A-94D6-15A49A0C84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934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21FD2-DFEE-442C-A45F-E3878DC3F2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9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8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9F0F79-6625-4BCE-9082-CE50E52E152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5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4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5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8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82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27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9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25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4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23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79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30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F496-EADD-4433-A9E7-CB0DEC16DE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5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82AE-1A51-4B43-9297-8BB966A4A4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8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67CC-F81C-45A1-A0C3-19899F9CA8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64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902B-9AC8-4DF8-A51D-A9E5828D6C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8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2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02DD-1FF9-48A5-A9E2-B79BD79A4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1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23B1-74DD-417E-811A-32E04AB1CB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1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2FC1-59C0-4C23-9F6F-5673602C67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5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9E43-F207-4AA8-976E-A6F07115A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1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5212-4D8E-4159-BCF4-52D9BC5501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53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510A-E488-434F-8F76-5C2E636B6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6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BF1D-8D86-41DD-8B75-097C4750DA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2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7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66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6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14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48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06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26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28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9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22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5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8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9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F88AB-2CA6-4187-A1B0-A1E781BB5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3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9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E1141-0837-4E4F-A981-0FB2CC4B53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0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B6395-B320-4E45-8A5B-6D4BEE2811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95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0413F-DCF8-4A29-A286-DF355BB619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7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7F741-E678-47E2-9408-001AD41B1F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76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9C08F-AB56-404D-B495-FABA765091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3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9A99F-4EB5-4EE2-AC45-278D9449DF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44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3D41F-7A46-4D1E-A1C4-1A00BBE04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4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6922E-71C1-4ADC-96EE-42ACF03D0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50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3EA53-C74F-4342-99CF-52D35EC76F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56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FAEE-6070-438A-843D-1F61BC6B19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2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BBD306-0E1A-4834-95D4-E56130D56F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26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4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20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22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95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68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510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44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8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8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60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24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6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28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01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66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1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04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14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9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24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411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6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989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68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681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647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83E838-6B4E-4819-A03A-43C2AF5D55B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30C-9D9D-4BFC-A45B-B3FBD39F0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8692-B29E-451F-9037-8239D89741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F098F7-9E93-42DC-8E38-16137980059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9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5B056-652C-4D53-B59F-305601652A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CA4C2-28CA-4775-BFC3-15DF18D1A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F022C-CD47-476C-9140-22B66768A1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6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0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1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83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8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8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9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92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93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8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94.emf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video" Target="file:///C:\Users\James_Holton\Desktop\James_Holton\beamline%20talk\thaw_cinepak.avi" TargetMode="External"/><Relationship Id="rId1" Type="http://schemas.microsoft.com/office/2007/relationships/media" Target="file:///C:\Users\James_Holton\Desktop\James_Holton\beamline%20talk\thaw_cinepak.avi" TargetMode="External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3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4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76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77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78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Fraser 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           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1223106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Chart" r:id="rId4" imgW="8677440" imgH="5029120" progId="MSGraph.Chart.8">
                  <p:embed followColorScheme="full"/>
                </p:oleObj>
              </mc:Choice>
              <mc:Fallback>
                <p:oleObj name="Chart" r:id="rId4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5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2658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3" r="19894"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2659" name="AutoShape 3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0" name="Oval 4"/>
          <p:cNvSpPr>
            <a:spLocks noChangeArrowheads="1"/>
          </p:cNvSpPr>
          <p:nvPr/>
        </p:nvSpPr>
        <p:spPr bwMode="auto">
          <a:xfrm>
            <a:off x="3159125" y="3386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1" name="Oval 5"/>
          <p:cNvSpPr>
            <a:spLocks noChangeArrowheads="1"/>
          </p:cNvSpPr>
          <p:nvPr/>
        </p:nvSpPr>
        <p:spPr bwMode="auto">
          <a:xfrm>
            <a:off x="314960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2" name="Oval 6"/>
          <p:cNvSpPr>
            <a:spLocks noChangeArrowheads="1"/>
          </p:cNvSpPr>
          <p:nvPr/>
        </p:nvSpPr>
        <p:spPr bwMode="auto">
          <a:xfrm>
            <a:off x="3111500" y="3705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3" name="Oval 7"/>
          <p:cNvSpPr>
            <a:spLocks noChangeArrowheads="1"/>
          </p:cNvSpPr>
          <p:nvPr/>
        </p:nvSpPr>
        <p:spPr bwMode="auto">
          <a:xfrm>
            <a:off x="2687638" y="3838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4" name="Oval 8"/>
          <p:cNvSpPr>
            <a:spLocks noChangeArrowheads="1"/>
          </p:cNvSpPr>
          <p:nvPr/>
        </p:nvSpPr>
        <p:spPr bwMode="auto">
          <a:xfrm>
            <a:off x="2730500" y="4029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5" name="Oval 9"/>
          <p:cNvSpPr>
            <a:spLocks noChangeArrowheads="1"/>
          </p:cNvSpPr>
          <p:nvPr/>
        </p:nvSpPr>
        <p:spPr bwMode="auto">
          <a:xfrm>
            <a:off x="2278063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6" name="Oval 10"/>
          <p:cNvSpPr>
            <a:spLocks noChangeArrowheads="1"/>
          </p:cNvSpPr>
          <p:nvPr/>
        </p:nvSpPr>
        <p:spPr bwMode="auto">
          <a:xfrm>
            <a:off x="2320925" y="4143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7" name="Oval 11"/>
          <p:cNvSpPr>
            <a:spLocks noChangeArrowheads="1"/>
          </p:cNvSpPr>
          <p:nvPr/>
        </p:nvSpPr>
        <p:spPr bwMode="auto">
          <a:xfrm>
            <a:off x="1849438" y="40862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8" name="Oval 12"/>
          <p:cNvSpPr>
            <a:spLocks noChangeArrowheads="1"/>
          </p:cNvSpPr>
          <p:nvPr/>
        </p:nvSpPr>
        <p:spPr bwMode="auto">
          <a:xfrm>
            <a:off x="1892300" y="4276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69" name="Oval 13"/>
          <p:cNvSpPr>
            <a:spLocks noChangeArrowheads="1"/>
          </p:cNvSpPr>
          <p:nvPr/>
        </p:nvSpPr>
        <p:spPr bwMode="auto">
          <a:xfrm>
            <a:off x="1296988" y="3824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0" name="Oval 14"/>
          <p:cNvSpPr>
            <a:spLocks noChangeArrowheads="1"/>
          </p:cNvSpPr>
          <p:nvPr/>
        </p:nvSpPr>
        <p:spPr bwMode="auto">
          <a:xfrm>
            <a:off x="1339850" y="4014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1" name="Oval 15"/>
          <p:cNvSpPr>
            <a:spLocks noChangeArrowheads="1"/>
          </p:cNvSpPr>
          <p:nvPr/>
        </p:nvSpPr>
        <p:spPr bwMode="auto">
          <a:xfrm>
            <a:off x="796925" y="3762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2" name="Oval 16"/>
          <p:cNvSpPr>
            <a:spLocks noChangeArrowheads="1"/>
          </p:cNvSpPr>
          <p:nvPr/>
        </p:nvSpPr>
        <p:spPr bwMode="auto">
          <a:xfrm>
            <a:off x="839788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3" name="Oval 17"/>
          <p:cNvSpPr>
            <a:spLocks noChangeArrowheads="1"/>
          </p:cNvSpPr>
          <p:nvPr/>
        </p:nvSpPr>
        <p:spPr bwMode="auto">
          <a:xfrm>
            <a:off x="896938" y="41338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4" name="Oval 18"/>
          <p:cNvSpPr>
            <a:spLocks noChangeArrowheads="1"/>
          </p:cNvSpPr>
          <p:nvPr/>
        </p:nvSpPr>
        <p:spPr bwMode="auto">
          <a:xfrm>
            <a:off x="954088" y="4333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5" name="Oval 19"/>
          <p:cNvSpPr>
            <a:spLocks noChangeArrowheads="1"/>
          </p:cNvSpPr>
          <p:nvPr/>
        </p:nvSpPr>
        <p:spPr bwMode="auto">
          <a:xfrm>
            <a:off x="735013" y="3567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6" name="Oval 20"/>
          <p:cNvSpPr>
            <a:spLocks noChangeArrowheads="1"/>
          </p:cNvSpPr>
          <p:nvPr/>
        </p:nvSpPr>
        <p:spPr bwMode="auto">
          <a:xfrm>
            <a:off x="677863" y="3381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7" name="Oval 21"/>
          <p:cNvSpPr>
            <a:spLocks noChangeArrowheads="1"/>
          </p:cNvSpPr>
          <p:nvPr/>
        </p:nvSpPr>
        <p:spPr bwMode="auto">
          <a:xfrm>
            <a:off x="1401763" y="41957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8" name="Oval 22"/>
          <p:cNvSpPr>
            <a:spLocks noChangeArrowheads="1"/>
          </p:cNvSpPr>
          <p:nvPr/>
        </p:nvSpPr>
        <p:spPr bwMode="auto">
          <a:xfrm>
            <a:off x="1458913" y="2695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79" name="Oval 23"/>
          <p:cNvSpPr>
            <a:spLocks noChangeArrowheads="1"/>
          </p:cNvSpPr>
          <p:nvPr/>
        </p:nvSpPr>
        <p:spPr bwMode="auto">
          <a:xfrm>
            <a:off x="1501775" y="2886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0" name="Oval 24"/>
          <p:cNvSpPr>
            <a:spLocks noChangeArrowheads="1"/>
          </p:cNvSpPr>
          <p:nvPr/>
        </p:nvSpPr>
        <p:spPr bwMode="auto">
          <a:xfrm>
            <a:off x="1558925" y="30670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1" name="Oval 25"/>
          <p:cNvSpPr>
            <a:spLocks noChangeArrowheads="1"/>
          </p:cNvSpPr>
          <p:nvPr/>
        </p:nvSpPr>
        <p:spPr bwMode="auto">
          <a:xfrm>
            <a:off x="1616075" y="3267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2" name="Oval 26"/>
          <p:cNvSpPr>
            <a:spLocks noChangeArrowheads="1"/>
          </p:cNvSpPr>
          <p:nvPr/>
        </p:nvSpPr>
        <p:spPr bwMode="auto">
          <a:xfrm>
            <a:off x="1397000" y="25003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3" name="Oval 27"/>
          <p:cNvSpPr>
            <a:spLocks noChangeArrowheads="1"/>
          </p:cNvSpPr>
          <p:nvPr/>
        </p:nvSpPr>
        <p:spPr bwMode="auto">
          <a:xfrm>
            <a:off x="1339850" y="2314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4" name="Oval 28"/>
          <p:cNvSpPr>
            <a:spLocks noChangeArrowheads="1"/>
          </p:cNvSpPr>
          <p:nvPr/>
        </p:nvSpPr>
        <p:spPr bwMode="auto">
          <a:xfrm>
            <a:off x="1878013" y="2566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5" name="Oval 29"/>
          <p:cNvSpPr>
            <a:spLocks noChangeArrowheads="1"/>
          </p:cNvSpPr>
          <p:nvPr/>
        </p:nvSpPr>
        <p:spPr bwMode="auto">
          <a:xfrm>
            <a:off x="1920875" y="2757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6" name="Oval 30"/>
          <p:cNvSpPr>
            <a:spLocks noChangeArrowheads="1"/>
          </p:cNvSpPr>
          <p:nvPr/>
        </p:nvSpPr>
        <p:spPr bwMode="auto">
          <a:xfrm>
            <a:off x="1978025" y="29384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7" name="Oval 31"/>
          <p:cNvSpPr>
            <a:spLocks noChangeArrowheads="1"/>
          </p:cNvSpPr>
          <p:nvPr/>
        </p:nvSpPr>
        <p:spPr bwMode="auto">
          <a:xfrm>
            <a:off x="2035175" y="3138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8" name="Oval 32"/>
          <p:cNvSpPr>
            <a:spLocks noChangeArrowheads="1"/>
          </p:cNvSpPr>
          <p:nvPr/>
        </p:nvSpPr>
        <p:spPr bwMode="auto">
          <a:xfrm>
            <a:off x="2311400" y="2457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89" name="Oval 33"/>
          <p:cNvSpPr>
            <a:spLocks noChangeArrowheads="1"/>
          </p:cNvSpPr>
          <p:nvPr/>
        </p:nvSpPr>
        <p:spPr bwMode="auto">
          <a:xfrm>
            <a:off x="2354263" y="2647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0" name="Oval 34"/>
          <p:cNvSpPr>
            <a:spLocks noChangeArrowheads="1"/>
          </p:cNvSpPr>
          <p:nvPr/>
        </p:nvSpPr>
        <p:spPr bwMode="auto">
          <a:xfrm>
            <a:off x="2411413" y="28289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1" name="Oval 35"/>
          <p:cNvSpPr>
            <a:spLocks noChangeArrowheads="1"/>
          </p:cNvSpPr>
          <p:nvPr/>
        </p:nvSpPr>
        <p:spPr bwMode="auto">
          <a:xfrm>
            <a:off x="2468563" y="3028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2" name="Oval 36"/>
          <p:cNvSpPr>
            <a:spLocks noChangeArrowheads="1"/>
          </p:cNvSpPr>
          <p:nvPr/>
        </p:nvSpPr>
        <p:spPr bwMode="auto">
          <a:xfrm>
            <a:off x="2725738" y="23288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3" name="Oval 37"/>
          <p:cNvSpPr>
            <a:spLocks noChangeArrowheads="1"/>
          </p:cNvSpPr>
          <p:nvPr/>
        </p:nvSpPr>
        <p:spPr bwMode="auto">
          <a:xfrm>
            <a:off x="2768600" y="2519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4" name="Oval 38"/>
          <p:cNvSpPr>
            <a:spLocks noChangeArrowheads="1"/>
          </p:cNvSpPr>
          <p:nvPr/>
        </p:nvSpPr>
        <p:spPr bwMode="auto">
          <a:xfrm>
            <a:off x="2825750" y="27003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5" name="Oval 39"/>
          <p:cNvSpPr>
            <a:spLocks noChangeArrowheads="1"/>
          </p:cNvSpPr>
          <p:nvPr/>
        </p:nvSpPr>
        <p:spPr bwMode="auto">
          <a:xfrm>
            <a:off x="2882900" y="2900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6" name="Oval 40"/>
          <p:cNvSpPr>
            <a:spLocks noChangeArrowheads="1"/>
          </p:cNvSpPr>
          <p:nvPr/>
        </p:nvSpPr>
        <p:spPr bwMode="auto">
          <a:xfrm>
            <a:off x="31257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7" name="Oval 41"/>
          <p:cNvSpPr>
            <a:spLocks noChangeArrowheads="1"/>
          </p:cNvSpPr>
          <p:nvPr/>
        </p:nvSpPr>
        <p:spPr bwMode="auto">
          <a:xfrm>
            <a:off x="3182938" y="2386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8" name="Oval 42"/>
          <p:cNvSpPr>
            <a:spLocks noChangeArrowheads="1"/>
          </p:cNvSpPr>
          <p:nvPr/>
        </p:nvSpPr>
        <p:spPr bwMode="auto">
          <a:xfrm>
            <a:off x="3240088" y="2586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699" name="Oval 43"/>
          <p:cNvSpPr>
            <a:spLocks noChangeArrowheads="1"/>
          </p:cNvSpPr>
          <p:nvPr/>
        </p:nvSpPr>
        <p:spPr bwMode="auto">
          <a:xfrm>
            <a:off x="906463" y="2409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0" name="Oval 44"/>
          <p:cNvSpPr>
            <a:spLocks noChangeArrowheads="1"/>
          </p:cNvSpPr>
          <p:nvPr/>
        </p:nvSpPr>
        <p:spPr bwMode="auto">
          <a:xfrm>
            <a:off x="949325" y="2600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1" name="Oval 45"/>
          <p:cNvSpPr>
            <a:spLocks noChangeArrowheads="1"/>
          </p:cNvSpPr>
          <p:nvPr/>
        </p:nvSpPr>
        <p:spPr bwMode="auto">
          <a:xfrm>
            <a:off x="1006475" y="2781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2" name="Oval 46"/>
          <p:cNvSpPr>
            <a:spLocks noChangeArrowheads="1"/>
          </p:cNvSpPr>
          <p:nvPr/>
        </p:nvSpPr>
        <p:spPr bwMode="auto">
          <a:xfrm>
            <a:off x="1063625" y="2981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3" name="Oval 47"/>
          <p:cNvSpPr>
            <a:spLocks noChangeArrowheads="1"/>
          </p:cNvSpPr>
          <p:nvPr/>
        </p:nvSpPr>
        <p:spPr bwMode="auto">
          <a:xfrm>
            <a:off x="844550" y="22145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4" name="Oval 48"/>
          <p:cNvSpPr>
            <a:spLocks noChangeArrowheads="1"/>
          </p:cNvSpPr>
          <p:nvPr/>
        </p:nvSpPr>
        <p:spPr bwMode="auto">
          <a:xfrm>
            <a:off x="787400" y="20288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5" name="Oval 49"/>
          <p:cNvSpPr>
            <a:spLocks noChangeArrowheads="1"/>
          </p:cNvSpPr>
          <p:nvPr/>
        </p:nvSpPr>
        <p:spPr bwMode="auto">
          <a:xfrm>
            <a:off x="563563" y="1243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6" name="Oval 50"/>
          <p:cNvSpPr>
            <a:spLocks noChangeArrowheads="1"/>
          </p:cNvSpPr>
          <p:nvPr/>
        </p:nvSpPr>
        <p:spPr bwMode="auto">
          <a:xfrm>
            <a:off x="620713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7" name="Oval 51"/>
          <p:cNvSpPr>
            <a:spLocks noChangeArrowheads="1"/>
          </p:cNvSpPr>
          <p:nvPr/>
        </p:nvSpPr>
        <p:spPr bwMode="auto">
          <a:xfrm>
            <a:off x="677863" y="1614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8" name="Oval 52"/>
          <p:cNvSpPr>
            <a:spLocks noChangeArrowheads="1"/>
          </p:cNvSpPr>
          <p:nvPr/>
        </p:nvSpPr>
        <p:spPr bwMode="auto">
          <a:xfrm>
            <a:off x="735013" y="1814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09" name="Oval 53"/>
          <p:cNvSpPr>
            <a:spLocks noChangeArrowheads="1"/>
          </p:cNvSpPr>
          <p:nvPr/>
        </p:nvSpPr>
        <p:spPr bwMode="auto">
          <a:xfrm>
            <a:off x="506413" y="10334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0" name="Oval 54"/>
          <p:cNvSpPr>
            <a:spLocks noChangeArrowheads="1"/>
          </p:cNvSpPr>
          <p:nvPr/>
        </p:nvSpPr>
        <p:spPr bwMode="auto">
          <a:xfrm>
            <a:off x="444500" y="828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1" name="Oval 55"/>
          <p:cNvSpPr>
            <a:spLocks noChangeArrowheads="1"/>
          </p:cNvSpPr>
          <p:nvPr/>
        </p:nvSpPr>
        <p:spPr bwMode="auto">
          <a:xfrm>
            <a:off x="211138" y="-14288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2" name="Oval 56"/>
          <p:cNvSpPr>
            <a:spLocks noChangeArrowheads="1"/>
          </p:cNvSpPr>
          <p:nvPr/>
        </p:nvSpPr>
        <p:spPr bwMode="auto">
          <a:xfrm>
            <a:off x="254000" y="166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3" name="Oval 57"/>
          <p:cNvSpPr>
            <a:spLocks noChangeArrowheads="1"/>
          </p:cNvSpPr>
          <p:nvPr/>
        </p:nvSpPr>
        <p:spPr bwMode="auto">
          <a:xfrm>
            <a:off x="311150" y="37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4" name="Oval 58"/>
          <p:cNvSpPr>
            <a:spLocks noChangeArrowheads="1"/>
          </p:cNvSpPr>
          <p:nvPr/>
        </p:nvSpPr>
        <p:spPr bwMode="auto">
          <a:xfrm>
            <a:off x="368300" y="571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5" name="Oval 59"/>
          <p:cNvSpPr>
            <a:spLocks noChangeArrowheads="1"/>
          </p:cNvSpPr>
          <p:nvPr/>
        </p:nvSpPr>
        <p:spPr bwMode="auto">
          <a:xfrm>
            <a:off x="501650" y="26908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6" name="Oval 60"/>
          <p:cNvSpPr>
            <a:spLocks noChangeArrowheads="1"/>
          </p:cNvSpPr>
          <p:nvPr/>
        </p:nvSpPr>
        <p:spPr bwMode="auto">
          <a:xfrm>
            <a:off x="439738" y="24955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7" name="Oval 61"/>
          <p:cNvSpPr>
            <a:spLocks noChangeArrowheads="1"/>
          </p:cNvSpPr>
          <p:nvPr/>
        </p:nvSpPr>
        <p:spPr bwMode="auto">
          <a:xfrm>
            <a:off x="382588" y="2309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8" name="Oval 62"/>
          <p:cNvSpPr>
            <a:spLocks noChangeArrowheads="1"/>
          </p:cNvSpPr>
          <p:nvPr/>
        </p:nvSpPr>
        <p:spPr bwMode="auto">
          <a:xfrm>
            <a:off x="158750" y="1524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19" name="Oval 63"/>
          <p:cNvSpPr>
            <a:spLocks noChangeArrowheads="1"/>
          </p:cNvSpPr>
          <p:nvPr/>
        </p:nvSpPr>
        <p:spPr bwMode="auto">
          <a:xfrm>
            <a:off x="215900" y="1714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0" name="Oval 64"/>
          <p:cNvSpPr>
            <a:spLocks noChangeArrowheads="1"/>
          </p:cNvSpPr>
          <p:nvPr/>
        </p:nvSpPr>
        <p:spPr bwMode="auto">
          <a:xfrm>
            <a:off x="273050" y="18954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1" name="Oval 65"/>
          <p:cNvSpPr>
            <a:spLocks noChangeArrowheads="1"/>
          </p:cNvSpPr>
          <p:nvPr/>
        </p:nvSpPr>
        <p:spPr bwMode="auto">
          <a:xfrm>
            <a:off x="330200" y="2095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2" name="Oval 66"/>
          <p:cNvSpPr>
            <a:spLocks noChangeArrowheads="1"/>
          </p:cNvSpPr>
          <p:nvPr/>
        </p:nvSpPr>
        <p:spPr bwMode="auto">
          <a:xfrm>
            <a:off x="101600" y="1314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3" name="Oval 67"/>
          <p:cNvSpPr>
            <a:spLocks noChangeArrowheads="1"/>
          </p:cNvSpPr>
          <p:nvPr/>
        </p:nvSpPr>
        <p:spPr bwMode="auto">
          <a:xfrm>
            <a:off x="39688" y="11096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4" name="Oval 68"/>
          <p:cNvSpPr>
            <a:spLocks noChangeArrowheads="1"/>
          </p:cNvSpPr>
          <p:nvPr/>
        </p:nvSpPr>
        <p:spPr bwMode="auto">
          <a:xfrm>
            <a:off x="-150813" y="447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5" name="Oval 69"/>
          <p:cNvSpPr>
            <a:spLocks noChangeArrowheads="1"/>
          </p:cNvSpPr>
          <p:nvPr/>
        </p:nvSpPr>
        <p:spPr bwMode="auto">
          <a:xfrm>
            <a:off x="-84138" y="685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6" name="Oval 70"/>
          <p:cNvSpPr>
            <a:spLocks noChangeArrowheads="1"/>
          </p:cNvSpPr>
          <p:nvPr/>
        </p:nvSpPr>
        <p:spPr bwMode="auto">
          <a:xfrm>
            <a:off x="-17463" y="8953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7" name="Oval 71"/>
          <p:cNvSpPr>
            <a:spLocks noChangeArrowheads="1"/>
          </p:cNvSpPr>
          <p:nvPr/>
        </p:nvSpPr>
        <p:spPr bwMode="auto">
          <a:xfrm>
            <a:off x="177800" y="3290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8" name="Oval 72"/>
          <p:cNvSpPr>
            <a:spLocks noChangeArrowheads="1"/>
          </p:cNvSpPr>
          <p:nvPr/>
        </p:nvSpPr>
        <p:spPr bwMode="auto">
          <a:xfrm>
            <a:off x="220663" y="3481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29" name="Oval 73"/>
          <p:cNvSpPr>
            <a:spLocks noChangeArrowheads="1"/>
          </p:cNvSpPr>
          <p:nvPr/>
        </p:nvSpPr>
        <p:spPr bwMode="auto">
          <a:xfrm>
            <a:off x="277813" y="3662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0" name="Oval 74"/>
          <p:cNvSpPr>
            <a:spLocks noChangeArrowheads="1"/>
          </p:cNvSpPr>
          <p:nvPr/>
        </p:nvSpPr>
        <p:spPr bwMode="auto">
          <a:xfrm>
            <a:off x="334963" y="3862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1" name="Oval 75"/>
          <p:cNvSpPr>
            <a:spLocks noChangeArrowheads="1"/>
          </p:cNvSpPr>
          <p:nvPr/>
        </p:nvSpPr>
        <p:spPr bwMode="auto">
          <a:xfrm>
            <a:off x="115888" y="3095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2" name="Oval 76"/>
          <p:cNvSpPr>
            <a:spLocks noChangeArrowheads="1"/>
          </p:cNvSpPr>
          <p:nvPr/>
        </p:nvSpPr>
        <p:spPr bwMode="auto">
          <a:xfrm>
            <a:off x="1077913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3" name="Oval 77"/>
          <p:cNvSpPr>
            <a:spLocks noChangeArrowheads="1"/>
          </p:cNvSpPr>
          <p:nvPr/>
        </p:nvSpPr>
        <p:spPr bwMode="auto">
          <a:xfrm>
            <a:off x="1120775" y="500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4" name="Oval 78"/>
          <p:cNvSpPr>
            <a:spLocks noChangeArrowheads="1"/>
          </p:cNvSpPr>
          <p:nvPr/>
        </p:nvSpPr>
        <p:spPr bwMode="auto">
          <a:xfrm>
            <a:off x="1016000" y="4619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5" name="Oval 79"/>
          <p:cNvSpPr>
            <a:spLocks noChangeArrowheads="1"/>
          </p:cNvSpPr>
          <p:nvPr/>
        </p:nvSpPr>
        <p:spPr bwMode="auto">
          <a:xfrm>
            <a:off x="568325" y="47482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6" name="Oval 80"/>
          <p:cNvSpPr>
            <a:spLocks noChangeArrowheads="1"/>
          </p:cNvSpPr>
          <p:nvPr/>
        </p:nvSpPr>
        <p:spPr bwMode="auto">
          <a:xfrm>
            <a:off x="611188" y="493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7" name="Oval 81"/>
          <p:cNvSpPr>
            <a:spLocks noChangeArrowheads="1"/>
          </p:cNvSpPr>
          <p:nvPr/>
        </p:nvSpPr>
        <p:spPr bwMode="auto">
          <a:xfrm>
            <a:off x="506413" y="4552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8" name="Oval 82"/>
          <p:cNvSpPr>
            <a:spLocks noChangeArrowheads="1"/>
          </p:cNvSpPr>
          <p:nvPr/>
        </p:nvSpPr>
        <p:spPr bwMode="auto">
          <a:xfrm>
            <a:off x="-26988" y="4481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39" name="Oval 83"/>
          <p:cNvSpPr>
            <a:spLocks noChangeArrowheads="1"/>
          </p:cNvSpPr>
          <p:nvPr/>
        </p:nvSpPr>
        <p:spPr bwMode="auto">
          <a:xfrm>
            <a:off x="15875" y="46720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0" name="Oval 84"/>
          <p:cNvSpPr>
            <a:spLocks noChangeArrowheads="1"/>
          </p:cNvSpPr>
          <p:nvPr/>
        </p:nvSpPr>
        <p:spPr bwMode="auto">
          <a:xfrm>
            <a:off x="-88900" y="4286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1" name="Oval 85"/>
          <p:cNvSpPr>
            <a:spLocks noChangeArrowheads="1"/>
          </p:cNvSpPr>
          <p:nvPr/>
        </p:nvSpPr>
        <p:spPr bwMode="auto">
          <a:xfrm>
            <a:off x="1568450" y="48672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2" name="Oval 86"/>
          <p:cNvSpPr>
            <a:spLocks noChangeArrowheads="1"/>
          </p:cNvSpPr>
          <p:nvPr/>
        </p:nvSpPr>
        <p:spPr bwMode="auto">
          <a:xfrm>
            <a:off x="1611313" y="5057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3" name="Oval 87"/>
          <p:cNvSpPr>
            <a:spLocks noChangeArrowheads="1"/>
          </p:cNvSpPr>
          <p:nvPr/>
        </p:nvSpPr>
        <p:spPr bwMode="auto">
          <a:xfrm>
            <a:off x="1506538" y="4672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4" name="Oval 88"/>
          <p:cNvSpPr>
            <a:spLocks noChangeArrowheads="1"/>
          </p:cNvSpPr>
          <p:nvPr/>
        </p:nvSpPr>
        <p:spPr bwMode="auto">
          <a:xfrm>
            <a:off x="2068513" y="4924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5" name="Oval 89"/>
          <p:cNvSpPr>
            <a:spLocks noChangeArrowheads="1"/>
          </p:cNvSpPr>
          <p:nvPr/>
        </p:nvSpPr>
        <p:spPr bwMode="auto">
          <a:xfrm>
            <a:off x="2111375" y="511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6" name="Oval 90"/>
          <p:cNvSpPr>
            <a:spLocks noChangeArrowheads="1"/>
          </p:cNvSpPr>
          <p:nvPr/>
        </p:nvSpPr>
        <p:spPr bwMode="auto">
          <a:xfrm>
            <a:off x="2006600" y="472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7" name="Oval 91"/>
          <p:cNvSpPr>
            <a:spLocks noChangeArrowheads="1"/>
          </p:cNvSpPr>
          <p:nvPr/>
        </p:nvSpPr>
        <p:spPr bwMode="auto">
          <a:xfrm>
            <a:off x="201613" y="536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8" name="Oval 92"/>
          <p:cNvSpPr>
            <a:spLocks noChangeArrowheads="1"/>
          </p:cNvSpPr>
          <p:nvPr/>
        </p:nvSpPr>
        <p:spPr bwMode="auto">
          <a:xfrm>
            <a:off x="244475" y="55578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49" name="Oval 93"/>
          <p:cNvSpPr>
            <a:spLocks noChangeArrowheads="1"/>
          </p:cNvSpPr>
          <p:nvPr/>
        </p:nvSpPr>
        <p:spPr bwMode="auto">
          <a:xfrm>
            <a:off x="744538" y="5434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0" name="Oval 94"/>
          <p:cNvSpPr>
            <a:spLocks noChangeArrowheads="1"/>
          </p:cNvSpPr>
          <p:nvPr/>
        </p:nvSpPr>
        <p:spPr bwMode="auto">
          <a:xfrm>
            <a:off x="787400" y="5624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1" name="Oval 95"/>
          <p:cNvSpPr>
            <a:spLocks noChangeArrowheads="1"/>
          </p:cNvSpPr>
          <p:nvPr/>
        </p:nvSpPr>
        <p:spPr bwMode="auto">
          <a:xfrm>
            <a:off x="1249363" y="5476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2" name="Oval 96"/>
          <p:cNvSpPr>
            <a:spLocks noChangeArrowheads="1"/>
          </p:cNvSpPr>
          <p:nvPr/>
        </p:nvSpPr>
        <p:spPr bwMode="auto">
          <a:xfrm>
            <a:off x="1292225" y="5667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3" name="Oval 97"/>
          <p:cNvSpPr>
            <a:spLocks noChangeArrowheads="1"/>
          </p:cNvSpPr>
          <p:nvPr/>
        </p:nvSpPr>
        <p:spPr bwMode="auto">
          <a:xfrm>
            <a:off x="1758950" y="5519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4" name="Oval 98"/>
          <p:cNvSpPr>
            <a:spLocks noChangeArrowheads="1"/>
          </p:cNvSpPr>
          <p:nvPr/>
        </p:nvSpPr>
        <p:spPr bwMode="auto">
          <a:xfrm>
            <a:off x="1801813" y="57102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5" name="Oval 99"/>
          <p:cNvSpPr>
            <a:spLocks noChangeArrowheads="1"/>
          </p:cNvSpPr>
          <p:nvPr/>
        </p:nvSpPr>
        <p:spPr bwMode="auto">
          <a:xfrm>
            <a:off x="2235200" y="55816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6" name="Oval 100"/>
          <p:cNvSpPr>
            <a:spLocks noChangeArrowheads="1"/>
          </p:cNvSpPr>
          <p:nvPr/>
        </p:nvSpPr>
        <p:spPr bwMode="auto">
          <a:xfrm>
            <a:off x="2278063" y="5772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7" name="Oval 101"/>
          <p:cNvSpPr>
            <a:spLocks noChangeArrowheads="1"/>
          </p:cNvSpPr>
          <p:nvPr/>
        </p:nvSpPr>
        <p:spPr bwMode="auto">
          <a:xfrm>
            <a:off x="2697163" y="5457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8" name="Oval 102"/>
          <p:cNvSpPr>
            <a:spLocks noChangeArrowheads="1"/>
          </p:cNvSpPr>
          <p:nvPr/>
        </p:nvSpPr>
        <p:spPr bwMode="auto">
          <a:xfrm>
            <a:off x="2720975" y="5638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59" name="Oval 103"/>
          <p:cNvSpPr>
            <a:spLocks noChangeArrowheads="1"/>
          </p:cNvSpPr>
          <p:nvPr/>
        </p:nvSpPr>
        <p:spPr bwMode="auto">
          <a:xfrm>
            <a:off x="2506663" y="48006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0" name="Oval 104"/>
          <p:cNvSpPr>
            <a:spLocks noChangeArrowheads="1"/>
          </p:cNvSpPr>
          <p:nvPr/>
        </p:nvSpPr>
        <p:spPr bwMode="auto">
          <a:xfrm>
            <a:off x="2549525" y="4991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1" name="Oval 105"/>
          <p:cNvSpPr>
            <a:spLocks noChangeArrowheads="1"/>
          </p:cNvSpPr>
          <p:nvPr/>
        </p:nvSpPr>
        <p:spPr bwMode="auto">
          <a:xfrm>
            <a:off x="2930525" y="4662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2" name="Oval 106"/>
          <p:cNvSpPr>
            <a:spLocks noChangeArrowheads="1"/>
          </p:cNvSpPr>
          <p:nvPr/>
        </p:nvSpPr>
        <p:spPr bwMode="auto">
          <a:xfrm>
            <a:off x="2973388" y="4852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3" name="Oval 107"/>
          <p:cNvSpPr>
            <a:spLocks noChangeArrowheads="1"/>
          </p:cNvSpPr>
          <p:nvPr/>
        </p:nvSpPr>
        <p:spPr bwMode="auto">
          <a:xfrm>
            <a:off x="3106738" y="5305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4" name="Oval 108"/>
          <p:cNvSpPr>
            <a:spLocks noChangeArrowheads="1"/>
          </p:cNvSpPr>
          <p:nvPr/>
        </p:nvSpPr>
        <p:spPr bwMode="auto">
          <a:xfrm>
            <a:off x="3149600" y="5495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5" name="Oval 109"/>
          <p:cNvSpPr>
            <a:spLocks noChangeArrowheads="1"/>
          </p:cNvSpPr>
          <p:nvPr/>
        </p:nvSpPr>
        <p:spPr bwMode="auto">
          <a:xfrm>
            <a:off x="3525838" y="5157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6" name="Oval 110"/>
          <p:cNvSpPr>
            <a:spLocks noChangeArrowheads="1"/>
          </p:cNvSpPr>
          <p:nvPr/>
        </p:nvSpPr>
        <p:spPr bwMode="auto">
          <a:xfrm>
            <a:off x="3568700" y="5348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7" name="Oval 111"/>
          <p:cNvSpPr>
            <a:spLocks noChangeArrowheads="1"/>
          </p:cNvSpPr>
          <p:nvPr/>
        </p:nvSpPr>
        <p:spPr bwMode="auto">
          <a:xfrm>
            <a:off x="3349625" y="4533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8" name="Oval 112"/>
          <p:cNvSpPr>
            <a:spLocks noChangeArrowheads="1"/>
          </p:cNvSpPr>
          <p:nvPr/>
        </p:nvSpPr>
        <p:spPr bwMode="auto">
          <a:xfrm>
            <a:off x="3392488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69" name="Oval 113"/>
          <p:cNvSpPr>
            <a:spLocks noChangeArrowheads="1"/>
          </p:cNvSpPr>
          <p:nvPr/>
        </p:nvSpPr>
        <p:spPr bwMode="auto">
          <a:xfrm>
            <a:off x="3759200" y="4400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0" name="Oval 114"/>
          <p:cNvSpPr>
            <a:spLocks noChangeArrowheads="1"/>
          </p:cNvSpPr>
          <p:nvPr/>
        </p:nvSpPr>
        <p:spPr bwMode="auto">
          <a:xfrm>
            <a:off x="3802063" y="45910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1" name="Oval 115"/>
          <p:cNvSpPr>
            <a:spLocks noChangeArrowheads="1"/>
          </p:cNvSpPr>
          <p:nvPr/>
        </p:nvSpPr>
        <p:spPr bwMode="auto">
          <a:xfrm>
            <a:off x="4154488" y="4252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2" name="Oval 116"/>
          <p:cNvSpPr>
            <a:spLocks noChangeArrowheads="1"/>
          </p:cNvSpPr>
          <p:nvPr/>
        </p:nvSpPr>
        <p:spPr bwMode="auto">
          <a:xfrm>
            <a:off x="1911350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3" name="Oval 117"/>
          <p:cNvSpPr>
            <a:spLocks noChangeArrowheads="1"/>
          </p:cNvSpPr>
          <p:nvPr/>
        </p:nvSpPr>
        <p:spPr bwMode="auto">
          <a:xfrm>
            <a:off x="1954213" y="64055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4" name="Oval 118"/>
          <p:cNvSpPr>
            <a:spLocks noChangeArrowheads="1"/>
          </p:cNvSpPr>
          <p:nvPr/>
        </p:nvSpPr>
        <p:spPr bwMode="auto">
          <a:xfrm>
            <a:off x="1411288" y="61626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5" name="Oval 119"/>
          <p:cNvSpPr>
            <a:spLocks noChangeArrowheads="1"/>
          </p:cNvSpPr>
          <p:nvPr/>
        </p:nvSpPr>
        <p:spPr bwMode="auto">
          <a:xfrm>
            <a:off x="1454150" y="6353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6" name="Oval 120"/>
          <p:cNvSpPr>
            <a:spLocks noChangeArrowheads="1"/>
          </p:cNvSpPr>
          <p:nvPr/>
        </p:nvSpPr>
        <p:spPr bwMode="auto">
          <a:xfrm>
            <a:off x="892175" y="611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7" name="Oval 121"/>
          <p:cNvSpPr>
            <a:spLocks noChangeArrowheads="1"/>
          </p:cNvSpPr>
          <p:nvPr/>
        </p:nvSpPr>
        <p:spPr bwMode="auto">
          <a:xfrm>
            <a:off x="935038" y="6300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8" name="Oval 122"/>
          <p:cNvSpPr>
            <a:spLocks noChangeArrowheads="1"/>
          </p:cNvSpPr>
          <p:nvPr/>
        </p:nvSpPr>
        <p:spPr bwMode="auto">
          <a:xfrm>
            <a:off x="406400" y="6253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79" name="Oval 123"/>
          <p:cNvSpPr>
            <a:spLocks noChangeArrowheads="1"/>
          </p:cNvSpPr>
          <p:nvPr/>
        </p:nvSpPr>
        <p:spPr bwMode="auto">
          <a:xfrm>
            <a:off x="-122238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0" name="Oval 124"/>
          <p:cNvSpPr>
            <a:spLocks noChangeArrowheads="1"/>
          </p:cNvSpPr>
          <p:nvPr/>
        </p:nvSpPr>
        <p:spPr bwMode="auto">
          <a:xfrm>
            <a:off x="-26988" y="6670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1" name="Oval 125"/>
          <p:cNvSpPr>
            <a:spLocks noChangeArrowheads="1"/>
          </p:cNvSpPr>
          <p:nvPr/>
        </p:nvSpPr>
        <p:spPr bwMode="auto">
          <a:xfrm>
            <a:off x="2401888" y="6243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2" name="Oval 126"/>
          <p:cNvSpPr>
            <a:spLocks noChangeArrowheads="1"/>
          </p:cNvSpPr>
          <p:nvPr/>
        </p:nvSpPr>
        <p:spPr bwMode="auto">
          <a:xfrm>
            <a:off x="2868613" y="6110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3" name="Oval 127"/>
          <p:cNvSpPr>
            <a:spLocks noChangeArrowheads="1"/>
          </p:cNvSpPr>
          <p:nvPr/>
        </p:nvSpPr>
        <p:spPr bwMode="auto">
          <a:xfrm>
            <a:off x="2911475" y="6300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4" name="Oval 128"/>
          <p:cNvSpPr>
            <a:spLocks noChangeArrowheads="1"/>
          </p:cNvSpPr>
          <p:nvPr/>
        </p:nvSpPr>
        <p:spPr bwMode="auto">
          <a:xfrm>
            <a:off x="3292475" y="5957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5" name="Oval 129"/>
          <p:cNvSpPr>
            <a:spLocks noChangeArrowheads="1"/>
          </p:cNvSpPr>
          <p:nvPr/>
        </p:nvSpPr>
        <p:spPr bwMode="auto">
          <a:xfrm>
            <a:off x="3335338" y="6148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6" name="Oval 130"/>
          <p:cNvSpPr>
            <a:spLocks noChangeArrowheads="1"/>
          </p:cNvSpPr>
          <p:nvPr/>
        </p:nvSpPr>
        <p:spPr bwMode="auto">
          <a:xfrm>
            <a:off x="3678238" y="5805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7" name="Oval 131"/>
          <p:cNvSpPr>
            <a:spLocks noChangeArrowheads="1"/>
          </p:cNvSpPr>
          <p:nvPr/>
        </p:nvSpPr>
        <p:spPr bwMode="auto">
          <a:xfrm>
            <a:off x="4121150" y="5672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8" name="Oval 132"/>
          <p:cNvSpPr>
            <a:spLocks noChangeArrowheads="1"/>
          </p:cNvSpPr>
          <p:nvPr/>
        </p:nvSpPr>
        <p:spPr bwMode="auto">
          <a:xfrm>
            <a:off x="4549775" y="552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89" name="Oval 133"/>
          <p:cNvSpPr>
            <a:spLocks noChangeArrowheads="1"/>
          </p:cNvSpPr>
          <p:nvPr/>
        </p:nvSpPr>
        <p:spPr bwMode="auto">
          <a:xfrm>
            <a:off x="4968875" y="5381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0" name="Oval 134"/>
          <p:cNvSpPr>
            <a:spLocks noChangeArrowheads="1"/>
          </p:cNvSpPr>
          <p:nvPr/>
        </p:nvSpPr>
        <p:spPr bwMode="auto">
          <a:xfrm>
            <a:off x="3873500" y="64627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1" name="Oval 135"/>
          <p:cNvSpPr>
            <a:spLocks noChangeArrowheads="1"/>
          </p:cNvSpPr>
          <p:nvPr/>
        </p:nvSpPr>
        <p:spPr bwMode="auto">
          <a:xfrm>
            <a:off x="4316413" y="6329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2" name="Oval 136"/>
          <p:cNvSpPr>
            <a:spLocks noChangeArrowheads="1"/>
          </p:cNvSpPr>
          <p:nvPr/>
        </p:nvSpPr>
        <p:spPr bwMode="auto">
          <a:xfrm>
            <a:off x="3740150" y="5991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3" name="Oval 137"/>
          <p:cNvSpPr>
            <a:spLocks noChangeArrowheads="1"/>
          </p:cNvSpPr>
          <p:nvPr/>
        </p:nvSpPr>
        <p:spPr bwMode="auto">
          <a:xfrm>
            <a:off x="41830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4" name="Oval 138"/>
          <p:cNvSpPr>
            <a:spLocks noChangeArrowheads="1"/>
          </p:cNvSpPr>
          <p:nvPr/>
        </p:nvSpPr>
        <p:spPr bwMode="auto">
          <a:xfrm>
            <a:off x="5240338" y="6310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5" name="Oval 139"/>
          <p:cNvSpPr>
            <a:spLocks noChangeArrowheads="1"/>
          </p:cNvSpPr>
          <p:nvPr/>
        </p:nvSpPr>
        <p:spPr bwMode="auto">
          <a:xfrm>
            <a:off x="5683250" y="6176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6" name="Oval 140"/>
          <p:cNvSpPr>
            <a:spLocks noChangeArrowheads="1"/>
          </p:cNvSpPr>
          <p:nvPr/>
        </p:nvSpPr>
        <p:spPr bwMode="auto">
          <a:xfrm>
            <a:off x="4344988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7" name="Oval 141"/>
          <p:cNvSpPr>
            <a:spLocks noChangeArrowheads="1"/>
          </p:cNvSpPr>
          <p:nvPr/>
        </p:nvSpPr>
        <p:spPr bwMode="auto">
          <a:xfrm>
            <a:off x="4387850" y="5067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8" name="Oval 142"/>
          <p:cNvSpPr>
            <a:spLocks noChangeArrowheads="1"/>
          </p:cNvSpPr>
          <p:nvPr/>
        </p:nvSpPr>
        <p:spPr bwMode="auto">
          <a:xfrm>
            <a:off x="5102225" y="4419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799" name="Oval 143"/>
          <p:cNvSpPr>
            <a:spLocks noChangeArrowheads="1"/>
          </p:cNvSpPr>
          <p:nvPr/>
        </p:nvSpPr>
        <p:spPr bwMode="auto">
          <a:xfrm>
            <a:off x="5283200" y="5057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0" name="Oval 144"/>
          <p:cNvSpPr>
            <a:spLocks noChangeArrowheads="1"/>
          </p:cNvSpPr>
          <p:nvPr/>
        </p:nvSpPr>
        <p:spPr bwMode="auto">
          <a:xfrm>
            <a:off x="5668963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1" name="Oval 145"/>
          <p:cNvSpPr>
            <a:spLocks noChangeArrowheads="1"/>
          </p:cNvSpPr>
          <p:nvPr/>
        </p:nvSpPr>
        <p:spPr bwMode="auto">
          <a:xfrm>
            <a:off x="5792788" y="51720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2" name="Oval 146"/>
          <p:cNvSpPr>
            <a:spLocks noChangeArrowheads="1"/>
          </p:cNvSpPr>
          <p:nvPr/>
        </p:nvSpPr>
        <p:spPr bwMode="auto">
          <a:xfrm>
            <a:off x="5835650" y="5362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3" name="Oval 147"/>
          <p:cNvSpPr>
            <a:spLocks noChangeArrowheads="1"/>
          </p:cNvSpPr>
          <p:nvPr/>
        </p:nvSpPr>
        <p:spPr bwMode="auto">
          <a:xfrm>
            <a:off x="6159500" y="4848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4" name="Oval 148"/>
          <p:cNvSpPr>
            <a:spLocks noChangeArrowheads="1"/>
          </p:cNvSpPr>
          <p:nvPr/>
        </p:nvSpPr>
        <p:spPr bwMode="auto">
          <a:xfrm>
            <a:off x="6202363" y="50387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5" name="Oval 149"/>
          <p:cNvSpPr>
            <a:spLocks noChangeArrowheads="1"/>
          </p:cNvSpPr>
          <p:nvPr/>
        </p:nvSpPr>
        <p:spPr bwMode="auto">
          <a:xfrm>
            <a:off x="5092700" y="58531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6" name="Oval 150"/>
          <p:cNvSpPr>
            <a:spLocks noChangeArrowheads="1"/>
          </p:cNvSpPr>
          <p:nvPr/>
        </p:nvSpPr>
        <p:spPr bwMode="auto">
          <a:xfrm>
            <a:off x="5459413" y="55149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7" name="Oval 151"/>
          <p:cNvSpPr>
            <a:spLocks noChangeArrowheads="1"/>
          </p:cNvSpPr>
          <p:nvPr/>
        </p:nvSpPr>
        <p:spPr bwMode="auto">
          <a:xfrm>
            <a:off x="6159500" y="6281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8" name="Oval 152"/>
          <p:cNvSpPr>
            <a:spLocks noChangeArrowheads="1"/>
          </p:cNvSpPr>
          <p:nvPr/>
        </p:nvSpPr>
        <p:spPr bwMode="auto">
          <a:xfrm>
            <a:off x="6011863" y="5824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09" name="Oval 153"/>
          <p:cNvSpPr>
            <a:spLocks noChangeArrowheads="1"/>
          </p:cNvSpPr>
          <p:nvPr/>
        </p:nvSpPr>
        <p:spPr bwMode="auto">
          <a:xfrm>
            <a:off x="6497638" y="5948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0" name="Oval 154"/>
          <p:cNvSpPr>
            <a:spLocks noChangeArrowheads="1"/>
          </p:cNvSpPr>
          <p:nvPr/>
        </p:nvSpPr>
        <p:spPr bwMode="auto">
          <a:xfrm>
            <a:off x="6350000" y="5491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1" name="Oval 155"/>
          <p:cNvSpPr>
            <a:spLocks noChangeArrowheads="1"/>
          </p:cNvSpPr>
          <p:nvPr/>
        </p:nvSpPr>
        <p:spPr bwMode="auto">
          <a:xfrm>
            <a:off x="7026275" y="60721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2" name="Oval 156"/>
          <p:cNvSpPr>
            <a:spLocks noChangeArrowheads="1"/>
          </p:cNvSpPr>
          <p:nvPr/>
        </p:nvSpPr>
        <p:spPr bwMode="auto">
          <a:xfrm>
            <a:off x="6878638" y="5614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3" name="Oval 157"/>
          <p:cNvSpPr>
            <a:spLocks noChangeArrowheads="1"/>
          </p:cNvSpPr>
          <p:nvPr/>
        </p:nvSpPr>
        <p:spPr bwMode="auto">
          <a:xfrm>
            <a:off x="7578725" y="62055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4" name="Oval 158"/>
          <p:cNvSpPr>
            <a:spLocks noChangeArrowheads="1"/>
          </p:cNvSpPr>
          <p:nvPr/>
        </p:nvSpPr>
        <p:spPr bwMode="auto">
          <a:xfrm>
            <a:off x="7383463" y="5738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5" name="Oval 159"/>
          <p:cNvSpPr>
            <a:spLocks noChangeArrowheads="1"/>
          </p:cNvSpPr>
          <p:nvPr/>
        </p:nvSpPr>
        <p:spPr bwMode="auto">
          <a:xfrm>
            <a:off x="7226300" y="5286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6" name="Oval 160"/>
          <p:cNvSpPr>
            <a:spLocks noChangeArrowheads="1"/>
          </p:cNvSpPr>
          <p:nvPr/>
        </p:nvSpPr>
        <p:spPr bwMode="auto">
          <a:xfrm>
            <a:off x="7050088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7" name="Oval 161"/>
          <p:cNvSpPr>
            <a:spLocks noChangeArrowheads="1"/>
          </p:cNvSpPr>
          <p:nvPr/>
        </p:nvSpPr>
        <p:spPr bwMode="auto">
          <a:xfrm>
            <a:off x="8112125" y="6324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8" name="Oval 162"/>
          <p:cNvSpPr>
            <a:spLocks noChangeArrowheads="1"/>
          </p:cNvSpPr>
          <p:nvPr/>
        </p:nvSpPr>
        <p:spPr bwMode="auto">
          <a:xfrm>
            <a:off x="79168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19" name="Oval 163"/>
          <p:cNvSpPr>
            <a:spLocks noChangeArrowheads="1"/>
          </p:cNvSpPr>
          <p:nvPr/>
        </p:nvSpPr>
        <p:spPr bwMode="auto">
          <a:xfrm>
            <a:off x="7759700" y="54054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0" name="Oval 164"/>
          <p:cNvSpPr>
            <a:spLocks noChangeArrowheads="1"/>
          </p:cNvSpPr>
          <p:nvPr/>
        </p:nvSpPr>
        <p:spPr bwMode="auto">
          <a:xfrm>
            <a:off x="7583488" y="4933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1" name="Oval 165"/>
          <p:cNvSpPr>
            <a:spLocks noChangeArrowheads="1"/>
          </p:cNvSpPr>
          <p:nvPr/>
        </p:nvSpPr>
        <p:spPr bwMode="auto">
          <a:xfrm>
            <a:off x="6483350" y="45100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2" name="Oval 166"/>
          <p:cNvSpPr>
            <a:spLocks noChangeArrowheads="1"/>
          </p:cNvSpPr>
          <p:nvPr/>
        </p:nvSpPr>
        <p:spPr bwMode="auto">
          <a:xfrm>
            <a:off x="7011988" y="4633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3" name="Oval 167"/>
          <p:cNvSpPr>
            <a:spLocks noChangeArrowheads="1"/>
          </p:cNvSpPr>
          <p:nvPr/>
        </p:nvSpPr>
        <p:spPr bwMode="auto">
          <a:xfrm>
            <a:off x="7516813" y="4757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4" name="Oval 168"/>
          <p:cNvSpPr>
            <a:spLocks noChangeArrowheads="1"/>
          </p:cNvSpPr>
          <p:nvPr/>
        </p:nvSpPr>
        <p:spPr bwMode="auto">
          <a:xfrm>
            <a:off x="8050213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5" name="Oval 169"/>
          <p:cNvSpPr>
            <a:spLocks noChangeArrowheads="1"/>
          </p:cNvSpPr>
          <p:nvPr/>
        </p:nvSpPr>
        <p:spPr bwMode="auto">
          <a:xfrm>
            <a:off x="8616950" y="6257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6" name="Oval 170"/>
          <p:cNvSpPr>
            <a:spLocks noChangeArrowheads="1"/>
          </p:cNvSpPr>
          <p:nvPr/>
        </p:nvSpPr>
        <p:spPr bwMode="auto">
          <a:xfrm>
            <a:off x="8412163" y="57864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7" name="Oval 171"/>
          <p:cNvSpPr>
            <a:spLocks noChangeArrowheads="1"/>
          </p:cNvSpPr>
          <p:nvPr/>
        </p:nvSpPr>
        <p:spPr bwMode="auto">
          <a:xfrm>
            <a:off x="8235950" y="53149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8" name="Oval 172"/>
          <p:cNvSpPr>
            <a:spLocks noChangeArrowheads="1"/>
          </p:cNvSpPr>
          <p:nvPr/>
        </p:nvSpPr>
        <p:spPr bwMode="auto">
          <a:xfrm>
            <a:off x="8964613" y="5919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29" name="Oval 173"/>
          <p:cNvSpPr>
            <a:spLocks noChangeArrowheads="1"/>
          </p:cNvSpPr>
          <p:nvPr/>
        </p:nvSpPr>
        <p:spPr bwMode="auto">
          <a:xfrm>
            <a:off x="8759825" y="5448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0" name="Oval 174"/>
          <p:cNvSpPr>
            <a:spLocks noChangeArrowheads="1"/>
          </p:cNvSpPr>
          <p:nvPr/>
        </p:nvSpPr>
        <p:spPr bwMode="auto">
          <a:xfrm>
            <a:off x="8583613" y="4976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1" name="Oval 175"/>
          <p:cNvSpPr>
            <a:spLocks noChangeArrowheads="1"/>
          </p:cNvSpPr>
          <p:nvPr/>
        </p:nvSpPr>
        <p:spPr bwMode="auto">
          <a:xfrm>
            <a:off x="7345363" y="4300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2" name="Oval 176"/>
          <p:cNvSpPr>
            <a:spLocks noChangeArrowheads="1"/>
          </p:cNvSpPr>
          <p:nvPr/>
        </p:nvSpPr>
        <p:spPr bwMode="auto">
          <a:xfrm>
            <a:off x="7312025" y="412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3" name="Oval 177"/>
          <p:cNvSpPr>
            <a:spLocks noChangeArrowheads="1"/>
          </p:cNvSpPr>
          <p:nvPr/>
        </p:nvSpPr>
        <p:spPr bwMode="auto">
          <a:xfrm>
            <a:off x="6826250" y="418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4" name="Oval 178"/>
          <p:cNvSpPr>
            <a:spLocks noChangeArrowheads="1"/>
          </p:cNvSpPr>
          <p:nvPr/>
        </p:nvSpPr>
        <p:spPr bwMode="auto">
          <a:xfrm>
            <a:off x="6792913" y="4010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5" name="Oval 179"/>
          <p:cNvSpPr>
            <a:spLocks noChangeArrowheads="1"/>
          </p:cNvSpPr>
          <p:nvPr/>
        </p:nvSpPr>
        <p:spPr bwMode="auto">
          <a:xfrm>
            <a:off x="7116763" y="36671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6" name="Oval 180"/>
          <p:cNvSpPr>
            <a:spLocks noChangeArrowheads="1"/>
          </p:cNvSpPr>
          <p:nvPr/>
        </p:nvSpPr>
        <p:spPr bwMode="auto">
          <a:xfrm>
            <a:off x="7083425" y="3490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7" name="Oval 181"/>
          <p:cNvSpPr>
            <a:spLocks noChangeArrowheads="1"/>
          </p:cNvSpPr>
          <p:nvPr/>
        </p:nvSpPr>
        <p:spPr bwMode="auto">
          <a:xfrm>
            <a:off x="7631113" y="3786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8" name="Oval 182"/>
          <p:cNvSpPr>
            <a:spLocks noChangeArrowheads="1"/>
          </p:cNvSpPr>
          <p:nvPr/>
        </p:nvSpPr>
        <p:spPr bwMode="auto">
          <a:xfrm>
            <a:off x="7597775" y="36099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39" name="Oval 183"/>
          <p:cNvSpPr>
            <a:spLocks noChangeArrowheads="1"/>
          </p:cNvSpPr>
          <p:nvPr/>
        </p:nvSpPr>
        <p:spPr bwMode="auto">
          <a:xfrm>
            <a:off x="8621713" y="38004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0" name="Oval 184"/>
          <p:cNvSpPr>
            <a:spLocks noChangeArrowheads="1"/>
          </p:cNvSpPr>
          <p:nvPr/>
        </p:nvSpPr>
        <p:spPr bwMode="auto">
          <a:xfrm>
            <a:off x="8588375" y="3624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1" name="Oval 185"/>
          <p:cNvSpPr>
            <a:spLocks noChangeArrowheads="1"/>
          </p:cNvSpPr>
          <p:nvPr/>
        </p:nvSpPr>
        <p:spPr bwMode="auto">
          <a:xfrm>
            <a:off x="8859838" y="4424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2" name="Oval 186"/>
          <p:cNvSpPr>
            <a:spLocks noChangeArrowheads="1"/>
          </p:cNvSpPr>
          <p:nvPr/>
        </p:nvSpPr>
        <p:spPr bwMode="auto">
          <a:xfrm>
            <a:off x="8826500" y="42481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3" name="Oval 187"/>
          <p:cNvSpPr>
            <a:spLocks noChangeArrowheads="1"/>
          </p:cNvSpPr>
          <p:nvPr/>
        </p:nvSpPr>
        <p:spPr bwMode="auto">
          <a:xfrm>
            <a:off x="8377238" y="45100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4" name="Oval 188"/>
          <p:cNvSpPr>
            <a:spLocks noChangeArrowheads="1"/>
          </p:cNvSpPr>
          <p:nvPr/>
        </p:nvSpPr>
        <p:spPr bwMode="auto">
          <a:xfrm>
            <a:off x="8343900" y="4333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5" name="Oval 189"/>
          <p:cNvSpPr>
            <a:spLocks noChangeArrowheads="1"/>
          </p:cNvSpPr>
          <p:nvPr/>
        </p:nvSpPr>
        <p:spPr bwMode="auto">
          <a:xfrm>
            <a:off x="7853363" y="4405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6" name="Oval 190"/>
          <p:cNvSpPr>
            <a:spLocks noChangeArrowheads="1"/>
          </p:cNvSpPr>
          <p:nvPr/>
        </p:nvSpPr>
        <p:spPr bwMode="auto">
          <a:xfrm>
            <a:off x="7820025" y="4229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7" name="Oval 191"/>
          <p:cNvSpPr>
            <a:spLocks noChangeArrowheads="1"/>
          </p:cNvSpPr>
          <p:nvPr/>
        </p:nvSpPr>
        <p:spPr bwMode="auto">
          <a:xfrm>
            <a:off x="814705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8" name="Oval 192"/>
          <p:cNvSpPr>
            <a:spLocks noChangeArrowheads="1"/>
          </p:cNvSpPr>
          <p:nvPr/>
        </p:nvSpPr>
        <p:spPr bwMode="auto">
          <a:xfrm>
            <a:off x="8113713" y="3709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49" name="Oval 193"/>
          <p:cNvSpPr>
            <a:spLocks noChangeArrowheads="1"/>
          </p:cNvSpPr>
          <p:nvPr/>
        </p:nvSpPr>
        <p:spPr bwMode="auto">
          <a:xfrm>
            <a:off x="8529638" y="4776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0" name="Oval 194"/>
          <p:cNvSpPr>
            <a:spLocks noChangeArrowheads="1"/>
          </p:cNvSpPr>
          <p:nvPr/>
        </p:nvSpPr>
        <p:spPr bwMode="auto">
          <a:xfrm>
            <a:off x="6696075" y="5148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1" name="Oval 195"/>
          <p:cNvSpPr>
            <a:spLocks noChangeArrowheads="1"/>
          </p:cNvSpPr>
          <p:nvPr/>
        </p:nvSpPr>
        <p:spPr bwMode="auto">
          <a:xfrm>
            <a:off x="6291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2" name="Oval 196"/>
          <p:cNvSpPr>
            <a:spLocks noChangeArrowheads="1"/>
          </p:cNvSpPr>
          <p:nvPr/>
        </p:nvSpPr>
        <p:spPr bwMode="auto">
          <a:xfrm>
            <a:off x="6591300" y="3395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3" name="Oval 197"/>
          <p:cNvSpPr>
            <a:spLocks noChangeArrowheads="1"/>
          </p:cNvSpPr>
          <p:nvPr/>
        </p:nvSpPr>
        <p:spPr bwMode="auto">
          <a:xfrm>
            <a:off x="6034088" y="3105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4" name="Oval 198"/>
          <p:cNvSpPr>
            <a:spLocks noChangeArrowheads="1"/>
          </p:cNvSpPr>
          <p:nvPr/>
        </p:nvSpPr>
        <p:spPr bwMode="auto">
          <a:xfrm>
            <a:off x="6872288" y="2890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5" name="Oval 199"/>
          <p:cNvSpPr>
            <a:spLocks noChangeArrowheads="1"/>
          </p:cNvSpPr>
          <p:nvPr/>
        </p:nvSpPr>
        <p:spPr bwMode="auto">
          <a:xfrm>
            <a:off x="7381875" y="29956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6" name="Oval 200"/>
          <p:cNvSpPr>
            <a:spLocks noChangeArrowheads="1"/>
          </p:cNvSpPr>
          <p:nvPr/>
        </p:nvSpPr>
        <p:spPr bwMode="auto">
          <a:xfrm>
            <a:off x="7886700" y="3100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7" name="Oval 201"/>
          <p:cNvSpPr>
            <a:spLocks noChangeArrowheads="1"/>
          </p:cNvSpPr>
          <p:nvPr/>
        </p:nvSpPr>
        <p:spPr bwMode="auto">
          <a:xfrm>
            <a:off x="8367713" y="29956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8" name="Oval 202"/>
          <p:cNvSpPr>
            <a:spLocks noChangeArrowheads="1"/>
          </p:cNvSpPr>
          <p:nvPr/>
        </p:nvSpPr>
        <p:spPr bwMode="auto">
          <a:xfrm>
            <a:off x="8410575" y="3190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59" name="Oval 203"/>
          <p:cNvSpPr>
            <a:spLocks noChangeArrowheads="1"/>
          </p:cNvSpPr>
          <p:nvPr/>
        </p:nvSpPr>
        <p:spPr bwMode="auto">
          <a:xfrm>
            <a:off x="8891588" y="3109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0" name="Oval 204"/>
          <p:cNvSpPr>
            <a:spLocks noChangeArrowheads="1"/>
          </p:cNvSpPr>
          <p:nvPr/>
        </p:nvSpPr>
        <p:spPr bwMode="auto">
          <a:xfrm>
            <a:off x="8834438" y="2914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1" name="Oval 205"/>
          <p:cNvSpPr>
            <a:spLocks noChangeArrowheads="1"/>
          </p:cNvSpPr>
          <p:nvPr/>
        </p:nvSpPr>
        <p:spPr bwMode="auto">
          <a:xfrm>
            <a:off x="8801100" y="13811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2" name="Oval 206"/>
          <p:cNvSpPr>
            <a:spLocks noChangeArrowheads="1"/>
          </p:cNvSpPr>
          <p:nvPr/>
        </p:nvSpPr>
        <p:spPr bwMode="auto">
          <a:xfrm>
            <a:off x="8843963" y="1562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3" name="Oval 207"/>
          <p:cNvSpPr>
            <a:spLocks noChangeArrowheads="1"/>
          </p:cNvSpPr>
          <p:nvPr/>
        </p:nvSpPr>
        <p:spPr bwMode="auto">
          <a:xfrm>
            <a:off x="8753475" y="119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4" name="Oval 208"/>
          <p:cNvSpPr>
            <a:spLocks noChangeArrowheads="1"/>
          </p:cNvSpPr>
          <p:nvPr/>
        </p:nvSpPr>
        <p:spPr bwMode="auto">
          <a:xfrm>
            <a:off x="8062913" y="2195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5" name="Oval 209"/>
          <p:cNvSpPr>
            <a:spLocks noChangeArrowheads="1"/>
          </p:cNvSpPr>
          <p:nvPr/>
        </p:nvSpPr>
        <p:spPr bwMode="auto">
          <a:xfrm>
            <a:off x="8105775" y="2390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6" name="Oval 210"/>
          <p:cNvSpPr>
            <a:spLocks noChangeArrowheads="1"/>
          </p:cNvSpPr>
          <p:nvPr/>
        </p:nvSpPr>
        <p:spPr bwMode="auto">
          <a:xfrm>
            <a:off x="7577138" y="2105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7" name="Oval 211"/>
          <p:cNvSpPr>
            <a:spLocks noChangeArrowheads="1"/>
          </p:cNvSpPr>
          <p:nvPr/>
        </p:nvSpPr>
        <p:spPr bwMode="auto">
          <a:xfrm>
            <a:off x="762000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8" name="Oval 212"/>
          <p:cNvSpPr>
            <a:spLocks noChangeArrowheads="1"/>
          </p:cNvSpPr>
          <p:nvPr/>
        </p:nvSpPr>
        <p:spPr bwMode="auto">
          <a:xfrm>
            <a:off x="7072313" y="20002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69" name="Oval 213"/>
          <p:cNvSpPr>
            <a:spLocks noChangeArrowheads="1"/>
          </p:cNvSpPr>
          <p:nvPr/>
        </p:nvSpPr>
        <p:spPr bwMode="auto">
          <a:xfrm>
            <a:off x="7115175" y="2195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0" name="Oval 214"/>
          <p:cNvSpPr>
            <a:spLocks noChangeArrowheads="1"/>
          </p:cNvSpPr>
          <p:nvPr/>
        </p:nvSpPr>
        <p:spPr bwMode="auto">
          <a:xfrm>
            <a:off x="6524625" y="171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1" name="Oval 215"/>
          <p:cNvSpPr>
            <a:spLocks noChangeArrowheads="1"/>
          </p:cNvSpPr>
          <p:nvPr/>
        </p:nvSpPr>
        <p:spPr bwMode="auto">
          <a:xfrm>
            <a:off x="6567488" y="1914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2" name="Oval 216"/>
          <p:cNvSpPr>
            <a:spLocks noChangeArrowheads="1"/>
          </p:cNvSpPr>
          <p:nvPr/>
        </p:nvSpPr>
        <p:spPr bwMode="auto">
          <a:xfrm>
            <a:off x="8710613" y="985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3" name="Oval 217"/>
          <p:cNvSpPr>
            <a:spLocks noChangeArrowheads="1"/>
          </p:cNvSpPr>
          <p:nvPr/>
        </p:nvSpPr>
        <p:spPr bwMode="auto">
          <a:xfrm>
            <a:off x="8662988" y="800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4" name="Oval 218"/>
          <p:cNvSpPr>
            <a:spLocks noChangeArrowheads="1"/>
          </p:cNvSpPr>
          <p:nvPr/>
        </p:nvSpPr>
        <p:spPr bwMode="auto">
          <a:xfrm>
            <a:off x="8328025" y="1490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5" name="Oval 219"/>
          <p:cNvSpPr>
            <a:spLocks noChangeArrowheads="1"/>
          </p:cNvSpPr>
          <p:nvPr/>
        </p:nvSpPr>
        <p:spPr bwMode="auto">
          <a:xfrm>
            <a:off x="8280400" y="130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6" name="Oval 220"/>
          <p:cNvSpPr>
            <a:spLocks noChangeArrowheads="1"/>
          </p:cNvSpPr>
          <p:nvPr/>
        </p:nvSpPr>
        <p:spPr bwMode="auto">
          <a:xfrm>
            <a:off x="8237538" y="1095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7" name="Oval 221"/>
          <p:cNvSpPr>
            <a:spLocks noChangeArrowheads="1"/>
          </p:cNvSpPr>
          <p:nvPr/>
        </p:nvSpPr>
        <p:spPr bwMode="auto">
          <a:xfrm>
            <a:off x="8189913" y="909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8" name="Oval 222"/>
          <p:cNvSpPr>
            <a:spLocks noChangeArrowheads="1"/>
          </p:cNvSpPr>
          <p:nvPr/>
        </p:nvSpPr>
        <p:spPr bwMode="auto">
          <a:xfrm>
            <a:off x="8651875" y="24860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79" name="Oval 223"/>
          <p:cNvSpPr>
            <a:spLocks noChangeArrowheads="1"/>
          </p:cNvSpPr>
          <p:nvPr/>
        </p:nvSpPr>
        <p:spPr bwMode="auto">
          <a:xfrm>
            <a:off x="860425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0" name="Oval 224"/>
          <p:cNvSpPr>
            <a:spLocks noChangeArrowheads="1"/>
          </p:cNvSpPr>
          <p:nvPr/>
        </p:nvSpPr>
        <p:spPr bwMode="auto">
          <a:xfrm>
            <a:off x="8561388" y="2090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1" name="Oval 225"/>
          <p:cNvSpPr>
            <a:spLocks noChangeArrowheads="1"/>
          </p:cNvSpPr>
          <p:nvPr/>
        </p:nvSpPr>
        <p:spPr bwMode="auto">
          <a:xfrm>
            <a:off x="7304088" y="13144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2" name="Oval 226"/>
          <p:cNvSpPr>
            <a:spLocks noChangeArrowheads="1"/>
          </p:cNvSpPr>
          <p:nvPr/>
        </p:nvSpPr>
        <p:spPr bwMode="auto">
          <a:xfrm>
            <a:off x="7256463" y="112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3" name="Oval 227"/>
          <p:cNvSpPr>
            <a:spLocks noChangeArrowheads="1"/>
          </p:cNvSpPr>
          <p:nvPr/>
        </p:nvSpPr>
        <p:spPr bwMode="auto">
          <a:xfrm>
            <a:off x="7213600" y="91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4" name="Oval 228"/>
          <p:cNvSpPr>
            <a:spLocks noChangeArrowheads="1"/>
          </p:cNvSpPr>
          <p:nvPr/>
        </p:nvSpPr>
        <p:spPr bwMode="auto">
          <a:xfrm>
            <a:off x="7165975" y="7334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5" name="Oval 229"/>
          <p:cNvSpPr>
            <a:spLocks noChangeArrowheads="1"/>
          </p:cNvSpPr>
          <p:nvPr/>
        </p:nvSpPr>
        <p:spPr bwMode="auto">
          <a:xfrm>
            <a:off x="7775575" y="1204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6" name="Oval 230"/>
          <p:cNvSpPr>
            <a:spLocks noChangeArrowheads="1"/>
          </p:cNvSpPr>
          <p:nvPr/>
        </p:nvSpPr>
        <p:spPr bwMode="auto">
          <a:xfrm>
            <a:off x="7727950" y="1019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7" name="Oval 231"/>
          <p:cNvSpPr>
            <a:spLocks noChangeArrowheads="1"/>
          </p:cNvSpPr>
          <p:nvPr/>
        </p:nvSpPr>
        <p:spPr bwMode="auto">
          <a:xfrm>
            <a:off x="7685088" y="809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8" name="Oval 232"/>
          <p:cNvSpPr>
            <a:spLocks noChangeArrowheads="1"/>
          </p:cNvSpPr>
          <p:nvPr/>
        </p:nvSpPr>
        <p:spPr bwMode="auto">
          <a:xfrm>
            <a:off x="3911600" y="3457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89" name="Oval 233"/>
          <p:cNvSpPr>
            <a:spLocks noChangeArrowheads="1"/>
          </p:cNvSpPr>
          <p:nvPr/>
        </p:nvSpPr>
        <p:spPr bwMode="auto">
          <a:xfrm>
            <a:off x="3873500" y="3276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0" name="Oval 234"/>
          <p:cNvSpPr>
            <a:spLocks noChangeArrowheads="1"/>
          </p:cNvSpPr>
          <p:nvPr/>
        </p:nvSpPr>
        <p:spPr bwMode="auto">
          <a:xfrm>
            <a:off x="4264025" y="3133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1" name="Oval 235"/>
          <p:cNvSpPr>
            <a:spLocks noChangeArrowheads="1"/>
          </p:cNvSpPr>
          <p:nvPr/>
        </p:nvSpPr>
        <p:spPr bwMode="auto">
          <a:xfrm>
            <a:off x="4225925" y="29527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2" name="Oval 236"/>
          <p:cNvSpPr>
            <a:spLocks noChangeArrowheads="1"/>
          </p:cNvSpPr>
          <p:nvPr/>
        </p:nvSpPr>
        <p:spPr bwMode="auto">
          <a:xfrm>
            <a:off x="3521075" y="35766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3" name="Oval 237"/>
          <p:cNvSpPr>
            <a:spLocks noChangeArrowheads="1"/>
          </p:cNvSpPr>
          <p:nvPr/>
        </p:nvSpPr>
        <p:spPr bwMode="auto">
          <a:xfrm>
            <a:off x="485457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4" name="Oval 238"/>
          <p:cNvSpPr>
            <a:spLocks noChangeArrowheads="1"/>
          </p:cNvSpPr>
          <p:nvPr/>
        </p:nvSpPr>
        <p:spPr bwMode="auto">
          <a:xfrm>
            <a:off x="4506913" y="3948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5" name="Oval 239"/>
          <p:cNvSpPr>
            <a:spLocks noChangeArrowheads="1"/>
          </p:cNvSpPr>
          <p:nvPr/>
        </p:nvSpPr>
        <p:spPr bwMode="auto">
          <a:xfrm>
            <a:off x="5402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6" name="Oval 240"/>
          <p:cNvSpPr>
            <a:spLocks noChangeArrowheads="1"/>
          </p:cNvSpPr>
          <p:nvPr/>
        </p:nvSpPr>
        <p:spPr bwMode="auto">
          <a:xfrm>
            <a:off x="574992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7" name="Oval 241"/>
          <p:cNvSpPr>
            <a:spLocks noChangeArrowheads="1"/>
          </p:cNvSpPr>
          <p:nvPr/>
        </p:nvSpPr>
        <p:spPr bwMode="auto">
          <a:xfrm>
            <a:off x="5483225" y="27955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8" name="Oval 242"/>
          <p:cNvSpPr>
            <a:spLocks noChangeArrowheads="1"/>
          </p:cNvSpPr>
          <p:nvPr/>
        </p:nvSpPr>
        <p:spPr bwMode="auto">
          <a:xfrm>
            <a:off x="5511800" y="3048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899" name="Oval 243"/>
          <p:cNvSpPr>
            <a:spLocks noChangeArrowheads="1"/>
          </p:cNvSpPr>
          <p:nvPr/>
        </p:nvSpPr>
        <p:spPr bwMode="auto">
          <a:xfrm>
            <a:off x="4583113" y="2643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0" name="Oval 244"/>
          <p:cNvSpPr>
            <a:spLocks noChangeArrowheads="1"/>
          </p:cNvSpPr>
          <p:nvPr/>
        </p:nvSpPr>
        <p:spPr bwMode="auto">
          <a:xfrm>
            <a:off x="3573463" y="2266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1" name="Oval 245"/>
          <p:cNvSpPr>
            <a:spLocks noChangeArrowheads="1"/>
          </p:cNvSpPr>
          <p:nvPr/>
        </p:nvSpPr>
        <p:spPr bwMode="auto">
          <a:xfrm>
            <a:off x="4868863" y="2152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2" name="Oval 246"/>
          <p:cNvSpPr>
            <a:spLocks noChangeArrowheads="1"/>
          </p:cNvSpPr>
          <p:nvPr/>
        </p:nvSpPr>
        <p:spPr bwMode="auto">
          <a:xfrm>
            <a:off x="5735638" y="2128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3" name="Oval 247"/>
          <p:cNvSpPr>
            <a:spLocks noChangeArrowheads="1"/>
          </p:cNvSpPr>
          <p:nvPr/>
        </p:nvSpPr>
        <p:spPr bwMode="auto">
          <a:xfrm>
            <a:off x="3530600" y="2076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4" name="Oval 248"/>
          <p:cNvSpPr>
            <a:spLocks noChangeArrowheads="1"/>
          </p:cNvSpPr>
          <p:nvPr/>
        </p:nvSpPr>
        <p:spPr bwMode="auto">
          <a:xfrm>
            <a:off x="3887788" y="1757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5" name="Oval 249"/>
          <p:cNvSpPr>
            <a:spLocks noChangeArrowheads="1"/>
          </p:cNvSpPr>
          <p:nvPr/>
        </p:nvSpPr>
        <p:spPr bwMode="auto">
          <a:xfrm>
            <a:off x="4078288" y="8953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6" name="Oval 250"/>
          <p:cNvSpPr>
            <a:spLocks noChangeArrowheads="1"/>
          </p:cNvSpPr>
          <p:nvPr/>
        </p:nvSpPr>
        <p:spPr bwMode="auto">
          <a:xfrm>
            <a:off x="5930900" y="1238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7" name="Oval 251"/>
          <p:cNvSpPr>
            <a:spLocks noChangeArrowheads="1"/>
          </p:cNvSpPr>
          <p:nvPr/>
        </p:nvSpPr>
        <p:spPr bwMode="auto">
          <a:xfrm>
            <a:off x="5964238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8" name="Oval 252"/>
          <p:cNvSpPr>
            <a:spLocks noChangeArrowheads="1"/>
          </p:cNvSpPr>
          <p:nvPr/>
        </p:nvSpPr>
        <p:spPr bwMode="auto">
          <a:xfrm>
            <a:off x="4130675" y="1104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09" name="Oval 253"/>
          <p:cNvSpPr>
            <a:spLocks noChangeArrowheads="1"/>
          </p:cNvSpPr>
          <p:nvPr/>
        </p:nvSpPr>
        <p:spPr bwMode="auto">
          <a:xfrm>
            <a:off x="3963988" y="504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0" name="Oval 254"/>
          <p:cNvSpPr>
            <a:spLocks noChangeArrowheads="1"/>
          </p:cNvSpPr>
          <p:nvPr/>
        </p:nvSpPr>
        <p:spPr bwMode="auto">
          <a:xfrm>
            <a:off x="4016375" y="714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1" name="Oval 255"/>
          <p:cNvSpPr>
            <a:spLocks noChangeArrowheads="1"/>
          </p:cNvSpPr>
          <p:nvPr/>
        </p:nvSpPr>
        <p:spPr bwMode="auto">
          <a:xfrm>
            <a:off x="3868738" y="104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2" name="Oval 256"/>
          <p:cNvSpPr>
            <a:spLocks noChangeArrowheads="1"/>
          </p:cNvSpPr>
          <p:nvPr/>
        </p:nvSpPr>
        <p:spPr bwMode="auto">
          <a:xfrm>
            <a:off x="3921125" y="31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3" name="Oval 257"/>
          <p:cNvSpPr>
            <a:spLocks noChangeArrowheads="1"/>
          </p:cNvSpPr>
          <p:nvPr/>
        </p:nvSpPr>
        <p:spPr bwMode="auto">
          <a:xfrm>
            <a:off x="3806825" y="-87313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4" name="Oval 258"/>
          <p:cNvSpPr>
            <a:spLocks noChangeArrowheads="1"/>
          </p:cNvSpPr>
          <p:nvPr/>
        </p:nvSpPr>
        <p:spPr bwMode="auto">
          <a:xfrm>
            <a:off x="6618288" y="4619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5" name="Oval 259"/>
          <p:cNvSpPr>
            <a:spLocks noChangeArrowheads="1"/>
          </p:cNvSpPr>
          <p:nvPr/>
        </p:nvSpPr>
        <p:spPr bwMode="auto">
          <a:xfrm>
            <a:off x="6575425" y="2524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6" name="Oval 260"/>
          <p:cNvSpPr>
            <a:spLocks noChangeArrowheads="1"/>
          </p:cNvSpPr>
          <p:nvPr/>
        </p:nvSpPr>
        <p:spPr bwMode="auto">
          <a:xfrm>
            <a:off x="6527800" y="66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7" name="Oval 261"/>
          <p:cNvSpPr>
            <a:spLocks noChangeArrowheads="1"/>
          </p:cNvSpPr>
          <p:nvPr/>
        </p:nvSpPr>
        <p:spPr bwMode="auto">
          <a:xfrm>
            <a:off x="6708775" y="823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8" name="Oval 262"/>
          <p:cNvSpPr>
            <a:spLocks noChangeArrowheads="1"/>
          </p:cNvSpPr>
          <p:nvPr/>
        </p:nvSpPr>
        <p:spPr bwMode="auto">
          <a:xfrm>
            <a:off x="6462713" y="1533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19" name="Oval 263"/>
          <p:cNvSpPr>
            <a:spLocks noChangeArrowheads="1"/>
          </p:cNvSpPr>
          <p:nvPr/>
        </p:nvSpPr>
        <p:spPr bwMode="auto">
          <a:xfrm>
            <a:off x="90566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0" name="Oval 264"/>
          <p:cNvSpPr>
            <a:spLocks noChangeArrowheads="1"/>
          </p:cNvSpPr>
          <p:nvPr/>
        </p:nvSpPr>
        <p:spPr bwMode="auto">
          <a:xfrm>
            <a:off x="9056688" y="3529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1" name="Oval 265"/>
          <p:cNvSpPr>
            <a:spLocks noChangeArrowheads="1"/>
          </p:cNvSpPr>
          <p:nvPr/>
        </p:nvSpPr>
        <p:spPr bwMode="auto">
          <a:xfrm>
            <a:off x="9056688" y="49149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2" name="Oval 266"/>
          <p:cNvSpPr>
            <a:spLocks noChangeArrowheads="1"/>
          </p:cNvSpPr>
          <p:nvPr/>
        </p:nvSpPr>
        <p:spPr bwMode="auto">
          <a:xfrm>
            <a:off x="6673850" y="6432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3" name="Oval 267"/>
          <p:cNvSpPr>
            <a:spLocks noChangeArrowheads="1"/>
          </p:cNvSpPr>
          <p:nvPr/>
        </p:nvSpPr>
        <p:spPr bwMode="auto">
          <a:xfrm>
            <a:off x="7226300" y="6565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4" name="Oval 268"/>
          <p:cNvSpPr>
            <a:spLocks noChangeArrowheads="1"/>
          </p:cNvSpPr>
          <p:nvPr/>
        </p:nvSpPr>
        <p:spPr bwMode="auto">
          <a:xfrm>
            <a:off x="7759700" y="6684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5" name="Oval 269"/>
          <p:cNvSpPr>
            <a:spLocks noChangeArrowheads="1"/>
          </p:cNvSpPr>
          <p:nvPr/>
        </p:nvSpPr>
        <p:spPr bwMode="auto">
          <a:xfrm>
            <a:off x="6335713" y="67706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6" name="Oval 270"/>
          <p:cNvSpPr>
            <a:spLocks noChangeArrowheads="1"/>
          </p:cNvSpPr>
          <p:nvPr/>
        </p:nvSpPr>
        <p:spPr bwMode="auto">
          <a:xfrm>
            <a:off x="881697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7" name="Oval 271"/>
          <p:cNvSpPr>
            <a:spLocks noChangeArrowheads="1"/>
          </p:cNvSpPr>
          <p:nvPr/>
        </p:nvSpPr>
        <p:spPr bwMode="auto">
          <a:xfrm>
            <a:off x="5811838" y="6624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8" name="Oval 272"/>
          <p:cNvSpPr>
            <a:spLocks noChangeArrowheads="1"/>
          </p:cNvSpPr>
          <p:nvPr/>
        </p:nvSpPr>
        <p:spPr bwMode="auto">
          <a:xfrm>
            <a:off x="4868863" y="6619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29" name="Oval 273"/>
          <p:cNvSpPr>
            <a:spLocks noChangeArrowheads="1"/>
          </p:cNvSpPr>
          <p:nvPr/>
        </p:nvSpPr>
        <p:spPr bwMode="auto">
          <a:xfrm>
            <a:off x="5311775" y="64865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0" name="Oval 274"/>
          <p:cNvSpPr>
            <a:spLocks noChangeArrowheads="1"/>
          </p:cNvSpPr>
          <p:nvPr/>
        </p:nvSpPr>
        <p:spPr bwMode="auto">
          <a:xfrm>
            <a:off x="300672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1" name="Oval 275"/>
          <p:cNvSpPr>
            <a:spLocks noChangeArrowheads="1"/>
          </p:cNvSpPr>
          <p:nvPr/>
        </p:nvSpPr>
        <p:spPr bwMode="auto">
          <a:xfrm>
            <a:off x="3449638" y="663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2932" name="Rectangle 276"/>
          <p:cNvSpPr>
            <a:spLocks noGrp="1" noChangeArrowheads="1"/>
          </p:cNvSpPr>
          <p:nvPr>
            <p:ph type="title"/>
          </p:nvPr>
        </p:nvSpPr>
        <p:spPr>
          <a:xfrm>
            <a:off x="685800" y="9525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Protein crystal background</a:t>
            </a:r>
          </a:p>
        </p:txBody>
      </p:sp>
    </p:spTree>
    <p:extLst>
      <p:ext uri="{BB962C8B-B14F-4D97-AF65-F5344CB8AC3E}">
        <p14:creationId xmlns:p14="http://schemas.microsoft.com/office/powerpoint/2010/main" val="1284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345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3460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3461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3462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</p:spTree>
    <p:extLst>
      <p:ext uri="{BB962C8B-B14F-4D97-AF65-F5344CB8AC3E}">
        <p14:creationId xmlns:p14="http://schemas.microsoft.com/office/powerpoint/2010/main" val="12361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448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484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4485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4486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  <p:graphicFrame>
        <p:nvGraphicFramePr>
          <p:cNvPr id="2324487" name="Object 7"/>
          <p:cNvGraphicFramePr>
            <a:graphicFrameLocks noChangeAspect="1"/>
          </p:cNvGraphicFramePr>
          <p:nvPr/>
        </p:nvGraphicFramePr>
        <p:xfrm>
          <a:off x="1657350" y="1409700"/>
          <a:ext cx="6615113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" name="Chart" r:id="rId5" imgW="6095880" imgH="3943230" progId="MSGraph.Chart.8">
                  <p:embed followColorScheme="full"/>
                </p:oleObj>
              </mc:Choice>
              <mc:Fallback>
                <p:oleObj name="Chart" r:id="rId5" imgW="6095880" imgH="39432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09700"/>
                        <a:ext cx="6615113" cy="427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488" name="Text Box 8"/>
          <p:cNvSpPr txBox="1">
            <a:spLocks noChangeArrowheads="1"/>
          </p:cNvSpPr>
          <p:nvPr/>
        </p:nvSpPr>
        <p:spPr bwMode="auto">
          <a:xfrm>
            <a:off x="5165725" y="2147888"/>
            <a:ext cx="1866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0000"/>
                </a:solidFill>
              </a:rPr>
              <a:t>crystal  background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3300"/>
                </a:solidFill>
              </a:rPr>
              <a:t>saturated sucrose</a:t>
            </a:r>
          </a:p>
        </p:txBody>
      </p:sp>
    </p:spTree>
    <p:extLst>
      <p:ext uri="{BB962C8B-B14F-4D97-AF65-F5344CB8AC3E}">
        <p14:creationId xmlns:p14="http://schemas.microsoft.com/office/powerpoint/2010/main" val="17082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324198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" name="Chart" r:id="rId3" imgW="6095880" imgH="4067322" progId="MSGraph.Chart.8">
                  <p:embed followColorScheme="full"/>
                </p:oleObj>
              </mc:Choice>
              <mc:Fallback>
                <p:oleObj name="Chart" r:id="rId3" imgW="609588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88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3241989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41990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GCN4-p1-N16A trigonal crystal</a:t>
            </a:r>
          </a:p>
        </p:txBody>
      </p:sp>
      <p:graphicFrame>
        <p:nvGraphicFramePr>
          <p:cNvPr id="3241991" name="Object 7"/>
          <p:cNvGraphicFramePr>
            <a:graphicFrameLocks noChangeAspect="1"/>
          </p:cNvGraphicFramePr>
          <p:nvPr/>
        </p:nvGraphicFramePr>
        <p:xfrm>
          <a:off x="1657350" y="1409700"/>
          <a:ext cx="6615113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" name="Chart" r:id="rId5" imgW="6095880" imgH="3943230" progId="MSGraph.Chart.8">
                  <p:embed followColorScheme="full"/>
                </p:oleObj>
              </mc:Choice>
              <mc:Fallback>
                <p:oleObj name="Chart" r:id="rId5" imgW="6095880" imgH="39432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09700"/>
                        <a:ext cx="6615113" cy="427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92" name="Text Box 8"/>
          <p:cNvSpPr txBox="1">
            <a:spLocks noChangeArrowheads="1"/>
          </p:cNvSpPr>
          <p:nvPr/>
        </p:nvSpPr>
        <p:spPr bwMode="auto">
          <a:xfrm>
            <a:off x="5165725" y="2147888"/>
            <a:ext cx="1866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0000"/>
                </a:solidFill>
              </a:rPr>
              <a:t>crystal  background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3300"/>
                </a:solidFill>
              </a:rPr>
              <a:t>saturated sucrose</a:t>
            </a:r>
          </a:p>
        </p:txBody>
      </p:sp>
    </p:spTree>
    <p:extLst>
      <p:ext uri="{BB962C8B-B14F-4D97-AF65-F5344CB8AC3E}">
        <p14:creationId xmlns:p14="http://schemas.microsoft.com/office/powerpoint/2010/main" val="73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8194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08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95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rgbClr val="003399"/>
                </a:solidFill>
              </a:rPr>
              <a:t>Lattice damage</a:t>
            </a:r>
          </a:p>
        </p:txBody>
      </p:sp>
    </p:spTree>
    <p:extLst>
      <p:ext uri="{BB962C8B-B14F-4D97-AF65-F5344CB8AC3E}">
        <p14:creationId xmlns:p14="http://schemas.microsoft.com/office/powerpoint/2010/main" val="3862815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6146" name="Picture 2" descr="microscope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2363"/>
            <a:ext cx="9144000" cy="6361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06147" name="Rectangle 3"/>
          <p:cNvSpPr>
            <a:spLocks noChangeArrowheads="1"/>
          </p:cNvSpPr>
          <p:nvPr/>
        </p:nvSpPr>
        <p:spPr bwMode="auto">
          <a:xfrm>
            <a:off x="685800" y="66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</a:defRPr>
            </a:lvl2pPr>
            <a:lvl3pPr>
              <a:defRPr sz="4400">
                <a:solidFill>
                  <a:schemeClr val="tx2"/>
                </a:solidFill>
                <a:latin typeface="Arial" charset="0"/>
              </a:defRPr>
            </a:lvl3pPr>
            <a:lvl4pPr>
              <a:defRPr sz="4400">
                <a:solidFill>
                  <a:schemeClr val="tx2"/>
                </a:solidFill>
                <a:latin typeface="Arial" charset="0"/>
              </a:defRPr>
            </a:lvl4pPr>
            <a:lvl5pPr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Macroscopic damage</a:t>
            </a:r>
          </a:p>
        </p:txBody>
      </p:sp>
    </p:spTree>
    <p:extLst>
      <p:ext uri="{BB962C8B-B14F-4D97-AF65-F5344CB8AC3E}">
        <p14:creationId xmlns:p14="http://schemas.microsoft.com/office/powerpoint/2010/main" val="858508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83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stress and strain</a:t>
            </a:r>
          </a:p>
        </p:txBody>
      </p:sp>
      <p:pic>
        <p:nvPicPr>
          <p:cNvPr id="31928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30298"/>
          <a:stretch>
            <a:fillRect/>
          </a:stretch>
        </p:blipFill>
        <p:spPr bwMode="auto">
          <a:xfrm>
            <a:off x="0" y="1719263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832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048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8360884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0483" name="Text Box 3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normalized number of atoms</a:t>
            </a:r>
          </a:p>
        </p:txBody>
      </p:sp>
      <p:sp>
        <p:nvSpPr>
          <p:cNvPr id="3220484" name="Text Box 4"/>
          <p:cNvSpPr txBox="1">
            <a:spLocks noChangeArrowheads="1"/>
          </p:cNvSpPr>
          <p:nvPr/>
        </p:nvSpPr>
        <p:spPr bwMode="auto">
          <a:xfrm>
            <a:off x="2681288" y="6424613"/>
            <a:ext cx="438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magnitude of displacement (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fractional</a:t>
            </a:r>
            <a:r>
              <a:rPr lang="en-US" alt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2048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stress and strain</a:t>
            </a:r>
          </a:p>
        </p:txBody>
      </p:sp>
      <p:sp>
        <p:nvSpPr>
          <p:cNvPr id="3220486" name="Rectangle 6"/>
          <p:cNvSpPr>
            <a:spLocks noChangeArrowheads="1"/>
          </p:cNvSpPr>
          <p:nvPr/>
        </p:nvSpPr>
        <p:spPr bwMode="auto">
          <a:xfrm>
            <a:off x="4957763" y="2093913"/>
            <a:ext cx="25019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253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45979292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2531" name="Text Box 3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normalized number of atoms</a:t>
            </a:r>
          </a:p>
        </p:txBody>
      </p:sp>
      <p:sp>
        <p:nvSpPr>
          <p:cNvPr id="3222532" name="Text Box 4"/>
          <p:cNvSpPr txBox="1">
            <a:spLocks noChangeArrowheads="1"/>
          </p:cNvSpPr>
          <p:nvPr/>
        </p:nvSpPr>
        <p:spPr bwMode="auto">
          <a:xfrm>
            <a:off x="2681288" y="6424613"/>
            <a:ext cx="438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magnitude of displacement (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fractional</a:t>
            </a:r>
            <a:r>
              <a:rPr lang="en-US" alt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2253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stress and strain</a:t>
            </a:r>
          </a:p>
        </p:txBody>
      </p:sp>
      <p:sp>
        <p:nvSpPr>
          <p:cNvPr id="3222534" name="Rectangle 6"/>
          <p:cNvSpPr>
            <a:spLocks noChangeArrowheads="1"/>
          </p:cNvSpPr>
          <p:nvPr/>
        </p:nvSpPr>
        <p:spPr bwMode="auto">
          <a:xfrm>
            <a:off x="4957763" y="2574925"/>
            <a:ext cx="2501900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915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150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86076649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1507" name="Text Box 3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normalized number of atoms</a:t>
            </a:r>
          </a:p>
        </p:txBody>
      </p:sp>
      <p:sp>
        <p:nvSpPr>
          <p:cNvPr id="3221508" name="Text Box 4"/>
          <p:cNvSpPr txBox="1">
            <a:spLocks noChangeArrowheads="1"/>
          </p:cNvSpPr>
          <p:nvPr/>
        </p:nvSpPr>
        <p:spPr bwMode="auto">
          <a:xfrm>
            <a:off x="2681288" y="6424613"/>
            <a:ext cx="438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magnitude of displacement (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fractional</a:t>
            </a:r>
            <a:r>
              <a:rPr lang="en-US" alt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2150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stress and strain</a:t>
            </a:r>
          </a:p>
        </p:txBody>
      </p:sp>
    </p:spTree>
    <p:extLst>
      <p:ext uri="{BB962C8B-B14F-4D97-AF65-F5344CB8AC3E}">
        <p14:creationId xmlns:p14="http://schemas.microsoft.com/office/powerpoint/2010/main" val="25336955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36809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78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638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84720063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6387" name="Text Box 3"/>
          <p:cNvSpPr txBox="1">
            <a:spLocks noChangeArrowheads="1"/>
          </p:cNvSpPr>
          <p:nvPr/>
        </p:nvSpPr>
        <p:spPr bwMode="auto">
          <a:xfrm rot="16200000">
            <a:off x="-974724" y="3741737"/>
            <a:ext cx="3643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scaled &lt;F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&gt;</a:t>
            </a:r>
          </a:p>
        </p:txBody>
      </p:sp>
      <p:sp>
        <p:nvSpPr>
          <p:cNvPr id="3216388" name="Text Box 4"/>
          <p:cNvSpPr txBox="1">
            <a:spLocks noChangeArrowheads="1"/>
          </p:cNvSpPr>
          <p:nvPr/>
        </p:nvSpPr>
        <p:spPr bwMode="auto">
          <a:xfrm>
            <a:off x="4265613" y="6424613"/>
            <a:ext cx="1217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(sin(</a:t>
            </a:r>
            <a:r>
              <a:rPr lang="el-GR" altLang="en-US" b="1" smtClean="0">
                <a:solidFill>
                  <a:srgbClr val="000000"/>
                </a:solidFill>
              </a:rPr>
              <a:t>θ</a:t>
            </a:r>
            <a:r>
              <a:rPr lang="en-US" altLang="en-US" b="1" smtClean="0">
                <a:solidFill>
                  <a:srgbClr val="000000"/>
                </a:solidFill>
              </a:rPr>
              <a:t>)/</a:t>
            </a: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US" altLang="en-US" b="1" baseline="30000" smtClean="0">
                <a:solidFill>
                  <a:srgbClr val="000000"/>
                </a:solidFill>
                <a:cs typeface="Arial" charset="0"/>
              </a:rPr>
              <a:t>2</a:t>
            </a:r>
            <a:endParaRPr lang="el-GR" altLang="en-US" b="1" baseline="300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638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Wilson plot</a:t>
            </a:r>
          </a:p>
        </p:txBody>
      </p:sp>
      <p:sp>
        <p:nvSpPr>
          <p:cNvPr id="3216390" name="Text Box 6"/>
          <p:cNvSpPr txBox="1">
            <a:spLocks noChangeArrowheads="1"/>
          </p:cNvSpPr>
          <p:nvPr/>
        </p:nvSpPr>
        <p:spPr bwMode="auto">
          <a:xfrm>
            <a:off x="1422400" y="5945188"/>
            <a:ext cx="6869113" cy="1135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 4.1       3.5      3.2        2.9       2.7       2.5       2.4       2.2       2.1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	resolution (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Å)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6392" name="Text Box 8"/>
          <p:cNvSpPr txBox="1">
            <a:spLocks noChangeArrowheads="1"/>
          </p:cNvSpPr>
          <p:nvPr/>
        </p:nvSpPr>
        <p:spPr bwMode="auto">
          <a:xfrm>
            <a:off x="6440488" y="1092200"/>
            <a:ext cx="2468562" cy="2397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cryst</a:t>
            </a:r>
            <a:r>
              <a:rPr lang="en-US" altLang="en-US" sz="2800" smtClean="0">
                <a:solidFill>
                  <a:srgbClr val="000000"/>
                </a:solidFill>
              </a:rPr>
              <a:t>/R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free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0000"/>
                </a:solidFill>
              </a:rPr>
              <a:t>0.355/0.514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99CC00"/>
                </a:solidFill>
              </a:rPr>
              <a:t>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216393" name="Rectangle 9"/>
          <p:cNvSpPr>
            <a:spLocks noChangeArrowheads="1"/>
          </p:cNvSpPr>
          <p:nvPr/>
        </p:nvSpPr>
        <p:spPr bwMode="auto">
          <a:xfrm>
            <a:off x="4271963" y="2309813"/>
            <a:ext cx="2105025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59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639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8434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40102028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8435" name="Text Box 3"/>
          <p:cNvSpPr txBox="1">
            <a:spLocks noChangeArrowheads="1"/>
          </p:cNvSpPr>
          <p:nvPr/>
        </p:nvSpPr>
        <p:spPr bwMode="auto">
          <a:xfrm rot="16200000">
            <a:off x="-974724" y="3741737"/>
            <a:ext cx="3643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scaled &lt;F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&gt;</a:t>
            </a:r>
          </a:p>
        </p:txBody>
      </p:sp>
      <p:sp>
        <p:nvSpPr>
          <p:cNvPr id="3218436" name="Text Box 4"/>
          <p:cNvSpPr txBox="1">
            <a:spLocks noChangeArrowheads="1"/>
          </p:cNvSpPr>
          <p:nvPr/>
        </p:nvSpPr>
        <p:spPr bwMode="auto">
          <a:xfrm>
            <a:off x="4265613" y="6424613"/>
            <a:ext cx="1217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(sin(</a:t>
            </a:r>
            <a:r>
              <a:rPr lang="el-GR" altLang="en-US" b="1" smtClean="0">
                <a:solidFill>
                  <a:srgbClr val="000000"/>
                </a:solidFill>
              </a:rPr>
              <a:t>θ</a:t>
            </a:r>
            <a:r>
              <a:rPr lang="en-US" altLang="en-US" b="1" smtClean="0">
                <a:solidFill>
                  <a:srgbClr val="000000"/>
                </a:solidFill>
              </a:rPr>
              <a:t>)/</a:t>
            </a: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US" altLang="en-US" b="1" baseline="30000" smtClean="0">
                <a:solidFill>
                  <a:srgbClr val="000000"/>
                </a:solidFill>
                <a:cs typeface="Arial" charset="0"/>
              </a:rPr>
              <a:t>2</a:t>
            </a:r>
            <a:endParaRPr lang="el-GR" altLang="en-US" b="1" baseline="300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843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Wilson plot</a:t>
            </a:r>
          </a:p>
        </p:txBody>
      </p:sp>
      <p:sp>
        <p:nvSpPr>
          <p:cNvPr id="3218438" name="Text Box 6"/>
          <p:cNvSpPr txBox="1">
            <a:spLocks noChangeArrowheads="1"/>
          </p:cNvSpPr>
          <p:nvPr/>
        </p:nvSpPr>
        <p:spPr bwMode="auto">
          <a:xfrm>
            <a:off x="1422400" y="5945188"/>
            <a:ext cx="6869113" cy="1135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 4.1       3.5      3.2        2.9       2.7       2.5       2.4       2.2       2.1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	resolution (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Å)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8439" name="Text Box 7"/>
          <p:cNvSpPr txBox="1">
            <a:spLocks noChangeArrowheads="1"/>
          </p:cNvSpPr>
          <p:nvPr/>
        </p:nvSpPr>
        <p:spPr bwMode="auto">
          <a:xfrm>
            <a:off x="6440488" y="1092200"/>
            <a:ext cx="2468562" cy="2397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cryst</a:t>
            </a:r>
            <a:r>
              <a:rPr lang="en-US" altLang="en-US" sz="2800" smtClean="0">
                <a:solidFill>
                  <a:srgbClr val="000000"/>
                </a:solidFill>
              </a:rPr>
              <a:t>/R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free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0000"/>
                </a:solidFill>
              </a:rPr>
              <a:t>0.355/0.514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99CC00"/>
                </a:solidFill>
              </a:rPr>
              <a:t>0.257/0.449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FF"/>
                </a:solidFill>
              </a:rPr>
              <a:t>0.209/0.407</a:t>
            </a:r>
          </a:p>
        </p:txBody>
      </p:sp>
      <p:sp>
        <p:nvSpPr>
          <p:cNvPr id="3218440" name="Rectangle 8"/>
          <p:cNvSpPr>
            <a:spLocks noChangeArrowheads="1"/>
          </p:cNvSpPr>
          <p:nvPr/>
        </p:nvSpPr>
        <p:spPr bwMode="auto">
          <a:xfrm>
            <a:off x="4271963" y="2900363"/>
            <a:ext cx="4872037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535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741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83093469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7411" name="Text Box 3"/>
          <p:cNvSpPr txBox="1">
            <a:spLocks noChangeArrowheads="1"/>
          </p:cNvSpPr>
          <p:nvPr/>
        </p:nvSpPr>
        <p:spPr bwMode="auto">
          <a:xfrm rot="16200000">
            <a:off x="-974724" y="3741737"/>
            <a:ext cx="3643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scaled &lt;F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&gt;</a:t>
            </a:r>
          </a:p>
        </p:txBody>
      </p:sp>
      <p:sp>
        <p:nvSpPr>
          <p:cNvPr id="3217412" name="Text Box 4"/>
          <p:cNvSpPr txBox="1">
            <a:spLocks noChangeArrowheads="1"/>
          </p:cNvSpPr>
          <p:nvPr/>
        </p:nvSpPr>
        <p:spPr bwMode="auto">
          <a:xfrm>
            <a:off x="4265613" y="6424613"/>
            <a:ext cx="1217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(sin(</a:t>
            </a:r>
            <a:r>
              <a:rPr lang="el-GR" altLang="en-US" b="1" smtClean="0">
                <a:solidFill>
                  <a:srgbClr val="000000"/>
                </a:solidFill>
              </a:rPr>
              <a:t>θ</a:t>
            </a:r>
            <a:r>
              <a:rPr lang="en-US" altLang="en-US" b="1" smtClean="0">
                <a:solidFill>
                  <a:srgbClr val="000000"/>
                </a:solidFill>
              </a:rPr>
              <a:t>)/</a:t>
            </a: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US" altLang="en-US" b="1" baseline="30000" smtClean="0">
                <a:solidFill>
                  <a:srgbClr val="000000"/>
                </a:solidFill>
                <a:cs typeface="Arial" charset="0"/>
              </a:rPr>
              <a:t>2</a:t>
            </a:r>
            <a:endParaRPr lang="el-GR" altLang="en-US" b="1" baseline="300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741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Wilson plot</a:t>
            </a:r>
          </a:p>
        </p:txBody>
      </p:sp>
      <p:sp>
        <p:nvSpPr>
          <p:cNvPr id="3217414" name="Text Box 6"/>
          <p:cNvSpPr txBox="1">
            <a:spLocks noChangeArrowheads="1"/>
          </p:cNvSpPr>
          <p:nvPr/>
        </p:nvSpPr>
        <p:spPr bwMode="auto">
          <a:xfrm>
            <a:off x="1422400" y="5945188"/>
            <a:ext cx="6869113" cy="1135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 4.1       3.5      3.2        2.9       2.7       2.5       2.4       2.2       2.1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	resolution (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Å)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17415" name="Text Box 7"/>
          <p:cNvSpPr txBox="1">
            <a:spLocks noChangeArrowheads="1"/>
          </p:cNvSpPr>
          <p:nvPr/>
        </p:nvSpPr>
        <p:spPr bwMode="auto">
          <a:xfrm>
            <a:off x="6440488" y="1092200"/>
            <a:ext cx="2468562" cy="2397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cryst</a:t>
            </a:r>
            <a:r>
              <a:rPr lang="en-US" altLang="en-US" sz="2800" smtClean="0">
                <a:solidFill>
                  <a:srgbClr val="000000"/>
                </a:solidFill>
              </a:rPr>
              <a:t>/R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free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0000"/>
                </a:solidFill>
              </a:rPr>
              <a:t>0.355/0.514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99CC00"/>
                </a:solidFill>
              </a:rPr>
              <a:t>0.257/0.449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FF"/>
                </a:solidFill>
              </a:rPr>
              <a:t>0.209/0.407</a:t>
            </a:r>
          </a:p>
        </p:txBody>
      </p:sp>
    </p:spTree>
    <p:extLst>
      <p:ext uri="{BB962C8B-B14F-4D97-AF65-F5344CB8AC3E}">
        <p14:creationId xmlns:p14="http://schemas.microsoft.com/office/powerpoint/2010/main" val="32113547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32419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15388"/>
              </p:ext>
            </p:extLst>
          </p:nvPr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Chart" r:id="rId3" imgW="4876942" imgH="3253890" progId="MSGraph.Chart.8">
                  <p:embed followColorScheme="full"/>
                </p:oleObj>
              </mc:Choice>
              <mc:Fallback>
                <p:oleObj name="Chart" r:id="rId3" imgW="4876942" imgH="3253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88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pitchFamily="34" charset="0"/>
              </a:rPr>
              <a:t>Absorbed dose (MGy)</a:t>
            </a:r>
          </a:p>
        </p:txBody>
      </p:sp>
      <p:sp>
        <p:nvSpPr>
          <p:cNvPr id="3241989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pitchFamily="34" charset="0"/>
              </a:rPr>
              <a:t>Water ring position (</a:t>
            </a:r>
            <a:r>
              <a:rPr lang="en-US" altLang="en-US" sz="1800">
                <a:latin typeface="Arial" pitchFamily="34" charset="0"/>
                <a:cs typeface="Arial" pitchFamily="34" charset="0"/>
              </a:rPr>
              <a:t>Ǻ</a:t>
            </a:r>
            <a:r>
              <a:rPr lang="en-US" altLang="en-US" sz="1800">
                <a:latin typeface="Arial" pitchFamily="34" charset="0"/>
              </a:rPr>
              <a:t>)</a:t>
            </a:r>
          </a:p>
        </p:txBody>
      </p:sp>
      <p:sp>
        <p:nvSpPr>
          <p:cNvPr id="3241990" name="Text Box 6"/>
          <p:cNvSpPr txBox="1">
            <a:spLocks noChangeArrowheads="1"/>
          </p:cNvSpPr>
          <p:nvPr/>
        </p:nvSpPr>
        <p:spPr bwMode="auto">
          <a:xfrm>
            <a:off x="2252663" y="1143000"/>
            <a:ext cx="464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latin typeface="Arial" pitchFamily="34" charset="0"/>
              </a:rPr>
              <a:t>GCN4-p1-N16A trigonal crystal</a:t>
            </a:r>
          </a:p>
        </p:txBody>
      </p:sp>
      <p:graphicFrame>
        <p:nvGraphicFramePr>
          <p:cNvPr id="32419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00698"/>
              </p:ext>
            </p:extLst>
          </p:nvPr>
        </p:nvGraphicFramePr>
        <p:xfrm>
          <a:off x="1657350" y="1409700"/>
          <a:ext cx="6615113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3" name="Chart" r:id="rId5" imgW="4876942" imgH="3154538" progId="MSGraph.Chart.8">
                  <p:embed followColorScheme="full"/>
                </p:oleObj>
              </mc:Choice>
              <mc:Fallback>
                <p:oleObj name="Chart" r:id="rId5" imgW="4876942" imgH="31545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09700"/>
                        <a:ext cx="6615113" cy="427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1992" name="Text Box 8"/>
          <p:cNvSpPr txBox="1">
            <a:spLocks noChangeArrowheads="1"/>
          </p:cNvSpPr>
          <p:nvPr/>
        </p:nvSpPr>
        <p:spPr bwMode="auto">
          <a:xfrm>
            <a:off x="5165725" y="2147888"/>
            <a:ext cx="1866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b="1">
                <a:solidFill>
                  <a:srgbClr val="FF0000"/>
                </a:solidFill>
                <a:latin typeface="Arial" pitchFamily="34" charset="0"/>
              </a:rPr>
              <a:t>crystal  background</a:t>
            </a:r>
          </a:p>
          <a:p>
            <a:pPr algn="l"/>
            <a:r>
              <a:rPr lang="en-US" altLang="en-US" sz="1400" b="1">
                <a:solidFill>
                  <a:srgbClr val="003300"/>
                </a:solidFill>
                <a:latin typeface="Arial" pitchFamily="34" charset="0"/>
              </a:rPr>
              <a:t>saturated sucrose</a:t>
            </a:r>
          </a:p>
        </p:txBody>
      </p:sp>
    </p:spTree>
    <p:extLst>
      <p:ext uri="{BB962C8B-B14F-4D97-AF65-F5344CB8AC3E}">
        <p14:creationId xmlns:p14="http://schemas.microsoft.com/office/powerpoint/2010/main" val="4134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3239939" name="Text Box 3"/>
          <p:cNvSpPr txBox="1">
            <a:spLocks noChangeArrowheads="1"/>
          </p:cNvSpPr>
          <p:nvPr/>
        </p:nvSpPr>
        <p:spPr bwMode="auto">
          <a:xfrm>
            <a:off x="3049588" y="1143000"/>
            <a:ext cx="304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latin typeface="Arial" pitchFamily="34" charset="0"/>
              </a:rPr>
              <a:t>Hydrogen bubbles?</a:t>
            </a:r>
          </a:p>
        </p:txBody>
      </p:sp>
      <p:sp>
        <p:nvSpPr>
          <p:cNvPr id="3239940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latin typeface="Courier New" pitchFamily="49" charset="0"/>
              </a:rPr>
              <a:t>http://www.rcdc.nd.edu/compilations/Rxn.pdf</a:t>
            </a:r>
          </a:p>
        </p:txBody>
      </p:sp>
      <p:pic>
        <p:nvPicPr>
          <p:cNvPr id="32399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34502" r="5940" b="34613"/>
          <a:stretch>
            <a:fillRect/>
          </a:stretch>
        </p:blipFill>
        <p:spPr bwMode="auto">
          <a:xfrm>
            <a:off x="406400" y="3421063"/>
            <a:ext cx="8027988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9945" name="Text Box 9"/>
          <p:cNvSpPr txBox="1">
            <a:spLocks noChangeArrowheads="1"/>
          </p:cNvSpPr>
          <p:nvPr/>
        </p:nvSpPr>
        <p:spPr bwMode="auto">
          <a:xfrm>
            <a:off x="363538" y="2220913"/>
            <a:ext cx="8445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latin typeface="Arial" pitchFamily="34" charset="0"/>
              </a:rPr>
              <a:t>“The hydrogen atom reacts with organic compounds by abstracting H from saturated molecules and by adding to centers of unsaturation, for example,</a:t>
            </a:r>
          </a:p>
        </p:txBody>
      </p:sp>
    </p:spTree>
    <p:extLst>
      <p:ext uri="{BB962C8B-B14F-4D97-AF65-F5344CB8AC3E}">
        <p14:creationId xmlns:p14="http://schemas.microsoft.com/office/powerpoint/2010/main" val="23883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3240963" name="Text Box 3"/>
          <p:cNvSpPr txBox="1">
            <a:spLocks noChangeArrowheads="1"/>
          </p:cNvSpPr>
          <p:nvPr/>
        </p:nvSpPr>
        <p:spPr bwMode="auto">
          <a:xfrm>
            <a:off x="3049588" y="1143000"/>
            <a:ext cx="304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latin typeface="Arial" pitchFamily="34" charset="0"/>
              </a:rPr>
              <a:t>Hydrogen bubbles?</a:t>
            </a:r>
          </a:p>
        </p:txBody>
      </p:sp>
      <p:sp>
        <p:nvSpPr>
          <p:cNvPr id="3240964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latin typeface="Courier New" pitchFamily="49" charset="0"/>
              </a:rPr>
              <a:t>http://www.rcdc.nd.edu/compilations/Rxn.pdf</a:t>
            </a:r>
          </a:p>
        </p:txBody>
      </p:sp>
      <p:pic>
        <p:nvPicPr>
          <p:cNvPr id="32409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34502" r="5940" b="34613"/>
          <a:stretch>
            <a:fillRect/>
          </a:stretch>
        </p:blipFill>
        <p:spPr bwMode="auto">
          <a:xfrm>
            <a:off x="406400" y="3421063"/>
            <a:ext cx="8027988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0966" name="Text Box 6"/>
          <p:cNvSpPr txBox="1">
            <a:spLocks noChangeArrowheads="1"/>
          </p:cNvSpPr>
          <p:nvPr/>
        </p:nvSpPr>
        <p:spPr bwMode="auto">
          <a:xfrm>
            <a:off x="363538" y="2220913"/>
            <a:ext cx="8445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latin typeface="Arial" pitchFamily="34" charset="0"/>
              </a:rPr>
              <a:t>“The hydrogen atom reacts with organic compounds by abstracting H from saturated molecules and by adding to centers of unsaturation, for example,</a:t>
            </a:r>
          </a:p>
        </p:txBody>
      </p:sp>
      <p:sp>
        <p:nvSpPr>
          <p:cNvPr id="3240967" name="Oval 7"/>
          <p:cNvSpPr>
            <a:spLocks noChangeArrowheads="1"/>
          </p:cNvSpPr>
          <p:nvPr/>
        </p:nvSpPr>
        <p:spPr bwMode="auto">
          <a:xfrm>
            <a:off x="7285038" y="3613150"/>
            <a:ext cx="942975" cy="915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2168525"/>
            <a:ext cx="7772400" cy="1143000"/>
          </a:xfrm>
        </p:spPr>
        <p:txBody>
          <a:bodyPr/>
          <a:lstStyle/>
          <a:p>
            <a:r>
              <a:rPr lang="en-US" altLang="en-US"/>
              <a:t>thaw</a:t>
            </a:r>
          </a:p>
        </p:txBody>
      </p:sp>
      <p:sp>
        <p:nvSpPr>
          <p:cNvPr id="3177475" name="Rectangle 3"/>
          <p:cNvSpPr>
            <a:spLocks noChangeArrowheads="1"/>
          </p:cNvSpPr>
          <p:nvPr/>
        </p:nvSpPr>
        <p:spPr bwMode="auto">
          <a:xfrm>
            <a:off x="684213" y="635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/>
              <a:t>Hydrogen?</a:t>
            </a:r>
          </a:p>
        </p:txBody>
      </p:sp>
      <p:pic>
        <p:nvPicPr>
          <p:cNvPr id="3177476" name="thaw_cinepak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20788" y="1485900"/>
            <a:ext cx="6700837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28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0" fill="hold"/>
                                        <p:tgtEl>
                                          <p:spTgt spid="3177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74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7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7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47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483578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60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Exponential spot fading: flat dose</a:t>
            </a:r>
            <a:endParaRPr lang="en-US" altLang="en-US" dirty="0" smtClean="0">
              <a:cs typeface="Arial" charset="0"/>
            </a:endParaRPr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00050" y="1336675"/>
          <a:ext cx="789781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Chart" r:id="rId3" imgW="7934400" imgH="5029120" progId="MSGraph.Chart.8">
                  <p:embed followColorScheme="full"/>
                </p:oleObj>
              </mc:Choice>
              <mc:Fallback>
                <p:oleObj name="Chart" r:id="rId3" imgW="793440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9781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 rot="-54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896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62" name="Picture 2" descr="glycerol_vs_trehalose_50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 dirty="0" smtClean="0">
                <a:latin typeface="Arial" charset="0"/>
              </a:rPr>
              <a:t>No dose flattening: damage repair?</a:t>
            </a:r>
            <a:endParaRPr lang="en-US" altLang="en-US" sz="3600" b="1" dirty="0">
              <a:latin typeface="Arial" charset="0"/>
            </a:endParaRPr>
          </a:p>
        </p:txBody>
      </p:sp>
      <p:sp>
        <p:nvSpPr>
          <p:cNvPr id="3164164" name="Text Box 4"/>
          <p:cNvSpPr txBox="1">
            <a:spLocks noChangeArrowheads="1"/>
          </p:cNvSpPr>
          <p:nvPr/>
        </p:nvSpPr>
        <p:spPr bwMode="auto">
          <a:xfrm>
            <a:off x="3581400" y="6153150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Absorbed Dose (MGy)</a:t>
            </a:r>
          </a:p>
        </p:txBody>
      </p:sp>
      <p:sp>
        <p:nvSpPr>
          <p:cNvPr id="3164165" name="Text Box 5"/>
          <p:cNvSpPr txBox="1">
            <a:spLocks noChangeArrowheads="1"/>
          </p:cNvSpPr>
          <p:nvPr/>
        </p:nvSpPr>
        <p:spPr bwMode="auto">
          <a:xfrm rot="-5400000">
            <a:off x="-1062467" y="3517384"/>
            <a:ext cx="3339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Fraction </a:t>
            </a:r>
            <a:r>
              <a:rPr lang="en-US" altLang="en-US" b="1" dirty="0" smtClean="0">
                <a:solidFill>
                  <a:srgbClr val="000000"/>
                </a:solidFill>
                <a:latin typeface="Arial" charset="0"/>
              </a:rPr>
              <a:t>Se-Met undamaged </a:t>
            </a:r>
            <a:endParaRPr lang="en-US" alt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66" name="Text Box 6"/>
          <p:cNvSpPr txBox="1">
            <a:spLocks noChangeArrowheads="1"/>
          </p:cNvSpPr>
          <p:nvPr/>
        </p:nvSpPr>
        <p:spPr bwMode="auto">
          <a:xfrm>
            <a:off x="2586038" y="865188"/>
            <a:ext cx="451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charset="0"/>
              </a:rPr>
              <a:t>25mM SeMet in 50 mM bis-tris</a:t>
            </a:r>
          </a:p>
        </p:txBody>
      </p:sp>
      <p:sp>
        <p:nvSpPr>
          <p:cNvPr id="3164167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      0.0         0.2         0.4         0.6          0.8         1.0</a:t>
            </a:r>
          </a:p>
        </p:txBody>
      </p:sp>
      <p:sp>
        <p:nvSpPr>
          <p:cNvPr id="3164168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0                 100                 200                300                400                500</a:t>
            </a:r>
          </a:p>
        </p:txBody>
      </p:sp>
      <p:sp>
        <p:nvSpPr>
          <p:cNvPr id="3164169" name="Text Box 9"/>
          <p:cNvSpPr txBox="1">
            <a:spLocks noChangeArrowheads="1"/>
          </p:cNvSpPr>
          <p:nvPr/>
        </p:nvSpPr>
        <p:spPr bwMode="auto">
          <a:xfrm>
            <a:off x="4130675" y="2600325"/>
            <a:ext cx="36623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Half-dose = 10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0.4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25% threhalose</a:t>
            </a:r>
          </a:p>
        </p:txBody>
      </p:sp>
      <p:sp>
        <p:nvSpPr>
          <p:cNvPr id="3164170" name="Text Box 10"/>
          <p:cNvSpPr txBox="1">
            <a:spLocks noChangeArrowheads="1"/>
          </p:cNvSpPr>
          <p:nvPr/>
        </p:nvSpPr>
        <p:spPr bwMode="auto">
          <a:xfrm>
            <a:off x="4005263" y="1603375"/>
            <a:ext cx="3916362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Half-dose = 17.0 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 0.7 MGy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25% glycerol</a:t>
            </a:r>
            <a:endParaRPr lang="en-US" altLang="en-US" sz="16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164171" name="Text Box 11"/>
          <p:cNvSpPr txBox="1">
            <a:spLocks noChangeArrowheads="1"/>
          </p:cNvSpPr>
          <p:nvPr/>
        </p:nvSpPr>
        <p:spPr bwMode="auto">
          <a:xfrm>
            <a:off x="3683000" y="4567238"/>
            <a:ext cx="4578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Reverse half-dose = 93 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  <a:cs typeface="Arial" charset="0"/>
              </a:rPr>
              <a:t>±</a:t>
            </a:r>
            <a:r>
              <a:rPr lang="en-US" altLang="en-US" sz="2400">
                <a:solidFill>
                  <a:srgbClr val="990099"/>
                </a:solidFill>
                <a:latin typeface="Arial" charset="0"/>
              </a:rPr>
              <a:t> 5 MGy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0969" y="3280528"/>
            <a:ext cx="1531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Drift!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&quot;No&quot; Symbol 2"/>
          <p:cNvSpPr/>
          <p:nvPr/>
        </p:nvSpPr>
        <p:spPr bwMode="auto">
          <a:xfrm>
            <a:off x="4996206" y="0"/>
            <a:ext cx="3563332" cy="1178351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31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9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Falling into “the drift”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04606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31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40" y="-49662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 descr="face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-4907"/>
          <a:stretch/>
        </p:blipFill>
        <p:spPr bwMode="auto">
          <a:xfrm>
            <a:off x="-521653" y="-48234"/>
            <a:ext cx="10614233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Falling into “the </a:t>
            </a:r>
            <a:r>
              <a:rPr lang="en-US" altLang="en-US" dirty="0"/>
              <a:t>drift”</a:t>
            </a:r>
            <a:endParaRPr lang="en-US" altLang="en-US" dirty="0" smtClean="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663546"/>
              </p:ext>
            </p:extLst>
          </p:nvPr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Chart" r:id="rId4" imgW="6941785" imgH="4023550" progId="MSGraph.Chart.8">
                  <p:embed followColorScheme="full"/>
                </p:oleObj>
              </mc:Choice>
              <mc:Fallback>
                <p:oleObj name="Chart" r:id="rId4" imgW="6941785" imgH="4023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" name="AutoShape 5" descr="Image result for pacific rim &quot;the drif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ata:image/jpeg;base64,/9j/4AAQSkZJRgABAQAAAQABAAD/2wCEAAkGBxMSEhUTExIWFRUVGBgYGBgYGBgXFxgYGhUWFxcYGBgYHSggGB0lHRcXITEhJSkrLi4uFx8zODMtNygtLisBCgoKDg0OGxAQGy0mHSAtLS0vLS8tLS0tLS0tLS0tLS0tLS8tLS0tLS0tLS0tLS0tLS0tLS0tLS0tLS0tLS0tLf/AABEIAJ0BQQMBIgACEQEDEQH/xAAcAAACAgMBAQAAAAAAAAAAAAAEBQMGAAECBwj/xAA+EAACAQIEAwYDBwIFAwUAAAABAhEAAwQSITEFQVEGEyJhcYEykaEHFEKxwdHwI1JicoKS4TOy8RUWQ1Oi/8QAGQEAAwEBAQAAAAAAAAAAAAAAAQIDBAAF/8QAKxEAAgICAgIBBAEDBQAAAAAAAAECEQMhEjETQQQiMlFhcZGx4QUUI1KB/9oADAMBAAIRAxEAPwDw6KlxFnLl81DdN6nwGHUuO80WMx8xRHH8Yl6+z21ISFVAeSqoH70E7dB9CuK6itk1yTT9ANxWCs5VsUQEddA1o1gpfYTqpEudayxYZzCqWPkCaYJ2exJGllvoPzNUipdoV0BF9aN4dwy7fuJZVSWuEBAOZO1au8GxCDxWX9cpP5VYsb20c4TDYdbS2rmFYFbiiLhIGhOmm/vAqsf2Tlfol4H2OU37+Gxt8YV7NvN4oOY6EAawRBnSqfc0NT8V4tdxF03rrl3b4mO50ihC00JSXSOUX2ydLlRd6CYrm40CoUOtJz4sZRskvGo2EGpksyN6ivb1OTt2OjVy4SZrLaSaxFmmOGschU5yodIjTDkwFEk7dZoq3w9w5VlKlTDA8qJteA+fXp/zXD8RidSSeZ3NZ3KT6KaGDXVQADlS7FY+ZApffxJPOhy9GOH2wOZPdvk/KoWc1ytWjDcFtBFZiSSKeUlACVlXJNaymrW+GtLsoqFhb6Ck8/6DwK1lNckGrK1tD0pbj7Sgab08clsDiKqJ73/CPfX86jaww3U/KuAaqIcmtVtq1RAMMM82GH9rq3zBWh7g0Pt+tEcGguUOzqR8tR+VT8SwItoSDOo/WiAGxdu2FGUydJ1nlQ9rDliY5T9BJqKa2GP886ATruyIPWpbd0rOu++nmDz22qJrhMa8oqTBYZr1xLSxmuMqCTAlmCiTyGtccZ949fn/AMVlM/8A21e6D6/tWUtoIpusJMTHKelaLVwtSsNKrFaFZc/s27CHipvDvha7oJuhec+YcmEfDR3bf7P8WmNSytz73fvWzclVW0YTwmQTGgUUu+zftjf4c142bK3e8UFw0jKqScwj/Mac3ftPxN/iFnFLhVe5btvbW0mc5gwJY6SZG+3I0/8AYR8l/wCnnDWyNDuNK4FTXbmYltpJPzM1FQoJEaacP4aT4mUnoAPz1H511wnDK3iYaKfmf2FObmIAALtlB2AEu3oOX82qmPH7YJS9IacBsi5mAtuqINSxysT0VE5b6zrTAcLtr8GLey7bK7mW9EYg/Kk1jGX8pW1YIBG9x438gZHpQNnFXLFzvL6MzKDkOrKpPQtsPLzrQ5KiVMa8SxP3QA3cTeuXtCFVlQKJ0zCGkwfh89TtR9niGExq/wBW0rTGZl8LCNp1keub2rz9+IuWuFoPeaHMoYjWZUkSpnmIOp611hbpB8Jg1m8iv9D8G/5GfaXsz3BZ7LNctDUkqylRpvOjDUCRVfU1Z+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/DwFjeq1xrhWTxqNOY/WjH7Tyfhgcj+9CcRx3fEeKFgzvvruBryFI2giRq4qVxUVKjmT4K5luK3Qin/GEm0Y9flrVZqw2LwuIRIOmonXzoisV8PsK51E+8UZfwqC3CzmJJ1iIjbz1oWxmtliBsP1qVccrDXQ/Sg7TCLGEb1tGIIIMEbGpMWZYmo40onBP3+7/wDY3+41lQ5V863QCRpvUlzao03ru7VV9ovsZdniM9zM+Qdzc1kCTA8OvWoOG8RuYa6t602V0nKYBiVKnQ6HQke9ccNxvdFzE50ZPTNGv0ojg/DHxV63YtxnuNlXMQomCdSdtqWK2yk5fRFfiwBNqwURi8K1p3tNGZGZGgyMysVMEbiRvUApyI+tgKFXkqy3mdNPc0XbCWgb10y557x/hUUAt3UTzZfoC350Jx28WYLyAn3NXcuKsmlbGA7S3CYt2p+bH6Udw7tEl093cXKW0/wny12qp2LpUypIPUEg/MUQLttrbhy3erlNthEET4kf2Mhv8Mc9JrNJbsfhEtPEuzyMyumnIr6CfyBPsfKpcJbthrYdAAggQPMmT13qbs/jM+GDsdU38+7YN9QsH1NcccvLbuMFEwflBO9HIktrpnY36fotWG4f95KuptPcCxlYBW3KASRqwkGZ/KkX2kdlGTDLjZBOZFfr41za/wCqPZqSYXtSVYAKOWxr1XgrjiGCxWGiZw7QSNBdglCD5QKy0uWik20v0fPFTYbDlzAqICnNo90kDehOVBSBbthbZ0JJoS8811euyaLwODzCTT4sbkwTmoi8V0r0VjMJkPlQ4SnlioVTJlqRVri2KaWLKouZz7Vkk6LJWbwXDs2rbdKPfF27eg36ClGK4vOi6ClzYxuWlJ4pS7DyS6H13iF1vhWB5xSw4whwX8cHUTS5rjHcmt2hVoYV0L5GtlqxPHO9VUSytsbaak+9NuD4EoJO9JOA4T8Rj0qw4rHC1bLQTHSvQwYo4o66IZss8srl2EcU4qthCWOvIc6874lxJ7zFmOnIchWsdi3vsWYknkPLyrVjBF0Z1IJXdNjHUdajlycnoMVSNYSwbhyLudhWr+Ce2fEpX10qK2xBldDyq48E4XdvLN8nLyB3mlUU0FtlRe00TlMdYMVELLHZSfY16iuFVBlUAClN7BjUMw/KlcaGTTKJcskCSIrRWAD1pzxYoJXeluHaJGh8jSJhZCLpgidDvXKrMDrTB8PbYbm23Q7H0/hqLF2wgtwfEBr6zpRAD3reXQ71GDU2MxTXGlomI0EVBXHHeasrisrjifD2S2wok4ZRqzfKubl1o0ELt5UKzmarpIXsZYeyrHLbtNcPRQzH1gUwXDYm7c0wt1rjr3gHduWZZADjwyVGmu2oq7/Zzj7fBrLYzEvbdMXbUW0tOHugrnbxpplGsHXQ0HguM4xraY6xc+6WbdhMI113GIunxLmNu02o8YAgAQKe2hG/RRbl9RobayNCDoZB8Uzzrkm0d1K+hnSuLuDuuxJDMWJMndiSSSfM70Ta7N4ptrRo1P8AB1x/Jx92JIKOGAMxsdv2obilsyCQdRGo6UXieBYq0JNpo6jX8q7w3EpXurq5l5gjUHyPKuavTR11sTqtSqAvxLMggakQeTabx0ojiGACeJHzITAnQj1H60AZmotUU7LzwZVtYM5jHe5gvUlhkX8pmo8fw8OxYGSWn3oPgji7ZAPx2JZRuWQ/Go8xuKZ3FKx/buD1nnV8s1xiLhhcmKm4WtpgfxaHyr0PsZ2jTCscwhboEQOZ0I9pmvOuIPcW5nVc4iNeVOcA7Nac5f8AojM2nwnbQ+p+lYnkUHb9l541KNL0Ua2gLQTGpg1PxC4ZigmGtEkFknmKLW7EvQLTng+IB8J3pNXSsQZFWxz4OxJR5Itt1AwgikOLwZRtNjR3Cr2ZDJ1ogWtpM1slU1ZnVxdCRMwOmhHWocTccnxTNOcThAdaXsQfC2/I1myYtl4TAtKya7u2CK5CVGh7MXWmvDsGpIn+e1Q8Nw0mTTlotjlO5J2FVhGtsnKQzwNq3b1KZidYZwNPRZgetWbC3sMVGfDkeaMp+jAVRLWKZpIQnfooP6mtXuK3LYZiCG0Cruo3Obz3oZFyXbOjoueI7LcMutNrEthsSpkBlDWyeUhScvntVO7Y8IuW3DtZCzoblozac8jp8DHpSnAZ570MNXClmMEFgTJHQQZPKvTEwyYk38Izd2t0WyoFxbltblqAtxbjDx2mdsumozHppmWnQ7bKN2U4UrnPcB0+HpV373SKr+Os3MLKOuR0OVhzkcjQDcaZxlB05mvRiko0RbbYfxTiRHgQ6j8VV3iHE32ZpPlWYziAUELq1JGaaz5KRWJ1ccsa2lcBuVaBqNDolF0j06HUfI1GzTWxrXJFE4ytVusrgGqysrK44b466AgtjWDOnL1pjwfsobqd5cfu1iVAEsehPIDaleAs964QCEBkzu22/WTyr0XBYLYFQCo0MDUafTfT0r0Pj4/LuXRlyT8ekScJ7JYRbajIHeJLNuT1AOgo+z2eteJe6Cgx4lUZp6kqdvaisJbZZ5T5T+Zou0oMgsxj/T9QAfrWzhGKpIyuUn2xCvZ+5mBtZVQ9WM7dAP1oTiiYzD6hGuCCfAcxAEScpAPMbTV2Rxy2ri+ocbweRHKkYU/yUTg/ai7c+EBgTl/qQoBjz9qYPgbXEbOUIttmzGQBPeA6Ry6gxuD8uO0XAy9tmtxbuJEwJRw2nPZtapfZnib2LvdXCQoOg/tM7+RqUpdRkVUbXKIl4rg3sXDbczGxBlSNRI+RHqCKGBzctavPaXh63bd1grm4WUoi2mgMR/UYMBBDjKY/uHmTVdwXZvGlhksXA3KRl/7qxSxTUqo1RyRaBcNiwilcmVwPDcDEHMGmSNjpKjaJBq8W3F7DJcYQxUHTQZtjpyDb+pPUUpxPBbmGy/fMK6g650h0IAls2WSsAHbpVgsd1dtwpVrZEQNo/Sn8CyRcZP8AwI8zhJSQj4cpzFdWzwu/w+JTIPLYj0Jqfitq5hcJdzaDEEqDzY55I9hm+VNMBiLeHcqWzOozawFykQM/9x3mOQ5VXvtExzXXtMFy2cngAMrmk5oM89D/AKjXm5ceZ5VGS+lezasuNwuL2ynGp8O2hHWoDRODtyQK0pW6IN0DshGhGtSrhWjarJasqdSBNR38ODWp/HI+U3d4cMMEXNLOgZo2BPKpreopZiEaZkkDrRmHvjrTYriqYs97CXSRSLH2Dn0GlWHcUDdWN6fJG0CDoTi8QCGE9KisJLCi8Xa3iu8Fho1JFZqdlr0GLaCjTaKisuNXYyBt7bn1mtYy+BEMNOVA32Jt6df1NPJpCxRNd4o51WAJ23NG8Px5LKbiQW+Fo0YA6jXekSjSan+8XHCW8xKoWZV5KWy5iOk5V+VZ3NtlOKLFi2dLr3bbA97BMgHmGIOmmoG3KibWMvXbbWRltq8ZsigEwxbfcamYHQVxh8Si2n7xZJK5T7GZ96EwvE/GAinTWfKpSk06RaMItWxx9oXErjmw9weO7YXOT+Jk8Gf3AX61S7mJyiFqwdsuJpetYYrugdW0APxSJ01n1NVI1dypUQivyYTXRtmAeRriisEZlD+Lb15VJuhwatV0ywSDyrVE4xTXTCuK7FAJxWVs1qiAysrKyuOLJ2ZbKxZtBIidudWs9rLFttQz+4Qew1NUrifEMwUqAsjQDkvKhcJkWS4DTp1I2JIHWOdbcOeUYqK0Z54lJ2y/3O31pjAt5R/mk/OKsvBMb39pWUNr/dsR5EVROCcCtXWzSuTwuqgksoO63DtOg0nn516JhsSigbADYDyrfiU5K5GTLxjqIwXAFo8WX02I0jlrtU3/AKeY+L3pc/HACSzlhEAEmFE6QNIpPd7W2rUqDo2pnWPmTXKLS+urJu2/pLPfwNsju3IIYjwkxJnT11ri1gcKLhAtpn3Jy+nOKpeJ+0FZ2JEeXlEUsxXbe+893bOvP4jQc4BWOZ6zhb9socqwQRBgARG3860ua5bF3PecD+1R9K8pxnH8aFl2yDz0PypfZ4wCWz3XZ2VgD+FWOxqPKELq972/7FVikwv7SO1JxWKItsRatSqwSMxIhyfqPT1qrYHGvabMjFfQ7+vWhTWV5zyPlZuUEo0evt2Ww12yrJiS7v4yWMFgVEGNgI/mlZe4VYW3YW1f8YBFzvlW5b1GX+nbPOCa8rw3Ertv4bjDSNCdB5Vg4jdzZs5LdTqavPLiyJck9f0f8kY48kbpls432asYXxXHDa/CTlLD/CBtVVxaqrf03LLAIJEETyPUjqK01q9c/qstx1zZc8MVzbhc20xrFN+FdkMViCITKvVtPpUvvncEV+2P1MDw+POgNMrbSKufCOxlnCgXLxssVMnP4genh/Sq/wAZ4thEGS3Yh1PxGVGnKOda0pR+4hak/pFdxJpfdwpBlT7U7wb271h7hOR1IKqFMNLZWEj4YEGTvPlSfiF0yEXc/QVJzjJNr0Ok1o7XHhNBLMeXSo7nfPvCD5muBb7vUCetSWb7PoBQtvTDpdAt7Dxu5NTDCIFkgnTzqx8KwdlYZ1zsDqDsDOmn83q64W9hmTKbIHKRy/ekyLh6Hj9Xs8UuuCdBFS4a6Phbar9xzhmERgHKDMYUbNr6cvM1W+IcNsrca2qsSpI8DBlb0IOvt0qXY1ilsMdxqPLWo8Ldytrz/eaKey1kyrB15gaEdcy8vXah8SFYynPlzBpWMWoWs1oMuooO3cGcAct+p01ioOC485nBULbaPCNgYG00+wXZ83WVsgZWYA5WlwIknKDO0n2rFklwb5PRsxVKOu0V/tI1jusOtnVgrd6ddWzafSq9TPj3d9+62mLW1YqjHQkA7mgFtE6x/N60YlUUZp7kR1tWgyOVHYjhNxCggObgJUIwc6CTIWSNOtAmqdiUFY+DDj8Q1/zc6EqUXPCV85rVq3mMCgtIKVvRHW1py3Z273ZuRoN6TxQjOMuimTDPHXJVZhrmu2rimJGVlZWVxwRdMqp9vlU+HEmBAkRrGo8iefSh7XQjQ7evKub2hI6afvVE62LVlvw3Fe5UItl1UbwCZ8yRvRVvtFa/Fm99KWdneLSMjnVRoeo/4o/GX7dzcA+1ehDI3G0zJKKumgxeL4F/j7z2P/NT28Rwg/8Ax3Cfc1XSLKmci1Fe4yi/CB6CueX/ALUDx31ZcV4jw5fgwjn1H71We1fHHNxRYHcqF1VSupk6mKQ4njFxtjlHlQDNPmahP5KapFYYadsmxV5m1dyx9ZrkqFG+sVvD4K485UJjfoPU8qd4DgYtkPiMkSPBm1OvONYHSpRjKb0isnGKEFu2WMDc0e/Ar4UPkJBBOnKOR8+dWjivGrAa0FRTk8IyqFULo0D3NCcQ7RuynLFsAiI3jXrT+GCW3sTyyfSEXDuBX7zZVttpuSIA+dXHh3Ya0in7xcWSQRBggDce9VM8dur8NxvnpUdzid65PjI96aDwxXVsElkfuj1fh74axb7q0pdc2eN1zAQD6xpSLtp2ruKgsoCjHmulVjh3am6ltbNu3mYCJ1JOpMx7/SicLwTHYh2Y2iDBBL+ELqAYrVLJjcP+Pt/ogoSU/r6/krhxN1jLO3XxE7+9H8XcYm82ICG1beAMqkr3iouZE5EnQ+WarhgPs0UpN/EQTPwCQp5AzvVd7SLbw3d27DSTbBZgxOV5YPAHwyVHnWGWJ/dL0aI5Yt8YkPB+G3WHgtP5kggfM0bb7L4nOzFV128VO/s+us2HOdp8ZidT51ZrjIPxUbVI59sptrsbiLg2EczqQPfQUVhOxirHeYhR1A1/7ZpzisYAPKkuJx8TTKSF2MTw/D94B3hPNmAyzHLUfWvP7/aW/wB4zW3KKTog1UCdB4pPKnZxxkwdeU1TsSsM2kanTpUszb2Ux0TPxBy5uGCxJMnXf1qN8W5MljPkY/KuEtEgkAkLqSBoB1PSiOF2rLPF+41tMreJVznMB4QVkaE6VG2Vo3w3BPeZlQSQrNHWOXzIorAcIc2715w6JaEZgjEd6YyWyQPDOpk9KYdj7Vy1dW9kLW2GU5SCTnfu18Mz8Yjars/FFOHu4eSLV6C6ggTHnGnL5UY7Ysm0UZ8Jew9q1cvJ/TuiUYEHcSAQNtKn4bxlrZds0WzBzDRtFgAHcbkR51YOI8btvaTDlENtAFUHUwvw684igsWLKBfuxVgUUse6CQ5+JRMyBprScH1Jdhv8Moq6nXmfzNWccXsWMI2FVRfLut0uwIFt1AGVBPikCC3rFA9qGnu2MZspBgAaAyJj1NI6pqPa2d30F289sd4qnK2ZAxWVmPEFJEBgCNtRNCGpGvMVCFiVUkhZOUExJA2BMD5Co6QJqjeEtFwUHFT4N4cGlkrTKYnU0z1zA2w2GcRuD+VeQ4gQx9T+deu8AuTYb0/SvK8VhXNxgqMTJ0g9awfC++aPZ/1anCDA2ripHEaHeo69E8IysrKyuODcJiYZZ2Uz8tRXHE3DXXYbMxYf6jP6x7UOp12msmqcrjQtU7OrVwqZFEtjjQpI5CuaCk10FpMmvXy0anz6VEKkSzNSd1FDb7O6IQlGYEWlYG7JUbqsZj0Enb1odrgG2p6/tRXBuFtiLgGoUfE3QdPWjHvQH1sZ4vjN02f+mLVm4CltU0UAEZiebsdix3g0mOKblXoF7hFq7aFs6ARlIiVAGgE8qU4nse2Yd04y882/0q88cvRGM4lRvFiJI2ru3aGhY6VZsR2YuW2HehmtystbBOk6yIlTE76VZbXZTB2bqZH78MZGoaByVk5nzow+PKTBP5EYopfZ/svfxmbuU8K/E5+Ee/WrRgPsvdcrYm6ADrlQSYkczpVlu4i9atG2FFpSYB66bBF3Mcqjx/F792ytolrfdgDvFAdiIiXWZX2naqeGEWR805bXQ14DwTD4J/6KKJiWc5jorDc7fEdKdWrqtcYgF58oXlO/SqTwY4q0ZKC8iyRcJyqRE+Kdue1T8O4/ir+Z3tZUXYLopHqda0R4ro87Lzcm76/Yy4q5HeKBAGsDUAAda8M4iwN24RsXaP8AcavPbPtXcC9zbhM48WXp0k71QrFkufIbn+c6yfKknKkep8LHwx2+2XjsndyWFE7kn5nSnjXgedU/DXHAGW08AQNP+aI++3P7G+aj8zSxiqKSexzisQOtIOKcQC6b1DiLzHovqZ+goK8w/ExbyGn/ADTNUtAXezt8WNwZoDEMG1bRvLnUmeBmVRlBEjkdRoTMn2oXF4nvHL5VWTOVBlUeQHIVGWR9FYw9jPv+6sm3Zu3F75QLymFVo8QXQywzbfpQuCwWZoeQI5daGt3tdYpirE7EfKp2r6Hpki4a3bMhjPLqD1BGxrs4liIGYjaoUNwGQR8prb4phu4HoBTpiM6hxrlA9eVDX8YR+P1C7VBicWW0kn1P7VPg+E3LpCouhIBc/CD5t+goNv0MkvZrDYW5iZFtczLEKJJOZwunLmK9Z7N9geHWLStiw9+6VGYZoRSQJCgbweZqtcIwRwOYWz3haMzLGbbbLMwKJxPaRuYb/a37VPmgO/RZsXwngyjTBDT/ABt+9VjtKeHpg7/dYO2jtkCNqzL4xJUk6aUqudoQSdD8jSfiuLN7w7LM66HTX8q7l+gxi7FOGyqQ72y6mRElQdOo6GDTHhmPw6jK2FV2kkEseYAAMmIG/vXXC+JW7T5rtlL1sK4FpiQMxQhWJHMTNLrOAd4yowGgZiCQD1MDQRXKNvoZui9WO112zkK37NtVmbKW5BHm0amlnHe0aX3W6WzODGUAomXzjfWoeEJgERDcJ74Fs4cNkj8GX2prewWHxFsvYtFhtITKNJkjWZrVDB9OmjLPO+W0/wCSj8QuM7szAAkjbbbSOulCVPi0ysVBkAkA+hqCszNRlZWVlA43WV1btFiABJO1dWRrMTFE46TLlMhsxIymQFA1zSI15Rr1rbW5GYVzcUxPSieHtpFMlToDegRbpFbCs2wJp3ZwmY6LJrhcI+crnAIAOUhhrm+EHLEjfeI5zTcGLzRnD+Ak+K4YH9o3PvyoziXEe5UJbUKBEDlOpkjnt8zUxvumpMeutI+KvMGqOoLXYiuT30GcP7VYi2dXLpzRjKn9varpw/iFzFXHt4MAm2mfMylsxgHu1UAjNqdxqQdq8uFerfYt2gs4J8Qb9xbVq6tvU5tWBeAuXnDH/b6VPySp0x3CN3RnGeIYnB3DbxCiSpa2yr3ZuBNSMu6zoNpg1F2Q7V3rjMtxFgjMHVQv+kgfT0qzduMXh+L3LH3fOBhy7PeZCqsCsBFzQWZmCjbqeVVjhPCRYe7lkqm+25PhGnpVsTlJJkJ8Vaa2M+JcaUDNcZVYxqdgOSgf3Rv150vscVdLme2FuZgB4wJA6iCQfSqBx7G97cJJ0BIA5b6n3/ahMNirlshlYiD1MbztR89OqE/21x0z07jHaG9ZHeMguAxAb4QdiI+R9zSjEdvm7vKwDM2oC/AvtzoLjuLNzCjNrpmnkPhj/uql12TPJOkdD4mNq2gnHYp7rl3bMTz/AEjlRGFbIknrPvypdNSJdgREzvWZPdmxr0NbeNmdTRXDQl18ly+thYJzsrOJGy5V1k0jS8Bsv1rGxOkBQPPc08srqkxPGrCsRiI0maGQ6meh/Kh5orEXQdR+Ia0kpuQyikF8Ja2UuJc0nVTyDjUA+RgiesUNxHChTmX4T9D0ovgvCLtxgMoCnUl9Fj8zvVpfslbtwcxZZmW0Uc4CbketXxfEyZFa6/ZOeeEHTKJbw7kSFYjbQE61MjOhysII0htCKt/FuN2cOuWxBvTIZTonQdNNdBVYx3EGxDm4/iuNqSfhHkq7V2bDjg6UrYceSUlbVIEfFsfKpcHw+5dPIDmzGAK5xNsLGXfmf5tUnBLqi/a70/0muWxdkmCmcZp8oms5QZvwIW8rrftmCNzAn9qtFrAJatsruGNw5pGmsbAjUCnn2yYXC4hcK+EuWngsrm2wYKuUZZy+ka1Tsfdu/wBIJIt21XvG2GpgKSecDbnRg3VMm97IrKWYv99euC4igWQBmDkEiHP4YEUrbHuPxn51J2hsMMQ6qp3GvLUA0new09aTxNNlFJNBL8QMzv67e9dcX4l95utcNtLQOuS2uVBpGgpbWV3FXfsNjfgGEDt3jLNu2dehJ+EU5uYtmusQy2fDAUfDERsOdVvD45kJAJCNGZRsY2oi9iw2iIo1Opb5b9K045RUaM+SEnIc4mzh1Km5N0gDQaEztmPL0qbjN1bNhTbUWXMjKC05Tz15xz86mPaK2FFy/wB298AAZIOg220FVfjXFWxD5jtyHSqZJRjHXsjjhKUld0hcxrmt1qsRuMrKysrjgkggBtRMwfTeKiB3A51zNE3kCEEAGRsdRqCKp2rXoHRymqkc5qO0+U12t4mJ5CKidpM0G9I6iy8LxEKx/DlJn9Pfb3qC5jHYzJ13/wDPP2oXDOe5H+b/AMVLYt03L8CcaJnt5hvJ8yf586V4oTG4MxB5UxdgBtS+6sy3T32ppu0COmQrExHI8p9NudTWLhEIQTlaQvI9Z/nOhAedTlvCH2KmJpIDyR652NCXbea0FVssTGq9R1/L1qLj5yWsQttgGZozMQsToWJ/YcoFVbsDxNrV9V3F4EHWMpAJkfKKk7b4om6BsCC59ZZB8gv/AOjXpXeOzzPG1lorWNtW0GVTnPNyI1/wryHrr6UBcg/tM8hr85qXEtQs61gnR6MB1gcYThrqtrlXKPLMfD9QaRGprd8qGA2YQfnP6VCanJ2OlRlZWA1smTNIEs3ZqxgnR1xGZWy/EDrzhk8wd1O80pzoiPaFpbjMwK3TmzBQGEBZjWQdQdqAGlM8Ph8hzAmfahGC5W3phb1o4wnCi2rMFHTc/sPemWHtopyooJH4jqR+lRO5NKL2KY6bDyr0I5cONfSrZmcJz7H+J4yiaABmH8+Kl+M4xiMR4ZIUfhXQe55+9KTTzAHwD0qWT5WSerpDxwxjv2BLhAsFo0MxqZ8jWYlszs2RVDMzZV0UZiTCiTAEwBroKm+MknrH1qC+fFlFY72WoDY686kvupgKNhvzJrLmmtQ0wCw9lrYfOC0RlPmeXpWuL8duXItEgW7ZJCqIDMfxP/cY08hSXC4k22mJkQRMT8qjLkknr+tNF07FaLP2nxYm1cDAm5bQlRy8IEn1M0JgrisNN6gscNU4S5iGJLKyoo5Cefn6Uqt3CpkGmWW22xfHqkO8VgFI03pNesMu4p7wy7IBOpNGXsMr7iquCkrRNTcXsqRNaphisKoJigWWKhJUWUrOa1W61SjGVlZWVxxlZWVlcc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ata:image/jpeg;base64,/9j/4AAQSkZJRgABAQAAAQABAAD/2wCEAAkGBxMSEhUTExIWFRUVGBgYGBgYGBgXFxgYGhUWFxcYGBgYHSggGB0lHRcXITEhJSkrLi4uFx8zODMtNygtLisBCgoKDg0OGxAQGy0mHSAtLS0vLS8tLS0tLS0tLS0tLS0tLS8tLS0tLS0tLS0tLS0tLS0tLS0tLS0tLS0tLS0tLf/AABEIAJ0BQQMBIgACEQEDEQH/xAAcAAACAgMBAQAAAAAAAAAAAAAEBQMGAAECBwj/xAA+EAACAQIEAwYDBwIFAwUAAAABAhEAAwQSITEFQVEGEyJhcYEykaEHFEKxwdHwI1JicoKS4TOy8RUWQ1Oi/8QAGQEAAwEBAQAAAAAAAAAAAAAAAQIDBAAF/8QAKxEAAgICAgIBBAEDBQAAAAAAAAECEQMhEjETQQQiMlFhcZGx4QUUI1KB/9oADAMBAAIRAxEAPwDw6KlxFnLl81DdN6nwGHUuO80WMx8xRHH8Yl6+z21ISFVAeSqoH70E7dB9CuK6itk1yTT9ANxWCs5VsUQEddA1o1gpfYTqpEudayxYZzCqWPkCaYJ2exJGllvoPzNUipdoV0BF9aN4dwy7fuJZVSWuEBAOZO1au8GxCDxWX9cpP5VYsb20c4TDYdbS2rmFYFbiiLhIGhOmm/vAqsf2Tlfol4H2OU37+Gxt8YV7NvN4oOY6EAawRBnSqfc0NT8V4tdxF03rrl3b4mO50ihC00JSXSOUX2ydLlRd6CYrm40CoUOtJz4sZRskvGo2EGpksyN6ivb1OTt2OjVy4SZrLaSaxFmmOGschU5yodIjTDkwFEk7dZoq3w9w5VlKlTDA8qJteA+fXp/zXD8RidSSeZ3NZ3KT6KaGDXVQADlS7FY+ZApffxJPOhy9GOH2wOZPdvk/KoWc1ytWjDcFtBFZiSSKeUlACVlXJNaymrW+GtLsoqFhb6Ck8/6DwK1lNckGrK1tD0pbj7Sgab08clsDiKqJ73/CPfX86jaww3U/KuAaqIcmtVtq1RAMMM82GH9rq3zBWh7g0Pt+tEcGguUOzqR8tR+VT8SwItoSDOo/WiAGxdu2FGUydJ1nlQ9rDliY5T9BJqKa2GP886ATruyIPWpbd0rOu++nmDz22qJrhMa8oqTBYZr1xLSxmuMqCTAlmCiTyGtccZ949fn/AMVlM/8A21e6D6/tWUtoIpusJMTHKelaLVwtSsNKrFaFZc/s27CHipvDvha7oJuhec+YcmEfDR3bf7P8WmNSytz73fvWzclVW0YTwmQTGgUUu+zftjf4c142bK3e8UFw0jKqScwj/Mac3ftPxN/iFnFLhVe5btvbW0mc5gwJY6SZG+3I0/8AYR8l/wCnnDWyNDuNK4FTXbmYltpJPzM1FQoJEaacP4aT4mUnoAPz1H511wnDK3iYaKfmf2FObmIAALtlB2AEu3oOX82qmPH7YJS9IacBsi5mAtuqINSxysT0VE5b6zrTAcLtr8GLey7bK7mW9EYg/Kk1jGX8pW1YIBG9x438gZHpQNnFXLFzvL6MzKDkOrKpPQtsPLzrQ5KiVMa8SxP3QA3cTeuXtCFVlQKJ0zCGkwfh89TtR9niGExq/wBW0rTGZl8LCNp1keub2rz9+IuWuFoPeaHMoYjWZUkSpnmIOp611hbpB8Jg1m8iv9D8G/5GfaXsz3BZ7LNctDUkqylRpvOjDUCRVfU1Z+G44Zms33ZEuq1stBY2yRGYqdSORHQkjUVXsThjbcowhlMHoehHUHepJpvRSnWwe6da4rbVzSt7GQUL8RpXL2yxMCY3964w4llHnRzBVJI0FJKVBSN4bC8hqaNkKIHu36Cg7WO5bTz5xXFy7O2gqLTb2UtEt69Og0FCua2WrAKZKgEBFclaKyVLawjXNFFNySBQCBTRMVeKCDoNKOwvAwPiM0Ri7aqAo5b1GeRN0h1FiMq51JNaWyx01pkI5U34WiKAQJueeoFWw45ZOgTah2JRwpgASaaWeBAgSN9ZmrLguHK3jf4unKuuNYy3aSWgEfWtDx8SXKxI/DwFjeq1xrhWTxqNOY/WjH7Tyfhgcj+9CcRx3fEeKFgzvvruBryFI2giRq4qVxUVKjmT4K5luK3Qin/GEm0Y9flrVZqw2LwuIRIOmonXzoisV8PsK51E+8UZfwqC3CzmJJ1iIjbz1oWxmtliBsP1qVccrDXQ/Sg7TCLGEb1tGIIIMEbGpMWZYmo40onBP3+7/wDY3+41lQ5V863QCRpvUlzao03ru7VV9ovsZdniM9zM+Qdzc1kCTA8OvWoOG8RuYa6t602V0nKYBiVKnQ6HQke9ccNxvdFzE50ZPTNGv0ojg/DHxV63YtxnuNlXMQomCdSdtqWK2yk5fRFfiwBNqwURi8K1p3tNGZGZGgyMysVMEbiRvUApyI+tgKFXkqy3mdNPc0XbCWgb10y557x/hUUAt3UTzZfoC350Jx28WYLyAn3NXcuKsmlbGA7S3CYt2p+bH6Udw7tEl093cXKW0/wny12qp2LpUypIPUEg/MUQLttrbhy3erlNthEET4kf2Mhv8Mc9JrNJbsfhEtPEuzyMyumnIr6CfyBPsfKpcJbthrYdAAggQPMmT13qbs/jM+GDsdU38+7YN9QsH1NcccvLbuMFEwflBO9HIktrpnY36fotWG4f95KuptPcCxlYBW3KASRqwkGZ/KkX2kdlGTDLjZBOZFfr41za/wCqPZqSYXtSVYAKOWxr1XgrjiGCxWGiZw7QSNBdglCD5QKy0uWik20v0fPFTYbDlzAqICnNo90kDehOVBSBbthbZ0JJoS8811euyaLwODzCTT4sbkwTmoi8V0r0VjMJkPlQ4SnlioVTJlqRVri2KaWLKouZz7Vkk6LJWbwXDs2rbdKPfF27eg36ClGK4vOi6ClzYxuWlJ4pS7DyS6H13iF1vhWB5xSw4whwX8cHUTS5rjHcmt2hVoYV0L5GtlqxPHO9VUSytsbaak+9NuD4EoJO9JOA4T8Rj0qw4rHC1bLQTHSvQwYo4o66IZss8srl2EcU4qthCWOvIc6874lxJ7zFmOnIchWsdi3vsWYknkPLyrVjBF0Z1IJXdNjHUdajlycnoMVSNYSwbhyLudhWr+Ce2fEpX10qK2xBldDyq48E4XdvLN8nLyB3mlUU0FtlRe00TlMdYMVELLHZSfY16iuFVBlUAClN7BjUMw/KlcaGTTKJcskCSIrRWAD1pzxYoJXeluHaJGh8jSJhZCLpgidDvXKrMDrTB8PbYbm23Q7H0/hqLF2wgtwfEBr6zpRAD3reXQ71GDU2MxTXGlomI0EVBXHHeasrisrjifD2S2wok4ZRqzfKubl1o0ELt5UKzmarpIXsZYeyrHLbtNcPRQzH1gUwXDYm7c0wt1rjr3gHduWZZADjwyVGmu2oq7/Zzj7fBrLYzEvbdMXbUW0tOHugrnbxpplGsHXQ0HguM4xraY6xc+6WbdhMI113GIunxLmNu02o8YAgAQKe2hG/RRbl9RobayNCDoZB8Uzzrkm0d1K+hnSuLuDuuxJDMWJMndiSSSfM70Ta7N4ptrRo1P8AB1x/Jx92JIKOGAMxsdv2obilsyCQdRGo6UXieBYq0JNpo6jX8q7w3EpXurq5l5gjUHyPKuavTR11sTqtSqAvxLMggakQeTabx0ojiGACeJHzITAnQj1H60AZmotUU7LzwZVtYM5jHe5gvUlhkX8pmo8fw8OxYGSWn3oPgji7ZAPx2JZRuWQ/Go8xuKZ3FKx/buD1nnV8s1xiLhhcmKm4WtpgfxaHyr0PsZ2jTCscwhboEQOZ0I9pmvOuIPcW5nVc4iNeVOcA7Nac5f8AojM2nwnbQ+p+lYnkUHb9l541KNL0Ua2gLQTGpg1PxC4ZigmGtEkFknmKLW7EvQLTng+IB8J3pNXSsQZFWxz4OxJR5Itt1AwgikOLwZRtNjR3Cr2ZDJ1ogWtpM1slU1ZnVxdCRMwOmhHWocTccnxTNOcThAdaXsQfC2/I1myYtl4TAtKya7u2CK5CVGh7MXWmvDsGpIn+e1Q8Nw0mTTlotjlO5J2FVhGtsnKQzwNq3b1KZidYZwNPRZgetWbC3sMVGfDkeaMp+jAVRLWKZpIQnfooP6mtXuK3LYZiCG0Cruo3Obz3oZFyXbOjoueI7LcMutNrEthsSpkBlDWyeUhScvntVO7Y8IuW3DtZCzoblozac8jp8DHpSnAZ570MNXClmMEFgTJHQQZPKvTEwyYk38Izd2t0WyoFxbltblqAtxbjDx2mdsumozHppmWnQ7bKN2U4UrnPcB0+HpV373SKr+Os3MLKOuR0OVhzkcjQDcaZxlB05mvRiko0RbbYfxTiRHgQ6j8VV3iHE32ZpPlWYziAUELq1JGaaz5KRWJ1ccsa2lcBuVaBqNDolF0j06HUfI1GzTWxrXJFE4ytVusrgGqysrK44b466AgtjWDOnL1pjwfsobqd5cfu1iVAEsehPIDaleAs964QCEBkzu22/WTyr0XBYLYFQCo0MDUafTfT0r0Pj4/LuXRlyT8ekScJ7JYRbajIHeJLNuT1AOgo+z2eteJe6Cgx4lUZp6kqdvaisJbZZ5T5T+Zou0oMgsxj/T9QAfrWzhGKpIyuUn2xCvZ+5mBtZVQ9WM7dAP1oTiiYzD6hGuCCfAcxAEScpAPMbTV2Rxy2ri+ocbweRHKkYU/yUTg/ai7c+EBgTl/qQoBjz9qYPgbXEbOUIttmzGQBPeA6Ry6gxuD8uO0XAy9tmtxbuJEwJRw2nPZtapfZnib2LvdXCQoOg/tM7+RqUpdRkVUbXKIl4rg3sXDbczGxBlSNRI+RHqCKGBzctavPaXh63bd1grm4WUoi2mgMR/UYMBBDjKY/uHmTVdwXZvGlhksXA3KRl/7qxSxTUqo1RyRaBcNiwilcmVwPDcDEHMGmSNjpKjaJBq8W3F7DJcYQxUHTQZtjpyDb+pPUUpxPBbmGy/fMK6g650h0IAls2WSsAHbpVgsd1dtwpVrZEQNo/Sn8CyRcZP8AwI8zhJSQj4cpzFdWzwu/w+JTIPLYj0Jqfitq5hcJdzaDEEqDzY55I9hm+VNMBiLeHcqWzOozawFykQM/9x3mOQ5VXvtExzXXtMFy2cngAMrmk5oM89D/AKjXm5ceZ5VGS+lezasuNwuL2ynGp8O2hHWoDRODtyQK0pW6IN0DshGhGtSrhWjarJasqdSBNR38ODWp/HI+U3d4cMMEXNLOgZo2BPKpreopZiEaZkkDrRmHvjrTYriqYs97CXSRSLH2Dn0GlWHcUDdWN6fJG0CDoTi8QCGE9KisJLCi8Xa3iu8Fho1JFZqdlr0GLaCjTaKisuNXYyBt7bn1mtYy+BEMNOVA32Jt6df1NPJpCxRNd4o51WAJ23NG8Px5LKbiQW+Fo0YA6jXekSjSan+8XHCW8xKoWZV5KWy5iOk5V+VZ3NtlOKLFi2dLr3bbA97BMgHmGIOmmoG3KibWMvXbbWRltq8ZsigEwxbfcamYHQVxh8Si2n7xZJK5T7GZ96EwvE/GAinTWfKpSk06RaMItWxx9oXErjmw9weO7YXOT+Jk8Gf3AX61S7mJyiFqwdsuJpetYYrugdW0APxSJ01n1NVI1dypUQivyYTXRtmAeRriisEZlD+Lb15VJuhwatV0ywSDyrVE4xTXTCuK7FAJxWVs1qiAysrKyuOLJ2ZbKxZtBIidudWs9rLFttQz+4Qew1NUrifEMwUqAsjQDkvKhcJkWS4DTp1I2JIHWOdbcOeUYqK0Z54lJ2y/3O31pjAt5R/mk/OKsvBMb39pWUNr/dsR5EVROCcCtXWzSuTwuqgksoO63DtOg0nn516JhsSigbADYDyrfiU5K5GTLxjqIwXAFo8WX02I0jlrtU3/AKeY+L3pc/HACSzlhEAEmFE6QNIpPd7W2rUqDo2pnWPmTXKLS+urJu2/pLPfwNsju3IIYjwkxJnT11ri1gcKLhAtpn3Jy+nOKpeJ+0FZ2JEeXlEUsxXbe+893bOvP4jQc4BWOZ6zhb9socqwQRBgARG3860ua5bF3PecD+1R9K8pxnH8aFl2yDz0PypfZ4wCWz3XZ2VgD+FWOxqPKELq972/7FVikwv7SO1JxWKItsRatSqwSMxIhyfqPT1qrYHGvabMjFfQ7+vWhTWV5zyPlZuUEo0evt2Ww12yrJiS7v4yWMFgVEGNgI/mlZe4VYW3YW1f8YBFzvlW5b1GX+nbPOCa8rw3Ertv4bjDSNCdB5Vg4jdzZs5LdTqavPLiyJck9f0f8kY48kbpls432asYXxXHDa/CTlLD/CBtVVxaqrf03LLAIJEETyPUjqK01q9c/qstx1zZc8MVzbhc20xrFN+FdkMViCITKvVtPpUvvncEV+2P1MDw+POgNMrbSKufCOxlnCgXLxssVMnP4genh/Sq/wAZ4thEGS3Yh1PxGVGnKOda0pR+4hak/pFdxJpfdwpBlT7U7wb271h7hOR1IKqFMNLZWEj4YEGTvPlSfiF0yEXc/QVJzjJNr0Ok1o7XHhNBLMeXSo7nfPvCD5muBb7vUCetSWb7PoBQtvTDpdAt7Dxu5NTDCIFkgnTzqx8KwdlYZ1zsDqDsDOmn83q64W9hmTKbIHKRy/ekyLh6Hj9Xs8UuuCdBFS4a6Phbar9xzhmERgHKDMYUbNr6cvM1W+IcNsrca2qsSpI8DBlb0IOvt0qXY1ilsMdxqPLWo8Ldytrz/eaKey1kyrB15gaEdcy8vXah8SFYynPlzBpWMWoWs1oMuooO3cGcAct+p01ioOC485nBULbaPCNgYG00+wXZ83WVsgZWYA5WlwIknKDO0n2rFklwb5PRsxVKOu0V/tI1jusOtnVgrd6ddWzafSq9TPj3d9+62mLW1YqjHQkA7mgFtE6x/N60YlUUZp7kR1tWgyOVHYjhNxCggObgJUIwc6CTIWSNOtAmqdiUFY+DDj8Q1/zc6EqUXPCV85rVq3mMCgtIKVvRHW1py3Z273ZuRoN6TxQjOMuimTDPHXJVZhrmu2rimJGVlZWVxwRdMqp9vlU+HEmBAkRrGo8iefSh7XQjQ7evKub2hI6afvVE62LVlvw3Fe5UItl1UbwCZ8yRvRVvtFa/Fm99KWdneLSMjnVRoeo/4o/GX7dzcA+1ehDI3G0zJKKumgxeL4F/j7z2P/NT28Rwg/8Ax3Cfc1XSLKmci1Fe4yi/CB6CueX/ALUDx31ZcV4jw5fgwjn1H71We1fHHNxRYHcqF1VSupk6mKQ4njFxtjlHlQDNPmahP5KapFYYadsmxV5m1dyx9ZrkqFG+sVvD4K485UJjfoPU8qd4DgYtkPiMkSPBm1OvONYHSpRjKb0isnGKEFu2WMDc0e/Ar4UPkJBBOnKOR8+dWjivGrAa0FRTk8IyqFULo0D3NCcQ7RuynLFsAiI3jXrT+GCW3sTyyfSEXDuBX7zZVttpuSIA+dXHh3Ya0in7xcWSQRBggDce9VM8dur8NxvnpUdzid65PjI96aDwxXVsElkfuj1fh74axb7q0pdc2eN1zAQD6xpSLtp2ruKgsoCjHmulVjh3am6ltbNu3mYCJ1JOpMx7/SicLwTHYh2Y2iDBBL+ELqAYrVLJjcP+Pt/ogoSU/r6/krhxN1jLO3XxE7+9H8XcYm82ICG1beAMqkr3iouZE5EnQ+WarhgPs0UpN/EQTPwCQp5AzvVd7SLbw3d27DSTbBZgxOV5YPAHwyVHnWGWJ/dL0aI5Yt8YkPB+G3WHgtP5kggfM0bb7L4nOzFV128VO/s+us2HOdp8ZidT51ZrjIPxUbVI59sptrsbiLg2EczqQPfQUVhOxirHeYhR1A1/7ZpzisYAPKkuJx8TTKSF2MTw/D94B3hPNmAyzHLUfWvP7/aW/wB4zW3KKTog1UCdB4pPKnZxxkwdeU1TsSsM2kanTpUszb2Ux0TPxBy5uGCxJMnXf1qN8W5MljPkY/KuEtEgkAkLqSBoB1PSiOF2rLPF+41tMreJVznMB4QVkaE6VG2Vo3w3BPeZlQSQrNHWOXzIorAcIc2715w6JaEZgjEd6YyWyQPDOpk9KYdj7Vy1dW9kLW2GU5SCTnfu18Mz8Yjars/FFOHu4eSLV6C6ggTHnGnL5UY7Ysm0UZ8Jew9q1cvJ/TuiUYEHcSAQNtKn4bxlrZds0WzBzDRtFgAHcbkR51YOI8btvaTDlENtAFUHUwvw684igsWLKBfuxVgUUse6CQ5+JRMyBprScH1Jdhv8Moq6nXmfzNWccXsWMI2FVRfLut0uwIFt1AGVBPikCC3rFA9qGnu2MZspBgAaAyJj1NI6pqPa2d30F289sd4qnK2ZAxWVmPEFJEBgCNtRNCGpGvMVCFiVUkhZOUExJA2BMD5Co6QJqjeEtFwUHFT4N4cGlkrTKYnU0z1zA2w2GcRuD+VeQ4gQx9T+deu8AuTYb0/SvK8VhXNxgqMTJ0g9awfC++aPZ/1anCDA2ripHEaHeo69E8IysrKyuODcJiYZZ2Uz8tRXHE3DXXYbMxYf6jP6x7UOp12msmqcrjQtU7OrVwqZFEtjjQpI5CuaCk10FpMmvXy0anz6VEKkSzNSd1FDb7O6IQlGYEWlYG7JUbqsZj0Enb1odrgG2p6/tRXBuFtiLgGoUfE3QdPWjHvQH1sZ4vjN02f+mLVm4CltU0UAEZiebsdix3g0mOKblXoF7hFq7aFs6ARlIiVAGgE8qU4nse2Yd04y882/0q88cvRGM4lRvFiJI2ru3aGhY6VZsR2YuW2HehmtystbBOk6yIlTE76VZbXZTB2bqZH78MZGoaByVk5nzow+PKTBP5EYopfZ/svfxmbuU8K/E5+Ee/WrRgPsvdcrYm6ADrlQSYkczpVlu4i9atG2FFpSYB66bBF3Mcqjx/F792ytolrfdgDvFAdiIiXWZX2naqeGEWR805bXQ14DwTD4J/6KKJiWc5jorDc7fEdKdWrqtcYgF58oXlO/SqTwY4q0ZKC8iyRcJyqRE+Kdue1T8O4/ir+Z3tZUXYLopHqda0R4ro87Lzcm76/Yy4q5HeKBAGsDUAAda8M4iwN24RsXaP8AcavPbPtXcC9zbhM48WXp0k71QrFkufIbn+c6yfKknKkep8LHwx2+2XjsndyWFE7kn5nSnjXgedU/DXHAGW08AQNP+aI++3P7G+aj8zSxiqKSexzisQOtIOKcQC6b1DiLzHovqZ+goK8w/ExbyGn/ADTNUtAXezt8WNwZoDEMG1bRvLnUmeBmVRlBEjkdRoTMn2oXF4nvHL5VWTOVBlUeQHIVGWR9FYw9jPv+6sm3Zu3F75QLymFVo8QXQywzbfpQuCwWZoeQI5daGt3tdYpirE7EfKp2r6Hpki4a3bMhjPLqD1BGxrs4liIGYjaoUNwGQR8prb4phu4HoBTpiM6hxrlA9eVDX8YR+P1C7VBicWW0kn1P7VPg+E3LpCouhIBc/CD5t+goNv0MkvZrDYW5iZFtczLEKJJOZwunLmK9Z7N9geHWLStiw9+6VGYZoRSQJCgbweZqtcIwRwOYWz3haMzLGbbbLMwKJxPaRuYb/a37VPmgO/RZsXwngyjTBDT/ABt+9VjtKeHpg7/dYO2jtkCNqzL4xJUk6aUqudoQSdD8jSfiuLN7w7LM66HTX8q7l+gxi7FOGyqQ72y6mRElQdOo6GDTHhmPw6jK2FV2kkEseYAAMmIG/vXXC+JW7T5rtlL1sK4FpiQMxQhWJHMTNLrOAd4yowGgZiCQD1MDQRXKNvoZui9WO112zkK37NtVmbKW5BHm0amlnHe0aX3W6WzODGUAomXzjfWoeEJgERDcJ74Fs4cNkj8GX2prewWHxFsvYtFhtITKNJkjWZrVDB9OmjLPO+W0/wCSj8QuM7szAAkjbbbSOulCVPi0ysVBkAkA+hqCszNRlZWVlA43WV1btFiABJO1dWRrMTFE46TLlMhsxIymQFA1zSI15Rr1rbW5GYVzcUxPSieHtpFMlToDegRbpFbCs2wJp3ZwmY6LJrhcI+crnAIAOUhhrm+EHLEjfeI5zTcGLzRnD+Ak+K4YH9o3PvyoziXEe5UJbUKBEDlOpkjnt8zUxvumpMeutI+KvMGqOoLXYiuT30GcP7VYi2dXLpzRjKn9varpw/iFzFXHt4MAm2mfMylsxgHu1UAjNqdxqQdq8uFerfYt2gs4J8Qb9xbVq6tvU5tWBeAuXnDH/b6VPySp0x3CN3RnGeIYnB3DbxCiSpa2yr3ZuBNSMu6zoNpg1F2Q7V3rjMtxFgjMHVQv+kgfT0qzduMXh+L3LH3fOBhy7PeZCqsCsBFzQWZmCjbqeVVjhPCRYe7lkqm+25PhGnpVsTlJJkJ8Vaa2M+JcaUDNcZVYxqdgOSgf3Rv150vscVdLme2FuZgB4wJA6iCQfSqBx7G97cJJ0BIA5b6n3/ahMNirlshlYiD1MbztR89OqE/21x0z07jHaG9ZHeMguAxAb4QdiI+R9zSjEdvm7vKwDM2oC/AvtzoLjuLNzCjNrpmnkPhj/uql12TPJOkdD4mNq2gnHYp7rl3bMTz/AEjlRGFbIknrPvypdNSJdgREzvWZPdmxr0NbeNmdTRXDQl18ly+thYJzsrOJGy5V1k0jS8Bsv1rGxOkBQPPc08srqkxPGrCsRiI0maGQ6meh/Kh5orEXQdR+Ia0kpuQyikF8Ja2UuJc0nVTyDjUA+RgiesUNxHChTmX4T9D0ovgvCLtxgMoCnUl9Fj8zvVpfslbtwcxZZmW0Uc4CbketXxfEyZFa6/ZOeeEHTKJbw7kSFYjbQE61MjOhysII0htCKt/FuN2cOuWxBvTIZTonQdNNdBVYx3EGxDm4/iuNqSfhHkq7V2bDjg6UrYceSUlbVIEfFsfKpcHw+5dPIDmzGAK5xNsLGXfmf5tUnBLqi/a70/0muWxdkmCmcZp8oms5QZvwIW8rrftmCNzAn9qtFrAJatsruGNw5pGmsbAjUCnn2yYXC4hcK+EuWngsrm2wYKuUZZy+ka1Tsfdu/wBIJIt21XvG2GpgKSecDbnRg3VMm97IrKWYv99euC4igWQBmDkEiHP4YEUrbHuPxn51J2hsMMQ6qp3GvLUA0new09aTxNNlFJNBL8QMzv67e9dcX4l95utcNtLQOuS2uVBpGgpbWV3FXfsNjfgGEDt3jLNu2dehJ+EU5uYtmusQy2fDAUfDERsOdVvD45kJAJCNGZRsY2oi9iw2iIo1Opb5b9K045RUaM+SEnIc4mzh1Km5N0gDQaEztmPL0qbjN1bNhTbUWXMjKC05Tz15xz86mPaK2FFy/wB298AAZIOg220FVfjXFWxD5jtyHSqZJRjHXsjjhKUld0hcxrmt1qsRuMrKysrjgkggBtRMwfTeKiB3A51zNE3kCEEAGRsdRqCKp2rXoHRymqkc5qO0+U12t4mJ5CKidpM0G9I6iy8LxEKx/DlJn9Pfb3qC5jHYzJ13/wDPP2oXDOe5H+b/AMVLYt03L8CcaJnt5hvJ8yf586V4oTG4MxB5UxdgBtS+6sy3T32ppu0COmQrExHI8p9NudTWLhEIQTlaQvI9Z/nOhAedTlvCH2KmJpIDyR652NCXbea0FVssTGq9R1/L1qLj5yWsQttgGZozMQsToWJ/YcoFVbsDxNrV9V3F4EHWMpAJkfKKk7b4om6BsCC59ZZB8gv/AOjXpXeOzzPG1lorWNtW0GVTnPNyI1/wryHrr6UBcg/tM8hr85qXEtQs61gnR6MB1gcYThrqtrlXKPLMfD9QaRGprd8qGA2YQfnP6VCanJ2OlRlZWA1smTNIEs3ZqxgnR1xGZWy/EDrzhk8wd1O80pzoiPaFpbjMwK3TmzBQGEBZjWQdQdqAGlM8Ph8hzAmfahGC5W3phb1o4wnCi2rMFHTc/sPemWHtopyooJH4jqR+lRO5NKL2KY6bDyr0I5cONfSrZmcJz7H+J4yiaABmH8+Kl+M4xiMR4ZIUfhXQe55+9KTTzAHwD0qWT5WSerpDxwxjv2BLhAsFo0MxqZ8jWYlszs2RVDMzZV0UZiTCiTAEwBroKm+MknrH1qC+fFlFY72WoDY686kvupgKNhvzJrLmmtQ0wCw9lrYfOC0RlPmeXpWuL8duXItEgW7ZJCqIDMfxP/cY08hSXC4k22mJkQRMT8qjLkknr+tNF07FaLP2nxYm1cDAm5bQlRy8IEn1M0JgrisNN6gscNU4S5iGJLKyoo5Cefn6Uqt3CpkGmWW22xfHqkO8VgFI03pNesMu4p7wy7IBOpNGXsMr7iquCkrRNTcXsqRNaphisKoJigWWKhJUWUrOa1W61SjGVlZWVxxlZWVlcc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3" y="0"/>
            <a:ext cx="3057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most sensitive 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 sharp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8545"/>
            <a:ext cx="7772400" cy="1931906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with X-rays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64990"/>
            <a:ext cx="7772400" cy="177381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beams to match any sample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(Some assembly required)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 smtClean="0"/>
              <a:t>Dose contrast: differential expansion</a:t>
            </a:r>
            <a:endParaRPr lang="en-US" altLang="en-US" sz="3600" dirty="0"/>
          </a:p>
        </p:txBody>
      </p:sp>
      <p:pic>
        <p:nvPicPr>
          <p:cNvPr id="3135495" name="Picture 7" descr="N16A_trig_WO4_2_001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496" name="Text Box 8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13395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517" name="Picture 5" descr="N16A_trig_WO4_2_002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6518" name="Text Box 6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28698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7540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7541" name="Picture 5" descr="N16A_trig_WO4_2_003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Dose contrast: differential expansion</a:t>
            </a:r>
          </a:p>
        </p:txBody>
      </p:sp>
      <p:sp>
        <p:nvSpPr>
          <p:cNvPr id="3138563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8565" name="Picture 5" descr="N16A_trig_WO4_2_005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01243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22203" y="3051375"/>
            <a:ext cx="34644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two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10068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189625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59204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058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9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3359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419351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1946757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7628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78560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52931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20098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902125" y="3041681"/>
            <a:ext cx="1188720" cy="118872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size?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882101">
            <a:off x="3914028" y="3532951"/>
            <a:ext cx="1178350" cy="17910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2610" y="325885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1012" y="3364007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09414" y="3469163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77816" y="3574319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14620" y="378463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46218" y="3679475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76930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343907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533677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363338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30069"/>
              </p:ext>
            </p:extLst>
          </p:nvPr>
        </p:nvGraphicFramePr>
        <p:xfrm>
          <a:off x="95250" y="590550"/>
          <a:ext cx="90487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90487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two shots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04565" y="1541929"/>
            <a:ext cx="71717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33700" y="3760926"/>
            <a:ext cx="2019300" cy="399819"/>
            <a:chOff x="2933700" y="3760926"/>
            <a:chExt cx="2019300" cy="39981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933700" y="4160745"/>
              <a:ext cx="20193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91945" y="3760926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01440" y="1931005"/>
            <a:ext cx="1746325" cy="399819"/>
            <a:chOff x="3901440" y="1931005"/>
            <a:chExt cx="1746325" cy="399819"/>
          </a:xfrm>
        </p:grpSpPr>
        <p:sp>
          <p:nvSpPr>
            <p:cNvPr id="6" name="TextBox 5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0.849 FWHM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901440" y="2330824"/>
              <a:ext cx="174632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6860" y="1046375"/>
            <a:ext cx="95635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eam2</a:t>
            </a:r>
          </a:p>
        </p:txBody>
      </p:sp>
    </p:spTree>
    <p:extLst>
      <p:ext uri="{BB962C8B-B14F-4D97-AF65-F5344CB8AC3E}">
        <p14:creationId xmlns:p14="http://schemas.microsoft.com/office/powerpoint/2010/main" val="4194441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30134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58824" y="1850701"/>
            <a:ext cx="1662201" cy="399819"/>
            <a:chOff x="3901440" y="1931005"/>
            <a:chExt cx="1662201" cy="399819"/>
          </a:xfrm>
        </p:grpSpPr>
        <p:sp>
          <p:nvSpPr>
            <p:cNvPr id="20" name="TextBox 19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0.798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4787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35907"/>
              </p:ext>
            </p:extLst>
          </p:nvPr>
        </p:nvGraphicFramePr>
        <p:xfrm>
          <a:off x="75413" y="568407"/>
          <a:ext cx="8974319" cy="595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3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58824" y="1633879"/>
            <a:ext cx="1662201" cy="399819"/>
            <a:chOff x="3901440" y="1931005"/>
            <a:chExt cx="1662201" cy="399819"/>
          </a:xfrm>
        </p:grpSpPr>
        <p:sp>
          <p:nvSpPr>
            <p:cNvPr id="7" name="TextBox 6"/>
            <p:cNvSpPr txBox="1"/>
            <p:nvPr/>
          </p:nvSpPr>
          <p:spPr>
            <a:xfrm>
              <a:off x="4019629" y="193100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0.781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6074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761294" y="2196445"/>
            <a:ext cx="583814" cy="471341"/>
            <a:chOff x="3761294" y="2196445"/>
            <a:chExt cx="583814" cy="471341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424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5 shots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62836" y="2600991"/>
            <a:ext cx="1544012" cy="397914"/>
            <a:chOff x="3813889" y="1932910"/>
            <a:chExt cx="1544012" cy="397914"/>
          </a:xfrm>
        </p:grpSpPr>
        <p:sp>
          <p:nvSpPr>
            <p:cNvPr id="7" name="TextBox 6"/>
            <p:cNvSpPr txBox="1"/>
            <p:nvPr/>
          </p:nvSpPr>
          <p:spPr>
            <a:xfrm>
              <a:off x="3813889" y="193291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0.656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30268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23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0510" y="2176785"/>
            <a:ext cx="1988879" cy="379061"/>
            <a:chOff x="3901440" y="1951763"/>
            <a:chExt cx="198887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.0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01440" y="2330824"/>
              <a:ext cx="19888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231876" y="1564849"/>
            <a:ext cx="583814" cy="471341"/>
            <a:chOff x="3761294" y="2196445"/>
            <a:chExt cx="583814" cy="47134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196445"/>
              <a:ext cx="0" cy="47134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1089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66928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50590" y="2176785"/>
            <a:ext cx="1828799" cy="379061"/>
            <a:chOff x="4061520" y="1951763"/>
            <a:chExt cx="1828799" cy="379061"/>
          </a:xfrm>
        </p:grpSpPr>
        <p:sp>
          <p:nvSpPr>
            <p:cNvPr id="7" name="TextBox 6"/>
            <p:cNvSpPr txBox="1"/>
            <p:nvPr/>
          </p:nvSpPr>
          <p:spPr>
            <a:xfrm>
              <a:off x="4228668" y="19517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.9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061520" y="2329642"/>
              <a:ext cx="1828799" cy="1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458879" y="1150070"/>
            <a:ext cx="641522" cy="369332"/>
            <a:chOff x="3761294" y="2234153"/>
            <a:chExt cx="641522" cy="3693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80148" y="2280619"/>
              <a:ext cx="0" cy="26289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1294" y="223415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4.5%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665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" y="562387"/>
            <a:ext cx="8980487" cy="5962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74119" y="3051375"/>
            <a:ext cx="336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Flux density (x10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/µm</a:t>
            </a:r>
            <a:r>
              <a:rPr lang="en-US" altLang="en-US" sz="200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dose flattening: shot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76833" y="2167358"/>
            <a:ext cx="1602556" cy="388488"/>
            <a:chOff x="4287763" y="1942336"/>
            <a:chExt cx="1602556" cy="388488"/>
          </a:xfrm>
        </p:grpSpPr>
        <p:sp>
          <p:nvSpPr>
            <p:cNvPr id="7" name="TextBox 6"/>
            <p:cNvSpPr txBox="1"/>
            <p:nvPr/>
          </p:nvSpPr>
          <p:spPr>
            <a:xfrm>
              <a:off x="4445484" y="1942336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0.8 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FWHM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87763" y="2330824"/>
              <a:ext cx="16025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430599" y="10935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4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537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2" name="Freeform 22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“dose contrast” effects</a:t>
            </a:r>
            <a:endParaRPr lang="en-US" altLang="en-US" dirty="0"/>
          </a:p>
        </p:txBody>
      </p:sp>
      <p:pic>
        <p:nvPicPr>
          <p:cNvPr id="2310147" name="Picture 3" descr="dose_001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784" y="1270262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01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5 MGy</a:t>
            </a: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6392" name="Group 13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6400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6398" name="Freeform 17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Freeform 18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4" name="Group 19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6396" name="Freeform 20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7" name="Freeform 21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395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11 MGy</a:t>
            </a:r>
          </a:p>
        </p:txBody>
      </p:sp>
      <p:sp>
        <p:nvSpPr>
          <p:cNvPr id="1741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7425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8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9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7421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2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2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16 MGy</a:t>
            </a:r>
          </a:p>
        </p:txBody>
      </p:sp>
      <p:sp>
        <p:nvSpPr>
          <p:cNvPr id="1844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8441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8449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0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2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8447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3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8445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4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22 MGy</a:t>
            </a: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65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9473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6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9471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9469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6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26 MGy</a:t>
            </a: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489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20497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0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20495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6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1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2049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492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20912" r="9106" b="18175"/>
          <a:stretch/>
        </p:blipFill>
        <p:spPr bwMode="auto">
          <a:xfrm>
            <a:off x="558265" y="1828800"/>
            <a:ext cx="4620126" cy="41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122%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535053" y="2798953"/>
              <a:ext cx="1294425" cy="369634"/>
              <a:chOff x="4287763" y="1961190"/>
              <a:chExt cx="1294425" cy="36963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90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76927"/>
            <a:ext cx="981777" cy="2741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-0.1%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-0.2%</a:t>
            </a:r>
          </a:p>
          <a:p>
            <a:pPr algn="r">
              <a:lnSpc>
                <a:spcPts val="29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-0.3%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180%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0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20894" r="9238" b="18626"/>
          <a:stretch/>
        </p:blipFill>
        <p:spPr bwMode="auto">
          <a:xfrm>
            <a:off x="669298" y="1781666"/>
            <a:ext cx="4487159" cy="414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hexagonal pattern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402" y="1566511"/>
            <a:ext cx="3511296" cy="3840480"/>
            <a:chOff x="2816352" y="1508760"/>
            <a:chExt cx="3511296" cy="3840480"/>
          </a:xfrm>
        </p:grpSpPr>
        <p:sp>
          <p:nvSpPr>
            <p:cNvPr id="11" name="Oval 10"/>
            <p:cNvSpPr/>
            <p:nvPr/>
          </p:nvSpPr>
          <p:spPr>
            <a:xfrm>
              <a:off x="3886200" y="397764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56048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56048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86200" y="1508760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6352" y="213055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16352" y="336499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886200" y="2743985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800000">
              <a:off x="3477365" y="2800675"/>
              <a:ext cx="1415772" cy="369635"/>
              <a:chOff x="4230536" y="1961189"/>
              <a:chExt cx="1415772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30536" y="1961189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0.89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0" y="1801505"/>
            <a:ext cx="981777" cy="2751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-2%</a:t>
            </a:r>
          </a:p>
          <a:p>
            <a:pPr algn="r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25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164%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08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2D: moving train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8579" y="637426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Position (FWHM)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" y="118872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dose = 120% +/- 1.5% peak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690" r="18895" b="-2371"/>
          <a:stretch/>
        </p:blipFill>
        <p:spPr bwMode="auto">
          <a:xfrm rot="16200000">
            <a:off x="2362" y="2217662"/>
            <a:ext cx="4470295" cy="3749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5750746" y="362079"/>
            <a:ext cx="1371600" cy="6224833"/>
            <a:chOff x="5750746" y="362079"/>
            <a:chExt cx="1371600" cy="6224833"/>
          </a:xfrm>
        </p:grpSpPr>
        <p:sp>
          <p:nvSpPr>
            <p:cNvPr id="25" name="Oval 24"/>
            <p:cNvSpPr/>
            <p:nvPr/>
          </p:nvSpPr>
          <p:spPr>
            <a:xfrm>
              <a:off x="5750746" y="5215312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750746" y="403539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750746" y="1566511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750746" y="2801736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52000">
                  <a:srgbClr val="B9FFB9"/>
                </a:gs>
                <a:gs pos="100000">
                  <a:srgbClr val="E1FFE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5400000">
              <a:off x="5929858" y="2715301"/>
              <a:ext cx="1294425" cy="369635"/>
              <a:chOff x="4287763" y="1961189"/>
              <a:chExt cx="1294425" cy="36963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294656" y="1961189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Arial" charset="0"/>
                  </a:rPr>
                  <a:t>0.8 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FWHM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287763" y="2330824"/>
                <a:ext cx="12344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5750746" y="362079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0000">
                  <a:srgbClr val="BA8CDC"/>
                </a:gs>
                <a:gs pos="100000">
                  <a:srgbClr val="F7F3FB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581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8758E-6 L -0.25868 1.88758E-6 L 0.27726 1.88758E-6 L 4.72222E-6 1.88758E-6 Z " pathEditMode="relative" ptsTypes="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2311171" name="Picture 3" descr="dose_023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34" y="1219733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11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17632" y="2267190"/>
            <a:ext cx="2949535" cy="3181502"/>
            <a:chOff x="3639801" y="2201203"/>
            <a:chExt cx="1995543" cy="2125851"/>
          </a:xfrm>
        </p:grpSpPr>
        <p:sp>
          <p:nvSpPr>
            <p:cNvPr id="33" name="Rectangle 32"/>
            <p:cNvSpPr/>
            <p:nvPr/>
          </p:nvSpPr>
          <p:spPr>
            <a:xfrm rot="-720000">
              <a:off x="3750619" y="2201203"/>
              <a:ext cx="6400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-600000">
              <a:off x="3651908" y="2343729"/>
              <a:ext cx="9144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-480000">
              <a:off x="3639801" y="2486255"/>
              <a:ext cx="12801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-360000">
              <a:off x="3677682" y="2628781"/>
              <a:ext cx="13716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-240000">
              <a:off x="3697204" y="2771307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-240000">
              <a:off x="4437314" y="2775043"/>
              <a:ext cx="11234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21480000">
              <a:off x="3792719" y="2913833"/>
              <a:ext cx="1819373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1480000">
              <a:off x="4377631" y="2921203"/>
              <a:ext cx="316836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97984" y="3056359"/>
              <a:ext cx="17373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5612" y="3057927"/>
              <a:ext cx="41260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120000">
              <a:off x="4041038" y="3198885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90462" y="3198897"/>
              <a:ext cx="220980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240000">
              <a:off x="4090094" y="3341411"/>
              <a:ext cx="14630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40000">
              <a:off x="4624736" y="3344057"/>
              <a:ext cx="118169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360000">
              <a:off x="4196352" y="3483937"/>
              <a:ext cx="1298448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480000">
              <a:off x="4312686" y="3626463"/>
              <a:ext cx="118872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600000">
              <a:off x="4392086" y="3768989"/>
              <a:ext cx="10972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720000">
              <a:off x="4491328" y="3911515"/>
              <a:ext cx="10058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40000">
              <a:off x="4668336" y="4044250"/>
              <a:ext cx="833475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912"/>
            <a:ext cx="9144000" cy="572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794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3D mapping of sample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sp>
        <p:nvSpPr>
          <p:cNvPr id="7" name="Block Arc 6"/>
          <p:cNvSpPr/>
          <p:nvPr/>
        </p:nvSpPr>
        <p:spPr>
          <a:xfrm rot="21385851">
            <a:off x="2733772" y="2253006"/>
            <a:ext cx="2743200" cy="2743200"/>
          </a:xfrm>
          <a:prstGeom prst="blockArc">
            <a:avLst>
              <a:gd name="adj1" fmla="val 10800000"/>
              <a:gd name="adj2" fmla="val 12584242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lock Arc 26"/>
          <p:cNvSpPr/>
          <p:nvPr/>
        </p:nvSpPr>
        <p:spPr>
          <a:xfrm rot="707702">
            <a:off x="2886172" y="2405406"/>
            <a:ext cx="2743200" cy="2743200"/>
          </a:xfrm>
          <a:prstGeom prst="blockArc">
            <a:avLst>
              <a:gd name="adj1" fmla="val 10800000"/>
              <a:gd name="adj2" fmla="val 12716779"/>
              <a:gd name="adj3" fmla="val 1035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/>
          <p:cNvSpPr/>
          <p:nvPr/>
        </p:nvSpPr>
        <p:spPr>
          <a:xfrm rot="1328203">
            <a:off x="3038572" y="2557806"/>
            <a:ext cx="2743200" cy="2743200"/>
          </a:xfrm>
          <a:prstGeom prst="blockArc">
            <a:avLst>
              <a:gd name="adj1" fmla="val 10800000"/>
              <a:gd name="adj2" fmla="val 12939584"/>
              <a:gd name="adj3" fmla="val 1032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/>
          <p:cNvSpPr/>
          <p:nvPr/>
        </p:nvSpPr>
        <p:spPr>
          <a:xfrm rot="1875577">
            <a:off x="3190972" y="2710206"/>
            <a:ext cx="2743200" cy="2743200"/>
          </a:xfrm>
          <a:prstGeom prst="blockArc">
            <a:avLst>
              <a:gd name="adj1" fmla="val 10800000"/>
              <a:gd name="adj2" fmla="val 13066100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2328187">
            <a:off x="3343372" y="2862606"/>
            <a:ext cx="2743200" cy="2743200"/>
          </a:xfrm>
          <a:prstGeom prst="blockArc">
            <a:avLst>
              <a:gd name="adj1" fmla="val 10800000"/>
              <a:gd name="adj2" fmla="val 13326100"/>
              <a:gd name="adj3" fmla="val 10338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lock Arc 30"/>
          <p:cNvSpPr/>
          <p:nvPr/>
        </p:nvSpPr>
        <p:spPr>
          <a:xfrm rot="2705262">
            <a:off x="3495772" y="3015006"/>
            <a:ext cx="2743200" cy="2743200"/>
          </a:xfrm>
          <a:prstGeom prst="blockArc">
            <a:avLst>
              <a:gd name="adj1" fmla="val 10800000"/>
              <a:gd name="adj2" fmla="val 13538781"/>
              <a:gd name="adj3" fmla="val 10291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48172" y="3151695"/>
            <a:ext cx="2788265" cy="2758911"/>
            <a:chOff x="537327" y="3057426"/>
            <a:chExt cx="2788265" cy="2758911"/>
          </a:xfrm>
        </p:grpSpPr>
        <p:sp>
          <p:nvSpPr>
            <p:cNvPr id="32" name="Block Arc 31"/>
            <p:cNvSpPr/>
            <p:nvPr/>
          </p:nvSpPr>
          <p:spPr>
            <a:xfrm rot="3101530">
              <a:off x="537327" y="3073137"/>
              <a:ext cx="2743200" cy="2743200"/>
            </a:xfrm>
            <a:prstGeom prst="blockArc">
              <a:avLst>
                <a:gd name="adj1" fmla="val 10800000"/>
                <a:gd name="adj2" fmla="val 14074639"/>
                <a:gd name="adj3" fmla="val 1045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4863819">
              <a:off x="582392" y="3057426"/>
              <a:ext cx="2743200" cy="2743200"/>
            </a:xfrm>
            <a:prstGeom prst="blockArc">
              <a:avLst>
                <a:gd name="adj1" fmla="val 10800000"/>
                <a:gd name="adj2" fmla="val 11213262"/>
                <a:gd name="adj3" fmla="val 9947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00572" y="3304095"/>
            <a:ext cx="2788265" cy="2758911"/>
            <a:chOff x="689727" y="3209826"/>
            <a:chExt cx="2788265" cy="2758911"/>
          </a:xfrm>
        </p:grpSpPr>
        <p:sp>
          <p:nvSpPr>
            <p:cNvPr id="34" name="Block Arc 33"/>
            <p:cNvSpPr/>
            <p:nvPr/>
          </p:nvSpPr>
          <p:spPr>
            <a:xfrm rot="3321883">
              <a:off x="689727" y="3225537"/>
              <a:ext cx="2743200" cy="2743200"/>
            </a:xfrm>
            <a:prstGeom prst="blockArc">
              <a:avLst>
                <a:gd name="adj1" fmla="val 10800000"/>
                <a:gd name="adj2" fmla="val 14194594"/>
                <a:gd name="adj3" fmla="val 10374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/>
            <p:cNvSpPr/>
            <p:nvPr/>
          </p:nvSpPr>
          <p:spPr>
            <a:xfrm rot="4023683">
              <a:off x="734792" y="3209826"/>
              <a:ext cx="2743200" cy="2743200"/>
            </a:xfrm>
            <a:prstGeom prst="blockArc">
              <a:avLst>
                <a:gd name="adj1" fmla="val 10800000"/>
                <a:gd name="adj2" fmla="val 12283417"/>
                <a:gd name="adj3" fmla="val 10245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2972" y="3456495"/>
            <a:ext cx="2788265" cy="2758911"/>
            <a:chOff x="842127" y="3362226"/>
            <a:chExt cx="2788265" cy="2758911"/>
          </a:xfrm>
        </p:grpSpPr>
        <p:sp>
          <p:nvSpPr>
            <p:cNvPr id="35" name="Block Arc 34"/>
            <p:cNvSpPr/>
            <p:nvPr/>
          </p:nvSpPr>
          <p:spPr>
            <a:xfrm rot="3521828">
              <a:off x="842127" y="3377937"/>
              <a:ext cx="2743200" cy="2743200"/>
            </a:xfrm>
            <a:prstGeom prst="blockArc">
              <a:avLst>
                <a:gd name="adj1" fmla="val 10800000"/>
                <a:gd name="adj2" fmla="val 14380569"/>
                <a:gd name="adj3" fmla="val 1004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Block Arc 61"/>
            <p:cNvSpPr/>
            <p:nvPr/>
          </p:nvSpPr>
          <p:spPr>
            <a:xfrm rot="3521828">
              <a:off x="887192" y="3362226"/>
              <a:ext cx="2743200" cy="2743200"/>
            </a:xfrm>
            <a:prstGeom prst="blockArc">
              <a:avLst>
                <a:gd name="adj1" fmla="val 10800000"/>
                <a:gd name="adj2" fmla="val 13256941"/>
                <a:gd name="adj3" fmla="val 10502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05372" y="3608895"/>
            <a:ext cx="2788265" cy="2758911"/>
            <a:chOff x="994527" y="3514626"/>
            <a:chExt cx="2788265" cy="2758911"/>
          </a:xfrm>
        </p:grpSpPr>
        <p:sp>
          <p:nvSpPr>
            <p:cNvPr id="36" name="Block Arc 35"/>
            <p:cNvSpPr/>
            <p:nvPr/>
          </p:nvSpPr>
          <p:spPr>
            <a:xfrm rot="3535650">
              <a:off x="994527" y="3530337"/>
              <a:ext cx="2743200" cy="2743200"/>
            </a:xfrm>
            <a:prstGeom prst="blockArc">
              <a:avLst>
                <a:gd name="adj1" fmla="val 10800000"/>
                <a:gd name="adj2" fmla="val 14885763"/>
                <a:gd name="adj3" fmla="val 10293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/>
            <p:cNvSpPr/>
            <p:nvPr/>
          </p:nvSpPr>
          <p:spPr>
            <a:xfrm rot="3535650">
              <a:off x="1039592" y="3514626"/>
              <a:ext cx="2743200" cy="2743200"/>
            </a:xfrm>
            <a:prstGeom prst="blockArc">
              <a:avLst>
                <a:gd name="adj1" fmla="val 10800000"/>
                <a:gd name="adj2" fmla="val 12622245"/>
                <a:gd name="adj3" fmla="val 10048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Block Arc 36"/>
          <p:cNvSpPr/>
          <p:nvPr/>
        </p:nvSpPr>
        <p:spPr>
          <a:xfrm rot="3665099">
            <a:off x="4257772" y="3777006"/>
            <a:ext cx="2743200" cy="2743200"/>
          </a:xfrm>
          <a:prstGeom prst="blockArc">
            <a:avLst>
              <a:gd name="adj1" fmla="val 10800000"/>
              <a:gd name="adj2" fmla="val 14486156"/>
              <a:gd name="adj3" fmla="val 1026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lock Arc 37"/>
          <p:cNvSpPr/>
          <p:nvPr/>
        </p:nvSpPr>
        <p:spPr>
          <a:xfrm rot="3856392">
            <a:off x="4410172" y="3929406"/>
            <a:ext cx="2743200" cy="2743200"/>
          </a:xfrm>
          <a:prstGeom prst="blockArc">
            <a:avLst>
              <a:gd name="adj1" fmla="val 10800000"/>
              <a:gd name="adj2" fmla="val 13899421"/>
              <a:gd name="adj3" fmla="val 10337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lock Arc 38"/>
          <p:cNvSpPr/>
          <p:nvPr/>
        </p:nvSpPr>
        <p:spPr>
          <a:xfrm rot="4022908">
            <a:off x="4562572" y="4081806"/>
            <a:ext cx="2743200" cy="2743200"/>
          </a:xfrm>
          <a:prstGeom prst="blockArc">
            <a:avLst>
              <a:gd name="adj1" fmla="val 10800000"/>
              <a:gd name="adj2" fmla="val 13075708"/>
              <a:gd name="adj3" fmla="val 10359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4164019">
            <a:off x="4714972" y="4234206"/>
            <a:ext cx="2743200" cy="2743200"/>
          </a:xfrm>
          <a:prstGeom prst="blockArc">
            <a:avLst>
              <a:gd name="adj1" fmla="val 10800000"/>
              <a:gd name="adj2" fmla="val 12304777"/>
              <a:gd name="adj3" fmla="val 10713"/>
            </a:avLst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C:\Users\James_Holton\AppData\Local\Microsoft\Windows\INetCache\IE\RHU66CXP\Corkscrew_(Cedar_Point)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40" y="2626468"/>
            <a:ext cx="2455261" cy="18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6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3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35299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" y="1289114"/>
            <a:ext cx="8027238" cy="5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How long will it 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30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area,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60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ms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600 s x 10x10 shots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60,000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s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x   1 shot      = </a:t>
            </a:r>
            <a:r>
              <a:rPr lang="en-US" sz="2600" dirty="0" smtClean="0">
                <a:solidFill>
                  <a:srgbClr val="FF0000"/>
                </a:solidFill>
              </a:rPr>
              <a:t>17 hours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endParaRPr lang="en-US" sz="2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8" y="5739441"/>
            <a:ext cx="3820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1.7 h/mm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20061" y="4129251"/>
            <a:ext cx="33698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</a:t>
            </a:r>
            <a:r>
              <a:rPr lang="en-US" sz="26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1000x1000 </a:t>
            </a:r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shots =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614192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2172" y="5739441"/>
            <a:ext cx="4729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@ RT 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40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The 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11808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7218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low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completeness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oo much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007211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</p:txBody>
      </p:sp>
    </p:spTree>
    <p:extLst>
      <p:ext uri="{BB962C8B-B14F-4D97-AF65-F5344CB8AC3E}">
        <p14:creationId xmlns:p14="http://schemas.microsoft.com/office/powerpoint/2010/main" val="4228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8" y="1246694"/>
            <a:ext cx="8229915" cy="56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775129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284633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59390"/>
              </p:ext>
            </p:extLst>
          </p:nvPr>
        </p:nvGraphicFramePr>
        <p:xfrm>
          <a:off x="214960" y="1351107"/>
          <a:ext cx="8240670" cy="4135293"/>
        </p:xfrm>
        <a:graphic>
          <a:graphicData uri="http://schemas.openxmlformats.org/drawingml/2006/table">
            <a:tbl>
              <a:tblPr/>
              <a:tblGrid>
                <a:gridCol w="2746890"/>
                <a:gridCol w="2746890"/>
                <a:gridCol w="2746890"/>
              </a:tblGrid>
              <a:tr h="137843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44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photons/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3915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PAD full vs partial</a:t>
            </a:r>
            <a:endParaRPr lang="en-US" alt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38898" y="5774565"/>
            <a:ext cx="923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time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5400000">
            <a:off x="391396" y="3192992"/>
            <a:ext cx="1664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intensity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70967" y="1951151"/>
            <a:ext cx="5826856" cy="3330671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0 w 7141"/>
              <a:gd name="connsiteY0" fmla="*/ 9992 h 10005"/>
              <a:gd name="connsiteX1" fmla="*/ 312 w 7141"/>
              <a:gd name="connsiteY1" fmla="*/ 9376 h 10005"/>
              <a:gd name="connsiteX2" fmla="*/ 1531 w 7141"/>
              <a:gd name="connsiteY2" fmla="*/ 6751 h 10005"/>
              <a:gd name="connsiteX3" fmla="*/ 2263 w 7141"/>
              <a:gd name="connsiteY3" fmla="*/ 1 h 10005"/>
              <a:gd name="connsiteX4" fmla="*/ 2751 w 7141"/>
              <a:gd name="connsiteY4" fmla="*/ 6376 h 10005"/>
              <a:gd name="connsiteX5" fmla="*/ 3239 w 7141"/>
              <a:gd name="connsiteY5" fmla="*/ 8626 h 10005"/>
              <a:gd name="connsiteX6" fmla="*/ 4458 w 7141"/>
              <a:gd name="connsiteY6" fmla="*/ 9751 h 10005"/>
              <a:gd name="connsiteX7" fmla="*/ 7141 w 7141"/>
              <a:gd name="connsiteY7" fmla="*/ 9751 h 1000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3852 w 10000"/>
              <a:gd name="connsiteY4" fmla="*/ 6373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4065 w 10000"/>
              <a:gd name="connsiteY4" fmla="*/ 6132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6243"/>
              <a:gd name="connsiteY0" fmla="*/ 9987 h 10085"/>
              <a:gd name="connsiteX1" fmla="*/ 1388 w 6243"/>
              <a:gd name="connsiteY1" fmla="*/ 9733 h 10085"/>
              <a:gd name="connsiteX2" fmla="*/ 2144 w 6243"/>
              <a:gd name="connsiteY2" fmla="*/ 6748 h 10085"/>
              <a:gd name="connsiteX3" fmla="*/ 3169 w 6243"/>
              <a:gd name="connsiteY3" fmla="*/ 1 h 10085"/>
              <a:gd name="connsiteX4" fmla="*/ 4065 w 6243"/>
              <a:gd name="connsiteY4" fmla="*/ 6132 h 10085"/>
              <a:gd name="connsiteX5" fmla="*/ 4536 w 6243"/>
              <a:gd name="connsiteY5" fmla="*/ 8622 h 10085"/>
              <a:gd name="connsiteX6" fmla="*/ 6243 w 6243"/>
              <a:gd name="connsiteY6" fmla="*/ 9746 h 10085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266 w 10000"/>
              <a:gd name="connsiteY5" fmla="*/ 8549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12">
                <a:moveTo>
                  <a:pt x="0" y="9903"/>
                </a:moveTo>
                <a:cubicBezTo>
                  <a:pt x="2736" y="9616"/>
                  <a:pt x="1629" y="9991"/>
                  <a:pt x="2223" y="9651"/>
                </a:cubicBezTo>
                <a:cubicBezTo>
                  <a:pt x="2817" y="9311"/>
                  <a:pt x="2959" y="8299"/>
                  <a:pt x="3434" y="6691"/>
                </a:cubicBezTo>
                <a:cubicBezTo>
                  <a:pt x="3910" y="5083"/>
                  <a:pt x="4564" y="103"/>
                  <a:pt x="5076" y="1"/>
                </a:cubicBezTo>
                <a:cubicBezTo>
                  <a:pt x="5589" y="-101"/>
                  <a:pt x="6087" y="4513"/>
                  <a:pt x="6511" y="6080"/>
                </a:cubicBezTo>
                <a:cubicBezTo>
                  <a:pt x="6935" y="7647"/>
                  <a:pt x="7039" y="8746"/>
                  <a:pt x="7620" y="9401"/>
                </a:cubicBezTo>
                <a:cubicBezTo>
                  <a:pt x="8201" y="10056"/>
                  <a:pt x="8542" y="9825"/>
                  <a:pt x="10000" y="10012"/>
                </a:cubicBezTo>
              </a:path>
            </a:pathLst>
          </a:custGeom>
          <a:solidFill>
            <a:srgbClr val="00B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069724" y="1326524"/>
            <a:ext cx="1314784" cy="3953814"/>
            <a:chOff x="4069724" y="1326524"/>
            <a:chExt cx="1314784" cy="3953814"/>
          </a:xfrm>
        </p:grpSpPr>
        <p:sp>
          <p:nvSpPr>
            <p:cNvPr id="2" name="Rectangle 1"/>
            <p:cNvSpPr/>
            <p:nvPr/>
          </p:nvSpPr>
          <p:spPr>
            <a:xfrm>
              <a:off x="4481848" y="1815921"/>
              <a:ext cx="489397" cy="346441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69724" y="1326524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2.03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ms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888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Mechanism of expansion?</a:t>
            </a:r>
            <a:endParaRPr lang="en-US" altLang="en-US" dirty="0"/>
          </a:p>
        </p:txBody>
      </p:sp>
      <p:sp>
        <p:nvSpPr>
          <p:cNvPr id="2325507" name="Text Box 3"/>
          <p:cNvSpPr txBox="1">
            <a:spLocks noChangeArrowheads="1"/>
          </p:cNvSpPr>
          <p:nvPr/>
        </p:nvSpPr>
        <p:spPr bwMode="auto">
          <a:xfrm>
            <a:off x="3803650" y="11430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bubbles?</a:t>
            </a:r>
          </a:p>
        </p:txBody>
      </p:sp>
      <p:sp>
        <p:nvSpPr>
          <p:cNvPr id="2325508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Richard D. Leapman, Songquan Sun, </a:t>
            </a:r>
            <a:r>
              <a:rPr lang="en-US" altLang="en-US" b="1" i="1">
                <a:solidFill>
                  <a:srgbClr val="000000"/>
                </a:solidFill>
              </a:rPr>
              <a:t>Ultramicroscopy</a:t>
            </a:r>
            <a:r>
              <a:rPr lang="en-US" altLang="en-US" b="1">
                <a:solidFill>
                  <a:srgbClr val="000000"/>
                </a:solidFill>
              </a:rPr>
              <a:t> (1995)</a:t>
            </a:r>
          </a:p>
        </p:txBody>
      </p:sp>
      <p:pic>
        <p:nvPicPr>
          <p:cNvPr id="2325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8"/>
          <a:stretch>
            <a:fillRect/>
          </a:stretch>
        </p:blipFill>
        <p:spPr bwMode="auto">
          <a:xfrm>
            <a:off x="1831975" y="1816100"/>
            <a:ext cx="5743575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4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 dirty="0"/>
              <a:t>Mechanism of expansion?</a:t>
            </a:r>
          </a:p>
        </p:txBody>
      </p:sp>
      <p:sp>
        <p:nvSpPr>
          <p:cNvPr id="2326531" name="Text Box 3"/>
          <p:cNvSpPr txBox="1">
            <a:spLocks noChangeArrowheads="1"/>
          </p:cNvSpPr>
          <p:nvPr/>
        </p:nvSpPr>
        <p:spPr bwMode="auto">
          <a:xfrm>
            <a:off x="3049588" y="1143000"/>
            <a:ext cx="304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Hydrogen bubbles?</a:t>
            </a:r>
          </a:p>
        </p:txBody>
      </p:sp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906463" y="5999163"/>
            <a:ext cx="7329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Richard D. Leapman, Songquan Sun, </a:t>
            </a:r>
            <a:r>
              <a:rPr lang="en-US" altLang="en-US" b="1" i="1">
                <a:solidFill>
                  <a:srgbClr val="000000"/>
                </a:solidFill>
              </a:rPr>
              <a:t>Ultramicroscopy</a:t>
            </a:r>
            <a:r>
              <a:rPr lang="en-US" altLang="en-US" b="1">
                <a:solidFill>
                  <a:srgbClr val="000000"/>
                </a:solidFill>
              </a:rPr>
              <a:t> (1995)</a:t>
            </a:r>
          </a:p>
        </p:txBody>
      </p:sp>
      <p:pic>
        <p:nvPicPr>
          <p:cNvPr id="2326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76" y="1781175"/>
            <a:ext cx="52578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9152" y="2117772"/>
            <a:ext cx="23121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H</a:t>
            </a:r>
            <a:r>
              <a:rPr lang="en-US" sz="2800" b="1" dirty="0" smtClean="0">
                <a:solidFill>
                  <a:srgbClr val="002060"/>
                </a:solidFill>
              </a:rPr>
              <a:t>· </a:t>
            </a:r>
            <a:r>
              <a:rPr lang="en-US" sz="2800" dirty="0" smtClean="0">
                <a:solidFill>
                  <a:srgbClr val="002060"/>
                </a:solidFill>
              </a:rPr>
              <a:t>= 13.6 eV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H</a:t>
            </a:r>
            <a:r>
              <a:rPr lang="en-US" sz="2800" baseline="-25000" dirty="0" smtClean="0">
                <a:solidFill>
                  <a:srgbClr val="002060"/>
                </a:solidFill>
              </a:rPr>
              <a:t>2</a:t>
            </a:r>
            <a:r>
              <a:rPr lang="en-US" sz="2800" dirty="0" smtClean="0">
                <a:solidFill>
                  <a:srgbClr val="002060"/>
                </a:solidFill>
              </a:rPr>
              <a:t> = 15.4 eV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NIST </a:t>
            </a:r>
            <a:r>
              <a:rPr lang="en-US" sz="2800" dirty="0" err="1" smtClean="0">
                <a:solidFill>
                  <a:srgbClr val="002060"/>
                </a:solidFill>
              </a:rPr>
              <a:t>chem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webbook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4968" y="21493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892" r="5000" b="7623"/>
          <a:stretch>
            <a:fillRect/>
          </a:stretch>
        </p:blipFill>
        <p:spPr bwMode="auto">
          <a:xfrm>
            <a:off x="0" y="1346200"/>
            <a:ext cx="91440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en-US" altLang="en-US"/>
              <a:t> Raman in water ice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Taylor III, D. G. &amp; Strauss, H. L. (1989)."The rotational Raman spectrum of H</a:t>
            </a:r>
            <a:r>
              <a:rPr lang="en-US" altLang="en-US" baseline="-25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in water", </a:t>
            </a:r>
            <a:r>
              <a:rPr lang="en-US" altLang="en-US" i="1" smtClean="0">
                <a:solidFill>
                  <a:srgbClr val="000000"/>
                </a:solidFill>
              </a:rPr>
              <a:t>The Journal of chemical physics</a:t>
            </a:r>
            <a:r>
              <a:rPr lang="en-US" altLang="en-US" smtClean="0">
                <a:solidFill>
                  <a:srgbClr val="000000"/>
                </a:solidFill>
              </a:rPr>
              <a:t> </a:t>
            </a:r>
            <a:r>
              <a:rPr lang="en-US" altLang="en-US" b="1" smtClean="0">
                <a:solidFill>
                  <a:srgbClr val="000000"/>
                </a:solidFill>
              </a:rPr>
              <a:t>90</a:t>
            </a:r>
            <a:r>
              <a:rPr lang="en-US" altLang="en-US" smtClean="0">
                <a:solidFill>
                  <a:srgbClr val="000000"/>
                </a:solidFill>
              </a:rPr>
              <a:t>, 768-772. 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5204390" y="399088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237005" y="32972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580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218348" y="358638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800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altLang="en-US"/>
              <a:t>no evidence of H</a:t>
            </a:r>
            <a:r>
              <a:rPr lang="en-US" altLang="en-US" baseline="-25000"/>
              <a:t>2</a:t>
            </a:r>
            <a:r>
              <a:rPr lang="en-US" altLang="en-US"/>
              <a:t> by Raman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6" t="13890" r="10649" b="28275"/>
          <a:stretch>
            <a:fillRect/>
          </a:stretch>
        </p:blipFill>
        <p:spPr bwMode="auto">
          <a:xfrm>
            <a:off x="0" y="1073150"/>
            <a:ext cx="8994775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56" name="Group 12"/>
          <p:cNvGrpSpPr>
            <a:grpSpLocks/>
          </p:cNvGrpSpPr>
          <p:nvPr/>
        </p:nvGrpSpPr>
        <p:grpSpPr bwMode="auto">
          <a:xfrm>
            <a:off x="6661150" y="2551113"/>
            <a:ext cx="2182813" cy="366712"/>
            <a:chOff x="4196" y="1607"/>
            <a:chExt cx="1375" cy="231"/>
          </a:xfrm>
        </p:grpSpPr>
        <p:sp>
          <p:nvSpPr>
            <p:cNvPr id="31754" name="Text Box 10"/>
            <p:cNvSpPr txBox="1">
              <a:spLocks noChangeArrowheads="1"/>
            </p:cNvSpPr>
            <p:nvPr/>
          </p:nvSpPr>
          <p:spPr bwMode="auto">
            <a:xfrm>
              <a:off x="4196" y="1607"/>
              <a:ext cx="7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00000"/>
                  </a:solidFill>
                </a:rPr>
                <a:t>H</a:t>
              </a:r>
              <a:r>
                <a:rPr lang="en-US" altLang="en-US" baseline="-25000" smtClean="0">
                  <a:solidFill>
                    <a:srgbClr val="000000"/>
                  </a:solidFill>
                </a:rPr>
                <a:t>2</a:t>
              </a:r>
              <a:r>
                <a:rPr lang="en-US" altLang="en-US" smtClean="0">
                  <a:solidFill>
                    <a:srgbClr val="000000"/>
                  </a:solidFill>
                </a:rPr>
                <a:t> stretch</a:t>
              </a:r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>
              <a:off x="4995" y="172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McGeehan, </a:t>
            </a:r>
            <a:r>
              <a:rPr lang="en-US" altLang="en-US" i="1" smtClean="0">
                <a:solidFill>
                  <a:srgbClr val="000000"/>
                </a:solidFill>
              </a:rPr>
              <a:t>et al.</a:t>
            </a:r>
            <a:r>
              <a:rPr lang="en-US" altLang="en-US" smtClean="0">
                <a:solidFill>
                  <a:srgbClr val="000000"/>
                </a:solidFill>
              </a:rPr>
              <a:t> (2007)."X-ray radiation-induced damage in DNA monitored by online Raman", </a:t>
            </a:r>
            <a:r>
              <a:rPr lang="en-US" altLang="en-US" i="1" smtClean="0">
                <a:solidFill>
                  <a:srgbClr val="000000"/>
                </a:solidFill>
              </a:rPr>
              <a:t>J. Sync. Rad.</a:t>
            </a:r>
            <a:r>
              <a:rPr lang="en-US" altLang="en-US" smtClean="0">
                <a:solidFill>
                  <a:srgbClr val="000000"/>
                </a:solidFill>
              </a:rPr>
              <a:t> </a:t>
            </a:r>
            <a:r>
              <a:rPr lang="en-US" altLang="en-US" b="1" smtClean="0">
                <a:solidFill>
                  <a:srgbClr val="000000"/>
                </a:solidFill>
              </a:rPr>
              <a:t>14</a:t>
            </a:r>
            <a:r>
              <a:rPr lang="en-US" altLang="en-US" smtClean="0">
                <a:solidFill>
                  <a:srgbClr val="000000"/>
                </a:solidFill>
              </a:rPr>
              <a:t>, 99-108.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12306" y="1760434"/>
            <a:ext cx="2434128" cy="3587809"/>
            <a:chOff x="1612306" y="1760434"/>
            <a:chExt cx="2434128" cy="3587809"/>
          </a:xfrm>
        </p:grpSpPr>
        <p:grpSp>
          <p:nvGrpSpPr>
            <p:cNvPr id="3" name="Group 2"/>
            <p:cNvGrpSpPr/>
            <p:nvPr/>
          </p:nvGrpSpPr>
          <p:grpSpPr>
            <a:xfrm>
              <a:off x="1782763" y="3206750"/>
              <a:ext cx="2020115" cy="1790700"/>
              <a:chOff x="1782763" y="3206750"/>
              <a:chExt cx="2020115" cy="1790700"/>
            </a:xfrm>
          </p:grpSpPr>
          <p:grpSp>
            <p:nvGrpSpPr>
              <p:cNvPr id="31757" name="Group 13"/>
              <p:cNvGrpSpPr>
                <a:grpSpLocks/>
              </p:cNvGrpSpPr>
              <p:nvPr/>
            </p:nvGrpSpPr>
            <p:grpSpPr bwMode="auto">
              <a:xfrm>
                <a:off x="1782763" y="3206750"/>
                <a:ext cx="1801812" cy="1790700"/>
                <a:chOff x="1123" y="2020"/>
                <a:chExt cx="1135" cy="1128"/>
              </a:xfrm>
            </p:grpSpPr>
            <p:sp>
              <p:nvSpPr>
                <p:cNvPr id="31750" name="Line 6"/>
                <p:cNvSpPr>
                  <a:spLocks noChangeShapeType="1"/>
                </p:cNvSpPr>
                <p:nvPr/>
              </p:nvSpPr>
              <p:spPr bwMode="auto">
                <a:xfrm flipH="1" flipV="1">
                  <a:off x="1761" y="2020"/>
                  <a:ext cx="46" cy="1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51" name="Line 7"/>
                <p:cNvSpPr>
                  <a:spLocks noChangeShapeType="1"/>
                </p:cNvSpPr>
                <p:nvPr/>
              </p:nvSpPr>
              <p:spPr bwMode="auto">
                <a:xfrm>
                  <a:off x="1815" y="2414"/>
                  <a:ext cx="0" cy="7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5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465" y="2158"/>
                  <a:ext cx="79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dirty="0" smtClean="0">
                      <a:solidFill>
                        <a:srgbClr val="000000"/>
                      </a:solidFill>
                    </a:rPr>
                    <a:t>H</a:t>
                  </a:r>
                  <a:r>
                    <a:rPr lang="en-US" altLang="en-US" baseline="-25000" dirty="0" smtClean="0">
                      <a:solidFill>
                        <a:srgbClr val="000000"/>
                      </a:solidFill>
                    </a:rPr>
                    <a:t>2</a:t>
                  </a:r>
                  <a:r>
                    <a:rPr lang="en-US" altLang="en-US" dirty="0" smtClean="0">
                      <a:solidFill>
                        <a:srgbClr val="000000"/>
                      </a:solidFill>
                    </a:rPr>
                    <a:t> rotation</a:t>
                  </a:r>
                </a:p>
              </p:txBody>
            </p:sp>
            <p:sp>
              <p:nvSpPr>
                <p:cNvPr id="317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123" y="2401"/>
                  <a:ext cx="614" cy="5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 rot="19242010">
                <a:off x="1955654" y="3990917"/>
                <a:ext cx="5068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Rounded MT Bold" panose="020F0704030504030204" pitchFamily="34" charset="0"/>
                    <a:cs typeface="Courier New" panose="02070309020205020404" pitchFamily="49" charset="0"/>
                  </a:rPr>
                  <a:t>350</a:t>
                </a:r>
                <a:endParaRPr lang="en-US" sz="1100" b="1" dirty="0">
                  <a:latin typeface="Arial Rounded MT Bold" panose="020F0704030504030204" pitchFamily="34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2526799" y="4177502"/>
                <a:ext cx="5068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 Rounded MT Bold" panose="020F0704030504030204" pitchFamily="34" charset="0"/>
                    <a:cs typeface="Courier New" panose="02070309020205020404" pitchFamily="49" charset="0"/>
                  </a:rPr>
                  <a:t>580</a:t>
                </a:r>
                <a:endParaRPr lang="en-US" sz="1100" b="1" dirty="0">
                  <a:latin typeface="Arial Rounded MT Bold" panose="020F0704030504030204" pitchFamily="34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3093576" y="3811425"/>
                <a:ext cx="709302" cy="1880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80466">
                <a:off x="3260313" y="3654785"/>
                <a:ext cx="5068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Rounded MT Bold" panose="020F0704030504030204" pitchFamily="34" charset="0"/>
                    <a:cs typeface="Courier New" panose="02070309020205020404" pitchFamily="49" charset="0"/>
                  </a:rPr>
                  <a:t>800</a:t>
                </a:r>
                <a:endParaRPr lang="en-US" sz="1100" b="1" dirty="0">
                  <a:latin typeface="Arial Rounded MT Bold" panose="020F0704030504030204" pitchFamily="34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2521009" y="1760434"/>
              <a:ext cx="324741" cy="32474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16138" y="5023503"/>
              <a:ext cx="324741" cy="32474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612306" y="4500786"/>
              <a:ext cx="324741" cy="32474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721693" y="2550920"/>
              <a:ext cx="324741" cy="32474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79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486826"/>
            <a:ext cx="8162925" cy="4044667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“dose contrast” avoided with flat beams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0.8 FWHM = very flat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d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ata beam can be virtual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Don’t fall into “the drift”!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Long exposures = </a:t>
            </a:r>
            <a:r>
              <a:rPr lang="en-US" altLang="en-US" sz="2800" b="1" dirty="0" err="1" smtClean="0">
                <a:solidFill>
                  <a:srgbClr val="008000"/>
                </a:solidFill>
                <a:cs typeface="Arial" pitchFamily="34" charset="0"/>
              </a:rPr>
              <a:t>lossy</a:t>
            </a: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 compression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err="1" smtClean="0">
                <a:solidFill>
                  <a:srgbClr val="008000"/>
                </a:solidFill>
                <a:cs typeface="Arial" pitchFamily="34" charset="0"/>
              </a:rPr>
              <a:t>Rastering</a:t>
            </a: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 as data collection?</a:t>
            </a:r>
            <a:endParaRPr lang="en-US" altLang="en-US" sz="28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RD10_painting_2018.pptx</a:t>
            </a:r>
          </a:p>
        </p:txBody>
      </p:sp>
    </p:spTree>
    <p:extLst>
      <p:ext uri="{BB962C8B-B14F-4D97-AF65-F5344CB8AC3E}">
        <p14:creationId xmlns:p14="http://schemas.microsoft.com/office/powerpoint/2010/main" val="2587705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633816"/>
              </p:ext>
            </p:extLst>
          </p:nvPr>
        </p:nvGraphicFramePr>
        <p:xfrm>
          <a:off x="4445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Chart" r:id="rId3" imgW="4869286" imgH="3893923" progId="MSGraph.Chart.8">
                  <p:embed followColorScheme="full"/>
                </p:oleObj>
              </mc:Choice>
              <mc:Fallback>
                <p:oleObj name="Chart" r:id="rId3" imgW="4869286" imgH="389392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4" name="Text Box 534"/>
          <p:cNvSpPr txBox="1">
            <a:spLocks noChangeArrowheads="1"/>
          </p:cNvSpPr>
          <p:nvPr/>
        </p:nvSpPr>
        <p:spPr bwMode="auto">
          <a:xfrm>
            <a:off x="3297238" y="6235700"/>
            <a:ext cx="2625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molecular weight</a:t>
            </a:r>
          </a:p>
        </p:txBody>
      </p:sp>
      <p:sp>
        <p:nvSpPr>
          <p:cNvPr id="5655" name="Text Box 535"/>
          <p:cNvSpPr txBox="1">
            <a:spLocks noChangeArrowheads="1"/>
          </p:cNvSpPr>
          <p:nvPr/>
        </p:nvSpPr>
        <p:spPr bwMode="auto">
          <a:xfrm>
            <a:off x="1497091" y="52760"/>
            <a:ext cx="6579045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</a:rPr>
              <a:t>Photoelectron escape advantage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Complete data set from single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xtal</a:t>
            </a:r>
            <a:endParaRPr lang="en-US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668" name="Text Box 548"/>
          <p:cNvSpPr txBox="1">
            <a:spLocks noChangeArrowheads="1"/>
          </p:cNvSpPr>
          <p:nvPr/>
        </p:nvSpPr>
        <p:spPr bwMode="auto">
          <a:xfrm rot="16200000">
            <a:off x="-758547" y="3267353"/>
            <a:ext cx="33570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Required crystal diameter (</a:t>
            </a:r>
            <a:r>
              <a:rPr lang="el-GR" altLang="en-US" dirty="0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dirty="0" smtClean="0">
                <a:solidFill>
                  <a:srgbClr val="000000"/>
                </a:solidFill>
              </a:rPr>
              <a:t>m)</a:t>
            </a:r>
          </a:p>
        </p:txBody>
      </p:sp>
      <p:sp>
        <p:nvSpPr>
          <p:cNvPr id="5754" name="Text Box 634"/>
          <p:cNvSpPr txBox="1">
            <a:spLocks noChangeArrowheads="1"/>
          </p:cNvSpPr>
          <p:nvPr/>
        </p:nvSpPr>
        <p:spPr bwMode="auto">
          <a:xfrm>
            <a:off x="1304925" y="5818188"/>
            <a:ext cx="7192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100 Da        1 kDa       10 kDa       100 kDa        1 MDa       10 MDa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8885" y="3846137"/>
            <a:ext cx="1800521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 smtClean="0"/>
              <a:t>escape model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None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Simple</a:t>
            </a:r>
          </a:p>
          <a:p>
            <a:pPr>
              <a:lnSpc>
                <a:spcPct val="140000"/>
              </a:lnSpc>
            </a:pPr>
            <a:r>
              <a:rPr lang="en-US" b="1" dirty="0" smtClean="0"/>
              <a:t>MCNP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47934" y="6488668"/>
            <a:ext cx="26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Holton &amp; Frankel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87325" y="1336675"/>
            <a:ext cx="8853488" cy="5334000"/>
            <a:chOff x="118" y="842"/>
            <a:chExt cx="5577" cy="3360"/>
          </a:xfrm>
        </p:grpSpPr>
        <p:graphicFrame>
          <p:nvGraphicFramePr>
            <p:cNvPr id="12294" name="Object 3"/>
            <p:cNvGraphicFramePr>
              <a:graphicFrameLocks noChangeAspect="1"/>
            </p:cNvGraphicFramePr>
            <p:nvPr/>
          </p:nvGraphicFramePr>
          <p:xfrm>
            <a:off x="252" y="842"/>
            <a:ext cx="5443" cy="3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Chart" r:id="rId4" imgW="8677440" imgH="5029120" progId="MSGraph.Chart.8">
                    <p:embed followColorScheme="full"/>
                  </p:oleObj>
                </mc:Choice>
                <mc:Fallback>
                  <p:oleObj name="Chart" r:id="rId4" imgW="8677440" imgH="502912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" y="842"/>
                          <a:ext cx="5443" cy="3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5" name="Text Box 4"/>
            <p:cNvSpPr txBox="1">
              <a:spLocks noChangeArrowheads="1"/>
            </p:cNvSpPr>
            <p:nvPr/>
          </p:nvSpPr>
          <p:spPr bwMode="auto">
            <a:xfrm rot="-5400000">
              <a:off x="-616" y="2080"/>
              <a:ext cx="1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normalized photons/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area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1622" y="3971"/>
              <a:ext cx="24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position relative to beam center 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m</a:t>
              </a:r>
              <a:r>
                <a:rPr lang="en-US" altLang="en-US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2079625" y="2003425"/>
            <a:ext cx="3357563" cy="33543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2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-1905000" y="2209800"/>
            <a:ext cx="6324600" cy="4191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889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743200" y="4267200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791200" y="1752600"/>
            <a:ext cx="2286000" cy="5091260"/>
            <a:chOff x="5791200" y="1752600"/>
            <a:chExt cx="2286000" cy="5091260"/>
          </a:xfrm>
        </p:grpSpPr>
        <p:sp>
          <p:nvSpPr>
            <p:cNvPr id="5" name="Oval 4"/>
            <p:cNvSpPr/>
            <p:nvPr/>
          </p:nvSpPr>
          <p:spPr>
            <a:xfrm>
              <a:off x="5791200" y="2133600"/>
              <a:ext cx="2286000" cy="43434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477000" y="1752600"/>
              <a:ext cx="914400" cy="914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77000" y="5929460"/>
              <a:ext cx="914400" cy="914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2629300" y="4133750"/>
            <a:ext cx="366713" cy="276225"/>
            <a:chOff x="3061" y="2929"/>
            <a:chExt cx="1191" cy="868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3424" y="3148"/>
              <a:ext cx="466" cy="458"/>
            </a:xfrm>
            <a:prstGeom prst="ellips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061" y="3377"/>
              <a:ext cx="1191" cy="0"/>
            </a:xfrm>
            <a:prstGeom prst="lin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3655" y="2929"/>
              <a:ext cx="6" cy="868"/>
            </a:xfrm>
            <a:prstGeom prst="line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794403" y="4398742"/>
            <a:ext cx="2286000" cy="866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 rot="5400000">
            <a:off x="7162800" y="4419600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68177" y="1838425"/>
            <a:ext cx="914400" cy="369332"/>
            <a:chOff x="6468177" y="1838425"/>
            <a:chExt cx="914400" cy="369332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6468177" y="2194559"/>
              <a:ext cx="91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525929" y="1838425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µm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83173" y="3665621"/>
            <a:ext cx="2286001" cy="369332"/>
            <a:chOff x="6444339" y="1838425"/>
            <a:chExt cx="943534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6444339" y="2194559"/>
              <a:ext cx="9435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792105" y="1838425"/>
              <a:ext cx="323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 µm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26454" y="4543425"/>
            <a:ext cx="665567" cy="627312"/>
            <a:chOff x="6726454" y="4543425"/>
            <a:chExt cx="665567" cy="627312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7077075" y="4543527"/>
              <a:ext cx="101767" cy="34279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726454" y="4801405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µm</a:t>
              </a:r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078980" y="4543425"/>
              <a:ext cx="217170" cy="34671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620127" y="5613834"/>
            <a:ext cx="1091411" cy="1055370"/>
            <a:chOff x="4408371" y="5633085"/>
            <a:chExt cx="1091411" cy="1055370"/>
          </a:xfrm>
        </p:grpSpPr>
        <p:sp>
          <p:nvSpPr>
            <p:cNvPr id="41" name="Curved Right Arrow 40"/>
            <p:cNvSpPr/>
            <p:nvPr/>
          </p:nvSpPr>
          <p:spPr>
            <a:xfrm>
              <a:off x="4408371" y="6073541"/>
              <a:ext cx="394635" cy="404261"/>
            </a:xfrm>
            <a:prstGeom prst="curved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Curved Up Arrow 43"/>
            <p:cNvSpPr/>
            <p:nvPr/>
          </p:nvSpPr>
          <p:spPr>
            <a:xfrm rot="16200000">
              <a:off x="4993007" y="6033134"/>
              <a:ext cx="401956" cy="386715"/>
            </a:xfrm>
            <a:prstGeom prst="curvedUp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920615" y="5633085"/>
              <a:ext cx="0" cy="1055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02530" y="5722620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9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Optimum: support thickness = crystal thickness</a:t>
            </a:r>
          </a:p>
        </p:txBody>
      </p:sp>
    </p:spTree>
    <p:extLst>
      <p:ext uri="{BB962C8B-B14F-4D97-AF65-F5344CB8AC3E}">
        <p14:creationId xmlns:p14="http://schemas.microsoft.com/office/powerpoint/2010/main" val="3810072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latin typeface="Arial"/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  <a:latin typeface="Arial"/>
              </a:rPr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3019555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337365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Chart" r:id="rId3" imgW="7115040" imgH="4914740" progId="MSGraph.Chart.8">
                  <p:embed followColorScheme="full"/>
                </p:oleObj>
              </mc:Choice>
              <mc:Fallback>
                <p:oleObj name="Chart" r:id="rId3" imgW="7115040" imgH="4914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591959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10% life,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sample,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10x10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 0.6 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60s x 10x10 shots  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4250" y="5265847"/>
            <a:ext cx="4584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&amp; 10</a:t>
            </a:r>
            <a:r>
              <a:rPr lang="en-US" sz="2800" baseline="30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 min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5720" y="5265847"/>
            <a:ext cx="2901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10 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36263" y="4129251"/>
            <a:ext cx="29979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100x100 shots =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580008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</p:spTree>
    <p:extLst>
      <p:ext uri="{BB962C8B-B14F-4D97-AF65-F5344CB8AC3E}">
        <p14:creationId xmlns:p14="http://schemas.microsoft.com/office/powerpoint/2010/main" val="6485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= 15 s for 10%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3632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1221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20 Hz</a:t>
            </a:r>
            <a:endParaRPr lang="en-US" sz="2600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35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37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 kHz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6794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2195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2196" name="Picture 4" descr="moviefi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3075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44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3219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3220" name="Picture 4" descr="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3221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252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0 MGy</a:t>
            </a:r>
          </a:p>
        </p:txBody>
      </p:sp>
    </p:spTree>
    <p:extLst>
      <p:ext uri="{BB962C8B-B14F-4D97-AF65-F5344CB8AC3E}">
        <p14:creationId xmlns:p14="http://schemas.microsoft.com/office/powerpoint/2010/main" val="3564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“Cleanup beam” method for </a:t>
            </a:r>
            <a:br>
              <a:rPr lang="en-US" altLang="en-US" smtClean="0"/>
            </a:br>
            <a:r>
              <a:rPr lang="en-US" altLang="en-US" smtClean="0"/>
              <a:t>flat dose profile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Chart" r:id="rId3" imgW="8677440" imgH="5029120" progId="MSGraph.Chart.8">
                  <p:embed followColorScheme="full"/>
                </p:oleObj>
              </mc:Choice>
              <mc:Fallback>
                <p:oleObj name="Chart" r:id="rId3" imgW="8677440" imgH="50291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 rot="-54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70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4243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4244" name="Picture 4" descr="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45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450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37 MGy</a:t>
            </a:r>
          </a:p>
        </p:txBody>
      </p:sp>
    </p:spTree>
    <p:extLst>
      <p:ext uri="{BB962C8B-B14F-4D97-AF65-F5344CB8AC3E}">
        <p14:creationId xmlns:p14="http://schemas.microsoft.com/office/powerpoint/2010/main" val="24530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5267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5268" name="Picture 4" descr="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5269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450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80 MGy</a:t>
            </a:r>
          </a:p>
        </p:txBody>
      </p:sp>
    </p:spTree>
    <p:extLst>
      <p:ext uri="{BB962C8B-B14F-4D97-AF65-F5344CB8AC3E}">
        <p14:creationId xmlns:p14="http://schemas.microsoft.com/office/powerpoint/2010/main" val="10798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sp>
        <p:nvSpPr>
          <p:cNvPr id="2316291" name="Text Box 3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  <p:pic>
        <p:nvPicPr>
          <p:cNvPr id="2316292" name="Picture 4" descr="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4663"/>
            <a:ext cx="8534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6293" name="Text Box 5"/>
          <p:cNvSpPr txBox="1">
            <a:spLocks noChangeArrowheads="1"/>
          </p:cNvSpPr>
          <p:nvPr/>
        </p:nvSpPr>
        <p:spPr bwMode="auto">
          <a:xfrm>
            <a:off x="808038" y="5624513"/>
            <a:ext cx="1649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184 MGy</a:t>
            </a:r>
          </a:p>
        </p:txBody>
      </p:sp>
    </p:spTree>
    <p:extLst>
      <p:ext uri="{BB962C8B-B14F-4D97-AF65-F5344CB8AC3E}">
        <p14:creationId xmlns:p14="http://schemas.microsoft.com/office/powerpoint/2010/main" val="27698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7315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7316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7317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7318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7319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40873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833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8340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8341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8342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8343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12443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1936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9364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19365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19366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19367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21367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038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0388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20389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20390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20391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16369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1411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1412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2321413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2321414" name="Text Box 6"/>
          <p:cNvSpPr txBox="1">
            <a:spLocks noChangeArrowheads="1"/>
          </p:cNvSpPr>
          <p:nvPr/>
        </p:nvSpPr>
        <p:spPr bwMode="auto">
          <a:xfrm>
            <a:off x="1400175" y="5537200"/>
            <a:ext cx="715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>
                <a:solidFill>
                  <a:srgbClr val="000000"/>
                </a:solidFill>
              </a:rPr>
              <a:t>                7.5                3.8                2.5                1.9              1.5</a:t>
            </a:r>
          </a:p>
        </p:txBody>
      </p:sp>
      <p:sp>
        <p:nvSpPr>
          <p:cNvPr id="2321415" name="Text Box 7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40803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Water ring shift</a:t>
            </a:r>
          </a:p>
        </p:txBody>
      </p:sp>
      <p:graphicFrame>
        <p:nvGraphicFramePr>
          <p:cNvPr id="2322435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Chart" r:id="rId3" imgW="6095880" imgH="4057610" progId="MSGraph.Chart.8">
                  <p:embed followColorScheme="full"/>
                </p:oleObj>
              </mc:Choice>
              <mc:Fallback>
                <p:oleObj name="Chart" r:id="rId3" imgW="6095880" imgH="40576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2436" name="Text Box 4"/>
          <p:cNvSpPr txBox="1">
            <a:spLocks noChangeArrowheads="1"/>
          </p:cNvSpPr>
          <p:nvPr/>
        </p:nvSpPr>
        <p:spPr bwMode="auto">
          <a:xfrm>
            <a:off x="3665538" y="58531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Absorbed dose (MGy)</a:t>
            </a:r>
          </a:p>
        </p:txBody>
      </p:sp>
      <p:sp>
        <p:nvSpPr>
          <p:cNvPr id="2322437" name="Text Box 5"/>
          <p:cNvSpPr txBox="1">
            <a:spLocks noChangeArrowheads="1"/>
          </p:cNvSpPr>
          <p:nvPr/>
        </p:nvSpPr>
        <p:spPr bwMode="auto">
          <a:xfrm rot="-5400000">
            <a:off x="-248443" y="3518693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Water ring position (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Ǻ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322438" name="Text Box 6"/>
          <p:cNvSpPr txBox="1">
            <a:spLocks noChangeArrowheads="1"/>
          </p:cNvSpPr>
          <p:nvPr/>
        </p:nvSpPr>
        <p:spPr bwMode="auto">
          <a:xfrm>
            <a:off x="2024063" y="1143000"/>
            <a:ext cx="506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saturated sucrose in 250mM WO4</a:t>
            </a:r>
          </a:p>
        </p:txBody>
      </p:sp>
    </p:spTree>
    <p:extLst>
      <p:ext uri="{BB962C8B-B14F-4D97-AF65-F5344CB8AC3E}">
        <p14:creationId xmlns:p14="http://schemas.microsoft.com/office/powerpoint/2010/main" val="26546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635" name="AutoShape 3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44" name="Oval 12"/>
          <p:cNvSpPr>
            <a:spLocks noChangeArrowheads="1"/>
          </p:cNvSpPr>
          <p:nvPr/>
        </p:nvSpPr>
        <p:spPr bwMode="auto">
          <a:xfrm>
            <a:off x="3159125" y="3386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2" name="Oval 20"/>
          <p:cNvSpPr>
            <a:spLocks noChangeArrowheads="1"/>
          </p:cNvSpPr>
          <p:nvPr/>
        </p:nvSpPr>
        <p:spPr bwMode="auto">
          <a:xfrm>
            <a:off x="314960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3" name="Oval 21"/>
          <p:cNvSpPr>
            <a:spLocks noChangeArrowheads="1"/>
          </p:cNvSpPr>
          <p:nvPr/>
        </p:nvSpPr>
        <p:spPr bwMode="auto">
          <a:xfrm>
            <a:off x="3111500" y="3705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4" name="Oval 22"/>
          <p:cNvSpPr>
            <a:spLocks noChangeArrowheads="1"/>
          </p:cNvSpPr>
          <p:nvPr/>
        </p:nvSpPr>
        <p:spPr bwMode="auto">
          <a:xfrm>
            <a:off x="2687638" y="3838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5" name="Oval 23"/>
          <p:cNvSpPr>
            <a:spLocks noChangeArrowheads="1"/>
          </p:cNvSpPr>
          <p:nvPr/>
        </p:nvSpPr>
        <p:spPr bwMode="auto">
          <a:xfrm>
            <a:off x="2730500" y="4029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6" name="Oval 24"/>
          <p:cNvSpPr>
            <a:spLocks noChangeArrowheads="1"/>
          </p:cNvSpPr>
          <p:nvPr/>
        </p:nvSpPr>
        <p:spPr bwMode="auto">
          <a:xfrm>
            <a:off x="2278063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7" name="Oval 25"/>
          <p:cNvSpPr>
            <a:spLocks noChangeArrowheads="1"/>
          </p:cNvSpPr>
          <p:nvPr/>
        </p:nvSpPr>
        <p:spPr bwMode="auto">
          <a:xfrm>
            <a:off x="2320925" y="4143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8" name="Oval 26"/>
          <p:cNvSpPr>
            <a:spLocks noChangeArrowheads="1"/>
          </p:cNvSpPr>
          <p:nvPr/>
        </p:nvSpPr>
        <p:spPr bwMode="auto">
          <a:xfrm>
            <a:off x="1849438" y="40862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59" name="Oval 27"/>
          <p:cNvSpPr>
            <a:spLocks noChangeArrowheads="1"/>
          </p:cNvSpPr>
          <p:nvPr/>
        </p:nvSpPr>
        <p:spPr bwMode="auto">
          <a:xfrm>
            <a:off x="1892300" y="4276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0" name="Oval 28"/>
          <p:cNvSpPr>
            <a:spLocks noChangeArrowheads="1"/>
          </p:cNvSpPr>
          <p:nvPr/>
        </p:nvSpPr>
        <p:spPr bwMode="auto">
          <a:xfrm>
            <a:off x="1296988" y="3824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1" name="Oval 29"/>
          <p:cNvSpPr>
            <a:spLocks noChangeArrowheads="1"/>
          </p:cNvSpPr>
          <p:nvPr/>
        </p:nvSpPr>
        <p:spPr bwMode="auto">
          <a:xfrm>
            <a:off x="1339850" y="4014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2" name="Oval 30"/>
          <p:cNvSpPr>
            <a:spLocks noChangeArrowheads="1"/>
          </p:cNvSpPr>
          <p:nvPr/>
        </p:nvSpPr>
        <p:spPr bwMode="auto">
          <a:xfrm>
            <a:off x="796925" y="3762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3" name="Oval 31"/>
          <p:cNvSpPr>
            <a:spLocks noChangeArrowheads="1"/>
          </p:cNvSpPr>
          <p:nvPr/>
        </p:nvSpPr>
        <p:spPr bwMode="auto">
          <a:xfrm>
            <a:off x="839788" y="3952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4" name="Oval 32"/>
          <p:cNvSpPr>
            <a:spLocks noChangeArrowheads="1"/>
          </p:cNvSpPr>
          <p:nvPr/>
        </p:nvSpPr>
        <p:spPr bwMode="auto">
          <a:xfrm>
            <a:off x="896938" y="41338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5" name="Oval 33"/>
          <p:cNvSpPr>
            <a:spLocks noChangeArrowheads="1"/>
          </p:cNvSpPr>
          <p:nvPr/>
        </p:nvSpPr>
        <p:spPr bwMode="auto">
          <a:xfrm>
            <a:off x="954088" y="4333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6" name="Oval 34"/>
          <p:cNvSpPr>
            <a:spLocks noChangeArrowheads="1"/>
          </p:cNvSpPr>
          <p:nvPr/>
        </p:nvSpPr>
        <p:spPr bwMode="auto">
          <a:xfrm>
            <a:off x="735013" y="3567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7" name="Oval 35"/>
          <p:cNvSpPr>
            <a:spLocks noChangeArrowheads="1"/>
          </p:cNvSpPr>
          <p:nvPr/>
        </p:nvSpPr>
        <p:spPr bwMode="auto">
          <a:xfrm>
            <a:off x="677863" y="3381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8" name="Oval 36"/>
          <p:cNvSpPr>
            <a:spLocks noChangeArrowheads="1"/>
          </p:cNvSpPr>
          <p:nvPr/>
        </p:nvSpPr>
        <p:spPr bwMode="auto">
          <a:xfrm>
            <a:off x="1401763" y="41957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69" name="Oval 37"/>
          <p:cNvSpPr>
            <a:spLocks noChangeArrowheads="1"/>
          </p:cNvSpPr>
          <p:nvPr/>
        </p:nvSpPr>
        <p:spPr bwMode="auto">
          <a:xfrm>
            <a:off x="1458913" y="26955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0" name="Oval 38"/>
          <p:cNvSpPr>
            <a:spLocks noChangeArrowheads="1"/>
          </p:cNvSpPr>
          <p:nvPr/>
        </p:nvSpPr>
        <p:spPr bwMode="auto">
          <a:xfrm>
            <a:off x="1501775" y="2886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1" name="Oval 39"/>
          <p:cNvSpPr>
            <a:spLocks noChangeArrowheads="1"/>
          </p:cNvSpPr>
          <p:nvPr/>
        </p:nvSpPr>
        <p:spPr bwMode="auto">
          <a:xfrm>
            <a:off x="1558925" y="30670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2" name="Oval 40"/>
          <p:cNvSpPr>
            <a:spLocks noChangeArrowheads="1"/>
          </p:cNvSpPr>
          <p:nvPr/>
        </p:nvSpPr>
        <p:spPr bwMode="auto">
          <a:xfrm>
            <a:off x="1616075" y="32670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3" name="Oval 41"/>
          <p:cNvSpPr>
            <a:spLocks noChangeArrowheads="1"/>
          </p:cNvSpPr>
          <p:nvPr/>
        </p:nvSpPr>
        <p:spPr bwMode="auto">
          <a:xfrm>
            <a:off x="1397000" y="25003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4" name="Oval 42"/>
          <p:cNvSpPr>
            <a:spLocks noChangeArrowheads="1"/>
          </p:cNvSpPr>
          <p:nvPr/>
        </p:nvSpPr>
        <p:spPr bwMode="auto">
          <a:xfrm>
            <a:off x="1339850" y="2314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5" name="Oval 43"/>
          <p:cNvSpPr>
            <a:spLocks noChangeArrowheads="1"/>
          </p:cNvSpPr>
          <p:nvPr/>
        </p:nvSpPr>
        <p:spPr bwMode="auto">
          <a:xfrm>
            <a:off x="1878013" y="2566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6" name="Oval 44"/>
          <p:cNvSpPr>
            <a:spLocks noChangeArrowheads="1"/>
          </p:cNvSpPr>
          <p:nvPr/>
        </p:nvSpPr>
        <p:spPr bwMode="auto">
          <a:xfrm>
            <a:off x="1920875" y="2757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7" name="Oval 45"/>
          <p:cNvSpPr>
            <a:spLocks noChangeArrowheads="1"/>
          </p:cNvSpPr>
          <p:nvPr/>
        </p:nvSpPr>
        <p:spPr bwMode="auto">
          <a:xfrm>
            <a:off x="1978025" y="29384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78" name="Oval 46"/>
          <p:cNvSpPr>
            <a:spLocks noChangeArrowheads="1"/>
          </p:cNvSpPr>
          <p:nvPr/>
        </p:nvSpPr>
        <p:spPr bwMode="auto">
          <a:xfrm>
            <a:off x="2035175" y="3138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1" name="Oval 49"/>
          <p:cNvSpPr>
            <a:spLocks noChangeArrowheads="1"/>
          </p:cNvSpPr>
          <p:nvPr/>
        </p:nvSpPr>
        <p:spPr bwMode="auto">
          <a:xfrm>
            <a:off x="2311400" y="2457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2" name="Oval 50"/>
          <p:cNvSpPr>
            <a:spLocks noChangeArrowheads="1"/>
          </p:cNvSpPr>
          <p:nvPr/>
        </p:nvSpPr>
        <p:spPr bwMode="auto">
          <a:xfrm>
            <a:off x="2354263" y="2647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3" name="Oval 51"/>
          <p:cNvSpPr>
            <a:spLocks noChangeArrowheads="1"/>
          </p:cNvSpPr>
          <p:nvPr/>
        </p:nvSpPr>
        <p:spPr bwMode="auto">
          <a:xfrm>
            <a:off x="2411413" y="28289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4" name="Oval 52"/>
          <p:cNvSpPr>
            <a:spLocks noChangeArrowheads="1"/>
          </p:cNvSpPr>
          <p:nvPr/>
        </p:nvSpPr>
        <p:spPr bwMode="auto">
          <a:xfrm>
            <a:off x="2468563" y="3028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5" name="Oval 53"/>
          <p:cNvSpPr>
            <a:spLocks noChangeArrowheads="1"/>
          </p:cNvSpPr>
          <p:nvPr/>
        </p:nvSpPr>
        <p:spPr bwMode="auto">
          <a:xfrm>
            <a:off x="2725738" y="23288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6" name="Oval 54"/>
          <p:cNvSpPr>
            <a:spLocks noChangeArrowheads="1"/>
          </p:cNvSpPr>
          <p:nvPr/>
        </p:nvSpPr>
        <p:spPr bwMode="auto">
          <a:xfrm>
            <a:off x="2768600" y="2519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7" name="Oval 55"/>
          <p:cNvSpPr>
            <a:spLocks noChangeArrowheads="1"/>
          </p:cNvSpPr>
          <p:nvPr/>
        </p:nvSpPr>
        <p:spPr bwMode="auto">
          <a:xfrm>
            <a:off x="2825750" y="27003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88" name="Oval 56"/>
          <p:cNvSpPr>
            <a:spLocks noChangeArrowheads="1"/>
          </p:cNvSpPr>
          <p:nvPr/>
        </p:nvSpPr>
        <p:spPr bwMode="auto">
          <a:xfrm>
            <a:off x="2882900" y="29003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0" name="Oval 58"/>
          <p:cNvSpPr>
            <a:spLocks noChangeArrowheads="1"/>
          </p:cNvSpPr>
          <p:nvPr/>
        </p:nvSpPr>
        <p:spPr bwMode="auto">
          <a:xfrm>
            <a:off x="31257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1" name="Oval 59"/>
          <p:cNvSpPr>
            <a:spLocks noChangeArrowheads="1"/>
          </p:cNvSpPr>
          <p:nvPr/>
        </p:nvSpPr>
        <p:spPr bwMode="auto">
          <a:xfrm>
            <a:off x="3182938" y="2386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2" name="Oval 60"/>
          <p:cNvSpPr>
            <a:spLocks noChangeArrowheads="1"/>
          </p:cNvSpPr>
          <p:nvPr/>
        </p:nvSpPr>
        <p:spPr bwMode="auto">
          <a:xfrm>
            <a:off x="3240088" y="2586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3" name="Oval 61"/>
          <p:cNvSpPr>
            <a:spLocks noChangeArrowheads="1"/>
          </p:cNvSpPr>
          <p:nvPr/>
        </p:nvSpPr>
        <p:spPr bwMode="auto">
          <a:xfrm>
            <a:off x="906463" y="2409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4" name="Oval 62"/>
          <p:cNvSpPr>
            <a:spLocks noChangeArrowheads="1"/>
          </p:cNvSpPr>
          <p:nvPr/>
        </p:nvSpPr>
        <p:spPr bwMode="auto">
          <a:xfrm>
            <a:off x="949325" y="2600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5" name="Oval 63"/>
          <p:cNvSpPr>
            <a:spLocks noChangeArrowheads="1"/>
          </p:cNvSpPr>
          <p:nvPr/>
        </p:nvSpPr>
        <p:spPr bwMode="auto">
          <a:xfrm>
            <a:off x="1006475" y="2781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6" name="Oval 64"/>
          <p:cNvSpPr>
            <a:spLocks noChangeArrowheads="1"/>
          </p:cNvSpPr>
          <p:nvPr/>
        </p:nvSpPr>
        <p:spPr bwMode="auto">
          <a:xfrm>
            <a:off x="1063625" y="2981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7" name="Oval 65"/>
          <p:cNvSpPr>
            <a:spLocks noChangeArrowheads="1"/>
          </p:cNvSpPr>
          <p:nvPr/>
        </p:nvSpPr>
        <p:spPr bwMode="auto">
          <a:xfrm>
            <a:off x="844550" y="22145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8" name="Oval 66"/>
          <p:cNvSpPr>
            <a:spLocks noChangeArrowheads="1"/>
          </p:cNvSpPr>
          <p:nvPr/>
        </p:nvSpPr>
        <p:spPr bwMode="auto">
          <a:xfrm>
            <a:off x="787400" y="20288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699" name="Oval 67"/>
          <p:cNvSpPr>
            <a:spLocks noChangeArrowheads="1"/>
          </p:cNvSpPr>
          <p:nvPr/>
        </p:nvSpPr>
        <p:spPr bwMode="auto">
          <a:xfrm>
            <a:off x="563563" y="1243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0" name="Oval 68"/>
          <p:cNvSpPr>
            <a:spLocks noChangeArrowheads="1"/>
          </p:cNvSpPr>
          <p:nvPr/>
        </p:nvSpPr>
        <p:spPr bwMode="auto">
          <a:xfrm>
            <a:off x="620713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1" name="Oval 69"/>
          <p:cNvSpPr>
            <a:spLocks noChangeArrowheads="1"/>
          </p:cNvSpPr>
          <p:nvPr/>
        </p:nvSpPr>
        <p:spPr bwMode="auto">
          <a:xfrm>
            <a:off x="677863" y="1614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2" name="Oval 70"/>
          <p:cNvSpPr>
            <a:spLocks noChangeArrowheads="1"/>
          </p:cNvSpPr>
          <p:nvPr/>
        </p:nvSpPr>
        <p:spPr bwMode="auto">
          <a:xfrm>
            <a:off x="735013" y="1814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3" name="Oval 71"/>
          <p:cNvSpPr>
            <a:spLocks noChangeArrowheads="1"/>
          </p:cNvSpPr>
          <p:nvPr/>
        </p:nvSpPr>
        <p:spPr bwMode="auto">
          <a:xfrm>
            <a:off x="506413" y="10334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4" name="Oval 72"/>
          <p:cNvSpPr>
            <a:spLocks noChangeArrowheads="1"/>
          </p:cNvSpPr>
          <p:nvPr/>
        </p:nvSpPr>
        <p:spPr bwMode="auto">
          <a:xfrm>
            <a:off x="444500" y="828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5" name="Oval 73"/>
          <p:cNvSpPr>
            <a:spLocks noChangeArrowheads="1"/>
          </p:cNvSpPr>
          <p:nvPr/>
        </p:nvSpPr>
        <p:spPr bwMode="auto">
          <a:xfrm>
            <a:off x="211138" y="-14288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6" name="Oval 74"/>
          <p:cNvSpPr>
            <a:spLocks noChangeArrowheads="1"/>
          </p:cNvSpPr>
          <p:nvPr/>
        </p:nvSpPr>
        <p:spPr bwMode="auto">
          <a:xfrm>
            <a:off x="254000" y="166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7" name="Oval 75"/>
          <p:cNvSpPr>
            <a:spLocks noChangeArrowheads="1"/>
          </p:cNvSpPr>
          <p:nvPr/>
        </p:nvSpPr>
        <p:spPr bwMode="auto">
          <a:xfrm>
            <a:off x="311150" y="37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08" name="Oval 76"/>
          <p:cNvSpPr>
            <a:spLocks noChangeArrowheads="1"/>
          </p:cNvSpPr>
          <p:nvPr/>
        </p:nvSpPr>
        <p:spPr bwMode="auto">
          <a:xfrm>
            <a:off x="368300" y="571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1" name="Oval 79"/>
          <p:cNvSpPr>
            <a:spLocks noChangeArrowheads="1"/>
          </p:cNvSpPr>
          <p:nvPr/>
        </p:nvSpPr>
        <p:spPr bwMode="auto">
          <a:xfrm>
            <a:off x="501650" y="26908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2" name="Oval 80"/>
          <p:cNvSpPr>
            <a:spLocks noChangeArrowheads="1"/>
          </p:cNvSpPr>
          <p:nvPr/>
        </p:nvSpPr>
        <p:spPr bwMode="auto">
          <a:xfrm>
            <a:off x="439738" y="24955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3" name="Oval 81"/>
          <p:cNvSpPr>
            <a:spLocks noChangeArrowheads="1"/>
          </p:cNvSpPr>
          <p:nvPr/>
        </p:nvSpPr>
        <p:spPr bwMode="auto">
          <a:xfrm>
            <a:off x="382588" y="2309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4" name="Oval 82"/>
          <p:cNvSpPr>
            <a:spLocks noChangeArrowheads="1"/>
          </p:cNvSpPr>
          <p:nvPr/>
        </p:nvSpPr>
        <p:spPr bwMode="auto">
          <a:xfrm>
            <a:off x="158750" y="1524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5" name="Oval 83"/>
          <p:cNvSpPr>
            <a:spLocks noChangeArrowheads="1"/>
          </p:cNvSpPr>
          <p:nvPr/>
        </p:nvSpPr>
        <p:spPr bwMode="auto">
          <a:xfrm>
            <a:off x="215900" y="1714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6" name="Oval 84"/>
          <p:cNvSpPr>
            <a:spLocks noChangeArrowheads="1"/>
          </p:cNvSpPr>
          <p:nvPr/>
        </p:nvSpPr>
        <p:spPr bwMode="auto">
          <a:xfrm>
            <a:off x="273050" y="18954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7" name="Oval 85"/>
          <p:cNvSpPr>
            <a:spLocks noChangeArrowheads="1"/>
          </p:cNvSpPr>
          <p:nvPr/>
        </p:nvSpPr>
        <p:spPr bwMode="auto">
          <a:xfrm>
            <a:off x="330200" y="2095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8" name="Oval 86"/>
          <p:cNvSpPr>
            <a:spLocks noChangeArrowheads="1"/>
          </p:cNvSpPr>
          <p:nvPr/>
        </p:nvSpPr>
        <p:spPr bwMode="auto">
          <a:xfrm>
            <a:off x="101600" y="1314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19" name="Oval 87"/>
          <p:cNvSpPr>
            <a:spLocks noChangeArrowheads="1"/>
          </p:cNvSpPr>
          <p:nvPr/>
        </p:nvSpPr>
        <p:spPr bwMode="auto">
          <a:xfrm>
            <a:off x="39688" y="11096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0" name="Oval 88"/>
          <p:cNvSpPr>
            <a:spLocks noChangeArrowheads="1"/>
          </p:cNvSpPr>
          <p:nvPr/>
        </p:nvSpPr>
        <p:spPr bwMode="auto">
          <a:xfrm>
            <a:off x="-150813" y="447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1" name="Oval 89"/>
          <p:cNvSpPr>
            <a:spLocks noChangeArrowheads="1"/>
          </p:cNvSpPr>
          <p:nvPr/>
        </p:nvSpPr>
        <p:spPr bwMode="auto">
          <a:xfrm>
            <a:off x="-84138" y="685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2" name="Oval 90"/>
          <p:cNvSpPr>
            <a:spLocks noChangeArrowheads="1"/>
          </p:cNvSpPr>
          <p:nvPr/>
        </p:nvSpPr>
        <p:spPr bwMode="auto">
          <a:xfrm>
            <a:off x="-17463" y="8953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3" name="Oval 91"/>
          <p:cNvSpPr>
            <a:spLocks noChangeArrowheads="1"/>
          </p:cNvSpPr>
          <p:nvPr/>
        </p:nvSpPr>
        <p:spPr bwMode="auto">
          <a:xfrm>
            <a:off x="177800" y="3290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4" name="Oval 92"/>
          <p:cNvSpPr>
            <a:spLocks noChangeArrowheads="1"/>
          </p:cNvSpPr>
          <p:nvPr/>
        </p:nvSpPr>
        <p:spPr bwMode="auto">
          <a:xfrm>
            <a:off x="220663" y="3481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5" name="Oval 93"/>
          <p:cNvSpPr>
            <a:spLocks noChangeArrowheads="1"/>
          </p:cNvSpPr>
          <p:nvPr/>
        </p:nvSpPr>
        <p:spPr bwMode="auto">
          <a:xfrm>
            <a:off x="277813" y="3662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6" name="Oval 94"/>
          <p:cNvSpPr>
            <a:spLocks noChangeArrowheads="1"/>
          </p:cNvSpPr>
          <p:nvPr/>
        </p:nvSpPr>
        <p:spPr bwMode="auto">
          <a:xfrm>
            <a:off x="334963" y="3862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7" name="Oval 95"/>
          <p:cNvSpPr>
            <a:spLocks noChangeArrowheads="1"/>
          </p:cNvSpPr>
          <p:nvPr/>
        </p:nvSpPr>
        <p:spPr bwMode="auto">
          <a:xfrm>
            <a:off x="115888" y="3095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8" name="Oval 96"/>
          <p:cNvSpPr>
            <a:spLocks noChangeArrowheads="1"/>
          </p:cNvSpPr>
          <p:nvPr/>
        </p:nvSpPr>
        <p:spPr bwMode="auto">
          <a:xfrm>
            <a:off x="1077913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29" name="Oval 97"/>
          <p:cNvSpPr>
            <a:spLocks noChangeArrowheads="1"/>
          </p:cNvSpPr>
          <p:nvPr/>
        </p:nvSpPr>
        <p:spPr bwMode="auto">
          <a:xfrm>
            <a:off x="1120775" y="500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2" name="Oval 100"/>
          <p:cNvSpPr>
            <a:spLocks noChangeArrowheads="1"/>
          </p:cNvSpPr>
          <p:nvPr/>
        </p:nvSpPr>
        <p:spPr bwMode="auto">
          <a:xfrm>
            <a:off x="1016000" y="4619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3" name="Oval 101"/>
          <p:cNvSpPr>
            <a:spLocks noChangeArrowheads="1"/>
          </p:cNvSpPr>
          <p:nvPr/>
        </p:nvSpPr>
        <p:spPr bwMode="auto">
          <a:xfrm>
            <a:off x="568325" y="47482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4" name="Oval 102"/>
          <p:cNvSpPr>
            <a:spLocks noChangeArrowheads="1"/>
          </p:cNvSpPr>
          <p:nvPr/>
        </p:nvSpPr>
        <p:spPr bwMode="auto">
          <a:xfrm>
            <a:off x="611188" y="493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5" name="Oval 103"/>
          <p:cNvSpPr>
            <a:spLocks noChangeArrowheads="1"/>
          </p:cNvSpPr>
          <p:nvPr/>
        </p:nvSpPr>
        <p:spPr bwMode="auto">
          <a:xfrm>
            <a:off x="506413" y="4552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6" name="Oval 104"/>
          <p:cNvSpPr>
            <a:spLocks noChangeArrowheads="1"/>
          </p:cNvSpPr>
          <p:nvPr/>
        </p:nvSpPr>
        <p:spPr bwMode="auto">
          <a:xfrm>
            <a:off x="-26988" y="4481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7" name="Oval 105"/>
          <p:cNvSpPr>
            <a:spLocks noChangeArrowheads="1"/>
          </p:cNvSpPr>
          <p:nvPr/>
        </p:nvSpPr>
        <p:spPr bwMode="auto">
          <a:xfrm>
            <a:off x="15875" y="46720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8" name="Oval 106"/>
          <p:cNvSpPr>
            <a:spLocks noChangeArrowheads="1"/>
          </p:cNvSpPr>
          <p:nvPr/>
        </p:nvSpPr>
        <p:spPr bwMode="auto">
          <a:xfrm>
            <a:off x="-88900" y="4286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39" name="Oval 107"/>
          <p:cNvSpPr>
            <a:spLocks noChangeArrowheads="1"/>
          </p:cNvSpPr>
          <p:nvPr/>
        </p:nvSpPr>
        <p:spPr bwMode="auto">
          <a:xfrm>
            <a:off x="1568450" y="48672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0" name="Oval 108"/>
          <p:cNvSpPr>
            <a:spLocks noChangeArrowheads="1"/>
          </p:cNvSpPr>
          <p:nvPr/>
        </p:nvSpPr>
        <p:spPr bwMode="auto">
          <a:xfrm>
            <a:off x="1611313" y="5057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1" name="Oval 109"/>
          <p:cNvSpPr>
            <a:spLocks noChangeArrowheads="1"/>
          </p:cNvSpPr>
          <p:nvPr/>
        </p:nvSpPr>
        <p:spPr bwMode="auto">
          <a:xfrm>
            <a:off x="1506538" y="4672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2" name="Oval 110"/>
          <p:cNvSpPr>
            <a:spLocks noChangeArrowheads="1"/>
          </p:cNvSpPr>
          <p:nvPr/>
        </p:nvSpPr>
        <p:spPr bwMode="auto">
          <a:xfrm>
            <a:off x="2068513" y="4924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3" name="Oval 111"/>
          <p:cNvSpPr>
            <a:spLocks noChangeArrowheads="1"/>
          </p:cNvSpPr>
          <p:nvPr/>
        </p:nvSpPr>
        <p:spPr bwMode="auto">
          <a:xfrm>
            <a:off x="2111375" y="511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4" name="Oval 112"/>
          <p:cNvSpPr>
            <a:spLocks noChangeArrowheads="1"/>
          </p:cNvSpPr>
          <p:nvPr/>
        </p:nvSpPr>
        <p:spPr bwMode="auto">
          <a:xfrm>
            <a:off x="2006600" y="472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5" name="Oval 113"/>
          <p:cNvSpPr>
            <a:spLocks noChangeArrowheads="1"/>
          </p:cNvSpPr>
          <p:nvPr/>
        </p:nvSpPr>
        <p:spPr bwMode="auto">
          <a:xfrm>
            <a:off x="201613" y="536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6" name="Oval 114"/>
          <p:cNvSpPr>
            <a:spLocks noChangeArrowheads="1"/>
          </p:cNvSpPr>
          <p:nvPr/>
        </p:nvSpPr>
        <p:spPr bwMode="auto">
          <a:xfrm>
            <a:off x="244475" y="55578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8" name="Oval 116"/>
          <p:cNvSpPr>
            <a:spLocks noChangeArrowheads="1"/>
          </p:cNvSpPr>
          <p:nvPr/>
        </p:nvSpPr>
        <p:spPr bwMode="auto">
          <a:xfrm>
            <a:off x="744538" y="5434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49" name="Oval 117"/>
          <p:cNvSpPr>
            <a:spLocks noChangeArrowheads="1"/>
          </p:cNvSpPr>
          <p:nvPr/>
        </p:nvSpPr>
        <p:spPr bwMode="auto">
          <a:xfrm>
            <a:off x="787400" y="5624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0" name="Oval 118"/>
          <p:cNvSpPr>
            <a:spLocks noChangeArrowheads="1"/>
          </p:cNvSpPr>
          <p:nvPr/>
        </p:nvSpPr>
        <p:spPr bwMode="auto">
          <a:xfrm>
            <a:off x="1249363" y="5476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1" name="Oval 119"/>
          <p:cNvSpPr>
            <a:spLocks noChangeArrowheads="1"/>
          </p:cNvSpPr>
          <p:nvPr/>
        </p:nvSpPr>
        <p:spPr bwMode="auto">
          <a:xfrm>
            <a:off x="1292225" y="5667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2" name="Oval 120"/>
          <p:cNvSpPr>
            <a:spLocks noChangeArrowheads="1"/>
          </p:cNvSpPr>
          <p:nvPr/>
        </p:nvSpPr>
        <p:spPr bwMode="auto">
          <a:xfrm>
            <a:off x="1758950" y="5519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3" name="Oval 121"/>
          <p:cNvSpPr>
            <a:spLocks noChangeArrowheads="1"/>
          </p:cNvSpPr>
          <p:nvPr/>
        </p:nvSpPr>
        <p:spPr bwMode="auto">
          <a:xfrm>
            <a:off x="1801813" y="57102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4" name="Oval 122"/>
          <p:cNvSpPr>
            <a:spLocks noChangeArrowheads="1"/>
          </p:cNvSpPr>
          <p:nvPr/>
        </p:nvSpPr>
        <p:spPr bwMode="auto">
          <a:xfrm>
            <a:off x="2235200" y="55816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5" name="Oval 123"/>
          <p:cNvSpPr>
            <a:spLocks noChangeArrowheads="1"/>
          </p:cNvSpPr>
          <p:nvPr/>
        </p:nvSpPr>
        <p:spPr bwMode="auto">
          <a:xfrm>
            <a:off x="2278063" y="5772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6" name="Oval 124"/>
          <p:cNvSpPr>
            <a:spLocks noChangeArrowheads="1"/>
          </p:cNvSpPr>
          <p:nvPr/>
        </p:nvSpPr>
        <p:spPr bwMode="auto">
          <a:xfrm>
            <a:off x="2697163" y="5457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7" name="Oval 125"/>
          <p:cNvSpPr>
            <a:spLocks noChangeArrowheads="1"/>
          </p:cNvSpPr>
          <p:nvPr/>
        </p:nvSpPr>
        <p:spPr bwMode="auto">
          <a:xfrm>
            <a:off x="2720975" y="56388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8" name="Oval 126"/>
          <p:cNvSpPr>
            <a:spLocks noChangeArrowheads="1"/>
          </p:cNvSpPr>
          <p:nvPr/>
        </p:nvSpPr>
        <p:spPr bwMode="auto">
          <a:xfrm>
            <a:off x="2506663" y="48006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59" name="Oval 127"/>
          <p:cNvSpPr>
            <a:spLocks noChangeArrowheads="1"/>
          </p:cNvSpPr>
          <p:nvPr/>
        </p:nvSpPr>
        <p:spPr bwMode="auto">
          <a:xfrm>
            <a:off x="2549525" y="4991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0" name="Oval 128"/>
          <p:cNvSpPr>
            <a:spLocks noChangeArrowheads="1"/>
          </p:cNvSpPr>
          <p:nvPr/>
        </p:nvSpPr>
        <p:spPr bwMode="auto">
          <a:xfrm>
            <a:off x="2930525" y="46624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1" name="Oval 129"/>
          <p:cNvSpPr>
            <a:spLocks noChangeArrowheads="1"/>
          </p:cNvSpPr>
          <p:nvPr/>
        </p:nvSpPr>
        <p:spPr bwMode="auto">
          <a:xfrm>
            <a:off x="2973388" y="4852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2" name="Oval 130"/>
          <p:cNvSpPr>
            <a:spLocks noChangeArrowheads="1"/>
          </p:cNvSpPr>
          <p:nvPr/>
        </p:nvSpPr>
        <p:spPr bwMode="auto">
          <a:xfrm>
            <a:off x="3106738" y="53054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3" name="Oval 131"/>
          <p:cNvSpPr>
            <a:spLocks noChangeArrowheads="1"/>
          </p:cNvSpPr>
          <p:nvPr/>
        </p:nvSpPr>
        <p:spPr bwMode="auto">
          <a:xfrm>
            <a:off x="3149600" y="5495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4" name="Oval 132"/>
          <p:cNvSpPr>
            <a:spLocks noChangeArrowheads="1"/>
          </p:cNvSpPr>
          <p:nvPr/>
        </p:nvSpPr>
        <p:spPr bwMode="auto">
          <a:xfrm>
            <a:off x="3525838" y="5157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5" name="Oval 133"/>
          <p:cNvSpPr>
            <a:spLocks noChangeArrowheads="1"/>
          </p:cNvSpPr>
          <p:nvPr/>
        </p:nvSpPr>
        <p:spPr bwMode="auto">
          <a:xfrm>
            <a:off x="3568700" y="5348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6" name="Oval 134"/>
          <p:cNvSpPr>
            <a:spLocks noChangeArrowheads="1"/>
          </p:cNvSpPr>
          <p:nvPr/>
        </p:nvSpPr>
        <p:spPr bwMode="auto">
          <a:xfrm>
            <a:off x="3349625" y="4533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7" name="Oval 135"/>
          <p:cNvSpPr>
            <a:spLocks noChangeArrowheads="1"/>
          </p:cNvSpPr>
          <p:nvPr/>
        </p:nvSpPr>
        <p:spPr bwMode="auto">
          <a:xfrm>
            <a:off x="3392488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8" name="Oval 136"/>
          <p:cNvSpPr>
            <a:spLocks noChangeArrowheads="1"/>
          </p:cNvSpPr>
          <p:nvPr/>
        </p:nvSpPr>
        <p:spPr bwMode="auto">
          <a:xfrm>
            <a:off x="3759200" y="4400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69" name="Oval 137"/>
          <p:cNvSpPr>
            <a:spLocks noChangeArrowheads="1"/>
          </p:cNvSpPr>
          <p:nvPr/>
        </p:nvSpPr>
        <p:spPr bwMode="auto">
          <a:xfrm>
            <a:off x="3802063" y="45910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0" name="Oval 138"/>
          <p:cNvSpPr>
            <a:spLocks noChangeArrowheads="1"/>
          </p:cNvSpPr>
          <p:nvPr/>
        </p:nvSpPr>
        <p:spPr bwMode="auto">
          <a:xfrm>
            <a:off x="4154488" y="4252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1" name="Oval 139"/>
          <p:cNvSpPr>
            <a:spLocks noChangeArrowheads="1"/>
          </p:cNvSpPr>
          <p:nvPr/>
        </p:nvSpPr>
        <p:spPr bwMode="auto">
          <a:xfrm>
            <a:off x="1911350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2" name="Oval 140"/>
          <p:cNvSpPr>
            <a:spLocks noChangeArrowheads="1"/>
          </p:cNvSpPr>
          <p:nvPr/>
        </p:nvSpPr>
        <p:spPr bwMode="auto">
          <a:xfrm>
            <a:off x="1954213" y="64055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3" name="Oval 141"/>
          <p:cNvSpPr>
            <a:spLocks noChangeArrowheads="1"/>
          </p:cNvSpPr>
          <p:nvPr/>
        </p:nvSpPr>
        <p:spPr bwMode="auto">
          <a:xfrm>
            <a:off x="1411288" y="61626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4" name="Oval 142"/>
          <p:cNvSpPr>
            <a:spLocks noChangeArrowheads="1"/>
          </p:cNvSpPr>
          <p:nvPr/>
        </p:nvSpPr>
        <p:spPr bwMode="auto">
          <a:xfrm>
            <a:off x="1454150" y="6353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5" name="Oval 143"/>
          <p:cNvSpPr>
            <a:spLocks noChangeArrowheads="1"/>
          </p:cNvSpPr>
          <p:nvPr/>
        </p:nvSpPr>
        <p:spPr bwMode="auto">
          <a:xfrm>
            <a:off x="892175" y="611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6" name="Oval 144"/>
          <p:cNvSpPr>
            <a:spLocks noChangeArrowheads="1"/>
          </p:cNvSpPr>
          <p:nvPr/>
        </p:nvSpPr>
        <p:spPr bwMode="auto">
          <a:xfrm>
            <a:off x="935038" y="6300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8" name="Oval 146"/>
          <p:cNvSpPr>
            <a:spLocks noChangeArrowheads="1"/>
          </p:cNvSpPr>
          <p:nvPr/>
        </p:nvSpPr>
        <p:spPr bwMode="auto">
          <a:xfrm>
            <a:off x="406400" y="6253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79" name="Oval 147"/>
          <p:cNvSpPr>
            <a:spLocks noChangeArrowheads="1"/>
          </p:cNvSpPr>
          <p:nvPr/>
        </p:nvSpPr>
        <p:spPr bwMode="auto">
          <a:xfrm>
            <a:off x="-122238" y="62150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0" name="Oval 148"/>
          <p:cNvSpPr>
            <a:spLocks noChangeArrowheads="1"/>
          </p:cNvSpPr>
          <p:nvPr/>
        </p:nvSpPr>
        <p:spPr bwMode="auto">
          <a:xfrm>
            <a:off x="-26988" y="6670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1" name="Oval 149"/>
          <p:cNvSpPr>
            <a:spLocks noChangeArrowheads="1"/>
          </p:cNvSpPr>
          <p:nvPr/>
        </p:nvSpPr>
        <p:spPr bwMode="auto">
          <a:xfrm>
            <a:off x="2401888" y="6243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2" name="Oval 150"/>
          <p:cNvSpPr>
            <a:spLocks noChangeArrowheads="1"/>
          </p:cNvSpPr>
          <p:nvPr/>
        </p:nvSpPr>
        <p:spPr bwMode="auto">
          <a:xfrm>
            <a:off x="2868613" y="61102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3" name="Oval 151"/>
          <p:cNvSpPr>
            <a:spLocks noChangeArrowheads="1"/>
          </p:cNvSpPr>
          <p:nvPr/>
        </p:nvSpPr>
        <p:spPr bwMode="auto">
          <a:xfrm>
            <a:off x="2911475" y="63007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4" name="Oval 152"/>
          <p:cNvSpPr>
            <a:spLocks noChangeArrowheads="1"/>
          </p:cNvSpPr>
          <p:nvPr/>
        </p:nvSpPr>
        <p:spPr bwMode="auto">
          <a:xfrm>
            <a:off x="3292475" y="59578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5" name="Oval 153"/>
          <p:cNvSpPr>
            <a:spLocks noChangeArrowheads="1"/>
          </p:cNvSpPr>
          <p:nvPr/>
        </p:nvSpPr>
        <p:spPr bwMode="auto">
          <a:xfrm>
            <a:off x="3335338" y="61483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6" name="Oval 154"/>
          <p:cNvSpPr>
            <a:spLocks noChangeArrowheads="1"/>
          </p:cNvSpPr>
          <p:nvPr/>
        </p:nvSpPr>
        <p:spPr bwMode="auto">
          <a:xfrm>
            <a:off x="3678238" y="58054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7" name="Oval 155"/>
          <p:cNvSpPr>
            <a:spLocks noChangeArrowheads="1"/>
          </p:cNvSpPr>
          <p:nvPr/>
        </p:nvSpPr>
        <p:spPr bwMode="auto">
          <a:xfrm>
            <a:off x="4121150" y="56721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8" name="Oval 156"/>
          <p:cNvSpPr>
            <a:spLocks noChangeArrowheads="1"/>
          </p:cNvSpPr>
          <p:nvPr/>
        </p:nvSpPr>
        <p:spPr bwMode="auto">
          <a:xfrm>
            <a:off x="4549775" y="552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89" name="Oval 157"/>
          <p:cNvSpPr>
            <a:spLocks noChangeArrowheads="1"/>
          </p:cNvSpPr>
          <p:nvPr/>
        </p:nvSpPr>
        <p:spPr bwMode="auto">
          <a:xfrm>
            <a:off x="4968875" y="53816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0" name="Oval 158"/>
          <p:cNvSpPr>
            <a:spLocks noChangeArrowheads="1"/>
          </p:cNvSpPr>
          <p:nvPr/>
        </p:nvSpPr>
        <p:spPr bwMode="auto">
          <a:xfrm>
            <a:off x="3873500" y="64627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1" name="Oval 159"/>
          <p:cNvSpPr>
            <a:spLocks noChangeArrowheads="1"/>
          </p:cNvSpPr>
          <p:nvPr/>
        </p:nvSpPr>
        <p:spPr bwMode="auto">
          <a:xfrm>
            <a:off x="4316413" y="6329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4" name="Oval 162"/>
          <p:cNvSpPr>
            <a:spLocks noChangeArrowheads="1"/>
          </p:cNvSpPr>
          <p:nvPr/>
        </p:nvSpPr>
        <p:spPr bwMode="auto">
          <a:xfrm>
            <a:off x="3740150" y="5991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5" name="Oval 163"/>
          <p:cNvSpPr>
            <a:spLocks noChangeArrowheads="1"/>
          </p:cNvSpPr>
          <p:nvPr/>
        </p:nvSpPr>
        <p:spPr bwMode="auto">
          <a:xfrm>
            <a:off x="41830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6" name="Oval 164"/>
          <p:cNvSpPr>
            <a:spLocks noChangeArrowheads="1"/>
          </p:cNvSpPr>
          <p:nvPr/>
        </p:nvSpPr>
        <p:spPr bwMode="auto">
          <a:xfrm>
            <a:off x="5240338" y="6310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7" name="Oval 165"/>
          <p:cNvSpPr>
            <a:spLocks noChangeArrowheads="1"/>
          </p:cNvSpPr>
          <p:nvPr/>
        </p:nvSpPr>
        <p:spPr bwMode="auto">
          <a:xfrm>
            <a:off x="5683250" y="6176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8" name="Oval 166"/>
          <p:cNvSpPr>
            <a:spLocks noChangeArrowheads="1"/>
          </p:cNvSpPr>
          <p:nvPr/>
        </p:nvSpPr>
        <p:spPr bwMode="auto">
          <a:xfrm>
            <a:off x="4344988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799" name="Oval 167"/>
          <p:cNvSpPr>
            <a:spLocks noChangeArrowheads="1"/>
          </p:cNvSpPr>
          <p:nvPr/>
        </p:nvSpPr>
        <p:spPr bwMode="auto">
          <a:xfrm>
            <a:off x="4387850" y="5067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0" name="Oval 168"/>
          <p:cNvSpPr>
            <a:spLocks noChangeArrowheads="1"/>
          </p:cNvSpPr>
          <p:nvPr/>
        </p:nvSpPr>
        <p:spPr bwMode="auto">
          <a:xfrm>
            <a:off x="5102225" y="4419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1" name="Oval 169"/>
          <p:cNvSpPr>
            <a:spLocks noChangeArrowheads="1"/>
          </p:cNvSpPr>
          <p:nvPr/>
        </p:nvSpPr>
        <p:spPr bwMode="auto">
          <a:xfrm>
            <a:off x="5283200" y="5057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2" name="Oval 170"/>
          <p:cNvSpPr>
            <a:spLocks noChangeArrowheads="1"/>
          </p:cNvSpPr>
          <p:nvPr/>
        </p:nvSpPr>
        <p:spPr bwMode="auto">
          <a:xfrm>
            <a:off x="5668963" y="47244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3" name="Oval 171"/>
          <p:cNvSpPr>
            <a:spLocks noChangeArrowheads="1"/>
          </p:cNvSpPr>
          <p:nvPr/>
        </p:nvSpPr>
        <p:spPr bwMode="auto">
          <a:xfrm>
            <a:off x="5792788" y="51720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4" name="Oval 172"/>
          <p:cNvSpPr>
            <a:spLocks noChangeArrowheads="1"/>
          </p:cNvSpPr>
          <p:nvPr/>
        </p:nvSpPr>
        <p:spPr bwMode="auto">
          <a:xfrm>
            <a:off x="5835650" y="5362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5" name="Oval 173"/>
          <p:cNvSpPr>
            <a:spLocks noChangeArrowheads="1"/>
          </p:cNvSpPr>
          <p:nvPr/>
        </p:nvSpPr>
        <p:spPr bwMode="auto">
          <a:xfrm>
            <a:off x="6159500" y="48482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6" name="Oval 174"/>
          <p:cNvSpPr>
            <a:spLocks noChangeArrowheads="1"/>
          </p:cNvSpPr>
          <p:nvPr/>
        </p:nvSpPr>
        <p:spPr bwMode="auto">
          <a:xfrm>
            <a:off x="6202363" y="50387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7" name="Oval 175"/>
          <p:cNvSpPr>
            <a:spLocks noChangeArrowheads="1"/>
          </p:cNvSpPr>
          <p:nvPr/>
        </p:nvSpPr>
        <p:spPr bwMode="auto">
          <a:xfrm>
            <a:off x="5092700" y="58531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8" name="Oval 176"/>
          <p:cNvSpPr>
            <a:spLocks noChangeArrowheads="1"/>
          </p:cNvSpPr>
          <p:nvPr/>
        </p:nvSpPr>
        <p:spPr bwMode="auto">
          <a:xfrm>
            <a:off x="5459413" y="55149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09" name="Oval 177"/>
          <p:cNvSpPr>
            <a:spLocks noChangeArrowheads="1"/>
          </p:cNvSpPr>
          <p:nvPr/>
        </p:nvSpPr>
        <p:spPr bwMode="auto">
          <a:xfrm>
            <a:off x="6159500" y="62817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0" name="Oval 178"/>
          <p:cNvSpPr>
            <a:spLocks noChangeArrowheads="1"/>
          </p:cNvSpPr>
          <p:nvPr/>
        </p:nvSpPr>
        <p:spPr bwMode="auto">
          <a:xfrm>
            <a:off x="6011863" y="5824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1" name="Oval 179"/>
          <p:cNvSpPr>
            <a:spLocks noChangeArrowheads="1"/>
          </p:cNvSpPr>
          <p:nvPr/>
        </p:nvSpPr>
        <p:spPr bwMode="auto">
          <a:xfrm>
            <a:off x="6497638" y="5948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2" name="Oval 180"/>
          <p:cNvSpPr>
            <a:spLocks noChangeArrowheads="1"/>
          </p:cNvSpPr>
          <p:nvPr/>
        </p:nvSpPr>
        <p:spPr bwMode="auto">
          <a:xfrm>
            <a:off x="6350000" y="5491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3" name="Oval 181"/>
          <p:cNvSpPr>
            <a:spLocks noChangeArrowheads="1"/>
          </p:cNvSpPr>
          <p:nvPr/>
        </p:nvSpPr>
        <p:spPr bwMode="auto">
          <a:xfrm>
            <a:off x="7026275" y="60721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4" name="Oval 182"/>
          <p:cNvSpPr>
            <a:spLocks noChangeArrowheads="1"/>
          </p:cNvSpPr>
          <p:nvPr/>
        </p:nvSpPr>
        <p:spPr bwMode="auto">
          <a:xfrm>
            <a:off x="6878638" y="5614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5" name="Oval 183"/>
          <p:cNvSpPr>
            <a:spLocks noChangeArrowheads="1"/>
          </p:cNvSpPr>
          <p:nvPr/>
        </p:nvSpPr>
        <p:spPr bwMode="auto">
          <a:xfrm>
            <a:off x="7578725" y="62055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6" name="Oval 184"/>
          <p:cNvSpPr>
            <a:spLocks noChangeArrowheads="1"/>
          </p:cNvSpPr>
          <p:nvPr/>
        </p:nvSpPr>
        <p:spPr bwMode="auto">
          <a:xfrm>
            <a:off x="7383463" y="5738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7" name="Oval 185"/>
          <p:cNvSpPr>
            <a:spLocks noChangeArrowheads="1"/>
          </p:cNvSpPr>
          <p:nvPr/>
        </p:nvSpPr>
        <p:spPr bwMode="auto">
          <a:xfrm>
            <a:off x="7226300" y="5286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8" name="Oval 186"/>
          <p:cNvSpPr>
            <a:spLocks noChangeArrowheads="1"/>
          </p:cNvSpPr>
          <p:nvPr/>
        </p:nvSpPr>
        <p:spPr bwMode="auto">
          <a:xfrm>
            <a:off x="7050088" y="48148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19" name="Oval 187"/>
          <p:cNvSpPr>
            <a:spLocks noChangeArrowheads="1"/>
          </p:cNvSpPr>
          <p:nvPr/>
        </p:nvSpPr>
        <p:spPr bwMode="auto">
          <a:xfrm>
            <a:off x="8112125" y="6324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0" name="Oval 188"/>
          <p:cNvSpPr>
            <a:spLocks noChangeArrowheads="1"/>
          </p:cNvSpPr>
          <p:nvPr/>
        </p:nvSpPr>
        <p:spPr bwMode="auto">
          <a:xfrm>
            <a:off x="7916863" y="5857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1" name="Oval 189"/>
          <p:cNvSpPr>
            <a:spLocks noChangeArrowheads="1"/>
          </p:cNvSpPr>
          <p:nvPr/>
        </p:nvSpPr>
        <p:spPr bwMode="auto">
          <a:xfrm>
            <a:off x="7759700" y="54054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2" name="Oval 190"/>
          <p:cNvSpPr>
            <a:spLocks noChangeArrowheads="1"/>
          </p:cNvSpPr>
          <p:nvPr/>
        </p:nvSpPr>
        <p:spPr bwMode="auto">
          <a:xfrm>
            <a:off x="7583488" y="4933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3" name="Oval 191"/>
          <p:cNvSpPr>
            <a:spLocks noChangeArrowheads="1"/>
          </p:cNvSpPr>
          <p:nvPr/>
        </p:nvSpPr>
        <p:spPr bwMode="auto">
          <a:xfrm>
            <a:off x="6483350" y="45100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4" name="Oval 192"/>
          <p:cNvSpPr>
            <a:spLocks noChangeArrowheads="1"/>
          </p:cNvSpPr>
          <p:nvPr/>
        </p:nvSpPr>
        <p:spPr bwMode="auto">
          <a:xfrm>
            <a:off x="7011988" y="4633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5" name="Oval 193"/>
          <p:cNvSpPr>
            <a:spLocks noChangeArrowheads="1"/>
          </p:cNvSpPr>
          <p:nvPr/>
        </p:nvSpPr>
        <p:spPr bwMode="auto">
          <a:xfrm>
            <a:off x="7516813" y="4757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6" name="Oval 194"/>
          <p:cNvSpPr>
            <a:spLocks noChangeArrowheads="1"/>
          </p:cNvSpPr>
          <p:nvPr/>
        </p:nvSpPr>
        <p:spPr bwMode="auto">
          <a:xfrm>
            <a:off x="8050213" y="48768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7" name="Oval 195"/>
          <p:cNvSpPr>
            <a:spLocks noChangeArrowheads="1"/>
          </p:cNvSpPr>
          <p:nvPr/>
        </p:nvSpPr>
        <p:spPr bwMode="auto">
          <a:xfrm>
            <a:off x="8616950" y="6257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8" name="Oval 196"/>
          <p:cNvSpPr>
            <a:spLocks noChangeArrowheads="1"/>
          </p:cNvSpPr>
          <p:nvPr/>
        </p:nvSpPr>
        <p:spPr bwMode="auto">
          <a:xfrm>
            <a:off x="8412163" y="57864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29" name="Oval 197"/>
          <p:cNvSpPr>
            <a:spLocks noChangeArrowheads="1"/>
          </p:cNvSpPr>
          <p:nvPr/>
        </p:nvSpPr>
        <p:spPr bwMode="auto">
          <a:xfrm>
            <a:off x="8235950" y="53149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0" name="Oval 198"/>
          <p:cNvSpPr>
            <a:spLocks noChangeArrowheads="1"/>
          </p:cNvSpPr>
          <p:nvPr/>
        </p:nvSpPr>
        <p:spPr bwMode="auto">
          <a:xfrm>
            <a:off x="8964613" y="5919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1" name="Oval 199"/>
          <p:cNvSpPr>
            <a:spLocks noChangeArrowheads="1"/>
          </p:cNvSpPr>
          <p:nvPr/>
        </p:nvSpPr>
        <p:spPr bwMode="auto">
          <a:xfrm>
            <a:off x="8759825" y="54483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2" name="Oval 200"/>
          <p:cNvSpPr>
            <a:spLocks noChangeArrowheads="1"/>
          </p:cNvSpPr>
          <p:nvPr/>
        </p:nvSpPr>
        <p:spPr bwMode="auto">
          <a:xfrm>
            <a:off x="8583613" y="49768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3" name="Oval 201"/>
          <p:cNvSpPr>
            <a:spLocks noChangeArrowheads="1"/>
          </p:cNvSpPr>
          <p:nvPr/>
        </p:nvSpPr>
        <p:spPr bwMode="auto">
          <a:xfrm>
            <a:off x="7345363" y="43005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4" name="Oval 202"/>
          <p:cNvSpPr>
            <a:spLocks noChangeArrowheads="1"/>
          </p:cNvSpPr>
          <p:nvPr/>
        </p:nvSpPr>
        <p:spPr bwMode="auto">
          <a:xfrm>
            <a:off x="7312025" y="412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6" name="Oval 204"/>
          <p:cNvSpPr>
            <a:spLocks noChangeArrowheads="1"/>
          </p:cNvSpPr>
          <p:nvPr/>
        </p:nvSpPr>
        <p:spPr bwMode="auto">
          <a:xfrm>
            <a:off x="6826250" y="41862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7" name="Oval 205"/>
          <p:cNvSpPr>
            <a:spLocks noChangeArrowheads="1"/>
          </p:cNvSpPr>
          <p:nvPr/>
        </p:nvSpPr>
        <p:spPr bwMode="auto">
          <a:xfrm>
            <a:off x="6792913" y="4010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8" name="Oval 206"/>
          <p:cNvSpPr>
            <a:spLocks noChangeArrowheads="1"/>
          </p:cNvSpPr>
          <p:nvPr/>
        </p:nvSpPr>
        <p:spPr bwMode="auto">
          <a:xfrm>
            <a:off x="7116763" y="36671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39" name="Oval 207"/>
          <p:cNvSpPr>
            <a:spLocks noChangeArrowheads="1"/>
          </p:cNvSpPr>
          <p:nvPr/>
        </p:nvSpPr>
        <p:spPr bwMode="auto">
          <a:xfrm>
            <a:off x="7083425" y="3490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0" name="Oval 208"/>
          <p:cNvSpPr>
            <a:spLocks noChangeArrowheads="1"/>
          </p:cNvSpPr>
          <p:nvPr/>
        </p:nvSpPr>
        <p:spPr bwMode="auto">
          <a:xfrm>
            <a:off x="7631113" y="3786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1" name="Oval 209"/>
          <p:cNvSpPr>
            <a:spLocks noChangeArrowheads="1"/>
          </p:cNvSpPr>
          <p:nvPr/>
        </p:nvSpPr>
        <p:spPr bwMode="auto">
          <a:xfrm>
            <a:off x="7597775" y="36099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2" name="Oval 210"/>
          <p:cNvSpPr>
            <a:spLocks noChangeArrowheads="1"/>
          </p:cNvSpPr>
          <p:nvPr/>
        </p:nvSpPr>
        <p:spPr bwMode="auto">
          <a:xfrm>
            <a:off x="8621713" y="38004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3" name="Oval 211"/>
          <p:cNvSpPr>
            <a:spLocks noChangeArrowheads="1"/>
          </p:cNvSpPr>
          <p:nvPr/>
        </p:nvSpPr>
        <p:spPr bwMode="auto">
          <a:xfrm>
            <a:off x="8588375" y="3624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4" name="Oval 212"/>
          <p:cNvSpPr>
            <a:spLocks noChangeArrowheads="1"/>
          </p:cNvSpPr>
          <p:nvPr/>
        </p:nvSpPr>
        <p:spPr bwMode="auto">
          <a:xfrm>
            <a:off x="8859838" y="4424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5" name="Oval 213"/>
          <p:cNvSpPr>
            <a:spLocks noChangeArrowheads="1"/>
          </p:cNvSpPr>
          <p:nvPr/>
        </p:nvSpPr>
        <p:spPr bwMode="auto">
          <a:xfrm>
            <a:off x="8826500" y="42481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6" name="Oval 214"/>
          <p:cNvSpPr>
            <a:spLocks noChangeArrowheads="1"/>
          </p:cNvSpPr>
          <p:nvPr/>
        </p:nvSpPr>
        <p:spPr bwMode="auto">
          <a:xfrm>
            <a:off x="8377238" y="45100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7" name="Oval 215"/>
          <p:cNvSpPr>
            <a:spLocks noChangeArrowheads="1"/>
          </p:cNvSpPr>
          <p:nvPr/>
        </p:nvSpPr>
        <p:spPr bwMode="auto">
          <a:xfrm>
            <a:off x="8343900" y="4333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8" name="Oval 216"/>
          <p:cNvSpPr>
            <a:spLocks noChangeArrowheads="1"/>
          </p:cNvSpPr>
          <p:nvPr/>
        </p:nvSpPr>
        <p:spPr bwMode="auto">
          <a:xfrm>
            <a:off x="7853363" y="44053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49" name="Oval 217"/>
          <p:cNvSpPr>
            <a:spLocks noChangeArrowheads="1"/>
          </p:cNvSpPr>
          <p:nvPr/>
        </p:nvSpPr>
        <p:spPr bwMode="auto">
          <a:xfrm>
            <a:off x="7820025" y="42291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0" name="Oval 218"/>
          <p:cNvSpPr>
            <a:spLocks noChangeArrowheads="1"/>
          </p:cNvSpPr>
          <p:nvPr/>
        </p:nvSpPr>
        <p:spPr bwMode="auto">
          <a:xfrm>
            <a:off x="8147050" y="38862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1" name="Oval 219"/>
          <p:cNvSpPr>
            <a:spLocks noChangeArrowheads="1"/>
          </p:cNvSpPr>
          <p:nvPr/>
        </p:nvSpPr>
        <p:spPr bwMode="auto">
          <a:xfrm>
            <a:off x="8113713" y="37099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2" name="Oval 220"/>
          <p:cNvSpPr>
            <a:spLocks noChangeArrowheads="1"/>
          </p:cNvSpPr>
          <p:nvPr/>
        </p:nvSpPr>
        <p:spPr bwMode="auto">
          <a:xfrm>
            <a:off x="8529638" y="47767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3" name="Oval 221"/>
          <p:cNvSpPr>
            <a:spLocks noChangeArrowheads="1"/>
          </p:cNvSpPr>
          <p:nvPr/>
        </p:nvSpPr>
        <p:spPr bwMode="auto">
          <a:xfrm>
            <a:off x="6696075" y="5148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4" name="Oval 222"/>
          <p:cNvSpPr>
            <a:spLocks noChangeArrowheads="1"/>
          </p:cNvSpPr>
          <p:nvPr/>
        </p:nvSpPr>
        <p:spPr bwMode="auto">
          <a:xfrm>
            <a:off x="6291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5" name="Oval 223"/>
          <p:cNvSpPr>
            <a:spLocks noChangeArrowheads="1"/>
          </p:cNvSpPr>
          <p:nvPr/>
        </p:nvSpPr>
        <p:spPr bwMode="auto">
          <a:xfrm>
            <a:off x="6591300" y="3395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6" name="Oval 224"/>
          <p:cNvSpPr>
            <a:spLocks noChangeArrowheads="1"/>
          </p:cNvSpPr>
          <p:nvPr/>
        </p:nvSpPr>
        <p:spPr bwMode="auto">
          <a:xfrm>
            <a:off x="6034088" y="31051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7" name="Oval 225"/>
          <p:cNvSpPr>
            <a:spLocks noChangeArrowheads="1"/>
          </p:cNvSpPr>
          <p:nvPr/>
        </p:nvSpPr>
        <p:spPr bwMode="auto">
          <a:xfrm>
            <a:off x="6872288" y="2890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8" name="Oval 226"/>
          <p:cNvSpPr>
            <a:spLocks noChangeArrowheads="1"/>
          </p:cNvSpPr>
          <p:nvPr/>
        </p:nvSpPr>
        <p:spPr bwMode="auto">
          <a:xfrm>
            <a:off x="7381875" y="29956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59" name="Oval 227"/>
          <p:cNvSpPr>
            <a:spLocks noChangeArrowheads="1"/>
          </p:cNvSpPr>
          <p:nvPr/>
        </p:nvSpPr>
        <p:spPr bwMode="auto">
          <a:xfrm>
            <a:off x="7886700" y="3100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0" name="Oval 228"/>
          <p:cNvSpPr>
            <a:spLocks noChangeArrowheads="1"/>
          </p:cNvSpPr>
          <p:nvPr/>
        </p:nvSpPr>
        <p:spPr bwMode="auto">
          <a:xfrm>
            <a:off x="8367713" y="29956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1" name="Oval 229"/>
          <p:cNvSpPr>
            <a:spLocks noChangeArrowheads="1"/>
          </p:cNvSpPr>
          <p:nvPr/>
        </p:nvSpPr>
        <p:spPr bwMode="auto">
          <a:xfrm>
            <a:off x="8410575" y="31908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2" name="Oval 230"/>
          <p:cNvSpPr>
            <a:spLocks noChangeArrowheads="1"/>
          </p:cNvSpPr>
          <p:nvPr/>
        </p:nvSpPr>
        <p:spPr bwMode="auto">
          <a:xfrm>
            <a:off x="8891588" y="31099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3" name="Oval 231"/>
          <p:cNvSpPr>
            <a:spLocks noChangeArrowheads="1"/>
          </p:cNvSpPr>
          <p:nvPr/>
        </p:nvSpPr>
        <p:spPr bwMode="auto">
          <a:xfrm>
            <a:off x="8834438" y="2914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4" name="Oval 232"/>
          <p:cNvSpPr>
            <a:spLocks noChangeArrowheads="1"/>
          </p:cNvSpPr>
          <p:nvPr/>
        </p:nvSpPr>
        <p:spPr bwMode="auto">
          <a:xfrm>
            <a:off x="8801100" y="13811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5" name="Oval 233"/>
          <p:cNvSpPr>
            <a:spLocks noChangeArrowheads="1"/>
          </p:cNvSpPr>
          <p:nvPr/>
        </p:nvSpPr>
        <p:spPr bwMode="auto">
          <a:xfrm>
            <a:off x="8843963" y="1562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6" name="Oval 234"/>
          <p:cNvSpPr>
            <a:spLocks noChangeArrowheads="1"/>
          </p:cNvSpPr>
          <p:nvPr/>
        </p:nvSpPr>
        <p:spPr bwMode="auto">
          <a:xfrm>
            <a:off x="8753475" y="11953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7" name="Oval 235"/>
          <p:cNvSpPr>
            <a:spLocks noChangeArrowheads="1"/>
          </p:cNvSpPr>
          <p:nvPr/>
        </p:nvSpPr>
        <p:spPr bwMode="auto">
          <a:xfrm>
            <a:off x="8062913" y="2195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8" name="Oval 236"/>
          <p:cNvSpPr>
            <a:spLocks noChangeArrowheads="1"/>
          </p:cNvSpPr>
          <p:nvPr/>
        </p:nvSpPr>
        <p:spPr bwMode="auto">
          <a:xfrm>
            <a:off x="8105775" y="23907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69" name="Oval 237"/>
          <p:cNvSpPr>
            <a:spLocks noChangeArrowheads="1"/>
          </p:cNvSpPr>
          <p:nvPr/>
        </p:nvSpPr>
        <p:spPr bwMode="auto">
          <a:xfrm>
            <a:off x="7577138" y="21050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0" name="Oval 238"/>
          <p:cNvSpPr>
            <a:spLocks noChangeArrowheads="1"/>
          </p:cNvSpPr>
          <p:nvPr/>
        </p:nvSpPr>
        <p:spPr bwMode="auto">
          <a:xfrm>
            <a:off x="762000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1" name="Oval 239"/>
          <p:cNvSpPr>
            <a:spLocks noChangeArrowheads="1"/>
          </p:cNvSpPr>
          <p:nvPr/>
        </p:nvSpPr>
        <p:spPr bwMode="auto">
          <a:xfrm>
            <a:off x="7072313" y="20002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2" name="Oval 240"/>
          <p:cNvSpPr>
            <a:spLocks noChangeArrowheads="1"/>
          </p:cNvSpPr>
          <p:nvPr/>
        </p:nvSpPr>
        <p:spPr bwMode="auto">
          <a:xfrm>
            <a:off x="7115175" y="21955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3" name="Oval 241"/>
          <p:cNvSpPr>
            <a:spLocks noChangeArrowheads="1"/>
          </p:cNvSpPr>
          <p:nvPr/>
        </p:nvSpPr>
        <p:spPr bwMode="auto">
          <a:xfrm>
            <a:off x="6524625" y="17192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4" name="Oval 242"/>
          <p:cNvSpPr>
            <a:spLocks noChangeArrowheads="1"/>
          </p:cNvSpPr>
          <p:nvPr/>
        </p:nvSpPr>
        <p:spPr bwMode="auto">
          <a:xfrm>
            <a:off x="6567488" y="1914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5" name="Oval 243"/>
          <p:cNvSpPr>
            <a:spLocks noChangeArrowheads="1"/>
          </p:cNvSpPr>
          <p:nvPr/>
        </p:nvSpPr>
        <p:spPr bwMode="auto">
          <a:xfrm>
            <a:off x="8710613" y="985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6" name="Oval 244"/>
          <p:cNvSpPr>
            <a:spLocks noChangeArrowheads="1"/>
          </p:cNvSpPr>
          <p:nvPr/>
        </p:nvSpPr>
        <p:spPr bwMode="auto">
          <a:xfrm>
            <a:off x="8662988" y="8001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7" name="Oval 245"/>
          <p:cNvSpPr>
            <a:spLocks noChangeArrowheads="1"/>
          </p:cNvSpPr>
          <p:nvPr/>
        </p:nvSpPr>
        <p:spPr bwMode="auto">
          <a:xfrm>
            <a:off x="8328025" y="14906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8" name="Oval 246"/>
          <p:cNvSpPr>
            <a:spLocks noChangeArrowheads="1"/>
          </p:cNvSpPr>
          <p:nvPr/>
        </p:nvSpPr>
        <p:spPr bwMode="auto">
          <a:xfrm>
            <a:off x="8280400" y="13049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79" name="Oval 247"/>
          <p:cNvSpPr>
            <a:spLocks noChangeArrowheads="1"/>
          </p:cNvSpPr>
          <p:nvPr/>
        </p:nvSpPr>
        <p:spPr bwMode="auto">
          <a:xfrm>
            <a:off x="8237538" y="10953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0" name="Oval 248"/>
          <p:cNvSpPr>
            <a:spLocks noChangeArrowheads="1"/>
          </p:cNvSpPr>
          <p:nvPr/>
        </p:nvSpPr>
        <p:spPr bwMode="auto">
          <a:xfrm>
            <a:off x="8189913" y="909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1" name="Oval 249"/>
          <p:cNvSpPr>
            <a:spLocks noChangeArrowheads="1"/>
          </p:cNvSpPr>
          <p:nvPr/>
        </p:nvSpPr>
        <p:spPr bwMode="auto">
          <a:xfrm>
            <a:off x="8651875" y="24860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2" name="Oval 250"/>
          <p:cNvSpPr>
            <a:spLocks noChangeArrowheads="1"/>
          </p:cNvSpPr>
          <p:nvPr/>
        </p:nvSpPr>
        <p:spPr bwMode="auto">
          <a:xfrm>
            <a:off x="8604250" y="23002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3" name="Oval 251"/>
          <p:cNvSpPr>
            <a:spLocks noChangeArrowheads="1"/>
          </p:cNvSpPr>
          <p:nvPr/>
        </p:nvSpPr>
        <p:spPr bwMode="auto">
          <a:xfrm>
            <a:off x="8561388" y="20907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5" name="Oval 253"/>
          <p:cNvSpPr>
            <a:spLocks noChangeArrowheads="1"/>
          </p:cNvSpPr>
          <p:nvPr/>
        </p:nvSpPr>
        <p:spPr bwMode="auto">
          <a:xfrm>
            <a:off x="7304088" y="13144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6" name="Oval 254"/>
          <p:cNvSpPr>
            <a:spLocks noChangeArrowheads="1"/>
          </p:cNvSpPr>
          <p:nvPr/>
        </p:nvSpPr>
        <p:spPr bwMode="auto">
          <a:xfrm>
            <a:off x="7256463" y="11287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7" name="Oval 255"/>
          <p:cNvSpPr>
            <a:spLocks noChangeArrowheads="1"/>
          </p:cNvSpPr>
          <p:nvPr/>
        </p:nvSpPr>
        <p:spPr bwMode="auto">
          <a:xfrm>
            <a:off x="7213600" y="9191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8" name="Oval 256"/>
          <p:cNvSpPr>
            <a:spLocks noChangeArrowheads="1"/>
          </p:cNvSpPr>
          <p:nvPr/>
        </p:nvSpPr>
        <p:spPr bwMode="auto">
          <a:xfrm>
            <a:off x="7165975" y="7334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89" name="Oval 257"/>
          <p:cNvSpPr>
            <a:spLocks noChangeArrowheads="1"/>
          </p:cNvSpPr>
          <p:nvPr/>
        </p:nvSpPr>
        <p:spPr bwMode="auto">
          <a:xfrm>
            <a:off x="7775575" y="1204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0" name="Oval 258"/>
          <p:cNvSpPr>
            <a:spLocks noChangeArrowheads="1"/>
          </p:cNvSpPr>
          <p:nvPr/>
        </p:nvSpPr>
        <p:spPr bwMode="auto">
          <a:xfrm>
            <a:off x="7727950" y="10191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1" name="Oval 259"/>
          <p:cNvSpPr>
            <a:spLocks noChangeArrowheads="1"/>
          </p:cNvSpPr>
          <p:nvPr/>
        </p:nvSpPr>
        <p:spPr bwMode="auto">
          <a:xfrm>
            <a:off x="7685088" y="8096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3" name="Oval 261"/>
          <p:cNvSpPr>
            <a:spLocks noChangeArrowheads="1"/>
          </p:cNvSpPr>
          <p:nvPr/>
        </p:nvSpPr>
        <p:spPr bwMode="auto">
          <a:xfrm>
            <a:off x="3911600" y="34575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4" name="Oval 262"/>
          <p:cNvSpPr>
            <a:spLocks noChangeArrowheads="1"/>
          </p:cNvSpPr>
          <p:nvPr/>
        </p:nvSpPr>
        <p:spPr bwMode="auto">
          <a:xfrm>
            <a:off x="3873500" y="32766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5" name="Oval 263"/>
          <p:cNvSpPr>
            <a:spLocks noChangeArrowheads="1"/>
          </p:cNvSpPr>
          <p:nvPr/>
        </p:nvSpPr>
        <p:spPr bwMode="auto">
          <a:xfrm>
            <a:off x="4264025" y="31337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6" name="Oval 264"/>
          <p:cNvSpPr>
            <a:spLocks noChangeArrowheads="1"/>
          </p:cNvSpPr>
          <p:nvPr/>
        </p:nvSpPr>
        <p:spPr bwMode="auto">
          <a:xfrm>
            <a:off x="4225925" y="29527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7" name="Oval 265"/>
          <p:cNvSpPr>
            <a:spLocks noChangeArrowheads="1"/>
          </p:cNvSpPr>
          <p:nvPr/>
        </p:nvSpPr>
        <p:spPr bwMode="auto">
          <a:xfrm>
            <a:off x="3521075" y="357663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8" name="Oval 266"/>
          <p:cNvSpPr>
            <a:spLocks noChangeArrowheads="1"/>
          </p:cNvSpPr>
          <p:nvPr/>
        </p:nvSpPr>
        <p:spPr bwMode="auto">
          <a:xfrm>
            <a:off x="485457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899" name="Oval 267"/>
          <p:cNvSpPr>
            <a:spLocks noChangeArrowheads="1"/>
          </p:cNvSpPr>
          <p:nvPr/>
        </p:nvSpPr>
        <p:spPr bwMode="auto">
          <a:xfrm>
            <a:off x="4506913" y="39481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0" name="Oval 268"/>
          <p:cNvSpPr>
            <a:spLocks noChangeArrowheads="1"/>
          </p:cNvSpPr>
          <p:nvPr/>
        </p:nvSpPr>
        <p:spPr bwMode="auto">
          <a:xfrm>
            <a:off x="5402263" y="3910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1" name="Oval 269"/>
          <p:cNvSpPr>
            <a:spLocks noChangeArrowheads="1"/>
          </p:cNvSpPr>
          <p:nvPr/>
        </p:nvSpPr>
        <p:spPr bwMode="auto">
          <a:xfrm>
            <a:off x="5749925" y="36195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2" name="Oval 270"/>
          <p:cNvSpPr>
            <a:spLocks noChangeArrowheads="1"/>
          </p:cNvSpPr>
          <p:nvPr/>
        </p:nvSpPr>
        <p:spPr bwMode="auto">
          <a:xfrm>
            <a:off x="5483225" y="27955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3" name="Oval 271"/>
          <p:cNvSpPr>
            <a:spLocks noChangeArrowheads="1"/>
          </p:cNvSpPr>
          <p:nvPr/>
        </p:nvSpPr>
        <p:spPr bwMode="auto">
          <a:xfrm>
            <a:off x="5511800" y="30480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4" name="Oval 272"/>
          <p:cNvSpPr>
            <a:spLocks noChangeArrowheads="1"/>
          </p:cNvSpPr>
          <p:nvPr/>
        </p:nvSpPr>
        <p:spPr bwMode="auto">
          <a:xfrm>
            <a:off x="4583113" y="26431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5" name="Oval 273"/>
          <p:cNvSpPr>
            <a:spLocks noChangeArrowheads="1"/>
          </p:cNvSpPr>
          <p:nvPr/>
        </p:nvSpPr>
        <p:spPr bwMode="auto">
          <a:xfrm>
            <a:off x="3573463" y="22669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6" name="Oval 274"/>
          <p:cNvSpPr>
            <a:spLocks noChangeArrowheads="1"/>
          </p:cNvSpPr>
          <p:nvPr/>
        </p:nvSpPr>
        <p:spPr bwMode="auto">
          <a:xfrm>
            <a:off x="4868863" y="21526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7" name="Oval 275"/>
          <p:cNvSpPr>
            <a:spLocks noChangeArrowheads="1"/>
          </p:cNvSpPr>
          <p:nvPr/>
        </p:nvSpPr>
        <p:spPr bwMode="auto">
          <a:xfrm>
            <a:off x="5735638" y="21288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8" name="Oval 276"/>
          <p:cNvSpPr>
            <a:spLocks noChangeArrowheads="1"/>
          </p:cNvSpPr>
          <p:nvPr/>
        </p:nvSpPr>
        <p:spPr bwMode="auto">
          <a:xfrm>
            <a:off x="3530600" y="20764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09" name="Oval 277"/>
          <p:cNvSpPr>
            <a:spLocks noChangeArrowheads="1"/>
          </p:cNvSpPr>
          <p:nvPr/>
        </p:nvSpPr>
        <p:spPr bwMode="auto">
          <a:xfrm>
            <a:off x="3887788" y="17573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0" name="Oval 278"/>
          <p:cNvSpPr>
            <a:spLocks noChangeArrowheads="1"/>
          </p:cNvSpPr>
          <p:nvPr/>
        </p:nvSpPr>
        <p:spPr bwMode="auto">
          <a:xfrm>
            <a:off x="4078288" y="89535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1" name="Oval 279"/>
          <p:cNvSpPr>
            <a:spLocks noChangeArrowheads="1"/>
          </p:cNvSpPr>
          <p:nvPr/>
        </p:nvSpPr>
        <p:spPr bwMode="auto">
          <a:xfrm>
            <a:off x="5930900" y="12382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2" name="Oval 280"/>
          <p:cNvSpPr>
            <a:spLocks noChangeArrowheads="1"/>
          </p:cNvSpPr>
          <p:nvPr/>
        </p:nvSpPr>
        <p:spPr bwMode="auto">
          <a:xfrm>
            <a:off x="5964238" y="14335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3" name="Oval 281"/>
          <p:cNvSpPr>
            <a:spLocks noChangeArrowheads="1"/>
          </p:cNvSpPr>
          <p:nvPr/>
        </p:nvSpPr>
        <p:spPr bwMode="auto">
          <a:xfrm>
            <a:off x="4130675" y="1104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4" name="Oval 282"/>
          <p:cNvSpPr>
            <a:spLocks noChangeArrowheads="1"/>
          </p:cNvSpPr>
          <p:nvPr/>
        </p:nvSpPr>
        <p:spPr bwMode="auto">
          <a:xfrm>
            <a:off x="3963988" y="5048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5" name="Oval 283"/>
          <p:cNvSpPr>
            <a:spLocks noChangeArrowheads="1"/>
          </p:cNvSpPr>
          <p:nvPr/>
        </p:nvSpPr>
        <p:spPr bwMode="auto">
          <a:xfrm>
            <a:off x="4016375" y="7143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6" name="Oval 284"/>
          <p:cNvSpPr>
            <a:spLocks noChangeArrowheads="1"/>
          </p:cNvSpPr>
          <p:nvPr/>
        </p:nvSpPr>
        <p:spPr bwMode="auto">
          <a:xfrm>
            <a:off x="3868738" y="1047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7" name="Oval 285"/>
          <p:cNvSpPr>
            <a:spLocks noChangeArrowheads="1"/>
          </p:cNvSpPr>
          <p:nvPr/>
        </p:nvSpPr>
        <p:spPr bwMode="auto">
          <a:xfrm>
            <a:off x="3921125" y="3143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8" name="Oval 286"/>
          <p:cNvSpPr>
            <a:spLocks noChangeArrowheads="1"/>
          </p:cNvSpPr>
          <p:nvPr/>
        </p:nvSpPr>
        <p:spPr bwMode="auto">
          <a:xfrm>
            <a:off x="3806825" y="-87313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19" name="Oval 287"/>
          <p:cNvSpPr>
            <a:spLocks noChangeArrowheads="1"/>
          </p:cNvSpPr>
          <p:nvPr/>
        </p:nvSpPr>
        <p:spPr bwMode="auto">
          <a:xfrm>
            <a:off x="6618288" y="46196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0" name="Oval 288"/>
          <p:cNvSpPr>
            <a:spLocks noChangeArrowheads="1"/>
          </p:cNvSpPr>
          <p:nvPr/>
        </p:nvSpPr>
        <p:spPr bwMode="auto">
          <a:xfrm>
            <a:off x="6575425" y="2524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1" name="Oval 289"/>
          <p:cNvSpPr>
            <a:spLocks noChangeArrowheads="1"/>
          </p:cNvSpPr>
          <p:nvPr/>
        </p:nvSpPr>
        <p:spPr bwMode="auto">
          <a:xfrm>
            <a:off x="6527800" y="6667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2" name="Oval 290"/>
          <p:cNvSpPr>
            <a:spLocks noChangeArrowheads="1"/>
          </p:cNvSpPr>
          <p:nvPr/>
        </p:nvSpPr>
        <p:spPr bwMode="auto">
          <a:xfrm>
            <a:off x="6708775" y="82391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3" name="Oval 291"/>
          <p:cNvSpPr>
            <a:spLocks noChangeArrowheads="1"/>
          </p:cNvSpPr>
          <p:nvPr/>
        </p:nvSpPr>
        <p:spPr bwMode="auto">
          <a:xfrm>
            <a:off x="6462713" y="153352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4" name="Oval 292"/>
          <p:cNvSpPr>
            <a:spLocks noChangeArrowheads="1"/>
          </p:cNvSpPr>
          <p:nvPr/>
        </p:nvSpPr>
        <p:spPr bwMode="auto">
          <a:xfrm>
            <a:off x="9056688" y="22050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5" name="Oval 293"/>
          <p:cNvSpPr>
            <a:spLocks noChangeArrowheads="1"/>
          </p:cNvSpPr>
          <p:nvPr/>
        </p:nvSpPr>
        <p:spPr bwMode="auto">
          <a:xfrm>
            <a:off x="9056688" y="3529013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6" name="Oval 294"/>
          <p:cNvSpPr>
            <a:spLocks noChangeArrowheads="1"/>
          </p:cNvSpPr>
          <p:nvPr/>
        </p:nvSpPr>
        <p:spPr bwMode="auto">
          <a:xfrm>
            <a:off x="9056688" y="4914900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7" name="Oval 295"/>
          <p:cNvSpPr>
            <a:spLocks noChangeArrowheads="1"/>
          </p:cNvSpPr>
          <p:nvPr/>
        </p:nvSpPr>
        <p:spPr bwMode="auto">
          <a:xfrm>
            <a:off x="6673850" y="643255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8" name="Oval 296"/>
          <p:cNvSpPr>
            <a:spLocks noChangeArrowheads="1"/>
          </p:cNvSpPr>
          <p:nvPr/>
        </p:nvSpPr>
        <p:spPr bwMode="auto">
          <a:xfrm>
            <a:off x="7226300" y="6565900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29" name="Oval 297"/>
          <p:cNvSpPr>
            <a:spLocks noChangeArrowheads="1"/>
          </p:cNvSpPr>
          <p:nvPr/>
        </p:nvSpPr>
        <p:spPr bwMode="auto">
          <a:xfrm>
            <a:off x="7759700" y="6684963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0" name="Oval 298"/>
          <p:cNvSpPr>
            <a:spLocks noChangeArrowheads="1"/>
          </p:cNvSpPr>
          <p:nvPr/>
        </p:nvSpPr>
        <p:spPr bwMode="auto">
          <a:xfrm>
            <a:off x="6335713" y="677068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2" name="Oval 300"/>
          <p:cNvSpPr>
            <a:spLocks noChangeArrowheads="1"/>
          </p:cNvSpPr>
          <p:nvPr/>
        </p:nvSpPr>
        <p:spPr bwMode="auto">
          <a:xfrm>
            <a:off x="881697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3" name="Oval 301"/>
          <p:cNvSpPr>
            <a:spLocks noChangeArrowheads="1"/>
          </p:cNvSpPr>
          <p:nvPr/>
        </p:nvSpPr>
        <p:spPr bwMode="auto">
          <a:xfrm>
            <a:off x="5811838" y="66246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4" name="Oval 302"/>
          <p:cNvSpPr>
            <a:spLocks noChangeArrowheads="1"/>
          </p:cNvSpPr>
          <p:nvPr/>
        </p:nvSpPr>
        <p:spPr bwMode="auto">
          <a:xfrm>
            <a:off x="4868863" y="6619875"/>
            <a:ext cx="173037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5" name="Oval 303"/>
          <p:cNvSpPr>
            <a:spLocks noChangeArrowheads="1"/>
          </p:cNvSpPr>
          <p:nvPr/>
        </p:nvSpPr>
        <p:spPr bwMode="auto">
          <a:xfrm>
            <a:off x="5311775" y="6486525"/>
            <a:ext cx="173038" cy="173038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6" name="Oval 304"/>
          <p:cNvSpPr>
            <a:spLocks noChangeArrowheads="1"/>
          </p:cNvSpPr>
          <p:nvPr/>
        </p:nvSpPr>
        <p:spPr bwMode="auto">
          <a:xfrm>
            <a:off x="3006725" y="6770688"/>
            <a:ext cx="173038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37" name="Oval 305"/>
          <p:cNvSpPr>
            <a:spLocks noChangeArrowheads="1"/>
          </p:cNvSpPr>
          <p:nvPr/>
        </p:nvSpPr>
        <p:spPr bwMode="auto">
          <a:xfrm>
            <a:off x="3449638" y="6637338"/>
            <a:ext cx="173037" cy="173037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4163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3" r="19894"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1939" name="AutoShape 307"/>
          <p:cNvSpPr>
            <a:spLocks noChangeArrowheads="1"/>
          </p:cNvSpPr>
          <p:nvPr/>
        </p:nvSpPr>
        <p:spPr bwMode="auto">
          <a:xfrm>
            <a:off x="-762000" y="-258763"/>
            <a:ext cx="10668000" cy="1895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41940" name="Rectangle 308"/>
          <p:cNvSpPr>
            <a:spLocks noChangeArrowheads="1"/>
          </p:cNvSpPr>
          <p:nvPr/>
        </p:nvSpPr>
        <p:spPr bwMode="auto">
          <a:xfrm>
            <a:off x="685800" y="952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charset="0"/>
              </a:rPr>
              <a:t>Protein crystal background</a:t>
            </a:r>
          </a:p>
        </p:txBody>
      </p:sp>
    </p:spTree>
    <p:extLst>
      <p:ext uri="{BB962C8B-B14F-4D97-AF65-F5344CB8AC3E}">
        <p14:creationId xmlns:p14="http://schemas.microsoft.com/office/powerpoint/2010/main" val="17687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8553</TotalTime>
  <Words>2372</Words>
  <Application>Microsoft Office PowerPoint</Application>
  <PresentationFormat>On-screen Show (4:3)</PresentationFormat>
  <Paragraphs>562</Paragraphs>
  <Slides>116</Slides>
  <Notes>3</Notes>
  <HiddenSlides>6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34" baseType="lpstr">
      <vt:lpstr>Office Theme</vt:lpstr>
      <vt:lpstr>6_Office Theme</vt:lpstr>
      <vt:lpstr>Default Design</vt:lpstr>
      <vt:lpstr>1_Default Design</vt:lpstr>
      <vt:lpstr>3_Default Design</vt:lpstr>
      <vt:lpstr>4_Default Design</vt:lpstr>
      <vt:lpstr>5_Default Design</vt:lpstr>
      <vt:lpstr>13_Default Design</vt:lpstr>
      <vt:lpstr>10_Default Design</vt:lpstr>
      <vt:lpstr>8_Default Design</vt:lpstr>
      <vt:lpstr>20_Default Design</vt:lpstr>
      <vt:lpstr>12_Default Design</vt:lpstr>
      <vt:lpstr>7_Default Design</vt:lpstr>
      <vt:lpstr>1_Office Theme</vt:lpstr>
      <vt:lpstr>4_Office Theme</vt:lpstr>
      <vt:lpstr>6_Default Design</vt:lpstr>
      <vt:lpstr>9_Default Design</vt:lpstr>
      <vt:lpstr>Chart</vt:lpstr>
      <vt:lpstr>Acknowledgements</vt:lpstr>
      <vt:lpstr>Painting with X-rays</vt:lpstr>
      <vt:lpstr>Beam size?</vt:lpstr>
      <vt:lpstr>“dose contrast” effects</vt:lpstr>
      <vt:lpstr>“dose contrast” effects</vt:lpstr>
      <vt:lpstr>“dose contrast” effects</vt:lpstr>
      <vt:lpstr>“dose contrast” effects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“Cleanup beam” method for  flat dose profile</vt:lpstr>
      <vt:lpstr>Exponential spot fading: flat dose</vt:lpstr>
      <vt:lpstr>No dose flattening: damage repair?</vt:lpstr>
      <vt:lpstr>Gaussian beam</vt:lpstr>
      <vt:lpstr>Collimated beam</vt:lpstr>
      <vt:lpstr>Falling into “the drift”</vt:lpstr>
      <vt:lpstr>Falling into “the drift”</vt:lpstr>
      <vt:lpstr>Beam Shape Dichotomy</vt:lpstr>
      <vt:lpstr>Dose contrast: differential expansion</vt:lpstr>
      <vt:lpstr>Dose contrast: differential expansion</vt:lpstr>
      <vt:lpstr>Dose contrast: differential expansion</vt:lpstr>
      <vt:lpstr>Dose contrast: differential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“rastering” to find the crystal</vt:lpstr>
      <vt:lpstr>“rastering” for flat dose</vt:lpstr>
      <vt:lpstr>“rastering” for virtual beam</vt:lpstr>
      <vt:lpstr>Sample is 3D</vt:lpstr>
      <vt:lpstr>3D mapping of sample</vt:lpstr>
      <vt:lpstr>Sample is 3D</vt:lpstr>
      <vt:lpstr>2-motor scans offset data</vt:lpstr>
      <vt:lpstr>2-motor scans offset data</vt:lpstr>
      <vt:lpstr>“rastering” for flat dose</vt:lpstr>
      <vt:lpstr>How many images?</vt:lpstr>
      <vt:lpstr>The Entropy Limit</vt:lpstr>
      <vt:lpstr>How to loose information</vt:lpstr>
      <vt:lpstr>How long will it take?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How to loose information</vt:lpstr>
      <vt:lpstr>PAD full vs partial</vt:lpstr>
      <vt:lpstr>Mechanism of expansion?</vt:lpstr>
      <vt:lpstr>Mechanism of expansion?</vt:lpstr>
      <vt:lpstr>H2 Raman in water ice</vt:lpstr>
      <vt:lpstr>no evidence of H2 by Raman</vt:lpstr>
      <vt:lpstr>Summary</vt:lpstr>
      <vt:lpstr>PowerPoint Presentation</vt:lpstr>
      <vt:lpstr>Sample is 3D</vt:lpstr>
      <vt:lpstr>X-ray scattering “rules”:</vt:lpstr>
      <vt:lpstr>Rough values of energy quanta</vt:lpstr>
      <vt:lpstr>PowerPoint Presentation</vt:lpstr>
      <vt:lpstr>Rastering is robust, but slow</vt:lpstr>
      <vt:lpstr>Rastering is robust, but slow</vt:lpstr>
      <vt:lpstr>Rastering is robust, but slow</vt:lpstr>
      <vt:lpstr>Rastering is robust, but slow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Water ring shift</vt:lpstr>
      <vt:lpstr>PowerPoint Presentation</vt:lpstr>
      <vt:lpstr>Protein crystal background</vt:lpstr>
      <vt:lpstr>Water ring shift</vt:lpstr>
      <vt:lpstr>Water ring shift</vt:lpstr>
      <vt:lpstr>Water ring shift</vt:lpstr>
      <vt:lpstr>Lattice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ring shift</vt:lpstr>
      <vt:lpstr>Water ring shift</vt:lpstr>
      <vt:lpstr>Water ring shift</vt:lpstr>
      <vt:lpstr>thaw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106</cp:revision>
  <dcterms:created xsi:type="dcterms:W3CDTF">2018-08-16T18:22:34Z</dcterms:created>
  <dcterms:modified xsi:type="dcterms:W3CDTF">2018-09-18T20:10:06Z</dcterms:modified>
</cp:coreProperties>
</file>