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5" r:id="rId3"/>
  </p:sldMasterIdLst>
  <p:notesMasterIdLst>
    <p:notesMasterId r:id="rId234"/>
  </p:notesMasterIdLst>
  <p:sldIdLst>
    <p:sldId id="256" r:id="rId4"/>
    <p:sldId id="260" r:id="rId5"/>
    <p:sldId id="511" r:id="rId6"/>
    <p:sldId id="477" r:id="rId7"/>
    <p:sldId id="473" r:id="rId8"/>
    <p:sldId id="474" r:id="rId9"/>
    <p:sldId id="463" r:id="rId10"/>
    <p:sldId id="464" r:id="rId11"/>
    <p:sldId id="465" r:id="rId12"/>
    <p:sldId id="466" r:id="rId13"/>
    <p:sldId id="467" r:id="rId14"/>
    <p:sldId id="468" r:id="rId15"/>
    <p:sldId id="469" r:id="rId16"/>
    <p:sldId id="470" r:id="rId17"/>
    <p:sldId id="471" r:id="rId18"/>
    <p:sldId id="472" r:id="rId19"/>
    <p:sldId id="476" r:id="rId20"/>
    <p:sldId id="494" r:id="rId21"/>
    <p:sldId id="493" r:id="rId22"/>
    <p:sldId id="293" r:id="rId23"/>
    <p:sldId id="475"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4" r:id="rId37"/>
    <p:sldId id="285" r:id="rId38"/>
    <p:sldId id="286" r:id="rId39"/>
    <p:sldId id="287" r:id="rId40"/>
    <p:sldId id="288" r:id="rId41"/>
    <p:sldId id="289" r:id="rId42"/>
    <p:sldId id="283" r:id="rId43"/>
    <p:sldId id="478" r:id="rId44"/>
    <p:sldId id="297" r:id="rId45"/>
    <p:sldId id="298" r:id="rId46"/>
    <p:sldId id="486" r:id="rId47"/>
    <p:sldId id="428" r:id="rId48"/>
    <p:sldId id="429" r:id="rId49"/>
    <p:sldId id="430" r:id="rId50"/>
    <p:sldId id="431" r:id="rId51"/>
    <p:sldId id="432" r:id="rId52"/>
    <p:sldId id="433" r:id="rId53"/>
    <p:sldId id="434" r:id="rId54"/>
    <p:sldId id="435" r:id="rId55"/>
    <p:sldId id="436" r:id="rId56"/>
    <p:sldId id="437" r:id="rId57"/>
    <p:sldId id="438" r:id="rId58"/>
    <p:sldId id="479" r:id="rId59"/>
    <p:sldId id="497" r:id="rId60"/>
    <p:sldId id="496" r:id="rId61"/>
    <p:sldId id="480" r:id="rId62"/>
    <p:sldId id="481" r:id="rId63"/>
    <p:sldId id="482" r:id="rId64"/>
    <p:sldId id="483" r:id="rId65"/>
    <p:sldId id="484" r:id="rId66"/>
    <p:sldId id="485" r:id="rId67"/>
    <p:sldId id="300" r:id="rId68"/>
    <p:sldId id="299" r:id="rId69"/>
    <p:sldId id="302" r:id="rId70"/>
    <p:sldId id="303" r:id="rId71"/>
    <p:sldId id="304" r:id="rId72"/>
    <p:sldId id="305" r:id="rId73"/>
    <p:sldId id="306" r:id="rId74"/>
    <p:sldId id="307" r:id="rId75"/>
    <p:sldId id="319" r:id="rId76"/>
    <p:sldId id="499" r:id="rId77"/>
    <p:sldId id="500" r:id="rId78"/>
    <p:sldId id="501" r:id="rId79"/>
    <p:sldId id="502" r:id="rId80"/>
    <p:sldId id="503" r:id="rId81"/>
    <p:sldId id="504" r:id="rId82"/>
    <p:sldId id="505" r:id="rId83"/>
    <p:sldId id="506" r:id="rId84"/>
    <p:sldId id="507" r:id="rId85"/>
    <p:sldId id="498" r:id="rId86"/>
    <p:sldId id="308" r:id="rId87"/>
    <p:sldId id="309" r:id="rId88"/>
    <p:sldId id="310" r:id="rId89"/>
    <p:sldId id="311" r:id="rId90"/>
    <p:sldId id="312" r:id="rId91"/>
    <p:sldId id="313" r:id="rId92"/>
    <p:sldId id="314" r:id="rId93"/>
    <p:sldId id="315" r:id="rId94"/>
    <p:sldId id="316" r:id="rId95"/>
    <p:sldId id="317" r:id="rId96"/>
    <p:sldId id="318" r:id="rId97"/>
    <p:sldId id="508" r:id="rId98"/>
    <p:sldId id="509" r:id="rId99"/>
    <p:sldId id="510" r:id="rId100"/>
    <p:sldId id="440" r:id="rId101"/>
    <p:sldId id="441" r:id="rId102"/>
    <p:sldId id="442" r:id="rId103"/>
    <p:sldId id="443" r:id="rId104"/>
    <p:sldId id="325" r:id="rId105"/>
    <p:sldId id="326" r:id="rId106"/>
    <p:sldId id="327" r:id="rId107"/>
    <p:sldId id="328" r:id="rId108"/>
    <p:sldId id="329" r:id="rId109"/>
    <p:sldId id="444" r:id="rId110"/>
    <p:sldId id="330" r:id="rId111"/>
    <p:sldId id="331" r:id="rId112"/>
    <p:sldId id="332" r:id="rId113"/>
    <p:sldId id="333" r:id="rId114"/>
    <p:sldId id="334" r:id="rId115"/>
    <p:sldId id="335" r:id="rId116"/>
    <p:sldId id="336" r:id="rId117"/>
    <p:sldId id="337" r:id="rId118"/>
    <p:sldId id="338" r:id="rId119"/>
    <p:sldId id="339" r:id="rId120"/>
    <p:sldId id="340" r:id="rId121"/>
    <p:sldId id="341" r:id="rId122"/>
    <p:sldId id="342" r:id="rId123"/>
    <p:sldId id="343" r:id="rId124"/>
    <p:sldId id="344" r:id="rId125"/>
    <p:sldId id="345" r:id="rId126"/>
    <p:sldId id="346" r:id="rId127"/>
    <p:sldId id="347" r:id="rId128"/>
    <p:sldId id="348" r:id="rId129"/>
    <p:sldId id="349" r:id="rId130"/>
    <p:sldId id="445" r:id="rId131"/>
    <p:sldId id="446" r:id="rId132"/>
    <p:sldId id="447" r:id="rId133"/>
    <p:sldId id="448" r:id="rId134"/>
    <p:sldId id="449" r:id="rId135"/>
    <p:sldId id="450" r:id="rId136"/>
    <p:sldId id="451" r:id="rId137"/>
    <p:sldId id="452" r:id="rId138"/>
    <p:sldId id="453" r:id="rId139"/>
    <p:sldId id="454" r:id="rId140"/>
    <p:sldId id="455" r:id="rId141"/>
    <p:sldId id="456" r:id="rId142"/>
    <p:sldId id="457" r:id="rId143"/>
    <p:sldId id="458" r:id="rId144"/>
    <p:sldId id="459" r:id="rId145"/>
    <p:sldId id="460" r:id="rId146"/>
    <p:sldId id="461" r:id="rId147"/>
    <p:sldId id="462" r:id="rId148"/>
    <p:sldId id="487" r:id="rId149"/>
    <p:sldId id="488" r:id="rId150"/>
    <p:sldId id="489" r:id="rId151"/>
    <p:sldId id="490" r:id="rId152"/>
    <p:sldId id="492" r:id="rId153"/>
    <p:sldId id="491" r:id="rId154"/>
    <p:sldId id="439" r:id="rId155"/>
    <p:sldId id="350" r:id="rId156"/>
    <p:sldId id="351" r:id="rId157"/>
    <p:sldId id="352" r:id="rId158"/>
    <p:sldId id="353" r:id="rId159"/>
    <p:sldId id="354" r:id="rId160"/>
    <p:sldId id="355" r:id="rId161"/>
    <p:sldId id="356" r:id="rId162"/>
    <p:sldId id="357" r:id="rId163"/>
    <p:sldId id="358" r:id="rId164"/>
    <p:sldId id="359" r:id="rId165"/>
    <p:sldId id="360" r:id="rId166"/>
    <p:sldId id="361" r:id="rId167"/>
    <p:sldId id="362" r:id="rId168"/>
    <p:sldId id="363" r:id="rId169"/>
    <p:sldId id="364" r:id="rId170"/>
    <p:sldId id="365" r:id="rId171"/>
    <p:sldId id="366" r:id="rId172"/>
    <p:sldId id="367" r:id="rId173"/>
    <p:sldId id="368" r:id="rId174"/>
    <p:sldId id="369" r:id="rId175"/>
    <p:sldId id="370" r:id="rId176"/>
    <p:sldId id="371" r:id="rId177"/>
    <p:sldId id="372" r:id="rId178"/>
    <p:sldId id="373" r:id="rId179"/>
    <p:sldId id="374" r:id="rId180"/>
    <p:sldId id="375" r:id="rId181"/>
    <p:sldId id="376" r:id="rId182"/>
    <p:sldId id="377" r:id="rId183"/>
    <p:sldId id="378" r:id="rId184"/>
    <p:sldId id="379" r:id="rId185"/>
    <p:sldId id="380" r:id="rId186"/>
    <p:sldId id="381" r:id="rId187"/>
    <p:sldId id="382" r:id="rId188"/>
    <p:sldId id="383" r:id="rId189"/>
    <p:sldId id="384" r:id="rId190"/>
    <p:sldId id="385" r:id="rId191"/>
    <p:sldId id="386" r:id="rId192"/>
    <p:sldId id="387" r:id="rId193"/>
    <p:sldId id="388" r:id="rId194"/>
    <p:sldId id="389" r:id="rId195"/>
    <p:sldId id="390" r:id="rId196"/>
    <p:sldId id="391" r:id="rId197"/>
    <p:sldId id="392" r:id="rId198"/>
    <p:sldId id="393" r:id="rId199"/>
    <p:sldId id="394" r:id="rId200"/>
    <p:sldId id="395" r:id="rId201"/>
    <p:sldId id="396" r:id="rId202"/>
    <p:sldId id="397" r:id="rId203"/>
    <p:sldId id="398" r:id="rId204"/>
    <p:sldId id="399" r:id="rId205"/>
    <p:sldId id="400" r:id="rId206"/>
    <p:sldId id="401" r:id="rId207"/>
    <p:sldId id="402" r:id="rId208"/>
    <p:sldId id="403" r:id="rId209"/>
    <p:sldId id="404" r:id="rId210"/>
    <p:sldId id="405" r:id="rId211"/>
    <p:sldId id="406" r:id="rId212"/>
    <p:sldId id="407" r:id="rId213"/>
    <p:sldId id="408" r:id="rId214"/>
    <p:sldId id="409" r:id="rId215"/>
    <p:sldId id="410" r:id="rId216"/>
    <p:sldId id="411" r:id="rId217"/>
    <p:sldId id="412" r:id="rId218"/>
    <p:sldId id="413" r:id="rId219"/>
    <p:sldId id="414" r:id="rId220"/>
    <p:sldId id="415" r:id="rId221"/>
    <p:sldId id="416" r:id="rId222"/>
    <p:sldId id="417" r:id="rId223"/>
    <p:sldId id="418" r:id="rId224"/>
    <p:sldId id="419" r:id="rId225"/>
    <p:sldId id="420" r:id="rId226"/>
    <p:sldId id="421" r:id="rId227"/>
    <p:sldId id="422" r:id="rId228"/>
    <p:sldId id="423" r:id="rId229"/>
    <p:sldId id="424" r:id="rId230"/>
    <p:sldId id="425" r:id="rId231"/>
    <p:sldId id="426" r:id="rId232"/>
    <p:sldId id="427" r:id="rId23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713" autoAdjust="0"/>
    <p:restoredTop sz="96494" autoAdjust="0"/>
  </p:normalViewPr>
  <p:slideViewPr>
    <p:cSldViewPr snapToGrid="0">
      <p:cViewPr varScale="1">
        <p:scale>
          <a:sx n="68" d="100"/>
          <a:sy n="68" d="100"/>
        </p:scale>
        <p:origin x="-786" y="0"/>
      </p:cViewPr>
      <p:guideLst>
        <p:guide orient="horz" pos="2160"/>
        <p:guide pos="2880"/>
      </p:guideLst>
    </p:cSldViewPr>
  </p:slideViewPr>
  <p:outlineViewPr>
    <p:cViewPr>
      <p:scale>
        <a:sx n="33" d="100"/>
        <a:sy n="33" d="100"/>
      </p:scale>
      <p:origin x="0" y="18948"/>
    </p:cViewPr>
  </p:outlineViewPr>
  <p:notesTextViewPr>
    <p:cViewPr>
      <p:scale>
        <a:sx n="100" d="100"/>
        <a:sy n="100" d="100"/>
      </p:scale>
      <p:origin x="0" y="0"/>
    </p:cViewPr>
  </p:notesTextViewPr>
  <p:sorterViewPr>
    <p:cViewPr>
      <p:scale>
        <a:sx n="61" d="100"/>
        <a:sy n="61" d="100"/>
      </p:scale>
      <p:origin x="0" y="10914"/>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slide" Target="slides/slide167.xml"/><Relationship Id="rId191" Type="http://schemas.openxmlformats.org/officeDocument/2006/relationships/slide" Target="slides/slide188.xml"/><Relationship Id="rId205" Type="http://schemas.openxmlformats.org/officeDocument/2006/relationships/slide" Target="slides/slide202.xml"/><Relationship Id="rId226" Type="http://schemas.openxmlformats.org/officeDocument/2006/relationships/slide" Target="slides/slide22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181" Type="http://schemas.openxmlformats.org/officeDocument/2006/relationships/slide" Target="slides/slide178.xml"/><Relationship Id="rId216" Type="http://schemas.openxmlformats.org/officeDocument/2006/relationships/slide" Target="slides/slide213.xml"/><Relationship Id="rId237" Type="http://schemas.openxmlformats.org/officeDocument/2006/relationships/theme" Target="theme/theme1.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slide" Target="slides/slide147.xml"/><Relationship Id="rId155" Type="http://schemas.openxmlformats.org/officeDocument/2006/relationships/slide" Target="slides/slide152.xml"/><Relationship Id="rId171" Type="http://schemas.openxmlformats.org/officeDocument/2006/relationships/slide" Target="slides/slide168.xml"/><Relationship Id="rId176" Type="http://schemas.openxmlformats.org/officeDocument/2006/relationships/slide" Target="slides/slide173.xml"/><Relationship Id="rId192" Type="http://schemas.openxmlformats.org/officeDocument/2006/relationships/slide" Target="slides/slide189.xml"/><Relationship Id="rId197" Type="http://schemas.openxmlformats.org/officeDocument/2006/relationships/slide" Target="slides/slide194.xml"/><Relationship Id="rId206" Type="http://schemas.openxmlformats.org/officeDocument/2006/relationships/slide" Target="slides/slide203.xml"/><Relationship Id="rId227" Type="http://schemas.openxmlformats.org/officeDocument/2006/relationships/slide" Target="slides/slide224.xml"/><Relationship Id="rId201" Type="http://schemas.openxmlformats.org/officeDocument/2006/relationships/slide" Target="slides/slide198.xml"/><Relationship Id="rId222" Type="http://schemas.openxmlformats.org/officeDocument/2006/relationships/slide" Target="slides/slide219.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slide" Target="slides/slide158.xml"/><Relationship Id="rId166" Type="http://schemas.openxmlformats.org/officeDocument/2006/relationships/slide" Target="slides/slide163.xml"/><Relationship Id="rId182" Type="http://schemas.openxmlformats.org/officeDocument/2006/relationships/slide" Target="slides/slide179.xml"/><Relationship Id="rId187" Type="http://schemas.openxmlformats.org/officeDocument/2006/relationships/slide" Target="slides/slide184.xml"/><Relationship Id="rId217" Type="http://schemas.openxmlformats.org/officeDocument/2006/relationships/slide" Target="slides/slide214.xml"/><Relationship Id="rId1" Type="http://schemas.openxmlformats.org/officeDocument/2006/relationships/slideMaster" Target="slideMasters/slideMaster1.xml"/><Relationship Id="rId6" Type="http://schemas.openxmlformats.org/officeDocument/2006/relationships/slide" Target="slides/slide3.xml"/><Relationship Id="rId212" Type="http://schemas.openxmlformats.org/officeDocument/2006/relationships/slide" Target="slides/slide209.xml"/><Relationship Id="rId233" Type="http://schemas.openxmlformats.org/officeDocument/2006/relationships/slide" Target="slides/slide230.xml"/><Relationship Id="rId238" Type="http://schemas.openxmlformats.org/officeDocument/2006/relationships/tableStyles" Target="tableStyles.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77" Type="http://schemas.openxmlformats.org/officeDocument/2006/relationships/slide" Target="slides/slide174.xml"/><Relationship Id="rId198" Type="http://schemas.openxmlformats.org/officeDocument/2006/relationships/slide" Target="slides/slide195.xml"/><Relationship Id="rId172" Type="http://schemas.openxmlformats.org/officeDocument/2006/relationships/slide" Target="slides/slide169.xml"/><Relationship Id="rId193" Type="http://schemas.openxmlformats.org/officeDocument/2006/relationships/slide" Target="slides/slide190.xml"/><Relationship Id="rId202" Type="http://schemas.openxmlformats.org/officeDocument/2006/relationships/slide" Target="slides/slide199.xml"/><Relationship Id="rId207" Type="http://schemas.openxmlformats.org/officeDocument/2006/relationships/slide" Target="slides/slide204.xml"/><Relationship Id="rId223" Type="http://schemas.openxmlformats.org/officeDocument/2006/relationships/slide" Target="slides/slide220.xml"/><Relationship Id="rId228" Type="http://schemas.openxmlformats.org/officeDocument/2006/relationships/slide" Target="slides/slide225.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slide" Target="slides/slide185.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183" Type="http://schemas.openxmlformats.org/officeDocument/2006/relationships/slide" Target="slides/slide180.xml"/><Relationship Id="rId213" Type="http://schemas.openxmlformats.org/officeDocument/2006/relationships/slide" Target="slides/slide210.xml"/><Relationship Id="rId218" Type="http://schemas.openxmlformats.org/officeDocument/2006/relationships/slide" Target="slides/slide215.xml"/><Relationship Id="rId234"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slide" Target="slides/slide170.xml"/><Relationship Id="rId194" Type="http://schemas.openxmlformats.org/officeDocument/2006/relationships/slide" Target="slides/slide191.xml"/><Relationship Id="rId199" Type="http://schemas.openxmlformats.org/officeDocument/2006/relationships/slide" Target="slides/slide196.xml"/><Relationship Id="rId203" Type="http://schemas.openxmlformats.org/officeDocument/2006/relationships/slide" Target="slides/slide200.xml"/><Relationship Id="rId208" Type="http://schemas.openxmlformats.org/officeDocument/2006/relationships/slide" Target="slides/slide205.xml"/><Relationship Id="rId229" Type="http://schemas.openxmlformats.org/officeDocument/2006/relationships/slide" Target="slides/slide226.xml"/><Relationship Id="rId19" Type="http://schemas.openxmlformats.org/officeDocument/2006/relationships/slide" Target="slides/slide16.xml"/><Relationship Id="rId224" Type="http://schemas.openxmlformats.org/officeDocument/2006/relationships/slide" Target="slides/slide221.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slide" Target="slides/slide181.xml"/><Relationship Id="rId189" Type="http://schemas.openxmlformats.org/officeDocument/2006/relationships/slide" Target="slides/slide186.xml"/><Relationship Id="rId219" Type="http://schemas.openxmlformats.org/officeDocument/2006/relationships/slide" Target="slides/slide216.xml"/><Relationship Id="rId3" Type="http://schemas.openxmlformats.org/officeDocument/2006/relationships/slideMaster" Target="slideMasters/slideMaster3.xml"/><Relationship Id="rId214" Type="http://schemas.openxmlformats.org/officeDocument/2006/relationships/slide" Target="slides/slide211.xml"/><Relationship Id="rId230" Type="http://schemas.openxmlformats.org/officeDocument/2006/relationships/slide" Target="slides/slide227.xml"/><Relationship Id="rId235" Type="http://schemas.openxmlformats.org/officeDocument/2006/relationships/presProps" Target="presProps.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slide" Target="slides/slide176.xml"/><Relationship Id="rId195" Type="http://schemas.openxmlformats.org/officeDocument/2006/relationships/slide" Target="slides/slide192.xml"/><Relationship Id="rId209" Type="http://schemas.openxmlformats.org/officeDocument/2006/relationships/slide" Target="slides/slide206.xml"/><Relationship Id="rId190" Type="http://schemas.openxmlformats.org/officeDocument/2006/relationships/slide" Target="slides/slide187.xml"/><Relationship Id="rId204" Type="http://schemas.openxmlformats.org/officeDocument/2006/relationships/slide" Target="slides/slide201.xml"/><Relationship Id="rId220" Type="http://schemas.openxmlformats.org/officeDocument/2006/relationships/slide" Target="slides/slide217.xml"/><Relationship Id="rId225" Type="http://schemas.openxmlformats.org/officeDocument/2006/relationships/slide" Target="slides/slide222.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185" Type="http://schemas.openxmlformats.org/officeDocument/2006/relationships/slide" Target="slides/slide182.xml"/><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slide" Target="slides/slide177.xml"/><Relationship Id="rId210" Type="http://schemas.openxmlformats.org/officeDocument/2006/relationships/slide" Target="slides/slide207.xml"/><Relationship Id="rId215" Type="http://schemas.openxmlformats.org/officeDocument/2006/relationships/slide" Target="slides/slide212.xml"/><Relationship Id="rId236" Type="http://schemas.openxmlformats.org/officeDocument/2006/relationships/viewProps" Target="viewProps.xml"/><Relationship Id="rId26" Type="http://schemas.openxmlformats.org/officeDocument/2006/relationships/slide" Target="slides/slide23.xml"/><Relationship Id="rId231" Type="http://schemas.openxmlformats.org/officeDocument/2006/relationships/slide" Target="slides/slide228.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 Id="rId196" Type="http://schemas.openxmlformats.org/officeDocument/2006/relationships/slide" Target="slides/slide193.xml"/><Relationship Id="rId200" Type="http://schemas.openxmlformats.org/officeDocument/2006/relationships/slide" Target="slides/slide197.xml"/><Relationship Id="rId16" Type="http://schemas.openxmlformats.org/officeDocument/2006/relationships/slide" Target="slides/slide13.xml"/><Relationship Id="rId221" Type="http://schemas.openxmlformats.org/officeDocument/2006/relationships/slide" Target="slides/slide218.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186" Type="http://schemas.openxmlformats.org/officeDocument/2006/relationships/slide" Target="slides/slide183.xml"/><Relationship Id="rId211" Type="http://schemas.openxmlformats.org/officeDocument/2006/relationships/slide" Target="slides/slide208.xml"/><Relationship Id="rId232" Type="http://schemas.openxmlformats.org/officeDocument/2006/relationships/slide" Target="slides/slide229.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08.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09.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10.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11.e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113.emf"/><Relationship Id="rId1" Type="http://schemas.openxmlformats.org/officeDocument/2006/relationships/image" Target="../media/image11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115.emf"/><Relationship Id="rId1" Type="http://schemas.openxmlformats.org/officeDocument/2006/relationships/image" Target="../media/image114.e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117.emf"/><Relationship Id="rId1" Type="http://schemas.openxmlformats.org/officeDocument/2006/relationships/image" Target="../media/image116.e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119.emf"/><Relationship Id="rId1" Type="http://schemas.openxmlformats.org/officeDocument/2006/relationships/image" Target="../media/image118.emf"/></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121.emf"/><Relationship Id="rId1" Type="http://schemas.openxmlformats.org/officeDocument/2006/relationships/image" Target="../media/image120.e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123.emf"/><Relationship Id="rId1" Type="http://schemas.openxmlformats.org/officeDocument/2006/relationships/image" Target="../media/image122.emf"/></Relationships>
</file>

<file path=ppt/drawings/_rels/vmlDrawing25.vml.rels><?xml version="1.0" encoding="UTF-8" standalone="yes"?>
<Relationships xmlns="http://schemas.openxmlformats.org/package/2006/relationships"><Relationship Id="rId2" Type="http://schemas.openxmlformats.org/officeDocument/2006/relationships/image" Target="../media/image125.emf"/><Relationship Id="rId1" Type="http://schemas.openxmlformats.org/officeDocument/2006/relationships/image" Target="../media/image124.emf"/></Relationships>
</file>

<file path=ppt/drawings/_rels/vmlDrawing26.vml.rels><?xml version="1.0" encoding="UTF-8" standalone="yes"?>
<Relationships xmlns="http://schemas.openxmlformats.org/package/2006/relationships"><Relationship Id="rId2" Type="http://schemas.openxmlformats.org/officeDocument/2006/relationships/image" Target="../media/image127.emf"/><Relationship Id="rId1" Type="http://schemas.openxmlformats.org/officeDocument/2006/relationships/image" Target="../media/image126.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28.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29.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3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31.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39.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40.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41.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42.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43.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49.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5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151.png"/></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152.png"/></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153.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819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8196"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3879C2E3-0FCF-4D9F-8044-BFCE7BFE5F01}" type="slidenum">
              <a:rPr lang="en-US" altLang="en-US"/>
              <a:pPr/>
              <a:t>‹#›</a:t>
            </a:fld>
            <a:endParaRPr lang="en-US" altLang="en-US"/>
          </a:p>
        </p:txBody>
      </p:sp>
    </p:spTree>
    <p:extLst>
      <p:ext uri="{BB962C8B-B14F-4D97-AF65-F5344CB8AC3E}">
        <p14:creationId xmlns:p14="http://schemas.microsoft.com/office/powerpoint/2010/main" val="62760313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5D6CC31C-1C53-4918-A377-D8793FF9E5C8}" type="slidenum">
              <a:rPr lang="en-US" altLang="en-US"/>
              <a:pPr/>
              <a:t>2</a:t>
            </a:fld>
            <a:endParaRPr lang="en-US" altLang="en-US"/>
          </a:p>
        </p:txBody>
      </p:sp>
      <p:sp>
        <p:nvSpPr>
          <p:cNvPr id="9218"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fld id="{41584F4E-ECC2-459C-AE99-F90A0A97E03D}" type="slidenum">
              <a:rPr lang="en-US" altLang="en-US" sz="1200"/>
              <a:pPr algn="r"/>
              <a:t>2</a:t>
            </a:fld>
            <a:endParaRPr lang="en-US" altLang="en-US" sz="1200"/>
          </a:p>
        </p:txBody>
      </p:sp>
      <p:sp>
        <p:nvSpPr>
          <p:cNvPr id="9219" name="Rectangle 2"/>
          <p:cNvSpPr>
            <a:spLocks noRot="1" noChangeArrowheads="1" noTextEdit="1"/>
          </p:cNvSpPr>
          <p:nvPr>
            <p:ph type="sldImg"/>
          </p:nvPr>
        </p:nvSpPr>
        <p:spPr>
          <a:ln/>
        </p:spPr>
      </p:sp>
      <p:sp>
        <p:nvSpPr>
          <p:cNvPr id="9220" name="Rectangle 3"/>
          <p:cNvSpPr>
            <a:spLocks noGrp="1" noChangeArrowheads="1"/>
          </p:cNvSpPr>
          <p:nvPr>
            <p:ph type="body" idx="1"/>
          </p:nvPr>
        </p:nvSpPr>
        <p:spPr/>
        <p:txBody>
          <a:bodyPr/>
          <a:lstStyle/>
          <a:p>
            <a:r>
              <a:rPr lang="en-US" altLang="en-US"/>
              <a:t>Most notable acheivements are high brightness with very little “wasted” light.  The discovery made by Howard Padmore? At ALS showed that a 2:1 demagnification cancels nearly all of the spherical abberations in the parabolic/torroid system.  30-50% of the total x-ray intensity passes through the 100um pinhole.  The flux through the 100um pinhole at the superbend beamlines is comparable to that of the 5.0.2 wiggler or an APS bending magnet, but only 150 Watts of power must be dissipated by the beamline optics.  In contrast, wiggler beamlines must disipate kilowatts.  The optics here are much simpler and not exotic in any way.  The system is stable and robust.  There is never a need to re-focus the beam at a new wavelength.  Only a 2-minute automatic tuneup is recommended for very large energy changes (more than 1-2 keV).</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5D6CC31C-1C53-4918-A377-D8793FF9E5C8}" type="slidenum">
              <a:rPr lang="en-US" altLang="en-US"/>
              <a:pPr/>
              <a:t>3</a:t>
            </a:fld>
            <a:endParaRPr lang="en-US" altLang="en-US"/>
          </a:p>
        </p:txBody>
      </p:sp>
      <p:sp>
        <p:nvSpPr>
          <p:cNvPr id="9218"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fld id="{41584F4E-ECC2-459C-AE99-F90A0A97E03D}" type="slidenum">
              <a:rPr lang="en-US" altLang="en-US" sz="1200"/>
              <a:pPr algn="r"/>
              <a:t>3</a:t>
            </a:fld>
            <a:endParaRPr lang="en-US" altLang="en-US" sz="1200"/>
          </a:p>
        </p:txBody>
      </p:sp>
      <p:sp>
        <p:nvSpPr>
          <p:cNvPr id="9219" name="Rectangle 2"/>
          <p:cNvSpPr>
            <a:spLocks noRot="1" noChangeArrowheads="1" noTextEdit="1"/>
          </p:cNvSpPr>
          <p:nvPr>
            <p:ph type="sldImg"/>
          </p:nvPr>
        </p:nvSpPr>
        <p:spPr>
          <a:ln/>
        </p:spPr>
      </p:sp>
      <p:sp>
        <p:nvSpPr>
          <p:cNvPr id="9220" name="Rectangle 3"/>
          <p:cNvSpPr>
            <a:spLocks noGrp="1" noChangeArrowheads="1"/>
          </p:cNvSpPr>
          <p:nvPr>
            <p:ph type="body" idx="1"/>
          </p:nvPr>
        </p:nvSpPr>
        <p:spPr/>
        <p:txBody>
          <a:bodyPr/>
          <a:lstStyle/>
          <a:p>
            <a:r>
              <a:rPr lang="en-US" altLang="en-US"/>
              <a:t>Most notable acheivements are high brightness with very little “wasted” light.  The discovery made by Howard Padmore? At ALS showed that a 2:1 demagnification cancels nearly all of the spherical abberations in the parabolic/torroid system.  30-50% of the total x-ray intensity passes through the 100um pinhole.  The flux through the 100um pinhole at the superbend beamlines is comparable to that of the 5.0.2 wiggler or an APS bending magnet, but only 150 Watts of power must be dissipated by the beamline optics.  In contrast, wiggler beamlines must disipate kilowatts.  The optics here are much simpler and not exotic in any way.  The system is stable and robust.  There is never a need to re-focus the beam at a new wavelength.  Only a 2-minute automatic tuneup is recommended for very large energy changes (more than 1-2 keV).</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46B091A-607C-4958-983E-55A45CC669BC}" type="slidenum">
              <a:rPr lang="en-US" altLang="en-US" smtClean="0">
                <a:solidFill>
                  <a:srgbClr val="000000"/>
                </a:solidFill>
              </a:rPr>
              <a:pPr eaLnBrk="1" hangingPunct="1">
                <a:spcBef>
                  <a:spcPct val="0"/>
                </a:spcBef>
              </a:pPr>
              <a:t>23</a:t>
            </a:fld>
            <a:endParaRPr lang="en-US" altLang="en-US" smtClean="0">
              <a:solidFill>
                <a:srgbClr val="000000"/>
              </a:solidFill>
            </a:endParaRPr>
          </a:p>
        </p:txBody>
      </p:sp>
      <p:sp>
        <p:nvSpPr>
          <p:cNvPr id="245763" name="Rectangle 2"/>
          <p:cNvSpPr>
            <a:spLocks noRot="1" noChangeArrowheads="1" noTextEdit="1"/>
          </p:cNvSpPr>
          <p:nvPr>
            <p:ph type="sldImg"/>
          </p:nvPr>
        </p:nvSpPr>
        <p:spPr>
          <a:ln/>
        </p:spPr>
      </p:sp>
      <p:sp>
        <p:nvSpPr>
          <p:cNvPr id="245764" name="Rectangle 3"/>
          <p:cNvSpPr>
            <a:spLocks noGrp="1" noChangeArrowheads="1"/>
          </p:cNvSpPr>
          <p:nvPr>
            <p:ph type="body" idx="1"/>
          </p:nvPr>
        </p:nvSpPr>
        <p:spPr>
          <a:noFill/>
        </p:spPr>
        <p:txBody>
          <a:bodyPr/>
          <a:lstStyle/>
          <a:p>
            <a:endParaRPr lang="en-US" altLang="en-US" smtClean="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Image Placeholder 1"/>
          <p:cNvSpPr>
            <a:spLocks noGrp="1" noRot="1" noChangeAspect="1" noTextEdit="1"/>
          </p:cNvSpPr>
          <p:nvPr>
            <p:ph type="sldImg"/>
          </p:nvPr>
        </p:nvSpPr>
        <p:spPr>
          <a:ln/>
        </p:spPr>
      </p:sp>
      <p:sp>
        <p:nvSpPr>
          <p:cNvPr id="246787" name="Notes Placeholder 2"/>
          <p:cNvSpPr>
            <a:spLocks noGrp="1"/>
          </p:cNvSpPr>
          <p:nvPr>
            <p:ph type="body" idx="1"/>
          </p:nvPr>
        </p:nvSpPr>
        <p:spPr>
          <a:noFill/>
        </p:spPr>
        <p:txBody>
          <a:bodyPr/>
          <a:lstStyle/>
          <a:p>
            <a:endParaRPr lang="en-US" altLang="en-US" smtClean="0">
              <a:latin typeface="Arial" charset="0"/>
            </a:endParaRPr>
          </a:p>
        </p:txBody>
      </p:sp>
      <p:sp>
        <p:nvSpPr>
          <p:cNvPr id="246788"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2879C7A-E544-43C4-8107-8D4115ABEC4F}" type="slidenum">
              <a:rPr lang="en-US" altLang="en-US" smtClean="0">
                <a:solidFill>
                  <a:srgbClr val="000000"/>
                </a:solidFill>
              </a:rPr>
              <a:pPr eaLnBrk="1" hangingPunct="1">
                <a:spcBef>
                  <a:spcPct val="0"/>
                </a:spcBef>
              </a:pPr>
              <a:t>40</a:t>
            </a:fld>
            <a:endParaRPr lang="en-US" altLang="en-US" smtClean="0">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8704892-E3DA-4F0D-A86D-FB09DF15600C}" type="slidenum">
              <a:rPr lang="en-US" altLang="en-US" smtClean="0">
                <a:latin typeface="Calibri" pitchFamily="34" charset="0"/>
              </a:rPr>
              <a:pPr eaLnBrk="1" hangingPunct="1"/>
              <a:t>57</a:t>
            </a:fld>
            <a:endParaRPr lang="en-US" altLang="en-US" smtClean="0">
              <a:latin typeface="Calibri" pitchFamily="34" charset="0"/>
            </a:endParaRPr>
          </a:p>
        </p:txBody>
      </p:sp>
      <p:sp>
        <p:nvSpPr>
          <p:cNvPr id="281603" name="Rectangle 2"/>
          <p:cNvSpPr>
            <a:spLocks noGrp="1" noRot="1" noChangeAspect="1" noChangeArrowheads="1" noTextEdit="1"/>
          </p:cNvSpPr>
          <p:nvPr>
            <p:ph type="sldImg"/>
          </p:nvPr>
        </p:nvSpPr>
        <p:spPr>
          <a:ln/>
        </p:spPr>
      </p:sp>
      <p:sp>
        <p:nvSpPr>
          <p:cNvPr id="28160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smtClean="0">
                <a:latin typeface="Arial" charset="0"/>
              </a:rPr>
              <a:t>Next slide please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99B98276-7B35-404A-A289-DC6870D67B8C}" type="slidenum">
              <a:rPr lang="en-US" altLang="en-US"/>
              <a:pPr/>
              <a:t>‹#›</a:t>
            </a:fld>
            <a:endParaRPr lang="en-US" altLang="en-US"/>
          </a:p>
        </p:txBody>
      </p:sp>
    </p:spTree>
    <p:extLst>
      <p:ext uri="{BB962C8B-B14F-4D97-AF65-F5344CB8AC3E}">
        <p14:creationId xmlns:p14="http://schemas.microsoft.com/office/powerpoint/2010/main" val="11363456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7053AE48-57FC-499E-A0BB-33CA983E922B}" type="slidenum">
              <a:rPr lang="en-US" altLang="en-US"/>
              <a:pPr/>
              <a:t>‹#›</a:t>
            </a:fld>
            <a:endParaRPr lang="en-US" altLang="en-US"/>
          </a:p>
        </p:txBody>
      </p:sp>
    </p:spTree>
    <p:extLst>
      <p:ext uri="{BB962C8B-B14F-4D97-AF65-F5344CB8AC3E}">
        <p14:creationId xmlns:p14="http://schemas.microsoft.com/office/powerpoint/2010/main" val="15355394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37A48F03-B8E6-41D2-B6EC-1AA2F816120E}" type="slidenum">
              <a:rPr lang="en-US" altLang="en-US"/>
              <a:pPr/>
              <a:t>‹#›</a:t>
            </a:fld>
            <a:endParaRPr lang="en-US" altLang="en-US"/>
          </a:p>
        </p:txBody>
      </p:sp>
    </p:spTree>
    <p:extLst>
      <p:ext uri="{BB962C8B-B14F-4D97-AF65-F5344CB8AC3E}">
        <p14:creationId xmlns:p14="http://schemas.microsoft.com/office/powerpoint/2010/main" val="30039742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33C611F8-0A52-4BD8-990D-0084BA12168D}" type="slidenum">
              <a:rPr lang="en-US" altLang="en-US"/>
              <a:pPr/>
              <a:t>‹#›</a:t>
            </a:fld>
            <a:endParaRPr lang="en-US" altLang="en-US"/>
          </a:p>
        </p:txBody>
      </p:sp>
    </p:spTree>
    <p:extLst>
      <p:ext uri="{BB962C8B-B14F-4D97-AF65-F5344CB8AC3E}">
        <p14:creationId xmlns:p14="http://schemas.microsoft.com/office/powerpoint/2010/main" val="12447191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FE1E6EF-7709-4861-92D3-5DAE8DB9B294}" type="datetimeFigureOut">
              <a:rPr lang="en-US" smtClean="0">
                <a:solidFill>
                  <a:prstClr val="black">
                    <a:tint val="75000"/>
                  </a:prstClr>
                </a:solidFill>
              </a:rPr>
              <a:pPr/>
              <a:t>1/9/2014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C6E57D-F590-4B22-9CBD-6038C7A175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07596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E1E6EF-7709-4861-92D3-5DAE8DB9B294}" type="datetimeFigureOut">
              <a:rPr lang="en-US" smtClean="0">
                <a:solidFill>
                  <a:prstClr val="black">
                    <a:tint val="75000"/>
                  </a:prstClr>
                </a:solidFill>
              </a:rPr>
              <a:pPr/>
              <a:t>1/9/2014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C6E57D-F590-4B22-9CBD-6038C7A175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13307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FE1E6EF-7709-4861-92D3-5DAE8DB9B294}" type="datetimeFigureOut">
              <a:rPr lang="en-US" smtClean="0">
                <a:solidFill>
                  <a:prstClr val="black">
                    <a:tint val="75000"/>
                  </a:prstClr>
                </a:solidFill>
              </a:rPr>
              <a:pPr/>
              <a:t>1/9/2014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C6E57D-F590-4B22-9CBD-6038C7A175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86343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FE1E6EF-7709-4861-92D3-5DAE8DB9B294}" type="datetimeFigureOut">
              <a:rPr lang="en-US" smtClean="0">
                <a:solidFill>
                  <a:prstClr val="black">
                    <a:tint val="75000"/>
                  </a:prstClr>
                </a:solidFill>
              </a:rPr>
              <a:pPr/>
              <a:t>1/9/2014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0C6E57D-F590-4B22-9CBD-6038C7A175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80523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FE1E6EF-7709-4861-92D3-5DAE8DB9B294}" type="datetimeFigureOut">
              <a:rPr lang="en-US" smtClean="0">
                <a:solidFill>
                  <a:prstClr val="black">
                    <a:tint val="75000"/>
                  </a:prstClr>
                </a:solidFill>
              </a:rPr>
              <a:pPr/>
              <a:t>1/9/2014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0C6E57D-F590-4B22-9CBD-6038C7A175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2100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FE1E6EF-7709-4861-92D3-5DAE8DB9B294}" type="datetimeFigureOut">
              <a:rPr lang="en-US" smtClean="0">
                <a:solidFill>
                  <a:prstClr val="black">
                    <a:tint val="75000"/>
                  </a:prstClr>
                </a:solidFill>
              </a:rPr>
              <a:pPr/>
              <a:t>1/9/2014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0C6E57D-F590-4B22-9CBD-6038C7A175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57397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E1E6EF-7709-4861-92D3-5DAE8DB9B294}" type="datetimeFigureOut">
              <a:rPr lang="en-US" smtClean="0">
                <a:solidFill>
                  <a:prstClr val="black">
                    <a:tint val="75000"/>
                  </a:prstClr>
                </a:solidFill>
              </a:rPr>
              <a:pPr/>
              <a:t>1/9/2014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0C6E57D-F590-4B22-9CBD-6038C7A175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3817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A4C2D46D-7DA6-47D4-94FF-F57CF3556EAA}" type="slidenum">
              <a:rPr lang="en-US" altLang="en-US"/>
              <a:pPr/>
              <a:t>‹#›</a:t>
            </a:fld>
            <a:endParaRPr lang="en-US" altLang="en-US"/>
          </a:p>
        </p:txBody>
      </p:sp>
    </p:spTree>
    <p:extLst>
      <p:ext uri="{BB962C8B-B14F-4D97-AF65-F5344CB8AC3E}">
        <p14:creationId xmlns:p14="http://schemas.microsoft.com/office/powerpoint/2010/main" val="6601659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E1E6EF-7709-4861-92D3-5DAE8DB9B294}" type="datetimeFigureOut">
              <a:rPr lang="en-US" smtClean="0">
                <a:solidFill>
                  <a:prstClr val="black">
                    <a:tint val="75000"/>
                  </a:prstClr>
                </a:solidFill>
              </a:rPr>
              <a:pPr/>
              <a:t>1/9/2014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0C6E57D-F590-4B22-9CBD-6038C7A175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50780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E1E6EF-7709-4861-92D3-5DAE8DB9B294}" type="datetimeFigureOut">
              <a:rPr lang="en-US" smtClean="0">
                <a:solidFill>
                  <a:prstClr val="black">
                    <a:tint val="75000"/>
                  </a:prstClr>
                </a:solidFill>
              </a:rPr>
              <a:pPr/>
              <a:t>1/9/2014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0C6E57D-F590-4B22-9CBD-6038C7A175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65271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E1E6EF-7709-4861-92D3-5DAE8DB9B294}" type="datetimeFigureOut">
              <a:rPr lang="en-US" smtClean="0">
                <a:solidFill>
                  <a:prstClr val="black">
                    <a:tint val="75000"/>
                  </a:prstClr>
                </a:solidFill>
              </a:rPr>
              <a:pPr/>
              <a:t>1/9/2014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C6E57D-F590-4B22-9CBD-6038C7A175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03500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E1E6EF-7709-4861-92D3-5DAE8DB9B294}" type="datetimeFigureOut">
              <a:rPr lang="en-US" smtClean="0">
                <a:solidFill>
                  <a:prstClr val="black">
                    <a:tint val="75000"/>
                  </a:prstClr>
                </a:solidFill>
              </a:rPr>
              <a:pPr/>
              <a:t>1/9/2014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C6E57D-F590-4B22-9CBD-6038C7A175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18988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0469AE7-6799-4E2C-B0A7-DCB72BF588DC}" type="slidenum">
              <a:rPr lang="en-US"/>
              <a:pPr>
                <a:defRPr/>
              </a:pPr>
              <a:t>‹#›</a:t>
            </a:fld>
            <a:endParaRPr lang="en-US"/>
          </a:p>
        </p:txBody>
      </p:sp>
    </p:spTree>
    <p:extLst>
      <p:ext uri="{BB962C8B-B14F-4D97-AF65-F5344CB8AC3E}">
        <p14:creationId xmlns:p14="http://schemas.microsoft.com/office/powerpoint/2010/main" val="13826429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Date Placeholder 3"/>
          <p:cNvSpPr>
            <a:spLocks noGrp="1"/>
          </p:cNvSpPr>
          <p:nvPr>
            <p:ph type="dt" sz="half" idx="10"/>
          </p:nvPr>
        </p:nvSpPr>
        <p:spPr>
          <a:xfrm>
            <a:off x="685800" y="6248400"/>
            <a:ext cx="1905000" cy="457200"/>
          </a:xfrm>
        </p:spPr>
        <p:txBody>
          <a:bodyPr/>
          <a:lstStyle>
            <a:lvl1pPr>
              <a:defRPr>
                <a:solidFill>
                  <a:srgbClr val="000000"/>
                </a:solidFill>
                <a:latin typeface="Arial" charset="0"/>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p:spPr>
        <p:txBody>
          <a:bodyPr/>
          <a:lstStyle>
            <a:lvl1pPr>
              <a:defRPr>
                <a:solidFill>
                  <a:srgbClr val="000000"/>
                </a:solidFill>
                <a:latin typeface="Arial" charset="0"/>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p:spPr>
        <p:txBody>
          <a:bodyPr/>
          <a:lstStyle>
            <a:lvl1pPr>
              <a:defRPr>
                <a:solidFill>
                  <a:srgbClr val="000000"/>
                </a:solidFill>
                <a:latin typeface="Arial" charset="0"/>
              </a:defRPr>
            </a:lvl1pPr>
          </a:lstStyle>
          <a:p>
            <a:pPr>
              <a:defRPr/>
            </a:pPr>
            <a:fld id="{3FE4ECA0-55B2-4D26-8D7B-464C31470E94}" type="slidenum">
              <a:rPr lang="en-US"/>
              <a:pPr>
                <a:defRPr/>
              </a:pPr>
              <a:t>‹#›</a:t>
            </a:fld>
            <a:endParaRPr lang="en-US"/>
          </a:p>
        </p:txBody>
      </p:sp>
    </p:spTree>
    <p:extLst>
      <p:ext uri="{BB962C8B-B14F-4D97-AF65-F5344CB8AC3E}">
        <p14:creationId xmlns:p14="http://schemas.microsoft.com/office/powerpoint/2010/main" val="2021880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012612-CED3-46E2-A8AA-47037943B23F}" type="slidenum">
              <a:rPr lang="en-US"/>
              <a:pPr>
                <a:defRPr/>
              </a:pPr>
              <a:t>‹#›</a:t>
            </a:fld>
            <a:endParaRPr lang="en-US"/>
          </a:p>
        </p:txBody>
      </p:sp>
    </p:spTree>
    <p:extLst>
      <p:ext uri="{BB962C8B-B14F-4D97-AF65-F5344CB8AC3E}">
        <p14:creationId xmlns:p14="http://schemas.microsoft.com/office/powerpoint/2010/main" val="24598443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40FF94-0099-4EA2-8814-68891CFA1D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30703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0F7F5A8-809F-4FD5-BBA0-E485568F4E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02647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7E1DF0-35F8-4358-BF99-F6311B82EE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0974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681D4C5D-6338-4032-B1FE-93FE4EA8F88B}" type="slidenum">
              <a:rPr lang="en-US" altLang="en-US"/>
              <a:pPr/>
              <a:t>‹#›</a:t>
            </a:fld>
            <a:endParaRPr lang="en-US" altLang="en-US"/>
          </a:p>
        </p:txBody>
      </p:sp>
    </p:spTree>
    <p:extLst>
      <p:ext uri="{BB962C8B-B14F-4D97-AF65-F5344CB8AC3E}">
        <p14:creationId xmlns:p14="http://schemas.microsoft.com/office/powerpoint/2010/main" val="14887988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8FF2623-D6C8-4D94-A06B-155E5E46E4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01949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FD6CDA7-4C89-4CA3-A99F-C5DAB2804A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14375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76B2A8B-6111-4EAD-8301-792EBCBDF4E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59946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091CAE9-74F0-4592-AD74-848ADFD01F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31551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3F408F-E5C5-442F-B8BE-2BA428EDC0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98698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D97652-35D8-422E-9815-761DA1297B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35213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7F1DB4-B12A-4124-A098-CC0CE17F79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52631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A7A4BA5-6E42-4898-9140-792BF95AF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9912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0A2089-8BC9-49B3-886B-C10E51876C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03122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53A9129F-FCE8-48DC-A24E-64AE5B10458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26299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09FF23EE-28B3-4AFB-ACD0-F0408C2974C9}" type="slidenum">
              <a:rPr lang="en-US" altLang="en-US"/>
              <a:pPr/>
              <a:t>‹#›</a:t>
            </a:fld>
            <a:endParaRPr lang="en-US" altLang="en-US"/>
          </a:p>
        </p:txBody>
      </p:sp>
    </p:spTree>
    <p:extLst>
      <p:ext uri="{BB962C8B-B14F-4D97-AF65-F5344CB8AC3E}">
        <p14:creationId xmlns:p14="http://schemas.microsoft.com/office/powerpoint/2010/main" val="3184991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E7DD7EA3-11C6-4003-BF85-C87827121936}" type="slidenum">
              <a:rPr lang="en-US" altLang="en-US"/>
              <a:pPr/>
              <a:t>‹#›</a:t>
            </a:fld>
            <a:endParaRPr lang="en-US" altLang="en-US"/>
          </a:p>
        </p:txBody>
      </p:sp>
    </p:spTree>
    <p:extLst>
      <p:ext uri="{BB962C8B-B14F-4D97-AF65-F5344CB8AC3E}">
        <p14:creationId xmlns:p14="http://schemas.microsoft.com/office/powerpoint/2010/main" val="3993420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4D7CC8C7-60C1-479F-AF7E-551D18073195}" type="slidenum">
              <a:rPr lang="en-US" altLang="en-US"/>
              <a:pPr/>
              <a:t>‹#›</a:t>
            </a:fld>
            <a:endParaRPr lang="en-US" altLang="en-US"/>
          </a:p>
        </p:txBody>
      </p:sp>
    </p:spTree>
    <p:extLst>
      <p:ext uri="{BB962C8B-B14F-4D97-AF65-F5344CB8AC3E}">
        <p14:creationId xmlns:p14="http://schemas.microsoft.com/office/powerpoint/2010/main" val="16761399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5CEA5760-F5E2-48D7-9E6D-8ED989F219C2}" type="slidenum">
              <a:rPr lang="en-US" altLang="en-US"/>
              <a:pPr/>
              <a:t>‹#›</a:t>
            </a:fld>
            <a:endParaRPr lang="en-US" altLang="en-US"/>
          </a:p>
        </p:txBody>
      </p:sp>
    </p:spTree>
    <p:extLst>
      <p:ext uri="{BB962C8B-B14F-4D97-AF65-F5344CB8AC3E}">
        <p14:creationId xmlns:p14="http://schemas.microsoft.com/office/powerpoint/2010/main" val="1580759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4EC40840-46AE-4D4D-B2C9-0B9BCD063636}" type="slidenum">
              <a:rPr lang="en-US" altLang="en-US"/>
              <a:pPr/>
              <a:t>‹#›</a:t>
            </a:fld>
            <a:endParaRPr lang="en-US" altLang="en-US"/>
          </a:p>
        </p:txBody>
      </p:sp>
    </p:spTree>
    <p:extLst>
      <p:ext uri="{BB962C8B-B14F-4D97-AF65-F5344CB8AC3E}">
        <p14:creationId xmlns:p14="http://schemas.microsoft.com/office/powerpoint/2010/main" val="2559018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42C8F981-9F6C-4DCE-874F-88131EF80961}" type="slidenum">
              <a:rPr lang="en-US" altLang="en-US"/>
              <a:pPr/>
              <a:t>‹#›</a:t>
            </a:fld>
            <a:endParaRPr lang="en-US" altLang="en-US"/>
          </a:p>
        </p:txBody>
      </p:sp>
    </p:spTree>
    <p:extLst>
      <p:ext uri="{BB962C8B-B14F-4D97-AF65-F5344CB8AC3E}">
        <p14:creationId xmlns:p14="http://schemas.microsoft.com/office/powerpoint/2010/main" val="2167420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4920A164-816A-4D44-A46C-21ED68A5DD5A}"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6FE1E6EF-7709-4861-92D3-5DAE8DB9B294}" type="datetimeFigureOut">
              <a:rPr lang="en-US" smtClean="0">
                <a:solidFill>
                  <a:prstClr val="black">
                    <a:tint val="75000"/>
                  </a:prstClr>
                </a:solidFill>
                <a:latin typeface="Calibri"/>
              </a:rPr>
              <a:pPr fontAlgn="auto">
                <a:spcBef>
                  <a:spcPts val="0"/>
                </a:spcBef>
                <a:spcAft>
                  <a:spcPts val="0"/>
                </a:spcAft>
              </a:pPr>
              <a:t>1/9/2014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E0C6E57D-F590-4B22-9CBD-6038C7A17581}"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9593799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89"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cs typeface="+mn-cs"/>
              </a:defRPr>
            </a:lvl1pPr>
          </a:lstStyle>
          <a:p>
            <a:pPr>
              <a:defRPr/>
            </a:pPr>
            <a:fld id="{9549F4ED-79E4-4054-BE4B-8AB94E748F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361892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14.xml"/><Relationship Id="rId1" Type="http://schemas.openxmlformats.org/officeDocument/2006/relationships/video" Target="file:///C:\Users\JMHolton\Desktop\James_Holton\ESG_talk\chomp.avi" TargetMode="External"/></Relationships>
</file>

<file path=ppt/slides/_rels/slide105.xml.rels><?xml version="1.0" encoding="UTF-8" standalone="yes"?>
<Relationships xmlns="http://schemas.openxmlformats.org/package/2006/relationships"><Relationship Id="rId2" Type="http://schemas.openxmlformats.org/officeDocument/2006/relationships/image" Target="../media/image63.gif"/><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4.xml"/></Relationships>
</file>

<file path=ppt/slides/_rels/slide10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4.xml"/></Relationships>
</file>

<file path=ppt/slides/_rels/slide108.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14.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109.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0.png"/><Relationship Id="rId3" Type="http://schemas.openxmlformats.org/officeDocument/2006/relationships/image" Target="../media/image67.png"/><Relationship Id="rId7" Type="http://schemas.openxmlformats.org/officeDocument/2006/relationships/image" Target="../media/image68.png"/><Relationship Id="rId12" Type="http://schemas.openxmlformats.org/officeDocument/2006/relationships/image" Target="../media/image79.png"/><Relationship Id="rId17" Type="http://schemas.openxmlformats.org/officeDocument/2006/relationships/image" Target="../media/image84.png"/><Relationship Id="rId2" Type="http://schemas.openxmlformats.org/officeDocument/2006/relationships/image" Target="../media/image72.png"/><Relationship Id="rId16" Type="http://schemas.openxmlformats.org/officeDocument/2006/relationships/image" Target="../media/image83.png"/><Relationship Id="rId1" Type="http://schemas.openxmlformats.org/officeDocument/2006/relationships/slideLayout" Target="../slideLayouts/slideLayout14.xml"/><Relationship Id="rId6" Type="http://schemas.openxmlformats.org/officeDocument/2006/relationships/image" Target="../media/image75.png"/><Relationship Id="rId11" Type="http://schemas.openxmlformats.org/officeDocument/2006/relationships/image" Target="../media/image70.png"/><Relationship Id="rId5" Type="http://schemas.openxmlformats.org/officeDocument/2006/relationships/image" Target="../media/image74.png"/><Relationship Id="rId15" Type="http://schemas.openxmlformats.org/officeDocument/2006/relationships/image" Target="../media/image82.png"/><Relationship Id="rId10" Type="http://schemas.openxmlformats.org/officeDocument/2006/relationships/image" Target="../media/image78.png"/><Relationship Id="rId4" Type="http://schemas.openxmlformats.org/officeDocument/2006/relationships/image" Target="../media/image73.png"/><Relationship Id="rId9" Type="http://schemas.openxmlformats.org/officeDocument/2006/relationships/image" Target="../media/image77.png"/><Relationship Id="rId14" Type="http://schemas.openxmlformats.org/officeDocument/2006/relationships/image" Target="../media/image81.png"/></Relationships>
</file>

<file path=ppt/slides/_rels/slide11.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3.xml"/><Relationship Id="rId4" Type="http://schemas.openxmlformats.org/officeDocument/2006/relationships/image" Target="../media/image91.png"/></Relationships>
</file>

<file path=ppt/slides/_rels/slide11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3.xml"/><Relationship Id="rId4" Type="http://schemas.openxmlformats.org/officeDocument/2006/relationships/image" Target="../media/image96.png"/></Relationships>
</file>

<file path=ppt/slides/_rels/slide11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4.xml"/></Relationships>
</file>

<file path=ppt/slides/_rels/slide11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4.xml"/></Relationships>
</file>

<file path=ppt/slides/_rels/slide12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4.xml"/></Relationships>
</file>

<file path=ppt/slides/_rels/slide12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4.xml"/></Relationships>
</file>

<file path=ppt/slides/_rels/slide12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8.xml"/></Relationships>
</file>

<file path=ppt/slides/_rels/slide129.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30.xml"/><Relationship Id="rId1" Type="http://schemas.openxmlformats.org/officeDocument/2006/relationships/vmlDrawing" Target="../drawings/vmlDrawing15.vml"/><Relationship Id="rId4" Type="http://schemas.openxmlformats.org/officeDocument/2006/relationships/image" Target="../media/image108.emf"/></Relationships>
</file>

<file path=ppt/slides/_rels/slide13.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30.xml"/><Relationship Id="rId1" Type="http://schemas.openxmlformats.org/officeDocument/2006/relationships/vmlDrawing" Target="../drawings/vmlDrawing16.vml"/><Relationship Id="rId4" Type="http://schemas.openxmlformats.org/officeDocument/2006/relationships/image" Target="../media/image109.emf"/></Relationships>
</file>

<file path=ppt/slides/_rels/slide131.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30.xml"/><Relationship Id="rId1" Type="http://schemas.openxmlformats.org/officeDocument/2006/relationships/vmlDrawing" Target="../drawings/vmlDrawing17.vml"/><Relationship Id="rId4" Type="http://schemas.openxmlformats.org/officeDocument/2006/relationships/image" Target="../media/image110.emf"/></Relationships>
</file>

<file path=ppt/slides/_rels/slide132.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30.xml"/><Relationship Id="rId1" Type="http://schemas.openxmlformats.org/officeDocument/2006/relationships/vmlDrawing" Target="../drawings/vmlDrawing18.vml"/><Relationship Id="rId4" Type="http://schemas.openxmlformats.org/officeDocument/2006/relationships/image" Target="../media/image111.emf"/></Relationships>
</file>

<file path=ppt/slides/_rels/slide13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8.xml"/></Relationships>
</file>

<file path=ppt/slides/_rels/slide134.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30.xml"/><Relationship Id="rId1" Type="http://schemas.openxmlformats.org/officeDocument/2006/relationships/vmlDrawing" Target="../drawings/vmlDrawing19.vml"/><Relationship Id="rId6" Type="http://schemas.openxmlformats.org/officeDocument/2006/relationships/image" Target="../media/image113.emf"/><Relationship Id="rId5" Type="http://schemas.openxmlformats.org/officeDocument/2006/relationships/oleObject" Target="../embeddings/oleObject20.bin"/><Relationship Id="rId4" Type="http://schemas.openxmlformats.org/officeDocument/2006/relationships/image" Target="../media/image112.emf"/></Relationships>
</file>

<file path=ppt/slides/_rels/slide135.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30.xml"/><Relationship Id="rId1" Type="http://schemas.openxmlformats.org/officeDocument/2006/relationships/vmlDrawing" Target="../drawings/vmlDrawing20.vml"/><Relationship Id="rId6" Type="http://schemas.openxmlformats.org/officeDocument/2006/relationships/image" Target="../media/image115.emf"/><Relationship Id="rId5" Type="http://schemas.openxmlformats.org/officeDocument/2006/relationships/oleObject" Target="../embeddings/oleObject22.bin"/><Relationship Id="rId4" Type="http://schemas.openxmlformats.org/officeDocument/2006/relationships/image" Target="../media/image114.emf"/></Relationships>
</file>

<file path=ppt/slides/_rels/slide136.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30.xml"/><Relationship Id="rId1" Type="http://schemas.openxmlformats.org/officeDocument/2006/relationships/vmlDrawing" Target="../drawings/vmlDrawing21.vml"/><Relationship Id="rId6" Type="http://schemas.openxmlformats.org/officeDocument/2006/relationships/image" Target="../media/image117.emf"/><Relationship Id="rId5" Type="http://schemas.openxmlformats.org/officeDocument/2006/relationships/oleObject" Target="../embeddings/oleObject24.bin"/><Relationship Id="rId4" Type="http://schemas.openxmlformats.org/officeDocument/2006/relationships/image" Target="../media/image116.emf"/></Relationships>
</file>

<file path=ppt/slides/_rels/slide137.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30.xml"/><Relationship Id="rId1" Type="http://schemas.openxmlformats.org/officeDocument/2006/relationships/vmlDrawing" Target="../drawings/vmlDrawing22.vml"/><Relationship Id="rId6" Type="http://schemas.openxmlformats.org/officeDocument/2006/relationships/image" Target="../media/image119.emf"/><Relationship Id="rId5" Type="http://schemas.openxmlformats.org/officeDocument/2006/relationships/oleObject" Target="../embeddings/oleObject26.bin"/><Relationship Id="rId4" Type="http://schemas.openxmlformats.org/officeDocument/2006/relationships/image" Target="../media/image118.emf"/></Relationships>
</file>

<file path=ppt/slides/_rels/slide138.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30.xml"/><Relationship Id="rId1" Type="http://schemas.openxmlformats.org/officeDocument/2006/relationships/vmlDrawing" Target="../drawings/vmlDrawing23.vml"/><Relationship Id="rId6" Type="http://schemas.openxmlformats.org/officeDocument/2006/relationships/image" Target="../media/image121.emf"/><Relationship Id="rId5" Type="http://schemas.openxmlformats.org/officeDocument/2006/relationships/oleObject" Target="../embeddings/oleObject28.bin"/><Relationship Id="rId4" Type="http://schemas.openxmlformats.org/officeDocument/2006/relationships/image" Target="../media/image120.emf"/></Relationships>
</file>

<file path=ppt/slides/_rels/slide139.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30.xml"/><Relationship Id="rId1" Type="http://schemas.openxmlformats.org/officeDocument/2006/relationships/vmlDrawing" Target="../drawings/vmlDrawing24.vml"/><Relationship Id="rId6" Type="http://schemas.openxmlformats.org/officeDocument/2006/relationships/image" Target="../media/image123.emf"/><Relationship Id="rId5" Type="http://schemas.openxmlformats.org/officeDocument/2006/relationships/oleObject" Target="../embeddings/oleObject30.bin"/><Relationship Id="rId4" Type="http://schemas.openxmlformats.org/officeDocument/2006/relationships/image" Target="../media/image122.emf"/></Relationships>
</file>

<file path=ppt/slides/_rels/slide14.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Layout" Target="../slideLayouts/slideLayout30.xml"/><Relationship Id="rId1" Type="http://schemas.openxmlformats.org/officeDocument/2006/relationships/vmlDrawing" Target="../drawings/vmlDrawing25.vml"/><Relationship Id="rId6" Type="http://schemas.openxmlformats.org/officeDocument/2006/relationships/image" Target="../media/image125.emf"/><Relationship Id="rId5" Type="http://schemas.openxmlformats.org/officeDocument/2006/relationships/oleObject" Target="../embeddings/oleObject32.bin"/><Relationship Id="rId4" Type="http://schemas.openxmlformats.org/officeDocument/2006/relationships/image" Target="../media/image124.emf"/></Relationships>
</file>

<file path=ppt/slides/_rels/slide141.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Layout" Target="../slideLayouts/slideLayout30.xml"/><Relationship Id="rId1" Type="http://schemas.openxmlformats.org/officeDocument/2006/relationships/vmlDrawing" Target="../drawings/vmlDrawing26.vml"/><Relationship Id="rId6" Type="http://schemas.openxmlformats.org/officeDocument/2006/relationships/image" Target="../media/image127.emf"/><Relationship Id="rId5" Type="http://schemas.openxmlformats.org/officeDocument/2006/relationships/oleObject" Target="../embeddings/oleObject34.bin"/><Relationship Id="rId4" Type="http://schemas.openxmlformats.org/officeDocument/2006/relationships/image" Target="../media/image126.emf"/></Relationships>
</file>

<file path=ppt/slides/_rels/slide142.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Layout" Target="../slideLayouts/slideLayout30.xml"/><Relationship Id="rId1" Type="http://schemas.openxmlformats.org/officeDocument/2006/relationships/vmlDrawing" Target="../drawings/vmlDrawing27.vml"/><Relationship Id="rId4" Type="http://schemas.openxmlformats.org/officeDocument/2006/relationships/image" Target="../media/image128.emf"/></Relationships>
</file>

<file path=ppt/slides/_rels/slide143.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Layout" Target="../slideLayouts/slideLayout38.xml"/><Relationship Id="rId1" Type="http://schemas.openxmlformats.org/officeDocument/2006/relationships/vmlDrawing" Target="../drawings/vmlDrawing28.vml"/><Relationship Id="rId4" Type="http://schemas.openxmlformats.org/officeDocument/2006/relationships/image" Target="../media/image129.emf"/></Relationships>
</file>

<file path=ppt/slides/_rels/slide144.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Layout" Target="../slideLayouts/slideLayout38.xml"/><Relationship Id="rId1" Type="http://schemas.openxmlformats.org/officeDocument/2006/relationships/vmlDrawing" Target="../drawings/vmlDrawing29.vml"/><Relationship Id="rId4" Type="http://schemas.openxmlformats.org/officeDocument/2006/relationships/image" Target="../media/image130.emf"/></Relationships>
</file>

<file path=ppt/slides/_rels/slide145.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Layout" Target="../slideLayouts/slideLayout38.xml"/><Relationship Id="rId1" Type="http://schemas.openxmlformats.org/officeDocument/2006/relationships/vmlDrawing" Target="../drawings/vmlDrawing30.vml"/><Relationship Id="rId4" Type="http://schemas.openxmlformats.org/officeDocument/2006/relationships/image" Target="../media/image131.emf"/></Relationships>
</file>

<file path=ppt/slides/_rels/slide146.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38.xml"/></Relationships>
</file>

<file path=ppt/slides/_rels/slide147.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38.xml"/></Relationships>
</file>

<file path=ppt/slides/_rels/slide148.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38.xml"/></Relationships>
</file>

<file path=ppt/slides/_rels/slide149.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38.xml"/></Relationships>
</file>

<file path=ppt/slides/_rels/slide151.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38.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8.xml.rels><?xml version="1.0" encoding="UTF-8" standalone="yes"?>
<Relationships xmlns="http://schemas.openxmlformats.org/package/2006/relationships"><Relationship Id="rId2" Type="http://schemas.openxmlformats.org/officeDocument/2006/relationships/image" Target="../media/image138.wmf"/><Relationship Id="rId1" Type="http://schemas.openxmlformats.org/officeDocument/2006/relationships/slideLayout" Target="../slideLayouts/slideLayout14.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14.xml"/></Relationships>
</file>

<file path=ppt/slides/_rels/slide161.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14.xml"/></Relationships>
</file>

<file path=ppt/slides/_rels/slide162.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14.xml"/></Relationships>
</file>

<file path=ppt/slides/_rels/slide163.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14.xml"/></Relationships>
</file>

<file path=ppt/slides/_rels/slide164.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14.xml"/></Relationships>
</file>

<file path=ppt/slides/_rels/slide165.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14.xml"/></Relationships>
</file>

<file path=ppt/slides/_rels/slide166.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14.xml"/></Relationships>
</file>

<file path=ppt/slides/_rels/slide167.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14.xml"/></Relationships>
</file>

<file path=ppt/slides/_rels/slide168.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14.xml"/></Relationships>
</file>

<file path=ppt/slides/_rels/slide169.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11.emf"/></Relationships>
</file>

<file path=ppt/slides/_rels/slide170.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Layout" Target="../slideLayouts/slideLayout14.xml"/><Relationship Id="rId1" Type="http://schemas.openxmlformats.org/officeDocument/2006/relationships/vmlDrawing" Target="../drawings/vmlDrawing31.vml"/><Relationship Id="rId4" Type="http://schemas.openxmlformats.org/officeDocument/2006/relationships/image" Target="../media/image8.emf"/></Relationships>
</file>

<file path=ppt/slides/_rels/slide171.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Layout" Target="../slideLayouts/slideLayout14.xml"/><Relationship Id="rId1" Type="http://schemas.openxmlformats.org/officeDocument/2006/relationships/vmlDrawing" Target="../drawings/vmlDrawing32.vml"/><Relationship Id="rId4" Type="http://schemas.openxmlformats.org/officeDocument/2006/relationships/image" Target="../media/image9.emf"/></Relationships>
</file>

<file path=ppt/slides/_rels/slide172.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Layout" Target="../slideLayouts/slideLayout14.xml"/><Relationship Id="rId1" Type="http://schemas.openxmlformats.org/officeDocument/2006/relationships/vmlDrawing" Target="../drawings/vmlDrawing33.vml"/><Relationship Id="rId4" Type="http://schemas.openxmlformats.org/officeDocument/2006/relationships/image" Target="../media/image139.emf"/></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5.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Layout" Target="../slideLayouts/slideLayout14.xml"/><Relationship Id="rId1" Type="http://schemas.openxmlformats.org/officeDocument/2006/relationships/vmlDrawing" Target="../drawings/vmlDrawing34.vml"/><Relationship Id="rId4" Type="http://schemas.openxmlformats.org/officeDocument/2006/relationships/image" Target="../media/image140.emf"/></Relationships>
</file>

<file path=ppt/slides/_rels/slide176.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Layout" Target="../slideLayouts/slideLayout14.xml"/><Relationship Id="rId1" Type="http://schemas.openxmlformats.org/officeDocument/2006/relationships/vmlDrawing" Target="../drawings/vmlDrawing35.vml"/><Relationship Id="rId4" Type="http://schemas.openxmlformats.org/officeDocument/2006/relationships/image" Target="../media/image141.emf"/></Relationships>
</file>

<file path=ppt/slides/_rels/slide177.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Layout" Target="../slideLayouts/slideLayout14.xml"/><Relationship Id="rId1" Type="http://schemas.openxmlformats.org/officeDocument/2006/relationships/vmlDrawing" Target="../drawings/vmlDrawing36.vml"/><Relationship Id="rId4" Type="http://schemas.openxmlformats.org/officeDocument/2006/relationships/image" Target="../media/image142.emf"/></Relationships>
</file>

<file path=ppt/slides/_rels/slide178.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Layout" Target="../slideLayouts/slideLayout14.xml"/><Relationship Id="rId1" Type="http://schemas.openxmlformats.org/officeDocument/2006/relationships/vmlDrawing" Target="../drawings/vmlDrawing37.vml"/><Relationship Id="rId4" Type="http://schemas.openxmlformats.org/officeDocument/2006/relationships/image" Target="../media/image143.emf"/></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8.xml"/><Relationship Id="rId1" Type="http://schemas.openxmlformats.org/officeDocument/2006/relationships/vmlDrawing" Target="../drawings/vmlDrawing4.vml"/><Relationship Id="rId5" Type="http://schemas.openxmlformats.org/officeDocument/2006/relationships/image" Target="../media/image12.wmf"/><Relationship Id="rId4" Type="http://schemas.openxmlformats.org/officeDocument/2006/relationships/oleObject" Target="../embeddings/oleObject4.bin"/></Relationships>
</file>

<file path=ppt/slides/_rels/slide180.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14.xml"/></Relationships>
</file>

<file path=ppt/slides/_rels/slide181.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14.xml"/></Relationships>
</file>

<file path=ppt/slides/_rels/slide182.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14.xml"/></Relationships>
</file>

<file path=ppt/slides/_rels/slide183.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14.xml"/></Relationships>
</file>

<file path=ppt/slides/_rels/slide184.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14.xml"/></Relationships>
</file>

<file path=ppt/slides/_rels/slide185.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14.xml"/></Relationships>
</file>

<file path=ppt/slides/_rels/slide186.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14.xml"/></Relationships>
</file>

<file path=ppt/slides/_rels/slide187.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14.xml"/></Relationships>
</file>

<file path=ppt/slides/_rels/slide188.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14.xml"/></Relationships>
</file>

<file path=ppt/slides/_rels/slide189.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2.xml"/><Relationship Id="rId5" Type="http://schemas.openxmlformats.org/officeDocument/2006/relationships/image" Target="../media/image7.jpeg"/><Relationship Id="rId4" Type="http://schemas.openxmlformats.org/officeDocument/2006/relationships/image" Target="../media/image6.jpe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8.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14.xml"/></Relationships>
</file>

<file path=ppt/slides/_rels/slide199.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0.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14.xml"/></Relationships>
</file>

<file path=ppt/slides/_rels/slide201.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4.xml"/></Relationships>
</file>

<file path=ppt/slides/_rels/slide202.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14.xml"/></Relationships>
</file>

<file path=ppt/slides/_rels/slide203.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Layout" Target="../slideLayouts/slideLayout14.xml"/><Relationship Id="rId1" Type="http://schemas.openxmlformats.org/officeDocument/2006/relationships/vmlDrawing" Target="../drawings/vmlDrawing38.vml"/><Relationship Id="rId4" Type="http://schemas.openxmlformats.org/officeDocument/2006/relationships/image" Target="../media/image149.emf"/></Relationships>
</file>

<file path=ppt/slides/_rels/slide204.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Layout" Target="../slideLayouts/slideLayout14.xml"/><Relationship Id="rId1" Type="http://schemas.openxmlformats.org/officeDocument/2006/relationships/vmlDrawing" Target="../drawings/vmlDrawing39.vml"/><Relationship Id="rId4" Type="http://schemas.openxmlformats.org/officeDocument/2006/relationships/image" Target="../media/image150.emf"/></Relationships>
</file>

<file path=ppt/slides/_rels/slide205.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Layout" Target="../slideLayouts/slideLayout14.xml"/><Relationship Id="rId1" Type="http://schemas.openxmlformats.org/officeDocument/2006/relationships/vmlDrawing" Target="../drawings/vmlDrawing40.vml"/><Relationship Id="rId4" Type="http://schemas.openxmlformats.org/officeDocument/2006/relationships/image" Target="../media/image151.png"/></Relationships>
</file>

<file path=ppt/slides/_rels/slide206.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Layout" Target="../slideLayouts/slideLayout14.xml"/><Relationship Id="rId1" Type="http://schemas.openxmlformats.org/officeDocument/2006/relationships/vmlDrawing" Target="../drawings/vmlDrawing41.vml"/><Relationship Id="rId4" Type="http://schemas.openxmlformats.org/officeDocument/2006/relationships/image" Target="../media/image152.png"/></Relationships>
</file>

<file path=ppt/slides/_rels/slide207.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Layout" Target="../slideLayouts/slideLayout14.xml"/><Relationship Id="rId1" Type="http://schemas.openxmlformats.org/officeDocument/2006/relationships/vmlDrawing" Target="../drawings/vmlDrawing42.vml"/><Relationship Id="rId4" Type="http://schemas.openxmlformats.org/officeDocument/2006/relationships/image" Target="../media/image153.png"/></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0.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13.xml"/></Relationships>
</file>

<file path=ppt/slides/_rels/slide211.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13.xml"/></Relationships>
</file>

<file path=ppt/slides/_rels/slide212.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13.xml"/></Relationships>
</file>

<file path=ppt/slides/_rels/slide213.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13.xml"/></Relationships>
</file>

<file path=ppt/slides/_rels/slide214.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13.xml"/></Relationships>
</file>

<file path=ppt/slides/_rels/slide215.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13.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9.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0.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13.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3.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18.xml"/></Relationships>
</file>

<file path=ppt/slides/_rels/slide224.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18.xml"/></Relationships>
</file>

<file path=ppt/slides/_rels/slide2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226.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18.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9.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230.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4.xml"/><Relationship Id="rId1" Type="http://schemas.openxmlformats.org/officeDocument/2006/relationships/vmlDrawing" Target="../drawings/vmlDrawing5.vml"/><Relationship Id="rId4" Type="http://schemas.openxmlformats.org/officeDocument/2006/relationships/image" Target="../media/image15.emf"/></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4.xml"/><Relationship Id="rId1" Type="http://schemas.openxmlformats.org/officeDocument/2006/relationships/vmlDrawing" Target="../drawings/vmlDrawing6.vml"/><Relationship Id="rId4" Type="http://schemas.openxmlformats.org/officeDocument/2006/relationships/image" Target="../media/image16.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4.xml"/><Relationship Id="rId1" Type="http://schemas.openxmlformats.org/officeDocument/2006/relationships/vmlDrawing" Target="../drawings/vmlDrawing7.vml"/><Relationship Id="rId4" Type="http://schemas.openxmlformats.org/officeDocument/2006/relationships/image" Target="../media/image19.emf"/></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4.xml"/><Relationship Id="rId1" Type="http://schemas.openxmlformats.org/officeDocument/2006/relationships/vmlDrawing" Target="../drawings/vmlDrawing8.vml"/><Relationship Id="rId4" Type="http://schemas.openxmlformats.org/officeDocument/2006/relationships/image" Target="../media/image20.emf"/></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4.xml"/><Relationship Id="rId1" Type="http://schemas.openxmlformats.org/officeDocument/2006/relationships/video" Target="file:///C:\Users\JMHolton\Desktop\James_Holton\xtallography_talks\movies\warp.avi"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14.xml"/><Relationship Id="rId1" Type="http://schemas.openxmlformats.org/officeDocument/2006/relationships/video" Target="file:///C:\Users\JMHolton\Desktop\James_Holton\xtallography_talks\movies\phaser.avi" TargetMode="Externa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4.xml"/><Relationship Id="rId1" Type="http://schemas.openxmlformats.org/officeDocument/2006/relationships/vmlDrawing" Target="../drawings/vmlDrawing9.vml"/><Relationship Id="rId4" Type="http://schemas.openxmlformats.org/officeDocument/2006/relationships/image" Target="../media/image23.emf"/></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4.xml"/><Relationship Id="rId1" Type="http://schemas.openxmlformats.org/officeDocument/2006/relationships/vmlDrawing" Target="../drawings/vmlDrawing10.vml"/><Relationship Id="rId4" Type="http://schemas.openxmlformats.org/officeDocument/2006/relationships/image" Target="../media/image24.emf"/></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5.xml"/><Relationship Id="rId5" Type="http://schemas.openxmlformats.org/officeDocument/2006/relationships/image" Target="../media/image7.jpe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5.xml"/><Relationship Id="rId1" Type="http://schemas.openxmlformats.org/officeDocument/2006/relationships/vmlDrawing" Target="../drawings/vmlDrawing11.vml"/><Relationship Id="rId4" Type="http://schemas.openxmlformats.org/officeDocument/2006/relationships/image" Target="../media/image29.wmf"/></Relationships>
</file>

<file path=ppt/slides/_rels/slide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8.emf"/></Relationships>
</file>

<file path=ppt/slides/_rels/slide5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4.xml"/><Relationship Id="rId1" Type="http://schemas.openxmlformats.org/officeDocument/2006/relationships/vmlDrawing" Target="../drawings/vmlDrawing12.vml"/><Relationship Id="rId4" Type="http://schemas.openxmlformats.org/officeDocument/2006/relationships/image" Target="../media/image36.emf"/></Relationships>
</file>

<file path=ppt/slides/_rels/slide5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5.xml"/><Relationship Id="rId5" Type="http://schemas.openxmlformats.org/officeDocument/2006/relationships/image" Target="../media/image7.jpeg"/><Relationship Id="rId4" Type="http://schemas.openxmlformats.org/officeDocument/2006/relationships/image" Target="../media/image6.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3.xml"/><Relationship Id="rId5" Type="http://schemas.openxmlformats.org/officeDocument/2006/relationships/image" Target="../media/image43.jpeg"/><Relationship Id="rId4" Type="http://schemas.openxmlformats.org/officeDocument/2006/relationships/image" Target="../media/image42.jpeg"/></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9.em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14.xml"/><Relationship Id="rId1" Type="http://schemas.openxmlformats.org/officeDocument/2006/relationships/vmlDrawing" Target="../drawings/vmlDrawing13.vml"/><Relationship Id="rId4" Type="http://schemas.openxmlformats.org/officeDocument/2006/relationships/image" Target="../media/image46.emf"/></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14.xml"/><Relationship Id="rId1" Type="http://schemas.openxmlformats.org/officeDocument/2006/relationships/vmlDrawing" Target="../drawings/vmlDrawing14.vml"/><Relationship Id="rId4" Type="http://schemas.openxmlformats.org/officeDocument/2006/relationships/image" Target="../media/image47.emf"/></Relationships>
</file>

<file path=ppt/slides/_rels/slide7.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r>
              <a:rPr lang="en-US" altLang="en-US" dirty="0" smtClean="0"/>
              <a:t>Recent Developments</a:t>
            </a:r>
            <a:endParaRPr lang="en-US" altLang="en-US" dirty="0"/>
          </a:p>
        </p:txBody>
      </p:sp>
      <p:sp>
        <p:nvSpPr>
          <p:cNvPr id="2051" name="Rectangle 3"/>
          <p:cNvSpPr>
            <a:spLocks noGrp="1" noChangeArrowheads="1"/>
          </p:cNvSpPr>
          <p:nvPr>
            <p:ph type="subTitle" idx="1"/>
          </p:nvPr>
        </p:nvSpPr>
        <p:spPr/>
        <p:txBody>
          <a:bodyPr/>
          <a:lstStyle/>
          <a:p>
            <a:r>
              <a:rPr lang="en-US" altLang="en-US" dirty="0" smtClean="0"/>
              <a:t>ALS </a:t>
            </a:r>
            <a:r>
              <a:rPr lang="en-US" altLang="en-US" dirty="0" err="1" smtClean="0"/>
              <a:t>Superbend</a:t>
            </a:r>
            <a:r>
              <a:rPr lang="en-US" altLang="en-US" dirty="0" smtClean="0"/>
              <a:t> 8.3.1</a:t>
            </a:r>
            <a:endParaRPr lang="en-US" alt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ChangeArrowheads="1"/>
          </p:cNvSpPr>
          <p:nvPr/>
        </p:nvSpPr>
        <p:spPr bwMode="auto">
          <a:xfrm>
            <a:off x="4251325" y="4386263"/>
            <a:ext cx="157163" cy="519112"/>
          </a:xfrm>
          <a:prstGeom prst="rect">
            <a:avLst/>
          </a:prstGeom>
          <a:solidFill>
            <a:schemeClr val="bg2"/>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59747" name="Rectangle 3"/>
          <p:cNvSpPr>
            <a:spLocks noGrp="1" noChangeArrowheads="1"/>
          </p:cNvSpPr>
          <p:nvPr>
            <p:ph type="title"/>
          </p:nvPr>
        </p:nvSpPr>
        <p:spPr>
          <a:xfrm>
            <a:off x="685800" y="0"/>
            <a:ext cx="7772400" cy="1143000"/>
          </a:xfrm>
          <a:noFill/>
        </p:spPr>
        <p:txBody>
          <a:bodyPr/>
          <a:lstStyle/>
          <a:p>
            <a:pPr eaLnBrk="1" hangingPunct="1"/>
            <a:r>
              <a:rPr lang="en-US" altLang="en-US" smtClean="0"/>
              <a:t>Beam Flicker</a:t>
            </a:r>
          </a:p>
        </p:txBody>
      </p:sp>
      <p:sp>
        <p:nvSpPr>
          <p:cNvPr id="159748" name="Text Box 4"/>
          <p:cNvSpPr txBox="1">
            <a:spLocks noChangeArrowheads="1"/>
          </p:cNvSpPr>
          <p:nvPr/>
        </p:nvSpPr>
        <p:spPr bwMode="auto">
          <a:xfrm>
            <a:off x="546100" y="1285875"/>
            <a:ext cx="8027988" cy="2284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b="1"/>
              <a:t>1/f noise or “flicker noise”</a:t>
            </a:r>
          </a:p>
          <a:p>
            <a:pPr eaLnBrk="1" hangingPunct="1">
              <a:spcBef>
                <a:spcPct val="0"/>
              </a:spcBef>
              <a:buFontTx/>
              <a:buNone/>
            </a:pPr>
            <a:endParaRPr lang="en-US" altLang="en-US" b="1"/>
          </a:p>
          <a:p>
            <a:pPr algn="ctr" eaLnBrk="1" hangingPunct="1">
              <a:spcBef>
                <a:spcPct val="0"/>
              </a:spcBef>
              <a:buFontTx/>
              <a:buNone/>
            </a:pPr>
            <a:r>
              <a:rPr lang="en-US" altLang="en-US" sz="2400" b="1"/>
              <a:t>comes from everything</a:t>
            </a:r>
          </a:p>
          <a:p>
            <a:pPr eaLnBrk="1" hangingPunct="1">
              <a:spcBef>
                <a:spcPct val="0"/>
              </a:spcBef>
              <a:buFontTx/>
              <a:buNone/>
            </a:pPr>
            <a:endParaRPr lang="en-US" altLang="en-US" sz="2400" b="1"/>
          </a:p>
          <a:p>
            <a:pPr eaLnBrk="1" hangingPunct="1">
              <a:spcBef>
                <a:spcPct val="0"/>
              </a:spcBef>
              <a:buFontTx/>
              <a:buNone/>
            </a:pPr>
            <a:endParaRPr lang="en-US" altLang="en-US" b="1">
              <a:cs typeface="Arial" charset="0"/>
            </a:endParaRPr>
          </a:p>
        </p:txBody>
      </p:sp>
      <p:pic>
        <p:nvPicPr>
          <p:cNvPr id="159749" name="Picture 5" descr="MCBS00780_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5050" y="3849688"/>
            <a:ext cx="935038"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50" name="Line 6"/>
          <p:cNvSpPr>
            <a:spLocks noChangeShapeType="1"/>
          </p:cNvSpPr>
          <p:nvPr/>
        </p:nvSpPr>
        <p:spPr bwMode="auto">
          <a:xfrm>
            <a:off x="1709738" y="4276725"/>
            <a:ext cx="2698750" cy="0"/>
          </a:xfrm>
          <a:prstGeom prst="line">
            <a:avLst/>
          </a:prstGeom>
          <a:noFill/>
          <a:ln w="635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9751" name="Line 7"/>
          <p:cNvSpPr>
            <a:spLocks noChangeShapeType="1"/>
          </p:cNvSpPr>
          <p:nvPr/>
        </p:nvSpPr>
        <p:spPr bwMode="auto">
          <a:xfrm>
            <a:off x="4389438" y="4276725"/>
            <a:ext cx="2698750" cy="0"/>
          </a:xfrm>
          <a:prstGeom prst="line">
            <a:avLst/>
          </a:prstGeom>
          <a:noFill/>
          <a:ln w="152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9752" name="Rectangle 8"/>
          <p:cNvSpPr>
            <a:spLocks noChangeArrowheads="1"/>
          </p:cNvSpPr>
          <p:nvPr/>
        </p:nvSpPr>
        <p:spPr bwMode="auto">
          <a:xfrm>
            <a:off x="4251325" y="3771900"/>
            <a:ext cx="157163" cy="519113"/>
          </a:xfrm>
          <a:prstGeom prst="rect">
            <a:avLst/>
          </a:prstGeom>
          <a:solidFill>
            <a:schemeClr val="bg2"/>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Tree>
    <p:extLst>
      <p:ext uri="{BB962C8B-B14F-4D97-AF65-F5344CB8AC3E}">
        <p14:creationId xmlns:p14="http://schemas.microsoft.com/office/powerpoint/2010/main" val="2550224135"/>
      </p:ext>
    </p:extLst>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457200" y="20638"/>
            <a:ext cx="8229600" cy="1641475"/>
          </a:xfrm>
        </p:spPr>
        <p:txBody>
          <a:bodyPr/>
          <a:lstStyle/>
          <a:p>
            <a:pPr eaLnBrk="1" hangingPunct="1"/>
            <a:r>
              <a:rPr lang="en-US" altLang="en-US" smtClean="0">
                <a:solidFill>
                  <a:schemeClr val="tx1"/>
                </a:solidFill>
              </a:rPr>
              <a:t>Plastic deformation</a:t>
            </a:r>
            <a:br>
              <a:rPr lang="en-US" altLang="en-US" smtClean="0">
                <a:solidFill>
                  <a:schemeClr val="tx1"/>
                </a:solidFill>
              </a:rPr>
            </a:br>
            <a:r>
              <a:rPr lang="en-US" altLang="en-US" smtClean="0">
                <a:solidFill>
                  <a:schemeClr val="tx1"/>
                </a:solidFill>
              </a:rPr>
              <a:t>= poor diffraction</a:t>
            </a:r>
          </a:p>
        </p:txBody>
      </p:sp>
      <p:sp>
        <p:nvSpPr>
          <p:cNvPr id="3" name="Oval 2"/>
          <p:cNvSpPr/>
          <p:nvPr/>
        </p:nvSpPr>
        <p:spPr bwMode="auto">
          <a:xfrm rot="19736609" flipH="1" flipV="1">
            <a:off x="29527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Oval 9"/>
          <p:cNvSpPr/>
          <p:nvPr/>
        </p:nvSpPr>
        <p:spPr bwMode="auto">
          <a:xfrm rot="19736609" flipH="1" flipV="1">
            <a:off x="323373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 name="Oval 10"/>
          <p:cNvSpPr/>
          <p:nvPr/>
        </p:nvSpPr>
        <p:spPr bwMode="auto">
          <a:xfrm rot="19736609" flipH="1" flipV="1">
            <a:off x="3514725"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2" name="Oval 11"/>
          <p:cNvSpPr/>
          <p:nvPr/>
        </p:nvSpPr>
        <p:spPr bwMode="auto">
          <a:xfrm rot="19736609" flipH="1" flipV="1">
            <a:off x="379412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3" name="Oval 12"/>
          <p:cNvSpPr/>
          <p:nvPr/>
        </p:nvSpPr>
        <p:spPr bwMode="auto">
          <a:xfrm rot="19736609" flipH="1" flipV="1">
            <a:off x="4075113"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4" name="Oval 13"/>
          <p:cNvSpPr/>
          <p:nvPr/>
        </p:nvSpPr>
        <p:spPr bwMode="auto">
          <a:xfrm rot="19736609" flipH="1" flipV="1">
            <a:off x="435610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5" name="Oval 14"/>
          <p:cNvSpPr/>
          <p:nvPr/>
        </p:nvSpPr>
        <p:spPr bwMode="auto">
          <a:xfrm rot="19736609" flipH="1" flipV="1">
            <a:off x="463708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6" name="Oval 15"/>
          <p:cNvSpPr/>
          <p:nvPr/>
        </p:nvSpPr>
        <p:spPr bwMode="auto">
          <a:xfrm rot="19736609" flipH="1" flipV="1">
            <a:off x="4916488"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7" name="Oval 16"/>
          <p:cNvSpPr/>
          <p:nvPr/>
        </p:nvSpPr>
        <p:spPr bwMode="auto">
          <a:xfrm rot="19736609" flipH="1" flipV="1">
            <a:off x="519747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8" name="Oval 17"/>
          <p:cNvSpPr/>
          <p:nvPr/>
        </p:nvSpPr>
        <p:spPr bwMode="auto">
          <a:xfrm rot="19736609" flipH="1" flipV="1">
            <a:off x="5478463"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9" name="Oval 18"/>
          <p:cNvSpPr/>
          <p:nvPr/>
        </p:nvSpPr>
        <p:spPr bwMode="auto">
          <a:xfrm rot="19736609" flipH="1" flipV="1">
            <a:off x="575945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0" name="Oval 19"/>
          <p:cNvSpPr/>
          <p:nvPr/>
        </p:nvSpPr>
        <p:spPr bwMode="auto">
          <a:xfrm rot="19736609" flipH="1" flipV="1">
            <a:off x="60388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5" name="Oval 214"/>
          <p:cNvSpPr/>
          <p:nvPr/>
        </p:nvSpPr>
        <p:spPr bwMode="auto">
          <a:xfrm rot="19736609" flipH="1" flipV="1">
            <a:off x="29527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6" name="Oval 215"/>
          <p:cNvSpPr/>
          <p:nvPr/>
        </p:nvSpPr>
        <p:spPr bwMode="auto">
          <a:xfrm rot="19736609" flipH="1" flipV="1">
            <a:off x="323373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7" name="Oval 216"/>
          <p:cNvSpPr/>
          <p:nvPr/>
        </p:nvSpPr>
        <p:spPr bwMode="auto">
          <a:xfrm rot="19736609" flipH="1" flipV="1">
            <a:off x="3514725"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8" name="Oval 217"/>
          <p:cNvSpPr/>
          <p:nvPr/>
        </p:nvSpPr>
        <p:spPr bwMode="auto">
          <a:xfrm rot="19736609" flipH="1" flipV="1">
            <a:off x="379412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9" name="Oval 218"/>
          <p:cNvSpPr/>
          <p:nvPr/>
        </p:nvSpPr>
        <p:spPr bwMode="auto">
          <a:xfrm rot="19736609" flipH="1" flipV="1">
            <a:off x="4075113"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0" name="Oval 219"/>
          <p:cNvSpPr/>
          <p:nvPr/>
        </p:nvSpPr>
        <p:spPr bwMode="auto">
          <a:xfrm rot="19736609" flipH="1" flipV="1">
            <a:off x="435610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1" name="Oval 220"/>
          <p:cNvSpPr/>
          <p:nvPr/>
        </p:nvSpPr>
        <p:spPr bwMode="auto">
          <a:xfrm rot="19736609" flipH="1" flipV="1">
            <a:off x="463708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2" name="Oval 221"/>
          <p:cNvSpPr/>
          <p:nvPr/>
        </p:nvSpPr>
        <p:spPr bwMode="auto">
          <a:xfrm rot="19736609" flipH="1" flipV="1">
            <a:off x="4916488"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3" name="Oval 222"/>
          <p:cNvSpPr/>
          <p:nvPr/>
        </p:nvSpPr>
        <p:spPr bwMode="auto">
          <a:xfrm rot="19736609" flipH="1" flipV="1">
            <a:off x="519747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4" name="Oval 223"/>
          <p:cNvSpPr/>
          <p:nvPr/>
        </p:nvSpPr>
        <p:spPr bwMode="auto">
          <a:xfrm rot="19736609" flipH="1" flipV="1">
            <a:off x="5478463"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5" name="Oval 224"/>
          <p:cNvSpPr/>
          <p:nvPr/>
        </p:nvSpPr>
        <p:spPr bwMode="auto">
          <a:xfrm rot="19736609" flipH="1" flipV="1">
            <a:off x="575945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6" name="Oval 225"/>
          <p:cNvSpPr/>
          <p:nvPr/>
        </p:nvSpPr>
        <p:spPr bwMode="auto">
          <a:xfrm rot="19736609" flipH="1" flipV="1">
            <a:off x="60388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8" name="Oval 227"/>
          <p:cNvSpPr/>
          <p:nvPr/>
        </p:nvSpPr>
        <p:spPr bwMode="auto">
          <a:xfrm rot="19736609" flipH="1" flipV="1">
            <a:off x="29527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9" name="Oval 228"/>
          <p:cNvSpPr/>
          <p:nvPr/>
        </p:nvSpPr>
        <p:spPr bwMode="auto">
          <a:xfrm rot="19736609" flipH="1" flipV="1">
            <a:off x="323373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0" name="Oval 229"/>
          <p:cNvSpPr/>
          <p:nvPr/>
        </p:nvSpPr>
        <p:spPr bwMode="auto">
          <a:xfrm rot="19736609" flipH="1" flipV="1">
            <a:off x="3514725"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1" name="Oval 230"/>
          <p:cNvSpPr/>
          <p:nvPr/>
        </p:nvSpPr>
        <p:spPr bwMode="auto">
          <a:xfrm rot="19736609" flipH="1" flipV="1">
            <a:off x="379412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2" name="Oval 231"/>
          <p:cNvSpPr/>
          <p:nvPr/>
        </p:nvSpPr>
        <p:spPr bwMode="auto">
          <a:xfrm rot="19736609" flipH="1" flipV="1">
            <a:off x="4075113"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3" name="Oval 232"/>
          <p:cNvSpPr/>
          <p:nvPr/>
        </p:nvSpPr>
        <p:spPr bwMode="auto">
          <a:xfrm rot="19736609" flipH="1" flipV="1">
            <a:off x="435610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4" name="Oval 233"/>
          <p:cNvSpPr/>
          <p:nvPr/>
        </p:nvSpPr>
        <p:spPr bwMode="auto">
          <a:xfrm rot="19736609" flipH="1" flipV="1">
            <a:off x="463708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5" name="Oval 234"/>
          <p:cNvSpPr/>
          <p:nvPr/>
        </p:nvSpPr>
        <p:spPr bwMode="auto">
          <a:xfrm rot="19736609" flipH="1" flipV="1">
            <a:off x="4916488"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6" name="Oval 235"/>
          <p:cNvSpPr/>
          <p:nvPr/>
        </p:nvSpPr>
        <p:spPr bwMode="auto">
          <a:xfrm rot="19736609" flipH="1" flipV="1">
            <a:off x="519747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7" name="Oval 236"/>
          <p:cNvSpPr/>
          <p:nvPr/>
        </p:nvSpPr>
        <p:spPr bwMode="auto">
          <a:xfrm rot="19736609" flipH="1" flipV="1">
            <a:off x="5478463"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8" name="Oval 237"/>
          <p:cNvSpPr/>
          <p:nvPr/>
        </p:nvSpPr>
        <p:spPr bwMode="auto">
          <a:xfrm rot="19736609" flipH="1" flipV="1">
            <a:off x="575945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9" name="Oval 238"/>
          <p:cNvSpPr/>
          <p:nvPr/>
        </p:nvSpPr>
        <p:spPr bwMode="auto">
          <a:xfrm rot="19736609" flipH="1" flipV="1">
            <a:off x="60388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1" name="Oval 240"/>
          <p:cNvSpPr/>
          <p:nvPr/>
        </p:nvSpPr>
        <p:spPr bwMode="auto">
          <a:xfrm rot="19736609" flipH="1" flipV="1">
            <a:off x="29527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2" name="Oval 241"/>
          <p:cNvSpPr/>
          <p:nvPr/>
        </p:nvSpPr>
        <p:spPr bwMode="auto">
          <a:xfrm rot="19736609" flipH="1" flipV="1">
            <a:off x="323373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3" name="Oval 242"/>
          <p:cNvSpPr/>
          <p:nvPr/>
        </p:nvSpPr>
        <p:spPr bwMode="auto">
          <a:xfrm rot="19736609" flipH="1" flipV="1">
            <a:off x="3514725"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4" name="Oval 243"/>
          <p:cNvSpPr/>
          <p:nvPr/>
        </p:nvSpPr>
        <p:spPr bwMode="auto">
          <a:xfrm rot="19736609" flipH="1" flipV="1">
            <a:off x="379412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5" name="Oval 244"/>
          <p:cNvSpPr/>
          <p:nvPr/>
        </p:nvSpPr>
        <p:spPr bwMode="auto">
          <a:xfrm rot="19736609" flipH="1" flipV="1">
            <a:off x="4075113"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6" name="Oval 245"/>
          <p:cNvSpPr/>
          <p:nvPr/>
        </p:nvSpPr>
        <p:spPr bwMode="auto">
          <a:xfrm rot="19736609" flipH="1" flipV="1">
            <a:off x="435610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7" name="Oval 246"/>
          <p:cNvSpPr/>
          <p:nvPr/>
        </p:nvSpPr>
        <p:spPr bwMode="auto">
          <a:xfrm rot="19736609" flipH="1" flipV="1">
            <a:off x="463708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8" name="Oval 247"/>
          <p:cNvSpPr/>
          <p:nvPr/>
        </p:nvSpPr>
        <p:spPr bwMode="auto">
          <a:xfrm rot="19736609" flipH="1" flipV="1">
            <a:off x="4916488"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9" name="Oval 248"/>
          <p:cNvSpPr/>
          <p:nvPr/>
        </p:nvSpPr>
        <p:spPr bwMode="auto">
          <a:xfrm rot="19736609" flipH="1" flipV="1">
            <a:off x="519747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0" name="Oval 249"/>
          <p:cNvSpPr/>
          <p:nvPr/>
        </p:nvSpPr>
        <p:spPr bwMode="auto">
          <a:xfrm rot="19736609" flipH="1" flipV="1">
            <a:off x="5478463"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1" name="Oval 250"/>
          <p:cNvSpPr/>
          <p:nvPr/>
        </p:nvSpPr>
        <p:spPr bwMode="auto">
          <a:xfrm rot="19736609" flipH="1" flipV="1">
            <a:off x="575945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2" name="Oval 251"/>
          <p:cNvSpPr/>
          <p:nvPr/>
        </p:nvSpPr>
        <p:spPr bwMode="auto">
          <a:xfrm rot="19736609" flipH="1" flipV="1">
            <a:off x="60388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4" name="Oval 253"/>
          <p:cNvSpPr/>
          <p:nvPr/>
        </p:nvSpPr>
        <p:spPr bwMode="auto">
          <a:xfrm rot="19736609" flipH="1" flipV="1">
            <a:off x="29527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5" name="Oval 254"/>
          <p:cNvSpPr/>
          <p:nvPr/>
        </p:nvSpPr>
        <p:spPr bwMode="auto">
          <a:xfrm rot="19736609" flipH="1" flipV="1">
            <a:off x="323373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6" name="Oval 255"/>
          <p:cNvSpPr/>
          <p:nvPr/>
        </p:nvSpPr>
        <p:spPr bwMode="auto">
          <a:xfrm rot="19736609" flipH="1" flipV="1">
            <a:off x="3514725"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7" name="Oval 256"/>
          <p:cNvSpPr/>
          <p:nvPr/>
        </p:nvSpPr>
        <p:spPr bwMode="auto">
          <a:xfrm rot="19736609" flipH="1" flipV="1">
            <a:off x="379412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8" name="Oval 257"/>
          <p:cNvSpPr/>
          <p:nvPr/>
        </p:nvSpPr>
        <p:spPr bwMode="auto">
          <a:xfrm rot="19736609" flipH="1" flipV="1">
            <a:off x="4075113"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9" name="Oval 258"/>
          <p:cNvSpPr/>
          <p:nvPr/>
        </p:nvSpPr>
        <p:spPr bwMode="auto">
          <a:xfrm rot="19736609" flipH="1" flipV="1">
            <a:off x="435610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0" name="Oval 259"/>
          <p:cNvSpPr/>
          <p:nvPr/>
        </p:nvSpPr>
        <p:spPr bwMode="auto">
          <a:xfrm rot="19736609" flipH="1" flipV="1">
            <a:off x="463708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1" name="Oval 260"/>
          <p:cNvSpPr/>
          <p:nvPr/>
        </p:nvSpPr>
        <p:spPr bwMode="auto">
          <a:xfrm rot="19736609" flipH="1" flipV="1">
            <a:off x="4916488"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2" name="Oval 261"/>
          <p:cNvSpPr/>
          <p:nvPr/>
        </p:nvSpPr>
        <p:spPr bwMode="auto">
          <a:xfrm rot="19736609" flipH="1" flipV="1">
            <a:off x="519747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3" name="Oval 262"/>
          <p:cNvSpPr/>
          <p:nvPr/>
        </p:nvSpPr>
        <p:spPr bwMode="auto">
          <a:xfrm rot="19736609" flipH="1" flipV="1">
            <a:off x="5478463"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4" name="Oval 263"/>
          <p:cNvSpPr/>
          <p:nvPr/>
        </p:nvSpPr>
        <p:spPr bwMode="auto">
          <a:xfrm rot="19736609" flipH="1" flipV="1">
            <a:off x="575945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5" name="Oval 264"/>
          <p:cNvSpPr/>
          <p:nvPr/>
        </p:nvSpPr>
        <p:spPr bwMode="auto">
          <a:xfrm rot="19736609" flipH="1" flipV="1">
            <a:off x="60388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7" name="Oval 266"/>
          <p:cNvSpPr/>
          <p:nvPr/>
        </p:nvSpPr>
        <p:spPr bwMode="auto">
          <a:xfrm rot="19736609" flipH="1" flipV="1">
            <a:off x="29527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8" name="Oval 267"/>
          <p:cNvSpPr/>
          <p:nvPr/>
        </p:nvSpPr>
        <p:spPr bwMode="auto">
          <a:xfrm rot="19736609" flipH="1" flipV="1">
            <a:off x="323373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9" name="Oval 268"/>
          <p:cNvSpPr/>
          <p:nvPr/>
        </p:nvSpPr>
        <p:spPr bwMode="auto">
          <a:xfrm rot="19736609" flipH="1" flipV="1">
            <a:off x="3514725"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0" name="Oval 269"/>
          <p:cNvSpPr/>
          <p:nvPr/>
        </p:nvSpPr>
        <p:spPr bwMode="auto">
          <a:xfrm rot="19736609" flipH="1" flipV="1">
            <a:off x="379412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1" name="Oval 270"/>
          <p:cNvSpPr/>
          <p:nvPr/>
        </p:nvSpPr>
        <p:spPr bwMode="auto">
          <a:xfrm rot="19736609" flipH="1" flipV="1">
            <a:off x="4075113"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2" name="Oval 271"/>
          <p:cNvSpPr/>
          <p:nvPr/>
        </p:nvSpPr>
        <p:spPr bwMode="auto">
          <a:xfrm rot="19736609" flipH="1" flipV="1">
            <a:off x="435610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3" name="Oval 272"/>
          <p:cNvSpPr/>
          <p:nvPr/>
        </p:nvSpPr>
        <p:spPr bwMode="auto">
          <a:xfrm rot="19736609" flipH="1" flipV="1">
            <a:off x="463708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4" name="Oval 273"/>
          <p:cNvSpPr/>
          <p:nvPr/>
        </p:nvSpPr>
        <p:spPr bwMode="auto">
          <a:xfrm rot="19736609" flipH="1" flipV="1">
            <a:off x="4916488"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5" name="Oval 274"/>
          <p:cNvSpPr/>
          <p:nvPr/>
        </p:nvSpPr>
        <p:spPr bwMode="auto">
          <a:xfrm rot="19736609" flipH="1" flipV="1">
            <a:off x="519747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6" name="Oval 275"/>
          <p:cNvSpPr/>
          <p:nvPr/>
        </p:nvSpPr>
        <p:spPr bwMode="auto">
          <a:xfrm rot="19736609" flipH="1" flipV="1">
            <a:off x="5478463"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7" name="Oval 276"/>
          <p:cNvSpPr/>
          <p:nvPr/>
        </p:nvSpPr>
        <p:spPr bwMode="auto">
          <a:xfrm rot="19736609" flipH="1" flipV="1">
            <a:off x="575945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8" name="Oval 277"/>
          <p:cNvSpPr/>
          <p:nvPr/>
        </p:nvSpPr>
        <p:spPr bwMode="auto">
          <a:xfrm rot="19736609" flipH="1" flipV="1">
            <a:off x="60388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0" name="Oval 279"/>
          <p:cNvSpPr/>
          <p:nvPr/>
        </p:nvSpPr>
        <p:spPr bwMode="auto">
          <a:xfrm rot="19736609" flipH="1" flipV="1">
            <a:off x="29527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1" name="Oval 280"/>
          <p:cNvSpPr/>
          <p:nvPr/>
        </p:nvSpPr>
        <p:spPr bwMode="auto">
          <a:xfrm rot="19736609" flipH="1" flipV="1">
            <a:off x="323373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2" name="Oval 281"/>
          <p:cNvSpPr/>
          <p:nvPr/>
        </p:nvSpPr>
        <p:spPr bwMode="auto">
          <a:xfrm rot="19736609" flipH="1" flipV="1">
            <a:off x="3514725"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3" name="Oval 282"/>
          <p:cNvSpPr/>
          <p:nvPr/>
        </p:nvSpPr>
        <p:spPr bwMode="auto">
          <a:xfrm rot="19736609" flipH="1" flipV="1">
            <a:off x="379412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4" name="Oval 283"/>
          <p:cNvSpPr/>
          <p:nvPr/>
        </p:nvSpPr>
        <p:spPr bwMode="auto">
          <a:xfrm rot="19736609" flipH="1" flipV="1">
            <a:off x="4075113"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5" name="Oval 284"/>
          <p:cNvSpPr/>
          <p:nvPr/>
        </p:nvSpPr>
        <p:spPr bwMode="auto">
          <a:xfrm rot="19736609" flipH="1" flipV="1">
            <a:off x="435610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6" name="Oval 285"/>
          <p:cNvSpPr/>
          <p:nvPr/>
        </p:nvSpPr>
        <p:spPr bwMode="auto">
          <a:xfrm rot="19736609" flipH="1" flipV="1">
            <a:off x="463708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7" name="Oval 286"/>
          <p:cNvSpPr/>
          <p:nvPr/>
        </p:nvSpPr>
        <p:spPr bwMode="auto">
          <a:xfrm rot="19736609" flipH="1" flipV="1">
            <a:off x="4916488"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8" name="Oval 287"/>
          <p:cNvSpPr/>
          <p:nvPr/>
        </p:nvSpPr>
        <p:spPr bwMode="auto">
          <a:xfrm rot="19736609" flipH="1" flipV="1">
            <a:off x="519747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9" name="Oval 288"/>
          <p:cNvSpPr/>
          <p:nvPr/>
        </p:nvSpPr>
        <p:spPr bwMode="auto">
          <a:xfrm rot="19736609" flipH="1" flipV="1">
            <a:off x="5478463"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0" name="Oval 289"/>
          <p:cNvSpPr/>
          <p:nvPr/>
        </p:nvSpPr>
        <p:spPr bwMode="auto">
          <a:xfrm rot="19736609" flipH="1" flipV="1">
            <a:off x="575945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1" name="Oval 290"/>
          <p:cNvSpPr/>
          <p:nvPr/>
        </p:nvSpPr>
        <p:spPr bwMode="auto">
          <a:xfrm rot="19736609" flipH="1" flipV="1">
            <a:off x="60388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3" name="Oval 292"/>
          <p:cNvSpPr/>
          <p:nvPr/>
        </p:nvSpPr>
        <p:spPr bwMode="auto">
          <a:xfrm rot="19736609" flipH="1" flipV="1">
            <a:off x="29527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4" name="Oval 293"/>
          <p:cNvSpPr/>
          <p:nvPr/>
        </p:nvSpPr>
        <p:spPr bwMode="auto">
          <a:xfrm rot="19736609" flipH="1" flipV="1">
            <a:off x="323373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5" name="Oval 294"/>
          <p:cNvSpPr/>
          <p:nvPr/>
        </p:nvSpPr>
        <p:spPr bwMode="auto">
          <a:xfrm rot="19736609" flipH="1" flipV="1">
            <a:off x="3514725"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6" name="Oval 295"/>
          <p:cNvSpPr/>
          <p:nvPr/>
        </p:nvSpPr>
        <p:spPr bwMode="auto">
          <a:xfrm rot="19736609" flipH="1" flipV="1">
            <a:off x="379412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7" name="Oval 296"/>
          <p:cNvSpPr/>
          <p:nvPr/>
        </p:nvSpPr>
        <p:spPr bwMode="auto">
          <a:xfrm rot="19736609" flipH="1" flipV="1">
            <a:off x="4075113"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8" name="Oval 297"/>
          <p:cNvSpPr/>
          <p:nvPr/>
        </p:nvSpPr>
        <p:spPr bwMode="auto">
          <a:xfrm rot="19736609" flipH="1" flipV="1">
            <a:off x="435610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9" name="Oval 298"/>
          <p:cNvSpPr/>
          <p:nvPr/>
        </p:nvSpPr>
        <p:spPr bwMode="auto">
          <a:xfrm rot="19736609" flipH="1" flipV="1">
            <a:off x="463708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0" name="Oval 299"/>
          <p:cNvSpPr/>
          <p:nvPr/>
        </p:nvSpPr>
        <p:spPr bwMode="auto">
          <a:xfrm rot="19736609" flipH="1" flipV="1">
            <a:off x="4916488"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1" name="Oval 300"/>
          <p:cNvSpPr/>
          <p:nvPr/>
        </p:nvSpPr>
        <p:spPr bwMode="auto">
          <a:xfrm rot="19736609" flipH="1" flipV="1">
            <a:off x="519747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2" name="Oval 301"/>
          <p:cNvSpPr/>
          <p:nvPr/>
        </p:nvSpPr>
        <p:spPr bwMode="auto">
          <a:xfrm rot="19736609" flipH="1" flipV="1">
            <a:off x="5478463"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3" name="Oval 302"/>
          <p:cNvSpPr/>
          <p:nvPr/>
        </p:nvSpPr>
        <p:spPr bwMode="auto">
          <a:xfrm rot="19736609" flipH="1" flipV="1">
            <a:off x="575945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4" name="Oval 303"/>
          <p:cNvSpPr/>
          <p:nvPr/>
        </p:nvSpPr>
        <p:spPr bwMode="auto">
          <a:xfrm rot="19736609" flipH="1" flipV="1">
            <a:off x="60388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6" name="Oval 305"/>
          <p:cNvSpPr/>
          <p:nvPr/>
        </p:nvSpPr>
        <p:spPr bwMode="auto">
          <a:xfrm rot="19736609" flipH="1" flipV="1">
            <a:off x="29527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7" name="Oval 306"/>
          <p:cNvSpPr/>
          <p:nvPr/>
        </p:nvSpPr>
        <p:spPr bwMode="auto">
          <a:xfrm rot="19736609" flipH="1" flipV="1">
            <a:off x="323373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8" name="Oval 307"/>
          <p:cNvSpPr/>
          <p:nvPr/>
        </p:nvSpPr>
        <p:spPr bwMode="auto">
          <a:xfrm rot="19736609" flipH="1" flipV="1">
            <a:off x="3514725"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9" name="Oval 308"/>
          <p:cNvSpPr/>
          <p:nvPr/>
        </p:nvSpPr>
        <p:spPr bwMode="auto">
          <a:xfrm rot="19736609" flipH="1" flipV="1">
            <a:off x="379412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0" name="Oval 309"/>
          <p:cNvSpPr/>
          <p:nvPr/>
        </p:nvSpPr>
        <p:spPr bwMode="auto">
          <a:xfrm rot="19736609" flipH="1" flipV="1">
            <a:off x="4075113"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1" name="Oval 310"/>
          <p:cNvSpPr/>
          <p:nvPr/>
        </p:nvSpPr>
        <p:spPr bwMode="auto">
          <a:xfrm rot="19736609" flipH="1" flipV="1">
            <a:off x="435610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2" name="Oval 311"/>
          <p:cNvSpPr/>
          <p:nvPr/>
        </p:nvSpPr>
        <p:spPr bwMode="auto">
          <a:xfrm rot="19736609" flipH="1" flipV="1">
            <a:off x="463708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3" name="Oval 312"/>
          <p:cNvSpPr/>
          <p:nvPr/>
        </p:nvSpPr>
        <p:spPr bwMode="auto">
          <a:xfrm rot="19736609" flipH="1" flipV="1">
            <a:off x="4916488"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4" name="Oval 313"/>
          <p:cNvSpPr/>
          <p:nvPr/>
        </p:nvSpPr>
        <p:spPr bwMode="auto">
          <a:xfrm rot="19736609" flipH="1" flipV="1">
            <a:off x="519747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5" name="Oval 314"/>
          <p:cNvSpPr/>
          <p:nvPr/>
        </p:nvSpPr>
        <p:spPr bwMode="auto">
          <a:xfrm rot="19736609" flipH="1" flipV="1">
            <a:off x="5478463"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6" name="Oval 315"/>
          <p:cNvSpPr/>
          <p:nvPr/>
        </p:nvSpPr>
        <p:spPr bwMode="auto">
          <a:xfrm rot="19736609" flipH="1" flipV="1">
            <a:off x="575945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7" name="Oval 316"/>
          <p:cNvSpPr/>
          <p:nvPr/>
        </p:nvSpPr>
        <p:spPr bwMode="auto">
          <a:xfrm rot="19736609" flipH="1" flipV="1">
            <a:off x="60388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9" name="Oval 318"/>
          <p:cNvSpPr/>
          <p:nvPr/>
        </p:nvSpPr>
        <p:spPr bwMode="auto">
          <a:xfrm rot="19736609" flipH="1" flipV="1">
            <a:off x="29527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0" name="Oval 319"/>
          <p:cNvSpPr/>
          <p:nvPr/>
        </p:nvSpPr>
        <p:spPr bwMode="auto">
          <a:xfrm rot="19736609" flipH="1" flipV="1">
            <a:off x="323373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1" name="Oval 320"/>
          <p:cNvSpPr/>
          <p:nvPr/>
        </p:nvSpPr>
        <p:spPr bwMode="auto">
          <a:xfrm rot="19736609" flipH="1" flipV="1">
            <a:off x="3514725"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2" name="Oval 321"/>
          <p:cNvSpPr/>
          <p:nvPr/>
        </p:nvSpPr>
        <p:spPr bwMode="auto">
          <a:xfrm rot="19736609" flipH="1" flipV="1">
            <a:off x="379412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3" name="Oval 322"/>
          <p:cNvSpPr/>
          <p:nvPr/>
        </p:nvSpPr>
        <p:spPr bwMode="auto">
          <a:xfrm rot="19736609" flipH="1" flipV="1">
            <a:off x="4075113"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4" name="Oval 323"/>
          <p:cNvSpPr/>
          <p:nvPr/>
        </p:nvSpPr>
        <p:spPr bwMode="auto">
          <a:xfrm rot="19736609" flipH="1" flipV="1">
            <a:off x="435610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5" name="Oval 324"/>
          <p:cNvSpPr/>
          <p:nvPr/>
        </p:nvSpPr>
        <p:spPr bwMode="auto">
          <a:xfrm rot="19736609" flipH="1" flipV="1">
            <a:off x="463708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6" name="Oval 325"/>
          <p:cNvSpPr/>
          <p:nvPr/>
        </p:nvSpPr>
        <p:spPr bwMode="auto">
          <a:xfrm rot="19736609" flipH="1" flipV="1">
            <a:off x="4916488"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7" name="Oval 326"/>
          <p:cNvSpPr/>
          <p:nvPr/>
        </p:nvSpPr>
        <p:spPr bwMode="auto">
          <a:xfrm rot="19736609" flipH="1" flipV="1">
            <a:off x="519747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8" name="Oval 327"/>
          <p:cNvSpPr/>
          <p:nvPr/>
        </p:nvSpPr>
        <p:spPr bwMode="auto">
          <a:xfrm rot="19736609" flipH="1" flipV="1">
            <a:off x="5478463"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9" name="Oval 328"/>
          <p:cNvSpPr/>
          <p:nvPr/>
        </p:nvSpPr>
        <p:spPr bwMode="auto">
          <a:xfrm rot="19736609" flipH="1" flipV="1">
            <a:off x="575945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0" name="Oval 329"/>
          <p:cNvSpPr/>
          <p:nvPr/>
        </p:nvSpPr>
        <p:spPr bwMode="auto">
          <a:xfrm rot="19736609" flipH="1" flipV="1">
            <a:off x="60388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2" name="Oval 331"/>
          <p:cNvSpPr/>
          <p:nvPr/>
        </p:nvSpPr>
        <p:spPr bwMode="auto">
          <a:xfrm rot="19736609" flipH="1" flipV="1">
            <a:off x="29527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3" name="Oval 332"/>
          <p:cNvSpPr/>
          <p:nvPr/>
        </p:nvSpPr>
        <p:spPr bwMode="auto">
          <a:xfrm rot="19736609" flipH="1" flipV="1">
            <a:off x="323373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4" name="Oval 333"/>
          <p:cNvSpPr/>
          <p:nvPr/>
        </p:nvSpPr>
        <p:spPr bwMode="auto">
          <a:xfrm rot="19736609" flipH="1" flipV="1">
            <a:off x="3514725"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5" name="Oval 334"/>
          <p:cNvSpPr/>
          <p:nvPr/>
        </p:nvSpPr>
        <p:spPr bwMode="auto">
          <a:xfrm rot="19736609" flipH="1" flipV="1">
            <a:off x="379412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6" name="Oval 335"/>
          <p:cNvSpPr/>
          <p:nvPr/>
        </p:nvSpPr>
        <p:spPr bwMode="auto">
          <a:xfrm rot="19736609" flipH="1" flipV="1">
            <a:off x="4075113"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7" name="Oval 336"/>
          <p:cNvSpPr/>
          <p:nvPr/>
        </p:nvSpPr>
        <p:spPr bwMode="auto">
          <a:xfrm rot="19736609" flipH="1" flipV="1">
            <a:off x="435610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8" name="Oval 337"/>
          <p:cNvSpPr/>
          <p:nvPr/>
        </p:nvSpPr>
        <p:spPr bwMode="auto">
          <a:xfrm rot="19736609" flipH="1" flipV="1">
            <a:off x="463708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9" name="Oval 338"/>
          <p:cNvSpPr/>
          <p:nvPr/>
        </p:nvSpPr>
        <p:spPr bwMode="auto">
          <a:xfrm rot="19736609" flipH="1" flipV="1">
            <a:off x="4916488"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0" name="Oval 339"/>
          <p:cNvSpPr/>
          <p:nvPr/>
        </p:nvSpPr>
        <p:spPr bwMode="auto">
          <a:xfrm rot="19736609" flipH="1" flipV="1">
            <a:off x="519747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1" name="Oval 340"/>
          <p:cNvSpPr/>
          <p:nvPr/>
        </p:nvSpPr>
        <p:spPr bwMode="auto">
          <a:xfrm rot="19736609" flipH="1" flipV="1">
            <a:off x="5478463"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2" name="Oval 341"/>
          <p:cNvSpPr/>
          <p:nvPr/>
        </p:nvSpPr>
        <p:spPr bwMode="auto">
          <a:xfrm rot="19736609" flipH="1" flipV="1">
            <a:off x="575945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3" name="Oval 342"/>
          <p:cNvSpPr/>
          <p:nvPr/>
        </p:nvSpPr>
        <p:spPr bwMode="auto">
          <a:xfrm rot="19736609" flipH="1" flipV="1">
            <a:off x="60388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5" name="Oval 344"/>
          <p:cNvSpPr/>
          <p:nvPr/>
        </p:nvSpPr>
        <p:spPr bwMode="auto">
          <a:xfrm rot="19736609" flipH="1" flipV="1">
            <a:off x="29527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6" name="Oval 345"/>
          <p:cNvSpPr/>
          <p:nvPr/>
        </p:nvSpPr>
        <p:spPr bwMode="auto">
          <a:xfrm rot="19736609" flipH="1" flipV="1">
            <a:off x="323373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7" name="Oval 346"/>
          <p:cNvSpPr/>
          <p:nvPr/>
        </p:nvSpPr>
        <p:spPr bwMode="auto">
          <a:xfrm rot="19736609" flipH="1" flipV="1">
            <a:off x="3514725"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8" name="Oval 347"/>
          <p:cNvSpPr/>
          <p:nvPr/>
        </p:nvSpPr>
        <p:spPr bwMode="auto">
          <a:xfrm rot="19736609" flipH="1" flipV="1">
            <a:off x="379412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9" name="Oval 348"/>
          <p:cNvSpPr/>
          <p:nvPr/>
        </p:nvSpPr>
        <p:spPr bwMode="auto">
          <a:xfrm rot="19736609" flipH="1" flipV="1">
            <a:off x="4075113"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0" name="Oval 349"/>
          <p:cNvSpPr/>
          <p:nvPr/>
        </p:nvSpPr>
        <p:spPr bwMode="auto">
          <a:xfrm rot="19736609" flipH="1" flipV="1">
            <a:off x="435610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1" name="Oval 350"/>
          <p:cNvSpPr/>
          <p:nvPr/>
        </p:nvSpPr>
        <p:spPr bwMode="auto">
          <a:xfrm rot="19736609" flipH="1" flipV="1">
            <a:off x="463708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2" name="Oval 351"/>
          <p:cNvSpPr/>
          <p:nvPr/>
        </p:nvSpPr>
        <p:spPr bwMode="auto">
          <a:xfrm rot="19736609" flipH="1" flipV="1">
            <a:off x="4916488"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3" name="Oval 352"/>
          <p:cNvSpPr/>
          <p:nvPr/>
        </p:nvSpPr>
        <p:spPr bwMode="auto">
          <a:xfrm rot="19736609" flipH="1" flipV="1">
            <a:off x="519747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4" name="Oval 353"/>
          <p:cNvSpPr/>
          <p:nvPr/>
        </p:nvSpPr>
        <p:spPr bwMode="auto">
          <a:xfrm rot="19736609" flipH="1" flipV="1">
            <a:off x="5478463"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5" name="Oval 354"/>
          <p:cNvSpPr/>
          <p:nvPr/>
        </p:nvSpPr>
        <p:spPr bwMode="auto">
          <a:xfrm rot="19736609" flipH="1" flipV="1">
            <a:off x="575945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6" name="Oval 355"/>
          <p:cNvSpPr/>
          <p:nvPr/>
        </p:nvSpPr>
        <p:spPr bwMode="auto">
          <a:xfrm rot="19736609" flipH="1" flipV="1">
            <a:off x="60388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8" name="Oval 357"/>
          <p:cNvSpPr/>
          <p:nvPr/>
        </p:nvSpPr>
        <p:spPr bwMode="auto">
          <a:xfrm rot="19736609" flipH="1" flipV="1">
            <a:off x="29527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9" name="Oval 358"/>
          <p:cNvSpPr/>
          <p:nvPr/>
        </p:nvSpPr>
        <p:spPr bwMode="auto">
          <a:xfrm rot="19736609" flipH="1" flipV="1">
            <a:off x="323373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0" name="Oval 359"/>
          <p:cNvSpPr/>
          <p:nvPr/>
        </p:nvSpPr>
        <p:spPr bwMode="auto">
          <a:xfrm rot="19736609" flipH="1" flipV="1">
            <a:off x="3514725"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1" name="Oval 360"/>
          <p:cNvSpPr/>
          <p:nvPr/>
        </p:nvSpPr>
        <p:spPr bwMode="auto">
          <a:xfrm rot="19736609" flipH="1" flipV="1">
            <a:off x="379412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2" name="Oval 361"/>
          <p:cNvSpPr/>
          <p:nvPr/>
        </p:nvSpPr>
        <p:spPr bwMode="auto">
          <a:xfrm rot="19736609" flipH="1" flipV="1">
            <a:off x="4075113"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3" name="Oval 362"/>
          <p:cNvSpPr/>
          <p:nvPr/>
        </p:nvSpPr>
        <p:spPr bwMode="auto">
          <a:xfrm rot="19736609" flipH="1" flipV="1">
            <a:off x="435610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4" name="Oval 363"/>
          <p:cNvSpPr/>
          <p:nvPr/>
        </p:nvSpPr>
        <p:spPr bwMode="auto">
          <a:xfrm rot="19736609" flipH="1" flipV="1">
            <a:off x="463708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5" name="Oval 364"/>
          <p:cNvSpPr/>
          <p:nvPr/>
        </p:nvSpPr>
        <p:spPr bwMode="auto">
          <a:xfrm rot="19736609" flipH="1" flipV="1">
            <a:off x="4916488"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6" name="Oval 365"/>
          <p:cNvSpPr/>
          <p:nvPr/>
        </p:nvSpPr>
        <p:spPr bwMode="auto">
          <a:xfrm rot="19736609" flipH="1" flipV="1">
            <a:off x="519747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7" name="Oval 366"/>
          <p:cNvSpPr/>
          <p:nvPr/>
        </p:nvSpPr>
        <p:spPr bwMode="auto">
          <a:xfrm rot="19736609" flipH="1" flipV="1">
            <a:off x="5478463"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8" name="Oval 367"/>
          <p:cNvSpPr/>
          <p:nvPr/>
        </p:nvSpPr>
        <p:spPr bwMode="auto">
          <a:xfrm rot="19736609" flipH="1" flipV="1">
            <a:off x="575945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9" name="Oval 368"/>
          <p:cNvSpPr/>
          <p:nvPr/>
        </p:nvSpPr>
        <p:spPr bwMode="auto">
          <a:xfrm rot="19736609" flipH="1" flipV="1">
            <a:off x="60388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1" name="Oval 370"/>
          <p:cNvSpPr/>
          <p:nvPr/>
        </p:nvSpPr>
        <p:spPr bwMode="auto">
          <a:xfrm rot="19736609" flipH="1" flipV="1">
            <a:off x="29527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2" name="Oval 371"/>
          <p:cNvSpPr/>
          <p:nvPr/>
        </p:nvSpPr>
        <p:spPr bwMode="auto">
          <a:xfrm rot="19736609" flipH="1" flipV="1">
            <a:off x="323373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3" name="Oval 372"/>
          <p:cNvSpPr/>
          <p:nvPr/>
        </p:nvSpPr>
        <p:spPr bwMode="auto">
          <a:xfrm rot="19736609" flipH="1" flipV="1">
            <a:off x="3514725"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4" name="Oval 373"/>
          <p:cNvSpPr/>
          <p:nvPr/>
        </p:nvSpPr>
        <p:spPr bwMode="auto">
          <a:xfrm rot="19736609" flipH="1" flipV="1">
            <a:off x="379412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5" name="Oval 374"/>
          <p:cNvSpPr/>
          <p:nvPr/>
        </p:nvSpPr>
        <p:spPr bwMode="auto">
          <a:xfrm rot="19736609" flipH="1" flipV="1">
            <a:off x="4075113"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6" name="Oval 375"/>
          <p:cNvSpPr/>
          <p:nvPr/>
        </p:nvSpPr>
        <p:spPr bwMode="auto">
          <a:xfrm rot="19736609" flipH="1" flipV="1">
            <a:off x="435610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7" name="Oval 376"/>
          <p:cNvSpPr/>
          <p:nvPr/>
        </p:nvSpPr>
        <p:spPr bwMode="auto">
          <a:xfrm rot="19736609" flipH="1" flipV="1">
            <a:off x="463708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8" name="Oval 377"/>
          <p:cNvSpPr/>
          <p:nvPr/>
        </p:nvSpPr>
        <p:spPr bwMode="auto">
          <a:xfrm rot="19736609" flipH="1" flipV="1">
            <a:off x="4916488"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9" name="Oval 378"/>
          <p:cNvSpPr/>
          <p:nvPr/>
        </p:nvSpPr>
        <p:spPr bwMode="auto">
          <a:xfrm rot="19736609" flipH="1" flipV="1">
            <a:off x="519747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0" name="Oval 379"/>
          <p:cNvSpPr/>
          <p:nvPr/>
        </p:nvSpPr>
        <p:spPr bwMode="auto">
          <a:xfrm rot="19736609" flipH="1" flipV="1">
            <a:off x="5478463"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1" name="Oval 380"/>
          <p:cNvSpPr/>
          <p:nvPr/>
        </p:nvSpPr>
        <p:spPr bwMode="auto">
          <a:xfrm rot="19736609" flipH="1" flipV="1">
            <a:off x="575945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2" name="Oval 381"/>
          <p:cNvSpPr/>
          <p:nvPr/>
        </p:nvSpPr>
        <p:spPr bwMode="auto">
          <a:xfrm rot="19736609" flipH="1" flipV="1">
            <a:off x="60388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4" name="Oval 383"/>
          <p:cNvSpPr/>
          <p:nvPr/>
        </p:nvSpPr>
        <p:spPr bwMode="auto">
          <a:xfrm rot="19736609" flipH="1" flipV="1">
            <a:off x="29527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5" name="Oval 384"/>
          <p:cNvSpPr/>
          <p:nvPr/>
        </p:nvSpPr>
        <p:spPr bwMode="auto">
          <a:xfrm rot="19736609" flipH="1" flipV="1">
            <a:off x="323373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6" name="Oval 385"/>
          <p:cNvSpPr/>
          <p:nvPr/>
        </p:nvSpPr>
        <p:spPr bwMode="auto">
          <a:xfrm rot="19736609" flipH="1" flipV="1">
            <a:off x="3514725"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7" name="Oval 386"/>
          <p:cNvSpPr/>
          <p:nvPr/>
        </p:nvSpPr>
        <p:spPr bwMode="auto">
          <a:xfrm rot="19736609" flipH="1" flipV="1">
            <a:off x="379412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8" name="Oval 387"/>
          <p:cNvSpPr/>
          <p:nvPr/>
        </p:nvSpPr>
        <p:spPr bwMode="auto">
          <a:xfrm rot="19736609" flipH="1" flipV="1">
            <a:off x="4075113"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9" name="Oval 388"/>
          <p:cNvSpPr/>
          <p:nvPr/>
        </p:nvSpPr>
        <p:spPr bwMode="auto">
          <a:xfrm rot="19736609" flipH="1" flipV="1">
            <a:off x="435610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0" name="Oval 389"/>
          <p:cNvSpPr/>
          <p:nvPr/>
        </p:nvSpPr>
        <p:spPr bwMode="auto">
          <a:xfrm rot="19736609" flipH="1" flipV="1">
            <a:off x="463708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1" name="Oval 390"/>
          <p:cNvSpPr/>
          <p:nvPr/>
        </p:nvSpPr>
        <p:spPr bwMode="auto">
          <a:xfrm rot="19736609" flipH="1" flipV="1">
            <a:off x="4916488"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2" name="Oval 391"/>
          <p:cNvSpPr/>
          <p:nvPr/>
        </p:nvSpPr>
        <p:spPr bwMode="auto">
          <a:xfrm rot="19736609" flipH="1" flipV="1">
            <a:off x="519747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3" name="Oval 392"/>
          <p:cNvSpPr/>
          <p:nvPr/>
        </p:nvSpPr>
        <p:spPr bwMode="auto">
          <a:xfrm rot="19736609" flipH="1" flipV="1">
            <a:off x="5478463"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4" name="Oval 393"/>
          <p:cNvSpPr/>
          <p:nvPr/>
        </p:nvSpPr>
        <p:spPr bwMode="auto">
          <a:xfrm rot="19736609" flipH="1" flipV="1">
            <a:off x="575945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5" name="Oval 394"/>
          <p:cNvSpPr/>
          <p:nvPr/>
        </p:nvSpPr>
        <p:spPr bwMode="auto">
          <a:xfrm rot="19736609" flipH="1" flipV="1">
            <a:off x="60388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7" name="Oval 396"/>
          <p:cNvSpPr/>
          <p:nvPr/>
        </p:nvSpPr>
        <p:spPr bwMode="auto">
          <a:xfrm rot="19736609" flipH="1" flipV="1">
            <a:off x="29527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8" name="Oval 397"/>
          <p:cNvSpPr/>
          <p:nvPr/>
        </p:nvSpPr>
        <p:spPr bwMode="auto">
          <a:xfrm rot="19736609" flipH="1" flipV="1">
            <a:off x="323373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9" name="Oval 398"/>
          <p:cNvSpPr/>
          <p:nvPr/>
        </p:nvSpPr>
        <p:spPr bwMode="auto">
          <a:xfrm rot="19736609" flipH="1" flipV="1">
            <a:off x="3514725"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0" name="Oval 399"/>
          <p:cNvSpPr/>
          <p:nvPr/>
        </p:nvSpPr>
        <p:spPr bwMode="auto">
          <a:xfrm rot="19736609" flipH="1" flipV="1">
            <a:off x="379412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1" name="Oval 400"/>
          <p:cNvSpPr/>
          <p:nvPr/>
        </p:nvSpPr>
        <p:spPr bwMode="auto">
          <a:xfrm rot="19736609" flipH="1" flipV="1">
            <a:off x="4075113"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2" name="Oval 401"/>
          <p:cNvSpPr/>
          <p:nvPr/>
        </p:nvSpPr>
        <p:spPr bwMode="auto">
          <a:xfrm rot="19736609" flipH="1" flipV="1">
            <a:off x="435610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3" name="Oval 402"/>
          <p:cNvSpPr/>
          <p:nvPr/>
        </p:nvSpPr>
        <p:spPr bwMode="auto">
          <a:xfrm rot="19736609" flipH="1" flipV="1">
            <a:off x="463708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4" name="Oval 403"/>
          <p:cNvSpPr/>
          <p:nvPr/>
        </p:nvSpPr>
        <p:spPr bwMode="auto">
          <a:xfrm rot="19736609" flipH="1" flipV="1">
            <a:off x="4916488"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5" name="Oval 404"/>
          <p:cNvSpPr/>
          <p:nvPr/>
        </p:nvSpPr>
        <p:spPr bwMode="auto">
          <a:xfrm rot="19736609" flipH="1" flipV="1">
            <a:off x="519747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6" name="Oval 405"/>
          <p:cNvSpPr/>
          <p:nvPr/>
        </p:nvSpPr>
        <p:spPr bwMode="auto">
          <a:xfrm rot="19736609" flipH="1" flipV="1">
            <a:off x="5478463"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7" name="Oval 406"/>
          <p:cNvSpPr/>
          <p:nvPr/>
        </p:nvSpPr>
        <p:spPr bwMode="auto">
          <a:xfrm rot="19736609" flipH="1" flipV="1">
            <a:off x="575945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8" name="Oval 407"/>
          <p:cNvSpPr/>
          <p:nvPr/>
        </p:nvSpPr>
        <p:spPr bwMode="auto">
          <a:xfrm rot="19736609" flipH="1" flipV="1">
            <a:off x="60388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0" name="Oval 409"/>
          <p:cNvSpPr/>
          <p:nvPr/>
        </p:nvSpPr>
        <p:spPr bwMode="auto">
          <a:xfrm rot="19736609" flipH="1" flipV="1">
            <a:off x="29527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1" name="Oval 410"/>
          <p:cNvSpPr/>
          <p:nvPr/>
        </p:nvSpPr>
        <p:spPr bwMode="auto">
          <a:xfrm rot="19736609" flipH="1" flipV="1">
            <a:off x="323373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2" name="Oval 411"/>
          <p:cNvSpPr/>
          <p:nvPr/>
        </p:nvSpPr>
        <p:spPr bwMode="auto">
          <a:xfrm rot="19736609" flipH="1" flipV="1">
            <a:off x="3514725"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3" name="Oval 412"/>
          <p:cNvSpPr/>
          <p:nvPr/>
        </p:nvSpPr>
        <p:spPr bwMode="auto">
          <a:xfrm rot="19736609" flipH="1" flipV="1">
            <a:off x="379412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4" name="Oval 413"/>
          <p:cNvSpPr/>
          <p:nvPr/>
        </p:nvSpPr>
        <p:spPr bwMode="auto">
          <a:xfrm rot="19736609" flipH="1" flipV="1">
            <a:off x="4075113"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5" name="Oval 414"/>
          <p:cNvSpPr/>
          <p:nvPr/>
        </p:nvSpPr>
        <p:spPr bwMode="auto">
          <a:xfrm rot="19736609" flipH="1" flipV="1">
            <a:off x="435610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6" name="Oval 415"/>
          <p:cNvSpPr/>
          <p:nvPr/>
        </p:nvSpPr>
        <p:spPr bwMode="auto">
          <a:xfrm rot="19736609" flipH="1" flipV="1">
            <a:off x="463708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7" name="Oval 416"/>
          <p:cNvSpPr/>
          <p:nvPr/>
        </p:nvSpPr>
        <p:spPr bwMode="auto">
          <a:xfrm rot="19736609" flipH="1" flipV="1">
            <a:off x="4916488"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8" name="Oval 417"/>
          <p:cNvSpPr/>
          <p:nvPr/>
        </p:nvSpPr>
        <p:spPr bwMode="auto">
          <a:xfrm rot="19736609" flipH="1" flipV="1">
            <a:off x="519747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9" name="Oval 418"/>
          <p:cNvSpPr/>
          <p:nvPr/>
        </p:nvSpPr>
        <p:spPr bwMode="auto">
          <a:xfrm rot="19736609" flipH="1" flipV="1">
            <a:off x="5478463"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0" name="Oval 419"/>
          <p:cNvSpPr/>
          <p:nvPr/>
        </p:nvSpPr>
        <p:spPr bwMode="auto">
          <a:xfrm rot="19736609" flipH="1" flipV="1">
            <a:off x="575945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1" name="Oval 420"/>
          <p:cNvSpPr/>
          <p:nvPr/>
        </p:nvSpPr>
        <p:spPr bwMode="auto">
          <a:xfrm rot="19736609" flipH="1" flipV="1">
            <a:off x="60388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Tree>
    <p:extLst>
      <p:ext uri="{BB962C8B-B14F-4D97-AF65-F5344CB8AC3E}">
        <p14:creationId xmlns:p14="http://schemas.microsoft.com/office/powerpoint/2010/main" val="4128178608"/>
      </p:ext>
    </p:extLst>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bwMode="auto">
          <a:xfrm rot="19736609" flipH="1" flipV="1">
            <a:off x="29527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Oval 9"/>
          <p:cNvSpPr/>
          <p:nvPr/>
        </p:nvSpPr>
        <p:spPr bwMode="auto">
          <a:xfrm rot="19736609" flipH="1" flipV="1">
            <a:off x="323373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 name="Oval 10"/>
          <p:cNvSpPr/>
          <p:nvPr/>
        </p:nvSpPr>
        <p:spPr bwMode="auto">
          <a:xfrm rot="19736609" flipH="1" flipV="1">
            <a:off x="3514725"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2" name="Oval 11"/>
          <p:cNvSpPr/>
          <p:nvPr/>
        </p:nvSpPr>
        <p:spPr bwMode="auto">
          <a:xfrm rot="19736609" flipH="1" flipV="1">
            <a:off x="379412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3" name="Oval 12"/>
          <p:cNvSpPr/>
          <p:nvPr/>
        </p:nvSpPr>
        <p:spPr bwMode="auto">
          <a:xfrm rot="19736609" flipH="1" flipV="1">
            <a:off x="4075113"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4" name="Oval 13"/>
          <p:cNvSpPr/>
          <p:nvPr/>
        </p:nvSpPr>
        <p:spPr bwMode="auto">
          <a:xfrm rot="19736609" flipH="1" flipV="1">
            <a:off x="435610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5" name="Oval 14"/>
          <p:cNvSpPr/>
          <p:nvPr/>
        </p:nvSpPr>
        <p:spPr bwMode="auto">
          <a:xfrm rot="19736609" flipH="1" flipV="1">
            <a:off x="4637088" y="57848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6" name="Oval 15"/>
          <p:cNvSpPr/>
          <p:nvPr/>
        </p:nvSpPr>
        <p:spPr bwMode="auto">
          <a:xfrm rot="19736609" flipH="1" flipV="1">
            <a:off x="4916488" y="57848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7" name="Oval 16"/>
          <p:cNvSpPr/>
          <p:nvPr/>
        </p:nvSpPr>
        <p:spPr bwMode="auto">
          <a:xfrm rot="19736609" flipH="1" flipV="1">
            <a:off x="5197475" y="57848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8" name="Oval 17"/>
          <p:cNvSpPr/>
          <p:nvPr/>
        </p:nvSpPr>
        <p:spPr bwMode="auto">
          <a:xfrm rot="19736609" flipH="1" flipV="1">
            <a:off x="5478463" y="57848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9" name="Oval 18"/>
          <p:cNvSpPr/>
          <p:nvPr/>
        </p:nvSpPr>
        <p:spPr bwMode="auto">
          <a:xfrm rot="19736609" flipH="1" flipV="1">
            <a:off x="5759450" y="57848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0" name="Oval 19"/>
          <p:cNvSpPr/>
          <p:nvPr/>
        </p:nvSpPr>
        <p:spPr bwMode="auto">
          <a:xfrm rot="19736609" flipH="1" flipV="1">
            <a:off x="6038850" y="57848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5" name="Oval 214"/>
          <p:cNvSpPr/>
          <p:nvPr/>
        </p:nvSpPr>
        <p:spPr bwMode="auto">
          <a:xfrm rot="19736609" flipH="1" flipV="1">
            <a:off x="29527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6" name="Oval 215"/>
          <p:cNvSpPr/>
          <p:nvPr/>
        </p:nvSpPr>
        <p:spPr bwMode="auto">
          <a:xfrm rot="19736609" flipH="1" flipV="1">
            <a:off x="323373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7" name="Oval 216"/>
          <p:cNvSpPr/>
          <p:nvPr/>
        </p:nvSpPr>
        <p:spPr bwMode="auto">
          <a:xfrm rot="19736609" flipH="1" flipV="1">
            <a:off x="3514725"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8" name="Oval 217"/>
          <p:cNvSpPr/>
          <p:nvPr/>
        </p:nvSpPr>
        <p:spPr bwMode="auto">
          <a:xfrm rot="19736609" flipH="1" flipV="1">
            <a:off x="379412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9" name="Oval 218"/>
          <p:cNvSpPr/>
          <p:nvPr/>
        </p:nvSpPr>
        <p:spPr bwMode="auto">
          <a:xfrm rot="19736609" flipH="1" flipV="1">
            <a:off x="4075113"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0" name="Oval 219"/>
          <p:cNvSpPr/>
          <p:nvPr/>
        </p:nvSpPr>
        <p:spPr bwMode="auto">
          <a:xfrm rot="19736609" flipH="1" flipV="1">
            <a:off x="435610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1" name="Oval 220"/>
          <p:cNvSpPr/>
          <p:nvPr/>
        </p:nvSpPr>
        <p:spPr bwMode="auto">
          <a:xfrm rot="19736609" flipH="1" flipV="1">
            <a:off x="4637088" y="17637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2" name="Oval 221"/>
          <p:cNvSpPr/>
          <p:nvPr/>
        </p:nvSpPr>
        <p:spPr bwMode="auto">
          <a:xfrm rot="19736609" flipH="1" flipV="1">
            <a:off x="4916488" y="17653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3" name="Oval 222"/>
          <p:cNvSpPr/>
          <p:nvPr/>
        </p:nvSpPr>
        <p:spPr bwMode="auto">
          <a:xfrm rot="19736609" flipH="1" flipV="1">
            <a:off x="5197475" y="17653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4" name="Oval 223"/>
          <p:cNvSpPr/>
          <p:nvPr/>
        </p:nvSpPr>
        <p:spPr bwMode="auto">
          <a:xfrm rot="19736609" flipH="1" flipV="1">
            <a:off x="5478463" y="17637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5" name="Oval 224"/>
          <p:cNvSpPr/>
          <p:nvPr/>
        </p:nvSpPr>
        <p:spPr bwMode="auto">
          <a:xfrm rot="19736609" flipH="1" flipV="1">
            <a:off x="5759450" y="17637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6" name="Oval 225"/>
          <p:cNvSpPr/>
          <p:nvPr/>
        </p:nvSpPr>
        <p:spPr bwMode="auto">
          <a:xfrm rot="19736609" flipH="1" flipV="1">
            <a:off x="6038850" y="17653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8" name="Oval 227"/>
          <p:cNvSpPr/>
          <p:nvPr/>
        </p:nvSpPr>
        <p:spPr bwMode="auto">
          <a:xfrm rot="19736609" flipH="1" flipV="1">
            <a:off x="29527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9" name="Oval 228"/>
          <p:cNvSpPr/>
          <p:nvPr/>
        </p:nvSpPr>
        <p:spPr bwMode="auto">
          <a:xfrm rot="19736609" flipH="1" flipV="1">
            <a:off x="323373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0" name="Oval 229"/>
          <p:cNvSpPr/>
          <p:nvPr/>
        </p:nvSpPr>
        <p:spPr bwMode="auto">
          <a:xfrm rot="19736609" flipH="1" flipV="1">
            <a:off x="3514725"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1" name="Oval 230"/>
          <p:cNvSpPr/>
          <p:nvPr/>
        </p:nvSpPr>
        <p:spPr bwMode="auto">
          <a:xfrm rot="19736609" flipH="1" flipV="1">
            <a:off x="379412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2" name="Oval 231"/>
          <p:cNvSpPr/>
          <p:nvPr/>
        </p:nvSpPr>
        <p:spPr bwMode="auto">
          <a:xfrm rot="19736609" flipH="1" flipV="1">
            <a:off x="4075113"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3" name="Oval 232"/>
          <p:cNvSpPr/>
          <p:nvPr/>
        </p:nvSpPr>
        <p:spPr bwMode="auto">
          <a:xfrm rot="19736609" flipH="1" flipV="1">
            <a:off x="435610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4" name="Oval 233"/>
          <p:cNvSpPr/>
          <p:nvPr/>
        </p:nvSpPr>
        <p:spPr bwMode="auto">
          <a:xfrm rot="19736609" flipH="1" flipV="1">
            <a:off x="4637088" y="19986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5" name="Oval 234"/>
          <p:cNvSpPr/>
          <p:nvPr/>
        </p:nvSpPr>
        <p:spPr bwMode="auto">
          <a:xfrm rot="19736609" flipH="1" flipV="1">
            <a:off x="4916488" y="200025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6" name="Oval 235"/>
          <p:cNvSpPr/>
          <p:nvPr/>
        </p:nvSpPr>
        <p:spPr bwMode="auto">
          <a:xfrm rot="19736609" flipH="1" flipV="1">
            <a:off x="5197475" y="200025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7" name="Oval 236"/>
          <p:cNvSpPr/>
          <p:nvPr/>
        </p:nvSpPr>
        <p:spPr bwMode="auto">
          <a:xfrm rot="19736609" flipH="1" flipV="1">
            <a:off x="5478463" y="19986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8" name="Oval 237"/>
          <p:cNvSpPr/>
          <p:nvPr/>
        </p:nvSpPr>
        <p:spPr bwMode="auto">
          <a:xfrm rot="19736609" flipH="1" flipV="1">
            <a:off x="5759450" y="19986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9" name="Oval 238"/>
          <p:cNvSpPr/>
          <p:nvPr/>
        </p:nvSpPr>
        <p:spPr bwMode="auto">
          <a:xfrm rot="19736609" flipH="1" flipV="1">
            <a:off x="6038850" y="200025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1" name="Oval 240"/>
          <p:cNvSpPr/>
          <p:nvPr/>
        </p:nvSpPr>
        <p:spPr bwMode="auto">
          <a:xfrm rot="19736609" flipH="1" flipV="1">
            <a:off x="29527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2" name="Oval 241"/>
          <p:cNvSpPr/>
          <p:nvPr/>
        </p:nvSpPr>
        <p:spPr bwMode="auto">
          <a:xfrm rot="19736609" flipH="1" flipV="1">
            <a:off x="323373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3" name="Oval 242"/>
          <p:cNvSpPr/>
          <p:nvPr/>
        </p:nvSpPr>
        <p:spPr bwMode="auto">
          <a:xfrm rot="19736609" flipH="1" flipV="1">
            <a:off x="3514725"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4" name="Oval 243"/>
          <p:cNvSpPr/>
          <p:nvPr/>
        </p:nvSpPr>
        <p:spPr bwMode="auto">
          <a:xfrm rot="19736609" flipH="1" flipV="1">
            <a:off x="379412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5" name="Oval 244"/>
          <p:cNvSpPr/>
          <p:nvPr/>
        </p:nvSpPr>
        <p:spPr bwMode="auto">
          <a:xfrm rot="19736609" flipH="1" flipV="1">
            <a:off x="4075113"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6" name="Oval 245"/>
          <p:cNvSpPr/>
          <p:nvPr/>
        </p:nvSpPr>
        <p:spPr bwMode="auto">
          <a:xfrm rot="19736609" flipH="1" flipV="1">
            <a:off x="435610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7" name="Oval 246"/>
          <p:cNvSpPr/>
          <p:nvPr/>
        </p:nvSpPr>
        <p:spPr bwMode="auto">
          <a:xfrm rot="19736609" flipH="1" flipV="1">
            <a:off x="4637088" y="225107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8" name="Oval 247"/>
          <p:cNvSpPr/>
          <p:nvPr/>
        </p:nvSpPr>
        <p:spPr bwMode="auto">
          <a:xfrm rot="19736609" flipH="1" flipV="1">
            <a:off x="4916488" y="22526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9" name="Oval 248"/>
          <p:cNvSpPr/>
          <p:nvPr/>
        </p:nvSpPr>
        <p:spPr bwMode="auto">
          <a:xfrm rot="19736609" flipH="1" flipV="1">
            <a:off x="5197475" y="22526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0" name="Oval 249"/>
          <p:cNvSpPr/>
          <p:nvPr/>
        </p:nvSpPr>
        <p:spPr bwMode="auto">
          <a:xfrm rot="19736609" flipH="1" flipV="1">
            <a:off x="5478463" y="225107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1" name="Oval 250"/>
          <p:cNvSpPr/>
          <p:nvPr/>
        </p:nvSpPr>
        <p:spPr bwMode="auto">
          <a:xfrm rot="19736609" flipH="1" flipV="1">
            <a:off x="5759450" y="225107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2" name="Oval 251"/>
          <p:cNvSpPr/>
          <p:nvPr/>
        </p:nvSpPr>
        <p:spPr bwMode="auto">
          <a:xfrm rot="19736609" flipH="1" flipV="1">
            <a:off x="6038850" y="22526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4" name="Oval 253"/>
          <p:cNvSpPr/>
          <p:nvPr/>
        </p:nvSpPr>
        <p:spPr bwMode="auto">
          <a:xfrm rot="19736609" flipH="1" flipV="1">
            <a:off x="29527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5" name="Oval 254"/>
          <p:cNvSpPr/>
          <p:nvPr/>
        </p:nvSpPr>
        <p:spPr bwMode="auto">
          <a:xfrm rot="19736609" flipH="1" flipV="1">
            <a:off x="323373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6" name="Oval 255"/>
          <p:cNvSpPr/>
          <p:nvPr/>
        </p:nvSpPr>
        <p:spPr bwMode="auto">
          <a:xfrm rot="19736609" flipH="1" flipV="1">
            <a:off x="3514725"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7" name="Oval 256"/>
          <p:cNvSpPr/>
          <p:nvPr/>
        </p:nvSpPr>
        <p:spPr bwMode="auto">
          <a:xfrm rot="19736609" flipH="1" flipV="1">
            <a:off x="379412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8" name="Oval 257"/>
          <p:cNvSpPr/>
          <p:nvPr/>
        </p:nvSpPr>
        <p:spPr bwMode="auto">
          <a:xfrm rot="19736609" flipH="1" flipV="1">
            <a:off x="4075113"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9" name="Oval 258"/>
          <p:cNvSpPr/>
          <p:nvPr/>
        </p:nvSpPr>
        <p:spPr bwMode="auto">
          <a:xfrm rot="19736609" flipH="1" flipV="1">
            <a:off x="435610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0" name="Oval 259"/>
          <p:cNvSpPr/>
          <p:nvPr/>
        </p:nvSpPr>
        <p:spPr bwMode="auto">
          <a:xfrm rot="19736609" flipH="1" flipV="1">
            <a:off x="4637088" y="25034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1" name="Oval 260"/>
          <p:cNvSpPr/>
          <p:nvPr/>
        </p:nvSpPr>
        <p:spPr bwMode="auto">
          <a:xfrm rot="19736609" flipH="1" flipV="1">
            <a:off x="4916488" y="25050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2" name="Oval 261"/>
          <p:cNvSpPr/>
          <p:nvPr/>
        </p:nvSpPr>
        <p:spPr bwMode="auto">
          <a:xfrm rot="19736609" flipH="1" flipV="1">
            <a:off x="5197475" y="25050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3" name="Oval 262"/>
          <p:cNvSpPr/>
          <p:nvPr/>
        </p:nvSpPr>
        <p:spPr bwMode="auto">
          <a:xfrm rot="19736609" flipH="1" flipV="1">
            <a:off x="5478463" y="25034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4" name="Oval 263"/>
          <p:cNvSpPr/>
          <p:nvPr/>
        </p:nvSpPr>
        <p:spPr bwMode="auto">
          <a:xfrm rot="19736609" flipH="1" flipV="1">
            <a:off x="5759450" y="250348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5" name="Oval 264"/>
          <p:cNvSpPr/>
          <p:nvPr/>
        </p:nvSpPr>
        <p:spPr bwMode="auto">
          <a:xfrm rot="19736609" flipH="1" flipV="1">
            <a:off x="6038850" y="25050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7" name="Oval 266"/>
          <p:cNvSpPr/>
          <p:nvPr/>
        </p:nvSpPr>
        <p:spPr bwMode="auto">
          <a:xfrm rot="19736609" flipH="1" flipV="1">
            <a:off x="29527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8" name="Oval 267"/>
          <p:cNvSpPr/>
          <p:nvPr/>
        </p:nvSpPr>
        <p:spPr bwMode="auto">
          <a:xfrm rot="19736609" flipH="1" flipV="1">
            <a:off x="323373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9" name="Oval 268"/>
          <p:cNvSpPr/>
          <p:nvPr/>
        </p:nvSpPr>
        <p:spPr bwMode="auto">
          <a:xfrm rot="19736609" flipH="1" flipV="1">
            <a:off x="3514725"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0" name="Oval 269"/>
          <p:cNvSpPr/>
          <p:nvPr/>
        </p:nvSpPr>
        <p:spPr bwMode="auto">
          <a:xfrm rot="19736609" flipH="1" flipV="1">
            <a:off x="379412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1" name="Oval 270"/>
          <p:cNvSpPr/>
          <p:nvPr/>
        </p:nvSpPr>
        <p:spPr bwMode="auto">
          <a:xfrm rot="19736609" flipH="1" flipV="1">
            <a:off x="4075113"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2" name="Oval 271"/>
          <p:cNvSpPr/>
          <p:nvPr/>
        </p:nvSpPr>
        <p:spPr bwMode="auto">
          <a:xfrm rot="19736609" flipH="1" flipV="1">
            <a:off x="435610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3" name="Oval 272"/>
          <p:cNvSpPr/>
          <p:nvPr/>
        </p:nvSpPr>
        <p:spPr bwMode="auto">
          <a:xfrm rot="19736609" flipH="1" flipV="1">
            <a:off x="4637088" y="27574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4" name="Oval 273"/>
          <p:cNvSpPr/>
          <p:nvPr/>
        </p:nvSpPr>
        <p:spPr bwMode="auto">
          <a:xfrm rot="19736609" flipH="1" flipV="1">
            <a:off x="4916488" y="27574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5" name="Oval 274"/>
          <p:cNvSpPr/>
          <p:nvPr/>
        </p:nvSpPr>
        <p:spPr bwMode="auto">
          <a:xfrm rot="19736609" flipH="1" flipV="1">
            <a:off x="5197475" y="27574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6" name="Oval 275"/>
          <p:cNvSpPr/>
          <p:nvPr/>
        </p:nvSpPr>
        <p:spPr bwMode="auto">
          <a:xfrm rot="19736609" flipH="1" flipV="1">
            <a:off x="5478463" y="27574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7" name="Oval 276"/>
          <p:cNvSpPr/>
          <p:nvPr/>
        </p:nvSpPr>
        <p:spPr bwMode="auto">
          <a:xfrm rot="19736609" flipH="1" flipV="1">
            <a:off x="5759450" y="275748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8" name="Oval 277"/>
          <p:cNvSpPr/>
          <p:nvPr/>
        </p:nvSpPr>
        <p:spPr bwMode="auto">
          <a:xfrm rot="19736609" flipH="1" flipV="1">
            <a:off x="6038850" y="27574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0" name="Oval 279"/>
          <p:cNvSpPr/>
          <p:nvPr/>
        </p:nvSpPr>
        <p:spPr bwMode="auto">
          <a:xfrm rot="19736609" flipH="1" flipV="1">
            <a:off x="29527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1" name="Oval 280"/>
          <p:cNvSpPr/>
          <p:nvPr/>
        </p:nvSpPr>
        <p:spPr bwMode="auto">
          <a:xfrm rot="19736609" flipH="1" flipV="1">
            <a:off x="323373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2" name="Oval 281"/>
          <p:cNvSpPr/>
          <p:nvPr/>
        </p:nvSpPr>
        <p:spPr bwMode="auto">
          <a:xfrm rot="19736609" flipH="1" flipV="1">
            <a:off x="3514725"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3" name="Oval 282"/>
          <p:cNvSpPr/>
          <p:nvPr/>
        </p:nvSpPr>
        <p:spPr bwMode="auto">
          <a:xfrm rot="19736609" flipH="1" flipV="1">
            <a:off x="379412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4" name="Oval 283"/>
          <p:cNvSpPr/>
          <p:nvPr/>
        </p:nvSpPr>
        <p:spPr bwMode="auto">
          <a:xfrm rot="19736609" flipH="1" flipV="1">
            <a:off x="4075113"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5" name="Oval 284"/>
          <p:cNvSpPr/>
          <p:nvPr/>
        </p:nvSpPr>
        <p:spPr bwMode="auto">
          <a:xfrm rot="19736609" flipH="1" flipV="1">
            <a:off x="435610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6" name="Oval 285"/>
          <p:cNvSpPr/>
          <p:nvPr/>
        </p:nvSpPr>
        <p:spPr bwMode="auto">
          <a:xfrm rot="19736609" flipH="1" flipV="1">
            <a:off x="4637088" y="30083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7" name="Oval 286"/>
          <p:cNvSpPr/>
          <p:nvPr/>
        </p:nvSpPr>
        <p:spPr bwMode="auto">
          <a:xfrm rot="19736609" flipH="1" flipV="1">
            <a:off x="4916488" y="30099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8" name="Oval 287"/>
          <p:cNvSpPr/>
          <p:nvPr/>
        </p:nvSpPr>
        <p:spPr bwMode="auto">
          <a:xfrm rot="19736609" flipH="1" flipV="1">
            <a:off x="5197475" y="30099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9" name="Oval 288"/>
          <p:cNvSpPr/>
          <p:nvPr/>
        </p:nvSpPr>
        <p:spPr bwMode="auto">
          <a:xfrm rot="19736609" flipH="1" flipV="1">
            <a:off x="5478463" y="30083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0" name="Oval 289"/>
          <p:cNvSpPr/>
          <p:nvPr/>
        </p:nvSpPr>
        <p:spPr bwMode="auto">
          <a:xfrm rot="19736609" flipH="1" flipV="1">
            <a:off x="5759450" y="30083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1" name="Oval 290"/>
          <p:cNvSpPr/>
          <p:nvPr/>
        </p:nvSpPr>
        <p:spPr bwMode="auto">
          <a:xfrm rot="19736609" flipH="1" flipV="1">
            <a:off x="6038850" y="30099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3" name="Oval 292"/>
          <p:cNvSpPr/>
          <p:nvPr/>
        </p:nvSpPr>
        <p:spPr bwMode="auto">
          <a:xfrm rot="19736609" flipH="1" flipV="1">
            <a:off x="29527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4" name="Oval 293"/>
          <p:cNvSpPr/>
          <p:nvPr/>
        </p:nvSpPr>
        <p:spPr bwMode="auto">
          <a:xfrm rot="19736609" flipH="1" flipV="1">
            <a:off x="323373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5" name="Oval 294"/>
          <p:cNvSpPr/>
          <p:nvPr/>
        </p:nvSpPr>
        <p:spPr bwMode="auto">
          <a:xfrm rot="19736609" flipH="1" flipV="1">
            <a:off x="3514725"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6" name="Oval 295"/>
          <p:cNvSpPr/>
          <p:nvPr/>
        </p:nvSpPr>
        <p:spPr bwMode="auto">
          <a:xfrm rot="19736609" flipH="1" flipV="1">
            <a:off x="379412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7" name="Oval 296"/>
          <p:cNvSpPr/>
          <p:nvPr/>
        </p:nvSpPr>
        <p:spPr bwMode="auto">
          <a:xfrm rot="19736609" flipH="1" flipV="1">
            <a:off x="4075113"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8" name="Oval 297"/>
          <p:cNvSpPr/>
          <p:nvPr/>
        </p:nvSpPr>
        <p:spPr bwMode="auto">
          <a:xfrm rot="19736609" flipH="1" flipV="1">
            <a:off x="435610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9" name="Oval 298"/>
          <p:cNvSpPr/>
          <p:nvPr/>
        </p:nvSpPr>
        <p:spPr bwMode="auto">
          <a:xfrm rot="19736609" flipH="1" flipV="1">
            <a:off x="4637088" y="32607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0" name="Oval 299"/>
          <p:cNvSpPr/>
          <p:nvPr/>
        </p:nvSpPr>
        <p:spPr bwMode="auto">
          <a:xfrm rot="19736609" flipH="1" flipV="1">
            <a:off x="4916488" y="32623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1" name="Oval 300"/>
          <p:cNvSpPr/>
          <p:nvPr/>
        </p:nvSpPr>
        <p:spPr bwMode="auto">
          <a:xfrm rot="19736609" flipH="1" flipV="1">
            <a:off x="5197475" y="32623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2" name="Oval 301"/>
          <p:cNvSpPr/>
          <p:nvPr/>
        </p:nvSpPr>
        <p:spPr bwMode="auto">
          <a:xfrm rot="19736609" flipH="1" flipV="1">
            <a:off x="5478463" y="32607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3" name="Oval 302"/>
          <p:cNvSpPr/>
          <p:nvPr/>
        </p:nvSpPr>
        <p:spPr bwMode="auto">
          <a:xfrm rot="19736609" flipH="1" flipV="1">
            <a:off x="5759450" y="32607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4" name="Oval 303"/>
          <p:cNvSpPr/>
          <p:nvPr/>
        </p:nvSpPr>
        <p:spPr bwMode="auto">
          <a:xfrm rot="19736609" flipH="1" flipV="1">
            <a:off x="6038850" y="32623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6" name="Oval 305"/>
          <p:cNvSpPr/>
          <p:nvPr/>
        </p:nvSpPr>
        <p:spPr bwMode="auto">
          <a:xfrm rot="19736609" flipH="1" flipV="1">
            <a:off x="29527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7" name="Oval 306"/>
          <p:cNvSpPr/>
          <p:nvPr/>
        </p:nvSpPr>
        <p:spPr bwMode="auto">
          <a:xfrm rot="19736609" flipH="1" flipV="1">
            <a:off x="323373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8" name="Oval 307"/>
          <p:cNvSpPr/>
          <p:nvPr/>
        </p:nvSpPr>
        <p:spPr bwMode="auto">
          <a:xfrm rot="19736609" flipH="1" flipV="1">
            <a:off x="3514725"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9" name="Oval 308"/>
          <p:cNvSpPr/>
          <p:nvPr/>
        </p:nvSpPr>
        <p:spPr bwMode="auto">
          <a:xfrm rot="19736609" flipH="1" flipV="1">
            <a:off x="379412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0" name="Oval 309"/>
          <p:cNvSpPr/>
          <p:nvPr/>
        </p:nvSpPr>
        <p:spPr bwMode="auto">
          <a:xfrm rot="19736609" flipH="1" flipV="1">
            <a:off x="4075113"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1" name="Oval 310"/>
          <p:cNvSpPr/>
          <p:nvPr/>
        </p:nvSpPr>
        <p:spPr bwMode="auto">
          <a:xfrm rot="19736609" flipH="1" flipV="1">
            <a:off x="435610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2" name="Oval 311"/>
          <p:cNvSpPr/>
          <p:nvPr/>
        </p:nvSpPr>
        <p:spPr bwMode="auto">
          <a:xfrm rot="19736609" flipH="1" flipV="1">
            <a:off x="4637088" y="35131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3" name="Oval 312"/>
          <p:cNvSpPr/>
          <p:nvPr/>
        </p:nvSpPr>
        <p:spPr bwMode="auto">
          <a:xfrm rot="19736609" flipH="1" flipV="1">
            <a:off x="4916488" y="35147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4" name="Oval 313"/>
          <p:cNvSpPr/>
          <p:nvPr/>
        </p:nvSpPr>
        <p:spPr bwMode="auto">
          <a:xfrm rot="19736609" flipH="1" flipV="1">
            <a:off x="5197475" y="35147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5" name="Oval 314"/>
          <p:cNvSpPr/>
          <p:nvPr/>
        </p:nvSpPr>
        <p:spPr bwMode="auto">
          <a:xfrm rot="19736609" flipH="1" flipV="1">
            <a:off x="5478463" y="35131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6" name="Oval 315"/>
          <p:cNvSpPr/>
          <p:nvPr/>
        </p:nvSpPr>
        <p:spPr bwMode="auto">
          <a:xfrm rot="19736609" flipH="1" flipV="1">
            <a:off x="5759450" y="35131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7" name="Oval 316"/>
          <p:cNvSpPr/>
          <p:nvPr/>
        </p:nvSpPr>
        <p:spPr bwMode="auto">
          <a:xfrm rot="19736609" flipH="1" flipV="1">
            <a:off x="6038850" y="35147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9" name="Oval 318"/>
          <p:cNvSpPr/>
          <p:nvPr/>
        </p:nvSpPr>
        <p:spPr bwMode="auto">
          <a:xfrm rot="19736609" flipH="1" flipV="1">
            <a:off x="29527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0" name="Oval 319"/>
          <p:cNvSpPr/>
          <p:nvPr/>
        </p:nvSpPr>
        <p:spPr bwMode="auto">
          <a:xfrm rot="19736609" flipH="1" flipV="1">
            <a:off x="323373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1" name="Oval 320"/>
          <p:cNvSpPr/>
          <p:nvPr/>
        </p:nvSpPr>
        <p:spPr bwMode="auto">
          <a:xfrm rot="19736609" flipH="1" flipV="1">
            <a:off x="3514725"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2" name="Oval 321"/>
          <p:cNvSpPr/>
          <p:nvPr/>
        </p:nvSpPr>
        <p:spPr bwMode="auto">
          <a:xfrm rot="19736609" flipH="1" flipV="1">
            <a:off x="379412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3" name="Oval 322"/>
          <p:cNvSpPr/>
          <p:nvPr/>
        </p:nvSpPr>
        <p:spPr bwMode="auto">
          <a:xfrm rot="19736609" flipH="1" flipV="1">
            <a:off x="4075113"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4" name="Oval 323"/>
          <p:cNvSpPr/>
          <p:nvPr/>
        </p:nvSpPr>
        <p:spPr bwMode="auto">
          <a:xfrm rot="19736609" flipH="1" flipV="1">
            <a:off x="435610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5" name="Oval 324"/>
          <p:cNvSpPr/>
          <p:nvPr/>
        </p:nvSpPr>
        <p:spPr bwMode="auto">
          <a:xfrm rot="19736609" flipH="1" flipV="1">
            <a:off x="4637088" y="40179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6" name="Oval 325"/>
          <p:cNvSpPr/>
          <p:nvPr/>
        </p:nvSpPr>
        <p:spPr bwMode="auto">
          <a:xfrm rot="19736609" flipH="1" flipV="1">
            <a:off x="4916488" y="40195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7" name="Oval 326"/>
          <p:cNvSpPr/>
          <p:nvPr/>
        </p:nvSpPr>
        <p:spPr bwMode="auto">
          <a:xfrm rot="19736609" flipH="1" flipV="1">
            <a:off x="5197475" y="40195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8" name="Oval 327"/>
          <p:cNvSpPr/>
          <p:nvPr/>
        </p:nvSpPr>
        <p:spPr bwMode="auto">
          <a:xfrm rot="19736609" flipH="1" flipV="1">
            <a:off x="5478463" y="40179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9" name="Oval 328"/>
          <p:cNvSpPr/>
          <p:nvPr/>
        </p:nvSpPr>
        <p:spPr bwMode="auto">
          <a:xfrm rot="19736609" flipH="1" flipV="1">
            <a:off x="5759450" y="40179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0" name="Oval 329"/>
          <p:cNvSpPr/>
          <p:nvPr/>
        </p:nvSpPr>
        <p:spPr bwMode="auto">
          <a:xfrm rot="19736609" flipH="1" flipV="1">
            <a:off x="6038850" y="40195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2" name="Oval 331"/>
          <p:cNvSpPr/>
          <p:nvPr/>
        </p:nvSpPr>
        <p:spPr bwMode="auto">
          <a:xfrm rot="19736609" flipH="1" flipV="1">
            <a:off x="29527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3" name="Oval 332"/>
          <p:cNvSpPr/>
          <p:nvPr/>
        </p:nvSpPr>
        <p:spPr bwMode="auto">
          <a:xfrm rot="19736609" flipH="1" flipV="1">
            <a:off x="323373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4" name="Oval 333"/>
          <p:cNvSpPr/>
          <p:nvPr/>
        </p:nvSpPr>
        <p:spPr bwMode="auto">
          <a:xfrm rot="19736609" flipH="1" flipV="1">
            <a:off x="3514725"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5" name="Oval 334"/>
          <p:cNvSpPr/>
          <p:nvPr/>
        </p:nvSpPr>
        <p:spPr bwMode="auto">
          <a:xfrm rot="19736609" flipH="1" flipV="1">
            <a:off x="379412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6" name="Oval 335"/>
          <p:cNvSpPr/>
          <p:nvPr/>
        </p:nvSpPr>
        <p:spPr bwMode="auto">
          <a:xfrm rot="19736609" flipH="1" flipV="1">
            <a:off x="4075113"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7" name="Oval 336"/>
          <p:cNvSpPr/>
          <p:nvPr/>
        </p:nvSpPr>
        <p:spPr bwMode="auto">
          <a:xfrm rot="19736609" flipH="1" flipV="1">
            <a:off x="435610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8" name="Oval 337"/>
          <p:cNvSpPr/>
          <p:nvPr/>
        </p:nvSpPr>
        <p:spPr bwMode="auto">
          <a:xfrm rot="19736609" flipH="1" flipV="1">
            <a:off x="4637088" y="42703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9" name="Oval 338"/>
          <p:cNvSpPr/>
          <p:nvPr/>
        </p:nvSpPr>
        <p:spPr bwMode="auto">
          <a:xfrm rot="19736609" flipH="1" flipV="1">
            <a:off x="4916488" y="42703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0" name="Oval 339"/>
          <p:cNvSpPr/>
          <p:nvPr/>
        </p:nvSpPr>
        <p:spPr bwMode="auto">
          <a:xfrm rot="19736609" flipH="1" flipV="1">
            <a:off x="5197475" y="42703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1" name="Oval 340"/>
          <p:cNvSpPr/>
          <p:nvPr/>
        </p:nvSpPr>
        <p:spPr bwMode="auto">
          <a:xfrm rot="19736609" flipH="1" flipV="1">
            <a:off x="5478463" y="42703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2" name="Oval 341"/>
          <p:cNvSpPr/>
          <p:nvPr/>
        </p:nvSpPr>
        <p:spPr bwMode="auto">
          <a:xfrm rot="19736609" flipH="1" flipV="1">
            <a:off x="5759450" y="42703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3" name="Oval 342"/>
          <p:cNvSpPr/>
          <p:nvPr/>
        </p:nvSpPr>
        <p:spPr bwMode="auto">
          <a:xfrm rot="19736609" flipH="1" flipV="1">
            <a:off x="6038850" y="42703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5" name="Oval 344"/>
          <p:cNvSpPr/>
          <p:nvPr/>
        </p:nvSpPr>
        <p:spPr bwMode="auto">
          <a:xfrm rot="19736609" flipH="1" flipV="1">
            <a:off x="29527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6" name="Oval 345"/>
          <p:cNvSpPr/>
          <p:nvPr/>
        </p:nvSpPr>
        <p:spPr bwMode="auto">
          <a:xfrm rot="19736609" flipH="1" flipV="1">
            <a:off x="323373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7" name="Oval 346"/>
          <p:cNvSpPr/>
          <p:nvPr/>
        </p:nvSpPr>
        <p:spPr bwMode="auto">
          <a:xfrm rot="19736609" flipH="1" flipV="1">
            <a:off x="3514725"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8" name="Oval 347"/>
          <p:cNvSpPr/>
          <p:nvPr/>
        </p:nvSpPr>
        <p:spPr bwMode="auto">
          <a:xfrm rot="19736609" flipH="1" flipV="1">
            <a:off x="379412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9" name="Oval 348"/>
          <p:cNvSpPr/>
          <p:nvPr/>
        </p:nvSpPr>
        <p:spPr bwMode="auto">
          <a:xfrm rot="19736609" flipH="1" flipV="1">
            <a:off x="4075113"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0" name="Oval 349"/>
          <p:cNvSpPr/>
          <p:nvPr/>
        </p:nvSpPr>
        <p:spPr bwMode="auto">
          <a:xfrm rot="19736609" flipH="1" flipV="1">
            <a:off x="435610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1" name="Oval 350"/>
          <p:cNvSpPr/>
          <p:nvPr/>
        </p:nvSpPr>
        <p:spPr bwMode="auto">
          <a:xfrm rot="19736609" flipH="1" flipV="1">
            <a:off x="4637088" y="45227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2" name="Oval 351"/>
          <p:cNvSpPr/>
          <p:nvPr/>
        </p:nvSpPr>
        <p:spPr bwMode="auto">
          <a:xfrm rot="19736609" flipH="1" flipV="1">
            <a:off x="4916488" y="4522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3" name="Oval 352"/>
          <p:cNvSpPr/>
          <p:nvPr/>
        </p:nvSpPr>
        <p:spPr bwMode="auto">
          <a:xfrm rot="19736609" flipH="1" flipV="1">
            <a:off x="5197475" y="4522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4" name="Oval 353"/>
          <p:cNvSpPr/>
          <p:nvPr/>
        </p:nvSpPr>
        <p:spPr bwMode="auto">
          <a:xfrm rot="19736609" flipH="1" flipV="1">
            <a:off x="5478463" y="45227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5" name="Oval 354"/>
          <p:cNvSpPr/>
          <p:nvPr/>
        </p:nvSpPr>
        <p:spPr bwMode="auto">
          <a:xfrm rot="19736609" flipH="1" flipV="1">
            <a:off x="5759450" y="452278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6" name="Oval 355"/>
          <p:cNvSpPr/>
          <p:nvPr/>
        </p:nvSpPr>
        <p:spPr bwMode="auto">
          <a:xfrm rot="19736609" flipH="1" flipV="1">
            <a:off x="6038850" y="4522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8" name="Oval 357"/>
          <p:cNvSpPr/>
          <p:nvPr/>
        </p:nvSpPr>
        <p:spPr bwMode="auto">
          <a:xfrm rot="19736609" flipH="1" flipV="1">
            <a:off x="29527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9" name="Oval 358"/>
          <p:cNvSpPr/>
          <p:nvPr/>
        </p:nvSpPr>
        <p:spPr bwMode="auto">
          <a:xfrm rot="19736609" flipH="1" flipV="1">
            <a:off x="323373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0" name="Oval 359"/>
          <p:cNvSpPr/>
          <p:nvPr/>
        </p:nvSpPr>
        <p:spPr bwMode="auto">
          <a:xfrm rot="19736609" flipH="1" flipV="1">
            <a:off x="3514725"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1" name="Oval 360"/>
          <p:cNvSpPr/>
          <p:nvPr/>
        </p:nvSpPr>
        <p:spPr bwMode="auto">
          <a:xfrm rot="19736609" flipH="1" flipV="1">
            <a:off x="379412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2" name="Oval 361"/>
          <p:cNvSpPr/>
          <p:nvPr/>
        </p:nvSpPr>
        <p:spPr bwMode="auto">
          <a:xfrm rot="19736609" flipH="1" flipV="1">
            <a:off x="4075113"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3" name="Oval 362"/>
          <p:cNvSpPr/>
          <p:nvPr/>
        </p:nvSpPr>
        <p:spPr bwMode="auto">
          <a:xfrm rot="19736609" flipH="1" flipV="1">
            <a:off x="435610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4" name="Oval 363"/>
          <p:cNvSpPr/>
          <p:nvPr/>
        </p:nvSpPr>
        <p:spPr bwMode="auto">
          <a:xfrm rot="19736609" flipH="1" flipV="1">
            <a:off x="4637088" y="47736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5" name="Oval 364"/>
          <p:cNvSpPr/>
          <p:nvPr/>
        </p:nvSpPr>
        <p:spPr bwMode="auto">
          <a:xfrm rot="19736609" flipH="1" flipV="1">
            <a:off x="4916488" y="47752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6" name="Oval 365"/>
          <p:cNvSpPr/>
          <p:nvPr/>
        </p:nvSpPr>
        <p:spPr bwMode="auto">
          <a:xfrm rot="19736609" flipH="1" flipV="1">
            <a:off x="5197475" y="47752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7" name="Oval 366"/>
          <p:cNvSpPr/>
          <p:nvPr/>
        </p:nvSpPr>
        <p:spPr bwMode="auto">
          <a:xfrm rot="19736609" flipH="1" flipV="1">
            <a:off x="5478463" y="47736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8" name="Oval 367"/>
          <p:cNvSpPr/>
          <p:nvPr/>
        </p:nvSpPr>
        <p:spPr bwMode="auto">
          <a:xfrm rot="19736609" flipH="1" flipV="1">
            <a:off x="5759450" y="47736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9" name="Oval 368"/>
          <p:cNvSpPr/>
          <p:nvPr/>
        </p:nvSpPr>
        <p:spPr bwMode="auto">
          <a:xfrm rot="19736609" flipH="1" flipV="1">
            <a:off x="6038850" y="47752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1" name="Oval 370"/>
          <p:cNvSpPr/>
          <p:nvPr/>
        </p:nvSpPr>
        <p:spPr bwMode="auto">
          <a:xfrm rot="19736609" flipH="1" flipV="1">
            <a:off x="29527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2" name="Oval 371"/>
          <p:cNvSpPr/>
          <p:nvPr/>
        </p:nvSpPr>
        <p:spPr bwMode="auto">
          <a:xfrm rot="19736609" flipH="1" flipV="1">
            <a:off x="323373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3" name="Oval 372"/>
          <p:cNvSpPr/>
          <p:nvPr/>
        </p:nvSpPr>
        <p:spPr bwMode="auto">
          <a:xfrm rot="19736609" flipH="1" flipV="1">
            <a:off x="3514725"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4" name="Oval 373"/>
          <p:cNvSpPr/>
          <p:nvPr/>
        </p:nvSpPr>
        <p:spPr bwMode="auto">
          <a:xfrm rot="19736609" flipH="1" flipV="1">
            <a:off x="379412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5" name="Oval 374"/>
          <p:cNvSpPr/>
          <p:nvPr/>
        </p:nvSpPr>
        <p:spPr bwMode="auto">
          <a:xfrm rot="19736609" flipH="1" flipV="1">
            <a:off x="4075113"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6" name="Oval 375"/>
          <p:cNvSpPr/>
          <p:nvPr/>
        </p:nvSpPr>
        <p:spPr bwMode="auto">
          <a:xfrm rot="19736609" flipH="1" flipV="1">
            <a:off x="435610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7" name="Oval 376"/>
          <p:cNvSpPr/>
          <p:nvPr/>
        </p:nvSpPr>
        <p:spPr bwMode="auto">
          <a:xfrm rot="19736609" flipH="1" flipV="1">
            <a:off x="4637088" y="50260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8" name="Oval 377"/>
          <p:cNvSpPr/>
          <p:nvPr/>
        </p:nvSpPr>
        <p:spPr bwMode="auto">
          <a:xfrm rot="19736609" flipH="1" flipV="1">
            <a:off x="4916488" y="50276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9" name="Oval 378"/>
          <p:cNvSpPr/>
          <p:nvPr/>
        </p:nvSpPr>
        <p:spPr bwMode="auto">
          <a:xfrm rot="19736609" flipH="1" flipV="1">
            <a:off x="5197475" y="50276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0" name="Oval 379"/>
          <p:cNvSpPr/>
          <p:nvPr/>
        </p:nvSpPr>
        <p:spPr bwMode="auto">
          <a:xfrm rot="19736609" flipH="1" flipV="1">
            <a:off x="5478463" y="50260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1" name="Oval 380"/>
          <p:cNvSpPr/>
          <p:nvPr/>
        </p:nvSpPr>
        <p:spPr bwMode="auto">
          <a:xfrm rot="19736609" flipH="1" flipV="1">
            <a:off x="5759450" y="50260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2" name="Oval 381"/>
          <p:cNvSpPr/>
          <p:nvPr/>
        </p:nvSpPr>
        <p:spPr bwMode="auto">
          <a:xfrm rot="19736609" flipH="1" flipV="1">
            <a:off x="6038850" y="50276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4" name="Oval 383"/>
          <p:cNvSpPr/>
          <p:nvPr/>
        </p:nvSpPr>
        <p:spPr bwMode="auto">
          <a:xfrm rot="19736609" flipH="1" flipV="1">
            <a:off x="29527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5" name="Oval 384"/>
          <p:cNvSpPr/>
          <p:nvPr/>
        </p:nvSpPr>
        <p:spPr bwMode="auto">
          <a:xfrm rot="19736609" flipH="1" flipV="1">
            <a:off x="323373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6" name="Oval 385"/>
          <p:cNvSpPr/>
          <p:nvPr/>
        </p:nvSpPr>
        <p:spPr bwMode="auto">
          <a:xfrm rot="19736609" flipH="1" flipV="1">
            <a:off x="3514725"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7" name="Oval 386"/>
          <p:cNvSpPr/>
          <p:nvPr/>
        </p:nvSpPr>
        <p:spPr bwMode="auto">
          <a:xfrm rot="19736609" flipH="1" flipV="1">
            <a:off x="379412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8" name="Oval 387"/>
          <p:cNvSpPr/>
          <p:nvPr/>
        </p:nvSpPr>
        <p:spPr bwMode="auto">
          <a:xfrm rot="19736609" flipH="1" flipV="1">
            <a:off x="4075113"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9" name="Oval 388"/>
          <p:cNvSpPr/>
          <p:nvPr/>
        </p:nvSpPr>
        <p:spPr bwMode="auto">
          <a:xfrm rot="19736609" flipH="1" flipV="1">
            <a:off x="435610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0" name="Oval 389"/>
          <p:cNvSpPr/>
          <p:nvPr/>
        </p:nvSpPr>
        <p:spPr bwMode="auto">
          <a:xfrm rot="19736609" flipH="1" flipV="1">
            <a:off x="4637088" y="5278438"/>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1" name="Oval 390"/>
          <p:cNvSpPr/>
          <p:nvPr/>
        </p:nvSpPr>
        <p:spPr bwMode="auto">
          <a:xfrm rot="19736609" flipH="1" flipV="1">
            <a:off x="4916488" y="528002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2" name="Oval 391"/>
          <p:cNvSpPr/>
          <p:nvPr/>
        </p:nvSpPr>
        <p:spPr bwMode="auto">
          <a:xfrm rot="19736609" flipH="1" flipV="1">
            <a:off x="5197475" y="528002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3" name="Oval 392"/>
          <p:cNvSpPr/>
          <p:nvPr/>
        </p:nvSpPr>
        <p:spPr bwMode="auto">
          <a:xfrm rot="19736609" flipH="1" flipV="1">
            <a:off x="5478463" y="5278438"/>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4" name="Oval 393"/>
          <p:cNvSpPr/>
          <p:nvPr/>
        </p:nvSpPr>
        <p:spPr bwMode="auto">
          <a:xfrm rot="19736609" flipH="1" flipV="1">
            <a:off x="5759450" y="5278438"/>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5" name="Oval 394"/>
          <p:cNvSpPr/>
          <p:nvPr/>
        </p:nvSpPr>
        <p:spPr bwMode="auto">
          <a:xfrm rot="19736609" flipH="1" flipV="1">
            <a:off x="6038850" y="528002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7" name="Oval 396"/>
          <p:cNvSpPr/>
          <p:nvPr/>
        </p:nvSpPr>
        <p:spPr bwMode="auto">
          <a:xfrm rot="19736609" flipH="1" flipV="1">
            <a:off x="29527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8" name="Oval 397"/>
          <p:cNvSpPr/>
          <p:nvPr/>
        </p:nvSpPr>
        <p:spPr bwMode="auto">
          <a:xfrm rot="19736609" flipH="1" flipV="1">
            <a:off x="323373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9" name="Oval 398"/>
          <p:cNvSpPr/>
          <p:nvPr/>
        </p:nvSpPr>
        <p:spPr bwMode="auto">
          <a:xfrm rot="19736609" flipH="1" flipV="1">
            <a:off x="3514725"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0" name="Oval 399"/>
          <p:cNvSpPr/>
          <p:nvPr/>
        </p:nvSpPr>
        <p:spPr bwMode="auto">
          <a:xfrm rot="19736609" flipH="1" flipV="1">
            <a:off x="379412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1" name="Oval 400"/>
          <p:cNvSpPr/>
          <p:nvPr/>
        </p:nvSpPr>
        <p:spPr bwMode="auto">
          <a:xfrm rot="19736609" flipH="1" flipV="1">
            <a:off x="4075113"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2" name="Oval 401"/>
          <p:cNvSpPr/>
          <p:nvPr/>
        </p:nvSpPr>
        <p:spPr bwMode="auto">
          <a:xfrm rot="19736609" flipH="1" flipV="1">
            <a:off x="435610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3" name="Oval 402"/>
          <p:cNvSpPr/>
          <p:nvPr/>
        </p:nvSpPr>
        <p:spPr bwMode="auto">
          <a:xfrm rot="19736609" flipH="1" flipV="1">
            <a:off x="4637088" y="55324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4" name="Oval 403"/>
          <p:cNvSpPr/>
          <p:nvPr/>
        </p:nvSpPr>
        <p:spPr bwMode="auto">
          <a:xfrm rot="19736609" flipH="1" flipV="1">
            <a:off x="4916488" y="55340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5" name="Oval 404"/>
          <p:cNvSpPr/>
          <p:nvPr/>
        </p:nvSpPr>
        <p:spPr bwMode="auto">
          <a:xfrm rot="19736609" flipH="1" flipV="1">
            <a:off x="5197475" y="55340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6" name="Oval 405"/>
          <p:cNvSpPr/>
          <p:nvPr/>
        </p:nvSpPr>
        <p:spPr bwMode="auto">
          <a:xfrm rot="19736609" flipH="1" flipV="1">
            <a:off x="5478463" y="55324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7" name="Oval 406"/>
          <p:cNvSpPr/>
          <p:nvPr/>
        </p:nvSpPr>
        <p:spPr bwMode="auto">
          <a:xfrm rot="19736609" flipH="1" flipV="1">
            <a:off x="5759450" y="55324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8" name="Oval 407"/>
          <p:cNvSpPr/>
          <p:nvPr/>
        </p:nvSpPr>
        <p:spPr bwMode="auto">
          <a:xfrm rot="19736609" flipH="1" flipV="1">
            <a:off x="6038850" y="55340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0" name="Oval 409"/>
          <p:cNvSpPr/>
          <p:nvPr/>
        </p:nvSpPr>
        <p:spPr bwMode="auto">
          <a:xfrm rot="19736609" flipH="1" flipV="1">
            <a:off x="29527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1" name="Oval 410"/>
          <p:cNvSpPr/>
          <p:nvPr/>
        </p:nvSpPr>
        <p:spPr bwMode="auto">
          <a:xfrm rot="19736609" flipH="1" flipV="1">
            <a:off x="323373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2" name="Oval 411"/>
          <p:cNvSpPr/>
          <p:nvPr/>
        </p:nvSpPr>
        <p:spPr bwMode="auto">
          <a:xfrm rot="19736609" flipH="1" flipV="1">
            <a:off x="3514725"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3" name="Oval 412"/>
          <p:cNvSpPr/>
          <p:nvPr/>
        </p:nvSpPr>
        <p:spPr bwMode="auto">
          <a:xfrm rot="19736609" flipH="1" flipV="1">
            <a:off x="379412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4" name="Oval 413"/>
          <p:cNvSpPr/>
          <p:nvPr/>
        </p:nvSpPr>
        <p:spPr bwMode="auto">
          <a:xfrm rot="19736609" flipH="1" flipV="1">
            <a:off x="4075113"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5" name="Oval 414"/>
          <p:cNvSpPr/>
          <p:nvPr/>
        </p:nvSpPr>
        <p:spPr bwMode="auto">
          <a:xfrm rot="19736609" flipH="1" flipV="1">
            <a:off x="435610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6" name="Oval 415"/>
          <p:cNvSpPr/>
          <p:nvPr/>
        </p:nvSpPr>
        <p:spPr bwMode="auto">
          <a:xfrm rot="19736609" flipH="1" flipV="1">
            <a:off x="4637088" y="37655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7" name="Oval 416"/>
          <p:cNvSpPr/>
          <p:nvPr/>
        </p:nvSpPr>
        <p:spPr bwMode="auto">
          <a:xfrm rot="19736609" flipH="1" flipV="1">
            <a:off x="4916488" y="37671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8" name="Oval 417"/>
          <p:cNvSpPr/>
          <p:nvPr/>
        </p:nvSpPr>
        <p:spPr bwMode="auto">
          <a:xfrm rot="19736609" flipH="1" flipV="1">
            <a:off x="5197475" y="37671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9" name="Oval 418"/>
          <p:cNvSpPr/>
          <p:nvPr/>
        </p:nvSpPr>
        <p:spPr bwMode="auto">
          <a:xfrm rot="19736609" flipH="1" flipV="1">
            <a:off x="5478463" y="37655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0" name="Oval 419"/>
          <p:cNvSpPr/>
          <p:nvPr/>
        </p:nvSpPr>
        <p:spPr bwMode="auto">
          <a:xfrm rot="19736609" flipH="1" flipV="1">
            <a:off x="5759450" y="37655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1" name="Oval 420"/>
          <p:cNvSpPr/>
          <p:nvPr/>
        </p:nvSpPr>
        <p:spPr bwMode="auto">
          <a:xfrm rot="19736609" flipH="1" flipV="1">
            <a:off x="6038850" y="37671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8750" name="Rectangle 2"/>
          <p:cNvSpPr>
            <a:spLocks noGrp="1" noChangeArrowheads="1"/>
          </p:cNvSpPr>
          <p:nvPr>
            <p:ph type="title"/>
          </p:nvPr>
        </p:nvSpPr>
        <p:spPr>
          <a:xfrm>
            <a:off x="457200" y="20638"/>
            <a:ext cx="8229600" cy="1641475"/>
          </a:xfrm>
        </p:spPr>
        <p:txBody>
          <a:bodyPr/>
          <a:lstStyle/>
          <a:p>
            <a:pPr eaLnBrk="1" hangingPunct="1"/>
            <a:r>
              <a:rPr lang="en-US" altLang="en-US" smtClean="0">
                <a:solidFill>
                  <a:schemeClr val="tx1"/>
                </a:solidFill>
              </a:rPr>
              <a:t>Plastic deformation</a:t>
            </a:r>
            <a:br>
              <a:rPr lang="en-US" altLang="en-US" smtClean="0">
                <a:solidFill>
                  <a:schemeClr val="tx1"/>
                </a:solidFill>
              </a:rPr>
            </a:br>
            <a:r>
              <a:rPr lang="en-US" altLang="en-US" smtClean="0">
                <a:solidFill>
                  <a:schemeClr val="tx1"/>
                </a:solidFill>
              </a:rPr>
              <a:t>= poor diffraction</a:t>
            </a:r>
          </a:p>
        </p:txBody>
      </p:sp>
    </p:spTree>
    <p:extLst>
      <p:ext uri="{BB962C8B-B14F-4D97-AF65-F5344CB8AC3E}">
        <p14:creationId xmlns:p14="http://schemas.microsoft.com/office/powerpoint/2010/main" val="650575704"/>
      </p:ext>
    </p:extLst>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8"/>
          <p:cNvPicPr>
            <a:picLocks noChangeAspect="1" noChangeArrowheads="1"/>
          </p:cNvPicPr>
          <p:nvPr/>
        </p:nvPicPr>
        <p:blipFill>
          <a:blip r:embed="rId2">
            <a:lum contrast="20000"/>
            <a:extLst>
              <a:ext uri="{28A0092B-C50C-407E-A947-70E740481C1C}">
                <a14:useLocalDpi xmlns:a14="http://schemas.microsoft.com/office/drawing/2010/main" val="0"/>
              </a:ext>
            </a:extLst>
          </a:blip>
          <a:srcRect l="31195" t="10866" r="600" b="4068"/>
          <a:stretch>
            <a:fillRect/>
          </a:stretch>
        </p:blipFill>
        <p:spPr bwMode="auto">
          <a:xfrm>
            <a:off x="0" y="0"/>
            <a:ext cx="91408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3907" name="Rectangle 3"/>
          <p:cNvSpPr>
            <a:spLocks noGrp="1" noChangeArrowheads="1"/>
          </p:cNvSpPr>
          <p:nvPr>
            <p:ph type="title"/>
          </p:nvPr>
        </p:nvSpPr>
        <p:spPr/>
        <p:txBody>
          <a:bodyPr/>
          <a:lstStyle/>
          <a:p>
            <a:pPr eaLnBrk="1" hangingPunct="1"/>
            <a:r>
              <a:rPr lang="en-US" altLang="en-US" sz="5400" smtClean="0">
                <a:solidFill>
                  <a:schemeClr val="tx1"/>
                </a:solidFill>
              </a:rPr>
              <a:t>Now What?</a:t>
            </a:r>
          </a:p>
        </p:txBody>
      </p:sp>
      <p:grpSp>
        <p:nvGrpSpPr>
          <p:cNvPr id="46091" name="Group 11"/>
          <p:cNvGrpSpPr>
            <a:grpSpLocks/>
          </p:cNvGrpSpPr>
          <p:nvPr/>
        </p:nvGrpSpPr>
        <p:grpSpPr bwMode="auto">
          <a:xfrm>
            <a:off x="5830888" y="3856038"/>
            <a:ext cx="801687" cy="831850"/>
            <a:chOff x="3673" y="2429"/>
            <a:chExt cx="505" cy="524"/>
          </a:xfrm>
        </p:grpSpPr>
        <p:sp>
          <p:nvSpPr>
            <p:cNvPr id="123909" name="Text Box 9"/>
            <p:cNvSpPr txBox="1">
              <a:spLocks noChangeArrowheads="1"/>
            </p:cNvSpPr>
            <p:nvPr/>
          </p:nvSpPr>
          <p:spPr bwMode="auto">
            <a:xfrm>
              <a:off x="3724" y="2703"/>
              <a:ext cx="45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b="1">
                  <a:solidFill>
                    <a:srgbClr val="000000"/>
                  </a:solidFill>
                  <a:cs typeface="Arial" charset="0"/>
                </a:rPr>
                <a:t>10 Å</a:t>
              </a:r>
            </a:p>
          </p:txBody>
        </p:sp>
        <p:sp>
          <p:nvSpPr>
            <p:cNvPr id="123910" name="Line 10"/>
            <p:cNvSpPr>
              <a:spLocks noChangeShapeType="1"/>
            </p:cNvSpPr>
            <p:nvPr/>
          </p:nvSpPr>
          <p:spPr bwMode="auto">
            <a:xfrm flipH="1" flipV="1">
              <a:off x="3673" y="2429"/>
              <a:ext cx="117" cy="276"/>
            </a:xfrm>
            <a:prstGeom prst="line">
              <a:avLst/>
            </a:prstGeom>
            <a:noFill/>
            <a:ln w="2857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extLst>
      <p:ext uri="{BB962C8B-B14F-4D97-AF65-F5344CB8AC3E}">
        <p14:creationId xmlns:p14="http://schemas.microsoft.com/office/powerpoint/2010/main" val="29895202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60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4931" name="Rectangle 2"/>
          <p:cNvSpPr>
            <a:spLocks noGrp="1" noChangeArrowheads="1"/>
          </p:cNvSpPr>
          <p:nvPr>
            <p:ph type="title"/>
          </p:nvPr>
        </p:nvSpPr>
        <p:spPr>
          <a:xfrm>
            <a:off x="0" y="0"/>
            <a:ext cx="9144000" cy="887413"/>
          </a:xfrm>
        </p:spPr>
        <p:txBody>
          <a:bodyPr/>
          <a:lstStyle/>
          <a:p>
            <a:pPr eaLnBrk="1" hangingPunct="1"/>
            <a:r>
              <a:rPr lang="en-US" altLang="en-US" b="1" smtClean="0"/>
              <a:t>Ways to improve diffraction</a:t>
            </a:r>
          </a:p>
        </p:txBody>
      </p:sp>
      <p:sp>
        <p:nvSpPr>
          <p:cNvPr id="2" name="TextBox 1"/>
          <p:cNvSpPr txBox="1">
            <a:spLocks noChangeArrowheads="1"/>
          </p:cNvSpPr>
          <p:nvPr/>
        </p:nvSpPr>
        <p:spPr bwMode="auto">
          <a:xfrm>
            <a:off x="665163" y="1011238"/>
            <a:ext cx="7661275" cy="55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20000"/>
              </a:spcBef>
              <a:buChar char="•"/>
              <a:defRPr sz="3200">
                <a:solidFill>
                  <a:schemeClr val="tx1"/>
                </a:solidFill>
                <a:latin typeface="Arial" charset="0"/>
              </a:defRPr>
            </a:lvl1pPr>
            <a:lvl2pPr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pPr>
            <a:r>
              <a:rPr lang="en-US" altLang="en-US" sz="3600">
                <a:solidFill>
                  <a:srgbClr val="000000"/>
                </a:solidFill>
                <a:cs typeface="Arial" charset="0"/>
              </a:rPr>
              <a:t>New crystal form</a:t>
            </a:r>
          </a:p>
          <a:p>
            <a:pPr eaLnBrk="1" hangingPunct="1">
              <a:spcBef>
                <a:spcPct val="0"/>
              </a:spcBef>
            </a:pPr>
            <a:r>
              <a:rPr lang="en-US" altLang="en-US" sz="3600">
                <a:solidFill>
                  <a:srgbClr val="000000"/>
                </a:solidFill>
                <a:cs typeface="Arial" charset="0"/>
              </a:rPr>
              <a:t>Purify</a:t>
            </a:r>
          </a:p>
          <a:p>
            <a:pPr lvl="1" eaLnBrk="1" hangingPunct="1">
              <a:spcBef>
                <a:spcPct val="0"/>
              </a:spcBef>
              <a:buFontTx/>
              <a:buNone/>
            </a:pPr>
            <a:r>
              <a:rPr lang="en-US" altLang="en-US" sz="2400">
                <a:solidFill>
                  <a:srgbClr val="000000"/>
                </a:solidFill>
                <a:cs typeface="Arial" charset="0"/>
              </a:rPr>
              <a:t>-	add a column</a:t>
            </a:r>
          </a:p>
          <a:p>
            <a:pPr lvl="1" eaLnBrk="1" hangingPunct="1">
              <a:spcBef>
                <a:spcPct val="0"/>
              </a:spcBef>
              <a:buFontTx/>
              <a:buNone/>
            </a:pPr>
            <a:r>
              <a:rPr lang="en-US" altLang="en-US" sz="2400">
                <a:solidFill>
                  <a:srgbClr val="000000"/>
                </a:solidFill>
                <a:cs typeface="Arial" charset="0"/>
              </a:rPr>
              <a:t>-	heat shock</a:t>
            </a:r>
          </a:p>
          <a:p>
            <a:pPr eaLnBrk="1" hangingPunct="1">
              <a:spcBef>
                <a:spcPct val="0"/>
              </a:spcBef>
            </a:pPr>
            <a:r>
              <a:rPr lang="en-US" altLang="en-US" sz="3600">
                <a:solidFill>
                  <a:srgbClr val="000000"/>
                </a:solidFill>
                <a:cs typeface="Arial" charset="0"/>
              </a:rPr>
              <a:t>Bind something</a:t>
            </a:r>
          </a:p>
          <a:p>
            <a:pPr lvl="1" eaLnBrk="1" hangingPunct="1">
              <a:spcBef>
                <a:spcPct val="0"/>
              </a:spcBef>
              <a:buFontTx/>
              <a:buNone/>
            </a:pPr>
            <a:r>
              <a:rPr lang="en-US" altLang="en-US" sz="2400">
                <a:solidFill>
                  <a:srgbClr val="000000"/>
                </a:solidFill>
                <a:cs typeface="Arial" charset="0"/>
              </a:rPr>
              <a:t>-	Known ligand</a:t>
            </a:r>
          </a:p>
          <a:p>
            <a:pPr lvl="1" eaLnBrk="1" hangingPunct="1">
              <a:spcBef>
                <a:spcPct val="0"/>
              </a:spcBef>
              <a:buFontTx/>
              <a:buNone/>
            </a:pPr>
            <a:r>
              <a:rPr lang="en-US" altLang="en-US" sz="2400">
                <a:solidFill>
                  <a:srgbClr val="000000"/>
                </a:solidFill>
                <a:cs typeface="Arial" charset="0"/>
              </a:rPr>
              <a:t>-	Silver bullets</a:t>
            </a:r>
          </a:p>
          <a:p>
            <a:pPr eaLnBrk="1" hangingPunct="1">
              <a:spcBef>
                <a:spcPct val="0"/>
              </a:spcBef>
            </a:pPr>
            <a:r>
              <a:rPr lang="en-US" altLang="en-US" sz="3600">
                <a:solidFill>
                  <a:srgbClr val="000000"/>
                </a:solidFill>
                <a:cs typeface="Arial" charset="0"/>
              </a:rPr>
              <a:t>Change the clone</a:t>
            </a:r>
          </a:p>
          <a:p>
            <a:pPr lvl="1" eaLnBrk="1" hangingPunct="1">
              <a:spcBef>
                <a:spcPct val="0"/>
              </a:spcBef>
              <a:buFontTx/>
              <a:buNone/>
            </a:pPr>
            <a:r>
              <a:rPr lang="en-US" altLang="en-US" sz="2400">
                <a:solidFill>
                  <a:srgbClr val="000000"/>
                </a:solidFill>
                <a:cs typeface="Arial" charset="0"/>
              </a:rPr>
              <a:t>- chop off floppy bits</a:t>
            </a:r>
          </a:p>
          <a:p>
            <a:pPr lvl="1" eaLnBrk="1" hangingPunct="1">
              <a:spcBef>
                <a:spcPct val="0"/>
              </a:spcBef>
              <a:buFontTx/>
              <a:buNone/>
            </a:pPr>
            <a:r>
              <a:rPr lang="en-US" altLang="en-US" sz="2400">
                <a:solidFill>
                  <a:srgbClr val="000000"/>
                </a:solidFill>
                <a:cs typeface="Arial" charset="0"/>
              </a:rPr>
              <a:t>- homolog</a:t>
            </a:r>
          </a:p>
          <a:p>
            <a:pPr lvl="1" eaLnBrk="1" hangingPunct="1">
              <a:spcBef>
                <a:spcPct val="0"/>
              </a:spcBef>
              <a:buFontTx/>
              <a:buNone/>
            </a:pPr>
            <a:r>
              <a:rPr lang="en-US" altLang="en-US" sz="2400">
                <a:solidFill>
                  <a:srgbClr val="000000"/>
                </a:solidFill>
                <a:cs typeface="Arial" charset="0"/>
              </a:rPr>
              <a:t>- Ala -&gt; Lys mutants</a:t>
            </a:r>
          </a:p>
          <a:p>
            <a:pPr eaLnBrk="1" hangingPunct="1">
              <a:spcBef>
                <a:spcPct val="0"/>
              </a:spcBef>
            </a:pPr>
            <a:r>
              <a:rPr lang="en-US" altLang="en-US" sz="3600">
                <a:solidFill>
                  <a:srgbClr val="000000"/>
                </a:solidFill>
                <a:cs typeface="Arial" charset="0"/>
              </a:rPr>
              <a:t>Make Protein Sit Still!!!</a:t>
            </a:r>
          </a:p>
        </p:txBody>
      </p:sp>
      <p:sp>
        <p:nvSpPr>
          <p:cNvPr id="124933" name="Text Box 4"/>
          <p:cNvSpPr txBox="1">
            <a:spLocks noChangeArrowheads="1"/>
          </p:cNvSpPr>
          <p:nvPr/>
        </p:nvSpPr>
        <p:spPr bwMode="auto">
          <a:xfrm>
            <a:off x="-33338" y="6491288"/>
            <a:ext cx="45291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800">
                <a:solidFill>
                  <a:srgbClr val="000000"/>
                </a:solidFill>
                <a:cs typeface="Arial" charset="0"/>
              </a:rPr>
              <a:t>Newman J. (2006) </a:t>
            </a:r>
            <a:r>
              <a:rPr lang="en-US" altLang="en-US" sz="1800" i="1">
                <a:solidFill>
                  <a:srgbClr val="000000"/>
                </a:solidFill>
                <a:cs typeface="Arial" charset="0"/>
              </a:rPr>
              <a:t>Acta Cryst.</a:t>
            </a:r>
            <a:r>
              <a:rPr lang="en-US" altLang="en-US" sz="1800">
                <a:solidFill>
                  <a:srgbClr val="000000"/>
                </a:solidFill>
                <a:cs typeface="Arial" charset="0"/>
              </a:rPr>
              <a:t> D</a:t>
            </a:r>
            <a:r>
              <a:rPr lang="en-US" altLang="en-US" sz="1800" b="1">
                <a:solidFill>
                  <a:srgbClr val="000000"/>
                </a:solidFill>
                <a:cs typeface="Arial" charset="0"/>
              </a:rPr>
              <a:t>62</a:t>
            </a:r>
            <a:r>
              <a:rPr lang="en-US" altLang="en-US" sz="1800">
                <a:solidFill>
                  <a:srgbClr val="000000"/>
                </a:solidFill>
                <a:cs typeface="Arial" charset="0"/>
              </a:rPr>
              <a:t> 27-31. </a:t>
            </a:r>
          </a:p>
        </p:txBody>
      </p:sp>
    </p:spTree>
    <p:extLst>
      <p:ext uri="{BB962C8B-B14F-4D97-AF65-F5344CB8AC3E}">
        <p14:creationId xmlns:p14="http://schemas.microsoft.com/office/powerpoint/2010/main" val="10194627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457200" y="0"/>
            <a:ext cx="8229600" cy="1600200"/>
          </a:xfrm>
        </p:spPr>
        <p:txBody>
          <a:bodyPr/>
          <a:lstStyle/>
          <a:p>
            <a:pPr eaLnBrk="1" hangingPunct="1"/>
            <a:r>
              <a:rPr lang="en-US" altLang="en-US" smtClean="0">
                <a:solidFill>
                  <a:schemeClr val="bg1"/>
                </a:solidFill>
              </a:rPr>
              <a:t>Proteins move</a:t>
            </a:r>
          </a:p>
        </p:txBody>
      </p:sp>
      <p:pic>
        <p:nvPicPr>
          <p:cNvPr id="365571" name="chomp.avi">
            <a:hlinkClick r:id="" action="ppaction://media"/>
          </p:cNvPr>
          <p:cNvPicPr>
            <a:picLocks noGrp="1" noRot="1" noChangeAspect="1" noChangeArrowheads="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1554163" y="1600200"/>
            <a:ext cx="6034087" cy="45259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5956" name="Rectangle 4"/>
          <p:cNvSpPr>
            <a:spLocks noChangeArrowheads="1"/>
          </p:cNvSpPr>
          <p:nvPr/>
        </p:nvSpPr>
        <p:spPr bwMode="auto">
          <a:xfrm>
            <a:off x="1301750" y="6491288"/>
            <a:ext cx="784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rgbClr val="808080"/>
                </a:solidFill>
                <a:cs typeface="Arial" charset="0"/>
              </a:rPr>
              <a:t>Beernink, Endrizzi, Alber &amp; Schachman (1999). </a:t>
            </a:r>
            <a:r>
              <a:rPr lang="en-US" altLang="en-US" sz="1800" i="1">
                <a:solidFill>
                  <a:srgbClr val="808080"/>
                </a:solidFill>
                <a:cs typeface="Arial" charset="0"/>
              </a:rPr>
              <a:t>PNAS USA</a:t>
            </a:r>
            <a:r>
              <a:rPr lang="en-US" altLang="en-US" sz="1800">
                <a:solidFill>
                  <a:srgbClr val="808080"/>
                </a:solidFill>
                <a:cs typeface="Arial" charset="0"/>
              </a:rPr>
              <a:t> </a:t>
            </a:r>
            <a:r>
              <a:rPr lang="en-US" altLang="en-US" sz="1800" b="1">
                <a:solidFill>
                  <a:srgbClr val="808080"/>
                </a:solidFill>
                <a:cs typeface="Arial" charset="0"/>
              </a:rPr>
              <a:t>96</a:t>
            </a:r>
            <a:r>
              <a:rPr lang="en-US" altLang="en-US" sz="1800">
                <a:solidFill>
                  <a:srgbClr val="808080"/>
                </a:solidFill>
                <a:cs typeface="Arial" charset="0"/>
              </a:rPr>
              <a:t>, 5388-5393. </a:t>
            </a:r>
          </a:p>
        </p:txBody>
      </p:sp>
    </p:spTree>
    <p:extLst>
      <p:ext uri="{BB962C8B-B14F-4D97-AF65-F5344CB8AC3E}">
        <p14:creationId xmlns:p14="http://schemas.microsoft.com/office/powerpoint/2010/main" val="5532765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mediacall" presetSubtype="0" fill="hold" nodeType="afterEffect">
                                  <p:stCondLst>
                                    <p:cond delay="0"/>
                                  </p:stCondLst>
                                  <p:childTnLst>
                                    <p:cmd type="call" cmd="togglePause">
                                      <p:cBhvr>
                                        <p:cTn id="6" dur="1" fill="hold"/>
                                        <p:tgtEl>
                                          <p:spTgt spid="3655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365571"/>
                </p:tgtEl>
              </p:cMediaNode>
            </p:video>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457200" y="0"/>
            <a:ext cx="8229600" cy="1143000"/>
          </a:xfrm>
        </p:spPr>
        <p:txBody>
          <a:bodyPr/>
          <a:lstStyle/>
          <a:p>
            <a:pPr eaLnBrk="1" hangingPunct="1"/>
            <a:r>
              <a:rPr lang="en-US" altLang="en-US" sz="4000" smtClean="0"/>
              <a:t>Muybridge’s galloping horse (1878)</a:t>
            </a:r>
          </a:p>
        </p:txBody>
      </p:sp>
      <p:sp>
        <p:nvSpPr>
          <p:cNvPr id="126979" name="Rectangle 3"/>
          <p:cNvSpPr>
            <a:spLocks noGrp="1" noChangeArrowheads="1"/>
          </p:cNvSpPr>
          <p:nvPr>
            <p:ph type="body" idx="1"/>
          </p:nvPr>
        </p:nvSpPr>
        <p:spPr/>
        <p:txBody>
          <a:bodyPr/>
          <a:lstStyle/>
          <a:p>
            <a:pPr eaLnBrk="1" hangingPunct="1"/>
            <a:endParaRPr lang="en-US" altLang="en-US" smtClean="0"/>
          </a:p>
        </p:txBody>
      </p:sp>
      <p:pic>
        <p:nvPicPr>
          <p:cNvPr id="126980" name="Picture 4" descr="Muybridge_race_horse_animated"/>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066800"/>
            <a:ext cx="8574088"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82579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s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066800"/>
            <a:ext cx="85725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3" name="Rectangle 3"/>
          <p:cNvSpPr>
            <a:spLocks noGrp="1" noChangeArrowheads="1"/>
          </p:cNvSpPr>
          <p:nvPr>
            <p:ph type="title"/>
          </p:nvPr>
        </p:nvSpPr>
        <p:spPr>
          <a:xfrm>
            <a:off x="457200" y="0"/>
            <a:ext cx="8229600" cy="1143000"/>
          </a:xfrm>
        </p:spPr>
        <p:txBody>
          <a:bodyPr/>
          <a:lstStyle/>
          <a:p>
            <a:pPr eaLnBrk="1" hangingPunct="1"/>
            <a:r>
              <a:rPr lang="en-US" altLang="en-US" sz="4000" smtClean="0"/>
              <a:t>average structure: galloping horse</a:t>
            </a:r>
          </a:p>
        </p:txBody>
      </p:sp>
    </p:spTree>
    <p:extLst>
      <p:ext uri="{BB962C8B-B14F-4D97-AF65-F5344CB8AC3E}">
        <p14:creationId xmlns:p14="http://schemas.microsoft.com/office/powerpoint/2010/main" val="403047375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3" name="Rectangle 3"/>
          <p:cNvSpPr>
            <a:spLocks noGrp="1" noChangeArrowheads="1"/>
          </p:cNvSpPr>
          <p:nvPr>
            <p:ph type="title"/>
          </p:nvPr>
        </p:nvSpPr>
        <p:spPr>
          <a:xfrm>
            <a:off x="457200" y="0"/>
            <a:ext cx="8229600" cy="1143000"/>
          </a:xfrm>
        </p:spPr>
        <p:txBody>
          <a:bodyPr/>
          <a:lstStyle/>
          <a:p>
            <a:pPr eaLnBrk="1" hangingPunct="1"/>
            <a:r>
              <a:rPr lang="en-US" altLang="en-US" sz="4000" smtClean="0"/>
              <a:t>average structure: galloping horse</a:t>
            </a:r>
          </a:p>
        </p:txBody>
      </p:sp>
      <p:pic>
        <p:nvPicPr>
          <p:cNvPr id="10242" name="Picture 2" descr="C:\Users\JMHolton\Desktop\James_Holton\horses\avg_1sigm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752" y="1069848"/>
            <a:ext cx="8572500"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44393" y="1237957"/>
            <a:ext cx="1980029" cy="369332"/>
          </a:xfrm>
          <a:prstGeom prst="rect">
            <a:avLst/>
          </a:prstGeom>
          <a:noFill/>
        </p:spPr>
        <p:txBody>
          <a:bodyPr wrap="none" rtlCol="0">
            <a:spAutoFit/>
          </a:bodyPr>
          <a:lstStyle/>
          <a:p>
            <a:r>
              <a:rPr lang="en-US" dirty="0" smtClean="0"/>
              <a:t>1 “sigma” contour</a:t>
            </a:r>
            <a:endParaRPr lang="en-US" dirty="0"/>
          </a:p>
        </p:txBody>
      </p:sp>
    </p:spTree>
    <p:extLst>
      <p:ext uri="{BB962C8B-B14F-4D97-AF65-F5344CB8AC3E}">
        <p14:creationId xmlns:p14="http://schemas.microsoft.com/office/powerpoint/2010/main" val="167960343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le 1"/>
          <p:cNvSpPr>
            <a:spLocks noGrp="1"/>
          </p:cNvSpPr>
          <p:nvPr>
            <p:ph type="title"/>
          </p:nvPr>
        </p:nvSpPr>
        <p:spPr/>
        <p:txBody>
          <a:bodyPr/>
          <a:lstStyle/>
          <a:p>
            <a:pPr eaLnBrk="1" hangingPunct="1"/>
            <a:r>
              <a:rPr lang="en-US" altLang="en-US" smtClean="0"/>
              <a:t>Horse: real and reciprocal</a:t>
            </a:r>
          </a:p>
        </p:txBody>
      </p:sp>
      <p:pic>
        <p:nvPicPr>
          <p:cNvPr id="129027"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39938"/>
            <a:ext cx="28575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278313"/>
            <a:ext cx="28575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43250" y="4278313"/>
            <a:ext cx="28575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43250" y="2039938"/>
            <a:ext cx="28575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286500" y="4278313"/>
            <a:ext cx="28575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286500" y="2039938"/>
            <a:ext cx="28575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29114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p:nvPr>
        </p:nvSpPr>
        <p:spPr/>
        <p:txBody>
          <a:bodyPr/>
          <a:lstStyle/>
          <a:p>
            <a:pPr eaLnBrk="1" hangingPunct="1"/>
            <a:r>
              <a:rPr lang="en-US" altLang="en-US" smtClean="0"/>
              <a:t>Supporting a model with data</a:t>
            </a:r>
          </a:p>
        </p:txBody>
      </p:sp>
      <p:pic>
        <p:nvPicPr>
          <p:cNvPr id="130051" name="Picture 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847850"/>
            <a:ext cx="91440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24138" y="4787900"/>
            <a:ext cx="142875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4500" y="5816600"/>
            <a:ext cx="142875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26050" y="5788025"/>
            <a:ext cx="142875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456488" y="4737100"/>
            <a:ext cx="142875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905000" y="3676650"/>
            <a:ext cx="142875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796088" y="5829300"/>
            <a:ext cx="142875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684588" y="5740400"/>
            <a:ext cx="142875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252913" y="4737100"/>
            <a:ext cx="142875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951038" y="5829300"/>
            <a:ext cx="142875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68288" y="3671888"/>
            <a:ext cx="142875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3557588" y="3692525"/>
            <a:ext cx="142875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4"/>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976313" y="4835525"/>
            <a:ext cx="142875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5"/>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5103813" y="3671888"/>
            <a:ext cx="142875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5781675" y="4776788"/>
            <a:ext cx="142875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6756400" y="3681413"/>
            <a:ext cx="142875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9" name="Straight Arrow Connector 38"/>
          <p:cNvCxnSpPr>
            <a:stCxn id="32" idx="0"/>
          </p:cNvCxnSpPr>
          <p:nvPr/>
        </p:nvCxnSpPr>
        <p:spPr>
          <a:xfrm flipV="1">
            <a:off x="982663" y="2254250"/>
            <a:ext cx="1119187" cy="141763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10" idx="0"/>
          </p:cNvCxnSpPr>
          <p:nvPr/>
        </p:nvCxnSpPr>
        <p:spPr>
          <a:xfrm flipH="1" flipV="1">
            <a:off x="976313" y="2254250"/>
            <a:ext cx="2362200" cy="25336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35" idx="0"/>
          </p:cNvCxnSpPr>
          <p:nvPr/>
        </p:nvCxnSpPr>
        <p:spPr>
          <a:xfrm flipH="1" flipV="1">
            <a:off x="1541463" y="2239963"/>
            <a:ext cx="149225" cy="259556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36" idx="0"/>
          </p:cNvCxnSpPr>
          <p:nvPr/>
        </p:nvCxnSpPr>
        <p:spPr>
          <a:xfrm flipH="1" flipV="1">
            <a:off x="2717800" y="2251075"/>
            <a:ext cx="3100388" cy="142081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27" idx="0"/>
          </p:cNvCxnSpPr>
          <p:nvPr/>
        </p:nvCxnSpPr>
        <p:spPr>
          <a:xfrm flipV="1">
            <a:off x="2619375" y="2251075"/>
            <a:ext cx="5565775" cy="142557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13" idx="0"/>
          </p:cNvCxnSpPr>
          <p:nvPr/>
        </p:nvCxnSpPr>
        <p:spPr>
          <a:xfrm flipH="1" flipV="1">
            <a:off x="268288" y="2254250"/>
            <a:ext cx="7902575" cy="24828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37" idx="0"/>
          </p:cNvCxnSpPr>
          <p:nvPr/>
        </p:nvCxnSpPr>
        <p:spPr>
          <a:xfrm flipV="1">
            <a:off x="6496050" y="2254250"/>
            <a:ext cx="2374900" cy="252253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31" idx="0"/>
          </p:cNvCxnSpPr>
          <p:nvPr/>
        </p:nvCxnSpPr>
        <p:spPr>
          <a:xfrm flipV="1">
            <a:off x="2665413" y="2254250"/>
            <a:ext cx="1346200" cy="35750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V="1">
            <a:off x="1176338" y="2254250"/>
            <a:ext cx="5892800" cy="359886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30" idx="0"/>
          </p:cNvCxnSpPr>
          <p:nvPr/>
        </p:nvCxnSpPr>
        <p:spPr>
          <a:xfrm flipH="1" flipV="1">
            <a:off x="3379788" y="2254250"/>
            <a:ext cx="1587500" cy="24828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29" idx="0"/>
          </p:cNvCxnSpPr>
          <p:nvPr/>
        </p:nvCxnSpPr>
        <p:spPr>
          <a:xfrm flipV="1">
            <a:off x="4398963" y="2254250"/>
            <a:ext cx="3284537" cy="34861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H="1" flipV="1">
            <a:off x="5818188" y="2254250"/>
            <a:ext cx="1692275" cy="35623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a:stCxn id="12" idx="0"/>
            <a:endCxn id="130051" idx="2"/>
          </p:cNvCxnSpPr>
          <p:nvPr/>
        </p:nvCxnSpPr>
        <p:spPr>
          <a:xfrm flipH="1" flipV="1">
            <a:off x="4572000" y="2254250"/>
            <a:ext cx="1368425" cy="353377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flipV="1">
            <a:off x="4271963" y="2239963"/>
            <a:ext cx="954087" cy="143033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a:stCxn id="34" idx="0"/>
          </p:cNvCxnSpPr>
          <p:nvPr/>
        </p:nvCxnSpPr>
        <p:spPr>
          <a:xfrm flipH="1" flipV="1">
            <a:off x="6373813" y="2254250"/>
            <a:ext cx="1096962" cy="142716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92660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12"/>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nodeType="click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nodeType="clickEffect">
                                  <p:stCondLst>
                                    <p:cond delay="0"/>
                                  </p:stCondLst>
                                  <p:childTnLst>
                                    <p:set>
                                      <p:cBhvr>
                                        <p:cTn id="70" dur="1" fill="hold">
                                          <p:stCondLst>
                                            <p:cond delay="0"/>
                                          </p:stCondLst>
                                        </p:cTn>
                                        <p:tgtEl>
                                          <p:spTgt spid="40"/>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nodeType="clickEffect">
                                  <p:stCondLst>
                                    <p:cond delay="0"/>
                                  </p:stCondLst>
                                  <p:childTnLst>
                                    <p:set>
                                      <p:cBhvr>
                                        <p:cTn id="74" dur="1" fill="hold">
                                          <p:stCondLst>
                                            <p:cond delay="0"/>
                                          </p:stCondLst>
                                        </p:cTn>
                                        <p:tgtEl>
                                          <p:spTgt spid="41"/>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nodeType="clickEffect">
                                  <p:stCondLst>
                                    <p:cond delay="0"/>
                                  </p:stCondLst>
                                  <p:childTnLst>
                                    <p:set>
                                      <p:cBhvr>
                                        <p:cTn id="78" dur="1" fill="hold">
                                          <p:stCondLst>
                                            <p:cond delay="0"/>
                                          </p:stCondLst>
                                        </p:cTn>
                                        <p:tgtEl>
                                          <p:spTgt spid="39"/>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nodeType="clickEffect">
                                  <p:stCondLst>
                                    <p:cond delay="0"/>
                                  </p:stCondLst>
                                  <p:childTnLst>
                                    <p:set>
                                      <p:cBhvr>
                                        <p:cTn id="82" dur="1" fill="hold">
                                          <p:stCondLst>
                                            <p:cond delay="0"/>
                                          </p:stCondLst>
                                        </p:cTn>
                                        <p:tgtEl>
                                          <p:spTgt spid="42"/>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nodeType="clickEffect">
                                  <p:stCondLst>
                                    <p:cond delay="0"/>
                                  </p:stCondLst>
                                  <p:childTnLst>
                                    <p:set>
                                      <p:cBhvr>
                                        <p:cTn id="90" dur="1" fill="hold">
                                          <p:stCondLst>
                                            <p:cond delay="0"/>
                                          </p:stCondLst>
                                        </p:cTn>
                                        <p:tgtEl>
                                          <p:spTgt spid="46"/>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nodeType="clickEffect">
                                  <p:stCondLst>
                                    <p:cond delay="0"/>
                                  </p:stCondLst>
                                  <p:childTnLst>
                                    <p:set>
                                      <p:cBhvr>
                                        <p:cTn id="94" dur="1" fill="hold">
                                          <p:stCondLst>
                                            <p:cond delay="0"/>
                                          </p:stCondLst>
                                        </p:cTn>
                                        <p:tgtEl>
                                          <p:spTgt spid="52"/>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nodeType="clickEffect">
                                  <p:stCondLst>
                                    <p:cond delay="0"/>
                                  </p:stCondLst>
                                  <p:childTnLst>
                                    <p:set>
                                      <p:cBhvr>
                                        <p:cTn id="98" dur="1" fill="hold">
                                          <p:stCondLst>
                                            <p:cond delay="0"/>
                                          </p:stCondLst>
                                        </p:cTn>
                                        <p:tgtEl>
                                          <p:spTgt spid="71"/>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nodeType="clickEffect">
                                  <p:stCondLst>
                                    <p:cond delay="0"/>
                                  </p:stCondLst>
                                  <p:childTnLst>
                                    <p:set>
                                      <p:cBhvr>
                                        <p:cTn id="102" dur="1" fill="hold">
                                          <p:stCondLst>
                                            <p:cond delay="0"/>
                                          </p:stCondLst>
                                        </p:cTn>
                                        <p:tgtEl>
                                          <p:spTgt spid="50"/>
                                        </p:tgtEl>
                                        <p:attrNameLst>
                                          <p:attrName>style.visibility</p:attrName>
                                        </p:attrNameLst>
                                      </p:cBhvr>
                                      <p:to>
                                        <p:strVal val="visible"/>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nodeType="clickEffect">
                                  <p:stCondLst>
                                    <p:cond delay="0"/>
                                  </p:stCondLst>
                                  <p:childTnLst>
                                    <p:set>
                                      <p:cBhvr>
                                        <p:cTn id="106" dur="1" fill="hold">
                                          <p:stCondLst>
                                            <p:cond delay="0"/>
                                          </p:stCondLst>
                                        </p:cTn>
                                        <p:tgtEl>
                                          <p:spTgt spid="73"/>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nodeType="clickEffect">
                                  <p:stCondLst>
                                    <p:cond delay="0"/>
                                  </p:stCondLst>
                                  <p:childTnLst>
                                    <p:set>
                                      <p:cBhvr>
                                        <p:cTn id="110" dur="1" fill="hold">
                                          <p:stCondLst>
                                            <p:cond delay="0"/>
                                          </p:stCondLst>
                                        </p:cTn>
                                        <p:tgtEl>
                                          <p:spTgt spid="47"/>
                                        </p:tgtEl>
                                        <p:attrNameLst>
                                          <p:attrName>style.visibility</p:attrName>
                                        </p:attrNameLst>
                                      </p:cBhvr>
                                      <p:to>
                                        <p:strVal val="visible"/>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ntr" presetSubtype="0" fill="hold" nodeType="clickEffect">
                                  <p:stCondLst>
                                    <p:cond delay="0"/>
                                  </p:stCondLst>
                                  <p:childTnLst>
                                    <p:set>
                                      <p:cBhvr>
                                        <p:cTn id="114" dur="1" fill="hold">
                                          <p:stCondLst>
                                            <p:cond delay="0"/>
                                          </p:stCondLst>
                                        </p:cTn>
                                        <p:tgtEl>
                                          <p:spTgt spid="49"/>
                                        </p:tgtEl>
                                        <p:attrNameLst>
                                          <p:attrName>style.visibility</p:attrName>
                                        </p:attrNameLst>
                                      </p:cBhvr>
                                      <p:to>
                                        <p:strVal val="visible"/>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 presetClass="entr" presetSubtype="0" fill="hold" nodeType="clickEffect">
                                  <p:stCondLst>
                                    <p:cond delay="0"/>
                                  </p:stCondLst>
                                  <p:childTnLst>
                                    <p:set>
                                      <p:cBhvr>
                                        <p:cTn id="118" dur="1" fill="hold">
                                          <p:stCondLst>
                                            <p:cond delay="0"/>
                                          </p:stCondLst>
                                        </p:cTn>
                                        <p:tgtEl>
                                          <p:spTgt spid="43"/>
                                        </p:tgtEl>
                                        <p:attrNameLst>
                                          <p:attrName>style.visibility</p:attrName>
                                        </p:attrNameLst>
                                      </p:cBhvr>
                                      <p:to>
                                        <p:strVal val="visible"/>
                                      </p:to>
                                    </p:set>
                                  </p:childTnLst>
                                </p:cTn>
                              </p:par>
                            </p:childTnLst>
                          </p:cTn>
                        </p:par>
                      </p:childTnLst>
                    </p:cTn>
                  </p:par>
                  <p:par>
                    <p:cTn id="119" fill="hold" nodeType="clickPar">
                      <p:stCondLst>
                        <p:cond delay="indefinite"/>
                      </p:stCondLst>
                      <p:childTnLst>
                        <p:par>
                          <p:cTn id="120" fill="hold" nodeType="withGroup">
                            <p:stCondLst>
                              <p:cond delay="0"/>
                            </p:stCondLst>
                            <p:childTnLst>
                              <p:par>
                                <p:cTn id="121" presetID="1" presetClass="entr" presetSubtype="0" fill="hold" nodeType="clickEffect">
                                  <p:stCondLst>
                                    <p:cond delay="0"/>
                                  </p:stCondLst>
                                  <p:childTnLst>
                                    <p:set>
                                      <p:cBhvr>
                                        <p:cTn id="122"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ChangeArrowheads="1"/>
          </p:cNvSpPr>
          <p:nvPr/>
        </p:nvSpPr>
        <p:spPr bwMode="auto">
          <a:xfrm>
            <a:off x="4251325" y="4400550"/>
            <a:ext cx="157163" cy="519113"/>
          </a:xfrm>
          <a:prstGeom prst="rect">
            <a:avLst/>
          </a:prstGeom>
          <a:solidFill>
            <a:schemeClr val="bg2"/>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60771" name="Rectangle 3"/>
          <p:cNvSpPr>
            <a:spLocks noGrp="1" noChangeArrowheads="1"/>
          </p:cNvSpPr>
          <p:nvPr>
            <p:ph type="title"/>
          </p:nvPr>
        </p:nvSpPr>
        <p:spPr>
          <a:xfrm>
            <a:off x="685800" y="0"/>
            <a:ext cx="7772400" cy="1143000"/>
          </a:xfrm>
          <a:noFill/>
        </p:spPr>
        <p:txBody>
          <a:bodyPr/>
          <a:lstStyle/>
          <a:p>
            <a:pPr eaLnBrk="1" hangingPunct="1"/>
            <a:r>
              <a:rPr lang="en-US" altLang="en-US" smtClean="0"/>
              <a:t>Beam Flicker</a:t>
            </a:r>
          </a:p>
        </p:txBody>
      </p:sp>
      <p:sp>
        <p:nvSpPr>
          <p:cNvPr id="160772" name="Text Box 4"/>
          <p:cNvSpPr txBox="1">
            <a:spLocks noChangeArrowheads="1"/>
          </p:cNvSpPr>
          <p:nvPr/>
        </p:nvSpPr>
        <p:spPr bwMode="auto">
          <a:xfrm>
            <a:off x="546100" y="1285875"/>
            <a:ext cx="8027988" cy="2284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b="1"/>
              <a:t>1/f noise or “flicker noise”</a:t>
            </a:r>
          </a:p>
          <a:p>
            <a:pPr eaLnBrk="1" hangingPunct="1">
              <a:spcBef>
                <a:spcPct val="0"/>
              </a:spcBef>
              <a:buFontTx/>
              <a:buNone/>
            </a:pPr>
            <a:endParaRPr lang="en-US" altLang="en-US" b="1"/>
          </a:p>
          <a:p>
            <a:pPr algn="ctr" eaLnBrk="1" hangingPunct="1">
              <a:spcBef>
                <a:spcPct val="0"/>
              </a:spcBef>
              <a:buFontTx/>
              <a:buNone/>
            </a:pPr>
            <a:r>
              <a:rPr lang="en-US" altLang="en-US" sz="2400" b="1"/>
              <a:t>comes from everything</a:t>
            </a:r>
          </a:p>
          <a:p>
            <a:pPr eaLnBrk="1" hangingPunct="1">
              <a:spcBef>
                <a:spcPct val="0"/>
              </a:spcBef>
              <a:buFontTx/>
              <a:buNone/>
            </a:pPr>
            <a:endParaRPr lang="en-US" altLang="en-US" sz="2400" b="1"/>
          </a:p>
          <a:p>
            <a:pPr eaLnBrk="1" hangingPunct="1">
              <a:spcBef>
                <a:spcPct val="0"/>
              </a:spcBef>
              <a:buFontTx/>
              <a:buNone/>
            </a:pPr>
            <a:endParaRPr lang="en-US" altLang="en-US" b="1">
              <a:cs typeface="Arial" charset="0"/>
            </a:endParaRPr>
          </a:p>
        </p:txBody>
      </p:sp>
      <p:pic>
        <p:nvPicPr>
          <p:cNvPr id="160773" name="Picture 5" descr="MCBS00780_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5050" y="3849688"/>
            <a:ext cx="935038"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4" name="Line 6"/>
          <p:cNvSpPr>
            <a:spLocks noChangeShapeType="1"/>
          </p:cNvSpPr>
          <p:nvPr/>
        </p:nvSpPr>
        <p:spPr bwMode="auto">
          <a:xfrm>
            <a:off x="1709738" y="4276725"/>
            <a:ext cx="2698750" cy="0"/>
          </a:xfrm>
          <a:prstGeom prst="line">
            <a:avLst/>
          </a:prstGeom>
          <a:noFill/>
          <a:ln w="889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0775" name="Line 7"/>
          <p:cNvSpPr>
            <a:spLocks noChangeShapeType="1"/>
          </p:cNvSpPr>
          <p:nvPr/>
        </p:nvSpPr>
        <p:spPr bwMode="auto">
          <a:xfrm>
            <a:off x="4389438" y="4276725"/>
            <a:ext cx="2698750" cy="0"/>
          </a:xfrm>
          <a:prstGeom prst="line">
            <a:avLst/>
          </a:prstGeom>
          <a:noFill/>
          <a:ln w="152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0776" name="Rectangle 8"/>
          <p:cNvSpPr>
            <a:spLocks noChangeArrowheads="1"/>
          </p:cNvSpPr>
          <p:nvPr/>
        </p:nvSpPr>
        <p:spPr bwMode="auto">
          <a:xfrm>
            <a:off x="4251325" y="3743325"/>
            <a:ext cx="157163" cy="519113"/>
          </a:xfrm>
          <a:prstGeom prst="rect">
            <a:avLst/>
          </a:prstGeom>
          <a:solidFill>
            <a:schemeClr val="bg2"/>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Tree>
    <p:extLst>
      <p:ext uri="{BB962C8B-B14F-4D97-AF65-F5344CB8AC3E}">
        <p14:creationId xmlns:p14="http://schemas.microsoft.com/office/powerpoint/2010/main" val="3019089123"/>
      </p:ext>
    </p:extLst>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6"/>
          <p:cNvPicPr>
            <a:picLocks noChangeAspect="1" noChangeArrowheads="1"/>
          </p:cNvPicPr>
          <p:nvPr/>
        </p:nvPicPr>
        <p:blipFill>
          <a:blip r:embed="rId2">
            <a:extLst>
              <a:ext uri="{28A0092B-C50C-407E-A947-70E740481C1C}">
                <a14:useLocalDpi xmlns:a14="http://schemas.microsoft.com/office/drawing/2010/main" val="0"/>
              </a:ext>
            </a:extLst>
          </a:blip>
          <a:srcRect l="16194" r="12502" b="5148"/>
          <a:stretch>
            <a:fillRect/>
          </a:stretch>
        </p:blipFill>
        <p:spPr bwMode="auto">
          <a:xfrm>
            <a:off x="1692275" y="336550"/>
            <a:ext cx="7451725" cy="652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1075" name="Rectangle 5"/>
          <p:cNvSpPr>
            <a:spLocks noGrp="1" noChangeArrowheads="1"/>
          </p:cNvSpPr>
          <p:nvPr>
            <p:ph type="ctrTitle"/>
          </p:nvPr>
        </p:nvSpPr>
        <p:spPr>
          <a:xfrm>
            <a:off x="0" y="0"/>
            <a:ext cx="9144000" cy="708025"/>
          </a:xfrm>
          <a:extLst>
            <a:ext uri="{909E8E84-426E-40DD-AFC4-6F175D3DCCD1}">
              <a14:hiddenFill xmlns:a14="http://schemas.microsoft.com/office/drawing/2010/main">
                <a:solidFill>
                  <a:schemeClr val="tx1"/>
                </a:solidFill>
              </a14:hiddenFill>
            </a:ext>
          </a:extLst>
        </p:spPr>
        <p:txBody>
          <a:bodyPr/>
          <a:lstStyle/>
          <a:p>
            <a:pPr eaLnBrk="1" hangingPunct="1"/>
            <a:r>
              <a:rPr lang="en-US" altLang="en-US" sz="4000" smtClean="0">
                <a:solidFill>
                  <a:schemeClr val="tx1"/>
                </a:solidFill>
              </a:rPr>
              <a:t>Molecular Dynamics Simulation</a:t>
            </a:r>
          </a:p>
        </p:txBody>
      </p:sp>
      <p:sp>
        <p:nvSpPr>
          <p:cNvPr id="2" name="TextBox 1"/>
          <p:cNvSpPr txBox="1">
            <a:spLocks noChangeArrowheads="1"/>
          </p:cNvSpPr>
          <p:nvPr/>
        </p:nvSpPr>
        <p:spPr bwMode="auto">
          <a:xfrm>
            <a:off x="273050" y="3467100"/>
            <a:ext cx="2481263"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b="1">
                <a:solidFill>
                  <a:srgbClr val="000000"/>
                </a:solidFill>
                <a:cs typeface="Arial" charset="0"/>
              </a:rPr>
              <a:t>1aho</a:t>
            </a:r>
            <a:r>
              <a:rPr lang="en-US" altLang="en-US" sz="1800">
                <a:solidFill>
                  <a:srgbClr val="000000"/>
                </a:solidFill>
                <a:cs typeface="Arial" charset="0"/>
              </a:rPr>
              <a:t> </a:t>
            </a:r>
          </a:p>
          <a:p>
            <a:pPr eaLnBrk="1" hangingPunct="1">
              <a:spcBef>
                <a:spcPct val="0"/>
              </a:spcBef>
              <a:buFontTx/>
              <a:buNone/>
            </a:pPr>
            <a:r>
              <a:rPr lang="en-US" altLang="en-US" sz="1800">
                <a:solidFill>
                  <a:srgbClr val="000000"/>
                </a:solidFill>
                <a:cs typeface="Arial" charset="0"/>
              </a:rPr>
              <a:t>Scorpion toxin</a:t>
            </a:r>
          </a:p>
          <a:p>
            <a:pPr eaLnBrk="1" hangingPunct="1">
              <a:spcBef>
                <a:spcPct val="0"/>
              </a:spcBef>
              <a:buFontTx/>
              <a:buNone/>
            </a:pPr>
            <a:endParaRPr lang="en-US" altLang="en-US" sz="1800">
              <a:solidFill>
                <a:srgbClr val="000000"/>
              </a:solidFill>
              <a:cs typeface="Arial" charset="0"/>
            </a:endParaRPr>
          </a:p>
          <a:p>
            <a:pPr eaLnBrk="1" hangingPunct="1">
              <a:spcBef>
                <a:spcPct val="0"/>
              </a:spcBef>
              <a:buFontTx/>
              <a:buNone/>
            </a:pPr>
            <a:r>
              <a:rPr lang="en-US" altLang="en-US" sz="1800">
                <a:solidFill>
                  <a:srgbClr val="000000"/>
                </a:solidFill>
                <a:cs typeface="Arial" charset="0"/>
              </a:rPr>
              <a:t>0.96 Å resolution</a:t>
            </a:r>
          </a:p>
          <a:p>
            <a:pPr eaLnBrk="1" hangingPunct="1">
              <a:spcBef>
                <a:spcPct val="0"/>
              </a:spcBef>
              <a:buFontTx/>
              <a:buNone/>
            </a:pPr>
            <a:r>
              <a:rPr lang="en-US" altLang="en-US" sz="1800">
                <a:solidFill>
                  <a:srgbClr val="000000"/>
                </a:solidFill>
                <a:cs typeface="Arial" charset="0"/>
              </a:rPr>
              <a:t>64 residues</a:t>
            </a:r>
          </a:p>
          <a:p>
            <a:pPr eaLnBrk="1" hangingPunct="1">
              <a:spcBef>
                <a:spcPct val="0"/>
              </a:spcBef>
              <a:buFontTx/>
              <a:buNone/>
            </a:pPr>
            <a:r>
              <a:rPr lang="en-US" altLang="en-US" sz="1800">
                <a:solidFill>
                  <a:srgbClr val="000000"/>
                </a:solidFill>
                <a:cs typeface="Arial" charset="0"/>
              </a:rPr>
              <a:t>Solvent: H</a:t>
            </a:r>
            <a:r>
              <a:rPr lang="en-US" altLang="en-US" sz="1800" baseline="-25000">
                <a:solidFill>
                  <a:srgbClr val="000000"/>
                </a:solidFill>
                <a:cs typeface="Arial" charset="0"/>
              </a:rPr>
              <a:t>2</a:t>
            </a:r>
            <a:r>
              <a:rPr lang="en-US" altLang="en-US" sz="1800">
                <a:solidFill>
                  <a:srgbClr val="000000"/>
                </a:solidFill>
                <a:cs typeface="Arial" charset="0"/>
              </a:rPr>
              <a:t>0 + acetate</a:t>
            </a:r>
          </a:p>
        </p:txBody>
      </p:sp>
      <p:sp>
        <p:nvSpPr>
          <p:cNvPr id="131077" name="Rectangle 2"/>
          <p:cNvSpPr>
            <a:spLocks noChangeArrowheads="1"/>
          </p:cNvSpPr>
          <p:nvPr/>
        </p:nvSpPr>
        <p:spPr bwMode="auto">
          <a:xfrm>
            <a:off x="3084513" y="6472238"/>
            <a:ext cx="60594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rgbClr val="000000"/>
                </a:solidFill>
                <a:cs typeface="Arial" charset="0"/>
              </a:rPr>
              <a:t>Cerutti </a:t>
            </a:r>
            <a:r>
              <a:rPr lang="en-US" altLang="en-US" sz="1800" i="1">
                <a:solidFill>
                  <a:srgbClr val="000000"/>
                </a:solidFill>
                <a:cs typeface="Arial" charset="0"/>
              </a:rPr>
              <a:t>et al.</a:t>
            </a:r>
            <a:r>
              <a:rPr lang="en-US" altLang="en-US" sz="1800">
                <a:solidFill>
                  <a:srgbClr val="000000"/>
                </a:solidFill>
                <a:cs typeface="Arial" charset="0"/>
              </a:rPr>
              <a:t> (2010).</a:t>
            </a:r>
            <a:r>
              <a:rPr lang="en-US" altLang="en-US" sz="1800" i="1">
                <a:solidFill>
                  <a:srgbClr val="000000"/>
                </a:solidFill>
                <a:cs typeface="Arial" charset="0"/>
              </a:rPr>
              <a:t>J. Phys. Chem. B</a:t>
            </a:r>
            <a:r>
              <a:rPr lang="en-US" altLang="en-US" sz="1800">
                <a:solidFill>
                  <a:srgbClr val="000000"/>
                </a:solidFill>
                <a:cs typeface="Arial" charset="0"/>
              </a:rPr>
              <a:t> </a:t>
            </a:r>
            <a:r>
              <a:rPr lang="en-US" altLang="en-US" sz="1800" b="1">
                <a:solidFill>
                  <a:srgbClr val="000000"/>
                </a:solidFill>
                <a:cs typeface="Arial" charset="0"/>
              </a:rPr>
              <a:t>114</a:t>
            </a:r>
            <a:r>
              <a:rPr lang="en-US" altLang="en-US" sz="1800">
                <a:solidFill>
                  <a:srgbClr val="000000"/>
                </a:solidFill>
                <a:cs typeface="Arial" charset="0"/>
              </a:rPr>
              <a:t>, 12811-12824. </a:t>
            </a:r>
          </a:p>
        </p:txBody>
      </p:sp>
      <p:sp>
        <p:nvSpPr>
          <p:cNvPr id="131078" name="TextBox 3"/>
          <p:cNvSpPr txBox="1">
            <a:spLocks noChangeArrowheads="1"/>
          </p:cNvSpPr>
          <p:nvPr/>
        </p:nvSpPr>
        <p:spPr bwMode="auto">
          <a:xfrm>
            <a:off x="239713" y="1323975"/>
            <a:ext cx="2514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solidFill>
                  <a:srgbClr val="000000"/>
                </a:solidFill>
                <a:cs typeface="Arial" charset="0"/>
              </a:rPr>
              <a:t>using </a:t>
            </a:r>
            <a:r>
              <a:rPr lang="en-US" altLang="en-US" sz="2800" b="1">
                <a:solidFill>
                  <a:srgbClr val="000000"/>
                </a:solidFill>
                <a:cs typeface="Arial" charset="0"/>
              </a:rPr>
              <a:t>real</a:t>
            </a:r>
          </a:p>
          <a:p>
            <a:pPr eaLnBrk="1" hangingPunct="1">
              <a:spcBef>
                <a:spcPct val="0"/>
              </a:spcBef>
              <a:buFontTx/>
              <a:buNone/>
            </a:pPr>
            <a:r>
              <a:rPr lang="en-US" altLang="en-US" sz="2800">
                <a:solidFill>
                  <a:srgbClr val="000000"/>
                </a:solidFill>
                <a:cs typeface="Arial" charset="0"/>
              </a:rPr>
              <a:t>crystal’s lattice</a:t>
            </a:r>
          </a:p>
        </p:txBody>
      </p:sp>
    </p:spTree>
    <p:extLst>
      <p:ext uri="{BB962C8B-B14F-4D97-AF65-F5344CB8AC3E}">
        <p14:creationId xmlns:p14="http://schemas.microsoft.com/office/powerpoint/2010/main" val="14790912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96900"/>
            <a:ext cx="9144000" cy="626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099" name="Rectangle 3"/>
          <p:cNvSpPr>
            <a:spLocks noGrp="1" noChangeArrowheads="1"/>
          </p:cNvSpPr>
          <p:nvPr>
            <p:ph type="ctrTitle"/>
          </p:nvPr>
        </p:nvSpPr>
        <p:spPr>
          <a:xfrm>
            <a:off x="0" y="0"/>
            <a:ext cx="9144000" cy="806450"/>
          </a:xfrm>
          <a:solidFill>
            <a:schemeClr val="bg1"/>
          </a:solidFill>
        </p:spPr>
        <p:txBody>
          <a:bodyPr/>
          <a:lstStyle/>
          <a:p>
            <a:pPr eaLnBrk="1" hangingPunct="1"/>
            <a:r>
              <a:rPr lang="en-US" altLang="en-US" sz="3600" smtClean="0">
                <a:solidFill>
                  <a:schemeClr val="tx1"/>
                </a:solidFill>
              </a:rPr>
              <a:t>30 conformers from 24,000</a:t>
            </a:r>
          </a:p>
        </p:txBody>
      </p:sp>
    </p:spTree>
    <p:extLst>
      <p:ext uri="{BB962C8B-B14F-4D97-AF65-F5344CB8AC3E}">
        <p14:creationId xmlns:p14="http://schemas.microsoft.com/office/powerpoint/2010/main" val="924533160"/>
      </p:ext>
    </p:extLst>
  </p:cSld>
  <p:clrMapOvr>
    <a:masterClrMapping/>
  </p:clrMapOvr>
  <p:transition spd="slow"/>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96900"/>
            <a:ext cx="9144000" cy="626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3" name="Rectangle 3"/>
          <p:cNvSpPr>
            <a:spLocks noGrp="1" noChangeArrowheads="1"/>
          </p:cNvSpPr>
          <p:nvPr>
            <p:ph type="ctrTitle"/>
          </p:nvPr>
        </p:nvSpPr>
        <p:spPr>
          <a:xfrm>
            <a:off x="0" y="0"/>
            <a:ext cx="9144000" cy="806450"/>
          </a:xfrm>
          <a:solidFill>
            <a:schemeClr val="bg1"/>
          </a:solidFill>
        </p:spPr>
        <p:txBody>
          <a:bodyPr/>
          <a:lstStyle/>
          <a:p>
            <a:pPr eaLnBrk="1" hangingPunct="1"/>
            <a:r>
              <a:rPr lang="en-US" altLang="en-US" sz="3600" smtClean="0">
                <a:solidFill>
                  <a:schemeClr val="tx1"/>
                </a:solidFill>
              </a:rPr>
              <a:t>Electron density from 24,000 conformers</a:t>
            </a:r>
          </a:p>
        </p:txBody>
      </p:sp>
    </p:spTree>
    <p:extLst>
      <p:ext uri="{BB962C8B-B14F-4D97-AF65-F5344CB8AC3E}">
        <p14:creationId xmlns:p14="http://schemas.microsoft.com/office/powerpoint/2010/main" val="3267640369"/>
      </p:ext>
    </p:extLst>
  </p:cSld>
  <p:clrMapOvr>
    <a:masterClrMapping/>
  </p:clrMapOvr>
  <p:transition spd="slow"/>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96900"/>
            <a:ext cx="9144000" cy="626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Rectangle 3"/>
          <p:cNvSpPr>
            <a:spLocks noGrp="1" noChangeArrowheads="1"/>
          </p:cNvSpPr>
          <p:nvPr>
            <p:ph type="ctrTitle"/>
          </p:nvPr>
        </p:nvSpPr>
        <p:spPr>
          <a:xfrm>
            <a:off x="0" y="0"/>
            <a:ext cx="9144000" cy="806450"/>
          </a:xfrm>
          <a:solidFill>
            <a:schemeClr val="bg1"/>
          </a:solidFill>
        </p:spPr>
        <p:txBody>
          <a:bodyPr/>
          <a:lstStyle/>
          <a:p>
            <a:pPr eaLnBrk="1" hangingPunct="1"/>
            <a:r>
              <a:rPr lang="en-US" altLang="en-US" sz="3600" smtClean="0">
                <a:solidFill>
                  <a:schemeClr val="tx1"/>
                </a:solidFill>
              </a:rPr>
              <a:t>Regular model with real data!</a:t>
            </a:r>
          </a:p>
        </p:txBody>
      </p:sp>
    </p:spTree>
    <p:extLst>
      <p:ext uri="{BB962C8B-B14F-4D97-AF65-F5344CB8AC3E}">
        <p14:creationId xmlns:p14="http://schemas.microsoft.com/office/powerpoint/2010/main" val="709219492"/>
      </p:ext>
    </p:extLst>
  </p:cSld>
  <p:clrMapOvr>
    <a:masterClrMapping/>
  </p:clrMapOvr>
  <p:transition spd="slow"/>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5"/>
          <p:cNvSpPr>
            <a:spLocks noGrp="1" noChangeArrowheads="1"/>
          </p:cNvSpPr>
          <p:nvPr>
            <p:ph type="ctrTitle"/>
          </p:nvPr>
        </p:nvSpPr>
        <p:spPr>
          <a:xfrm>
            <a:off x="0" y="0"/>
            <a:ext cx="9144000" cy="708025"/>
          </a:xfrm>
          <a:extLst>
            <a:ext uri="{909E8E84-426E-40DD-AFC4-6F175D3DCCD1}">
              <a14:hiddenFill xmlns:a14="http://schemas.microsoft.com/office/drawing/2010/main">
                <a:solidFill>
                  <a:schemeClr val="tx1"/>
                </a:solidFill>
              </a14:hiddenFill>
            </a:ext>
          </a:extLst>
        </p:spPr>
        <p:txBody>
          <a:bodyPr/>
          <a:lstStyle/>
          <a:p>
            <a:pPr eaLnBrk="1" hangingPunct="1"/>
            <a:r>
              <a:rPr lang="en-US" altLang="en-US" sz="4000" smtClean="0">
                <a:solidFill>
                  <a:schemeClr val="tx1"/>
                </a:solidFill>
              </a:rPr>
              <a:t>Molecular Dynamics vs Observation</a:t>
            </a:r>
          </a:p>
        </p:txBody>
      </p:sp>
      <p:sp>
        <p:nvSpPr>
          <p:cNvPr id="4" name="TextBox 3"/>
          <p:cNvSpPr txBox="1">
            <a:spLocks noChangeArrowheads="1"/>
          </p:cNvSpPr>
          <p:nvPr/>
        </p:nvSpPr>
        <p:spPr bwMode="auto">
          <a:xfrm>
            <a:off x="6275388" y="3668713"/>
            <a:ext cx="10509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4000">
                <a:solidFill>
                  <a:srgbClr val="000000"/>
                </a:solidFill>
                <a:cs typeface="Arial" charset="0"/>
              </a:rPr>
              <a:t>F</a:t>
            </a:r>
            <a:r>
              <a:rPr lang="en-US" altLang="en-US" sz="4000" baseline="-25000">
                <a:solidFill>
                  <a:srgbClr val="000000"/>
                </a:solidFill>
                <a:cs typeface="Arial" charset="0"/>
              </a:rPr>
              <a:t>obs</a:t>
            </a:r>
          </a:p>
        </p:txBody>
      </p:sp>
      <p:sp>
        <p:nvSpPr>
          <p:cNvPr id="5" name="TextBox 4"/>
          <p:cNvSpPr txBox="1">
            <a:spLocks noChangeArrowheads="1"/>
          </p:cNvSpPr>
          <p:nvPr/>
        </p:nvSpPr>
        <p:spPr bwMode="auto">
          <a:xfrm>
            <a:off x="6303963" y="3238500"/>
            <a:ext cx="9921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rgbClr val="000000"/>
                </a:solidFill>
                <a:cs typeface="Arial" charset="0"/>
              </a:rPr>
              <a:t>1aho.cif</a:t>
            </a:r>
          </a:p>
        </p:txBody>
      </p:sp>
      <p:sp>
        <p:nvSpPr>
          <p:cNvPr id="8" name="TextBox 7"/>
          <p:cNvSpPr txBox="1">
            <a:spLocks noChangeArrowheads="1"/>
          </p:cNvSpPr>
          <p:nvPr/>
        </p:nvSpPr>
        <p:spPr bwMode="auto">
          <a:xfrm>
            <a:off x="7699375" y="3238500"/>
            <a:ext cx="1146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rgbClr val="000000"/>
                </a:solidFill>
                <a:cs typeface="Arial" charset="0"/>
              </a:rPr>
              <a:t>1aho.pdb</a:t>
            </a:r>
          </a:p>
        </p:txBody>
      </p:sp>
      <p:sp>
        <p:nvSpPr>
          <p:cNvPr id="12" name="TextBox 11"/>
          <p:cNvSpPr txBox="1">
            <a:spLocks noChangeArrowheads="1"/>
          </p:cNvSpPr>
          <p:nvPr/>
        </p:nvSpPr>
        <p:spPr bwMode="auto">
          <a:xfrm>
            <a:off x="3436938" y="3668713"/>
            <a:ext cx="10302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4000">
                <a:solidFill>
                  <a:srgbClr val="000000"/>
                </a:solidFill>
                <a:cs typeface="Arial" charset="0"/>
              </a:rPr>
              <a:t>F</a:t>
            </a:r>
            <a:r>
              <a:rPr lang="en-US" altLang="en-US" sz="4000" baseline="-25000">
                <a:solidFill>
                  <a:srgbClr val="000000"/>
                </a:solidFill>
                <a:cs typeface="Arial" charset="0"/>
              </a:rPr>
              <a:t>sim</a:t>
            </a:r>
          </a:p>
        </p:txBody>
      </p:sp>
      <p:cxnSp>
        <p:nvCxnSpPr>
          <p:cNvPr id="7" name="Straight Arrow Connector 6"/>
          <p:cNvCxnSpPr/>
          <p:nvPr/>
        </p:nvCxnSpPr>
        <p:spPr>
          <a:xfrm>
            <a:off x="3952875" y="2998788"/>
            <a:ext cx="0" cy="673100"/>
          </a:xfrm>
          <a:prstGeom prst="straightConnector1">
            <a:avLst/>
          </a:prstGeom>
          <a:ln w="25400">
            <a:tailEnd type="arrow"/>
          </a:ln>
        </p:spPr>
        <p:style>
          <a:lnRef idx="1">
            <a:schemeClr val="dk1"/>
          </a:lnRef>
          <a:fillRef idx="0">
            <a:schemeClr val="dk1"/>
          </a:fillRef>
          <a:effectRef idx="0">
            <a:schemeClr val="dk1"/>
          </a:effectRef>
          <a:fontRef idx="minor">
            <a:schemeClr val="tx1"/>
          </a:fontRef>
        </p:style>
      </p:cxnSp>
      <p:cxnSp>
        <p:nvCxnSpPr>
          <p:cNvPr id="15" name="Straight Arrow Connector 14"/>
          <p:cNvCxnSpPr/>
          <p:nvPr/>
        </p:nvCxnSpPr>
        <p:spPr>
          <a:xfrm>
            <a:off x="3952875" y="4902200"/>
            <a:ext cx="2847975" cy="0"/>
          </a:xfrm>
          <a:prstGeom prst="straightConnector1">
            <a:avLst/>
          </a:prstGeom>
          <a:ln w="25400">
            <a:headEnd type="arrow" w="lg" len="med"/>
            <a:tailEnd type="arrow" w="lg" len="med"/>
          </a:ln>
        </p:spPr>
        <p:style>
          <a:lnRef idx="1">
            <a:schemeClr val="dk1"/>
          </a:lnRef>
          <a:fillRef idx="0">
            <a:schemeClr val="dk1"/>
          </a:fillRef>
          <a:effectRef idx="0">
            <a:schemeClr val="dk1"/>
          </a:effectRef>
          <a:fontRef idx="minor">
            <a:schemeClr val="tx1"/>
          </a:fontRef>
        </p:style>
      </p:cxnSp>
      <p:grpSp>
        <p:nvGrpSpPr>
          <p:cNvPr id="56" name="Group 55"/>
          <p:cNvGrpSpPr>
            <a:grpSpLocks/>
          </p:cNvGrpSpPr>
          <p:nvPr/>
        </p:nvGrpSpPr>
        <p:grpSpPr bwMode="auto">
          <a:xfrm>
            <a:off x="6800850" y="4697413"/>
            <a:ext cx="1487488" cy="409575"/>
            <a:chOff x="6800376" y="4697100"/>
            <a:chExt cx="1487955" cy="409432"/>
          </a:xfrm>
        </p:grpSpPr>
        <p:cxnSp>
          <p:nvCxnSpPr>
            <p:cNvPr id="22" name="Straight Connector 21"/>
            <p:cNvCxnSpPr/>
            <p:nvPr/>
          </p:nvCxnSpPr>
          <p:spPr>
            <a:xfrm>
              <a:off x="8288331" y="4697100"/>
              <a:ext cx="0" cy="409432"/>
            </a:xfrm>
            <a:prstGeom prst="line">
              <a:avLst/>
            </a:prstGeom>
            <a:ln w="25400"/>
          </p:spPr>
          <p:style>
            <a:lnRef idx="1">
              <a:schemeClr val="dk1"/>
            </a:lnRef>
            <a:fillRef idx="0">
              <a:schemeClr val="dk1"/>
            </a:fillRef>
            <a:effectRef idx="0">
              <a:schemeClr val="dk1"/>
            </a:effectRef>
            <a:fontRef idx="minor">
              <a:schemeClr val="tx1"/>
            </a:fontRef>
          </p:style>
        </p:cxnSp>
        <p:cxnSp>
          <p:nvCxnSpPr>
            <p:cNvPr id="23" name="Straight Connector 22"/>
            <p:cNvCxnSpPr/>
            <p:nvPr/>
          </p:nvCxnSpPr>
          <p:spPr>
            <a:xfrm>
              <a:off x="6800376" y="4697100"/>
              <a:ext cx="0" cy="409432"/>
            </a:xfrm>
            <a:prstGeom prst="line">
              <a:avLst/>
            </a:prstGeom>
            <a:ln w="25400"/>
          </p:spPr>
          <p:style>
            <a:lnRef idx="1">
              <a:schemeClr val="dk1"/>
            </a:lnRef>
            <a:fillRef idx="0">
              <a:schemeClr val="dk1"/>
            </a:fillRef>
            <a:effectRef idx="0">
              <a:schemeClr val="dk1"/>
            </a:effectRef>
            <a:fontRef idx="minor">
              <a:schemeClr val="tx1"/>
            </a:fontRef>
          </p:style>
        </p:cxnSp>
        <p:cxnSp>
          <p:nvCxnSpPr>
            <p:cNvPr id="34" name="Straight Arrow Connector 33"/>
            <p:cNvCxnSpPr/>
            <p:nvPr/>
          </p:nvCxnSpPr>
          <p:spPr>
            <a:xfrm>
              <a:off x="6800376" y="4901816"/>
              <a:ext cx="1472075" cy="0"/>
            </a:xfrm>
            <a:prstGeom prst="straightConnector1">
              <a:avLst/>
            </a:prstGeom>
            <a:ln w="25400">
              <a:headEnd type="arrow" w="lg" len="med"/>
              <a:tailEnd type="arrow" w="lg" len="med"/>
            </a:ln>
          </p:spPr>
          <p:style>
            <a:lnRef idx="1">
              <a:schemeClr val="dk1"/>
            </a:lnRef>
            <a:fillRef idx="0">
              <a:schemeClr val="dk1"/>
            </a:fillRef>
            <a:effectRef idx="0">
              <a:schemeClr val="dk1"/>
            </a:effectRef>
            <a:fontRef idx="minor">
              <a:schemeClr val="tx1"/>
            </a:fontRef>
          </p:style>
        </p:cxnSp>
      </p:grpSp>
      <p:grpSp>
        <p:nvGrpSpPr>
          <p:cNvPr id="58" name="Group 57"/>
          <p:cNvGrpSpPr>
            <a:grpSpLocks/>
          </p:cNvGrpSpPr>
          <p:nvPr/>
        </p:nvGrpSpPr>
        <p:grpSpPr bwMode="auto">
          <a:xfrm>
            <a:off x="1393825" y="4697413"/>
            <a:ext cx="2559050" cy="409575"/>
            <a:chOff x="1393787" y="4697100"/>
            <a:chExt cx="2558549" cy="409432"/>
          </a:xfrm>
        </p:grpSpPr>
        <p:cxnSp>
          <p:nvCxnSpPr>
            <p:cNvPr id="17" name="Straight Connector 16"/>
            <p:cNvCxnSpPr/>
            <p:nvPr/>
          </p:nvCxnSpPr>
          <p:spPr>
            <a:xfrm>
              <a:off x="3952336" y="4697100"/>
              <a:ext cx="0" cy="409432"/>
            </a:xfrm>
            <a:prstGeom prst="line">
              <a:avLst/>
            </a:prstGeom>
            <a:ln w="25400"/>
          </p:spPr>
          <p:style>
            <a:lnRef idx="1">
              <a:schemeClr val="dk1"/>
            </a:lnRef>
            <a:fillRef idx="0">
              <a:schemeClr val="dk1"/>
            </a:fillRef>
            <a:effectRef idx="0">
              <a:schemeClr val="dk1"/>
            </a:effectRef>
            <a:fontRef idx="minor">
              <a:schemeClr val="tx1"/>
            </a:fontRef>
          </p:style>
        </p:cxnSp>
        <p:cxnSp>
          <p:nvCxnSpPr>
            <p:cNvPr id="33" name="Straight Arrow Connector 32"/>
            <p:cNvCxnSpPr/>
            <p:nvPr/>
          </p:nvCxnSpPr>
          <p:spPr>
            <a:xfrm>
              <a:off x="1393787" y="4900229"/>
              <a:ext cx="2558549" cy="0"/>
            </a:xfrm>
            <a:prstGeom prst="straightConnector1">
              <a:avLst/>
            </a:prstGeom>
            <a:ln w="25400">
              <a:headEnd type="arrow" w="lg" len="med"/>
              <a:tailEnd type="arrow" w="lg" len="med"/>
            </a:ln>
          </p:spPr>
          <p:style>
            <a:lnRef idx="1">
              <a:schemeClr val="dk1"/>
            </a:lnRef>
            <a:fillRef idx="0">
              <a:schemeClr val="dk1"/>
            </a:fillRef>
            <a:effectRef idx="0">
              <a:schemeClr val="dk1"/>
            </a:effectRef>
            <a:fontRef idx="minor">
              <a:schemeClr val="tx1"/>
            </a:fontRef>
          </p:style>
        </p:cxnSp>
        <p:cxnSp>
          <p:nvCxnSpPr>
            <p:cNvPr id="37" name="Straight Connector 36"/>
            <p:cNvCxnSpPr/>
            <p:nvPr/>
          </p:nvCxnSpPr>
          <p:spPr>
            <a:xfrm>
              <a:off x="1393787" y="4697100"/>
              <a:ext cx="0" cy="409432"/>
            </a:xfrm>
            <a:prstGeom prst="line">
              <a:avLst/>
            </a:prstGeom>
            <a:ln w="25400"/>
          </p:spPr>
          <p:style>
            <a:lnRef idx="1">
              <a:schemeClr val="dk1"/>
            </a:lnRef>
            <a:fillRef idx="0">
              <a:schemeClr val="dk1"/>
            </a:fillRef>
            <a:effectRef idx="0">
              <a:schemeClr val="dk1"/>
            </a:effectRef>
            <a:fontRef idx="minor">
              <a:schemeClr val="tx1"/>
            </a:fontRef>
          </p:style>
        </p:cxnSp>
      </p:grpSp>
      <p:sp>
        <p:nvSpPr>
          <p:cNvPr id="38" name="TextBox 37"/>
          <p:cNvSpPr txBox="1">
            <a:spLocks noChangeArrowheads="1"/>
          </p:cNvSpPr>
          <p:nvPr/>
        </p:nvSpPr>
        <p:spPr bwMode="auto">
          <a:xfrm>
            <a:off x="7675563" y="3668713"/>
            <a:ext cx="11064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4000">
                <a:solidFill>
                  <a:srgbClr val="000000"/>
                </a:solidFill>
                <a:cs typeface="Arial" charset="0"/>
              </a:rPr>
              <a:t>F</a:t>
            </a:r>
            <a:r>
              <a:rPr lang="en-US" altLang="en-US" sz="4000" baseline="-25000">
                <a:solidFill>
                  <a:srgbClr val="000000"/>
                </a:solidFill>
                <a:cs typeface="Arial" charset="0"/>
              </a:rPr>
              <a:t>calc</a:t>
            </a:r>
          </a:p>
        </p:txBody>
      </p:sp>
      <p:sp>
        <p:nvSpPr>
          <p:cNvPr id="39" name="TextBox 38"/>
          <p:cNvSpPr txBox="1">
            <a:spLocks noChangeArrowheads="1"/>
          </p:cNvSpPr>
          <p:nvPr/>
        </p:nvSpPr>
        <p:spPr bwMode="auto">
          <a:xfrm>
            <a:off x="846138" y="3668713"/>
            <a:ext cx="11064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4000">
                <a:solidFill>
                  <a:srgbClr val="000000"/>
                </a:solidFill>
                <a:cs typeface="Arial" charset="0"/>
              </a:rPr>
              <a:t>F</a:t>
            </a:r>
            <a:r>
              <a:rPr lang="en-US" altLang="en-US" sz="4000" baseline="-25000">
                <a:solidFill>
                  <a:srgbClr val="000000"/>
                </a:solidFill>
                <a:cs typeface="Arial" charset="0"/>
              </a:rPr>
              <a:t>calc</a:t>
            </a:r>
          </a:p>
        </p:txBody>
      </p:sp>
      <p:sp>
        <p:nvSpPr>
          <p:cNvPr id="48" name="Rectangle 47"/>
          <p:cNvSpPr>
            <a:spLocks noChangeArrowheads="1"/>
          </p:cNvSpPr>
          <p:nvPr/>
        </p:nvSpPr>
        <p:spPr bwMode="auto">
          <a:xfrm>
            <a:off x="1984375" y="4503738"/>
            <a:ext cx="14525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800">
                <a:solidFill>
                  <a:srgbClr val="000000"/>
                </a:solidFill>
                <a:cs typeface="Arial" charset="0"/>
              </a:rPr>
              <a:t>R</a:t>
            </a:r>
            <a:r>
              <a:rPr lang="en-US" altLang="en-US" sz="1800" baseline="-25000">
                <a:solidFill>
                  <a:srgbClr val="000000"/>
                </a:solidFill>
                <a:cs typeface="Arial" charset="0"/>
              </a:rPr>
              <a:t>cryst</a:t>
            </a:r>
            <a:r>
              <a:rPr lang="en-US" altLang="en-US" sz="1800">
                <a:solidFill>
                  <a:srgbClr val="000000"/>
                </a:solidFill>
                <a:cs typeface="Arial" charset="0"/>
              </a:rPr>
              <a:t>= 0.137</a:t>
            </a:r>
          </a:p>
        </p:txBody>
      </p:sp>
      <p:sp>
        <p:nvSpPr>
          <p:cNvPr id="49" name="Rectangle 48"/>
          <p:cNvSpPr>
            <a:spLocks noChangeArrowheads="1"/>
          </p:cNvSpPr>
          <p:nvPr/>
        </p:nvSpPr>
        <p:spPr bwMode="auto">
          <a:xfrm>
            <a:off x="6818313" y="4511675"/>
            <a:ext cx="14366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800">
                <a:solidFill>
                  <a:srgbClr val="000000"/>
                </a:solidFill>
                <a:cs typeface="Arial" charset="0"/>
              </a:rPr>
              <a:t>R</a:t>
            </a:r>
            <a:r>
              <a:rPr lang="en-US" altLang="en-US" sz="1800" baseline="-25000">
                <a:solidFill>
                  <a:srgbClr val="000000"/>
                </a:solidFill>
                <a:cs typeface="Arial" charset="0"/>
              </a:rPr>
              <a:t>cryst</a:t>
            </a:r>
            <a:r>
              <a:rPr lang="en-US" altLang="en-US" sz="1800">
                <a:solidFill>
                  <a:srgbClr val="000000"/>
                </a:solidFill>
                <a:cs typeface="Arial" charset="0"/>
              </a:rPr>
              <a:t>= 0.116</a:t>
            </a:r>
          </a:p>
        </p:txBody>
      </p:sp>
      <p:sp>
        <p:nvSpPr>
          <p:cNvPr id="52" name="Rectangle 51"/>
          <p:cNvSpPr>
            <a:spLocks noChangeArrowheads="1"/>
          </p:cNvSpPr>
          <p:nvPr/>
        </p:nvSpPr>
        <p:spPr bwMode="auto">
          <a:xfrm>
            <a:off x="4394200" y="4376738"/>
            <a:ext cx="205898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a:solidFill>
                  <a:srgbClr val="000000"/>
                </a:solidFill>
                <a:cs typeface="Arial" charset="0"/>
              </a:rPr>
              <a:t>R</a:t>
            </a:r>
            <a:r>
              <a:rPr lang="en-US" altLang="en-US" sz="2800" baseline="-25000">
                <a:solidFill>
                  <a:srgbClr val="000000"/>
                </a:solidFill>
                <a:cs typeface="Arial" charset="0"/>
              </a:rPr>
              <a:t>vault</a:t>
            </a:r>
            <a:r>
              <a:rPr lang="en-US" altLang="en-US" sz="2800">
                <a:solidFill>
                  <a:srgbClr val="000000"/>
                </a:solidFill>
                <a:cs typeface="Arial" charset="0"/>
              </a:rPr>
              <a:t> = 0.69</a:t>
            </a:r>
          </a:p>
        </p:txBody>
      </p:sp>
      <p:sp>
        <p:nvSpPr>
          <p:cNvPr id="50" name="TextBox 49"/>
          <p:cNvSpPr txBox="1">
            <a:spLocks noChangeArrowheads="1"/>
          </p:cNvSpPr>
          <p:nvPr/>
        </p:nvSpPr>
        <p:spPr bwMode="auto">
          <a:xfrm>
            <a:off x="249238" y="3235325"/>
            <a:ext cx="2327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rgbClr val="000000"/>
                </a:solidFill>
                <a:cs typeface="Arial" charset="0"/>
              </a:rPr>
              <a:t>refined_vs_Fsim.pdb</a:t>
            </a:r>
          </a:p>
        </p:txBody>
      </p:sp>
      <p:grpSp>
        <p:nvGrpSpPr>
          <p:cNvPr id="64" name="Group 63"/>
          <p:cNvGrpSpPr>
            <a:grpSpLocks/>
          </p:cNvGrpSpPr>
          <p:nvPr/>
        </p:nvGrpSpPr>
        <p:grpSpPr bwMode="auto">
          <a:xfrm>
            <a:off x="365125" y="3603625"/>
            <a:ext cx="8548688" cy="2822575"/>
            <a:chOff x="364715" y="3603003"/>
            <a:chExt cx="8549575" cy="2822575"/>
          </a:xfrm>
        </p:grpSpPr>
        <p:sp>
          <p:nvSpPr>
            <p:cNvPr id="51" name="Freeform 50"/>
            <p:cNvSpPr/>
            <p:nvPr/>
          </p:nvSpPr>
          <p:spPr>
            <a:xfrm>
              <a:off x="364715" y="3644278"/>
              <a:ext cx="3907243" cy="2366963"/>
            </a:xfrm>
            <a:custGeom>
              <a:avLst/>
              <a:gdLst>
                <a:gd name="connsiteX0" fmla="*/ 495094 w 4057160"/>
                <a:gd name="connsiteY0" fmla="*/ 0 h 2462162"/>
                <a:gd name="connsiteX1" fmla="*/ 3775 w 4057160"/>
                <a:gd name="connsiteY1" fmla="*/ 1119116 h 2462162"/>
                <a:gd name="connsiteX2" fmla="*/ 727106 w 4057160"/>
                <a:gd name="connsiteY2" fmla="*/ 2279176 h 2462162"/>
                <a:gd name="connsiteX3" fmla="*/ 4057160 w 4057160"/>
                <a:gd name="connsiteY3" fmla="*/ 2442949 h 2462162"/>
                <a:gd name="connsiteX0" fmla="*/ 495094 w 4144637"/>
                <a:gd name="connsiteY0" fmla="*/ 0 h 2307688"/>
                <a:gd name="connsiteX1" fmla="*/ 3775 w 4144637"/>
                <a:gd name="connsiteY1" fmla="*/ 1119116 h 2307688"/>
                <a:gd name="connsiteX2" fmla="*/ 727106 w 4144637"/>
                <a:gd name="connsiteY2" fmla="*/ 2279176 h 2307688"/>
                <a:gd name="connsiteX3" fmla="*/ 4144637 w 4144637"/>
                <a:gd name="connsiteY3" fmla="*/ 1965277 h 2307688"/>
                <a:gd name="connsiteX0" fmla="*/ 495094 w 4173797"/>
                <a:gd name="connsiteY0" fmla="*/ 0 h 2366920"/>
                <a:gd name="connsiteX1" fmla="*/ 3775 w 4173797"/>
                <a:gd name="connsiteY1" fmla="*/ 1119116 h 2366920"/>
                <a:gd name="connsiteX2" fmla="*/ 727106 w 4173797"/>
                <a:gd name="connsiteY2" fmla="*/ 2279176 h 2366920"/>
                <a:gd name="connsiteX3" fmla="*/ 4173797 w 4173797"/>
                <a:gd name="connsiteY3" fmla="*/ 2265528 h 2366920"/>
              </a:gdLst>
              <a:ahLst/>
              <a:cxnLst>
                <a:cxn ang="0">
                  <a:pos x="connsiteX0" y="connsiteY0"/>
                </a:cxn>
                <a:cxn ang="0">
                  <a:pos x="connsiteX1" y="connsiteY1"/>
                </a:cxn>
                <a:cxn ang="0">
                  <a:pos x="connsiteX2" y="connsiteY2"/>
                </a:cxn>
                <a:cxn ang="0">
                  <a:pos x="connsiteX3" y="connsiteY3"/>
                </a:cxn>
              </a:cxnLst>
              <a:rect l="l" t="t" r="r" b="b"/>
              <a:pathLst>
                <a:path w="4173797" h="2366920">
                  <a:moveTo>
                    <a:pt x="495094" y="0"/>
                  </a:moveTo>
                  <a:cubicBezTo>
                    <a:pt x="230100" y="369626"/>
                    <a:pt x="-34894" y="739253"/>
                    <a:pt x="3775" y="1119116"/>
                  </a:cubicBezTo>
                  <a:cubicBezTo>
                    <a:pt x="42444" y="1498979"/>
                    <a:pt x="32102" y="2088107"/>
                    <a:pt x="727106" y="2279176"/>
                  </a:cubicBezTo>
                  <a:cubicBezTo>
                    <a:pt x="1422110" y="2470245"/>
                    <a:pt x="2846552" y="2293961"/>
                    <a:pt x="4173797" y="2265528"/>
                  </a:cubicBezTo>
                </a:path>
              </a:pathLst>
            </a:custGeom>
            <a:ln w="25400">
              <a:tailEnd type="stealth" w="lg" len="med"/>
            </a:ln>
          </p:spPr>
          <p:style>
            <a:lnRef idx="1">
              <a:schemeClr val="dk1"/>
            </a:lnRef>
            <a:fillRef idx="0">
              <a:schemeClr val="dk1"/>
            </a:fillRef>
            <a:effectRef idx="0">
              <a:schemeClr val="dk1"/>
            </a:effectRef>
            <a:fontRef idx="minor">
              <a:schemeClr val="tx1"/>
            </a:fontRef>
          </p:style>
          <p:txBody>
            <a:bodyPr anchor="ctr"/>
            <a:lstStyle/>
            <a:p>
              <a:pPr algn="ctr">
                <a:defRPr/>
              </a:pPr>
              <a:endParaRPr lang="en-US">
                <a:solidFill>
                  <a:srgbClr val="000000"/>
                </a:solidFill>
              </a:endParaRPr>
            </a:p>
          </p:txBody>
        </p:sp>
        <p:sp>
          <p:nvSpPr>
            <p:cNvPr id="53" name="Freeform 52"/>
            <p:cNvSpPr/>
            <p:nvPr/>
          </p:nvSpPr>
          <p:spPr>
            <a:xfrm>
              <a:off x="6358150" y="3603003"/>
              <a:ext cx="2556140" cy="2354263"/>
            </a:xfrm>
            <a:custGeom>
              <a:avLst/>
              <a:gdLst>
                <a:gd name="connsiteX0" fmla="*/ 2497540 w 2841037"/>
                <a:gd name="connsiteY0" fmla="*/ 0 h 2497541"/>
                <a:gd name="connsiteX1" fmla="*/ 2838734 w 2841037"/>
                <a:gd name="connsiteY1" fmla="*/ 1269242 h 2497541"/>
                <a:gd name="connsiteX2" fmla="*/ 2347415 w 2841037"/>
                <a:gd name="connsiteY2" fmla="*/ 2292824 h 2497541"/>
                <a:gd name="connsiteX3" fmla="*/ 0 w 2841037"/>
                <a:gd name="connsiteY3" fmla="*/ 2497541 h 2497541"/>
                <a:gd name="connsiteX0" fmla="*/ 2559555 w 2903052"/>
                <a:gd name="connsiteY0" fmla="*/ 0 h 2312269"/>
                <a:gd name="connsiteX1" fmla="*/ 2900749 w 2903052"/>
                <a:gd name="connsiteY1" fmla="*/ 1269242 h 2312269"/>
                <a:gd name="connsiteX2" fmla="*/ 2409430 w 2903052"/>
                <a:gd name="connsiteY2" fmla="*/ 2292824 h 2312269"/>
                <a:gd name="connsiteX3" fmla="*/ 0 w 2903052"/>
                <a:gd name="connsiteY3" fmla="*/ 1966462 h 2312269"/>
                <a:gd name="connsiteX0" fmla="*/ 2559555 w 2903052"/>
                <a:gd name="connsiteY0" fmla="*/ 0 h 2349537"/>
                <a:gd name="connsiteX1" fmla="*/ 2900749 w 2903052"/>
                <a:gd name="connsiteY1" fmla="*/ 1269242 h 2349537"/>
                <a:gd name="connsiteX2" fmla="*/ 2409430 w 2903052"/>
                <a:gd name="connsiteY2" fmla="*/ 2292824 h 2349537"/>
                <a:gd name="connsiteX3" fmla="*/ 0 w 2903052"/>
                <a:gd name="connsiteY3" fmla="*/ 2225193 h 2349537"/>
              </a:gdLst>
              <a:ahLst/>
              <a:cxnLst>
                <a:cxn ang="0">
                  <a:pos x="connsiteX0" y="connsiteY0"/>
                </a:cxn>
                <a:cxn ang="0">
                  <a:pos x="connsiteX1" y="connsiteY1"/>
                </a:cxn>
                <a:cxn ang="0">
                  <a:pos x="connsiteX2" y="connsiteY2"/>
                </a:cxn>
                <a:cxn ang="0">
                  <a:pos x="connsiteX3" y="connsiteY3"/>
                </a:cxn>
              </a:cxnLst>
              <a:rect l="l" t="t" r="r" b="b"/>
              <a:pathLst>
                <a:path w="2903052" h="2349537">
                  <a:moveTo>
                    <a:pt x="2559555" y="0"/>
                  </a:moveTo>
                  <a:cubicBezTo>
                    <a:pt x="2742662" y="443552"/>
                    <a:pt x="2925770" y="887105"/>
                    <a:pt x="2900749" y="1269242"/>
                  </a:cubicBezTo>
                  <a:cubicBezTo>
                    <a:pt x="2875728" y="1651379"/>
                    <a:pt x="2892888" y="2133499"/>
                    <a:pt x="2409430" y="2292824"/>
                  </a:cubicBezTo>
                  <a:cubicBezTo>
                    <a:pt x="1925972" y="2452149"/>
                    <a:pt x="937146" y="2225192"/>
                    <a:pt x="0" y="2225193"/>
                  </a:cubicBezTo>
                </a:path>
              </a:pathLst>
            </a:custGeom>
            <a:ln w="25400">
              <a:tailEnd type="stealth" w="lg" len="med"/>
            </a:ln>
          </p:spPr>
          <p:style>
            <a:lnRef idx="1">
              <a:schemeClr val="dk1"/>
            </a:lnRef>
            <a:fillRef idx="0">
              <a:schemeClr val="dk1"/>
            </a:fillRef>
            <a:effectRef idx="0">
              <a:schemeClr val="dk1"/>
            </a:effectRef>
            <a:fontRef idx="minor">
              <a:schemeClr val="tx1"/>
            </a:fontRef>
          </p:style>
          <p:txBody>
            <a:bodyPr anchor="ctr"/>
            <a:lstStyle/>
            <a:p>
              <a:pPr algn="ctr">
                <a:defRPr/>
              </a:pPr>
              <a:endParaRPr lang="en-US">
                <a:solidFill>
                  <a:srgbClr val="000000"/>
                </a:solidFill>
              </a:endParaRPr>
            </a:p>
          </p:txBody>
        </p:sp>
        <p:sp>
          <p:nvSpPr>
            <p:cNvPr id="135195" name="TextBox 53"/>
            <p:cNvSpPr txBox="1">
              <a:spLocks noChangeArrowheads="1"/>
            </p:cNvSpPr>
            <p:nvPr/>
          </p:nvSpPr>
          <p:spPr bwMode="auto">
            <a:xfrm>
              <a:off x="4279406" y="6056246"/>
              <a:ext cx="20890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rgbClr val="000000"/>
                  </a:solidFill>
                  <a:cs typeface="Arial" charset="0"/>
                </a:rPr>
                <a:t>LSQ rmsd = 0.43Å</a:t>
              </a:r>
            </a:p>
          </p:txBody>
        </p:sp>
        <p:sp>
          <p:nvSpPr>
            <p:cNvPr id="135196" name="TextBox 56"/>
            <p:cNvSpPr txBox="1">
              <a:spLocks noChangeArrowheads="1"/>
            </p:cNvSpPr>
            <p:nvPr/>
          </p:nvSpPr>
          <p:spPr bwMode="auto">
            <a:xfrm>
              <a:off x="4536559" y="5640405"/>
              <a:ext cx="16273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rgbClr val="000000"/>
                  </a:solidFill>
                  <a:cs typeface="Arial" charset="0"/>
                </a:rPr>
                <a:t>rmsd = 1.05 Å</a:t>
              </a:r>
            </a:p>
          </p:txBody>
        </p:sp>
      </p:grpSp>
      <p:sp>
        <p:nvSpPr>
          <p:cNvPr id="135186" name="TextBox 54"/>
          <p:cNvSpPr txBox="1">
            <a:spLocks noChangeArrowheads="1"/>
          </p:cNvSpPr>
          <p:nvPr/>
        </p:nvSpPr>
        <p:spPr bwMode="auto">
          <a:xfrm>
            <a:off x="1504950" y="769938"/>
            <a:ext cx="6134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rgbClr val="000000"/>
                </a:solidFill>
                <a:cs typeface="Arial" charset="0"/>
              </a:rPr>
              <a:t>1aho 64-residue scorpion toxin in water to 1.0 Å resolution</a:t>
            </a:r>
          </a:p>
        </p:txBody>
      </p:sp>
      <p:cxnSp>
        <p:nvCxnSpPr>
          <p:cNvPr id="59" name="Straight Arrow Connector 58"/>
          <p:cNvCxnSpPr/>
          <p:nvPr/>
        </p:nvCxnSpPr>
        <p:spPr>
          <a:xfrm flipH="1" flipV="1">
            <a:off x="2562225" y="3151188"/>
            <a:ext cx="874713" cy="520700"/>
          </a:xfrm>
          <a:prstGeom prst="straightConnector1">
            <a:avLst/>
          </a:prstGeom>
          <a:ln w="25400">
            <a:tailEnd type="arrow"/>
          </a:ln>
        </p:spPr>
        <p:style>
          <a:lnRef idx="1">
            <a:schemeClr val="dk1"/>
          </a:lnRef>
          <a:fillRef idx="0">
            <a:schemeClr val="dk1"/>
          </a:fillRef>
          <a:effectRef idx="0">
            <a:schemeClr val="dk1"/>
          </a:effectRef>
          <a:fontRef idx="minor">
            <a:schemeClr val="tx1"/>
          </a:fontRef>
        </p:style>
      </p:cxnSp>
      <p:sp>
        <p:nvSpPr>
          <p:cNvPr id="60" name="Rectangle 59"/>
          <p:cNvSpPr>
            <a:spLocks noChangeArrowheads="1"/>
          </p:cNvSpPr>
          <p:nvPr/>
        </p:nvSpPr>
        <p:spPr bwMode="auto">
          <a:xfrm>
            <a:off x="4252913" y="5008563"/>
            <a:ext cx="22590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000">
                <a:solidFill>
                  <a:srgbClr val="000000"/>
                </a:solidFill>
                <a:cs typeface="Arial" charset="0"/>
              </a:rPr>
              <a:t>R</a:t>
            </a:r>
            <a:r>
              <a:rPr lang="en-US" altLang="en-US" sz="2000" baseline="-25000">
                <a:solidFill>
                  <a:srgbClr val="000000"/>
                </a:solidFill>
                <a:cs typeface="Arial" charset="0"/>
              </a:rPr>
              <a:t>vault</a:t>
            </a:r>
            <a:r>
              <a:rPr lang="en-US" altLang="en-US" sz="2000">
                <a:solidFill>
                  <a:srgbClr val="000000"/>
                </a:solidFill>
                <a:cs typeface="Arial" charset="0"/>
              </a:rPr>
              <a:t> = 0.48 to 4 Å</a:t>
            </a:r>
          </a:p>
        </p:txBody>
      </p:sp>
      <p:pic>
        <p:nvPicPr>
          <p:cNvPr id="135189" name="Picture 6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94000" y="1387475"/>
            <a:ext cx="2295525" cy="15716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2" name="Picture 6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6063" y="1397000"/>
            <a:ext cx="2295525" cy="15716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3" name="Picture 6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43663" y="1387475"/>
            <a:ext cx="2295525" cy="15716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6" name="Rectangle 65"/>
          <p:cNvSpPr>
            <a:spLocks noChangeArrowheads="1"/>
          </p:cNvSpPr>
          <p:nvPr/>
        </p:nvSpPr>
        <p:spPr bwMode="auto">
          <a:xfrm>
            <a:off x="4418013" y="4378325"/>
            <a:ext cx="105886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a:solidFill>
                  <a:srgbClr val="000000"/>
                </a:solidFill>
                <a:cs typeface="Arial" charset="0"/>
              </a:rPr>
              <a:t>R</a:t>
            </a:r>
            <a:r>
              <a:rPr lang="en-US" altLang="en-US" sz="2800" baseline="-25000">
                <a:solidFill>
                  <a:srgbClr val="000000"/>
                </a:solidFill>
                <a:cs typeface="Arial" charset="0"/>
              </a:rPr>
              <a:t>iso</a:t>
            </a:r>
            <a:r>
              <a:rPr lang="en-US" altLang="en-US" sz="2800">
                <a:solidFill>
                  <a:srgbClr val="000000"/>
                </a:solidFill>
                <a:cs typeface="Arial" charset="0"/>
              </a:rPr>
              <a:t> =</a:t>
            </a:r>
          </a:p>
        </p:txBody>
      </p:sp>
    </p:spTree>
    <p:extLst>
      <p:ext uri="{BB962C8B-B14F-4D97-AF65-F5344CB8AC3E}">
        <p14:creationId xmlns:p14="http://schemas.microsoft.com/office/powerpoint/2010/main" val="33266410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63"/>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5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9"/>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66"/>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5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66"/>
                                        </p:tgtEl>
                                        <p:attrNameLst>
                                          <p:attrName>style.visibility</p:attrName>
                                        </p:attrNameLst>
                                      </p:cBhvr>
                                      <p:to>
                                        <p:strVal val="hidden"/>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0"/>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22" presetClass="entr" presetSubtype="1" fill="hold" nodeType="clickEffect">
                                  <p:stCondLst>
                                    <p:cond delay="0"/>
                                  </p:stCondLst>
                                  <p:childTnLst>
                                    <p:set>
                                      <p:cBhvr>
                                        <p:cTn id="74" dur="1" fill="hold">
                                          <p:stCondLst>
                                            <p:cond delay="0"/>
                                          </p:stCondLst>
                                        </p:cTn>
                                        <p:tgtEl>
                                          <p:spTgt spid="64"/>
                                        </p:tgtEl>
                                        <p:attrNameLst>
                                          <p:attrName>style.visibility</p:attrName>
                                        </p:attrNameLst>
                                      </p:cBhvr>
                                      <p:to>
                                        <p:strVal val="visible"/>
                                      </p:to>
                                    </p:set>
                                    <p:animEffect transition="in" filter="wipe(up)">
                                      <p:cBhvr>
                                        <p:cTn id="75"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12" grpId="0"/>
      <p:bldP spid="38" grpId="0"/>
      <p:bldP spid="39" grpId="0"/>
      <p:bldP spid="48" grpId="0"/>
      <p:bldP spid="49" grpId="0"/>
      <p:bldP spid="52" grpId="0"/>
      <p:bldP spid="50" grpId="0"/>
      <p:bldP spid="60" grpId="0"/>
      <p:bldP spid="66" grpId="0"/>
      <p:bldP spid="66" grpId="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77850"/>
            <a:ext cx="9144000" cy="628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5" name="Rectangle 5"/>
          <p:cNvSpPr>
            <a:spLocks noGrp="1" noChangeArrowheads="1"/>
          </p:cNvSpPr>
          <p:nvPr>
            <p:ph type="ctrTitle"/>
          </p:nvPr>
        </p:nvSpPr>
        <p:spPr>
          <a:xfrm>
            <a:off x="0" y="0"/>
            <a:ext cx="9144000" cy="708025"/>
          </a:xfrm>
          <a:solidFill>
            <a:schemeClr val="bg1"/>
          </a:solidFill>
        </p:spPr>
        <p:txBody>
          <a:bodyPr/>
          <a:lstStyle/>
          <a:p>
            <a:pPr eaLnBrk="1" hangingPunct="1"/>
            <a:r>
              <a:rPr lang="en-US" altLang="en-US" sz="4000" smtClean="0">
                <a:solidFill>
                  <a:schemeClr val="tx1"/>
                </a:solidFill>
              </a:rPr>
              <a:t>Molecular Dynamics vs Observation</a:t>
            </a:r>
          </a:p>
        </p:txBody>
      </p:sp>
      <p:sp>
        <p:nvSpPr>
          <p:cNvPr id="5" name="Rectangle 4"/>
          <p:cNvSpPr/>
          <p:nvPr/>
        </p:nvSpPr>
        <p:spPr>
          <a:xfrm rot="1635581">
            <a:off x="4257675" y="3562350"/>
            <a:ext cx="382588" cy="73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36197" name="TextBox 3"/>
          <p:cNvSpPr txBox="1">
            <a:spLocks noChangeArrowheads="1"/>
          </p:cNvSpPr>
          <p:nvPr/>
        </p:nvSpPr>
        <p:spPr bwMode="auto">
          <a:xfrm>
            <a:off x="0" y="5380038"/>
            <a:ext cx="3019425" cy="1477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b="1">
                <a:solidFill>
                  <a:srgbClr val="000000"/>
                </a:solidFill>
                <a:cs typeface="Arial" charset="0"/>
              </a:rPr>
              <a:t>Sodium acetate trihydrate</a:t>
            </a:r>
          </a:p>
          <a:p>
            <a:pPr eaLnBrk="1" hangingPunct="1">
              <a:spcBef>
                <a:spcPct val="0"/>
              </a:spcBef>
              <a:buFontTx/>
              <a:buNone/>
            </a:pPr>
            <a:r>
              <a:rPr lang="en-US" altLang="en-US" sz="1800">
                <a:solidFill>
                  <a:srgbClr val="000000"/>
                </a:solidFill>
                <a:cs typeface="Arial" charset="0"/>
              </a:rPr>
              <a:t>5 atoms</a:t>
            </a:r>
          </a:p>
          <a:p>
            <a:pPr eaLnBrk="1" hangingPunct="1">
              <a:spcBef>
                <a:spcPct val="0"/>
              </a:spcBef>
              <a:buFontTx/>
              <a:buNone/>
            </a:pPr>
            <a:r>
              <a:rPr lang="en-US" altLang="en-US" sz="1800">
                <a:solidFill>
                  <a:srgbClr val="000000"/>
                </a:solidFill>
                <a:cs typeface="Arial" charset="0"/>
              </a:rPr>
              <a:t>3 waters</a:t>
            </a:r>
          </a:p>
          <a:p>
            <a:pPr eaLnBrk="1" hangingPunct="1">
              <a:spcBef>
                <a:spcPct val="0"/>
              </a:spcBef>
              <a:buFontTx/>
              <a:buNone/>
            </a:pPr>
            <a:r>
              <a:rPr lang="en-US" altLang="en-US" sz="1800">
                <a:solidFill>
                  <a:srgbClr val="000000"/>
                </a:solidFill>
                <a:cs typeface="Arial" charset="0"/>
              </a:rPr>
              <a:t>0.9 Å resolution</a:t>
            </a:r>
          </a:p>
          <a:p>
            <a:pPr eaLnBrk="1" hangingPunct="1">
              <a:spcBef>
                <a:spcPct val="0"/>
              </a:spcBef>
              <a:buFontTx/>
              <a:buNone/>
            </a:pPr>
            <a:r>
              <a:rPr lang="en-US" altLang="en-US" sz="1800">
                <a:solidFill>
                  <a:srgbClr val="000000"/>
                </a:solidFill>
                <a:cs typeface="Arial" charset="0"/>
              </a:rPr>
              <a:t>C2/c</a:t>
            </a:r>
          </a:p>
        </p:txBody>
      </p:sp>
      <p:sp>
        <p:nvSpPr>
          <p:cNvPr id="6" name="Rectangle 5"/>
          <p:cNvSpPr>
            <a:spLocks noChangeArrowheads="1"/>
          </p:cNvSpPr>
          <p:nvPr/>
        </p:nvSpPr>
        <p:spPr bwMode="auto">
          <a:xfrm>
            <a:off x="2390775" y="5962650"/>
            <a:ext cx="205898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a:solidFill>
                  <a:srgbClr val="000000"/>
                </a:solidFill>
                <a:cs typeface="Arial" charset="0"/>
              </a:rPr>
              <a:t>R</a:t>
            </a:r>
            <a:r>
              <a:rPr lang="en-US" altLang="en-US" sz="2800" baseline="-25000">
                <a:solidFill>
                  <a:srgbClr val="000000"/>
                </a:solidFill>
                <a:cs typeface="Arial" charset="0"/>
              </a:rPr>
              <a:t>vault</a:t>
            </a:r>
            <a:r>
              <a:rPr lang="en-US" altLang="en-US" sz="2800">
                <a:solidFill>
                  <a:srgbClr val="000000"/>
                </a:solidFill>
                <a:cs typeface="Arial" charset="0"/>
              </a:rPr>
              <a:t> = 0.01</a:t>
            </a:r>
          </a:p>
        </p:txBody>
      </p:sp>
    </p:spTree>
    <p:extLst>
      <p:ext uri="{BB962C8B-B14F-4D97-AF65-F5344CB8AC3E}">
        <p14:creationId xmlns:p14="http://schemas.microsoft.com/office/powerpoint/2010/main" val="37248156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5"/>
          <p:cNvSpPr>
            <a:spLocks noGrp="1" noChangeArrowheads="1"/>
          </p:cNvSpPr>
          <p:nvPr>
            <p:ph type="ctrTitle"/>
          </p:nvPr>
        </p:nvSpPr>
        <p:spPr>
          <a:xfrm>
            <a:off x="0" y="0"/>
            <a:ext cx="9144000" cy="708025"/>
          </a:xfrm>
          <a:solidFill>
            <a:schemeClr val="bg1"/>
          </a:solidFill>
        </p:spPr>
        <p:txBody>
          <a:bodyPr/>
          <a:lstStyle/>
          <a:p>
            <a:pPr eaLnBrk="1" hangingPunct="1"/>
            <a:r>
              <a:rPr lang="en-US" altLang="en-US" sz="4000" smtClean="0">
                <a:solidFill>
                  <a:schemeClr val="tx1"/>
                </a:solidFill>
              </a:rPr>
              <a:t>Molecular Dynamics vs Observation</a:t>
            </a:r>
          </a:p>
        </p:txBody>
      </p:sp>
      <p:sp>
        <p:nvSpPr>
          <p:cNvPr id="5" name="Rectangle 4"/>
          <p:cNvSpPr/>
          <p:nvPr/>
        </p:nvSpPr>
        <p:spPr>
          <a:xfrm rot="1635581">
            <a:off x="4257675" y="3562350"/>
            <a:ext cx="382588" cy="73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pic>
        <p:nvPicPr>
          <p:cNvPr id="13722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016000"/>
            <a:ext cx="9144000"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1" name="TextBox 6"/>
          <p:cNvSpPr txBox="1">
            <a:spLocks noChangeArrowheads="1"/>
          </p:cNvSpPr>
          <p:nvPr/>
        </p:nvSpPr>
        <p:spPr bwMode="auto">
          <a:xfrm>
            <a:off x="182563" y="2760663"/>
            <a:ext cx="1787525"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b="1">
                <a:solidFill>
                  <a:srgbClr val="000000"/>
                </a:solidFill>
                <a:cs typeface="Arial" charset="0"/>
              </a:rPr>
              <a:t>fav8</a:t>
            </a:r>
          </a:p>
          <a:p>
            <a:pPr eaLnBrk="1" hangingPunct="1">
              <a:spcBef>
                <a:spcPct val="0"/>
              </a:spcBef>
              <a:buFontTx/>
              <a:buNone/>
            </a:pPr>
            <a:r>
              <a:rPr lang="en-US" altLang="en-US" sz="1800">
                <a:solidFill>
                  <a:srgbClr val="000000"/>
                </a:solidFill>
                <a:cs typeface="Arial" charset="0"/>
              </a:rPr>
              <a:t>8 residues</a:t>
            </a:r>
          </a:p>
          <a:p>
            <a:pPr eaLnBrk="1" hangingPunct="1">
              <a:spcBef>
                <a:spcPct val="0"/>
              </a:spcBef>
              <a:buFontTx/>
              <a:buNone/>
            </a:pPr>
            <a:r>
              <a:rPr lang="en-US" altLang="en-US" sz="1800">
                <a:solidFill>
                  <a:srgbClr val="000000"/>
                </a:solidFill>
                <a:cs typeface="Arial" charset="0"/>
              </a:rPr>
              <a:t>4 waters</a:t>
            </a:r>
          </a:p>
          <a:p>
            <a:pPr eaLnBrk="1" hangingPunct="1">
              <a:spcBef>
                <a:spcPct val="0"/>
              </a:spcBef>
              <a:buFontTx/>
              <a:buNone/>
            </a:pPr>
            <a:r>
              <a:rPr lang="en-US" altLang="en-US" sz="1800">
                <a:solidFill>
                  <a:srgbClr val="000000"/>
                </a:solidFill>
                <a:cs typeface="Arial" charset="0"/>
              </a:rPr>
              <a:t>1.0 Å resolution</a:t>
            </a:r>
          </a:p>
          <a:p>
            <a:pPr eaLnBrk="1" hangingPunct="1">
              <a:spcBef>
                <a:spcPct val="0"/>
              </a:spcBef>
              <a:buFontTx/>
              <a:buNone/>
            </a:pPr>
            <a:r>
              <a:rPr lang="en-US" altLang="en-US" sz="1800">
                <a:solidFill>
                  <a:srgbClr val="000000"/>
                </a:solidFill>
                <a:cs typeface="Arial" charset="0"/>
              </a:rPr>
              <a:t>P1</a:t>
            </a:r>
          </a:p>
        </p:txBody>
      </p:sp>
    </p:spTree>
    <p:extLst>
      <p:ext uri="{BB962C8B-B14F-4D97-AF65-F5344CB8AC3E}">
        <p14:creationId xmlns:p14="http://schemas.microsoft.com/office/powerpoint/2010/main" val="427755283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5"/>
          <p:cNvSpPr>
            <a:spLocks noGrp="1" noChangeArrowheads="1"/>
          </p:cNvSpPr>
          <p:nvPr>
            <p:ph type="ctrTitle"/>
          </p:nvPr>
        </p:nvSpPr>
        <p:spPr>
          <a:xfrm>
            <a:off x="0" y="0"/>
            <a:ext cx="9144000" cy="708025"/>
          </a:xfrm>
          <a:extLst>
            <a:ext uri="{909E8E84-426E-40DD-AFC4-6F175D3DCCD1}">
              <a14:hiddenFill xmlns:a14="http://schemas.microsoft.com/office/drawing/2010/main">
                <a:solidFill>
                  <a:schemeClr val="tx1"/>
                </a:solidFill>
              </a14:hiddenFill>
            </a:ext>
          </a:extLst>
        </p:spPr>
        <p:txBody>
          <a:bodyPr/>
          <a:lstStyle/>
          <a:p>
            <a:pPr eaLnBrk="1" hangingPunct="1"/>
            <a:r>
              <a:rPr lang="en-US" altLang="en-US" sz="4000" smtClean="0">
                <a:solidFill>
                  <a:schemeClr val="tx1"/>
                </a:solidFill>
              </a:rPr>
              <a:t>Molecular Dynamics vs Observation</a:t>
            </a:r>
          </a:p>
        </p:txBody>
      </p:sp>
      <p:sp>
        <p:nvSpPr>
          <p:cNvPr id="138243" name="TextBox 3"/>
          <p:cNvSpPr txBox="1">
            <a:spLocks noChangeArrowheads="1"/>
          </p:cNvSpPr>
          <p:nvPr/>
        </p:nvSpPr>
        <p:spPr bwMode="auto">
          <a:xfrm>
            <a:off x="6275388" y="3668713"/>
            <a:ext cx="10509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4000">
                <a:solidFill>
                  <a:srgbClr val="000000"/>
                </a:solidFill>
                <a:cs typeface="Arial" charset="0"/>
              </a:rPr>
              <a:t>F</a:t>
            </a:r>
            <a:r>
              <a:rPr lang="en-US" altLang="en-US" sz="4000" baseline="-25000">
                <a:solidFill>
                  <a:srgbClr val="000000"/>
                </a:solidFill>
                <a:cs typeface="Arial" charset="0"/>
              </a:rPr>
              <a:t>obs</a:t>
            </a:r>
          </a:p>
        </p:txBody>
      </p:sp>
      <p:sp>
        <p:nvSpPr>
          <p:cNvPr id="138244" name="TextBox 4"/>
          <p:cNvSpPr txBox="1">
            <a:spLocks noChangeArrowheads="1"/>
          </p:cNvSpPr>
          <p:nvPr/>
        </p:nvSpPr>
        <p:spPr bwMode="auto">
          <a:xfrm>
            <a:off x="6303963" y="3238500"/>
            <a:ext cx="9286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rgbClr val="000000"/>
                </a:solidFill>
                <a:cs typeface="Arial" charset="0"/>
              </a:rPr>
              <a:t>fav8.fcf</a:t>
            </a:r>
          </a:p>
        </p:txBody>
      </p:sp>
      <p:sp>
        <p:nvSpPr>
          <p:cNvPr id="138245" name="TextBox 7"/>
          <p:cNvSpPr txBox="1">
            <a:spLocks noChangeArrowheads="1"/>
          </p:cNvSpPr>
          <p:nvPr/>
        </p:nvSpPr>
        <p:spPr bwMode="auto">
          <a:xfrm>
            <a:off x="7794625" y="3238500"/>
            <a:ext cx="9159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rgbClr val="000000"/>
                </a:solidFill>
                <a:cs typeface="Arial" charset="0"/>
              </a:rPr>
              <a:t>fav8.cif</a:t>
            </a:r>
          </a:p>
        </p:txBody>
      </p:sp>
      <p:sp>
        <p:nvSpPr>
          <p:cNvPr id="138246" name="TextBox 11"/>
          <p:cNvSpPr txBox="1">
            <a:spLocks noChangeArrowheads="1"/>
          </p:cNvSpPr>
          <p:nvPr/>
        </p:nvSpPr>
        <p:spPr bwMode="auto">
          <a:xfrm>
            <a:off x="3436938" y="3668713"/>
            <a:ext cx="10302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4000">
                <a:solidFill>
                  <a:srgbClr val="000000"/>
                </a:solidFill>
                <a:cs typeface="Arial" charset="0"/>
              </a:rPr>
              <a:t>F</a:t>
            </a:r>
            <a:r>
              <a:rPr lang="en-US" altLang="en-US" sz="4000" baseline="-25000">
                <a:solidFill>
                  <a:srgbClr val="000000"/>
                </a:solidFill>
                <a:cs typeface="Arial" charset="0"/>
              </a:rPr>
              <a:t>sim</a:t>
            </a:r>
          </a:p>
        </p:txBody>
      </p:sp>
      <p:cxnSp>
        <p:nvCxnSpPr>
          <p:cNvPr id="7" name="Straight Arrow Connector 6"/>
          <p:cNvCxnSpPr/>
          <p:nvPr/>
        </p:nvCxnSpPr>
        <p:spPr>
          <a:xfrm>
            <a:off x="3952875" y="2998788"/>
            <a:ext cx="0" cy="673100"/>
          </a:xfrm>
          <a:prstGeom prst="straightConnector1">
            <a:avLst/>
          </a:prstGeom>
          <a:ln w="25400">
            <a:tailEnd type="arrow"/>
          </a:ln>
        </p:spPr>
        <p:style>
          <a:lnRef idx="1">
            <a:schemeClr val="dk1"/>
          </a:lnRef>
          <a:fillRef idx="0">
            <a:schemeClr val="dk1"/>
          </a:fillRef>
          <a:effectRef idx="0">
            <a:schemeClr val="dk1"/>
          </a:effectRef>
          <a:fontRef idx="minor">
            <a:schemeClr val="tx1"/>
          </a:fontRef>
        </p:style>
      </p:cxnSp>
      <p:cxnSp>
        <p:nvCxnSpPr>
          <p:cNvPr id="15" name="Straight Arrow Connector 14"/>
          <p:cNvCxnSpPr/>
          <p:nvPr/>
        </p:nvCxnSpPr>
        <p:spPr>
          <a:xfrm>
            <a:off x="3952875" y="4902200"/>
            <a:ext cx="2847975" cy="0"/>
          </a:xfrm>
          <a:prstGeom prst="straightConnector1">
            <a:avLst/>
          </a:prstGeom>
          <a:ln w="25400">
            <a:headEnd type="arrow" w="lg" len="med"/>
            <a:tailEnd type="arrow" w="lg" len="med"/>
          </a:ln>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a:off x="3952875" y="4697413"/>
            <a:ext cx="0" cy="409575"/>
          </a:xfrm>
          <a:prstGeom prst="line">
            <a:avLst/>
          </a:prstGeom>
          <a:ln w="25400"/>
        </p:spPr>
        <p:style>
          <a:lnRef idx="1">
            <a:schemeClr val="dk1"/>
          </a:lnRef>
          <a:fillRef idx="0">
            <a:schemeClr val="dk1"/>
          </a:fillRef>
          <a:effectRef idx="0">
            <a:schemeClr val="dk1"/>
          </a:effectRef>
          <a:fontRef idx="minor">
            <a:schemeClr val="tx1"/>
          </a:fontRef>
        </p:style>
      </p:cxnSp>
      <p:cxnSp>
        <p:nvCxnSpPr>
          <p:cNvPr id="22" name="Straight Connector 21"/>
          <p:cNvCxnSpPr/>
          <p:nvPr/>
        </p:nvCxnSpPr>
        <p:spPr>
          <a:xfrm>
            <a:off x="8288338" y="4697413"/>
            <a:ext cx="0" cy="409575"/>
          </a:xfrm>
          <a:prstGeom prst="line">
            <a:avLst/>
          </a:prstGeom>
          <a:ln w="25400"/>
        </p:spPr>
        <p:style>
          <a:lnRef idx="1">
            <a:schemeClr val="dk1"/>
          </a:lnRef>
          <a:fillRef idx="0">
            <a:schemeClr val="dk1"/>
          </a:fillRef>
          <a:effectRef idx="0">
            <a:schemeClr val="dk1"/>
          </a:effectRef>
          <a:fontRef idx="minor">
            <a:schemeClr val="tx1"/>
          </a:fontRef>
        </p:style>
      </p:cxnSp>
      <p:cxnSp>
        <p:nvCxnSpPr>
          <p:cNvPr id="23" name="Straight Connector 22"/>
          <p:cNvCxnSpPr/>
          <p:nvPr/>
        </p:nvCxnSpPr>
        <p:spPr>
          <a:xfrm>
            <a:off x="6800850" y="4697413"/>
            <a:ext cx="0" cy="409575"/>
          </a:xfrm>
          <a:prstGeom prst="line">
            <a:avLst/>
          </a:prstGeom>
          <a:ln w="25400"/>
        </p:spPr>
        <p:style>
          <a:lnRef idx="1">
            <a:schemeClr val="dk1"/>
          </a:lnRef>
          <a:fillRef idx="0">
            <a:schemeClr val="dk1"/>
          </a:fillRef>
          <a:effectRef idx="0">
            <a:schemeClr val="dk1"/>
          </a:effectRef>
          <a:fontRef idx="minor">
            <a:schemeClr val="tx1"/>
          </a:fontRef>
        </p:style>
      </p:cxnSp>
      <p:cxnSp>
        <p:nvCxnSpPr>
          <p:cNvPr id="33" name="Straight Arrow Connector 32"/>
          <p:cNvCxnSpPr/>
          <p:nvPr/>
        </p:nvCxnSpPr>
        <p:spPr>
          <a:xfrm>
            <a:off x="1393825" y="4899025"/>
            <a:ext cx="2559050" cy="0"/>
          </a:xfrm>
          <a:prstGeom prst="straightConnector1">
            <a:avLst/>
          </a:prstGeom>
          <a:ln w="25400">
            <a:headEnd type="arrow" w="lg" len="med"/>
            <a:tailEnd type="arrow" w="lg" len="med"/>
          </a:ln>
        </p:spPr>
        <p:style>
          <a:lnRef idx="1">
            <a:schemeClr val="dk1"/>
          </a:lnRef>
          <a:fillRef idx="0">
            <a:schemeClr val="dk1"/>
          </a:fillRef>
          <a:effectRef idx="0">
            <a:schemeClr val="dk1"/>
          </a:effectRef>
          <a:fontRef idx="minor">
            <a:schemeClr val="tx1"/>
          </a:fontRef>
        </p:style>
      </p:cxnSp>
      <p:cxnSp>
        <p:nvCxnSpPr>
          <p:cNvPr id="34" name="Straight Arrow Connector 33"/>
          <p:cNvCxnSpPr/>
          <p:nvPr/>
        </p:nvCxnSpPr>
        <p:spPr>
          <a:xfrm>
            <a:off x="6800850" y="4902200"/>
            <a:ext cx="1471613" cy="0"/>
          </a:xfrm>
          <a:prstGeom prst="straightConnector1">
            <a:avLst/>
          </a:prstGeom>
          <a:ln w="25400">
            <a:headEnd type="arrow" w="lg" len="med"/>
            <a:tailEnd type="arrow" w="lg" len="med"/>
          </a:ln>
        </p:spPr>
        <p:style>
          <a:lnRef idx="1">
            <a:schemeClr val="dk1"/>
          </a:lnRef>
          <a:fillRef idx="0">
            <a:schemeClr val="dk1"/>
          </a:fillRef>
          <a:effectRef idx="0">
            <a:schemeClr val="dk1"/>
          </a:effectRef>
          <a:fontRef idx="minor">
            <a:schemeClr val="tx1"/>
          </a:fontRef>
        </p:style>
      </p:cxnSp>
      <p:cxnSp>
        <p:nvCxnSpPr>
          <p:cNvPr id="37" name="Straight Connector 36"/>
          <p:cNvCxnSpPr/>
          <p:nvPr/>
        </p:nvCxnSpPr>
        <p:spPr>
          <a:xfrm>
            <a:off x="1393825" y="4697413"/>
            <a:ext cx="0" cy="409575"/>
          </a:xfrm>
          <a:prstGeom prst="line">
            <a:avLst/>
          </a:prstGeom>
          <a:ln w="25400"/>
        </p:spPr>
        <p:style>
          <a:lnRef idx="1">
            <a:schemeClr val="dk1"/>
          </a:lnRef>
          <a:fillRef idx="0">
            <a:schemeClr val="dk1"/>
          </a:fillRef>
          <a:effectRef idx="0">
            <a:schemeClr val="dk1"/>
          </a:effectRef>
          <a:fontRef idx="minor">
            <a:schemeClr val="tx1"/>
          </a:fontRef>
        </p:style>
      </p:cxnSp>
      <p:sp>
        <p:nvSpPr>
          <p:cNvPr id="138255" name="TextBox 37"/>
          <p:cNvSpPr txBox="1">
            <a:spLocks noChangeArrowheads="1"/>
          </p:cNvSpPr>
          <p:nvPr/>
        </p:nvSpPr>
        <p:spPr bwMode="auto">
          <a:xfrm>
            <a:off x="7675563" y="3668713"/>
            <a:ext cx="11064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4000">
                <a:solidFill>
                  <a:srgbClr val="000000"/>
                </a:solidFill>
                <a:cs typeface="Arial" charset="0"/>
              </a:rPr>
              <a:t>F</a:t>
            </a:r>
            <a:r>
              <a:rPr lang="en-US" altLang="en-US" sz="4000" baseline="-25000">
                <a:solidFill>
                  <a:srgbClr val="000000"/>
                </a:solidFill>
                <a:cs typeface="Arial" charset="0"/>
              </a:rPr>
              <a:t>calc</a:t>
            </a:r>
          </a:p>
        </p:txBody>
      </p:sp>
      <p:sp>
        <p:nvSpPr>
          <p:cNvPr id="138256" name="TextBox 38"/>
          <p:cNvSpPr txBox="1">
            <a:spLocks noChangeArrowheads="1"/>
          </p:cNvSpPr>
          <p:nvPr/>
        </p:nvSpPr>
        <p:spPr bwMode="auto">
          <a:xfrm>
            <a:off x="846138" y="3668713"/>
            <a:ext cx="11064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4000">
                <a:solidFill>
                  <a:srgbClr val="000000"/>
                </a:solidFill>
                <a:cs typeface="Arial" charset="0"/>
              </a:rPr>
              <a:t>F</a:t>
            </a:r>
            <a:r>
              <a:rPr lang="en-US" altLang="en-US" sz="4000" baseline="-25000">
                <a:solidFill>
                  <a:srgbClr val="000000"/>
                </a:solidFill>
                <a:cs typeface="Arial" charset="0"/>
              </a:rPr>
              <a:t>calc</a:t>
            </a:r>
          </a:p>
        </p:txBody>
      </p:sp>
      <p:sp>
        <p:nvSpPr>
          <p:cNvPr id="48" name="Rectangle 47"/>
          <p:cNvSpPr>
            <a:spLocks noChangeArrowheads="1"/>
          </p:cNvSpPr>
          <p:nvPr/>
        </p:nvSpPr>
        <p:spPr bwMode="auto">
          <a:xfrm>
            <a:off x="2049463" y="4503738"/>
            <a:ext cx="1323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800">
                <a:solidFill>
                  <a:srgbClr val="000000"/>
                </a:solidFill>
                <a:cs typeface="Arial" charset="0"/>
              </a:rPr>
              <a:t>R</a:t>
            </a:r>
            <a:r>
              <a:rPr lang="en-US" altLang="en-US" sz="1800" baseline="-25000">
                <a:solidFill>
                  <a:srgbClr val="000000"/>
                </a:solidFill>
                <a:cs typeface="Arial" charset="0"/>
              </a:rPr>
              <a:t>cryst</a:t>
            </a:r>
            <a:r>
              <a:rPr lang="en-US" altLang="en-US" sz="1800">
                <a:solidFill>
                  <a:srgbClr val="000000"/>
                </a:solidFill>
                <a:cs typeface="Arial" charset="0"/>
              </a:rPr>
              <a:t>= 0.13</a:t>
            </a:r>
          </a:p>
        </p:txBody>
      </p:sp>
      <p:sp>
        <p:nvSpPr>
          <p:cNvPr id="49" name="Rectangle 48"/>
          <p:cNvSpPr>
            <a:spLocks noChangeArrowheads="1"/>
          </p:cNvSpPr>
          <p:nvPr/>
        </p:nvSpPr>
        <p:spPr bwMode="auto">
          <a:xfrm>
            <a:off x="6873875" y="4511675"/>
            <a:ext cx="1325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800">
                <a:solidFill>
                  <a:srgbClr val="000000"/>
                </a:solidFill>
                <a:cs typeface="Arial" charset="0"/>
              </a:rPr>
              <a:t>R</a:t>
            </a:r>
            <a:r>
              <a:rPr lang="en-US" altLang="en-US" sz="1800" baseline="-25000">
                <a:solidFill>
                  <a:srgbClr val="000000"/>
                </a:solidFill>
                <a:cs typeface="Arial" charset="0"/>
              </a:rPr>
              <a:t>cryst</a:t>
            </a:r>
            <a:r>
              <a:rPr lang="en-US" altLang="en-US" sz="1800">
                <a:solidFill>
                  <a:srgbClr val="000000"/>
                </a:solidFill>
                <a:cs typeface="Arial" charset="0"/>
              </a:rPr>
              <a:t>= 0.16</a:t>
            </a:r>
          </a:p>
        </p:txBody>
      </p:sp>
      <p:sp>
        <p:nvSpPr>
          <p:cNvPr id="52" name="Rectangle 51"/>
          <p:cNvSpPr>
            <a:spLocks noChangeArrowheads="1"/>
          </p:cNvSpPr>
          <p:nvPr/>
        </p:nvSpPr>
        <p:spPr bwMode="auto">
          <a:xfrm>
            <a:off x="4445000" y="4376738"/>
            <a:ext cx="19589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a:solidFill>
                  <a:srgbClr val="000000"/>
                </a:solidFill>
                <a:cs typeface="Arial" charset="0"/>
              </a:rPr>
              <a:t>R</a:t>
            </a:r>
            <a:r>
              <a:rPr lang="en-US" altLang="en-US" sz="2800" baseline="-25000">
                <a:solidFill>
                  <a:srgbClr val="000000"/>
                </a:solidFill>
                <a:cs typeface="Arial" charset="0"/>
              </a:rPr>
              <a:t>vault</a:t>
            </a:r>
            <a:r>
              <a:rPr lang="en-US" altLang="en-US" sz="2800">
                <a:solidFill>
                  <a:srgbClr val="000000"/>
                </a:solidFill>
                <a:cs typeface="Arial" charset="0"/>
              </a:rPr>
              <a:t>= 0.23</a:t>
            </a:r>
          </a:p>
        </p:txBody>
      </p:sp>
      <p:sp>
        <p:nvSpPr>
          <p:cNvPr id="138260" name="TextBox 49"/>
          <p:cNvSpPr txBox="1">
            <a:spLocks noChangeArrowheads="1"/>
          </p:cNvSpPr>
          <p:nvPr/>
        </p:nvSpPr>
        <p:spPr bwMode="auto">
          <a:xfrm>
            <a:off x="249238" y="3235325"/>
            <a:ext cx="2327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rgbClr val="000000"/>
                </a:solidFill>
                <a:cs typeface="Arial" charset="0"/>
              </a:rPr>
              <a:t>refined_vs_Fsim.pdb</a:t>
            </a:r>
          </a:p>
        </p:txBody>
      </p:sp>
      <p:grpSp>
        <p:nvGrpSpPr>
          <p:cNvPr id="16" name="Group 15"/>
          <p:cNvGrpSpPr>
            <a:grpSpLocks/>
          </p:cNvGrpSpPr>
          <p:nvPr/>
        </p:nvGrpSpPr>
        <p:grpSpPr bwMode="auto">
          <a:xfrm>
            <a:off x="365125" y="3603625"/>
            <a:ext cx="8548688" cy="2832100"/>
            <a:chOff x="364715" y="3603003"/>
            <a:chExt cx="8549575" cy="2832863"/>
          </a:xfrm>
        </p:grpSpPr>
        <p:sp>
          <p:nvSpPr>
            <p:cNvPr id="51" name="Freeform 50"/>
            <p:cNvSpPr/>
            <p:nvPr/>
          </p:nvSpPr>
          <p:spPr>
            <a:xfrm>
              <a:off x="364715" y="3644289"/>
              <a:ext cx="3907243" cy="2366012"/>
            </a:xfrm>
            <a:custGeom>
              <a:avLst/>
              <a:gdLst>
                <a:gd name="connsiteX0" fmla="*/ 495094 w 4057160"/>
                <a:gd name="connsiteY0" fmla="*/ 0 h 2462162"/>
                <a:gd name="connsiteX1" fmla="*/ 3775 w 4057160"/>
                <a:gd name="connsiteY1" fmla="*/ 1119116 h 2462162"/>
                <a:gd name="connsiteX2" fmla="*/ 727106 w 4057160"/>
                <a:gd name="connsiteY2" fmla="*/ 2279176 h 2462162"/>
                <a:gd name="connsiteX3" fmla="*/ 4057160 w 4057160"/>
                <a:gd name="connsiteY3" fmla="*/ 2442949 h 2462162"/>
                <a:gd name="connsiteX0" fmla="*/ 495094 w 4144637"/>
                <a:gd name="connsiteY0" fmla="*/ 0 h 2307688"/>
                <a:gd name="connsiteX1" fmla="*/ 3775 w 4144637"/>
                <a:gd name="connsiteY1" fmla="*/ 1119116 h 2307688"/>
                <a:gd name="connsiteX2" fmla="*/ 727106 w 4144637"/>
                <a:gd name="connsiteY2" fmla="*/ 2279176 h 2307688"/>
                <a:gd name="connsiteX3" fmla="*/ 4144637 w 4144637"/>
                <a:gd name="connsiteY3" fmla="*/ 1965277 h 2307688"/>
                <a:gd name="connsiteX0" fmla="*/ 495094 w 4173797"/>
                <a:gd name="connsiteY0" fmla="*/ 0 h 2366920"/>
                <a:gd name="connsiteX1" fmla="*/ 3775 w 4173797"/>
                <a:gd name="connsiteY1" fmla="*/ 1119116 h 2366920"/>
                <a:gd name="connsiteX2" fmla="*/ 727106 w 4173797"/>
                <a:gd name="connsiteY2" fmla="*/ 2279176 h 2366920"/>
                <a:gd name="connsiteX3" fmla="*/ 4173797 w 4173797"/>
                <a:gd name="connsiteY3" fmla="*/ 2265528 h 2366920"/>
              </a:gdLst>
              <a:ahLst/>
              <a:cxnLst>
                <a:cxn ang="0">
                  <a:pos x="connsiteX0" y="connsiteY0"/>
                </a:cxn>
                <a:cxn ang="0">
                  <a:pos x="connsiteX1" y="connsiteY1"/>
                </a:cxn>
                <a:cxn ang="0">
                  <a:pos x="connsiteX2" y="connsiteY2"/>
                </a:cxn>
                <a:cxn ang="0">
                  <a:pos x="connsiteX3" y="connsiteY3"/>
                </a:cxn>
              </a:cxnLst>
              <a:rect l="l" t="t" r="r" b="b"/>
              <a:pathLst>
                <a:path w="4173797" h="2366920">
                  <a:moveTo>
                    <a:pt x="495094" y="0"/>
                  </a:moveTo>
                  <a:cubicBezTo>
                    <a:pt x="230100" y="369626"/>
                    <a:pt x="-34894" y="739253"/>
                    <a:pt x="3775" y="1119116"/>
                  </a:cubicBezTo>
                  <a:cubicBezTo>
                    <a:pt x="42444" y="1498979"/>
                    <a:pt x="32102" y="2088107"/>
                    <a:pt x="727106" y="2279176"/>
                  </a:cubicBezTo>
                  <a:cubicBezTo>
                    <a:pt x="1422110" y="2470245"/>
                    <a:pt x="2846552" y="2293961"/>
                    <a:pt x="4173797" y="2265528"/>
                  </a:cubicBezTo>
                </a:path>
              </a:pathLst>
            </a:custGeom>
            <a:ln w="25400">
              <a:tailEnd type="stealth" w="lg" len="med"/>
            </a:ln>
          </p:spPr>
          <p:style>
            <a:lnRef idx="1">
              <a:schemeClr val="dk1"/>
            </a:lnRef>
            <a:fillRef idx="0">
              <a:schemeClr val="dk1"/>
            </a:fillRef>
            <a:effectRef idx="0">
              <a:schemeClr val="dk1"/>
            </a:effectRef>
            <a:fontRef idx="minor">
              <a:schemeClr val="tx1"/>
            </a:fontRef>
          </p:style>
          <p:txBody>
            <a:bodyPr anchor="ctr"/>
            <a:lstStyle/>
            <a:p>
              <a:pPr algn="ctr">
                <a:defRPr/>
              </a:pPr>
              <a:endParaRPr lang="en-US">
                <a:solidFill>
                  <a:srgbClr val="000000"/>
                </a:solidFill>
              </a:endParaRPr>
            </a:p>
          </p:txBody>
        </p:sp>
        <p:sp>
          <p:nvSpPr>
            <p:cNvPr id="53" name="Freeform 52"/>
            <p:cNvSpPr/>
            <p:nvPr/>
          </p:nvSpPr>
          <p:spPr>
            <a:xfrm>
              <a:off x="6358150" y="3603003"/>
              <a:ext cx="2556140" cy="2354897"/>
            </a:xfrm>
            <a:custGeom>
              <a:avLst/>
              <a:gdLst>
                <a:gd name="connsiteX0" fmla="*/ 2497540 w 2841037"/>
                <a:gd name="connsiteY0" fmla="*/ 0 h 2497541"/>
                <a:gd name="connsiteX1" fmla="*/ 2838734 w 2841037"/>
                <a:gd name="connsiteY1" fmla="*/ 1269242 h 2497541"/>
                <a:gd name="connsiteX2" fmla="*/ 2347415 w 2841037"/>
                <a:gd name="connsiteY2" fmla="*/ 2292824 h 2497541"/>
                <a:gd name="connsiteX3" fmla="*/ 0 w 2841037"/>
                <a:gd name="connsiteY3" fmla="*/ 2497541 h 2497541"/>
                <a:gd name="connsiteX0" fmla="*/ 2559555 w 2903052"/>
                <a:gd name="connsiteY0" fmla="*/ 0 h 2312269"/>
                <a:gd name="connsiteX1" fmla="*/ 2900749 w 2903052"/>
                <a:gd name="connsiteY1" fmla="*/ 1269242 h 2312269"/>
                <a:gd name="connsiteX2" fmla="*/ 2409430 w 2903052"/>
                <a:gd name="connsiteY2" fmla="*/ 2292824 h 2312269"/>
                <a:gd name="connsiteX3" fmla="*/ 0 w 2903052"/>
                <a:gd name="connsiteY3" fmla="*/ 1966462 h 2312269"/>
                <a:gd name="connsiteX0" fmla="*/ 2559555 w 2903052"/>
                <a:gd name="connsiteY0" fmla="*/ 0 h 2349537"/>
                <a:gd name="connsiteX1" fmla="*/ 2900749 w 2903052"/>
                <a:gd name="connsiteY1" fmla="*/ 1269242 h 2349537"/>
                <a:gd name="connsiteX2" fmla="*/ 2409430 w 2903052"/>
                <a:gd name="connsiteY2" fmla="*/ 2292824 h 2349537"/>
                <a:gd name="connsiteX3" fmla="*/ 0 w 2903052"/>
                <a:gd name="connsiteY3" fmla="*/ 2225193 h 2349537"/>
              </a:gdLst>
              <a:ahLst/>
              <a:cxnLst>
                <a:cxn ang="0">
                  <a:pos x="connsiteX0" y="connsiteY0"/>
                </a:cxn>
                <a:cxn ang="0">
                  <a:pos x="connsiteX1" y="connsiteY1"/>
                </a:cxn>
                <a:cxn ang="0">
                  <a:pos x="connsiteX2" y="connsiteY2"/>
                </a:cxn>
                <a:cxn ang="0">
                  <a:pos x="connsiteX3" y="connsiteY3"/>
                </a:cxn>
              </a:cxnLst>
              <a:rect l="l" t="t" r="r" b="b"/>
              <a:pathLst>
                <a:path w="2903052" h="2349537">
                  <a:moveTo>
                    <a:pt x="2559555" y="0"/>
                  </a:moveTo>
                  <a:cubicBezTo>
                    <a:pt x="2742662" y="443552"/>
                    <a:pt x="2925770" y="887105"/>
                    <a:pt x="2900749" y="1269242"/>
                  </a:cubicBezTo>
                  <a:cubicBezTo>
                    <a:pt x="2875728" y="1651379"/>
                    <a:pt x="2892888" y="2133499"/>
                    <a:pt x="2409430" y="2292824"/>
                  </a:cubicBezTo>
                  <a:cubicBezTo>
                    <a:pt x="1925972" y="2452149"/>
                    <a:pt x="937146" y="2225192"/>
                    <a:pt x="0" y="2225193"/>
                  </a:cubicBezTo>
                </a:path>
              </a:pathLst>
            </a:custGeom>
            <a:ln w="25400">
              <a:tailEnd type="stealth" w="lg" len="med"/>
            </a:ln>
          </p:spPr>
          <p:style>
            <a:lnRef idx="1">
              <a:schemeClr val="dk1"/>
            </a:lnRef>
            <a:fillRef idx="0">
              <a:schemeClr val="dk1"/>
            </a:fillRef>
            <a:effectRef idx="0">
              <a:schemeClr val="dk1"/>
            </a:effectRef>
            <a:fontRef idx="minor">
              <a:schemeClr val="tx1"/>
            </a:fontRef>
          </p:style>
          <p:txBody>
            <a:bodyPr anchor="ctr"/>
            <a:lstStyle/>
            <a:p>
              <a:pPr algn="ctr">
                <a:defRPr/>
              </a:pPr>
              <a:endParaRPr lang="en-US">
                <a:solidFill>
                  <a:srgbClr val="000000"/>
                </a:solidFill>
              </a:endParaRPr>
            </a:p>
          </p:txBody>
        </p:sp>
        <p:sp>
          <p:nvSpPr>
            <p:cNvPr id="138271" name="TextBox 53"/>
            <p:cNvSpPr txBox="1">
              <a:spLocks noChangeArrowheads="1"/>
            </p:cNvSpPr>
            <p:nvPr/>
          </p:nvSpPr>
          <p:spPr bwMode="auto">
            <a:xfrm>
              <a:off x="3840751" y="6066534"/>
              <a:ext cx="31662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rgbClr val="000000"/>
                  </a:solidFill>
                  <a:cs typeface="Arial" charset="0"/>
                </a:rPr>
                <a:t>LSQ rmsd = 0.091Å &amp; 0.15 Å</a:t>
              </a:r>
            </a:p>
          </p:txBody>
        </p:sp>
        <p:sp>
          <p:nvSpPr>
            <p:cNvPr id="138272" name="TextBox 56"/>
            <p:cNvSpPr txBox="1">
              <a:spLocks noChangeArrowheads="1"/>
            </p:cNvSpPr>
            <p:nvPr/>
          </p:nvSpPr>
          <p:spPr bwMode="auto">
            <a:xfrm>
              <a:off x="4536559" y="5640405"/>
              <a:ext cx="16273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rgbClr val="000000"/>
                  </a:solidFill>
                  <a:cs typeface="Arial" charset="0"/>
                </a:rPr>
                <a:t>rmsd = 0.20 Å</a:t>
              </a:r>
            </a:p>
          </p:txBody>
        </p:sp>
      </p:grpSp>
      <p:sp>
        <p:nvSpPr>
          <p:cNvPr id="138262" name="TextBox 54"/>
          <p:cNvSpPr txBox="1">
            <a:spLocks noChangeArrowheads="1"/>
          </p:cNvSpPr>
          <p:nvPr/>
        </p:nvSpPr>
        <p:spPr bwMode="auto">
          <a:xfrm>
            <a:off x="1152525" y="769938"/>
            <a:ext cx="6838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rgbClr val="000000"/>
                </a:solidFill>
                <a:cs typeface="Arial" charset="0"/>
              </a:rPr>
              <a:t>“fav8” 8-residue aromatic peptide with 4 waters to 1.0 Å resolution</a:t>
            </a:r>
          </a:p>
        </p:txBody>
      </p:sp>
      <p:sp>
        <p:nvSpPr>
          <p:cNvPr id="29" name="Rectangle 28"/>
          <p:cNvSpPr>
            <a:spLocks noChangeArrowheads="1"/>
          </p:cNvSpPr>
          <p:nvPr/>
        </p:nvSpPr>
        <p:spPr bwMode="auto">
          <a:xfrm>
            <a:off x="6702425" y="5030788"/>
            <a:ext cx="16684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800">
                <a:solidFill>
                  <a:srgbClr val="000000"/>
                </a:solidFill>
                <a:cs typeface="Arial" charset="0"/>
              </a:rPr>
              <a:t>R1 = 0.041</a:t>
            </a:r>
          </a:p>
          <a:p>
            <a:pPr algn="ctr" eaLnBrk="1" hangingPunct="1">
              <a:spcBef>
                <a:spcPct val="0"/>
              </a:spcBef>
              <a:buFontTx/>
              <a:buNone/>
            </a:pPr>
            <a:r>
              <a:rPr lang="en-US" altLang="en-US" sz="1800">
                <a:solidFill>
                  <a:srgbClr val="000000"/>
                </a:solidFill>
                <a:cs typeface="Arial" charset="0"/>
              </a:rPr>
              <a:t>With 4</a:t>
            </a:r>
            <a:r>
              <a:rPr lang="el-GR" altLang="en-US" sz="1800">
                <a:solidFill>
                  <a:srgbClr val="000000"/>
                </a:solidFill>
                <a:cs typeface="Arial" charset="0"/>
              </a:rPr>
              <a:t>σ</a:t>
            </a:r>
            <a:r>
              <a:rPr lang="en-US" altLang="en-US" sz="1800">
                <a:solidFill>
                  <a:srgbClr val="000000"/>
                </a:solidFill>
                <a:cs typeface="Arial" charset="0"/>
              </a:rPr>
              <a:t> cutoff!</a:t>
            </a:r>
          </a:p>
        </p:txBody>
      </p:sp>
      <p:sp>
        <p:nvSpPr>
          <p:cNvPr id="30" name="Rectangle 29"/>
          <p:cNvSpPr>
            <a:spLocks noChangeArrowheads="1"/>
          </p:cNvSpPr>
          <p:nvPr/>
        </p:nvSpPr>
        <p:spPr bwMode="auto">
          <a:xfrm>
            <a:off x="4270375" y="5003800"/>
            <a:ext cx="2187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000">
                <a:solidFill>
                  <a:srgbClr val="000000"/>
                </a:solidFill>
                <a:cs typeface="Arial" charset="0"/>
              </a:rPr>
              <a:t>R</a:t>
            </a:r>
            <a:r>
              <a:rPr lang="en-US" altLang="en-US" sz="2000" baseline="-25000">
                <a:solidFill>
                  <a:srgbClr val="000000"/>
                </a:solidFill>
                <a:cs typeface="Arial" charset="0"/>
              </a:rPr>
              <a:t>vault</a:t>
            </a:r>
            <a:r>
              <a:rPr lang="en-US" altLang="en-US" sz="2000">
                <a:solidFill>
                  <a:srgbClr val="000000"/>
                </a:solidFill>
                <a:cs typeface="Arial" charset="0"/>
              </a:rPr>
              <a:t> = 0.20 to 2Å</a:t>
            </a:r>
          </a:p>
        </p:txBody>
      </p:sp>
      <p:cxnSp>
        <p:nvCxnSpPr>
          <p:cNvPr id="32" name="Straight Arrow Connector 31"/>
          <p:cNvCxnSpPr/>
          <p:nvPr/>
        </p:nvCxnSpPr>
        <p:spPr>
          <a:xfrm flipH="1" flipV="1">
            <a:off x="2562225" y="3151188"/>
            <a:ext cx="874713" cy="520700"/>
          </a:xfrm>
          <a:prstGeom prst="straightConnector1">
            <a:avLst/>
          </a:prstGeom>
          <a:ln w="25400">
            <a:tailEnd type="arrow"/>
          </a:ln>
        </p:spPr>
        <p:style>
          <a:lnRef idx="1">
            <a:schemeClr val="dk1"/>
          </a:lnRef>
          <a:fillRef idx="0">
            <a:schemeClr val="dk1"/>
          </a:fillRef>
          <a:effectRef idx="0">
            <a:schemeClr val="dk1"/>
          </a:effectRef>
          <a:fontRef idx="minor">
            <a:schemeClr val="tx1"/>
          </a:fontRef>
        </p:style>
      </p:cxnSp>
      <p:pic>
        <p:nvPicPr>
          <p:cNvPr id="138266" name="Picture 1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71813" y="1397000"/>
            <a:ext cx="1981200" cy="15716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8267"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125" y="1390650"/>
            <a:ext cx="1981200" cy="15716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8268"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86538" y="1390650"/>
            <a:ext cx="1981200" cy="15716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22469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up)">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P spid="52" grpId="0"/>
      <p:bldP spid="29" grpId="0"/>
      <p:bldP spid="30"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1138" y="957263"/>
            <a:ext cx="3946525" cy="573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9267" name="Title 1"/>
          <p:cNvSpPr>
            <a:spLocks noGrp="1"/>
          </p:cNvSpPr>
          <p:nvPr>
            <p:ph type="title"/>
          </p:nvPr>
        </p:nvSpPr>
        <p:spPr>
          <a:xfrm>
            <a:off x="430213" y="0"/>
            <a:ext cx="8229600" cy="1143000"/>
          </a:xfrm>
        </p:spPr>
        <p:txBody>
          <a:bodyPr/>
          <a:lstStyle/>
          <a:p>
            <a:pPr eaLnBrk="1" hangingPunct="1"/>
            <a:r>
              <a:rPr lang="en-US" altLang="en-US" smtClean="0"/>
              <a:t>MD-predicted water structure</a:t>
            </a:r>
          </a:p>
        </p:txBody>
      </p:sp>
      <p:sp>
        <p:nvSpPr>
          <p:cNvPr id="139268" name="TextBox 3"/>
          <p:cNvSpPr txBox="1">
            <a:spLocks noChangeArrowheads="1"/>
          </p:cNvSpPr>
          <p:nvPr/>
        </p:nvSpPr>
        <p:spPr bwMode="auto">
          <a:xfrm>
            <a:off x="2211388" y="5248275"/>
            <a:ext cx="155416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400">
                <a:solidFill>
                  <a:srgbClr val="000000"/>
                </a:solidFill>
                <a:cs typeface="Arial" charset="0"/>
              </a:rPr>
              <a:t>Simulated</a:t>
            </a:r>
          </a:p>
          <a:p>
            <a:pPr algn="ctr" eaLnBrk="1" hangingPunct="1">
              <a:spcBef>
                <a:spcPct val="0"/>
              </a:spcBef>
              <a:buFontTx/>
              <a:buNone/>
            </a:pPr>
            <a:r>
              <a:rPr lang="en-US" altLang="en-US" sz="2400">
                <a:solidFill>
                  <a:srgbClr val="000000"/>
                </a:solidFill>
                <a:cs typeface="Arial" charset="0"/>
              </a:rPr>
              <a:t>density</a:t>
            </a:r>
          </a:p>
        </p:txBody>
      </p:sp>
      <p:sp>
        <p:nvSpPr>
          <p:cNvPr id="139269" name="TextBox 7"/>
          <p:cNvSpPr txBox="1">
            <a:spLocks noChangeArrowheads="1"/>
          </p:cNvSpPr>
          <p:nvPr/>
        </p:nvSpPr>
        <p:spPr bwMode="auto">
          <a:xfrm>
            <a:off x="0" y="6488113"/>
            <a:ext cx="4699000"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rgbClr val="000000"/>
                </a:solidFill>
                <a:cs typeface="Arial" charset="0"/>
              </a:rPr>
              <a:t>Janowski </a:t>
            </a:r>
            <a:r>
              <a:rPr lang="en-US" altLang="en-US" sz="1800" i="1">
                <a:solidFill>
                  <a:srgbClr val="000000"/>
                </a:solidFill>
                <a:cs typeface="Arial" charset="0"/>
              </a:rPr>
              <a:t>et al </a:t>
            </a:r>
            <a:r>
              <a:rPr lang="en-US" altLang="en-US" sz="1800">
                <a:solidFill>
                  <a:srgbClr val="000000"/>
                </a:solidFill>
                <a:cs typeface="Arial" charset="0"/>
              </a:rPr>
              <a:t>(2013) JACS </a:t>
            </a:r>
            <a:r>
              <a:rPr lang="en-US" altLang="en-US" sz="1800" b="1">
                <a:solidFill>
                  <a:srgbClr val="000000"/>
                </a:solidFill>
              </a:rPr>
              <a:t>135</a:t>
            </a:r>
            <a:r>
              <a:rPr lang="en-US" altLang="en-US" sz="1800">
                <a:solidFill>
                  <a:srgbClr val="000000"/>
                </a:solidFill>
              </a:rPr>
              <a:t>, 7938-7948</a:t>
            </a:r>
            <a:endParaRPr lang="en-US" altLang="en-US" sz="1800">
              <a:solidFill>
                <a:srgbClr val="000000"/>
              </a:solidFill>
              <a:cs typeface="Arial" charset="0"/>
            </a:endParaRPr>
          </a:p>
        </p:txBody>
      </p:sp>
    </p:spTree>
    <p:extLst>
      <p:ext uri="{BB962C8B-B14F-4D97-AF65-F5344CB8AC3E}">
        <p14:creationId xmlns:p14="http://schemas.microsoft.com/office/powerpoint/2010/main" val="96367269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157288"/>
            <a:ext cx="8137525" cy="471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0291" name="Title 1"/>
          <p:cNvSpPr>
            <a:spLocks noGrp="1"/>
          </p:cNvSpPr>
          <p:nvPr>
            <p:ph type="title"/>
          </p:nvPr>
        </p:nvSpPr>
        <p:spPr>
          <a:xfrm>
            <a:off x="430213" y="0"/>
            <a:ext cx="8229600" cy="1143000"/>
          </a:xfrm>
        </p:spPr>
        <p:txBody>
          <a:bodyPr/>
          <a:lstStyle/>
          <a:p>
            <a:pPr eaLnBrk="1" hangingPunct="1"/>
            <a:r>
              <a:rPr lang="en-US" altLang="en-US" smtClean="0"/>
              <a:t>MD-predicted water structure</a:t>
            </a:r>
          </a:p>
        </p:txBody>
      </p:sp>
      <p:sp>
        <p:nvSpPr>
          <p:cNvPr id="140292" name="TextBox 3"/>
          <p:cNvSpPr txBox="1">
            <a:spLocks noChangeArrowheads="1"/>
          </p:cNvSpPr>
          <p:nvPr/>
        </p:nvSpPr>
        <p:spPr bwMode="auto">
          <a:xfrm>
            <a:off x="0" y="4579938"/>
            <a:ext cx="15557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400">
                <a:solidFill>
                  <a:srgbClr val="000000"/>
                </a:solidFill>
                <a:cs typeface="Arial" charset="0"/>
              </a:rPr>
              <a:t>Simulated</a:t>
            </a:r>
          </a:p>
          <a:p>
            <a:pPr algn="ctr" eaLnBrk="1" hangingPunct="1">
              <a:spcBef>
                <a:spcPct val="0"/>
              </a:spcBef>
              <a:buFontTx/>
              <a:buNone/>
            </a:pPr>
            <a:r>
              <a:rPr lang="en-US" altLang="en-US" sz="2400">
                <a:solidFill>
                  <a:srgbClr val="000000"/>
                </a:solidFill>
                <a:cs typeface="Arial" charset="0"/>
              </a:rPr>
              <a:t>density</a:t>
            </a:r>
          </a:p>
        </p:txBody>
      </p:sp>
      <p:sp>
        <p:nvSpPr>
          <p:cNvPr id="140293" name="TextBox 5"/>
          <p:cNvSpPr txBox="1">
            <a:spLocks noChangeArrowheads="1"/>
          </p:cNvSpPr>
          <p:nvPr/>
        </p:nvSpPr>
        <p:spPr bwMode="auto">
          <a:xfrm>
            <a:off x="4249738" y="4764088"/>
            <a:ext cx="1587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400">
                <a:solidFill>
                  <a:srgbClr val="000000"/>
                </a:solidFill>
                <a:cs typeface="Arial" charset="0"/>
              </a:rPr>
              <a:t>2mF</a:t>
            </a:r>
            <a:r>
              <a:rPr lang="en-US" altLang="en-US" sz="2400" baseline="-25000">
                <a:solidFill>
                  <a:srgbClr val="000000"/>
                </a:solidFill>
                <a:cs typeface="Arial" charset="0"/>
              </a:rPr>
              <a:t>o</a:t>
            </a:r>
            <a:r>
              <a:rPr lang="en-US" altLang="en-US" sz="2400">
                <a:solidFill>
                  <a:srgbClr val="000000"/>
                </a:solidFill>
                <a:cs typeface="Arial" charset="0"/>
              </a:rPr>
              <a:t>-DF</a:t>
            </a:r>
            <a:r>
              <a:rPr lang="en-US" altLang="en-US" sz="2400" baseline="-25000">
                <a:solidFill>
                  <a:srgbClr val="000000"/>
                </a:solidFill>
                <a:cs typeface="Arial" charset="0"/>
              </a:rPr>
              <a:t>c</a:t>
            </a:r>
          </a:p>
        </p:txBody>
      </p:sp>
      <p:sp>
        <p:nvSpPr>
          <p:cNvPr id="140294" name="TextBox 7"/>
          <p:cNvSpPr txBox="1">
            <a:spLocks noChangeArrowheads="1"/>
          </p:cNvSpPr>
          <p:nvPr/>
        </p:nvSpPr>
        <p:spPr bwMode="auto">
          <a:xfrm>
            <a:off x="0" y="6488113"/>
            <a:ext cx="4699000"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rgbClr val="000000"/>
                </a:solidFill>
                <a:cs typeface="Arial" charset="0"/>
              </a:rPr>
              <a:t>Janowski </a:t>
            </a:r>
            <a:r>
              <a:rPr lang="en-US" altLang="en-US" sz="1800" i="1">
                <a:solidFill>
                  <a:srgbClr val="000000"/>
                </a:solidFill>
                <a:cs typeface="Arial" charset="0"/>
              </a:rPr>
              <a:t>et al </a:t>
            </a:r>
            <a:r>
              <a:rPr lang="en-US" altLang="en-US" sz="1800">
                <a:solidFill>
                  <a:srgbClr val="000000"/>
                </a:solidFill>
                <a:cs typeface="Arial" charset="0"/>
              </a:rPr>
              <a:t>(2013) JACS </a:t>
            </a:r>
            <a:r>
              <a:rPr lang="en-US" altLang="en-US" sz="1800" b="1">
                <a:solidFill>
                  <a:srgbClr val="000000"/>
                </a:solidFill>
              </a:rPr>
              <a:t>135</a:t>
            </a:r>
            <a:r>
              <a:rPr lang="en-US" altLang="en-US" sz="1800">
                <a:solidFill>
                  <a:srgbClr val="000000"/>
                </a:solidFill>
              </a:rPr>
              <a:t>, 7938-7948</a:t>
            </a:r>
            <a:endParaRPr lang="en-US" altLang="en-US" sz="1800">
              <a:solidFill>
                <a:srgbClr val="000000"/>
              </a:solidFill>
              <a:cs typeface="Arial" charset="0"/>
            </a:endParaRPr>
          </a:p>
        </p:txBody>
      </p:sp>
    </p:spTree>
    <p:extLst>
      <p:ext uri="{BB962C8B-B14F-4D97-AF65-F5344CB8AC3E}">
        <p14:creationId xmlns:p14="http://schemas.microsoft.com/office/powerpoint/2010/main" val="41108788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ChangeArrowheads="1"/>
          </p:cNvSpPr>
          <p:nvPr/>
        </p:nvSpPr>
        <p:spPr bwMode="auto">
          <a:xfrm>
            <a:off x="4251325" y="4400550"/>
            <a:ext cx="157163" cy="519113"/>
          </a:xfrm>
          <a:prstGeom prst="rect">
            <a:avLst/>
          </a:prstGeom>
          <a:solidFill>
            <a:schemeClr val="bg2"/>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61795" name="Rectangle 3"/>
          <p:cNvSpPr>
            <a:spLocks noGrp="1" noChangeArrowheads="1"/>
          </p:cNvSpPr>
          <p:nvPr>
            <p:ph type="title"/>
          </p:nvPr>
        </p:nvSpPr>
        <p:spPr>
          <a:xfrm>
            <a:off x="685800" y="0"/>
            <a:ext cx="7772400" cy="1143000"/>
          </a:xfrm>
          <a:noFill/>
        </p:spPr>
        <p:txBody>
          <a:bodyPr/>
          <a:lstStyle/>
          <a:p>
            <a:pPr eaLnBrk="1" hangingPunct="1"/>
            <a:r>
              <a:rPr lang="en-US" altLang="en-US" smtClean="0"/>
              <a:t>Beam Flicker</a:t>
            </a:r>
          </a:p>
        </p:txBody>
      </p:sp>
      <p:sp>
        <p:nvSpPr>
          <p:cNvPr id="161796" name="Text Box 4"/>
          <p:cNvSpPr txBox="1">
            <a:spLocks noChangeArrowheads="1"/>
          </p:cNvSpPr>
          <p:nvPr/>
        </p:nvSpPr>
        <p:spPr bwMode="auto">
          <a:xfrm>
            <a:off x="546100" y="1285875"/>
            <a:ext cx="8027988" cy="2284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b="1"/>
              <a:t>1/f noise or “flicker noise”</a:t>
            </a:r>
          </a:p>
          <a:p>
            <a:pPr eaLnBrk="1" hangingPunct="1">
              <a:spcBef>
                <a:spcPct val="0"/>
              </a:spcBef>
              <a:buFontTx/>
              <a:buNone/>
            </a:pPr>
            <a:endParaRPr lang="en-US" altLang="en-US" b="1"/>
          </a:p>
          <a:p>
            <a:pPr algn="ctr" eaLnBrk="1" hangingPunct="1">
              <a:spcBef>
                <a:spcPct val="0"/>
              </a:spcBef>
              <a:buFontTx/>
              <a:buNone/>
            </a:pPr>
            <a:r>
              <a:rPr lang="en-US" altLang="en-US" sz="2400" b="1"/>
              <a:t>comes from everything</a:t>
            </a:r>
          </a:p>
          <a:p>
            <a:pPr eaLnBrk="1" hangingPunct="1">
              <a:spcBef>
                <a:spcPct val="0"/>
              </a:spcBef>
              <a:buFontTx/>
              <a:buNone/>
            </a:pPr>
            <a:endParaRPr lang="en-US" altLang="en-US" sz="2400" b="1"/>
          </a:p>
          <a:p>
            <a:pPr eaLnBrk="1" hangingPunct="1">
              <a:spcBef>
                <a:spcPct val="0"/>
              </a:spcBef>
              <a:buFontTx/>
              <a:buNone/>
            </a:pPr>
            <a:endParaRPr lang="en-US" altLang="en-US" b="1">
              <a:cs typeface="Arial" charset="0"/>
            </a:endParaRPr>
          </a:p>
        </p:txBody>
      </p:sp>
      <p:pic>
        <p:nvPicPr>
          <p:cNvPr id="161797" name="Picture 5" descr="MCBS00780_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5050" y="3849688"/>
            <a:ext cx="935038"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8" name="Line 6"/>
          <p:cNvSpPr>
            <a:spLocks noChangeShapeType="1"/>
          </p:cNvSpPr>
          <p:nvPr/>
        </p:nvSpPr>
        <p:spPr bwMode="auto">
          <a:xfrm>
            <a:off x="1709738" y="4276725"/>
            <a:ext cx="2698750" cy="0"/>
          </a:xfrm>
          <a:prstGeom prst="line">
            <a:avLst/>
          </a:prstGeom>
          <a:noFill/>
          <a:ln w="762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1799" name="Line 7"/>
          <p:cNvSpPr>
            <a:spLocks noChangeShapeType="1"/>
          </p:cNvSpPr>
          <p:nvPr/>
        </p:nvSpPr>
        <p:spPr bwMode="auto">
          <a:xfrm>
            <a:off x="4389438" y="4276725"/>
            <a:ext cx="2698750" cy="0"/>
          </a:xfrm>
          <a:prstGeom prst="line">
            <a:avLst/>
          </a:prstGeom>
          <a:noFill/>
          <a:ln w="152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1800" name="Rectangle 8"/>
          <p:cNvSpPr>
            <a:spLocks noChangeArrowheads="1"/>
          </p:cNvSpPr>
          <p:nvPr/>
        </p:nvSpPr>
        <p:spPr bwMode="auto">
          <a:xfrm>
            <a:off x="4251325" y="3757613"/>
            <a:ext cx="157163" cy="519112"/>
          </a:xfrm>
          <a:prstGeom prst="rect">
            <a:avLst/>
          </a:prstGeom>
          <a:solidFill>
            <a:schemeClr val="bg2"/>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Tree>
    <p:extLst>
      <p:ext uri="{BB962C8B-B14F-4D97-AF65-F5344CB8AC3E}">
        <p14:creationId xmlns:p14="http://schemas.microsoft.com/office/powerpoint/2010/main" val="575768586"/>
      </p:ext>
    </p:extLst>
  </p:cSld>
  <p:clrMapOvr>
    <a:masterClrMapping/>
  </p:clrMapOv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050925"/>
            <a:ext cx="9144000" cy="725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5" name="Title 1"/>
          <p:cNvSpPr>
            <a:spLocks noGrp="1"/>
          </p:cNvSpPr>
          <p:nvPr>
            <p:ph type="title"/>
          </p:nvPr>
        </p:nvSpPr>
        <p:spPr>
          <a:xfrm>
            <a:off x="430213" y="0"/>
            <a:ext cx="8229600" cy="1143000"/>
          </a:xfrm>
        </p:spPr>
        <p:txBody>
          <a:bodyPr/>
          <a:lstStyle/>
          <a:p>
            <a:pPr eaLnBrk="1" hangingPunct="1"/>
            <a:r>
              <a:rPr lang="en-US" altLang="en-US" smtClean="0"/>
              <a:t>MD-predicted Val rotamer</a:t>
            </a:r>
          </a:p>
        </p:txBody>
      </p:sp>
      <p:sp>
        <p:nvSpPr>
          <p:cNvPr id="141316" name="TextBox 7"/>
          <p:cNvSpPr txBox="1">
            <a:spLocks noChangeArrowheads="1"/>
          </p:cNvSpPr>
          <p:nvPr/>
        </p:nvSpPr>
        <p:spPr bwMode="auto">
          <a:xfrm>
            <a:off x="0" y="6488113"/>
            <a:ext cx="4699000"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rgbClr val="000000"/>
                </a:solidFill>
                <a:cs typeface="Arial" charset="0"/>
              </a:rPr>
              <a:t>Janowski </a:t>
            </a:r>
            <a:r>
              <a:rPr lang="en-US" altLang="en-US" sz="1800" i="1">
                <a:solidFill>
                  <a:srgbClr val="000000"/>
                </a:solidFill>
                <a:cs typeface="Arial" charset="0"/>
              </a:rPr>
              <a:t>et al </a:t>
            </a:r>
            <a:r>
              <a:rPr lang="en-US" altLang="en-US" sz="1800">
                <a:solidFill>
                  <a:srgbClr val="000000"/>
                </a:solidFill>
                <a:cs typeface="Arial" charset="0"/>
              </a:rPr>
              <a:t>(2013) JACS </a:t>
            </a:r>
            <a:r>
              <a:rPr lang="en-US" altLang="en-US" sz="1800" b="1">
                <a:solidFill>
                  <a:srgbClr val="000000"/>
                </a:solidFill>
              </a:rPr>
              <a:t>135</a:t>
            </a:r>
            <a:r>
              <a:rPr lang="en-US" altLang="en-US" sz="1800">
                <a:solidFill>
                  <a:srgbClr val="000000"/>
                </a:solidFill>
              </a:rPr>
              <a:t>, 7938-7948</a:t>
            </a:r>
            <a:endParaRPr lang="en-US" altLang="en-US" sz="1800">
              <a:solidFill>
                <a:srgbClr val="000000"/>
              </a:solidFill>
              <a:cs typeface="Arial" charset="0"/>
            </a:endParaRPr>
          </a:p>
        </p:txBody>
      </p:sp>
    </p:spTree>
    <p:extLst>
      <p:ext uri="{BB962C8B-B14F-4D97-AF65-F5344CB8AC3E}">
        <p14:creationId xmlns:p14="http://schemas.microsoft.com/office/powerpoint/2010/main" val="30990074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le 1"/>
          <p:cNvSpPr>
            <a:spLocks noGrp="1"/>
          </p:cNvSpPr>
          <p:nvPr>
            <p:ph type="title"/>
          </p:nvPr>
        </p:nvSpPr>
        <p:spPr>
          <a:xfrm>
            <a:off x="430213" y="0"/>
            <a:ext cx="8229600" cy="1143000"/>
          </a:xfrm>
        </p:spPr>
        <p:txBody>
          <a:bodyPr/>
          <a:lstStyle/>
          <a:p>
            <a:pPr eaLnBrk="1" hangingPunct="1"/>
            <a:r>
              <a:rPr lang="en-US" altLang="en-US" smtClean="0"/>
              <a:t>MD-predicted Val rotamer</a:t>
            </a:r>
          </a:p>
        </p:txBody>
      </p:sp>
      <p:pic>
        <p:nvPicPr>
          <p:cNvPr id="142339" name="Picture 4"/>
          <p:cNvPicPr>
            <a:picLocks noChangeAspect="1"/>
          </p:cNvPicPr>
          <p:nvPr/>
        </p:nvPicPr>
        <p:blipFill>
          <a:blip r:embed="rId2">
            <a:extLst>
              <a:ext uri="{28A0092B-C50C-407E-A947-70E740481C1C}">
                <a14:useLocalDpi xmlns:a14="http://schemas.microsoft.com/office/drawing/2010/main" val="0"/>
              </a:ext>
            </a:extLst>
          </a:blip>
          <a:srcRect b="19684"/>
          <a:stretch>
            <a:fillRect/>
          </a:stretch>
        </p:blipFill>
        <p:spPr bwMode="auto">
          <a:xfrm>
            <a:off x="0" y="1050925"/>
            <a:ext cx="9113838" cy="580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42" name="Picture 2"/>
          <p:cNvPicPr>
            <a:picLocks noChangeAspect="1" noChangeArrowheads="1"/>
          </p:cNvPicPr>
          <p:nvPr/>
        </p:nvPicPr>
        <p:blipFill>
          <a:blip r:embed="rId3">
            <a:extLst>
              <a:ext uri="{28A0092B-C50C-407E-A947-70E740481C1C}">
                <a14:useLocalDpi xmlns:a14="http://schemas.microsoft.com/office/drawing/2010/main" val="0"/>
              </a:ext>
            </a:extLst>
          </a:blip>
          <a:srcRect l="51830" t="27734" r="13690" b="24611"/>
          <a:stretch>
            <a:fillRect/>
          </a:stretch>
        </p:blipFill>
        <p:spPr bwMode="auto">
          <a:xfrm>
            <a:off x="1628775" y="1179513"/>
            <a:ext cx="4486275" cy="348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Table 6"/>
          <p:cNvGraphicFramePr>
            <a:graphicFrameLocks noGrp="1"/>
          </p:cNvGraphicFramePr>
          <p:nvPr/>
        </p:nvGraphicFramePr>
        <p:xfrm>
          <a:off x="6115050" y="5149850"/>
          <a:ext cx="2655888" cy="1119188"/>
        </p:xfrm>
        <a:graphic>
          <a:graphicData uri="http://schemas.openxmlformats.org/drawingml/2006/table">
            <a:tbl>
              <a:tblPr firstRow="1" bandRow="1">
                <a:tableStyleId>{5C22544A-7EE6-4342-B048-85BDC9FD1C3A}</a:tableStyleId>
              </a:tblPr>
              <a:tblGrid>
                <a:gridCol w="885296"/>
                <a:gridCol w="885296"/>
                <a:gridCol w="885296"/>
              </a:tblGrid>
              <a:tr h="377310">
                <a:tc>
                  <a:txBody>
                    <a:bodyPr/>
                    <a:lstStyle/>
                    <a:p>
                      <a:r>
                        <a:rPr lang="en-US" sz="1800" baseline="0" dirty="0" err="1" smtClean="0">
                          <a:solidFill>
                            <a:schemeClr val="tx1"/>
                          </a:solidFill>
                        </a:rPr>
                        <a:t>confs</a:t>
                      </a:r>
                      <a:endParaRPr lang="en-US" sz="1800" dirty="0">
                        <a:solidFill>
                          <a:schemeClr val="tx1"/>
                        </a:solidFill>
                      </a:endParaRPr>
                    </a:p>
                  </a:txBody>
                  <a:tcPr marL="91427" marR="91427" marT="45732" marB="45732"/>
                </a:tc>
                <a:tc>
                  <a:txBody>
                    <a:bodyPr/>
                    <a:lstStyle/>
                    <a:p>
                      <a:r>
                        <a:rPr lang="en-US" sz="1800" dirty="0" err="1" smtClean="0">
                          <a:solidFill>
                            <a:schemeClr val="tx1"/>
                          </a:solidFill>
                        </a:rPr>
                        <a:t>R</a:t>
                      </a:r>
                      <a:r>
                        <a:rPr lang="en-US" sz="1800" baseline="-25000" dirty="0" err="1" smtClean="0">
                          <a:solidFill>
                            <a:schemeClr val="tx1"/>
                          </a:solidFill>
                        </a:rPr>
                        <a:t>work</a:t>
                      </a:r>
                      <a:endParaRPr lang="en-US" sz="1800" baseline="-25000" dirty="0">
                        <a:solidFill>
                          <a:schemeClr val="tx1"/>
                        </a:solidFill>
                      </a:endParaRPr>
                    </a:p>
                  </a:txBody>
                  <a:tcPr marL="91427" marR="91427" marT="45732" marB="45732"/>
                </a:tc>
                <a:tc>
                  <a:txBody>
                    <a:bodyPr/>
                    <a:lstStyle/>
                    <a:p>
                      <a:r>
                        <a:rPr lang="en-US" sz="1800" dirty="0" err="1" smtClean="0">
                          <a:solidFill>
                            <a:schemeClr val="tx1"/>
                          </a:solidFill>
                        </a:rPr>
                        <a:t>R</a:t>
                      </a:r>
                      <a:r>
                        <a:rPr lang="en-US" sz="1800" baseline="-25000" dirty="0" err="1" smtClean="0">
                          <a:solidFill>
                            <a:schemeClr val="tx1"/>
                          </a:solidFill>
                        </a:rPr>
                        <a:t>free</a:t>
                      </a:r>
                      <a:endParaRPr lang="en-US" sz="1800" baseline="-25000" dirty="0">
                        <a:solidFill>
                          <a:schemeClr val="tx1"/>
                        </a:solidFill>
                      </a:endParaRPr>
                    </a:p>
                  </a:txBody>
                  <a:tcPr marL="91427" marR="91427" marT="45732" marB="45732"/>
                </a:tc>
              </a:tr>
              <a:tr h="370939">
                <a:tc>
                  <a:txBody>
                    <a:bodyPr/>
                    <a:lstStyle/>
                    <a:p>
                      <a:r>
                        <a:rPr lang="en-US" sz="1800" dirty="0" smtClean="0">
                          <a:solidFill>
                            <a:schemeClr val="tx1"/>
                          </a:solidFill>
                        </a:rPr>
                        <a:t>one</a:t>
                      </a:r>
                      <a:endParaRPr lang="en-US" sz="1800" dirty="0">
                        <a:solidFill>
                          <a:schemeClr val="tx1"/>
                        </a:solidFill>
                      </a:endParaRPr>
                    </a:p>
                  </a:txBody>
                  <a:tcPr marL="91427" marR="91427" marT="45732" marB="45732"/>
                </a:tc>
                <a:tc>
                  <a:txBody>
                    <a:bodyPr/>
                    <a:lstStyle/>
                    <a:p>
                      <a:r>
                        <a:rPr lang="en-US" sz="1800" dirty="0" smtClean="0">
                          <a:solidFill>
                            <a:schemeClr val="tx1"/>
                          </a:solidFill>
                        </a:rPr>
                        <a:t>4.11%</a:t>
                      </a:r>
                      <a:endParaRPr lang="en-US" sz="1800" dirty="0">
                        <a:solidFill>
                          <a:schemeClr val="tx1"/>
                        </a:solidFill>
                      </a:endParaRPr>
                    </a:p>
                  </a:txBody>
                  <a:tcPr marL="91427" marR="91427" marT="45732" marB="45732"/>
                </a:tc>
                <a:tc>
                  <a:txBody>
                    <a:bodyPr/>
                    <a:lstStyle/>
                    <a:p>
                      <a:r>
                        <a:rPr lang="en-US" sz="1800" dirty="0" smtClean="0">
                          <a:solidFill>
                            <a:schemeClr val="tx1"/>
                          </a:solidFill>
                        </a:rPr>
                        <a:t>5.84%</a:t>
                      </a:r>
                      <a:endParaRPr lang="en-US" sz="1800" dirty="0">
                        <a:solidFill>
                          <a:schemeClr val="tx1"/>
                        </a:solidFill>
                      </a:endParaRPr>
                    </a:p>
                  </a:txBody>
                  <a:tcPr marL="91427" marR="91427" marT="45732" marB="45732"/>
                </a:tc>
              </a:tr>
              <a:tr h="370939">
                <a:tc>
                  <a:txBody>
                    <a:bodyPr/>
                    <a:lstStyle/>
                    <a:p>
                      <a:r>
                        <a:rPr lang="en-US" sz="1800" dirty="0" smtClean="0">
                          <a:solidFill>
                            <a:schemeClr val="tx1"/>
                          </a:solidFill>
                        </a:rPr>
                        <a:t>A &amp; B</a:t>
                      </a:r>
                      <a:endParaRPr lang="en-US" sz="1800" dirty="0">
                        <a:solidFill>
                          <a:schemeClr val="tx1"/>
                        </a:solidFill>
                      </a:endParaRPr>
                    </a:p>
                  </a:txBody>
                  <a:tcPr marL="91427" marR="91427" marT="45732" marB="45732"/>
                </a:tc>
                <a:tc>
                  <a:txBody>
                    <a:bodyPr/>
                    <a:lstStyle/>
                    <a:p>
                      <a:r>
                        <a:rPr lang="en-US" sz="1800" dirty="0" smtClean="0">
                          <a:solidFill>
                            <a:schemeClr val="tx1"/>
                          </a:solidFill>
                        </a:rPr>
                        <a:t>3.89%</a:t>
                      </a:r>
                      <a:endParaRPr lang="en-US" sz="1800" dirty="0">
                        <a:solidFill>
                          <a:schemeClr val="tx1"/>
                        </a:solidFill>
                      </a:endParaRPr>
                    </a:p>
                  </a:txBody>
                  <a:tcPr marL="91427" marR="91427" marT="45732" marB="45732"/>
                </a:tc>
                <a:tc>
                  <a:txBody>
                    <a:bodyPr/>
                    <a:lstStyle/>
                    <a:p>
                      <a:r>
                        <a:rPr lang="en-US" sz="1800" dirty="0" smtClean="0">
                          <a:solidFill>
                            <a:schemeClr val="tx1"/>
                          </a:solidFill>
                        </a:rPr>
                        <a:t>5.53%</a:t>
                      </a:r>
                      <a:endParaRPr lang="en-US" sz="1800" dirty="0">
                        <a:solidFill>
                          <a:schemeClr val="tx1"/>
                        </a:solidFill>
                      </a:endParaRPr>
                    </a:p>
                  </a:txBody>
                  <a:tcPr marL="91427" marR="91427" marT="45732" marB="45732"/>
                </a:tc>
              </a:tr>
            </a:tbl>
          </a:graphicData>
        </a:graphic>
      </p:graphicFrame>
      <p:sp>
        <p:nvSpPr>
          <p:cNvPr id="142359" name="TextBox 7"/>
          <p:cNvSpPr txBox="1">
            <a:spLocks noChangeArrowheads="1"/>
          </p:cNvSpPr>
          <p:nvPr/>
        </p:nvSpPr>
        <p:spPr bwMode="auto">
          <a:xfrm>
            <a:off x="0" y="6488113"/>
            <a:ext cx="4699000"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rgbClr val="000000"/>
                </a:solidFill>
                <a:cs typeface="Arial" charset="0"/>
              </a:rPr>
              <a:t>Janowski </a:t>
            </a:r>
            <a:r>
              <a:rPr lang="en-US" altLang="en-US" sz="1800" i="1">
                <a:solidFill>
                  <a:srgbClr val="000000"/>
                </a:solidFill>
                <a:cs typeface="Arial" charset="0"/>
              </a:rPr>
              <a:t>et al </a:t>
            </a:r>
            <a:r>
              <a:rPr lang="en-US" altLang="en-US" sz="1800">
                <a:solidFill>
                  <a:srgbClr val="000000"/>
                </a:solidFill>
                <a:cs typeface="Arial" charset="0"/>
              </a:rPr>
              <a:t>(2013) JACS </a:t>
            </a:r>
            <a:r>
              <a:rPr lang="en-US" altLang="en-US" sz="1800" b="1">
                <a:solidFill>
                  <a:srgbClr val="000000"/>
                </a:solidFill>
              </a:rPr>
              <a:t>135</a:t>
            </a:r>
            <a:r>
              <a:rPr lang="en-US" altLang="en-US" sz="1800">
                <a:solidFill>
                  <a:srgbClr val="000000"/>
                </a:solidFill>
              </a:rPr>
              <a:t>, 7938-7948</a:t>
            </a:r>
            <a:endParaRPr lang="en-US" altLang="en-US" sz="1800">
              <a:solidFill>
                <a:srgbClr val="000000"/>
              </a:solidFill>
              <a:cs typeface="Arial" charset="0"/>
            </a:endParaRPr>
          </a:p>
        </p:txBody>
      </p:sp>
    </p:spTree>
    <p:extLst>
      <p:ext uri="{BB962C8B-B14F-4D97-AF65-F5344CB8AC3E}">
        <p14:creationId xmlns:p14="http://schemas.microsoft.com/office/powerpoint/2010/main" val="30143099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2704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6"/>
          <p:cNvPicPr>
            <a:picLocks noChangeAspect="1" noChangeArrowheads="1"/>
          </p:cNvPicPr>
          <p:nvPr/>
        </p:nvPicPr>
        <p:blipFill>
          <a:blip r:embed="rId2">
            <a:extLst>
              <a:ext uri="{28A0092B-C50C-407E-A947-70E740481C1C}">
                <a14:useLocalDpi xmlns:a14="http://schemas.microsoft.com/office/drawing/2010/main" val="0"/>
              </a:ext>
            </a:extLst>
          </a:blip>
          <a:srcRect l="16194" r="12502" b="5148"/>
          <a:stretch>
            <a:fillRect/>
          </a:stretch>
        </p:blipFill>
        <p:spPr bwMode="auto">
          <a:xfrm>
            <a:off x="1692275" y="336550"/>
            <a:ext cx="7451725" cy="652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363" name="Rectangle 5"/>
          <p:cNvSpPr>
            <a:spLocks noGrp="1" noChangeArrowheads="1"/>
          </p:cNvSpPr>
          <p:nvPr>
            <p:ph type="ctrTitle"/>
          </p:nvPr>
        </p:nvSpPr>
        <p:spPr>
          <a:xfrm>
            <a:off x="0" y="0"/>
            <a:ext cx="9144000" cy="708025"/>
          </a:xfrm>
          <a:extLst>
            <a:ext uri="{909E8E84-426E-40DD-AFC4-6F175D3DCCD1}">
              <a14:hiddenFill xmlns:a14="http://schemas.microsoft.com/office/drawing/2010/main">
                <a:solidFill>
                  <a:schemeClr val="tx1"/>
                </a:solidFill>
              </a14:hiddenFill>
            </a:ext>
          </a:extLst>
        </p:spPr>
        <p:txBody>
          <a:bodyPr/>
          <a:lstStyle/>
          <a:p>
            <a:pPr eaLnBrk="1" hangingPunct="1"/>
            <a:r>
              <a:rPr lang="en-US" altLang="en-US" sz="4000" smtClean="0">
                <a:solidFill>
                  <a:schemeClr val="tx1"/>
                </a:solidFill>
              </a:rPr>
              <a:t>Molecular Dynamics Simulation</a:t>
            </a:r>
          </a:p>
        </p:txBody>
      </p:sp>
      <p:sp>
        <p:nvSpPr>
          <p:cNvPr id="143364" name="TextBox 1"/>
          <p:cNvSpPr txBox="1">
            <a:spLocks noChangeArrowheads="1"/>
          </p:cNvSpPr>
          <p:nvPr/>
        </p:nvSpPr>
        <p:spPr bwMode="auto">
          <a:xfrm>
            <a:off x="273050" y="3467100"/>
            <a:ext cx="2481263"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b="1">
                <a:solidFill>
                  <a:srgbClr val="000000"/>
                </a:solidFill>
                <a:cs typeface="Arial" charset="0"/>
              </a:rPr>
              <a:t>1aho</a:t>
            </a:r>
            <a:r>
              <a:rPr lang="en-US" altLang="en-US" sz="1800">
                <a:solidFill>
                  <a:srgbClr val="000000"/>
                </a:solidFill>
                <a:cs typeface="Arial" charset="0"/>
              </a:rPr>
              <a:t> </a:t>
            </a:r>
          </a:p>
          <a:p>
            <a:pPr eaLnBrk="1" hangingPunct="1">
              <a:spcBef>
                <a:spcPct val="0"/>
              </a:spcBef>
              <a:buFontTx/>
              <a:buNone/>
            </a:pPr>
            <a:r>
              <a:rPr lang="en-US" altLang="en-US" sz="1800">
                <a:solidFill>
                  <a:srgbClr val="000000"/>
                </a:solidFill>
                <a:cs typeface="Arial" charset="0"/>
              </a:rPr>
              <a:t>Scorpion toxin</a:t>
            </a:r>
          </a:p>
          <a:p>
            <a:pPr eaLnBrk="1" hangingPunct="1">
              <a:spcBef>
                <a:spcPct val="0"/>
              </a:spcBef>
              <a:buFontTx/>
              <a:buNone/>
            </a:pPr>
            <a:endParaRPr lang="en-US" altLang="en-US" sz="1800">
              <a:solidFill>
                <a:srgbClr val="000000"/>
              </a:solidFill>
              <a:cs typeface="Arial" charset="0"/>
            </a:endParaRPr>
          </a:p>
          <a:p>
            <a:pPr eaLnBrk="1" hangingPunct="1">
              <a:spcBef>
                <a:spcPct val="0"/>
              </a:spcBef>
              <a:buFontTx/>
              <a:buNone/>
            </a:pPr>
            <a:r>
              <a:rPr lang="en-US" altLang="en-US" sz="1800">
                <a:solidFill>
                  <a:srgbClr val="000000"/>
                </a:solidFill>
                <a:cs typeface="Arial" charset="0"/>
              </a:rPr>
              <a:t>0.96 Å resolution</a:t>
            </a:r>
          </a:p>
          <a:p>
            <a:pPr eaLnBrk="1" hangingPunct="1">
              <a:spcBef>
                <a:spcPct val="0"/>
              </a:spcBef>
              <a:buFontTx/>
              <a:buNone/>
            </a:pPr>
            <a:r>
              <a:rPr lang="en-US" altLang="en-US" sz="1800">
                <a:solidFill>
                  <a:srgbClr val="000000"/>
                </a:solidFill>
                <a:cs typeface="Arial" charset="0"/>
              </a:rPr>
              <a:t>64 residues</a:t>
            </a:r>
          </a:p>
          <a:p>
            <a:pPr eaLnBrk="1" hangingPunct="1">
              <a:spcBef>
                <a:spcPct val="0"/>
              </a:spcBef>
              <a:buFontTx/>
              <a:buNone/>
            </a:pPr>
            <a:r>
              <a:rPr lang="en-US" altLang="en-US" sz="1800">
                <a:solidFill>
                  <a:srgbClr val="000000"/>
                </a:solidFill>
                <a:cs typeface="Arial" charset="0"/>
              </a:rPr>
              <a:t>Solvent: H</a:t>
            </a:r>
            <a:r>
              <a:rPr lang="en-US" altLang="en-US" sz="1800" baseline="-25000">
                <a:solidFill>
                  <a:srgbClr val="000000"/>
                </a:solidFill>
                <a:cs typeface="Arial" charset="0"/>
              </a:rPr>
              <a:t>2</a:t>
            </a:r>
            <a:r>
              <a:rPr lang="en-US" altLang="en-US" sz="1800">
                <a:solidFill>
                  <a:srgbClr val="000000"/>
                </a:solidFill>
                <a:cs typeface="Arial" charset="0"/>
              </a:rPr>
              <a:t>0 + acetate</a:t>
            </a:r>
          </a:p>
        </p:txBody>
      </p:sp>
      <p:sp>
        <p:nvSpPr>
          <p:cNvPr id="143365" name="Rectangle 2"/>
          <p:cNvSpPr>
            <a:spLocks noChangeArrowheads="1"/>
          </p:cNvSpPr>
          <p:nvPr/>
        </p:nvSpPr>
        <p:spPr bwMode="auto">
          <a:xfrm>
            <a:off x="3084513" y="6472238"/>
            <a:ext cx="60594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rgbClr val="000000"/>
                </a:solidFill>
                <a:cs typeface="Arial" charset="0"/>
              </a:rPr>
              <a:t>Cerutti </a:t>
            </a:r>
            <a:r>
              <a:rPr lang="en-US" altLang="en-US" sz="1800" i="1">
                <a:solidFill>
                  <a:srgbClr val="000000"/>
                </a:solidFill>
                <a:cs typeface="Arial" charset="0"/>
              </a:rPr>
              <a:t>et al.</a:t>
            </a:r>
            <a:r>
              <a:rPr lang="en-US" altLang="en-US" sz="1800">
                <a:solidFill>
                  <a:srgbClr val="000000"/>
                </a:solidFill>
                <a:cs typeface="Arial" charset="0"/>
              </a:rPr>
              <a:t> (2010).</a:t>
            </a:r>
            <a:r>
              <a:rPr lang="en-US" altLang="en-US" sz="1800" i="1">
                <a:solidFill>
                  <a:srgbClr val="000000"/>
                </a:solidFill>
                <a:cs typeface="Arial" charset="0"/>
              </a:rPr>
              <a:t>J. Phys. Chem. B</a:t>
            </a:r>
            <a:r>
              <a:rPr lang="en-US" altLang="en-US" sz="1800">
                <a:solidFill>
                  <a:srgbClr val="000000"/>
                </a:solidFill>
                <a:cs typeface="Arial" charset="0"/>
              </a:rPr>
              <a:t> </a:t>
            </a:r>
            <a:r>
              <a:rPr lang="en-US" altLang="en-US" sz="1800" b="1">
                <a:solidFill>
                  <a:srgbClr val="000000"/>
                </a:solidFill>
                <a:cs typeface="Arial" charset="0"/>
              </a:rPr>
              <a:t>114</a:t>
            </a:r>
            <a:r>
              <a:rPr lang="en-US" altLang="en-US" sz="1800">
                <a:solidFill>
                  <a:srgbClr val="000000"/>
                </a:solidFill>
                <a:cs typeface="Arial" charset="0"/>
              </a:rPr>
              <a:t>, 12811-12824. </a:t>
            </a:r>
          </a:p>
        </p:txBody>
      </p:sp>
      <p:sp>
        <p:nvSpPr>
          <p:cNvPr id="143366" name="TextBox 3"/>
          <p:cNvSpPr txBox="1">
            <a:spLocks noChangeArrowheads="1"/>
          </p:cNvSpPr>
          <p:nvPr/>
        </p:nvSpPr>
        <p:spPr bwMode="auto">
          <a:xfrm>
            <a:off x="239713" y="1323975"/>
            <a:ext cx="2514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solidFill>
                  <a:srgbClr val="000000"/>
                </a:solidFill>
                <a:cs typeface="Arial" charset="0"/>
              </a:rPr>
              <a:t>using </a:t>
            </a:r>
            <a:r>
              <a:rPr lang="en-US" altLang="en-US" sz="2800" b="1">
                <a:solidFill>
                  <a:srgbClr val="000000"/>
                </a:solidFill>
                <a:cs typeface="Arial" charset="0"/>
              </a:rPr>
              <a:t>real</a:t>
            </a:r>
          </a:p>
          <a:p>
            <a:pPr eaLnBrk="1" hangingPunct="1">
              <a:spcBef>
                <a:spcPct val="0"/>
              </a:spcBef>
              <a:buFontTx/>
              <a:buNone/>
            </a:pPr>
            <a:r>
              <a:rPr lang="en-US" altLang="en-US" sz="2800">
                <a:solidFill>
                  <a:srgbClr val="000000"/>
                </a:solidFill>
                <a:cs typeface="Arial" charset="0"/>
              </a:rPr>
              <a:t>crystal’s lattice</a:t>
            </a:r>
          </a:p>
        </p:txBody>
      </p:sp>
    </p:spTree>
    <p:extLst>
      <p:ext uri="{BB962C8B-B14F-4D97-AF65-F5344CB8AC3E}">
        <p14:creationId xmlns:p14="http://schemas.microsoft.com/office/powerpoint/2010/main" val="2697053125"/>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3"/>
          <p:cNvSpPr>
            <a:spLocks noGrp="1" noChangeArrowheads="1"/>
          </p:cNvSpPr>
          <p:nvPr>
            <p:ph type="ctrTitle"/>
          </p:nvPr>
        </p:nvSpPr>
        <p:spPr>
          <a:xfrm>
            <a:off x="0" y="0"/>
            <a:ext cx="9144000" cy="806450"/>
          </a:xfrm>
          <a:solidFill>
            <a:schemeClr val="bg1"/>
          </a:solidFill>
        </p:spPr>
        <p:txBody>
          <a:bodyPr/>
          <a:lstStyle/>
          <a:p>
            <a:pPr eaLnBrk="1" hangingPunct="1"/>
            <a:r>
              <a:rPr lang="en-US" altLang="en-US" sz="3600" smtClean="0">
                <a:solidFill>
                  <a:schemeClr val="tx1"/>
                </a:solidFill>
              </a:rPr>
              <a:t>Electron density from 24,000 conformers</a:t>
            </a:r>
          </a:p>
        </p:txBody>
      </p:sp>
      <p:pic>
        <p:nvPicPr>
          <p:cNvPr id="14438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11225"/>
            <a:ext cx="11634788" cy="594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1666998"/>
      </p:ext>
    </p:extLst>
  </p:cSld>
  <p:clrMapOvr>
    <a:masterClrMapping/>
  </p:clrMapOvr>
  <p:transition spd="slow"/>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descr="diffrac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31150"/>
            <a:ext cx="15240000" cy="152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1" name="Rectangle 3"/>
          <p:cNvSpPr>
            <a:spLocks noGrp="1" noChangeArrowheads="1"/>
          </p:cNvSpPr>
          <p:nvPr>
            <p:ph type="title"/>
          </p:nvPr>
        </p:nvSpPr>
        <p:spPr>
          <a:xfrm>
            <a:off x="2076450" y="274638"/>
            <a:ext cx="4991100" cy="736600"/>
          </a:xfrm>
        </p:spPr>
        <p:txBody>
          <a:bodyPr/>
          <a:lstStyle/>
          <a:p>
            <a:pPr eaLnBrk="1" hangingPunct="1"/>
            <a:r>
              <a:rPr lang="en-US" altLang="en-US" sz="4000" smtClean="0"/>
              <a:t>MLFSOM simulation</a:t>
            </a:r>
          </a:p>
        </p:txBody>
      </p:sp>
    </p:spTree>
    <p:extLst>
      <p:ext uri="{BB962C8B-B14F-4D97-AF65-F5344CB8AC3E}">
        <p14:creationId xmlns:p14="http://schemas.microsoft.com/office/powerpoint/2010/main" val="3463448937"/>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11225"/>
            <a:ext cx="11634788" cy="594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5" name="Rectangle 3"/>
          <p:cNvSpPr>
            <a:spLocks noGrp="1" noChangeArrowheads="1"/>
          </p:cNvSpPr>
          <p:nvPr>
            <p:ph type="ctrTitle"/>
          </p:nvPr>
        </p:nvSpPr>
        <p:spPr>
          <a:xfrm>
            <a:off x="0" y="0"/>
            <a:ext cx="9144000" cy="708025"/>
          </a:xfrm>
        </p:spPr>
        <p:txBody>
          <a:bodyPr/>
          <a:lstStyle/>
          <a:p>
            <a:pPr eaLnBrk="1" hangingPunct="1"/>
            <a:r>
              <a:rPr lang="en-US" altLang="en-US" sz="4000" smtClean="0">
                <a:solidFill>
                  <a:schemeClr val="tx1"/>
                </a:solidFill>
              </a:rPr>
              <a:t>Map from simulated data</a:t>
            </a:r>
          </a:p>
        </p:txBody>
      </p:sp>
      <p:sp>
        <p:nvSpPr>
          <p:cNvPr id="146436" name="Text Box 4"/>
          <p:cNvSpPr txBox="1">
            <a:spLocks noChangeArrowheads="1"/>
          </p:cNvSpPr>
          <p:nvPr/>
        </p:nvSpPr>
        <p:spPr bwMode="auto">
          <a:xfrm>
            <a:off x="103188" y="5789613"/>
            <a:ext cx="2684462" cy="822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en-US" altLang="en-US" sz="2400">
                <a:solidFill>
                  <a:srgbClr val="4F4FC5"/>
                </a:solidFill>
                <a:cs typeface="Arial" charset="0"/>
              </a:rPr>
              <a:t>1 “sigma” 2F</a:t>
            </a:r>
            <a:r>
              <a:rPr lang="en-US" altLang="en-US" sz="2400" baseline="-25000">
                <a:solidFill>
                  <a:srgbClr val="4F4FC5"/>
                </a:solidFill>
                <a:cs typeface="Arial" charset="0"/>
              </a:rPr>
              <a:t>sim</a:t>
            </a:r>
            <a:r>
              <a:rPr lang="en-US" altLang="en-US" sz="2400">
                <a:solidFill>
                  <a:srgbClr val="4F4FC5"/>
                </a:solidFill>
                <a:cs typeface="Arial" charset="0"/>
              </a:rPr>
              <a:t>-F</a:t>
            </a:r>
            <a:r>
              <a:rPr lang="en-US" altLang="en-US" sz="2400" baseline="-25000">
                <a:solidFill>
                  <a:srgbClr val="4F4FC5"/>
                </a:solidFill>
                <a:cs typeface="Arial" charset="0"/>
              </a:rPr>
              <a:t>c</a:t>
            </a:r>
          </a:p>
          <a:p>
            <a:pPr algn="r" eaLnBrk="1" hangingPunct="1">
              <a:spcBef>
                <a:spcPct val="0"/>
              </a:spcBef>
              <a:buFontTx/>
              <a:buNone/>
            </a:pPr>
            <a:r>
              <a:rPr lang="en-US" altLang="en-US" sz="2400">
                <a:solidFill>
                  <a:srgbClr val="CC9900"/>
                </a:solidFill>
                <a:cs typeface="Arial" charset="0"/>
              </a:rPr>
              <a:t>2.5 “sigma” F</a:t>
            </a:r>
            <a:r>
              <a:rPr lang="en-US" altLang="en-US" sz="2400" baseline="-25000">
                <a:solidFill>
                  <a:srgbClr val="CC9900"/>
                </a:solidFill>
                <a:cs typeface="Arial" charset="0"/>
              </a:rPr>
              <a:t>sim</a:t>
            </a:r>
            <a:r>
              <a:rPr lang="en-US" altLang="en-US" sz="2400">
                <a:solidFill>
                  <a:srgbClr val="CC9900"/>
                </a:solidFill>
                <a:cs typeface="Arial" charset="0"/>
              </a:rPr>
              <a:t>-F</a:t>
            </a:r>
            <a:r>
              <a:rPr lang="en-US" altLang="en-US" sz="2400" baseline="-25000">
                <a:solidFill>
                  <a:srgbClr val="CC9900"/>
                </a:solidFill>
                <a:cs typeface="Arial" charset="0"/>
              </a:rPr>
              <a:t>c</a:t>
            </a:r>
            <a:endParaRPr lang="en-US" altLang="en-US" sz="2400">
              <a:solidFill>
                <a:srgbClr val="CC9900"/>
              </a:solidFill>
              <a:cs typeface="Arial" charset="0"/>
            </a:endParaRPr>
          </a:p>
        </p:txBody>
      </p:sp>
      <p:sp>
        <p:nvSpPr>
          <p:cNvPr id="146437" name="Text Box 5"/>
          <p:cNvSpPr txBox="1">
            <a:spLocks noChangeArrowheads="1"/>
          </p:cNvSpPr>
          <p:nvPr/>
        </p:nvSpPr>
        <p:spPr bwMode="auto">
          <a:xfrm>
            <a:off x="103188" y="4573588"/>
            <a:ext cx="1882775" cy="120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400">
                <a:solidFill>
                  <a:srgbClr val="000000"/>
                </a:solidFill>
                <a:cs typeface="Arial" charset="0"/>
              </a:rPr>
              <a:t>1.0 Å data</a:t>
            </a:r>
          </a:p>
          <a:p>
            <a:pPr algn="ctr" eaLnBrk="1" hangingPunct="1">
              <a:spcBef>
                <a:spcPct val="0"/>
              </a:spcBef>
              <a:buFontTx/>
              <a:buNone/>
            </a:pPr>
            <a:r>
              <a:rPr lang="en-US" altLang="en-US" sz="2400">
                <a:solidFill>
                  <a:srgbClr val="000000"/>
                </a:solidFill>
                <a:cs typeface="Arial" charset="0"/>
              </a:rPr>
              <a:t>R</a:t>
            </a:r>
            <a:r>
              <a:rPr lang="en-US" altLang="en-US" sz="2400" baseline="-25000">
                <a:solidFill>
                  <a:srgbClr val="000000"/>
                </a:solidFill>
                <a:cs typeface="Arial" charset="0"/>
              </a:rPr>
              <a:t>cryst</a:t>
            </a:r>
            <a:r>
              <a:rPr lang="en-US" altLang="en-US" sz="2400">
                <a:solidFill>
                  <a:srgbClr val="000000"/>
                </a:solidFill>
                <a:cs typeface="Arial" charset="0"/>
              </a:rPr>
              <a:t>= 0.137</a:t>
            </a:r>
          </a:p>
          <a:p>
            <a:pPr algn="ctr" eaLnBrk="1" hangingPunct="1">
              <a:spcBef>
                <a:spcPct val="0"/>
              </a:spcBef>
              <a:buFontTx/>
              <a:buNone/>
            </a:pPr>
            <a:r>
              <a:rPr lang="en-US" altLang="en-US" sz="2400">
                <a:solidFill>
                  <a:srgbClr val="000000"/>
                </a:solidFill>
                <a:cs typeface="Arial" charset="0"/>
              </a:rPr>
              <a:t>R</a:t>
            </a:r>
            <a:r>
              <a:rPr lang="en-US" altLang="en-US" sz="2400" baseline="-25000">
                <a:solidFill>
                  <a:srgbClr val="000000"/>
                </a:solidFill>
                <a:cs typeface="Arial" charset="0"/>
              </a:rPr>
              <a:t>free</a:t>
            </a:r>
            <a:r>
              <a:rPr lang="en-US" altLang="en-US" sz="2400">
                <a:solidFill>
                  <a:srgbClr val="000000"/>
                </a:solidFill>
                <a:cs typeface="Arial" charset="0"/>
              </a:rPr>
              <a:t> = 0.159</a:t>
            </a:r>
          </a:p>
        </p:txBody>
      </p:sp>
    </p:spTree>
    <p:extLst>
      <p:ext uri="{BB962C8B-B14F-4D97-AF65-F5344CB8AC3E}">
        <p14:creationId xmlns:p14="http://schemas.microsoft.com/office/powerpoint/2010/main" val="3058622223"/>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11225"/>
            <a:ext cx="11634788" cy="594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59" name="Rectangle 3"/>
          <p:cNvSpPr>
            <a:spLocks noGrp="1" noChangeArrowheads="1"/>
          </p:cNvSpPr>
          <p:nvPr>
            <p:ph type="ctrTitle"/>
          </p:nvPr>
        </p:nvSpPr>
        <p:spPr>
          <a:xfrm>
            <a:off x="0" y="0"/>
            <a:ext cx="9144000" cy="708025"/>
          </a:xfrm>
          <a:solidFill>
            <a:schemeClr val="bg1"/>
          </a:solidFill>
        </p:spPr>
        <p:txBody>
          <a:bodyPr/>
          <a:lstStyle/>
          <a:p>
            <a:pPr eaLnBrk="1" hangingPunct="1"/>
            <a:r>
              <a:rPr lang="en-US" altLang="en-US" sz="4000" smtClean="0">
                <a:solidFill>
                  <a:schemeClr val="tx1"/>
                </a:solidFill>
              </a:rPr>
              <a:t>The “right” difference map</a:t>
            </a:r>
          </a:p>
        </p:txBody>
      </p:sp>
      <p:sp>
        <p:nvSpPr>
          <p:cNvPr id="147460" name="Text Box 4"/>
          <p:cNvSpPr txBox="1">
            <a:spLocks noChangeArrowheads="1"/>
          </p:cNvSpPr>
          <p:nvPr/>
        </p:nvSpPr>
        <p:spPr bwMode="auto">
          <a:xfrm>
            <a:off x="77788" y="5789613"/>
            <a:ext cx="2709862" cy="831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solidFill>
                  <a:srgbClr val="4F4FC5"/>
                </a:solidFill>
                <a:cs typeface="Arial" charset="0"/>
              </a:rPr>
              <a:t>1 “sigma” 2F</a:t>
            </a:r>
            <a:r>
              <a:rPr lang="en-US" altLang="en-US" sz="2400" baseline="-25000">
                <a:solidFill>
                  <a:srgbClr val="4F4FC5"/>
                </a:solidFill>
                <a:cs typeface="Arial" charset="0"/>
              </a:rPr>
              <a:t>sim</a:t>
            </a:r>
            <a:r>
              <a:rPr lang="en-US" altLang="en-US" sz="2400">
                <a:solidFill>
                  <a:srgbClr val="4F4FC5"/>
                </a:solidFill>
                <a:cs typeface="Arial" charset="0"/>
              </a:rPr>
              <a:t>-F</a:t>
            </a:r>
            <a:r>
              <a:rPr lang="en-US" altLang="en-US" sz="2400" baseline="-25000">
                <a:solidFill>
                  <a:srgbClr val="4F4FC5"/>
                </a:solidFill>
                <a:cs typeface="Arial" charset="0"/>
              </a:rPr>
              <a:t>c</a:t>
            </a:r>
          </a:p>
          <a:p>
            <a:pPr eaLnBrk="1" hangingPunct="1">
              <a:spcBef>
                <a:spcPct val="0"/>
              </a:spcBef>
              <a:buFontTx/>
              <a:buNone/>
            </a:pPr>
            <a:r>
              <a:rPr lang="en-US" altLang="en-US" sz="2400">
                <a:solidFill>
                  <a:srgbClr val="CC9900"/>
                </a:solidFill>
                <a:cs typeface="Arial" charset="0"/>
              </a:rPr>
              <a:t>F</a:t>
            </a:r>
            <a:r>
              <a:rPr lang="en-US" altLang="en-US" sz="2400" baseline="-25000">
                <a:solidFill>
                  <a:srgbClr val="CC9900"/>
                </a:solidFill>
                <a:cs typeface="Arial" charset="0"/>
              </a:rPr>
              <a:t>right</a:t>
            </a:r>
            <a:r>
              <a:rPr lang="en-US" altLang="en-US" sz="2400">
                <a:solidFill>
                  <a:srgbClr val="CC9900"/>
                </a:solidFill>
                <a:cs typeface="Arial" charset="0"/>
              </a:rPr>
              <a:t> – (2F</a:t>
            </a:r>
            <a:r>
              <a:rPr lang="en-US" altLang="en-US" sz="2400" baseline="-25000">
                <a:solidFill>
                  <a:srgbClr val="CC9900"/>
                </a:solidFill>
                <a:cs typeface="Arial" charset="0"/>
              </a:rPr>
              <a:t>sim</a:t>
            </a:r>
            <a:r>
              <a:rPr lang="en-US" altLang="en-US" sz="2400">
                <a:solidFill>
                  <a:srgbClr val="CC9900"/>
                </a:solidFill>
                <a:cs typeface="Arial" charset="0"/>
              </a:rPr>
              <a:t>-F</a:t>
            </a:r>
            <a:r>
              <a:rPr lang="en-US" altLang="en-US" sz="2400" baseline="-25000">
                <a:solidFill>
                  <a:srgbClr val="CC9900"/>
                </a:solidFill>
                <a:cs typeface="Arial" charset="0"/>
              </a:rPr>
              <a:t>c</a:t>
            </a:r>
            <a:r>
              <a:rPr lang="en-US" altLang="en-US" sz="2400">
                <a:solidFill>
                  <a:srgbClr val="CC9900"/>
                </a:solidFill>
                <a:cs typeface="Arial" charset="0"/>
              </a:rPr>
              <a:t>)</a:t>
            </a:r>
          </a:p>
        </p:txBody>
      </p:sp>
      <p:sp>
        <p:nvSpPr>
          <p:cNvPr id="147461" name="Text Box 5"/>
          <p:cNvSpPr txBox="1">
            <a:spLocks noChangeArrowheads="1"/>
          </p:cNvSpPr>
          <p:nvPr/>
        </p:nvSpPr>
        <p:spPr bwMode="auto">
          <a:xfrm>
            <a:off x="103188" y="4573588"/>
            <a:ext cx="1882775" cy="120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400">
                <a:solidFill>
                  <a:srgbClr val="000000"/>
                </a:solidFill>
                <a:cs typeface="Arial" charset="0"/>
              </a:rPr>
              <a:t>1.0 Å data</a:t>
            </a:r>
          </a:p>
          <a:p>
            <a:pPr algn="ctr" eaLnBrk="1" hangingPunct="1">
              <a:spcBef>
                <a:spcPct val="0"/>
              </a:spcBef>
              <a:buFontTx/>
              <a:buNone/>
            </a:pPr>
            <a:r>
              <a:rPr lang="en-US" altLang="en-US" sz="2400">
                <a:solidFill>
                  <a:srgbClr val="000000"/>
                </a:solidFill>
                <a:cs typeface="Arial" charset="0"/>
              </a:rPr>
              <a:t>R</a:t>
            </a:r>
            <a:r>
              <a:rPr lang="en-US" altLang="en-US" sz="2400" baseline="-25000">
                <a:solidFill>
                  <a:srgbClr val="000000"/>
                </a:solidFill>
                <a:cs typeface="Arial" charset="0"/>
              </a:rPr>
              <a:t>cryst</a:t>
            </a:r>
            <a:r>
              <a:rPr lang="en-US" altLang="en-US" sz="2400">
                <a:solidFill>
                  <a:srgbClr val="000000"/>
                </a:solidFill>
                <a:cs typeface="Arial" charset="0"/>
              </a:rPr>
              <a:t>= 0.137</a:t>
            </a:r>
          </a:p>
          <a:p>
            <a:pPr algn="ctr" eaLnBrk="1" hangingPunct="1">
              <a:spcBef>
                <a:spcPct val="0"/>
              </a:spcBef>
              <a:buFontTx/>
              <a:buNone/>
            </a:pPr>
            <a:r>
              <a:rPr lang="en-US" altLang="en-US" sz="2400">
                <a:solidFill>
                  <a:srgbClr val="000000"/>
                </a:solidFill>
                <a:cs typeface="Arial" charset="0"/>
              </a:rPr>
              <a:t>R</a:t>
            </a:r>
            <a:r>
              <a:rPr lang="en-US" altLang="en-US" sz="2400" baseline="-25000">
                <a:solidFill>
                  <a:srgbClr val="000000"/>
                </a:solidFill>
                <a:cs typeface="Arial" charset="0"/>
              </a:rPr>
              <a:t>free</a:t>
            </a:r>
            <a:r>
              <a:rPr lang="en-US" altLang="en-US" sz="2400">
                <a:solidFill>
                  <a:srgbClr val="000000"/>
                </a:solidFill>
                <a:cs typeface="Arial" charset="0"/>
              </a:rPr>
              <a:t> = 0.159</a:t>
            </a:r>
          </a:p>
        </p:txBody>
      </p:sp>
    </p:spTree>
    <p:extLst>
      <p:ext uri="{BB962C8B-B14F-4D97-AF65-F5344CB8AC3E}">
        <p14:creationId xmlns:p14="http://schemas.microsoft.com/office/powerpoint/2010/main" val="1938846752"/>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11225"/>
            <a:ext cx="11634788" cy="594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3" name="Rectangle 5"/>
          <p:cNvSpPr>
            <a:spLocks noGrp="1" noChangeArrowheads="1"/>
          </p:cNvSpPr>
          <p:nvPr>
            <p:ph type="ctrTitle"/>
          </p:nvPr>
        </p:nvSpPr>
        <p:spPr>
          <a:xfrm>
            <a:off x="1936750" y="0"/>
            <a:ext cx="5268913" cy="708025"/>
          </a:xfrm>
          <a:solidFill>
            <a:schemeClr val="bg1"/>
          </a:solidFill>
        </p:spPr>
        <p:txBody>
          <a:bodyPr/>
          <a:lstStyle/>
          <a:p>
            <a:pPr eaLnBrk="1" hangingPunct="1"/>
            <a:r>
              <a:rPr lang="en-US" altLang="en-US" sz="4000" smtClean="0">
                <a:solidFill>
                  <a:schemeClr val="tx1"/>
                </a:solidFill>
              </a:rPr>
              <a:t>Real data!</a:t>
            </a:r>
          </a:p>
        </p:txBody>
      </p:sp>
      <p:sp>
        <p:nvSpPr>
          <p:cNvPr id="148484" name="Text Box 4"/>
          <p:cNvSpPr txBox="1">
            <a:spLocks noChangeArrowheads="1"/>
          </p:cNvSpPr>
          <p:nvPr/>
        </p:nvSpPr>
        <p:spPr bwMode="auto">
          <a:xfrm>
            <a:off x="103188" y="5789613"/>
            <a:ext cx="2684462" cy="822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en-US" altLang="en-US" sz="2400">
                <a:solidFill>
                  <a:srgbClr val="4F4FC5"/>
                </a:solidFill>
                <a:cs typeface="Arial" charset="0"/>
              </a:rPr>
              <a:t>1 “sigma” 2F</a:t>
            </a:r>
            <a:r>
              <a:rPr lang="en-US" altLang="en-US" sz="2400" baseline="-25000">
                <a:solidFill>
                  <a:srgbClr val="4F4FC5"/>
                </a:solidFill>
                <a:cs typeface="Arial" charset="0"/>
              </a:rPr>
              <a:t>sim</a:t>
            </a:r>
            <a:r>
              <a:rPr lang="en-US" altLang="en-US" sz="2400">
                <a:solidFill>
                  <a:srgbClr val="4F4FC5"/>
                </a:solidFill>
                <a:cs typeface="Arial" charset="0"/>
              </a:rPr>
              <a:t>-F</a:t>
            </a:r>
            <a:r>
              <a:rPr lang="en-US" altLang="en-US" sz="2400" baseline="-25000">
                <a:solidFill>
                  <a:srgbClr val="4F4FC5"/>
                </a:solidFill>
                <a:cs typeface="Arial" charset="0"/>
              </a:rPr>
              <a:t>c</a:t>
            </a:r>
          </a:p>
          <a:p>
            <a:pPr algn="r" eaLnBrk="1" hangingPunct="1">
              <a:spcBef>
                <a:spcPct val="0"/>
              </a:spcBef>
              <a:buFontTx/>
              <a:buNone/>
            </a:pPr>
            <a:r>
              <a:rPr lang="en-US" altLang="en-US" sz="2400">
                <a:solidFill>
                  <a:srgbClr val="CC9900"/>
                </a:solidFill>
                <a:cs typeface="Arial" charset="0"/>
              </a:rPr>
              <a:t>2.5 “sigma” F</a:t>
            </a:r>
            <a:r>
              <a:rPr lang="en-US" altLang="en-US" sz="2400" baseline="-25000">
                <a:solidFill>
                  <a:srgbClr val="CC9900"/>
                </a:solidFill>
                <a:cs typeface="Arial" charset="0"/>
              </a:rPr>
              <a:t>sim</a:t>
            </a:r>
            <a:r>
              <a:rPr lang="en-US" altLang="en-US" sz="2400">
                <a:solidFill>
                  <a:srgbClr val="CC9900"/>
                </a:solidFill>
                <a:cs typeface="Arial" charset="0"/>
              </a:rPr>
              <a:t>-F</a:t>
            </a:r>
            <a:r>
              <a:rPr lang="en-US" altLang="en-US" sz="2400" baseline="-25000">
                <a:solidFill>
                  <a:srgbClr val="CC9900"/>
                </a:solidFill>
                <a:cs typeface="Arial" charset="0"/>
              </a:rPr>
              <a:t>c</a:t>
            </a:r>
            <a:endParaRPr lang="en-US" altLang="en-US" sz="2400">
              <a:solidFill>
                <a:srgbClr val="CC9900"/>
              </a:solidFill>
              <a:cs typeface="Arial" charset="0"/>
            </a:endParaRPr>
          </a:p>
        </p:txBody>
      </p:sp>
      <p:sp>
        <p:nvSpPr>
          <p:cNvPr id="148485" name="Text Box 5"/>
          <p:cNvSpPr txBox="1">
            <a:spLocks noChangeArrowheads="1"/>
          </p:cNvSpPr>
          <p:nvPr/>
        </p:nvSpPr>
        <p:spPr bwMode="auto">
          <a:xfrm>
            <a:off x="103188" y="4573588"/>
            <a:ext cx="1882775" cy="1200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400">
                <a:solidFill>
                  <a:srgbClr val="000000"/>
                </a:solidFill>
                <a:cs typeface="Arial" charset="0"/>
              </a:rPr>
              <a:t>1.0 Å data</a:t>
            </a:r>
          </a:p>
          <a:p>
            <a:pPr algn="ctr" eaLnBrk="1" hangingPunct="1">
              <a:spcBef>
                <a:spcPct val="0"/>
              </a:spcBef>
              <a:buFontTx/>
              <a:buNone/>
            </a:pPr>
            <a:r>
              <a:rPr lang="en-US" altLang="en-US" sz="2400">
                <a:solidFill>
                  <a:srgbClr val="000000"/>
                </a:solidFill>
                <a:cs typeface="Arial" charset="0"/>
              </a:rPr>
              <a:t>R</a:t>
            </a:r>
            <a:r>
              <a:rPr lang="en-US" altLang="en-US" sz="2400" baseline="-25000">
                <a:solidFill>
                  <a:srgbClr val="000000"/>
                </a:solidFill>
                <a:cs typeface="Arial" charset="0"/>
              </a:rPr>
              <a:t>cryst</a:t>
            </a:r>
            <a:r>
              <a:rPr lang="en-US" altLang="en-US" sz="2400">
                <a:solidFill>
                  <a:srgbClr val="000000"/>
                </a:solidFill>
                <a:cs typeface="Arial" charset="0"/>
              </a:rPr>
              <a:t>= 0.116</a:t>
            </a:r>
          </a:p>
          <a:p>
            <a:pPr algn="ctr" eaLnBrk="1" hangingPunct="1">
              <a:spcBef>
                <a:spcPct val="0"/>
              </a:spcBef>
              <a:buFontTx/>
              <a:buNone/>
            </a:pPr>
            <a:r>
              <a:rPr lang="en-US" altLang="en-US" sz="2400">
                <a:solidFill>
                  <a:srgbClr val="000000"/>
                </a:solidFill>
                <a:cs typeface="Arial" charset="0"/>
              </a:rPr>
              <a:t>R</a:t>
            </a:r>
            <a:r>
              <a:rPr lang="en-US" altLang="en-US" sz="2400" baseline="-25000">
                <a:solidFill>
                  <a:srgbClr val="000000"/>
                </a:solidFill>
                <a:cs typeface="Arial" charset="0"/>
              </a:rPr>
              <a:t>free</a:t>
            </a:r>
            <a:r>
              <a:rPr lang="en-US" altLang="en-US" sz="2400">
                <a:solidFill>
                  <a:srgbClr val="000000"/>
                </a:solidFill>
                <a:cs typeface="Arial" charset="0"/>
              </a:rPr>
              <a:t> = 0.135</a:t>
            </a:r>
          </a:p>
        </p:txBody>
      </p:sp>
    </p:spTree>
    <p:extLst>
      <p:ext uri="{BB962C8B-B14F-4D97-AF65-F5344CB8AC3E}">
        <p14:creationId xmlns:p14="http://schemas.microsoft.com/office/powerpoint/2010/main" val="2342139518"/>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0" y="0"/>
            <a:ext cx="9144000" cy="1274763"/>
          </a:xfrm>
        </p:spPr>
        <p:txBody>
          <a:bodyPr/>
          <a:lstStyle/>
          <a:p>
            <a:r>
              <a:rPr lang="en-US" altLang="en-US" smtClean="0"/>
              <a:t>Ringer: systematic map sampling</a:t>
            </a:r>
          </a:p>
        </p:txBody>
      </p:sp>
      <p:pic>
        <p:nvPicPr>
          <p:cNvPr id="57347" name="Picture 2" descr="http://bl831.als.lbl.gov/~jamesh/ringer/ringer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74763"/>
            <a:ext cx="9144000" cy="558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Rectangle 3"/>
          <p:cNvSpPr>
            <a:spLocks noChangeArrowheads="1"/>
          </p:cNvSpPr>
          <p:nvPr/>
        </p:nvSpPr>
        <p:spPr bwMode="auto">
          <a:xfrm>
            <a:off x="0" y="6488113"/>
            <a:ext cx="4827588"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solidFill>
                  <a:srgbClr val="000000"/>
                </a:solidFill>
              </a:rPr>
              <a:t>Lang </a:t>
            </a:r>
            <a:r>
              <a:rPr lang="en-US" altLang="en-US" i="1">
                <a:solidFill>
                  <a:srgbClr val="000000"/>
                </a:solidFill>
              </a:rPr>
              <a:t>et al. </a:t>
            </a:r>
            <a:r>
              <a:rPr lang="en-US" altLang="en-US">
                <a:solidFill>
                  <a:srgbClr val="000000"/>
                </a:solidFill>
              </a:rPr>
              <a:t>(2010) </a:t>
            </a:r>
            <a:r>
              <a:rPr lang="en-US" altLang="en-US" i="1">
                <a:solidFill>
                  <a:srgbClr val="000000"/>
                </a:solidFill>
              </a:rPr>
              <a:t>Protein Sci.</a:t>
            </a:r>
            <a:r>
              <a:rPr lang="en-US" altLang="en-US">
                <a:solidFill>
                  <a:srgbClr val="000000"/>
                </a:solidFill>
              </a:rPr>
              <a:t> </a:t>
            </a:r>
            <a:r>
              <a:rPr lang="en-US" altLang="en-US" b="1">
                <a:solidFill>
                  <a:srgbClr val="000000"/>
                </a:solidFill>
              </a:rPr>
              <a:t>19</a:t>
            </a:r>
            <a:r>
              <a:rPr lang="en-US" altLang="en-US">
                <a:solidFill>
                  <a:srgbClr val="000000"/>
                </a:solidFill>
              </a:rPr>
              <a:t>, 1420-31.</a:t>
            </a:r>
          </a:p>
        </p:txBody>
      </p:sp>
      <p:sp>
        <p:nvSpPr>
          <p:cNvPr id="5" name="Rectangle 4"/>
          <p:cNvSpPr>
            <a:spLocks noChangeArrowheads="1"/>
          </p:cNvSpPr>
          <p:nvPr/>
        </p:nvSpPr>
        <p:spPr bwMode="auto">
          <a:xfrm>
            <a:off x="4646613" y="6488113"/>
            <a:ext cx="4497387"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US" altLang="en-US">
                <a:solidFill>
                  <a:srgbClr val="000000"/>
                </a:solidFill>
              </a:rPr>
              <a:t>Fraser, </a:t>
            </a:r>
            <a:r>
              <a:rPr lang="en-US" altLang="en-US" i="1">
                <a:solidFill>
                  <a:srgbClr val="000000"/>
                </a:solidFill>
              </a:rPr>
              <a:t>et al.</a:t>
            </a:r>
            <a:r>
              <a:rPr lang="en-US" altLang="en-US">
                <a:solidFill>
                  <a:srgbClr val="000000"/>
                </a:solidFill>
              </a:rPr>
              <a:t> (2009) </a:t>
            </a:r>
            <a:r>
              <a:rPr lang="en-US" altLang="en-US" i="1">
                <a:solidFill>
                  <a:srgbClr val="000000"/>
                </a:solidFill>
              </a:rPr>
              <a:t>Nature</a:t>
            </a:r>
            <a:r>
              <a:rPr lang="en-US" altLang="en-US">
                <a:solidFill>
                  <a:srgbClr val="000000"/>
                </a:solidFill>
              </a:rPr>
              <a:t> </a:t>
            </a:r>
            <a:r>
              <a:rPr lang="en-US" altLang="en-US" b="1">
                <a:solidFill>
                  <a:srgbClr val="000000"/>
                </a:solidFill>
              </a:rPr>
              <a:t>462</a:t>
            </a:r>
            <a:r>
              <a:rPr lang="en-US" altLang="en-US">
                <a:solidFill>
                  <a:srgbClr val="000000"/>
                </a:solidFill>
              </a:rPr>
              <a:t>, 669-73.</a:t>
            </a:r>
          </a:p>
        </p:txBody>
      </p:sp>
    </p:spTree>
    <p:extLst>
      <p:ext uri="{BB962C8B-B14F-4D97-AF65-F5344CB8AC3E}">
        <p14:creationId xmlns:p14="http://schemas.microsoft.com/office/powerpoint/2010/main" val="16140715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370" name="Object 3"/>
          <p:cNvGraphicFramePr>
            <a:graphicFrameLocks noGrp="1" noChangeAspect="1"/>
          </p:cNvGraphicFramePr>
          <p:nvPr>
            <p:ph sz="half" idx="1"/>
          </p:nvPr>
        </p:nvGraphicFramePr>
        <p:xfrm>
          <a:off x="601663" y="1028700"/>
          <a:ext cx="8391525" cy="5483225"/>
        </p:xfrm>
        <a:graphic>
          <a:graphicData uri="http://schemas.openxmlformats.org/presentationml/2006/ole">
            <mc:AlternateContent xmlns:mc="http://schemas.openxmlformats.org/markup-compatibility/2006">
              <mc:Choice xmlns:v="urn:schemas-microsoft-com:vml" Requires="v">
                <p:oleObj spid="_x0000_s37896" name="Chart" r:id="rId3" imgW="5410155" imgH="3390906" progId="MSGraph.Chart.8">
                  <p:embed followColorScheme="full"/>
                </p:oleObj>
              </mc:Choice>
              <mc:Fallback>
                <p:oleObj name="Chart" r:id="rId3" imgW="5410155" imgH="3390906" progId="MSGraph.Chart.8">
                  <p:embed followColorScheme="full"/>
                  <p:pic>
                    <p:nvPicPr>
                      <p:cNvPr id="0" name=""/>
                      <p:cNvPicPr>
                        <a:picLocks noGrp="1" noChangeAspect="1" noChangeArrowheads="1"/>
                      </p:cNvPicPr>
                      <p:nvPr/>
                    </p:nvPicPr>
                    <p:blipFill>
                      <a:blip r:embed="rId4"/>
                      <a:srcRect/>
                      <a:stretch>
                        <a:fillRect/>
                      </a:stretch>
                    </p:blipFill>
                    <p:spPr bwMode="auto">
                      <a:xfrm>
                        <a:off x="601663" y="1028700"/>
                        <a:ext cx="8391525" cy="5483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58371" name="Text Box 8"/>
          <p:cNvSpPr txBox="1">
            <a:spLocks noChangeArrowheads="1"/>
          </p:cNvSpPr>
          <p:nvPr/>
        </p:nvSpPr>
        <p:spPr bwMode="auto">
          <a:xfrm rot="-5400000">
            <a:off x="-913606" y="3374232"/>
            <a:ext cx="2941637"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b="1">
                <a:solidFill>
                  <a:srgbClr val="000000"/>
                </a:solidFill>
                <a:cs typeface="Arial" charset="0"/>
              </a:rPr>
              <a:t>electron density (e</a:t>
            </a:r>
            <a:r>
              <a:rPr lang="en-US" altLang="en-US" sz="2000" b="1" baseline="30000">
                <a:solidFill>
                  <a:srgbClr val="000000"/>
                </a:solidFill>
                <a:cs typeface="Arial" charset="0"/>
              </a:rPr>
              <a:t>-</a:t>
            </a:r>
            <a:r>
              <a:rPr lang="en-US" altLang="en-US" sz="2000" b="1">
                <a:solidFill>
                  <a:srgbClr val="000000"/>
                </a:solidFill>
                <a:cs typeface="Arial" charset="0"/>
              </a:rPr>
              <a:t>/Å</a:t>
            </a:r>
            <a:r>
              <a:rPr lang="en-US" altLang="en-US" sz="2000" b="1" baseline="30000">
                <a:solidFill>
                  <a:srgbClr val="000000"/>
                </a:solidFill>
                <a:cs typeface="Arial" charset="0"/>
              </a:rPr>
              <a:t>3</a:t>
            </a:r>
            <a:r>
              <a:rPr lang="en-US" altLang="en-US" sz="2000" b="1">
                <a:solidFill>
                  <a:srgbClr val="000000"/>
                </a:solidFill>
                <a:cs typeface="Arial" charset="0"/>
              </a:rPr>
              <a:t>)</a:t>
            </a:r>
          </a:p>
        </p:txBody>
      </p:sp>
      <p:sp>
        <p:nvSpPr>
          <p:cNvPr id="58372" name="Text Box 8"/>
          <p:cNvSpPr txBox="1">
            <a:spLocks noChangeArrowheads="1"/>
          </p:cNvSpPr>
          <p:nvPr/>
        </p:nvSpPr>
        <p:spPr bwMode="auto">
          <a:xfrm>
            <a:off x="3943350" y="6297613"/>
            <a:ext cx="2216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l-GR" altLang="en-US" sz="1800" b="1">
                <a:solidFill>
                  <a:srgbClr val="000000"/>
                </a:solidFill>
                <a:cs typeface="Arial" charset="0"/>
              </a:rPr>
              <a:t>χ</a:t>
            </a:r>
            <a:r>
              <a:rPr lang="en-US" altLang="en-US" sz="1800" b="1" baseline="-25000">
                <a:solidFill>
                  <a:srgbClr val="000000"/>
                </a:solidFill>
                <a:cs typeface="Arial" charset="0"/>
              </a:rPr>
              <a:t>1</a:t>
            </a:r>
            <a:r>
              <a:rPr lang="en-US" altLang="en-US" sz="1800" b="1">
                <a:solidFill>
                  <a:srgbClr val="000000"/>
                </a:solidFill>
                <a:cs typeface="Arial" charset="0"/>
              </a:rPr>
              <a:t> angle (degrees)</a:t>
            </a:r>
          </a:p>
        </p:txBody>
      </p:sp>
      <p:sp>
        <p:nvSpPr>
          <p:cNvPr id="58373" name="Title 1"/>
          <p:cNvSpPr>
            <a:spLocks noGrp="1"/>
          </p:cNvSpPr>
          <p:nvPr>
            <p:ph type="title"/>
          </p:nvPr>
        </p:nvSpPr>
        <p:spPr>
          <a:xfrm>
            <a:off x="0" y="0"/>
            <a:ext cx="9144000" cy="1274763"/>
          </a:xfrm>
        </p:spPr>
        <p:txBody>
          <a:bodyPr/>
          <a:lstStyle/>
          <a:p>
            <a:r>
              <a:rPr lang="en-US" altLang="en-US" smtClean="0"/>
              <a:t>Ringer: systematic map sampling</a:t>
            </a:r>
          </a:p>
        </p:txBody>
      </p:sp>
    </p:spTree>
    <p:extLst>
      <p:ext uri="{BB962C8B-B14F-4D97-AF65-F5344CB8AC3E}">
        <p14:creationId xmlns:p14="http://schemas.microsoft.com/office/powerpoint/2010/main" val="4956033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ChangeArrowheads="1"/>
          </p:cNvSpPr>
          <p:nvPr/>
        </p:nvSpPr>
        <p:spPr bwMode="auto">
          <a:xfrm>
            <a:off x="4251325" y="4386263"/>
            <a:ext cx="157163" cy="519112"/>
          </a:xfrm>
          <a:prstGeom prst="rect">
            <a:avLst/>
          </a:prstGeom>
          <a:solidFill>
            <a:schemeClr val="bg2"/>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62819" name="Rectangle 3"/>
          <p:cNvSpPr>
            <a:spLocks noGrp="1" noChangeArrowheads="1"/>
          </p:cNvSpPr>
          <p:nvPr>
            <p:ph type="title"/>
          </p:nvPr>
        </p:nvSpPr>
        <p:spPr>
          <a:xfrm>
            <a:off x="685800" y="0"/>
            <a:ext cx="7772400" cy="1143000"/>
          </a:xfrm>
          <a:noFill/>
        </p:spPr>
        <p:txBody>
          <a:bodyPr/>
          <a:lstStyle/>
          <a:p>
            <a:pPr eaLnBrk="1" hangingPunct="1"/>
            <a:r>
              <a:rPr lang="en-US" altLang="en-US" smtClean="0"/>
              <a:t>Beam Flicker</a:t>
            </a:r>
          </a:p>
        </p:txBody>
      </p:sp>
      <p:sp>
        <p:nvSpPr>
          <p:cNvPr id="162820" name="Text Box 4"/>
          <p:cNvSpPr txBox="1">
            <a:spLocks noChangeArrowheads="1"/>
          </p:cNvSpPr>
          <p:nvPr/>
        </p:nvSpPr>
        <p:spPr bwMode="auto">
          <a:xfrm>
            <a:off x="546100" y="1285875"/>
            <a:ext cx="8027988" cy="2284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b="1"/>
              <a:t>1/f noise or “flicker noise”</a:t>
            </a:r>
          </a:p>
          <a:p>
            <a:pPr eaLnBrk="1" hangingPunct="1">
              <a:spcBef>
                <a:spcPct val="0"/>
              </a:spcBef>
              <a:buFontTx/>
              <a:buNone/>
            </a:pPr>
            <a:endParaRPr lang="en-US" altLang="en-US" b="1"/>
          </a:p>
          <a:p>
            <a:pPr algn="ctr" eaLnBrk="1" hangingPunct="1">
              <a:spcBef>
                <a:spcPct val="0"/>
              </a:spcBef>
              <a:buFontTx/>
              <a:buNone/>
            </a:pPr>
            <a:r>
              <a:rPr lang="en-US" altLang="en-US" sz="2400" b="1"/>
              <a:t>comes from everything</a:t>
            </a:r>
          </a:p>
          <a:p>
            <a:pPr eaLnBrk="1" hangingPunct="1">
              <a:spcBef>
                <a:spcPct val="0"/>
              </a:spcBef>
              <a:buFontTx/>
              <a:buNone/>
            </a:pPr>
            <a:endParaRPr lang="en-US" altLang="en-US" sz="2400" b="1"/>
          </a:p>
          <a:p>
            <a:pPr eaLnBrk="1" hangingPunct="1">
              <a:spcBef>
                <a:spcPct val="0"/>
              </a:spcBef>
              <a:buFontTx/>
              <a:buNone/>
            </a:pPr>
            <a:endParaRPr lang="en-US" altLang="en-US" b="1">
              <a:cs typeface="Arial" charset="0"/>
            </a:endParaRPr>
          </a:p>
        </p:txBody>
      </p:sp>
      <p:pic>
        <p:nvPicPr>
          <p:cNvPr id="162821" name="Picture 5" descr="MCBS00780_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5050" y="3849688"/>
            <a:ext cx="935038"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22" name="Line 6"/>
          <p:cNvSpPr>
            <a:spLocks noChangeShapeType="1"/>
          </p:cNvSpPr>
          <p:nvPr/>
        </p:nvSpPr>
        <p:spPr bwMode="auto">
          <a:xfrm>
            <a:off x="1709738" y="4276725"/>
            <a:ext cx="2698750" cy="0"/>
          </a:xfrm>
          <a:prstGeom prst="line">
            <a:avLst/>
          </a:prstGeom>
          <a:noFill/>
          <a:ln w="635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2823" name="Line 7"/>
          <p:cNvSpPr>
            <a:spLocks noChangeShapeType="1"/>
          </p:cNvSpPr>
          <p:nvPr/>
        </p:nvSpPr>
        <p:spPr bwMode="auto">
          <a:xfrm>
            <a:off x="4389438" y="4276725"/>
            <a:ext cx="2698750" cy="0"/>
          </a:xfrm>
          <a:prstGeom prst="line">
            <a:avLst/>
          </a:prstGeom>
          <a:noFill/>
          <a:ln w="152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2824" name="Rectangle 8"/>
          <p:cNvSpPr>
            <a:spLocks noChangeArrowheads="1"/>
          </p:cNvSpPr>
          <p:nvPr/>
        </p:nvSpPr>
        <p:spPr bwMode="auto">
          <a:xfrm>
            <a:off x="4251325" y="3771900"/>
            <a:ext cx="157163" cy="519113"/>
          </a:xfrm>
          <a:prstGeom prst="rect">
            <a:avLst/>
          </a:prstGeom>
          <a:solidFill>
            <a:schemeClr val="bg2"/>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Tree>
    <p:extLst>
      <p:ext uri="{BB962C8B-B14F-4D97-AF65-F5344CB8AC3E}">
        <p14:creationId xmlns:p14="http://schemas.microsoft.com/office/powerpoint/2010/main" val="4264024581"/>
      </p:ext>
    </p:extLst>
  </p:cSld>
  <p:clrMapOvr>
    <a:masterClrMapping/>
  </p:clrMapOvr>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9394" name="Object 3"/>
          <p:cNvGraphicFramePr>
            <a:graphicFrameLocks noGrp="1" noChangeAspect="1"/>
          </p:cNvGraphicFramePr>
          <p:nvPr>
            <p:ph sz="half" idx="1"/>
          </p:nvPr>
        </p:nvGraphicFramePr>
        <p:xfrm>
          <a:off x="601663" y="1028700"/>
          <a:ext cx="8391525" cy="5483225"/>
        </p:xfrm>
        <a:graphic>
          <a:graphicData uri="http://schemas.openxmlformats.org/presentationml/2006/ole">
            <mc:AlternateContent xmlns:mc="http://schemas.openxmlformats.org/markup-compatibility/2006">
              <mc:Choice xmlns:v="urn:schemas-microsoft-com:vml" Requires="v">
                <p:oleObj spid="_x0000_s38920" name="Chart" r:id="rId3" imgW="5410155" imgH="3390906" progId="MSGraph.Chart.8">
                  <p:embed followColorScheme="full"/>
                </p:oleObj>
              </mc:Choice>
              <mc:Fallback>
                <p:oleObj name="Chart" r:id="rId3" imgW="5410155" imgH="3390906" progId="MSGraph.Chart.8">
                  <p:embed followColorScheme="full"/>
                  <p:pic>
                    <p:nvPicPr>
                      <p:cNvPr id="0" name=""/>
                      <p:cNvPicPr>
                        <a:picLocks noGrp="1" noChangeAspect="1" noChangeArrowheads="1"/>
                      </p:cNvPicPr>
                      <p:nvPr/>
                    </p:nvPicPr>
                    <p:blipFill>
                      <a:blip r:embed="rId4"/>
                      <a:srcRect/>
                      <a:stretch>
                        <a:fillRect/>
                      </a:stretch>
                    </p:blipFill>
                    <p:spPr bwMode="auto">
                      <a:xfrm>
                        <a:off x="601663" y="1028700"/>
                        <a:ext cx="8391525" cy="5483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59395" name="Text Box 8"/>
          <p:cNvSpPr txBox="1">
            <a:spLocks noChangeArrowheads="1"/>
          </p:cNvSpPr>
          <p:nvPr/>
        </p:nvSpPr>
        <p:spPr bwMode="auto">
          <a:xfrm rot="-5400000">
            <a:off x="-913606" y="3374232"/>
            <a:ext cx="2941637"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b="1">
                <a:solidFill>
                  <a:srgbClr val="000000"/>
                </a:solidFill>
                <a:cs typeface="Arial" charset="0"/>
              </a:rPr>
              <a:t>electron density (e</a:t>
            </a:r>
            <a:r>
              <a:rPr lang="en-US" altLang="en-US" sz="2000" b="1" baseline="30000">
                <a:solidFill>
                  <a:srgbClr val="000000"/>
                </a:solidFill>
                <a:cs typeface="Arial" charset="0"/>
              </a:rPr>
              <a:t>-</a:t>
            </a:r>
            <a:r>
              <a:rPr lang="en-US" altLang="en-US" sz="2000" b="1">
                <a:solidFill>
                  <a:srgbClr val="000000"/>
                </a:solidFill>
                <a:cs typeface="Arial" charset="0"/>
              </a:rPr>
              <a:t>/Å</a:t>
            </a:r>
            <a:r>
              <a:rPr lang="en-US" altLang="en-US" sz="2000" b="1" baseline="30000">
                <a:solidFill>
                  <a:srgbClr val="000000"/>
                </a:solidFill>
                <a:cs typeface="Arial" charset="0"/>
              </a:rPr>
              <a:t>3</a:t>
            </a:r>
            <a:r>
              <a:rPr lang="en-US" altLang="en-US" sz="2000" b="1">
                <a:solidFill>
                  <a:srgbClr val="000000"/>
                </a:solidFill>
                <a:cs typeface="Arial" charset="0"/>
              </a:rPr>
              <a:t>)</a:t>
            </a:r>
          </a:p>
        </p:txBody>
      </p:sp>
      <p:sp>
        <p:nvSpPr>
          <p:cNvPr id="59396" name="Text Box 8"/>
          <p:cNvSpPr txBox="1">
            <a:spLocks noChangeArrowheads="1"/>
          </p:cNvSpPr>
          <p:nvPr/>
        </p:nvSpPr>
        <p:spPr bwMode="auto">
          <a:xfrm>
            <a:off x="3943350" y="6297613"/>
            <a:ext cx="2216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l-GR" altLang="en-US" sz="1800" b="1">
                <a:solidFill>
                  <a:srgbClr val="000000"/>
                </a:solidFill>
                <a:cs typeface="Arial" charset="0"/>
              </a:rPr>
              <a:t>χ</a:t>
            </a:r>
            <a:r>
              <a:rPr lang="en-US" altLang="en-US" sz="1800" b="1" baseline="-25000">
                <a:solidFill>
                  <a:srgbClr val="000000"/>
                </a:solidFill>
                <a:cs typeface="Arial" charset="0"/>
              </a:rPr>
              <a:t>1</a:t>
            </a:r>
            <a:r>
              <a:rPr lang="en-US" altLang="en-US" sz="1800" b="1">
                <a:solidFill>
                  <a:srgbClr val="000000"/>
                </a:solidFill>
                <a:cs typeface="Arial" charset="0"/>
              </a:rPr>
              <a:t> angle (degrees)</a:t>
            </a:r>
          </a:p>
        </p:txBody>
      </p:sp>
      <p:sp>
        <p:nvSpPr>
          <p:cNvPr id="59397" name="Title 1"/>
          <p:cNvSpPr>
            <a:spLocks noGrp="1"/>
          </p:cNvSpPr>
          <p:nvPr>
            <p:ph type="title"/>
          </p:nvPr>
        </p:nvSpPr>
        <p:spPr>
          <a:xfrm>
            <a:off x="0" y="0"/>
            <a:ext cx="9144000" cy="1274763"/>
          </a:xfrm>
        </p:spPr>
        <p:txBody>
          <a:bodyPr/>
          <a:lstStyle/>
          <a:p>
            <a:r>
              <a:rPr lang="en-US" altLang="en-US" smtClean="0"/>
              <a:t>Ringer: systematic map sampling</a:t>
            </a:r>
          </a:p>
        </p:txBody>
      </p:sp>
    </p:spTree>
    <p:extLst>
      <p:ext uri="{BB962C8B-B14F-4D97-AF65-F5344CB8AC3E}">
        <p14:creationId xmlns:p14="http://schemas.microsoft.com/office/powerpoint/2010/main" val="1091420745"/>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418" name="Object 3"/>
          <p:cNvGraphicFramePr>
            <a:graphicFrameLocks noGrp="1" noChangeAspect="1"/>
          </p:cNvGraphicFramePr>
          <p:nvPr>
            <p:ph sz="half" idx="1"/>
          </p:nvPr>
        </p:nvGraphicFramePr>
        <p:xfrm>
          <a:off x="601663" y="1028700"/>
          <a:ext cx="8391525" cy="5483225"/>
        </p:xfrm>
        <a:graphic>
          <a:graphicData uri="http://schemas.openxmlformats.org/presentationml/2006/ole">
            <mc:AlternateContent xmlns:mc="http://schemas.openxmlformats.org/markup-compatibility/2006">
              <mc:Choice xmlns:v="urn:schemas-microsoft-com:vml" Requires="v">
                <p:oleObj spid="_x0000_s39944" name="Chart" r:id="rId3" imgW="5410155" imgH="3390906" progId="MSGraph.Chart.8">
                  <p:embed followColorScheme="full"/>
                </p:oleObj>
              </mc:Choice>
              <mc:Fallback>
                <p:oleObj name="Chart" r:id="rId3" imgW="5410155" imgH="3390906" progId="MSGraph.Chart.8">
                  <p:embed followColorScheme="full"/>
                  <p:pic>
                    <p:nvPicPr>
                      <p:cNvPr id="0" name=""/>
                      <p:cNvPicPr>
                        <a:picLocks noGrp="1" noChangeAspect="1" noChangeArrowheads="1"/>
                      </p:cNvPicPr>
                      <p:nvPr/>
                    </p:nvPicPr>
                    <p:blipFill>
                      <a:blip r:embed="rId4"/>
                      <a:srcRect/>
                      <a:stretch>
                        <a:fillRect/>
                      </a:stretch>
                    </p:blipFill>
                    <p:spPr bwMode="auto">
                      <a:xfrm>
                        <a:off x="601663" y="1028700"/>
                        <a:ext cx="8391525" cy="5483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60419" name="Text Box 8"/>
          <p:cNvSpPr txBox="1">
            <a:spLocks noChangeArrowheads="1"/>
          </p:cNvSpPr>
          <p:nvPr/>
        </p:nvSpPr>
        <p:spPr bwMode="auto">
          <a:xfrm rot="-5400000">
            <a:off x="-913606" y="3374232"/>
            <a:ext cx="2941637"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b="1">
                <a:solidFill>
                  <a:srgbClr val="000000"/>
                </a:solidFill>
                <a:cs typeface="Arial" charset="0"/>
              </a:rPr>
              <a:t>electron density (e</a:t>
            </a:r>
            <a:r>
              <a:rPr lang="en-US" altLang="en-US" sz="2000" b="1" baseline="30000">
                <a:solidFill>
                  <a:srgbClr val="000000"/>
                </a:solidFill>
                <a:cs typeface="Arial" charset="0"/>
              </a:rPr>
              <a:t>-</a:t>
            </a:r>
            <a:r>
              <a:rPr lang="en-US" altLang="en-US" sz="2000" b="1">
                <a:solidFill>
                  <a:srgbClr val="000000"/>
                </a:solidFill>
                <a:cs typeface="Arial" charset="0"/>
              </a:rPr>
              <a:t>/Å</a:t>
            </a:r>
            <a:r>
              <a:rPr lang="en-US" altLang="en-US" sz="2000" b="1" baseline="30000">
                <a:solidFill>
                  <a:srgbClr val="000000"/>
                </a:solidFill>
                <a:cs typeface="Arial" charset="0"/>
              </a:rPr>
              <a:t>3</a:t>
            </a:r>
            <a:r>
              <a:rPr lang="en-US" altLang="en-US" sz="2000" b="1">
                <a:solidFill>
                  <a:srgbClr val="000000"/>
                </a:solidFill>
                <a:cs typeface="Arial" charset="0"/>
              </a:rPr>
              <a:t>)</a:t>
            </a:r>
          </a:p>
        </p:txBody>
      </p:sp>
      <p:sp>
        <p:nvSpPr>
          <p:cNvPr id="60420" name="Text Box 8"/>
          <p:cNvSpPr txBox="1">
            <a:spLocks noChangeArrowheads="1"/>
          </p:cNvSpPr>
          <p:nvPr/>
        </p:nvSpPr>
        <p:spPr bwMode="auto">
          <a:xfrm>
            <a:off x="3943350" y="6297613"/>
            <a:ext cx="2216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l-GR" altLang="en-US" sz="1800" b="1">
                <a:solidFill>
                  <a:srgbClr val="000000"/>
                </a:solidFill>
                <a:cs typeface="Arial" charset="0"/>
              </a:rPr>
              <a:t>χ</a:t>
            </a:r>
            <a:r>
              <a:rPr lang="en-US" altLang="en-US" sz="1800" b="1" baseline="-25000">
                <a:solidFill>
                  <a:srgbClr val="000000"/>
                </a:solidFill>
                <a:cs typeface="Arial" charset="0"/>
              </a:rPr>
              <a:t>1</a:t>
            </a:r>
            <a:r>
              <a:rPr lang="en-US" altLang="en-US" sz="1800" b="1">
                <a:solidFill>
                  <a:srgbClr val="000000"/>
                </a:solidFill>
                <a:cs typeface="Arial" charset="0"/>
              </a:rPr>
              <a:t> angle (degrees)</a:t>
            </a:r>
          </a:p>
        </p:txBody>
      </p:sp>
      <p:sp>
        <p:nvSpPr>
          <p:cNvPr id="60421" name="Title 1"/>
          <p:cNvSpPr>
            <a:spLocks noGrp="1"/>
          </p:cNvSpPr>
          <p:nvPr>
            <p:ph type="title"/>
          </p:nvPr>
        </p:nvSpPr>
        <p:spPr>
          <a:xfrm>
            <a:off x="0" y="0"/>
            <a:ext cx="9144000" cy="1274763"/>
          </a:xfrm>
        </p:spPr>
        <p:txBody>
          <a:bodyPr/>
          <a:lstStyle/>
          <a:p>
            <a:r>
              <a:rPr lang="en-US" altLang="en-US" smtClean="0"/>
              <a:t>Ringer: systematic map sampling</a:t>
            </a:r>
          </a:p>
        </p:txBody>
      </p:sp>
    </p:spTree>
    <p:extLst>
      <p:ext uri="{BB962C8B-B14F-4D97-AF65-F5344CB8AC3E}">
        <p14:creationId xmlns:p14="http://schemas.microsoft.com/office/powerpoint/2010/main" val="3166941469"/>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42" name="Object 3"/>
          <p:cNvGraphicFramePr>
            <a:graphicFrameLocks noGrp="1" noChangeAspect="1"/>
          </p:cNvGraphicFramePr>
          <p:nvPr>
            <p:ph sz="half" idx="1"/>
          </p:nvPr>
        </p:nvGraphicFramePr>
        <p:xfrm>
          <a:off x="601663" y="1028700"/>
          <a:ext cx="8391525" cy="5483225"/>
        </p:xfrm>
        <a:graphic>
          <a:graphicData uri="http://schemas.openxmlformats.org/presentationml/2006/ole">
            <mc:AlternateContent xmlns:mc="http://schemas.openxmlformats.org/markup-compatibility/2006">
              <mc:Choice xmlns:v="urn:schemas-microsoft-com:vml" Requires="v">
                <p:oleObj spid="_x0000_s40968" name="Chart" r:id="rId3" imgW="5410155" imgH="3390906" progId="MSGraph.Chart.8">
                  <p:embed followColorScheme="full"/>
                </p:oleObj>
              </mc:Choice>
              <mc:Fallback>
                <p:oleObj name="Chart" r:id="rId3" imgW="5410155" imgH="3390906" progId="MSGraph.Chart.8">
                  <p:embed followColorScheme="full"/>
                  <p:pic>
                    <p:nvPicPr>
                      <p:cNvPr id="0" name=""/>
                      <p:cNvPicPr>
                        <a:picLocks noGrp="1" noChangeAspect="1" noChangeArrowheads="1"/>
                      </p:cNvPicPr>
                      <p:nvPr/>
                    </p:nvPicPr>
                    <p:blipFill>
                      <a:blip r:embed="rId4"/>
                      <a:srcRect/>
                      <a:stretch>
                        <a:fillRect/>
                      </a:stretch>
                    </p:blipFill>
                    <p:spPr bwMode="auto">
                      <a:xfrm>
                        <a:off x="601663" y="1028700"/>
                        <a:ext cx="8391525" cy="5483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61443" name="Text Box 8"/>
          <p:cNvSpPr txBox="1">
            <a:spLocks noChangeArrowheads="1"/>
          </p:cNvSpPr>
          <p:nvPr/>
        </p:nvSpPr>
        <p:spPr bwMode="auto">
          <a:xfrm rot="-5400000">
            <a:off x="-913606" y="3374232"/>
            <a:ext cx="2941637"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b="1">
                <a:solidFill>
                  <a:srgbClr val="000000"/>
                </a:solidFill>
                <a:cs typeface="Arial" charset="0"/>
              </a:rPr>
              <a:t>electron density (e</a:t>
            </a:r>
            <a:r>
              <a:rPr lang="en-US" altLang="en-US" sz="2000" b="1" baseline="30000">
                <a:solidFill>
                  <a:srgbClr val="000000"/>
                </a:solidFill>
                <a:cs typeface="Arial" charset="0"/>
              </a:rPr>
              <a:t>-</a:t>
            </a:r>
            <a:r>
              <a:rPr lang="en-US" altLang="en-US" sz="2000" b="1">
                <a:solidFill>
                  <a:srgbClr val="000000"/>
                </a:solidFill>
                <a:cs typeface="Arial" charset="0"/>
              </a:rPr>
              <a:t>/Å</a:t>
            </a:r>
            <a:r>
              <a:rPr lang="en-US" altLang="en-US" sz="2000" b="1" baseline="30000">
                <a:solidFill>
                  <a:srgbClr val="000000"/>
                </a:solidFill>
                <a:cs typeface="Arial" charset="0"/>
              </a:rPr>
              <a:t>3</a:t>
            </a:r>
            <a:r>
              <a:rPr lang="en-US" altLang="en-US" sz="2000" b="1">
                <a:solidFill>
                  <a:srgbClr val="000000"/>
                </a:solidFill>
                <a:cs typeface="Arial" charset="0"/>
              </a:rPr>
              <a:t>)</a:t>
            </a:r>
          </a:p>
        </p:txBody>
      </p:sp>
      <p:sp>
        <p:nvSpPr>
          <p:cNvPr id="61444" name="Text Box 8"/>
          <p:cNvSpPr txBox="1">
            <a:spLocks noChangeArrowheads="1"/>
          </p:cNvSpPr>
          <p:nvPr/>
        </p:nvSpPr>
        <p:spPr bwMode="auto">
          <a:xfrm>
            <a:off x="3943350" y="6297613"/>
            <a:ext cx="2216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l-GR" altLang="en-US" sz="1800" b="1">
                <a:solidFill>
                  <a:srgbClr val="000000"/>
                </a:solidFill>
                <a:cs typeface="Arial" charset="0"/>
              </a:rPr>
              <a:t>χ</a:t>
            </a:r>
            <a:r>
              <a:rPr lang="en-US" altLang="en-US" sz="1800" b="1" baseline="-25000">
                <a:solidFill>
                  <a:srgbClr val="000000"/>
                </a:solidFill>
                <a:cs typeface="Arial" charset="0"/>
              </a:rPr>
              <a:t>1</a:t>
            </a:r>
            <a:r>
              <a:rPr lang="en-US" altLang="en-US" sz="1800" b="1">
                <a:solidFill>
                  <a:srgbClr val="000000"/>
                </a:solidFill>
                <a:cs typeface="Arial" charset="0"/>
              </a:rPr>
              <a:t> angle (degrees)</a:t>
            </a:r>
          </a:p>
        </p:txBody>
      </p:sp>
      <p:sp>
        <p:nvSpPr>
          <p:cNvPr id="61445" name="Title 1"/>
          <p:cNvSpPr>
            <a:spLocks noGrp="1"/>
          </p:cNvSpPr>
          <p:nvPr>
            <p:ph type="title"/>
          </p:nvPr>
        </p:nvSpPr>
        <p:spPr>
          <a:xfrm>
            <a:off x="0" y="0"/>
            <a:ext cx="9144000" cy="1274763"/>
          </a:xfrm>
        </p:spPr>
        <p:txBody>
          <a:bodyPr/>
          <a:lstStyle/>
          <a:p>
            <a:r>
              <a:rPr lang="en-US" altLang="en-US" smtClean="0"/>
              <a:t>Ringer: systematic map sampling</a:t>
            </a:r>
          </a:p>
        </p:txBody>
      </p:sp>
    </p:spTree>
    <p:extLst>
      <p:ext uri="{BB962C8B-B14F-4D97-AF65-F5344CB8AC3E}">
        <p14:creationId xmlns:p14="http://schemas.microsoft.com/office/powerpoint/2010/main" val="1881894595"/>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s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066800"/>
            <a:ext cx="85725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Rectangle 3"/>
          <p:cNvSpPr>
            <a:spLocks noGrp="1" noChangeArrowheads="1"/>
          </p:cNvSpPr>
          <p:nvPr>
            <p:ph type="title"/>
          </p:nvPr>
        </p:nvSpPr>
        <p:spPr>
          <a:xfrm>
            <a:off x="457200" y="0"/>
            <a:ext cx="8229600" cy="1143000"/>
          </a:xfrm>
        </p:spPr>
        <p:txBody>
          <a:bodyPr/>
          <a:lstStyle/>
          <a:p>
            <a:pPr eaLnBrk="1" hangingPunct="1"/>
            <a:r>
              <a:rPr lang="en-US" altLang="en-US" sz="4000" smtClean="0"/>
              <a:t>Disorder is not noise</a:t>
            </a:r>
          </a:p>
        </p:txBody>
      </p:sp>
    </p:spTree>
    <p:extLst>
      <p:ext uri="{BB962C8B-B14F-4D97-AF65-F5344CB8AC3E}">
        <p14:creationId xmlns:p14="http://schemas.microsoft.com/office/powerpoint/2010/main" val="442573687"/>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eaLnBrk="1" hangingPunct="1"/>
            <a:r>
              <a:rPr lang="en-US" altLang="en-US" sz="3600" smtClean="0"/>
              <a:t>"error bar" for electron density</a:t>
            </a:r>
          </a:p>
        </p:txBody>
      </p:sp>
      <p:graphicFrame>
        <p:nvGraphicFramePr>
          <p:cNvPr id="63491" name="Object 3"/>
          <p:cNvGraphicFramePr>
            <a:graphicFrameLocks noGrp="1" noChangeAspect="1"/>
          </p:cNvGraphicFramePr>
          <p:nvPr>
            <p:ph sz="half" idx="1"/>
          </p:nvPr>
        </p:nvGraphicFramePr>
        <p:xfrm>
          <a:off x="4389438" y="1676400"/>
          <a:ext cx="4675187" cy="4343400"/>
        </p:xfrm>
        <a:graphic>
          <a:graphicData uri="http://schemas.openxmlformats.org/presentationml/2006/ole">
            <mc:AlternateContent xmlns:mc="http://schemas.openxmlformats.org/markup-compatibility/2006">
              <mc:Choice xmlns:v="urn:schemas-microsoft-com:vml" Requires="v">
                <p:oleObj spid="_x0000_s41998" name="Chart" r:id="rId3" imgW="5410155" imgH="5210258" progId="MSGraph.Chart.8">
                  <p:embed followColorScheme="full"/>
                </p:oleObj>
              </mc:Choice>
              <mc:Fallback>
                <p:oleObj name="Chart" r:id="rId3" imgW="5410155" imgH="5210258" progId="MSGraph.Chart.8">
                  <p:embed followColorScheme="full"/>
                  <p:pic>
                    <p:nvPicPr>
                      <p:cNvPr id="0" name=""/>
                      <p:cNvPicPr>
                        <a:picLocks noGrp="1" noChangeAspect="1" noChangeArrowheads="1"/>
                      </p:cNvPicPr>
                      <p:nvPr/>
                    </p:nvPicPr>
                    <p:blipFill>
                      <a:blip r:embed="rId4"/>
                      <a:srcRect/>
                      <a:stretch>
                        <a:fillRect/>
                      </a:stretch>
                    </p:blipFill>
                    <p:spPr bwMode="auto">
                      <a:xfrm>
                        <a:off x="4389438" y="1676400"/>
                        <a:ext cx="4675187" cy="434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3492" name="Object 4"/>
          <p:cNvGraphicFramePr>
            <a:graphicFrameLocks noGrp="1" noChangeAspect="1"/>
          </p:cNvGraphicFramePr>
          <p:nvPr>
            <p:ph sz="half" idx="2"/>
          </p:nvPr>
        </p:nvGraphicFramePr>
        <p:xfrm>
          <a:off x="228600" y="1676400"/>
          <a:ext cx="4114800" cy="4264025"/>
        </p:xfrm>
        <a:graphic>
          <a:graphicData uri="http://schemas.openxmlformats.org/presentationml/2006/ole">
            <mc:AlternateContent xmlns:mc="http://schemas.openxmlformats.org/markup-compatibility/2006">
              <mc:Choice xmlns:v="urn:schemas-microsoft-com:vml" Requires="v">
                <p:oleObj spid="_x0000_s41999" name="Chart" r:id="rId5" imgW="4943427" imgH="5210258" progId="MSGraph.Chart.8">
                  <p:embed followColorScheme="full"/>
                </p:oleObj>
              </mc:Choice>
              <mc:Fallback>
                <p:oleObj name="Chart" r:id="rId5" imgW="4943427" imgH="5210258" progId="MSGraph.Chart.8">
                  <p:embed followColorScheme="full"/>
                  <p:pic>
                    <p:nvPicPr>
                      <p:cNvPr id="0" name=""/>
                      <p:cNvPicPr>
                        <a:picLocks noGrp="1" noChangeAspect="1" noChangeArrowheads="1"/>
                      </p:cNvPicPr>
                      <p:nvPr/>
                    </p:nvPicPr>
                    <p:blipFill>
                      <a:blip r:embed="rId6"/>
                      <a:srcRect/>
                      <a:stretch>
                        <a:fillRect/>
                      </a:stretch>
                    </p:blipFill>
                    <p:spPr bwMode="auto">
                      <a:xfrm>
                        <a:off x="228600" y="1676400"/>
                        <a:ext cx="4114800" cy="426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3493" name="Text Box 5"/>
          <p:cNvSpPr txBox="1">
            <a:spLocks noChangeArrowheads="1"/>
          </p:cNvSpPr>
          <p:nvPr/>
        </p:nvSpPr>
        <p:spPr bwMode="auto">
          <a:xfrm rot="-5400000">
            <a:off x="-787400" y="3656013"/>
            <a:ext cx="1984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400">
                <a:solidFill>
                  <a:srgbClr val="000000"/>
                </a:solidFill>
                <a:cs typeface="Arial" charset="0"/>
              </a:rPr>
              <a:t>structure factor (e</a:t>
            </a:r>
            <a:r>
              <a:rPr lang="en-US" altLang="en-US" sz="1400" baseline="30000">
                <a:solidFill>
                  <a:srgbClr val="000000"/>
                </a:solidFill>
                <a:cs typeface="Arial" charset="0"/>
              </a:rPr>
              <a:t>-</a:t>
            </a:r>
            <a:r>
              <a:rPr lang="en-US" altLang="en-US" sz="1400">
                <a:solidFill>
                  <a:srgbClr val="000000"/>
                </a:solidFill>
                <a:cs typeface="Arial" charset="0"/>
              </a:rPr>
              <a:t>/cell)</a:t>
            </a:r>
          </a:p>
        </p:txBody>
      </p:sp>
      <p:sp>
        <p:nvSpPr>
          <p:cNvPr id="63494" name="Text Box 6"/>
          <p:cNvSpPr txBox="1">
            <a:spLocks noChangeArrowheads="1"/>
          </p:cNvSpPr>
          <p:nvPr/>
        </p:nvSpPr>
        <p:spPr bwMode="auto">
          <a:xfrm>
            <a:off x="1752600" y="5865813"/>
            <a:ext cx="9921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400">
                <a:solidFill>
                  <a:srgbClr val="000000"/>
                </a:solidFill>
                <a:cs typeface="Arial" charset="0"/>
              </a:rPr>
              <a:t>spot index</a:t>
            </a:r>
          </a:p>
        </p:txBody>
      </p:sp>
      <p:sp>
        <p:nvSpPr>
          <p:cNvPr id="63495" name="Text Box 7"/>
          <p:cNvSpPr txBox="1">
            <a:spLocks noChangeArrowheads="1"/>
          </p:cNvSpPr>
          <p:nvPr/>
        </p:nvSpPr>
        <p:spPr bwMode="auto">
          <a:xfrm>
            <a:off x="5943600" y="5867400"/>
            <a:ext cx="17795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400">
                <a:solidFill>
                  <a:srgbClr val="000000"/>
                </a:solidFill>
                <a:cs typeface="Arial" charset="0"/>
              </a:rPr>
              <a:t>fractional coordinate</a:t>
            </a:r>
          </a:p>
        </p:txBody>
      </p:sp>
      <p:sp>
        <p:nvSpPr>
          <p:cNvPr id="63496" name="Text Box 8"/>
          <p:cNvSpPr txBox="1">
            <a:spLocks noChangeArrowheads="1"/>
          </p:cNvSpPr>
          <p:nvPr/>
        </p:nvSpPr>
        <p:spPr bwMode="auto">
          <a:xfrm rot="-5400000">
            <a:off x="3439318" y="3656807"/>
            <a:ext cx="1960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400">
                <a:solidFill>
                  <a:srgbClr val="000000"/>
                </a:solidFill>
                <a:cs typeface="Arial" charset="0"/>
              </a:rPr>
              <a:t>electron density (e</a:t>
            </a:r>
            <a:r>
              <a:rPr lang="en-US" altLang="en-US" sz="1400" baseline="30000">
                <a:solidFill>
                  <a:srgbClr val="000000"/>
                </a:solidFill>
                <a:cs typeface="Arial" charset="0"/>
              </a:rPr>
              <a:t>-</a:t>
            </a:r>
            <a:r>
              <a:rPr lang="en-US" altLang="en-US" sz="1400">
                <a:solidFill>
                  <a:srgbClr val="000000"/>
                </a:solidFill>
                <a:cs typeface="Arial" charset="0"/>
              </a:rPr>
              <a:t>/Å</a:t>
            </a:r>
            <a:r>
              <a:rPr lang="en-US" altLang="en-US" sz="1400" baseline="30000">
                <a:solidFill>
                  <a:srgbClr val="000000"/>
                </a:solidFill>
                <a:cs typeface="Arial" charset="0"/>
              </a:rPr>
              <a:t>3</a:t>
            </a:r>
            <a:r>
              <a:rPr lang="en-US" altLang="en-US" sz="1400">
                <a:solidFill>
                  <a:srgbClr val="000000"/>
                </a:solidFill>
                <a:cs typeface="Arial" charset="0"/>
              </a:rPr>
              <a:t>)</a:t>
            </a:r>
          </a:p>
        </p:txBody>
      </p:sp>
    </p:spTree>
    <p:extLst>
      <p:ext uri="{BB962C8B-B14F-4D97-AF65-F5344CB8AC3E}">
        <p14:creationId xmlns:p14="http://schemas.microsoft.com/office/powerpoint/2010/main" val="3361895729"/>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US" altLang="en-US" sz="3600" smtClean="0"/>
              <a:t>"error bar" for electron density</a:t>
            </a:r>
          </a:p>
        </p:txBody>
      </p:sp>
      <p:graphicFrame>
        <p:nvGraphicFramePr>
          <p:cNvPr id="64515" name="Object 3"/>
          <p:cNvGraphicFramePr>
            <a:graphicFrameLocks noGrp="1" noChangeAspect="1"/>
          </p:cNvGraphicFramePr>
          <p:nvPr>
            <p:ph sz="half" idx="1"/>
          </p:nvPr>
        </p:nvGraphicFramePr>
        <p:xfrm>
          <a:off x="4389438" y="1676400"/>
          <a:ext cx="4675187" cy="4343400"/>
        </p:xfrm>
        <a:graphic>
          <a:graphicData uri="http://schemas.openxmlformats.org/presentationml/2006/ole">
            <mc:AlternateContent xmlns:mc="http://schemas.openxmlformats.org/markup-compatibility/2006">
              <mc:Choice xmlns:v="urn:schemas-microsoft-com:vml" Requires="v">
                <p:oleObj spid="_x0000_s43022" name="Chart" r:id="rId3" imgW="5410155" imgH="5210258" progId="MSGraph.Chart.8">
                  <p:embed followColorScheme="full"/>
                </p:oleObj>
              </mc:Choice>
              <mc:Fallback>
                <p:oleObj name="Chart" r:id="rId3" imgW="5410155" imgH="5210258" progId="MSGraph.Chart.8">
                  <p:embed followColorScheme="full"/>
                  <p:pic>
                    <p:nvPicPr>
                      <p:cNvPr id="0" name=""/>
                      <p:cNvPicPr>
                        <a:picLocks noGrp="1" noChangeAspect="1" noChangeArrowheads="1"/>
                      </p:cNvPicPr>
                      <p:nvPr/>
                    </p:nvPicPr>
                    <p:blipFill>
                      <a:blip r:embed="rId4"/>
                      <a:srcRect/>
                      <a:stretch>
                        <a:fillRect/>
                      </a:stretch>
                    </p:blipFill>
                    <p:spPr bwMode="auto">
                      <a:xfrm>
                        <a:off x="4389438" y="1676400"/>
                        <a:ext cx="4675187" cy="434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4516" name="Object 4"/>
          <p:cNvGraphicFramePr>
            <a:graphicFrameLocks noGrp="1" noChangeAspect="1"/>
          </p:cNvGraphicFramePr>
          <p:nvPr>
            <p:ph sz="half" idx="2"/>
          </p:nvPr>
        </p:nvGraphicFramePr>
        <p:xfrm>
          <a:off x="228600" y="1676400"/>
          <a:ext cx="4114800" cy="4264025"/>
        </p:xfrm>
        <a:graphic>
          <a:graphicData uri="http://schemas.openxmlformats.org/presentationml/2006/ole">
            <mc:AlternateContent xmlns:mc="http://schemas.openxmlformats.org/markup-compatibility/2006">
              <mc:Choice xmlns:v="urn:schemas-microsoft-com:vml" Requires="v">
                <p:oleObj spid="_x0000_s43023" name="Chart" r:id="rId5" imgW="4943427" imgH="5210258" progId="MSGraph.Chart.8">
                  <p:embed followColorScheme="full"/>
                </p:oleObj>
              </mc:Choice>
              <mc:Fallback>
                <p:oleObj name="Chart" r:id="rId5" imgW="4943427" imgH="5210258" progId="MSGraph.Chart.8">
                  <p:embed followColorScheme="full"/>
                  <p:pic>
                    <p:nvPicPr>
                      <p:cNvPr id="0" name=""/>
                      <p:cNvPicPr>
                        <a:picLocks noGrp="1" noChangeAspect="1" noChangeArrowheads="1"/>
                      </p:cNvPicPr>
                      <p:nvPr/>
                    </p:nvPicPr>
                    <p:blipFill>
                      <a:blip r:embed="rId6"/>
                      <a:srcRect/>
                      <a:stretch>
                        <a:fillRect/>
                      </a:stretch>
                    </p:blipFill>
                    <p:spPr bwMode="auto">
                      <a:xfrm>
                        <a:off x="228600" y="1676400"/>
                        <a:ext cx="4114800" cy="426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4517" name="Text Box 5"/>
          <p:cNvSpPr txBox="1">
            <a:spLocks noChangeArrowheads="1"/>
          </p:cNvSpPr>
          <p:nvPr/>
        </p:nvSpPr>
        <p:spPr bwMode="auto">
          <a:xfrm rot="-5400000">
            <a:off x="-787400" y="3656013"/>
            <a:ext cx="1984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400">
                <a:solidFill>
                  <a:srgbClr val="000000"/>
                </a:solidFill>
                <a:cs typeface="Arial" charset="0"/>
              </a:rPr>
              <a:t>structure factor (e</a:t>
            </a:r>
            <a:r>
              <a:rPr lang="en-US" altLang="en-US" sz="1400" baseline="30000">
                <a:solidFill>
                  <a:srgbClr val="000000"/>
                </a:solidFill>
                <a:cs typeface="Arial" charset="0"/>
              </a:rPr>
              <a:t>-</a:t>
            </a:r>
            <a:r>
              <a:rPr lang="en-US" altLang="en-US" sz="1400">
                <a:solidFill>
                  <a:srgbClr val="000000"/>
                </a:solidFill>
                <a:cs typeface="Arial" charset="0"/>
              </a:rPr>
              <a:t>/cell)</a:t>
            </a:r>
          </a:p>
        </p:txBody>
      </p:sp>
      <p:sp>
        <p:nvSpPr>
          <p:cNvPr id="64518" name="Text Box 6"/>
          <p:cNvSpPr txBox="1">
            <a:spLocks noChangeArrowheads="1"/>
          </p:cNvSpPr>
          <p:nvPr/>
        </p:nvSpPr>
        <p:spPr bwMode="auto">
          <a:xfrm>
            <a:off x="1752600" y="5865813"/>
            <a:ext cx="9921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400">
                <a:solidFill>
                  <a:srgbClr val="000000"/>
                </a:solidFill>
                <a:cs typeface="Arial" charset="0"/>
              </a:rPr>
              <a:t>spot index</a:t>
            </a:r>
          </a:p>
        </p:txBody>
      </p:sp>
      <p:sp>
        <p:nvSpPr>
          <p:cNvPr id="64519" name="Text Box 7"/>
          <p:cNvSpPr txBox="1">
            <a:spLocks noChangeArrowheads="1"/>
          </p:cNvSpPr>
          <p:nvPr/>
        </p:nvSpPr>
        <p:spPr bwMode="auto">
          <a:xfrm>
            <a:off x="5943600" y="5867400"/>
            <a:ext cx="17795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400">
                <a:solidFill>
                  <a:srgbClr val="000000"/>
                </a:solidFill>
                <a:cs typeface="Arial" charset="0"/>
              </a:rPr>
              <a:t>fractional coordinate</a:t>
            </a:r>
          </a:p>
        </p:txBody>
      </p:sp>
      <p:sp>
        <p:nvSpPr>
          <p:cNvPr id="64520" name="Text Box 8"/>
          <p:cNvSpPr txBox="1">
            <a:spLocks noChangeArrowheads="1"/>
          </p:cNvSpPr>
          <p:nvPr/>
        </p:nvSpPr>
        <p:spPr bwMode="auto">
          <a:xfrm rot="-5400000">
            <a:off x="3439318" y="3656807"/>
            <a:ext cx="1960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400">
                <a:solidFill>
                  <a:srgbClr val="000000"/>
                </a:solidFill>
                <a:cs typeface="Arial" charset="0"/>
              </a:rPr>
              <a:t>electron density (e</a:t>
            </a:r>
            <a:r>
              <a:rPr lang="en-US" altLang="en-US" sz="1400" baseline="30000">
                <a:solidFill>
                  <a:srgbClr val="000000"/>
                </a:solidFill>
                <a:cs typeface="Arial" charset="0"/>
              </a:rPr>
              <a:t>-</a:t>
            </a:r>
            <a:r>
              <a:rPr lang="en-US" altLang="en-US" sz="1400">
                <a:solidFill>
                  <a:srgbClr val="000000"/>
                </a:solidFill>
                <a:cs typeface="Arial" charset="0"/>
              </a:rPr>
              <a:t>/Å</a:t>
            </a:r>
            <a:r>
              <a:rPr lang="en-US" altLang="en-US" sz="1400" baseline="30000">
                <a:solidFill>
                  <a:srgbClr val="000000"/>
                </a:solidFill>
                <a:cs typeface="Arial" charset="0"/>
              </a:rPr>
              <a:t>3</a:t>
            </a:r>
            <a:r>
              <a:rPr lang="en-US" altLang="en-US" sz="1400">
                <a:solidFill>
                  <a:srgbClr val="000000"/>
                </a:solidFill>
                <a:cs typeface="Arial" charset="0"/>
              </a:rPr>
              <a:t>)</a:t>
            </a:r>
          </a:p>
        </p:txBody>
      </p:sp>
    </p:spTree>
    <p:extLst>
      <p:ext uri="{BB962C8B-B14F-4D97-AF65-F5344CB8AC3E}">
        <p14:creationId xmlns:p14="http://schemas.microsoft.com/office/powerpoint/2010/main" val="213147739"/>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r>
              <a:rPr lang="en-US" altLang="en-US" sz="3600" smtClean="0"/>
              <a:t>"error bar" for electron density</a:t>
            </a:r>
          </a:p>
        </p:txBody>
      </p:sp>
      <p:graphicFrame>
        <p:nvGraphicFramePr>
          <p:cNvPr id="65539" name="Object 3"/>
          <p:cNvGraphicFramePr>
            <a:graphicFrameLocks noGrp="1" noChangeAspect="1"/>
          </p:cNvGraphicFramePr>
          <p:nvPr>
            <p:ph sz="half" idx="1"/>
          </p:nvPr>
        </p:nvGraphicFramePr>
        <p:xfrm>
          <a:off x="4389438" y="1676400"/>
          <a:ext cx="4675187" cy="4343400"/>
        </p:xfrm>
        <a:graphic>
          <a:graphicData uri="http://schemas.openxmlformats.org/presentationml/2006/ole">
            <mc:AlternateContent xmlns:mc="http://schemas.openxmlformats.org/markup-compatibility/2006">
              <mc:Choice xmlns:v="urn:schemas-microsoft-com:vml" Requires="v">
                <p:oleObj spid="_x0000_s44046" name="Chart" r:id="rId3" imgW="5410155" imgH="5210258" progId="MSGraph.Chart.8">
                  <p:embed followColorScheme="full"/>
                </p:oleObj>
              </mc:Choice>
              <mc:Fallback>
                <p:oleObj name="Chart" r:id="rId3" imgW="5410155" imgH="5210258" progId="MSGraph.Chart.8">
                  <p:embed followColorScheme="full"/>
                  <p:pic>
                    <p:nvPicPr>
                      <p:cNvPr id="0" name=""/>
                      <p:cNvPicPr>
                        <a:picLocks noGrp="1" noChangeAspect="1" noChangeArrowheads="1"/>
                      </p:cNvPicPr>
                      <p:nvPr/>
                    </p:nvPicPr>
                    <p:blipFill>
                      <a:blip r:embed="rId4"/>
                      <a:srcRect/>
                      <a:stretch>
                        <a:fillRect/>
                      </a:stretch>
                    </p:blipFill>
                    <p:spPr bwMode="auto">
                      <a:xfrm>
                        <a:off x="4389438" y="1676400"/>
                        <a:ext cx="4675187" cy="434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5540" name="Object 4"/>
          <p:cNvGraphicFramePr>
            <a:graphicFrameLocks noGrp="1" noChangeAspect="1"/>
          </p:cNvGraphicFramePr>
          <p:nvPr>
            <p:ph sz="half" idx="2"/>
          </p:nvPr>
        </p:nvGraphicFramePr>
        <p:xfrm>
          <a:off x="228600" y="1676400"/>
          <a:ext cx="4114800" cy="4264025"/>
        </p:xfrm>
        <a:graphic>
          <a:graphicData uri="http://schemas.openxmlformats.org/presentationml/2006/ole">
            <mc:AlternateContent xmlns:mc="http://schemas.openxmlformats.org/markup-compatibility/2006">
              <mc:Choice xmlns:v="urn:schemas-microsoft-com:vml" Requires="v">
                <p:oleObj spid="_x0000_s44047" name="Chart" r:id="rId5" imgW="4943427" imgH="5210258" progId="MSGraph.Chart.8">
                  <p:embed followColorScheme="full"/>
                </p:oleObj>
              </mc:Choice>
              <mc:Fallback>
                <p:oleObj name="Chart" r:id="rId5" imgW="4943427" imgH="5210258" progId="MSGraph.Chart.8">
                  <p:embed followColorScheme="full"/>
                  <p:pic>
                    <p:nvPicPr>
                      <p:cNvPr id="0" name=""/>
                      <p:cNvPicPr>
                        <a:picLocks noGrp="1" noChangeAspect="1" noChangeArrowheads="1"/>
                      </p:cNvPicPr>
                      <p:nvPr/>
                    </p:nvPicPr>
                    <p:blipFill>
                      <a:blip r:embed="rId6"/>
                      <a:srcRect/>
                      <a:stretch>
                        <a:fillRect/>
                      </a:stretch>
                    </p:blipFill>
                    <p:spPr bwMode="auto">
                      <a:xfrm>
                        <a:off x="228600" y="1676400"/>
                        <a:ext cx="4114800" cy="426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5541" name="Text Box 5"/>
          <p:cNvSpPr txBox="1">
            <a:spLocks noChangeArrowheads="1"/>
          </p:cNvSpPr>
          <p:nvPr/>
        </p:nvSpPr>
        <p:spPr bwMode="auto">
          <a:xfrm rot="-5400000">
            <a:off x="-787400" y="3656013"/>
            <a:ext cx="1984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400">
                <a:solidFill>
                  <a:srgbClr val="000000"/>
                </a:solidFill>
                <a:cs typeface="Arial" charset="0"/>
              </a:rPr>
              <a:t>structure factor (e</a:t>
            </a:r>
            <a:r>
              <a:rPr lang="en-US" altLang="en-US" sz="1400" baseline="30000">
                <a:solidFill>
                  <a:srgbClr val="000000"/>
                </a:solidFill>
                <a:cs typeface="Arial" charset="0"/>
              </a:rPr>
              <a:t>-</a:t>
            </a:r>
            <a:r>
              <a:rPr lang="en-US" altLang="en-US" sz="1400">
                <a:solidFill>
                  <a:srgbClr val="000000"/>
                </a:solidFill>
                <a:cs typeface="Arial" charset="0"/>
              </a:rPr>
              <a:t>/cell)</a:t>
            </a:r>
          </a:p>
        </p:txBody>
      </p:sp>
      <p:sp>
        <p:nvSpPr>
          <p:cNvPr id="65542" name="Text Box 6"/>
          <p:cNvSpPr txBox="1">
            <a:spLocks noChangeArrowheads="1"/>
          </p:cNvSpPr>
          <p:nvPr/>
        </p:nvSpPr>
        <p:spPr bwMode="auto">
          <a:xfrm>
            <a:off x="1752600" y="5865813"/>
            <a:ext cx="9921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400">
                <a:solidFill>
                  <a:srgbClr val="000000"/>
                </a:solidFill>
                <a:cs typeface="Arial" charset="0"/>
              </a:rPr>
              <a:t>spot index</a:t>
            </a:r>
          </a:p>
        </p:txBody>
      </p:sp>
      <p:sp>
        <p:nvSpPr>
          <p:cNvPr id="65543" name="Text Box 7"/>
          <p:cNvSpPr txBox="1">
            <a:spLocks noChangeArrowheads="1"/>
          </p:cNvSpPr>
          <p:nvPr/>
        </p:nvSpPr>
        <p:spPr bwMode="auto">
          <a:xfrm>
            <a:off x="5943600" y="5867400"/>
            <a:ext cx="17795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400">
                <a:solidFill>
                  <a:srgbClr val="000000"/>
                </a:solidFill>
                <a:cs typeface="Arial" charset="0"/>
              </a:rPr>
              <a:t>fractional coordinate</a:t>
            </a:r>
          </a:p>
        </p:txBody>
      </p:sp>
      <p:sp>
        <p:nvSpPr>
          <p:cNvPr id="65544" name="Text Box 8"/>
          <p:cNvSpPr txBox="1">
            <a:spLocks noChangeArrowheads="1"/>
          </p:cNvSpPr>
          <p:nvPr/>
        </p:nvSpPr>
        <p:spPr bwMode="auto">
          <a:xfrm rot="-5400000">
            <a:off x="3439318" y="3656807"/>
            <a:ext cx="1960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400">
                <a:solidFill>
                  <a:srgbClr val="000000"/>
                </a:solidFill>
                <a:cs typeface="Arial" charset="0"/>
              </a:rPr>
              <a:t>electron density (e</a:t>
            </a:r>
            <a:r>
              <a:rPr lang="en-US" altLang="en-US" sz="1400" baseline="30000">
                <a:solidFill>
                  <a:srgbClr val="000000"/>
                </a:solidFill>
                <a:cs typeface="Arial" charset="0"/>
              </a:rPr>
              <a:t>-</a:t>
            </a:r>
            <a:r>
              <a:rPr lang="en-US" altLang="en-US" sz="1400">
                <a:solidFill>
                  <a:srgbClr val="000000"/>
                </a:solidFill>
                <a:cs typeface="Arial" charset="0"/>
              </a:rPr>
              <a:t>/Å</a:t>
            </a:r>
            <a:r>
              <a:rPr lang="en-US" altLang="en-US" sz="1400" baseline="30000">
                <a:solidFill>
                  <a:srgbClr val="000000"/>
                </a:solidFill>
                <a:cs typeface="Arial" charset="0"/>
              </a:rPr>
              <a:t>3</a:t>
            </a:r>
            <a:r>
              <a:rPr lang="en-US" altLang="en-US" sz="1400">
                <a:solidFill>
                  <a:srgbClr val="000000"/>
                </a:solidFill>
                <a:cs typeface="Arial" charset="0"/>
              </a:rPr>
              <a:t>)</a:t>
            </a:r>
          </a:p>
        </p:txBody>
      </p:sp>
    </p:spTree>
    <p:extLst>
      <p:ext uri="{BB962C8B-B14F-4D97-AF65-F5344CB8AC3E}">
        <p14:creationId xmlns:p14="http://schemas.microsoft.com/office/powerpoint/2010/main" val="728267017"/>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r>
              <a:rPr lang="en-US" altLang="en-US" sz="3600" smtClean="0"/>
              <a:t>"error bar" for electron density</a:t>
            </a:r>
          </a:p>
        </p:txBody>
      </p:sp>
      <p:graphicFrame>
        <p:nvGraphicFramePr>
          <p:cNvPr id="66563" name="Object 3"/>
          <p:cNvGraphicFramePr>
            <a:graphicFrameLocks noGrp="1" noChangeAspect="1"/>
          </p:cNvGraphicFramePr>
          <p:nvPr>
            <p:ph sz="half" idx="1"/>
          </p:nvPr>
        </p:nvGraphicFramePr>
        <p:xfrm>
          <a:off x="4389438" y="1676400"/>
          <a:ext cx="4675187" cy="4343400"/>
        </p:xfrm>
        <a:graphic>
          <a:graphicData uri="http://schemas.openxmlformats.org/presentationml/2006/ole">
            <mc:AlternateContent xmlns:mc="http://schemas.openxmlformats.org/markup-compatibility/2006">
              <mc:Choice xmlns:v="urn:schemas-microsoft-com:vml" Requires="v">
                <p:oleObj spid="_x0000_s45070" name="Chart" r:id="rId3" imgW="5410155" imgH="5210258" progId="MSGraph.Chart.8">
                  <p:embed followColorScheme="full"/>
                </p:oleObj>
              </mc:Choice>
              <mc:Fallback>
                <p:oleObj name="Chart" r:id="rId3" imgW="5410155" imgH="5210258" progId="MSGraph.Chart.8">
                  <p:embed followColorScheme="full"/>
                  <p:pic>
                    <p:nvPicPr>
                      <p:cNvPr id="0" name=""/>
                      <p:cNvPicPr>
                        <a:picLocks noGrp="1" noChangeAspect="1" noChangeArrowheads="1"/>
                      </p:cNvPicPr>
                      <p:nvPr/>
                    </p:nvPicPr>
                    <p:blipFill>
                      <a:blip r:embed="rId4"/>
                      <a:srcRect/>
                      <a:stretch>
                        <a:fillRect/>
                      </a:stretch>
                    </p:blipFill>
                    <p:spPr bwMode="auto">
                      <a:xfrm>
                        <a:off x="4389438" y="1676400"/>
                        <a:ext cx="4675187" cy="434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6564" name="Object 4"/>
          <p:cNvGraphicFramePr>
            <a:graphicFrameLocks noGrp="1" noChangeAspect="1"/>
          </p:cNvGraphicFramePr>
          <p:nvPr>
            <p:ph sz="half" idx="2"/>
          </p:nvPr>
        </p:nvGraphicFramePr>
        <p:xfrm>
          <a:off x="228600" y="1676400"/>
          <a:ext cx="4114800" cy="4264025"/>
        </p:xfrm>
        <a:graphic>
          <a:graphicData uri="http://schemas.openxmlformats.org/presentationml/2006/ole">
            <mc:AlternateContent xmlns:mc="http://schemas.openxmlformats.org/markup-compatibility/2006">
              <mc:Choice xmlns:v="urn:schemas-microsoft-com:vml" Requires="v">
                <p:oleObj spid="_x0000_s45071" name="Chart" r:id="rId5" imgW="4943427" imgH="5210258" progId="MSGraph.Chart.8">
                  <p:embed followColorScheme="full"/>
                </p:oleObj>
              </mc:Choice>
              <mc:Fallback>
                <p:oleObj name="Chart" r:id="rId5" imgW="4943427" imgH="5210258" progId="MSGraph.Chart.8">
                  <p:embed followColorScheme="full"/>
                  <p:pic>
                    <p:nvPicPr>
                      <p:cNvPr id="0" name=""/>
                      <p:cNvPicPr>
                        <a:picLocks noGrp="1" noChangeAspect="1" noChangeArrowheads="1"/>
                      </p:cNvPicPr>
                      <p:nvPr/>
                    </p:nvPicPr>
                    <p:blipFill>
                      <a:blip r:embed="rId6"/>
                      <a:srcRect/>
                      <a:stretch>
                        <a:fillRect/>
                      </a:stretch>
                    </p:blipFill>
                    <p:spPr bwMode="auto">
                      <a:xfrm>
                        <a:off x="228600" y="1676400"/>
                        <a:ext cx="4114800" cy="426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6565" name="Text Box 5"/>
          <p:cNvSpPr txBox="1">
            <a:spLocks noChangeArrowheads="1"/>
          </p:cNvSpPr>
          <p:nvPr/>
        </p:nvSpPr>
        <p:spPr bwMode="auto">
          <a:xfrm rot="-5400000">
            <a:off x="-787400" y="3656013"/>
            <a:ext cx="1984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400">
                <a:solidFill>
                  <a:srgbClr val="000000"/>
                </a:solidFill>
                <a:cs typeface="Arial" charset="0"/>
              </a:rPr>
              <a:t>structure factor (e</a:t>
            </a:r>
            <a:r>
              <a:rPr lang="en-US" altLang="en-US" sz="1400" baseline="30000">
                <a:solidFill>
                  <a:srgbClr val="000000"/>
                </a:solidFill>
                <a:cs typeface="Arial" charset="0"/>
              </a:rPr>
              <a:t>-</a:t>
            </a:r>
            <a:r>
              <a:rPr lang="en-US" altLang="en-US" sz="1400">
                <a:solidFill>
                  <a:srgbClr val="000000"/>
                </a:solidFill>
                <a:cs typeface="Arial" charset="0"/>
              </a:rPr>
              <a:t>/cell)</a:t>
            </a:r>
          </a:p>
        </p:txBody>
      </p:sp>
      <p:sp>
        <p:nvSpPr>
          <p:cNvPr id="66566" name="Text Box 6"/>
          <p:cNvSpPr txBox="1">
            <a:spLocks noChangeArrowheads="1"/>
          </p:cNvSpPr>
          <p:nvPr/>
        </p:nvSpPr>
        <p:spPr bwMode="auto">
          <a:xfrm>
            <a:off x="1752600" y="5865813"/>
            <a:ext cx="9921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400">
                <a:solidFill>
                  <a:srgbClr val="000000"/>
                </a:solidFill>
                <a:cs typeface="Arial" charset="0"/>
              </a:rPr>
              <a:t>spot index</a:t>
            </a:r>
          </a:p>
        </p:txBody>
      </p:sp>
      <p:sp>
        <p:nvSpPr>
          <p:cNvPr id="66567" name="Text Box 7"/>
          <p:cNvSpPr txBox="1">
            <a:spLocks noChangeArrowheads="1"/>
          </p:cNvSpPr>
          <p:nvPr/>
        </p:nvSpPr>
        <p:spPr bwMode="auto">
          <a:xfrm>
            <a:off x="5943600" y="5867400"/>
            <a:ext cx="17795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400">
                <a:solidFill>
                  <a:srgbClr val="000000"/>
                </a:solidFill>
                <a:cs typeface="Arial" charset="0"/>
              </a:rPr>
              <a:t>fractional coordinate</a:t>
            </a:r>
          </a:p>
        </p:txBody>
      </p:sp>
      <p:sp>
        <p:nvSpPr>
          <p:cNvPr id="66568" name="Text Box 8"/>
          <p:cNvSpPr txBox="1">
            <a:spLocks noChangeArrowheads="1"/>
          </p:cNvSpPr>
          <p:nvPr/>
        </p:nvSpPr>
        <p:spPr bwMode="auto">
          <a:xfrm rot="-5400000">
            <a:off x="3439318" y="3656807"/>
            <a:ext cx="1960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400">
                <a:solidFill>
                  <a:srgbClr val="000000"/>
                </a:solidFill>
                <a:cs typeface="Arial" charset="0"/>
              </a:rPr>
              <a:t>electron density (e</a:t>
            </a:r>
            <a:r>
              <a:rPr lang="en-US" altLang="en-US" sz="1400" baseline="30000">
                <a:solidFill>
                  <a:srgbClr val="000000"/>
                </a:solidFill>
                <a:cs typeface="Arial" charset="0"/>
              </a:rPr>
              <a:t>-</a:t>
            </a:r>
            <a:r>
              <a:rPr lang="en-US" altLang="en-US" sz="1400">
                <a:solidFill>
                  <a:srgbClr val="000000"/>
                </a:solidFill>
                <a:cs typeface="Arial" charset="0"/>
              </a:rPr>
              <a:t>/Å</a:t>
            </a:r>
            <a:r>
              <a:rPr lang="en-US" altLang="en-US" sz="1400" baseline="30000">
                <a:solidFill>
                  <a:srgbClr val="000000"/>
                </a:solidFill>
                <a:cs typeface="Arial" charset="0"/>
              </a:rPr>
              <a:t>3</a:t>
            </a:r>
            <a:r>
              <a:rPr lang="en-US" altLang="en-US" sz="1400">
                <a:solidFill>
                  <a:srgbClr val="000000"/>
                </a:solidFill>
                <a:cs typeface="Arial" charset="0"/>
              </a:rPr>
              <a:t>)</a:t>
            </a:r>
          </a:p>
        </p:txBody>
      </p:sp>
    </p:spTree>
    <p:extLst>
      <p:ext uri="{BB962C8B-B14F-4D97-AF65-F5344CB8AC3E}">
        <p14:creationId xmlns:p14="http://schemas.microsoft.com/office/powerpoint/2010/main" val="2721479315"/>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r>
              <a:rPr lang="en-US" altLang="en-US" sz="3600" smtClean="0"/>
              <a:t>"error bar" for electron density</a:t>
            </a:r>
          </a:p>
        </p:txBody>
      </p:sp>
      <p:graphicFrame>
        <p:nvGraphicFramePr>
          <p:cNvPr id="67587" name="Object 3"/>
          <p:cNvGraphicFramePr>
            <a:graphicFrameLocks noGrp="1" noChangeAspect="1"/>
          </p:cNvGraphicFramePr>
          <p:nvPr>
            <p:ph sz="half" idx="1"/>
          </p:nvPr>
        </p:nvGraphicFramePr>
        <p:xfrm>
          <a:off x="4389438" y="1676400"/>
          <a:ext cx="4675187" cy="4343400"/>
        </p:xfrm>
        <a:graphic>
          <a:graphicData uri="http://schemas.openxmlformats.org/presentationml/2006/ole">
            <mc:AlternateContent xmlns:mc="http://schemas.openxmlformats.org/markup-compatibility/2006">
              <mc:Choice xmlns:v="urn:schemas-microsoft-com:vml" Requires="v">
                <p:oleObj spid="_x0000_s46094" name="Chart" r:id="rId3" imgW="5410155" imgH="5210258" progId="MSGraph.Chart.8">
                  <p:embed followColorScheme="full"/>
                </p:oleObj>
              </mc:Choice>
              <mc:Fallback>
                <p:oleObj name="Chart" r:id="rId3" imgW="5410155" imgH="5210258" progId="MSGraph.Chart.8">
                  <p:embed followColorScheme="full"/>
                  <p:pic>
                    <p:nvPicPr>
                      <p:cNvPr id="0" name=""/>
                      <p:cNvPicPr>
                        <a:picLocks noGrp="1" noChangeAspect="1" noChangeArrowheads="1"/>
                      </p:cNvPicPr>
                      <p:nvPr/>
                    </p:nvPicPr>
                    <p:blipFill>
                      <a:blip r:embed="rId4"/>
                      <a:srcRect/>
                      <a:stretch>
                        <a:fillRect/>
                      </a:stretch>
                    </p:blipFill>
                    <p:spPr bwMode="auto">
                      <a:xfrm>
                        <a:off x="4389438" y="1676400"/>
                        <a:ext cx="4675187" cy="434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7588" name="Object 4"/>
          <p:cNvGraphicFramePr>
            <a:graphicFrameLocks noGrp="1" noChangeAspect="1"/>
          </p:cNvGraphicFramePr>
          <p:nvPr>
            <p:ph sz="half" idx="2"/>
          </p:nvPr>
        </p:nvGraphicFramePr>
        <p:xfrm>
          <a:off x="228600" y="1676400"/>
          <a:ext cx="4114800" cy="4264025"/>
        </p:xfrm>
        <a:graphic>
          <a:graphicData uri="http://schemas.openxmlformats.org/presentationml/2006/ole">
            <mc:AlternateContent xmlns:mc="http://schemas.openxmlformats.org/markup-compatibility/2006">
              <mc:Choice xmlns:v="urn:schemas-microsoft-com:vml" Requires="v">
                <p:oleObj spid="_x0000_s46095" name="Chart" r:id="rId5" imgW="4943427" imgH="5210258" progId="MSGraph.Chart.8">
                  <p:embed followColorScheme="full"/>
                </p:oleObj>
              </mc:Choice>
              <mc:Fallback>
                <p:oleObj name="Chart" r:id="rId5" imgW="4943427" imgH="5210258" progId="MSGraph.Chart.8">
                  <p:embed followColorScheme="full"/>
                  <p:pic>
                    <p:nvPicPr>
                      <p:cNvPr id="0" name=""/>
                      <p:cNvPicPr>
                        <a:picLocks noGrp="1" noChangeAspect="1" noChangeArrowheads="1"/>
                      </p:cNvPicPr>
                      <p:nvPr/>
                    </p:nvPicPr>
                    <p:blipFill>
                      <a:blip r:embed="rId6"/>
                      <a:srcRect/>
                      <a:stretch>
                        <a:fillRect/>
                      </a:stretch>
                    </p:blipFill>
                    <p:spPr bwMode="auto">
                      <a:xfrm>
                        <a:off x="228600" y="1676400"/>
                        <a:ext cx="4114800" cy="426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7589" name="Text Box 5"/>
          <p:cNvSpPr txBox="1">
            <a:spLocks noChangeArrowheads="1"/>
          </p:cNvSpPr>
          <p:nvPr/>
        </p:nvSpPr>
        <p:spPr bwMode="auto">
          <a:xfrm rot="-5400000">
            <a:off x="-787400" y="3656013"/>
            <a:ext cx="1984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400">
                <a:solidFill>
                  <a:srgbClr val="000000"/>
                </a:solidFill>
                <a:cs typeface="Arial" charset="0"/>
              </a:rPr>
              <a:t>structure factor (e</a:t>
            </a:r>
            <a:r>
              <a:rPr lang="en-US" altLang="en-US" sz="1400" baseline="30000">
                <a:solidFill>
                  <a:srgbClr val="000000"/>
                </a:solidFill>
                <a:cs typeface="Arial" charset="0"/>
              </a:rPr>
              <a:t>-</a:t>
            </a:r>
            <a:r>
              <a:rPr lang="en-US" altLang="en-US" sz="1400">
                <a:solidFill>
                  <a:srgbClr val="000000"/>
                </a:solidFill>
                <a:cs typeface="Arial" charset="0"/>
              </a:rPr>
              <a:t>/cell)</a:t>
            </a:r>
          </a:p>
        </p:txBody>
      </p:sp>
      <p:sp>
        <p:nvSpPr>
          <p:cNvPr id="67590" name="Text Box 6"/>
          <p:cNvSpPr txBox="1">
            <a:spLocks noChangeArrowheads="1"/>
          </p:cNvSpPr>
          <p:nvPr/>
        </p:nvSpPr>
        <p:spPr bwMode="auto">
          <a:xfrm>
            <a:off x="1752600" y="5865813"/>
            <a:ext cx="9921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400">
                <a:solidFill>
                  <a:srgbClr val="000000"/>
                </a:solidFill>
                <a:cs typeface="Arial" charset="0"/>
              </a:rPr>
              <a:t>spot index</a:t>
            </a:r>
          </a:p>
        </p:txBody>
      </p:sp>
      <p:sp>
        <p:nvSpPr>
          <p:cNvPr id="67591" name="Text Box 7"/>
          <p:cNvSpPr txBox="1">
            <a:spLocks noChangeArrowheads="1"/>
          </p:cNvSpPr>
          <p:nvPr/>
        </p:nvSpPr>
        <p:spPr bwMode="auto">
          <a:xfrm>
            <a:off x="5943600" y="5867400"/>
            <a:ext cx="17795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400">
                <a:solidFill>
                  <a:srgbClr val="000000"/>
                </a:solidFill>
                <a:cs typeface="Arial" charset="0"/>
              </a:rPr>
              <a:t>fractional coordinate</a:t>
            </a:r>
          </a:p>
        </p:txBody>
      </p:sp>
      <p:sp>
        <p:nvSpPr>
          <p:cNvPr id="67592" name="Text Box 8"/>
          <p:cNvSpPr txBox="1">
            <a:spLocks noChangeArrowheads="1"/>
          </p:cNvSpPr>
          <p:nvPr/>
        </p:nvSpPr>
        <p:spPr bwMode="auto">
          <a:xfrm rot="-5400000">
            <a:off x="3439318" y="3656807"/>
            <a:ext cx="1960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400">
                <a:solidFill>
                  <a:srgbClr val="000000"/>
                </a:solidFill>
                <a:cs typeface="Arial" charset="0"/>
              </a:rPr>
              <a:t>electron density (e</a:t>
            </a:r>
            <a:r>
              <a:rPr lang="en-US" altLang="en-US" sz="1400" baseline="30000">
                <a:solidFill>
                  <a:srgbClr val="000000"/>
                </a:solidFill>
                <a:cs typeface="Arial" charset="0"/>
              </a:rPr>
              <a:t>-</a:t>
            </a:r>
            <a:r>
              <a:rPr lang="en-US" altLang="en-US" sz="1400">
                <a:solidFill>
                  <a:srgbClr val="000000"/>
                </a:solidFill>
                <a:cs typeface="Arial" charset="0"/>
              </a:rPr>
              <a:t>/Å</a:t>
            </a:r>
            <a:r>
              <a:rPr lang="en-US" altLang="en-US" sz="1400" baseline="30000">
                <a:solidFill>
                  <a:srgbClr val="000000"/>
                </a:solidFill>
                <a:cs typeface="Arial" charset="0"/>
              </a:rPr>
              <a:t>3</a:t>
            </a:r>
            <a:r>
              <a:rPr lang="en-US" altLang="en-US" sz="1400">
                <a:solidFill>
                  <a:srgbClr val="000000"/>
                </a:solidFill>
                <a:cs typeface="Arial" charset="0"/>
              </a:rPr>
              <a:t>)</a:t>
            </a:r>
          </a:p>
        </p:txBody>
      </p:sp>
    </p:spTree>
    <p:extLst>
      <p:ext uri="{BB962C8B-B14F-4D97-AF65-F5344CB8AC3E}">
        <p14:creationId xmlns:p14="http://schemas.microsoft.com/office/powerpoint/2010/main" val="1397747813"/>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r>
              <a:rPr lang="en-US" altLang="en-US" sz="3600" smtClean="0"/>
              <a:t>"error bar" for electron density</a:t>
            </a:r>
          </a:p>
        </p:txBody>
      </p:sp>
      <p:graphicFrame>
        <p:nvGraphicFramePr>
          <p:cNvPr id="68611" name="Object 3"/>
          <p:cNvGraphicFramePr>
            <a:graphicFrameLocks noGrp="1" noChangeAspect="1"/>
          </p:cNvGraphicFramePr>
          <p:nvPr>
            <p:ph sz="half" idx="1"/>
          </p:nvPr>
        </p:nvGraphicFramePr>
        <p:xfrm>
          <a:off x="4389438" y="1676400"/>
          <a:ext cx="4675187" cy="4343400"/>
        </p:xfrm>
        <a:graphic>
          <a:graphicData uri="http://schemas.openxmlformats.org/presentationml/2006/ole">
            <mc:AlternateContent xmlns:mc="http://schemas.openxmlformats.org/markup-compatibility/2006">
              <mc:Choice xmlns:v="urn:schemas-microsoft-com:vml" Requires="v">
                <p:oleObj spid="_x0000_s47118" name="Chart" r:id="rId3" imgW="5410155" imgH="5210258" progId="MSGraph.Chart.8">
                  <p:embed followColorScheme="full"/>
                </p:oleObj>
              </mc:Choice>
              <mc:Fallback>
                <p:oleObj name="Chart" r:id="rId3" imgW="5410155" imgH="5210258" progId="MSGraph.Chart.8">
                  <p:embed followColorScheme="full"/>
                  <p:pic>
                    <p:nvPicPr>
                      <p:cNvPr id="0" name=""/>
                      <p:cNvPicPr>
                        <a:picLocks noGrp="1" noChangeAspect="1" noChangeArrowheads="1"/>
                      </p:cNvPicPr>
                      <p:nvPr/>
                    </p:nvPicPr>
                    <p:blipFill>
                      <a:blip r:embed="rId4"/>
                      <a:srcRect/>
                      <a:stretch>
                        <a:fillRect/>
                      </a:stretch>
                    </p:blipFill>
                    <p:spPr bwMode="auto">
                      <a:xfrm>
                        <a:off x="4389438" y="1676400"/>
                        <a:ext cx="4675187" cy="434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8612" name="Object 4"/>
          <p:cNvGraphicFramePr>
            <a:graphicFrameLocks noGrp="1" noChangeAspect="1"/>
          </p:cNvGraphicFramePr>
          <p:nvPr>
            <p:ph sz="half" idx="2"/>
          </p:nvPr>
        </p:nvGraphicFramePr>
        <p:xfrm>
          <a:off x="228600" y="1676400"/>
          <a:ext cx="4114800" cy="4264025"/>
        </p:xfrm>
        <a:graphic>
          <a:graphicData uri="http://schemas.openxmlformats.org/presentationml/2006/ole">
            <mc:AlternateContent xmlns:mc="http://schemas.openxmlformats.org/markup-compatibility/2006">
              <mc:Choice xmlns:v="urn:schemas-microsoft-com:vml" Requires="v">
                <p:oleObj spid="_x0000_s47119" name="Chart" r:id="rId5" imgW="4943427" imgH="5210258" progId="MSGraph.Chart.8">
                  <p:embed followColorScheme="full"/>
                </p:oleObj>
              </mc:Choice>
              <mc:Fallback>
                <p:oleObj name="Chart" r:id="rId5" imgW="4943427" imgH="5210258" progId="MSGraph.Chart.8">
                  <p:embed followColorScheme="full"/>
                  <p:pic>
                    <p:nvPicPr>
                      <p:cNvPr id="0" name=""/>
                      <p:cNvPicPr>
                        <a:picLocks noGrp="1" noChangeAspect="1" noChangeArrowheads="1"/>
                      </p:cNvPicPr>
                      <p:nvPr/>
                    </p:nvPicPr>
                    <p:blipFill>
                      <a:blip r:embed="rId6"/>
                      <a:srcRect/>
                      <a:stretch>
                        <a:fillRect/>
                      </a:stretch>
                    </p:blipFill>
                    <p:spPr bwMode="auto">
                      <a:xfrm>
                        <a:off x="228600" y="1676400"/>
                        <a:ext cx="4114800" cy="426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8613" name="Text Box 5"/>
          <p:cNvSpPr txBox="1">
            <a:spLocks noChangeArrowheads="1"/>
          </p:cNvSpPr>
          <p:nvPr/>
        </p:nvSpPr>
        <p:spPr bwMode="auto">
          <a:xfrm rot="-5400000">
            <a:off x="-787400" y="3656013"/>
            <a:ext cx="1984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400">
                <a:solidFill>
                  <a:srgbClr val="000000"/>
                </a:solidFill>
                <a:cs typeface="Arial" charset="0"/>
              </a:rPr>
              <a:t>structure factor (e</a:t>
            </a:r>
            <a:r>
              <a:rPr lang="en-US" altLang="en-US" sz="1400" baseline="30000">
                <a:solidFill>
                  <a:srgbClr val="000000"/>
                </a:solidFill>
                <a:cs typeface="Arial" charset="0"/>
              </a:rPr>
              <a:t>-</a:t>
            </a:r>
            <a:r>
              <a:rPr lang="en-US" altLang="en-US" sz="1400">
                <a:solidFill>
                  <a:srgbClr val="000000"/>
                </a:solidFill>
                <a:cs typeface="Arial" charset="0"/>
              </a:rPr>
              <a:t>/cell)</a:t>
            </a:r>
          </a:p>
        </p:txBody>
      </p:sp>
      <p:sp>
        <p:nvSpPr>
          <p:cNvPr id="68614" name="Text Box 6"/>
          <p:cNvSpPr txBox="1">
            <a:spLocks noChangeArrowheads="1"/>
          </p:cNvSpPr>
          <p:nvPr/>
        </p:nvSpPr>
        <p:spPr bwMode="auto">
          <a:xfrm>
            <a:off x="1752600" y="5865813"/>
            <a:ext cx="9921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400">
                <a:solidFill>
                  <a:srgbClr val="000000"/>
                </a:solidFill>
                <a:cs typeface="Arial" charset="0"/>
              </a:rPr>
              <a:t>spot index</a:t>
            </a:r>
          </a:p>
        </p:txBody>
      </p:sp>
      <p:sp>
        <p:nvSpPr>
          <p:cNvPr id="68615" name="Text Box 7"/>
          <p:cNvSpPr txBox="1">
            <a:spLocks noChangeArrowheads="1"/>
          </p:cNvSpPr>
          <p:nvPr/>
        </p:nvSpPr>
        <p:spPr bwMode="auto">
          <a:xfrm>
            <a:off x="5943600" y="5867400"/>
            <a:ext cx="17795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400">
                <a:solidFill>
                  <a:srgbClr val="000000"/>
                </a:solidFill>
                <a:cs typeface="Arial" charset="0"/>
              </a:rPr>
              <a:t>fractional coordinate</a:t>
            </a:r>
          </a:p>
        </p:txBody>
      </p:sp>
      <p:sp>
        <p:nvSpPr>
          <p:cNvPr id="68616" name="Text Box 8"/>
          <p:cNvSpPr txBox="1">
            <a:spLocks noChangeArrowheads="1"/>
          </p:cNvSpPr>
          <p:nvPr/>
        </p:nvSpPr>
        <p:spPr bwMode="auto">
          <a:xfrm rot="-5400000">
            <a:off x="3439318" y="3656807"/>
            <a:ext cx="1960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400">
                <a:solidFill>
                  <a:srgbClr val="000000"/>
                </a:solidFill>
                <a:cs typeface="Arial" charset="0"/>
              </a:rPr>
              <a:t>electron density (e</a:t>
            </a:r>
            <a:r>
              <a:rPr lang="en-US" altLang="en-US" sz="1400" baseline="30000">
                <a:solidFill>
                  <a:srgbClr val="000000"/>
                </a:solidFill>
                <a:cs typeface="Arial" charset="0"/>
              </a:rPr>
              <a:t>-</a:t>
            </a:r>
            <a:r>
              <a:rPr lang="en-US" altLang="en-US" sz="1400">
                <a:solidFill>
                  <a:srgbClr val="000000"/>
                </a:solidFill>
                <a:cs typeface="Arial" charset="0"/>
              </a:rPr>
              <a:t>/Å</a:t>
            </a:r>
            <a:r>
              <a:rPr lang="en-US" altLang="en-US" sz="1400" baseline="30000">
                <a:solidFill>
                  <a:srgbClr val="000000"/>
                </a:solidFill>
                <a:cs typeface="Arial" charset="0"/>
              </a:rPr>
              <a:t>3</a:t>
            </a:r>
            <a:r>
              <a:rPr lang="en-US" altLang="en-US" sz="1400">
                <a:solidFill>
                  <a:srgbClr val="000000"/>
                </a:solidFill>
                <a:cs typeface="Arial" charset="0"/>
              </a:rPr>
              <a:t>)</a:t>
            </a:r>
          </a:p>
        </p:txBody>
      </p:sp>
    </p:spTree>
    <p:extLst>
      <p:ext uri="{BB962C8B-B14F-4D97-AF65-F5344CB8AC3E}">
        <p14:creationId xmlns:p14="http://schemas.microsoft.com/office/powerpoint/2010/main" val="38454683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ChangeArrowheads="1"/>
          </p:cNvSpPr>
          <p:nvPr/>
        </p:nvSpPr>
        <p:spPr bwMode="auto">
          <a:xfrm>
            <a:off x="4251325" y="4400550"/>
            <a:ext cx="157163" cy="519113"/>
          </a:xfrm>
          <a:prstGeom prst="rect">
            <a:avLst/>
          </a:prstGeom>
          <a:solidFill>
            <a:schemeClr val="bg2"/>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63843" name="Rectangle 3"/>
          <p:cNvSpPr>
            <a:spLocks noGrp="1" noChangeArrowheads="1"/>
          </p:cNvSpPr>
          <p:nvPr>
            <p:ph type="title"/>
          </p:nvPr>
        </p:nvSpPr>
        <p:spPr>
          <a:xfrm>
            <a:off x="685800" y="0"/>
            <a:ext cx="7772400" cy="1143000"/>
          </a:xfrm>
          <a:noFill/>
        </p:spPr>
        <p:txBody>
          <a:bodyPr/>
          <a:lstStyle/>
          <a:p>
            <a:pPr eaLnBrk="1" hangingPunct="1"/>
            <a:r>
              <a:rPr lang="en-US" altLang="en-US" smtClean="0"/>
              <a:t>Beam Flicker</a:t>
            </a:r>
          </a:p>
        </p:txBody>
      </p:sp>
      <p:sp>
        <p:nvSpPr>
          <p:cNvPr id="163844" name="Text Box 4"/>
          <p:cNvSpPr txBox="1">
            <a:spLocks noChangeArrowheads="1"/>
          </p:cNvSpPr>
          <p:nvPr/>
        </p:nvSpPr>
        <p:spPr bwMode="auto">
          <a:xfrm>
            <a:off x="546100" y="1285875"/>
            <a:ext cx="8027988" cy="2284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b="1"/>
              <a:t>1/f noise or “flicker noise”</a:t>
            </a:r>
          </a:p>
          <a:p>
            <a:pPr eaLnBrk="1" hangingPunct="1">
              <a:spcBef>
                <a:spcPct val="0"/>
              </a:spcBef>
              <a:buFontTx/>
              <a:buNone/>
            </a:pPr>
            <a:endParaRPr lang="en-US" altLang="en-US" b="1"/>
          </a:p>
          <a:p>
            <a:pPr algn="ctr" eaLnBrk="1" hangingPunct="1">
              <a:spcBef>
                <a:spcPct val="0"/>
              </a:spcBef>
              <a:buFontTx/>
              <a:buNone/>
            </a:pPr>
            <a:r>
              <a:rPr lang="en-US" altLang="en-US" sz="2400" b="1"/>
              <a:t>comes from everything</a:t>
            </a:r>
          </a:p>
          <a:p>
            <a:pPr eaLnBrk="1" hangingPunct="1">
              <a:spcBef>
                <a:spcPct val="0"/>
              </a:spcBef>
              <a:buFontTx/>
              <a:buNone/>
            </a:pPr>
            <a:endParaRPr lang="en-US" altLang="en-US" sz="2400" b="1"/>
          </a:p>
          <a:p>
            <a:pPr eaLnBrk="1" hangingPunct="1">
              <a:spcBef>
                <a:spcPct val="0"/>
              </a:spcBef>
              <a:buFontTx/>
              <a:buNone/>
            </a:pPr>
            <a:endParaRPr lang="en-US" altLang="en-US" b="1">
              <a:cs typeface="Arial" charset="0"/>
            </a:endParaRPr>
          </a:p>
        </p:txBody>
      </p:sp>
      <p:pic>
        <p:nvPicPr>
          <p:cNvPr id="163845" name="Picture 5" descr="MCBS00780_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5050" y="3849688"/>
            <a:ext cx="935038"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6" name="Line 6"/>
          <p:cNvSpPr>
            <a:spLocks noChangeShapeType="1"/>
          </p:cNvSpPr>
          <p:nvPr/>
        </p:nvSpPr>
        <p:spPr bwMode="auto">
          <a:xfrm>
            <a:off x="1709738" y="4276725"/>
            <a:ext cx="2698750" cy="0"/>
          </a:xfrm>
          <a:prstGeom prst="line">
            <a:avLst/>
          </a:prstGeom>
          <a:noFill/>
          <a:ln w="889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847" name="Line 7"/>
          <p:cNvSpPr>
            <a:spLocks noChangeShapeType="1"/>
          </p:cNvSpPr>
          <p:nvPr/>
        </p:nvSpPr>
        <p:spPr bwMode="auto">
          <a:xfrm>
            <a:off x="4389438" y="4276725"/>
            <a:ext cx="2698750" cy="0"/>
          </a:xfrm>
          <a:prstGeom prst="line">
            <a:avLst/>
          </a:prstGeom>
          <a:noFill/>
          <a:ln w="152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848" name="Rectangle 8"/>
          <p:cNvSpPr>
            <a:spLocks noChangeArrowheads="1"/>
          </p:cNvSpPr>
          <p:nvPr/>
        </p:nvSpPr>
        <p:spPr bwMode="auto">
          <a:xfrm>
            <a:off x="4251325" y="3743325"/>
            <a:ext cx="157163" cy="519113"/>
          </a:xfrm>
          <a:prstGeom prst="rect">
            <a:avLst/>
          </a:prstGeom>
          <a:solidFill>
            <a:schemeClr val="bg2"/>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Tree>
    <p:extLst>
      <p:ext uri="{BB962C8B-B14F-4D97-AF65-F5344CB8AC3E}">
        <p14:creationId xmlns:p14="http://schemas.microsoft.com/office/powerpoint/2010/main" val="2002505345"/>
      </p:ext>
    </p:extLst>
  </p:cSld>
  <p:clrMapOvr>
    <a:masterClrMapping/>
  </p:clrMapOvr>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altLang="en-US" sz="3600" smtClean="0"/>
              <a:t>"error bar" for electron density</a:t>
            </a:r>
          </a:p>
        </p:txBody>
      </p:sp>
      <p:graphicFrame>
        <p:nvGraphicFramePr>
          <p:cNvPr id="69635" name="Object 3"/>
          <p:cNvGraphicFramePr>
            <a:graphicFrameLocks noGrp="1" noChangeAspect="1"/>
          </p:cNvGraphicFramePr>
          <p:nvPr>
            <p:ph sz="half" idx="1"/>
          </p:nvPr>
        </p:nvGraphicFramePr>
        <p:xfrm>
          <a:off x="4389438" y="1676400"/>
          <a:ext cx="4675187" cy="4343400"/>
        </p:xfrm>
        <a:graphic>
          <a:graphicData uri="http://schemas.openxmlformats.org/presentationml/2006/ole">
            <mc:AlternateContent xmlns:mc="http://schemas.openxmlformats.org/markup-compatibility/2006">
              <mc:Choice xmlns:v="urn:schemas-microsoft-com:vml" Requires="v">
                <p:oleObj spid="_x0000_s48142" name="Chart" r:id="rId3" imgW="5410155" imgH="5210258" progId="MSGraph.Chart.8">
                  <p:embed followColorScheme="full"/>
                </p:oleObj>
              </mc:Choice>
              <mc:Fallback>
                <p:oleObj name="Chart" r:id="rId3" imgW="5410155" imgH="5210258" progId="MSGraph.Chart.8">
                  <p:embed followColorScheme="full"/>
                  <p:pic>
                    <p:nvPicPr>
                      <p:cNvPr id="0" name=""/>
                      <p:cNvPicPr>
                        <a:picLocks noGrp="1" noChangeAspect="1" noChangeArrowheads="1"/>
                      </p:cNvPicPr>
                      <p:nvPr/>
                    </p:nvPicPr>
                    <p:blipFill>
                      <a:blip r:embed="rId4"/>
                      <a:srcRect/>
                      <a:stretch>
                        <a:fillRect/>
                      </a:stretch>
                    </p:blipFill>
                    <p:spPr bwMode="auto">
                      <a:xfrm>
                        <a:off x="4389438" y="1676400"/>
                        <a:ext cx="4675187" cy="434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9636" name="Object 4"/>
          <p:cNvGraphicFramePr>
            <a:graphicFrameLocks noGrp="1" noChangeAspect="1"/>
          </p:cNvGraphicFramePr>
          <p:nvPr>
            <p:ph sz="half" idx="2"/>
          </p:nvPr>
        </p:nvGraphicFramePr>
        <p:xfrm>
          <a:off x="228600" y="1676400"/>
          <a:ext cx="4114800" cy="4264025"/>
        </p:xfrm>
        <a:graphic>
          <a:graphicData uri="http://schemas.openxmlformats.org/presentationml/2006/ole">
            <mc:AlternateContent xmlns:mc="http://schemas.openxmlformats.org/markup-compatibility/2006">
              <mc:Choice xmlns:v="urn:schemas-microsoft-com:vml" Requires="v">
                <p:oleObj spid="_x0000_s48143" name="Chart" r:id="rId5" imgW="4943427" imgH="5210258" progId="MSGraph.Chart.8">
                  <p:embed followColorScheme="full"/>
                </p:oleObj>
              </mc:Choice>
              <mc:Fallback>
                <p:oleObj name="Chart" r:id="rId5" imgW="4943427" imgH="5210258" progId="MSGraph.Chart.8">
                  <p:embed followColorScheme="full"/>
                  <p:pic>
                    <p:nvPicPr>
                      <p:cNvPr id="0" name=""/>
                      <p:cNvPicPr>
                        <a:picLocks noGrp="1" noChangeAspect="1" noChangeArrowheads="1"/>
                      </p:cNvPicPr>
                      <p:nvPr/>
                    </p:nvPicPr>
                    <p:blipFill>
                      <a:blip r:embed="rId6"/>
                      <a:srcRect/>
                      <a:stretch>
                        <a:fillRect/>
                      </a:stretch>
                    </p:blipFill>
                    <p:spPr bwMode="auto">
                      <a:xfrm>
                        <a:off x="228600" y="1676400"/>
                        <a:ext cx="4114800" cy="426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9637" name="Text Box 5"/>
          <p:cNvSpPr txBox="1">
            <a:spLocks noChangeArrowheads="1"/>
          </p:cNvSpPr>
          <p:nvPr/>
        </p:nvSpPr>
        <p:spPr bwMode="auto">
          <a:xfrm rot="-5400000">
            <a:off x="-787400" y="3656013"/>
            <a:ext cx="1984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400">
                <a:solidFill>
                  <a:srgbClr val="000000"/>
                </a:solidFill>
                <a:cs typeface="Arial" charset="0"/>
              </a:rPr>
              <a:t>structure factor (e</a:t>
            </a:r>
            <a:r>
              <a:rPr lang="en-US" altLang="en-US" sz="1400" baseline="30000">
                <a:solidFill>
                  <a:srgbClr val="000000"/>
                </a:solidFill>
                <a:cs typeface="Arial" charset="0"/>
              </a:rPr>
              <a:t>-</a:t>
            </a:r>
            <a:r>
              <a:rPr lang="en-US" altLang="en-US" sz="1400">
                <a:solidFill>
                  <a:srgbClr val="000000"/>
                </a:solidFill>
                <a:cs typeface="Arial" charset="0"/>
              </a:rPr>
              <a:t>/cell)</a:t>
            </a:r>
          </a:p>
        </p:txBody>
      </p:sp>
      <p:sp>
        <p:nvSpPr>
          <p:cNvPr id="69638" name="Text Box 6"/>
          <p:cNvSpPr txBox="1">
            <a:spLocks noChangeArrowheads="1"/>
          </p:cNvSpPr>
          <p:nvPr/>
        </p:nvSpPr>
        <p:spPr bwMode="auto">
          <a:xfrm>
            <a:off x="1752600" y="5865813"/>
            <a:ext cx="9921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400">
                <a:solidFill>
                  <a:srgbClr val="000000"/>
                </a:solidFill>
                <a:cs typeface="Arial" charset="0"/>
              </a:rPr>
              <a:t>spot index</a:t>
            </a:r>
          </a:p>
        </p:txBody>
      </p:sp>
      <p:sp>
        <p:nvSpPr>
          <p:cNvPr id="69639" name="Text Box 7"/>
          <p:cNvSpPr txBox="1">
            <a:spLocks noChangeArrowheads="1"/>
          </p:cNvSpPr>
          <p:nvPr/>
        </p:nvSpPr>
        <p:spPr bwMode="auto">
          <a:xfrm>
            <a:off x="5943600" y="5867400"/>
            <a:ext cx="17795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400">
                <a:solidFill>
                  <a:srgbClr val="000000"/>
                </a:solidFill>
                <a:cs typeface="Arial" charset="0"/>
              </a:rPr>
              <a:t>fractional coordinate</a:t>
            </a:r>
          </a:p>
        </p:txBody>
      </p:sp>
      <p:sp>
        <p:nvSpPr>
          <p:cNvPr id="69640" name="Text Box 8"/>
          <p:cNvSpPr txBox="1">
            <a:spLocks noChangeArrowheads="1"/>
          </p:cNvSpPr>
          <p:nvPr/>
        </p:nvSpPr>
        <p:spPr bwMode="auto">
          <a:xfrm rot="-5400000">
            <a:off x="3439318" y="3656807"/>
            <a:ext cx="1960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400">
                <a:solidFill>
                  <a:srgbClr val="000000"/>
                </a:solidFill>
                <a:cs typeface="Arial" charset="0"/>
              </a:rPr>
              <a:t>electron density (e</a:t>
            </a:r>
            <a:r>
              <a:rPr lang="en-US" altLang="en-US" sz="1400" baseline="30000">
                <a:solidFill>
                  <a:srgbClr val="000000"/>
                </a:solidFill>
                <a:cs typeface="Arial" charset="0"/>
              </a:rPr>
              <a:t>-</a:t>
            </a:r>
            <a:r>
              <a:rPr lang="en-US" altLang="en-US" sz="1400">
                <a:solidFill>
                  <a:srgbClr val="000000"/>
                </a:solidFill>
                <a:cs typeface="Arial" charset="0"/>
              </a:rPr>
              <a:t>/Å</a:t>
            </a:r>
            <a:r>
              <a:rPr lang="en-US" altLang="en-US" sz="1400" baseline="30000">
                <a:solidFill>
                  <a:srgbClr val="000000"/>
                </a:solidFill>
                <a:cs typeface="Arial" charset="0"/>
              </a:rPr>
              <a:t>3</a:t>
            </a:r>
            <a:r>
              <a:rPr lang="en-US" altLang="en-US" sz="1400">
                <a:solidFill>
                  <a:srgbClr val="000000"/>
                </a:solidFill>
                <a:cs typeface="Arial" charset="0"/>
              </a:rPr>
              <a:t>)</a:t>
            </a:r>
          </a:p>
        </p:txBody>
      </p:sp>
    </p:spTree>
    <p:extLst>
      <p:ext uri="{BB962C8B-B14F-4D97-AF65-F5344CB8AC3E}">
        <p14:creationId xmlns:p14="http://schemas.microsoft.com/office/powerpoint/2010/main" val="2470033877"/>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eaLnBrk="1" hangingPunct="1"/>
            <a:r>
              <a:rPr lang="en-US" altLang="en-US" sz="3600" smtClean="0"/>
              <a:t>"error bar" for electron density</a:t>
            </a:r>
          </a:p>
        </p:txBody>
      </p:sp>
      <p:graphicFrame>
        <p:nvGraphicFramePr>
          <p:cNvPr id="70659" name="Object 3"/>
          <p:cNvGraphicFramePr>
            <a:graphicFrameLocks noGrp="1" noChangeAspect="1"/>
          </p:cNvGraphicFramePr>
          <p:nvPr>
            <p:ph sz="half" idx="1"/>
          </p:nvPr>
        </p:nvGraphicFramePr>
        <p:xfrm>
          <a:off x="4389438" y="1676400"/>
          <a:ext cx="4675187" cy="4343400"/>
        </p:xfrm>
        <a:graphic>
          <a:graphicData uri="http://schemas.openxmlformats.org/presentationml/2006/ole">
            <mc:AlternateContent xmlns:mc="http://schemas.openxmlformats.org/markup-compatibility/2006">
              <mc:Choice xmlns:v="urn:schemas-microsoft-com:vml" Requires="v">
                <p:oleObj spid="_x0000_s49166" name="Chart" r:id="rId3" imgW="5410155" imgH="5210258" progId="MSGraph.Chart.8">
                  <p:embed followColorScheme="full"/>
                </p:oleObj>
              </mc:Choice>
              <mc:Fallback>
                <p:oleObj name="Chart" r:id="rId3" imgW="5410155" imgH="5210258" progId="MSGraph.Chart.8">
                  <p:embed followColorScheme="full"/>
                  <p:pic>
                    <p:nvPicPr>
                      <p:cNvPr id="0" name=""/>
                      <p:cNvPicPr>
                        <a:picLocks noGrp="1" noChangeAspect="1" noChangeArrowheads="1"/>
                      </p:cNvPicPr>
                      <p:nvPr/>
                    </p:nvPicPr>
                    <p:blipFill>
                      <a:blip r:embed="rId4"/>
                      <a:srcRect/>
                      <a:stretch>
                        <a:fillRect/>
                      </a:stretch>
                    </p:blipFill>
                    <p:spPr bwMode="auto">
                      <a:xfrm>
                        <a:off x="4389438" y="1676400"/>
                        <a:ext cx="4675187" cy="434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0660" name="Object 4"/>
          <p:cNvGraphicFramePr>
            <a:graphicFrameLocks noGrp="1" noChangeAspect="1"/>
          </p:cNvGraphicFramePr>
          <p:nvPr>
            <p:ph sz="half" idx="2"/>
          </p:nvPr>
        </p:nvGraphicFramePr>
        <p:xfrm>
          <a:off x="228600" y="1676400"/>
          <a:ext cx="4114800" cy="4264025"/>
        </p:xfrm>
        <a:graphic>
          <a:graphicData uri="http://schemas.openxmlformats.org/presentationml/2006/ole">
            <mc:AlternateContent xmlns:mc="http://schemas.openxmlformats.org/markup-compatibility/2006">
              <mc:Choice xmlns:v="urn:schemas-microsoft-com:vml" Requires="v">
                <p:oleObj spid="_x0000_s49167" name="Chart" r:id="rId5" imgW="4943427" imgH="5210258" progId="MSGraph.Chart.8">
                  <p:embed followColorScheme="full"/>
                </p:oleObj>
              </mc:Choice>
              <mc:Fallback>
                <p:oleObj name="Chart" r:id="rId5" imgW="4943427" imgH="5210258" progId="MSGraph.Chart.8">
                  <p:embed followColorScheme="full"/>
                  <p:pic>
                    <p:nvPicPr>
                      <p:cNvPr id="0" name=""/>
                      <p:cNvPicPr>
                        <a:picLocks noGrp="1" noChangeAspect="1" noChangeArrowheads="1"/>
                      </p:cNvPicPr>
                      <p:nvPr/>
                    </p:nvPicPr>
                    <p:blipFill>
                      <a:blip r:embed="rId6"/>
                      <a:srcRect/>
                      <a:stretch>
                        <a:fillRect/>
                      </a:stretch>
                    </p:blipFill>
                    <p:spPr bwMode="auto">
                      <a:xfrm>
                        <a:off x="228600" y="1676400"/>
                        <a:ext cx="4114800" cy="426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0661" name="Text Box 5"/>
          <p:cNvSpPr txBox="1">
            <a:spLocks noChangeArrowheads="1"/>
          </p:cNvSpPr>
          <p:nvPr/>
        </p:nvSpPr>
        <p:spPr bwMode="auto">
          <a:xfrm rot="-5400000">
            <a:off x="-787400" y="3656013"/>
            <a:ext cx="1984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400">
                <a:solidFill>
                  <a:srgbClr val="000000"/>
                </a:solidFill>
                <a:cs typeface="Arial" charset="0"/>
              </a:rPr>
              <a:t>structure factor (e</a:t>
            </a:r>
            <a:r>
              <a:rPr lang="en-US" altLang="en-US" sz="1400" baseline="30000">
                <a:solidFill>
                  <a:srgbClr val="000000"/>
                </a:solidFill>
                <a:cs typeface="Arial" charset="0"/>
              </a:rPr>
              <a:t>-</a:t>
            </a:r>
            <a:r>
              <a:rPr lang="en-US" altLang="en-US" sz="1400">
                <a:solidFill>
                  <a:srgbClr val="000000"/>
                </a:solidFill>
                <a:cs typeface="Arial" charset="0"/>
              </a:rPr>
              <a:t>/cell)</a:t>
            </a:r>
          </a:p>
        </p:txBody>
      </p:sp>
      <p:sp>
        <p:nvSpPr>
          <p:cNvPr id="70662" name="Text Box 6"/>
          <p:cNvSpPr txBox="1">
            <a:spLocks noChangeArrowheads="1"/>
          </p:cNvSpPr>
          <p:nvPr/>
        </p:nvSpPr>
        <p:spPr bwMode="auto">
          <a:xfrm>
            <a:off x="1752600" y="5865813"/>
            <a:ext cx="9921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400">
                <a:solidFill>
                  <a:srgbClr val="000000"/>
                </a:solidFill>
                <a:cs typeface="Arial" charset="0"/>
              </a:rPr>
              <a:t>spot index</a:t>
            </a:r>
          </a:p>
        </p:txBody>
      </p:sp>
      <p:sp>
        <p:nvSpPr>
          <p:cNvPr id="70663" name="Text Box 7"/>
          <p:cNvSpPr txBox="1">
            <a:spLocks noChangeArrowheads="1"/>
          </p:cNvSpPr>
          <p:nvPr/>
        </p:nvSpPr>
        <p:spPr bwMode="auto">
          <a:xfrm>
            <a:off x="5943600" y="5867400"/>
            <a:ext cx="17795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400">
                <a:solidFill>
                  <a:srgbClr val="000000"/>
                </a:solidFill>
                <a:cs typeface="Arial" charset="0"/>
              </a:rPr>
              <a:t>fractional coordinate</a:t>
            </a:r>
          </a:p>
        </p:txBody>
      </p:sp>
      <p:sp>
        <p:nvSpPr>
          <p:cNvPr id="70664" name="Text Box 8"/>
          <p:cNvSpPr txBox="1">
            <a:spLocks noChangeArrowheads="1"/>
          </p:cNvSpPr>
          <p:nvPr/>
        </p:nvSpPr>
        <p:spPr bwMode="auto">
          <a:xfrm rot="-5400000">
            <a:off x="3439318" y="3656807"/>
            <a:ext cx="1960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400">
                <a:solidFill>
                  <a:srgbClr val="000000"/>
                </a:solidFill>
                <a:cs typeface="Arial" charset="0"/>
              </a:rPr>
              <a:t>electron density (e</a:t>
            </a:r>
            <a:r>
              <a:rPr lang="en-US" altLang="en-US" sz="1400" baseline="30000">
                <a:solidFill>
                  <a:srgbClr val="000000"/>
                </a:solidFill>
                <a:cs typeface="Arial" charset="0"/>
              </a:rPr>
              <a:t>-</a:t>
            </a:r>
            <a:r>
              <a:rPr lang="en-US" altLang="en-US" sz="1400">
                <a:solidFill>
                  <a:srgbClr val="000000"/>
                </a:solidFill>
                <a:cs typeface="Arial" charset="0"/>
              </a:rPr>
              <a:t>/Å</a:t>
            </a:r>
            <a:r>
              <a:rPr lang="en-US" altLang="en-US" sz="1400" baseline="30000">
                <a:solidFill>
                  <a:srgbClr val="000000"/>
                </a:solidFill>
                <a:cs typeface="Arial" charset="0"/>
              </a:rPr>
              <a:t>3</a:t>
            </a:r>
            <a:r>
              <a:rPr lang="en-US" altLang="en-US" sz="1400">
                <a:solidFill>
                  <a:srgbClr val="000000"/>
                </a:solidFill>
                <a:cs typeface="Arial" charset="0"/>
              </a:rPr>
              <a:t>)</a:t>
            </a:r>
          </a:p>
        </p:txBody>
      </p:sp>
      <p:sp>
        <p:nvSpPr>
          <p:cNvPr id="70665" name="Line 9"/>
          <p:cNvSpPr>
            <a:spLocks noChangeShapeType="1"/>
          </p:cNvSpPr>
          <p:nvPr/>
        </p:nvSpPr>
        <p:spPr bwMode="auto">
          <a:xfrm>
            <a:off x="5181600" y="2381250"/>
            <a:ext cx="0" cy="2286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charset="0"/>
            </a:endParaRPr>
          </a:p>
        </p:txBody>
      </p:sp>
      <p:sp>
        <p:nvSpPr>
          <p:cNvPr id="70666" name="Line 10"/>
          <p:cNvSpPr>
            <a:spLocks noChangeShapeType="1"/>
          </p:cNvSpPr>
          <p:nvPr/>
        </p:nvSpPr>
        <p:spPr bwMode="auto">
          <a:xfrm>
            <a:off x="5149850" y="2609850"/>
            <a:ext cx="635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charset="0"/>
            </a:endParaRPr>
          </a:p>
        </p:txBody>
      </p:sp>
      <p:sp>
        <p:nvSpPr>
          <p:cNvPr id="70667" name="Line 11"/>
          <p:cNvSpPr>
            <a:spLocks noChangeShapeType="1"/>
          </p:cNvSpPr>
          <p:nvPr/>
        </p:nvSpPr>
        <p:spPr bwMode="auto">
          <a:xfrm>
            <a:off x="5149850" y="2381250"/>
            <a:ext cx="635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charset="0"/>
            </a:endParaRPr>
          </a:p>
        </p:txBody>
      </p:sp>
    </p:spTree>
    <p:extLst>
      <p:ext uri="{BB962C8B-B14F-4D97-AF65-F5344CB8AC3E}">
        <p14:creationId xmlns:p14="http://schemas.microsoft.com/office/powerpoint/2010/main" val="1125112720"/>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eaLnBrk="1" hangingPunct="1"/>
            <a:r>
              <a:rPr lang="en-US" altLang="en-US" sz="3600" smtClean="0"/>
              <a:t>"error bar" for electron density</a:t>
            </a:r>
          </a:p>
        </p:txBody>
      </p:sp>
      <p:graphicFrame>
        <p:nvGraphicFramePr>
          <p:cNvPr id="71683" name="Object 3"/>
          <p:cNvGraphicFramePr>
            <a:graphicFrameLocks noGrp="1" noChangeAspect="1"/>
          </p:cNvGraphicFramePr>
          <p:nvPr>
            <p:ph sz="half" idx="1"/>
          </p:nvPr>
        </p:nvGraphicFramePr>
        <p:xfrm>
          <a:off x="4389438" y="1676400"/>
          <a:ext cx="4675187" cy="4343400"/>
        </p:xfrm>
        <a:graphic>
          <a:graphicData uri="http://schemas.openxmlformats.org/presentationml/2006/ole">
            <mc:AlternateContent xmlns:mc="http://schemas.openxmlformats.org/markup-compatibility/2006">
              <mc:Choice xmlns:v="urn:schemas-microsoft-com:vml" Requires="v">
                <p:oleObj spid="_x0000_s50184" name="Chart" r:id="rId3" imgW="5410155" imgH="5210258" progId="MSGraph.Chart.8">
                  <p:embed followColorScheme="full"/>
                </p:oleObj>
              </mc:Choice>
              <mc:Fallback>
                <p:oleObj name="Chart" r:id="rId3" imgW="5410155" imgH="5210258" progId="MSGraph.Chart.8">
                  <p:embed followColorScheme="full"/>
                  <p:pic>
                    <p:nvPicPr>
                      <p:cNvPr id="0" name=""/>
                      <p:cNvPicPr>
                        <a:picLocks noGrp="1" noChangeAspect="1" noChangeArrowheads="1"/>
                      </p:cNvPicPr>
                      <p:nvPr/>
                    </p:nvPicPr>
                    <p:blipFill>
                      <a:blip r:embed="rId4"/>
                      <a:srcRect/>
                      <a:stretch>
                        <a:fillRect/>
                      </a:stretch>
                    </p:blipFill>
                    <p:spPr bwMode="auto">
                      <a:xfrm>
                        <a:off x="4389438" y="1676400"/>
                        <a:ext cx="4675187" cy="434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5943600" y="5867400"/>
            <a:ext cx="17795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400">
                <a:solidFill>
                  <a:srgbClr val="000000"/>
                </a:solidFill>
                <a:cs typeface="Arial" charset="0"/>
              </a:rPr>
              <a:t>fractional coordinate</a:t>
            </a:r>
          </a:p>
        </p:txBody>
      </p:sp>
      <p:sp>
        <p:nvSpPr>
          <p:cNvPr id="71685" name="Text Box 5"/>
          <p:cNvSpPr txBox="1">
            <a:spLocks noChangeArrowheads="1"/>
          </p:cNvSpPr>
          <p:nvPr/>
        </p:nvSpPr>
        <p:spPr bwMode="auto">
          <a:xfrm rot="-5400000">
            <a:off x="3439318" y="3656807"/>
            <a:ext cx="1960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400">
                <a:solidFill>
                  <a:srgbClr val="000000"/>
                </a:solidFill>
                <a:cs typeface="Arial" charset="0"/>
              </a:rPr>
              <a:t>electron density (e</a:t>
            </a:r>
            <a:r>
              <a:rPr lang="en-US" altLang="en-US" sz="1400" baseline="30000">
                <a:solidFill>
                  <a:srgbClr val="000000"/>
                </a:solidFill>
                <a:cs typeface="Arial" charset="0"/>
              </a:rPr>
              <a:t>-</a:t>
            </a:r>
            <a:r>
              <a:rPr lang="en-US" altLang="en-US" sz="1400">
                <a:solidFill>
                  <a:srgbClr val="000000"/>
                </a:solidFill>
                <a:cs typeface="Arial" charset="0"/>
              </a:rPr>
              <a:t>/Å</a:t>
            </a:r>
            <a:r>
              <a:rPr lang="en-US" altLang="en-US" sz="1400" baseline="30000">
                <a:solidFill>
                  <a:srgbClr val="000000"/>
                </a:solidFill>
                <a:cs typeface="Arial" charset="0"/>
              </a:rPr>
              <a:t>3</a:t>
            </a:r>
            <a:r>
              <a:rPr lang="en-US" altLang="en-US" sz="1400">
                <a:solidFill>
                  <a:srgbClr val="000000"/>
                </a:solidFill>
                <a:cs typeface="Arial" charset="0"/>
              </a:rPr>
              <a:t>)</a:t>
            </a:r>
          </a:p>
        </p:txBody>
      </p:sp>
      <p:sp>
        <p:nvSpPr>
          <p:cNvPr id="71686" name="Line 6"/>
          <p:cNvSpPr>
            <a:spLocks noChangeShapeType="1"/>
          </p:cNvSpPr>
          <p:nvPr/>
        </p:nvSpPr>
        <p:spPr bwMode="auto">
          <a:xfrm>
            <a:off x="5181600" y="2381250"/>
            <a:ext cx="0" cy="2286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charset="0"/>
            </a:endParaRPr>
          </a:p>
        </p:txBody>
      </p:sp>
      <p:sp>
        <p:nvSpPr>
          <p:cNvPr id="71687" name="Line 7"/>
          <p:cNvSpPr>
            <a:spLocks noChangeShapeType="1"/>
          </p:cNvSpPr>
          <p:nvPr/>
        </p:nvSpPr>
        <p:spPr bwMode="auto">
          <a:xfrm>
            <a:off x="5149850" y="2609850"/>
            <a:ext cx="635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charset="0"/>
            </a:endParaRPr>
          </a:p>
        </p:txBody>
      </p:sp>
      <p:sp>
        <p:nvSpPr>
          <p:cNvPr id="71688" name="Line 8"/>
          <p:cNvSpPr>
            <a:spLocks noChangeShapeType="1"/>
          </p:cNvSpPr>
          <p:nvPr/>
        </p:nvSpPr>
        <p:spPr bwMode="auto">
          <a:xfrm>
            <a:off x="5149850" y="2381250"/>
            <a:ext cx="635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charset="0"/>
            </a:endParaRPr>
          </a:p>
        </p:txBody>
      </p:sp>
      <p:sp>
        <p:nvSpPr>
          <p:cNvPr id="71689" name="Text Box 9"/>
          <p:cNvSpPr>
            <a:spLocks noGrp="1" noChangeArrowheads="1"/>
          </p:cNvSpPr>
          <p:nvPr>
            <p:ph sz="half" idx="2"/>
          </p:nvPr>
        </p:nvSpPr>
        <p:spPr>
          <a:xfrm>
            <a:off x="188913" y="1473200"/>
            <a:ext cx="4038600" cy="4525963"/>
          </a:xfrm>
        </p:spPr>
        <p:txBody>
          <a:bodyPr/>
          <a:lstStyle/>
          <a:p>
            <a:pPr eaLnBrk="1" hangingPunct="1">
              <a:buFontTx/>
              <a:buNone/>
            </a:pPr>
            <a:r>
              <a:rPr lang="en-US" altLang="en-US" sz="4800" smtClean="0">
                <a:solidFill>
                  <a:srgbClr val="FF0000"/>
                </a:solidFill>
              </a:rPr>
              <a:t>R</a:t>
            </a:r>
            <a:r>
              <a:rPr lang="en-US" altLang="en-US" sz="4800" smtClean="0"/>
              <a:t>efinement</a:t>
            </a:r>
          </a:p>
          <a:p>
            <a:pPr eaLnBrk="1" hangingPunct="1">
              <a:buFontTx/>
              <a:buNone/>
            </a:pPr>
            <a:r>
              <a:rPr lang="en-US" altLang="en-US" sz="4800" smtClean="0">
                <a:solidFill>
                  <a:srgbClr val="FF0000"/>
                </a:solidFill>
              </a:rPr>
              <a:t>A</a:t>
            </a:r>
            <a:r>
              <a:rPr lang="en-US" altLang="en-US" sz="4800" smtClean="0"/>
              <a:t>gainst</a:t>
            </a:r>
          </a:p>
          <a:p>
            <a:pPr eaLnBrk="1" hangingPunct="1">
              <a:buFontTx/>
              <a:buNone/>
            </a:pPr>
            <a:r>
              <a:rPr lang="en-US" altLang="en-US" sz="4800" smtClean="0">
                <a:solidFill>
                  <a:srgbClr val="FF0000"/>
                </a:solidFill>
              </a:rPr>
              <a:t>P</a:t>
            </a:r>
            <a:r>
              <a:rPr lang="en-US" altLang="en-US" sz="4800" smtClean="0"/>
              <a:t>erturbed</a:t>
            </a:r>
          </a:p>
          <a:p>
            <a:pPr eaLnBrk="1" hangingPunct="1">
              <a:buFontTx/>
              <a:buNone/>
            </a:pPr>
            <a:r>
              <a:rPr lang="en-US" altLang="en-US" sz="4800" smtClean="0">
                <a:solidFill>
                  <a:srgbClr val="FF0000"/>
                </a:solidFill>
              </a:rPr>
              <a:t>I</a:t>
            </a:r>
            <a:r>
              <a:rPr lang="en-US" altLang="en-US" sz="4800" smtClean="0"/>
              <a:t>nput</a:t>
            </a:r>
          </a:p>
          <a:p>
            <a:pPr eaLnBrk="1" hangingPunct="1">
              <a:buFontTx/>
              <a:buNone/>
            </a:pPr>
            <a:r>
              <a:rPr lang="en-US" altLang="en-US" sz="4800" smtClean="0">
                <a:solidFill>
                  <a:srgbClr val="FF0000"/>
                </a:solidFill>
              </a:rPr>
              <a:t>D</a:t>
            </a:r>
            <a:r>
              <a:rPr lang="en-US" altLang="en-US" sz="4800" smtClean="0"/>
              <a:t>ata</a:t>
            </a:r>
          </a:p>
        </p:txBody>
      </p:sp>
    </p:spTree>
    <p:extLst>
      <p:ext uri="{BB962C8B-B14F-4D97-AF65-F5344CB8AC3E}">
        <p14:creationId xmlns:p14="http://schemas.microsoft.com/office/powerpoint/2010/main" val="951490916"/>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0" y="274638"/>
            <a:ext cx="9144000" cy="1143000"/>
          </a:xfrm>
        </p:spPr>
        <p:txBody>
          <a:bodyPr/>
          <a:lstStyle/>
          <a:p>
            <a:pPr eaLnBrk="1" hangingPunct="1"/>
            <a:r>
              <a:rPr lang="en-US" altLang="en-US" sz="3600" smtClean="0"/>
              <a:t>How does the “error” compare to “sigma”?</a:t>
            </a:r>
          </a:p>
        </p:txBody>
      </p:sp>
      <p:graphicFrame>
        <p:nvGraphicFramePr>
          <p:cNvPr id="72707" name="Object 3"/>
          <p:cNvGraphicFramePr>
            <a:graphicFrameLocks noGrp="1" noChangeAspect="1"/>
          </p:cNvGraphicFramePr>
          <p:nvPr>
            <p:ph idx="1"/>
          </p:nvPr>
        </p:nvGraphicFramePr>
        <p:xfrm>
          <a:off x="600075" y="1509713"/>
          <a:ext cx="7943850" cy="4546600"/>
        </p:xfrm>
        <a:graphic>
          <a:graphicData uri="http://schemas.openxmlformats.org/presentationml/2006/ole">
            <mc:AlternateContent xmlns:mc="http://schemas.openxmlformats.org/markup-compatibility/2006">
              <mc:Choice xmlns:v="urn:schemas-microsoft-com:vml" Requires="v">
                <p:oleObj spid="_x0000_s51208" name="Chart" r:id="rId3" imgW="7439031" imgH="4257662" progId="MSGraph.Chart.8">
                  <p:embed followColorScheme="full"/>
                </p:oleObj>
              </mc:Choice>
              <mc:Fallback>
                <p:oleObj name="Chart" r:id="rId3" imgW="7439031" imgH="4257662" progId="MSGraph.Chart.8">
                  <p:embed followColorScheme="full"/>
                  <p:pic>
                    <p:nvPicPr>
                      <p:cNvPr id="0" name=""/>
                      <p:cNvPicPr>
                        <a:picLocks noGrp="1" noChangeAspect="1" noChangeArrowheads="1"/>
                      </p:cNvPicPr>
                      <p:nvPr/>
                    </p:nvPicPr>
                    <p:blipFill>
                      <a:blip r:embed="rId4"/>
                      <a:srcRect/>
                      <a:stretch>
                        <a:fillRect/>
                      </a:stretch>
                    </p:blipFill>
                    <p:spPr bwMode="auto">
                      <a:xfrm>
                        <a:off x="600075" y="1509713"/>
                        <a:ext cx="7943850" cy="4546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2708" name="Text Box 4"/>
          <p:cNvSpPr txBox="1">
            <a:spLocks noChangeArrowheads="1"/>
          </p:cNvSpPr>
          <p:nvPr/>
        </p:nvSpPr>
        <p:spPr bwMode="auto">
          <a:xfrm>
            <a:off x="2862263" y="5970588"/>
            <a:ext cx="34178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rgbClr val="000000"/>
                </a:solidFill>
                <a:cs typeface="Arial" charset="0"/>
              </a:rPr>
              <a:t>Electron Number Density (e</a:t>
            </a:r>
            <a:r>
              <a:rPr lang="en-US" altLang="en-US" sz="1800" baseline="30000">
                <a:solidFill>
                  <a:srgbClr val="000000"/>
                </a:solidFill>
                <a:cs typeface="Arial" charset="0"/>
              </a:rPr>
              <a:t>-</a:t>
            </a:r>
            <a:r>
              <a:rPr lang="en-US" altLang="en-US" sz="1800">
                <a:solidFill>
                  <a:srgbClr val="000000"/>
                </a:solidFill>
                <a:cs typeface="Arial" charset="0"/>
              </a:rPr>
              <a:t>/Å</a:t>
            </a:r>
            <a:r>
              <a:rPr lang="en-US" altLang="en-US" sz="1800" baseline="30000">
                <a:solidFill>
                  <a:srgbClr val="000000"/>
                </a:solidFill>
                <a:cs typeface="Arial" charset="0"/>
              </a:rPr>
              <a:t>3</a:t>
            </a:r>
            <a:r>
              <a:rPr lang="en-US" altLang="en-US" sz="1800">
                <a:solidFill>
                  <a:srgbClr val="000000"/>
                </a:solidFill>
                <a:cs typeface="Arial" charset="0"/>
              </a:rPr>
              <a:t>)</a:t>
            </a:r>
          </a:p>
        </p:txBody>
      </p:sp>
      <p:sp>
        <p:nvSpPr>
          <p:cNvPr id="72709" name="Text Box 5"/>
          <p:cNvSpPr txBox="1">
            <a:spLocks noChangeArrowheads="1"/>
          </p:cNvSpPr>
          <p:nvPr/>
        </p:nvSpPr>
        <p:spPr bwMode="auto">
          <a:xfrm rot="-5400000">
            <a:off x="-556418" y="3393281"/>
            <a:ext cx="2038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rgbClr val="000000"/>
                </a:solidFill>
                <a:cs typeface="Arial" charset="0"/>
              </a:rPr>
              <a:t>normalized counts</a:t>
            </a:r>
          </a:p>
        </p:txBody>
      </p:sp>
    </p:spTree>
    <p:extLst>
      <p:ext uri="{BB962C8B-B14F-4D97-AF65-F5344CB8AC3E}">
        <p14:creationId xmlns:p14="http://schemas.microsoft.com/office/powerpoint/2010/main" val="72168511"/>
      </p:ext>
    </p:extLst>
  </p:cSld>
  <p:clrMapOvr>
    <a:masterClrMapping/>
  </p:clrMapOvr>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0" y="274638"/>
            <a:ext cx="9144000" cy="1143000"/>
          </a:xfrm>
        </p:spPr>
        <p:txBody>
          <a:bodyPr/>
          <a:lstStyle/>
          <a:p>
            <a:pPr eaLnBrk="1" hangingPunct="1"/>
            <a:r>
              <a:rPr lang="en-US" altLang="en-US" sz="3600" smtClean="0"/>
              <a:t>How does the “error” compare to “sigma”?</a:t>
            </a:r>
          </a:p>
        </p:txBody>
      </p:sp>
      <p:graphicFrame>
        <p:nvGraphicFramePr>
          <p:cNvPr id="73731" name="Object 3"/>
          <p:cNvGraphicFramePr>
            <a:graphicFrameLocks noGrp="1" noChangeAspect="1"/>
          </p:cNvGraphicFramePr>
          <p:nvPr>
            <p:ph idx="1"/>
          </p:nvPr>
        </p:nvGraphicFramePr>
        <p:xfrm>
          <a:off x="600075" y="1509713"/>
          <a:ext cx="7943850" cy="4546600"/>
        </p:xfrm>
        <a:graphic>
          <a:graphicData uri="http://schemas.openxmlformats.org/presentationml/2006/ole">
            <mc:AlternateContent xmlns:mc="http://schemas.openxmlformats.org/markup-compatibility/2006">
              <mc:Choice xmlns:v="urn:schemas-microsoft-com:vml" Requires="v">
                <p:oleObj spid="_x0000_s52232" name="Chart" r:id="rId3" imgW="7439031" imgH="4257662" progId="MSGraph.Chart.8">
                  <p:embed followColorScheme="full"/>
                </p:oleObj>
              </mc:Choice>
              <mc:Fallback>
                <p:oleObj name="Chart" r:id="rId3" imgW="7439031" imgH="4257662" progId="MSGraph.Chart.8">
                  <p:embed followColorScheme="full"/>
                  <p:pic>
                    <p:nvPicPr>
                      <p:cNvPr id="0" name=""/>
                      <p:cNvPicPr>
                        <a:picLocks noGrp="1" noChangeAspect="1" noChangeArrowheads="1"/>
                      </p:cNvPicPr>
                      <p:nvPr/>
                    </p:nvPicPr>
                    <p:blipFill>
                      <a:blip r:embed="rId4"/>
                      <a:srcRect/>
                      <a:stretch>
                        <a:fillRect/>
                      </a:stretch>
                    </p:blipFill>
                    <p:spPr bwMode="auto">
                      <a:xfrm>
                        <a:off x="600075" y="1509713"/>
                        <a:ext cx="7943850" cy="4546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3732" name="Text Box 4"/>
          <p:cNvSpPr txBox="1">
            <a:spLocks noChangeArrowheads="1"/>
          </p:cNvSpPr>
          <p:nvPr/>
        </p:nvSpPr>
        <p:spPr bwMode="auto">
          <a:xfrm>
            <a:off x="2862263" y="5970588"/>
            <a:ext cx="34178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rgbClr val="000000"/>
                </a:solidFill>
                <a:cs typeface="Arial" charset="0"/>
              </a:rPr>
              <a:t>Electron Number Density (e</a:t>
            </a:r>
            <a:r>
              <a:rPr lang="en-US" altLang="en-US" sz="1800" baseline="30000">
                <a:solidFill>
                  <a:srgbClr val="000000"/>
                </a:solidFill>
                <a:cs typeface="Arial" charset="0"/>
              </a:rPr>
              <a:t>-</a:t>
            </a:r>
            <a:r>
              <a:rPr lang="en-US" altLang="en-US" sz="1800">
                <a:solidFill>
                  <a:srgbClr val="000000"/>
                </a:solidFill>
                <a:cs typeface="Arial" charset="0"/>
              </a:rPr>
              <a:t>/Å</a:t>
            </a:r>
            <a:r>
              <a:rPr lang="en-US" altLang="en-US" sz="1800" baseline="30000">
                <a:solidFill>
                  <a:srgbClr val="000000"/>
                </a:solidFill>
                <a:cs typeface="Arial" charset="0"/>
              </a:rPr>
              <a:t>3</a:t>
            </a:r>
            <a:r>
              <a:rPr lang="en-US" altLang="en-US" sz="1800">
                <a:solidFill>
                  <a:srgbClr val="000000"/>
                </a:solidFill>
                <a:cs typeface="Arial" charset="0"/>
              </a:rPr>
              <a:t>)</a:t>
            </a:r>
          </a:p>
        </p:txBody>
      </p:sp>
      <p:sp>
        <p:nvSpPr>
          <p:cNvPr id="73733" name="Text Box 5"/>
          <p:cNvSpPr txBox="1">
            <a:spLocks noChangeArrowheads="1"/>
          </p:cNvSpPr>
          <p:nvPr/>
        </p:nvSpPr>
        <p:spPr bwMode="auto">
          <a:xfrm rot="-5400000">
            <a:off x="-556418" y="3393281"/>
            <a:ext cx="2038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rgbClr val="000000"/>
                </a:solidFill>
                <a:cs typeface="Arial" charset="0"/>
              </a:rPr>
              <a:t>normalized counts</a:t>
            </a:r>
          </a:p>
        </p:txBody>
      </p:sp>
    </p:spTree>
    <p:extLst>
      <p:ext uri="{BB962C8B-B14F-4D97-AF65-F5344CB8AC3E}">
        <p14:creationId xmlns:p14="http://schemas.microsoft.com/office/powerpoint/2010/main" val="2739299406"/>
      </p:ext>
    </p:extLst>
  </p:cSld>
  <p:clrMapOvr>
    <a:masterClrMapping/>
  </p:clrMapOvr>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0" y="274638"/>
            <a:ext cx="9144000" cy="1143000"/>
          </a:xfrm>
        </p:spPr>
        <p:txBody>
          <a:bodyPr/>
          <a:lstStyle/>
          <a:p>
            <a:pPr eaLnBrk="1" hangingPunct="1"/>
            <a:r>
              <a:rPr lang="en-US" altLang="en-US" sz="3600" smtClean="0"/>
              <a:t>1 “sigma” is </a:t>
            </a:r>
            <a:r>
              <a:rPr lang="en-US" altLang="en-US" sz="3600" b="1" smtClean="0">
                <a:solidFill>
                  <a:srgbClr val="FF0000"/>
                </a:solidFill>
              </a:rPr>
              <a:t>not</a:t>
            </a:r>
            <a:r>
              <a:rPr lang="en-US" altLang="en-US" sz="3600" smtClean="0">
                <a:solidFill>
                  <a:srgbClr val="FF0000"/>
                </a:solidFill>
              </a:rPr>
              <a:t> </a:t>
            </a:r>
            <a:r>
              <a:rPr lang="en-US" altLang="en-US" sz="3600" smtClean="0"/>
              <a:t>a good criterion</a:t>
            </a:r>
          </a:p>
        </p:txBody>
      </p:sp>
      <p:graphicFrame>
        <p:nvGraphicFramePr>
          <p:cNvPr id="74755" name="Object 3"/>
          <p:cNvGraphicFramePr>
            <a:graphicFrameLocks noGrp="1" noChangeAspect="1"/>
          </p:cNvGraphicFramePr>
          <p:nvPr>
            <p:ph idx="1"/>
          </p:nvPr>
        </p:nvGraphicFramePr>
        <p:xfrm>
          <a:off x="600075" y="1509713"/>
          <a:ext cx="7943850" cy="4546600"/>
        </p:xfrm>
        <a:graphic>
          <a:graphicData uri="http://schemas.openxmlformats.org/presentationml/2006/ole">
            <mc:AlternateContent xmlns:mc="http://schemas.openxmlformats.org/markup-compatibility/2006">
              <mc:Choice xmlns:v="urn:schemas-microsoft-com:vml" Requires="v">
                <p:oleObj spid="_x0000_s53256" name="Chart" r:id="rId3" imgW="7439031" imgH="4257662" progId="MSGraph.Chart.8">
                  <p:embed followColorScheme="full"/>
                </p:oleObj>
              </mc:Choice>
              <mc:Fallback>
                <p:oleObj name="Chart" r:id="rId3" imgW="7439031" imgH="4257662" progId="MSGraph.Chart.8">
                  <p:embed followColorScheme="full"/>
                  <p:pic>
                    <p:nvPicPr>
                      <p:cNvPr id="0" name=""/>
                      <p:cNvPicPr>
                        <a:picLocks noGrp="1" noChangeAspect="1" noChangeArrowheads="1"/>
                      </p:cNvPicPr>
                      <p:nvPr/>
                    </p:nvPicPr>
                    <p:blipFill>
                      <a:blip r:embed="rId4"/>
                      <a:srcRect/>
                      <a:stretch>
                        <a:fillRect/>
                      </a:stretch>
                    </p:blipFill>
                    <p:spPr bwMode="auto">
                      <a:xfrm>
                        <a:off x="600075" y="1509713"/>
                        <a:ext cx="7943850" cy="4546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4756" name="Text Box 4"/>
          <p:cNvSpPr txBox="1">
            <a:spLocks noChangeArrowheads="1"/>
          </p:cNvSpPr>
          <p:nvPr/>
        </p:nvSpPr>
        <p:spPr bwMode="auto">
          <a:xfrm>
            <a:off x="2862263" y="5970588"/>
            <a:ext cx="34178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rgbClr val="000000"/>
                </a:solidFill>
                <a:cs typeface="Arial" charset="0"/>
              </a:rPr>
              <a:t>Electron Number Density (e</a:t>
            </a:r>
            <a:r>
              <a:rPr lang="en-US" altLang="en-US" sz="1800" baseline="30000">
                <a:solidFill>
                  <a:srgbClr val="000000"/>
                </a:solidFill>
                <a:cs typeface="Arial" charset="0"/>
              </a:rPr>
              <a:t>-</a:t>
            </a:r>
            <a:r>
              <a:rPr lang="en-US" altLang="en-US" sz="1800">
                <a:solidFill>
                  <a:srgbClr val="000000"/>
                </a:solidFill>
                <a:cs typeface="Arial" charset="0"/>
              </a:rPr>
              <a:t>/Å</a:t>
            </a:r>
            <a:r>
              <a:rPr lang="en-US" altLang="en-US" sz="1800" baseline="30000">
                <a:solidFill>
                  <a:srgbClr val="000000"/>
                </a:solidFill>
                <a:cs typeface="Arial" charset="0"/>
              </a:rPr>
              <a:t>3</a:t>
            </a:r>
            <a:r>
              <a:rPr lang="en-US" altLang="en-US" sz="1800">
                <a:solidFill>
                  <a:srgbClr val="000000"/>
                </a:solidFill>
                <a:cs typeface="Arial" charset="0"/>
              </a:rPr>
              <a:t>)</a:t>
            </a:r>
          </a:p>
        </p:txBody>
      </p:sp>
      <p:sp>
        <p:nvSpPr>
          <p:cNvPr id="74757" name="Text Box 5"/>
          <p:cNvSpPr txBox="1">
            <a:spLocks noChangeArrowheads="1"/>
          </p:cNvSpPr>
          <p:nvPr/>
        </p:nvSpPr>
        <p:spPr bwMode="auto">
          <a:xfrm rot="-5400000">
            <a:off x="-556418" y="3393281"/>
            <a:ext cx="2038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rgbClr val="000000"/>
                </a:solidFill>
                <a:cs typeface="Arial" charset="0"/>
              </a:rPr>
              <a:t>normalized counts</a:t>
            </a:r>
          </a:p>
        </p:txBody>
      </p:sp>
    </p:spTree>
    <p:extLst>
      <p:ext uri="{BB962C8B-B14F-4D97-AF65-F5344CB8AC3E}">
        <p14:creationId xmlns:p14="http://schemas.microsoft.com/office/powerpoint/2010/main" val="1209720583"/>
      </p:ext>
    </p:extLst>
  </p:cSld>
  <p:clrMapOvr>
    <a:masterClrMapping/>
  </p:clrMapOvr>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3506"/>
            <a:ext cx="9144000" cy="6164494"/>
          </a:xfrm>
          <a:prstGeom prst="rect">
            <a:avLst/>
          </a:prstGeom>
        </p:spPr>
      </p:pic>
      <p:sp>
        <p:nvSpPr>
          <p:cNvPr id="5" name="Title 4"/>
          <p:cNvSpPr>
            <a:spLocks noGrp="1"/>
          </p:cNvSpPr>
          <p:nvPr>
            <p:ph type="title"/>
          </p:nvPr>
        </p:nvSpPr>
        <p:spPr>
          <a:xfrm>
            <a:off x="0" y="1"/>
            <a:ext cx="9144000" cy="712922"/>
          </a:xfrm>
        </p:spPr>
        <p:txBody>
          <a:bodyPr/>
          <a:lstStyle/>
          <a:p>
            <a:r>
              <a:rPr lang="en-US" dirty="0" smtClean="0"/>
              <a:t>1.0</a:t>
            </a:r>
            <a:r>
              <a:rPr lang="en-US" baseline="0" dirty="0" smtClean="0"/>
              <a:t> “</a:t>
            </a:r>
            <a:r>
              <a:rPr lang="en-US" dirty="0" smtClean="0"/>
              <a:t>sigma” multi-conformer (4nx4)</a:t>
            </a:r>
            <a:endParaRPr lang="en-US" dirty="0"/>
          </a:p>
        </p:txBody>
      </p:sp>
    </p:spTree>
    <p:extLst>
      <p:ext uri="{BB962C8B-B14F-4D97-AF65-F5344CB8AC3E}">
        <p14:creationId xmlns:p14="http://schemas.microsoft.com/office/powerpoint/2010/main" val="1173581476"/>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3506"/>
            <a:ext cx="9144000" cy="6164494"/>
          </a:xfrm>
          <a:prstGeom prst="rect">
            <a:avLst/>
          </a:prstGeom>
        </p:spPr>
      </p:pic>
      <p:sp>
        <p:nvSpPr>
          <p:cNvPr id="5" name="Title 4"/>
          <p:cNvSpPr>
            <a:spLocks noGrp="1"/>
          </p:cNvSpPr>
          <p:nvPr>
            <p:ph type="title"/>
          </p:nvPr>
        </p:nvSpPr>
        <p:spPr>
          <a:xfrm>
            <a:off x="0" y="1"/>
            <a:ext cx="9144000" cy="712922"/>
          </a:xfrm>
        </p:spPr>
        <p:txBody>
          <a:bodyPr/>
          <a:lstStyle/>
          <a:p>
            <a:r>
              <a:rPr lang="en-US" dirty="0" smtClean="0"/>
              <a:t>7x noise  multi-conformer (4nx4)</a:t>
            </a:r>
            <a:endParaRPr lang="en-US" dirty="0"/>
          </a:p>
        </p:txBody>
      </p:sp>
    </p:spTree>
    <p:extLst>
      <p:ext uri="{BB962C8B-B14F-4D97-AF65-F5344CB8AC3E}">
        <p14:creationId xmlns:p14="http://schemas.microsoft.com/office/powerpoint/2010/main" val="3804464118"/>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3506"/>
            <a:ext cx="9144000" cy="6164494"/>
          </a:xfrm>
          <a:prstGeom prst="rect">
            <a:avLst/>
          </a:prstGeom>
        </p:spPr>
      </p:pic>
      <p:sp>
        <p:nvSpPr>
          <p:cNvPr id="3" name="Title 4"/>
          <p:cNvSpPr>
            <a:spLocks noGrp="1"/>
          </p:cNvSpPr>
          <p:nvPr>
            <p:ph type="title"/>
          </p:nvPr>
        </p:nvSpPr>
        <p:spPr>
          <a:xfrm>
            <a:off x="0" y="1"/>
            <a:ext cx="9144000" cy="712922"/>
          </a:xfrm>
        </p:spPr>
        <p:txBody>
          <a:bodyPr/>
          <a:lstStyle/>
          <a:p>
            <a:r>
              <a:rPr lang="en-US" dirty="0" smtClean="0"/>
              <a:t>1.0</a:t>
            </a:r>
            <a:r>
              <a:rPr lang="en-US" baseline="0" dirty="0" smtClean="0"/>
              <a:t> “</a:t>
            </a:r>
            <a:r>
              <a:rPr lang="en-US" dirty="0" smtClean="0"/>
              <a:t>sigma” no ligand built (2pxr)</a:t>
            </a:r>
            <a:endParaRPr lang="en-US" dirty="0"/>
          </a:p>
        </p:txBody>
      </p:sp>
    </p:spTree>
    <p:extLst>
      <p:ext uri="{BB962C8B-B14F-4D97-AF65-F5344CB8AC3E}">
        <p14:creationId xmlns:p14="http://schemas.microsoft.com/office/powerpoint/2010/main" val="553414220"/>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3506"/>
            <a:ext cx="9144000" cy="6164494"/>
          </a:xfrm>
          <a:prstGeom prst="rect">
            <a:avLst/>
          </a:prstGeom>
        </p:spPr>
      </p:pic>
      <p:sp>
        <p:nvSpPr>
          <p:cNvPr id="3" name="Title 4"/>
          <p:cNvSpPr>
            <a:spLocks noGrp="1"/>
          </p:cNvSpPr>
          <p:nvPr>
            <p:ph type="title"/>
          </p:nvPr>
        </p:nvSpPr>
        <p:spPr>
          <a:xfrm>
            <a:off x="0" y="1"/>
            <a:ext cx="9144000" cy="712922"/>
          </a:xfrm>
        </p:spPr>
        <p:txBody>
          <a:bodyPr/>
          <a:lstStyle/>
          <a:p>
            <a:r>
              <a:rPr lang="en-US" dirty="0" smtClean="0"/>
              <a:t>1.0</a:t>
            </a:r>
            <a:r>
              <a:rPr lang="en-US" baseline="0" dirty="0" smtClean="0"/>
              <a:t> “</a:t>
            </a:r>
            <a:r>
              <a:rPr lang="en-US" dirty="0" smtClean="0"/>
              <a:t>sigma” multi-conformer (4nx4)</a:t>
            </a:r>
            <a:endParaRPr lang="en-US" dirty="0"/>
          </a:p>
        </p:txBody>
      </p:sp>
    </p:spTree>
    <p:extLst>
      <p:ext uri="{BB962C8B-B14F-4D97-AF65-F5344CB8AC3E}">
        <p14:creationId xmlns:p14="http://schemas.microsoft.com/office/powerpoint/2010/main" val="5534142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ChangeArrowheads="1"/>
          </p:cNvSpPr>
          <p:nvPr/>
        </p:nvSpPr>
        <p:spPr bwMode="auto">
          <a:xfrm>
            <a:off x="4251325" y="4400550"/>
            <a:ext cx="157163" cy="519113"/>
          </a:xfrm>
          <a:prstGeom prst="rect">
            <a:avLst/>
          </a:prstGeom>
          <a:solidFill>
            <a:schemeClr val="bg2"/>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64867" name="Rectangle 3"/>
          <p:cNvSpPr>
            <a:spLocks noGrp="1" noChangeArrowheads="1"/>
          </p:cNvSpPr>
          <p:nvPr>
            <p:ph type="title"/>
          </p:nvPr>
        </p:nvSpPr>
        <p:spPr>
          <a:xfrm>
            <a:off x="685800" y="0"/>
            <a:ext cx="7772400" cy="1143000"/>
          </a:xfrm>
          <a:noFill/>
        </p:spPr>
        <p:txBody>
          <a:bodyPr/>
          <a:lstStyle/>
          <a:p>
            <a:pPr eaLnBrk="1" hangingPunct="1"/>
            <a:r>
              <a:rPr lang="en-US" altLang="en-US" smtClean="0"/>
              <a:t>Beam Flicker</a:t>
            </a:r>
          </a:p>
        </p:txBody>
      </p:sp>
      <p:sp>
        <p:nvSpPr>
          <p:cNvPr id="164868" name="Text Box 4"/>
          <p:cNvSpPr txBox="1">
            <a:spLocks noChangeArrowheads="1"/>
          </p:cNvSpPr>
          <p:nvPr/>
        </p:nvSpPr>
        <p:spPr bwMode="auto">
          <a:xfrm>
            <a:off x="546100" y="1285875"/>
            <a:ext cx="8027988" cy="2284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b="1"/>
              <a:t>1/f noise or “flicker noise”</a:t>
            </a:r>
          </a:p>
          <a:p>
            <a:pPr eaLnBrk="1" hangingPunct="1">
              <a:spcBef>
                <a:spcPct val="0"/>
              </a:spcBef>
              <a:buFontTx/>
              <a:buNone/>
            </a:pPr>
            <a:endParaRPr lang="en-US" altLang="en-US" b="1"/>
          </a:p>
          <a:p>
            <a:pPr algn="ctr" eaLnBrk="1" hangingPunct="1">
              <a:spcBef>
                <a:spcPct val="0"/>
              </a:spcBef>
              <a:buFontTx/>
              <a:buNone/>
            </a:pPr>
            <a:r>
              <a:rPr lang="en-US" altLang="en-US" sz="2400" b="1"/>
              <a:t>comes from everything</a:t>
            </a:r>
          </a:p>
          <a:p>
            <a:pPr eaLnBrk="1" hangingPunct="1">
              <a:spcBef>
                <a:spcPct val="0"/>
              </a:spcBef>
              <a:buFontTx/>
              <a:buNone/>
            </a:pPr>
            <a:endParaRPr lang="en-US" altLang="en-US" sz="2400" b="1"/>
          </a:p>
          <a:p>
            <a:pPr eaLnBrk="1" hangingPunct="1">
              <a:spcBef>
                <a:spcPct val="0"/>
              </a:spcBef>
              <a:buFontTx/>
              <a:buNone/>
            </a:pPr>
            <a:endParaRPr lang="en-US" altLang="en-US" b="1">
              <a:cs typeface="Arial" charset="0"/>
            </a:endParaRPr>
          </a:p>
        </p:txBody>
      </p:sp>
      <p:pic>
        <p:nvPicPr>
          <p:cNvPr id="164869" name="Picture 5" descr="MCBS00780_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5050" y="3849688"/>
            <a:ext cx="935038"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70" name="Line 6"/>
          <p:cNvSpPr>
            <a:spLocks noChangeShapeType="1"/>
          </p:cNvSpPr>
          <p:nvPr/>
        </p:nvSpPr>
        <p:spPr bwMode="auto">
          <a:xfrm>
            <a:off x="1709738" y="4276725"/>
            <a:ext cx="2698750" cy="0"/>
          </a:xfrm>
          <a:prstGeom prst="line">
            <a:avLst/>
          </a:prstGeom>
          <a:noFill/>
          <a:ln w="762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871" name="Line 7"/>
          <p:cNvSpPr>
            <a:spLocks noChangeShapeType="1"/>
          </p:cNvSpPr>
          <p:nvPr/>
        </p:nvSpPr>
        <p:spPr bwMode="auto">
          <a:xfrm>
            <a:off x="4389438" y="4276725"/>
            <a:ext cx="2698750" cy="0"/>
          </a:xfrm>
          <a:prstGeom prst="line">
            <a:avLst/>
          </a:prstGeom>
          <a:noFill/>
          <a:ln w="152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872" name="Rectangle 8"/>
          <p:cNvSpPr>
            <a:spLocks noChangeArrowheads="1"/>
          </p:cNvSpPr>
          <p:nvPr/>
        </p:nvSpPr>
        <p:spPr bwMode="auto">
          <a:xfrm>
            <a:off x="4251325" y="3757613"/>
            <a:ext cx="157163" cy="519112"/>
          </a:xfrm>
          <a:prstGeom prst="rect">
            <a:avLst/>
          </a:prstGeom>
          <a:solidFill>
            <a:schemeClr val="bg2"/>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Tree>
    <p:extLst>
      <p:ext uri="{BB962C8B-B14F-4D97-AF65-F5344CB8AC3E}">
        <p14:creationId xmlns:p14="http://schemas.microsoft.com/office/powerpoint/2010/main" val="1337455714"/>
      </p:ext>
    </p:extLst>
  </p:cSld>
  <p:clrMapOvr>
    <a:masterClrMapping/>
  </p:clrMapOvr>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3506"/>
            <a:ext cx="9144000" cy="6164494"/>
          </a:xfrm>
          <a:prstGeom prst="rect">
            <a:avLst/>
          </a:prstGeom>
        </p:spPr>
      </p:pic>
      <p:sp>
        <p:nvSpPr>
          <p:cNvPr id="3" name="Title 4"/>
          <p:cNvSpPr>
            <a:spLocks noGrp="1"/>
          </p:cNvSpPr>
          <p:nvPr>
            <p:ph type="title"/>
          </p:nvPr>
        </p:nvSpPr>
        <p:spPr>
          <a:xfrm>
            <a:off x="0" y="1"/>
            <a:ext cx="9144000" cy="712922"/>
          </a:xfrm>
        </p:spPr>
        <p:txBody>
          <a:bodyPr/>
          <a:lstStyle/>
          <a:p>
            <a:r>
              <a:rPr lang="en-US" dirty="0" smtClean="0"/>
              <a:t>7x noise  multi-conformer (4nx4)</a:t>
            </a:r>
            <a:endParaRPr lang="en-US" dirty="0"/>
          </a:p>
        </p:txBody>
      </p:sp>
      <p:sp>
        <p:nvSpPr>
          <p:cNvPr id="4" name="Rectangle 3"/>
          <p:cNvSpPr/>
          <p:nvPr/>
        </p:nvSpPr>
        <p:spPr>
          <a:xfrm>
            <a:off x="6989243" y="6027003"/>
            <a:ext cx="2154757" cy="830997"/>
          </a:xfrm>
          <a:prstGeom prst="rect">
            <a:avLst/>
          </a:prstGeom>
          <a:solidFill>
            <a:schemeClr val="bg1"/>
          </a:solidFill>
        </p:spPr>
        <p:txBody>
          <a:bodyPr wrap="none">
            <a:spAutoFit/>
          </a:bodyPr>
          <a:lstStyle/>
          <a:p>
            <a:r>
              <a:rPr lang="en-US" sz="2400" dirty="0" err="1" smtClean="0"/>
              <a:t>R</a:t>
            </a:r>
            <a:r>
              <a:rPr lang="en-US" sz="2400" baseline="-25000" dirty="0" err="1" smtClean="0"/>
              <a:t>cryst</a:t>
            </a:r>
            <a:r>
              <a:rPr lang="en-US" sz="2400" dirty="0" smtClean="0"/>
              <a:t>/</a:t>
            </a:r>
            <a:r>
              <a:rPr lang="en-US" sz="2400" dirty="0" err="1" smtClean="0"/>
              <a:t>R</a:t>
            </a:r>
            <a:r>
              <a:rPr lang="en-US" sz="2400" baseline="-25000" dirty="0" err="1" smtClean="0"/>
              <a:t>free</a:t>
            </a:r>
            <a:r>
              <a:rPr lang="en-US" sz="2400" dirty="0" smtClean="0"/>
              <a:t> = </a:t>
            </a:r>
          </a:p>
          <a:p>
            <a:r>
              <a:rPr lang="en-US" sz="2400" dirty="0" smtClean="0"/>
              <a:t>0.1467/0.1944</a:t>
            </a:r>
            <a:endParaRPr lang="en-US" sz="2400" dirty="0"/>
          </a:p>
        </p:txBody>
      </p:sp>
    </p:spTree>
    <p:extLst>
      <p:ext uri="{BB962C8B-B14F-4D97-AF65-F5344CB8AC3E}">
        <p14:creationId xmlns:p14="http://schemas.microsoft.com/office/powerpoint/2010/main" val="695580798"/>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3506"/>
            <a:ext cx="9144000" cy="6164494"/>
          </a:xfrm>
          <a:prstGeom prst="rect">
            <a:avLst/>
          </a:prstGeom>
        </p:spPr>
      </p:pic>
      <p:sp>
        <p:nvSpPr>
          <p:cNvPr id="3" name="Title 4"/>
          <p:cNvSpPr>
            <a:spLocks noGrp="1"/>
          </p:cNvSpPr>
          <p:nvPr>
            <p:ph type="title"/>
          </p:nvPr>
        </p:nvSpPr>
        <p:spPr>
          <a:xfrm>
            <a:off x="0" y="1"/>
            <a:ext cx="9144000" cy="712922"/>
          </a:xfrm>
        </p:spPr>
        <p:txBody>
          <a:bodyPr/>
          <a:lstStyle/>
          <a:p>
            <a:r>
              <a:rPr lang="en-US" dirty="0" smtClean="0"/>
              <a:t>7x noise   no ligand built   (2pxr)</a:t>
            </a:r>
            <a:endParaRPr lang="en-US" dirty="0"/>
          </a:p>
        </p:txBody>
      </p:sp>
      <p:sp>
        <p:nvSpPr>
          <p:cNvPr id="4" name="Rectangle 3"/>
          <p:cNvSpPr/>
          <p:nvPr/>
        </p:nvSpPr>
        <p:spPr>
          <a:xfrm>
            <a:off x="6989243" y="6027003"/>
            <a:ext cx="2154757" cy="830997"/>
          </a:xfrm>
          <a:prstGeom prst="rect">
            <a:avLst/>
          </a:prstGeom>
          <a:solidFill>
            <a:schemeClr val="bg1"/>
          </a:solidFill>
        </p:spPr>
        <p:txBody>
          <a:bodyPr wrap="none">
            <a:spAutoFit/>
          </a:bodyPr>
          <a:lstStyle/>
          <a:p>
            <a:r>
              <a:rPr lang="en-US" sz="2400" dirty="0" err="1" smtClean="0"/>
              <a:t>R</a:t>
            </a:r>
            <a:r>
              <a:rPr lang="en-US" sz="2400" baseline="-25000" dirty="0" err="1" smtClean="0"/>
              <a:t>cryst</a:t>
            </a:r>
            <a:r>
              <a:rPr lang="en-US" sz="2400" dirty="0" smtClean="0"/>
              <a:t>/</a:t>
            </a:r>
            <a:r>
              <a:rPr lang="en-US" sz="2400" dirty="0" err="1" smtClean="0"/>
              <a:t>R</a:t>
            </a:r>
            <a:r>
              <a:rPr lang="en-US" sz="2400" baseline="-25000" dirty="0" err="1" smtClean="0"/>
              <a:t>free</a:t>
            </a:r>
            <a:r>
              <a:rPr lang="en-US" sz="2400" dirty="0" smtClean="0"/>
              <a:t> = </a:t>
            </a:r>
          </a:p>
          <a:p>
            <a:r>
              <a:rPr lang="en-US" sz="2400" dirty="0"/>
              <a:t>0.1474/0.2032</a:t>
            </a:r>
          </a:p>
        </p:txBody>
      </p:sp>
    </p:spTree>
    <p:extLst>
      <p:ext uri="{BB962C8B-B14F-4D97-AF65-F5344CB8AC3E}">
        <p14:creationId xmlns:p14="http://schemas.microsoft.com/office/powerpoint/2010/main" val="553414220"/>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02" name="Rectangle 2"/>
          <p:cNvSpPr>
            <a:spLocks noGrp="1" noChangeArrowheads="1"/>
          </p:cNvSpPr>
          <p:nvPr>
            <p:ph type="body" idx="1"/>
          </p:nvPr>
        </p:nvSpPr>
        <p:spPr>
          <a:xfrm>
            <a:off x="509588" y="2257425"/>
            <a:ext cx="8162925" cy="4351338"/>
          </a:xfrm>
        </p:spPr>
        <p:txBody>
          <a:bodyPr>
            <a:normAutofit/>
          </a:bodyPr>
          <a:lstStyle/>
          <a:p>
            <a:pPr algn="ctr" eaLnBrk="1" hangingPunct="1">
              <a:lnSpc>
                <a:spcPct val="130000"/>
              </a:lnSpc>
              <a:buFontTx/>
              <a:buNone/>
            </a:pPr>
            <a:r>
              <a:rPr lang="en-US" altLang="en-US" b="1" dirty="0" smtClean="0">
                <a:solidFill>
                  <a:srgbClr val="008000"/>
                </a:solidFill>
              </a:rPr>
              <a:t>There is “life” below 1 “sigma”</a:t>
            </a:r>
          </a:p>
          <a:p>
            <a:pPr algn="ctr" eaLnBrk="1" hangingPunct="1">
              <a:lnSpc>
                <a:spcPct val="130000"/>
              </a:lnSpc>
              <a:buFontTx/>
              <a:buNone/>
            </a:pPr>
            <a:r>
              <a:rPr lang="en-US" altLang="en-US" b="1" dirty="0" smtClean="0">
                <a:solidFill>
                  <a:srgbClr val="008000"/>
                </a:solidFill>
              </a:rPr>
              <a:t>100 </a:t>
            </a:r>
            <a:r>
              <a:rPr lang="en-US" altLang="en-US" b="1" dirty="0" smtClean="0">
                <a:solidFill>
                  <a:srgbClr val="008000"/>
                </a:solidFill>
              </a:rPr>
              <a:t>ADU/pixel</a:t>
            </a:r>
          </a:p>
          <a:p>
            <a:pPr algn="ctr" eaLnBrk="1" hangingPunct="1">
              <a:lnSpc>
                <a:spcPct val="130000"/>
              </a:lnSpc>
              <a:buFontTx/>
              <a:buNone/>
            </a:pPr>
            <a:r>
              <a:rPr lang="en-US" altLang="en-US" b="1" dirty="0" smtClean="0">
                <a:solidFill>
                  <a:srgbClr val="008000"/>
                </a:solidFill>
              </a:rPr>
              <a:t>10 </a:t>
            </a:r>
            <a:r>
              <a:rPr lang="el-GR" altLang="en-US" b="1" dirty="0" smtClean="0">
                <a:solidFill>
                  <a:srgbClr val="008000"/>
                </a:solidFill>
                <a:cs typeface="Arial" charset="0"/>
              </a:rPr>
              <a:t>μ</a:t>
            </a:r>
            <a:r>
              <a:rPr lang="en-US" altLang="en-US" b="1" dirty="0" smtClean="0">
                <a:solidFill>
                  <a:srgbClr val="008000"/>
                </a:solidFill>
                <a:cs typeface="Arial" charset="0"/>
              </a:rPr>
              <a:t>m for lysozyme</a:t>
            </a:r>
            <a:endParaRPr lang="el-GR" altLang="en-US" b="1" dirty="0" smtClean="0">
              <a:solidFill>
                <a:srgbClr val="008000"/>
              </a:solidFill>
              <a:cs typeface="Arial" charset="0"/>
            </a:endParaRPr>
          </a:p>
          <a:p>
            <a:pPr algn="ctr">
              <a:lnSpc>
                <a:spcPct val="130000"/>
              </a:lnSpc>
              <a:buNone/>
            </a:pPr>
            <a:r>
              <a:rPr lang="en-US" altLang="en-US" b="1" dirty="0">
                <a:solidFill>
                  <a:srgbClr val="008000"/>
                </a:solidFill>
              </a:rPr>
              <a:t>Anomalous = “</a:t>
            </a:r>
            <a:r>
              <a:rPr lang="en-US" altLang="en-US" b="1" dirty="0" err="1">
                <a:solidFill>
                  <a:srgbClr val="008000"/>
                </a:solidFill>
              </a:rPr>
              <a:t>Attenu</a:t>
            </a:r>
            <a:r>
              <a:rPr lang="en-US" altLang="en-US" b="1" dirty="0">
                <a:solidFill>
                  <a:srgbClr val="008000"/>
                </a:solidFill>
              </a:rPr>
              <a:t>-wait</a:t>
            </a:r>
            <a:r>
              <a:rPr lang="en-US" altLang="en-US" b="1" dirty="0" smtClean="0">
                <a:solidFill>
                  <a:srgbClr val="008000"/>
                </a:solidFill>
              </a:rPr>
              <a:t>” at 7235 eV</a:t>
            </a:r>
            <a:endParaRPr lang="en-US" altLang="en-US" b="1" dirty="0">
              <a:solidFill>
                <a:srgbClr val="008000"/>
              </a:solidFill>
            </a:endParaRPr>
          </a:p>
          <a:p>
            <a:pPr algn="ctr" eaLnBrk="1" hangingPunct="1">
              <a:lnSpc>
                <a:spcPct val="130000"/>
              </a:lnSpc>
              <a:buFontTx/>
              <a:buNone/>
            </a:pPr>
            <a:r>
              <a:rPr lang="en-US" altLang="en-US" b="1" dirty="0" smtClean="0">
                <a:solidFill>
                  <a:srgbClr val="008000"/>
                </a:solidFill>
              </a:rPr>
              <a:t>The future is 4D models?</a:t>
            </a:r>
            <a:endParaRPr lang="en-US" altLang="en-US" b="1" dirty="0" smtClean="0">
              <a:solidFill>
                <a:srgbClr val="008000"/>
              </a:solidFill>
            </a:endParaRPr>
          </a:p>
        </p:txBody>
      </p:sp>
      <p:sp>
        <p:nvSpPr>
          <p:cNvPr id="240643" name="Rectangle 3"/>
          <p:cNvSpPr>
            <a:spLocks noGrp="1" noChangeArrowheads="1"/>
          </p:cNvSpPr>
          <p:nvPr>
            <p:ph type="title"/>
          </p:nvPr>
        </p:nvSpPr>
        <p:spPr>
          <a:xfrm>
            <a:off x="685800" y="71438"/>
            <a:ext cx="7772400" cy="1143000"/>
          </a:xfrm>
          <a:noFill/>
        </p:spPr>
        <p:txBody>
          <a:bodyPr/>
          <a:lstStyle/>
          <a:p>
            <a:pPr eaLnBrk="1" hangingPunct="1"/>
            <a:r>
              <a:rPr lang="en-US" altLang="en-US" sz="6000" b="1" smtClean="0"/>
              <a:t>Summary</a:t>
            </a:r>
          </a:p>
        </p:txBody>
      </p:sp>
      <p:sp>
        <p:nvSpPr>
          <p:cNvPr id="240644" name="Rectangle 4"/>
          <p:cNvSpPr>
            <a:spLocks noChangeArrowheads="1"/>
          </p:cNvSpPr>
          <p:nvPr/>
        </p:nvSpPr>
        <p:spPr bwMode="auto">
          <a:xfrm>
            <a:off x="498475" y="1185863"/>
            <a:ext cx="8645525" cy="93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130000"/>
              </a:lnSpc>
              <a:spcBef>
                <a:spcPct val="0"/>
              </a:spcBef>
              <a:buNone/>
            </a:pPr>
            <a:r>
              <a:rPr lang="en-US" altLang="en-US" sz="1400" b="1" dirty="0" smtClean="0">
                <a:latin typeface="Courier New" pitchFamily="49" charset="0"/>
              </a:rPr>
              <a:t>http://bl831.als.lbl.gov/END/RAPID/</a:t>
            </a:r>
          </a:p>
          <a:p>
            <a:pPr eaLnBrk="1" hangingPunct="1">
              <a:lnSpc>
                <a:spcPct val="130000"/>
              </a:lnSpc>
              <a:spcBef>
                <a:spcPct val="0"/>
              </a:spcBef>
              <a:buFontTx/>
              <a:buNone/>
            </a:pPr>
            <a:r>
              <a:rPr lang="en-US" altLang="en-US" sz="1400" b="1" dirty="0" smtClean="0">
                <a:latin typeface="Courier New" pitchFamily="49" charset="0"/>
              </a:rPr>
              <a:t>http</a:t>
            </a:r>
            <a:r>
              <a:rPr lang="en-US" altLang="en-US" sz="1400" b="1" dirty="0">
                <a:latin typeface="Courier New" pitchFamily="49" charset="0"/>
              </a:rPr>
              <a:t>://bl831.als.lbl.gov/xtalsize.html</a:t>
            </a:r>
          </a:p>
          <a:p>
            <a:pPr eaLnBrk="1" hangingPunct="1">
              <a:lnSpc>
                <a:spcPct val="130000"/>
              </a:lnSpc>
              <a:spcBef>
                <a:spcPct val="0"/>
              </a:spcBef>
              <a:buFontTx/>
              <a:buNone/>
            </a:pPr>
            <a:r>
              <a:rPr lang="en-US" altLang="en-US" sz="1400" b="1" dirty="0" smtClean="0">
                <a:latin typeface="Courier New" pitchFamily="49" charset="0"/>
              </a:rPr>
              <a:t>http</a:t>
            </a:r>
            <a:r>
              <a:rPr lang="en-US" altLang="en-US" sz="1400" b="1" dirty="0">
                <a:latin typeface="Courier New" pitchFamily="49" charset="0"/>
              </a:rPr>
              <a:t>://bl831.als.lbl.gov/~</a:t>
            </a:r>
            <a:r>
              <a:rPr lang="en-US" altLang="en-US" sz="1400" b="1" dirty="0" smtClean="0">
                <a:latin typeface="Courier New" pitchFamily="49" charset="0"/>
              </a:rPr>
              <a:t>jamesh/powerpoint/Plexxikon_2014.ppt</a:t>
            </a:r>
            <a:endParaRPr lang="en-US" altLang="en-US" sz="1400" b="1" dirty="0">
              <a:latin typeface="Courier New" pitchFamily="49" charset="0"/>
            </a:endParaRPr>
          </a:p>
        </p:txBody>
      </p:sp>
    </p:spTree>
    <p:extLst>
      <p:ext uri="{BB962C8B-B14F-4D97-AF65-F5344CB8AC3E}">
        <p14:creationId xmlns:p14="http://schemas.microsoft.com/office/powerpoint/2010/main" val="242043854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1840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18402">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91840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18402">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91840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itle 1"/>
          <p:cNvSpPr>
            <a:spLocks noGrp="1"/>
          </p:cNvSpPr>
          <p:nvPr>
            <p:ph type="title"/>
          </p:nvPr>
        </p:nvSpPr>
        <p:spPr>
          <a:xfrm>
            <a:off x="749300" y="0"/>
            <a:ext cx="7772400" cy="1260475"/>
          </a:xfrm>
        </p:spPr>
        <p:txBody>
          <a:bodyPr/>
          <a:lstStyle/>
          <a:p>
            <a:pPr eaLnBrk="1" hangingPunct="1"/>
            <a:r>
              <a:rPr lang="en-US" altLang="en-US" sz="5400" smtClean="0"/>
              <a:t>Classes of error in MX</a:t>
            </a:r>
          </a:p>
        </p:txBody>
      </p:sp>
      <p:sp>
        <p:nvSpPr>
          <p:cNvPr id="149507" name="TextBox 3"/>
          <p:cNvSpPr txBox="1">
            <a:spLocks noChangeArrowheads="1"/>
          </p:cNvSpPr>
          <p:nvPr/>
        </p:nvSpPr>
        <p:spPr bwMode="auto">
          <a:xfrm>
            <a:off x="2139950" y="1373188"/>
            <a:ext cx="63944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4000"/>
              <a:t>Dependence on signal</a:t>
            </a:r>
          </a:p>
        </p:txBody>
      </p:sp>
      <p:sp>
        <p:nvSpPr>
          <p:cNvPr id="149508" name="TextBox 4"/>
          <p:cNvSpPr txBox="1">
            <a:spLocks noChangeArrowheads="1"/>
          </p:cNvSpPr>
          <p:nvPr/>
        </p:nvSpPr>
        <p:spPr bwMode="auto">
          <a:xfrm rot="-5400000">
            <a:off x="-300831" y="4187031"/>
            <a:ext cx="14160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4400"/>
              <a:t>Time</a:t>
            </a:r>
          </a:p>
        </p:txBody>
      </p:sp>
      <p:sp>
        <p:nvSpPr>
          <p:cNvPr id="149509" name="TextBox 5"/>
          <p:cNvSpPr txBox="1">
            <a:spLocks noChangeArrowheads="1"/>
          </p:cNvSpPr>
          <p:nvPr/>
        </p:nvSpPr>
        <p:spPr bwMode="auto">
          <a:xfrm>
            <a:off x="2139950" y="2079625"/>
            <a:ext cx="63785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a:t>     none         sqrt      proportional</a:t>
            </a:r>
          </a:p>
        </p:txBody>
      </p:sp>
      <p:sp>
        <p:nvSpPr>
          <p:cNvPr id="149510" name="TextBox 6"/>
          <p:cNvSpPr txBox="1">
            <a:spLocks noChangeArrowheads="1"/>
          </p:cNvSpPr>
          <p:nvPr/>
        </p:nvSpPr>
        <p:spPr bwMode="auto">
          <a:xfrm>
            <a:off x="792163" y="2925763"/>
            <a:ext cx="1347787"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t>none</a:t>
            </a:r>
          </a:p>
          <a:p>
            <a:pPr eaLnBrk="1" hangingPunct="1">
              <a:spcBef>
                <a:spcPct val="0"/>
              </a:spcBef>
              <a:buFontTx/>
              <a:buNone/>
            </a:pPr>
            <a:endParaRPr lang="en-US" altLang="en-US" sz="2800"/>
          </a:p>
          <a:p>
            <a:pPr eaLnBrk="1" hangingPunct="1">
              <a:spcBef>
                <a:spcPct val="0"/>
              </a:spcBef>
              <a:buFontTx/>
              <a:buNone/>
            </a:pPr>
            <a:endParaRPr lang="en-US" altLang="en-US" sz="2800"/>
          </a:p>
          <a:p>
            <a:pPr eaLnBrk="1" hangingPunct="1">
              <a:spcBef>
                <a:spcPct val="0"/>
              </a:spcBef>
              <a:buFontTx/>
              <a:buNone/>
            </a:pPr>
            <a:endParaRPr lang="en-US" altLang="en-US" sz="2800"/>
          </a:p>
          <a:p>
            <a:pPr eaLnBrk="1" hangingPunct="1">
              <a:spcBef>
                <a:spcPct val="0"/>
              </a:spcBef>
              <a:buFontTx/>
              <a:buNone/>
            </a:pPr>
            <a:endParaRPr lang="en-US" altLang="en-US" sz="2800"/>
          </a:p>
          <a:p>
            <a:pPr eaLnBrk="1" hangingPunct="1">
              <a:spcBef>
                <a:spcPct val="0"/>
              </a:spcBef>
              <a:buFontTx/>
              <a:buNone/>
            </a:pPr>
            <a:r>
              <a:rPr lang="en-US" altLang="en-US" sz="2800"/>
              <a:t>1/sqrt</a:t>
            </a:r>
          </a:p>
          <a:p>
            <a:pPr eaLnBrk="1" hangingPunct="1">
              <a:spcBef>
                <a:spcPct val="0"/>
              </a:spcBef>
              <a:buFontTx/>
              <a:buNone/>
            </a:pPr>
            <a:r>
              <a:rPr lang="en-US" altLang="en-US" sz="2800"/>
              <a:t>1/prop</a:t>
            </a:r>
            <a:r>
              <a:rPr lang="en-US" altLang="en-US" sz="4000"/>
              <a:t>.</a:t>
            </a:r>
          </a:p>
        </p:txBody>
      </p:sp>
      <p:sp>
        <p:nvSpPr>
          <p:cNvPr id="149511" name="TextBox 7"/>
          <p:cNvSpPr txBox="1">
            <a:spLocks noChangeArrowheads="1"/>
          </p:cNvSpPr>
          <p:nvPr/>
        </p:nvSpPr>
        <p:spPr bwMode="auto">
          <a:xfrm>
            <a:off x="2395538" y="2771775"/>
            <a:ext cx="14525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400">
                <a:solidFill>
                  <a:schemeClr val="bg2"/>
                </a:solidFill>
              </a:rPr>
              <a:t>CCD</a:t>
            </a:r>
          </a:p>
          <a:p>
            <a:pPr algn="ctr" eaLnBrk="1" hangingPunct="1">
              <a:spcBef>
                <a:spcPct val="0"/>
              </a:spcBef>
              <a:buFontTx/>
              <a:buNone/>
            </a:pPr>
            <a:r>
              <a:rPr lang="en-US" altLang="en-US" sz="2400">
                <a:solidFill>
                  <a:schemeClr val="bg2"/>
                </a:solidFill>
              </a:rPr>
              <a:t>Read-out</a:t>
            </a:r>
          </a:p>
        </p:txBody>
      </p:sp>
      <p:cxnSp>
        <p:nvCxnSpPr>
          <p:cNvPr id="10" name="Straight Connector 9"/>
          <p:cNvCxnSpPr/>
          <p:nvPr/>
        </p:nvCxnSpPr>
        <p:spPr>
          <a:xfrm>
            <a:off x="2139950" y="2716213"/>
            <a:ext cx="17463" cy="35369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984250" y="2708275"/>
            <a:ext cx="7550150" cy="793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260850" y="2716213"/>
            <a:ext cx="15875" cy="35369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840413" y="2681288"/>
            <a:ext cx="15875" cy="35369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9516" name="TextBox 16"/>
          <p:cNvSpPr txBox="1">
            <a:spLocks noChangeArrowheads="1"/>
          </p:cNvSpPr>
          <p:nvPr/>
        </p:nvSpPr>
        <p:spPr bwMode="auto">
          <a:xfrm>
            <a:off x="4398963" y="2840038"/>
            <a:ext cx="135096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400">
                <a:solidFill>
                  <a:schemeClr val="bg2"/>
                </a:solidFill>
              </a:rPr>
              <a:t>Photon</a:t>
            </a:r>
          </a:p>
          <a:p>
            <a:pPr algn="ctr" eaLnBrk="1" hangingPunct="1">
              <a:spcBef>
                <a:spcPct val="0"/>
              </a:spcBef>
              <a:buFontTx/>
              <a:buNone/>
            </a:pPr>
            <a:r>
              <a:rPr lang="en-US" altLang="en-US" sz="2400">
                <a:solidFill>
                  <a:schemeClr val="bg2"/>
                </a:solidFill>
              </a:rPr>
              <a:t>counting</a:t>
            </a:r>
          </a:p>
        </p:txBody>
      </p:sp>
      <p:sp>
        <p:nvSpPr>
          <p:cNvPr id="149517" name="TextBox 19"/>
          <p:cNvSpPr txBox="1">
            <a:spLocks noChangeArrowheads="1"/>
          </p:cNvSpPr>
          <p:nvPr/>
        </p:nvSpPr>
        <p:spPr bwMode="auto">
          <a:xfrm>
            <a:off x="6315075" y="5111750"/>
            <a:ext cx="1879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400"/>
              <a:t>Beam flicker</a:t>
            </a:r>
          </a:p>
        </p:txBody>
      </p:sp>
      <p:sp>
        <p:nvSpPr>
          <p:cNvPr id="149518" name="TextBox 20"/>
          <p:cNvSpPr txBox="1">
            <a:spLocks noChangeArrowheads="1"/>
          </p:cNvSpPr>
          <p:nvPr/>
        </p:nvSpPr>
        <p:spPr bwMode="auto">
          <a:xfrm>
            <a:off x="6015038" y="5637213"/>
            <a:ext cx="24796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400"/>
              <a:t>Shutter jitter</a:t>
            </a:r>
          </a:p>
          <a:p>
            <a:pPr algn="ctr" eaLnBrk="1" hangingPunct="1">
              <a:spcBef>
                <a:spcPct val="0"/>
              </a:spcBef>
              <a:buFontTx/>
              <a:buNone/>
            </a:pPr>
            <a:r>
              <a:rPr lang="en-US" altLang="en-US" sz="2400"/>
              <a:t>Sample vibration</a:t>
            </a:r>
          </a:p>
        </p:txBody>
      </p:sp>
      <p:sp>
        <p:nvSpPr>
          <p:cNvPr id="149519" name="TextBox 21"/>
          <p:cNvSpPr txBox="1">
            <a:spLocks noChangeArrowheads="1"/>
          </p:cNvSpPr>
          <p:nvPr/>
        </p:nvSpPr>
        <p:spPr bwMode="auto">
          <a:xfrm>
            <a:off x="5953125" y="2847975"/>
            <a:ext cx="2871788"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ts val="200"/>
              </a:spcBef>
              <a:buFontTx/>
              <a:buNone/>
            </a:pPr>
            <a:r>
              <a:rPr lang="en-US" altLang="en-US" sz="2400"/>
              <a:t>Detector calibration</a:t>
            </a:r>
          </a:p>
          <a:p>
            <a:pPr algn="ctr" eaLnBrk="1" hangingPunct="1">
              <a:spcBef>
                <a:spcPts val="200"/>
              </a:spcBef>
              <a:buFontTx/>
              <a:buNone/>
            </a:pPr>
            <a:r>
              <a:rPr lang="en-US" altLang="en-US" sz="2400">
                <a:solidFill>
                  <a:srgbClr val="FF0000"/>
                </a:solidFill>
              </a:rPr>
              <a:t>attenuation</a:t>
            </a:r>
          </a:p>
          <a:p>
            <a:pPr algn="ctr" eaLnBrk="1" hangingPunct="1">
              <a:spcBef>
                <a:spcPts val="200"/>
              </a:spcBef>
              <a:buFontTx/>
              <a:buNone/>
            </a:pPr>
            <a:r>
              <a:rPr lang="en-US" altLang="en-US" sz="2400"/>
              <a:t>partiality</a:t>
            </a:r>
          </a:p>
          <a:p>
            <a:pPr algn="ctr" eaLnBrk="1" hangingPunct="1">
              <a:spcBef>
                <a:spcPts val="200"/>
              </a:spcBef>
              <a:buFontTx/>
              <a:buNone/>
            </a:pPr>
            <a:r>
              <a:rPr lang="en-US" altLang="en-US" sz="2400">
                <a:solidFill>
                  <a:schemeClr val="bg2"/>
                </a:solidFill>
              </a:rPr>
              <a:t>Non-isomorphism</a:t>
            </a:r>
          </a:p>
          <a:p>
            <a:pPr algn="ctr" eaLnBrk="1" hangingPunct="1">
              <a:spcBef>
                <a:spcPts val="200"/>
              </a:spcBef>
              <a:buFontTx/>
              <a:buNone/>
            </a:pPr>
            <a:r>
              <a:rPr lang="en-US" altLang="en-US" sz="2400">
                <a:solidFill>
                  <a:schemeClr val="bg2"/>
                </a:solidFill>
              </a:rPr>
              <a:t>Radiation damage</a:t>
            </a:r>
          </a:p>
        </p:txBody>
      </p:sp>
      <p:cxnSp>
        <p:nvCxnSpPr>
          <p:cNvPr id="28" name="Straight Connector 27"/>
          <p:cNvCxnSpPr/>
          <p:nvPr/>
        </p:nvCxnSpPr>
        <p:spPr>
          <a:xfrm>
            <a:off x="984250" y="4989513"/>
            <a:ext cx="75501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966788" y="5629275"/>
            <a:ext cx="7551737" cy="793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7289906"/>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ChangeArrowheads="1"/>
          </p:cNvSpPr>
          <p:nvPr/>
        </p:nvSpPr>
        <p:spPr bwMode="auto">
          <a:xfrm>
            <a:off x="3952875" y="2116138"/>
            <a:ext cx="1236663" cy="2970212"/>
          </a:xfrm>
          <a:prstGeom prst="rect">
            <a:avLst/>
          </a:prstGeom>
          <a:solidFill>
            <a:srgbClr val="FFD1E8"/>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1800"/>
          </a:p>
        </p:txBody>
      </p:sp>
      <p:sp>
        <p:nvSpPr>
          <p:cNvPr id="150531" name="Rectangle 3"/>
          <p:cNvSpPr>
            <a:spLocks noGrp="1" noChangeArrowheads="1"/>
          </p:cNvSpPr>
          <p:nvPr>
            <p:ph type="title"/>
          </p:nvPr>
        </p:nvSpPr>
        <p:spPr>
          <a:xfrm>
            <a:off x="457200" y="0"/>
            <a:ext cx="8229600" cy="1143000"/>
          </a:xfrm>
          <a:extLst>
            <a:ext uri="{909E8E84-426E-40DD-AFC4-6F175D3DCCD1}">
              <a14:hiddenFill xmlns:a14="http://schemas.microsoft.com/office/drawing/2010/main">
                <a:solidFill>
                  <a:schemeClr val="bg1"/>
                </a:solidFill>
              </a14:hiddenFill>
            </a:ext>
          </a:extLst>
        </p:spPr>
        <p:txBody>
          <a:bodyPr/>
          <a:lstStyle/>
          <a:p>
            <a:pPr eaLnBrk="1" hangingPunct="1"/>
            <a:r>
              <a:rPr lang="en-US" altLang="en-US" sz="5400" smtClean="0"/>
              <a:t>attenuation factor</a:t>
            </a:r>
          </a:p>
        </p:txBody>
      </p:sp>
      <p:grpSp>
        <p:nvGrpSpPr>
          <p:cNvPr id="2923524" name="Group 4"/>
          <p:cNvGrpSpPr>
            <a:grpSpLocks/>
          </p:cNvGrpSpPr>
          <p:nvPr/>
        </p:nvGrpSpPr>
        <p:grpSpPr bwMode="auto">
          <a:xfrm>
            <a:off x="820738" y="2871788"/>
            <a:ext cx="6792912" cy="1443037"/>
            <a:chOff x="485" y="1809"/>
            <a:chExt cx="4279" cy="909"/>
          </a:xfrm>
        </p:grpSpPr>
        <p:sp>
          <p:nvSpPr>
            <p:cNvPr id="150542" name="Freeform 5"/>
            <p:cNvSpPr>
              <a:spLocks/>
            </p:cNvSpPr>
            <p:nvPr/>
          </p:nvSpPr>
          <p:spPr bwMode="auto">
            <a:xfrm>
              <a:off x="2465" y="1809"/>
              <a:ext cx="777" cy="909"/>
            </a:xfrm>
            <a:custGeom>
              <a:avLst/>
              <a:gdLst>
                <a:gd name="T0" fmla="*/ 1 w 777"/>
                <a:gd name="T1" fmla="*/ 909 h 909"/>
                <a:gd name="T2" fmla="*/ 21 w 777"/>
                <a:gd name="T3" fmla="*/ 888 h 909"/>
                <a:gd name="T4" fmla="*/ 58 w 777"/>
                <a:gd name="T5" fmla="*/ 844 h 909"/>
                <a:gd name="T6" fmla="*/ 100 w 777"/>
                <a:gd name="T7" fmla="*/ 798 h 909"/>
                <a:gd name="T8" fmla="*/ 156 w 777"/>
                <a:gd name="T9" fmla="*/ 748 h 909"/>
                <a:gd name="T10" fmla="*/ 208 w 777"/>
                <a:gd name="T11" fmla="*/ 706 h 909"/>
                <a:gd name="T12" fmla="*/ 255 w 777"/>
                <a:gd name="T13" fmla="*/ 676 h 909"/>
                <a:gd name="T14" fmla="*/ 309 w 777"/>
                <a:gd name="T15" fmla="*/ 643 h 909"/>
                <a:gd name="T16" fmla="*/ 394 w 777"/>
                <a:gd name="T17" fmla="*/ 603 h 909"/>
                <a:gd name="T18" fmla="*/ 496 w 777"/>
                <a:gd name="T19" fmla="*/ 565 h 909"/>
                <a:gd name="T20" fmla="*/ 598 w 777"/>
                <a:gd name="T21" fmla="*/ 538 h 909"/>
                <a:gd name="T22" fmla="*/ 685 w 777"/>
                <a:gd name="T23" fmla="*/ 519 h 909"/>
                <a:gd name="T24" fmla="*/ 777 w 777"/>
                <a:gd name="T25" fmla="*/ 506 h 909"/>
                <a:gd name="T26" fmla="*/ 775 w 777"/>
                <a:gd name="T27" fmla="*/ 408 h 909"/>
                <a:gd name="T28" fmla="*/ 669 w 777"/>
                <a:gd name="T29" fmla="*/ 389 h 909"/>
                <a:gd name="T30" fmla="*/ 526 w 777"/>
                <a:gd name="T31" fmla="*/ 353 h 909"/>
                <a:gd name="T32" fmla="*/ 444 w 777"/>
                <a:gd name="T33" fmla="*/ 326 h 909"/>
                <a:gd name="T34" fmla="*/ 348 w 777"/>
                <a:gd name="T35" fmla="*/ 287 h 909"/>
                <a:gd name="T36" fmla="*/ 241 w 777"/>
                <a:gd name="T37" fmla="*/ 227 h 909"/>
                <a:gd name="T38" fmla="*/ 154 w 777"/>
                <a:gd name="T39" fmla="*/ 162 h 909"/>
                <a:gd name="T40" fmla="*/ 66 w 777"/>
                <a:gd name="T41" fmla="*/ 77 h 909"/>
                <a:gd name="T42" fmla="*/ 0 w 777"/>
                <a:gd name="T43" fmla="*/ 0 h 909"/>
                <a:gd name="T44" fmla="*/ 1 w 777"/>
                <a:gd name="T45" fmla="*/ 909 h 90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77" h="909">
                  <a:moveTo>
                    <a:pt x="1" y="909"/>
                  </a:moveTo>
                  <a:cubicBezTo>
                    <a:pt x="33" y="866"/>
                    <a:pt x="12" y="899"/>
                    <a:pt x="21" y="888"/>
                  </a:cubicBezTo>
                  <a:cubicBezTo>
                    <a:pt x="30" y="877"/>
                    <a:pt x="45" y="859"/>
                    <a:pt x="58" y="844"/>
                  </a:cubicBezTo>
                  <a:cubicBezTo>
                    <a:pt x="71" y="829"/>
                    <a:pt x="84" y="814"/>
                    <a:pt x="100" y="798"/>
                  </a:cubicBezTo>
                  <a:cubicBezTo>
                    <a:pt x="116" y="782"/>
                    <a:pt x="138" y="763"/>
                    <a:pt x="156" y="748"/>
                  </a:cubicBezTo>
                  <a:cubicBezTo>
                    <a:pt x="174" y="733"/>
                    <a:pt x="192" y="718"/>
                    <a:pt x="208" y="706"/>
                  </a:cubicBezTo>
                  <a:cubicBezTo>
                    <a:pt x="224" y="694"/>
                    <a:pt x="238" y="686"/>
                    <a:pt x="255" y="676"/>
                  </a:cubicBezTo>
                  <a:cubicBezTo>
                    <a:pt x="272" y="666"/>
                    <a:pt x="286" y="655"/>
                    <a:pt x="309" y="643"/>
                  </a:cubicBezTo>
                  <a:cubicBezTo>
                    <a:pt x="332" y="631"/>
                    <a:pt x="363" y="616"/>
                    <a:pt x="394" y="603"/>
                  </a:cubicBezTo>
                  <a:cubicBezTo>
                    <a:pt x="425" y="590"/>
                    <a:pt x="462" y="576"/>
                    <a:pt x="496" y="565"/>
                  </a:cubicBezTo>
                  <a:cubicBezTo>
                    <a:pt x="530" y="554"/>
                    <a:pt x="567" y="546"/>
                    <a:pt x="598" y="538"/>
                  </a:cubicBezTo>
                  <a:cubicBezTo>
                    <a:pt x="629" y="530"/>
                    <a:pt x="655" y="524"/>
                    <a:pt x="685" y="519"/>
                  </a:cubicBezTo>
                  <a:cubicBezTo>
                    <a:pt x="715" y="514"/>
                    <a:pt x="684" y="518"/>
                    <a:pt x="777" y="506"/>
                  </a:cubicBezTo>
                  <a:cubicBezTo>
                    <a:pt x="777" y="458"/>
                    <a:pt x="775" y="428"/>
                    <a:pt x="775" y="408"/>
                  </a:cubicBezTo>
                  <a:cubicBezTo>
                    <a:pt x="736" y="402"/>
                    <a:pt x="710" y="398"/>
                    <a:pt x="669" y="389"/>
                  </a:cubicBezTo>
                  <a:cubicBezTo>
                    <a:pt x="628" y="380"/>
                    <a:pt x="563" y="363"/>
                    <a:pt x="526" y="353"/>
                  </a:cubicBezTo>
                  <a:cubicBezTo>
                    <a:pt x="489" y="343"/>
                    <a:pt x="474" y="337"/>
                    <a:pt x="444" y="326"/>
                  </a:cubicBezTo>
                  <a:cubicBezTo>
                    <a:pt x="414" y="315"/>
                    <a:pt x="382" y="303"/>
                    <a:pt x="348" y="287"/>
                  </a:cubicBezTo>
                  <a:cubicBezTo>
                    <a:pt x="314" y="271"/>
                    <a:pt x="273" y="248"/>
                    <a:pt x="241" y="227"/>
                  </a:cubicBezTo>
                  <a:cubicBezTo>
                    <a:pt x="209" y="206"/>
                    <a:pt x="183" y="187"/>
                    <a:pt x="154" y="162"/>
                  </a:cubicBezTo>
                  <a:cubicBezTo>
                    <a:pt x="125" y="137"/>
                    <a:pt x="92" y="104"/>
                    <a:pt x="66" y="77"/>
                  </a:cubicBezTo>
                  <a:cubicBezTo>
                    <a:pt x="40" y="50"/>
                    <a:pt x="34" y="38"/>
                    <a:pt x="0" y="0"/>
                  </a:cubicBezTo>
                  <a:cubicBezTo>
                    <a:pt x="0" y="153"/>
                    <a:pt x="1" y="720"/>
                    <a:pt x="1" y="909"/>
                  </a:cubicBezTo>
                  <a:close/>
                </a:path>
              </a:pathLst>
            </a:custGeom>
            <a:solidFill>
              <a:srgbClr val="D1FFB1"/>
            </a:solidFill>
            <a:ln w="9525">
              <a:solidFill>
                <a:srgbClr val="D1FFB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0543" name="Rectangle 6"/>
            <p:cNvSpPr>
              <a:spLocks noChangeArrowheads="1"/>
            </p:cNvSpPr>
            <p:nvPr/>
          </p:nvSpPr>
          <p:spPr bwMode="auto">
            <a:xfrm>
              <a:off x="485" y="1816"/>
              <a:ext cx="1975" cy="891"/>
            </a:xfrm>
            <a:prstGeom prst="rect">
              <a:avLst/>
            </a:prstGeom>
            <a:solidFill>
              <a:srgbClr val="00FF00"/>
            </a:solidFill>
            <a:ln w="9525">
              <a:solidFill>
                <a:srgbClr val="00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50544" name="Line 7"/>
            <p:cNvSpPr>
              <a:spLocks noChangeShapeType="1"/>
            </p:cNvSpPr>
            <p:nvPr/>
          </p:nvSpPr>
          <p:spPr bwMode="auto">
            <a:xfrm>
              <a:off x="3241" y="2265"/>
              <a:ext cx="1523" cy="0"/>
            </a:xfrm>
            <a:prstGeom prst="line">
              <a:avLst/>
            </a:prstGeom>
            <a:noFill/>
            <a:ln w="152400">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923528" name="Text Box 8"/>
          <p:cNvSpPr txBox="1">
            <a:spLocks noChangeArrowheads="1"/>
          </p:cNvSpPr>
          <p:nvPr/>
        </p:nvSpPr>
        <p:spPr bwMode="auto">
          <a:xfrm>
            <a:off x="82550" y="5381625"/>
            <a:ext cx="9034463"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fr-FR" altLang="en-US" sz="1800"/>
              <a:t>Bouguer, P.  (1729). </a:t>
            </a:r>
            <a:r>
              <a:rPr lang="fr-FR" altLang="en-US" sz="1800" i="1"/>
              <a:t>Essai d'optique sur la gradation de la lumière</a:t>
            </a:r>
            <a:r>
              <a:rPr lang="fr-FR" altLang="en-US" sz="1800"/>
              <a:t>.</a:t>
            </a:r>
          </a:p>
          <a:p>
            <a:pPr eaLnBrk="1" hangingPunct="1">
              <a:spcBef>
                <a:spcPct val="0"/>
              </a:spcBef>
              <a:buFontTx/>
              <a:buNone/>
            </a:pPr>
            <a:r>
              <a:rPr lang="fr-FR" altLang="en-US" sz="1800"/>
              <a:t>Lambert, J. H.  (1760). </a:t>
            </a:r>
            <a:r>
              <a:rPr lang="fr-FR" altLang="en-US" sz="1800" i="1"/>
              <a:t>Photometria: sive De mensura et gradibus luminis, colorum et umbrae</a:t>
            </a:r>
            <a:r>
              <a:rPr lang="fr-FR" altLang="en-US" sz="1800"/>
              <a:t>. </a:t>
            </a:r>
            <a:r>
              <a:rPr lang="en-US" altLang="en-US" sz="1800"/>
              <a:t>E. Klett.</a:t>
            </a:r>
          </a:p>
          <a:p>
            <a:pPr eaLnBrk="1" hangingPunct="1">
              <a:spcBef>
                <a:spcPct val="0"/>
              </a:spcBef>
              <a:buFontTx/>
              <a:buNone/>
            </a:pPr>
            <a:r>
              <a:rPr lang="en-US" altLang="en-US" sz="1800"/>
              <a:t>Beer, A. (1852)."Bestimmung der Absorption des rothen Lichts in farbigen Flüssigkeiten", </a:t>
            </a:r>
            <a:r>
              <a:rPr lang="en-US" altLang="en-US" sz="1800" i="1"/>
              <a:t>Ann. Phys. Chem</a:t>
            </a:r>
            <a:r>
              <a:rPr lang="en-US" altLang="en-US" sz="1800"/>
              <a:t> </a:t>
            </a:r>
            <a:r>
              <a:rPr lang="en-US" altLang="en-US" sz="1800" b="1"/>
              <a:t>86</a:t>
            </a:r>
            <a:r>
              <a:rPr lang="en-US" altLang="en-US" sz="1800"/>
              <a:t>, 78-90. </a:t>
            </a:r>
          </a:p>
        </p:txBody>
      </p:sp>
      <p:grpSp>
        <p:nvGrpSpPr>
          <p:cNvPr id="2923529" name="Group 9"/>
          <p:cNvGrpSpPr>
            <a:grpSpLocks/>
          </p:cNvGrpSpPr>
          <p:nvPr/>
        </p:nvGrpSpPr>
        <p:grpSpPr bwMode="auto">
          <a:xfrm>
            <a:off x="5937250" y="4210050"/>
            <a:ext cx="2855913" cy="806450"/>
            <a:chOff x="3740" y="2652"/>
            <a:chExt cx="1799" cy="508"/>
          </a:xfrm>
        </p:grpSpPr>
        <p:sp>
          <p:nvSpPr>
            <p:cNvPr id="150539" name="Text Box 10"/>
            <p:cNvSpPr txBox="1">
              <a:spLocks noChangeArrowheads="1"/>
            </p:cNvSpPr>
            <p:nvPr/>
          </p:nvSpPr>
          <p:spPr bwMode="auto">
            <a:xfrm>
              <a:off x="3740" y="2825"/>
              <a:ext cx="179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800"/>
                <a:t>A =          = exp(-</a:t>
              </a:r>
              <a:r>
                <a:rPr lang="el-GR" altLang="en-US" sz="1800">
                  <a:cs typeface="Arial" charset="0"/>
                </a:rPr>
                <a:t>μ</a:t>
              </a:r>
              <a:r>
                <a:rPr lang="en-US" altLang="en-US" sz="1800"/>
                <a:t>t)</a:t>
              </a:r>
            </a:p>
          </p:txBody>
        </p:sp>
        <p:sp>
          <p:nvSpPr>
            <p:cNvPr id="150540" name="Text Box 11"/>
            <p:cNvSpPr txBox="1">
              <a:spLocks noChangeArrowheads="1"/>
            </p:cNvSpPr>
            <p:nvPr/>
          </p:nvSpPr>
          <p:spPr bwMode="auto">
            <a:xfrm>
              <a:off x="4005" y="2652"/>
              <a:ext cx="395" cy="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130000"/>
                </a:lnSpc>
                <a:spcBef>
                  <a:spcPct val="0"/>
                </a:spcBef>
                <a:buFontTx/>
                <a:buNone/>
              </a:pPr>
              <a:r>
                <a:rPr lang="en-US" altLang="en-US" sz="1800"/>
                <a:t>I</a:t>
              </a:r>
              <a:r>
                <a:rPr lang="en-US" altLang="en-US" sz="1800" baseline="-25000"/>
                <a:t>T</a:t>
              </a:r>
            </a:p>
            <a:p>
              <a:pPr algn="ctr" eaLnBrk="1" hangingPunct="1">
                <a:lnSpc>
                  <a:spcPct val="130000"/>
                </a:lnSpc>
                <a:spcBef>
                  <a:spcPct val="0"/>
                </a:spcBef>
                <a:buFontTx/>
                <a:buNone/>
              </a:pPr>
              <a:r>
                <a:rPr lang="en-US" altLang="en-US" sz="1800"/>
                <a:t>I</a:t>
              </a:r>
              <a:r>
                <a:rPr lang="en-US" altLang="en-US" sz="1800" baseline="-25000"/>
                <a:t>beam</a:t>
              </a:r>
            </a:p>
          </p:txBody>
        </p:sp>
        <p:sp>
          <p:nvSpPr>
            <p:cNvPr id="150541" name="Line 12"/>
            <p:cNvSpPr>
              <a:spLocks noChangeShapeType="1"/>
            </p:cNvSpPr>
            <p:nvPr/>
          </p:nvSpPr>
          <p:spPr bwMode="auto">
            <a:xfrm>
              <a:off x="4061" y="2940"/>
              <a:ext cx="3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923533" name="Group 13"/>
          <p:cNvGrpSpPr>
            <a:grpSpLocks/>
          </p:cNvGrpSpPr>
          <p:nvPr/>
        </p:nvGrpSpPr>
        <p:grpSpPr bwMode="auto">
          <a:xfrm>
            <a:off x="3970338" y="4622800"/>
            <a:ext cx="1203325" cy="388938"/>
            <a:chOff x="2501" y="2912"/>
            <a:chExt cx="758" cy="245"/>
          </a:xfrm>
        </p:grpSpPr>
        <p:sp>
          <p:nvSpPr>
            <p:cNvPr id="150537" name="Text Box 14"/>
            <p:cNvSpPr txBox="1">
              <a:spLocks noChangeArrowheads="1"/>
            </p:cNvSpPr>
            <p:nvPr/>
          </p:nvSpPr>
          <p:spPr bwMode="auto">
            <a:xfrm>
              <a:off x="2808" y="2926"/>
              <a:ext cx="15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cs typeface="Arial" charset="0"/>
                </a:rPr>
                <a:t>t</a:t>
              </a:r>
              <a:endParaRPr lang="el-GR" altLang="en-US" sz="1800">
                <a:cs typeface="Arial" charset="0"/>
              </a:endParaRPr>
            </a:p>
          </p:txBody>
        </p:sp>
        <p:sp>
          <p:nvSpPr>
            <p:cNvPr id="150538" name="Line 15"/>
            <p:cNvSpPr>
              <a:spLocks noChangeShapeType="1"/>
            </p:cNvSpPr>
            <p:nvPr/>
          </p:nvSpPr>
          <p:spPr bwMode="auto">
            <a:xfrm>
              <a:off x="2501" y="2912"/>
              <a:ext cx="758"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923536" name="Text Box 16"/>
          <p:cNvSpPr txBox="1">
            <a:spLocks noChangeArrowheads="1"/>
          </p:cNvSpPr>
          <p:nvPr/>
        </p:nvSpPr>
        <p:spPr bwMode="auto">
          <a:xfrm>
            <a:off x="4413250" y="2736850"/>
            <a:ext cx="3159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l-GR" altLang="en-US" sz="1800">
                <a:cs typeface="Arial" charset="0"/>
              </a:rPr>
              <a:t>μ</a:t>
            </a:r>
          </a:p>
        </p:txBody>
      </p:sp>
    </p:spTree>
    <p:extLst>
      <p:ext uri="{BB962C8B-B14F-4D97-AF65-F5344CB8AC3E}">
        <p14:creationId xmlns:p14="http://schemas.microsoft.com/office/powerpoint/2010/main" val="424080999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923524"/>
                                        </p:tgtEl>
                                        <p:attrNameLst>
                                          <p:attrName>style.visibility</p:attrName>
                                        </p:attrNameLst>
                                      </p:cBhvr>
                                      <p:to>
                                        <p:strVal val="visible"/>
                                      </p:to>
                                    </p:set>
                                    <p:animEffect transition="in" filter="wipe(left)">
                                      <p:cBhvr>
                                        <p:cTn id="7" dur="500"/>
                                        <p:tgtEl>
                                          <p:spTgt spid="29235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2923529"/>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2923533"/>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923536"/>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9235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3528" grpId="0"/>
      <p:bldP spid="2923536"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ChangeArrowheads="1"/>
          </p:cNvSpPr>
          <p:nvPr/>
        </p:nvSpPr>
        <p:spPr bwMode="auto">
          <a:xfrm>
            <a:off x="3952875" y="2116138"/>
            <a:ext cx="1236663" cy="2970212"/>
          </a:xfrm>
          <a:prstGeom prst="rect">
            <a:avLst/>
          </a:prstGeom>
          <a:solidFill>
            <a:srgbClr val="FFD1E8"/>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51555" name="Rectangle 3"/>
          <p:cNvSpPr>
            <a:spLocks noGrp="1" noChangeArrowheads="1"/>
          </p:cNvSpPr>
          <p:nvPr>
            <p:ph type="title"/>
          </p:nvPr>
        </p:nvSpPr>
        <p:spPr>
          <a:xfrm>
            <a:off x="457200" y="0"/>
            <a:ext cx="8229600" cy="1143000"/>
          </a:xfrm>
          <a:extLst>
            <a:ext uri="{909E8E84-426E-40DD-AFC4-6F175D3DCCD1}">
              <a14:hiddenFill xmlns:a14="http://schemas.microsoft.com/office/drawing/2010/main">
                <a:solidFill>
                  <a:schemeClr val="bg1"/>
                </a:solidFill>
              </a14:hiddenFill>
            </a:ext>
          </a:extLst>
        </p:spPr>
        <p:txBody>
          <a:bodyPr/>
          <a:lstStyle/>
          <a:p>
            <a:pPr eaLnBrk="1" hangingPunct="1"/>
            <a:r>
              <a:rPr lang="en-US" altLang="en-US" sz="5400" smtClean="0"/>
              <a:t>attenuation factor</a:t>
            </a:r>
          </a:p>
        </p:txBody>
      </p:sp>
      <p:sp>
        <p:nvSpPr>
          <p:cNvPr id="151556" name="Text Box 4"/>
          <p:cNvSpPr txBox="1">
            <a:spLocks noChangeArrowheads="1"/>
          </p:cNvSpPr>
          <p:nvPr/>
        </p:nvSpPr>
        <p:spPr bwMode="auto">
          <a:xfrm>
            <a:off x="82550" y="5381625"/>
            <a:ext cx="9034463"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fr-FR" altLang="en-US" sz="1800"/>
              <a:t>Bouguer, P.  (1729). </a:t>
            </a:r>
            <a:r>
              <a:rPr lang="fr-FR" altLang="en-US" sz="1800" i="1"/>
              <a:t>Essai d'optique sur la gradation de la lumière</a:t>
            </a:r>
            <a:r>
              <a:rPr lang="fr-FR" altLang="en-US" sz="1800"/>
              <a:t>.</a:t>
            </a:r>
          </a:p>
          <a:p>
            <a:pPr eaLnBrk="1" hangingPunct="1">
              <a:spcBef>
                <a:spcPct val="0"/>
              </a:spcBef>
              <a:buFontTx/>
              <a:buNone/>
            </a:pPr>
            <a:r>
              <a:rPr lang="fr-FR" altLang="en-US" sz="1800"/>
              <a:t>Lambert, J. H.  (1760). </a:t>
            </a:r>
            <a:r>
              <a:rPr lang="fr-FR" altLang="en-US" sz="1800" i="1"/>
              <a:t>Photometria: sive De mensura et gradibus luminis, colorum et umbrae</a:t>
            </a:r>
            <a:r>
              <a:rPr lang="fr-FR" altLang="en-US" sz="1800"/>
              <a:t>. </a:t>
            </a:r>
            <a:r>
              <a:rPr lang="en-US" altLang="en-US" sz="1800"/>
              <a:t>E. Klett.</a:t>
            </a:r>
          </a:p>
          <a:p>
            <a:pPr eaLnBrk="1" hangingPunct="1">
              <a:spcBef>
                <a:spcPct val="0"/>
              </a:spcBef>
              <a:buFontTx/>
              <a:buNone/>
            </a:pPr>
            <a:r>
              <a:rPr lang="en-US" altLang="en-US" sz="1800"/>
              <a:t>Beer, A. (1852)."Bestimmung der Absorption des rothen Lichts in farbigen Flüssigkeiten", </a:t>
            </a:r>
            <a:r>
              <a:rPr lang="en-US" altLang="en-US" sz="1800" i="1"/>
              <a:t>Ann. Phys. Chem</a:t>
            </a:r>
            <a:r>
              <a:rPr lang="en-US" altLang="en-US" sz="1800"/>
              <a:t> </a:t>
            </a:r>
            <a:r>
              <a:rPr lang="en-US" altLang="en-US" sz="1800" b="1"/>
              <a:t>86</a:t>
            </a:r>
            <a:r>
              <a:rPr lang="en-US" altLang="en-US" sz="1800"/>
              <a:t>, 78-90. </a:t>
            </a:r>
          </a:p>
        </p:txBody>
      </p:sp>
      <p:sp>
        <p:nvSpPr>
          <p:cNvPr id="2924549" name="Text Box 5"/>
          <p:cNvSpPr txBox="1">
            <a:spLocks noChangeArrowheads="1"/>
          </p:cNvSpPr>
          <p:nvPr/>
        </p:nvSpPr>
        <p:spPr bwMode="auto">
          <a:xfrm>
            <a:off x="5937250" y="4484688"/>
            <a:ext cx="30559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800"/>
              <a:t>A =          = exp(-</a:t>
            </a:r>
            <a:r>
              <a:rPr lang="el-GR" altLang="en-US" sz="1800">
                <a:cs typeface="Arial" charset="0"/>
              </a:rPr>
              <a:t>μ</a:t>
            </a:r>
            <a:r>
              <a:rPr lang="en-US" altLang="en-US" sz="1800">
                <a:cs typeface="Arial" charset="0"/>
              </a:rPr>
              <a:t>(</a:t>
            </a:r>
            <a:r>
              <a:rPr lang="en-US" altLang="en-US" sz="1800"/>
              <a:t>t</a:t>
            </a:r>
            <a:r>
              <a:rPr lang="en-US" altLang="en-US" sz="1800" baseline="-25000"/>
              <a:t>in</a:t>
            </a:r>
            <a:r>
              <a:rPr lang="en-US" altLang="en-US" sz="1800"/>
              <a:t>+ t</a:t>
            </a:r>
            <a:r>
              <a:rPr lang="en-US" altLang="en-US" sz="1800" baseline="-25000"/>
              <a:t>out</a:t>
            </a:r>
            <a:r>
              <a:rPr lang="en-US" altLang="en-US" sz="1800"/>
              <a:t>))</a:t>
            </a:r>
          </a:p>
        </p:txBody>
      </p:sp>
      <p:grpSp>
        <p:nvGrpSpPr>
          <p:cNvPr id="151558" name="Group 6"/>
          <p:cNvGrpSpPr>
            <a:grpSpLocks/>
          </p:cNvGrpSpPr>
          <p:nvPr/>
        </p:nvGrpSpPr>
        <p:grpSpPr bwMode="auto">
          <a:xfrm>
            <a:off x="6357938" y="4210050"/>
            <a:ext cx="627062" cy="806450"/>
            <a:chOff x="4005" y="2652"/>
            <a:chExt cx="395" cy="508"/>
          </a:xfrm>
        </p:grpSpPr>
        <p:sp>
          <p:nvSpPr>
            <p:cNvPr id="151580" name="Text Box 7"/>
            <p:cNvSpPr txBox="1">
              <a:spLocks noChangeArrowheads="1"/>
            </p:cNvSpPr>
            <p:nvPr/>
          </p:nvSpPr>
          <p:spPr bwMode="auto">
            <a:xfrm>
              <a:off x="4005" y="2652"/>
              <a:ext cx="395" cy="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130000"/>
                </a:lnSpc>
                <a:spcBef>
                  <a:spcPct val="0"/>
                </a:spcBef>
                <a:buFontTx/>
                <a:buNone/>
              </a:pPr>
              <a:r>
                <a:rPr lang="en-US" altLang="en-US" sz="1800"/>
                <a:t>I</a:t>
              </a:r>
              <a:r>
                <a:rPr lang="en-US" altLang="en-US" sz="1800" baseline="-25000"/>
                <a:t>T</a:t>
              </a:r>
            </a:p>
            <a:p>
              <a:pPr algn="ctr" eaLnBrk="1" hangingPunct="1">
                <a:lnSpc>
                  <a:spcPct val="130000"/>
                </a:lnSpc>
                <a:spcBef>
                  <a:spcPct val="0"/>
                </a:spcBef>
                <a:buFontTx/>
                <a:buNone/>
              </a:pPr>
              <a:r>
                <a:rPr lang="en-US" altLang="en-US" sz="1800"/>
                <a:t>I</a:t>
              </a:r>
              <a:r>
                <a:rPr lang="en-US" altLang="en-US" sz="1800" baseline="-25000"/>
                <a:t>beam</a:t>
              </a:r>
            </a:p>
          </p:txBody>
        </p:sp>
        <p:sp>
          <p:nvSpPr>
            <p:cNvPr id="151581" name="Line 8"/>
            <p:cNvSpPr>
              <a:spLocks noChangeShapeType="1"/>
            </p:cNvSpPr>
            <p:nvPr/>
          </p:nvSpPr>
          <p:spPr bwMode="auto">
            <a:xfrm>
              <a:off x="4061" y="2940"/>
              <a:ext cx="3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924553" name="Line 9"/>
          <p:cNvSpPr>
            <a:spLocks noChangeShapeType="1"/>
          </p:cNvSpPr>
          <p:nvPr/>
        </p:nvSpPr>
        <p:spPr bwMode="auto">
          <a:xfrm>
            <a:off x="800100" y="3595688"/>
            <a:ext cx="68024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924554" name="Group 10"/>
          <p:cNvGrpSpPr>
            <a:grpSpLocks/>
          </p:cNvGrpSpPr>
          <p:nvPr/>
        </p:nvGrpSpPr>
        <p:grpSpPr bwMode="auto">
          <a:xfrm>
            <a:off x="3970338" y="4622800"/>
            <a:ext cx="1203325" cy="388938"/>
            <a:chOff x="2501" y="2912"/>
            <a:chExt cx="758" cy="245"/>
          </a:xfrm>
        </p:grpSpPr>
        <p:sp>
          <p:nvSpPr>
            <p:cNvPr id="151578" name="Text Box 11"/>
            <p:cNvSpPr txBox="1">
              <a:spLocks noChangeArrowheads="1"/>
            </p:cNvSpPr>
            <p:nvPr/>
          </p:nvSpPr>
          <p:spPr bwMode="auto">
            <a:xfrm>
              <a:off x="2808" y="2926"/>
              <a:ext cx="15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cs typeface="Arial" charset="0"/>
                </a:rPr>
                <a:t>t</a:t>
              </a:r>
              <a:endParaRPr lang="el-GR" altLang="en-US" sz="1800">
                <a:cs typeface="Arial" charset="0"/>
              </a:endParaRPr>
            </a:p>
          </p:txBody>
        </p:sp>
        <p:sp>
          <p:nvSpPr>
            <p:cNvPr id="151579" name="Line 12"/>
            <p:cNvSpPr>
              <a:spLocks noChangeShapeType="1"/>
            </p:cNvSpPr>
            <p:nvPr/>
          </p:nvSpPr>
          <p:spPr bwMode="auto">
            <a:xfrm>
              <a:off x="2501" y="2912"/>
              <a:ext cx="758"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924557" name="Group 13"/>
          <p:cNvGrpSpPr>
            <a:grpSpLocks/>
          </p:cNvGrpSpPr>
          <p:nvPr/>
        </p:nvGrpSpPr>
        <p:grpSpPr bwMode="auto">
          <a:xfrm>
            <a:off x="801688" y="1127125"/>
            <a:ext cx="7016750" cy="2468563"/>
            <a:chOff x="505" y="710"/>
            <a:chExt cx="4420" cy="1555"/>
          </a:xfrm>
        </p:grpSpPr>
        <p:sp>
          <p:nvSpPr>
            <p:cNvPr id="151576" name="Line 14"/>
            <p:cNvSpPr>
              <a:spLocks noChangeShapeType="1"/>
            </p:cNvSpPr>
            <p:nvPr/>
          </p:nvSpPr>
          <p:spPr bwMode="auto">
            <a:xfrm flipH="1">
              <a:off x="505" y="2265"/>
              <a:ext cx="224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1577" name="Line 15"/>
            <p:cNvSpPr>
              <a:spLocks noChangeShapeType="1"/>
            </p:cNvSpPr>
            <p:nvPr/>
          </p:nvSpPr>
          <p:spPr bwMode="auto">
            <a:xfrm flipV="1">
              <a:off x="2751" y="710"/>
              <a:ext cx="2174" cy="155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924560" name="Group 16"/>
          <p:cNvGrpSpPr>
            <a:grpSpLocks/>
          </p:cNvGrpSpPr>
          <p:nvPr/>
        </p:nvGrpSpPr>
        <p:grpSpPr bwMode="auto">
          <a:xfrm>
            <a:off x="3960813" y="3594100"/>
            <a:ext cx="412750" cy="569913"/>
            <a:chOff x="2495" y="2264"/>
            <a:chExt cx="260" cy="359"/>
          </a:xfrm>
        </p:grpSpPr>
        <p:sp>
          <p:nvSpPr>
            <p:cNvPr id="151573" name="Line 17"/>
            <p:cNvSpPr>
              <a:spLocks noChangeShapeType="1"/>
            </p:cNvSpPr>
            <p:nvPr/>
          </p:nvSpPr>
          <p:spPr bwMode="auto">
            <a:xfrm>
              <a:off x="2495" y="2420"/>
              <a:ext cx="26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1574" name="Line 18"/>
            <p:cNvSpPr>
              <a:spLocks noChangeShapeType="1"/>
            </p:cNvSpPr>
            <p:nvPr/>
          </p:nvSpPr>
          <p:spPr bwMode="auto">
            <a:xfrm flipV="1">
              <a:off x="2751" y="2264"/>
              <a:ext cx="0" cy="156"/>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1575" name="Text Box 19"/>
            <p:cNvSpPr txBox="1">
              <a:spLocks noChangeArrowheads="1"/>
            </p:cNvSpPr>
            <p:nvPr/>
          </p:nvSpPr>
          <p:spPr bwMode="auto">
            <a:xfrm>
              <a:off x="2507" y="2392"/>
              <a:ext cx="23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cs typeface="Arial" charset="0"/>
                </a:rPr>
                <a:t>t</a:t>
              </a:r>
              <a:r>
                <a:rPr lang="en-US" altLang="en-US" sz="1800" baseline="-25000">
                  <a:cs typeface="Arial" charset="0"/>
                </a:rPr>
                <a:t>in</a:t>
              </a:r>
              <a:endParaRPr lang="el-GR" altLang="en-US" sz="1800" baseline="-25000">
                <a:cs typeface="Arial" charset="0"/>
              </a:endParaRPr>
            </a:p>
          </p:txBody>
        </p:sp>
      </p:grpSp>
      <p:grpSp>
        <p:nvGrpSpPr>
          <p:cNvPr id="2924564" name="Group 20"/>
          <p:cNvGrpSpPr>
            <a:grpSpLocks/>
          </p:cNvGrpSpPr>
          <p:nvPr/>
        </p:nvGrpSpPr>
        <p:grpSpPr bwMode="auto">
          <a:xfrm>
            <a:off x="4365625" y="3009900"/>
            <a:ext cx="966788" cy="795338"/>
            <a:chOff x="2750" y="1896"/>
            <a:chExt cx="609" cy="501"/>
          </a:xfrm>
        </p:grpSpPr>
        <p:sp>
          <p:nvSpPr>
            <p:cNvPr id="151569" name="Line 21"/>
            <p:cNvSpPr>
              <a:spLocks noChangeShapeType="1"/>
            </p:cNvSpPr>
            <p:nvPr/>
          </p:nvSpPr>
          <p:spPr bwMode="auto">
            <a:xfrm flipV="1">
              <a:off x="2845" y="2027"/>
              <a:ext cx="512" cy="37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1570" name="Line 22"/>
            <p:cNvSpPr>
              <a:spLocks noChangeShapeType="1"/>
            </p:cNvSpPr>
            <p:nvPr/>
          </p:nvSpPr>
          <p:spPr bwMode="auto">
            <a:xfrm flipH="1" flipV="1">
              <a:off x="2750" y="2261"/>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1571" name="Line 23"/>
            <p:cNvSpPr>
              <a:spLocks noChangeShapeType="1"/>
            </p:cNvSpPr>
            <p:nvPr/>
          </p:nvSpPr>
          <p:spPr bwMode="auto">
            <a:xfrm flipH="1" flipV="1">
              <a:off x="3271" y="1896"/>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1572" name="Text Box 24"/>
            <p:cNvSpPr txBox="1">
              <a:spLocks noChangeArrowheads="1"/>
            </p:cNvSpPr>
            <p:nvPr/>
          </p:nvSpPr>
          <p:spPr bwMode="auto">
            <a:xfrm rot="-2170826">
              <a:off x="3028" y="2156"/>
              <a:ext cx="28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cs typeface="Arial" charset="0"/>
                </a:rPr>
                <a:t>t</a:t>
              </a:r>
              <a:r>
                <a:rPr lang="en-US" altLang="en-US" sz="1800" baseline="-25000">
                  <a:cs typeface="Arial" charset="0"/>
                </a:rPr>
                <a:t>out</a:t>
              </a:r>
              <a:endParaRPr lang="el-GR" altLang="en-US" sz="1800" baseline="-25000">
                <a:cs typeface="Arial" charset="0"/>
              </a:endParaRPr>
            </a:p>
          </p:txBody>
        </p:sp>
      </p:grpSp>
      <p:grpSp>
        <p:nvGrpSpPr>
          <p:cNvPr id="2924569" name="Group 25"/>
          <p:cNvGrpSpPr>
            <a:grpSpLocks/>
          </p:cNvGrpSpPr>
          <p:nvPr/>
        </p:nvGrpSpPr>
        <p:grpSpPr bwMode="auto">
          <a:xfrm>
            <a:off x="5937250" y="4210050"/>
            <a:ext cx="2855913" cy="806450"/>
            <a:chOff x="3740" y="2652"/>
            <a:chExt cx="1799" cy="508"/>
          </a:xfrm>
        </p:grpSpPr>
        <p:sp>
          <p:nvSpPr>
            <p:cNvPr id="151566" name="Text Box 26"/>
            <p:cNvSpPr txBox="1">
              <a:spLocks noChangeArrowheads="1"/>
            </p:cNvSpPr>
            <p:nvPr/>
          </p:nvSpPr>
          <p:spPr bwMode="auto">
            <a:xfrm>
              <a:off x="3740" y="2825"/>
              <a:ext cx="179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800"/>
                <a:t>A =          = exp(-</a:t>
              </a:r>
              <a:r>
                <a:rPr lang="el-GR" altLang="en-US" sz="1800">
                  <a:cs typeface="Arial" charset="0"/>
                </a:rPr>
                <a:t>μ</a:t>
              </a:r>
              <a:r>
                <a:rPr lang="en-US" altLang="en-US" sz="1800"/>
                <a:t>t)</a:t>
              </a:r>
            </a:p>
          </p:txBody>
        </p:sp>
        <p:sp>
          <p:nvSpPr>
            <p:cNvPr id="151567" name="Text Box 27"/>
            <p:cNvSpPr txBox="1">
              <a:spLocks noChangeArrowheads="1"/>
            </p:cNvSpPr>
            <p:nvPr/>
          </p:nvSpPr>
          <p:spPr bwMode="auto">
            <a:xfrm>
              <a:off x="4005" y="2652"/>
              <a:ext cx="395" cy="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130000"/>
                </a:lnSpc>
                <a:spcBef>
                  <a:spcPct val="0"/>
                </a:spcBef>
                <a:buFontTx/>
                <a:buNone/>
              </a:pPr>
              <a:r>
                <a:rPr lang="en-US" altLang="en-US" sz="1800"/>
                <a:t>I</a:t>
              </a:r>
              <a:r>
                <a:rPr lang="en-US" altLang="en-US" sz="1800" baseline="-25000"/>
                <a:t>T</a:t>
              </a:r>
            </a:p>
            <a:p>
              <a:pPr algn="ctr" eaLnBrk="1" hangingPunct="1">
                <a:lnSpc>
                  <a:spcPct val="130000"/>
                </a:lnSpc>
                <a:spcBef>
                  <a:spcPct val="0"/>
                </a:spcBef>
                <a:buFontTx/>
                <a:buNone/>
              </a:pPr>
              <a:r>
                <a:rPr lang="en-US" altLang="en-US" sz="1800"/>
                <a:t>I</a:t>
              </a:r>
              <a:r>
                <a:rPr lang="en-US" altLang="en-US" sz="1800" baseline="-25000"/>
                <a:t>beam</a:t>
              </a:r>
            </a:p>
          </p:txBody>
        </p:sp>
        <p:sp>
          <p:nvSpPr>
            <p:cNvPr id="151568" name="Line 28"/>
            <p:cNvSpPr>
              <a:spLocks noChangeShapeType="1"/>
            </p:cNvSpPr>
            <p:nvPr/>
          </p:nvSpPr>
          <p:spPr bwMode="auto">
            <a:xfrm>
              <a:off x="4061" y="2940"/>
              <a:ext cx="3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51565" name="Text Box 29"/>
          <p:cNvSpPr txBox="1">
            <a:spLocks noChangeArrowheads="1"/>
          </p:cNvSpPr>
          <p:nvPr/>
        </p:nvSpPr>
        <p:spPr bwMode="auto">
          <a:xfrm>
            <a:off x="4413250" y="2736850"/>
            <a:ext cx="3159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l-GR" altLang="en-US" sz="1800">
                <a:cs typeface="Arial" charset="0"/>
              </a:rPr>
              <a:t>μ</a:t>
            </a:r>
          </a:p>
        </p:txBody>
      </p:sp>
    </p:spTree>
    <p:extLst>
      <p:ext uri="{BB962C8B-B14F-4D97-AF65-F5344CB8AC3E}">
        <p14:creationId xmlns:p14="http://schemas.microsoft.com/office/powerpoint/2010/main" val="148923769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924553"/>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92455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nodeType="clickEffect">
                                  <p:stCondLst>
                                    <p:cond delay="0"/>
                                  </p:stCondLst>
                                  <p:childTnLst>
                                    <p:set>
                                      <p:cBhvr>
                                        <p:cTn id="12" dur="1" fill="hold">
                                          <p:stCondLst>
                                            <p:cond delay="0"/>
                                          </p:stCondLst>
                                        </p:cTn>
                                        <p:tgtEl>
                                          <p:spTgt spid="2924554"/>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292456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2456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924549"/>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292456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4549" grpId="0"/>
      <p:bldP spid="2924553"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ChangeArrowheads="1"/>
          </p:cNvSpPr>
          <p:nvPr/>
        </p:nvSpPr>
        <p:spPr bwMode="auto">
          <a:xfrm>
            <a:off x="3952875" y="2116138"/>
            <a:ext cx="1236663" cy="2970212"/>
          </a:xfrm>
          <a:prstGeom prst="rect">
            <a:avLst/>
          </a:prstGeom>
          <a:solidFill>
            <a:srgbClr val="FFD1E8"/>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52579" name="Rectangle 3"/>
          <p:cNvSpPr>
            <a:spLocks noGrp="1" noChangeArrowheads="1"/>
          </p:cNvSpPr>
          <p:nvPr>
            <p:ph type="title"/>
          </p:nvPr>
        </p:nvSpPr>
        <p:spPr>
          <a:xfrm>
            <a:off x="457200" y="0"/>
            <a:ext cx="8229600" cy="1143000"/>
          </a:xfrm>
          <a:extLst>
            <a:ext uri="{909E8E84-426E-40DD-AFC4-6F175D3DCCD1}">
              <a14:hiddenFill xmlns:a14="http://schemas.microsoft.com/office/drawing/2010/main">
                <a:solidFill>
                  <a:schemeClr val="bg1"/>
                </a:solidFill>
              </a14:hiddenFill>
            </a:ext>
          </a:extLst>
        </p:spPr>
        <p:txBody>
          <a:bodyPr/>
          <a:lstStyle/>
          <a:p>
            <a:pPr eaLnBrk="1" hangingPunct="1"/>
            <a:r>
              <a:rPr lang="en-US" altLang="en-US" sz="5400" smtClean="0"/>
              <a:t>attenuation factor</a:t>
            </a:r>
          </a:p>
        </p:txBody>
      </p:sp>
      <p:sp>
        <p:nvSpPr>
          <p:cNvPr id="152580" name="Text Box 4"/>
          <p:cNvSpPr txBox="1">
            <a:spLocks noChangeArrowheads="1"/>
          </p:cNvSpPr>
          <p:nvPr/>
        </p:nvSpPr>
        <p:spPr bwMode="auto">
          <a:xfrm>
            <a:off x="82550" y="5381625"/>
            <a:ext cx="9034463"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fr-FR" altLang="en-US" sz="1800"/>
              <a:t>Bouguer, P.  (1729). </a:t>
            </a:r>
            <a:r>
              <a:rPr lang="fr-FR" altLang="en-US" sz="1800" i="1"/>
              <a:t>Essai d'optique sur la gradation de la lumière</a:t>
            </a:r>
            <a:r>
              <a:rPr lang="fr-FR" altLang="en-US" sz="1800"/>
              <a:t>.</a:t>
            </a:r>
          </a:p>
          <a:p>
            <a:pPr eaLnBrk="1" hangingPunct="1">
              <a:spcBef>
                <a:spcPct val="0"/>
              </a:spcBef>
              <a:buFontTx/>
              <a:buNone/>
            </a:pPr>
            <a:r>
              <a:rPr lang="fr-FR" altLang="en-US" sz="1800"/>
              <a:t>Lambert, J. H.  (1760). </a:t>
            </a:r>
            <a:r>
              <a:rPr lang="fr-FR" altLang="en-US" sz="1800" i="1"/>
              <a:t>Photometria: sive De mensura et gradibus luminis, colorum et umbrae</a:t>
            </a:r>
            <a:r>
              <a:rPr lang="fr-FR" altLang="en-US" sz="1800"/>
              <a:t>. </a:t>
            </a:r>
            <a:r>
              <a:rPr lang="en-US" altLang="en-US" sz="1800"/>
              <a:t>E. Klett.</a:t>
            </a:r>
          </a:p>
          <a:p>
            <a:pPr eaLnBrk="1" hangingPunct="1">
              <a:spcBef>
                <a:spcPct val="0"/>
              </a:spcBef>
              <a:buFontTx/>
              <a:buNone/>
            </a:pPr>
            <a:r>
              <a:rPr lang="en-US" altLang="en-US" sz="1800"/>
              <a:t>Beer, A. (1852)."Bestimmung der Absorption des rothen Lichts in farbigen Flüssigkeiten", </a:t>
            </a:r>
            <a:r>
              <a:rPr lang="en-US" altLang="en-US" sz="1800" i="1"/>
              <a:t>Ann. Phys. Chem</a:t>
            </a:r>
            <a:r>
              <a:rPr lang="en-US" altLang="en-US" sz="1800"/>
              <a:t> </a:t>
            </a:r>
            <a:r>
              <a:rPr lang="en-US" altLang="en-US" sz="1800" b="1"/>
              <a:t>86</a:t>
            </a:r>
            <a:r>
              <a:rPr lang="en-US" altLang="en-US" sz="1800"/>
              <a:t>, 78-90. </a:t>
            </a:r>
          </a:p>
        </p:txBody>
      </p:sp>
      <p:sp>
        <p:nvSpPr>
          <p:cNvPr id="152581" name="Text Box 5"/>
          <p:cNvSpPr txBox="1">
            <a:spLocks noChangeArrowheads="1"/>
          </p:cNvSpPr>
          <p:nvPr/>
        </p:nvSpPr>
        <p:spPr bwMode="auto">
          <a:xfrm>
            <a:off x="5937250" y="4484688"/>
            <a:ext cx="30559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800"/>
              <a:t>A =          = exp(-</a:t>
            </a:r>
            <a:r>
              <a:rPr lang="el-GR" altLang="en-US" sz="1800">
                <a:cs typeface="Arial" charset="0"/>
              </a:rPr>
              <a:t>μ</a:t>
            </a:r>
            <a:r>
              <a:rPr lang="en-US" altLang="en-US" sz="1800">
                <a:cs typeface="Arial" charset="0"/>
              </a:rPr>
              <a:t>(</a:t>
            </a:r>
            <a:r>
              <a:rPr lang="en-US" altLang="en-US" sz="1800"/>
              <a:t>t</a:t>
            </a:r>
            <a:r>
              <a:rPr lang="en-US" altLang="en-US" sz="1800" baseline="-25000"/>
              <a:t>in</a:t>
            </a:r>
            <a:r>
              <a:rPr lang="en-US" altLang="en-US" sz="1800"/>
              <a:t>+ t</a:t>
            </a:r>
            <a:r>
              <a:rPr lang="en-US" altLang="en-US" sz="1800" baseline="-25000"/>
              <a:t>out</a:t>
            </a:r>
            <a:r>
              <a:rPr lang="en-US" altLang="en-US" sz="1800"/>
              <a:t>))</a:t>
            </a:r>
          </a:p>
        </p:txBody>
      </p:sp>
      <p:grpSp>
        <p:nvGrpSpPr>
          <p:cNvPr id="152582" name="Group 6"/>
          <p:cNvGrpSpPr>
            <a:grpSpLocks/>
          </p:cNvGrpSpPr>
          <p:nvPr/>
        </p:nvGrpSpPr>
        <p:grpSpPr bwMode="auto">
          <a:xfrm>
            <a:off x="6357938" y="4210050"/>
            <a:ext cx="627062" cy="806450"/>
            <a:chOff x="4005" y="2652"/>
            <a:chExt cx="395" cy="508"/>
          </a:xfrm>
        </p:grpSpPr>
        <p:sp>
          <p:nvSpPr>
            <p:cNvPr id="152619" name="Text Box 7"/>
            <p:cNvSpPr txBox="1">
              <a:spLocks noChangeArrowheads="1"/>
            </p:cNvSpPr>
            <p:nvPr/>
          </p:nvSpPr>
          <p:spPr bwMode="auto">
            <a:xfrm>
              <a:off x="4005" y="2652"/>
              <a:ext cx="395" cy="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130000"/>
                </a:lnSpc>
                <a:spcBef>
                  <a:spcPct val="0"/>
                </a:spcBef>
                <a:buFontTx/>
                <a:buNone/>
              </a:pPr>
              <a:r>
                <a:rPr lang="en-US" altLang="en-US" sz="1800"/>
                <a:t>I</a:t>
              </a:r>
              <a:r>
                <a:rPr lang="en-US" altLang="en-US" sz="1800" baseline="-25000"/>
                <a:t>T</a:t>
              </a:r>
            </a:p>
            <a:p>
              <a:pPr algn="ctr" eaLnBrk="1" hangingPunct="1">
                <a:lnSpc>
                  <a:spcPct val="130000"/>
                </a:lnSpc>
                <a:spcBef>
                  <a:spcPct val="0"/>
                </a:spcBef>
                <a:buFontTx/>
                <a:buNone/>
              </a:pPr>
              <a:r>
                <a:rPr lang="en-US" altLang="en-US" sz="1800"/>
                <a:t>I</a:t>
              </a:r>
              <a:r>
                <a:rPr lang="en-US" altLang="en-US" sz="1800" baseline="-25000"/>
                <a:t>beam</a:t>
              </a:r>
            </a:p>
          </p:txBody>
        </p:sp>
        <p:sp>
          <p:nvSpPr>
            <p:cNvPr id="152620" name="Line 8"/>
            <p:cNvSpPr>
              <a:spLocks noChangeShapeType="1"/>
            </p:cNvSpPr>
            <p:nvPr/>
          </p:nvSpPr>
          <p:spPr bwMode="auto">
            <a:xfrm>
              <a:off x="4061" y="2940"/>
              <a:ext cx="3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925577" name="Group 9"/>
          <p:cNvGrpSpPr>
            <a:grpSpLocks/>
          </p:cNvGrpSpPr>
          <p:nvPr/>
        </p:nvGrpSpPr>
        <p:grpSpPr bwMode="auto">
          <a:xfrm>
            <a:off x="801688" y="1127125"/>
            <a:ext cx="7016750" cy="3036888"/>
            <a:chOff x="505" y="710"/>
            <a:chExt cx="4420" cy="1913"/>
          </a:xfrm>
        </p:grpSpPr>
        <p:grpSp>
          <p:nvGrpSpPr>
            <p:cNvPr id="152607" name="Group 10"/>
            <p:cNvGrpSpPr>
              <a:grpSpLocks/>
            </p:cNvGrpSpPr>
            <p:nvPr/>
          </p:nvGrpSpPr>
          <p:grpSpPr bwMode="auto">
            <a:xfrm>
              <a:off x="505" y="710"/>
              <a:ext cx="4420" cy="1555"/>
              <a:chOff x="505" y="710"/>
              <a:chExt cx="4420" cy="1555"/>
            </a:xfrm>
          </p:grpSpPr>
          <p:sp>
            <p:nvSpPr>
              <p:cNvPr id="152617" name="Line 11"/>
              <p:cNvSpPr>
                <a:spLocks noChangeShapeType="1"/>
              </p:cNvSpPr>
              <p:nvPr/>
            </p:nvSpPr>
            <p:spPr bwMode="auto">
              <a:xfrm flipH="1">
                <a:off x="505" y="2265"/>
                <a:ext cx="224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618" name="Line 12"/>
              <p:cNvSpPr>
                <a:spLocks noChangeShapeType="1"/>
              </p:cNvSpPr>
              <p:nvPr/>
            </p:nvSpPr>
            <p:spPr bwMode="auto">
              <a:xfrm flipV="1">
                <a:off x="2751" y="710"/>
                <a:ext cx="2174" cy="155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52608" name="Group 13"/>
            <p:cNvGrpSpPr>
              <a:grpSpLocks/>
            </p:cNvGrpSpPr>
            <p:nvPr/>
          </p:nvGrpSpPr>
          <p:grpSpPr bwMode="auto">
            <a:xfrm>
              <a:off x="2495" y="2264"/>
              <a:ext cx="260" cy="359"/>
              <a:chOff x="2495" y="2264"/>
              <a:chExt cx="260" cy="359"/>
            </a:xfrm>
          </p:grpSpPr>
          <p:sp>
            <p:nvSpPr>
              <p:cNvPr id="152614" name="Line 14"/>
              <p:cNvSpPr>
                <a:spLocks noChangeShapeType="1"/>
              </p:cNvSpPr>
              <p:nvPr/>
            </p:nvSpPr>
            <p:spPr bwMode="auto">
              <a:xfrm>
                <a:off x="2495" y="2420"/>
                <a:ext cx="26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615" name="Line 15"/>
              <p:cNvSpPr>
                <a:spLocks noChangeShapeType="1"/>
              </p:cNvSpPr>
              <p:nvPr/>
            </p:nvSpPr>
            <p:spPr bwMode="auto">
              <a:xfrm flipV="1">
                <a:off x="2751" y="2264"/>
                <a:ext cx="0" cy="156"/>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616" name="Text Box 16"/>
              <p:cNvSpPr txBox="1">
                <a:spLocks noChangeArrowheads="1"/>
              </p:cNvSpPr>
              <p:nvPr/>
            </p:nvSpPr>
            <p:spPr bwMode="auto">
              <a:xfrm>
                <a:off x="2507" y="2392"/>
                <a:ext cx="23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cs typeface="Arial" charset="0"/>
                  </a:rPr>
                  <a:t>t</a:t>
                </a:r>
                <a:r>
                  <a:rPr lang="en-US" altLang="en-US" sz="1800" baseline="-25000">
                    <a:cs typeface="Arial" charset="0"/>
                  </a:rPr>
                  <a:t>in</a:t>
                </a:r>
                <a:endParaRPr lang="el-GR" altLang="en-US" sz="1800" baseline="-25000">
                  <a:cs typeface="Arial" charset="0"/>
                </a:endParaRPr>
              </a:p>
            </p:txBody>
          </p:sp>
        </p:grpSp>
        <p:grpSp>
          <p:nvGrpSpPr>
            <p:cNvPr id="152609" name="Group 17"/>
            <p:cNvGrpSpPr>
              <a:grpSpLocks/>
            </p:cNvGrpSpPr>
            <p:nvPr/>
          </p:nvGrpSpPr>
          <p:grpSpPr bwMode="auto">
            <a:xfrm>
              <a:off x="2750" y="1896"/>
              <a:ext cx="609" cy="501"/>
              <a:chOff x="2750" y="1896"/>
              <a:chExt cx="609" cy="501"/>
            </a:xfrm>
          </p:grpSpPr>
          <p:sp>
            <p:nvSpPr>
              <p:cNvPr id="152610" name="Line 18"/>
              <p:cNvSpPr>
                <a:spLocks noChangeShapeType="1"/>
              </p:cNvSpPr>
              <p:nvPr/>
            </p:nvSpPr>
            <p:spPr bwMode="auto">
              <a:xfrm flipV="1">
                <a:off x="2845" y="2027"/>
                <a:ext cx="512" cy="37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611" name="Line 19"/>
              <p:cNvSpPr>
                <a:spLocks noChangeShapeType="1"/>
              </p:cNvSpPr>
              <p:nvPr/>
            </p:nvSpPr>
            <p:spPr bwMode="auto">
              <a:xfrm flipH="1" flipV="1">
                <a:off x="2750" y="2261"/>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612" name="Line 20"/>
              <p:cNvSpPr>
                <a:spLocks noChangeShapeType="1"/>
              </p:cNvSpPr>
              <p:nvPr/>
            </p:nvSpPr>
            <p:spPr bwMode="auto">
              <a:xfrm flipH="1" flipV="1">
                <a:off x="3271" y="1896"/>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613" name="Text Box 21"/>
              <p:cNvSpPr txBox="1">
                <a:spLocks noChangeArrowheads="1"/>
              </p:cNvSpPr>
              <p:nvPr/>
            </p:nvSpPr>
            <p:spPr bwMode="auto">
              <a:xfrm rot="-2170826">
                <a:off x="3028" y="2156"/>
                <a:ext cx="28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cs typeface="Arial" charset="0"/>
                  </a:rPr>
                  <a:t>t</a:t>
                </a:r>
                <a:r>
                  <a:rPr lang="en-US" altLang="en-US" sz="1800" baseline="-25000">
                    <a:cs typeface="Arial" charset="0"/>
                  </a:rPr>
                  <a:t>out</a:t>
                </a:r>
                <a:endParaRPr lang="el-GR" altLang="en-US" sz="1800" baseline="-25000">
                  <a:cs typeface="Arial" charset="0"/>
                </a:endParaRPr>
              </a:p>
            </p:txBody>
          </p:sp>
        </p:grpSp>
      </p:grpSp>
      <p:grpSp>
        <p:nvGrpSpPr>
          <p:cNvPr id="2925590" name="Group 22"/>
          <p:cNvGrpSpPr>
            <a:grpSpLocks/>
          </p:cNvGrpSpPr>
          <p:nvPr/>
        </p:nvGrpSpPr>
        <p:grpSpPr bwMode="auto">
          <a:xfrm>
            <a:off x="1117600" y="1793875"/>
            <a:ext cx="7016750" cy="3036888"/>
            <a:chOff x="704" y="1130"/>
            <a:chExt cx="4420" cy="1913"/>
          </a:xfrm>
        </p:grpSpPr>
        <p:grpSp>
          <p:nvGrpSpPr>
            <p:cNvPr id="152597" name="Group 23"/>
            <p:cNvGrpSpPr>
              <a:grpSpLocks/>
            </p:cNvGrpSpPr>
            <p:nvPr/>
          </p:nvGrpSpPr>
          <p:grpSpPr bwMode="auto">
            <a:xfrm>
              <a:off x="704" y="1130"/>
              <a:ext cx="4420" cy="1555"/>
              <a:chOff x="505" y="710"/>
              <a:chExt cx="4420" cy="1555"/>
            </a:xfrm>
          </p:grpSpPr>
          <p:sp>
            <p:nvSpPr>
              <p:cNvPr id="152605" name="Line 24"/>
              <p:cNvSpPr>
                <a:spLocks noChangeShapeType="1"/>
              </p:cNvSpPr>
              <p:nvPr/>
            </p:nvSpPr>
            <p:spPr bwMode="auto">
              <a:xfrm flipH="1">
                <a:off x="505" y="2265"/>
                <a:ext cx="224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606" name="Line 25"/>
              <p:cNvSpPr>
                <a:spLocks noChangeShapeType="1"/>
              </p:cNvSpPr>
              <p:nvPr/>
            </p:nvSpPr>
            <p:spPr bwMode="auto">
              <a:xfrm flipV="1">
                <a:off x="2751" y="710"/>
                <a:ext cx="2174" cy="155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52598" name="Line 26"/>
            <p:cNvSpPr>
              <a:spLocks noChangeShapeType="1"/>
            </p:cNvSpPr>
            <p:nvPr/>
          </p:nvSpPr>
          <p:spPr bwMode="auto">
            <a:xfrm>
              <a:off x="2490" y="2840"/>
              <a:ext cx="464"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599" name="Line 27"/>
            <p:cNvSpPr>
              <a:spLocks noChangeShapeType="1"/>
            </p:cNvSpPr>
            <p:nvPr/>
          </p:nvSpPr>
          <p:spPr bwMode="auto">
            <a:xfrm flipV="1">
              <a:off x="2950" y="2684"/>
              <a:ext cx="0" cy="156"/>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600" name="Text Box 28"/>
            <p:cNvSpPr txBox="1">
              <a:spLocks noChangeArrowheads="1"/>
            </p:cNvSpPr>
            <p:nvPr/>
          </p:nvSpPr>
          <p:spPr bwMode="auto">
            <a:xfrm>
              <a:off x="2603" y="2812"/>
              <a:ext cx="23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cs typeface="Arial" charset="0"/>
                </a:rPr>
                <a:t>t</a:t>
              </a:r>
              <a:r>
                <a:rPr lang="en-US" altLang="en-US" sz="1800" baseline="-25000">
                  <a:cs typeface="Arial" charset="0"/>
                </a:rPr>
                <a:t>in</a:t>
              </a:r>
              <a:endParaRPr lang="el-GR" altLang="en-US" sz="1800" baseline="-25000">
                <a:cs typeface="Arial" charset="0"/>
              </a:endParaRPr>
            </a:p>
          </p:txBody>
        </p:sp>
        <p:sp>
          <p:nvSpPr>
            <p:cNvPr id="152601" name="Line 29"/>
            <p:cNvSpPr>
              <a:spLocks noChangeShapeType="1"/>
            </p:cNvSpPr>
            <p:nvPr/>
          </p:nvSpPr>
          <p:spPr bwMode="auto">
            <a:xfrm flipV="1">
              <a:off x="3044" y="2590"/>
              <a:ext cx="315" cy="227"/>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602" name="Line 30"/>
            <p:cNvSpPr>
              <a:spLocks noChangeShapeType="1"/>
            </p:cNvSpPr>
            <p:nvPr/>
          </p:nvSpPr>
          <p:spPr bwMode="auto">
            <a:xfrm flipH="1" flipV="1">
              <a:off x="2949" y="2681"/>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603" name="Line 31"/>
            <p:cNvSpPr>
              <a:spLocks noChangeShapeType="1"/>
            </p:cNvSpPr>
            <p:nvPr/>
          </p:nvSpPr>
          <p:spPr bwMode="auto">
            <a:xfrm flipH="1" flipV="1">
              <a:off x="3273" y="2461"/>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604" name="Text Box 32"/>
            <p:cNvSpPr txBox="1">
              <a:spLocks noChangeArrowheads="1"/>
            </p:cNvSpPr>
            <p:nvPr/>
          </p:nvSpPr>
          <p:spPr bwMode="auto">
            <a:xfrm rot="-2170826">
              <a:off x="3250" y="2618"/>
              <a:ext cx="28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cs typeface="Arial" charset="0"/>
                </a:rPr>
                <a:t>t</a:t>
              </a:r>
              <a:r>
                <a:rPr lang="en-US" altLang="en-US" sz="1800" baseline="-25000">
                  <a:cs typeface="Arial" charset="0"/>
                </a:rPr>
                <a:t>out</a:t>
              </a:r>
              <a:endParaRPr lang="el-GR" altLang="en-US" sz="1800" baseline="-25000">
                <a:cs typeface="Arial" charset="0"/>
              </a:endParaRPr>
            </a:p>
          </p:txBody>
        </p:sp>
      </p:grpSp>
      <p:grpSp>
        <p:nvGrpSpPr>
          <p:cNvPr id="2925601" name="Group 33"/>
          <p:cNvGrpSpPr>
            <a:grpSpLocks/>
          </p:cNvGrpSpPr>
          <p:nvPr/>
        </p:nvGrpSpPr>
        <p:grpSpPr bwMode="auto">
          <a:xfrm>
            <a:off x="606425" y="9525"/>
            <a:ext cx="7016750" cy="3062288"/>
            <a:chOff x="382" y="6"/>
            <a:chExt cx="4420" cy="1929"/>
          </a:xfrm>
        </p:grpSpPr>
        <p:grpSp>
          <p:nvGrpSpPr>
            <p:cNvPr id="152587" name="Group 34"/>
            <p:cNvGrpSpPr>
              <a:grpSpLocks/>
            </p:cNvGrpSpPr>
            <p:nvPr/>
          </p:nvGrpSpPr>
          <p:grpSpPr bwMode="auto">
            <a:xfrm>
              <a:off x="382" y="6"/>
              <a:ext cx="4420" cy="1555"/>
              <a:chOff x="505" y="710"/>
              <a:chExt cx="4420" cy="1555"/>
            </a:xfrm>
          </p:grpSpPr>
          <p:sp>
            <p:nvSpPr>
              <p:cNvPr id="152595" name="Line 35"/>
              <p:cNvSpPr>
                <a:spLocks noChangeShapeType="1"/>
              </p:cNvSpPr>
              <p:nvPr/>
            </p:nvSpPr>
            <p:spPr bwMode="auto">
              <a:xfrm flipH="1">
                <a:off x="505" y="2265"/>
                <a:ext cx="224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596" name="Line 36"/>
              <p:cNvSpPr>
                <a:spLocks noChangeShapeType="1"/>
              </p:cNvSpPr>
              <p:nvPr/>
            </p:nvSpPr>
            <p:spPr bwMode="auto">
              <a:xfrm flipV="1">
                <a:off x="2751" y="710"/>
                <a:ext cx="2174" cy="155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52588" name="Line 37"/>
            <p:cNvSpPr>
              <a:spLocks noChangeShapeType="1"/>
            </p:cNvSpPr>
            <p:nvPr/>
          </p:nvSpPr>
          <p:spPr bwMode="auto">
            <a:xfrm>
              <a:off x="2488" y="1716"/>
              <a:ext cx="144"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589" name="Line 38"/>
            <p:cNvSpPr>
              <a:spLocks noChangeShapeType="1"/>
            </p:cNvSpPr>
            <p:nvPr/>
          </p:nvSpPr>
          <p:spPr bwMode="auto">
            <a:xfrm flipV="1">
              <a:off x="2628" y="1560"/>
              <a:ext cx="0" cy="156"/>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590" name="Text Box 39"/>
            <p:cNvSpPr txBox="1">
              <a:spLocks noChangeArrowheads="1"/>
            </p:cNvSpPr>
            <p:nvPr/>
          </p:nvSpPr>
          <p:spPr bwMode="auto">
            <a:xfrm>
              <a:off x="2480" y="1704"/>
              <a:ext cx="23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cs typeface="Arial" charset="0"/>
                </a:rPr>
                <a:t>t</a:t>
              </a:r>
              <a:r>
                <a:rPr lang="en-US" altLang="en-US" sz="1800" baseline="-25000">
                  <a:cs typeface="Arial" charset="0"/>
                </a:rPr>
                <a:t>in</a:t>
              </a:r>
              <a:endParaRPr lang="el-GR" altLang="en-US" sz="1800" baseline="-25000">
                <a:cs typeface="Arial" charset="0"/>
              </a:endParaRPr>
            </a:p>
          </p:txBody>
        </p:sp>
        <p:sp>
          <p:nvSpPr>
            <p:cNvPr id="152591" name="Line 40"/>
            <p:cNvSpPr>
              <a:spLocks noChangeShapeType="1"/>
            </p:cNvSpPr>
            <p:nvPr/>
          </p:nvSpPr>
          <p:spPr bwMode="auto">
            <a:xfrm flipV="1">
              <a:off x="2722" y="1466"/>
              <a:ext cx="315" cy="227"/>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592" name="Line 41"/>
            <p:cNvSpPr>
              <a:spLocks noChangeShapeType="1"/>
            </p:cNvSpPr>
            <p:nvPr/>
          </p:nvSpPr>
          <p:spPr bwMode="auto">
            <a:xfrm flipH="1" flipV="1">
              <a:off x="2627" y="1557"/>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593" name="Line 42"/>
            <p:cNvSpPr>
              <a:spLocks noChangeShapeType="1"/>
            </p:cNvSpPr>
            <p:nvPr/>
          </p:nvSpPr>
          <p:spPr bwMode="auto">
            <a:xfrm flipH="1" flipV="1">
              <a:off x="2951" y="1337"/>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594" name="Text Box 43"/>
            <p:cNvSpPr txBox="1">
              <a:spLocks noChangeArrowheads="1"/>
            </p:cNvSpPr>
            <p:nvPr/>
          </p:nvSpPr>
          <p:spPr bwMode="auto">
            <a:xfrm rot="-2170826">
              <a:off x="2928" y="1494"/>
              <a:ext cx="28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cs typeface="Arial" charset="0"/>
                </a:rPr>
                <a:t>t</a:t>
              </a:r>
              <a:r>
                <a:rPr lang="en-US" altLang="en-US" sz="1800" baseline="-25000">
                  <a:cs typeface="Arial" charset="0"/>
                </a:rPr>
                <a:t>out</a:t>
              </a:r>
              <a:endParaRPr lang="el-GR" altLang="en-US" sz="1800" baseline="-25000">
                <a:cs typeface="Arial" charset="0"/>
              </a:endParaRPr>
            </a:p>
          </p:txBody>
        </p:sp>
      </p:grpSp>
      <p:sp>
        <p:nvSpPr>
          <p:cNvPr id="152586" name="Text Box 44"/>
          <p:cNvSpPr txBox="1">
            <a:spLocks noChangeArrowheads="1"/>
          </p:cNvSpPr>
          <p:nvPr/>
        </p:nvSpPr>
        <p:spPr bwMode="auto">
          <a:xfrm>
            <a:off x="4413250" y="2736850"/>
            <a:ext cx="3159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l-GR" altLang="en-US" sz="1800">
                <a:cs typeface="Arial" charset="0"/>
              </a:rPr>
              <a:t>μ</a:t>
            </a:r>
          </a:p>
        </p:txBody>
      </p:sp>
    </p:spTree>
    <p:extLst>
      <p:ext uri="{BB962C8B-B14F-4D97-AF65-F5344CB8AC3E}">
        <p14:creationId xmlns:p14="http://schemas.microsoft.com/office/powerpoint/2010/main" val="267012283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25590"/>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925577"/>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925601"/>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292559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Oval 2"/>
          <p:cNvSpPr>
            <a:spLocks noChangeArrowheads="1"/>
          </p:cNvSpPr>
          <p:nvPr/>
        </p:nvSpPr>
        <p:spPr bwMode="auto">
          <a:xfrm>
            <a:off x="3219450" y="1277938"/>
            <a:ext cx="2755900" cy="4433887"/>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53603" name="Rectangle 3"/>
          <p:cNvSpPr>
            <a:spLocks noChangeArrowheads="1"/>
          </p:cNvSpPr>
          <p:nvPr/>
        </p:nvSpPr>
        <p:spPr bwMode="auto">
          <a:xfrm>
            <a:off x="3952875" y="2116138"/>
            <a:ext cx="1236663" cy="2970212"/>
          </a:xfrm>
          <a:prstGeom prst="rect">
            <a:avLst/>
          </a:prstGeom>
          <a:solidFill>
            <a:srgbClr val="FFD1E8"/>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53604" name="Rectangle 4"/>
          <p:cNvSpPr>
            <a:spLocks noGrp="1" noChangeArrowheads="1"/>
          </p:cNvSpPr>
          <p:nvPr>
            <p:ph type="title"/>
          </p:nvPr>
        </p:nvSpPr>
        <p:spPr>
          <a:xfrm>
            <a:off x="457200" y="0"/>
            <a:ext cx="8229600" cy="1143000"/>
          </a:xfrm>
          <a:extLst>
            <a:ext uri="{909E8E84-426E-40DD-AFC4-6F175D3DCCD1}">
              <a14:hiddenFill xmlns:a14="http://schemas.microsoft.com/office/drawing/2010/main">
                <a:solidFill>
                  <a:schemeClr val="bg1"/>
                </a:solidFill>
              </a14:hiddenFill>
            </a:ext>
          </a:extLst>
        </p:spPr>
        <p:txBody>
          <a:bodyPr/>
          <a:lstStyle/>
          <a:p>
            <a:pPr eaLnBrk="1" hangingPunct="1"/>
            <a:r>
              <a:rPr lang="en-US" altLang="en-US" sz="5400" smtClean="0"/>
              <a:t>attenuation factor</a:t>
            </a:r>
          </a:p>
        </p:txBody>
      </p:sp>
      <p:sp>
        <p:nvSpPr>
          <p:cNvPr id="153605" name="Text Box 5"/>
          <p:cNvSpPr txBox="1">
            <a:spLocks noChangeArrowheads="1"/>
          </p:cNvSpPr>
          <p:nvPr/>
        </p:nvSpPr>
        <p:spPr bwMode="auto">
          <a:xfrm>
            <a:off x="82550" y="5381625"/>
            <a:ext cx="9034463"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fr-FR" altLang="en-US" sz="1800"/>
              <a:t>Bouguer, P.  (1729). </a:t>
            </a:r>
            <a:r>
              <a:rPr lang="fr-FR" altLang="en-US" sz="1800" i="1"/>
              <a:t>Essai d'optique sur la gradation de la lumière</a:t>
            </a:r>
            <a:r>
              <a:rPr lang="fr-FR" altLang="en-US" sz="1800"/>
              <a:t>.</a:t>
            </a:r>
          </a:p>
          <a:p>
            <a:pPr eaLnBrk="1" hangingPunct="1">
              <a:spcBef>
                <a:spcPct val="0"/>
              </a:spcBef>
              <a:buFontTx/>
              <a:buNone/>
            </a:pPr>
            <a:r>
              <a:rPr lang="fr-FR" altLang="en-US" sz="1800"/>
              <a:t>Lambert, J. H.  (1760). </a:t>
            </a:r>
            <a:r>
              <a:rPr lang="fr-FR" altLang="en-US" sz="1800" i="1"/>
              <a:t>Photometria: sive De mensura et gradibus luminis, colorum et umbrae</a:t>
            </a:r>
            <a:r>
              <a:rPr lang="fr-FR" altLang="en-US" sz="1800"/>
              <a:t>. </a:t>
            </a:r>
            <a:r>
              <a:rPr lang="en-US" altLang="en-US" sz="1800"/>
              <a:t>E. Klett.</a:t>
            </a:r>
          </a:p>
          <a:p>
            <a:pPr eaLnBrk="1" hangingPunct="1">
              <a:spcBef>
                <a:spcPct val="0"/>
              </a:spcBef>
              <a:buFontTx/>
              <a:buNone/>
            </a:pPr>
            <a:r>
              <a:rPr lang="en-US" altLang="en-US" sz="1800"/>
              <a:t>Beer, A. (1852)."Bestimmung der Absorption des rothen Lichts in farbigen Flüssigkeiten", </a:t>
            </a:r>
            <a:r>
              <a:rPr lang="en-US" altLang="en-US" sz="1800" i="1"/>
              <a:t>Ann. Phys. Chem</a:t>
            </a:r>
            <a:r>
              <a:rPr lang="en-US" altLang="en-US" sz="1800"/>
              <a:t> </a:t>
            </a:r>
            <a:r>
              <a:rPr lang="en-US" altLang="en-US" sz="1800" b="1"/>
              <a:t>86</a:t>
            </a:r>
            <a:r>
              <a:rPr lang="en-US" altLang="en-US" sz="1800"/>
              <a:t>, 78-90. </a:t>
            </a:r>
          </a:p>
        </p:txBody>
      </p:sp>
      <p:sp>
        <p:nvSpPr>
          <p:cNvPr id="153606" name="Text Box 6"/>
          <p:cNvSpPr txBox="1">
            <a:spLocks noChangeArrowheads="1"/>
          </p:cNvSpPr>
          <p:nvPr/>
        </p:nvSpPr>
        <p:spPr bwMode="auto">
          <a:xfrm>
            <a:off x="5937250" y="4484688"/>
            <a:ext cx="3206750" cy="77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800"/>
              <a:t>A =          = exp[-</a:t>
            </a:r>
            <a:r>
              <a:rPr lang="el-GR" altLang="en-US" sz="1800">
                <a:cs typeface="Arial" charset="0"/>
              </a:rPr>
              <a:t>μ</a:t>
            </a:r>
            <a:r>
              <a:rPr lang="en-US" altLang="en-US" sz="1800" baseline="-25000">
                <a:cs typeface="Arial" charset="0"/>
              </a:rPr>
              <a:t>xtal</a:t>
            </a:r>
            <a:r>
              <a:rPr lang="en-US" altLang="en-US" sz="1800">
                <a:cs typeface="Arial" charset="0"/>
              </a:rPr>
              <a:t>(</a:t>
            </a:r>
            <a:r>
              <a:rPr lang="en-US" altLang="en-US" sz="1800"/>
              <a:t>t</a:t>
            </a:r>
            <a:r>
              <a:rPr lang="en-US" altLang="en-US" sz="1800" baseline="-25000"/>
              <a:t>xi</a:t>
            </a:r>
            <a:r>
              <a:rPr lang="en-US" altLang="en-US" sz="1800"/>
              <a:t>+ t</a:t>
            </a:r>
            <a:r>
              <a:rPr lang="en-US" altLang="en-US" sz="1800" baseline="-25000"/>
              <a:t>xo</a:t>
            </a:r>
            <a:r>
              <a:rPr lang="en-US" altLang="en-US" sz="1800"/>
              <a:t>)</a:t>
            </a:r>
          </a:p>
          <a:p>
            <a:pPr eaLnBrk="1" hangingPunct="1">
              <a:spcBef>
                <a:spcPct val="50000"/>
              </a:spcBef>
              <a:buFontTx/>
              <a:buNone/>
            </a:pPr>
            <a:r>
              <a:rPr lang="en-US" altLang="en-US" sz="1800"/>
              <a:t>                    -</a:t>
            </a:r>
            <a:r>
              <a:rPr lang="el-GR" altLang="en-US" sz="1800">
                <a:cs typeface="Arial" charset="0"/>
              </a:rPr>
              <a:t>μ</a:t>
            </a:r>
            <a:r>
              <a:rPr lang="en-US" altLang="en-US" sz="1800" baseline="-25000">
                <a:cs typeface="Arial" charset="0"/>
              </a:rPr>
              <a:t>solvent</a:t>
            </a:r>
            <a:r>
              <a:rPr lang="en-US" altLang="en-US" sz="1800">
                <a:cs typeface="Arial" charset="0"/>
              </a:rPr>
              <a:t>(t</a:t>
            </a:r>
            <a:r>
              <a:rPr lang="en-US" altLang="en-US" sz="1800" baseline="-25000">
                <a:cs typeface="Arial" charset="0"/>
              </a:rPr>
              <a:t>si</a:t>
            </a:r>
            <a:r>
              <a:rPr lang="en-US" altLang="en-US" sz="1800">
                <a:cs typeface="Arial" charset="0"/>
              </a:rPr>
              <a:t> + t</a:t>
            </a:r>
            <a:r>
              <a:rPr lang="en-US" altLang="en-US" sz="1800" baseline="-25000">
                <a:cs typeface="Arial" charset="0"/>
              </a:rPr>
              <a:t>so</a:t>
            </a:r>
            <a:r>
              <a:rPr lang="en-US" altLang="en-US" sz="1800">
                <a:cs typeface="Arial" charset="0"/>
              </a:rPr>
              <a:t>)</a:t>
            </a:r>
            <a:r>
              <a:rPr lang="en-US" altLang="en-US" sz="1800"/>
              <a:t>]</a:t>
            </a:r>
          </a:p>
        </p:txBody>
      </p:sp>
      <p:grpSp>
        <p:nvGrpSpPr>
          <p:cNvPr id="153607" name="Group 7"/>
          <p:cNvGrpSpPr>
            <a:grpSpLocks/>
          </p:cNvGrpSpPr>
          <p:nvPr/>
        </p:nvGrpSpPr>
        <p:grpSpPr bwMode="auto">
          <a:xfrm>
            <a:off x="6357938" y="4210050"/>
            <a:ext cx="627062" cy="806450"/>
            <a:chOff x="4005" y="2652"/>
            <a:chExt cx="395" cy="508"/>
          </a:xfrm>
        </p:grpSpPr>
        <p:sp>
          <p:nvSpPr>
            <p:cNvPr id="153661" name="Text Box 8"/>
            <p:cNvSpPr txBox="1">
              <a:spLocks noChangeArrowheads="1"/>
            </p:cNvSpPr>
            <p:nvPr/>
          </p:nvSpPr>
          <p:spPr bwMode="auto">
            <a:xfrm>
              <a:off x="4005" y="2652"/>
              <a:ext cx="395" cy="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130000"/>
                </a:lnSpc>
                <a:spcBef>
                  <a:spcPct val="0"/>
                </a:spcBef>
                <a:buFontTx/>
                <a:buNone/>
              </a:pPr>
              <a:r>
                <a:rPr lang="en-US" altLang="en-US" sz="1800"/>
                <a:t>I</a:t>
              </a:r>
              <a:r>
                <a:rPr lang="en-US" altLang="en-US" sz="1800" baseline="-25000"/>
                <a:t>T</a:t>
              </a:r>
            </a:p>
            <a:p>
              <a:pPr algn="ctr" eaLnBrk="1" hangingPunct="1">
                <a:lnSpc>
                  <a:spcPct val="130000"/>
                </a:lnSpc>
                <a:spcBef>
                  <a:spcPct val="0"/>
                </a:spcBef>
                <a:buFontTx/>
                <a:buNone/>
              </a:pPr>
              <a:r>
                <a:rPr lang="en-US" altLang="en-US" sz="1800"/>
                <a:t>I</a:t>
              </a:r>
              <a:r>
                <a:rPr lang="en-US" altLang="en-US" sz="1800" baseline="-25000"/>
                <a:t>beam</a:t>
              </a:r>
            </a:p>
          </p:txBody>
        </p:sp>
        <p:sp>
          <p:nvSpPr>
            <p:cNvPr id="153662" name="Line 9"/>
            <p:cNvSpPr>
              <a:spLocks noChangeShapeType="1"/>
            </p:cNvSpPr>
            <p:nvPr/>
          </p:nvSpPr>
          <p:spPr bwMode="auto">
            <a:xfrm>
              <a:off x="4061" y="2940"/>
              <a:ext cx="3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53608" name="Text Box 10"/>
          <p:cNvSpPr txBox="1">
            <a:spLocks noChangeArrowheads="1"/>
          </p:cNvSpPr>
          <p:nvPr/>
        </p:nvSpPr>
        <p:spPr bwMode="auto">
          <a:xfrm>
            <a:off x="4413250" y="2736850"/>
            <a:ext cx="552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l-GR" altLang="en-US" sz="1800">
                <a:cs typeface="Arial" charset="0"/>
              </a:rPr>
              <a:t>μ</a:t>
            </a:r>
            <a:r>
              <a:rPr lang="en-US" altLang="en-US" sz="1800" baseline="-25000">
                <a:cs typeface="Arial" charset="0"/>
              </a:rPr>
              <a:t>xtal</a:t>
            </a:r>
            <a:endParaRPr lang="el-GR" altLang="en-US" sz="1800" baseline="-25000">
              <a:cs typeface="Arial" charset="0"/>
            </a:endParaRPr>
          </a:p>
        </p:txBody>
      </p:sp>
      <p:grpSp>
        <p:nvGrpSpPr>
          <p:cNvPr id="2926603" name="Group 11"/>
          <p:cNvGrpSpPr>
            <a:grpSpLocks/>
          </p:cNvGrpSpPr>
          <p:nvPr/>
        </p:nvGrpSpPr>
        <p:grpSpPr bwMode="auto">
          <a:xfrm>
            <a:off x="606425" y="9525"/>
            <a:ext cx="7016750" cy="3062288"/>
            <a:chOff x="382" y="6"/>
            <a:chExt cx="4420" cy="1929"/>
          </a:xfrm>
        </p:grpSpPr>
        <p:grpSp>
          <p:nvGrpSpPr>
            <p:cNvPr id="153646" name="Group 12"/>
            <p:cNvGrpSpPr>
              <a:grpSpLocks/>
            </p:cNvGrpSpPr>
            <p:nvPr/>
          </p:nvGrpSpPr>
          <p:grpSpPr bwMode="auto">
            <a:xfrm>
              <a:off x="382" y="6"/>
              <a:ext cx="4420" cy="1555"/>
              <a:chOff x="505" y="710"/>
              <a:chExt cx="4420" cy="1555"/>
            </a:xfrm>
          </p:grpSpPr>
          <p:sp>
            <p:nvSpPr>
              <p:cNvPr id="153659" name="Line 13"/>
              <p:cNvSpPr>
                <a:spLocks noChangeShapeType="1"/>
              </p:cNvSpPr>
              <p:nvPr/>
            </p:nvSpPr>
            <p:spPr bwMode="auto">
              <a:xfrm flipH="1">
                <a:off x="505" y="2265"/>
                <a:ext cx="224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60" name="Line 14"/>
              <p:cNvSpPr>
                <a:spLocks noChangeShapeType="1"/>
              </p:cNvSpPr>
              <p:nvPr/>
            </p:nvSpPr>
            <p:spPr bwMode="auto">
              <a:xfrm flipV="1">
                <a:off x="2751" y="710"/>
                <a:ext cx="2174" cy="155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53647" name="Line 15"/>
            <p:cNvSpPr>
              <a:spLocks noChangeShapeType="1"/>
            </p:cNvSpPr>
            <p:nvPr/>
          </p:nvSpPr>
          <p:spPr bwMode="auto">
            <a:xfrm>
              <a:off x="2488" y="1716"/>
              <a:ext cx="144"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48" name="Line 16"/>
            <p:cNvSpPr>
              <a:spLocks noChangeShapeType="1"/>
            </p:cNvSpPr>
            <p:nvPr/>
          </p:nvSpPr>
          <p:spPr bwMode="auto">
            <a:xfrm flipV="1">
              <a:off x="2628" y="1560"/>
              <a:ext cx="0" cy="156"/>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49" name="Text Box 17"/>
            <p:cNvSpPr txBox="1">
              <a:spLocks noChangeArrowheads="1"/>
            </p:cNvSpPr>
            <p:nvPr/>
          </p:nvSpPr>
          <p:spPr bwMode="auto">
            <a:xfrm>
              <a:off x="2480" y="1704"/>
              <a:ext cx="22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cs typeface="Arial" charset="0"/>
                </a:rPr>
                <a:t>t</a:t>
              </a:r>
              <a:r>
                <a:rPr lang="en-US" altLang="en-US" sz="1800" baseline="-25000">
                  <a:cs typeface="Arial" charset="0"/>
                </a:rPr>
                <a:t>xi</a:t>
              </a:r>
              <a:endParaRPr lang="el-GR" altLang="en-US" sz="1800" baseline="-25000">
                <a:cs typeface="Arial" charset="0"/>
              </a:endParaRPr>
            </a:p>
          </p:txBody>
        </p:sp>
        <p:sp>
          <p:nvSpPr>
            <p:cNvPr id="153650" name="Line 18"/>
            <p:cNvSpPr>
              <a:spLocks noChangeShapeType="1"/>
            </p:cNvSpPr>
            <p:nvPr/>
          </p:nvSpPr>
          <p:spPr bwMode="auto">
            <a:xfrm flipV="1">
              <a:off x="2722" y="1466"/>
              <a:ext cx="315" cy="227"/>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51" name="Line 19"/>
            <p:cNvSpPr>
              <a:spLocks noChangeShapeType="1"/>
            </p:cNvSpPr>
            <p:nvPr/>
          </p:nvSpPr>
          <p:spPr bwMode="auto">
            <a:xfrm flipH="1" flipV="1">
              <a:off x="2627" y="1557"/>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52" name="Line 20"/>
            <p:cNvSpPr>
              <a:spLocks noChangeShapeType="1"/>
            </p:cNvSpPr>
            <p:nvPr/>
          </p:nvSpPr>
          <p:spPr bwMode="auto">
            <a:xfrm flipH="1" flipV="1">
              <a:off x="2951" y="1337"/>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53" name="Text Box 21"/>
            <p:cNvSpPr txBox="1">
              <a:spLocks noChangeArrowheads="1"/>
            </p:cNvSpPr>
            <p:nvPr/>
          </p:nvSpPr>
          <p:spPr bwMode="auto">
            <a:xfrm rot="-2170826">
              <a:off x="2862" y="1560"/>
              <a:ext cx="25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cs typeface="Arial" charset="0"/>
                </a:rPr>
                <a:t>t</a:t>
              </a:r>
              <a:r>
                <a:rPr lang="en-US" altLang="en-US" sz="1800" baseline="-25000">
                  <a:cs typeface="Arial" charset="0"/>
                </a:rPr>
                <a:t>xo</a:t>
              </a:r>
              <a:endParaRPr lang="el-GR" altLang="en-US" sz="1800" baseline="-25000">
                <a:cs typeface="Arial" charset="0"/>
              </a:endParaRPr>
            </a:p>
          </p:txBody>
        </p:sp>
        <p:sp>
          <p:nvSpPr>
            <p:cNvPr id="153654" name="Line 22"/>
            <p:cNvSpPr>
              <a:spLocks noChangeShapeType="1"/>
            </p:cNvSpPr>
            <p:nvPr/>
          </p:nvSpPr>
          <p:spPr bwMode="auto">
            <a:xfrm flipV="1">
              <a:off x="3042" y="1152"/>
              <a:ext cx="429" cy="309"/>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55" name="Line 23"/>
            <p:cNvSpPr>
              <a:spLocks noChangeShapeType="1"/>
            </p:cNvSpPr>
            <p:nvPr/>
          </p:nvSpPr>
          <p:spPr bwMode="auto">
            <a:xfrm>
              <a:off x="2083" y="1716"/>
              <a:ext cx="411"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56" name="Line 24"/>
            <p:cNvSpPr>
              <a:spLocks noChangeShapeType="1"/>
            </p:cNvSpPr>
            <p:nvPr/>
          </p:nvSpPr>
          <p:spPr bwMode="auto">
            <a:xfrm flipV="1">
              <a:off x="2082" y="1559"/>
              <a:ext cx="0" cy="156"/>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57" name="Text Box 25"/>
            <p:cNvSpPr txBox="1">
              <a:spLocks noChangeArrowheads="1"/>
            </p:cNvSpPr>
            <p:nvPr/>
          </p:nvSpPr>
          <p:spPr bwMode="auto">
            <a:xfrm>
              <a:off x="2179" y="1704"/>
              <a:ext cx="22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cs typeface="Arial" charset="0"/>
                </a:rPr>
                <a:t>t</a:t>
              </a:r>
              <a:r>
                <a:rPr lang="en-US" altLang="en-US" sz="1800" baseline="-25000">
                  <a:cs typeface="Arial" charset="0"/>
                </a:rPr>
                <a:t>si</a:t>
              </a:r>
              <a:endParaRPr lang="el-GR" altLang="en-US" sz="1800" baseline="-25000">
                <a:cs typeface="Arial" charset="0"/>
              </a:endParaRPr>
            </a:p>
          </p:txBody>
        </p:sp>
        <p:sp>
          <p:nvSpPr>
            <p:cNvPr id="153658" name="Text Box 26"/>
            <p:cNvSpPr txBox="1">
              <a:spLocks noChangeArrowheads="1"/>
            </p:cNvSpPr>
            <p:nvPr/>
          </p:nvSpPr>
          <p:spPr bwMode="auto">
            <a:xfrm rot="-2170826">
              <a:off x="3306" y="1239"/>
              <a:ext cx="25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cs typeface="Arial" charset="0"/>
                </a:rPr>
                <a:t>t</a:t>
              </a:r>
              <a:r>
                <a:rPr lang="en-US" altLang="en-US" sz="1800" baseline="-25000">
                  <a:cs typeface="Arial" charset="0"/>
                </a:rPr>
                <a:t>so</a:t>
              </a:r>
              <a:endParaRPr lang="el-GR" altLang="en-US" sz="1800" baseline="-25000">
                <a:cs typeface="Arial" charset="0"/>
              </a:endParaRPr>
            </a:p>
          </p:txBody>
        </p:sp>
      </p:grpSp>
      <p:grpSp>
        <p:nvGrpSpPr>
          <p:cNvPr id="2926619" name="Group 27"/>
          <p:cNvGrpSpPr>
            <a:grpSpLocks/>
          </p:cNvGrpSpPr>
          <p:nvPr/>
        </p:nvGrpSpPr>
        <p:grpSpPr bwMode="auto">
          <a:xfrm>
            <a:off x="1117600" y="1793875"/>
            <a:ext cx="7016750" cy="3051175"/>
            <a:chOff x="704" y="1130"/>
            <a:chExt cx="4420" cy="1922"/>
          </a:xfrm>
        </p:grpSpPr>
        <p:grpSp>
          <p:nvGrpSpPr>
            <p:cNvPr id="153630" name="Group 28"/>
            <p:cNvGrpSpPr>
              <a:grpSpLocks/>
            </p:cNvGrpSpPr>
            <p:nvPr/>
          </p:nvGrpSpPr>
          <p:grpSpPr bwMode="auto">
            <a:xfrm>
              <a:off x="704" y="1130"/>
              <a:ext cx="4420" cy="1555"/>
              <a:chOff x="505" y="710"/>
              <a:chExt cx="4420" cy="1555"/>
            </a:xfrm>
          </p:grpSpPr>
          <p:sp>
            <p:nvSpPr>
              <p:cNvPr id="153644" name="Line 29"/>
              <p:cNvSpPr>
                <a:spLocks noChangeShapeType="1"/>
              </p:cNvSpPr>
              <p:nvPr/>
            </p:nvSpPr>
            <p:spPr bwMode="auto">
              <a:xfrm flipH="1">
                <a:off x="505" y="2265"/>
                <a:ext cx="224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45" name="Line 30"/>
              <p:cNvSpPr>
                <a:spLocks noChangeShapeType="1"/>
              </p:cNvSpPr>
              <p:nvPr/>
            </p:nvSpPr>
            <p:spPr bwMode="auto">
              <a:xfrm flipV="1">
                <a:off x="2751" y="710"/>
                <a:ext cx="2174" cy="155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53631" name="Line 31"/>
            <p:cNvSpPr>
              <a:spLocks noChangeShapeType="1"/>
            </p:cNvSpPr>
            <p:nvPr/>
          </p:nvSpPr>
          <p:spPr bwMode="auto">
            <a:xfrm>
              <a:off x="2490" y="2840"/>
              <a:ext cx="464"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32" name="Line 32"/>
            <p:cNvSpPr>
              <a:spLocks noChangeShapeType="1"/>
            </p:cNvSpPr>
            <p:nvPr/>
          </p:nvSpPr>
          <p:spPr bwMode="auto">
            <a:xfrm flipV="1">
              <a:off x="2950" y="2684"/>
              <a:ext cx="0" cy="156"/>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33" name="Text Box 33"/>
            <p:cNvSpPr txBox="1">
              <a:spLocks noChangeArrowheads="1"/>
            </p:cNvSpPr>
            <p:nvPr/>
          </p:nvSpPr>
          <p:spPr bwMode="auto">
            <a:xfrm>
              <a:off x="2603" y="2812"/>
              <a:ext cx="22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cs typeface="Arial" charset="0"/>
                </a:rPr>
                <a:t>t</a:t>
              </a:r>
              <a:r>
                <a:rPr lang="en-US" altLang="en-US" sz="1800" baseline="-25000">
                  <a:cs typeface="Arial" charset="0"/>
                </a:rPr>
                <a:t>xi</a:t>
              </a:r>
              <a:endParaRPr lang="el-GR" altLang="en-US" sz="1800" baseline="-25000">
                <a:cs typeface="Arial" charset="0"/>
              </a:endParaRPr>
            </a:p>
          </p:txBody>
        </p:sp>
        <p:sp>
          <p:nvSpPr>
            <p:cNvPr id="153634" name="Line 34"/>
            <p:cNvSpPr>
              <a:spLocks noChangeShapeType="1"/>
            </p:cNvSpPr>
            <p:nvPr/>
          </p:nvSpPr>
          <p:spPr bwMode="auto">
            <a:xfrm flipV="1">
              <a:off x="3044" y="2590"/>
              <a:ext cx="315" cy="227"/>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35" name="Line 35"/>
            <p:cNvSpPr>
              <a:spLocks noChangeShapeType="1"/>
            </p:cNvSpPr>
            <p:nvPr/>
          </p:nvSpPr>
          <p:spPr bwMode="auto">
            <a:xfrm flipH="1" flipV="1">
              <a:off x="2949" y="2681"/>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36" name="Line 36"/>
            <p:cNvSpPr>
              <a:spLocks noChangeShapeType="1"/>
            </p:cNvSpPr>
            <p:nvPr/>
          </p:nvSpPr>
          <p:spPr bwMode="auto">
            <a:xfrm flipH="1" flipV="1">
              <a:off x="3273" y="2461"/>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37" name="Text Box 37"/>
            <p:cNvSpPr txBox="1">
              <a:spLocks noChangeArrowheads="1"/>
            </p:cNvSpPr>
            <p:nvPr/>
          </p:nvSpPr>
          <p:spPr bwMode="auto">
            <a:xfrm rot="-2170826">
              <a:off x="3253" y="2627"/>
              <a:ext cx="25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cs typeface="Arial" charset="0"/>
                </a:rPr>
                <a:t>t</a:t>
              </a:r>
              <a:r>
                <a:rPr lang="en-US" altLang="en-US" sz="1800" baseline="-25000">
                  <a:cs typeface="Arial" charset="0"/>
                </a:rPr>
                <a:t>xo</a:t>
              </a:r>
              <a:endParaRPr lang="el-GR" altLang="en-US" sz="1800" baseline="-25000">
                <a:cs typeface="Arial" charset="0"/>
              </a:endParaRPr>
            </a:p>
          </p:txBody>
        </p:sp>
        <p:sp>
          <p:nvSpPr>
            <p:cNvPr id="153638" name="Line 38"/>
            <p:cNvSpPr>
              <a:spLocks noChangeShapeType="1"/>
            </p:cNvSpPr>
            <p:nvPr/>
          </p:nvSpPr>
          <p:spPr bwMode="auto">
            <a:xfrm flipH="1" flipV="1">
              <a:off x="3766" y="2105"/>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39" name="Line 39"/>
            <p:cNvSpPr>
              <a:spLocks noChangeShapeType="1"/>
            </p:cNvSpPr>
            <p:nvPr/>
          </p:nvSpPr>
          <p:spPr bwMode="auto">
            <a:xfrm>
              <a:off x="2080" y="2839"/>
              <a:ext cx="407"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40" name="Line 40"/>
            <p:cNvSpPr>
              <a:spLocks noChangeShapeType="1"/>
            </p:cNvSpPr>
            <p:nvPr/>
          </p:nvSpPr>
          <p:spPr bwMode="auto">
            <a:xfrm flipV="1">
              <a:off x="2079" y="2682"/>
              <a:ext cx="0" cy="156"/>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41" name="Text Box 41"/>
            <p:cNvSpPr txBox="1">
              <a:spLocks noChangeArrowheads="1"/>
            </p:cNvSpPr>
            <p:nvPr/>
          </p:nvSpPr>
          <p:spPr bwMode="auto">
            <a:xfrm>
              <a:off x="2224" y="2821"/>
              <a:ext cx="22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cs typeface="Arial" charset="0"/>
                </a:rPr>
                <a:t>t</a:t>
              </a:r>
              <a:r>
                <a:rPr lang="en-US" altLang="en-US" sz="1800" baseline="-25000">
                  <a:cs typeface="Arial" charset="0"/>
                </a:rPr>
                <a:t>si</a:t>
              </a:r>
              <a:endParaRPr lang="el-GR" altLang="en-US" sz="1800" baseline="-25000">
                <a:cs typeface="Arial" charset="0"/>
              </a:endParaRPr>
            </a:p>
          </p:txBody>
        </p:sp>
        <p:sp>
          <p:nvSpPr>
            <p:cNvPr id="153642" name="Line 42"/>
            <p:cNvSpPr>
              <a:spLocks noChangeShapeType="1"/>
            </p:cNvSpPr>
            <p:nvPr/>
          </p:nvSpPr>
          <p:spPr bwMode="auto">
            <a:xfrm flipV="1">
              <a:off x="3366" y="2234"/>
              <a:ext cx="488" cy="352"/>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43" name="Text Box 43"/>
            <p:cNvSpPr txBox="1">
              <a:spLocks noChangeArrowheads="1"/>
            </p:cNvSpPr>
            <p:nvPr/>
          </p:nvSpPr>
          <p:spPr bwMode="auto">
            <a:xfrm rot="-2170826">
              <a:off x="3474" y="2448"/>
              <a:ext cx="25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cs typeface="Arial" charset="0"/>
                </a:rPr>
                <a:t>t</a:t>
              </a:r>
              <a:r>
                <a:rPr lang="en-US" altLang="en-US" sz="1800" baseline="-25000">
                  <a:cs typeface="Arial" charset="0"/>
                </a:rPr>
                <a:t>so</a:t>
              </a:r>
              <a:endParaRPr lang="el-GR" altLang="en-US" sz="1800" baseline="-25000">
                <a:cs typeface="Arial" charset="0"/>
              </a:endParaRPr>
            </a:p>
          </p:txBody>
        </p:sp>
      </p:grpSp>
      <p:grpSp>
        <p:nvGrpSpPr>
          <p:cNvPr id="2926636" name="Group 44"/>
          <p:cNvGrpSpPr>
            <a:grpSpLocks/>
          </p:cNvGrpSpPr>
          <p:nvPr/>
        </p:nvGrpSpPr>
        <p:grpSpPr bwMode="auto">
          <a:xfrm>
            <a:off x="801688" y="1127125"/>
            <a:ext cx="7016750" cy="3052763"/>
            <a:chOff x="505" y="710"/>
            <a:chExt cx="4420" cy="1923"/>
          </a:xfrm>
        </p:grpSpPr>
        <p:grpSp>
          <p:nvGrpSpPr>
            <p:cNvPr id="153613" name="Group 45"/>
            <p:cNvGrpSpPr>
              <a:grpSpLocks/>
            </p:cNvGrpSpPr>
            <p:nvPr/>
          </p:nvGrpSpPr>
          <p:grpSpPr bwMode="auto">
            <a:xfrm>
              <a:off x="505" y="710"/>
              <a:ext cx="4420" cy="1555"/>
              <a:chOff x="505" y="710"/>
              <a:chExt cx="4420" cy="1555"/>
            </a:xfrm>
          </p:grpSpPr>
          <p:sp>
            <p:nvSpPr>
              <p:cNvPr id="153628" name="Line 46"/>
              <p:cNvSpPr>
                <a:spLocks noChangeShapeType="1"/>
              </p:cNvSpPr>
              <p:nvPr/>
            </p:nvSpPr>
            <p:spPr bwMode="auto">
              <a:xfrm flipH="1">
                <a:off x="505" y="2265"/>
                <a:ext cx="224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29" name="Line 47"/>
              <p:cNvSpPr>
                <a:spLocks noChangeShapeType="1"/>
              </p:cNvSpPr>
              <p:nvPr/>
            </p:nvSpPr>
            <p:spPr bwMode="auto">
              <a:xfrm flipV="1">
                <a:off x="2751" y="710"/>
                <a:ext cx="2174" cy="155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53614" name="Line 48"/>
            <p:cNvSpPr>
              <a:spLocks noChangeShapeType="1"/>
            </p:cNvSpPr>
            <p:nvPr/>
          </p:nvSpPr>
          <p:spPr bwMode="auto">
            <a:xfrm>
              <a:off x="2495" y="2420"/>
              <a:ext cx="26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15" name="Line 49"/>
            <p:cNvSpPr>
              <a:spLocks noChangeShapeType="1"/>
            </p:cNvSpPr>
            <p:nvPr/>
          </p:nvSpPr>
          <p:spPr bwMode="auto">
            <a:xfrm flipV="1">
              <a:off x="2751" y="2264"/>
              <a:ext cx="0" cy="156"/>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16" name="Text Box 50"/>
            <p:cNvSpPr txBox="1">
              <a:spLocks noChangeArrowheads="1"/>
            </p:cNvSpPr>
            <p:nvPr/>
          </p:nvSpPr>
          <p:spPr bwMode="auto">
            <a:xfrm>
              <a:off x="2507" y="2392"/>
              <a:ext cx="22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cs typeface="Arial" charset="0"/>
                </a:rPr>
                <a:t>t</a:t>
              </a:r>
              <a:r>
                <a:rPr lang="en-US" altLang="en-US" sz="1800" baseline="-25000">
                  <a:cs typeface="Arial" charset="0"/>
                </a:rPr>
                <a:t>xi</a:t>
              </a:r>
              <a:endParaRPr lang="el-GR" altLang="en-US" sz="1800" baseline="-25000">
                <a:cs typeface="Arial" charset="0"/>
              </a:endParaRPr>
            </a:p>
          </p:txBody>
        </p:sp>
        <p:grpSp>
          <p:nvGrpSpPr>
            <p:cNvPr id="153617" name="Group 51"/>
            <p:cNvGrpSpPr>
              <a:grpSpLocks/>
            </p:cNvGrpSpPr>
            <p:nvPr/>
          </p:nvGrpSpPr>
          <p:grpSpPr bwMode="auto">
            <a:xfrm>
              <a:off x="2750" y="1896"/>
              <a:ext cx="609" cy="501"/>
              <a:chOff x="2750" y="1896"/>
              <a:chExt cx="609" cy="501"/>
            </a:xfrm>
          </p:grpSpPr>
          <p:sp>
            <p:nvSpPr>
              <p:cNvPr id="153624" name="Line 52"/>
              <p:cNvSpPr>
                <a:spLocks noChangeShapeType="1"/>
              </p:cNvSpPr>
              <p:nvPr/>
            </p:nvSpPr>
            <p:spPr bwMode="auto">
              <a:xfrm flipV="1">
                <a:off x="2845" y="2027"/>
                <a:ext cx="512" cy="37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25" name="Line 53"/>
              <p:cNvSpPr>
                <a:spLocks noChangeShapeType="1"/>
              </p:cNvSpPr>
              <p:nvPr/>
            </p:nvSpPr>
            <p:spPr bwMode="auto">
              <a:xfrm flipH="1" flipV="1">
                <a:off x="2750" y="2261"/>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26" name="Line 54"/>
              <p:cNvSpPr>
                <a:spLocks noChangeShapeType="1"/>
              </p:cNvSpPr>
              <p:nvPr/>
            </p:nvSpPr>
            <p:spPr bwMode="auto">
              <a:xfrm flipH="1" flipV="1">
                <a:off x="3271" y="1896"/>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27" name="Text Box 55"/>
              <p:cNvSpPr txBox="1">
                <a:spLocks noChangeArrowheads="1"/>
              </p:cNvSpPr>
              <p:nvPr/>
            </p:nvSpPr>
            <p:spPr bwMode="auto">
              <a:xfrm rot="-2170826">
                <a:off x="3031" y="2165"/>
                <a:ext cx="25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cs typeface="Arial" charset="0"/>
                  </a:rPr>
                  <a:t>t</a:t>
                </a:r>
                <a:r>
                  <a:rPr lang="en-US" altLang="en-US" sz="1800" baseline="-25000">
                    <a:cs typeface="Arial" charset="0"/>
                  </a:rPr>
                  <a:t>xo</a:t>
                </a:r>
                <a:endParaRPr lang="el-GR" altLang="en-US" sz="1800" baseline="-25000">
                  <a:cs typeface="Arial" charset="0"/>
                </a:endParaRPr>
              </a:p>
            </p:txBody>
          </p:sp>
        </p:grpSp>
        <p:sp>
          <p:nvSpPr>
            <p:cNvPr id="153618" name="Line 56"/>
            <p:cNvSpPr>
              <a:spLocks noChangeShapeType="1"/>
            </p:cNvSpPr>
            <p:nvPr/>
          </p:nvSpPr>
          <p:spPr bwMode="auto">
            <a:xfrm flipH="1" flipV="1">
              <a:off x="3682" y="1602"/>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19" name="Line 57"/>
            <p:cNvSpPr>
              <a:spLocks noChangeShapeType="1"/>
            </p:cNvSpPr>
            <p:nvPr/>
          </p:nvSpPr>
          <p:spPr bwMode="auto">
            <a:xfrm>
              <a:off x="2026" y="2420"/>
              <a:ext cx="467"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20" name="Line 58"/>
            <p:cNvSpPr>
              <a:spLocks noChangeShapeType="1"/>
            </p:cNvSpPr>
            <p:nvPr/>
          </p:nvSpPr>
          <p:spPr bwMode="auto">
            <a:xfrm flipV="1">
              <a:off x="2025" y="2263"/>
              <a:ext cx="0" cy="156"/>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21" name="Text Box 59"/>
            <p:cNvSpPr txBox="1">
              <a:spLocks noChangeArrowheads="1"/>
            </p:cNvSpPr>
            <p:nvPr/>
          </p:nvSpPr>
          <p:spPr bwMode="auto">
            <a:xfrm>
              <a:off x="2122" y="2402"/>
              <a:ext cx="22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cs typeface="Arial" charset="0"/>
                </a:rPr>
                <a:t>t</a:t>
              </a:r>
              <a:r>
                <a:rPr lang="en-US" altLang="en-US" sz="1800" baseline="-25000">
                  <a:cs typeface="Arial" charset="0"/>
                </a:rPr>
                <a:t>si</a:t>
              </a:r>
              <a:endParaRPr lang="el-GR" altLang="en-US" sz="1800" baseline="-25000">
                <a:cs typeface="Arial" charset="0"/>
              </a:endParaRPr>
            </a:p>
          </p:txBody>
        </p:sp>
        <p:sp>
          <p:nvSpPr>
            <p:cNvPr id="153622" name="Text Box 60"/>
            <p:cNvSpPr txBox="1">
              <a:spLocks noChangeArrowheads="1"/>
            </p:cNvSpPr>
            <p:nvPr/>
          </p:nvSpPr>
          <p:spPr bwMode="auto">
            <a:xfrm rot="-2170826">
              <a:off x="3458" y="1899"/>
              <a:ext cx="25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cs typeface="Arial" charset="0"/>
                </a:rPr>
                <a:t>t</a:t>
              </a:r>
              <a:r>
                <a:rPr lang="en-US" altLang="en-US" sz="1800" baseline="-25000">
                  <a:cs typeface="Arial" charset="0"/>
                </a:rPr>
                <a:t>so</a:t>
              </a:r>
              <a:endParaRPr lang="el-GR" altLang="en-US" sz="1800" baseline="-25000">
                <a:cs typeface="Arial" charset="0"/>
              </a:endParaRPr>
            </a:p>
          </p:txBody>
        </p:sp>
        <p:sp>
          <p:nvSpPr>
            <p:cNvPr id="153623" name="Line 61"/>
            <p:cNvSpPr>
              <a:spLocks noChangeShapeType="1"/>
            </p:cNvSpPr>
            <p:nvPr/>
          </p:nvSpPr>
          <p:spPr bwMode="auto">
            <a:xfrm flipV="1">
              <a:off x="3362" y="1728"/>
              <a:ext cx="407" cy="294"/>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53612" name="Text Box 62"/>
          <p:cNvSpPr txBox="1">
            <a:spLocks noChangeArrowheads="1"/>
          </p:cNvSpPr>
          <p:nvPr/>
        </p:nvSpPr>
        <p:spPr bwMode="auto">
          <a:xfrm>
            <a:off x="4138613" y="1436688"/>
            <a:ext cx="7969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l-GR" altLang="en-US" sz="1800">
                <a:cs typeface="Arial" charset="0"/>
              </a:rPr>
              <a:t>μ</a:t>
            </a:r>
            <a:r>
              <a:rPr lang="en-US" altLang="en-US" sz="1800" baseline="-25000">
                <a:cs typeface="Arial" charset="0"/>
              </a:rPr>
              <a:t>solvent</a:t>
            </a:r>
            <a:endParaRPr lang="el-GR" altLang="en-US" sz="1800" baseline="-25000">
              <a:cs typeface="Arial" charset="0"/>
            </a:endParaRPr>
          </a:p>
        </p:txBody>
      </p:sp>
    </p:spTree>
    <p:extLst>
      <p:ext uri="{BB962C8B-B14F-4D97-AF65-F5344CB8AC3E}">
        <p14:creationId xmlns:p14="http://schemas.microsoft.com/office/powerpoint/2010/main" val="352218206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2926603"/>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92663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nodeType="clickEffect">
                                  <p:stCondLst>
                                    <p:cond delay="0"/>
                                  </p:stCondLst>
                                  <p:childTnLst>
                                    <p:set>
                                      <p:cBhvr>
                                        <p:cTn id="12" dur="1" fill="hold">
                                          <p:stCondLst>
                                            <p:cond delay="0"/>
                                          </p:stCondLst>
                                        </p:cTn>
                                        <p:tgtEl>
                                          <p:spTgt spid="2926636"/>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29266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AutoShape 2"/>
          <p:cNvSpPr>
            <a:spLocks noChangeArrowheads="1"/>
          </p:cNvSpPr>
          <p:nvPr/>
        </p:nvSpPr>
        <p:spPr bwMode="auto">
          <a:xfrm rot="-5400000">
            <a:off x="8032750" y="3238500"/>
            <a:ext cx="533400" cy="914400"/>
          </a:xfrm>
          <a:prstGeom prst="can">
            <a:avLst>
              <a:gd name="adj" fmla="val 4285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1800"/>
          </a:p>
        </p:txBody>
      </p:sp>
      <p:sp>
        <p:nvSpPr>
          <p:cNvPr id="154627" name="Rectangle 3"/>
          <p:cNvSpPr>
            <a:spLocks noGrp="1" noChangeArrowheads="1"/>
          </p:cNvSpPr>
          <p:nvPr>
            <p:ph type="title"/>
          </p:nvPr>
        </p:nvSpPr>
        <p:spPr>
          <a:xfrm>
            <a:off x="685800" y="0"/>
            <a:ext cx="7772400" cy="1143000"/>
          </a:xfrm>
        </p:spPr>
        <p:txBody>
          <a:bodyPr/>
          <a:lstStyle/>
          <a:p>
            <a:pPr eaLnBrk="1" hangingPunct="1"/>
            <a:r>
              <a:rPr lang="en-US" altLang="en-US" smtClean="0"/>
              <a:t>Where do photons go?</a:t>
            </a:r>
          </a:p>
        </p:txBody>
      </p:sp>
      <p:sp>
        <p:nvSpPr>
          <p:cNvPr id="154628" name="Text Box 4"/>
          <p:cNvSpPr txBox="1">
            <a:spLocks noChangeArrowheads="1"/>
          </p:cNvSpPr>
          <p:nvPr/>
        </p:nvSpPr>
        <p:spPr bwMode="auto">
          <a:xfrm>
            <a:off x="7853363" y="4092575"/>
            <a:ext cx="9032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200" b="1"/>
              <a:t>beamstop</a:t>
            </a:r>
          </a:p>
        </p:txBody>
      </p:sp>
      <p:grpSp>
        <p:nvGrpSpPr>
          <p:cNvPr id="2898949" name="Group 5"/>
          <p:cNvGrpSpPr>
            <a:grpSpLocks/>
          </p:cNvGrpSpPr>
          <p:nvPr/>
        </p:nvGrpSpPr>
        <p:grpSpPr bwMode="auto">
          <a:xfrm>
            <a:off x="609600" y="3524250"/>
            <a:ext cx="7340600" cy="304800"/>
            <a:chOff x="384" y="2220"/>
            <a:chExt cx="4624" cy="192"/>
          </a:xfrm>
        </p:grpSpPr>
        <p:sp>
          <p:nvSpPr>
            <p:cNvPr id="154633" name="Line 6"/>
            <p:cNvSpPr>
              <a:spLocks noChangeShapeType="1"/>
            </p:cNvSpPr>
            <p:nvPr/>
          </p:nvSpPr>
          <p:spPr bwMode="auto">
            <a:xfrm flipV="1">
              <a:off x="384" y="2316"/>
              <a:ext cx="4624" cy="0"/>
            </a:xfrm>
            <a:prstGeom prst="line">
              <a:avLst/>
            </a:prstGeom>
            <a:noFill/>
            <a:ln w="254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634" name="Line 7"/>
            <p:cNvSpPr>
              <a:spLocks noChangeShapeType="1"/>
            </p:cNvSpPr>
            <p:nvPr/>
          </p:nvSpPr>
          <p:spPr bwMode="auto">
            <a:xfrm flipV="1">
              <a:off x="384" y="2316"/>
              <a:ext cx="2435" cy="0"/>
            </a:xfrm>
            <a:prstGeom prst="line">
              <a:avLst/>
            </a:prstGeom>
            <a:noFill/>
            <a:ln w="279400">
              <a:solidFill>
                <a:srgbClr val="CC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635" name="Text Box 8"/>
            <p:cNvSpPr txBox="1">
              <a:spLocks noChangeArrowheads="1"/>
            </p:cNvSpPr>
            <p:nvPr/>
          </p:nvSpPr>
          <p:spPr bwMode="auto">
            <a:xfrm>
              <a:off x="3525" y="2220"/>
              <a:ext cx="108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400" b="1">
                  <a:solidFill>
                    <a:schemeClr val="bg1"/>
                  </a:solidFill>
                </a:rPr>
                <a:t>Transmitted (98%)</a:t>
              </a:r>
            </a:p>
          </p:txBody>
        </p:sp>
      </p:grpSp>
      <p:sp>
        <p:nvSpPr>
          <p:cNvPr id="154630" name="Text Box 9"/>
          <p:cNvSpPr txBox="1">
            <a:spLocks noChangeArrowheads="1"/>
          </p:cNvSpPr>
          <p:nvPr/>
        </p:nvSpPr>
        <p:spPr bwMode="auto">
          <a:xfrm>
            <a:off x="609600" y="1417638"/>
            <a:ext cx="20113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b="1"/>
              <a:t>Protein</a:t>
            </a:r>
          </a:p>
          <a:p>
            <a:pPr algn="ctr" eaLnBrk="1" hangingPunct="1">
              <a:spcBef>
                <a:spcPct val="0"/>
              </a:spcBef>
              <a:buFontTx/>
              <a:buNone/>
            </a:pPr>
            <a:r>
              <a:rPr lang="en-US" altLang="en-US" b="1"/>
              <a:t>1A x-rays</a:t>
            </a:r>
          </a:p>
        </p:txBody>
      </p:sp>
      <p:pic>
        <p:nvPicPr>
          <p:cNvPr id="154631" name="Picture 10" descr="MCBS00386_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98888" y="3122613"/>
            <a:ext cx="13604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98955" name="Text Box 11"/>
          <p:cNvSpPr txBox="1">
            <a:spLocks noChangeArrowheads="1"/>
          </p:cNvSpPr>
          <p:nvPr/>
        </p:nvSpPr>
        <p:spPr bwMode="auto">
          <a:xfrm>
            <a:off x="1366838" y="5332413"/>
            <a:ext cx="6411912" cy="955675"/>
          </a:xfrm>
          <a:prstGeom prst="rect">
            <a:avLst/>
          </a:prstGeom>
          <a:solidFill>
            <a:srgbClr val="FFFF99"/>
          </a:solidFill>
          <a:ln w="9525">
            <a:solidFill>
              <a:srgbClr val="8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a:t>attenuation correction cannot be &gt; ~2%</a:t>
            </a:r>
          </a:p>
          <a:p>
            <a:pPr algn="ctr" eaLnBrk="1" hangingPunct="1">
              <a:spcBef>
                <a:spcPct val="0"/>
              </a:spcBef>
              <a:buFontTx/>
              <a:buNone/>
            </a:pPr>
            <a:r>
              <a:rPr lang="en-US" altLang="en-US" sz="2800"/>
              <a:t>for 100 </a:t>
            </a:r>
            <a:r>
              <a:rPr lang="el-GR" altLang="en-US" sz="2800">
                <a:cs typeface="Arial" charset="0"/>
              </a:rPr>
              <a:t>μ</a:t>
            </a:r>
            <a:r>
              <a:rPr lang="en-US" altLang="en-US" sz="2800">
                <a:cs typeface="Arial" charset="0"/>
              </a:rPr>
              <a:t>m xtal at 1 Å</a:t>
            </a:r>
          </a:p>
        </p:txBody>
      </p:sp>
    </p:spTree>
    <p:extLst>
      <p:ext uri="{BB962C8B-B14F-4D97-AF65-F5344CB8AC3E}">
        <p14:creationId xmlns:p14="http://schemas.microsoft.com/office/powerpoint/2010/main" val="250712810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898949"/>
                                        </p:tgtEl>
                                        <p:attrNameLst>
                                          <p:attrName>style.visibility</p:attrName>
                                        </p:attrNameLst>
                                      </p:cBhvr>
                                      <p:to>
                                        <p:strVal val="visible"/>
                                      </p:to>
                                    </p:set>
                                    <p:animEffect transition="in" filter="wipe(left)">
                                      <p:cBhvr>
                                        <p:cTn id="7" dur="1000"/>
                                        <p:tgtEl>
                                          <p:spTgt spid="289894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8989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8955"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itle 1"/>
          <p:cNvSpPr>
            <a:spLocks noGrp="1"/>
          </p:cNvSpPr>
          <p:nvPr>
            <p:ph type="title"/>
          </p:nvPr>
        </p:nvSpPr>
        <p:spPr>
          <a:xfrm>
            <a:off x="749300" y="0"/>
            <a:ext cx="7772400" cy="1260475"/>
          </a:xfrm>
        </p:spPr>
        <p:txBody>
          <a:bodyPr/>
          <a:lstStyle/>
          <a:p>
            <a:pPr eaLnBrk="1" hangingPunct="1"/>
            <a:r>
              <a:rPr lang="en-US" altLang="en-US" sz="5400" smtClean="0"/>
              <a:t>Classes of error in MX</a:t>
            </a:r>
          </a:p>
        </p:txBody>
      </p:sp>
      <p:sp>
        <p:nvSpPr>
          <p:cNvPr id="155651" name="TextBox 3"/>
          <p:cNvSpPr txBox="1">
            <a:spLocks noChangeArrowheads="1"/>
          </p:cNvSpPr>
          <p:nvPr/>
        </p:nvSpPr>
        <p:spPr bwMode="auto">
          <a:xfrm>
            <a:off x="2139950" y="1373188"/>
            <a:ext cx="63944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4000"/>
              <a:t>Dependence on signal</a:t>
            </a:r>
          </a:p>
        </p:txBody>
      </p:sp>
      <p:sp>
        <p:nvSpPr>
          <p:cNvPr id="155652" name="TextBox 4"/>
          <p:cNvSpPr txBox="1">
            <a:spLocks noChangeArrowheads="1"/>
          </p:cNvSpPr>
          <p:nvPr/>
        </p:nvSpPr>
        <p:spPr bwMode="auto">
          <a:xfrm rot="-5400000">
            <a:off x="-300831" y="4187031"/>
            <a:ext cx="14160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4400"/>
              <a:t>Time</a:t>
            </a:r>
          </a:p>
        </p:txBody>
      </p:sp>
      <p:sp>
        <p:nvSpPr>
          <p:cNvPr id="155653" name="TextBox 5"/>
          <p:cNvSpPr txBox="1">
            <a:spLocks noChangeArrowheads="1"/>
          </p:cNvSpPr>
          <p:nvPr/>
        </p:nvSpPr>
        <p:spPr bwMode="auto">
          <a:xfrm>
            <a:off x="2139950" y="2079625"/>
            <a:ext cx="63785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a:t>     none         sqrt      proportional</a:t>
            </a:r>
          </a:p>
        </p:txBody>
      </p:sp>
      <p:sp>
        <p:nvSpPr>
          <p:cNvPr id="155654" name="TextBox 6"/>
          <p:cNvSpPr txBox="1">
            <a:spLocks noChangeArrowheads="1"/>
          </p:cNvSpPr>
          <p:nvPr/>
        </p:nvSpPr>
        <p:spPr bwMode="auto">
          <a:xfrm>
            <a:off x="792163" y="2925763"/>
            <a:ext cx="1347787"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t>none</a:t>
            </a:r>
          </a:p>
          <a:p>
            <a:pPr eaLnBrk="1" hangingPunct="1">
              <a:spcBef>
                <a:spcPct val="0"/>
              </a:spcBef>
              <a:buFontTx/>
              <a:buNone/>
            </a:pPr>
            <a:endParaRPr lang="en-US" altLang="en-US" sz="2800"/>
          </a:p>
          <a:p>
            <a:pPr eaLnBrk="1" hangingPunct="1">
              <a:spcBef>
                <a:spcPct val="0"/>
              </a:spcBef>
              <a:buFontTx/>
              <a:buNone/>
            </a:pPr>
            <a:endParaRPr lang="en-US" altLang="en-US" sz="2800"/>
          </a:p>
          <a:p>
            <a:pPr eaLnBrk="1" hangingPunct="1">
              <a:spcBef>
                <a:spcPct val="0"/>
              </a:spcBef>
              <a:buFontTx/>
              <a:buNone/>
            </a:pPr>
            <a:endParaRPr lang="en-US" altLang="en-US" sz="2800"/>
          </a:p>
          <a:p>
            <a:pPr eaLnBrk="1" hangingPunct="1">
              <a:spcBef>
                <a:spcPct val="0"/>
              </a:spcBef>
              <a:buFontTx/>
              <a:buNone/>
            </a:pPr>
            <a:endParaRPr lang="en-US" altLang="en-US" sz="2800"/>
          </a:p>
          <a:p>
            <a:pPr eaLnBrk="1" hangingPunct="1">
              <a:spcBef>
                <a:spcPct val="0"/>
              </a:spcBef>
              <a:buFontTx/>
              <a:buNone/>
            </a:pPr>
            <a:r>
              <a:rPr lang="en-US" altLang="en-US" sz="2800"/>
              <a:t>1/sqrt</a:t>
            </a:r>
          </a:p>
          <a:p>
            <a:pPr eaLnBrk="1" hangingPunct="1">
              <a:spcBef>
                <a:spcPct val="0"/>
              </a:spcBef>
              <a:buFontTx/>
              <a:buNone/>
            </a:pPr>
            <a:r>
              <a:rPr lang="en-US" altLang="en-US" sz="2800"/>
              <a:t>1/prop</a:t>
            </a:r>
            <a:r>
              <a:rPr lang="en-US" altLang="en-US" sz="4000"/>
              <a:t>.</a:t>
            </a:r>
          </a:p>
        </p:txBody>
      </p:sp>
      <p:sp>
        <p:nvSpPr>
          <p:cNvPr id="155655" name="TextBox 7"/>
          <p:cNvSpPr txBox="1">
            <a:spLocks noChangeArrowheads="1"/>
          </p:cNvSpPr>
          <p:nvPr/>
        </p:nvSpPr>
        <p:spPr bwMode="auto">
          <a:xfrm>
            <a:off x="2395538" y="2771775"/>
            <a:ext cx="14525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400">
                <a:solidFill>
                  <a:schemeClr val="bg2"/>
                </a:solidFill>
              </a:rPr>
              <a:t>CCD</a:t>
            </a:r>
          </a:p>
          <a:p>
            <a:pPr algn="ctr" eaLnBrk="1" hangingPunct="1">
              <a:spcBef>
                <a:spcPct val="0"/>
              </a:spcBef>
              <a:buFontTx/>
              <a:buNone/>
            </a:pPr>
            <a:r>
              <a:rPr lang="en-US" altLang="en-US" sz="2400">
                <a:solidFill>
                  <a:schemeClr val="bg2"/>
                </a:solidFill>
              </a:rPr>
              <a:t>Read-out</a:t>
            </a:r>
          </a:p>
        </p:txBody>
      </p:sp>
      <p:cxnSp>
        <p:nvCxnSpPr>
          <p:cNvPr id="10" name="Straight Connector 9"/>
          <p:cNvCxnSpPr/>
          <p:nvPr/>
        </p:nvCxnSpPr>
        <p:spPr>
          <a:xfrm>
            <a:off x="2139950" y="2716213"/>
            <a:ext cx="17463" cy="35369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984250" y="2708275"/>
            <a:ext cx="7550150" cy="793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260850" y="2716213"/>
            <a:ext cx="15875" cy="35369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840413" y="2681288"/>
            <a:ext cx="15875" cy="35369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55660" name="TextBox 16"/>
          <p:cNvSpPr txBox="1">
            <a:spLocks noChangeArrowheads="1"/>
          </p:cNvSpPr>
          <p:nvPr/>
        </p:nvSpPr>
        <p:spPr bwMode="auto">
          <a:xfrm>
            <a:off x="4398963" y="2840038"/>
            <a:ext cx="135096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400">
                <a:solidFill>
                  <a:schemeClr val="bg2"/>
                </a:solidFill>
              </a:rPr>
              <a:t>Photon</a:t>
            </a:r>
          </a:p>
          <a:p>
            <a:pPr algn="ctr" eaLnBrk="1" hangingPunct="1">
              <a:spcBef>
                <a:spcPct val="0"/>
              </a:spcBef>
              <a:buFontTx/>
              <a:buNone/>
            </a:pPr>
            <a:r>
              <a:rPr lang="en-US" altLang="en-US" sz="2400">
                <a:solidFill>
                  <a:schemeClr val="bg2"/>
                </a:solidFill>
              </a:rPr>
              <a:t>counting</a:t>
            </a:r>
          </a:p>
        </p:txBody>
      </p:sp>
      <p:sp>
        <p:nvSpPr>
          <p:cNvPr id="155661" name="TextBox 19"/>
          <p:cNvSpPr txBox="1">
            <a:spLocks noChangeArrowheads="1"/>
          </p:cNvSpPr>
          <p:nvPr/>
        </p:nvSpPr>
        <p:spPr bwMode="auto">
          <a:xfrm>
            <a:off x="6315075" y="5111750"/>
            <a:ext cx="1879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400">
                <a:solidFill>
                  <a:srgbClr val="FF0000"/>
                </a:solidFill>
              </a:rPr>
              <a:t>Beam flicker</a:t>
            </a:r>
          </a:p>
        </p:txBody>
      </p:sp>
      <p:sp>
        <p:nvSpPr>
          <p:cNvPr id="155662" name="TextBox 20"/>
          <p:cNvSpPr txBox="1">
            <a:spLocks noChangeArrowheads="1"/>
          </p:cNvSpPr>
          <p:nvPr/>
        </p:nvSpPr>
        <p:spPr bwMode="auto">
          <a:xfrm>
            <a:off x="6015038" y="5637213"/>
            <a:ext cx="24796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400"/>
              <a:t>Shutter jitter</a:t>
            </a:r>
          </a:p>
          <a:p>
            <a:pPr algn="ctr" eaLnBrk="1" hangingPunct="1">
              <a:spcBef>
                <a:spcPct val="0"/>
              </a:spcBef>
              <a:buFontTx/>
              <a:buNone/>
            </a:pPr>
            <a:r>
              <a:rPr lang="en-US" altLang="en-US" sz="2400"/>
              <a:t>Sample vibration</a:t>
            </a:r>
          </a:p>
        </p:txBody>
      </p:sp>
      <p:sp>
        <p:nvSpPr>
          <p:cNvPr id="155663" name="TextBox 21"/>
          <p:cNvSpPr txBox="1">
            <a:spLocks noChangeArrowheads="1"/>
          </p:cNvSpPr>
          <p:nvPr/>
        </p:nvSpPr>
        <p:spPr bwMode="auto">
          <a:xfrm>
            <a:off x="5953125" y="2847975"/>
            <a:ext cx="2871788"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ts val="200"/>
              </a:spcBef>
              <a:buFontTx/>
              <a:buNone/>
            </a:pPr>
            <a:r>
              <a:rPr lang="en-US" altLang="en-US" sz="2400"/>
              <a:t>Detector calibration</a:t>
            </a:r>
          </a:p>
          <a:p>
            <a:pPr algn="ctr" eaLnBrk="1" hangingPunct="1">
              <a:spcBef>
                <a:spcPts val="200"/>
              </a:spcBef>
              <a:buFontTx/>
              <a:buNone/>
            </a:pPr>
            <a:r>
              <a:rPr lang="en-US" altLang="en-US" sz="2400">
                <a:solidFill>
                  <a:schemeClr val="bg2"/>
                </a:solidFill>
              </a:rPr>
              <a:t>attenuation</a:t>
            </a:r>
          </a:p>
          <a:p>
            <a:pPr algn="ctr" eaLnBrk="1" hangingPunct="1">
              <a:spcBef>
                <a:spcPts val="200"/>
              </a:spcBef>
              <a:buFontTx/>
              <a:buNone/>
            </a:pPr>
            <a:r>
              <a:rPr lang="en-US" altLang="en-US" sz="2400"/>
              <a:t>partiality</a:t>
            </a:r>
          </a:p>
          <a:p>
            <a:pPr algn="ctr" eaLnBrk="1" hangingPunct="1">
              <a:spcBef>
                <a:spcPts val="200"/>
              </a:spcBef>
              <a:buFontTx/>
              <a:buNone/>
            </a:pPr>
            <a:r>
              <a:rPr lang="en-US" altLang="en-US" sz="2400">
                <a:solidFill>
                  <a:schemeClr val="bg2"/>
                </a:solidFill>
              </a:rPr>
              <a:t>Non-isomorphism</a:t>
            </a:r>
          </a:p>
          <a:p>
            <a:pPr algn="ctr" eaLnBrk="1" hangingPunct="1">
              <a:spcBef>
                <a:spcPts val="200"/>
              </a:spcBef>
              <a:buFontTx/>
              <a:buNone/>
            </a:pPr>
            <a:r>
              <a:rPr lang="en-US" altLang="en-US" sz="2400">
                <a:solidFill>
                  <a:schemeClr val="bg2"/>
                </a:solidFill>
              </a:rPr>
              <a:t>Radiation damage</a:t>
            </a:r>
          </a:p>
        </p:txBody>
      </p:sp>
      <p:cxnSp>
        <p:nvCxnSpPr>
          <p:cNvPr id="28" name="Straight Connector 27"/>
          <p:cNvCxnSpPr/>
          <p:nvPr/>
        </p:nvCxnSpPr>
        <p:spPr>
          <a:xfrm>
            <a:off x="984250" y="4989513"/>
            <a:ext cx="75501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966788" y="5629275"/>
            <a:ext cx="7551737" cy="793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11854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ChangeArrowheads="1"/>
          </p:cNvSpPr>
          <p:nvPr/>
        </p:nvSpPr>
        <p:spPr bwMode="auto">
          <a:xfrm>
            <a:off x="4251325" y="4386263"/>
            <a:ext cx="157163" cy="519112"/>
          </a:xfrm>
          <a:prstGeom prst="rect">
            <a:avLst/>
          </a:prstGeom>
          <a:solidFill>
            <a:schemeClr val="bg2"/>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65891" name="Rectangle 3"/>
          <p:cNvSpPr>
            <a:spLocks noGrp="1" noChangeArrowheads="1"/>
          </p:cNvSpPr>
          <p:nvPr>
            <p:ph type="title"/>
          </p:nvPr>
        </p:nvSpPr>
        <p:spPr>
          <a:xfrm>
            <a:off x="685800" y="0"/>
            <a:ext cx="7772400" cy="1143000"/>
          </a:xfrm>
          <a:noFill/>
        </p:spPr>
        <p:txBody>
          <a:bodyPr/>
          <a:lstStyle/>
          <a:p>
            <a:pPr eaLnBrk="1" hangingPunct="1"/>
            <a:r>
              <a:rPr lang="en-US" altLang="en-US" smtClean="0"/>
              <a:t>Beam Flicker</a:t>
            </a:r>
          </a:p>
        </p:txBody>
      </p:sp>
      <p:sp>
        <p:nvSpPr>
          <p:cNvPr id="165892" name="Text Box 4"/>
          <p:cNvSpPr txBox="1">
            <a:spLocks noChangeArrowheads="1"/>
          </p:cNvSpPr>
          <p:nvPr/>
        </p:nvSpPr>
        <p:spPr bwMode="auto">
          <a:xfrm>
            <a:off x="546100" y="1285875"/>
            <a:ext cx="8027988" cy="2284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b="1"/>
              <a:t>1/f noise or “flicker noise”</a:t>
            </a:r>
          </a:p>
          <a:p>
            <a:pPr eaLnBrk="1" hangingPunct="1">
              <a:spcBef>
                <a:spcPct val="0"/>
              </a:spcBef>
              <a:buFontTx/>
              <a:buNone/>
            </a:pPr>
            <a:endParaRPr lang="en-US" altLang="en-US" b="1"/>
          </a:p>
          <a:p>
            <a:pPr algn="ctr" eaLnBrk="1" hangingPunct="1">
              <a:spcBef>
                <a:spcPct val="0"/>
              </a:spcBef>
              <a:buFontTx/>
              <a:buNone/>
            </a:pPr>
            <a:r>
              <a:rPr lang="en-US" altLang="en-US" sz="2400" b="1"/>
              <a:t>comes from everything</a:t>
            </a:r>
          </a:p>
          <a:p>
            <a:pPr eaLnBrk="1" hangingPunct="1">
              <a:spcBef>
                <a:spcPct val="0"/>
              </a:spcBef>
              <a:buFontTx/>
              <a:buNone/>
            </a:pPr>
            <a:endParaRPr lang="en-US" altLang="en-US" sz="2400" b="1"/>
          </a:p>
          <a:p>
            <a:pPr eaLnBrk="1" hangingPunct="1">
              <a:spcBef>
                <a:spcPct val="0"/>
              </a:spcBef>
              <a:buFontTx/>
              <a:buNone/>
            </a:pPr>
            <a:endParaRPr lang="en-US" altLang="en-US" b="1">
              <a:cs typeface="Arial" charset="0"/>
            </a:endParaRPr>
          </a:p>
        </p:txBody>
      </p:sp>
      <p:pic>
        <p:nvPicPr>
          <p:cNvPr id="165893" name="Picture 5" descr="MCBS00780_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5050" y="3849688"/>
            <a:ext cx="935038"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4" name="Line 6"/>
          <p:cNvSpPr>
            <a:spLocks noChangeShapeType="1"/>
          </p:cNvSpPr>
          <p:nvPr/>
        </p:nvSpPr>
        <p:spPr bwMode="auto">
          <a:xfrm>
            <a:off x="1709738" y="4276725"/>
            <a:ext cx="2698750" cy="0"/>
          </a:xfrm>
          <a:prstGeom prst="line">
            <a:avLst/>
          </a:prstGeom>
          <a:noFill/>
          <a:ln w="635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5895" name="Line 7"/>
          <p:cNvSpPr>
            <a:spLocks noChangeShapeType="1"/>
          </p:cNvSpPr>
          <p:nvPr/>
        </p:nvSpPr>
        <p:spPr bwMode="auto">
          <a:xfrm>
            <a:off x="4389438" y="4276725"/>
            <a:ext cx="2698750" cy="0"/>
          </a:xfrm>
          <a:prstGeom prst="line">
            <a:avLst/>
          </a:prstGeom>
          <a:noFill/>
          <a:ln w="152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5896" name="Rectangle 8"/>
          <p:cNvSpPr>
            <a:spLocks noChangeArrowheads="1"/>
          </p:cNvSpPr>
          <p:nvPr/>
        </p:nvSpPr>
        <p:spPr bwMode="auto">
          <a:xfrm>
            <a:off x="4251325" y="3771900"/>
            <a:ext cx="157163" cy="519113"/>
          </a:xfrm>
          <a:prstGeom prst="rect">
            <a:avLst/>
          </a:prstGeom>
          <a:solidFill>
            <a:schemeClr val="bg2"/>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Tree>
    <p:extLst>
      <p:ext uri="{BB962C8B-B14F-4D97-AF65-F5344CB8AC3E}">
        <p14:creationId xmlns:p14="http://schemas.microsoft.com/office/powerpoint/2010/main" val="2068210504"/>
      </p:ext>
    </p:extLst>
  </p:cSld>
  <p:clrMapOvr>
    <a:masterClrMapping/>
  </p:clrMapOvr>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ChangeArrowheads="1"/>
          </p:cNvSpPr>
          <p:nvPr/>
        </p:nvSpPr>
        <p:spPr bwMode="auto">
          <a:xfrm>
            <a:off x="4251325" y="4386263"/>
            <a:ext cx="157163" cy="519112"/>
          </a:xfrm>
          <a:prstGeom prst="rect">
            <a:avLst/>
          </a:prstGeom>
          <a:solidFill>
            <a:schemeClr val="bg2"/>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56675" name="Rectangle 3"/>
          <p:cNvSpPr>
            <a:spLocks noGrp="1" noChangeArrowheads="1"/>
          </p:cNvSpPr>
          <p:nvPr>
            <p:ph type="title"/>
          </p:nvPr>
        </p:nvSpPr>
        <p:spPr>
          <a:xfrm>
            <a:off x="685800" y="0"/>
            <a:ext cx="7772400" cy="1143000"/>
          </a:xfrm>
          <a:noFill/>
        </p:spPr>
        <p:txBody>
          <a:bodyPr/>
          <a:lstStyle/>
          <a:p>
            <a:pPr eaLnBrk="1" hangingPunct="1"/>
            <a:r>
              <a:rPr lang="en-US" altLang="en-US" smtClean="0"/>
              <a:t>Beam Flicker</a:t>
            </a:r>
          </a:p>
        </p:txBody>
      </p:sp>
      <p:sp>
        <p:nvSpPr>
          <p:cNvPr id="156676" name="Text Box 4"/>
          <p:cNvSpPr txBox="1">
            <a:spLocks noChangeArrowheads="1"/>
          </p:cNvSpPr>
          <p:nvPr/>
        </p:nvSpPr>
        <p:spPr bwMode="auto">
          <a:xfrm>
            <a:off x="546100" y="1285875"/>
            <a:ext cx="8027988" cy="2284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b="1"/>
              <a:t>1/f noise or “flicker noise”</a:t>
            </a:r>
          </a:p>
          <a:p>
            <a:pPr eaLnBrk="1" hangingPunct="1">
              <a:spcBef>
                <a:spcPct val="0"/>
              </a:spcBef>
              <a:buFontTx/>
              <a:buNone/>
            </a:pPr>
            <a:endParaRPr lang="en-US" altLang="en-US" b="1"/>
          </a:p>
          <a:p>
            <a:pPr algn="ctr" eaLnBrk="1" hangingPunct="1">
              <a:spcBef>
                <a:spcPct val="0"/>
              </a:spcBef>
              <a:buFontTx/>
              <a:buNone/>
            </a:pPr>
            <a:r>
              <a:rPr lang="en-US" altLang="en-US" sz="2400" b="1"/>
              <a:t>comes from everything</a:t>
            </a:r>
          </a:p>
          <a:p>
            <a:pPr eaLnBrk="1" hangingPunct="1">
              <a:spcBef>
                <a:spcPct val="0"/>
              </a:spcBef>
              <a:buFontTx/>
              <a:buNone/>
            </a:pPr>
            <a:endParaRPr lang="en-US" altLang="en-US" sz="2400" b="1"/>
          </a:p>
          <a:p>
            <a:pPr eaLnBrk="1" hangingPunct="1">
              <a:spcBef>
                <a:spcPct val="0"/>
              </a:spcBef>
              <a:buFontTx/>
              <a:buNone/>
            </a:pPr>
            <a:endParaRPr lang="en-US" altLang="en-US" b="1">
              <a:cs typeface="Arial" charset="0"/>
            </a:endParaRPr>
          </a:p>
        </p:txBody>
      </p:sp>
      <p:pic>
        <p:nvPicPr>
          <p:cNvPr id="156677" name="Picture 5" descr="MCBS00780_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5050" y="3849688"/>
            <a:ext cx="935038"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8" name="Line 6"/>
          <p:cNvSpPr>
            <a:spLocks noChangeShapeType="1"/>
          </p:cNvSpPr>
          <p:nvPr/>
        </p:nvSpPr>
        <p:spPr bwMode="auto">
          <a:xfrm>
            <a:off x="1709738" y="4276725"/>
            <a:ext cx="2698750" cy="0"/>
          </a:xfrm>
          <a:prstGeom prst="line">
            <a:avLst/>
          </a:prstGeom>
          <a:noFill/>
          <a:ln w="635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6679" name="Line 7"/>
          <p:cNvSpPr>
            <a:spLocks noChangeShapeType="1"/>
          </p:cNvSpPr>
          <p:nvPr/>
        </p:nvSpPr>
        <p:spPr bwMode="auto">
          <a:xfrm>
            <a:off x="4389438" y="4276725"/>
            <a:ext cx="2698750" cy="0"/>
          </a:xfrm>
          <a:prstGeom prst="line">
            <a:avLst/>
          </a:prstGeom>
          <a:noFill/>
          <a:ln w="152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6680" name="Rectangle 8"/>
          <p:cNvSpPr>
            <a:spLocks noChangeArrowheads="1"/>
          </p:cNvSpPr>
          <p:nvPr/>
        </p:nvSpPr>
        <p:spPr bwMode="auto">
          <a:xfrm>
            <a:off x="4251325" y="3771900"/>
            <a:ext cx="157163" cy="519113"/>
          </a:xfrm>
          <a:prstGeom prst="rect">
            <a:avLst/>
          </a:prstGeom>
          <a:solidFill>
            <a:schemeClr val="bg2"/>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Tree>
    <p:extLst>
      <p:ext uri="{BB962C8B-B14F-4D97-AF65-F5344CB8AC3E}">
        <p14:creationId xmlns:p14="http://schemas.microsoft.com/office/powerpoint/2010/main" val="149174430"/>
      </p:ext>
    </p:extLst>
  </p:cSld>
  <p:clrMapOvr>
    <a:masterClrMapping/>
  </p:clrMapOvr>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ChangeArrowheads="1"/>
          </p:cNvSpPr>
          <p:nvPr/>
        </p:nvSpPr>
        <p:spPr bwMode="auto">
          <a:xfrm>
            <a:off x="4251325" y="4400550"/>
            <a:ext cx="157163" cy="519113"/>
          </a:xfrm>
          <a:prstGeom prst="rect">
            <a:avLst/>
          </a:prstGeom>
          <a:solidFill>
            <a:schemeClr val="bg2"/>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57699" name="Rectangle 3"/>
          <p:cNvSpPr>
            <a:spLocks noGrp="1" noChangeArrowheads="1"/>
          </p:cNvSpPr>
          <p:nvPr>
            <p:ph type="title"/>
          </p:nvPr>
        </p:nvSpPr>
        <p:spPr>
          <a:xfrm>
            <a:off x="685800" y="0"/>
            <a:ext cx="7772400" cy="1143000"/>
          </a:xfrm>
          <a:noFill/>
        </p:spPr>
        <p:txBody>
          <a:bodyPr/>
          <a:lstStyle/>
          <a:p>
            <a:pPr eaLnBrk="1" hangingPunct="1"/>
            <a:r>
              <a:rPr lang="en-US" altLang="en-US" smtClean="0"/>
              <a:t>Beam Flicker</a:t>
            </a:r>
          </a:p>
        </p:txBody>
      </p:sp>
      <p:sp>
        <p:nvSpPr>
          <p:cNvPr id="157700" name="Text Box 4"/>
          <p:cNvSpPr txBox="1">
            <a:spLocks noChangeArrowheads="1"/>
          </p:cNvSpPr>
          <p:nvPr/>
        </p:nvSpPr>
        <p:spPr bwMode="auto">
          <a:xfrm>
            <a:off x="546100" y="1285875"/>
            <a:ext cx="8027988" cy="2284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b="1"/>
              <a:t>1/f noise or “flicker noise”</a:t>
            </a:r>
          </a:p>
          <a:p>
            <a:pPr eaLnBrk="1" hangingPunct="1">
              <a:spcBef>
                <a:spcPct val="0"/>
              </a:spcBef>
              <a:buFontTx/>
              <a:buNone/>
            </a:pPr>
            <a:endParaRPr lang="en-US" altLang="en-US" b="1"/>
          </a:p>
          <a:p>
            <a:pPr algn="ctr" eaLnBrk="1" hangingPunct="1">
              <a:spcBef>
                <a:spcPct val="0"/>
              </a:spcBef>
              <a:buFontTx/>
              <a:buNone/>
            </a:pPr>
            <a:r>
              <a:rPr lang="en-US" altLang="en-US" sz="2400" b="1"/>
              <a:t>comes from everything</a:t>
            </a:r>
          </a:p>
          <a:p>
            <a:pPr eaLnBrk="1" hangingPunct="1">
              <a:spcBef>
                <a:spcPct val="0"/>
              </a:spcBef>
              <a:buFontTx/>
              <a:buNone/>
            </a:pPr>
            <a:endParaRPr lang="en-US" altLang="en-US" sz="2400" b="1"/>
          </a:p>
          <a:p>
            <a:pPr eaLnBrk="1" hangingPunct="1">
              <a:spcBef>
                <a:spcPct val="0"/>
              </a:spcBef>
              <a:buFontTx/>
              <a:buNone/>
            </a:pPr>
            <a:endParaRPr lang="en-US" altLang="en-US" b="1">
              <a:cs typeface="Arial" charset="0"/>
            </a:endParaRPr>
          </a:p>
        </p:txBody>
      </p:sp>
      <p:pic>
        <p:nvPicPr>
          <p:cNvPr id="157701" name="Picture 5" descr="MCBS00780_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5050" y="3849688"/>
            <a:ext cx="935038"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2" name="Line 6"/>
          <p:cNvSpPr>
            <a:spLocks noChangeShapeType="1"/>
          </p:cNvSpPr>
          <p:nvPr/>
        </p:nvSpPr>
        <p:spPr bwMode="auto">
          <a:xfrm>
            <a:off x="1709738" y="4276725"/>
            <a:ext cx="2698750" cy="0"/>
          </a:xfrm>
          <a:prstGeom prst="line">
            <a:avLst/>
          </a:prstGeom>
          <a:noFill/>
          <a:ln w="889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7703" name="Line 7"/>
          <p:cNvSpPr>
            <a:spLocks noChangeShapeType="1"/>
          </p:cNvSpPr>
          <p:nvPr/>
        </p:nvSpPr>
        <p:spPr bwMode="auto">
          <a:xfrm>
            <a:off x="4389438" y="4276725"/>
            <a:ext cx="2698750" cy="0"/>
          </a:xfrm>
          <a:prstGeom prst="line">
            <a:avLst/>
          </a:prstGeom>
          <a:noFill/>
          <a:ln w="152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7704" name="Rectangle 8"/>
          <p:cNvSpPr>
            <a:spLocks noChangeArrowheads="1"/>
          </p:cNvSpPr>
          <p:nvPr/>
        </p:nvSpPr>
        <p:spPr bwMode="auto">
          <a:xfrm>
            <a:off x="4251325" y="3743325"/>
            <a:ext cx="157163" cy="519113"/>
          </a:xfrm>
          <a:prstGeom prst="rect">
            <a:avLst/>
          </a:prstGeom>
          <a:solidFill>
            <a:schemeClr val="bg2"/>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Tree>
    <p:extLst>
      <p:ext uri="{BB962C8B-B14F-4D97-AF65-F5344CB8AC3E}">
        <p14:creationId xmlns:p14="http://schemas.microsoft.com/office/powerpoint/2010/main" val="647955796"/>
      </p:ext>
    </p:extLst>
  </p:cSld>
  <p:clrMapOvr>
    <a:masterClrMapping/>
  </p:clrMapOvr>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ChangeArrowheads="1"/>
          </p:cNvSpPr>
          <p:nvPr/>
        </p:nvSpPr>
        <p:spPr bwMode="auto">
          <a:xfrm>
            <a:off x="4251325" y="4400550"/>
            <a:ext cx="157163" cy="519113"/>
          </a:xfrm>
          <a:prstGeom prst="rect">
            <a:avLst/>
          </a:prstGeom>
          <a:solidFill>
            <a:schemeClr val="bg2"/>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58723" name="Rectangle 3"/>
          <p:cNvSpPr>
            <a:spLocks noGrp="1" noChangeArrowheads="1"/>
          </p:cNvSpPr>
          <p:nvPr>
            <p:ph type="title"/>
          </p:nvPr>
        </p:nvSpPr>
        <p:spPr>
          <a:xfrm>
            <a:off x="685800" y="0"/>
            <a:ext cx="7772400" cy="1143000"/>
          </a:xfrm>
          <a:noFill/>
        </p:spPr>
        <p:txBody>
          <a:bodyPr/>
          <a:lstStyle/>
          <a:p>
            <a:pPr eaLnBrk="1" hangingPunct="1"/>
            <a:r>
              <a:rPr lang="en-US" altLang="en-US" smtClean="0"/>
              <a:t>Beam Flicker</a:t>
            </a:r>
          </a:p>
        </p:txBody>
      </p:sp>
      <p:sp>
        <p:nvSpPr>
          <p:cNvPr id="158724" name="Text Box 4"/>
          <p:cNvSpPr txBox="1">
            <a:spLocks noChangeArrowheads="1"/>
          </p:cNvSpPr>
          <p:nvPr/>
        </p:nvSpPr>
        <p:spPr bwMode="auto">
          <a:xfrm>
            <a:off x="546100" y="1285875"/>
            <a:ext cx="8027988" cy="2284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b="1"/>
              <a:t>1/f noise or “flicker noise”</a:t>
            </a:r>
          </a:p>
          <a:p>
            <a:pPr eaLnBrk="1" hangingPunct="1">
              <a:spcBef>
                <a:spcPct val="0"/>
              </a:spcBef>
              <a:buFontTx/>
              <a:buNone/>
            </a:pPr>
            <a:endParaRPr lang="en-US" altLang="en-US" b="1"/>
          </a:p>
          <a:p>
            <a:pPr algn="ctr" eaLnBrk="1" hangingPunct="1">
              <a:spcBef>
                <a:spcPct val="0"/>
              </a:spcBef>
              <a:buFontTx/>
              <a:buNone/>
            </a:pPr>
            <a:r>
              <a:rPr lang="en-US" altLang="en-US" sz="2400" b="1"/>
              <a:t>comes from everything</a:t>
            </a:r>
          </a:p>
          <a:p>
            <a:pPr eaLnBrk="1" hangingPunct="1">
              <a:spcBef>
                <a:spcPct val="0"/>
              </a:spcBef>
              <a:buFontTx/>
              <a:buNone/>
            </a:pPr>
            <a:endParaRPr lang="en-US" altLang="en-US" sz="2400" b="1"/>
          </a:p>
          <a:p>
            <a:pPr eaLnBrk="1" hangingPunct="1">
              <a:spcBef>
                <a:spcPct val="0"/>
              </a:spcBef>
              <a:buFontTx/>
              <a:buNone/>
            </a:pPr>
            <a:endParaRPr lang="en-US" altLang="en-US" b="1">
              <a:cs typeface="Arial" charset="0"/>
            </a:endParaRPr>
          </a:p>
        </p:txBody>
      </p:sp>
      <p:pic>
        <p:nvPicPr>
          <p:cNvPr id="158725" name="Picture 5" descr="MCBS00780_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5050" y="3849688"/>
            <a:ext cx="935038"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6" name="Line 6"/>
          <p:cNvSpPr>
            <a:spLocks noChangeShapeType="1"/>
          </p:cNvSpPr>
          <p:nvPr/>
        </p:nvSpPr>
        <p:spPr bwMode="auto">
          <a:xfrm>
            <a:off x="1709738" y="4276725"/>
            <a:ext cx="2698750" cy="0"/>
          </a:xfrm>
          <a:prstGeom prst="line">
            <a:avLst/>
          </a:prstGeom>
          <a:noFill/>
          <a:ln w="762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8727" name="Line 7"/>
          <p:cNvSpPr>
            <a:spLocks noChangeShapeType="1"/>
          </p:cNvSpPr>
          <p:nvPr/>
        </p:nvSpPr>
        <p:spPr bwMode="auto">
          <a:xfrm>
            <a:off x="4389438" y="4276725"/>
            <a:ext cx="2698750" cy="0"/>
          </a:xfrm>
          <a:prstGeom prst="line">
            <a:avLst/>
          </a:prstGeom>
          <a:noFill/>
          <a:ln w="152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8728" name="Rectangle 8"/>
          <p:cNvSpPr>
            <a:spLocks noChangeArrowheads="1"/>
          </p:cNvSpPr>
          <p:nvPr/>
        </p:nvSpPr>
        <p:spPr bwMode="auto">
          <a:xfrm>
            <a:off x="4251325" y="3757613"/>
            <a:ext cx="157163" cy="519112"/>
          </a:xfrm>
          <a:prstGeom prst="rect">
            <a:avLst/>
          </a:prstGeom>
          <a:solidFill>
            <a:schemeClr val="bg2"/>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Tree>
    <p:extLst>
      <p:ext uri="{BB962C8B-B14F-4D97-AF65-F5344CB8AC3E}">
        <p14:creationId xmlns:p14="http://schemas.microsoft.com/office/powerpoint/2010/main" val="423844565"/>
      </p:ext>
    </p:extLst>
  </p:cSld>
  <p:clrMapOvr>
    <a:masterClrMapping/>
  </p:clrMapOvr>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ChangeArrowheads="1"/>
          </p:cNvSpPr>
          <p:nvPr/>
        </p:nvSpPr>
        <p:spPr bwMode="auto">
          <a:xfrm>
            <a:off x="4251325" y="4386263"/>
            <a:ext cx="157163" cy="519112"/>
          </a:xfrm>
          <a:prstGeom prst="rect">
            <a:avLst/>
          </a:prstGeom>
          <a:solidFill>
            <a:schemeClr val="bg2"/>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59747" name="Rectangle 3"/>
          <p:cNvSpPr>
            <a:spLocks noGrp="1" noChangeArrowheads="1"/>
          </p:cNvSpPr>
          <p:nvPr>
            <p:ph type="title"/>
          </p:nvPr>
        </p:nvSpPr>
        <p:spPr>
          <a:xfrm>
            <a:off x="685800" y="0"/>
            <a:ext cx="7772400" cy="1143000"/>
          </a:xfrm>
          <a:noFill/>
        </p:spPr>
        <p:txBody>
          <a:bodyPr/>
          <a:lstStyle/>
          <a:p>
            <a:pPr eaLnBrk="1" hangingPunct="1"/>
            <a:r>
              <a:rPr lang="en-US" altLang="en-US" smtClean="0"/>
              <a:t>Beam Flicker</a:t>
            </a:r>
          </a:p>
        </p:txBody>
      </p:sp>
      <p:sp>
        <p:nvSpPr>
          <p:cNvPr id="159748" name="Text Box 4"/>
          <p:cNvSpPr txBox="1">
            <a:spLocks noChangeArrowheads="1"/>
          </p:cNvSpPr>
          <p:nvPr/>
        </p:nvSpPr>
        <p:spPr bwMode="auto">
          <a:xfrm>
            <a:off x="546100" y="1285875"/>
            <a:ext cx="8027988" cy="2284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b="1"/>
              <a:t>1/f noise or “flicker noise”</a:t>
            </a:r>
          </a:p>
          <a:p>
            <a:pPr eaLnBrk="1" hangingPunct="1">
              <a:spcBef>
                <a:spcPct val="0"/>
              </a:spcBef>
              <a:buFontTx/>
              <a:buNone/>
            </a:pPr>
            <a:endParaRPr lang="en-US" altLang="en-US" b="1"/>
          </a:p>
          <a:p>
            <a:pPr algn="ctr" eaLnBrk="1" hangingPunct="1">
              <a:spcBef>
                <a:spcPct val="0"/>
              </a:spcBef>
              <a:buFontTx/>
              <a:buNone/>
            </a:pPr>
            <a:r>
              <a:rPr lang="en-US" altLang="en-US" sz="2400" b="1"/>
              <a:t>comes from everything</a:t>
            </a:r>
          </a:p>
          <a:p>
            <a:pPr eaLnBrk="1" hangingPunct="1">
              <a:spcBef>
                <a:spcPct val="0"/>
              </a:spcBef>
              <a:buFontTx/>
              <a:buNone/>
            </a:pPr>
            <a:endParaRPr lang="en-US" altLang="en-US" sz="2400" b="1"/>
          </a:p>
          <a:p>
            <a:pPr eaLnBrk="1" hangingPunct="1">
              <a:spcBef>
                <a:spcPct val="0"/>
              </a:spcBef>
              <a:buFontTx/>
              <a:buNone/>
            </a:pPr>
            <a:endParaRPr lang="en-US" altLang="en-US" b="1">
              <a:cs typeface="Arial" charset="0"/>
            </a:endParaRPr>
          </a:p>
        </p:txBody>
      </p:sp>
      <p:pic>
        <p:nvPicPr>
          <p:cNvPr id="159749" name="Picture 5" descr="MCBS00780_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5050" y="3849688"/>
            <a:ext cx="935038"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50" name="Line 6"/>
          <p:cNvSpPr>
            <a:spLocks noChangeShapeType="1"/>
          </p:cNvSpPr>
          <p:nvPr/>
        </p:nvSpPr>
        <p:spPr bwMode="auto">
          <a:xfrm>
            <a:off x="1709738" y="4276725"/>
            <a:ext cx="2698750" cy="0"/>
          </a:xfrm>
          <a:prstGeom prst="line">
            <a:avLst/>
          </a:prstGeom>
          <a:noFill/>
          <a:ln w="635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9751" name="Line 7"/>
          <p:cNvSpPr>
            <a:spLocks noChangeShapeType="1"/>
          </p:cNvSpPr>
          <p:nvPr/>
        </p:nvSpPr>
        <p:spPr bwMode="auto">
          <a:xfrm>
            <a:off x="4389438" y="4276725"/>
            <a:ext cx="2698750" cy="0"/>
          </a:xfrm>
          <a:prstGeom prst="line">
            <a:avLst/>
          </a:prstGeom>
          <a:noFill/>
          <a:ln w="152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9752" name="Rectangle 8"/>
          <p:cNvSpPr>
            <a:spLocks noChangeArrowheads="1"/>
          </p:cNvSpPr>
          <p:nvPr/>
        </p:nvSpPr>
        <p:spPr bwMode="auto">
          <a:xfrm>
            <a:off x="4251325" y="3771900"/>
            <a:ext cx="157163" cy="519113"/>
          </a:xfrm>
          <a:prstGeom prst="rect">
            <a:avLst/>
          </a:prstGeom>
          <a:solidFill>
            <a:schemeClr val="bg2"/>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Tree>
    <p:extLst>
      <p:ext uri="{BB962C8B-B14F-4D97-AF65-F5344CB8AC3E}">
        <p14:creationId xmlns:p14="http://schemas.microsoft.com/office/powerpoint/2010/main" val="3603713705"/>
      </p:ext>
    </p:extLst>
  </p:cSld>
  <p:clrMapOvr>
    <a:masterClrMapping/>
  </p:clrMapOvr>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ChangeArrowheads="1"/>
          </p:cNvSpPr>
          <p:nvPr/>
        </p:nvSpPr>
        <p:spPr bwMode="auto">
          <a:xfrm>
            <a:off x="4251325" y="4400550"/>
            <a:ext cx="157163" cy="519113"/>
          </a:xfrm>
          <a:prstGeom prst="rect">
            <a:avLst/>
          </a:prstGeom>
          <a:solidFill>
            <a:schemeClr val="bg2"/>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60771" name="Rectangle 3"/>
          <p:cNvSpPr>
            <a:spLocks noGrp="1" noChangeArrowheads="1"/>
          </p:cNvSpPr>
          <p:nvPr>
            <p:ph type="title"/>
          </p:nvPr>
        </p:nvSpPr>
        <p:spPr>
          <a:xfrm>
            <a:off x="685800" y="0"/>
            <a:ext cx="7772400" cy="1143000"/>
          </a:xfrm>
          <a:noFill/>
        </p:spPr>
        <p:txBody>
          <a:bodyPr/>
          <a:lstStyle/>
          <a:p>
            <a:pPr eaLnBrk="1" hangingPunct="1"/>
            <a:r>
              <a:rPr lang="en-US" altLang="en-US" smtClean="0"/>
              <a:t>Beam Flicker</a:t>
            </a:r>
          </a:p>
        </p:txBody>
      </p:sp>
      <p:sp>
        <p:nvSpPr>
          <p:cNvPr id="160772" name="Text Box 4"/>
          <p:cNvSpPr txBox="1">
            <a:spLocks noChangeArrowheads="1"/>
          </p:cNvSpPr>
          <p:nvPr/>
        </p:nvSpPr>
        <p:spPr bwMode="auto">
          <a:xfrm>
            <a:off x="546100" y="1285875"/>
            <a:ext cx="8027988" cy="2284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b="1"/>
              <a:t>1/f noise or “flicker noise”</a:t>
            </a:r>
          </a:p>
          <a:p>
            <a:pPr eaLnBrk="1" hangingPunct="1">
              <a:spcBef>
                <a:spcPct val="0"/>
              </a:spcBef>
              <a:buFontTx/>
              <a:buNone/>
            </a:pPr>
            <a:endParaRPr lang="en-US" altLang="en-US" b="1"/>
          </a:p>
          <a:p>
            <a:pPr algn="ctr" eaLnBrk="1" hangingPunct="1">
              <a:spcBef>
                <a:spcPct val="0"/>
              </a:spcBef>
              <a:buFontTx/>
              <a:buNone/>
            </a:pPr>
            <a:r>
              <a:rPr lang="en-US" altLang="en-US" sz="2400" b="1"/>
              <a:t>comes from everything</a:t>
            </a:r>
          </a:p>
          <a:p>
            <a:pPr eaLnBrk="1" hangingPunct="1">
              <a:spcBef>
                <a:spcPct val="0"/>
              </a:spcBef>
              <a:buFontTx/>
              <a:buNone/>
            </a:pPr>
            <a:endParaRPr lang="en-US" altLang="en-US" sz="2400" b="1"/>
          </a:p>
          <a:p>
            <a:pPr eaLnBrk="1" hangingPunct="1">
              <a:spcBef>
                <a:spcPct val="0"/>
              </a:spcBef>
              <a:buFontTx/>
              <a:buNone/>
            </a:pPr>
            <a:endParaRPr lang="en-US" altLang="en-US" b="1">
              <a:cs typeface="Arial" charset="0"/>
            </a:endParaRPr>
          </a:p>
        </p:txBody>
      </p:sp>
      <p:pic>
        <p:nvPicPr>
          <p:cNvPr id="160773" name="Picture 5" descr="MCBS00780_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5050" y="3849688"/>
            <a:ext cx="935038"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4" name="Line 6"/>
          <p:cNvSpPr>
            <a:spLocks noChangeShapeType="1"/>
          </p:cNvSpPr>
          <p:nvPr/>
        </p:nvSpPr>
        <p:spPr bwMode="auto">
          <a:xfrm>
            <a:off x="1709738" y="4276725"/>
            <a:ext cx="2698750" cy="0"/>
          </a:xfrm>
          <a:prstGeom prst="line">
            <a:avLst/>
          </a:prstGeom>
          <a:noFill/>
          <a:ln w="889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0775" name="Line 7"/>
          <p:cNvSpPr>
            <a:spLocks noChangeShapeType="1"/>
          </p:cNvSpPr>
          <p:nvPr/>
        </p:nvSpPr>
        <p:spPr bwMode="auto">
          <a:xfrm>
            <a:off x="4389438" y="4276725"/>
            <a:ext cx="2698750" cy="0"/>
          </a:xfrm>
          <a:prstGeom prst="line">
            <a:avLst/>
          </a:prstGeom>
          <a:noFill/>
          <a:ln w="152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0776" name="Rectangle 8"/>
          <p:cNvSpPr>
            <a:spLocks noChangeArrowheads="1"/>
          </p:cNvSpPr>
          <p:nvPr/>
        </p:nvSpPr>
        <p:spPr bwMode="auto">
          <a:xfrm>
            <a:off x="4251325" y="3743325"/>
            <a:ext cx="157163" cy="519113"/>
          </a:xfrm>
          <a:prstGeom prst="rect">
            <a:avLst/>
          </a:prstGeom>
          <a:solidFill>
            <a:schemeClr val="bg2"/>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Tree>
    <p:extLst>
      <p:ext uri="{BB962C8B-B14F-4D97-AF65-F5344CB8AC3E}">
        <p14:creationId xmlns:p14="http://schemas.microsoft.com/office/powerpoint/2010/main" val="362160393"/>
      </p:ext>
    </p:extLst>
  </p:cSld>
  <p:clrMapOvr>
    <a:masterClrMapping/>
  </p:clrMapOvr>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ChangeArrowheads="1"/>
          </p:cNvSpPr>
          <p:nvPr/>
        </p:nvSpPr>
        <p:spPr bwMode="auto">
          <a:xfrm>
            <a:off x="4251325" y="4400550"/>
            <a:ext cx="157163" cy="519113"/>
          </a:xfrm>
          <a:prstGeom prst="rect">
            <a:avLst/>
          </a:prstGeom>
          <a:solidFill>
            <a:schemeClr val="bg2"/>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61795" name="Rectangle 3"/>
          <p:cNvSpPr>
            <a:spLocks noGrp="1" noChangeArrowheads="1"/>
          </p:cNvSpPr>
          <p:nvPr>
            <p:ph type="title"/>
          </p:nvPr>
        </p:nvSpPr>
        <p:spPr>
          <a:xfrm>
            <a:off x="685800" y="0"/>
            <a:ext cx="7772400" cy="1143000"/>
          </a:xfrm>
          <a:noFill/>
        </p:spPr>
        <p:txBody>
          <a:bodyPr/>
          <a:lstStyle/>
          <a:p>
            <a:pPr eaLnBrk="1" hangingPunct="1"/>
            <a:r>
              <a:rPr lang="en-US" altLang="en-US" smtClean="0"/>
              <a:t>Beam Flicker</a:t>
            </a:r>
          </a:p>
        </p:txBody>
      </p:sp>
      <p:sp>
        <p:nvSpPr>
          <p:cNvPr id="161796" name="Text Box 4"/>
          <p:cNvSpPr txBox="1">
            <a:spLocks noChangeArrowheads="1"/>
          </p:cNvSpPr>
          <p:nvPr/>
        </p:nvSpPr>
        <p:spPr bwMode="auto">
          <a:xfrm>
            <a:off x="546100" y="1285875"/>
            <a:ext cx="8027988" cy="2284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b="1"/>
              <a:t>1/f noise or “flicker noise”</a:t>
            </a:r>
          </a:p>
          <a:p>
            <a:pPr eaLnBrk="1" hangingPunct="1">
              <a:spcBef>
                <a:spcPct val="0"/>
              </a:spcBef>
              <a:buFontTx/>
              <a:buNone/>
            </a:pPr>
            <a:endParaRPr lang="en-US" altLang="en-US" b="1"/>
          </a:p>
          <a:p>
            <a:pPr algn="ctr" eaLnBrk="1" hangingPunct="1">
              <a:spcBef>
                <a:spcPct val="0"/>
              </a:spcBef>
              <a:buFontTx/>
              <a:buNone/>
            </a:pPr>
            <a:r>
              <a:rPr lang="en-US" altLang="en-US" sz="2400" b="1"/>
              <a:t>comes from everything</a:t>
            </a:r>
          </a:p>
          <a:p>
            <a:pPr eaLnBrk="1" hangingPunct="1">
              <a:spcBef>
                <a:spcPct val="0"/>
              </a:spcBef>
              <a:buFontTx/>
              <a:buNone/>
            </a:pPr>
            <a:endParaRPr lang="en-US" altLang="en-US" sz="2400" b="1"/>
          </a:p>
          <a:p>
            <a:pPr eaLnBrk="1" hangingPunct="1">
              <a:spcBef>
                <a:spcPct val="0"/>
              </a:spcBef>
              <a:buFontTx/>
              <a:buNone/>
            </a:pPr>
            <a:endParaRPr lang="en-US" altLang="en-US" b="1">
              <a:cs typeface="Arial" charset="0"/>
            </a:endParaRPr>
          </a:p>
        </p:txBody>
      </p:sp>
      <p:pic>
        <p:nvPicPr>
          <p:cNvPr id="161797" name="Picture 5" descr="MCBS00780_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5050" y="3849688"/>
            <a:ext cx="935038"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8" name="Line 6"/>
          <p:cNvSpPr>
            <a:spLocks noChangeShapeType="1"/>
          </p:cNvSpPr>
          <p:nvPr/>
        </p:nvSpPr>
        <p:spPr bwMode="auto">
          <a:xfrm>
            <a:off x="1709738" y="4276725"/>
            <a:ext cx="2698750" cy="0"/>
          </a:xfrm>
          <a:prstGeom prst="line">
            <a:avLst/>
          </a:prstGeom>
          <a:noFill/>
          <a:ln w="762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1799" name="Line 7"/>
          <p:cNvSpPr>
            <a:spLocks noChangeShapeType="1"/>
          </p:cNvSpPr>
          <p:nvPr/>
        </p:nvSpPr>
        <p:spPr bwMode="auto">
          <a:xfrm>
            <a:off x="4389438" y="4276725"/>
            <a:ext cx="2698750" cy="0"/>
          </a:xfrm>
          <a:prstGeom prst="line">
            <a:avLst/>
          </a:prstGeom>
          <a:noFill/>
          <a:ln w="152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1800" name="Rectangle 8"/>
          <p:cNvSpPr>
            <a:spLocks noChangeArrowheads="1"/>
          </p:cNvSpPr>
          <p:nvPr/>
        </p:nvSpPr>
        <p:spPr bwMode="auto">
          <a:xfrm>
            <a:off x="4251325" y="3757613"/>
            <a:ext cx="157163" cy="519112"/>
          </a:xfrm>
          <a:prstGeom prst="rect">
            <a:avLst/>
          </a:prstGeom>
          <a:solidFill>
            <a:schemeClr val="bg2"/>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Tree>
    <p:extLst>
      <p:ext uri="{BB962C8B-B14F-4D97-AF65-F5344CB8AC3E}">
        <p14:creationId xmlns:p14="http://schemas.microsoft.com/office/powerpoint/2010/main" val="1812450665"/>
      </p:ext>
    </p:extLst>
  </p:cSld>
  <p:clrMapOvr>
    <a:masterClrMapping/>
  </p:clrMapOvr>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ChangeArrowheads="1"/>
          </p:cNvSpPr>
          <p:nvPr/>
        </p:nvSpPr>
        <p:spPr bwMode="auto">
          <a:xfrm>
            <a:off x="4251325" y="4386263"/>
            <a:ext cx="157163" cy="519112"/>
          </a:xfrm>
          <a:prstGeom prst="rect">
            <a:avLst/>
          </a:prstGeom>
          <a:solidFill>
            <a:schemeClr val="bg2"/>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62819" name="Rectangle 3"/>
          <p:cNvSpPr>
            <a:spLocks noGrp="1" noChangeArrowheads="1"/>
          </p:cNvSpPr>
          <p:nvPr>
            <p:ph type="title"/>
          </p:nvPr>
        </p:nvSpPr>
        <p:spPr>
          <a:xfrm>
            <a:off x="685800" y="0"/>
            <a:ext cx="7772400" cy="1143000"/>
          </a:xfrm>
          <a:noFill/>
        </p:spPr>
        <p:txBody>
          <a:bodyPr/>
          <a:lstStyle/>
          <a:p>
            <a:pPr eaLnBrk="1" hangingPunct="1"/>
            <a:r>
              <a:rPr lang="en-US" altLang="en-US" smtClean="0"/>
              <a:t>Beam Flicker</a:t>
            </a:r>
          </a:p>
        </p:txBody>
      </p:sp>
      <p:sp>
        <p:nvSpPr>
          <p:cNvPr id="162820" name="Text Box 4"/>
          <p:cNvSpPr txBox="1">
            <a:spLocks noChangeArrowheads="1"/>
          </p:cNvSpPr>
          <p:nvPr/>
        </p:nvSpPr>
        <p:spPr bwMode="auto">
          <a:xfrm>
            <a:off x="546100" y="1285875"/>
            <a:ext cx="8027988" cy="2284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b="1"/>
              <a:t>1/f noise or “flicker noise”</a:t>
            </a:r>
          </a:p>
          <a:p>
            <a:pPr eaLnBrk="1" hangingPunct="1">
              <a:spcBef>
                <a:spcPct val="0"/>
              </a:spcBef>
              <a:buFontTx/>
              <a:buNone/>
            </a:pPr>
            <a:endParaRPr lang="en-US" altLang="en-US" b="1"/>
          </a:p>
          <a:p>
            <a:pPr algn="ctr" eaLnBrk="1" hangingPunct="1">
              <a:spcBef>
                <a:spcPct val="0"/>
              </a:spcBef>
              <a:buFontTx/>
              <a:buNone/>
            </a:pPr>
            <a:r>
              <a:rPr lang="en-US" altLang="en-US" sz="2400" b="1"/>
              <a:t>comes from everything</a:t>
            </a:r>
          </a:p>
          <a:p>
            <a:pPr eaLnBrk="1" hangingPunct="1">
              <a:spcBef>
                <a:spcPct val="0"/>
              </a:spcBef>
              <a:buFontTx/>
              <a:buNone/>
            </a:pPr>
            <a:endParaRPr lang="en-US" altLang="en-US" sz="2400" b="1"/>
          </a:p>
          <a:p>
            <a:pPr eaLnBrk="1" hangingPunct="1">
              <a:spcBef>
                <a:spcPct val="0"/>
              </a:spcBef>
              <a:buFontTx/>
              <a:buNone/>
            </a:pPr>
            <a:endParaRPr lang="en-US" altLang="en-US" b="1">
              <a:cs typeface="Arial" charset="0"/>
            </a:endParaRPr>
          </a:p>
        </p:txBody>
      </p:sp>
      <p:pic>
        <p:nvPicPr>
          <p:cNvPr id="162821" name="Picture 5" descr="MCBS00780_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5050" y="3849688"/>
            <a:ext cx="935038"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22" name="Line 6"/>
          <p:cNvSpPr>
            <a:spLocks noChangeShapeType="1"/>
          </p:cNvSpPr>
          <p:nvPr/>
        </p:nvSpPr>
        <p:spPr bwMode="auto">
          <a:xfrm>
            <a:off x="1709738" y="4276725"/>
            <a:ext cx="2698750" cy="0"/>
          </a:xfrm>
          <a:prstGeom prst="line">
            <a:avLst/>
          </a:prstGeom>
          <a:noFill/>
          <a:ln w="635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2823" name="Line 7"/>
          <p:cNvSpPr>
            <a:spLocks noChangeShapeType="1"/>
          </p:cNvSpPr>
          <p:nvPr/>
        </p:nvSpPr>
        <p:spPr bwMode="auto">
          <a:xfrm>
            <a:off x="4389438" y="4276725"/>
            <a:ext cx="2698750" cy="0"/>
          </a:xfrm>
          <a:prstGeom prst="line">
            <a:avLst/>
          </a:prstGeom>
          <a:noFill/>
          <a:ln w="152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2824" name="Rectangle 8"/>
          <p:cNvSpPr>
            <a:spLocks noChangeArrowheads="1"/>
          </p:cNvSpPr>
          <p:nvPr/>
        </p:nvSpPr>
        <p:spPr bwMode="auto">
          <a:xfrm>
            <a:off x="4251325" y="3771900"/>
            <a:ext cx="157163" cy="519113"/>
          </a:xfrm>
          <a:prstGeom prst="rect">
            <a:avLst/>
          </a:prstGeom>
          <a:solidFill>
            <a:schemeClr val="bg2"/>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Tree>
    <p:extLst>
      <p:ext uri="{BB962C8B-B14F-4D97-AF65-F5344CB8AC3E}">
        <p14:creationId xmlns:p14="http://schemas.microsoft.com/office/powerpoint/2010/main" val="1722155890"/>
      </p:ext>
    </p:extLst>
  </p:cSld>
  <p:clrMapOvr>
    <a:masterClrMapping/>
  </p:clrMapOvr>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ChangeArrowheads="1"/>
          </p:cNvSpPr>
          <p:nvPr/>
        </p:nvSpPr>
        <p:spPr bwMode="auto">
          <a:xfrm>
            <a:off x="4251325" y="4400550"/>
            <a:ext cx="157163" cy="519113"/>
          </a:xfrm>
          <a:prstGeom prst="rect">
            <a:avLst/>
          </a:prstGeom>
          <a:solidFill>
            <a:schemeClr val="bg2"/>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63843" name="Rectangle 3"/>
          <p:cNvSpPr>
            <a:spLocks noGrp="1" noChangeArrowheads="1"/>
          </p:cNvSpPr>
          <p:nvPr>
            <p:ph type="title"/>
          </p:nvPr>
        </p:nvSpPr>
        <p:spPr>
          <a:xfrm>
            <a:off x="685800" y="0"/>
            <a:ext cx="7772400" cy="1143000"/>
          </a:xfrm>
          <a:noFill/>
        </p:spPr>
        <p:txBody>
          <a:bodyPr/>
          <a:lstStyle/>
          <a:p>
            <a:pPr eaLnBrk="1" hangingPunct="1"/>
            <a:r>
              <a:rPr lang="en-US" altLang="en-US" smtClean="0"/>
              <a:t>Beam Flicker</a:t>
            </a:r>
          </a:p>
        </p:txBody>
      </p:sp>
      <p:sp>
        <p:nvSpPr>
          <p:cNvPr id="163844" name="Text Box 4"/>
          <p:cNvSpPr txBox="1">
            <a:spLocks noChangeArrowheads="1"/>
          </p:cNvSpPr>
          <p:nvPr/>
        </p:nvSpPr>
        <p:spPr bwMode="auto">
          <a:xfrm>
            <a:off x="546100" y="1285875"/>
            <a:ext cx="8027988" cy="2284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b="1"/>
              <a:t>1/f noise or “flicker noise”</a:t>
            </a:r>
          </a:p>
          <a:p>
            <a:pPr eaLnBrk="1" hangingPunct="1">
              <a:spcBef>
                <a:spcPct val="0"/>
              </a:spcBef>
              <a:buFontTx/>
              <a:buNone/>
            </a:pPr>
            <a:endParaRPr lang="en-US" altLang="en-US" b="1"/>
          </a:p>
          <a:p>
            <a:pPr algn="ctr" eaLnBrk="1" hangingPunct="1">
              <a:spcBef>
                <a:spcPct val="0"/>
              </a:spcBef>
              <a:buFontTx/>
              <a:buNone/>
            </a:pPr>
            <a:r>
              <a:rPr lang="en-US" altLang="en-US" sz="2400" b="1"/>
              <a:t>comes from everything</a:t>
            </a:r>
          </a:p>
          <a:p>
            <a:pPr eaLnBrk="1" hangingPunct="1">
              <a:spcBef>
                <a:spcPct val="0"/>
              </a:spcBef>
              <a:buFontTx/>
              <a:buNone/>
            </a:pPr>
            <a:endParaRPr lang="en-US" altLang="en-US" sz="2400" b="1"/>
          </a:p>
          <a:p>
            <a:pPr eaLnBrk="1" hangingPunct="1">
              <a:spcBef>
                <a:spcPct val="0"/>
              </a:spcBef>
              <a:buFontTx/>
              <a:buNone/>
            </a:pPr>
            <a:endParaRPr lang="en-US" altLang="en-US" b="1">
              <a:cs typeface="Arial" charset="0"/>
            </a:endParaRPr>
          </a:p>
        </p:txBody>
      </p:sp>
      <p:pic>
        <p:nvPicPr>
          <p:cNvPr id="163845" name="Picture 5" descr="MCBS00780_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5050" y="3849688"/>
            <a:ext cx="935038"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6" name="Line 6"/>
          <p:cNvSpPr>
            <a:spLocks noChangeShapeType="1"/>
          </p:cNvSpPr>
          <p:nvPr/>
        </p:nvSpPr>
        <p:spPr bwMode="auto">
          <a:xfrm>
            <a:off x="1709738" y="4276725"/>
            <a:ext cx="2698750" cy="0"/>
          </a:xfrm>
          <a:prstGeom prst="line">
            <a:avLst/>
          </a:prstGeom>
          <a:noFill/>
          <a:ln w="889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847" name="Line 7"/>
          <p:cNvSpPr>
            <a:spLocks noChangeShapeType="1"/>
          </p:cNvSpPr>
          <p:nvPr/>
        </p:nvSpPr>
        <p:spPr bwMode="auto">
          <a:xfrm>
            <a:off x="4389438" y="4276725"/>
            <a:ext cx="2698750" cy="0"/>
          </a:xfrm>
          <a:prstGeom prst="line">
            <a:avLst/>
          </a:prstGeom>
          <a:noFill/>
          <a:ln w="152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848" name="Rectangle 8"/>
          <p:cNvSpPr>
            <a:spLocks noChangeArrowheads="1"/>
          </p:cNvSpPr>
          <p:nvPr/>
        </p:nvSpPr>
        <p:spPr bwMode="auto">
          <a:xfrm>
            <a:off x="4251325" y="3743325"/>
            <a:ext cx="157163" cy="519113"/>
          </a:xfrm>
          <a:prstGeom prst="rect">
            <a:avLst/>
          </a:prstGeom>
          <a:solidFill>
            <a:schemeClr val="bg2"/>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Tree>
    <p:extLst>
      <p:ext uri="{BB962C8B-B14F-4D97-AF65-F5344CB8AC3E}">
        <p14:creationId xmlns:p14="http://schemas.microsoft.com/office/powerpoint/2010/main" val="1091187843"/>
      </p:ext>
    </p:extLst>
  </p:cSld>
  <p:clrMapOvr>
    <a:masterClrMapping/>
  </p:clrMapOvr>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ChangeArrowheads="1"/>
          </p:cNvSpPr>
          <p:nvPr/>
        </p:nvSpPr>
        <p:spPr bwMode="auto">
          <a:xfrm>
            <a:off x="4251325" y="4400550"/>
            <a:ext cx="157163" cy="519113"/>
          </a:xfrm>
          <a:prstGeom prst="rect">
            <a:avLst/>
          </a:prstGeom>
          <a:solidFill>
            <a:schemeClr val="bg2"/>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64867" name="Rectangle 3"/>
          <p:cNvSpPr>
            <a:spLocks noGrp="1" noChangeArrowheads="1"/>
          </p:cNvSpPr>
          <p:nvPr>
            <p:ph type="title"/>
          </p:nvPr>
        </p:nvSpPr>
        <p:spPr>
          <a:xfrm>
            <a:off x="685800" y="0"/>
            <a:ext cx="7772400" cy="1143000"/>
          </a:xfrm>
          <a:noFill/>
        </p:spPr>
        <p:txBody>
          <a:bodyPr/>
          <a:lstStyle/>
          <a:p>
            <a:pPr eaLnBrk="1" hangingPunct="1"/>
            <a:r>
              <a:rPr lang="en-US" altLang="en-US" smtClean="0"/>
              <a:t>Beam Flicker</a:t>
            </a:r>
          </a:p>
        </p:txBody>
      </p:sp>
      <p:sp>
        <p:nvSpPr>
          <p:cNvPr id="164868" name="Text Box 4"/>
          <p:cNvSpPr txBox="1">
            <a:spLocks noChangeArrowheads="1"/>
          </p:cNvSpPr>
          <p:nvPr/>
        </p:nvSpPr>
        <p:spPr bwMode="auto">
          <a:xfrm>
            <a:off x="546100" y="1285875"/>
            <a:ext cx="8027988" cy="2284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b="1"/>
              <a:t>1/f noise or “flicker noise”</a:t>
            </a:r>
          </a:p>
          <a:p>
            <a:pPr eaLnBrk="1" hangingPunct="1">
              <a:spcBef>
                <a:spcPct val="0"/>
              </a:spcBef>
              <a:buFontTx/>
              <a:buNone/>
            </a:pPr>
            <a:endParaRPr lang="en-US" altLang="en-US" b="1"/>
          </a:p>
          <a:p>
            <a:pPr algn="ctr" eaLnBrk="1" hangingPunct="1">
              <a:spcBef>
                <a:spcPct val="0"/>
              </a:spcBef>
              <a:buFontTx/>
              <a:buNone/>
            </a:pPr>
            <a:r>
              <a:rPr lang="en-US" altLang="en-US" sz="2400" b="1"/>
              <a:t>comes from everything</a:t>
            </a:r>
          </a:p>
          <a:p>
            <a:pPr eaLnBrk="1" hangingPunct="1">
              <a:spcBef>
                <a:spcPct val="0"/>
              </a:spcBef>
              <a:buFontTx/>
              <a:buNone/>
            </a:pPr>
            <a:endParaRPr lang="en-US" altLang="en-US" sz="2400" b="1"/>
          </a:p>
          <a:p>
            <a:pPr eaLnBrk="1" hangingPunct="1">
              <a:spcBef>
                <a:spcPct val="0"/>
              </a:spcBef>
              <a:buFontTx/>
              <a:buNone/>
            </a:pPr>
            <a:endParaRPr lang="en-US" altLang="en-US" b="1">
              <a:cs typeface="Arial" charset="0"/>
            </a:endParaRPr>
          </a:p>
        </p:txBody>
      </p:sp>
      <p:pic>
        <p:nvPicPr>
          <p:cNvPr id="164869" name="Picture 5" descr="MCBS00780_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5050" y="3849688"/>
            <a:ext cx="935038"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70" name="Line 6"/>
          <p:cNvSpPr>
            <a:spLocks noChangeShapeType="1"/>
          </p:cNvSpPr>
          <p:nvPr/>
        </p:nvSpPr>
        <p:spPr bwMode="auto">
          <a:xfrm>
            <a:off x="1709738" y="4276725"/>
            <a:ext cx="2698750" cy="0"/>
          </a:xfrm>
          <a:prstGeom prst="line">
            <a:avLst/>
          </a:prstGeom>
          <a:noFill/>
          <a:ln w="762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871" name="Line 7"/>
          <p:cNvSpPr>
            <a:spLocks noChangeShapeType="1"/>
          </p:cNvSpPr>
          <p:nvPr/>
        </p:nvSpPr>
        <p:spPr bwMode="auto">
          <a:xfrm>
            <a:off x="4389438" y="4276725"/>
            <a:ext cx="2698750" cy="0"/>
          </a:xfrm>
          <a:prstGeom prst="line">
            <a:avLst/>
          </a:prstGeom>
          <a:noFill/>
          <a:ln w="152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872" name="Rectangle 8"/>
          <p:cNvSpPr>
            <a:spLocks noChangeArrowheads="1"/>
          </p:cNvSpPr>
          <p:nvPr/>
        </p:nvSpPr>
        <p:spPr bwMode="auto">
          <a:xfrm>
            <a:off x="4251325" y="3757613"/>
            <a:ext cx="157163" cy="519112"/>
          </a:xfrm>
          <a:prstGeom prst="rect">
            <a:avLst/>
          </a:prstGeom>
          <a:solidFill>
            <a:schemeClr val="bg2"/>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Tree>
    <p:extLst>
      <p:ext uri="{BB962C8B-B14F-4D97-AF65-F5344CB8AC3E}">
        <p14:creationId xmlns:p14="http://schemas.microsoft.com/office/powerpoint/2010/main" val="4111399429"/>
      </p:ext>
    </p:extLst>
  </p:cSld>
  <p:clrMapOvr>
    <a:masterClrMapping/>
  </p:clrMapOvr>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ChangeArrowheads="1"/>
          </p:cNvSpPr>
          <p:nvPr/>
        </p:nvSpPr>
        <p:spPr bwMode="auto">
          <a:xfrm>
            <a:off x="4251325" y="4386263"/>
            <a:ext cx="157163" cy="519112"/>
          </a:xfrm>
          <a:prstGeom prst="rect">
            <a:avLst/>
          </a:prstGeom>
          <a:solidFill>
            <a:schemeClr val="bg2"/>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65891" name="Rectangle 3"/>
          <p:cNvSpPr>
            <a:spLocks noGrp="1" noChangeArrowheads="1"/>
          </p:cNvSpPr>
          <p:nvPr>
            <p:ph type="title"/>
          </p:nvPr>
        </p:nvSpPr>
        <p:spPr>
          <a:xfrm>
            <a:off x="685800" y="0"/>
            <a:ext cx="7772400" cy="1143000"/>
          </a:xfrm>
          <a:noFill/>
        </p:spPr>
        <p:txBody>
          <a:bodyPr/>
          <a:lstStyle/>
          <a:p>
            <a:pPr eaLnBrk="1" hangingPunct="1"/>
            <a:r>
              <a:rPr lang="en-US" altLang="en-US" smtClean="0"/>
              <a:t>Beam Flicker</a:t>
            </a:r>
          </a:p>
        </p:txBody>
      </p:sp>
      <p:sp>
        <p:nvSpPr>
          <p:cNvPr id="165892" name="Text Box 4"/>
          <p:cNvSpPr txBox="1">
            <a:spLocks noChangeArrowheads="1"/>
          </p:cNvSpPr>
          <p:nvPr/>
        </p:nvSpPr>
        <p:spPr bwMode="auto">
          <a:xfrm>
            <a:off x="546100" y="1285875"/>
            <a:ext cx="8027988" cy="2284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b="1"/>
              <a:t>1/f noise or “flicker noise”</a:t>
            </a:r>
          </a:p>
          <a:p>
            <a:pPr eaLnBrk="1" hangingPunct="1">
              <a:spcBef>
                <a:spcPct val="0"/>
              </a:spcBef>
              <a:buFontTx/>
              <a:buNone/>
            </a:pPr>
            <a:endParaRPr lang="en-US" altLang="en-US" b="1"/>
          </a:p>
          <a:p>
            <a:pPr algn="ctr" eaLnBrk="1" hangingPunct="1">
              <a:spcBef>
                <a:spcPct val="0"/>
              </a:spcBef>
              <a:buFontTx/>
              <a:buNone/>
            </a:pPr>
            <a:r>
              <a:rPr lang="en-US" altLang="en-US" sz="2400" b="1"/>
              <a:t>comes from everything</a:t>
            </a:r>
          </a:p>
          <a:p>
            <a:pPr eaLnBrk="1" hangingPunct="1">
              <a:spcBef>
                <a:spcPct val="0"/>
              </a:spcBef>
              <a:buFontTx/>
              <a:buNone/>
            </a:pPr>
            <a:endParaRPr lang="en-US" altLang="en-US" sz="2400" b="1"/>
          </a:p>
          <a:p>
            <a:pPr eaLnBrk="1" hangingPunct="1">
              <a:spcBef>
                <a:spcPct val="0"/>
              </a:spcBef>
              <a:buFontTx/>
              <a:buNone/>
            </a:pPr>
            <a:endParaRPr lang="en-US" altLang="en-US" b="1">
              <a:cs typeface="Arial" charset="0"/>
            </a:endParaRPr>
          </a:p>
        </p:txBody>
      </p:sp>
      <p:pic>
        <p:nvPicPr>
          <p:cNvPr id="165893" name="Picture 5" descr="MCBS00780_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5050" y="3849688"/>
            <a:ext cx="935038"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4" name="Line 6"/>
          <p:cNvSpPr>
            <a:spLocks noChangeShapeType="1"/>
          </p:cNvSpPr>
          <p:nvPr/>
        </p:nvSpPr>
        <p:spPr bwMode="auto">
          <a:xfrm>
            <a:off x="1709738" y="4276725"/>
            <a:ext cx="2698750" cy="0"/>
          </a:xfrm>
          <a:prstGeom prst="line">
            <a:avLst/>
          </a:prstGeom>
          <a:noFill/>
          <a:ln w="635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5895" name="Line 7"/>
          <p:cNvSpPr>
            <a:spLocks noChangeShapeType="1"/>
          </p:cNvSpPr>
          <p:nvPr/>
        </p:nvSpPr>
        <p:spPr bwMode="auto">
          <a:xfrm>
            <a:off x="4389438" y="4276725"/>
            <a:ext cx="2698750" cy="0"/>
          </a:xfrm>
          <a:prstGeom prst="line">
            <a:avLst/>
          </a:prstGeom>
          <a:noFill/>
          <a:ln w="152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5896" name="Rectangle 8"/>
          <p:cNvSpPr>
            <a:spLocks noChangeArrowheads="1"/>
          </p:cNvSpPr>
          <p:nvPr/>
        </p:nvSpPr>
        <p:spPr bwMode="auto">
          <a:xfrm>
            <a:off x="4251325" y="3771900"/>
            <a:ext cx="157163" cy="519113"/>
          </a:xfrm>
          <a:prstGeom prst="rect">
            <a:avLst/>
          </a:prstGeom>
          <a:solidFill>
            <a:schemeClr val="bg2"/>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Tree>
    <p:extLst>
      <p:ext uri="{BB962C8B-B14F-4D97-AF65-F5344CB8AC3E}">
        <p14:creationId xmlns:p14="http://schemas.microsoft.com/office/powerpoint/2010/main" val="1695910070"/>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a:xfrm>
            <a:off x="685800" y="0"/>
            <a:ext cx="7772400" cy="1143000"/>
          </a:xfrm>
          <a:noFill/>
        </p:spPr>
        <p:txBody>
          <a:bodyPr/>
          <a:lstStyle/>
          <a:p>
            <a:pPr eaLnBrk="1" hangingPunct="1"/>
            <a:r>
              <a:rPr lang="en-US" altLang="en-US" sz="5400" dirty="0" smtClean="0"/>
              <a:t>Minimum exposure time</a:t>
            </a:r>
            <a:endParaRPr lang="en-US" altLang="en-US" sz="5400" dirty="0" smtClean="0"/>
          </a:p>
        </p:txBody>
      </p:sp>
      <p:graphicFrame>
        <p:nvGraphicFramePr>
          <p:cNvPr id="167939" name="Object 3"/>
          <p:cNvGraphicFramePr>
            <a:graphicFrameLocks noChangeAspect="1"/>
          </p:cNvGraphicFramePr>
          <p:nvPr>
            <p:extLst>
              <p:ext uri="{D42A27DB-BD31-4B8C-83A1-F6EECF244321}">
                <p14:modId xmlns:p14="http://schemas.microsoft.com/office/powerpoint/2010/main" val="3540456073"/>
              </p:ext>
            </p:extLst>
          </p:nvPr>
        </p:nvGraphicFramePr>
        <p:xfrm>
          <a:off x="726197" y="938213"/>
          <a:ext cx="7937500" cy="5694362"/>
        </p:xfrm>
        <a:graphic>
          <a:graphicData uri="http://schemas.openxmlformats.org/presentationml/2006/ole">
            <mc:AlternateContent xmlns:mc="http://schemas.openxmlformats.org/markup-compatibility/2006">
              <mc:Choice xmlns:v="urn:schemas-microsoft-com:vml" Requires="v">
                <p:oleObj spid="_x0000_s36874"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726197"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67940" name="Text Box 4"/>
          <p:cNvSpPr txBox="1">
            <a:spLocks noChangeArrowheads="1"/>
          </p:cNvSpPr>
          <p:nvPr/>
        </p:nvSpPr>
        <p:spPr bwMode="auto">
          <a:xfrm>
            <a:off x="3159407" y="6057900"/>
            <a:ext cx="352051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t>Exposure time (</a:t>
            </a:r>
            <a:r>
              <a:rPr lang="en-US" altLang="en-US" sz="2800" b="1" dirty="0" err="1" smtClean="0"/>
              <a:t>ms</a:t>
            </a:r>
            <a:r>
              <a:rPr lang="en-US" altLang="en-US" sz="2800" b="1" dirty="0" smtClean="0"/>
              <a:t>)</a:t>
            </a:r>
            <a:endParaRPr lang="en-US" altLang="en-US" sz="2800" b="1" dirty="0"/>
          </a:p>
        </p:txBody>
      </p:sp>
      <p:sp>
        <p:nvSpPr>
          <p:cNvPr id="167941" name="Text Box 5"/>
          <p:cNvSpPr txBox="1">
            <a:spLocks noChangeArrowheads="1"/>
          </p:cNvSpPr>
          <p:nvPr/>
        </p:nvSpPr>
        <p:spPr bwMode="auto">
          <a:xfrm rot="-5400000">
            <a:off x="-745427" y="3073728"/>
            <a:ext cx="228620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t>Overall I/</a:t>
            </a:r>
            <a:r>
              <a:rPr lang="el-GR" altLang="en-US" sz="2800" b="1" dirty="0" smtClean="0"/>
              <a:t>σ</a:t>
            </a:r>
            <a:r>
              <a:rPr lang="en-US" altLang="en-US" sz="2800" b="1" dirty="0" smtClean="0"/>
              <a:t>(I)</a:t>
            </a:r>
            <a:endParaRPr lang="en-US" altLang="en-US" sz="2800" b="1" dirty="0"/>
          </a:p>
        </p:txBody>
      </p:sp>
      <p:sp>
        <p:nvSpPr>
          <p:cNvPr id="2" name="TextBox 1"/>
          <p:cNvSpPr txBox="1"/>
          <p:nvPr/>
        </p:nvSpPr>
        <p:spPr>
          <a:xfrm>
            <a:off x="6091307" y="3432518"/>
            <a:ext cx="1760418" cy="1200329"/>
          </a:xfrm>
          <a:prstGeom prst="rect">
            <a:avLst/>
          </a:prstGeom>
          <a:solidFill>
            <a:schemeClr val="bg1"/>
          </a:solidFill>
        </p:spPr>
        <p:txBody>
          <a:bodyPr wrap="none" rtlCol="0">
            <a:spAutoFit/>
          </a:bodyPr>
          <a:lstStyle/>
          <a:p>
            <a:pPr algn="ctr"/>
            <a:r>
              <a:rPr lang="en-US" sz="2400" b="1" dirty="0" smtClean="0">
                <a:solidFill>
                  <a:srgbClr val="FF0000"/>
                </a:solidFill>
              </a:rPr>
              <a:t>Same</a:t>
            </a:r>
            <a:r>
              <a:rPr lang="en-US" sz="2400" dirty="0" smtClean="0">
                <a:solidFill>
                  <a:srgbClr val="FF0000"/>
                </a:solidFill>
              </a:rPr>
              <a:t> dose</a:t>
            </a:r>
          </a:p>
          <a:p>
            <a:pPr algn="ctr"/>
            <a:r>
              <a:rPr lang="en-US" sz="2400" dirty="0">
                <a:solidFill>
                  <a:srgbClr val="FF0000"/>
                </a:solidFill>
              </a:rPr>
              <a:t>f</a:t>
            </a:r>
            <a:r>
              <a:rPr lang="en-US" sz="2400" dirty="0" smtClean="0">
                <a:solidFill>
                  <a:srgbClr val="FF0000"/>
                </a:solidFill>
              </a:rPr>
              <a:t>or each</a:t>
            </a:r>
          </a:p>
          <a:p>
            <a:pPr algn="ctr"/>
            <a:r>
              <a:rPr lang="en-US" sz="2400" dirty="0" smtClean="0">
                <a:solidFill>
                  <a:srgbClr val="FF0000"/>
                </a:solidFill>
              </a:rPr>
              <a:t>data set</a:t>
            </a:r>
            <a:endParaRPr lang="en-US" sz="2400" dirty="0">
              <a:solidFill>
                <a:srgbClr val="FF0000"/>
              </a:solidFill>
            </a:endParaRPr>
          </a:p>
        </p:txBody>
      </p:sp>
    </p:spTree>
    <p:extLst>
      <p:ext uri="{BB962C8B-B14F-4D97-AF65-F5344CB8AC3E}">
        <p14:creationId xmlns:p14="http://schemas.microsoft.com/office/powerpoint/2010/main" val="2265081645"/>
      </p:ext>
    </p:extLst>
  </p:cSld>
  <p:clrMapOvr>
    <a:masterClrMapping/>
  </p:clrMapOvr>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a:xfrm>
            <a:off x="685800" y="0"/>
            <a:ext cx="7772400" cy="1143000"/>
          </a:xfrm>
          <a:noFill/>
        </p:spPr>
        <p:txBody>
          <a:bodyPr/>
          <a:lstStyle/>
          <a:p>
            <a:pPr eaLnBrk="1" hangingPunct="1"/>
            <a:r>
              <a:rPr lang="en-US" altLang="en-US" sz="5400" smtClean="0"/>
              <a:t>Beam Flicker</a:t>
            </a:r>
          </a:p>
        </p:txBody>
      </p:sp>
      <p:graphicFrame>
        <p:nvGraphicFramePr>
          <p:cNvPr id="166915" name="Object 3"/>
          <p:cNvGraphicFramePr>
            <a:graphicFrameLocks noChangeAspect="1"/>
          </p:cNvGraphicFramePr>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21512"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66916" name="Text Box 4"/>
          <p:cNvSpPr txBox="1">
            <a:spLocks noChangeArrowheads="1"/>
          </p:cNvSpPr>
          <p:nvPr/>
        </p:nvSpPr>
        <p:spPr bwMode="auto">
          <a:xfrm>
            <a:off x="3570288" y="6057900"/>
            <a:ext cx="26987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a:t>time (seconds)</a:t>
            </a:r>
          </a:p>
        </p:txBody>
      </p:sp>
      <p:sp>
        <p:nvSpPr>
          <p:cNvPr id="166917" name="Text Box 5"/>
          <p:cNvSpPr txBox="1">
            <a:spLocks noChangeArrowheads="1"/>
          </p:cNvSpPr>
          <p:nvPr/>
        </p:nvSpPr>
        <p:spPr bwMode="auto">
          <a:xfrm rot="-5400000">
            <a:off x="-999331" y="3075782"/>
            <a:ext cx="2794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a:t>normalized flux</a:t>
            </a:r>
          </a:p>
        </p:txBody>
      </p:sp>
    </p:spTree>
    <p:extLst>
      <p:ext uri="{BB962C8B-B14F-4D97-AF65-F5344CB8AC3E}">
        <p14:creationId xmlns:p14="http://schemas.microsoft.com/office/powerpoint/2010/main" val="769426085"/>
      </p:ext>
    </p:extLst>
  </p:cSld>
  <p:clrMapOvr>
    <a:masterClrMapping/>
  </p:clrMapOvr>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a:xfrm>
            <a:off x="685800" y="0"/>
            <a:ext cx="7772400" cy="1143000"/>
          </a:xfrm>
          <a:noFill/>
        </p:spPr>
        <p:txBody>
          <a:bodyPr/>
          <a:lstStyle/>
          <a:p>
            <a:pPr eaLnBrk="1" hangingPunct="1"/>
            <a:r>
              <a:rPr lang="en-US" altLang="en-US" sz="5400" smtClean="0"/>
              <a:t>Beam Flicker</a:t>
            </a:r>
          </a:p>
        </p:txBody>
      </p:sp>
      <p:graphicFrame>
        <p:nvGraphicFramePr>
          <p:cNvPr id="167939" name="Object 3"/>
          <p:cNvGraphicFramePr>
            <a:graphicFrameLocks noChangeAspect="1"/>
          </p:cNvGraphicFramePr>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22536"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67940" name="Text Box 4"/>
          <p:cNvSpPr txBox="1">
            <a:spLocks noChangeArrowheads="1"/>
          </p:cNvSpPr>
          <p:nvPr/>
        </p:nvSpPr>
        <p:spPr bwMode="auto">
          <a:xfrm>
            <a:off x="3570288" y="6057900"/>
            <a:ext cx="26987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a:t>time (seconds)</a:t>
            </a:r>
          </a:p>
        </p:txBody>
      </p:sp>
      <p:sp>
        <p:nvSpPr>
          <p:cNvPr id="167941" name="Text Box 5"/>
          <p:cNvSpPr txBox="1">
            <a:spLocks noChangeArrowheads="1"/>
          </p:cNvSpPr>
          <p:nvPr/>
        </p:nvSpPr>
        <p:spPr bwMode="auto">
          <a:xfrm rot="-5400000">
            <a:off x="-999331" y="3075782"/>
            <a:ext cx="2794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a:t>normalized flux</a:t>
            </a:r>
          </a:p>
        </p:txBody>
      </p:sp>
      <p:sp>
        <p:nvSpPr>
          <p:cNvPr id="167942" name="Line 6"/>
          <p:cNvSpPr>
            <a:spLocks noChangeShapeType="1"/>
          </p:cNvSpPr>
          <p:nvPr/>
        </p:nvSpPr>
        <p:spPr bwMode="auto">
          <a:xfrm flipH="1">
            <a:off x="6613525" y="1143000"/>
            <a:ext cx="865188" cy="998538"/>
          </a:xfrm>
          <a:prstGeom prst="line">
            <a:avLst/>
          </a:prstGeom>
          <a:noFill/>
          <a:ln w="5715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7943" name="Text Box 7"/>
          <p:cNvSpPr txBox="1">
            <a:spLocks noChangeArrowheads="1"/>
          </p:cNvSpPr>
          <p:nvPr/>
        </p:nvSpPr>
        <p:spPr bwMode="auto">
          <a:xfrm>
            <a:off x="7478713" y="752475"/>
            <a:ext cx="1365250" cy="50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50000"/>
              </a:lnSpc>
              <a:spcBef>
                <a:spcPct val="50000"/>
              </a:spcBef>
              <a:buFontTx/>
              <a:buNone/>
            </a:pPr>
            <a:r>
              <a:rPr lang="en-US" altLang="en-US" sz="1800"/>
              <a:t>pinhole</a:t>
            </a:r>
          </a:p>
          <a:p>
            <a:pPr eaLnBrk="1" hangingPunct="1">
              <a:lnSpc>
                <a:spcPct val="50000"/>
              </a:lnSpc>
              <a:spcBef>
                <a:spcPct val="50000"/>
              </a:spcBef>
              <a:buFontTx/>
              <a:buNone/>
            </a:pPr>
            <a:r>
              <a:rPr lang="en-US" altLang="en-US" sz="1800"/>
              <a:t>removed</a:t>
            </a:r>
          </a:p>
        </p:txBody>
      </p:sp>
    </p:spTree>
    <p:extLst>
      <p:ext uri="{BB962C8B-B14F-4D97-AF65-F5344CB8AC3E}">
        <p14:creationId xmlns:p14="http://schemas.microsoft.com/office/powerpoint/2010/main" val="905817314"/>
      </p:ext>
    </p:extLst>
  </p:cSld>
  <p:clrMapOvr>
    <a:masterClrMapping/>
  </p:clrMapOvr>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xfrm>
            <a:off x="685800" y="0"/>
            <a:ext cx="7772400" cy="1143000"/>
          </a:xfrm>
          <a:noFill/>
        </p:spPr>
        <p:txBody>
          <a:bodyPr/>
          <a:lstStyle/>
          <a:p>
            <a:pPr eaLnBrk="1" hangingPunct="1"/>
            <a:r>
              <a:rPr lang="en-US" altLang="en-US" sz="6000" smtClean="0"/>
              <a:t>Beam Flicker</a:t>
            </a:r>
          </a:p>
        </p:txBody>
      </p:sp>
      <p:graphicFrame>
        <p:nvGraphicFramePr>
          <p:cNvPr id="168963" name="Object 3"/>
          <p:cNvGraphicFramePr>
            <a:graphicFrameLocks noChangeAspect="1"/>
          </p:cNvGraphicFramePr>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23560"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68964" name="Text Box 4"/>
          <p:cNvSpPr txBox="1">
            <a:spLocks noChangeArrowheads="1"/>
          </p:cNvSpPr>
          <p:nvPr/>
        </p:nvSpPr>
        <p:spPr bwMode="auto">
          <a:xfrm>
            <a:off x="3089275" y="6057900"/>
            <a:ext cx="364331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a:t>flicker noise (%/</a:t>
            </a:r>
            <a:r>
              <a:rPr lang="en-US" altLang="en-US" sz="2800" b="1">
                <a:cs typeface="Arial" charset="0"/>
              </a:rPr>
              <a:t>√</a:t>
            </a:r>
            <a:r>
              <a:rPr lang="en-US" altLang="en-US" sz="2800" b="1"/>
              <a:t>Hz)</a:t>
            </a:r>
          </a:p>
        </p:txBody>
      </p:sp>
      <p:sp>
        <p:nvSpPr>
          <p:cNvPr id="168965" name="Text Box 5"/>
          <p:cNvSpPr txBox="1">
            <a:spLocks noChangeArrowheads="1"/>
          </p:cNvSpPr>
          <p:nvPr/>
        </p:nvSpPr>
        <p:spPr bwMode="auto">
          <a:xfrm rot="-5400000">
            <a:off x="-1397000" y="3082925"/>
            <a:ext cx="358616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a:t>CC to correct model</a:t>
            </a:r>
          </a:p>
        </p:txBody>
      </p:sp>
    </p:spTree>
    <p:extLst>
      <p:ext uri="{BB962C8B-B14F-4D97-AF65-F5344CB8AC3E}">
        <p14:creationId xmlns:p14="http://schemas.microsoft.com/office/powerpoint/2010/main" val="4133765443"/>
      </p:ext>
    </p:extLst>
  </p:cSld>
  <p:clrMapOvr>
    <a:masterClrMapping/>
  </p:clrMapOvr>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itle 1"/>
          <p:cNvSpPr>
            <a:spLocks noGrp="1"/>
          </p:cNvSpPr>
          <p:nvPr>
            <p:ph type="title"/>
          </p:nvPr>
        </p:nvSpPr>
        <p:spPr>
          <a:xfrm>
            <a:off x="749300" y="0"/>
            <a:ext cx="7772400" cy="1260475"/>
          </a:xfrm>
        </p:spPr>
        <p:txBody>
          <a:bodyPr/>
          <a:lstStyle/>
          <a:p>
            <a:pPr eaLnBrk="1" hangingPunct="1"/>
            <a:r>
              <a:rPr lang="en-US" altLang="en-US" sz="5400" smtClean="0"/>
              <a:t>Classes of error in MX</a:t>
            </a:r>
          </a:p>
        </p:txBody>
      </p:sp>
      <p:sp>
        <p:nvSpPr>
          <p:cNvPr id="169987" name="TextBox 3"/>
          <p:cNvSpPr txBox="1">
            <a:spLocks noChangeArrowheads="1"/>
          </p:cNvSpPr>
          <p:nvPr/>
        </p:nvSpPr>
        <p:spPr bwMode="auto">
          <a:xfrm>
            <a:off x="2139950" y="1373188"/>
            <a:ext cx="63944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4000"/>
              <a:t>Dependence on signal</a:t>
            </a:r>
          </a:p>
        </p:txBody>
      </p:sp>
      <p:sp>
        <p:nvSpPr>
          <p:cNvPr id="169988" name="TextBox 4"/>
          <p:cNvSpPr txBox="1">
            <a:spLocks noChangeArrowheads="1"/>
          </p:cNvSpPr>
          <p:nvPr/>
        </p:nvSpPr>
        <p:spPr bwMode="auto">
          <a:xfrm rot="-5400000">
            <a:off x="-300831" y="4187031"/>
            <a:ext cx="14160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4400"/>
              <a:t>Time</a:t>
            </a:r>
          </a:p>
        </p:txBody>
      </p:sp>
      <p:sp>
        <p:nvSpPr>
          <p:cNvPr id="169989" name="TextBox 5"/>
          <p:cNvSpPr txBox="1">
            <a:spLocks noChangeArrowheads="1"/>
          </p:cNvSpPr>
          <p:nvPr/>
        </p:nvSpPr>
        <p:spPr bwMode="auto">
          <a:xfrm>
            <a:off x="2139950" y="2079625"/>
            <a:ext cx="63785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a:t>     none         sqrt      proportional</a:t>
            </a:r>
          </a:p>
        </p:txBody>
      </p:sp>
      <p:sp>
        <p:nvSpPr>
          <p:cNvPr id="169990" name="TextBox 6"/>
          <p:cNvSpPr txBox="1">
            <a:spLocks noChangeArrowheads="1"/>
          </p:cNvSpPr>
          <p:nvPr/>
        </p:nvSpPr>
        <p:spPr bwMode="auto">
          <a:xfrm>
            <a:off x="792163" y="2925763"/>
            <a:ext cx="1347787"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t>none</a:t>
            </a:r>
          </a:p>
          <a:p>
            <a:pPr eaLnBrk="1" hangingPunct="1">
              <a:spcBef>
                <a:spcPct val="0"/>
              </a:spcBef>
              <a:buFontTx/>
              <a:buNone/>
            </a:pPr>
            <a:endParaRPr lang="en-US" altLang="en-US" sz="2800"/>
          </a:p>
          <a:p>
            <a:pPr eaLnBrk="1" hangingPunct="1">
              <a:spcBef>
                <a:spcPct val="0"/>
              </a:spcBef>
              <a:buFontTx/>
              <a:buNone/>
            </a:pPr>
            <a:endParaRPr lang="en-US" altLang="en-US" sz="2800"/>
          </a:p>
          <a:p>
            <a:pPr eaLnBrk="1" hangingPunct="1">
              <a:spcBef>
                <a:spcPct val="0"/>
              </a:spcBef>
              <a:buFontTx/>
              <a:buNone/>
            </a:pPr>
            <a:endParaRPr lang="en-US" altLang="en-US" sz="2800"/>
          </a:p>
          <a:p>
            <a:pPr eaLnBrk="1" hangingPunct="1">
              <a:spcBef>
                <a:spcPct val="0"/>
              </a:spcBef>
              <a:buFontTx/>
              <a:buNone/>
            </a:pPr>
            <a:endParaRPr lang="en-US" altLang="en-US" sz="2800"/>
          </a:p>
          <a:p>
            <a:pPr eaLnBrk="1" hangingPunct="1">
              <a:spcBef>
                <a:spcPct val="0"/>
              </a:spcBef>
              <a:buFontTx/>
              <a:buNone/>
            </a:pPr>
            <a:r>
              <a:rPr lang="en-US" altLang="en-US" sz="2800"/>
              <a:t>1/sqrt</a:t>
            </a:r>
          </a:p>
          <a:p>
            <a:pPr eaLnBrk="1" hangingPunct="1">
              <a:spcBef>
                <a:spcPct val="0"/>
              </a:spcBef>
              <a:buFontTx/>
              <a:buNone/>
            </a:pPr>
            <a:r>
              <a:rPr lang="en-US" altLang="en-US" sz="2800"/>
              <a:t>1/prop</a:t>
            </a:r>
            <a:r>
              <a:rPr lang="en-US" altLang="en-US" sz="4000"/>
              <a:t>.</a:t>
            </a:r>
          </a:p>
        </p:txBody>
      </p:sp>
      <p:sp>
        <p:nvSpPr>
          <p:cNvPr id="169991" name="TextBox 7"/>
          <p:cNvSpPr txBox="1">
            <a:spLocks noChangeArrowheads="1"/>
          </p:cNvSpPr>
          <p:nvPr/>
        </p:nvSpPr>
        <p:spPr bwMode="auto">
          <a:xfrm>
            <a:off x="2395538" y="2771775"/>
            <a:ext cx="14525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400">
                <a:solidFill>
                  <a:schemeClr val="bg2"/>
                </a:solidFill>
              </a:rPr>
              <a:t>CCD</a:t>
            </a:r>
          </a:p>
          <a:p>
            <a:pPr algn="ctr" eaLnBrk="1" hangingPunct="1">
              <a:spcBef>
                <a:spcPct val="0"/>
              </a:spcBef>
              <a:buFontTx/>
              <a:buNone/>
            </a:pPr>
            <a:r>
              <a:rPr lang="en-US" altLang="en-US" sz="2400">
                <a:solidFill>
                  <a:schemeClr val="bg2"/>
                </a:solidFill>
              </a:rPr>
              <a:t>Read-out</a:t>
            </a:r>
          </a:p>
        </p:txBody>
      </p:sp>
      <p:cxnSp>
        <p:nvCxnSpPr>
          <p:cNvPr id="10" name="Straight Connector 9"/>
          <p:cNvCxnSpPr/>
          <p:nvPr/>
        </p:nvCxnSpPr>
        <p:spPr>
          <a:xfrm>
            <a:off x="2139950" y="2716213"/>
            <a:ext cx="17463" cy="35369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984250" y="2708275"/>
            <a:ext cx="7550150" cy="793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260850" y="2716213"/>
            <a:ext cx="15875" cy="35369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840413" y="2681288"/>
            <a:ext cx="15875" cy="35369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69996" name="TextBox 16"/>
          <p:cNvSpPr txBox="1">
            <a:spLocks noChangeArrowheads="1"/>
          </p:cNvSpPr>
          <p:nvPr/>
        </p:nvSpPr>
        <p:spPr bwMode="auto">
          <a:xfrm>
            <a:off x="4398963" y="2840038"/>
            <a:ext cx="135096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400">
                <a:solidFill>
                  <a:schemeClr val="bg2"/>
                </a:solidFill>
              </a:rPr>
              <a:t>Photon</a:t>
            </a:r>
          </a:p>
          <a:p>
            <a:pPr algn="ctr" eaLnBrk="1" hangingPunct="1">
              <a:spcBef>
                <a:spcPct val="0"/>
              </a:spcBef>
              <a:buFontTx/>
              <a:buNone/>
            </a:pPr>
            <a:r>
              <a:rPr lang="en-US" altLang="en-US" sz="2400">
                <a:solidFill>
                  <a:schemeClr val="bg2"/>
                </a:solidFill>
              </a:rPr>
              <a:t>counting</a:t>
            </a:r>
          </a:p>
        </p:txBody>
      </p:sp>
      <p:sp>
        <p:nvSpPr>
          <p:cNvPr id="169997" name="TextBox 19"/>
          <p:cNvSpPr txBox="1">
            <a:spLocks noChangeArrowheads="1"/>
          </p:cNvSpPr>
          <p:nvPr/>
        </p:nvSpPr>
        <p:spPr bwMode="auto">
          <a:xfrm>
            <a:off x="6315075" y="5111750"/>
            <a:ext cx="1879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400">
                <a:solidFill>
                  <a:schemeClr val="bg2"/>
                </a:solidFill>
              </a:rPr>
              <a:t>Beam flicker</a:t>
            </a:r>
          </a:p>
        </p:txBody>
      </p:sp>
      <p:sp>
        <p:nvSpPr>
          <p:cNvPr id="169998" name="TextBox 20"/>
          <p:cNvSpPr txBox="1">
            <a:spLocks noChangeArrowheads="1"/>
          </p:cNvSpPr>
          <p:nvPr/>
        </p:nvSpPr>
        <p:spPr bwMode="auto">
          <a:xfrm>
            <a:off x="6015038" y="5637213"/>
            <a:ext cx="24796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400">
                <a:solidFill>
                  <a:srgbClr val="FF0000"/>
                </a:solidFill>
              </a:rPr>
              <a:t>Shutter jitter</a:t>
            </a:r>
          </a:p>
          <a:p>
            <a:pPr algn="ctr" eaLnBrk="1" hangingPunct="1">
              <a:spcBef>
                <a:spcPct val="0"/>
              </a:spcBef>
              <a:buFontTx/>
              <a:buNone/>
            </a:pPr>
            <a:r>
              <a:rPr lang="en-US" altLang="en-US" sz="2400"/>
              <a:t>Sample vibration</a:t>
            </a:r>
          </a:p>
        </p:txBody>
      </p:sp>
      <p:sp>
        <p:nvSpPr>
          <p:cNvPr id="169999" name="TextBox 21"/>
          <p:cNvSpPr txBox="1">
            <a:spLocks noChangeArrowheads="1"/>
          </p:cNvSpPr>
          <p:nvPr/>
        </p:nvSpPr>
        <p:spPr bwMode="auto">
          <a:xfrm>
            <a:off x="5953125" y="2847975"/>
            <a:ext cx="2871788"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ts val="200"/>
              </a:spcBef>
              <a:buFontTx/>
              <a:buNone/>
            </a:pPr>
            <a:r>
              <a:rPr lang="en-US" altLang="en-US" sz="2400"/>
              <a:t>Detector calibration</a:t>
            </a:r>
          </a:p>
          <a:p>
            <a:pPr algn="ctr" eaLnBrk="1" hangingPunct="1">
              <a:spcBef>
                <a:spcPts val="200"/>
              </a:spcBef>
              <a:buFontTx/>
              <a:buNone/>
            </a:pPr>
            <a:r>
              <a:rPr lang="en-US" altLang="en-US" sz="2400">
                <a:solidFill>
                  <a:schemeClr val="bg2"/>
                </a:solidFill>
              </a:rPr>
              <a:t>attenuation</a:t>
            </a:r>
          </a:p>
          <a:p>
            <a:pPr algn="ctr" eaLnBrk="1" hangingPunct="1">
              <a:spcBef>
                <a:spcPts val="200"/>
              </a:spcBef>
              <a:buFontTx/>
              <a:buNone/>
            </a:pPr>
            <a:r>
              <a:rPr lang="en-US" altLang="en-US" sz="2400"/>
              <a:t>partiality</a:t>
            </a:r>
          </a:p>
          <a:p>
            <a:pPr algn="ctr" eaLnBrk="1" hangingPunct="1">
              <a:spcBef>
                <a:spcPts val="200"/>
              </a:spcBef>
              <a:buFontTx/>
              <a:buNone/>
            </a:pPr>
            <a:r>
              <a:rPr lang="en-US" altLang="en-US" sz="2400">
                <a:solidFill>
                  <a:schemeClr val="bg2"/>
                </a:solidFill>
              </a:rPr>
              <a:t>Non-isomorphism</a:t>
            </a:r>
          </a:p>
          <a:p>
            <a:pPr algn="ctr" eaLnBrk="1" hangingPunct="1">
              <a:spcBef>
                <a:spcPts val="200"/>
              </a:spcBef>
              <a:buFontTx/>
              <a:buNone/>
            </a:pPr>
            <a:r>
              <a:rPr lang="en-US" altLang="en-US" sz="2400">
                <a:solidFill>
                  <a:schemeClr val="bg2"/>
                </a:solidFill>
              </a:rPr>
              <a:t>Radiation damage</a:t>
            </a:r>
          </a:p>
        </p:txBody>
      </p:sp>
      <p:cxnSp>
        <p:nvCxnSpPr>
          <p:cNvPr id="28" name="Straight Connector 27"/>
          <p:cNvCxnSpPr/>
          <p:nvPr/>
        </p:nvCxnSpPr>
        <p:spPr>
          <a:xfrm>
            <a:off x="984250" y="4989513"/>
            <a:ext cx="75501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966788" y="5629275"/>
            <a:ext cx="7551737" cy="793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7277243"/>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685800" y="0"/>
            <a:ext cx="7772400" cy="1143000"/>
          </a:xfrm>
          <a:noFill/>
        </p:spPr>
        <p:txBody>
          <a:bodyPr/>
          <a:lstStyle/>
          <a:p>
            <a:pPr eaLnBrk="1" hangingPunct="1"/>
            <a:r>
              <a:rPr lang="en-US" altLang="en-US" sz="5400" smtClean="0"/>
              <a:t>Shutter Jitter</a:t>
            </a:r>
          </a:p>
        </p:txBody>
      </p:sp>
      <p:grpSp>
        <p:nvGrpSpPr>
          <p:cNvPr id="2831363" name="Group 3"/>
          <p:cNvGrpSpPr>
            <a:grpSpLocks/>
          </p:cNvGrpSpPr>
          <p:nvPr/>
        </p:nvGrpSpPr>
        <p:grpSpPr bwMode="auto">
          <a:xfrm>
            <a:off x="-2727325" y="2278063"/>
            <a:ext cx="14347825" cy="2333625"/>
            <a:chOff x="-1718" y="1435"/>
            <a:chExt cx="9038" cy="1470"/>
          </a:xfrm>
        </p:grpSpPr>
        <p:sp>
          <p:nvSpPr>
            <p:cNvPr id="171164" name="Line 4"/>
            <p:cNvSpPr>
              <a:spLocks noChangeShapeType="1"/>
            </p:cNvSpPr>
            <p:nvPr/>
          </p:nvSpPr>
          <p:spPr bwMode="auto">
            <a:xfrm>
              <a:off x="-1718" y="2905"/>
              <a:ext cx="100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165" name="Line 5"/>
            <p:cNvSpPr>
              <a:spLocks noChangeShapeType="1"/>
            </p:cNvSpPr>
            <p:nvPr/>
          </p:nvSpPr>
          <p:spPr bwMode="auto">
            <a:xfrm>
              <a:off x="-693" y="2899"/>
              <a:ext cx="100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166" name="Line 6"/>
            <p:cNvSpPr>
              <a:spLocks noChangeShapeType="1"/>
            </p:cNvSpPr>
            <p:nvPr/>
          </p:nvSpPr>
          <p:spPr bwMode="auto">
            <a:xfrm>
              <a:off x="310" y="1441"/>
              <a:ext cx="100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167" name="Line 7"/>
            <p:cNvSpPr>
              <a:spLocks noChangeShapeType="1"/>
            </p:cNvSpPr>
            <p:nvPr/>
          </p:nvSpPr>
          <p:spPr bwMode="auto">
            <a:xfrm flipV="1">
              <a:off x="310" y="1441"/>
              <a:ext cx="0" cy="14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168" name="Line 8"/>
            <p:cNvSpPr>
              <a:spLocks noChangeShapeType="1"/>
            </p:cNvSpPr>
            <p:nvPr/>
          </p:nvSpPr>
          <p:spPr bwMode="auto">
            <a:xfrm>
              <a:off x="1313" y="1441"/>
              <a:ext cx="0" cy="14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169" name="Line 9"/>
            <p:cNvSpPr>
              <a:spLocks noChangeShapeType="1"/>
            </p:cNvSpPr>
            <p:nvPr/>
          </p:nvSpPr>
          <p:spPr bwMode="auto">
            <a:xfrm flipV="1">
              <a:off x="1302" y="2899"/>
              <a:ext cx="963" cy="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170" name="Line 10"/>
            <p:cNvSpPr>
              <a:spLocks noChangeShapeType="1"/>
            </p:cNvSpPr>
            <p:nvPr/>
          </p:nvSpPr>
          <p:spPr bwMode="auto">
            <a:xfrm>
              <a:off x="2265" y="1447"/>
              <a:ext cx="101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171" name="Line 11"/>
            <p:cNvSpPr>
              <a:spLocks noChangeShapeType="1"/>
            </p:cNvSpPr>
            <p:nvPr/>
          </p:nvSpPr>
          <p:spPr bwMode="auto">
            <a:xfrm flipV="1">
              <a:off x="2265" y="1447"/>
              <a:ext cx="0" cy="14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172" name="Line 12"/>
            <p:cNvSpPr>
              <a:spLocks noChangeShapeType="1"/>
            </p:cNvSpPr>
            <p:nvPr/>
          </p:nvSpPr>
          <p:spPr bwMode="auto">
            <a:xfrm>
              <a:off x="3280" y="1447"/>
              <a:ext cx="0" cy="14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173" name="Line 13"/>
            <p:cNvSpPr>
              <a:spLocks noChangeShapeType="1"/>
            </p:cNvSpPr>
            <p:nvPr/>
          </p:nvSpPr>
          <p:spPr bwMode="auto">
            <a:xfrm>
              <a:off x="3280" y="2893"/>
              <a:ext cx="103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174" name="Line 14"/>
            <p:cNvSpPr>
              <a:spLocks noChangeShapeType="1"/>
            </p:cNvSpPr>
            <p:nvPr/>
          </p:nvSpPr>
          <p:spPr bwMode="auto">
            <a:xfrm>
              <a:off x="4311" y="1435"/>
              <a:ext cx="100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175" name="Line 15"/>
            <p:cNvSpPr>
              <a:spLocks noChangeShapeType="1"/>
            </p:cNvSpPr>
            <p:nvPr/>
          </p:nvSpPr>
          <p:spPr bwMode="auto">
            <a:xfrm flipV="1">
              <a:off x="4311" y="1435"/>
              <a:ext cx="0" cy="14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176" name="Line 16"/>
            <p:cNvSpPr>
              <a:spLocks noChangeShapeType="1"/>
            </p:cNvSpPr>
            <p:nvPr/>
          </p:nvSpPr>
          <p:spPr bwMode="auto">
            <a:xfrm>
              <a:off x="5314" y="1435"/>
              <a:ext cx="0" cy="14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177" name="Line 17"/>
            <p:cNvSpPr>
              <a:spLocks noChangeShapeType="1"/>
            </p:cNvSpPr>
            <p:nvPr/>
          </p:nvSpPr>
          <p:spPr bwMode="auto">
            <a:xfrm>
              <a:off x="-1696" y="1447"/>
              <a:ext cx="100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178" name="Line 18"/>
            <p:cNvSpPr>
              <a:spLocks noChangeShapeType="1"/>
            </p:cNvSpPr>
            <p:nvPr/>
          </p:nvSpPr>
          <p:spPr bwMode="auto">
            <a:xfrm flipV="1">
              <a:off x="-1696" y="1447"/>
              <a:ext cx="0" cy="14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179" name="Line 19"/>
            <p:cNvSpPr>
              <a:spLocks noChangeShapeType="1"/>
            </p:cNvSpPr>
            <p:nvPr/>
          </p:nvSpPr>
          <p:spPr bwMode="auto">
            <a:xfrm>
              <a:off x="-693" y="1447"/>
              <a:ext cx="0" cy="14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180" name="Line 20"/>
            <p:cNvSpPr>
              <a:spLocks noChangeShapeType="1"/>
            </p:cNvSpPr>
            <p:nvPr/>
          </p:nvSpPr>
          <p:spPr bwMode="auto">
            <a:xfrm>
              <a:off x="5314" y="2899"/>
              <a:ext cx="100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181" name="Line 21"/>
            <p:cNvSpPr>
              <a:spLocks noChangeShapeType="1"/>
            </p:cNvSpPr>
            <p:nvPr/>
          </p:nvSpPr>
          <p:spPr bwMode="auto">
            <a:xfrm>
              <a:off x="6317" y="1441"/>
              <a:ext cx="100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182" name="Line 22"/>
            <p:cNvSpPr>
              <a:spLocks noChangeShapeType="1"/>
            </p:cNvSpPr>
            <p:nvPr/>
          </p:nvSpPr>
          <p:spPr bwMode="auto">
            <a:xfrm flipV="1">
              <a:off x="6317" y="1441"/>
              <a:ext cx="0" cy="14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183" name="Line 23"/>
            <p:cNvSpPr>
              <a:spLocks noChangeShapeType="1"/>
            </p:cNvSpPr>
            <p:nvPr/>
          </p:nvSpPr>
          <p:spPr bwMode="auto">
            <a:xfrm>
              <a:off x="7320" y="1441"/>
              <a:ext cx="0" cy="14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71012" name="Text Box 24"/>
          <p:cNvSpPr txBox="1">
            <a:spLocks noChangeArrowheads="1"/>
          </p:cNvSpPr>
          <p:nvPr/>
        </p:nvSpPr>
        <p:spPr bwMode="auto">
          <a:xfrm>
            <a:off x="746125" y="1766888"/>
            <a:ext cx="730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b="1"/>
              <a:t>open</a:t>
            </a:r>
          </a:p>
        </p:txBody>
      </p:sp>
      <p:sp>
        <p:nvSpPr>
          <p:cNvPr id="171013" name="Rectangle 25"/>
          <p:cNvSpPr>
            <a:spLocks noChangeArrowheads="1"/>
          </p:cNvSpPr>
          <p:nvPr/>
        </p:nvSpPr>
        <p:spPr bwMode="auto">
          <a:xfrm>
            <a:off x="685800" y="4611688"/>
            <a:ext cx="908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b="1"/>
              <a:t>closed</a:t>
            </a:r>
          </a:p>
        </p:txBody>
      </p:sp>
      <p:grpSp>
        <p:nvGrpSpPr>
          <p:cNvPr id="2831386" name="Group 26"/>
          <p:cNvGrpSpPr>
            <a:grpSpLocks/>
          </p:cNvGrpSpPr>
          <p:nvPr/>
        </p:nvGrpSpPr>
        <p:grpSpPr bwMode="auto">
          <a:xfrm>
            <a:off x="-2727325" y="2278063"/>
            <a:ext cx="14347825" cy="2333625"/>
            <a:chOff x="-1718" y="1435"/>
            <a:chExt cx="9038" cy="1470"/>
          </a:xfrm>
        </p:grpSpPr>
        <p:sp>
          <p:nvSpPr>
            <p:cNvPr id="171144" name="Line 27"/>
            <p:cNvSpPr>
              <a:spLocks noChangeShapeType="1"/>
            </p:cNvSpPr>
            <p:nvPr/>
          </p:nvSpPr>
          <p:spPr bwMode="auto">
            <a:xfrm>
              <a:off x="-1718" y="2905"/>
              <a:ext cx="100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145" name="Line 28"/>
            <p:cNvSpPr>
              <a:spLocks noChangeShapeType="1"/>
            </p:cNvSpPr>
            <p:nvPr/>
          </p:nvSpPr>
          <p:spPr bwMode="auto">
            <a:xfrm>
              <a:off x="-693" y="2899"/>
              <a:ext cx="100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146" name="Line 29"/>
            <p:cNvSpPr>
              <a:spLocks noChangeShapeType="1"/>
            </p:cNvSpPr>
            <p:nvPr/>
          </p:nvSpPr>
          <p:spPr bwMode="auto">
            <a:xfrm>
              <a:off x="310" y="1441"/>
              <a:ext cx="100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147" name="Line 30"/>
            <p:cNvSpPr>
              <a:spLocks noChangeShapeType="1"/>
            </p:cNvSpPr>
            <p:nvPr/>
          </p:nvSpPr>
          <p:spPr bwMode="auto">
            <a:xfrm flipV="1">
              <a:off x="310" y="1441"/>
              <a:ext cx="0" cy="14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148" name="Line 31"/>
            <p:cNvSpPr>
              <a:spLocks noChangeShapeType="1"/>
            </p:cNvSpPr>
            <p:nvPr/>
          </p:nvSpPr>
          <p:spPr bwMode="auto">
            <a:xfrm>
              <a:off x="1313" y="1441"/>
              <a:ext cx="0" cy="14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149" name="Line 32"/>
            <p:cNvSpPr>
              <a:spLocks noChangeShapeType="1"/>
            </p:cNvSpPr>
            <p:nvPr/>
          </p:nvSpPr>
          <p:spPr bwMode="auto">
            <a:xfrm>
              <a:off x="1302" y="2905"/>
              <a:ext cx="100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150" name="Line 33"/>
            <p:cNvSpPr>
              <a:spLocks noChangeShapeType="1"/>
            </p:cNvSpPr>
            <p:nvPr/>
          </p:nvSpPr>
          <p:spPr bwMode="auto">
            <a:xfrm>
              <a:off x="2305" y="1447"/>
              <a:ext cx="100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151" name="Line 34"/>
            <p:cNvSpPr>
              <a:spLocks noChangeShapeType="1"/>
            </p:cNvSpPr>
            <p:nvPr/>
          </p:nvSpPr>
          <p:spPr bwMode="auto">
            <a:xfrm flipV="1">
              <a:off x="2305" y="1447"/>
              <a:ext cx="0" cy="14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152" name="Line 35"/>
            <p:cNvSpPr>
              <a:spLocks noChangeShapeType="1"/>
            </p:cNvSpPr>
            <p:nvPr/>
          </p:nvSpPr>
          <p:spPr bwMode="auto">
            <a:xfrm>
              <a:off x="3308" y="1447"/>
              <a:ext cx="0" cy="14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153" name="Line 36"/>
            <p:cNvSpPr>
              <a:spLocks noChangeShapeType="1"/>
            </p:cNvSpPr>
            <p:nvPr/>
          </p:nvSpPr>
          <p:spPr bwMode="auto">
            <a:xfrm>
              <a:off x="3308" y="2893"/>
              <a:ext cx="100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154" name="Line 37"/>
            <p:cNvSpPr>
              <a:spLocks noChangeShapeType="1"/>
            </p:cNvSpPr>
            <p:nvPr/>
          </p:nvSpPr>
          <p:spPr bwMode="auto">
            <a:xfrm>
              <a:off x="4311" y="1435"/>
              <a:ext cx="100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155" name="Line 38"/>
            <p:cNvSpPr>
              <a:spLocks noChangeShapeType="1"/>
            </p:cNvSpPr>
            <p:nvPr/>
          </p:nvSpPr>
          <p:spPr bwMode="auto">
            <a:xfrm flipV="1">
              <a:off x="4311" y="1435"/>
              <a:ext cx="0" cy="14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156" name="Line 39"/>
            <p:cNvSpPr>
              <a:spLocks noChangeShapeType="1"/>
            </p:cNvSpPr>
            <p:nvPr/>
          </p:nvSpPr>
          <p:spPr bwMode="auto">
            <a:xfrm>
              <a:off x="5314" y="1435"/>
              <a:ext cx="0" cy="14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157" name="Line 40"/>
            <p:cNvSpPr>
              <a:spLocks noChangeShapeType="1"/>
            </p:cNvSpPr>
            <p:nvPr/>
          </p:nvSpPr>
          <p:spPr bwMode="auto">
            <a:xfrm>
              <a:off x="-1696" y="1447"/>
              <a:ext cx="100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158" name="Line 41"/>
            <p:cNvSpPr>
              <a:spLocks noChangeShapeType="1"/>
            </p:cNvSpPr>
            <p:nvPr/>
          </p:nvSpPr>
          <p:spPr bwMode="auto">
            <a:xfrm flipV="1">
              <a:off x="-1696" y="1447"/>
              <a:ext cx="0" cy="14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159" name="Line 42"/>
            <p:cNvSpPr>
              <a:spLocks noChangeShapeType="1"/>
            </p:cNvSpPr>
            <p:nvPr/>
          </p:nvSpPr>
          <p:spPr bwMode="auto">
            <a:xfrm>
              <a:off x="-693" y="1447"/>
              <a:ext cx="0" cy="14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160" name="Line 43"/>
            <p:cNvSpPr>
              <a:spLocks noChangeShapeType="1"/>
            </p:cNvSpPr>
            <p:nvPr/>
          </p:nvSpPr>
          <p:spPr bwMode="auto">
            <a:xfrm>
              <a:off x="5314" y="2899"/>
              <a:ext cx="100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161" name="Line 44"/>
            <p:cNvSpPr>
              <a:spLocks noChangeShapeType="1"/>
            </p:cNvSpPr>
            <p:nvPr/>
          </p:nvSpPr>
          <p:spPr bwMode="auto">
            <a:xfrm>
              <a:off x="6317" y="1441"/>
              <a:ext cx="100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162" name="Line 45"/>
            <p:cNvSpPr>
              <a:spLocks noChangeShapeType="1"/>
            </p:cNvSpPr>
            <p:nvPr/>
          </p:nvSpPr>
          <p:spPr bwMode="auto">
            <a:xfrm flipV="1">
              <a:off x="6317" y="1441"/>
              <a:ext cx="0" cy="14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163" name="Line 46"/>
            <p:cNvSpPr>
              <a:spLocks noChangeShapeType="1"/>
            </p:cNvSpPr>
            <p:nvPr/>
          </p:nvSpPr>
          <p:spPr bwMode="auto">
            <a:xfrm>
              <a:off x="7320" y="1441"/>
              <a:ext cx="0" cy="14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831407" name="Group 47"/>
          <p:cNvGrpSpPr>
            <a:grpSpLocks/>
          </p:cNvGrpSpPr>
          <p:nvPr/>
        </p:nvGrpSpPr>
        <p:grpSpPr bwMode="auto">
          <a:xfrm>
            <a:off x="-2727325" y="2278063"/>
            <a:ext cx="14347825" cy="2333625"/>
            <a:chOff x="-1718" y="1435"/>
            <a:chExt cx="9038" cy="1470"/>
          </a:xfrm>
        </p:grpSpPr>
        <p:sp>
          <p:nvSpPr>
            <p:cNvPr id="171124" name="Line 48"/>
            <p:cNvSpPr>
              <a:spLocks noChangeShapeType="1"/>
            </p:cNvSpPr>
            <p:nvPr/>
          </p:nvSpPr>
          <p:spPr bwMode="auto">
            <a:xfrm>
              <a:off x="-1718" y="2905"/>
              <a:ext cx="100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125" name="Line 49"/>
            <p:cNvSpPr>
              <a:spLocks noChangeShapeType="1"/>
            </p:cNvSpPr>
            <p:nvPr/>
          </p:nvSpPr>
          <p:spPr bwMode="auto">
            <a:xfrm>
              <a:off x="-693" y="2899"/>
              <a:ext cx="100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126" name="Line 50"/>
            <p:cNvSpPr>
              <a:spLocks noChangeShapeType="1"/>
            </p:cNvSpPr>
            <p:nvPr/>
          </p:nvSpPr>
          <p:spPr bwMode="auto">
            <a:xfrm>
              <a:off x="310" y="1441"/>
              <a:ext cx="100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127" name="Line 51"/>
            <p:cNvSpPr>
              <a:spLocks noChangeShapeType="1"/>
            </p:cNvSpPr>
            <p:nvPr/>
          </p:nvSpPr>
          <p:spPr bwMode="auto">
            <a:xfrm flipV="1">
              <a:off x="310" y="1441"/>
              <a:ext cx="0" cy="14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128" name="Line 52"/>
            <p:cNvSpPr>
              <a:spLocks noChangeShapeType="1"/>
            </p:cNvSpPr>
            <p:nvPr/>
          </p:nvSpPr>
          <p:spPr bwMode="auto">
            <a:xfrm>
              <a:off x="1313" y="1441"/>
              <a:ext cx="0" cy="14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129" name="Line 53"/>
            <p:cNvSpPr>
              <a:spLocks noChangeShapeType="1"/>
            </p:cNvSpPr>
            <p:nvPr/>
          </p:nvSpPr>
          <p:spPr bwMode="auto">
            <a:xfrm>
              <a:off x="1302" y="2905"/>
              <a:ext cx="104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130" name="Line 54"/>
            <p:cNvSpPr>
              <a:spLocks noChangeShapeType="1"/>
            </p:cNvSpPr>
            <p:nvPr/>
          </p:nvSpPr>
          <p:spPr bwMode="auto">
            <a:xfrm>
              <a:off x="2345" y="1447"/>
              <a:ext cx="91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131" name="Line 55"/>
            <p:cNvSpPr>
              <a:spLocks noChangeShapeType="1"/>
            </p:cNvSpPr>
            <p:nvPr/>
          </p:nvSpPr>
          <p:spPr bwMode="auto">
            <a:xfrm flipV="1">
              <a:off x="2345" y="1447"/>
              <a:ext cx="0" cy="14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132" name="Line 56"/>
            <p:cNvSpPr>
              <a:spLocks noChangeShapeType="1"/>
            </p:cNvSpPr>
            <p:nvPr/>
          </p:nvSpPr>
          <p:spPr bwMode="auto">
            <a:xfrm>
              <a:off x="3260" y="1447"/>
              <a:ext cx="0" cy="14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133" name="Line 57"/>
            <p:cNvSpPr>
              <a:spLocks noChangeShapeType="1"/>
            </p:cNvSpPr>
            <p:nvPr/>
          </p:nvSpPr>
          <p:spPr bwMode="auto">
            <a:xfrm>
              <a:off x="3260" y="2893"/>
              <a:ext cx="105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134" name="Line 58"/>
            <p:cNvSpPr>
              <a:spLocks noChangeShapeType="1"/>
            </p:cNvSpPr>
            <p:nvPr/>
          </p:nvSpPr>
          <p:spPr bwMode="auto">
            <a:xfrm>
              <a:off x="4311" y="1435"/>
              <a:ext cx="100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135" name="Line 59"/>
            <p:cNvSpPr>
              <a:spLocks noChangeShapeType="1"/>
            </p:cNvSpPr>
            <p:nvPr/>
          </p:nvSpPr>
          <p:spPr bwMode="auto">
            <a:xfrm flipV="1">
              <a:off x="4311" y="1435"/>
              <a:ext cx="0" cy="14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136" name="Line 60"/>
            <p:cNvSpPr>
              <a:spLocks noChangeShapeType="1"/>
            </p:cNvSpPr>
            <p:nvPr/>
          </p:nvSpPr>
          <p:spPr bwMode="auto">
            <a:xfrm>
              <a:off x="5314" y="1435"/>
              <a:ext cx="0" cy="14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137" name="Line 61"/>
            <p:cNvSpPr>
              <a:spLocks noChangeShapeType="1"/>
            </p:cNvSpPr>
            <p:nvPr/>
          </p:nvSpPr>
          <p:spPr bwMode="auto">
            <a:xfrm>
              <a:off x="-1696" y="1447"/>
              <a:ext cx="100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138" name="Line 62"/>
            <p:cNvSpPr>
              <a:spLocks noChangeShapeType="1"/>
            </p:cNvSpPr>
            <p:nvPr/>
          </p:nvSpPr>
          <p:spPr bwMode="auto">
            <a:xfrm flipV="1">
              <a:off x="-1696" y="1447"/>
              <a:ext cx="0" cy="14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139" name="Line 63"/>
            <p:cNvSpPr>
              <a:spLocks noChangeShapeType="1"/>
            </p:cNvSpPr>
            <p:nvPr/>
          </p:nvSpPr>
          <p:spPr bwMode="auto">
            <a:xfrm>
              <a:off x="-693" y="1447"/>
              <a:ext cx="0" cy="14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140" name="Line 64"/>
            <p:cNvSpPr>
              <a:spLocks noChangeShapeType="1"/>
            </p:cNvSpPr>
            <p:nvPr/>
          </p:nvSpPr>
          <p:spPr bwMode="auto">
            <a:xfrm>
              <a:off x="5314" y="2899"/>
              <a:ext cx="100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141" name="Line 65"/>
            <p:cNvSpPr>
              <a:spLocks noChangeShapeType="1"/>
            </p:cNvSpPr>
            <p:nvPr/>
          </p:nvSpPr>
          <p:spPr bwMode="auto">
            <a:xfrm>
              <a:off x="6317" y="1441"/>
              <a:ext cx="100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142" name="Line 66"/>
            <p:cNvSpPr>
              <a:spLocks noChangeShapeType="1"/>
            </p:cNvSpPr>
            <p:nvPr/>
          </p:nvSpPr>
          <p:spPr bwMode="auto">
            <a:xfrm flipV="1">
              <a:off x="6317" y="1441"/>
              <a:ext cx="0" cy="14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143" name="Line 67"/>
            <p:cNvSpPr>
              <a:spLocks noChangeShapeType="1"/>
            </p:cNvSpPr>
            <p:nvPr/>
          </p:nvSpPr>
          <p:spPr bwMode="auto">
            <a:xfrm>
              <a:off x="7320" y="1441"/>
              <a:ext cx="0" cy="14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831428" name="Group 68"/>
          <p:cNvGrpSpPr>
            <a:grpSpLocks/>
          </p:cNvGrpSpPr>
          <p:nvPr/>
        </p:nvGrpSpPr>
        <p:grpSpPr bwMode="auto">
          <a:xfrm>
            <a:off x="-2727325" y="2278063"/>
            <a:ext cx="14347825" cy="2333625"/>
            <a:chOff x="-1718" y="1435"/>
            <a:chExt cx="9038" cy="1470"/>
          </a:xfrm>
        </p:grpSpPr>
        <p:sp>
          <p:nvSpPr>
            <p:cNvPr id="171104" name="Line 69"/>
            <p:cNvSpPr>
              <a:spLocks noChangeShapeType="1"/>
            </p:cNvSpPr>
            <p:nvPr/>
          </p:nvSpPr>
          <p:spPr bwMode="auto">
            <a:xfrm>
              <a:off x="-1718" y="2905"/>
              <a:ext cx="100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105" name="Line 70"/>
            <p:cNvSpPr>
              <a:spLocks noChangeShapeType="1"/>
            </p:cNvSpPr>
            <p:nvPr/>
          </p:nvSpPr>
          <p:spPr bwMode="auto">
            <a:xfrm>
              <a:off x="-693" y="2899"/>
              <a:ext cx="100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106" name="Line 71"/>
            <p:cNvSpPr>
              <a:spLocks noChangeShapeType="1"/>
            </p:cNvSpPr>
            <p:nvPr/>
          </p:nvSpPr>
          <p:spPr bwMode="auto">
            <a:xfrm>
              <a:off x="310" y="1441"/>
              <a:ext cx="100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107" name="Line 72"/>
            <p:cNvSpPr>
              <a:spLocks noChangeShapeType="1"/>
            </p:cNvSpPr>
            <p:nvPr/>
          </p:nvSpPr>
          <p:spPr bwMode="auto">
            <a:xfrm flipV="1">
              <a:off x="310" y="1441"/>
              <a:ext cx="0" cy="14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108" name="Line 73"/>
            <p:cNvSpPr>
              <a:spLocks noChangeShapeType="1"/>
            </p:cNvSpPr>
            <p:nvPr/>
          </p:nvSpPr>
          <p:spPr bwMode="auto">
            <a:xfrm>
              <a:off x="1313" y="1441"/>
              <a:ext cx="0" cy="14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109" name="Line 74"/>
            <p:cNvSpPr>
              <a:spLocks noChangeShapeType="1"/>
            </p:cNvSpPr>
            <p:nvPr/>
          </p:nvSpPr>
          <p:spPr bwMode="auto">
            <a:xfrm>
              <a:off x="1302" y="2905"/>
              <a:ext cx="104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110" name="Line 75"/>
            <p:cNvSpPr>
              <a:spLocks noChangeShapeType="1"/>
            </p:cNvSpPr>
            <p:nvPr/>
          </p:nvSpPr>
          <p:spPr bwMode="auto">
            <a:xfrm>
              <a:off x="2345" y="1447"/>
              <a:ext cx="100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111" name="Line 76"/>
            <p:cNvSpPr>
              <a:spLocks noChangeShapeType="1"/>
            </p:cNvSpPr>
            <p:nvPr/>
          </p:nvSpPr>
          <p:spPr bwMode="auto">
            <a:xfrm flipV="1">
              <a:off x="2345" y="1447"/>
              <a:ext cx="0" cy="14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112" name="Line 77"/>
            <p:cNvSpPr>
              <a:spLocks noChangeShapeType="1"/>
            </p:cNvSpPr>
            <p:nvPr/>
          </p:nvSpPr>
          <p:spPr bwMode="auto">
            <a:xfrm>
              <a:off x="3348" y="1447"/>
              <a:ext cx="0" cy="14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113" name="Line 78"/>
            <p:cNvSpPr>
              <a:spLocks noChangeShapeType="1"/>
            </p:cNvSpPr>
            <p:nvPr/>
          </p:nvSpPr>
          <p:spPr bwMode="auto">
            <a:xfrm>
              <a:off x="3348" y="2893"/>
              <a:ext cx="9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114" name="Line 79"/>
            <p:cNvSpPr>
              <a:spLocks noChangeShapeType="1"/>
            </p:cNvSpPr>
            <p:nvPr/>
          </p:nvSpPr>
          <p:spPr bwMode="auto">
            <a:xfrm>
              <a:off x="4311" y="1435"/>
              <a:ext cx="100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115" name="Line 80"/>
            <p:cNvSpPr>
              <a:spLocks noChangeShapeType="1"/>
            </p:cNvSpPr>
            <p:nvPr/>
          </p:nvSpPr>
          <p:spPr bwMode="auto">
            <a:xfrm flipV="1">
              <a:off x="4311" y="1435"/>
              <a:ext cx="0" cy="14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116" name="Line 81"/>
            <p:cNvSpPr>
              <a:spLocks noChangeShapeType="1"/>
            </p:cNvSpPr>
            <p:nvPr/>
          </p:nvSpPr>
          <p:spPr bwMode="auto">
            <a:xfrm>
              <a:off x="5314" y="1435"/>
              <a:ext cx="0" cy="14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117" name="Line 82"/>
            <p:cNvSpPr>
              <a:spLocks noChangeShapeType="1"/>
            </p:cNvSpPr>
            <p:nvPr/>
          </p:nvSpPr>
          <p:spPr bwMode="auto">
            <a:xfrm>
              <a:off x="-1696" y="1447"/>
              <a:ext cx="100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118" name="Line 83"/>
            <p:cNvSpPr>
              <a:spLocks noChangeShapeType="1"/>
            </p:cNvSpPr>
            <p:nvPr/>
          </p:nvSpPr>
          <p:spPr bwMode="auto">
            <a:xfrm flipV="1">
              <a:off x="-1696" y="1447"/>
              <a:ext cx="0" cy="14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119" name="Line 84"/>
            <p:cNvSpPr>
              <a:spLocks noChangeShapeType="1"/>
            </p:cNvSpPr>
            <p:nvPr/>
          </p:nvSpPr>
          <p:spPr bwMode="auto">
            <a:xfrm>
              <a:off x="-693" y="1447"/>
              <a:ext cx="0" cy="14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120" name="Line 85"/>
            <p:cNvSpPr>
              <a:spLocks noChangeShapeType="1"/>
            </p:cNvSpPr>
            <p:nvPr/>
          </p:nvSpPr>
          <p:spPr bwMode="auto">
            <a:xfrm>
              <a:off x="5314" y="2899"/>
              <a:ext cx="100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121" name="Line 86"/>
            <p:cNvSpPr>
              <a:spLocks noChangeShapeType="1"/>
            </p:cNvSpPr>
            <p:nvPr/>
          </p:nvSpPr>
          <p:spPr bwMode="auto">
            <a:xfrm>
              <a:off x="6317" y="1441"/>
              <a:ext cx="100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122" name="Line 87"/>
            <p:cNvSpPr>
              <a:spLocks noChangeShapeType="1"/>
            </p:cNvSpPr>
            <p:nvPr/>
          </p:nvSpPr>
          <p:spPr bwMode="auto">
            <a:xfrm flipV="1">
              <a:off x="6317" y="1441"/>
              <a:ext cx="0" cy="14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123" name="Line 88"/>
            <p:cNvSpPr>
              <a:spLocks noChangeShapeType="1"/>
            </p:cNvSpPr>
            <p:nvPr/>
          </p:nvSpPr>
          <p:spPr bwMode="auto">
            <a:xfrm>
              <a:off x="7320" y="1441"/>
              <a:ext cx="0" cy="14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831449" name="Group 89"/>
          <p:cNvGrpSpPr>
            <a:grpSpLocks/>
          </p:cNvGrpSpPr>
          <p:nvPr/>
        </p:nvGrpSpPr>
        <p:grpSpPr bwMode="auto">
          <a:xfrm>
            <a:off x="-2727325" y="2278063"/>
            <a:ext cx="14347825" cy="2333625"/>
            <a:chOff x="-1718" y="1435"/>
            <a:chExt cx="9038" cy="1470"/>
          </a:xfrm>
        </p:grpSpPr>
        <p:sp>
          <p:nvSpPr>
            <p:cNvPr id="171084" name="Line 90"/>
            <p:cNvSpPr>
              <a:spLocks noChangeShapeType="1"/>
            </p:cNvSpPr>
            <p:nvPr/>
          </p:nvSpPr>
          <p:spPr bwMode="auto">
            <a:xfrm>
              <a:off x="-1718" y="2905"/>
              <a:ext cx="100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085" name="Line 91"/>
            <p:cNvSpPr>
              <a:spLocks noChangeShapeType="1"/>
            </p:cNvSpPr>
            <p:nvPr/>
          </p:nvSpPr>
          <p:spPr bwMode="auto">
            <a:xfrm>
              <a:off x="-693" y="2899"/>
              <a:ext cx="100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086" name="Line 92"/>
            <p:cNvSpPr>
              <a:spLocks noChangeShapeType="1"/>
            </p:cNvSpPr>
            <p:nvPr/>
          </p:nvSpPr>
          <p:spPr bwMode="auto">
            <a:xfrm>
              <a:off x="310" y="1441"/>
              <a:ext cx="100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087" name="Line 93"/>
            <p:cNvSpPr>
              <a:spLocks noChangeShapeType="1"/>
            </p:cNvSpPr>
            <p:nvPr/>
          </p:nvSpPr>
          <p:spPr bwMode="auto">
            <a:xfrm flipV="1">
              <a:off x="310" y="1441"/>
              <a:ext cx="0" cy="14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088" name="Line 94"/>
            <p:cNvSpPr>
              <a:spLocks noChangeShapeType="1"/>
            </p:cNvSpPr>
            <p:nvPr/>
          </p:nvSpPr>
          <p:spPr bwMode="auto">
            <a:xfrm>
              <a:off x="1313" y="1441"/>
              <a:ext cx="0" cy="14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089" name="Line 95"/>
            <p:cNvSpPr>
              <a:spLocks noChangeShapeType="1"/>
            </p:cNvSpPr>
            <p:nvPr/>
          </p:nvSpPr>
          <p:spPr bwMode="auto">
            <a:xfrm>
              <a:off x="1302" y="2905"/>
              <a:ext cx="95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090" name="Line 96"/>
            <p:cNvSpPr>
              <a:spLocks noChangeShapeType="1"/>
            </p:cNvSpPr>
            <p:nvPr/>
          </p:nvSpPr>
          <p:spPr bwMode="auto">
            <a:xfrm flipV="1">
              <a:off x="2253" y="1435"/>
              <a:ext cx="110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091" name="Line 97"/>
            <p:cNvSpPr>
              <a:spLocks noChangeShapeType="1"/>
            </p:cNvSpPr>
            <p:nvPr/>
          </p:nvSpPr>
          <p:spPr bwMode="auto">
            <a:xfrm flipV="1">
              <a:off x="2253" y="1447"/>
              <a:ext cx="0" cy="14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092" name="Line 98"/>
            <p:cNvSpPr>
              <a:spLocks noChangeShapeType="1"/>
            </p:cNvSpPr>
            <p:nvPr/>
          </p:nvSpPr>
          <p:spPr bwMode="auto">
            <a:xfrm>
              <a:off x="3360" y="1447"/>
              <a:ext cx="0" cy="14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093" name="Line 99"/>
            <p:cNvSpPr>
              <a:spLocks noChangeShapeType="1"/>
            </p:cNvSpPr>
            <p:nvPr/>
          </p:nvSpPr>
          <p:spPr bwMode="auto">
            <a:xfrm>
              <a:off x="3360" y="2893"/>
              <a:ext cx="95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094" name="Line 100"/>
            <p:cNvSpPr>
              <a:spLocks noChangeShapeType="1"/>
            </p:cNvSpPr>
            <p:nvPr/>
          </p:nvSpPr>
          <p:spPr bwMode="auto">
            <a:xfrm>
              <a:off x="4311" y="1435"/>
              <a:ext cx="100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095" name="Line 101"/>
            <p:cNvSpPr>
              <a:spLocks noChangeShapeType="1"/>
            </p:cNvSpPr>
            <p:nvPr/>
          </p:nvSpPr>
          <p:spPr bwMode="auto">
            <a:xfrm flipV="1">
              <a:off x="4311" y="1435"/>
              <a:ext cx="0" cy="14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096" name="Line 102"/>
            <p:cNvSpPr>
              <a:spLocks noChangeShapeType="1"/>
            </p:cNvSpPr>
            <p:nvPr/>
          </p:nvSpPr>
          <p:spPr bwMode="auto">
            <a:xfrm>
              <a:off x="5314" y="1435"/>
              <a:ext cx="0" cy="14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097" name="Line 103"/>
            <p:cNvSpPr>
              <a:spLocks noChangeShapeType="1"/>
            </p:cNvSpPr>
            <p:nvPr/>
          </p:nvSpPr>
          <p:spPr bwMode="auto">
            <a:xfrm>
              <a:off x="-1696" y="1447"/>
              <a:ext cx="100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098" name="Line 104"/>
            <p:cNvSpPr>
              <a:spLocks noChangeShapeType="1"/>
            </p:cNvSpPr>
            <p:nvPr/>
          </p:nvSpPr>
          <p:spPr bwMode="auto">
            <a:xfrm flipV="1">
              <a:off x="-1696" y="1447"/>
              <a:ext cx="0" cy="14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099" name="Line 105"/>
            <p:cNvSpPr>
              <a:spLocks noChangeShapeType="1"/>
            </p:cNvSpPr>
            <p:nvPr/>
          </p:nvSpPr>
          <p:spPr bwMode="auto">
            <a:xfrm>
              <a:off x="-693" y="1447"/>
              <a:ext cx="0" cy="14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100" name="Line 106"/>
            <p:cNvSpPr>
              <a:spLocks noChangeShapeType="1"/>
            </p:cNvSpPr>
            <p:nvPr/>
          </p:nvSpPr>
          <p:spPr bwMode="auto">
            <a:xfrm>
              <a:off x="5314" y="2899"/>
              <a:ext cx="100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101" name="Line 107"/>
            <p:cNvSpPr>
              <a:spLocks noChangeShapeType="1"/>
            </p:cNvSpPr>
            <p:nvPr/>
          </p:nvSpPr>
          <p:spPr bwMode="auto">
            <a:xfrm>
              <a:off x="6317" y="1441"/>
              <a:ext cx="100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102" name="Line 108"/>
            <p:cNvSpPr>
              <a:spLocks noChangeShapeType="1"/>
            </p:cNvSpPr>
            <p:nvPr/>
          </p:nvSpPr>
          <p:spPr bwMode="auto">
            <a:xfrm flipV="1">
              <a:off x="6317" y="1441"/>
              <a:ext cx="0" cy="14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103" name="Line 109"/>
            <p:cNvSpPr>
              <a:spLocks noChangeShapeType="1"/>
            </p:cNvSpPr>
            <p:nvPr/>
          </p:nvSpPr>
          <p:spPr bwMode="auto">
            <a:xfrm>
              <a:off x="7320" y="1441"/>
              <a:ext cx="0" cy="14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831470" name="Group 110"/>
          <p:cNvGrpSpPr>
            <a:grpSpLocks/>
          </p:cNvGrpSpPr>
          <p:nvPr/>
        </p:nvGrpSpPr>
        <p:grpSpPr bwMode="auto">
          <a:xfrm>
            <a:off x="-2727325" y="2278063"/>
            <a:ext cx="14347825" cy="2333625"/>
            <a:chOff x="-1718" y="1435"/>
            <a:chExt cx="9038" cy="1470"/>
          </a:xfrm>
        </p:grpSpPr>
        <p:sp>
          <p:nvSpPr>
            <p:cNvPr id="171064" name="Line 111"/>
            <p:cNvSpPr>
              <a:spLocks noChangeShapeType="1"/>
            </p:cNvSpPr>
            <p:nvPr/>
          </p:nvSpPr>
          <p:spPr bwMode="auto">
            <a:xfrm>
              <a:off x="-1718" y="2905"/>
              <a:ext cx="100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065" name="Line 112"/>
            <p:cNvSpPr>
              <a:spLocks noChangeShapeType="1"/>
            </p:cNvSpPr>
            <p:nvPr/>
          </p:nvSpPr>
          <p:spPr bwMode="auto">
            <a:xfrm>
              <a:off x="-693" y="2899"/>
              <a:ext cx="100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066" name="Line 113"/>
            <p:cNvSpPr>
              <a:spLocks noChangeShapeType="1"/>
            </p:cNvSpPr>
            <p:nvPr/>
          </p:nvSpPr>
          <p:spPr bwMode="auto">
            <a:xfrm>
              <a:off x="310" y="1441"/>
              <a:ext cx="100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067" name="Line 114"/>
            <p:cNvSpPr>
              <a:spLocks noChangeShapeType="1"/>
            </p:cNvSpPr>
            <p:nvPr/>
          </p:nvSpPr>
          <p:spPr bwMode="auto">
            <a:xfrm flipV="1">
              <a:off x="310" y="1441"/>
              <a:ext cx="0" cy="14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068" name="Line 115"/>
            <p:cNvSpPr>
              <a:spLocks noChangeShapeType="1"/>
            </p:cNvSpPr>
            <p:nvPr/>
          </p:nvSpPr>
          <p:spPr bwMode="auto">
            <a:xfrm>
              <a:off x="1313" y="1441"/>
              <a:ext cx="0" cy="14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069" name="Line 116"/>
            <p:cNvSpPr>
              <a:spLocks noChangeShapeType="1"/>
            </p:cNvSpPr>
            <p:nvPr/>
          </p:nvSpPr>
          <p:spPr bwMode="auto">
            <a:xfrm>
              <a:off x="1302" y="2905"/>
              <a:ext cx="100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070" name="Line 117"/>
            <p:cNvSpPr>
              <a:spLocks noChangeShapeType="1"/>
            </p:cNvSpPr>
            <p:nvPr/>
          </p:nvSpPr>
          <p:spPr bwMode="auto">
            <a:xfrm>
              <a:off x="2305" y="1447"/>
              <a:ext cx="100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071" name="Line 118"/>
            <p:cNvSpPr>
              <a:spLocks noChangeShapeType="1"/>
            </p:cNvSpPr>
            <p:nvPr/>
          </p:nvSpPr>
          <p:spPr bwMode="auto">
            <a:xfrm flipV="1">
              <a:off x="2305" y="1447"/>
              <a:ext cx="0" cy="14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072" name="Line 119"/>
            <p:cNvSpPr>
              <a:spLocks noChangeShapeType="1"/>
            </p:cNvSpPr>
            <p:nvPr/>
          </p:nvSpPr>
          <p:spPr bwMode="auto">
            <a:xfrm>
              <a:off x="3308" y="1447"/>
              <a:ext cx="0" cy="14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073" name="Line 120"/>
            <p:cNvSpPr>
              <a:spLocks noChangeShapeType="1"/>
            </p:cNvSpPr>
            <p:nvPr/>
          </p:nvSpPr>
          <p:spPr bwMode="auto">
            <a:xfrm>
              <a:off x="3308" y="2893"/>
              <a:ext cx="100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074" name="Line 121"/>
            <p:cNvSpPr>
              <a:spLocks noChangeShapeType="1"/>
            </p:cNvSpPr>
            <p:nvPr/>
          </p:nvSpPr>
          <p:spPr bwMode="auto">
            <a:xfrm>
              <a:off x="4311" y="1435"/>
              <a:ext cx="100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075" name="Line 122"/>
            <p:cNvSpPr>
              <a:spLocks noChangeShapeType="1"/>
            </p:cNvSpPr>
            <p:nvPr/>
          </p:nvSpPr>
          <p:spPr bwMode="auto">
            <a:xfrm flipV="1">
              <a:off x="4311" y="1435"/>
              <a:ext cx="0" cy="14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076" name="Line 123"/>
            <p:cNvSpPr>
              <a:spLocks noChangeShapeType="1"/>
            </p:cNvSpPr>
            <p:nvPr/>
          </p:nvSpPr>
          <p:spPr bwMode="auto">
            <a:xfrm>
              <a:off x="5314" y="1435"/>
              <a:ext cx="0" cy="14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077" name="Line 124"/>
            <p:cNvSpPr>
              <a:spLocks noChangeShapeType="1"/>
            </p:cNvSpPr>
            <p:nvPr/>
          </p:nvSpPr>
          <p:spPr bwMode="auto">
            <a:xfrm>
              <a:off x="-1696" y="1447"/>
              <a:ext cx="100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078" name="Line 125"/>
            <p:cNvSpPr>
              <a:spLocks noChangeShapeType="1"/>
            </p:cNvSpPr>
            <p:nvPr/>
          </p:nvSpPr>
          <p:spPr bwMode="auto">
            <a:xfrm flipV="1">
              <a:off x="-1696" y="1447"/>
              <a:ext cx="0" cy="14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079" name="Line 126"/>
            <p:cNvSpPr>
              <a:spLocks noChangeShapeType="1"/>
            </p:cNvSpPr>
            <p:nvPr/>
          </p:nvSpPr>
          <p:spPr bwMode="auto">
            <a:xfrm>
              <a:off x="-693" y="1447"/>
              <a:ext cx="0" cy="14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080" name="Line 127"/>
            <p:cNvSpPr>
              <a:spLocks noChangeShapeType="1"/>
            </p:cNvSpPr>
            <p:nvPr/>
          </p:nvSpPr>
          <p:spPr bwMode="auto">
            <a:xfrm>
              <a:off x="5314" y="2899"/>
              <a:ext cx="100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081" name="Line 128"/>
            <p:cNvSpPr>
              <a:spLocks noChangeShapeType="1"/>
            </p:cNvSpPr>
            <p:nvPr/>
          </p:nvSpPr>
          <p:spPr bwMode="auto">
            <a:xfrm>
              <a:off x="6317" y="1441"/>
              <a:ext cx="100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082" name="Line 129"/>
            <p:cNvSpPr>
              <a:spLocks noChangeShapeType="1"/>
            </p:cNvSpPr>
            <p:nvPr/>
          </p:nvSpPr>
          <p:spPr bwMode="auto">
            <a:xfrm flipV="1">
              <a:off x="6317" y="1441"/>
              <a:ext cx="0" cy="14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083" name="Line 130"/>
            <p:cNvSpPr>
              <a:spLocks noChangeShapeType="1"/>
            </p:cNvSpPr>
            <p:nvPr/>
          </p:nvSpPr>
          <p:spPr bwMode="auto">
            <a:xfrm>
              <a:off x="7320" y="1441"/>
              <a:ext cx="0" cy="14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831491" name="Group 131"/>
          <p:cNvGrpSpPr>
            <a:grpSpLocks/>
          </p:cNvGrpSpPr>
          <p:nvPr/>
        </p:nvGrpSpPr>
        <p:grpSpPr bwMode="auto">
          <a:xfrm>
            <a:off x="-2727325" y="2278063"/>
            <a:ext cx="14347825" cy="2333625"/>
            <a:chOff x="-1718" y="1435"/>
            <a:chExt cx="9038" cy="1470"/>
          </a:xfrm>
        </p:grpSpPr>
        <p:sp>
          <p:nvSpPr>
            <p:cNvPr id="171044" name="Line 132"/>
            <p:cNvSpPr>
              <a:spLocks noChangeShapeType="1"/>
            </p:cNvSpPr>
            <p:nvPr/>
          </p:nvSpPr>
          <p:spPr bwMode="auto">
            <a:xfrm>
              <a:off x="-1718" y="2905"/>
              <a:ext cx="100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045" name="Line 133"/>
            <p:cNvSpPr>
              <a:spLocks noChangeShapeType="1"/>
            </p:cNvSpPr>
            <p:nvPr/>
          </p:nvSpPr>
          <p:spPr bwMode="auto">
            <a:xfrm>
              <a:off x="-693" y="2899"/>
              <a:ext cx="100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046" name="Line 134"/>
            <p:cNvSpPr>
              <a:spLocks noChangeShapeType="1"/>
            </p:cNvSpPr>
            <p:nvPr/>
          </p:nvSpPr>
          <p:spPr bwMode="auto">
            <a:xfrm>
              <a:off x="310" y="1441"/>
              <a:ext cx="100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047" name="Line 135"/>
            <p:cNvSpPr>
              <a:spLocks noChangeShapeType="1"/>
            </p:cNvSpPr>
            <p:nvPr/>
          </p:nvSpPr>
          <p:spPr bwMode="auto">
            <a:xfrm flipV="1">
              <a:off x="310" y="1441"/>
              <a:ext cx="0" cy="14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048" name="Line 136"/>
            <p:cNvSpPr>
              <a:spLocks noChangeShapeType="1"/>
            </p:cNvSpPr>
            <p:nvPr/>
          </p:nvSpPr>
          <p:spPr bwMode="auto">
            <a:xfrm>
              <a:off x="1313" y="1441"/>
              <a:ext cx="0" cy="14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049" name="Line 137"/>
            <p:cNvSpPr>
              <a:spLocks noChangeShapeType="1"/>
            </p:cNvSpPr>
            <p:nvPr/>
          </p:nvSpPr>
          <p:spPr bwMode="auto">
            <a:xfrm flipV="1">
              <a:off x="1302" y="2899"/>
              <a:ext cx="963" cy="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050" name="Line 138"/>
            <p:cNvSpPr>
              <a:spLocks noChangeShapeType="1"/>
            </p:cNvSpPr>
            <p:nvPr/>
          </p:nvSpPr>
          <p:spPr bwMode="auto">
            <a:xfrm>
              <a:off x="2265" y="1447"/>
              <a:ext cx="101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051" name="Line 139"/>
            <p:cNvSpPr>
              <a:spLocks noChangeShapeType="1"/>
            </p:cNvSpPr>
            <p:nvPr/>
          </p:nvSpPr>
          <p:spPr bwMode="auto">
            <a:xfrm flipV="1">
              <a:off x="2265" y="1447"/>
              <a:ext cx="0" cy="14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052" name="Line 140"/>
            <p:cNvSpPr>
              <a:spLocks noChangeShapeType="1"/>
            </p:cNvSpPr>
            <p:nvPr/>
          </p:nvSpPr>
          <p:spPr bwMode="auto">
            <a:xfrm>
              <a:off x="3280" y="1447"/>
              <a:ext cx="0" cy="14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053" name="Line 141"/>
            <p:cNvSpPr>
              <a:spLocks noChangeShapeType="1"/>
            </p:cNvSpPr>
            <p:nvPr/>
          </p:nvSpPr>
          <p:spPr bwMode="auto">
            <a:xfrm>
              <a:off x="3280" y="2893"/>
              <a:ext cx="103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054" name="Line 142"/>
            <p:cNvSpPr>
              <a:spLocks noChangeShapeType="1"/>
            </p:cNvSpPr>
            <p:nvPr/>
          </p:nvSpPr>
          <p:spPr bwMode="auto">
            <a:xfrm>
              <a:off x="4311" y="1435"/>
              <a:ext cx="100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055" name="Line 143"/>
            <p:cNvSpPr>
              <a:spLocks noChangeShapeType="1"/>
            </p:cNvSpPr>
            <p:nvPr/>
          </p:nvSpPr>
          <p:spPr bwMode="auto">
            <a:xfrm flipV="1">
              <a:off x="4311" y="1435"/>
              <a:ext cx="0" cy="14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056" name="Line 144"/>
            <p:cNvSpPr>
              <a:spLocks noChangeShapeType="1"/>
            </p:cNvSpPr>
            <p:nvPr/>
          </p:nvSpPr>
          <p:spPr bwMode="auto">
            <a:xfrm>
              <a:off x="5314" y="1435"/>
              <a:ext cx="0" cy="14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057" name="Line 145"/>
            <p:cNvSpPr>
              <a:spLocks noChangeShapeType="1"/>
            </p:cNvSpPr>
            <p:nvPr/>
          </p:nvSpPr>
          <p:spPr bwMode="auto">
            <a:xfrm>
              <a:off x="-1696" y="1447"/>
              <a:ext cx="100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058" name="Line 146"/>
            <p:cNvSpPr>
              <a:spLocks noChangeShapeType="1"/>
            </p:cNvSpPr>
            <p:nvPr/>
          </p:nvSpPr>
          <p:spPr bwMode="auto">
            <a:xfrm flipV="1">
              <a:off x="-1696" y="1447"/>
              <a:ext cx="0" cy="14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059" name="Line 147"/>
            <p:cNvSpPr>
              <a:spLocks noChangeShapeType="1"/>
            </p:cNvSpPr>
            <p:nvPr/>
          </p:nvSpPr>
          <p:spPr bwMode="auto">
            <a:xfrm>
              <a:off x="-693" y="1447"/>
              <a:ext cx="0" cy="14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060" name="Line 148"/>
            <p:cNvSpPr>
              <a:spLocks noChangeShapeType="1"/>
            </p:cNvSpPr>
            <p:nvPr/>
          </p:nvSpPr>
          <p:spPr bwMode="auto">
            <a:xfrm>
              <a:off x="5314" y="2899"/>
              <a:ext cx="100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061" name="Line 149"/>
            <p:cNvSpPr>
              <a:spLocks noChangeShapeType="1"/>
            </p:cNvSpPr>
            <p:nvPr/>
          </p:nvSpPr>
          <p:spPr bwMode="auto">
            <a:xfrm>
              <a:off x="6317" y="1441"/>
              <a:ext cx="100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062" name="Line 150"/>
            <p:cNvSpPr>
              <a:spLocks noChangeShapeType="1"/>
            </p:cNvSpPr>
            <p:nvPr/>
          </p:nvSpPr>
          <p:spPr bwMode="auto">
            <a:xfrm flipV="1">
              <a:off x="6317" y="1441"/>
              <a:ext cx="0" cy="14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063" name="Line 151"/>
            <p:cNvSpPr>
              <a:spLocks noChangeShapeType="1"/>
            </p:cNvSpPr>
            <p:nvPr/>
          </p:nvSpPr>
          <p:spPr bwMode="auto">
            <a:xfrm>
              <a:off x="7320" y="1441"/>
              <a:ext cx="0" cy="14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831512" name="Group 152"/>
          <p:cNvGrpSpPr>
            <a:grpSpLocks/>
          </p:cNvGrpSpPr>
          <p:nvPr/>
        </p:nvGrpSpPr>
        <p:grpSpPr bwMode="auto">
          <a:xfrm>
            <a:off x="-2727325" y="2278063"/>
            <a:ext cx="14347825" cy="2333625"/>
            <a:chOff x="-1718" y="1435"/>
            <a:chExt cx="9038" cy="1470"/>
          </a:xfrm>
        </p:grpSpPr>
        <p:sp>
          <p:nvSpPr>
            <p:cNvPr id="171024" name="Line 153"/>
            <p:cNvSpPr>
              <a:spLocks noChangeShapeType="1"/>
            </p:cNvSpPr>
            <p:nvPr/>
          </p:nvSpPr>
          <p:spPr bwMode="auto">
            <a:xfrm>
              <a:off x="-1718" y="2905"/>
              <a:ext cx="100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025" name="Line 154"/>
            <p:cNvSpPr>
              <a:spLocks noChangeShapeType="1"/>
            </p:cNvSpPr>
            <p:nvPr/>
          </p:nvSpPr>
          <p:spPr bwMode="auto">
            <a:xfrm>
              <a:off x="-693" y="2899"/>
              <a:ext cx="100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026" name="Line 155"/>
            <p:cNvSpPr>
              <a:spLocks noChangeShapeType="1"/>
            </p:cNvSpPr>
            <p:nvPr/>
          </p:nvSpPr>
          <p:spPr bwMode="auto">
            <a:xfrm>
              <a:off x="310" y="1441"/>
              <a:ext cx="100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027" name="Line 156"/>
            <p:cNvSpPr>
              <a:spLocks noChangeShapeType="1"/>
            </p:cNvSpPr>
            <p:nvPr/>
          </p:nvSpPr>
          <p:spPr bwMode="auto">
            <a:xfrm flipV="1">
              <a:off x="310" y="1441"/>
              <a:ext cx="0" cy="14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028" name="Line 157"/>
            <p:cNvSpPr>
              <a:spLocks noChangeShapeType="1"/>
            </p:cNvSpPr>
            <p:nvPr/>
          </p:nvSpPr>
          <p:spPr bwMode="auto">
            <a:xfrm>
              <a:off x="1313" y="1441"/>
              <a:ext cx="0" cy="14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029" name="Line 158"/>
            <p:cNvSpPr>
              <a:spLocks noChangeShapeType="1"/>
            </p:cNvSpPr>
            <p:nvPr/>
          </p:nvSpPr>
          <p:spPr bwMode="auto">
            <a:xfrm>
              <a:off x="1302" y="2905"/>
              <a:ext cx="104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030" name="Line 159"/>
            <p:cNvSpPr>
              <a:spLocks noChangeShapeType="1"/>
            </p:cNvSpPr>
            <p:nvPr/>
          </p:nvSpPr>
          <p:spPr bwMode="auto">
            <a:xfrm>
              <a:off x="2345" y="1447"/>
              <a:ext cx="91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031" name="Line 160"/>
            <p:cNvSpPr>
              <a:spLocks noChangeShapeType="1"/>
            </p:cNvSpPr>
            <p:nvPr/>
          </p:nvSpPr>
          <p:spPr bwMode="auto">
            <a:xfrm flipV="1">
              <a:off x="2345" y="1447"/>
              <a:ext cx="0" cy="14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032" name="Line 161"/>
            <p:cNvSpPr>
              <a:spLocks noChangeShapeType="1"/>
            </p:cNvSpPr>
            <p:nvPr/>
          </p:nvSpPr>
          <p:spPr bwMode="auto">
            <a:xfrm>
              <a:off x="3260" y="1447"/>
              <a:ext cx="0" cy="14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033" name="Line 162"/>
            <p:cNvSpPr>
              <a:spLocks noChangeShapeType="1"/>
            </p:cNvSpPr>
            <p:nvPr/>
          </p:nvSpPr>
          <p:spPr bwMode="auto">
            <a:xfrm>
              <a:off x="3260" y="2893"/>
              <a:ext cx="105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034" name="Line 163"/>
            <p:cNvSpPr>
              <a:spLocks noChangeShapeType="1"/>
            </p:cNvSpPr>
            <p:nvPr/>
          </p:nvSpPr>
          <p:spPr bwMode="auto">
            <a:xfrm>
              <a:off x="4311" y="1435"/>
              <a:ext cx="100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035" name="Line 164"/>
            <p:cNvSpPr>
              <a:spLocks noChangeShapeType="1"/>
            </p:cNvSpPr>
            <p:nvPr/>
          </p:nvSpPr>
          <p:spPr bwMode="auto">
            <a:xfrm flipV="1">
              <a:off x="4311" y="1435"/>
              <a:ext cx="0" cy="14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036" name="Line 165"/>
            <p:cNvSpPr>
              <a:spLocks noChangeShapeType="1"/>
            </p:cNvSpPr>
            <p:nvPr/>
          </p:nvSpPr>
          <p:spPr bwMode="auto">
            <a:xfrm>
              <a:off x="5314" y="1435"/>
              <a:ext cx="0" cy="14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037" name="Line 166"/>
            <p:cNvSpPr>
              <a:spLocks noChangeShapeType="1"/>
            </p:cNvSpPr>
            <p:nvPr/>
          </p:nvSpPr>
          <p:spPr bwMode="auto">
            <a:xfrm>
              <a:off x="-1696" y="1447"/>
              <a:ext cx="100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038" name="Line 167"/>
            <p:cNvSpPr>
              <a:spLocks noChangeShapeType="1"/>
            </p:cNvSpPr>
            <p:nvPr/>
          </p:nvSpPr>
          <p:spPr bwMode="auto">
            <a:xfrm flipV="1">
              <a:off x="-1696" y="1447"/>
              <a:ext cx="0" cy="14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039" name="Line 168"/>
            <p:cNvSpPr>
              <a:spLocks noChangeShapeType="1"/>
            </p:cNvSpPr>
            <p:nvPr/>
          </p:nvSpPr>
          <p:spPr bwMode="auto">
            <a:xfrm>
              <a:off x="-693" y="1447"/>
              <a:ext cx="0" cy="14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040" name="Line 169"/>
            <p:cNvSpPr>
              <a:spLocks noChangeShapeType="1"/>
            </p:cNvSpPr>
            <p:nvPr/>
          </p:nvSpPr>
          <p:spPr bwMode="auto">
            <a:xfrm>
              <a:off x="5314" y="2899"/>
              <a:ext cx="100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041" name="Line 170"/>
            <p:cNvSpPr>
              <a:spLocks noChangeShapeType="1"/>
            </p:cNvSpPr>
            <p:nvPr/>
          </p:nvSpPr>
          <p:spPr bwMode="auto">
            <a:xfrm>
              <a:off x="6317" y="1441"/>
              <a:ext cx="100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042" name="Line 171"/>
            <p:cNvSpPr>
              <a:spLocks noChangeShapeType="1"/>
            </p:cNvSpPr>
            <p:nvPr/>
          </p:nvSpPr>
          <p:spPr bwMode="auto">
            <a:xfrm flipV="1">
              <a:off x="6317" y="1441"/>
              <a:ext cx="0" cy="14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043" name="Line 172"/>
            <p:cNvSpPr>
              <a:spLocks noChangeShapeType="1"/>
            </p:cNvSpPr>
            <p:nvPr/>
          </p:nvSpPr>
          <p:spPr bwMode="auto">
            <a:xfrm>
              <a:off x="7320" y="1441"/>
              <a:ext cx="0" cy="145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71021" name="Line 173"/>
          <p:cNvSpPr>
            <a:spLocks noChangeShapeType="1"/>
          </p:cNvSpPr>
          <p:nvPr/>
        </p:nvSpPr>
        <p:spPr bwMode="auto">
          <a:xfrm>
            <a:off x="3559175" y="4978400"/>
            <a:ext cx="0" cy="3063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022" name="Line 174"/>
          <p:cNvSpPr>
            <a:spLocks noChangeShapeType="1"/>
          </p:cNvSpPr>
          <p:nvPr/>
        </p:nvSpPr>
        <p:spPr bwMode="auto">
          <a:xfrm>
            <a:off x="3729038" y="4972050"/>
            <a:ext cx="0" cy="3063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023" name="Text Box 175"/>
          <p:cNvSpPr txBox="1">
            <a:spLocks noChangeArrowheads="1"/>
          </p:cNvSpPr>
          <p:nvPr/>
        </p:nvSpPr>
        <p:spPr bwMode="auto">
          <a:xfrm>
            <a:off x="3040063" y="5499100"/>
            <a:ext cx="1377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t>shutter jitter</a:t>
            </a:r>
          </a:p>
        </p:txBody>
      </p:sp>
    </p:spTree>
    <p:extLst>
      <p:ext uri="{BB962C8B-B14F-4D97-AF65-F5344CB8AC3E}">
        <p14:creationId xmlns:p14="http://schemas.microsoft.com/office/powerpoint/2010/main" val="30877246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2831363"/>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83138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nodeType="clickEffect">
                                  <p:stCondLst>
                                    <p:cond delay="0"/>
                                  </p:stCondLst>
                                  <p:childTnLst>
                                    <p:set>
                                      <p:cBhvr>
                                        <p:cTn id="12" dur="1" fill="hold">
                                          <p:stCondLst>
                                            <p:cond delay="0"/>
                                          </p:stCondLst>
                                        </p:cTn>
                                        <p:tgtEl>
                                          <p:spTgt spid="2831386"/>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283140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nodeType="clickEffect">
                                  <p:stCondLst>
                                    <p:cond delay="0"/>
                                  </p:stCondLst>
                                  <p:childTnLst>
                                    <p:set>
                                      <p:cBhvr>
                                        <p:cTn id="18" dur="1" fill="hold">
                                          <p:stCondLst>
                                            <p:cond delay="0"/>
                                          </p:stCondLst>
                                        </p:cTn>
                                        <p:tgtEl>
                                          <p:spTgt spid="2831407"/>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2831428"/>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xit" presetSubtype="0" fill="hold" nodeType="clickEffect">
                                  <p:stCondLst>
                                    <p:cond delay="0"/>
                                  </p:stCondLst>
                                  <p:childTnLst>
                                    <p:set>
                                      <p:cBhvr>
                                        <p:cTn id="24" dur="1" fill="hold">
                                          <p:stCondLst>
                                            <p:cond delay="0"/>
                                          </p:stCondLst>
                                        </p:cTn>
                                        <p:tgtEl>
                                          <p:spTgt spid="2831428"/>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283144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xit" presetSubtype="0" fill="hold" nodeType="clickEffect">
                                  <p:stCondLst>
                                    <p:cond delay="0"/>
                                  </p:stCondLst>
                                  <p:childTnLst>
                                    <p:set>
                                      <p:cBhvr>
                                        <p:cTn id="30" dur="1" fill="hold">
                                          <p:stCondLst>
                                            <p:cond delay="0"/>
                                          </p:stCondLst>
                                        </p:cTn>
                                        <p:tgtEl>
                                          <p:spTgt spid="2831449"/>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2831470"/>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xit" presetSubtype="0" fill="hold" nodeType="clickEffect">
                                  <p:stCondLst>
                                    <p:cond delay="0"/>
                                  </p:stCondLst>
                                  <p:childTnLst>
                                    <p:set>
                                      <p:cBhvr>
                                        <p:cTn id="36" dur="1" fill="hold">
                                          <p:stCondLst>
                                            <p:cond delay="0"/>
                                          </p:stCondLst>
                                        </p:cTn>
                                        <p:tgtEl>
                                          <p:spTgt spid="2831470"/>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283149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xit" presetSubtype="0" fill="hold" nodeType="clickEffect">
                                  <p:stCondLst>
                                    <p:cond delay="0"/>
                                  </p:stCondLst>
                                  <p:childTnLst>
                                    <p:set>
                                      <p:cBhvr>
                                        <p:cTn id="42" dur="1" fill="hold">
                                          <p:stCondLst>
                                            <p:cond delay="0"/>
                                          </p:stCondLst>
                                        </p:cTn>
                                        <p:tgtEl>
                                          <p:spTgt spid="2831491"/>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2831512"/>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nodeType="clickEffect">
                                  <p:stCondLst>
                                    <p:cond delay="0"/>
                                  </p:stCondLst>
                                  <p:childTnLst>
                                    <p:set>
                                      <p:cBhvr>
                                        <p:cTn id="48" dur="1" fill="hold">
                                          <p:stCondLst>
                                            <p:cond delay="0"/>
                                          </p:stCondLst>
                                        </p:cTn>
                                        <p:tgtEl>
                                          <p:spTgt spid="283136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83138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83140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83142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83144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83147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831491"/>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8315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a:xfrm>
            <a:off x="685800" y="0"/>
            <a:ext cx="7772400" cy="1143000"/>
          </a:xfrm>
          <a:noFill/>
        </p:spPr>
        <p:txBody>
          <a:bodyPr/>
          <a:lstStyle/>
          <a:p>
            <a:pPr eaLnBrk="1" hangingPunct="1"/>
            <a:r>
              <a:rPr lang="en-US" altLang="en-US" sz="5400" smtClean="0"/>
              <a:t>Shutter Jitter</a:t>
            </a:r>
          </a:p>
        </p:txBody>
      </p:sp>
      <p:graphicFrame>
        <p:nvGraphicFramePr>
          <p:cNvPr id="172035" name="Object 3"/>
          <p:cNvGraphicFramePr>
            <a:graphicFrameLocks noChangeAspect="1"/>
          </p:cNvGraphicFramePr>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24584"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72036" name="Text Box 4"/>
          <p:cNvSpPr txBox="1">
            <a:spLocks noChangeArrowheads="1"/>
          </p:cNvSpPr>
          <p:nvPr/>
        </p:nvSpPr>
        <p:spPr bwMode="auto">
          <a:xfrm>
            <a:off x="3656013" y="6057900"/>
            <a:ext cx="255746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a:t>frame number</a:t>
            </a:r>
          </a:p>
        </p:txBody>
      </p:sp>
      <p:sp>
        <p:nvSpPr>
          <p:cNvPr id="172037" name="Text Box 5"/>
          <p:cNvSpPr txBox="1">
            <a:spLocks noChangeArrowheads="1"/>
          </p:cNvSpPr>
          <p:nvPr/>
        </p:nvSpPr>
        <p:spPr bwMode="auto">
          <a:xfrm rot="-5400000">
            <a:off x="-1848644" y="3071020"/>
            <a:ext cx="44926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a:t>PHIZ from MOSFLM (deg)</a:t>
            </a:r>
          </a:p>
        </p:txBody>
      </p:sp>
    </p:spTree>
    <p:extLst>
      <p:ext uri="{BB962C8B-B14F-4D97-AF65-F5344CB8AC3E}">
        <p14:creationId xmlns:p14="http://schemas.microsoft.com/office/powerpoint/2010/main" val="1422146711"/>
      </p:ext>
    </p:extLst>
  </p:cSld>
  <p:clrMapOvr>
    <a:masterClrMapping/>
  </p:clrMapOvr>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685800" y="0"/>
            <a:ext cx="7772400" cy="1143000"/>
          </a:xfrm>
          <a:noFill/>
        </p:spPr>
        <p:txBody>
          <a:bodyPr/>
          <a:lstStyle/>
          <a:p>
            <a:pPr eaLnBrk="1" hangingPunct="1"/>
            <a:r>
              <a:rPr lang="en-US" altLang="en-US" sz="5400" smtClean="0"/>
              <a:t>Shutter Jitter</a:t>
            </a:r>
          </a:p>
        </p:txBody>
      </p:sp>
      <p:graphicFrame>
        <p:nvGraphicFramePr>
          <p:cNvPr id="173059" name="Object 3"/>
          <p:cNvGraphicFramePr>
            <a:graphicFrameLocks noChangeAspect="1"/>
          </p:cNvGraphicFramePr>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25608"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73060" name="Text Box 4"/>
          <p:cNvSpPr txBox="1">
            <a:spLocks noChangeArrowheads="1"/>
          </p:cNvSpPr>
          <p:nvPr/>
        </p:nvSpPr>
        <p:spPr bwMode="auto">
          <a:xfrm>
            <a:off x="3656013" y="6057900"/>
            <a:ext cx="255746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a:t>frame number</a:t>
            </a:r>
          </a:p>
        </p:txBody>
      </p:sp>
      <p:sp>
        <p:nvSpPr>
          <p:cNvPr id="173061" name="Text Box 5"/>
          <p:cNvSpPr txBox="1">
            <a:spLocks noChangeArrowheads="1"/>
          </p:cNvSpPr>
          <p:nvPr/>
        </p:nvSpPr>
        <p:spPr bwMode="auto">
          <a:xfrm rot="-5400000">
            <a:off x="-1848644" y="3071020"/>
            <a:ext cx="44926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a:t>PHIZ from MOSFLM (deg)</a:t>
            </a:r>
          </a:p>
        </p:txBody>
      </p:sp>
    </p:spTree>
    <p:extLst>
      <p:ext uri="{BB962C8B-B14F-4D97-AF65-F5344CB8AC3E}">
        <p14:creationId xmlns:p14="http://schemas.microsoft.com/office/powerpoint/2010/main" val="3106831890"/>
      </p:ext>
    </p:extLst>
  </p:cSld>
  <p:clrMapOvr>
    <a:masterClrMapping/>
  </p:clrMapOvr>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685800" y="0"/>
            <a:ext cx="7772400" cy="1143000"/>
          </a:xfrm>
          <a:noFill/>
        </p:spPr>
        <p:txBody>
          <a:bodyPr/>
          <a:lstStyle/>
          <a:p>
            <a:pPr eaLnBrk="1" hangingPunct="1"/>
            <a:r>
              <a:rPr lang="en-US" altLang="en-US" sz="5400" smtClean="0"/>
              <a:t>Shutter Jitter</a:t>
            </a:r>
          </a:p>
        </p:txBody>
      </p:sp>
      <p:graphicFrame>
        <p:nvGraphicFramePr>
          <p:cNvPr id="174083" name="Object 3"/>
          <p:cNvGraphicFramePr>
            <a:graphicFrameLocks noChangeAspect="1"/>
          </p:cNvGraphicFramePr>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26632"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74084" name="Text Box 4"/>
          <p:cNvSpPr txBox="1">
            <a:spLocks noChangeArrowheads="1"/>
          </p:cNvSpPr>
          <p:nvPr/>
        </p:nvSpPr>
        <p:spPr bwMode="auto">
          <a:xfrm>
            <a:off x="3656013" y="6057900"/>
            <a:ext cx="255746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a:t>frame number</a:t>
            </a:r>
          </a:p>
        </p:txBody>
      </p:sp>
      <p:sp>
        <p:nvSpPr>
          <p:cNvPr id="174085" name="Text Box 5"/>
          <p:cNvSpPr txBox="1">
            <a:spLocks noChangeArrowheads="1"/>
          </p:cNvSpPr>
          <p:nvPr/>
        </p:nvSpPr>
        <p:spPr bwMode="auto">
          <a:xfrm rot="-5400000">
            <a:off x="-1769268" y="3053556"/>
            <a:ext cx="43370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a:t>shutter timing error (ms)</a:t>
            </a:r>
          </a:p>
        </p:txBody>
      </p:sp>
      <p:sp>
        <p:nvSpPr>
          <p:cNvPr id="174086" name="Line 6"/>
          <p:cNvSpPr>
            <a:spLocks noChangeShapeType="1"/>
          </p:cNvSpPr>
          <p:nvPr/>
        </p:nvSpPr>
        <p:spPr bwMode="auto">
          <a:xfrm>
            <a:off x="7680325" y="3171825"/>
            <a:ext cx="0" cy="344488"/>
          </a:xfrm>
          <a:prstGeom prst="line">
            <a:avLst/>
          </a:prstGeom>
          <a:noFill/>
          <a:ln w="12700">
            <a:solidFill>
              <a:schemeClr val="tx1"/>
            </a:solidFill>
            <a:round/>
            <a:headEnd type="stealth" w="sm" len="sm"/>
            <a:tailEnd type="stealth"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087" name="Line 7"/>
          <p:cNvSpPr>
            <a:spLocks noChangeShapeType="1"/>
          </p:cNvSpPr>
          <p:nvPr/>
        </p:nvSpPr>
        <p:spPr bwMode="auto">
          <a:xfrm>
            <a:off x="7588250" y="3175000"/>
            <a:ext cx="13906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088" name="Line 8"/>
          <p:cNvSpPr>
            <a:spLocks noChangeShapeType="1"/>
          </p:cNvSpPr>
          <p:nvPr/>
        </p:nvSpPr>
        <p:spPr bwMode="auto">
          <a:xfrm>
            <a:off x="7575550" y="3521075"/>
            <a:ext cx="13906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089" name="Text Box 9"/>
          <p:cNvSpPr txBox="1">
            <a:spLocks noChangeArrowheads="1"/>
          </p:cNvSpPr>
          <p:nvPr/>
        </p:nvSpPr>
        <p:spPr bwMode="auto">
          <a:xfrm>
            <a:off x="7756525" y="3163888"/>
            <a:ext cx="1441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t>rms 0.47 ms</a:t>
            </a:r>
          </a:p>
        </p:txBody>
      </p:sp>
    </p:spTree>
    <p:extLst>
      <p:ext uri="{BB962C8B-B14F-4D97-AF65-F5344CB8AC3E}">
        <p14:creationId xmlns:p14="http://schemas.microsoft.com/office/powerpoint/2010/main" val="207769977"/>
      </p:ext>
    </p:extLst>
  </p:cSld>
  <p:clrMapOvr>
    <a:masterClrMapping/>
  </p:clrMapOvr>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a:xfrm>
            <a:off x="685800" y="0"/>
            <a:ext cx="7772400" cy="1143000"/>
          </a:xfrm>
          <a:noFill/>
        </p:spPr>
        <p:txBody>
          <a:bodyPr/>
          <a:lstStyle/>
          <a:p>
            <a:pPr eaLnBrk="1" hangingPunct="1"/>
            <a:r>
              <a:rPr lang="en-US" altLang="en-US" sz="6000" smtClean="0"/>
              <a:t>Shutter Jitter</a:t>
            </a:r>
          </a:p>
        </p:txBody>
      </p:sp>
      <p:graphicFrame>
        <p:nvGraphicFramePr>
          <p:cNvPr id="175107" name="Object 3"/>
          <p:cNvGraphicFramePr>
            <a:graphicFrameLocks noChangeAspect="1"/>
          </p:cNvGraphicFramePr>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27656"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75108" name="Text Box 4"/>
          <p:cNvSpPr txBox="1">
            <a:spLocks noChangeArrowheads="1"/>
          </p:cNvSpPr>
          <p:nvPr/>
        </p:nvSpPr>
        <p:spPr bwMode="auto">
          <a:xfrm>
            <a:off x="2293938" y="6057900"/>
            <a:ext cx="526573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a:t>rms timing error (% exposure)</a:t>
            </a:r>
          </a:p>
        </p:txBody>
      </p:sp>
      <p:sp>
        <p:nvSpPr>
          <p:cNvPr id="175109" name="Text Box 5"/>
          <p:cNvSpPr txBox="1">
            <a:spLocks noChangeArrowheads="1"/>
          </p:cNvSpPr>
          <p:nvPr/>
        </p:nvSpPr>
        <p:spPr bwMode="auto">
          <a:xfrm rot="-5400000">
            <a:off x="-1397000" y="3082925"/>
            <a:ext cx="358616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a:t>CC to correct model</a:t>
            </a:r>
          </a:p>
        </p:txBody>
      </p:sp>
    </p:spTree>
    <p:extLst>
      <p:ext uri="{BB962C8B-B14F-4D97-AF65-F5344CB8AC3E}">
        <p14:creationId xmlns:p14="http://schemas.microsoft.com/office/powerpoint/2010/main" val="2054776093"/>
      </p:ext>
    </p:extLst>
  </p:cSld>
  <p:clrMapOvr>
    <a:masterClrMapping/>
  </p:clrMapOvr>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itle 1"/>
          <p:cNvSpPr>
            <a:spLocks noGrp="1"/>
          </p:cNvSpPr>
          <p:nvPr>
            <p:ph type="title"/>
          </p:nvPr>
        </p:nvSpPr>
        <p:spPr>
          <a:xfrm>
            <a:off x="749300" y="0"/>
            <a:ext cx="7772400" cy="1260475"/>
          </a:xfrm>
        </p:spPr>
        <p:txBody>
          <a:bodyPr/>
          <a:lstStyle/>
          <a:p>
            <a:pPr eaLnBrk="1" hangingPunct="1"/>
            <a:r>
              <a:rPr lang="en-US" altLang="en-US" sz="5400" smtClean="0"/>
              <a:t>Classes of error in MX</a:t>
            </a:r>
          </a:p>
        </p:txBody>
      </p:sp>
      <p:sp>
        <p:nvSpPr>
          <p:cNvPr id="176131" name="TextBox 3"/>
          <p:cNvSpPr txBox="1">
            <a:spLocks noChangeArrowheads="1"/>
          </p:cNvSpPr>
          <p:nvPr/>
        </p:nvSpPr>
        <p:spPr bwMode="auto">
          <a:xfrm>
            <a:off x="2139950" y="1373188"/>
            <a:ext cx="63944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4000"/>
              <a:t>Dependence on signal</a:t>
            </a:r>
          </a:p>
        </p:txBody>
      </p:sp>
      <p:sp>
        <p:nvSpPr>
          <p:cNvPr id="176132" name="TextBox 4"/>
          <p:cNvSpPr txBox="1">
            <a:spLocks noChangeArrowheads="1"/>
          </p:cNvSpPr>
          <p:nvPr/>
        </p:nvSpPr>
        <p:spPr bwMode="auto">
          <a:xfrm rot="-5400000">
            <a:off x="-300831" y="4187031"/>
            <a:ext cx="14160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4400"/>
              <a:t>Time</a:t>
            </a:r>
          </a:p>
        </p:txBody>
      </p:sp>
      <p:sp>
        <p:nvSpPr>
          <p:cNvPr id="176133" name="TextBox 5"/>
          <p:cNvSpPr txBox="1">
            <a:spLocks noChangeArrowheads="1"/>
          </p:cNvSpPr>
          <p:nvPr/>
        </p:nvSpPr>
        <p:spPr bwMode="auto">
          <a:xfrm>
            <a:off x="2139950" y="2079625"/>
            <a:ext cx="63785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a:t>     none         sqrt      proportional</a:t>
            </a:r>
          </a:p>
        </p:txBody>
      </p:sp>
      <p:sp>
        <p:nvSpPr>
          <p:cNvPr id="176134" name="TextBox 6"/>
          <p:cNvSpPr txBox="1">
            <a:spLocks noChangeArrowheads="1"/>
          </p:cNvSpPr>
          <p:nvPr/>
        </p:nvSpPr>
        <p:spPr bwMode="auto">
          <a:xfrm>
            <a:off x="792163" y="2925763"/>
            <a:ext cx="1347787"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t>none</a:t>
            </a:r>
          </a:p>
          <a:p>
            <a:pPr eaLnBrk="1" hangingPunct="1">
              <a:spcBef>
                <a:spcPct val="0"/>
              </a:spcBef>
              <a:buFontTx/>
              <a:buNone/>
            </a:pPr>
            <a:endParaRPr lang="en-US" altLang="en-US" sz="2800"/>
          </a:p>
          <a:p>
            <a:pPr eaLnBrk="1" hangingPunct="1">
              <a:spcBef>
                <a:spcPct val="0"/>
              </a:spcBef>
              <a:buFontTx/>
              <a:buNone/>
            </a:pPr>
            <a:endParaRPr lang="en-US" altLang="en-US" sz="2800"/>
          </a:p>
          <a:p>
            <a:pPr eaLnBrk="1" hangingPunct="1">
              <a:spcBef>
                <a:spcPct val="0"/>
              </a:spcBef>
              <a:buFontTx/>
              <a:buNone/>
            </a:pPr>
            <a:endParaRPr lang="en-US" altLang="en-US" sz="2800"/>
          </a:p>
          <a:p>
            <a:pPr eaLnBrk="1" hangingPunct="1">
              <a:spcBef>
                <a:spcPct val="0"/>
              </a:spcBef>
              <a:buFontTx/>
              <a:buNone/>
            </a:pPr>
            <a:endParaRPr lang="en-US" altLang="en-US" sz="2800"/>
          </a:p>
          <a:p>
            <a:pPr eaLnBrk="1" hangingPunct="1">
              <a:spcBef>
                <a:spcPct val="0"/>
              </a:spcBef>
              <a:buFontTx/>
              <a:buNone/>
            </a:pPr>
            <a:r>
              <a:rPr lang="en-US" altLang="en-US" sz="2800"/>
              <a:t>1/sqrt</a:t>
            </a:r>
          </a:p>
          <a:p>
            <a:pPr eaLnBrk="1" hangingPunct="1">
              <a:spcBef>
                <a:spcPct val="0"/>
              </a:spcBef>
              <a:buFontTx/>
              <a:buNone/>
            </a:pPr>
            <a:r>
              <a:rPr lang="en-US" altLang="en-US" sz="2800"/>
              <a:t>1/prop</a:t>
            </a:r>
            <a:r>
              <a:rPr lang="en-US" altLang="en-US" sz="4000"/>
              <a:t>.</a:t>
            </a:r>
          </a:p>
        </p:txBody>
      </p:sp>
      <p:sp>
        <p:nvSpPr>
          <p:cNvPr id="176135" name="TextBox 7"/>
          <p:cNvSpPr txBox="1">
            <a:spLocks noChangeArrowheads="1"/>
          </p:cNvSpPr>
          <p:nvPr/>
        </p:nvSpPr>
        <p:spPr bwMode="auto">
          <a:xfrm>
            <a:off x="2395538" y="2771775"/>
            <a:ext cx="14525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400">
                <a:solidFill>
                  <a:schemeClr val="bg2"/>
                </a:solidFill>
              </a:rPr>
              <a:t>CCD</a:t>
            </a:r>
          </a:p>
          <a:p>
            <a:pPr algn="ctr" eaLnBrk="1" hangingPunct="1">
              <a:spcBef>
                <a:spcPct val="0"/>
              </a:spcBef>
              <a:buFontTx/>
              <a:buNone/>
            </a:pPr>
            <a:r>
              <a:rPr lang="en-US" altLang="en-US" sz="2400">
                <a:solidFill>
                  <a:schemeClr val="bg2"/>
                </a:solidFill>
              </a:rPr>
              <a:t>Read-out</a:t>
            </a:r>
          </a:p>
        </p:txBody>
      </p:sp>
      <p:cxnSp>
        <p:nvCxnSpPr>
          <p:cNvPr id="10" name="Straight Connector 9"/>
          <p:cNvCxnSpPr/>
          <p:nvPr/>
        </p:nvCxnSpPr>
        <p:spPr>
          <a:xfrm>
            <a:off x="2139950" y="2716213"/>
            <a:ext cx="17463" cy="35369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984250" y="2708275"/>
            <a:ext cx="7550150" cy="793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260850" y="2716213"/>
            <a:ext cx="15875" cy="35369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840413" y="2681288"/>
            <a:ext cx="15875" cy="35369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6140" name="TextBox 16"/>
          <p:cNvSpPr txBox="1">
            <a:spLocks noChangeArrowheads="1"/>
          </p:cNvSpPr>
          <p:nvPr/>
        </p:nvSpPr>
        <p:spPr bwMode="auto">
          <a:xfrm>
            <a:off x="4398963" y="2840038"/>
            <a:ext cx="135096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400">
                <a:solidFill>
                  <a:schemeClr val="bg2"/>
                </a:solidFill>
              </a:rPr>
              <a:t>Photon</a:t>
            </a:r>
          </a:p>
          <a:p>
            <a:pPr algn="ctr" eaLnBrk="1" hangingPunct="1">
              <a:spcBef>
                <a:spcPct val="0"/>
              </a:spcBef>
              <a:buFontTx/>
              <a:buNone/>
            </a:pPr>
            <a:r>
              <a:rPr lang="en-US" altLang="en-US" sz="2400">
                <a:solidFill>
                  <a:schemeClr val="bg2"/>
                </a:solidFill>
              </a:rPr>
              <a:t>counting</a:t>
            </a:r>
          </a:p>
        </p:txBody>
      </p:sp>
      <p:sp>
        <p:nvSpPr>
          <p:cNvPr id="176141" name="TextBox 19"/>
          <p:cNvSpPr txBox="1">
            <a:spLocks noChangeArrowheads="1"/>
          </p:cNvSpPr>
          <p:nvPr/>
        </p:nvSpPr>
        <p:spPr bwMode="auto">
          <a:xfrm>
            <a:off x="6315075" y="5111750"/>
            <a:ext cx="1879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400">
                <a:solidFill>
                  <a:schemeClr val="bg2"/>
                </a:solidFill>
              </a:rPr>
              <a:t>Beam flicker</a:t>
            </a:r>
          </a:p>
        </p:txBody>
      </p:sp>
      <p:sp>
        <p:nvSpPr>
          <p:cNvPr id="176142" name="TextBox 20"/>
          <p:cNvSpPr txBox="1">
            <a:spLocks noChangeArrowheads="1"/>
          </p:cNvSpPr>
          <p:nvPr/>
        </p:nvSpPr>
        <p:spPr bwMode="auto">
          <a:xfrm>
            <a:off x="6015038" y="5637213"/>
            <a:ext cx="24796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400">
                <a:solidFill>
                  <a:schemeClr val="bg2"/>
                </a:solidFill>
              </a:rPr>
              <a:t>Shutter jitter</a:t>
            </a:r>
          </a:p>
          <a:p>
            <a:pPr algn="ctr" eaLnBrk="1" hangingPunct="1">
              <a:spcBef>
                <a:spcPct val="0"/>
              </a:spcBef>
              <a:buFontTx/>
              <a:buNone/>
            </a:pPr>
            <a:r>
              <a:rPr lang="en-US" altLang="en-US" sz="2400">
                <a:solidFill>
                  <a:srgbClr val="FF0000"/>
                </a:solidFill>
              </a:rPr>
              <a:t>Sample vibration</a:t>
            </a:r>
          </a:p>
        </p:txBody>
      </p:sp>
      <p:sp>
        <p:nvSpPr>
          <p:cNvPr id="176143" name="TextBox 21"/>
          <p:cNvSpPr txBox="1">
            <a:spLocks noChangeArrowheads="1"/>
          </p:cNvSpPr>
          <p:nvPr/>
        </p:nvSpPr>
        <p:spPr bwMode="auto">
          <a:xfrm>
            <a:off x="5953125" y="2847975"/>
            <a:ext cx="2871788"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ts val="200"/>
              </a:spcBef>
              <a:buFontTx/>
              <a:buNone/>
            </a:pPr>
            <a:r>
              <a:rPr lang="en-US" altLang="en-US" sz="2400"/>
              <a:t>Detector calibration</a:t>
            </a:r>
          </a:p>
          <a:p>
            <a:pPr algn="ctr" eaLnBrk="1" hangingPunct="1">
              <a:spcBef>
                <a:spcPts val="200"/>
              </a:spcBef>
              <a:buFontTx/>
              <a:buNone/>
            </a:pPr>
            <a:r>
              <a:rPr lang="en-US" altLang="en-US" sz="2400">
                <a:solidFill>
                  <a:schemeClr val="bg2"/>
                </a:solidFill>
              </a:rPr>
              <a:t>attenuation</a:t>
            </a:r>
          </a:p>
          <a:p>
            <a:pPr algn="ctr" eaLnBrk="1" hangingPunct="1">
              <a:spcBef>
                <a:spcPts val="200"/>
              </a:spcBef>
              <a:buFontTx/>
              <a:buNone/>
            </a:pPr>
            <a:r>
              <a:rPr lang="en-US" altLang="en-US" sz="2400"/>
              <a:t>partiality</a:t>
            </a:r>
          </a:p>
          <a:p>
            <a:pPr algn="ctr" eaLnBrk="1" hangingPunct="1">
              <a:spcBef>
                <a:spcPts val="200"/>
              </a:spcBef>
              <a:buFontTx/>
              <a:buNone/>
            </a:pPr>
            <a:r>
              <a:rPr lang="en-US" altLang="en-US" sz="2400">
                <a:solidFill>
                  <a:schemeClr val="bg2"/>
                </a:solidFill>
              </a:rPr>
              <a:t>Non-isomorphism</a:t>
            </a:r>
          </a:p>
          <a:p>
            <a:pPr algn="ctr" eaLnBrk="1" hangingPunct="1">
              <a:spcBef>
                <a:spcPts val="200"/>
              </a:spcBef>
              <a:buFontTx/>
              <a:buNone/>
            </a:pPr>
            <a:r>
              <a:rPr lang="en-US" altLang="en-US" sz="2400">
                <a:solidFill>
                  <a:schemeClr val="bg2"/>
                </a:solidFill>
              </a:rPr>
              <a:t>Radiation damage</a:t>
            </a:r>
          </a:p>
        </p:txBody>
      </p:sp>
      <p:cxnSp>
        <p:nvCxnSpPr>
          <p:cNvPr id="28" name="Straight Connector 27"/>
          <p:cNvCxnSpPr/>
          <p:nvPr/>
        </p:nvCxnSpPr>
        <p:spPr>
          <a:xfrm>
            <a:off x="984250" y="4989513"/>
            <a:ext cx="75501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966788" y="5629275"/>
            <a:ext cx="7551737" cy="793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45999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42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4075" y="3863975"/>
            <a:ext cx="3209925" cy="299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9923" name="Rectangle 3"/>
          <p:cNvSpPr>
            <a:spLocks noGrp="1" noChangeArrowheads="1"/>
          </p:cNvSpPr>
          <p:nvPr>
            <p:ph type="title"/>
          </p:nvPr>
        </p:nvSpPr>
        <p:spPr>
          <a:xfrm>
            <a:off x="685800" y="296863"/>
            <a:ext cx="7772400" cy="1455737"/>
          </a:xfrm>
        </p:spPr>
        <p:txBody>
          <a:bodyPr/>
          <a:lstStyle/>
          <a:p>
            <a:pPr eaLnBrk="1" hangingPunct="1"/>
            <a:r>
              <a:rPr lang="en-US" altLang="en-US" sz="5400" smtClean="0"/>
              <a:t>Optimal exposure time</a:t>
            </a:r>
            <a:r>
              <a:rPr lang="en-US" altLang="en-US" sz="4000" smtClean="0"/>
              <a:t/>
            </a:r>
            <a:br>
              <a:rPr lang="en-US" altLang="en-US" sz="4000" smtClean="0"/>
            </a:br>
            <a:r>
              <a:rPr lang="en-US" altLang="en-US" sz="2800" smtClean="0"/>
              <a:t>(faint spots)</a:t>
            </a:r>
          </a:p>
        </p:txBody>
      </p:sp>
      <p:sp>
        <p:nvSpPr>
          <p:cNvPr id="209924" name="Rectangle 4"/>
          <p:cNvSpPr>
            <a:spLocks noChangeArrowheads="1"/>
          </p:cNvSpPr>
          <p:nvPr/>
        </p:nvSpPr>
        <p:spPr bwMode="auto">
          <a:xfrm>
            <a:off x="0" y="3124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graphicFrame>
        <p:nvGraphicFramePr>
          <p:cNvPr id="209925" name="Object 5"/>
          <p:cNvGraphicFramePr>
            <a:graphicFrameLocks noChangeAspect="1"/>
          </p:cNvGraphicFramePr>
          <p:nvPr/>
        </p:nvGraphicFramePr>
        <p:xfrm>
          <a:off x="1670050" y="2006600"/>
          <a:ext cx="5675313" cy="1679575"/>
        </p:xfrm>
        <a:graphic>
          <a:graphicData uri="http://schemas.openxmlformats.org/presentationml/2006/ole">
            <mc:AlternateContent xmlns:mc="http://schemas.openxmlformats.org/markup-compatibility/2006">
              <mc:Choice xmlns:v="urn:schemas-microsoft-com:vml" Requires="v">
                <p:oleObj spid="_x0000_s56326" name="Equation" r:id="rId4" imgW="1651000" imgH="482600" progId="Equation.3">
                  <p:embed/>
                </p:oleObj>
              </mc:Choice>
              <mc:Fallback>
                <p:oleObj name="Equation" r:id="rId4" imgW="1651000" imgH="482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0050" y="2006600"/>
                        <a:ext cx="5675313"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9926" name="Text Box 6"/>
          <p:cNvSpPr txBox="1">
            <a:spLocks noChangeArrowheads="1"/>
          </p:cNvSpPr>
          <p:nvPr/>
        </p:nvSpPr>
        <p:spPr bwMode="auto">
          <a:xfrm>
            <a:off x="504825" y="4144963"/>
            <a:ext cx="4965700" cy="2563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i="1">
                <a:solidFill>
                  <a:srgbClr val="000000"/>
                </a:solidFill>
                <a:latin typeface="Times New Roman" pitchFamily="18" charset="0"/>
                <a:cs typeface="Arial" charset="0"/>
              </a:rPr>
              <a:t>t</a:t>
            </a:r>
            <a:r>
              <a:rPr lang="en-US" altLang="en-US" sz="1800" i="1" baseline="-25000">
                <a:solidFill>
                  <a:srgbClr val="000000"/>
                </a:solidFill>
                <a:latin typeface="Times New Roman" pitchFamily="18" charset="0"/>
                <a:cs typeface="Arial" charset="0"/>
              </a:rPr>
              <a:t>hr</a:t>
            </a:r>
            <a:r>
              <a:rPr lang="en-US" altLang="en-US" sz="1800" i="1">
                <a:solidFill>
                  <a:srgbClr val="000000"/>
                </a:solidFill>
                <a:latin typeface="Times New Roman" pitchFamily="18" charset="0"/>
                <a:cs typeface="Arial" charset="0"/>
              </a:rPr>
              <a:t> </a:t>
            </a:r>
            <a:r>
              <a:rPr lang="en-US" altLang="en-US" sz="1800">
                <a:solidFill>
                  <a:srgbClr val="000000"/>
                </a:solidFill>
                <a:latin typeface="Times New Roman" pitchFamily="18" charset="0"/>
                <a:cs typeface="Arial" charset="0"/>
              </a:rPr>
              <a:t>	Optimal exposure time for data set (s)</a:t>
            </a:r>
          </a:p>
          <a:p>
            <a:pPr eaLnBrk="1" hangingPunct="1">
              <a:spcBef>
                <a:spcPct val="0"/>
              </a:spcBef>
              <a:buFontTx/>
              <a:buNone/>
            </a:pPr>
            <a:r>
              <a:rPr lang="en-US" altLang="en-US" sz="1800" i="1">
                <a:solidFill>
                  <a:srgbClr val="000000"/>
                </a:solidFill>
                <a:latin typeface="Times New Roman" pitchFamily="18" charset="0"/>
                <a:cs typeface="Arial" charset="0"/>
              </a:rPr>
              <a:t>t</a:t>
            </a:r>
            <a:r>
              <a:rPr lang="en-US" altLang="en-US" sz="1800" i="1" baseline="-25000">
                <a:solidFill>
                  <a:srgbClr val="000000"/>
                </a:solidFill>
                <a:latin typeface="Times New Roman" pitchFamily="18" charset="0"/>
                <a:cs typeface="Arial" charset="0"/>
              </a:rPr>
              <a:t>ref</a:t>
            </a:r>
            <a:r>
              <a:rPr lang="en-US" altLang="en-US" sz="1800" i="1">
                <a:solidFill>
                  <a:srgbClr val="000000"/>
                </a:solidFill>
                <a:latin typeface="Times New Roman" pitchFamily="18" charset="0"/>
                <a:cs typeface="Arial" charset="0"/>
              </a:rPr>
              <a:t> </a:t>
            </a:r>
            <a:r>
              <a:rPr lang="en-US" altLang="en-US" sz="1800">
                <a:solidFill>
                  <a:srgbClr val="000000"/>
                </a:solidFill>
                <a:latin typeface="Times New Roman" pitchFamily="18" charset="0"/>
                <a:cs typeface="Arial" charset="0"/>
              </a:rPr>
              <a:t>	exposure time of reference image (s)</a:t>
            </a:r>
          </a:p>
          <a:p>
            <a:pPr eaLnBrk="1" hangingPunct="1">
              <a:spcBef>
                <a:spcPct val="0"/>
              </a:spcBef>
              <a:buFontTx/>
              <a:buNone/>
            </a:pPr>
            <a:r>
              <a:rPr lang="en-US" altLang="en-US" sz="1800" i="1">
                <a:solidFill>
                  <a:srgbClr val="000000"/>
                </a:solidFill>
                <a:latin typeface="Times New Roman" pitchFamily="18" charset="0"/>
                <a:cs typeface="Arial" charset="0"/>
              </a:rPr>
              <a:t>bg</a:t>
            </a:r>
            <a:r>
              <a:rPr lang="en-US" altLang="en-US" sz="1800" i="1" baseline="-25000">
                <a:solidFill>
                  <a:srgbClr val="000000"/>
                </a:solidFill>
                <a:latin typeface="Times New Roman" pitchFamily="18" charset="0"/>
                <a:cs typeface="Arial" charset="0"/>
              </a:rPr>
              <a:t>ref</a:t>
            </a:r>
            <a:r>
              <a:rPr lang="en-US" altLang="en-US" sz="1800" i="1">
                <a:solidFill>
                  <a:srgbClr val="000000"/>
                </a:solidFill>
                <a:latin typeface="Times New Roman" pitchFamily="18" charset="0"/>
                <a:cs typeface="Arial" charset="0"/>
              </a:rPr>
              <a:t> </a:t>
            </a:r>
            <a:r>
              <a:rPr lang="en-US" altLang="en-US" sz="1800">
                <a:solidFill>
                  <a:srgbClr val="000000"/>
                </a:solidFill>
                <a:latin typeface="Times New Roman" pitchFamily="18" charset="0"/>
                <a:cs typeface="Arial" charset="0"/>
              </a:rPr>
              <a:t>	background level near weak spots on </a:t>
            </a:r>
          </a:p>
          <a:p>
            <a:pPr eaLnBrk="1" hangingPunct="1">
              <a:spcBef>
                <a:spcPct val="0"/>
              </a:spcBef>
              <a:buFontTx/>
              <a:buNone/>
            </a:pPr>
            <a:r>
              <a:rPr lang="en-US" altLang="en-US" sz="1800">
                <a:solidFill>
                  <a:srgbClr val="000000"/>
                </a:solidFill>
                <a:latin typeface="Times New Roman" pitchFamily="18" charset="0"/>
                <a:cs typeface="Arial" charset="0"/>
              </a:rPr>
              <a:t>	reference image (ADU)</a:t>
            </a:r>
          </a:p>
          <a:p>
            <a:pPr eaLnBrk="1" hangingPunct="1">
              <a:spcBef>
                <a:spcPct val="0"/>
              </a:spcBef>
              <a:buFontTx/>
              <a:buNone/>
            </a:pPr>
            <a:r>
              <a:rPr lang="en-US" altLang="en-US" sz="1800" i="1">
                <a:solidFill>
                  <a:srgbClr val="000000"/>
                </a:solidFill>
                <a:latin typeface="Times New Roman" pitchFamily="18" charset="0"/>
                <a:cs typeface="Arial" charset="0"/>
              </a:rPr>
              <a:t>bg</a:t>
            </a:r>
            <a:r>
              <a:rPr lang="en-US" altLang="en-US" sz="1800" baseline="-25000">
                <a:solidFill>
                  <a:srgbClr val="000000"/>
                </a:solidFill>
                <a:latin typeface="Times New Roman" pitchFamily="18" charset="0"/>
                <a:cs typeface="Arial" charset="0"/>
              </a:rPr>
              <a:t>0</a:t>
            </a:r>
            <a:r>
              <a:rPr lang="en-US" altLang="en-US" sz="1800">
                <a:solidFill>
                  <a:srgbClr val="000000"/>
                </a:solidFill>
                <a:latin typeface="Times New Roman" pitchFamily="18" charset="0"/>
                <a:cs typeface="Arial" charset="0"/>
              </a:rPr>
              <a:t>	ADC offset of detector (ADU)</a:t>
            </a:r>
          </a:p>
          <a:p>
            <a:pPr eaLnBrk="1" hangingPunct="1">
              <a:spcBef>
                <a:spcPct val="0"/>
              </a:spcBef>
              <a:buFontTx/>
              <a:buNone/>
            </a:pPr>
            <a:r>
              <a:rPr lang="en-US" altLang="en-US" sz="1800" i="1">
                <a:solidFill>
                  <a:srgbClr val="000000"/>
                </a:solidFill>
                <a:latin typeface="Times New Roman" pitchFamily="18" charset="0"/>
                <a:cs typeface="Arial" charset="0"/>
              </a:rPr>
              <a:t>bg</a:t>
            </a:r>
            <a:r>
              <a:rPr lang="en-US" altLang="en-US" sz="1800" i="1" baseline="-25000">
                <a:solidFill>
                  <a:srgbClr val="000000"/>
                </a:solidFill>
                <a:latin typeface="Times New Roman" pitchFamily="18" charset="0"/>
                <a:cs typeface="Arial" charset="0"/>
              </a:rPr>
              <a:t>hr</a:t>
            </a:r>
            <a:r>
              <a:rPr lang="en-US" altLang="en-US" sz="1800">
                <a:solidFill>
                  <a:srgbClr val="000000"/>
                </a:solidFill>
                <a:latin typeface="Times New Roman" pitchFamily="18" charset="0"/>
                <a:cs typeface="Arial" charset="0"/>
              </a:rPr>
              <a:t>	optimal background level (via </a:t>
            </a:r>
            <a:r>
              <a:rPr lang="en-US" altLang="en-US" sz="1800" i="1">
                <a:solidFill>
                  <a:srgbClr val="000000"/>
                </a:solidFill>
                <a:latin typeface="Times New Roman" pitchFamily="18" charset="0"/>
                <a:cs typeface="Arial" charset="0"/>
              </a:rPr>
              <a:t>t</a:t>
            </a:r>
            <a:r>
              <a:rPr lang="en-US" altLang="en-US" sz="1800" i="1" baseline="-25000">
                <a:solidFill>
                  <a:srgbClr val="000000"/>
                </a:solidFill>
                <a:latin typeface="Times New Roman" pitchFamily="18" charset="0"/>
                <a:cs typeface="Arial" charset="0"/>
              </a:rPr>
              <a:t>hr</a:t>
            </a:r>
            <a:r>
              <a:rPr lang="en-US" altLang="en-US" sz="1800">
                <a:solidFill>
                  <a:srgbClr val="000000"/>
                </a:solidFill>
                <a:latin typeface="Times New Roman" pitchFamily="18" charset="0"/>
                <a:cs typeface="Arial" charset="0"/>
              </a:rPr>
              <a:t>)</a:t>
            </a:r>
            <a:endParaRPr lang="en-US" altLang="en-US" sz="1800" i="1" baseline="-25000">
              <a:solidFill>
                <a:srgbClr val="000000"/>
              </a:solidFill>
              <a:latin typeface="Times New Roman" pitchFamily="18" charset="0"/>
              <a:cs typeface="Arial" charset="0"/>
            </a:endParaRPr>
          </a:p>
          <a:p>
            <a:pPr eaLnBrk="1" hangingPunct="1">
              <a:spcBef>
                <a:spcPct val="0"/>
              </a:spcBef>
              <a:buFontTx/>
              <a:buNone/>
            </a:pPr>
            <a:r>
              <a:rPr lang="el-GR" altLang="en-US" sz="1800">
                <a:solidFill>
                  <a:srgbClr val="000000"/>
                </a:solidFill>
                <a:latin typeface="Times New Roman" pitchFamily="18" charset="0"/>
                <a:cs typeface="Times New Roman" pitchFamily="18" charset="0"/>
              </a:rPr>
              <a:t>σ</a:t>
            </a:r>
            <a:r>
              <a:rPr lang="en-US" altLang="en-US" sz="1800" baseline="-25000">
                <a:solidFill>
                  <a:srgbClr val="000000"/>
                </a:solidFill>
                <a:latin typeface="Times New Roman" pitchFamily="18" charset="0"/>
                <a:cs typeface="Arial" charset="0"/>
              </a:rPr>
              <a:t>0</a:t>
            </a:r>
            <a:r>
              <a:rPr lang="en-US" altLang="en-US" sz="1800" i="1" baseline="-25000">
                <a:solidFill>
                  <a:srgbClr val="000000"/>
                </a:solidFill>
                <a:latin typeface="Times New Roman" pitchFamily="18" charset="0"/>
                <a:cs typeface="Arial" charset="0"/>
              </a:rPr>
              <a:t>	</a:t>
            </a:r>
            <a:r>
              <a:rPr lang="en-US" altLang="en-US" sz="1800">
                <a:solidFill>
                  <a:srgbClr val="000000"/>
                </a:solidFill>
                <a:latin typeface="Times New Roman" pitchFamily="18" charset="0"/>
                <a:cs typeface="Arial" charset="0"/>
              </a:rPr>
              <a:t>rms read-out noise (ADU)</a:t>
            </a:r>
          </a:p>
          <a:p>
            <a:pPr eaLnBrk="1" hangingPunct="1">
              <a:spcBef>
                <a:spcPct val="0"/>
              </a:spcBef>
              <a:buFontTx/>
              <a:buNone/>
            </a:pPr>
            <a:r>
              <a:rPr lang="en-US" altLang="en-US" sz="1800" i="1">
                <a:solidFill>
                  <a:srgbClr val="000000"/>
                </a:solidFill>
                <a:latin typeface="Times New Roman" pitchFamily="18" charset="0"/>
                <a:cs typeface="Arial" charset="0"/>
              </a:rPr>
              <a:t>gain</a:t>
            </a:r>
            <a:r>
              <a:rPr lang="en-US" altLang="en-US" sz="1800">
                <a:solidFill>
                  <a:srgbClr val="000000"/>
                </a:solidFill>
                <a:latin typeface="Times New Roman" pitchFamily="18" charset="0"/>
                <a:cs typeface="Arial" charset="0"/>
              </a:rPr>
              <a:t>	ADU/photon</a:t>
            </a:r>
          </a:p>
          <a:p>
            <a:pPr eaLnBrk="1" hangingPunct="1">
              <a:spcBef>
                <a:spcPct val="0"/>
              </a:spcBef>
              <a:buFontTx/>
              <a:buNone/>
            </a:pPr>
            <a:r>
              <a:rPr lang="en-US" altLang="en-US" sz="1800" i="1">
                <a:solidFill>
                  <a:srgbClr val="000000"/>
                </a:solidFill>
                <a:latin typeface="Times New Roman" pitchFamily="18" charset="0"/>
                <a:cs typeface="Arial" charset="0"/>
              </a:rPr>
              <a:t>m</a:t>
            </a:r>
            <a:r>
              <a:rPr lang="en-US" altLang="en-US" sz="1800">
                <a:solidFill>
                  <a:srgbClr val="000000"/>
                </a:solidFill>
                <a:latin typeface="Times New Roman" pitchFamily="18" charset="0"/>
                <a:cs typeface="Arial" charset="0"/>
              </a:rPr>
              <a:t>	multiplicity of data set (including partials)</a:t>
            </a:r>
          </a:p>
        </p:txBody>
      </p:sp>
      <p:grpSp>
        <p:nvGrpSpPr>
          <p:cNvPr id="2654215" name="Group 7"/>
          <p:cNvGrpSpPr>
            <a:grpSpLocks/>
          </p:cNvGrpSpPr>
          <p:nvPr/>
        </p:nvGrpSpPr>
        <p:grpSpPr bwMode="auto">
          <a:xfrm>
            <a:off x="5908675" y="4121150"/>
            <a:ext cx="3038475" cy="1871663"/>
            <a:chOff x="3722" y="2596"/>
            <a:chExt cx="1914" cy="1179"/>
          </a:xfrm>
        </p:grpSpPr>
        <p:sp>
          <p:nvSpPr>
            <p:cNvPr id="209928" name="Oval 8"/>
            <p:cNvSpPr>
              <a:spLocks noChangeArrowheads="1"/>
            </p:cNvSpPr>
            <p:nvPr/>
          </p:nvSpPr>
          <p:spPr bwMode="auto">
            <a:xfrm>
              <a:off x="3937" y="2596"/>
              <a:ext cx="292" cy="252"/>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sp>
          <p:nvSpPr>
            <p:cNvPr id="2654217" name="Text Box 9"/>
            <p:cNvSpPr txBox="1">
              <a:spLocks noChangeArrowheads="1"/>
            </p:cNvSpPr>
            <p:nvPr/>
          </p:nvSpPr>
          <p:spPr bwMode="auto">
            <a:xfrm>
              <a:off x="3911" y="3097"/>
              <a:ext cx="1725"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2400" b="1">
                  <a:solidFill>
                    <a:srgbClr val="FF0000"/>
                  </a:solidFill>
                  <a:effectLst>
                    <a:outerShdw blurRad="38100" dist="38100" dir="2700000" algn="tl">
                      <a:srgbClr val="C0C0C0"/>
                    </a:outerShdw>
                  </a:effectLst>
                  <a:latin typeface="Comic Sans MS" pitchFamily="66" charset="0"/>
                </a:rPr>
                <a:t>adjust exposure</a:t>
              </a:r>
            </a:p>
            <a:p>
              <a:pPr>
                <a:defRPr/>
              </a:pPr>
              <a:r>
                <a:rPr lang="en-US" sz="2400" b="1">
                  <a:solidFill>
                    <a:srgbClr val="FF0000"/>
                  </a:solidFill>
                  <a:effectLst>
                    <a:outerShdw blurRad="38100" dist="38100" dir="2700000" algn="tl">
                      <a:srgbClr val="C0C0C0"/>
                    </a:outerShdw>
                  </a:effectLst>
                  <a:latin typeface="Comic Sans MS" pitchFamily="66" charset="0"/>
                </a:rPr>
                <a:t>so this is ~100</a:t>
              </a:r>
            </a:p>
          </p:txBody>
        </p:sp>
        <p:sp>
          <p:nvSpPr>
            <p:cNvPr id="209930" name="Freeform 10"/>
            <p:cNvSpPr>
              <a:spLocks/>
            </p:cNvSpPr>
            <p:nvPr/>
          </p:nvSpPr>
          <p:spPr bwMode="auto">
            <a:xfrm>
              <a:off x="3722" y="2880"/>
              <a:ext cx="673" cy="895"/>
            </a:xfrm>
            <a:custGeom>
              <a:avLst/>
              <a:gdLst>
                <a:gd name="T0" fmla="*/ 673 w 673"/>
                <a:gd name="T1" fmla="*/ 694 h 895"/>
                <a:gd name="T2" fmla="*/ 570 w 673"/>
                <a:gd name="T3" fmla="*/ 813 h 895"/>
                <a:gd name="T4" fmla="*/ 160 w 673"/>
                <a:gd name="T5" fmla="*/ 836 h 895"/>
                <a:gd name="T6" fmla="*/ 26 w 673"/>
                <a:gd name="T7" fmla="*/ 458 h 895"/>
                <a:gd name="T8" fmla="*/ 318 w 673"/>
                <a:gd name="T9" fmla="*/ 0 h 8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3" h="895">
                  <a:moveTo>
                    <a:pt x="673" y="694"/>
                  </a:moveTo>
                  <a:cubicBezTo>
                    <a:pt x="656" y="714"/>
                    <a:pt x="656" y="789"/>
                    <a:pt x="570" y="813"/>
                  </a:cubicBezTo>
                  <a:cubicBezTo>
                    <a:pt x="484" y="837"/>
                    <a:pt x="251" y="895"/>
                    <a:pt x="160" y="836"/>
                  </a:cubicBezTo>
                  <a:cubicBezTo>
                    <a:pt x="69" y="777"/>
                    <a:pt x="0" y="597"/>
                    <a:pt x="26" y="458"/>
                  </a:cubicBezTo>
                  <a:cubicBezTo>
                    <a:pt x="52" y="319"/>
                    <a:pt x="257" y="96"/>
                    <a:pt x="318" y="0"/>
                  </a:cubicBezTo>
                </a:path>
              </a:pathLst>
            </a:custGeom>
            <a:noFill/>
            <a:ln w="38100">
              <a:solidFill>
                <a:srgbClr val="FF0000"/>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charset="0"/>
              </a:endParaRPr>
            </a:p>
          </p:txBody>
        </p:sp>
      </p:grpSp>
    </p:spTree>
    <p:extLst>
      <p:ext uri="{BB962C8B-B14F-4D97-AF65-F5344CB8AC3E}">
        <p14:creationId xmlns:p14="http://schemas.microsoft.com/office/powerpoint/2010/main" val="34323138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542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nodeType="clickEffect">
                                  <p:stCondLst>
                                    <p:cond delay="0"/>
                                  </p:stCondLst>
                                  <p:childTnLst>
                                    <p:set>
                                      <p:cBhvr>
                                        <p:cTn id="10" dur="1" fill="hold">
                                          <p:stCondLst>
                                            <p:cond delay="0"/>
                                          </p:stCondLst>
                                        </p:cTn>
                                        <p:tgtEl>
                                          <p:spTgt spid="2654215"/>
                                        </p:tgtEl>
                                        <p:attrNameLst>
                                          <p:attrName>style.visibility</p:attrName>
                                        </p:attrNameLst>
                                      </p:cBhvr>
                                      <p:to>
                                        <p:strVal val="visible"/>
                                      </p:to>
                                    </p:set>
                                    <p:animEffect transition="in" filter="wipe(up)">
                                      <p:cBhvr>
                                        <p:cTn id="11" dur="500"/>
                                        <p:tgtEl>
                                          <p:spTgt spid="26542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38530" name="Group 2"/>
          <p:cNvGrpSpPr>
            <a:grpSpLocks/>
          </p:cNvGrpSpPr>
          <p:nvPr/>
        </p:nvGrpSpPr>
        <p:grpSpPr bwMode="auto">
          <a:xfrm>
            <a:off x="0" y="2138363"/>
            <a:ext cx="10180638" cy="2874962"/>
            <a:chOff x="0" y="1347"/>
            <a:chExt cx="6413" cy="1811"/>
          </a:xfrm>
        </p:grpSpPr>
        <p:grpSp>
          <p:nvGrpSpPr>
            <p:cNvPr id="177159" name="Group 3"/>
            <p:cNvGrpSpPr>
              <a:grpSpLocks/>
            </p:cNvGrpSpPr>
            <p:nvPr/>
          </p:nvGrpSpPr>
          <p:grpSpPr bwMode="auto">
            <a:xfrm>
              <a:off x="0" y="1347"/>
              <a:ext cx="6413" cy="1811"/>
              <a:chOff x="0" y="1347"/>
              <a:chExt cx="6413" cy="1811"/>
            </a:xfrm>
          </p:grpSpPr>
          <p:sp>
            <p:nvSpPr>
              <p:cNvPr id="177161" name="Rectangle 4"/>
              <p:cNvSpPr>
                <a:spLocks noChangeArrowheads="1"/>
              </p:cNvSpPr>
              <p:nvPr/>
            </p:nvSpPr>
            <p:spPr bwMode="auto">
              <a:xfrm>
                <a:off x="0" y="2267"/>
                <a:ext cx="5760" cy="891"/>
              </a:xfrm>
              <a:prstGeom prst="rect">
                <a:avLst/>
              </a:prstGeom>
              <a:solidFill>
                <a:srgbClr val="003300"/>
              </a:solidFill>
              <a:ln w="952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77162" name="Rectangle 5"/>
              <p:cNvSpPr>
                <a:spLocks noChangeArrowheads="1"/>
              </p:cNvSpPr>
              <p:nvPr/>
            </p:nvSpPr>
            <p:spPr bwMode="auto">
              <a:xfrm rot="-2100000">
                <a:off x="2380" y="1347"/>
                <a:ext cx="4033" cy="520"/>
              </a:xfrm>
              <a:prstGeom prst="rect">
                <a:avLst/>
              </a:prstGeom>
              <a:solidFill>
                <a:srgbClr val="00FF00"/>
              </a:solidFill>
              <a:ln w="9525">
                <a:solidFill>
                  <a:srgbClr val="00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grpSp>
        <p:sp>
          <p:nvSpPr>
            <p:cNvPr id="177160" name="Text Box 6"/>
            <p:cNvSpPr txBox="1">
              <a:spLocks noChangeArrowheads="1"/>
            </p:cNvSpPr>
            <p:nvPr/>
          </p:nvSpPr>
          <p:spPr bwMode="auto">
            <a:xfrm rot="-2100000">
              <a:off x="3833" y="1492"/>
              <a:ext cx="110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t>diffracted beam</a:t>
              </a:r>
            </a:p>
          </p:txBody>
        </p:sp>
      </p:grpSp>
      <p:sp>
        <p:nvSpPr>
          <p:cNvPr id="177155" name="Rectangle 7"/>
          <p:cNvSpPr>
            <a:spLocks noGrp="1" noChangeArrowheads="1"/>
          </p:cNvSpPr>
          <p:nvPr>
            <p:ph type="title"/>
          </p:nvPr>
        </p:nvSpPr>
        <p:spPr>
          <a:xfrm>
            <a:off x="685800" y="0"/>
            <a:ext cx="7772400" cy="1143000"/>
          </a:xfrm>
          <a:noFill/>
        </p:spPr>
        <p:txBody>
          <a:bodyPr/>
          <a:lstStyle/>
          <a:p>
            <a:pPr eaLnBrk="1" hangingPunct="1"/>
            <a:r>
              <a:rPr lang="en-US" altLang="en-US" sz="5400" smtClean="0"/>
              <a:t>xtal vibration noise</a:t>
            </a:r>
          </a:p>
        </p:txBody>
      </p:sp>
      <p:pic>
        <p:nvPicPr>
          <p:cNvPr id="177156" name="Picture 8" descr="MCBS00780_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915938">
            <a:off x="4056063" y="3935413"/>
            <a:ext cx="935037"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7" name="Text Box 9"/>
          <p:cNvSpPr txBox="1">
            <a:spLocks noChangeArrowheads="1"/>
          </p:cNvSpPr>
          <p:nvPr/>
        </p:nvSpPr>
        <p:spPr bwMode="auto">
          <a:xfrm>
            <a:off x="796925" y="4121150"/>
            <a:ext cx="160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chemeClr val="bg1"/>
                </a:solidFill>
              </a:rPr>
              <a:t>incident beam</a:t>
            </a:r>
          </a:p>
        </p:txBody>
      </p:sp>
      <p:sp>
        <p:nvSpPr>
          <p:cNvPr id="177158" name="Rectangle 10"/>
          <p:cNvSpPr>
            <a:spLocks noChangeArrowheads="1"/>
          </p:cNvSpPr>
          <p:nvPr/>
        </p:nvSpPr>
        <p:spPr bwMode="auto">
          <a:xfrm>
            <a:off x="0" y="6216650"/>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t>see: Alkire </a:t>
            </a:r>
            <a:r>
              <a:rPr lang="en-US" altLang="en-US" sz="1800" i="1"/>
              <a:t>et al. </a:t>
            </a:r>
            <a:r>
              <a:rPr lang="en-US" altLang="en-US" sz="1800"/>
              <a:t>(2008)."Is your cold-stream working for you or against you? An in-depth look at temperature and sample motion", </a:t>
            </a:r>
            <a:r>
              <a:rPr lang="en-US" altLang="en-US" sz="1800" i="1"/>
              <a:t>J. Appl. Cryst.</a:t>
            </a:r>
            <a:r>
              <a:rPr lang="en-US" altLang="en-US" sz="1800"/>
              <a:t> </a:t>
            </a:r>
            <a:r>
              <a:rPr lang="en-US" altLang="en-US" sz="1800" b="1"/>
              <a:t>41</a:t>
            </a:r>
            <a:r>
              <a:rPr lang="en-US" altLang="en-US" sz="1800"/>
              <a:t>, 1122-1133.</a:t>
            </a:r>
          </a:p>
        </p:txBody>
      </p:sp>
    </p:spTree>
    <p:extLst>
      <p:ext uri="{BB962C8B-B14F-4D97-AF65-F5344CB8AC3E}">
        <p14:creationId xmlns:p14="http://schemas.microsoft.com/office/powerpoint/2010/main" val="37148940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838530"/>
                                        </p:tgtEl>
                                        <p:attrNameLst>
                                          <p:attrName>style.visibility</p:attrName>
                                        </p:attrNameLst>
                                      </p:cBhvr>
                                      <p:to>
                                        <p:strVal val="visible"/>
                                      </p:to>
                                    </p:set>
                                    <p:animEffect transition="in" filter="wipe(left)">
                                      <p:cBhvr>
                                        <p:cTn id="7" dur="500"/>
                                        <p:tgtEl>
                                          <p:spTgt spid="2838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ChangeArrowheads="1"/>
          </p:cNvSpPr>
          <p:nvPr/>
        </p:nvSpPr>
        <p:spPr bwMode="auto">
          <a:xfrm>
            <a:off x="0" y="3598863"/>
            <a:ext cx="9144000" cy="1414462"/>
          </a:xfrm>
          <a:prstGeom prst="rect">
            <a:avLst/>
          </a:prstGeom>
          <a:solidFill>
            <a:srgbClr val="003300"/>
          </a:solidFill>
          <a:ln w="952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78179" name="Rectangle 3"/>
          <p:cNvSpPr>
            <a:spLocks noGrp="1" noChangeArrowheads="1"/>
          </p:cNvSpPr>
          <p:nvPr>
            <p:ph type="title"/>
          </p:nvPr>
        </p:nvSpPr>
        <p:spPr>
          <a:xfrm>
            <a:off x="685800" y="0"/>
            <a:ext cx="7772400" cy="1143000"/>
          </a:xfrm>
          <a:noFill/>
        </p:spPr>
        <p:txBody>
          <a:bodyPr/>
          <a:lstStyle/>
          <a:p>
            <a:pPr eaLnBrk="1" hangingPunct="1"/>
            <a:r>
              <a:rPr lang="en-US" altLang="en-US" sz="5400" smtClean="0"/>
              <a:t>xtal vibration noise</a:t>
            </a:r>
          </a:p>
        </p:txBody>
      </p:sp>
      <p:sp>
        <p:nvSpPr>
          <p:cNvPr id="178180" name="Text Box 4"/>
          <p:cNvSpPr txBox="1">
            <a:spLocks noChangeArrowheads="1"/>
          </p:cNvSpPr>
          <p:nvPr/>
        </p:nvSpPr>
        <p:spPr bwMode="auto">
          <a:xfrm>
            <a:off x="796925" y="4121150"/>
            <a:ext cx="160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chemeClr val="bg1"/>
                </a:solidFill>
              </a:rPr>
              <a:t>incident beam</a:t>
            </a:r>
          </a:p>
        </p:txBody>
      </p:sp>
      <p:grpSp>
        <p:nvGrpSpPr>
          <p:cNvPr id="2839557" name="Group 5"/>
          <p:cNvGrpSpPr>
            <a:grpSpLocks/>
          </p:cNvGrpSpPr>
          <p:nvPr/>
        </p:nvGrpSpPr>
        <p:grpSpPr bwMode="auto">
          <a:xfrm>
            <a:off x="3778250" y="2138363"/>
            <a:ext cx="6402388" cy="2649537"/>
            <a:chOff x="2380" y="1347"/>
            <a:chExt cx="4033" cy="1669"/>
          </a:xfrm>
        </p:grpSpPr>
        <p:sp>
          <p:nvSpPr>
            <p:cNvPr id="178183" name="Rectangle 6"/>
            <p:cNvSpPr>
              <a:spLocks noChangeArrowheads="1"/>
            </p:cNvSpPr>
            <p:nvPr/>
          </p:nvSpPr>
          <p:spPr bwMode="auto">
            <a:xfrm rot="-2100000">
              <a:off x="2380" y="1347"/>
              <a:ext cx="4033" cy="520"/>
            </a:xfrm>
            <a:prstGeom prst="rect">
              <a:avLst/>
            </a:prstGeom>
            <a:solidFill>
              <a:srgbClr val="00FF00"/>
            </a:solidFill>
            <a:ln w="9525">
              <a:solidFill>
                <a:srgbClr val="00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pic>
          <p:nvPicPr>
            <p:cNvPr id="178184" name="Picture 7" descr="MCBS00780_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915938">
              <a:off x="2555" y="2479"/>
              <a:ext cx="589" cy="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5" name="Text Box 8"/>
            <p:cNvSpPr txBox="1">
              <a:spLocks noChangeArrowheads="1"/>
            </p:cNvSpPr>
            <p:nvPr/>
          </p:nvSpPr>
          <p:spPr bwMode="auto">
            <a:xfrm rot="-2100000">
              <a:off x="3833" y="1492"/>
              <a:ext cx="110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t>diffracted beam</a:t>
              </a:r>
            </a:p>
          </p:txBody>
        </p:sp>
      </p:grpSp>
      <p:sp>
        <p:nvSpPr>
          <p:cNvPr id="178182" name="Rectangle 9"/>
          <p:cNvSpPr>
            <a:spLocks noChangeArrowheads="1"/>
          </p:cNvSpPr>
          <p:nvPr/>
        </p:nvSpPr>
        <p:spPr bwMode="auto">
          <a:xfrm>
            <a:off x="0" y="6216650"/>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t>see: Alkire </a:t>
            </a:r>
            <a:r>
              <a:rPr lang="en-US" altLang="en-US" sz="1800" i="1"/>
              <a:t>et al. </a:t>
            </a:r>
            <a:r>
              <a:rPr lang="en-US" altLang="en-US" sz="1800"/>
              <a:t>(2008)."Is your cold-stream working for you or against you? An in-depth look at temperature and sample motion", </a:t>
            </a:r>
            <a:r>
              <a:rPr lang="en-US" altLang="en-US" sz="1800" i="1"/>
              <a:t>J. Appl. Cryst.</a:t>
            </a:r>
            <a:r>
              <a:rPr lang="en-US" altLang="en-US" sz="1800"/>
              <a:t> </a:t>
            </a:r>
            <a:r>
              <a:rPr lang="en-US" altLang="en-US" sz="1800" b="1"/>
              <a:t>41</a:t>
            </a:r>
            <a:r>
              <a:rPr lang="en-US" altLang="en-US" sz="1800"/>
              <a:t>, 1122-1133.</a:t>
            </a:r>
          </a:p>
        </p:txBody>
      </p:sp>
    </p:spTree>
    <p:extLst>
      <p:ext uri="{BB962C8B-B14F-4D97-AF65-F5344CB8AC3E}">
        <p14:creationId xmlns:p14="http://schemas.microsoft.com/office/powerpoint/2010/main" val="363535289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0" presetClass="path" presetSubtype="0" accel="50000" decel="50000" fill="hold" nodeType="clickEffect">
                                  <p:stCondLst>
                                    <p:cond delay="0"/>
                                  </p:stCondLst>
                                  <p:childTnLst>
                                    <p:animMotion origin="layout" path="M -0.00468 -0.01225 C -0.00468 0.00995 -0.00468 0.04117 -0.00434 0.04071 C -0.00364 0.04071 -0.00364 -0.06359 -0.00277 -0.06383 C -0.00208 -0.06383 -0.0026 0.02706 -0.00191 0.02683 C -0.00121 0.02683 -0.00156 -0.03931 -0.00069 -0.03931 C -4.44444E-6 -0.03931 -0.00052 0.00532 0.00018 0.00532 C 0.0007 0.00532 0.00035 -0.02867 0.00087 -0.02867 C 0.00105 -0.02867 0.00105 -0.01942 0.00139 -0.01225 " pathEditMode="relative" rAng="0" ptsTypes="ffffffff">
                                      <p:cBhvr>
                                        <p:cTn id="6" dur="2000" fill="hold"/>
                                        <p:tgtEl>
                                          <p:spTgt spid="2839557"/>
                                        </p:tgtEl>
                                        <p:attrNameLst>
                                          <p:attrName>ppt_x</p:attrName>
                                          <p:attrName>ppt_y</p:attrName>
                                        </p:attrNameLst>
                                      </p:cBhvr>
                                      <p:rCtr x="295"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ChangeArrowheads="1"/>
          </p:cNvSpPr>
          <p:nvPr/>
        </p:nvSpPr>
        <p:spPr bwMode="auto">
          <a:xfrm>
            <a:off x="0" y="4111625"/>
            <a:ext cx="9144000" cy="400050"/>
          </a:xfrm>
          <a:prstGeom prst="rect">
            <a:avLst/>
          </a:prstGeom>
          <a:solidFill>
            <a:srgbClr val="003300"/>
          </a:solidFill>
          <a:ln w="952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79203" name="AutoShape 3"/>
          <p:cNvSpPr>
            <a:spLocks noChangeArrowheads="1"/>
          </p:cNvSpPr>
          <p:nvPr/>
        </p:nvSpPr>
        <p:spPr bwMode="auto">
          <a:xfrm rot="-2100000">
            <a:off x="3657600" y="2070100"/>
            <a:ext cx="6921500" cy="69691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2082 w 21600"/>
              <a:gd name="T13" fmla="*/ 2082 h 21600"/>
              <a:gd name="T14" fmla="*/ 19518 w 21600"/>
              <a:gd name="T15" fmla="*/ 19518 h 21600"/>
            </a:gdLst>
            <a:ahLst/>
            <a:cxnLst>
              <a:cxn ang="T8">
                <a:pos x="T0" y="T1"/>
              </a:cxn>
              <a:cxn ang="T9">
                <a:pos x="T2" y="T3"/>
              </a:cxn>
              <a:cxn ang="T10">
                <a:pos x="T4" y="T5"/>
              </a:cxn>
              <a:cxn ang="T11">
                <a:pos x="T6" y="T7"/>
              </a:cxn>
            </a:cxnLst>
            <a:rect l="T12" t="T13" r="T14" b="T15"/>
            <a:pathLst>
              <a:path w="21600" h="21600">
                <a:moveTo>
                  <a:pt x="0" y="0"/>
                </a:moveTo>
                <a:lnTo>
                  <a:pt x="563" y="21600"/>
                </a:lnTo>
                <a:lnTo>
                  <a:pt x="21037" y="21600"/>
                </a:lnTo>
                <a:lnTo>
                  <a:pt x="21600" y="0"/>
                </a:lnTo>
                <a:lnTo>
                  <a:pt x="0" y="0"/>
                </a:lnTo>
                <a:close/>
              </a:path>
            </a:pathLst>
          </a:cu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9204" name="Rectangle 4"/>
          <p:cNvSpPr>
            <a:spLocks noGrp="1" noChangeArrowheads="1"/>
          </p:cNvSpPr>
          <p:nvPr>
            <p:ph type="title"/>
          </p:nvPr>
        </p:nvSpPr>
        <p:spPr>
          <a:xfrm>
            <a:off x="685800" y="0"/>
            <a:ext cx="7772400" cy="1143000"/>
          </a:xfrm>
          <a:noFill/>
        </p:spPr>
        <p:txBody>
          <a:bodyPr/>
          <a:lstStyle/>
          <a:p>
            <a:pPr eaLnBrk="1" hangingPunct="1"/>
            <a:r>
              <a:rPr lang="en-US" altLang="en-US" sz="5400" smtClean="0"/>
              <a:t>xtal vibration noise</a:t>
            </a:r>
          </a:p>
        </p:txBody>
      </p:sp>
      <p:sp>
        <p:nvSpPr>
          <p:cNvPr id="179205" name="Text Box 5"/>
          <p:cNvSpPr txBox="1">
            <a:spLocks noChangeArrowheads="1"/>
          </p:cNvSpPr>
          <p:nvPr/>
        </p:nvSpPr>
        <p:spPr bwMode="auto">
          <a:xfrm>
            <a:off x="796925" y="4121150"/>
            <a:ext cx="160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chemeClr val="bg1"/>
                </a:solidFill>
              </a:rPr>
              <a:t>incident beam</a:t>
            </a:r>
          </a:p>
        </p:txBody>
      </p:sp>
      <p:pic>
        <p:nvPicPr>
          <p:cNvPr id="179206" name="Picture 6" descr="MCBS00780_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915938">
            <a:off x="4056063" y="3935413"/>
            <a:ext cx="935037"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7" name="Text Box 7"/>
          <p:cNvSpPr txBox="1">
            <a:spLocks noChangeArrowheads="1"/>
          </p:cNvSpPr>
          <p:nvPr/>
        </p:nvSpPr>
        <p:spPr bwMode="auto">
          <a:xfrm rot="-2100000">
            <a:off x="6084888" y="2368550"/>
            <a:ext cx="1758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t>diffracted beam</a:t>
            </a:r>
          </a:p>
        </p:txBody>
      </p:sp>
      <p:sp>
        <p:nvSpPr>
          <p:cNvPr id="179208" name="Rectangle 8"/>
          <p:cNvSpPr>
            <a:spLocks noChangeArrowheads="1"/>
          </p:cNvSpPr>
          <p:nvPr/>
        </p:nvSpPr>
        <p:spPr bwMode="auto">
          <a:xfrm>
            <a:off x="0" y="6216650"/>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t>see: Alkire </a:t>
            </a:r>
            <a:r>
              <a:rPr lang="en-US" altLang="en-US" sz="1800" i="1"/>
              <a:t>et al. </a:t>
            </a:r>
            <a:r>
              <a:rPr lang="en-US" altLang="en-US" sz="1800"/>
              <a:t>(2008)."Is your cold-stream working for you or against you? An in-depth look at temperature and sample motion", </a:t>
            </a:r>
            <a:r>
              <a:rPr lang="en-US" altLang="en-US" sz="1800" i="1"/>
              <a:t>J. Appl. Cryst.</a:t>
            </a:r>
            <a:r>
              <a:rPr lang="en-US" altLang="en-US" sz="1800"/>
              <a:t> </a:t>
            </a:r>
            <a:r>
              <a:rPr lang="en-US" altLang="en-US" sz="1800" b="1"/>
              <a:t>41</a:t>
            </a:r>
            <a:r>
              <a:rPr lang="en-US" altLang="en-US" sz="1800"/>
              <a:t>, 1122-1133.</a:t>
            </a:r>
          </a:p>
        </p:txBody>
      </p:sp>
    </p:spTree>
    <p:extLst>
      <p:ext uri="{BB962C8B-B14F-4D97-AF65-F5344CB8AC3E}">
        <p14:creationId xmlns:p14="http://schemas.microsoft.com/office/powerpoint/2010/main" val="1961663971"/>
      </p:ext>
    </p:extLst>
  </p:cSld>
  <p:clrMapOvr>
    <a:masterClrMapping/>
  </p:clrMapOvr>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0226" name="Group 2"/>
          <p:cNvGrpSpPr>
            <a:grpSpLocks/>
          </p:cNvGrpSpPr>
          <p:nvPr/>
        </p:nvGrpSpPr>
        <p:grpSpPr bwMode="auto">
          <a:xfrm>
            <a:off x="0" y="3984625"/>
            <a:ext cx="9144000" cy="400050"/>
            <a:chOff x="0" y="2590"/>
            <a:chExt cx="5760" cy="252"/>
          </a:xfrm>
        </p:grpSpPr>
        <p:sp>
          <p:nvSpPr>
            <p:cNvPr id="180232" name="Rectangle 3"/>
            <p:cNvSpPr>
              <a:spLocks noChangeArrowheads="1"/>
            </p:cNvSpPr>
            <p:nvPr/>
          </p:nvSpPr>
          <p:spPr bwMode="auto">
            <a:xfrm>
              <a:off x="0" y="2590"/>
              <a:ext cx="5760" cy="252"/>
            </a:xfrm>
            <a:prstGeom prst="rect">
              <a:avLst/>
            </a:prstGeom>
            <a:solidFill>
              <a:srgbClr val="003300"/>
            </a:solidFill>
            <a:ln w="952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80233" name="Text Box 4"/>
            <p:cNvSpPr txBox="1">
              <a:spLocks noChangeArrowheads="1"/>
            </p:cNvSpPr>
            <p:nvPr/>
          </p:nvSpPr>
          <p:spPr bwMode="auto">
            <a:xfrm>
              <a:off x="502" y="2596"/>
              <a:ext cx="10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chemeClr val="bg1"/>
                  </a:solidFill>
                </a:rPr>
                <a:t>incident beam</a:t>
              </a:r>
            </a:p>
          </p:txBody>
        </p:sp>
      </p:grpSp>
      <p:sp>
        <p:nvSpPr>
          <p:cNvPr id="180227" name="AutoShape 5"/>
          <p:cNvSpPr>
            <a:spLocks noChangeArrowheads="1"/>
          </p:cNvSpPr>
          <p:nvPr/>
        </p:nvSpPr>
        <p:spPr bwMode="auto">
          <a:xfrm rot="-2100000">
            <a:off x="3719513" y="2068513"/>
            <a:ext cx="6848475" cy="6064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2082 w 21600"/>
              <a:gd name="T13" fmla="*/ 2082 h 21600"/>
              <a:gd name="T14" fmla="*/ 19518 w 21600"/>
              <a:gd name="T15" fmla="*/ 19518 h 21600"/>
            </a:gdLst>
            <a:ahLst/>
            <a:cxnLst>
              <a:cxn ang="T8">
                <a:pos x="T0" y="T1"/>
              </a:cxn>
              <a:cxn ang="T9">
                <a:pos x="T2" y="T3"/>
              </a:cxn>
              <a:cxn ang="T10">
                <a:pos x="T4" y="T5"/>
              </a:cxn>
              <a:cxn ang="T11">
                <a:pos x="T6" y="T7"/>
              </a:cxn>
            </a:cxnLst>
            <a:rect l="T12" t="T13" r="T14" b="T15"/>
            <a:pathLst>
              <a:path w="21600" h="21600">
                <a:moveTo>
                  <a:pt x="0" y="0"/>
                </a:moveTo>
                <a:lnTo>
                  <a:pt x="563" y="21600"/>
                </a:lnTo>
                <a:lnTo>
                  <a:pt x="21037" y="21600"/>
                </a:lnTo>
                <a:lnTo>
                  <a:pt x="21600" y="0"/>
                </a:lnTo>
                <a:lnTo>
                  <a:pt x="0" y="0"/>
                </a:lnTo>
                <a:close/>
              </a:path>
            </a:pathLst>
          </a:cu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0228" name="Rectangle 6"/>
          <p:cNvSpPr>
            <a:spLocks noGrp="1" noChangeArrowheads="1"/>
          </p:cNvSpPr>
          <p:nvPr>
            <p:ph type="title"/>
          </p:nvPr>
        </p:nvSpPr>
        <p:spPr>
          <a:xfrm>
            <a:off x="685800" y="0"/>
            <a:ext cx="7772400" cy="1143000"/>
          </a:xfrm>
          <a:noFill/>
        </p:spPr>
        <p:txBody>
          <a:bodyPr/>
          <a:lstStyle/>
          <a:p>
            <a:pPr eaLnBrk="1" hangingPunct="1"/>
            <a:r>
              <a:rPr lang="en-US" altLang="en-US" sz="5400" smtClean="0"/>
              <a:t>xtal vibration noise</a:t>
            </a:r>
          </a:p>
        </p:txBody>
      </p:sp>
      <p:pic>
        <p:nvPicPr>
          <p:cNvPr id="180229" name="Picture 7" descr="MCBS00780_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915938">
            <a:off x="4056063" y="3935413"/>
            <a:ext cx="935037"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30" name="Text Box 8"/>
          <p:cNvSpPr txBox="1">
            <a:spLocks noChangeArrowheads="1"/>
          </p:cNvSpPr>
          <p:nvPr/>
        </p:nvSpPr>
        <p:spPr bwMode="auto">
          <a:xfrm rot="-2100000">
            <a:off x="6083300" y="2341563"/>
            <a:ext cx="1758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t>diffracted beam</a:t>
            </a:r>
          </a:p>
        </p:txBody>
      </p:sp>
      <p:sp>
        <p:nvSpPr>
          <p:cNvPr id="180231" name="Rectangle 9"/>
          <p:cNvSpPr>
            <a:spLocks noChangeArrowheads="1"/>
          </p:cNvSpPr>
          <p:nvPr/>
        </p:nvSpPr>
        <p:spPr bwMode="auto">
          <a:xfrm>
            <a:off x="0" y="6216650"/>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t>see: Alkire </a:t>
            </a:r>
            <a:r>
              <a:rPr lang="en-US" altLang="en-US" sz="1800" i="1"/>
              <a:t>et al. </a:t>
            </a:r>
            <a:r>
              <a:rPr lang="en-US" altLang="en-US" sz="1800"/>
              <a:t>(2008)."Is your cold-stream working for you or against you? An in-depth look at temperature and sample motion", </a:t>
            </a:r>
            <a:r>
              <a:rPr lang="en-US" altLang="en-US" sz="1800" i="1"/>
              <a:t>J. Appl. Cryst.</a:t>
            </a:r>
            <a:r>
              <a:rPr lang="en-US" altLang="en-US" sz="1800"/>
              <a:t> </a:t>
            </a:r>
            <a:r>
              <a:rPr lang="en-US" altLang="en-US" sz="1800" b="1"/>
              <a:t>41</a:t>
            </a:r>
            <a:r>
              <a:rPr lang="en-US" altLang="en-US" sz="1800"/>
              <a:t>, 1122-1133.</a:t>
            </a:r>
          </a:p>
        </p:txBody>
      </p:sp>
    </p:spTree>
    <p:extLst>
      <p:ext uri="{BB962C8B-B14F-4D97-AF65-F5344CB8AC3E}">
        <p14:creationId xmlns:p14="http://schemas.microsoft.com/office/powerpoint/2010/main" val="1728487310"/>
      </p:ext>
    </p:extLst>
  </p:cSld>
  <p:clrMapOvr>
    <a:masterClrMapping/>
  </p:clrMapOvr>
  <p:transition/>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ChangeArrowheads="1"/>
          </p:cNvSpPr>
          <p:nvPr/>
        </p:nvSpPr>
        <p:spPr bwMode="auto">
          <a:xfrm>
            <a:off x="0" y="4240213"/>
            <a:ext cx="9144000" cy="400050"/>
          </a:xfrm>
          <a:prstGeom prst="rect">
            <a:avLst/>
          </a:prstGeom>
          <a:solidFill>
            <a:srgbClr val="003300"/>
          </a:solidFill>
          <a:ln w="952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81251" name="AutoShape 3"/>
          <p:cNvSpPr>
            <a:spLocks noChangeArrowheads="1"/>
          </p:cNvSpPr>
          <p:nvPr/>
        </p:nvSpPr>
        <p:spPr bwMode="auto">
          <a:xfrm rot="-2100000">
            <a:off x="3613150" y="2178050"/>
            <a:ext cx="6969125" cy="69691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2082 w 21600"/>
              <a:gd name="T13" fmla="*/ 2082 h 21600"/>
              <a:gd name="T14" fmla="*/ 19518 w 21600"/>
              <a:gd name="T15" fmla="*/ 19518 h 21600"/>
            </a:gdLst>
            <a:ahLst/>
            <a:cxnLst>
              <a:cxn ang="T8">
                <a:pos x="T0" y="T1"/>
              </a:cxn>
              <a:cxn ang="T9">
                <a:pos x="T2" y="T3"/>
              </a:cxn>
              <a:cxn ang="T10">
                <a:pos x="T4" y="T5"/>
              </a:cxn>
              <a:cxn ang="T11">
                <a:pos x="T6" y="T7"/>
              </a:cxn>
            </a:cxnLst>
            <a:rect l="T12" t="T13" r="T14" b="T15"/>
            <a:pathLst>
              <a:path w="21600" h="21600">
                <a:moveTo>
                  <a:pt x="0" y="0"/>
                </a:moveTo>
                <a:lnTo>
                  <a:pt x="563" y="21600"/>
                </a:lnTo>
                <a:lnTo>
                  <a:pt x="21037" y="21600"/>
                </a:lnTo>
                <a:lnTo>
                  <a:pt x="21600" y="0"/>
                </a:lnTo>
                <a:lnTo>
                  <a:pt x="0" y="0"/>
                </a:lnTo>
                <a:close/>
              </a:path>
            </a:pathLst>
          </a:cu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1252" name="Rectangle 4"/>
          <p:cNvSpPr>
            <a:spLocks noGrp="1" noChangeArrowheads="1"/>
          </p:cNvSpPr>
          <p:nvPr>
            <p:ph type="title"/>
          </p:nvPr>
        </p:nvSpPr>
        <p:spPr>
          <a:xfrm>
            <a:off x="685800" y="0"/>
            <a:ext cx="7772400" cy="1143000"/>
          </a:xfrm>
          <a:noFill/>
        </p:spPr>
        <p:txBody>
          <a:bodyPr/>
          <a:lstStyle/>
          <a:p>
            <a:pPr eaLnBrk="1" hangingPunct="1"/>
            <a:r>
              <a:rPr lang="en-US" altLang="en-US" sz="5400" smtClean="0"/>
              <a:t>xtal vibration noise</a:t>
            </a:r>
          </a:p>
        </p:txBody>
      </p:sp>
      <p:sp>
        <p:nvSpPr>
          <p:cNvPr id="181253" name="Text Box 5"/>
          <p:cNvSpPr txBox="1">
            <a:spLocks noChangeArrowheads="1"/>
          </p:cNvSpPr>
          <p:nvPr/>
        </p:nvSpPr>
        <p:spPr bwMode="auto">
          <a:xfrm>
            <a:off x="796925" y="4254500"/>
            <a:ext cx="160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chemeClr val="bg1"/>
                </a:solidFill>
              </a:rPr>
              <a:t>incident beam</a:t>
            </a:r>
          </a:p>
        </p:txBody>
      </p:sp>
      <p:pic>
        <p:nvPicPr>
          <p:cNvPr id="181254" name="Picture 6" descr="MCBS00780_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915938">
            <a:off x="4056063" y="3935413"/>
            <a:ext cx="935037"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5" name="Text Box 7"/>
          <p:cNvSpPr txBox="1">
            <a:spLocks noChangeArrowheads="1"/>
          </p:cNvSpPr>
          <p:nvPr/>
        </p:nvSpPr>
        <p:spPr bwMode="auto">
          <a:xfrm rot="-2100000">
            <a:off x="6070600" y="2474913"/>
            <a:ext cx="1758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t>diffracted beam</a:t>
            </a:r>
          </a:p>
        </p:txBody>
      </p:sp>
      <p:sp>
        <p:nvSpPr>
          <p:cNvPr id="181256" name="Rectangle 8"/>
          <p:cNvSpPr>
            <a:spLocks noChangeArrowheads="1"/>
          </p:cNvSpPr>
          <p:nvPr/>
        </p:nvSpPr>
        <p:spPr bwMode="auto">
          <a:xfrm>
            <a:off x="0" y="6216650"/>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t>see: Alkire </a:t>
            </a:r>
            <a:r>
              <a:rPr lang="en-US" altLang="en-US" sz="1800" i="1"/>
              <a:t>et al. </a:t>
            </a:r>
            <a:r>
              <a:rPr lang="en-US" altLang="en-US" sz="1800"/>
              <a:t>(2008)."Is your cold-stream working for you or against you? An in-depth look at temperature and sample motion", </a:t>
            </a:r>
            <a:r>
              <a:rPr lang="en-US" altLang="en-US" sz="1800" i="1"/>
              <a:t>J. Appl. Cryst.</a:t>
            </a:r>
            <a:r>
              <a:rPr lang="en-US" altLang="en-US" sz="1800"/>
              <a:t> </a:t>
            </a:r>
            <a:r>
              <a:rPr lang="en-US" altLang="en-US" sz="1800" b="1"/>
              <a:t>41</a:t>
            </a:r>
            <a:r>
              <a:rPr lang="en-US" altLang="en-US" sz="1800"/>
              <a:t>, 1122-1133.</a:t>
            </a:r>
          </a:p>
        </p:txBody>
      </p:sp>
    </p:spTree>
    <p:extLst>
      <p:ext uri="{BB962C8B-B14F-4D97-AF65-F5344CB8AC3E}">
        <p14:creationId xmlns:p14="http://schemas.microsoft.com/office/powerpoint/2010/main" val="182087540"/>
      </p:ext>
    </p:extLst>
  </p:cSld>
  <p:clrMapOvr>
    <a:masterClrMapping/>
  </p:clrMapOvr>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ChangeArrowheads="1"/>
          </p:cNvSpPr>
          <p:nvPr/>
        </p:nvSpPr>
        <p:spPr bwMode="auto">
          <a:xfrm>
            <a:off x="0" y="4111625"/>
            <a:ext cx="9144000" cy="400050"/>
          </a:xfrm>
          <a:prstGeom prst="rect">
            <a:avLst/>
          </a:prstGeom>
          <a:solidFill>
            <a:srgbClr val="003300"/>
          </a:solidFill>
          <a:ln w="952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82275" name="AutoShape 3"/>
          <p:cNvSpPr>
            <a:spLocks noChangeArrowheads="1"/>
          </p:cNvSpPr>
          <p:nvPr/>
        </p:nvSpPr>
        <p:spPr bwMode="auto">
          <a:xfrm rot="-2100000">
            <a:off x="3657600" y="2070100"/>
            <a:ext cx="6921500" cy="69691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2082 w 21600"/>
              <a:gd name="T13" fmla="*/ 2082 h 21600"/>
              <a:gd name="T14" fmla="*/ 19518 w 21600"/>
              <a:gd name="T15" fmla="*/ 19518 h 21600"/>
            </a:gdLst>
            <a:ahLst/>
            <a:cxnLst>
              <a:cxn ang="T8">
                <a:pos x="T0" y="T1"/>
              </a:cxn>
              <a:cxn ang="T9">
                <a:pos x="T2" y="T3"/>
              </a:cxn>
              <a:cxn ang="T10">
                <a:pos x="T4" y="T5"/>
              </a:cxn>
              <a:cxn ang="T11">
                <a:pos x="T6" y="T7"/>
              </a:cxn>
            </a:cxnLst>
            <a:rect l="T12" t="T13" r="T14" b="T15"/>
            <a:pathLst>
              <a:path w="21600" h="21600">
                <a:moveTo>
                  <a:pt x="0" y="0"/>
                </a:moveTo>
                <a:lnTo>
                  <a:pt x="563" y="21600"/>
                </a:lnTo>
                <a:lnTo>
                  <a:pt x="21037" y="21600"/>
                </a:lnTo>
                <a:lnTo>
                  <a:pt x="21600" y="0"/>
                </a:lnTo>
                <a:lnTo>
                  <a:pt x="0" y="0"/>
                </a:lnTo>
                <a:close/>
              </a:path>
            </a:pathLst>
          </a:cu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2276" name="Rectangle 4"/>
          <p:cNvSpPr>
            <a:spLocks noGrp="1" noChangeArrowheads="1"/>
          </p:cNvSpPr>
          <p:nvPr>
            <p:ph type="title"/>
          </p:nvPr>
        </p:nvSpPr>
        <p:spPr>
          <a:xfrm>
            <a:off x="685800" y="0"/>
            <a:ext cx="7772400" cy="1143000"/>
          </a:xfrm>
          <a:noFill/>
        </p:spPr>
        <p:txBody>
          <a:bodyPr/>
          <a:lstStyle/>
          <a:p>
            <a:pPr eaLnBrk="1" hangingPunct="1"/>
            <a:r>
              <a:rPr lang="en-US" altLang="en-US" sz="5400" smtClean="0"/>
              <a:t>xtal vibration noise</a:t>
            </a:r>
          </a:p>
        </p:txBody>
      </p:sp>
      <p:sp>
        <p:nvSpPr>
          <p:cNvPr id="182277" name="Text Box 5"/>
          <p:cNvSpPr txBox="1">
            <a:spLocks noChangeArrowheads="1"/>
          </p:cNvSpPr>
          <p:nvPr/>
        </p:nvSpPr>
        <p:spPr bwMode="auto">
          <a:xfrm>
            <a:off x="796925" y="4121150"/>
            <a:ext cx="160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chemeClr val="bg1"/>
                </a:solidFill>
              </a:rPr>
              <a:t>incident beam</a:t>
            </a:r>
          </a:p>
        </p:txBody>
      </p:sp>
      <p:pic>
        <p:nvPicPr>
          <p:cNvPr id="182278" name="Picture 6" descr="MCBS00780_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915938">
            <a:off x="4056063" y="3935413"/>
            <a:ext cx="935037"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9" name="Text Box 7"/>
          <p:cNvSpPr txBox="1">
            <a:spLocks noChangeArrowheads="1"/>
          </p:cNvSpPr>
          <p:nvPr/>
        </p:nvSpPr>
        <p:spPr bwMode="auto">
          <a:xfrm rot="-2100000">
            <a:off x="6084888" y="2368550"/>
            <a:ext cx="1758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t>diffracted beam</a:t>
            </a:r>
          </a:p>
        </p:txBody>
      </p:sp>
      <p:sp>
        <p:nvSpPr>
          <p:cNvPr id="182280" name="Rectangle 8"/>
          <p:cNvSpPr>
            <a:spLocks noChangeArrowheads="1"/>
          </p:cNvSpPr>
          <p:nvPr/>
        </p:nvSpPr>
        <p:spPr bwMode="auto">
          <a:xfrm>
            <a:off x="0" y="6216650"/>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t>see: Alkire </a:t>
            </a:r>
            <a:r>
              <a:rPr lang="en-US" altLang="en-US" sz="1800" i="1"/>
              <a:t>et al. </a:t>
            </a:r>
            <a:r>
              <a:rPr lang="en-US" altLang="en-US" sz="1800"/>
              <a:t>(2008)."Is your cold-stream working for you or against you? An in-depth look at temperature and sample motion", </a:t>
            </a:r>
            <a:r>
              <a:rPr lang="en-US" altLang="en-US" sz="1800" i="1"/>
              <a:t>J. Appl. Cryst.</a:t>
            </a:r>
            <a:r>
              <a:rPr lang="en-US" altLang="en-US" sz="1800"/>
              <a:t> </a:t>
            </a:r>
            <a:r>
              <a:rPr lang="en-US" altLang="en-US" sz="1800" b="1"/>
              <a:t>41</a:t>
            </a:r>
            <a:r>
              <a:rPr lang="en-US" altLang="en-US" sz="1800"/>
              <a:t>, 1122-1133.</a:t>
            </a:r>
          </a:p>
        </p:txBody>
      </p:sp>
    </p:spTree>
    <p:extLst>
      <p:ext uri="{BB962C8B-B14F-4D97-AF65-F5344CB8AC3E}">
        <p14:creationId xmlns:p14="http://schemas.microsoft.com/office/powerpoint/2010/main" val="1002737756"/>
      </p:ext>
    </p:extLst>
  </p:cSld>
  <p:clrMapOvr>
    <a:masterClrMapping/>
  </p:clrMapOvr>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ChangeArrowheads="1"/>
          </p:cNvSpPr>
          <p:nvPr/>
        </p:nvSpPr>
        <p:spPr bwMode="auto">
          <a:xfrm>
            <a:off x="0" y="3598863"/>
            <a:ext cx="9144000" cy="1414462"/>
          </a:xfrm>
          <a:prstGeom prst="rect">
            <a:avLst/>
          </a:prstGeom>
          <a:solidFill>
            <a:srgbClr val="003300"/>
          </a:solidFill>
          <a:ln w="952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83299" name="Rectangle 3"/>
          <p:cNvSpPr>
            <a:spLocks noGrp="1" noChangeArrowheads="1"/>
          </p:cNvSpPr>
          <p:nvPr>
            <p:ph type="title"/>
          </p:nvPr>
        </p:nvSpPr>
        <p:spPr>
          <a:xfrm>
            <a:off x="685800" y="0"/>
            <a:ext cx="7772400" cy="1143000"/>
          </a:xfrm>
          <a:noFill/>
        </p:spPr>
        <p:txBody>
          <a:bodyPr/>
          <a:lstStyle/>
          <a:p>
            <a:pPr eaLnBrk="1" hangingPunct="1"/>
            <a:r>
              <a:rPr lang="en-US" altLang="en-US" sz="5400" smtClean="0"/>
              <a:t>xtal vibration noise</a:t>
            </a:r>
          </a:p>
        </p:txBody>
      </p:sp>
      <p:sp>
        <p:nvSpPr>
          <p:cNvPr id="183300" name="Text Box 4"/>
          <p:cNvSpPr txBox="1">
            <a:spLocks noChangeArrowheads="1"/>
          </p:cNvSpPr>
          <p:nvPr/>
        </p:nvSpPr>
        <p:spPr bwMode="auto">
          <a:xfrm>
            <a:off x="796925" y="4121150"/>
            <a:ext cx="160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chemeClr val="bg1"/>
                </a:solidFill>
              </a:rPr>
              <a:t>incident beam</a:t>
            </a:r>
          </a:p>
        </p:txBody>
      </p:sp>
      <p:sp>
        <p:nvSpPr>
          <p:cNvPr id="183301" name="Rectangle 5"/>
          <p:cNvSpPr>
            <a:spLocks noChangeArrowheads="1"/>
          </p:cNvSpPr>
          <p:nvPr/>
        </p:nvSpPr>
        <p:spPr bwMode="auto">
          <a:xfrm rot="-2100000">
            <a:off x="3778250" y="2138363"/>
            <a:ext cx="6402388" cy="825500"/>
          </a:xfrm>
          <a:prstGeom prst="rect">
            <a:avLst/>
          </a:prstGeom>
          <a:solidFill>
            <a:srgbClr val="00FF00"/>
          </a:solidFill>
          <a:ln w="9525">
            <a:solidFill>
              <a:srgbClr val="00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pic>
        <p:nvPicPr>
          <p:cNvPr id="183302" name="Picture 6" descr="MCBS00780_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915938">
            <a:off x="4056063" y="3935413"/>
            <a:ext cx="935037"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3" name="Text Box 7"/>
          <p:cNvSpPr txBox="1">
            <a:spLocks noChangeArrowheads="1"/>
          </p:cNvSpPr>
          <p:nvPr/>
        </p:nvSpPr>
        <p:spPr bwMode="auto">
          <a:xfrm rot="-2100000">
            <a:off x="6084888" y="2368550"/>
            <a:ext cx="1758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t>diffracted beam</a:t>
            </a:r>
          </a:p>
        </p:txBody>
      </p:sp>
      <p:sp>
        <p:nvSpPr>
          <p:cNvPr id="183304" name="Rectangle 8"/>
          <p:cNvSpPr>
            <a:spLocks noChangeArrowheads="1"/>
          </p:cNvSpPr>
          <p:nvPr/>
        </p:nvSpPr>
        <p:spPr bwMode="auto">
          <a:xfrm>
            <a:off x="0" y="6216650"/>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t>see: Alkire </a:t>
            </a:r>
            <a:r>
              <a:rPr lang="en-US" altLang="en-US" sz="1800" i="1"/>
              <a:t>et al. </a:t>
            </a:r>
            <a:r>
              <a:rPr lang="en-US" altLang="en-US" sz="1800"/>
              <a:t>(2008)."Is your cold-stream working for you or against you? An in-depth look at temperature and sample motion", </a:t>
            </a:r>
            <a:r>
              <a:rPr lang="en-US" altLang="en-US" sz="1800" i="1"/>
              <a:t>J. Appl. Cryst.</a:t>
            </a:r>
            <a:r>
              <a:rPr lang="en-US" altLang="en-US" sz="1800"/>
              <a:t> </a:t>
            </a:r>
            <a:r>
              <a:rPr lang="en-US" altLang="en-US" sz="1800" b="1"/>
              <a:t>41</a:t>
            </a:r>
            <a:r>
              <a:rPr lang="en-US" altLang="en-US" sz="1800"/>
              <a:t>, 1122-1133.</a:t>
            </a:r>
          </a:p>
        </p:txBody>
      </p:sp>
    </p:spTree>
    <p:extLst>
      <p:ext uri="{BB962C8B-B14F-4D97-AF65-F5344CB8AC3E}">
        <p14:creationId xmlns:p14="http://schemas.microsoft.com/office/powerpoint/2010/main" val="2963847139"/>
      </p:ext>
    </p:extLst>
  </p:cSld>
  <p:clrMapOvr>
    <a:masterClrMapping/>
  </p:clrMapOvr>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ChangeArrowheads="1"/>
          </p:cNvSpPr>
          <p:nvPr/>
        </p:nvSpPr>
        <p:spPr bwMode="auto">
          <a:xfrm>
            <a:off x="0" y="3598863"/>
            <a:ext cx="9144000" cy="1414462"/>
          </a:xfrm>
          <a:prstGeom prst="rect">
            <a:avLst/>
          </a:prstGeom>
          <a:solidFill>
            <a:srgbClr val="003300"/>
          </a:solidFill>
          <a:ln w="952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84323" name="Rectangle 3"/>
          <p:cNvSpPr>
            <a:spLocks noGrp="1" noChangeArrowheads="1"/>
          </p:cNvSpPr>
          <p:nvPr>
            <p:ph type="title"/>
          </p:nvPr>
        </p:nvSpPr>
        <p:spPr>
          <a:xfrm>
            <a:off x="685800" y="0"/>
            <a:ext cx="7772400" cy="1143000"/>
          </a:xfrm>
          <a:noFill/>
        </p:spPr>
        <p:txBody>
          <a:bodyPr/>
          <a:lstStyle/>
          <a:p>
            <a:pPr eaLnBrk="1" hangingPunct="1"/>
            <a:r>
              <a:rPr lang="en-US" altLang="en-US" sz="5400" smtClean="0"/>
              <a:t>xtal vibration noise</a:t>
            </a:r>
          </a:p>
        </p:txBody>
      </p:sp>
      <p:sp>
        <p:nvSpPr>
          <p:cNvPr id="184324" name="Text Box 4"/>
          <p:cNvSpPr txBox="1">
            <a:spLocks noChangeArrowheads="1"/>
          </p:cNvSpPr>
          <p:nvPr/>
        </p:nvSpPr>
        <p:spPr bwMode="auto">
          <a:xfrm>
            <a:off x="796925" y="4121150"/>
            <a:ext cx="160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chemeClr val="bg1"/>
                </a:solidFill>
              </a:rPr>
              <a:t>incident beam</a:t>
            </a:r>
          </a:p>
        </p:txBody>
      </p:sp>
      <p:pic>
        <p:nvPicPr>
          <p:cNvPr id="184325" name="Picture 5" descr="MCBS00780_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120126">
            <a:off x="4056063" y="3935413"/>
            <a:ext cx="935037"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6" name="Rectangle 6"/>
          <p:cNvSpPr>
            <a:spLocks noChangeArrowheads="1"/>
          </p:cNvSpPr>
          <p:nvPr/>
        </p:nvSpPr>
        <p:spPr bwMode="auto">
          <a:xfrm>
            <a:off x="0" y="6216650"/>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t>see: Alkire </a:t>
            </a:r>
            <a:r>
              <a:rPr lang="en-US" altLang="en-US" sz="1800" i="1"/>
              <a:t>et al. </a:t>
            </a:r>
            <a:r>
              <a:rPr lang="en-US" altLang="en-US" sz="1800"/>
              <a:t>(2008)."Is your cold-stream working for you or against you? An in-depth look at temperature and sample motion", </a:t>
            </a:r>
            <a:r>
              <a:rPr lang="en-US" altLang="en-US" sz="1800" i="1"/>
              <a:t>J. Appl. Cryst.</a:t>
            </a:r>
            <a:r>
              <a:rPr lang="en-US" altLang="en-US" sz="1800"/>
              <a:t> </a:t>
            </a:r>
            <a:r>
              <a:rPr lang="en-US" altLang="en-US" sz="1800" b="1"/>
              <a:t>41</a:t>
            </a:r>
            <a:r>
              <a:rPr lang="en-US" altLang="en-US" sz="1800"/>
              <a:t>, 1122-1133.</a:t>
            </a:r>
          </a:p>
        </p:txBody>
      </p:sp>
    </p:spTree>
    <p:extLst>
      <p:ext uri="{BB962C8B-B14F-4D97-AF65-F5344CB8AC3E}">
        <p14:creationId xmlns:p14="http://schemas.microsoft.com/office/powerpoint/2010/main" val="3457423200"/>
      </p:ext>
    </p:extLst>
  </p:cSld>
  <p:clrMapOvr>
    <a:masterClrMapping/>
  </p:clrMapOvr>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ChangeArrowheads="1"/>
          </p:cNvSpPr>
          <p:nvPr/>
        </p:nvSpPr>
        <p:spPr bwMode="auto">
          <a:xfrm>
            <a:off x="0" y="3598863"/>
            <a:ext cx="9144000" cy="1414462"/>
          </a:xfrm>
          <a:prstGeom prst="rect">
            <a:avLst/>
          </a:prstGeom>
          <a:solidFill>
            <a:srgbClr val="003300"/>
          </a:solidFill>
          <a:ln w="952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85347" name="Rectangle 3"/>
          <p:cNvSpPr>
            <a:spLocks noGrp="1" noChangeArrowheads="1"/>
          </p:cNvSpPr>
          <p:nvPr>
            <p:ph type="title"/>
          </p:nvPr>
        </p:nvSpPr>
        <p:spPr>
          <a:xfrm>
            <a:off x="685800" y="0"/>
            <a:ext cx="7772400" cy="1143000"/>
          </a:xfrm>
          <a:noFill/>
        </p:spPr>
        <p:txBody>
          <a:bodyPr/>
          <a:lstStyle/>
          <a:p>
            <a:pPr eaLnBrk="1" hangingPunct="1"/>
            <a:r>
              <a:rPr lang="en-US" altLang="en-US" sz="5400" smtClean="0"/>
              <a:t>xtal vibration noise</a:t>
            </a:r>
          </a:p>
        </p:txBody>
      </p:sp>
      <p:sp>
        <p:nvSpPr>
          <p:cNvPr id="185348" name="Text Box 4"/>
          <p:cNvSpPr txBox="1">
            <a:spLocks noChangeArrowheads="1"/>
          </p:cNvSpPr>
          <p:nvPr/>
        </p:nvSpPr>
        <p:spPr bwMode="auto">
          <a:xfrm>
            <a:off x="796925" y="4121150"/>
            <a:ext cx="160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chemeClr val="bg1"/>
                </a:solidFill>
              </a:rPr>
              <a:t>incident beam</a:t>
            </a:r>
          </a:p>
        </p:txBody>
      </p:sp>
      <p:sp>
        <p:nvSpPr>
          <p:cNvPr id="185349" name="Rectangle 5"/>
          <p:cNvSpPr>
            <a:spLocks noChangeArrowheads="1"/>
          </p:cNvSpPr>
          <p:nvPr/>
        </p:nvSpPr>
        <p:spPr bwMode="auto">
          <a:xfrm rot="-2100000">
            <a:off x="3778250" y="2138363"/>
            <a:ext cx="6402388" cy="825500"/>
          </a:xfrm>
          <a:prstGeom prst="rect">
            <a:avLst/>
          </a:prstGeom>
          <a:solidFill>
            <a:srgbClr val="00FF00"/>
          </a:solidFill>
          <a:ln w="9525">
            <a:solidFill>
              <a:srgbClr val="00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pic>
        <p:nvPicPr>
          <p:cNvPr id="185350" name="Picture 6" descr="MCBS00780_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915938">
            <a:off x="4056063" y="3935413"/>
            <a:ext cx="935037"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51" name="Text Box 7"/>
          <p:cNvSpPr txBox="1">
            <a:spLocks noChangeArrowheads="1"/>
          </p:cNvSpPr>
          <p:nvPr/>
        </p:nvSpPr>
        <p:spPr bwMode="auto">
          <a:xfrm rot="-2100000">
            <a:off x="6084888" y="2368550"/>
            <a:ext cx="1758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t>diffracted beam</a:t>
            </a:r>
          </a:p>
        </p:txBody>
      </p:sp>
      <p:sp>
        <p:nvSpPr>
          <p:cNvPr id="185352" name="Rectangle 8"/>
          <p:cNvSpPr>
            <a:spLocks noChangeArrowheads="1"/>
          </p:cNvSpPr>
          <p:nvPr/>
        </p:nvSpPr>
        <p:spPr bwMode="auto">
          <a:xfrm>
            <a:off x="0" y="6216650"/>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t>see: Alkire </a:t>
            </a:r>
            <a:r>
              <a:rPr lang="en-US" altLang="en-US" sz="1800" i="1"/>
              <a:t>et al. </a:t>
            </a:r>
            <a:r>
              <a:rPr lang="en-US" altLang="en-US" sz="1800"/>
              <a:t>(2008)."Is your cold-stream working for you or against you? An in-depth look at temperature and sample motion", </a:t>
            </a:r>
            <a:r>
              <a:rPr lang="en-US" altLang="en-US" sz="1800" i="1"/>
              <a:t>J. Appl. Cryst.</a:t>
            </a:r>
            <a:r>
              <a:rPr lang="en-US" altLang="en-US" sz="1800"/>
              <a:t> </a:t>
            </a:r>
            <a:r>
              <a:rPr lang="en-US" altLang="en-US" sz="1800" b="1"/>
              <a:t>41</a:t>
            </a:r>
            <a:r>
              <a:rPr lang="en-US" altLang="en-US" sz="1800"/>
              <a:t>, 1122-1133.</a:t>
            </a:r>
          </a:p>
        </p:txBody>
      </p:sp>
    </p:spTree>
    <p:extLst>
      <p:ext uri="{BB962C8B-B14F-4D97-AF65-F5344CB8AC3E}">
        <p14:creationId xmlns:p14="http://schemas.microsoft.com/office/powerpoint/2010/main" val="1255225514"/>
      </p:ext>
    </p:extLst>
  </p:cSld>
  <p:clrMapOvr>
    <a:masterClrMapping/>
  </p:clrMapOvr>
  <p:transition/>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ChangeArrowheads="1"/>
          </p:cNvSpPr>
          <p:nvPr/>
        </p:nvSpPr>
        <p:spPr bwMode="auto">
          <a:xfrm>
            <a:off x="0" y="3598863"/>
            <a:ext cx="9144000" cy="1414462"/>
          </a:xfrm>
          <a:prstGeom prst="rect">
            <a:avLst/>
          </a:prstGeom>
          <a:solidFill>
            <a:srgbClr val="003300"/>
          </a:solidFill>
          <a:ln w="9525">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86371" name="Rectangle 3"/>
          <p:cNvSpPr>
            <a:spLocks noGrp="1" noChangeArrowheads="1"/>
          </p:cNvSpPr>
          <p:nvPr>
            <p:ph type="title"/>
          </p:nvPr>
        </p:nvSpPr>
        <p:spPr>
          <a:xfrm>
            <a:off x="685800" y="0"/>
            <a:ext cx="7772400" cy="1143000"/>
          </a:xfrm>
          <a:noFill/>
        </p:spPr>
        <p:txBody>
          <a:bodyPr/>
          <a:lstStyle/>
          <a:p>
            <a:pPr eaLnBrk="1" hangingPunct="1"/>
            <a:r>
              <a:rPr lang="en-US" altLang="en-US" sz="5400" smtClean="0"/>
              <a:t>xtal vibration noise</a:t>
            </a:r>
          </a:p>
        </p:txBody>
      </p:sp>
      <p:sp>
        <p:nvSpPr>
          <p:cNvPr id="186372" name="Text Box 4"/>
          <p:cNvSpPr txBox="1">
            <a:spLocks noChangeArrowheads="1"/>
          </p:cNvSpPr>
          <p:nvPr/>
        </p:nvSpPr>
        <p:spPr bwMode="auto">
          <a:xfrm>
            <a:off x="796925" y="4121150"/>
            <a:ext cx="160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chemeClr val="bg1"/>
                </a:solidFill>
              </a:rPr>
              <a:t>incident beam</a:t>
            </a:r>
          </a:p>
        </p:txBody>
      </p:sp>
      <p:pic>
        <p:nvPicPr>
          <p:cNvPr id="186373" name="Picture 5" descr="MCBS00780_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788184">
            <a:off x="4056063" y="3935413"/>
            <a:ext cx="935037"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4" name="Rectangle 6"/>
          <p:cNvSpPr>
            <a:spLocks noChangeArrowheads="1"/>
          </p:cNvSpPr>
          <p:nvPr/>
        </p:nvSpPr>
        <p:spPr bwMode="auto">
          <a:xfrm>
            <a:off x="0" y="6216650"/>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t>see: Alkire </a:t>
            </a:r>
            <a:r>
              <a:rPr lang="en-US" altLang="en-US" sz="1800" i="1"/>
              <a:t>et al. </a:t>
            </a:r>
            <a:r>
              <a:rPr lang="en-US" altLang="en-US" sz="1800"/>
              <a:t>(2008)."Is your cold-stream working for you or against you? An in-depth look at temperature and sample motion", </a:t>
            </a:r>
            <a:r>
              <a:rPr lang="en-US" altLang="en-US" sz="1800" i="1"/>
              <a:t>J. Appl. Cryst.</a:t>
            </a:r>
            <a:r>
              <a:rPr lang="en-US" altLang="en-US" sz="1800"/>
              <a:t> </a:t>
            </a:r>
            <a:r>
              <a:rPr lang="en-US" altLang="en-US" sz="1800" b="1"/>
              <a:t>41</a:t>
            </a:r>
            <a:r>
              <a:rPr lang="en-US" altLang="en-US" sz="1800"/>
              <a:t>, 1122-1133.</a:t>
            </a:r>
          </a:p>
        </p:txBody>
      </p:sp>
    </p:spTree>
    <p:extLst>
      <p:ext uri="{BB962C8B-B14F-4D97-AF65-F5344CB8AC3E}">
        <p14:creationId xmlns:p14="http://schemas.microsoft.com/office/powerpoint/2010/main" val="1042720238"/>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47" name="Group 351"/>
          <p:cNvGraphicFramePr>
            <a:graphicFrameLocks noGrp="1"/>
          </p:cNvGraphicFramePr>
          <p:nvPr>
            <p:ph idx="1"/>
            <p:extLst>
              <p:ext uri="{D42A27DB-BD31-4B8C-83A1-F6EECF244321}">
                <p14:modId xmlns:p14="http://schemas.microsoft.com/office/powerpoint/2010/main" val="1847305870"/>
              </p:ext>
            </p:extLst>
          </p:nvPr>
        </p:nvGraphicFramePr>
        <p:xfrm>
          <a:off x="457200" y="226815"/>
          <a:ext cx="8229600" cy="5726780"/>
        </p:xfrm>
        <a:graphic>
          <a:graphicData uri="http://schemas.openxmlformats.org/drawingml/2006/table">
            <a:tbl>
              <a:tblPr/>
              <a:tblGrid>
                <a:gridCol w="2514600"/>
                <a:gridCol w="2819400"/>
                <a:gridCol w="2895600"/>
              </a:tblGrid>
              <a:tr h="611385">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dirty="0" smtClean="0">
                          <a:ln>
                            <a:noFill/>
                          </a:ln>
                          <a:solidFill>
                            <a:schemeClr val="tx1"/>
                          </a:solidFill>
                          <a:effectLst/>
                          <a:latin typeface="Arial" charset="0"/>
                        </a:rPr>
                        <a:t>Lattice</a:t>
                      </a:r>
                    </a:p>
                  </a:txBody>
                  <a:tcPr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dirty="0" smtClean="0">
                          <a:ln>
                            <a:noFill/>
                          </a:ln>
                          <a:solidFill>
                            <a:schemeClr val="tx1"/>
                          </a:solidFill>
                          <a:effectLst/>
                          <a:latin typeface="Arial" charset="0"/>
                        </a:rPr>
                        <a:t>New</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dirty="0" smtClean="0">
                          <a:ln>
                            <a:noFill/>
                          </a:ln>
                          <a:solidFill>
                            <a:schemeClr val="tx1"/>
                          </a:solidFill>
                          <a:effectLst/>
                          <a:latin typeface="Arial" charset="0"/>
                        </a:rPr>
                        <a:t>Old</a:t>
                      </a:r>
                    </a:p>
                  </a:txBody>
                  <a:tcPr anchor="ctr" horzOverflow="overflow">
                    <a:lnL w="12700" cap="flat" cmpd="sng" algn="ctr">
                      <a:solidFill>
                        <a:schemeClr val="tx1"/>
                      </a:solidFill>
                      <a:prstDash val="solid"/>
                      <a:round/>
                      <a:headEnd type="none" w="med" len="med"/>
                      <a:tailEnd type="none" w="med" len="med"/>
                    </a:lnL>
                  </a:tcPr>
                </a:tc>
              </a:tr>
              <a:tr h="1930052">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dirty="0" err="1" smtClean="0">
                          <a:ln>
                            <a:noFill/>
                          </a:ln>
                          <a:solidFill>
                            <a:schemeClr val="tx1"/>
                          </a:solidFill>
                          <a:effectLst/>
                          <a:latin typeface="Arial" charset="0"/>
                          <a:cs typeface="Arial" charset="0"/>
                        </a:rPr>
                        <a:t>Unattenuated</a:t>
                      </a:r>
                      <a:endParaRPr kumimoji="0" lang="en-US" altLang="en-US" sz="2400" b="0" i="0" u="none" strike="noStrike" cap="none" normalizeH="0" baseline="0" dirty="0" smtClean="0">
                        <a:ln>
                          <a:noFill/>
                        </a:ln>
                        <a:solidFill>
                          <a:schemeClr val="tx1"/>
                        </a:solidFill>
                        <a:effectLst/>
                        <a:latin typeface="Arial" charset="0"/>
                        <a:cs typeface="Arial" charset="0"/>
                      </a:endParaRPr>
                    </a:p>
                  </a:txBody>
                  <a:tcPr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dirty="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92900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Arial" charset="0"/>
                          <a:cs typeface="Arial" charset="0"/>
                        </a:rPr>
                        <a:t>120 </a:t>
                      </a:r>
                      <a:r>
                        <a:rPr kumimoji="0" lang="el-GR" altLang="en-US" sz="2800" b="0" i="0" u="none" strike="noStrike" cap="none" normalizeH="0" baseline="0" dirty="0" smtClean="0">
                          <a:ln>
                            <a:noFill/>
                          </a:ln>
                          <a:solidFill>
                            <a:schemeClr val="tx1"/>
                          </a:solidFill>
                          <a:effectLst/>
                          <a:latin typeface="Arial" charset="0"/>
                          <a:cs typeface="Arial" charset="0"/>
                        </a:rPr>
                        <a:t>μ</a:t>
                      </a:r>
                      <a:r>
                        <a:rPr kumimoji="0" lang="en-US" altLang="en-US" sz="2800" b="0" i="0" u="none" strike="noStrike" cap="none" normalizeH="0" baseline="0" dirty="0" smtClean="0">
                          <a:ln>
                            <a:noFill/>
                          </a:ln>
                          <a:solidFill>
                            <a:schemeClr val="tx1"/>
                          </a:solidFill>
                          <a:effectLst/>
                          <a:latin typeface="Arial" charset="0"/>
                          <a:cs typeface="Arial" charset="0"/>
                        </a:rPr>
                        <a:t>m </a:t>
                      </a:r>
                      <a:r>
                        <a:rPr kumimoji="0" lang="en-US" altLang="en-US" sz="2800" b="0" i="0" u="none" strike="noStrike" cap="none" normalizeH="0" baseline="0" dirty="0" smtClean="0">
                          <a:ln>
                            <a:noFill/>
                          </a:ln>
                          <a:solidFill>
                            <a:schemeClr val="tx1"/>
                          </a:solidFill>
                          <a:effectLst/>
                          <a:latin typeface="Arial" charset="0"/>
                          <a:cs typeface="Arial" charset="0"/>
                        </a:rPr>
                        <a:t>Cu</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Arial" charset="0"/>
                          <a:cs typeface="Arial" charset="0"/>
                        </a:rPr>
                        <a:t>filter</a:t>
                      </a:r>
                      <a:endParaRPr kumimoji="0" lang="el-GR" altLang="en-US" sz="2800" b="0" i="0" u="none" strike="noStrike" cap="none" normalizeH="0" baseline="0" dirty="0" smtClean="0">
                        <a:ln>
                          <a:noFill/>
                        </a:ln>
                        <a:solidFill>
                          <a:schemeClr val="tx1"/>
                        </a:solidFill>
                        <a:effectLst/>
                        <a:latin typeface="Arial" charset="0"/>
                        <a:cs typeface="Arial" charset="0"/>
                      </a:endParaRPr>
                    </a:p>
                  </a:txBody>
                  <a:tcPr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dirty="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1000">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dirty="0" err="1" smtClean="0">
                          <a:ln>
                            <a:noFill/>
                          </a:ln>
                          <a:solidFill>
                            <a:schemeClr val="tx1"/>
                          </a:solidFill>
                          <a:effectLst/>
                          <a:latin typeface="Arial" charset="0"/>
                        </a:rPr>
                        <a:t>Vert</a:t>
                      </a:r>
                      <a:r>
                        <a:rPr kumimoji="0" lang="en-US" altLang="en-US" sz="1600" b="0" i="0" u="none" strike="noStrike" cap="none" normalizeH="0" baseline="0" dirty="0" smtClean="0">
                          <a:ln>
                            <a:noFill/>
                          </a:ln>
                          <a:solidFill>
                            <a:schemeClr val="tx1"/>
                          </a:solidFill>
                          <a:effectLst/>
                          <a:latin typeface="Arial" charset="0"/>
                        </a:rPr>
                        <a:t> x </a:t>
                      </a:r>
                      <a:r>
                        <a:rPr kumimoji="0" lang="en-US" altLang="en-US" sz="1600" b="0" i="0" u="none" strike="noStrike" cap="none" normalizeH="0" baseline="0" dirty="0" err="1" smtClean="0">
                          <a:ln>
                            <a:noFill/>
                          </a:ln>
                          <a:solidFill>
                            <a:schemeClr val="tx1"/>
                          </a:solidFill>
                          <a:effectLst/>
                          <a:latin typeface="Arial" charset="0"/>
                        </a:rPr>
                        <a:t>Horiz</a:t>
                      </a:r>
                      <a:r>
                        <a:rPr kumimoji="0" lang="en-US" altLang="en-US" sz="1600" b="0" i="0" u="none" strike="noStrike" cap="none" normalizeH="0" baseline="0" dirty="0" smtClean="0">
                          <a:ln>
                            <a:noFill/>
                          </a:ln>
                          <a:solidFill>
                            <a:schemeClr val="tx1"/>
                          </a:solidFill>
                          <a:effectLst/>
                          <a:latin typeface="Arial" charset="0"/>
                        </a:rPr>
                        <a:t> FWHM (</a:t>
                      </a:r>
                      <a:r>
                        <a:rPr kumimoji="0" lang="el-GR" altLang="en-US" sz="1600" b="0" i="0" u="none" strike="noStrike" cap="none" normalizeH="0" baseline="0" dirty="0" smtClean="0">
                          <a:ln>
                            <a:noFill/>
                          </a:ln>
                          <a:solidFill>
                            <a:schemeClr val="tx1"/>
                          </a:solidFill>
                          <a:effectLst/>
                          <a:latin typeface="Arial" charset="0"/>
                          <a:cs typeface="Arial" charset="0"/>
                        </a:rPr>
                        <a:t>μ</a:t>
                      </a:r>
                      <a:r>
                        <a:rPr kumimoji="0" lang="en-US" altLang="en-US" sz="1600" b="0" i="0" u="none" strike="noStrike" cap="none" normalizeH="0" baseline="0" dirty="0" smtClean="0">
                          <a:ln>
                            <a:noFill/>
                          </a:ln>
                          <a:solidFill>
                            <a:schemeClr val="tx1"/>
                          </a:solidFill>
                          <a:effectLst/>
                          <a:latin typeface="Arial" charset="0"/>
                          <a:cs typeface="Arial" charset="0"/>
                        </a:rPr>
                        <a:t>m</a:t>
                      </a:r>
                      <a:r>
                        <a:rPr kumimoji="0" lang="en-US" altLang="en-US" sz="1600" b="0" i="0" u="none" strike="noStrike" cap="none" normalizeH="0" baseline="0" dirty="0" smtClean="0">
                          <a:ln>
                            <a:noFill/>
                          </a:ln>
                          <a:solidFill>
                            <a:schemeClr val="tx1"/>
                          </a:solidFill>
                          <a:effectLst/>
                          <a:latin typeface="Arial" charset="0"/>
                        </a:rPr>
                        <a:t>)</a:t>
                      </a:r>
                    </a:p>
                  </a:txBody>
                  <a:tcPr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2400" b="0" i="0" u="none" strike="noStrike" cap="none" normalizeH="0" baseline="0" dirty="0" smtClean="0">
                          <a:ln>
                            <a:noFill/>
                          </a:ln>
                          <a:solidFill>
                            <a:schemeClr val="tx1"/>
                          </a:solidFill>
                          <a:effectLst/>
                          <a:latin typeface="Arial" charset="0"/>
                        </a:rPr>
                        <a:t>60 x </a:t>
                      </a:r>
                      <a:r>
                        <a:rPr kumimoji="0" lang="en-US" altLang="en-US" sz="2400" b="0" i="0" u="none" strike="noStrike" cap="none" normalizeH="0" baseline="0" dirty="0" smtClean="0">
                          <a:ln>
                            <a:noFill/>
                          </a:ln>
                          <a:solidFill>
                            <a:schemeClr val="tx1"/>
                          </a:solidFill>
                          <a:effectLst/>
                          <a:latin typeface="Arial" charset="0"/>
                        </a:rPr>
                        <a:t>176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2400" b="0" i="0" u="none" strike="noStrike" cap="none" normalizeH="0" baseline="0" dirty="0" smtClean="0">
                          <a:ln>
                            <a:noFill/>
                          </a:ln>
                          <a:solidFill>
                            <a:schemeClr val="tx1"/>
                          </a:solidFill>
                          <a:effectLst/>
                          <a:latin typeface="Arial" charset="0"/>
                        </a:rPr>
                        <a:t>137 x </a:t>
                      </a:r>
                      <a:r>
                        <a:rPr kumimoji="0" lang="en-US" altLang="en-US" sz="2400" b="0" i="0" u="none" strike="noStrike" cap="none" normalizeH="0" baseline="0" dirty="0" smtClean="0">
                          <a:ln>
                            <a:noFill/>
                          </a:ln>
                          <a:solidFill>
                            <a:schemeClr val="tx1"/>
                          </a:solidFill>
                          <a:effectLst/>
                          <a:latin typeface="Arial" charset="0"/>
                        </a:rPr>
                        <a:t>183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1000">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charset="0"/>
                        </a:rPr>
                        <a:t>Flux (10</a:t>
                      </a:r>
                      <a:r>
                        <a:rPr kumimoji="0" lang="en-US" altLang="en-US" sz="1800" b="0" i="0" u="none" strike="noStrike" cap="none" normalizeH="0" baseline="30000" dirty="0" smtClean="0">
                          <a:ln>
                            <a:noFill/>
                          </a:ln>
                          <a:solidFill>
                            <a:schemeClr val="tx1"/>
                          </a:solidFill>
                          <a:effectLst/>
                          <a:latin typeface="Arial" charset="0"/>
                        </a:rPr>
                        <a:t>11</a:t>
                      </a:r>
                      <a:r>
                        <a:rPr kumimoji="0" lang="en-US" altLang="en-US" sz="1800" b="0" i="0" u="none" strike="noStrike" cap="none" normalizeH="0" baseline="0" dirty="0" smtClean="0">
                          <a:ln>
                            <a:noFill/>
                          </a:ln>
                          <a:solidFill>
                            <a:schemeClr val="tx1"/>
                          </a:solidFill>
                          <a:effectLst/>
                          <a:latin typeface="Arial" charset="0"/>
                        </a:rPr>
                        <a:t> </a:t>
                      </a:r>
                      <a:r>
                        <a:rPr kumimoji="0" lang="en-US" altLang="en-US" sz="1800" b="0" i="0" u="none" strike="noStrike" cap="none" normalizeH="0" baseline="0" dirty="0" err="1" smtClean="0">
                          <a:ln>
                            <a:noFill/>
                          </a:ln>
                          <a:solidFill>
                            <a:schemeClr val="tx1"/>
                          </a:solidFill>
                          <a:effectLst/>
                          <a:latin typeface="Arial" charset="0"/>
                        </a:rPr>
                        <a:t>Ph</a:t>
                      </a:r>
                      <a:r>
                        <a:rPr kumimoji="0" lang="en-US" altLang="en-US" sz="1800" b="0" i="0" u="none" strike="noStrike" cap="none" normalizeH="0" baseline="0" dirty="0" smtClean="0">
                          <a:ln>
                            <a:noFill/>
                          </a:ln>
                          <a:solidFill>
                            <a:schemeClr val="tx1"/>
                          </a:solidFill>
                          <a:effectLst/>
                          <a:latin typeface="Arial" charset="0"/>
                        </a:rPr>
                        <a:t>/s) </a:t>
                      </a:r>
                      <a:endParaRPr kumimoji="0" lang="el-GR" altLang="en-US" sz="1800" b="0" i="0" u="none" strike="noStrike" cap="none" normalizeH="0" baseline="0" dirty="0" smtClean="0">
                        <a:ln>
                          <a:noFill/>
                        </a:ln>
                        <a:solidFill>
                          <a:schemeClr val="tx1"/>
                        </a:solidFill>
                        <a:effectLst/>
                        <a:latin typeface="Arial" charset="0"/>
                        <a:cs typeface="Arial" charset="0"/>
                      </a:endParaRPr>
                    </a:p>
                  </a:txBody>
                  <a:tcPr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charset="0"/>
                        </a:rPr>
                        <a:t>3.0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charset="0"/>
                        </a:rPr>
                        <a:t>2.1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8135">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charset="0"/>
                          <a:cs typeface="Arial" charset="0"/>
                        </a:rPr>
                        <a:t>Flicker (%/√Hz)</a:t>
                      </a:r>
                      <a:endParaRPr kumimoji="0" lang="el-GR" altLang="en-US" sz="1800" b="0" i="0" u="none" strike="noStrike" cap="none" normalizeH="0" baseline="0" dirty="0" smtClean="0">
                        <a:ln>
                          <a:noFill/>
                        </a:ln>
                        <a:solidFill>
                          <a:schemeClr val="tx1"/>
                        </a:solidFill>
                        <a:effectLst/>
                        <a:latin typeface="Arial" charset="0"/>
                        <a:cs typeface="Arial" charset="0"/>
                      </a:endParaRPr>
                    </a:p>
                  </a:txBody>
                  <a:tcPr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charset="0"/>
                        </a:rPr>
                        <a:t>0.37</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charset="0"/>
                        </a:rPr>
                        <a:t>0.66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4371" name="Picture 275" descr="831_oldlattice_brigh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04978" y="873126"/>
            <a:ext cx="2743200"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72" name="Picture 276" descr="831_newlattice_brigh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35474" y="875778"/>
            <a:ext cx="2743200" cy="1870074"/>
          </a:xfrm>
          <a:prstGeom prst="rect">
            <a:avLst/>
          </a:prstGeom>
          <a:noFill/>
          <a:extLst>
            <a:ext uri="{909E8E84-426E-40DD-AFC4-6F175D3DCCD1}">
              <a14:hiddenFill xmlns:a14="http://schemas.microsoft.com/office/drawing/2010/main">
                <a:solidFill>
                  <a:srgbClr val="FFFFFF"/>
                </a:solidFill>
              </a14:hiddenFill>
            </a:ext>
          </a:extLst>
        </p:spPr>
      </p:pic>
      <p:pic>
        <p:nvPicPr>
          <p:cNvPr id="4406" name="Picture 310" descr="831_newlattice_Cu"/>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35474" y="2790652"/>
            <a:ext cx="2743200" cy="1870074"/>
          </a:xfrm>
          <a:prstGeom prst="rect">
            <a:avLst/>
          </a:prstGeom>
          <a:noFill/>
          <a:extLst>
            <a:ext uri="{909E8E84-426E-40DD-AFC4-6F175D3DCCD1}">
              <a14:hiddenFill xmlns:a14="http://schemas.microsoft.com/office/drawing/2010/main">
                <a:solidFill>
                  <a:srgbClr val="FFFFFF"/>
                </a:solidFill>
              </a14:hiddenFill>
            </a:ext>
          </a:extLst>
        </p:spPr>
      </p:pic>
      <p:pic>
        <p:nvPicPr>
          <p:cNvPr id="4407" name="Picture 311" descr="831_oldlattice_Cu"/>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04978" y="2790652"/>
            <a:ext cx="2743200" cy="1870074"/>
          </a:xfrm>
          <a:prstGeom prst="rect">
            <a:avLst/>
          </a:prstGeom>
          <a:noFill/>
          <a:extLst>
            <a:ext uri="{909E8E84-426E-40DD-AFC4-6F175D3DCCD1}">
              <a14:hiddenFill xmlns:a14="http://schemas.microsoft.com/office/drawing/2010/main">
                <a:solidFill>
                  <a:srgbClr val="FFFFFF"/>
                </a:solidFill>
              </a14:hiddenFill>
            </a:ext>
          </a:extLst>
        </p:spPr>
      </p:pic>
      <p:sp>
        <p:nvSpPr>
          <p:cNvPr id="4422" name="Text Box 326"/>
          <p:cNvSpPr txBox="1">
            <a:spLocks noChangeArrowheads="1"/>
          </p:cNvSpPr>
          <p:nvPr/>
        </p:nvSpPr>
        <p:spPr bwMode="auto">
          <a:xfrm>
            <a:off x="304800" y="6096000"/>
            <a:ext cx="8458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600"/>
              <a:t>11.1 keV, convergence slits “wide” (3 x 0.3 mRad), pixel = 0.83 </a:t>
            </a:r>
            <a:r>
              <a:rPr lang="el-GR" altLang="en-US" sz="1600">
                <a:cs typeface="Arial" charset="0"/>
              </a:rPr>
              <a:t>μ</a:t>
            </a:r>
            <a:r>
              <a:rPr lang="en-US" altLang="en-US" sz="1600">
                <a:cs typeface="Arial" charset="0"/>
              </a:rPr>
              <a:t>m, FWHM from knife edge</a:t>
            </a:r>
            <a:endParaRPr lang="el-GR" altLang="en-US" sz="1600">
              <a:cs typeface="Arial" charset="0"/>
            </a:endParaRPr>
          </a:p>
        </p:txBody>
      </p:sp>
      <p:sp>
        <p:nvSpPr>
          <p:cNvPr id="2" name="Oval 1"/>
          <p:cNvSpPr>
            <a:spLocks noChangeAspect="1"/>
          </p:cNvSpPr>
          <p:nvPr/>
        </p:nvSpPr>
        <p:spPr>
          <a:xfrm>
            <a:off x="7089731" y="1665962"/>
            <a:ext cx="464224" cy="466344"/>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a:spLocks noChangeAspect="1"/>
          </p:cNvSpPr>
          <p:nvPr/>
        </p:nvSpPr>
        <p:spPr>
          <a:xfrm>
            <a:off x="4235885" y="1592894"/>
            <a:ext cx="464224" cy="466344"/>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1654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Title 1"/>
          <p:cNvSpPr>
            <a:spLocks noGrp="1"/>
          </p:cNvSpPr>
          <p:nvPr>
            <p:ph type="title"/>
          </p:nvPr>
        </p:nvSpPr>
        <p:spPr>
          <a:xfrm>
            <a:off x="749300" y="0"/>
            <a:ext cx="7772400" cy="1260475"/>
          </a:xfrm>
        </p:spPr>
        <p:txBody>
          <a:bodyPr/>
          <a:lstStyle/>
          <a:p>
            <a:pPr eaLnBrk="1" hangingPunct="1"/>
            <a:r>
              <a:rPr lang="en-US" altLang="en-US" sz="5400" smtClean="0"/>
              <a:t>Classes of error in MX</a:t>
            </a:r>
          </a:p>
        </p:txBody>
      </p:sp>
      <p:sp>
        <p:nvSpPr>
          <p:cNvPr id="187395" name="TextBox 3"/>
          <p:cNvSpPr txBox="1">
            <a:spLocks noChangeArrowheads="1"/>
          </p:cNvSpPr>
          <p:nvPr/>
        </p:nvSpPr>
        <p:spPr bwMode="auto">
          <a:xfrm>
            <a:off x="2139950" y="1373188"/>
            <a:ext cx="63944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4000"/>
              <a:t>Dependence on signal</a:t>
            </a:r>
          </a:p>
        </p:txBody>
      </p:sp>
      <p:sp>
        <p:nvSpPr>
          <p:cNvPr id="187396" name="TextBox 4"/>
          <p:cNvSpPr txBox="1">
            <a:spLocks noChangeArrowheads="1"/>
          </p:cNvSpPr>
          <p:nvPr/>
        </p:nvSpPr>
        <p:spPr bwMode="auto">
          <a:xfrm rot="-5400000">
            <a:off x="-300831" y="4187031"/>
            <a:ext cx="14160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4400"/>
              <a:t>Time</a:t>
            </a:r>
          </a:p>
        </p:txBody>
      </p:sp>
      <p:sp>
        <p:nvSpPr>
          <p:cNvPr id="187397" name="TextBox 5"/>
          <p:cNvSpPr txBox="1">
            <a:spLocks noChangeArrowheads="1"/>
          </p:cNvSpPr>
          <p:nvPr/>
        </p:nvSpPr>
        <p:spPr bwMode="auto">
          <a:xfrm>
            <a:off x="2139950" y="2079625"/>
            <a:ext cx="63785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a:t>     none         sqrt      proportional</a:t>
            </a:r>
          </a:p>
        </p:txBody>
      </p:sp>
      <p:sp>
        <p:nvSpPr>
          <p:cNvPr id="187398" name="TextBox 6"/>
          <p:cNvSpPr txBox="1">
            <a:spLocks noChangeArrowheads="1"/>
          </p:cNvSpPr>
          <p:nvPr/>
        </p:nvSpPr>
        <p:spPr bwMode="auto">
          <a:xfrm>
            <a:off x="792163" y="2925763"/>
            <a:ext cx="1347787"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t>none</a:t>
            </a:r>
          </a:p>
          <a:p>
            <a:pPr eaLnBrk="1" hangingPunct="1">
              <a:spcBef>
                <a:spcPct val="0"/>
              </a:spcBef>
              <a:buFontTx/>
              <a:buNone/>
            </a:pPr>
            <a:endParaRPr lang="en-US" altLang="en-US" sz="2800"/>
          </a:p>
          <a:p>
            <a:pPr eaLnBrk="1" hangingPunct="1">
              <a:spcBef>
                <a:spcPct val="0"/>
              </a:spcBef>
              <a:buFontTx/>
              <a:buNone/>
            </a:pPr>
            <a:endParaRPr lang="en-US" altLang="en-US" sz="2800"/>
          </a:p>
          <a:p>
            <a:pPr eaLnBrk="1" hangingPunct="1">
              <a:spcBef>
                <a:spcPct val="0"/>
              </a:spcBef>
              <a:buFontTx/>
              <a:buNone/>
            </a:pPr>
            <a:endParaRPr lang="en-US" altLang="en-US" sz="2800"/>
          </a:p>
          <a:p>
            <a:pPr eaLnBrk="1" hangingPunct="1">
              <a:spcBef>
                <a:spcPct val="0"/>
              </a:spcBef>
              <a:buFontTx/>
              <a:buNone/>
            </a:pPr>
            <a:endParaRPr lang="en-US" altLang="en-US" sz="2800"/>
          </a:p>
          <a:p>
            <a:pPr eaLnBrk="1" hangingPunct="1">
              <a:spcBef>
                <a:spcPct val="0"/>
              </a:spcBef>
              <a:buFontTx/>
              <a:buNone/>
            </a:pPr>
            <a:r>
              <a:rPr lang="en-US" altLang="en-US" sz="2800"/>
              <a:t>1/sqrt</a:t>
            </a:r>
          </a:p>
          <a:p>
            <a:pPr eaLnBrk="1" hangingPunct="1">
              <a:spcBef>
                <a:spcPct val="0"/>
              </a:spcBef>
              <a:buFontTx/>
              <a:buNone/>
            </a:pPr>
            <a:r>
              <a:rPr lang="en-US" altLang="en-US" sz="2800"/>
              <a:t>1/prop</a:t>
            </a:r>
            <a:r>
              <a:rPr lang="en-US" altLang="en-US" sz="4000"/>
              <a:t>.</a:t>
            </a:r>
          </a:p>
        </p:txBody>
      </p:sp>
      <p:sp>
        <p:nvSpPr>
          <p:cNvPr id="187399" name="TextBox 7"/>
          <p:cNvSpPr txBox="1">
            <a:spLocks noChangeArrowheads="1"/>
          </p:cNvSpPr>
          <p:nvPr/>
        </p:nvSpPr>
        <p:spPr bwMode="auto">
          <a:xfrm>
            <a:off x="2395538" y="2771775"/>
            <a:ext cx="14525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400">
                <a:solidFill>
                  <a:schemeClr val="bg2"/>
                </a:solidFill>
              </a:rPr>
              <a:t>CCD</a:t>
            </a:r>
          </a:p>
          <a:p>
            <a:pPr algn="ctr" eaLnBrk="1" hangingPunct="1">
              <a:spcBef>
                <a:spcPct val="0"/>
              </a:spcBef>
              <a:buFontTx/>
              <a:buNone/>
            </a:pPr>
            <a:r>
              <a:rPr lang="en-US" altLang="en-US" sz="2400">
                <a:solidFill>
                  <a:schemeClr val="bg2"/>
                </a:solidFill>
              </a:rPr>
              <a:t>Read-out</a:t>
            </a:r>
          </a:p>
        </p:txBody>
      </p:sp>
      <p:cxnSp>
        <p:nvCxnSpPr>
          <p:cNvPr id="10" name="Straight Connector 9"/>
          <p:cNvCxnSpPr/>
          <p:nvPr/>
        </p:nvCxnSpPr>
        <p:spPr>
          <a:xfrm>
            <a:off x="2139950" y="2716213"/>
            <a:ext cx="17463" cy="35369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984250" y="2708275"/>
            <a:ext cx="7550150" cy="793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260850" y="2716213"/>
            <a:ext cx="15875" cy="35369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840413" y="2681288"/>
            <a:ext cx="15875" cy="35369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87404" name="TextBox 16"/>
          <p:cNvSpPr txBox="1">
            <a:spLocks noChangeArrowheads="1"/>
          </p:cNvSpPr>
          <p:nvPr/>
        </p:nvSpPr>
        <p:spPr bwMode="auto">
          <a:xfrm>
            <a:off x="4398963" y="2840038"/>
            <a:ext cx="135096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400">
                <a:solidFill>
                  <a:schemeClr val="bg2"/>
                </a:solidFill>
              </a:rPr>
              <a:t>Photon</a:t>
            </a:r>
          </a:p>
          <a:p>
            <a:pPr algn="ctr" eaLnBrk="1" hangingPunct="1">
              <a:spcBef>
                <a:spcPct val="0"/>
              </a:spcBef>
              <a:buFontTx/>
              <a:buNone/>
            </a:pPr>
            <a:r>
              <a:rPr lang="en-US" altLang="en-US" sz="2400">
                <a:solidFill>
                  <a:schemeClr val="bg2"/>
                </a:solidFill>
              </a:rPr>
              <a:t>counting</a:t>
            </a:r>
          </a:p>
        </p:txBody>
      </p:sp>
      <p:sp>
        <p:nvSpPr>
          <p:cNvPr id="187405" name="TextBox 19"/>
          <p:cNvSpPr txBox="1">
            <a:spLocks noChangeArrowheads="1"/>
          </p:cNvSpPr>
          <p:nvPr/>
        </p:nvSpPr>
        <p:spPr bwMode="auto">
          <a:xfrm>
            <a:off x="6315075" y="5111750"/>
            <a:ext cx="1879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400">
                <a:solidFill>
                  <a:schemeClr val="bg2"/>
                </a:solidFill>
              </a:rPr>
              <a:t>Beam flicker</a:t>
            </a:r>
          </a:p>
        </p:txBody>
      </p:sp>
      <p:sp>
        <p:nvSpPr>
          <p:cNvPr id="187406" name="TextBox 20"/>
          <p:cNvSpPr txBox="1">
            <a:spLocks noChangeArrowheads="1"/>
          </p:cNvSpPr>
          <p:nvPr/>
        </p:nvSpPr>
        <p:spPr bwMode="auto">
          <a:xfrm>
            <a:off x="6015038" y="5637213"/>
            <a:ext cx="24796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400">
                <a:solidFill>
                  <a:schemeClr val="bg2"/>
                </a:solidFill>
              </a:rPr>
              <a:t>Shutter jitter</a:t>
            </a:r>
          </a:p>
          <a:p>
            <a:pPr algn="ctr" eaLnBrk="1" hangingPunct="1">
              <a:spcBef>
                <a:spcPct val="0"/>
              </a:spcBef>
              <a:buFontTx/>
              <a:buNone/>
            </a:pPr>
            <a:r>
              <a:rPr lang="en-US" altLang="en-US" sz="2400">
                <a:solidFill>
                  <a:schemeClr val="bg2"/>
                </a:solidFill>
              </a:rPr>
              <a:t>Sample vibration</a:t>
            </a:r>
          </a:p>
        </p:txBody>
      </p:sp>
      <p:sp>
        <p:nvSpPr>
          <p:cNvPr id="187407" name="TextBox 21"/>
          <p:cNvSpPr txBox="1">
            <a:spLocks noChangeArrowheads="1"/>
          </p:cNvSpPr>
          <p:nvPr/>
        </p:nvSpPr>
        <p:spPr bwMode="auto">
          <a:xfrm>
            <a:off x="5953125" y="2847975"/>
            <a:ext cx="2871788"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ts val="200"/>
              </a:spcBef>
              <a:buFontTx/>
              <a:buNone/>
            </a:pPr>
            <a:r>
              <a:rPr lang="en-US" altLang="en-US" sz="2400">
                <a:solidFill>
                  <a:srgbClr val="FF0000"/>
                </a:solidFill>
              </a:rPr>
              <a:t>Detector calibration</a:t>
            </a:r>
          </a:p>
          <a:p>
            <a:pPr algn="ctr" eaLnBrk="1" hangingPunct="1">
              <a:spcBef>
                <a:spcPts val="200"/>
              </a:spcBef>
              <a:buFontTx/>
              <a:buNone/>
            </a:pPr>
            <a:r>
              <a:rPr lang="en-US" altLang="en-US" sz="2400">
                <a:solidFill>
                  <a:schemeClr val="bg2"/>
                </a:solidFill>
              </a:rPr>
              <a:t>attenuation</a:t>
            </a:r>
          </a:p>
          <a:p>
            <a:pPr algn="ctr" eaLnBrk="1" hangingPunct="1">
              <a:spcBef>
                <a:spcPts val="200"/>
              </a:spcBef>
              <a:buFontTx/>
              <a:buNone/>
            </a:pPr>
            <a:r>
              <a:rPr lang="en-US" altLang="en-US" sz="2400">
                <a:solidFill>
                  <a:schemeClr val="bg2"/>
                </a:solidFill>
              </a:rPr>
              <a:t>partiality</a:t>
            </a:r>
          </a:p>
          <a:p>
            <a:pPr algn="ctr" eaLnBrk="1" hangingPunct="1">
              <a:spcBef>
                <a:spcPts val="200"/>
              </a:spcBef>
              <a:buFontTx/>
              <a:buNone/>
            </a:pPr>
            <a:r>
              <a:rPr lang="en-US" altLang="en-US" sz="2400">
                <a:solidFill>
                  <a:schemeClr val="bg2"/>
                </a:solidFill>
              </a:rPr>
              <a:t>Non-isomorphism</a:t>
            </a:r>
          </a:p>
          <a:p>
            <a:pPr algn="ctr" eaLnBrk="1" hangingPunct="1">
              <a:spcBef>
                <a:spcPts val="200"/>
              </a:spcBef>
              <a:buFontTx/>
              <a:buNone/>
            </a:pPr>
            <a:r>
              <a:rPr lang="en-US" altLang="en-US" sz="2400">
                <a:solidFill>
                  <a:schemeClr val="bg2"/>
                </a:solidFill>
              </a:rPr>
              <a:t>Radiation damage</a:t>
            </a:r>
          </a:p>
        </p:txBody>
      </p:sp>
      <p:cxnSp>
        <p:nvCxnSpPr>
          <p:cNvPr id="28" name="Straight Connector 27"/>
          <p:cNvCxnSpPr/>
          <p:nvPr/>
        </p:nvCxnSpPr>
        <p:spPr>
          <a:xfrm>
            <a:off x="984250" y="4989513"/>
            <a:ext cx="75501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966788" y="5629275"/>
            <a:ext cx="7551737" cy="793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950811"/>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8418" name="Rectangle 2"/>
          <p:cNvSpPr>
            <a:spLocks noChangeArrowheads="1"/>
          </p:cNvSpPr>
          <p:nvPr/>
        </p:nvSpPr>
        <p:spPr bwMode="auto">
          <a:xfrm>
            <a:off x="0" y="4325938"/>
            <a:ext cx="9144000" cy="1190625"/>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88419" name="Rectangle 3"/>
          <p:cNvSpPr>
            <a:spLocks noChangeArrowheads="1"/>
          </p:cNvSpPr>
          <p:nvPr/>
        </p:nvSpPr>
        <p:spPr bwMode="auto">
          <a:xfrm>
            <a:off x="0" y="3802063"/>
            <a:ext cx="9144000" cy="515937"/>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88420" name="Rectangle 4"/>
          <p:cNvSpPr>
            <a:spLocks noChangeArrowheads="1"/>
          </p:cNvSpPr>
          <p:nvPr/>
        </p:nvSpPr>
        <p:spPr bwMode="auto">
          <a:xfrm>
            <a:off x="0" y="3810000"/>
            <a:ext cx="9144000" cy="515938"/>
          </a:xfrm>
          <a:prstGeom prst="rect">
            <a:avLst/>
          </a:prstGeom>
          <a:solidFill>
            <a:schemeClr val="tx2">
              <a:alpha val="2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88421" name="Rectangle 5"/>
          <p:cNvSpPr>
            <a:spLocks noChangeArrowheads="1"/>
          </p:cNvSpPr>
          <p:nvPr/>
        </p:nvSpPr>
        <p:spPr bwMode="auto">
          <a:xfrm>
            <a:off x="0" y="5516563"/>
            <a:ext cx="9144000" cy="1341437"/>
          </a:xfrm>
          <a:prstGeom prst="rect">
            <a:avLst/>
          </a:prstGeom>
          <a:gradFill rotWithShape="1">
            <a:gsLst>
              <a:gs pos="0">
                <a:schemeClr val="accent1">
                  <a:alpha val="79999"/>
                </a:schemeClr>
              </a:gs>
              <a:gs pos="100000">
                <a:schemeClr val="accent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grpSp>
        <p:nvGrpSpPr>
          <p:cNvPr id="188422" name="Group 6"/>
          <p:cNvGrpSpPr>
            <a:grpSpLocks/>
          </p:cNvGrpSpPr>
          <p:nvPr/>
        </p:nvGrpSpPr>
        <p:grpSpPr bwMode="auto">
          <a:xfrm>
            <a:off x="0" y="5516563"/>
            <a:ext cx="9434513" cy="1341437"/>
            <a:chOff x="-125" y="3475"/>
            <a:chExt cx="5943" cy="845"/>
          </a:xfrm>
        </p:grpSpPr>
        <p:sp>
          <p:nvSpPr>
            <p:cNvPr id="188429" name="Rectangle 7"/>
            <p:cNvSpPr>
              <a:spLocks noChangeArrowheads="1"/>
            </p:cNvSpPr>
            <p:nvPr/>
          </p:nvSpPr>
          <p:spPr bwMode="auto">
            <a:xfrm>
              <a:off x="103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88430" name="Rectangle 8"/>
            <p:cNvSpPr>
              <a:spLocks noChangeArrowheads="1"/>
            </p:cNvSpPr>
            <p:nvPr/>
          </p:nvSpPr>
          <p:spPr bwMode="auto">
            <a:xfrm>
              <a:off x="119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88431" name="Rectangle 9"/>
            <p:cNvSpPr>
              <a:spLocks noChangeArrowheads="1"/>
            </p:cNvSpPr>
            <p:nvPr/>
          </p:nvSpPr>
          <p:spPr bwMode="auto">
            <a:xfrm>
              <a:off x="136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88432" name="Rectangle 10"/>
            <p:cNvSpPr>
              <a:spLocks noChangeArrowheads="1"/>
            </p:cNvSpPr>
            <p:nvPr/>
          </p:nvSpPr>
          <p:spPr bwMode="auto">
            <a:xfrm>
              <a:off x="152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88433" name="Rectangle 11"/>
            <p:cNvSpPr>
              <a:spLocks noChangeArrowheads="1"/>
            </p:cNvSpPr>
            <p:nvPr/>
          </p:nvSpPr>
          <p:spPr bwMode="auto">
            <a:xfrm>
              <a:off x="37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88434" name="Rectangle 12"/>
            <p:cNvSpPr>
              <a:spLocks noChangeArrowheads="1"/>
            </p:cNvSpPr>
            <p:nvPr/>
          </p:nvSpPr>
          <p:spPr bwMode="auto">
            <a:xfrm>
              <a:off x="53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88435" name="Rectangle 13"/>
            <p:cNvSpPr>
              <a:spLocks noChangeArrowheads="1"/>
            </p:cNvSpPr>
            <p:nvPr/>
          </p:nvSpPr>
          <p:spPr bwMode="auto">
            <a:xfrm>
              <a:off x="70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88436" name="Rectangle 14"/>
            <p:cNvSpPr>
              <a:spLocks noChangeArrowheads="1"/>
            </p:cNvSpPr>
            <p:nvPr/>
          </p:nvSpPr>
          <p:spPr bwMode="auto">
            <a:xfrm>
              <a:off x="86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88437" name="Rectangle 15"/>
            <p:cNvSpPr>
              <a:spLocks noChangeArrowheads="1"/>
            </p:cNvSpPr>
            <p:nvPr/>
          </p:nvSpPr>
          <p:spPr bwMode="auto">
            <a:xfrm>
              <a:off x="169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88438" name="Rectangle 16"/>
            <p:cNvSpPr>
              <a:spLocks noChangeArrowheads="1"/>
            </p:cNvSpPr>
            <p:nvPr/>
          </p:nvSpPr>
          <p:spPr bwMode="auto">
            <a:xfrm>
              <a:off x="185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88439" name="Rectangle 17"/>
            <p:cNvSpPr>
              <a:spLocks noChangeArrowheads="1"/>
            </p:cNvSpPr>
            <p:nvPr/>
          </p:nvSpPr>
          <p:spPr bwMode="auto">
            <a:xfrm>
              <a:off x="202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88440" name="Rectangle 18"/>
            <p:cNvSpPr>
              <a:spLocks noChangeArrowheads="1"/>
            </p:cNvSpPr>
            <p:nvPr/>
          </p:nvSpPr>
          <p:spPr bwMode="auto">
            <a:xfrm>
              <a:off x="218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88441" name="Rectangle 19"/>
            <p:cNvSpPr>
              <a:spLocks noChangeArrowheads="1"/>
            </p:cNvSpPr>
            <p:nvPr/>
          </p:nvSpPr>
          <p:spPr bwMode="auto">
            <a:xfrm>
              <a:off x="235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88442" name="Rectangle 20"/>
            <p:cNvSpPr>
              <a:spLocks noChangeArrowheads="1"/>
            </p:cNvSpPr>
            <p:nvPr/>
          </p:nvSpPr>
          <p:spPr bwMode="auto">
            <a:xfrm>
              <a:off x="251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88443" name="Rectangle 21"/>
            <p:cNvSpPr>
              <a:spLocks noChangeArrowheads="1"/>
            </p:cNvSpPr>
            <p:nvPr/>
          </p:nvSpPr>
          <p:spPr bwMode="auto">
            <a:xfrm>
              <a:off x="268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88444" name="Rectangle 22"/>
            <p:cNvSpPr>
              <a:spLocks noChangeArrowheads="1"/>
            </p:cNvSpPr>
            <p:nvPr/>
          </p:nvSpPr>
          <p:spPr bwMode="auto">
            <a:xfrm>
              <a:off x="284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88445" name="Rectangle 23"/>
            <p:cNvSpPr>
              <a:spLocks noChangeArrowheads="1"/>
            </p:cNvSpPr>
            <p:nvPr/>
          </p:nvSpPr>
          <p:spPr bwMode="auto">
            <a:xfrm>
              <a:off x="301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88446" name="Rectangle 24"/>
            <p:cNvSpPr>
              <a:spLocks noChangeArrowheads="1"/>
            </p:cNvSpPr>
            <p:nvPr/>
          </p:nvSpPr>
          <p:spPr bwMode="auto">
            <a:xfrm>
              <a:off x="317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88447" name="Rectangle 25"/>
            <p:cNvSpPr>
              <a:spLocks noChangeArrowheads="1"/>
            </p:cNvSpPr>
            <p:nvPr/>
          </p:nvSpPr>
          <p:spPr bwMode="auto">
            <a:xfrm>
              <a:off x="334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88448" name="Rectangle 26"/>
            <p:cNvSpPr>
              <a:spLocks noChangeArrowheads="1"/>
            </p:cNvSpPr>
            <p:nvPr/>
          </p:nvSpPr>
          <p:spPr bwMode="auto">
            <a:xfrm>
              <a:off x="350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88449" name="Rectangle 27"/>
            <p:cNvSpPr>
              <a:spLocks noChangeArrowheads="1"/>
            </p:cNvSpPr>
            <p:nvPr/>
          </p:nvSpPr>
          <p:spPr bwMode="auto">
            <a:xfrm>
              <a:off x="367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88450" name="Rectangle 28"/>
            <p:cNvSpPr>
              <a:spLocks noChangeArrowheads="1"/>
            </p:cNvSpPr>
            <p:nvPr/>
          </p:nvSpPr>
          <p:spPr bwMode="auto">
            <a:xfrm>
              <a:off x="383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88451" name="Rectangle 29"/>
            <p:cNvSpPr>
              <a:spLocks noChangeArrowheads="1"/>
            </p:cNvSpPr>
            <p:nvPr/>
          </p:nvSpPr>
          <p:spPr bwMode="auto">
            <a:xfrm>
              <a:off x="400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88452" name="Rectangle 30"/>
            <p:cNvSpPr>
              <a:spLocks noChangeArrowheads="1"/>
            </p:cNvSpPr>
            <p:nvPr/>
          </p:nvSpPr>
          <p:spPr bwMode="auto">
            <a:xfrm>
              <a:off x="416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88453" name="Rectangle 31"/>
            <p:cNvSpPr>
              <a:spLocks noChangeArrowheads="1"/>
            </p:cNvSpPr>
            <p:nvPr/>
          </p:nvSpPr>
          <p:spPr bwMode="auto">
            <a:xfrm>
              <a:off x="433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88454" name="Rectangle 32"/>
            <p:cNvSpPr>
              <a:spLocks noChangeArrowheads="1"/>
            </p:cNvSpPr>
            <p:nvPr/>
          </p:nvSpPr>
          <p:spPr bwMode="auto">
            <a:xfrm>
              <a:off x="449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88455" name="Rectangle 33"/>
            <p:cNvSpPr>
              <a:spLocks noChangeArrowheads="1"/>
            </p:cNvSpPr>
            <p:nvPr/>
          </p:nvSpPr>
          <p:spPr bwMode="auto">
            <a:xfrm>
              <a:off x="466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88456" name="Rectangle 34"/>
            <p:cNvSpPr>
              <a:spLocks noChangeArrowheads="1"/>
            </p:cNvSpPr>
            <p:nvPr/>
          </p:nvSpPr>
          <p:spPr bwMode="auto">
            <a:xfrm>
              <a:off x="482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88457" name="Rectangle 35"/>
            <p:cNvSpPr>
              <a:spLocks noChangeArrowheads="1"/>
            </p:cNvSpPr>
            <p:nvPr/>
          </p:nvSpPr>
          <p:spPr bwMode="auto">
            <a:xfrm>
              <a:off x="499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88458" name="Rectangle 36"/>
            <p:cNvSpPr>
              <a:spLocks noChangeArrowheads="1"/>
            </p:cNvSpPr>
            <p:nvPr/>
          </p:nvSpPr>
          <p:spPr bwMode="auto">
            <a:xfrm>
              <a:off x="515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88459" name="Rectangle 37"/>
            <p:cNvSpPr>
              <a:spLocks noChangeArrowheads="1"/>
            </p:cNvSpPr>
            <p:nvPr/>
          </p:nvSpPr>
          <p:spPr bwMode="auto">
            <a:xfrm>
              <a:off x="532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88460" name="Rectangle 38"/>
            <p:cNvSpPr>
              <a:spLocks noChangeArrowheads="1"/>
            </p:cNvSpPr>
            <p:nvPr/>
          </p:nvSpPr>
          <p:spPr bwMode="auto">
            <a:xfrm>
              <a:off x="548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88461" name="Rectangle 39"/>
            <p:cNvSpPr>
              <a:spLocks noChangeArrowheads="1"/>
            </p:cNvSpPr>
            <p:nvPr/>
          </p:nvSpPr>
          <p:spPr bwMode="auto">
            <a:xfrm>
              <a:off x="205"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2800" b="1"/>
            </a:p>
          </p:txBody>
        </p:sp>
        <p:sp>
          <p:nvSpPr>
            <p:cNvPr id="188462" name="Rectangle 40"/>
            <p:cNvSpPr>
              <a:spLocks noChangeArrowheads="1"/>
            </p:cNvSpPr>
            <p:nvPr/>
          </p:nvSpPr>
          <p:spPr bwMode="auto">
            <a:xfrm>
              <a:off x="40"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88463" name="Rectangle 41"/>
            <p:cNvSpPr>
              <a:spLocks noChangeArrowheads="1"/>
            </p:cNvSpPr>
            <p:nvPr/>
          </p:nvSpPr>
          <p:spPr bwMode="auto">
            <a:xfrm>
              <a:off x="565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88464" name="Rectangle 42"/>
            <p:cNvSpPr>
              <a:spLocks noChangeArrowheads="1"/>
            </p:cNvSpPr>
            <p:nvPr/>
          </p:nvSpPr>
          <p:spPr bwMode="auto">
            <a:xfrm>
              <a:off x="-125"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grpSp>
      <p:sp>
        <p:nvSpPr>
          <p:cNvPr id="188423" name="Text Box 43"/>
          <p:cNvSpPr txBox="1">
            <a:spLocks noChangeArrowheads="1"/>
          </p:cNvSpPr>
          <p:nvPr/>
        </p:nvSpPr>
        <p:spPr bwMode="auto">
          <a:xfrm>
            <a:off x="196850" y="3810000"/>
            <a:ext cx="131286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b="1">
                <a:solidFill>
                  <a:schemeClr val="bg1"/>
                </a:solidFill>
              </a:rPr>
              <a:t>plastic</a:t>
            </a:r>
          </a:p>
        </p:txBody>
      </p:sp>
      <p:sp>
        <p:nvSpPr>
          <p:cNvPr id="188424" name="Text Box 44"/>
          <p:cNvSpPr txBox="1">
            <a:spLocks noChangeArrowheads="1"/>
          </p:cNvSpPr>
          <p:nvPr/>
        </p:nvSpPr>
        <p:spPr bwMode="auto">
          <a:xfrm>
            <a:off x="276225" y="3013075"/>
            <a:ext cx="6191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b="1"/>
              <a:t>air</a:t>
            </a:r>
          </a:p>
        </p:txBody>
      </p:sp>
      <p:sp>
        <p:nvSpPr>
          <p:cNvPr id="188425" name="Rectangle 45"/>
          <p:cNvSpPr>
            <a:spLocks noChangeArrowheads="1"/>
          </p:cNvSpPr>
          <p:nvPr/>
        </p:nvSpPr>
        <p:spPr bwMode="auto">
          <a:xfrm>
            <a:off x="0" y="4318000"/>
            <a:ext cx="9144000" cy="1190625"/>
          </a:xfrm>
          <a:prstGeom prst="rect">
            <a:avLst/>
          </a:prstGeom>
          <a:gradFill rotWithShape="1">
            <a:gsLst>
              <a:gs pos="0">
                <a:srgbClr val="00FF00">
                  <a:alpha val="10001"/>
                </a:srgbClr>
              </a:gs>
              <a:gs pos="100000">
                <a:srgbClr val="00FF00">
                  <a:alpha val="79999"/>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88426" name="Text Box 46"/>
          <p:cNvSpPr txBox="1">
            <a:spLocks noChangeArrowheads="1"/>
          </p:cNvSpPr>
          <p:nvPr/>
        </p:nvSpPr>
        <p:spPr bwMode="auto">
          <a:xfrm>
            <a:off x="276225" y="5927725"/>
            <a:ext cx="1154113" cy="519113"/>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b="1"/>
              <a:t>fibers</a:t>
            </a:r>
          </a:p>
        </p:txBody>
      </p:sp>
      <p:sp>
        <p:nvSpPr>
          <p:cNvPr id="188427" name="Text Box 47"/>
          <p:cNvSpPr txBox="1">
            <a:spLocks noChangeArrowheads="1"/>
          </p:cNvSpPr>
          <p:nvPr/>
        </p:nvSpPr>
        <p:spPr bwMode="auto">
          <a:xfrm>
            <a:off x="234950" y="4665663"/>
            <a:ext cx="201453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b="1"/>
              <a:t>Gd</a:t>
            </a:r>
            <a:r>
              <a:rPr lang="en-US" altLang="en-US" sz="2800" b="1" baseline="-25000"/>
              <a:t>2</a:t>
            </a:r>
            <a:r>
              <a:rPr lang="en-US" altLang="en-US" sz="2800" b="1"/>
              <a:t>O</a:t>
            </a:r>
            <a:r>
              <a:rPr lang="en-US" altLang="en-US" sz="2800" b="1" baseline="-25000"/>
              <a:t>2</a:t>
            </a:r>
            <a:r>
              <a:rPr lang="en-US" altLang="en-US" sz="2800" b="1"/>
              <a:t>S:Tb</a:t>
            </a:r>
          </a:p>
        </p:txBody>
      </p:sp>
      <p:sp>
        <p:nvSpPr>
          <p:cNvPr id="188428" name="Rectangle 48"/>
          <p:cNvSpPr>
            <a:spLocks noGrp="1" noChangeArrowheads="1"/>
          </p:cNvSpPr>
          <p:nvPr>
            <p:ph type="title"/>
          </p:nvPr>
        </p:nvSpPr>
        <p:spPr>
          <a:xfrm>
            <a:off x="685800" y="0"/>
            <a:ext cx="7772400" cy="1143000"/>
          </a:xfrm>
          <a:noFill/>
        </p:spPr>
        <p:txBody>
          <a:bodyPr/>
          <a:lstStyle/>
          <a:p>
            <a:pPr eaLnBrk="1" hangingPunct="1"/>
            <a:r>
              <a:rPr lang="en-US" altLang="en-US" sz="5400" smtClean="0"/>
              <a:t>Detector calibration</a:t>
            </a:r>
          </a:p>
        </p:txBody>
      </p:sp>
    </p:spTree>
    <p:extLst>
      <p:ext uri="{BB962C8B-B14F-4D97-AF65-F5344CB8AC3E}">
        <p14:creationId xmlns:p14="http://schemas.microsoft.com/office/powerpoint/2010/main" val="2567475553"/>
      </p:ext>
    </p:extLst>
  </p:cSld>
  <p:clrMapOvr>
    <a:masterClrMapping/>
  </p:clrMapOvr>
  <p:transition/>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9442" name="Rectangle 2"/>
          <p:cNvSpPr>
            <a:spLocks noChangeArrowheads="1"/>
          </p:cNvSpPr>
          <p:nvPr/>
        </p:nvSpPr>
        <p:spPr bwMode="auto">
          <a:xfrm>
            <a:off x="0" y="4325938"/>
            <a:ext cx="9144000" cy="1190625"/>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89443" name="Rectangle 3"/>
          <p:cNvSpPr>
            <a:spLocks noChangeArrowheads="1"/>
          </p:cNvSpPr>
          <p:nvPr/>
        </p:nvSpPr>
        <p:spPr bwMode="auto">
          <a:xfrm>
            <a:off x="0" y="3802063"/>
            <a:ext cx="9144000" cy="515937"/>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89444" name="Rectangle 4"/>
          <p:cNvSpPr>
            <a:spLocks noChangeArrowheads="1"/>
          </p:cNvSpPr>
          <p:nvPr/>
        </p:nvSpPr>
        <p:spPr bwMode="auto">
          <a:xfrm rot="2130782">
            <a:off x="-1355725" y="3579813"/>
            <a:ext cx="11364913" cy="855662"/>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89445" name="Rectangle 5"/>
          <p:cNvSpPr>
            <a:spLocks noChangeArrowheads="1"/>
          </p:cNvSpPr>
          <p:nvPr/>
        </p:nvSpPr>
        <p:spPr bwMode="auto">
          <a:xfrm>
            <a:off x="0" y="3810000"/>
            <a:ext cx="9144000" cy="515938"/>
          </a:xfrm>
          <a:prstGeom prst="rect">
            <a:avLst/>
          </a:prstGeom>
          <a:solidFill>
            <a:schemeClr val="tx2">
              <a:alpha val="2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89446" name="Rectangle 6"/>
          <p:cNvSpPr>
            <a:spLocks noChangeArrowheads="1"/>
          </p:cNvSpPr>
          <p:nvPr/>
        </p:nvSpPr>
        <p:spPr bwMode="auto">
          <a:xfrm>
            <a:off x="0" y="5516563"/>
            <a:ext cx="9144000" cy="1341437"/>
          </a:xfrm>
          <a:prstGeom prst="rect">
            <a:avLst/>
          </a:prstGeom>
          <a:gradFill rotWithShape="1">
            <a:gsLst>
              <a:gs pos="0">
                <a:schemeClr val="accent1">
                  <a:alpha val="79999"/>
                </a:schemeClr>
              </a:gs>
              <a:gs pos="100000">
                <a:schemeClr val="accent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grpSp>
        <p:nvGrpSpPr>
          <p:cNvPr id="189447" name="Group 7"/>
          <p:cNvGrpSpPr>
            <a:grpSpLocks/>
          </p:cNvGrpSpPr>
          <p:nvPr/>
        </p:nvGrpSpPr>
        <p:grpSpPr bwMode="auto">
          <a:xfrm>
            <a:off x="0" y="5516563"/>
            <a:ext cx="9434513" cy="1341437"/>
            <a:chOff x="-125" y="3475"/>
            <a:chExt cx="5943" cy="845"/>
          </a:xfrm>
        </p:grpSpPr>
        <p:sp>
          <p:nvSpPr>
            <p:cNvPr id="189455" name="Rectangle 8"/>
            <p:cNvSpPr>
              <a:spLocks noChangeArrowheads="1"/>
            </p:cNvSpPr>
            <p:nvPr/>
          </p:nvSpPr>
          <p:spPr bwMode="auto">
            <a:xfrm>
              <a:off x="103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89456" name="Rectangle 9"/>
            <p:cNvSpPr>
              <a:spLocks noChangeArrowheads="1"/>
            </p:cNvSpPr>
            <p:nvPr/>
          </p:nvSpPr>
          <p:spPr bwMode="auto">
            <a:xfrm>
              <a:off x="119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89457" name="Rectangle 10"/>
            <p:cNvSpPr>
              <a:spLocks noChangeArrowheads="1"/>
            </p:cNvSpPr>
            <p:nvPr/>
          </p:nvSpPr>
          <p:spPr bwMode="auto">
            <a:xfrm>
              <a:off x="136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89458" name="Rectangle 11"/>
            <p:cNvSpPr>
              <a:spLocks noChangeArrowheads="1"/>
            </p:cNvSpPr>
            <p:nvPr/>
          </p:nvSpPr>
          <p:spPr bwMode="auto">
            <a:xfrm>
              <a:off x="152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89459" name="Rectangle 12"/>
            <p:cNvSpPr>
              <a:spLocks noChangeArrowheads="1"/>
            </p:cNvSpPr>
            <p:nvPr/>
          </p:nvSpPr>
          <p:spPr bwMode="auto">
            <a:xfrm>
              <a:off x="37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89460" name="Rectangle 13"/>
            <p:cNvSpPr>
              <a:spLocks noChangeArrowheads="1"/>
            </p:cNvSpPr>
            <p:nvPr/>
          </p:nvSpPr>
          <p:spPr bwMode="auto">
            <a:xfrm>
              <a:off x="53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89461" name="Rectangle 14"/>
            <p:cNvSpPr>
              <a:spLocks noChangeArrowheads="1"/>
            </p:cNvSpPr>
            <p:nvPr/>
          </p:nvSpPr>
          <p:spPr bwMode="auto">
            <a:xfrm>
              <a:off x="70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89462" name="Rectangle 15"/>
            <p:cNvSpPr>
              <a:spLocks noChangeArrowheads="1"/>
            </p:cNvSpPr>
            <p:nvPr/>
          </p:nvSpPr>
          <p:spPr bwMode="auto">
            <a:xfrm>
              <a:off x="86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89463" name="Rectangle 16"/>
            <p:cNvSpPr>
              <a:spLocks noChangeArrowheads="1"/>
            </p:cNvSpPr>
            <p:nvPr/>
          </p:nvSpPr>
          <p:spPr bwMode="auto">
            <a:xfrm>
              <a:off x="169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89464" name="Rectangle 17"/>
            <p:cNvSpPr>
              <a:spLocks noChangeArrowheads="1"/>
            </p:cNvSpPr>
            <p:nvPr/>
          </p:nvSpPr>
          <p:spPr bwMode="auto">
            <a:xfrm>
              <a:off x="185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89465" name="Rectangle 18"/>
            <p:cNvSpPr>
              <a:spLocks noChangeArrowheads="1"/>
            </p:cNvSpPr>
            <p:nvPr/>
          </p:nvSpPr>
          <p:spPr bwMode="auto">
            <a:xfrm>
              <a:off x="202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89466" name="Rectangle 19"/>
            <p:cNvSpPr>
              <a:spLocks noChangeArrowheads="1"/>
            </p:cNvSpPr>
            <p:nvPr/>
          </p:nvSpPr>
          <p:spPr bwMode="auto">
            <a:xfrm>
              <a:off x="218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89467" name="Rectangle 20"/>
            <p:cNvSpPr>
              <a:spLocks noChangeArrowheads="1"/>
            </p:cNvSpPr>
            <p:nvPr/>
          </p:nvSpPr>
          <p:spPr bwMode="auto">
            <a:xfrm>
              <a:off x="235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89468" name="Rectangle 21"/>
            <p:cNvSpPr>
              <a:spLocks noChangeArrowheads="1"/>
            </p:cNvSpPr>
            <p:nvPr/>
          </p:nvSpPr>
          <p:spPr bwMode="auto">
            <a:xfrm>
              <a:off x="251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89469" name="Rectangle 22"/>
            <p:cNvSpPr>
              <a:spLocks noChangeArrowheads="1"/>
            </p:cNvSpPr>
            <p:nvPr/>
          </p:nvSpPr>
          <p:spPr bwMode="auto">
            <a:xfrm>
              <a:off x="268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89470" name="Rectangle 23"/>
            <p:cNvSpPr>
              <a:spLocks noChangeArrowheads="1"/>
            </p:cNvSpPr>
            <p:nvPr/>
          </p:nvSpPr>
          <p:spPr bwMode="auto">
            <a:xfrm>
              <a:off x="284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89471" name="Rectangle 24"/>
            <p:cNvSpPr>
              <a:spLocks noChangeArrowheads="1"/>
            </p:cNvSpPr>
            <p:nvPr/>
          </p:nvSpPr>
          <p:spPr bwMode="auto">
            <a:xfrm>
              <a:off x="301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89472" name="Rectangle 25"/>
            <p:cNvSpPr>
              <a:spLocks noChangeArrowheads="1"/>
            </p:cNvSpPr>
            <p:nvPr/>
          </p:nvSpPr>
          <p:spPr bwMode="auto">
            <a:xfrm>
              <a:off x="317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89473" name="Rectangle 26"/>
            <p:cNvSpPr>
              <a:spLocks noChangeArrowheads="1"/>
            </p:cNvSpPr>
            <p:nvPr/>
          </p:nvSpPr>
          <p:spPr bwMode="auto">
            <a:xfrm>
              <a:off x="334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89474" name="Rectangle 27"/>
            <p:cNvSpPr>
              <a:spLocks noChangeArrowheads="1"/>
            </p:cNvSpPr>
            <p:nvPr/>
          </p:nvSpPr>
          <p:spPr bwMode="auto">
            <a:xfrm>
              <a:off x="350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89475" name="Rectangle 28"/>
            <p:cNvSpPr>
              <a:spLocks noChangeArrowheads="1"/>
            </p:cNvSpPr>
            <p:nvPr/>
          </p:nvSpPr>
          <p:spPr bwMode="auto">
            <a:xfrm>
              <a:off x="367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89476" name="Rectangle 29"/>
            <p:cNvSpPr>
              <a:spLocks noChangeArrowheads="1"/>
            </p:cNvSpPr>
            <p:nvPr/>
          </p:nvSpPr>
          <p:spPr bwMode="auto">
            <a:xfrm>
              <a:off x="383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89477" name="Rectangle 30"/>
            <p:cNvSpPr>
              <a:spLocks noChangeArrowheads="1"/>
            </p:cNvSpPr>
            <p:nvPr/>
          </p:nvSpPr>
          <p:spPr bwMode="auto">
            <a:xfrm>
              <a:off x="400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89478" name="Rectangle 31"/>
            <p:cNvSpPr>
              <a:spLocks noChangeArrowheads="1"/>
            </p:cNvSpPr>
            <p:nvPr/>
          </p:nvSpPr>
          <p:spPr bwMode="auto">
            <a:xfrm>
              <a:off x="416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89479" name="Rectangle 32"/>
            <p:cNvSpPr>
              <a:spLocks noChangeArrowheads="1"/>
            </p:cNvSpPr>
            <p:nvPr/>
          </p:nvSpPr>
          <p:spPr bwMode="auto">
            <a:xfrm>
              <a:off x="433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89480" name="Rectangle 33"/>
            <p:cNvSpPr>
              <a:spLocks noChangeArrowheads="1"/>
            </p:cNvSpPr>
            <p:nvPr/>
          </p:nvSpPr>
          <p:spPr bwMode="auto">
            <a:xfrm>
              <a:off x="449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89481" name="Rectangle 34"/>
            <p:cNvSpPr>
              <a:spLocks noChangeArrowheads="1"/>
            </p:cNvSpPr>
            <p:nvPr/>
          </p:nvSpPr>
          <p:spPr bwMode="auto">
            <a:xfrm>
              <a:off x="466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89482" name="Rectangle 35"/>
            <p:cNvSpPr>
              <a:spLocks noChangeArrowheads="1"/>
            </p:cNvSpPr>
            <p:nvPr/>
          </p:nvSpPr>
          <p:spPr bwMode="auto">
            <a:xfrm>
              <a:off x="482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89483" name="Rectangle 36"/>
            <p:cNvSpPr>
              <a:spLocks noChangeArrowheads="1"/>
            </p:cNvSpPr>
            <p:nvPr/>
          </p:nvSpPr>
          <p:spPr bwMode="auto">
            <a:xfrm>
              <a:off x="499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89484" name="Rectangle 37"/>
            <p:cNvSpPr>
              <a:spLocks noChangeArrowheads="1"/>
            </p:cNvSpPr>
            <p:nvPr/>
          </p:nvSpPr>
          <p:spPr bwMode="auto">
            <a:xfrm>
              <a:off x="515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89485" name="Rectangle 38"/>
            <p:cNvSpPr>
              <a:spLocks noChangeArrowheads="1"/>
            </p:cNvSpPr>
            <p:nvPr/>
          </p:nvSpPr>
          <p:spPr bwMode="auto">
            <a:xfrm>
              <a:off x="532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89486" name="Rectangle 39"/>
            <p:cNvSpPr>
              <a:spLocks noChangeArrowheads="1"/>
            </p:cNvSpPr>
            <p:nvPr/>
          </p:nvSpPr>
          <p:spPr bwMode="auto">
            <a:xfrm>
              <a:off x="548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89487" name="Rectangle 40"/>
            <p:cNvSpPr>
              <a:spLocks noChangeArrowheads="1"/>
            </p:cNvSpPr>
            <p:nvPr/>
          </p:nvSpPr>
          <p:spPr bwMode="auto">
            <a:xfrm>
              <a:off x="205"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2800" b="1"/>
            </a:p>
          </p:txBody>
        </p:sp>
        <p:sp>
          <p:nvSpPr>
            <p:cNvPr id="189488" name="Rectangle 41"/>
            <p:cNvSpPr>
              <a:spLocks noChangeArrowheads="1"/>
            </p:cNvSpPr>
            <p:nvPr/>
          </p:nvSpPr>
          <p:spPr bwMode="auto">
            <a:xfrm>
              <a:off x="40"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89489" name="Rectangle 42"/>
            <p:cNvSpPr>
              <a:spLocks noChangeArrowheads="1"/>
            </p:cNvSpPr>
            <p:nvPr/>
          </p:nvSpPr>
          <p:spPr bwMode="auto">
            <a:xfrm>
              <a:off x="565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89490" name="Rectangle 43"/>
            <p:cNvSpPr>
              <a:spLocks noChangeArrowheads="1"/>
            </p:cNvSpPr>
            <p:nvPr/>
          </p:nvSpPr>
          <p:spPr bwMode="auto">
            <a:xfrm>
              <a:off x="-125"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grpSp>
      <p:sp>
        <p:nvSpPr>
          <p:cNvPr id="189448" name="Text Box 44"/>
          <p:cNvSpPr txBox="1">
            <a:spLocks noChangeArrowheads="1"/>
          </p:cNvSpPr>
          <p:nvPr/>
        </p:nvSpPr>
        <p:spPr bwMode="auto">
          <a:xfrm>
            <a:off x="196850" y="3810000"/>
            <a:ext cx="131286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b="1">
                <a:solidFill>
                  <a:schemeClr val="bg1"/>
                </a:solidFill>
              </a:rPr>
              <a:t>plastic</a:t>
            </a:r>
          </a:p>
        </p:txBody>
      </p:sp>
      <p:sp>
        <p:nvSpPr>
          <p:cNvPr id="189449" name="Text Box 45"/>
          <p:cNvSpPr txBox="1">
            <a:spLocks noChangeArrowheads="1"/>
          </p:cNvSpPr>
          <p:nvPr/>
        </p:nvSpPr>
        <p:spPr bwMode="auto">
          <a:xfrm>
            <a:off x="276225" y="3013075"/>
            <a:ext cx="6191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b="1"/>
              <a:t>air</a:t>
            </a:r>
          </a:p>
        </p:txBody>
      </p:sp>
      <p:sp>
        <p:nvSpPr>
          <p:cNvPr id="189450" name="Rectangle 46"/>
          <p:cNvSpPr>
            <a:spLocks noChangeArrowheads="1"/>
          </p:cNvSpPr>
          <p:nvPr/>
        </p:nvSpPr>
        <p:spPr bwMode="auto">
          <a:xfrm>
            <a:off x="0" y="4318000"/>
            <a:ext cx="9144000" cy="1190625"/>
          </a:xfrm>
          <a:prstGeom prst="rect">
            <a:avLst/>
          </a:prstGeom>
          <a:gradFill rotWithShape="1">
            <a:gsLst>
              <a:gs pos="0">
                <a:srgbClr val="00FF00">
                  <a:alpha val="10001"/>
                </a:srgbClr>
              </a:gs>
              <a:gs pos="100000">
                <a:srgbClr val="00FF00">
                  <a:alpha val="79999"/>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89451" name="Text Box 47"/>
          <p:cNvSpPr txBox="1">
            <a:spLocks noChangeArrowheads="1"/>
          </p:cNvSpPr>
          <p:nvPr/>
        </p:nvSpPr>
        <p:spPr bwMode="auto">
          <a:xfrm>
            <a:off x="276225" y="5927725"/>
            <a:ext cx="1154113" cy="519113"/>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b="1"/>
              <a:t>fibers</a:t>
            </a:r>
          </a:p>
        </p:txBody>
      </p:sp>
      <p:sp>
        <p:nvSpPr>
          <p:cNvPr id="189452" name="Text Box 48"/>
          <p:cNvSpPr txBox="1">
            <a:spLocks noChangeArrowheads="1"/>
          </p:cNvSpPr>
          <p:nvPr/>
        </p:nvSpPr>
        <p:spPr bwMode="auto">
          <a:xfrm>
            <a:off x="234950" y="4665663"/>
            <a:ext cx="201453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b="1"/>
              <a:t>Gd</a:t>
            </a:r>
            <a:r>
              <a:rPr lang="en-US" altLang="en-US" sz="2800" b="1" baseline="-25000"/>
              <a:t>2</a:t>
            </a:r>
            <a:r>
              <a:rPr lang="en-US" altLang="en-US" sz="2800" b="1"/>
              <a:t>O</a:t>
            </a:r>
            <a:r>
              <a:rPr lang="en-US" altLang="en-US" sz="2800" b="1" baseline="-25000"/>
              <a:t>2</a:t>
            </a:r>
            <a:r>
              <a:rPr lang="en-US" altLang="en-US" sz="2800" b="1"/>
              <a:t>S:Tb</a:t>
            </a:r>
          </a:p>
        </p:txBody>
      </p:sp>
      <p:sp>
        <p:nvSpPr>
          <p:cNvPr id="189453" name="Text Box 49"/>
          <p:cNvSpPr txBox="1">
            <a:spLocks noChangeArrowheads="1"/>
          </p:cNvSpPr>
          <p:nvPr/>
        </p:nvSpPr>
        <p:spPr bwMode="auto">
          <a:xfrm rot="2174226">
            <a:off x="444500" y="1328738"/>
            <a:ext cx="10842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b="1"/>
              <a:t>x-rays</a:t>
            </a:r>
          </a:p>
        </p:txBody>
      </p:sp>
      <p:sp>
        <p:nvSpPr>
          <p:cNvPr id="189454" name="Rectangle 50"/>
          <p:cNvSpPr>
            <a:spLocks noGrp="1" noChangeArrowheads="1"/>
          </p:cNvSpPr>
          <p:nvPr>
            <p:ph type="title"/>
          </p:nvPr>
        </p:nvSpPr>
        <p:spPr>
          <a:xfrm>
            <a:off x="685800" y="0"/>
            <a:ext cx="7772400" cy="1143000"/>
          </a:xfrm>
          <a:noFill/>
        </p:spPr>
        <p:txBody>
          <a:bodyPr/>
          <a:lstStyle/>
          <a:p>
            <a:pPr eaLnBrk="1" hangingPunct="1"/>
            <a:r>
              <a:rPr lang="en-US" altLang="en-US" sz="5400" smtClean="0"/>
              <a:t>Detector calibration</a:t>
            </a:r>
          </a:p>
        </p:txBody>
      </p:sp>
    </p:spTree>
    <p:extLst>
      <p:ext uri="{BB962C8B-B14F-4D97-AF65-F5344CB8AC3E}">
        <p14:creationId xmlns:p14="http://schemas.microsoft.com/office/powerpoint/2010/main" val="3501009258"/>
      </p:ext>
    </p:extLst>
  </p:cSld>
  <p:clrMapOvr>
    <a:masterClrMapping/>
  </p:clrMapOvr>
  <p:transition spd="slow">
    <p:wipe dir="r"/>
  </p:transition>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0466" name="Rectangle 2"/>
          <p:cNvSpPr>
            <a:spLocks noChangeArrowheads="1"/>
          </p:cNvSpPr>
          <p:nvPr/>
        </p:nvSpPr>
        <p:spPr bwMode="auto">
          <a:xfrm>
            <a:off x="0" y="4325938"/>
            <a:ext cx="9144000" cy="1190625"/>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0467" name="Rectangle 3"/>
          <p:cNvSpPr>
            <a:spLocks noChangeArrowheads="1"/>
          </p:cNvSpPr>
          <p:nvPr/>
        </p:nvSpPr>
        <p:spPr bwMode="auto">
          <a:xfrm>
            <a:off x="0" y="3802063"/>
            <a:ext cx="9144000" cy="515937"/>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0468" name="Rectangle 4"/>
          <p:cNvSpPr>
            <a:spLocks noChangeArrowheads="1"/>
          </p:cNvSpPr>
          <p:nvPr/>
        </p:nvSpPr>
        <p:spPr bwMode="auto">
          <a:xfrm rot="2130782">
            <a:off x="-1355725" y="3579813"/>
            <a:ext cx="11364913" cy="855662"/>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0469" name="Rectangle 5"/>
          <p:cNvSpPr>
            <a:spLocks noChangeArrowheads="1"/>
          </p:cNvSpPr>
          <p:nvPr/>
        </p:nvSpPr>
        <p:spPr bwMode="auto">
          <a:xfrm>
            <a:off x="0" y="3810000"/>
            <a:ext cx="9144000" cy="515938"/>
          </a:xfrm>
          <a:prstGeom prst="rect">
            <a:avLst/>
          </a:prstGeom>
          <a:solidFill>
            <a:schemeClr val="tx2">
              <a:alpha val="2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0470" name="Rectangle 6"/>
          <p:cNvSpPr>
            <a:spLocks noChangeArrowheads="1"/>
          </p:cNvSpPr>
          <p:nvPr/>
        </p:nvSpPr>
        <p:spPr bwMode="auto">
          <a:xfrm>
            <a:off x="0" y="5516563"/>
            <a:ext cx="9144000" cy="1341437"/>
          </a:xfrm>
          <a:prstGeom prst="rect">
            <a:avLst/>
          </a:prstGeom>
          <a:gradFill rotWithShape="1">
            <a:gsLst>
              <a:gs pos="0">
                <a:schemeClr val="accent1">
                  <a:alpha val="79999"/>
                </a:schemeClr>
              </a:gs>
              <a:gs pos="100000">
                <a:schemeClr val="accent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grpSp>
        <p:nvGrpSpPr>
          <p:cNvPr id="190471" name="Group 7"/>
          <p:cNvGrpSpPr>
            <a:grpSpLocks/>
          </p:cNvGrpSpPr>
          <p:nvPr/>
        </p:nvGrpSpPr>
        <p:grpSpPr bwMode="auto">
          <a:xfrm>
            <a:off x="0" y="5516563"/>
            <a:ext cx="9434513" cy="1341437"/>
            <a:chOff x="-125" y="3475"/>
            <a:chExt cx="5943" cy="845"/>
          </a:xfrm>
        </p:grpSpPr>
        <p:sp>
          <p:nvSpPr>
            <p:cNvPr id="190482" name="Rectangle 8"/>
            <p:cNvSpPr>
              <a:spLocks noChangeArrowheads="1"/>
            </p:cNvSpPr>
            <p:nvPr/>
          </p:nvSpPr>
          <p:spPr bwMode="auto">
            <a:xfrm>
              <a:off x="103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0483" name="Rectangle 9"/>
            <p:cNvSpPr>
              <a:spLocks noChangeArrowheads="1"/>
            </p:cNvSpPr>
            <p:nvPr/>
          </p:nvSpPr>
          <p:spPr bwMode="auto">
            <a:xfrm>
              <a:off x="119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0484" name="Rectangle 10"/>
            <p:cNvSpPr>
              <a:spLocks noChangeArrowheads="1"/>
            </p:cNvSpPr>
            <p:nvPr/>
          </p:nvSpPr>
          <p:spPr bwMode="auto">
            <a:xfrm>
              <a:off x="136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0485" name="Rectangle 11"/>
            <p:cNvSpPr>
              <a:spLocks noChangeArrowheads="1"/>
            </p:cNvSpPr>
            <p:nvPr/>
          </p:nvSpPr>
          <p:spPr bwMode="auto">
            <a:xfrm>
              <a:off x="152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0486" name="Rectangle 12"/>
            <p:cNvSpPr>
              <a:spLocks noChangeArrowheads="1"/>
            </p:cNvSpPr>
            <p:nvPr/>
          </p:nvSpPr>
          <p:spPr bwMode="auto">
            <a:xfrm>
              <a:off x="37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0487" name="Rectangle 13"/>
            <p:cNvSpPr>
              <a:spLocks noChangeArrowheads="1"/>
            </p:cNvSpPr>
            <p:nvPr/>
          </p:nvSpPr>
          <p:spPr bwMode="auto">
            <a:xfrm>
              <a:off x="53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0488" name="Rectangle 14"/>
            <p:cNvSpPr>
              <a:spLocks noChangeArrowheads="1"/>
            </p:cNvSpPr>
            <p:nvPr/>
          </p:nvSpPr>
          <p:spPr bwMode="auto">
            <a:xfrm>
              <a:off x="70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0489" name="Rectangle 15"/>
            <p:cNvSpPr>
              <a:spLocks noChangeArrowheads="1"/>
            </p:cNvSpPr>
            <p:nvPr/>
          </p:nvSpPr>
          <p:spPr bwMode="auto">
            <a:xfrm>
              <a:off x="86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0490" name="Rectangle 16"/>
            <p:cNvSpPr>
              <a:spLocks noChangeArrowheads="1"/>
            </p:cNvSpPr>
            <p:nvPr/>
          </p:nvSpPr>
          <p:spPr bwMode="auto">
            <a:xfrm>
              <a:off x="169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0491" name="Rectangle 17"/>
            <p:cNvSpPr>
              <a:spLocks noChangeArrowheads="1"/>
            </p:cNvSpPr>
            <p:nvPr/>
          </p:nvSpPr>
          <p:spPr bwMode="auto">
            <a:xfrm>
              <a:off x="185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0492" name="Rectangle 18"/>
            <p:cNvSpPr>
              <a:spLocks noChangeArrowheads="1"/>
            </p:cNvSpPr>
            <p:nvPr/>
          </p:nvSpPr>
          <p:spPr bwMode="auto">
            <a:xfrm>
              <a:off x="202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0493" name="Rectangle 19"/>
            <p:cNvSpPr>
              <a:spLocks noChangeArrowheads="1"/>
            </p:cNvSpPr>
            <p:nvPr/>
          </p:nvSpPr>
          <p:spPr bwMode="auto">
            <a:xfrm>
              <a:off x="218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0494" name="Rectangle 20"/>
            <p:cNvSpPr>
              <a:spLocks noChangeArrowheads="1"/>
            </p:cNvSpPr>
            <p:nvPr/>
          </p:nvSpPr>
          <p:spPr bwMode="auto">
            <a:xfrm>
              <a:off x="235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0495" name="Rectangle 21"/>
            <p:cNvSpPr>
              <a:spLocks noChangeArrowheads="1"/>
            </p:cNvSpPr>
            <p:nvPr/>
          </p:nvSpPr>
          <p:spPr bwMode="auto">
            <a:xfrm>
              <a:off x="251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0496" name="Rectangle 22"/>
            <p:cNvSpPr>
              <a:spLocks noChangeArrowheads="1"/>
            </p:cNvSpPr>
            <p:nvPr/>
          </p:nvSpPr>
          <p:spPr bwMode="auto">
            <a:xfrm>
              <a:off x="268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0497" name="Rectangle 23"/>
            <p:cNvSpPr>
              <a:spLocks noChangeArrowheads="1"/>
            </p:cNvSpPr>
            <p:nvPr/>
          </p:nvSpPr>
          <p:spPr bwMode="auto">
            <a:xfrm>
              <a:off x="284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0498" name="Rectangle 24"/>
            <p:cNvSpPr>
              <a:spLocks noChangeArrowheads="1"/>
            </p:cNvSpPr>
            <p:nvPr/>
          </p:nvSpPr>
          <p:spPr bwMode="auto">
            <a:xfrm>
              <a:off x="301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0499" name="Rectangle 25"/>
            <p:cNvSpPr>
              <a:spLocks noChangeArrowheads="1"/>
            </p:cNvSpPr>
            <p:nvPr/>
          </p:nvSpPr>
          <p:spPr bwMode="auto">
            <a:xfrm>
              <a:off x="317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0500" name="Rectangle 26"/>
            <p:cNvSpPr>
              <a:spLocks noChangeArrowheads="1"/>
            </p:cNvSpPr>
            <p:nvPr/>
          </p:nvSpPr>
          <p:spPr bwMode="auto">
            <a:xfrm>
              <a:off x="334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0501" name="Rectangle 27"/>
            <p:cNvSpPr>
              <a:spLocks noChangeArrowheads="1"/>
            </p:cNvSpPr>
            <p:nvPr/>
          </p:nvSpPr>
          <p:spPr bwMode="auto">
            <a:xfrm>
              <a:off x="350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0502" name="Rectangle 28"/>
            <p:cNvSpPr>
              <a:spLocks noChangeArrowheads="1"/>
            </p:cNvSpPr>
            <p:nvPr/>
          </p:nvSpPr>
          <p:spPr bwMode="auto">
            <a:xfrm>
              <a:off x="367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0503" name="Rectangle 29"/>
            <p:cNvSpPr>
              <a:spLocks noChangeArrowheads="1"/>
            </p:cNvSpPr>
            <p:nvPr/>
          </p:nvSpPr>
          <p:spPr bwMode="auto">
            <a:xfrm>
              <a:off x="383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0504" name="Rectangle 30"/>
            <p:cNvSpPr>
              <a:spLocks noChangeArrowheads="1"/>
            </p:cNvSpPr>
            <p:nvPr/>
          </p:nvSpPr>
          <p:spPr bwMode="auto">
            <a:xfrm>
              <a:off x="400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0505" name="Rectangle 31"/>
            <p:cNvSpPr>
              <a:spLocks noChangeArrowheads="1"/>
            </p:cNvSpPr>
            <p:nvPr/>
          </p:nvSpPr>
          <p:spPr bwMode="auto">
            <a:xfrm>
              <a:off x="416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0506" name="Rectangle 32"/>
            <p:cNvSpPr>
              <a:spLocks noChangeArrowheads="1"/>
            </p:cNvSpPr>
            <p:nvPr/>
          </p:nvSpPr>
          <p:spPr bwMode="auto">
            <a:xfrm>
              <a:off x="433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0507" name="Rectangle 33"/>
            <p:cNvSpPr>
              <a:spLocks noChangeArrowheads="1"/>
            </p:cNvSpPr>
            <p:nvPr/>
          </p:nvSpPr>
          <p:spPr bwMode="auto">
            <a:xfrm>
              <a:off x="449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0508" name="Rectangle 34"/>
            <p:cNvSpPr>
              <a:spLocks noChangeArrowheads="1"/>
            </p:cNvSpPr>
            <p:nvPr/>
          </p:nvSpPr>
          <p:spPr bwMode="auto">
            <a:xfrm>
              <a:off x="466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0509" name="Rectangle 35"/>
            <p:cNvSpPr>
              <a:spLocks noChangeArrowheads="1"/>
            </p:cNvSpPr>
            <p:nvPr/>
          </p:nvSpPr>
          <p:spPr bwMode="auto">
            <a:xfrm>
              <a:off x="482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0510" name="Rectangle 36"/>
            <p:cNvSpPr>
              <a:spLocks noChangeArrowheads="1"/>
            </p:cNvSpPr>
            <p:nvPr/>
          </p:nvSpPr>
          <p:spPr bwMode="auto">
            <a:xfrm>
              <a:off x="499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0511" name="Rectangle 37"/>
            <p:cNvSpPr>
              <a:spLocks noChangeArrowheads="1"/>
            </p:cNvSpPr>
            <p:nvPr/>
          </p:nvSpPr>
          <p:spPr bwMode="auto">
            <a:xfrm>
              <a:off x="515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0512" name="Rectangle 38"/>
            <p:cNvSpPr>
              <a:spLocks noChangeArrowheads="1"/>
            </p:cNvSpPr>
            <p:nvPr/>
          </p:nvSpPr>
          <p:spPr bwMode="auto">
            <a:xfrm>
              <a:off x="532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0513" name="Rectangle 39"/>
            <p:cNvSpPr>
              <a:spLocks noChangeArrowheads="1"/>
            </p:cNvSpPr>
            <p:nvPr/>
          </p:nvSpPr>
          <p:spPr bwMode="auto">
            <a:xfrm>
              <a:off x="548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0514" name="Rectangle 40"/>
            <p:cNvSpPr>
              <a:spLocks noChangeArrowheads="1"/>
            </p:cNvSpPr>
            <p:nvPr/>
          </p:nvSpPr>
          <p:spPr bwMode="auto">
            <a:xfrm>
              <a:off x="205"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2800" b="1"/>
            </a:p>
          </p:txBody>
        </p:sp>
        <p:sp>
          <p:nvSpPr>
            <p:cNvPr id="190515" name="Rectangle 41"/>
            <p:cNvSpPr>
              <a:spLocks noChangeArrowheads="1"/>
            </p:cNvSpPr>
            <p:nvPr/>
          </p:nvSpPr>
          <p:spPr bwMode="auto">
            <a:xfrm>
              <a:off x="40"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0516" name="Rectangle 42"/>
            <p:cNvSpPr>
              <a:spLocks noChangeArrowheads="1"/>
            </p:cNvSpPr>
            <p:nvPr/>
          </p:nvSpPr>
          <p:spPr bwMode="auto">
            <a:xfrm>
              <a:off x="565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0517" name="Rectangle 43"/>
            <p:cNvSpPr>
              <a:spLocks noChangeArrowheads="1"/>
            </p:cNvSpPr>
            <p:nvPr/>
          </p:nvSpPr>
          <p:spPr bwMode="auto">
            <a:xfrm>
              <a:off x="-125"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grpSp>
      <p:sp>
        <p:nvSpPr>
          <p:cNvPr id="190472" name="Text Box 44"/>
          <p:cNvSpPr txBox="1">
            <a:spLocks noChangeArrowheads="1"/>
          </p:cNvSpPr>
          <p:nvPr/>
        </p:nvSpPr>
        <p:spPr bwMode="auto">
          <a:xfrm>
            <a:off x="196850" y="3810000"/>
            <a:ext cx="131286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b="1">
                <a:solidFill>
                  <a:schemeClr val="bg1"/>
                </a:solidFill>
              </a:rPr>
              <a:t>plastic</a:t>
            </a:r>
          </a:p>
        </p:txBody>
      </p:sp>
      <p:sp>
        <p:nvSpPr>
          <p:cNvPr id="190473" name="Text Box 45"/>
          <p:cNvSpPr txBox="1">
            <a:spLocks noChangeArrowheads="1"/>
          </p:cNvSpPr>
          <p:nvPr/>
        </p:nvSpPr>
        <p:spPr bwMode="auto">
          <a:xfrm>
            <a:off x="276225" y="3013075"/>
            <a:ext cx="6191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b="1"/>
              <a:t>air</a:t>
            </a:r>
          </a:p>
        </p:txBody>
      </p:sp>
      <p:sp>
        <p:nvSpPr>
          <p:cNvPr id="190474" name="Rectangle 46"/>
          <p:cNvSpPr>
            <a:spLocks noChangeArrowheads="1"/>
          </p:cNvSpPr>
          <p:nvPr/>
        </p:nvSpPr>
        <p:spPr bwMode="auto">
          <a:xfrm>
            <a:off x="0" y="4318000"/>
            <a:ext cx="9144000" cy="1190625"/>
          </a:xfrm>
          <a:prstGeom prst="rect">
            <a:avLst/>
          </a:prstGeom>
          <a:gradFill rotWithShape="1">
            <a:gsLst>
              <a:gs pos="0">
                <a:srgbClr val="00FF00">
                  <a:alpha val="10001"/>
                </a:srgbClr>
              </a:gs>
              <a:gs pos="100000">
                <a:srgbClr val="00FF00">
                  <a:alpha val="79999"/>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0475" name="Text Box 47"/>
          <p:cNvSpPr txBox="1">
            <a:spLocks noChangeArrowheads="1"/>
          </p:cNvSpPr>
          <p:nvPr/>
        </p:nvSpPr>
        <p:spPr bwMode="auto">
          <a:xfrm>
            <a:off x="276225" y="5927725"/>
            <a:ext cx="1154113" cy="519113"/>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b="1"/>
              <a:t>fibers</a:t>
            </a:r>
          </a:p>
        </p:txBody>
      </p:sp>
      <p:sp>
        <p:nvSpPr>
          <p:cNvPr id="190476" name="Text Box 48"/>
          <p:cNvSpPr txBox="1">
            <a:spLocks noChangeArrowheads="1"/>
          </p:cNvSpPr>
          <p:nvPr/>
        </p:nvSpPr>
        <p:spPr bwMode="auto">
          <a:xfrm>
            <a:off x="234950" y="4665663"/>
            <a:ext cx="201453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b="1"/>
              <a:t>Gd</a:t>
            </a:r>
            <a:r>
              <a:rPr lang="en-US" altLang="en-US" sz="2800" b="1" baseline="-25000"/>
              <a:t>2</a:t>
            </a:r>
            <a:r>
              <a:rPr lang="en-US" altLang="en-US" sz="2800" b="1"/>
              <a:t>O</a:t>
            </a:r>
            <a:r>
              <a:rPr lang="en-US" altLang="en-US" sz="2800" b="1" baseline="-25000"/>
              <a:t>2</a:t>
            </a:r>
            <a:r>
              <a:rPr lang="en-US" altLang="en-US" sz="2800" b="1"/>
              <a:t>S:Tb</a:t>
            </a:r>
          </a:p>
        </p:txBody>
      </p:sp>
      <p:sp>
        <p:nvSpPr>
          <p:cNvPr id="190477" name="Freeform 49"/>
          <p:cNvSpPr>
            <a:spLocks/>
          </p:cNvSpPr>
          <p:nvPr/>
        </p:nvSpPr>
        <p:spPr bwMode="auto">
          <a:xfrm>
            <a:off x="1219200" y="2965450"/>
            <a:ext cx="8780463" cy="850900"/>
          </a:xfrm>
          <a:custGeom>
            <a:avLst/>
            <a:gdLst>
              <a:gd name="T0" fmla="*/ 0 w 1490"/>
              <a:gd name="T1" fmla="*/ 2147483647 h 536"/>
              <a:gd name="T2" fmla="*/ 2147483647 w 1490"/>
              <a:gd name="T3" fmla="*/ 2147483647 h 536"/>
              <a:gd name="T4" fmla="*/ 2147483647 w 1490"/>
              <a:gd name="T5" fmla="*/ 2147483647 h 536"/>
              <a:gd name="T6" fmla="*/ 2147483647 w 1490"/>
              <a:gd name="T7" fmla="*/ 2147483647 h 536"/>
              <a:gd name="T8" fmla="*/ 2147483647 w 1490"/>
              <a:gd name="T9" fmla="*/ 2147483647 h 536"/>
              <a:gd name="T10" fmla="*/ 2147483647 w 1490"/>
              <a:gd name="T11" fmla="*/ 2147483647 h 536"/>
              <a:gd name="T12" fmla="*/ 2147483647 w 1490"/>
              <a:gd name="T13" fmla="*/ 2147483647 h 536"/>
              <a:gd name="T14" fmla="*/ 2147483647 w 1490"/>
              <a:gd name="T15" fmla="*/ 2147483647 h 5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0" h="536">
                <a:moveTo>
                  <a:pt x="0" y="536"/>
                </a:moveTo>
                <a:cubicBezTo>
                  <a:pt x="148" y="525"/>
                  <a:pt x="297" y="514"/>
                  <a:pt x="402" y="436"/>
                </a:cubicBezTo>
                <a:cubicBezTo>
                  <a:pt x="507" y="358"/>
                  <a:pt x="573" y="140"/>
                  <a:pt x="631" y="70"/>
                </a:cubicBezTo>
                <a:cubicBezTo>
                  <a:pt x="689" y="0"/>
                  <a:pt x="716" y="7"/>
                  <a:pt x="749" y="15"/>
                </a:cubicBezTo>
                <a:cubicBezTo>
                  <a:pt x="782" y="23"/>
                  <a:pt x="797" y="52"/>
                  <a:pt x="832" y="116"/>
                </a:cubicBezTo>
                <a:cubicBezTo>
                  <a:pt x="867" y="180"/>
                  <a:pt x="905" y="335"/>
                  <a:pt x="960" y="399"/>
                </a:cubicBezTo>
                <a:cubicBezTo>
                  <a:pt x="1015" y="463"/>
                  <a:pt x="1073" y="482"/>
                  <a:pt x="1161" y="500"/>
                </a:cubicBezTo>
                <a:cubicBezTo>
                  <a:pt x="1249" y="518"/>
                  <a:pt x="1369" y="513"/>
                  <a:pt x="1490" y="50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0478" name="Line 50"/>
          <p:cNvSpPr>
            <a:spLocks noChangeShapeType="1"/>
          </p:cNvSpPr>
          <p:nvPr/>
        </p:nvSpPr>
        <p:spPr bwMode="auto">
          <a:xfrm>
            <a:off x="4079875" y="2190750"/>
            <a:ext cx="0" cy="3327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0479" name="Line 51"/>
          <p:cNvSpPr>
            <a:spLocks noChangeShapeType="1"/>
          </p:cNvSpPr>
          <p:nvPr/>
        </p:nvSpPr>
        <p:spPr bwMode="auto">
          <a:xfrm>
            <a:off x="7150100" y="2212975"/>
            <a:ext cx="0" cy="3327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0480" name="Text Box 52"/>
          <p:cNvSpPr txBox="1">
            <a:spLocks noChangeArrowheads="1"/>
          </p:cNvSpPr>
          <p:nvPr/>
        </p:nvSpPr>
        <p:spPr bwMode="auto">
          <a:xfrm rot="2174226">
            <a:off x="444500" y="1328738"/>
            <a:ext cx="10842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b="1"/>
              <a:t>x-rays</a:t>
            </a:r>
          </a:p>
        </p:txBody>
      </p:sp>
      <p:sp>
        <p:nvSpPr>
          <p:cNvPr id="190481" name="Rectangle 53"/>
          <p:cNvSpPr>
            <a:spLocks noGrp="1" noChangeArrowheads="1"/>
          </p:cNvSpPr>
          <p:nvPr>
            <p:ph type="title"/>
          </p:nvPr>
        </p:nvSpPr>
        <p:spPr>
          <a:xfrm>
            <a:off x="685800" y="0"/>
            <a:ext cx="7772400" cy="1143000"/>
          </a:xfrm>
          <a:noFill/>
        </p:spPr>
        <p:txBody>
          <a:bodyPr/>
          <a:lstStyle/>
          <a:p>
            <a:pPr eaLnBrk="1" hangingPunct="1"/>
            <a:r>
              <a:rPr lang="en-US" altLang="en-US" sz="5400" smtClean="0"/>
              <a:t>Detector calibration</a:t>
            </a:r>
          </a:p>
        </p:txBody>
      </p:sp>
    </p:spTree>
    <p:extLst>
      <p:ext uri="{BB962C8B-B14F-4D97-AF65-F5344CB8AC3E}">
        <p14:creationId xmlns:p14="http://schemas.microsoft.com/office/powerpoint/2010/main" val="2616319004"/>
      </p:ext>
    </p:extLst>
  </p:cSld>
  <p:clrMapOvr>
    <a:masterClrMapping/>
  </p:clrMapOvr>
  <p:transition spd="slow"/>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1490" name="Rectangle 2"/>
          <p:cNvSpPr>
            <a:spLocks noChangeArrowheads="1"/>
          </p:cNvSpPr>
          <p:nvPr/>
        </p:nvSpPr>
        <p:spPr bwMode="auto">
          <a:xfrm>
            <a:off x="0" y="4325938"/>
            <a:ext cx="9144000" cy="1190625"/>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1491" name="Rectangle 3"/>
          <p:cNvSpPr>
            <a:spLocks noChangeArrowheads="1"/>
          </p:cNvSpPr>
          <p:nvPr/>
        </p:nvSpPr>
        <p:spPr bwMode="auto">
          <a:xfrm>
            <a:off x="0" y="3802063"/>
            <a:ext cx="9144000" cy="515937"/>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1492" name="Rectangle 4"/>
          <p:cNvSpPr>
            <a:spLocks noChangeArrowheads="1"/>
          </p:cNvSpPr>
          <p:nvPr/>
        </p:nvSpPr>
        <p:spPr bwMode="auto">
          <a:xfrm rot="3056591">
            <a:off x="-1355725" y="3579812"/>
            <a:ext cx="11364913" cy="855663"/>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1493" name="Rectangle 5"/>
          <p:cNvSpPr>
            <a:spLocks noChangeArrowheads="1"/>
          </p:cNvSpPr>
          <p:nvPr/>
        </p:nvSpPr>
        <p:spPr bwMode="auto">
          <a:xfrm>
            <a:off x="0" y="3810000"/>
            <a:ext cx="9144000" cy="515938"/>
          </a:xfrm>
          <a:prstGeom prst="rect">
            <a:avLst/>
          </a:prstGeom>
          <a:solidFill>
            <a:schemeClr val="tx2">
              <a:alpha val="2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1494" name="Rectangle 6"/>
          <p:cNvSpPr>
            <a:spLocks noChangeArrowheads="1"/>
          </p:cNvSpPr>
          <p:nvPr/>
        </p:nvSpPr>
        <p:spPr bwMode="auto">
          <a:xfrm>
            <a:off x="0" y="5516563"/>
            <a:ext cx="9144000" cy="1341437"/>
          </a:xfrm>
          <a:prstGeom prst="rect">
            <a:avLst/>
          </a:prstGeom>
          <a:gradFill rotWithShape="1">
            <a:gsLst>
              <a:gs pos="0">
                <a:schemeClr val="accent1">
                  <a:alpha val="79999"/>
                </a:schemeClr>
              </a:gs>
              <a:gs pos="100000">
                <a:schemeClr val="accent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grpSp>
        <p:nvGrpSpPr>
          <p:cNvPr id="191495" name="Group 7"/>
          <p:cNvGrpSpPr>
            <a:grpSpLocks/>
          </p:cNvGrpSpPr>
          <p:nvPr/>
        </p:nvGrpSpPr>
        <p:grpSpPr bwMode="auto">
          <a:xfrm>
            <a:off x="0" y="5516563"/>
            <a:ext cx="9434513" cy="1341437"/>
            <a:chOff x="-125" y="3475"/>
            <a:chExt cx="5943" cy="845"/>
          </a:xfrm>
        </p:grpSpPr>
        <p:sp>
          <p:nvSpPr>
            <p:cNvPr id="191504" name="Rectangle 8"/>
            <p:cNvSpPr>
              <a:spLocks noChangeArrowheads="1"/>
            </p:cNvSpPr>
            <p:nvPr/>
          </p:nvSpPr>
          <p:spPr bwMode="auto">
            <a:xfrm>
              <a:off x="103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1505" name="Rectangle 9"/>
            <p:cNvSpPr>
              <a:spLocks noChangeArrowheads="1"/>
            </p:cNvSpPr>
            <p:nvPr/>
          </p:nvSpPr>
          <p:spPr bwMode="auto">
            <a:xfrm>
              <a:off x="119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1506" name="Rectangle 10"/>
            <p:cNvSpPr>
              <a:spLocks noChangeArrowheads="1"/>
            </p:cNvSpPr>
            <p:nvPr/>
          </p:nvSpPr>
          <p:spPr bwMode="auto">
            <a:xfrm>
              <a:off x="136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1507" name="Rectangle 11"/>
            <p:cNvSpPr>
              <a:spLocks noChangeArrowheads="1"/>
            </p:cNvSpPr>
            <p:nvPr/>
          </p:nvSpPr>
          <p:spPr bwMode="auto">
            <a:xfrm>
              <a:off x="152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1508" name="Rectangle 12"/>
            <p:cNvSpPr>
              <a:spLocks noChangeArrowheads="1"/>
            </p:cNvSpPr>
            <p:nvPr/>
          </p:nvSpPr>
          <p:spPr bwMode="auto">
            <a:xfrm>
              <a:off x="37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1509" name="Rectangle 13"/>
            <p:cNvSpPr>
              <a:spLocks noChangeArrowheads="1"/>
            </p:cNvSpPr>
            <p:nvPr/>
          </p:nvSpPr>
          <p:spPr bwMode="auto">
            <a:xfrm>
              <a:off x="53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1510" name="Rectangle 14"/>
            <p:cNvSpPr>
              <a:spLocks noChangeArrowheads="1"/>
            </p:cNvSpPr>
            <p:nvPr/>
          </p:nvSpPr>
          <p:spPr bwMode="auto">
            <a:xfrm>
              <a:off x="70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1511" name="Rectangle 15"/>
            <p:cNvSpPr>
              <a:spLocks noChangeArrowheads="1"/>
            </p:cNvSpPr>
            <p:nvPr/>
          </p:nvSpPr>
          <p:spPr bwMode="auto">
            <a:xfrm>
              <a:off x="86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1512" name="Rectangle 16"/>
            <p:cNvSpPr>
              <a:spLocks noChangeArrowheads="1"/>
            </p:cNvSpPr>
            <p:nvPr/>
          </p:nvSpPr>
          <p:spPr bwMode="auto">
            <a:xfrm>
              <a:off x="169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1513" name="Rectangle 17"/>
            <p:cNvSpPr>
              <a:spLocks noChangeArrowheads="1"/>
            </p:cNvSpPr>
            <p:nvPr/>
          </p:nvSpPr>
          <p:spPr bwMode="auto">
            <a:xfrm>
              <a:off x="185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1514" name="Rectangle 18"/>
            <p:cNvSpPr>
              <a:spLocks noChangeArrowheads="1"/>
            </p:cNvSpPr>
            <p:nvPr/>
          </p:nvSpPr>
          <p:spPr bwMode="auto">
            <a:xfrm>
              <a:off x="202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1515" name="Rectangle 19"/>
            <p:cNvSpPr>
              <a:spLocks noChangeArrowheads="1"/>
            </p:cNvSpPr>
            <p:nvPr/>
          </p:nvSpPr>
          <p:spPr bwMode="auto">
            <a:xfrm>
              <a:off x="218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1516" name="Rectangle 20"/>
            <p:cNvSpPr>
              <a:spLocks noChangeArrowheads="1"/>
            </p:cNvSpPr>
            <p:nvPr/>
          </p:nvSpPr>
          <p:spPr bwMode="auto">
            <a:xfrm>
              <a:off x="235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1517" name="Rectangle 21"/>
            <p:cNvSpPr>
              <a:spLocks noChangeArrowheads="1"/>
            </p:cNvSpPr>
            <p:nvPr/>
          </p:nvSpPr>
          <p:spPr bwMode="auto">
            <a:xfrm>
              <a:off x="251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1518" name="Rectangle 22"/>
            <p:cNvSpPr>
              <a:spLocks noChangeArrowheads="1"/>
            </p:cNvSpPr>
            <p:nvPr/>
          </p:nvSpPr>
          <p:spPr bwMode="auto">
            <a:xfrm>
              <a:off x="268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1519" name="Rectangle 23"/>
            <p:cNvSpPr>
              <a:spLocks noChangeArrowheads="1"/>
            </p:cNvSpPr>
            <p:nvPr/>
          </p:nvSpPr>
          <p:spPr bwMode="auto">
            <a:xfrm>
              <a:off x="284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1520" name="Rectangle 24"/>
            <p:cNvSpPr>
              <a:spLocks noChangeArrowheads="1"/>
            </p:cNvSpPr>
            <p:nvPr/>
          </p:nvSpPr>
          <p:spPr bwMode="auto">
            <a:xfrm>
              <a:off x="301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1521" name="Rectangle 25"/>
            <p:cNvSpPr>
              <a:spLocks noChangeArrowheads="1"/>
            </p:cNvSpPr>
            <p:nvPr/>
          </p:nvSpPr>
          <p:spPr bwMode="auto">
            <a:xfrm>
              <a:off x="317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1522" name="Rectangle 26"/>
            <p:cNvSpPr>
              <a:spLocks noChangeArrowheads="1"/>
            </p:cNvSpPr>
            <p:nvPr/>
          </p:nvSpPr>
          <p:spPr bwMode="auto">
            <a:xfrm>
              <a:off x="334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1523" name="Rectangle 27"/>
            <p:cNvSpPr>
              <a:spLocks noChangeArrowheads="1"/>
            </p:cNvSpPr>
            <p:nvPr/>
          </p:nvSpPr>
          <p:spPr bwMode="auto">
            <a:xfrm>
              <a:off x="350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1524" name="Rectangle 28"/>
            <p:cNvSpPr>
              <a:spLocks noChangeArrowheads="1"/>
            </p:cNvSpPr>
            <p:nvPr/>
          </p:nvSpPr>
          <p:spPr bwMode="auto">
            <a:xfrm>
              <a:off x="367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1525" name="Rectangle 29"/>
            <p:cNvSpPr>
              <a:spLocks noChangeArrowheads="1"/>
            </p:cNvSpPr>
            <p:nvPr/>
          </p:nvSpPr>
          <p:spPr bwMode="auto">
            <a:xfrm>
              <a:off x="383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1526" name="Rectangle 30"/>
            <p:cNvSpPr>
              <a:spLocks noChangeArrowheads="1"/>
            </p:cNvSpPr>
            <p:nvPr/>
          </p:nvSpPr>
          <p:spPr bwMode="auto">
            <a:xfrm>
              <a:off x="400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1527" name="Rectangle 31"/>
            <p:cNvSpPr>
              <a:spLocks noChangeArrowheads="1"/>
            </p:cNvSpPr>
            <p:nvPr/>
          </p:nvSpPr>
          <p:spPr bwMode="auto">
            <a:xfrm>
              <a:off x="416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1528" name="Rectangle 32"/>
            <p:cNvSpPr>
              <a:spLocks noChangeArrowheads="1"/>
            </p:cNvSpPr>
            <p:nvPr/>
          </p:nvSpPr>
          <p:spPr bwMode="auto">
            <a:xfrm>
              <a:off x="433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1529" name="Rectangle 33"/>
            <p:cNvSpPr>
              <a:spLocks noChangeArrowheads="1"/>
            </p:cNvSpPr>
            <p:nvPr/>
          </p:nvSpPr>
          <p:spPr bwMode="auto">
            <a:xfrm>
              <a:off x="449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1530" name="Rectangle 34"/>
            <p:cNvSpPr>
              <a:spLocks noChangeArrowheads="1"/>
            </p:cNvSpPr>
            <p:nvPr/>
          </p:nvSpPr>
          <p:spPr bwMode="auto">
            <a:xfrm>
              <a:off x="466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1531" name="Rectangle 35"/>
            <p:cNvSpPr>
              <a:spLocks noChangeArrowheads="1"/>
            </p:cNvSpPr>
            <p:nvPr/>
          </p:nvSpPr>
          <p:spPr bwMode="auto">
            <a:xfrm>
              <a:off x="482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1532" name="Rectangle 36"/>
            <p:cNvSpPr>
              <a:spLocks noChangeArrowheads="1"/>
            </p:cNvSpPr>
            <p:nvPr/>
          </p:nvSpPr>
          <p:spPr bwMode="auto">
            <a:xfrm>
              <a:off x="499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1533" name="Rectangle 37"/>
            <p:cNvSpPr>
              <a:spLocks noChangeArrowheads="1"/>
            </p:cNvSpPr>
            <p:nvPr/>
          </p:nvSpPr>
          <p:spPr bwMode="auto">
            <a:xfrm>
              <a:off x="515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1534" name="Rectangle 38"/>
            <p:cNvSpPr>
              <a:spLocks noChangeArrowheads="1"/>
            </p:cNvSpPr>
            <p:nvPr/>
          </p:nvSpPr>
          <p:spPr bwMode="auto">
            <a:xfrm>
              <a:off x="532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1535" name="Rectangle 39"/>
            <p:cNvSpPr>
              <a:spLocks noChangeArrowheads="1"/>
            </p:cNvSpPr>
            <p:nvPr/>
          </p:nvSpPr>
          <p:spPr bwMode="auto">
            <a:xfrm>
              <a:off x="548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1536" name="Rectangle 40"/>
            <p:cNvSpPr>
              <a:spLocks noChangeArrowheads="1"/>
            </p:cNvSpPr>
            <p:nvPr/>
          </p:nvSpPr>
          <p:spPr bwMode="auto">
            <a:xfrm>
              <a:off x="205"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2800" b="1"/>
            </a:p>
          </p:txBody>
        </p:sp>
        <p:sp>
          <p:nvSpPr>
            <p:cNvPr id="191537" name="Rectangle 41"/>
            <p:cNvSpPr>
              <a:spLocks noChangeArrowheads="1"/>
            </p:cNvSpPr>
            <p:nvPr/>
          </p:nvSpPr>
          <p:spPr bwMode="auto">
            <a:xfrm>
              <a:off x="40"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1538" name="Rectangle 42"/>
            <p:cNvSpPr>
              <a:spLocks noChangeArrowheads="1"/>
            </p:cNvSpPr>
            <p:nvPr/>
          </p:nvSpPr>
          <p:spPr bwMode="auto">
            <a:xfrm>
              <a:off x="565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1539" name="Rectangle 43"/>
            <p:cNvSpPr>
              <a:spLocks noChangeArrowheads="1"/>
            </p:cNvSpPr>
            <p:nvPr/>
          </p:nvSpPr>
          <p:spPr bwMode="auto">
            <a:xfrm>
              <a:off x="-125"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grpSp>
      <p:sp>
        <p:nvSpPr>
          <p:cNvPr id="191496" name="Text Box 44"/>
          <p:cNvSpPr txBox="1">
            <a:spLocks noChangeArrowheads="1"/>
          </p:cNvSpPr>
          <p:nvPr/>
        </p:nvSpPr>
        <p:spPr bwMode="auto">
          <a:xfrm>
            <a:off x="196850" y="3810000"/>
            <a:ext cx="131286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b="1">
                <a:solidFill>
                  <a:schemeClr val="bg1"/>
                </a:solidFill>
              </a:rPr>
              <a:t>plastic</a:t>
            </a:r>
          </a:p>
        </p:txBody>
      </p:sp>
      <p:sp>
        <p:nvSpPr>
          <p:cNvPr id="191497" name="Text Box 45"/>
          <p:cNvSpPr txBox="1">
            <a:spLocks noChangeArrowheads="1"/>
          </p:cNvSpPr>
          <p:nvPr/>
        </p:nvSpPr>
        <p:spPr bwMode="auto">
          <a:xfrm>
            <a:off x="276225" y="3013075"/>
            <a:ext cx="6191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b="1"/>
              <a:t>air</a:t>
            </a:r>
          </a:p>
        </p:txBody>
      </p:sp>
      <p:sp>
        <p:nvSpPr>
          <p:cNvPr id="191498" name="Rectangle 46"/>
          <p:cNvSpPr>
            <a:spLocks noChangeArrowheads="1"/>
          </p:cNvSpPr>
          <p:nvPr/>
        </p:nvSpPr>
        <p:spPr bwMode="auto">
          <a:xfrm>
            <a:off x="0" y="4318000"/>
            <a:ext cx="9144000" cy="1190625"/>
          </a:xfrm>
          <a:prstGeom prst="rect">
            <a:avLst/>
          </a:prstGeom>
          <a:gradFill rotWithShape="1">
            <a:gsLst>
              <a:gs pos="0">
                <a:srgbClr val="00FF00">
                  <a:alpha val="10001"/>
                </a:srgbClr>
              </a:gs>
              <a:gs pos="100000">
                <a:srgbClr val="00FF00">
                  <a:alpha val="79999"/>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1499" name="Text Box 47"/>
          <p:cNvSpPr txBox="1">
            <a:spLocks noChangeArrowheads="1"/>
          </p:cNvSpPr>
          <p:nvPr/>
        </p:nvSpPr>
        <p:spPr bwMode="auto">
          <a:xfrm>
            <a:off x="276225" y="5927725"/>
            <a:ext cx="1154113" cy="519113"/>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b="1"/>
              <a:t>fibers</a:t>
            </a:r>
          </a:p>
        </p:txBody>
      </p:sp>
      <p:sp>
        <p:nvSpPr>
          <p:cNvPr id="191500" name="Text Box 48"/>
          <p:cNvSpPr txBox="1">
            <a:spLocks noChangeArrowheads="1"/>
          </p:cNvSpPr>
          <p:nvPr/>
        </p:nvSpPr>
        <p:spPr bwMode="auto">
          <a:xfrm>
            <a:off x="234950" y="4665663"/>
            <a:ext cx="201453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b="1"/>
              <a:t>Gd</a:t>
            </a:r>
            <a:r>
              <a:rPr lang="en-US" altLang="en-US" sz="2800" b="1" baseline="-25000"/>
              <a:t>2</a:t>
            </a:r>
            <a:r>
              <a:rPr lang="en-US" altLang="en-US" sz="2800" b="1"/>
              <a:t>O</a:t>
            </a:r>
            <a:r>
              <a:rPr lang="en-US" altLang="en-US" sz="2800" b="1" baseline="-25000"/>
              <a:t>2</a:t>
            </a:r>
            <a:r>
              <a:rPr lang="en-US" altLang="en-US" sz="2800" b="1"/>
              <a:t>S:Tb</a:t>
            </a:r>
          </a:p>
        </p:txBody>
      </p:sp>
      <p:sp>
        <p:nvSpPr>
          <p:cNvPr id="191501" name="Freeform 49"/>
          <p:cNvSpPr>
            <a:spLocks/>
          </p:cNvSpPr>
          <p:nvPr/>
        </p:nvSpPr>
        <p:spPr bwMode="auto">
          <a:xfrm>
            <a:off x="2170113" y="2965450"/>
            <a:ext cx="5688012" cy="850900"/>
          </a:xfrm>
          <a:custGeom>
            <a:avLst/>
            <a:gdLst>
              <a:gd name="T0" fmla="*/ 0 w 1490"/>
              <a:gd name="T1" fmla="*/ 2147483647 h 536"/>
              <a:gd name="T2" fmla="*/ 2147483647 w 1490"/>
              <a:gd name="T3" fmla="*/ 2147483647 h 536"/>
              <a:gd name="T4" fmla="*/ 2147483647 w 1490"/>
              <a:gd name="T5" fmla="*/ 2147483647 h 536"/>
              <a:gd name="T6" fmla="*/ 2147483647 w 1490"/>
              <a:gd name="T7" fmla="*/ 2147483647 h 536"/>
              <a:gd name="T8" fmla="*/ 2147483647 w 1490"/>
              <a:gd name="T9" fmla="*/ 2147483647 h 536"/>
              <a:gd name="T10" fmla="*/ 2147483647 w 1490"/>
              <a:gd name="T11" fmla="*/ 2147483647 h 536"/>
              <a:gd name="T12" fmla="*/ 2147483647 w 1490"/>
              <a:gd name="T13" fmla="*/ 2147483647 h 536"/>
              <a:gd name="T14" fmla="*/ 2147483647 w 1490"/>
              <a:gd name="T15" fmla="*/ 2147483647 h 5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0" h="536">
                <a:moveTo>
                  <a:pt x="0" y="536"/>
                </a:moveTo>
                <a:cubicBezTo>
                  <a:pt x="148" y="525"/>
                  <a:pt x="297" y="514"/>
                  <a:pt x="402" y="436"/>
                </a:cubicBezTo>
                <a:cubicBezTo>
                  <a:pt x="507" y="358"/>
                  <a:pt x="573" y="140"/>
                  <a:pt x="631" y="70"/>
                </a:cubicBezTo>
                <a:cubicBezTo>
                  <a:pt x="689" y="0"/>
                  <a:pt x="716" y="7"/>
                  <a:pt x="749" y="15"/>
                </a:cubicBezTo>
                <a:cubicBezTo>
                  <a:pt x="782" y="23"/>
                  <a:pt x="797" y="52"/>
                  <a:pt x="832" y="116"/>
                </a:cubicBezTo>
                <a:cubicBezTo>
                  <a:pt x="867" y="180"/>
                  <a:pt x="905" y="335"/>
                  <a:pt x="960" y="399"/>
                </a:cubicBezTo>
                <a:cubicBezTo>
                  <a:pt x="1015" y="463"/>
                  <a:pt x="1073" y="482"/>
                  <a:pt x="1161" y="500"/>
                </a:cubicBezTo>
                <a:cubicBezTo>
                  <a:pt x="1249" y="518"/>
                  <a:pt x="1369" y="513"/>
                  <a:pt x="1490" y="50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1502" name="Text Box 50"/>
          <p:cNvSpPr txBox="1">
            <a:spLocks noChangeArrowheads="1"/>
          </p:cNvSpPr>
          <p:nvPr/>
        </p:nvSpPr>
        <p:spPr bwMode="auto">
          <a:xfrm rot="2941974">
            <a:off x="1069181" y="313532"/>
            <a:ext cx="10842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b="1"/>
              <a:t>x-rays</a:t>
            </a:r>
          </a:p>
        </p:txBody>
      </p:sp>
      <p:sp>
        <p:nvSpPr>
          <p:cNvPr id="191503" name="Rectangle 51"/>
          <p:cNvSpPr>
            <a:spLocks noGrp="1" noChangeArrowheads="1"/>
          </p:cNvSpPr>
          <p:nvPr>
            <p:ph type="title"/>
          </p:nvPr>
        </p:nvSpPr>
        <p:spPr>
          <a:xfrm>
            <a:off x="685800" y="0"/>
            <a:ext cx="7772400" cy="1143000"/>
          </a:xfrm>
          <a:noFill/>
        </p:spPr>
        <p:txBody>
          <a:bodyPr/>
          <a:lstStyle/>
          <a:p>
            <a:pPr eaLnBrk="1" hangingPunct="1"/>
            <a:r>
              <a:rPr lang="en-US" altLang="en-US" sz="5400" smtClean="0"/>
              <a:t>Detector calibration</a:t>
            </a:r>
          </a:p>
        </p:txBody>
      </p:sp>
    </p:spTree>
    <p:extLst>
      <p:ext uri="{BB962C8B-B14F-4D97-AF65-F5344CB8AC3E}">
        <p14:creationId xmlns:p14="http://schemas.microsoft.com/office/powerpoint/2010/main" val="1263407787"/>
      </p:ext>
    </p:extLst>
  </p:cSld>
  <p:clrMapOvr>
    <a:masterClrMapping/>
  </p:clrMapOvr>
  <p:transition spd="slow"/>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2514" name="Rectangle 2"/>
          <p:cNvSpPr>
            <a:spLocks noChangeArrowheads="1"/>
          </p:cNvSpPr>
          <p:nvPr/>
        </p:nvSpPr>
        <p:spPr bwMode="auto">
          <a:xfrm>
            <a:off x="0" y="4325938"/>
            <a:ext cx="9144000" cy="1190625"/>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2515" name="Rectangle 3"/>
          <p:cNvSpPr>
            <a:spLocks noChangeArrowheads="1"/>
          </p:cNvSpPr>
          <p:nvPr/>
        </p:nvSpPr>
        <p:spPr bwMode="auto">
          <a:xfrm>
            <a:off x="0" y="3802063"/>
            <a:ext cx="9144000" cy="515937"/>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2516" name="Rectangle 4"/>
          <p:cNvSpPr>
            <a:spLocks noChangeArrowheads="1"/>
          </p:cNvSpPr>
          <p:nvPr/>
        </p:nvSpPr>
        <p:spPr bwMode="auto">
          <a:xfrm rot="4394086">
            <a:off x="-1355725" y="3579812"/>
            <a:ext cx="11364913" cy="855663"/>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2517" name="Rectangle 5"/>
          <p:cNvSpPr>
            <a:spLocks noChangeArrowheads="1"/>
          </p:cNvSpPr>
          <p:nvPr/>
        </p:nvSpPr>
        <p:spPr bwMode="auto">
          <a:xfrm>
            <a:off x="0" y="3810000"/>
            <a:ext cx="9144000" cy="515938"/>
          </a:xfrm>
          <a:prstGeom prst="rect">
            <a:avLst/>
          </a:prstGeom>
          <a:solidFill>
            <a:schemeClr val="tx2">
              <a:alpha val="2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2518" name="Rectangle 6"/>
          <p:cNvSpPr>
            <a:spLocks noChangeArrowheads="1"/>
          </p:cNvSpPr>
          <p:nvPr/>
        </p:nvSpPr>
        <p:spPr bwMode="auto">
          <a:xfrm>
            <a:off x="0" y="5516563"/>
            <a:ext cx="9144000" cy="1341437"/>
          </a:xfrm>
          <a:prstGeom prst="rect">
            <a:avLst/>
          </a:prstGeom>
          <a:gradFill rotWithShape="1">
            <a:gsLst>
              <a:gs pos="0">
                <a:schemeClr val="accent1">
                  <a:alpha val="79999"/>
                </a:schemeClr>
              </a:gs>
              <a:gs pos="100000">
                <a:schemeClr val="accent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grpSp>
        <p:nvGrpSpPr>
          <p:cNvPr id="192519" name="Group 7"/>
          <p:cNvGrpSpPr>
            <a:grpSpLocks/>
          </p:cNvGrpSpPr>
          <p:nvPr/>
        </p:nvGrpSpPr>
        <p:grpSpPr bwMode="auto">
          <a:xfrm>
            <a:off x="0" y="5516563"/>
            <a:ext cx="9434513" cy="1341437"/>
            <a:chOff x="-125" y="3475"/>
            <a:chExt cx="5943" cy="845"/>
          </a:xfrm>
        </p:grpSpPr>
        <p:sp>
          <p:nvSpPr>
            <p:cNvPr id="192528" name="Rectangle 8"/>
            <p:cNvSpPr>
              <a:spLocks noChangeArrowheads="1"/>
            </p:cNvSpPr>
            <p:nvPr/>
          </p:nvSpPr>
          <p:spPr bwMode="auto">
            <a:xfrm>
              <a:off x="103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2529" name="Rectangle 9"/>
            <p:cNvSpPr>
              <a:spLocks noChangeArrowheads="1"/>
            </p:cNvSpPr>
            <p:nvPr/>
          </p:nvSpPr>
          <p:spPr bwMode="auto">
            <a:xfrm>
              <a:off x="119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2530" name="Rectangle 10"/>
            <p:cNvSpPr>
              <a:spLocks noChangeArrowheads="1"/>
            </p:cNvSpPr>
            <p:nvPr/>
          </p:nvSpPr>
          <p:spPr bwMode="auto">
            <a:xfrm>
              <a:off x="136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2531" name="Rectangle 11"/>
            <p:cNvSpPr>
              <a:spLocks noChangeArrowheads="1"/>
            </p:cNvSpPr>
            <p:nvPr/>
          </p:nvSpPr>
          <p:spPr bwMode="auto">
            <a:xfrm>
              <a:off x="152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2532" name="Rectangle 12"/>
            <p:cNvSpPr>
              <a:spLocks noChangeArrowheads="1"/>
            </p:cNvSpPr>
            <p:nvPr/>
          </p:nvSpPr>
          <p:spPr bwMode="auto">
            <a:xfrm>
              <a:off x="37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2533" name="Rectangle 13"/>
            <p:cNvSpPr>
              <a:spLocks noChangeArrowheads="1"/>
            </p:cNvSpPr>
            <p:nvPr/>
          </p:nvSpPr>
          <p:spPr bwMode="auto">
            <a:xfrm>
              <a:off x="53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2534" name="Rectangle 14"/>
            <p:cNvSpPr>
              <a:spLocks noChangeArrowheads="1"/>
            </p:cNvSpPr>
            <p:nvPr/>
          </p:nvSpPr>
          <p:spPr bwMode="auto">
            <a:xfrm>
              <a:off x="70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2535" name="Rectangle 15"/>
            <p:cNvSpPr>
              <a:spLocks noChangeArrowheads="1"/>
            </p:cNvSpPr>
            <p:nvPr/>
          </p:nvSpPr>
          <p:spPr bwMode="auto">
            <a:xfrm>
              <a:off x="86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2536" name="Rectangle 16"/>
            <p:cNvSpPr>
              <a:spLocks noChangeArrowheads="1"/>
            </p:cNvSpPr>
            <p:nvPr/>
          </p:nvSpPr>
          <p:spPr bwMode="auto">
            <a:xfrm>
              <a:off x="169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2537" name="Rectangle 17"/>
            <p:cNvSpPr>
              <a:spLocks noChangeArrowheads="1"/>
            </p:cNvSpPr>
            <p:nvPr/>
          </p:nvSpPr>
          <p:spPr bwMode="auto">
            <a:xfrm>
              <a:off x="185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2538" name="Rectangle 18"/>
            <p:cNvSpPr>
              <a:spLocks noChangeArrowheads="1"/>
            </p:cNvSpPr>
            <p:nvPr/>
          </p:nvSpPr>
          <p:spPr bwMode="auto">
            <a:xfrm>
              <a:off x="202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2539" name="Rectangle 19"/>
            <p:cNvSpPr>
              <a:spLocks noChangeArrowheads="1"/>
            </p:cNvSpPr>
            <p:nvPr/>
          </p:nvSpPr>
          <p:spPr bwMode="auto">
            <a:xfrm>
              <a:off x="218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2540" name="Rectangle 20"/>
            <p:cNvSpPr>
              <a:spLocks noChangeArrowheads="1"/>
            </p:cNvSpPr>
            <p:nvPr/>
          </p:nvSpPr>
          <p:spPr bwMode="auto">
            <a:xfrm>
              <a:off x="235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2541" name="Rectangle 21"/>
            <p:cNvSpPr>
              <a:spLocks noChangeArrowheads="1"/>
            </p:cNvSpPr>
            <p:nvPr/>
          </p:nvSpPr>
          <p:spPr bwMode="auto">
            <a:xfrm>
              <a:off x="251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2542" name="Rectangle 22"/>
            <p:cNvSpPr>
              <a:spLocks noChangeArrowheads="1"/>
            </p:cNvSpPr>
            <p:nvPr/>
          </p:nvSpPr>
          <p:spPr bwMode="auto">
            <a:xfrm>
              <a:off x="268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2543" name="Rectangle 23"/>
            <p:cNvSpPr>
              <a:spLocks noChangeArrowheads="1"/>
            </p:cNvSpPr>
            <p:nvPr/>
          </p:nvSpPr>
          <p:spPr bwMode="auto">
            <a:xfrm>
              <a:off x="284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2544" name="Rectangle 24"/>
            <p:cNvSpPr>
              <a:spLocks noChangeArrowheads="1"/>
            </p:cNvSpPr>
            <p:nvPr/>
          </p:nvSpPr>
          <p:spPr bwMode="auto">
            <a:xfrm>
              <a:off x="301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2545" name="Rectangle 25"/>
            <p:cNvSpPr>
              <a:spLocks noChangeArrowheads="1"/>
            </p:cNvSpPr>
            <p:nvPr/>
          </p:nvSpPr>
          <p:spPr bwMode="auto">
            <a:xfrm>
              <a:off x="317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2546" name="Rectangle 26"/>
            <p:cNvSpPr>
              <a:spLocks noChangeArrowheads="1"/>
            </p:cNvSpPr>
            <p:nvPr/>
          </p:nvSpPr>
          <p:spPr bwMode="auto">
            <a:xfrm>
              <a:off x="334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2547" name="Rectangle 27"/>
            <p:cNvSpPr>
              <a:spLocks noChangeArrowheads="1"/>
            </p:cNvSpPr>
            <p:nvPr/>
          </p:nvSpPr>
          <p:spPr bwMode="auto">
            <a:xfrm>
              <a:off x="350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2548" name="Rectangle 28"/>
            <p:cNvSpPr>
              <a:spLocks noChangeArrowheads="1"/>
            </p:cNvSpPr>
            <p:nvPr/>
          </p:nvSpPr>
          <p:spPr bwMode="auto">
            <a:xfrm>
              <a:off x="367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2549" name="Rectangle 29"/>
            <p:cNvSpPr>
              <a:spLocks noChangeArrowheads="1"/>
            </p:cNvSpPr>
            <p:nvPr/>
          </p:nvSpPr>
          <p:spPr bwMode="auto">
            <a:xfrm>
              <a:off x="383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2550" name="Rectangle 30"/>
            <p:cNvSpPr>
              <a:spLocks noChangeArrowheads="1"/>
            </p:cNvSpPr>
            <p:nvPr/>
          </p:nvSpPr>
          <p:spPr bwMode="auto">
            <a:xfrm>
              <a:off x="400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2551" name="Rectangle 31"/>
            <p:cNvSpPr>
              <a:spLocks noChangeArrowheads="1"/>
            </p:cNvSpPr>
            <p:nvPr/>
          </p:nvSpPr>
          <p:spPr bwMode="auto">
            <a:xfrm>
              <a:off x="416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2552" name="Rectangle 32"/>
            <p:cNvSpPr>
              <a:spLocks noChangeArrowheads="1"/>
            </p:cNvSpPr>
            <p:nvPr/>
          </p:nvSpPr>
          <p:spPr bwMode="auto">
            <a:xfrm>
              <a:off x="433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2553" name="Rectangle 33"/>
            <p:cNvSpPr>
              <a:spLocks noChangeArrowheads="1"/>
            </p:cNvSpPr>
            <p:nvPr/>
          </p:nvSpPr>
          <p:spPr bwMode="auto">
            <a:xfrm>
              <a:off x="449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2554" name="Rectangle 34"/>
            <p:cNvSpPr>
              <a:spLocks noChangeArrowheads="1"/>
            </p:cNvSpPr>
            <p:nvPr/>
          </p:nvSpPr>
          <p:spPr bwMode="auto">
            <a:xfrm>
              <a:off x="466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2555" name="Rectangle 35"/>
            <p:cNvSpPr>
              <a:spLocks noChangeArrowheads="1"/>
            </p:cNvSpPr>
            <p:nvPr/>
          </p:nvSpPr>
          <p:spPr bwMode="auto">
            <a:xfrm>
              <a:off x="482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2556" name="Rectangle 36"/>
            <p:cNvSpPr>
              <a:spLocks noChangeArrowheads="1"/>
            </p:cNvSpPr>
            <p:nvPr/>
          </p:nvSpPr>
          <p:spPr bwMode="auto">
            <a:xfrm>
              <a:off x="499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2557" name="Rectangle 37"/>
            <p:cNvSpPr>
              <a:spLocks noChangeArrowheads="1"/>
            </p:cNvSpPr>
            <p:nvPr/>
          </p:nvSpPr>
          <p:spPr bwMode="auto">
            <a:xfrm>
              <a:off x="515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2558" name="Rectangle 38"/>
            <p:cNvSpPr>
              <a:spLocks noChangeArrowheads="1"/>
            </p:cNvSpPr>
            <p:nvPr/>
          </p:nvSpPr>
          <p:spPr bwMode="auto">
            <a:xfrm>
              <a:off x="532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2559" name="Rectangle 39"/>
            <p:cNvSpPr>
              <a:spLocks noChangeArrowheads="1"/>
            </p:cNvSpPr>
            <p:nvPr/>
          </p:nvSpPr>
          <p:spPr bwMode="auto">
            <a:xfrm>
              <a:off x="548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2560" name="Rectangle 40"/>
            <p:cNvSpPr>
              <a:spLocks noChangeArrowheads="1"/>
            </p:cNvSpPr>
            <p:nvPr/>
          </p:nvSpPr>
          <p:spPr bwMode="auto">
            <a:xfrm>
              <a:off x="205"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2800" b="1"/>
            </a:p>
          </p:txBody>
        </p:sp>
        <p:sp>
          <p:nvSpPr>
            <p:cNvPr id="192561" name="Rectangle 41"/>
            <p:cNvSpPr>
              <a:spLocks noChangeArrowheads="1"/>
            </p:cNvSpPr>
            <p:nvPr/>
          </p:nvSpPr>
          <p:spPr bwMode="auto">
            <a:xfrm>
              <a:off x="40"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2562" name="Rectangle 42"/>
            <p:cNvSpPr>
              <a:spLocks noChangeArrowheads="1"/>
            </p:cNvSpPr>
            <p:nvPr/>
          </p:nvSpPr>
          <p:spPr bwMode="auto">
            <a:xfrm>
              <a:off x="565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2563" name="Rectangle 43"/>
            <p:cNvSpPr>
              <a:spLocks noChangeArrowheads="1"/>
            </p:cNvSpPr>
            <p:nvPr/>
          </p:nvSpPr>
          <p:spPr bwMode="auto">
            <a:xfrm>
              <a:off x="-125"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grpSp>
      <p:sp>
        <p:nvSpPr>
          <p:cNvPr id="192520" name="Text Box 44"/>
          <p:cNvSpPr txBox="1">
            <a:spLocks noChangeArrowheads="1"/>
          </p:cNvSpPr>
          <p:nvPr/>
        </p:nvSpPr>
        <p:spPr bwMode="auto">
          <a:xfrm>
            <a:off x="196850" y="3810000"/>
            <a:ext cx="131286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b="1">
                <a:solidFill>
                  <a:schemeClr val="bg1"/>
                </a:solidFill>
              </a:rPr>
              <a:t>plastic</a:t>
            </a:r>
          </a:p>
        </p:txBody>
      </p:sp>
      <p:sp>
        <p:nvSpPr>
          <p:cNvPr id="192521" name="Text Box 45"/>
          <p:cNvSpPr txBox="1">
            <a:spLocks noChangeArrowheads="1"/>
          </p:cNvSpPr>
          <p:nvPr/>
        </p:nvSpPr>
        <p:spPr bwMode="auto">
          <a:xfrm>
            <a:off x="276225" y="3013075"/>
            <a:ext cx="6191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b="1"/>
              <a:t>air</a:t>
            </a:r>
          </a:p>
        </p:txBody>
      </p:sp>
      <p:sp>
        <p:nvSpPr>
          <p:cNvPr id="192522" name="Rectangle 46"/>
          <p:cNvSpPr>
            <a:spLocks noChangeArrowheads="1"/>
          </p:cNvSpPr>
          <p:nvPr/>
        </p:nvSpPr>
        <p:spPr bwMode="auto">
          <a:xfrm>
            <a:off x="0" y="4318000"/>
            <a:ext cx="9144000" cy="1190625"/>
          </a:xfrm>
          <a:prstGeom prst="rect">
            <a:avLst/>
          </a:prstGeom>
          <a:gradFill rotWithShape="1">
            <a:gsLst>
              <a:gs pos="0">
                <a:srgbClr val="00FF00">
                  <a:alpha val="10001"/>
                </a:srgbClr>
              </a:gs>
              <a:gs pos="100000">
                <a:srgbClr val="00FF00">
                  <a:alpha val="79999"/>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2523" name="Text Box 47"/>
          <p:cNvSpPr txBox="1">
            <a:spLocks noChangeArrowheads="1"/>
          </p:cNvSpPr>
          <p:nvPr/>
        </p:nvSpPr>
        <p:spPr bwMode="auto">
          <a:xfrm>
            <a:off x="276225" y="5927725"/>
            <a:ext cx="1154113" cy="519113"/>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b="1"/>
              <a:t>fibers</a:t>
            </a:r>
          </a:p>
        </p:txBody>
      </p:sp>
      <p:sp>
        <p:nvSpPr>
          <p:cNvPr id="192524" name="Text Box 48"/>
          <p:cNvSpPr txBox="1">
            <a:spLocks noChangeArrowheads="1"/>
          </p:cNvSpPr>
          <p:nvPr/>
        </p:nvSpPr>
        <p:spPr bwMode="auto">
          <a:xfrm>
            <a:off x="234950" y="4665663"/>
            <a:ext cx="201453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b="1"/>
              <a:t>Gd</a:t>
            </a:r>
            <a:r>
              <a:rPr lang="en-US" altLang="en-US" sz="2800" b="1" baseline="-25000"/>
              <a:t>2</a:t>
            </a:r>
            <a:r>
              <a:rPr lang="en-US" altLang="en-US" sz="2800" b="1"/>
              <a:t>O</a:t>
            </a:r>
            <a:r>
              <a:rPr lang="en-US" altLang="en-US" sz="2800" b="1" baseline="-25000"/>
              <a:t>2</a:t>
            </a:r>
            <a:r>
              <a:rPr lang="en-US" altLang="en-US" sz="2800" b="1"/>
              <a:t>S:Tb</a:t>
            </a:r>
          </a:p>
        </p:txBody>
      </p:sp>
      <p:sp>
        <p:nvSpPr>
          <p:cNvPr id="192525" name="Freeform 49"/>
          <p:cNvSpPr>
            <a:spLocks/>
          </p:cNvSpPr>
          <p:nvPr/>
        </p:nvSpPr>
        <p:spPr bwMode="auto">
          <a:xfrm>
            <a:off x="2544763" y="2965450"/>
            <a:ext cx="4078287" cy="850900"/>
          </a:xfrm>
          <a:custGeom>
            <a:avLst/>
            <a:gdLst>
              <a:gd name="T0" fmla="*/ 0 w 1490"/>
              <a:gd name="T1" fmla="*/ 2147483647 h 536"/>
              <a:gd name="T2" fmla="*/ 2147483647 w 1490"/>
              <a:gd name="T3" fmla="*/ 2147483647 h 536"/>
              <a:gd name="T4" fmla="*/ 2147483647 w 1490"/>
              <a:gd name="T5" fmla="*/ 2147483647 h 536"/>
              <a:gd name="T6" fmla="*/ 2147483647 w 1490"/>
              <a:gd name="T7" fmla="*/ 2147483647 h 536"/>
              <a:gd name="T8" fmla="*/ 2147483647 w 1490"/>
              <a:gd name="T9" fmla="*/ 2147483647 h 536"/>
              <a:gd name="T10" fmla="*/ 2147483647 w 1490"/>
              <a:gd name="T11" fmla="*/ 2147483647 h 536"/>
              <a:gd name="T12" fmla="*/ 2147483647 w 1490"/>
              <a:gd name="T13" fmla="*/ 2147483647 h 536"/>
              <a:gd name="T14" fmla="*/ 2147483647 w 1490"/>
              <a:gd name="T15" fmla="*/ 2147483647 h 5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0" h="536">
                <a:moveTo>
                  <a:pt x="0" y="536"/>
                </a:moveTo>
                <a:cubicBezTo>
                  <a:pt x="148" y="525"/>
                  <a:pt x="297" y="514"/>
                  <a:pt x="402" y="436"/>
                </a:cubicBezTo>
                <a:cubicBezTo>
                  <a:pt x="507" y="358"/>
                  <a:pt x="573" y="140"/>
                  <a:pt x="631" y="70"/>
                </a:cubicBezTo>
                <a:cubicBezTo>
                  <a:pt x="689" y="0"/>
                  <a:pt x="716" y="7"/>
                  <a:pt x="749" y="15"/>
                </a:cubicBezTo>
                <a:cubicBezTo>
                  <a:pt x="782" y="23"/>
                  <a:pt x="797" y="52"/>
                  <a:pt x="832" y="116"/>
                </a:cubicBezTo>
                <a:cubicBezTo>
                  <a:pt x="867" y="180"/>
                  <a:pt x="905" y="335"/>
                  <a:pt x="960" y="399"/>
                </a:cubicBezTo>
                <a:cubicBezTo>
                  <a:pt x="1015" y="463"/>
                  <a:pt x="1073" y="482"/>
                  <a:pt x="1161" y="500"/>
                </a:cubicBezTo>
                <a:cubicBezTo>
                  <a:pt x="1249" y="518"/>
                  <a:pt x="1369" y="513"/>
                  <a:pt x="1490" y="50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2526" name="Text Box 50"/>
          <p:cNvSpPr txBox="1">
            <a:spLocks noChangeArrowheads="1"/>
          </p:cNvSpPr>
          <p:nvPr/>
        </p:nvSpPr>
        <p:spPr bwMode="auto">
          <a:xfrm rot="4391248">
            <a:off x="3317082" y="1994694"/>
            <a:ext cx="10842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b="1"/>
              <a:t>x-rays</a:t>
            </a:r>
          </a:p>
        </p:txBody>
      </p:sp>
      <p:sp>
        <p:nvSpPr>
          <p:cNvPr id="192527" name="Rectangle 51"/>
          <p:cNvSpPr>
            <a:spLocks noGrp="1" noChangeArrowheads="1"/>
          </p:cNvSpPr>
          <p:nvPr>
            <p:ph type="title"/>
          </p:nvPr>
        </p:nvSpPr>
        <p:spPr>
          <a:xfrm>
            <a:off x="685800" y="0"/>
            <a:ext cx="7772400" cy="1143000"/>
          </a:xfrm>
          <a:noFill/>
        </p:spPr>
        <p:txBody>
          <a:bodyPr/>
          <a:lstStyle/>
          <a:p>
            <a:pPr eaLnBrk="1" hangingPunct="1"/>
            <a:r>
              <a:rPr lang="en-US" altLang="en-US" sz="5400" smtClean="0"/>
              <a:t>Detector calibration</a:t>
            </a:r>
          </a:p>
        </p:txBody>
      </p:sp>
    </p:spTree>
    <p:extLst>
      <p:ext uri="{BB962C8B-B14F-4D97-AF65-F5344CB8AC3E}">
        <p14:creationId xmlns:p14="http://schemas.microsoft.com/office/powerpoint/2010/main" val="3602221402"/>
      </p:ext>
    </p:extLst>
  </p:cSld>
  <p:clrMapOvr>
    <a:masterClrMapping/>
  </p:clrMapOvr>
  <p:transition spd="slow"/>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ChangeArrowheads="1"/>
          </p:cNvSpPr>
          <p:nvPr/>
        </p:nvSpPr>
        <p:spPr bwMode="auto">
          <a:xfrm>
            <a:off x="0" y="4325938"/>
            <a:ext cx="9144000" cy="1190625"/>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3539" name="Rectangle 3"/>
          <p:cNvSpPr>
            <a:spLocks noChangeArrowheads="1"/>
          </p:cNvSpPr>
          <p:nvPr/>
        </p:nvSpPr>
        <p:spPr bwMode="auto">
          <a:xfrm>
            <a:off x="0" y="3802063"/>
            <a:ext cx="9144000" cy="515937"/>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3540" name="Rectangle 4"/>
          <p:cNvSpPr>
            <a:spLocks noChangeArrowheads="1"/>
          </p:cNvSpPr>
          <p:nvPr/>
        </p:nvSpPr>
        <p:spPr bwMode="auto">
          <a:xfrm rot="5400000">
            <a:off x="-1355725" y="3579812"/>
            <a:ext cx="11364913" cy="855663"/>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3541" name="Rectangle 5"/>
          <p:cNvSpPr>
            <a:spLocks noChangeArrowheads="1"/>
          </p:cNvSpPr>
          <p:nvPr/>
        </p:nvSpPr>
        <p:spPr bwMode="auto">
          <a:xfrm>
            <a:off x="0" y="3810000"/>
            <a:ext cx="9144000" cy="515938"/>
          </a:xfrm>
          <a:prstGeom prst="rect">
            <a:avLst/>
          </a:prstGeom>
          <a:solidFill>
            <a:schemeClr val="tx2">
              <a:alpha val="2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3542" name="Rectangle 6"/>
          <p:cNvSpPr>
            <a:spLocks noChangeArrowheads="1"/>
          </p:cNvSpPr>
          <p:nvPr/>
        </p:nvSpPr>
        <p:spPr bwMode="auto">
          <a:xfrm>
            <a:off x="0" y="5516563"/>
            <a:ext cx="9144000" cy="1341437"/>
          </a:xfrm>
          <a:prstGeom prst="rect">
            <a:avLst/>
          </a:prstGeom>
          <a:gradFill rotWithShape="1">
            <a:gsLst>
              <a:gs pos="0">
                <a:schemeClr val="accent1">
                  <a:alpha val="79999"/>
                </a:schemeClr>
              </a:gs>
              <a:gs pos="100000">
                <a:schemeClr val="accent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grpSp>
        <p:nvGrpSpPr>
          <p:cNvPr id="193543" name="Group 7"/>
          <p:cNvGrpSpPr>
            <a:grpSpLocks/>
          </p:cNvGrpSpPr>
          <p:nvPr/>
        </p:nvGrpSpPr>
        <p:grpSpPr bwMode="auto">
          <a:xfrm>
            <a:off x="0" y="5516563"/>
            <a:ext cx="9434513" cy="1341437"/>
            <a:chOff x="-125" y="3475"/>
            <a:chExt cx="5943" cy="845"/>
          </a:xfrm>
        </p:grpSpPr>
        <p:sp>
          <p:nvSpPr>
            <p:cNvPr id="193552" name="Rectangle 8"/>
            <p:cNvSpPr>
              <a:spLocks noChangeArrowheads="1"/>
            </p:cNvSpPr>
            <p:nvPr/>
          </p:nvSpPr>
          <p:spPr bwMode="auto">
            <a:xfrm>
              <a:off x="103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3553" name="Rectangle 9"/>
            <p:cNvSpPr>
              <a:spLocks noChangeArrowheads="1"/>
            </p:cNvSpPr>
            <p:nvPr/>
          </p:nvSpPr>
          <p:spPr bwMode="auto">
            <a:xfrm>
              <a:off x="119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3554" name="Rectangle 10"/>
            <p:cNvSpPr>
              <a:spLocks noChangeArrowheads="1"/>
            </p:cNvSpPr>
            <p:nvPr/>
          </p:nvSpPr>
          <p:spPr bwMode="auto">
            <a:xfrm>
              <a:off x="136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3555" name="Rectangle 11"/>
            <p:cNvSpPr>
              <a:spLocks noChangeArrowheads="1"/>
            </p:cNvSpPr>
            <p:nvPr/>
          </p:nvSpPr>
          <p:spPr bwMode="auto">
            <a:xfrm>
              <a:off x="152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3556" name="Rectangle 12"/>
            <p:cNvSpPr>
              <a:spLocks noChangeArrowheads="1"/>
            </p:cNvSpPr>
            <p:nvPr/>
          </p:nvSpPr>
          <p:spPr bwMode="auto">
            <a:xfrm>
              <a:off x="37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3557" name="Rectangle 13"/>
            <p:cNvSpPr>
              <a:spLocks noChangeArrowheads="1"/>
            </p:cNvSpPr>
            <p:nvPr/>
          </p:nvSpPr>
          <p:spPr bwMode="auto">
            <a:xfrm>
              <a:off x="53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3558" name="Rectangle 14"/>
            <p:cNvSpPr>
              <a:spLocks noChangeArrowheads="1"/>
            </p:cNvSpPr>
            <p:nvPr/>
          </p:nvSpPr>
          <p:spPr bwMode="auto">
            <a:xfrm>
              <a:off x="70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3559" name="Rectangle 15"/>
            <p:cNvSpPr>
              <a:spLocks noChangeArrowheads="1"/>
            </p:cNvSpPr>
            <p:nvPr/>
          </p:nvSpPr>
          <p:spPr bwMode="auto">
            <a:xfrm>
              <a:off x="86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3560" name="Rectangle 16"/>
            <p:cNvSpPr>
              <a:spLocks noChangeArrowheads="1"/>
            </p:cNvSpPr>
            <p:nvPr/>
          </p:nvSpPr>
          <p:spPr bwMode="auto">
            <a:xfrm>
              <a:off x="169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3561" name="Rectangle 17"/>
            <p:cNvSpPr>
              <a:spLocks noChangeArrowheads="1"/>
            </p:cNvSpPr>
            <p:nvPr/>
          </p:nvSpPr>
          <p:spPr bwMode="auto">
            <a:xfrm>
              <a:off x="185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3562" name="Rectangle 18"/>
            <p:cNvSpPr>
              <a:spLocks noChangeArrowheads="1"/>
            </p:cNvSpPr>
            <p:nvPr/>
          </p:nvSpPr>
          <p:spPr bwMode="auto">
            <a:xfrm>
              <a:off x="202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3563" name="Rectangle 19"/>
            <p:cNvSpPr>
              <a:spLocks noChangeArrowheads="1"/>
            </p:cNvSpPr>
            <p:nvPr/>
          </p:nvSpPr>
          <p:spPr bwMode="auto">
            <a:xfrm>
              <a:off x="218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3564" name="Rectangle 20"/>
            <p:cNvSpPr>
              <a:spLocks noChangeArrowheads="1"/>
            </p:cNvSpPr>
            <p:nvPr/>
          </p:nvSpPr>
          <p:spPr bwMode="auto">
            <a:xfrm>
              <a:off x="235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3565" name="Rectangle 21"/>
            <p:cNvSpPr>
              <a:spLocks noChangeArrowheads="1"/>
            </p:cNvSpPr>
            <p:nvPr/>
          </p:nvSpPr>
          <p:spPr bwMode="auto">
            <a:xfrm>
              <a:off x="251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3566" name="Rectangle 22"/>
            <p:cNvSpPr>
              <a:spLocks noChangeArrowheads="1"/>
            </p:cNvSpPr>
            <p:nvPr/>
          </p:nvSpPr>
          <p:spPr bwMode="auto">
            <a:xfrm>
              <a:off x="268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3567" name="Rectangle 23"/>
            <p:cNvSpPr>
              <a:spLocks noChangeArrowheads="1"/>
            </p:cNvSpPr>
            <p:nvPr/>
          </p:nvSpPr>
          <p:spPr bwMode="auto">
            <a:xfrm>
              <a:off x="284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3568" name="Rectangle 24"/>
            <p:cNvSpPr>
              <a:spLocks noChangeArrowheads="1"/>
            </p:cNvSpPr>
            <p:nvPr/>
          </p:nvSpPr>
          <p:spPr bwMode="auto">
            <a:xfrm>
              <a:off x="301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3569" name="Rectangle 25"/>
            <p:cNvSpPr>
              <a:spLocks noChangeArrowheads="1"/>
            </p:cNvSpPr>
            <p:nvPr/>
          </p:nvSpPr>
          <p:spPr bwMode="auto">
            <a:xfrm>
              <a:off x="317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3570" name="Rectangle 26"/>
            <p:cNvSpPr>
              <a:spLocks noChangeArrowheads="1"/>
            </p:cNvSpPr>
            <p:nvPr/>
          </p:nvSpPr>
          <p:spPr bwMode="auto">
            <a:xfrm>
              <a:off x="334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3571" name="Rectangle 27"/>
            <p:cNvSpPr>
              <a:spLocks noChangeArrowheads="1"/>
            </p:cNvSpPr>
            <p:nvPr/>
          </p:nvSpPr>
          <p:spPr bwMode="auto">
            <a:xfrm>
              <a:off x="350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3572" name="Rectangle 28"/>
            <p:cNvSpPr>
              <a:spLocks noChangeArrowheads="1"/>
            </p:cNvSpPr>
            <p:nvPr/>
          </p:nvSpPr>
          <p:spPr bwMode="auto">
            <a:xfrm>
              <a:off x="367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3573" name="Rectangle 29"/>
            <p:cNvSpPr>
              <a:spLocks noChangeArrowheads="1"/>
            </p:cNvSpPr>
            <p:nvPr/>
          </p:nvSpPr>
          <p:spPr bwMode="auto">
            <a:xfrm>
              <a:off x="383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3574" name="Rectangle 30"/>
            <p:cNvSpPr>
              <a:spLocks noChangeArrowheads="1"/>
            </p:cNvSpPr>
            <p:nvPr/>
          </p:nvSpPr>
          <p:spPr bwMode="auto">
            <a:xfrm>
              <a:off x="400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3575" name="Rectangle 31"/>
            <p:cNvSpPr>
              <a:spLocks noChangeArrowheads="1"/>
            </p:cNvSpPr>
            <p:nvPr/>
          </p:nvSpPr>
          <p:spPr bwMode="auto">
            <a:xfrm>
              <a:off x="416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3576" name="Rectangle 32"/>
            <p:cNvSpPr>
              <a:spLocks noChangeArrowheads="1"/>
            </p:cNvSpPr>
            <p:nvPr/>
          </p:nvSpPr>
          <p:spPr bwMode="auto">
            <a:xfrm>
              <a:off x="433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3577" name="Rectangle 33"/>
            <p:cNvSpPr>
              <a:spLocks noChangeArrowheads="1"/>
            </p:cNvSpPr>
            <p:nvPr/>
          </p:nvSpPr>
          <p:spPr bwMode="auto">
            <a:xfrm>
              <a:off x="449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3578" name="Rectangle 34"/>
            <p:cNvSpPr>
              <a:spLocks noChangeArrowheads="1"/>
            </p:cNvSpPr>
            <p:nvPr/>
          </p:nvSpPr>
          <p:spPr bwMode="auto">
            <a:xfrm>
              <a:off x="466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3579" name="Rectangle 35"/>
            <p:cNvSpPr>
              <a:spLocks noChangeArrowheads="1"/>
            </p:cNvSpPr>
            <p:nvPr/>
          </p:nvSpPr>
          <p:spPr bwMode="auto">
            <a:xfrm>
              <a:off x="482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3580" name="Rectangle 36"/>
            <p:cNvSpPr>
              <a:spLocks noChangeArrowheads="1"/>
            </p:cNvSpPr>
            <p:nvPr/>
          </p:nvSpPr>
          <p:spPr bwMode="auto">
            <a:xfrm>
              <a:off x="499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3581" name="Rectangle 37"/>
            <p:cNvSpPr>
              <a:spLocks noChangeArrowheads="1"/>
            </p:cNvSpPr>
            <p:nvPr/>
          </p:nvSpPr>
          <p:spPr bwMode="auto">
            <a:xfrm>
              <a:off x="515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3582" name="Rectangle 38"/>
            <p:cNvSpPr>
              <a:spLocks noChangeArrowheads="1"/>
            </p:cNvSpPr>
            <p:nvPr/>
          </p:nvSpPr>
          <p:spPr bwMode="auto">
            <a:xfrm>
              <a:off x="532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3583" name="Rectangle 39"/>
            <p:cNvSpPr>
              <a:spLocks noChangeArrowheads="1"/>
            </p:cNvSpPr>
            <p:nvPr/>
          </p:nvSpPr>
          <p:spPr bwMode="auto">
            <a:xfrm>
              <a:off x="548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3584" name="Rectangle 40"/>
            <p:cNvSpPr>
              <a:spLocks noChangeArrowheads="1"/>
            </p:cNvSpPr>
            <p:nvPr/>
          </p:nvSpPr>
          <p:spPr bwMode="auto">
            <a:xfrm>
              <a:off x="205"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2800" b="1"/>
            </a:p>
          </p:txBody>
        </p:sp>
        <p:sp>
          <p:nvSpPr>
            <p:cNvPr id="193585" name="Rectangle 41"/>
            <p:cNvSpPr>
              <a:spLocks noChangeArrowheads="1"/>
            </p:cNvSpPr>
            <p:nvPr/>
          </p:nvSpPr>
          <p:spPr bwMode="auto">
            <a:xfrm>
              <a:off x="40"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3586" name="Rectangle 42"/>
            <p:cNvSpPr>
              <a:spLocks noChangeArrowheads="1"/>
            </p:cNvSpPr>
            <p:nvPr/>
          </p:nvSpPr>
          <p:spPr bwMode="auto">
            <a:xfrm>
              <a:off x="565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3587" name="Rectangle 43"/>
            <p:cNvSpPr>
              <a:spLocks noChangeArrowheads="1"/>
            </p:cNvSpPr>
            <p:nvPr/>
          </p:nvSpPr>
          <p:spPr bwMode="auto">
            <a:xfrm>
              <a:off x="-125"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grpSp>
      <p:sp>
        <p:nvSpPr>
          <p:cNvPr id="193544" name="Text Box 44"/>
          <p:cNvSpPr txBox="1">
            <a:spLocks noChangeArrowheads="1"/>
          </p:cNvSpPr>
          <p:nvPr/>
        </p:nvSpPr>
        <p:spPr bwMode="auto">
          <a:xfrm>
            <a:off x="196850" y="3810000"/>
            <a:ext cx="131286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b="1">
                <a:solidFill>
                  <a:schemeClr val="bg1"/>
                </a:solidFill>
              </a:rPr>
              <a:t>plastic</a:t>
            </a:r>
          </a:p>
        </p:txBody>
      </p:sp>
      <p:sp>
        <p:nvSpPr>
          <p:cNvPr id="193545" name="Text Box 45"/>
          <p:cNvSpPr txBox="1">
            <a:spLocks noChangeArrowheads="1"/>
          </p:cNvSpPr>
          <p:nvPr/>
        </p:nvSpPr>
        <p:spPr bwMode="auto">
          <a:xfrm>
            <a:off x="276225" y="3013075"/>
            <a:ext cx="6191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b="1"/>
              <a:t>air</a:t>
            </a:r>
          </a:p>
        </p:txBody>
      </p:sp>
      <p:sp>
        <p:nvSpPr>
          <p:cNvPr id="193546" name="Rectangle 46"/>
          <p:cNvSpPr>
            <a:spLocks noChangeArrowheads="1"/>
          </p:cNvSpPr>
          <p:nvPr/>
        </p:nvSpPr>
        <p:spPr bwMode="auto">
          <a:xfrm>
            <a:off x="0" y="4318000"/>
            <a:ext cx="9144000" cy="1190625"/>
          </a:xfrm>
          <a:prstGeom prst="rect">
            <a:avLst/>
          </a:prstGeom>
          <a:gradFill rotWithShape="1">
            <a:gsLst>
              <a:gs pos="0">
                <a:srgbClr val="00FF00">
                  <a:alpha val="10001"/>
                </a:srgbClr>
              </a:gs>
              <a:gs pos="100000">
                <a:srgbClr val="00FF00">
                  <a:alpha val="79999"/>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3547" name="Text Box 47"/>
          <p:cNvSpPr txBox="1">
            <a:spLocks noChangeArrowheads="1"/>
          </p:cNvSpPr>
          <p:nvPr/>
        </p:nvSpPr>
        <p:spPr bwMode="auto">
          <a:xfrm>
            <a:off x="276225" y="5927725"/>
            <a:ext cx="1154113" cy="519113"/>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b="1"/>
              <a:t>fibers</a:t>
            </a:r>
          </a:p>
        </p:txBody>
      </p:sp>
      <p:sp>
        <p:nvSpPr>
          <p:cNvPr id="193548" name="Text Box 48"/>
          <p:cNvSpPr txBox="1">
            <a:spLocks noChangeArrowheads="1"/>
          </p:cNvSpPr>
          <p:nvPr/>
        </p:nvSpPr>
        <p:spPr bwMode="auto">
          <a:xfrm>
            <a:off x="234950" y="4665663"/>
            <a:ext cx="201453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b="1"/>
              <a:t>Gd</a:t>
            </a:r>
            <a:r>
              <a:rPr lang="en-US" altLang="en-US" sz="2800" b="1" baseline="-25000"/>
              <a:t>2</a:t>
            </a:r>
            <a:r>
              <a:rPr lang="en-US" altLang="en-US" sz="2800" b="1"/>
              <a:t>O</a:t>
            </a:r>
            <a:r>
              <a:rPr lang="en-US" altLang="en-US" sz="2800" b="1" baseline="-25000"/>
              <a:t>2</a:t>
            </a:r>
            <a:r>
              <a:rPr lang="en-US" altLang="en-US" sz="2800" b="1"/>
              <a:t>S:Tb</a:t>
            </a:r>
          </a:p>
        </p:txBody>
      </p:sp>
      <p:sp>
        <p:nvSpPr>
          <p:cNvPr id="193549" name="Freeform 49"/>
          <p:cNvSpPr>
            <a:spLocks/>
          </p:cNvSpPr>
          <p:nvPr/>
        </p:nvSpPr>
        <p:spPr bwMode="auto">
          <a:xfrm>
            <a:off x="2757488" y="2865438"/>
            <a:ext cx="3278187" cy="950912"/>
          </a:xfrm>
          <a:custGeom>
            <a:avLst/>
            <a:gdLst>
              <a:gd name="T0" fmla="*/ 0 w 1490"/>
              <a:gd name="T1" fmla="*/ 2147483647 h 536"/>
              <a:gd name="T2" fmla="*/ 2147483647 w 1490"/>
              <a:gd name="T3" fmla="*/ 2147483647 h 536"/>
              <a:gd name="T4" fmla="*/ 2147483647 w 1490"/>
              <a:gd name="T5" fmla="*/ 2147483647 h 536"/>
              <a:gd name="T6" fmla="*/ 2147483647 w 1490"/>
              <a:gd name="T7" fmla="*/ 2147483647 h 536"/>
              <a:gd name="T8" fmla="*/ 2147483647 w 1490"/>
              <a:gd name="T9" fmla="*/ 2147483647 h 536"/>
              <a:gd name="T10" fmla="*/ 2147483647 w 1490"/>
              <a:gd name="T11" fmla="*/ 2147483647 h 536"/>
              <a:gd name="T12" fmla="*/ 2147483647 w 1490"/>
              <a:gd name="T13" fmla="*/ 2147483647 h 536"/>
              <a:gd name="T14" fmla="*/ 2147483647 w 1490"/>
              <a:gd name="T15" fmla="*/ 2147483647 h 5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0" h="536">
                <a:moveTo>
                  <a:pt x="0" y="536"/>
                </a:moveTo>
                <a:cubicBezTo>
                  <a:pt x="148" y="525"/>
                  <a:pt x="297" y="514"/>
                  <a:pt x="402" y="436"/>
                </a:cubicBezTo>
                <a:cubicBezTo>
                  <a:pt x="507" y="358"/>
                  <a:pt x="573" y="140"/>
                  <a:pt x="631" y="70"/>
                </a:cubicBezTo>
                <a:cubicBezTo>
                  <a:pt x="689" y="0"/>
                  <a:pt x="716" y="7"/>
                  <a:pt x="749" y="15"/>
                </a:cubicBezTo>
                <a:cubicBezTo>
                  <a:pt x="782" y="23"/>
                  <a:pt x="797" y="52"/>
                  <a:pt x="832" y="116"/>
                </a:cubicBezTo>
                <a:cubicBezTo>
                  <a:pt x="867" y="180"/>
                  <a:pt x="905" y="335"/>
                  <a:pt x="960" y="399"/>
                </a:cubicBezTo>
                <a:cubicBezTo>
                  <a:pt x="1015" y="463"/>
                  <a:pt x="1073" y="482"/>
                  <a:pt x="1161" y="500"/>
                </a:cubicBezTo>
                <a:cubicBezTo>
                  <a:pt x="1249" y="518"/>
                  <a:pt x="1369" y="513"/>
                  <a:pt x="1490" y="50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3550" name="Text Box 50"/>
          <p:cNvSpPr txBox="1">
            <a:spLocks noChangeArrowheads="1"/>
          </p:cNvSpPr>
          <p:nvPr/>
        </p:nvSpPr>
        <p:spPr bwMode="auto">
          <a:xfrm rot="5400000">
            <a:off x="3840957" y="1807369"/>
            <a:ext cx="10842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b="1"/>
              <a:t>x-rays</a:t>
            </a:r>
          </a:p>
        </p:txBody>
      </p:sp>
      <p:sp>
        <p:nvSpPr>
          <p:cNvPr id="193551" name="Rectangle 51"/>
          <p:cNvSpPr>
            <a:spLocks noGrp="1" noChangeArrowheads="1"/>
          </p:cNvSpPr>
          <p:nvPr>
            <p:ph type="title"/>
          </p:nvPr>
        </p:nvSpPr>
        <p:spPr>
          <a:xfrm>
            <a:off x="685800" y="0"/>
            <a:ext cx="7772400" cy="1143000"/>
          </a:xfrm>
          <a:noFill/>
        </p:spPr>
        <p:txBody>
          <a:bodyPr/>
          <a:lstStyle/>
          <a:p>
            <a:pPr eaLnBrk="1" hangingPunct="1"/>
            <a:r>
              <a:rPr lang="en-US" altLang="en-US" sz="5400" smtClean="0"/>
              <a:t>Detector calibration</a:t>
            </a:r>
          </a:p>
        </p:txBody>
      </p:sp>
    </p:spTree>
    <p:extLst>
      <p:ext uri="{BB962C8B-B14F-4D97-AF65-F5344CB8AC3E}">
        <p14:creationId xmlns:p14="http://schemas.microsoft.com/office/powerpoint/2010/main" val="3953692693"/>
      </p:ext>
    </p:extLst>
  </p:cSld>
  <p:clrMapOvr>
    <a:masterClrMapping/>
  </p:clrMapOvr>
  <p:transition spd="slow"/>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ChangeArrowheads="1"/>
          </p:cNvSpPr>
          <p:nvPr/>
        </p:nvSpPr>
        <p:spPr bwMode="auto">
          <a:xfrm>
            <a:off x="0" y="4173538"/>
            <a:ext cx="9144000" cy="1343025"/>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4563" name="Rectangle 3"/>
          <p:cNvSpPr>
            <a:spLocks noChangeArrowheads="1"/>
          </p:cNvSpPr>
          <p:nvPr/>
        </p:nvSpPr>
        <p:spPr bwMode="auto">
          <a:xfrm>
            <a:off x="0" y="3649663"/>
            <a:ext cx="9144000" cy="515937"/>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4564" name="Rectangle 4"/>
          <p:cNvSpPr>
            <a:spLocks noChangeArrowheads="1"/>
          </p:cNvSpPr>
          <p:nvPr/>
        </p:nvSpPr>
        <p:spPr bwMode="auto">
          <a:xfrm rot="5400000">
            <a:off x="-1355725" y="3579812"/>
            <a:ext cx="11364913" cy="855663"/>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4565" name="Rectangle 5"/>
          <p:cNvSpPr>
            <a:spLocks noChangeArrowheads="1"/>
          </p:cNvSpPr>
          <p:nvPr/>
        </p:nvSpPr>
        <p:spPr bwMode="auto">
          <a:xfrm>
            <a:off x="0" y="3657600"/>
            <a:ext cx="9144000" cy="515938"/>
          </a:xfrm>
          <a:prstGeom prst="rect">
            <a:avLst/>
          </a:prstGeom>
          <a:solidFill>
            <a:schemeClr val="tx2">
              <a:alpha val="2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4566" name="Rectangle 6"/>
          <p:cNvSpPr>
            <a:spLocks noChangeArrowheads="1"/>
          </p:cNvSpPr>
          <p:nvPr/>
        </p:nvSpPr>
        <p:spPr bwMode="auto">
          <a:xfrm>
            <a:off x="0" y="5516563"/>
            <a:ext cx="9144000" cy="1341437"/>
          </a:xfrm>
          <a:prstGeom prst="rect">
            <a:avLst/>
          </a:prstGeom>
          <a:gradFill rotWithShape="1">
            <a:gsLst>
              <a:gs pos="0">
                <a:schemeClr val="accent1">
                  <a:alpha val="79999"/>
                </a:schemeClr>
              </a:gs>
              <a:gs pos="100000">
                <a:schemeClr val="accent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grpSp>
        <p:nvGrpSpPr>
          <p:cNvPr id="194567" name="Group 7"/>
          <p:cNvGrpSpPr>
            <a:grpSpLocks/>
          </p:cNvGrpSpPr>
          <p:nvPr/>
        </p:nvGrpSpPr>
        <p:grpSpPr bwMode="auto">
          <a:xfrm>
            <a:off x="0" y="5516563"/>
            <a:ext cx="9434513" cy="1341437"/>
            <a:chOff x="-125" y="3475"/>
            <a:chExt cx="5943" cy="845"/>
          </a:xfrm>
        </p:grpSpPr>
        <p:sp>
          <p:nvSpPr>
            <p:cNvPr id="194576" name="Rectangle 8"/>
            <p:cNvSpPr>
              <a:spLocks noChangeArrowheads="1"/>
            </p:cNvSpPr>
            <p:nvPr/>
          </p:nvSpPr>
          <p:spPr bwMode="auto">
            <a:xfrm>
              <a:off x="103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4577" name="Rectangle 9"/>
            <p:cNvSpPr>
              <a:spLocks noChangeArrowheads="1"/>
            </p:cNvSpPr>
            <p:nvPr/>
          </p:nvSpPr>
          <p:spPr bwMode="auto">
            <a:xfrm>
              <a:off x="119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4578" name="Rectangle 10"/>
            <p:cNvSpPr>
              <a:spLocks noChangeArrowheads="1"/>
            </p:cNvSpPr>
            <p:nvPr/>
          </p:nvSpPr>
          <p:spPr bwMode="auto">
            <a:xfrm>
              <a:off x="136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4579" name="Rectangle 11"/>
            <p:cNvSpPr>
              <a:spLocks noChangeArrowheads="1"/>
            </p:cNvSpPr>
            <p:nvPr/>
          </p:nvSpPr>
          <p:spPr bwMode="auto">
            <a:xfrm>
              <a:off x="152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4580" name="Rectangle 12"/>
            <p:cNvSpPr>
              <a:spLocks noChangeArrowheads="1"/>
            </p:cNvSpPr>
            <p:nvPr/>
          </p:nvSpPr>
          <p:spPr bwMode="auto">
            <a:xfrm>
              <a:off x="37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4581" name="Rectangle 13"/>
            <p:cNvSpPr>
              <a:spLocks noChangeArrowheads="1"/>
            </p:cNvSpPr>
            <p:nvPr/>
          </p:nvSpPr>
          <p:spPr bwMode="auto">
            <a:xfrm>
              <a:off x="53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4582" name="Rectangle 14"/>
            <p:cNvSpPr>
              <a:spLocks noChangeArrowheads="1"/>
            </p:cNvSpPr>
            <p:nvPr/>
          </p:nvSpPr>
          <p:spPr bwMode="auto">
            <a:xfrm>
              <a:off x="70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4583" name="Rectangle 15"/>
            <p:cNvSpPr>
              <a:spLocks noChangeArrowheads="1"/>
            </p:cNvSpPr>
            <p:nvPr/>
          </p:nvSpPr>
          <p:spPr bwMode="auto">
            <a:xfrm>
              <a:off x="86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4584" name="Rectangle 16"/>
            <p:cNvSpPr>
              <a:spLocks noChangeArrowheads="1"/>
            </p:cNvSpPr>
            <p:nvPr/>
          </p:nvSpPr>
          <p:spPr bwMode="auto">
            <a:xfrm>
              <a:off x="169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4585" name="Rectangle 17"/>
            <p:cNvSpPr>
              <a:spLocks noChangeArrowheads="1"/>
            </p:cNvSpPr>
            <p:nvPr/>
          </p:nvSpPr>
          <p:spPr bwMode="auto">
            <a:xfrm>
              <a:off x="185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4586" name="Rectangle 18"/>
            <p:cNvSpPr>
              <a:spLocks noChangeArrowheads="1"/>
            </p:cNvSpPr>
            <p:nvPr/>
          </p:nvSpPr>
          <p:spPr bwMode="auto">
            <a:xfrm>
              <a:off x="202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4587" name="Rectangle 19"/>
            <p:cNvSpPr>
              <a:spLocks noChangeArrowheads="1"/>
            </p:cNvSpPr>
            <p:nvPr/>
          </p:nvSpPr>
          <p:spPr bwMode="auto">
            <a:xfrm>
              <a:off x="218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4588" name="Rectangle 20"/>
            <p:cNvSpPr>
              <a:spLocks noChangeArrowheads="1"/>
            </p:cNvSpPr>
            <p:nvPr/>
          </p:nvSpPr>
          <p:spPr bwMode="auto">
            <a:xfrm>
              <a:off x="235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4589" name="Rectangle 21"/>
            <p:cNvSpPr>
              <a:spLocks noChangeArrowheads="1"/>
            </p:cNvSpPr>
            <p:nvPr/>
          </p:nvSpPr>
          <p:spPr bwMode="auto">
            <a:xfrm>
              <a:off x="251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4590" name="Rectangle 22"/>
            <p:cNvSpPr>
              <a:spLocks noChangeArrowheads="1"/>
            </p:cNvSpPr>
            <p:nvPr/>
          </p:nvSpPr>
          <p:spPr bwMode="auto">
            <a:xfrm>
              <a:off x="268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4591" name="Rectangle 23"/>
            <p:cNvSpPr>
              <a:spLocks noChangeArrowheads="1"/>
            </p:cNvSpPr>
            <p:nvPr/>
          </p:nvSpPr>
          <p:spPr bwMode="auto">
            <a:xfrm>
              <a:off x="284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4592" name="Rectangle 24"/>
            <p:cNvSpPr>
              <a:spLocks noChangeArrowheads="1"/>
            </p:cNvSpPr>
            <p:nvPr/>
          </p:nvSpPr>
          <p:spPr bwMode="auto">
            <a:xfrm>
              <a:off x="301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4593" name="Rectangle 25"/>
            <p:cNvSpPr>
              <a:spLocks noChangeArrowheads="1"/>
            </p:cNvSpPr>
            <p:nvPr/>
          </p:nvSpPr>
          <p:spPr bwMode="auto">
            <a:xfrm>
              <a:off x="317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4594" name="Rectangle 26"/>
            <p:cNvSpPr>
              <a:spLocks noChangeArrowheads="1"/>
            </p:cNvSpPr>
            <p:nvPr/>
          </p:nvSpPr>
          <p:spPr bwMode="auto">
            <a:xfrm>
              <a:off x="334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4595" name="Rectangle 27"/>
            <p:cNvSpPr>
              <a:spLocks noChangeArrowheads="1"/>
            </p:cNvSpPr>
            <p:nvPr/>
          </p:nvSpPr>
          <p:spPr bwMode="auto">
            <a:xfrm>
              <a:off x="350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4596" name="Rectangle 28"/>
            <p:cNvSpPr>
              <a:spLocks noChangeArrowheads="1"/>
            </p:cNvSpPr>
            <p:nvPr/>
          </p:nvSpPr>
          <p:spPr bwMode="auto">
            <a:xfrm>
              <a:off x="367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4597" name="Rectangle 29"/>
            <p:cNvSpPr>
              <a:spLocks noChangeArrowheads="1"/>
            </p:cNvSpPr>
            <p:nvPr/>
          </p:nvSpPr>
          <p:spPr bwMode="auto">
            <a:xfrm>
              <a:off x="383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4598" name="Rectangle 30"/>
            <p:cNvSpPr>
              <a:spLocks noChangeArrowheads="1"/>
            </p:cNvSpPr>
            <p:nvPr/>
          </p:nvSpPr>
          <p:spPr bwMode="auto">
            <a:xfrm>
              <a:off x="400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4599" name="Rectangle 31"/>
            <p:cNvSpPr>
              <a:spLocks noChangeArrowheads="1"/>
            </p:cNvSpPr>
            <p:nvPr/>
          </p:nvSpPr>
          <p:spPr bwMode="auto">
            <a:xfrm>
              <a:off x="416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4600" name="Rectangle 32"/>
            <p:cNvSpPr>
              <a:spLocks noChangeArrowheads="1"/>
            </p:cNvSpPr>
            <p:nvPr/>
          </p:nvSpPr>
          <p:spPr bwMode="auto">
            <a:xfrm>
              <a:off x="433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4601" name="Rectangle 33"/>
            <p:cNvSpPr>
              <a:spLocks noChangeArrowheads="1"/>
            </p:cNvSpPr>
            <p:nvPr/>
          </p:nvSpPr>
          <p:spPr bwMode="auto">
            <a:xfrm>
              <a:off x="449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4602" name="Rectangle 34"/>
            <p:cNvSpPr>
              <a:spLocks noChangeArrowheads="1"/>
            </p:cNvSpPr>
            <p:nvPr/>
          </p:nvSpPr>
          <p:spPr bwMode="auto">
            <a:xfrm>
              <a:off x="466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4603" name="Rectangle 35"/>
            <p:cNvSpPr>
              <a:spLocks noChangeArrowheads="1"/>
            </p:cNvSpPr>
            <p:nvPr/>
          </p:nvSpPr>
          <p:spPr bwMode="auto">
            <a:xfrm>
              <a:off x="482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4604" name="Rectangle 36"/>
            <p:cNvSpPr>
              <a:spLocks noChangeArrowheads="1"/>
            </p:cNvSpPr>
            <p:nvPr/>
          </p:nvSpPr>
          <p:spPr bwMode="auto">
            <a:xfrm>
              <a:off x="499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4605" name="Rectangle 37"/>
            <p:cNvSpPr>
              <a:spLocks noChangeArrowheads="1"/>
            </p:cNvSpPr>
            <p:nvPr/>
          </p:nvSpPr>
          <p:spPr bwMode="auto">
            <a:xfrm>
              <a:off x="515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4606" name="Rectangle 38"/>
            <p:cNvSpPr>
              <a:spLocks noChangeArrowheads="1"/>
            </p:cNvSpPr>
            <p:nvPr/>
          </p:nvSpPr>
          <p:spPr bwMode="auto">
            <a:xfrm>
              <a:off x="532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4607" name="Rectangle 39"/>
            <p:cNvSpPr>
              <a:spLocks noChangeArrowheads="1"/>
            </p:cNvSpPr>
            <p:nvPr/>
          </p:nvSpPr>
          <p:spPr bwMode="auto">
            <a:xfrm>
              <a:off x="5488"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4608" name="Rectangle 40"/>
            <p:cNvSpPr>
              <a:spLocks noChangeArrowheads="1"/>
            </p:cNvSpPr>
            <p:nvPr/>
          </p:nvSpPr>
          <p:spPr bwMode="auto">
            <a:xfrm>
              <a:off x="205"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2800" b="1"/>
            </a:p>
          </p:txBody>
        </p:sp>
        <p:sp>
          <p:nvSpPr>
            <p:cNvPr id="194609" name="Rectangle 41"/>
            <p:cNvSpPr>
              <a:spLocks noChangeArrowheads="1"/>
            </p:cNvSpPr>
            <p:nvPr/>
          </p:nvSpPr>
          <p:spPr bwMode="auto">
            <a:xfrm>
              <a:off x="40"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4610" name="Rectangle 42"/>
            <p:cNvSpPr>
              <a:spLocks noChangeArrowheads="1"/>
            </p:cNvSpPr>
            <p:nvPr/>
          </p:nvSpPr>
          <p:spPr bwMode="auto">
            <a:xfrm>
              <a:off x="5653"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4611" name="Rectangle 43"/>
            <p:cNvSpPr>
              <a:spLocks noChangeArrowheads="1"/>
            </p:cNvSpPr>
            <p:nvPr/>
          </p:nvSpPr>
          <p:spPr bwMode="auto">
            <a:xfrm>
              <a:off x="-125" y="3475"/>
              <a:ext cx="165" cy="8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grpSp>
      <p:sp>
        <p:nvSpPr>
          <p:cNvPr id="194568" name="Text Box 44"/>
          <p:cNvSpPr txBox="1">
            <a:spLocks noChangeArrowheads="1"/>
          </p:cNvSpPr>
          <p:nvPr/>
        </p:nvSpPr>
        <p:spPr bwMode="auto">
          <a:xfrm>
            <a:off x="196850" y="3657600"/>
            <a:ext cx="131286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b="1">
                <a:solidFill>
                  <a:schemeClr val="bg1"/>
                </a:solidFill>
              </a:rPr>
              <a:t>plastic</a:t>
            </a:r>
          </a:p>
        </p:txBody>
      </p:sp>
      <p:sp>
        <p:nvSpPr>
          <p:cNvPr id="194569" name="Text Box 45"/>
          <p:cNvSpPr txBox="1">
            <a:spLocks noChangeArrowheads="1"/>
          </p:cNvSpPr>
          <p:nvPr/>
        </p:nvSpPr>
        <p:spPr bwMode="auto">
          <a:xfrm>
            <a:off x="276225" y="2860675"/>
            <a:ext cx="6191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b="1"/>
              <a:t>air</a:t>
            </a:r>
          </a:p>
        </p:txBody>
      </p:sp>
      <p:sp>
        <p:nvSpPr>
          <p:cNvPr id="194570" name="Rectangle 46"/>
          <p:cNvSpPr>
            <a:spLocks noChangeArrowheads="1"/>
          </p:cNvSpPr>
          <p:nvPr/>
        </p:nvSpPr>
        <p:spPr bwMode="auto">
          <a:xfrm>
            <a:off x="0" y="4165600"/>
            <a:ext cx="9144000" cy="1347788"/>
          </a:xfrm>
          <a:prstGeom prst="rect">
            <a:avLst/>
          </a:prstGeom>
          <a:gradFill rotWithShape="1">
            <a:gsLst>
              <a:gs pos="0">
                <a:srgbClr val="00FF00">
                  <a:alpha val="10001"/>
                </a:srgbClr>
              </a:gs>
              <a:gs pos="100000">
                <a:srgbClr val="00FF00">
                  <a:alpha val="79999"/>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94571" name="Text Box 47"/>
          <p:cNvSpPr txBox="1">
            <a:spLocks noChangeArrowheads="1"/>
          </p:cNvSpPr>
          <p:nvPr/>
        </p:nvSpPr>
        <p:spPr bwMode="auto">
          <a:xfrm>
            <a:off x="276225" y="5927725"/>
            <a:ext cx="1154113" cy="519113"/>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b="1"/>
              <a:t>fibers</a:t>
            </a:r>
          </a:p>
        </p:txBody>
      </p:sp>
      <p:sp>
        <p:nvSpPr>
          <p:cNvPr id="194572" name="Text Box 48"/>
          <p:cNvSpPr txBox="1">
            <a:spLocks noChangeArrowheads="1"/>
          </p:cNvSpPr>
          <p:nvPr/>
        </p:nvSpPr>
        <p:spPr bwMode="auto">
          <a:xfrm>
            <a:off x="234950" y="4513263"/>
            <a:ext cx="201453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b="1"/>
              <a:t>Gd</a:t>
            </a:r>
            <a:r>
              <a:rPr lang="en-US" altLang="en-US" sz="2800" b="1" baseline="-25000"/>
              <a:t>2</a:t>
            </a:r>
            <a:r>
              <a:rPr lang="en-US" altLang="en-US" sz="2800" b="1"/>
              <a:t>O</a:t>
            </a:r>
            <a:r>
              <a:rPr lang="en-US" altLang="en-US" sz="2800" b="1" baseline="-25000"/>
              <a:t>2</a:t>
            </a:r>
            <a:r>
              <a:rPr lang="en-US" altLang="en-US" sz="2800" b="1"/>
              <a:t>S:Tb</a:t>
            </a:r>
          </a:p>
        </p:txBody>
      </p:sp>
      <p:sp>
        <p:nvSpPr>
          <p:cNvPr id="194573" name="Freeform 49"/>
          <p:cNvSpPr>
            <a:spLocks/>
          </p:cNvSpPr>
          <p:nvPr/>
        </p:nvSpPr>
        <p:spPr bwMode="auto">
          <a:xfrm>
            <a:off x="2757488" y="2563813"/>
            <a:ext cx="3278187" cy="1100137"/>
          </a:xfrm>
          <a:custGeom>
            <a:avLst/>
            <a:gdLst>
              <a:gd name="T0" fmla="*/ 0 w 1490"/>
              <a:gd name="T1" fmla="*/ 2147483647 h 536"/>
              <a:gd name="T2" fmla="*/ 2147483647 w 1490"/>
              <a:gd name="T3" fmla="*/ 2147483647 h 536"/>
              <a:gd name="T4" fmla="*/ 2147483647 w 1490"/>
              <a:gd name="T5" fmla="*/ 2147483647 h 536"/>
              <a:gd name="T6" fmla="*/ 2147483647 w 1490"/>
              <a:gd name="T7" fmla="*/ 2147483647 h 536"/>
              <a:gd name="T8" fmla="*/ 2147483647 w 1490"/>
              <a:gd name="T9" fmla="*/ 2147483647 h 536"/>
              <a:gd name="T10" fmla="*/ 2147483647 w 1490"/>
              <a:gd name="T11" fmla="*/ 2147483647 h 536"/>
              <a:gd name="T12" fmla="*/ 2147483647 w 1490"/>
              <a:gd name="T13" fmla="*/ 2147483647 h 536"/>
              <a:gd name="T14" fmla="*/ 2147483647 w 1490"/>
              <a:gd name="T15" fmla="*/ 2147483647 h 5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0" h="536">
                <a:moveTo>
                  <a:pt x="0" y="536"/>
                </a:moveTo>
                <a:cubicBezTo>
                  <a:pt x="148" y="525"/>
                  <a:pt x="297" y="514"/>
                  <a:pt x="402" y="436"/>
                </a:cubicBezTo>
                <a:cubicBezTo>
                  <a:pt x="507" y="358"/>
                  <a:pt x="573" y="140"/>
                  <a:pt x="631" y="70"/>
                </a:cubicBezTo>
                <a:cubicBezTo>
                  <a:pt x="689" y="0"/>
                  <a:pt x="716" y="7"/>
                  <a:pt x="749" y="15"/>
                </a:cubicBezTo>
                <a:cubicBezTo>
                  <a:pt x="782" y="23"/>
                  <a:pt x="797" y="52"/>
                  <a:pt x="832" y="116"/>
                </a:cubicBezTo>
                <a:cubicBezTo>
                  <a:pt x="867" y="180"/>
                  <a:pt x="905" y="335"/>
                  <a:pt x="960" y="399"/>
                </a:cubicBezTo>
                <a:cubicBezTo>
                  <a:pt x="1015" y="463"/>
                  <a:pt x="1073" y="482"/>
                  <a:pt x="1161" y="500"/>
                </a:cubicBezTo>
                <a:cubicBezTo>
                  <a:pt x="1249" y="518"/>
                  <a:pt x="1369" y="513"/>
                  <a:pt x="1490" y="50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574" name="Text Box 50"/>
          <p:cNvSpPr txBox="1">
            <a:spLocks noChangeArrowheads="1"/>
          </p:cNvSpPr>
          <p:nvPr/>
        </p:nvSpPr>
        <p:spPr bwMode="auto">
          <a:xfrm rot="5400000">
            <a:off x="3840957" y="1807369"/>
            <a:ext cx="10842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b="1"/>
              <a:t>x-rays</a:t>
            </a:r>
          </a:p>
        </p:txBody>
      </p:sp>
      <p:sp>
        <p:nvSpPr>
          <p:cNvPr id="194575" name="Rectangle 51"/>
          <p:cNvSpPr>
            <a:spLocks noGrp="1" noChangeArrowheads="1"/>
          </p:cNvSpPr>
          <p:nvPr>
            <p:ph type="title"/>
          </p:nvPr>
        </p:nvSpPr>
        <p:spPr>
          <a:xfrm>
            <a:off x="685800" y="0"/>
            <a:ext cx="7772400" cy="1143000"/>
          </a:xfrm>
          <a:noFill/>
        </p:spPr>
        <p:txBody>
          <a:bodyPr/>
          <a:lstStyle/>
          <a:p>
            <a:pPr eaLnBrk="1" hangingPunct="1"/>
            <a:r>
              <a:rPr lang="en-US" altLang="en-US" sz="5400" smtClean="0"/>
              <a:t>Detector calibration</a:t>
            </a:r>
          </a:p>
        </p:txBody>
      </p:sp>
    </p:spTree>
    <p:extLst>
      <p:ext uri="{BB962C8B-B14F-4D97-AF65-F5344CB8AC3E}">
        <p14:creationId xmlns:p14="http://schemas.microsoft.com/office/powerpoint/2010/main" val="3385384261"/>
      </p:ext>
    </p:extLst>
  </p:cSld>
  <p:clrMapOvr>
    <a:masterClrMapping/>
  </p:clrMapOvr>
  <p:transition spd="slow"/>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0" y="0"/>
            <a:ext cx="9144000" cy="1143000"/>
          </a:xfrm>
          <a:noFill/>
        </p:spPr>
        <p:txBody>
          <a:bodyPr/>
          <a:lstStyle/>
          <a:p>
            <a:pPr eaLnBrk="1" hangingPunct="1"/>
            <a:r>
              <a:rPr lang="en-US" altLang="en-US" sz="5400" smtClean="0"/>
              <a:t>Detector calibration: 7247 eV</a:t>
            </a:r>
          </a:p>
        </p:txBody>
      </p:sp>
      <p:pic>
        <p:nvPicPr>
          <p:cNvPr id="195587" name="Picture 3"/>
          <p:cNvPicPr>
            <a:picLocks noChangeAspect="1" noChangeArrowheads="1"/>
          </p:cNvPicPr>
          <p:nvPr/>
        </p:nvPicPr>
        <p:blipFill>
          <a:blip r:embed="rId2">
            <a:extLst>
              <a:ext uri="{28A0092B-C50C-407E-A947-70E740481C1C}">
                <a14:useLocalDpi xmlns:a14="http://schemas.microsoft.com/office/drawing/2010/main" val="0"/>
              </a:ext>
            </a:extLst>
          </a:blip>
          <a:srcRect l="7332" t="4607" r="7216" b="2943"/>
          <a:stretch>
            <a:fillRect/>
          </a:stretch>
        </p:blipFill>
        <p:spPr bwMode="auto">
          <a:xfrm>
            <a:off x="1927225" y="1233488"/>
            <a:ext cx="5283200" cy="519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5588" name="Text Box 4"/>
          <p:cNvSpPr txBox="1">
            <a:spLocks noChangeArrowheads="1"/>
          </p:cNvSpPr>
          <p:nvPr/>
        </p:nvSpPr>
        <p:spPr bwMode="auto">
          <a:xfrm>
            <a:off x="238125" y="2203450"/>
            <a:ext cx="1404938"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t>target:</a:t>
            </a:r>
          </a:p>
          <a:p>
            <a:pPr eaLnBrk="1" hangingPunct="1">
              <a:spcBef>
                <a:spcPct val="0"/>
              </a:spcBef>
              <a:buFontTx/>
              <a:buNone/>
            </a:pPr>
            <a:r>
              <a:rPr lang="en-US" altLang="en-US" sz="2400"/>
              <a:t>oil</a:t>
            </a:r>
          </a:p>
          <a:p>
            <a:pPr eaLnBrk="1" hangingPunct="1">
              <a:spcBef>
                <a:spcPct val="0"/>
              </a:spcBef>
              <a:buFontTx/>
              <a:buNone/>
            </a:pPr>
            <a:endParaRPr lang="en-US" altLang="en-US" sz="2400"/>
          </a:p>
          <a:p>
            <a:pPr eaLnBrk="1" hangingPunct="1">
              <a:spcBef>
                <a:spcPct val="0"/>
              </a:spcBef>
              <a:buFontTx/>
              <a:buNone/>
            </a:pPr>
            <a:r>
              <a:rPr lang="en-US" altLang="en-US" sz="2400"/>
              <a:t>distance:</a:t>
            </a:r>
          </a:p>
          <a:p>
            <a:pPr eaLnBrk="1" hangingPunct="1">
              <a:spcBef>
                <a:spcPct val="0"/>
              </a:spcBef>
              <a:buFontTx/>
              <a:buNone/>
            </a:pPr>
            <a:r>
              <a:rPr lang="en-US" altLang="en-US" sz="2400"/>
              <a:t>900 mm</a:t>
            </a:r>
          </a:p>
          <a:p>
            <a:pPr eaLnBrk="1" hangingPunct="1">
              <a:spcBef>
                <a:spcPct val="0"/>
              </a:spcBef>
              <a:buFontTx/>
              <a:buNone/>
            </a:pPr>
            <a:endParaRPr lang="en-US" altLang="en-US" sz="2400"/>
          </a:p>
          <a:p>
            <a:pPr eaLnBrk="1" hangingPunct="1">
              <a:spcBef>
                <a:spcPct val="0"/>
              </a:spcBef>
              <a:buFontTx/>
              <a:buNone/>
            </a:pPr>
            <a:r>
              <a:rPr lang="en-US" altLang="en-US" sz="2400"/>
              <a:t>2</a:t>
            </a:r>
            <a:r>
              <a:rPr lang="el-GR" altLang="en-US" sz="2400">
                <a:cs typeface="Arial" charset="0"/>
              </a:rPr>
              <a:t>θ</a:t>
            </a:r>
            <a:r>
              <a:rPr lang="en-US" altLang="en-US" sz="2400">
                <a:cs typeface="Arial" charset="0"/>
              </a:rPr>
              <a:t>:  12°</a:t>
            </a:r>
          </a:p>
        </p:txBody>
      </p:sp>
    </p:spTree>
    <p:extLst>
      <p:ext uri="{BB962C8B-B14F-4D97-AF65-F5344CB8AC3E}">
        <p14:creationId xmlns:p14="http://schemas.microsoft.com/office/powerpoint/2010/main" val="3911031666"/>
      </p:ext>
    </p:extLst>
  </p:cSld>
  <p:clrMapOvr>
    <a:masterClrMapping/>
  </p:clrMapOvr>
  <p:transition/>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a:xfrm>
            <a:off x="0" y="0"/>
            <a:ext cx="9144000" cy="1143000"/>
          </a:xfrm>
          <a:noFill/>
        </p:spPr>
        <p:txBody>
          <a:bodyPr/>
          <a:lstStyle/>
          <a:p>
            <a:pPr eaLnBrk="1" hangingPunct="1"/>
            <a:r>
              <a:rPr lang="en-US" altLang="en-US" sz="5400" smtClean="0"/>
              <a:t>Detector calibration: 7235 eV</a:t>
            </a:r>
          </a:p>
        </p:txBody>
      </p:sp>
      <p:pic>
        <p:nvPicPr>
          <p:cNvPr id="196611" name="Picture 3"/>
          <p:cNvPicPr>
            <a:picLocks noChangeAspect="1" noChangeArrowheads="1"/>
          </p:cNvPicPr>
          <p:nvPr/>
        </p:nvPicPr>
        <p:blipFill>
          <a:blip r:embed="rId2">
            <a:extLst>
              <a:ext uri="{28A0092B-C50C-407E-A947-70E740481C1C}">
                <a14:useLocalDpi xmlns:a14="http://schemas.microsoft.com/office/drawing/2010/main" val="0"/>
              </a:ext>
            </a:extLst>
          </a:blip>
          <a:srcRect l="7332" t="4607" r="7216" b="2943"/>
          <a:stretch>
            <a:fillRect/>
          </a:stretch>
        </p:blipFill>
        <p:spPr bwMode="auto">
          <a:xfrm>
            <a:off x="1927225" y="1233488"/>
            <a:ext cx="5283200" cy="519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6612" name="Text Box 4"/>
          <p:cNvSpPr txBox="1">
            <a:spLocks noChangeArrowheads="1"/>
          </p:cNvSpPr>
          <p:nvPr/>
        </p:nvSpPr>
        <p:spPr bwMode="auto">
          <a:xfrm>
            <a:off x="238125" y="2203450"/>
            <a:ext cx="1404938"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t>target:</a:t>
            </a:r>
          </a:p>
          <a:p>
            <a:pPr eaLnBrk="1" hangingPunct="1">
              <a:spcBef>
                <a:spcPct val="0"/>
              </a:spcBef>
              <a:buFontTx/>
              <a:buNone/>
            </a:pPr>
            <a:r>
              <a:rPr lang="en-US" altLang="en-US" sz="2400"/>
              <a:t>oil</a:t>
            </a:r>
          </a:p>
          <a:p>
            <a:pPr eaLnBrk="1" hangingPunct="1">
              <a:spcBef>
                <a:spcPct val="0"/>
              </a:spcBef>
              <a:buFontTx/>
              <a:buNone/>
            </a:pPr>
            <a:endParaRPr lang="en-US" altLang="en-US" sz="2400"/>
          </a:p>
          <a:p>
            <a:pPr eaLnBrk="1" hangingPunct="1">
              <a:spcBef>
                <a:spcPct val="0"/>
              </a:spcBef>
              <a:buFontTx/>
              <a:buNone/>
            </a:pPr>
            <a:r>
              <a:rPr lang="en-US" altLang="en-US" sz="2400"/>
              <a:t>distance:</a:t>
            </a:r>
          </a:p>
          <a:p>
            <a:pPr eaLnBrk="1" hangingPunct="1">
              <a:spcBef>
                <a:spcPct val="0"/>
              </a:spcBef>
              <a:buFontTx/>
              <a:buNone/>
            </a:pPr>
            <a:r>
              <a:rPr lang="en-US" altLang="en-US" sz="2400"/>
              <a:t>900 mm</a:t>
            </a:r>
          </a:p>
          <a:p>
            <a:pPr eaLnBrk="1" hangingPunct="1">
              <a:spcBef>
                <a:spcPct val="0"/>
              </a:spcBef>
              <a:buFontTx/>
              <a:buNone/>
            </a:pPr>
            <a:endParaRPr lang="en-US" altLang="en-US" sz="2400"/>
          </a:p>
          <a:p>
            <a:pPr eaLnBrk="1" hangingPunct="1">
              <a:spcBef>
                <a:spcPct val="0"/>
              </a:spcBef>
              <a:buFontTx/>
              <a:buNone/>
            </a:pPr>
            <a:r>
              <a:rPr lang="en-US" altLang="en-US" sz="2400"/>
              <a:t>2</a:t>
            </a:r>
            <a:r>
              <a:rPr lang="el-GR" altLang="en-US" sz="2400">
                <a:cs typeface="Arial" charset="0"/>
              </a:rPr>
              <a:t>θ</a:t>
            </a:r>
            <a:r>
              <a:rPr lang="en-US" altLang="en-US" sz="2400">
                <a:cs typeface="Arial" charset="0"/>
              </a:rPr>
              <a:t>:  12°</a:t>
            </a:r>
          </a:p>
        </p:txBody>
      </p:sp>
    </p:spTree>
    <p:extLst>
      <p:ext uri="{BB962C8B-B14F-4D97-AF65-F5344CB8AC3E}">
        <p14:creationId xmlns:p14="http://schemas.microsoft.com/office/powerpoint/2010/main" val="1482919863"/>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iff_1231"/>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7416800" y="1355725"/>
            <a:ext cx="901700" cy="452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 Box 3"/>
          <p:cNvSpPr txBox="1">
            <a:spLocks noChangeAspect="1" noChangeArrowheads="1"/>
          </p:cNvSpPr>
          <p:nvPr/>
        </p:nvSpPr>
        <p:spPr bwMode="auto">
          <a:xfrm rot="-5400000">
            <a:off x="7466806" y="3390107"/>
            <a:ext cx="24114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742950" indent="-285750" defTabSz="174625">
              <a:defRPr>
                <a:solidFill>
                  <a:schemeClr val="tx1"/>
                </a:solidFill>
                <a:latin typeface="Arial" charset="0"/>
              </a:defRPr>
            </a:lvl2pPr>
            <a:lvl3pPr marL="1143000" indent="-228600" defTabSz="174625">
              <a:defRPr>
                <a:solidFill>
                  <a:schemeClr val="tx1"/>
                </a:solidFill>
                <a:latin typeface="Arial" charset="0"/>
              </a:defRPr>
            </a:lvl3pPr>
            <a:lvl4pPr marL="1600200" indent="-228600" defTabSz="174625">
              <a:defRPr>
                <a:solidFill>
                  <a:schemeClr val="tx1"/>
                </a:solidFill>
                <a:latin typeface="Arial" charset="0"/>
              </a:defRPr>
            </a:lvl4pPr>
            <a:lvl5pPr marL="2057400" indent="-228600" defTabSz="174625">
              <a:defRPr>
                <a:solidFill>
                  <a:schemeClr val="tx1"/>
                </a:solidFill>
                <a:latin typeface="Arial" charset="0"/>
              </a:defRPr>
            </a:lvl5pPr>
            <a:lvl6pPr marL="2514600" indent="-228600" defTabSz="174625" fontAlgn="base">
              <a:spcBef>
                <a:spcPct val="0"/>
              </a:spcBef>
              <a:spcAft>
                <a:spcPct val="0"/>
              </a:spcAft>
              <a:defRPr>
                <a:solidFill>
                  <a:schemeClr val="tx1"/>
                </a:solidFill>
                <a:latin typeface="Arial" charset="0"/>
              </a:defRPr>
            </a:lvl6pPr>
            <a:lvl7pPr marL="2971800" indent="-228600" defTabSz="174625" fontAlgn="base">
              <a:spcBef>
                <a:spcPct val="0"/>
              </a:spcBef>
              <a:spcAft>
                <a:spcPct val="0"/>
              </a:spcAft>
              <a:defRPr>
                <a:solidFill>
                  <a:schemeClr val="tx1"/>
                </a:solidFill>
                <a:latin typeface="Arial" charset="0"/>
              </a:defRPr>
            </a:lvl7pPr>
            <a:lvl8pPr marL="3429000" indent="-228600" defTabSz="174625" fontAlgn="base">
              <a:spcBef>
                <a:spcPct val="0"/>
              </a:spcBef>
              <a:spcAft>
                <a:spcPct val="0"/>
              </a:spcAft>
              <a:defRPr>
                <a:solidFill>
                  <a:schemeClr val="tx1"/>
                </a:solidFill>
                <a:latin typeface="Arial" charset="0"/>
              </a:defRPr>
            </a:lvl8pPr>
            <a:lvl9pPr marL="3886200" indent="-228600" defTabSz="174625" fontAlgn="base">
              <a:spcBef>
                <a:spcPct val="0"/>
              </a:spcBef>
              <a:spcAft>
                <a:spcPct val="0"/>
              </a:spcAft>
              <a:defRPr>
                <a:solidFill>
                  <a:schemeClr val="tx1"/>
                </a:solidFill>
                <a:latin typeface="Arial" charset="0"/>
              </a:defRPr>
            </a:lvl9pPr>
          </a:lstStyle>
          <a:p>
            <a:pPr algn="ctr" eaLnBrk="0" hangingPunct="0"/>
            <a:r>
              <a:rPr lang="en-US" altLang="en-US" sz="1900" b="1">
                <a:solidFill>
                  <a:srgbClr val="000000"/>
                </a:solidFill>
              </a:rPr>
              <a:t>ADSC Quantum 315r</a:t>
            </a:r>
          </a:p>
        </p:txBody>
      </p:sp>
      <p:sp>
        <p:nvSpPr>
          <p:cNvPr id="7172" name="Rectangle 4"/>
          <p:cNvSpPr>
            <a:spLocks noChangeArrowheads="1"/>
          </p:cNvSpPr>
          <p:nvPr/>
        </p:nvSpPr>
        <p:spPr bwMode="auto">
          <a:xfrm>
            <a:off x="3705225" y="344805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n-US" altLang="en-US"/>
          </a:p>
        </p:txBody>
      </p:sp>
      <p:sp>
        <p:nvSpPr>
          <p:cNvPr id="7173" name="AutoShape 5"/>
          <p:cNvSpPr>
            <a:spLocks noChangeAspect="1" noChangeArrowheads="1"/>
          </p:cNvSpPr>
          <p:nvPr/>
        </p:nvSpPr>
        <p:spPr bwMode="auto">
          <a:xfrm rot="-319694">
            <a:off x="3652838" y="3270250"/>
            <a:ext cx="2055812" cy="1104900"/>
          </a:xfrm>
          <a:custGeom>
            <a:avLst/>
            <a:gdLst>
              <a:gd name="T0" fmla="*/ 1027906 w 21600"/>
              <a:gd name="T1" fmla="*/ 0 h 21600"/>
              <a:gd name="T2" fmla="*/ 728481 w 21600"/>
              <a:gd name="T3" fmla="*/ 128905 h 21600"/>
              <a:gd name="T4" fmla="*/ 1027906 w 21600"/>
              <a:gd name="T5" fmla="*/ 198831 h 21600"/>
              <a:gd name="T6" fmla="*/ 1327331 w 21600"/>
              <a:gd name="T7" fmla="*/ 128905 h 21600"/>
              <a:gd name="T8" fmla="*/ 0 60000 65536"/>
              <a:gd name="T9" fmla="*/ 0 60000 65536"/>
              <a:gd name="T10" fmla="*/ 0 60000 65536"/>
              <a:gd name="T11" fmla="*/ 0 60000 65536"/>
              <a:gd name="T12" fmla="*/ 5234 w 21600"/>
              <a:gd name="T13" fmla="*/ 0 h 21600"/>
              <a:gd name="T14" fmla="*/ 16366 w 21600"/>
              <a:gd name="T15" fmla="*/ 4876 h 21600"/>
            </a:gdLst>
            <a:ahLst/>
            <a:cxnLst>
              <a:cxn ang="T8">
                <a:pos x="T0" y="T1"/>
              </a:cxn>
              <a:cxn ang="T9">
                <a:pos x="T2" y="T3"/>
              </a:cxn>
              <a:cxn ang="T10">
                <a:pos x="T4" y="T5"/>
              </a:cxn>
              <a:cxn ang="T11">
                <a:pos x="T6" y="T7"/>
              </a:cxn>
            </a:cxnLst>
            <a:rect l="T12" t="T13" r="T14" b="T15"/>
            <a:pathLst>
              <a:path w="21600" h="21600">
                <a:moveTo>
                  <a:pt x="8345" y="4337"/>
                </a:moveTo>
                <a:cubicBezTo>
                  <a:pt x="9129" y="4039"/>
                  <a:pt x="9961" y="3886"/>
                  <a:pt x="10800" y="3887"/>
                </a:cubicBezTo>
                <a:cubicBezTo>
                  <a:pt x="11638" y="3887"/>
                  <a:pt x="12470" y="4039"/>
                  <a:pt x="13254" y="4337"/>
                </a:cubicBezTo>
                <a:lnTo>
                  <a:pt x="14635" y="703"/>
                </a:lnTo>
                <a:cubicBezTo>
                  <a:pt x="13410" y="238"/>
                  <a:pt x="12110" y="-1"/>
                  <a:pt x="10799" y="0"/>
                </a:cubicBezTo>
                <a:cubicBezTo>
                  <a:pt x="9489" y="0"/>
                  <a:pt x="8189" y="238"/>
                  <a:pt x="6964" y="703"/>
                </a:cubicBezTo>
                <a:lnTo>
                  <a:pt x="8345" y="4337"/>
                </a:lnTo>
                <a:close/>
              </a:path>
            </a:pathLst>
          </a:custGeom>
          <a:solidFill>
            <a:srgbClr val="33CCCC"/>
          </a:solidFill>
          <a:ln w="9525">
            <a:round/>
            <a:headEnd/>
            <a:tailEnd/>
          </a:ln>
          <a:effectLst/>
          <a:scene3d>
            <a:camera prst="legacyPerspectiveBottom">
              <a:rot lat="300000" lon="0" rev="0"/>
            </a:camera>
            <a:lightRig rig="legacyFlat3" dir="r"/>
          </a:scene3d>
          <a:sp3d extrusionH="887400" prstMaterial="legacyMatte">
            <a:bevelT w="13500" h="13500" prst="angle"/>
            <a:bevelB w="13500" h="13500" prst="angle"/>
            <a:extrusionClr>
              <a:srgbClr val="33CCCC"/>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7175" name="Rectangle 7"/>
          <p:cNvSpPr>
            <a:spLocks noGrp="1" noChangeArrowheads="1"/>
          </p:cNvSpPr>
          <p:nvPr>
            <p:ph type="title" idx="4294967295"/>
          </p:nvPr>
        </p:nvSpPr>
        <p:spPr>
          <a:xfrm>
            <a:off x="685800" y="0"/>
            <a:ext cx="7772400" cy="1143000"/>
          </a:xfrm>
        </p:spPr>
        <p:txBody>
          <a:bodyPr/>
          <a:lstStyle/>
          <a:p>
            <a:r>
              <a:rPr lang="en-US" altLang="en-US" dirty="0"/>
              <a:t>ALS 8.3.1 </a:t>
            </a:r>
            <a:r>
              <a:rPr lang="en-US" altLang="en-US" dirty="0" smtClean="0"/>
              <a:t>optics</a:t>
            </a:r>
            <a:endParaRPr lang="en-US" altLang="en-US" dirty="0"/>
          </a:p>
        </p:txBody>
      </p:sp>
      <p:pic>
        <p:nvPicPr>
          <p:cNvPr id="7176" name="Picture 8" descr="suprbend_w"/>
          <p:cNvPicPr>
            <a:picLocks noChangeAspect="1" noChangeArrowheads="1"/>
          </p:cNvPicPr>
          <p:nvPr/>
        </p:nvPicPr>
        <p:blipFill>
          <a:blip r:embed="rId4" cstate="print">
            <a:extLst>
              <a:ext uri="{28A0092B-C50C-407E-A947-70E740481C1C}">
                <a14:useLocalDpi xmlns:a14="http://schemas.microsoft.com/office/drawing/2010/main" val="0"/>
              </a:ext>
            </a:extLst>
          </a:blip>
          <a:srcRect b="1248"/>
          <a:stretch>
            <a:fillRect/>
          </a:stretch>
        </p:blipFill>
        <p:spPr bwMode="auto">
          <a:xfrm>
            <a:off x="322263" y="1866900"/>
            <a:ext cx="1998662" cy="323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7" name="Rectangle 9"/>
          <p:cNvSpPr>
            <a:spLocks noChangeAspect="1" noChangeArrowheads="1"/>
          </p:cNvSpPr>
          <p:nvPr/>
        </p:nvSpPr>
        <p:spPr bwMode="auto">
          <a:xfrm rot="360000">
            <a:off x="3081338" y="3676650"/>
            <a:ext cx="327025" cy="142875"/>
          </a:xfrm>
          <a:prstGeom prst="rect">
            <a:avLst/>
          </a:prstGeom>
          <a:solidFill>
            <a:srgbClr val="808000"/>
          </a:solidFill>
          <a:ln w="9525">
            <a:miter lim="800000"/>
            <a:headEnd/>
            <a:tailEnd/>
          </a:ln>
          <a:effectLst/>
          <a:scene3d>
            <a:camera prst="legacyPerspectiveFront">
              <a:rot lat="17699996"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n-US" altLang="en-US"/>
          </a:p>
        </p:txBody>
      </p:sp>
      <p:sp>
        <p:nvSpPr>
          <p:cNvPr id="7178" name="AutoShape 10"/>
          <p:cNvSpPr>
            <a:spLocks noChangeAspect="1" noChangeArrowheads="1"/>
          </p:cNvSpPr>
          <p:nvPr/>
        </p:nvSpPr>
        <p:spPr bwMode="auto">
          <a:xfrm rot="10500000">
            <a:off x="1878013" y="3432175"/>
            <a:ext cx="1309687" cy="484188"/>
          </a:xfrm>
          <a:custGeom>
            <a:avLst/>
            <a:gdLst>
              <a:gd name="T0" fmla="*/ 654844 w 21600"/>
              <a:gd name="T1" fmla="*/ 0 h 21600"/>
              <a:gd name="T2" fmla="*/ 350826 w 21600"/>
              <a:gd name="T3" fmla="*/ 62160 h 21600"/>
              <a:gd name="T4" fmla="*/ 654844 w 21600"/>
              <a:gd name="T5" fmla="*/ 59896 h 21600"/>
              <a:gd name="T6" fmla="*/ 958861 w 21600"/>
              <a:gd name="T7" fmla="*/ 62160 h 21600"/>
              <a:gd name="T8" fmla="*/ 0 60000 65536"/>
              <a:gd name="T9" fmla="*/ 0 60000 65536"/>
              <a:gd name="T10" fmla="*/ 0 60000 65536"/>
              <a:gd name="T11" fmla="*/ 0 60000 65536"/>
              <a:gd name="T12" fmla="*/ 3401 w 21600"/>
              <a:gd name="T13" fmla="*/ 0 h 21600"/>
              <a:gd name="T14" fmla="*/ 18199 w 21600"/>
              <a:gd name="T15" fmla="*/ 4879 h 21600"/>
            </a:gdLst>
            <a:ahLst/>
            <a:cxnLst>
              <a:cxn ang="T8">
                <a:pos x="T0" y="T1"/>
              </a:cxn>
              <a:cxn ang="T9">
                <a:pos x="T2" y="T3"/>
              </a:cxn>
              <a:cxn ang="T10">
                <a:pos x="T4" y="T5"/>
              </a:cxn>
              <a:cxn ang="T11">
                <a:pos x="T6" y="T7"/>
              </a:cxn>
            </a:cxnLst>
            <a:rect l="T12" t="T13" r="T14" b="T15"/>
            <a:pathLst>
              <a:path w="21600" h="21600">
                <a:moveTo>
                  <a:pt x="6494" y="3906"/>
                </a:moveTo>
                <a:cubicBezTo>
                  <a:pt x="7785" y="3099"/>
                  <a:pt x="9277" y="2671"/>
                  <a:pt x="10800" y="2672"/>
                </a:cubicBezTo>
                <a:cubicBezTo>
                  <a:pt x="12322" y="2672"/>
                  <a:pt x="13814" y="3099"/>
                  <a:pt x="15105" y="3906"/>
                </a:cubicBezTo>
                <a:lnTo>
                  <a:pt x="16521" y="1639"/>
                </a:lnTo>
                <a:cubicBezTo>
                  <a:pt x="14805" y="568"/>
                  <a:pt x="12823" y="-1"/>
                  <a:pt x="10799" y="0"/>
                </a:cubicBezTo>
                <a:cubicBezTo>
                  <a:pt x="8776" y="0"/>
                  <a:pt x="6794" y="568"/>
                  <a:pt x="5078" y="1639"/>
                </a:cubicBezTo>
                <a:lnTo>
                  <a:pt x="6494" y="3906"/>
                </a:lnTo>
                <a:close/>
              </a:path>
            </a:pathLst>
          </a:custGeom>
          <a:solidFill>
            <a:srgbClr val="3366FF"/>
          </a:solidFill>
          <a:ln w="9525">
            <a:round/>
            <a:headEnd/>
            <a:tailEnd/>
          </a:ln>
          <a:effectLst/>
          <a:scene3d>
            <a:camera prst="legacyPerspectiveBottom">
              <a:rot lat="20699998" lon="0" rev="0"/>
            </a:camera>
            <a:lightRig rig="legacyFlat3" dir="t"/>
          </a:scene3d>
          <a:sp3d extrusionH="125400" prstMaterial="legacyMatte">
            <a:bevelT w="13500" h="13500" prst="angle"/>
            <a:bevelB w="13500" h="13500" prst="angle"/>
            <a:extrusionClr>
              <a:srgbClr val="DDDDDD"/>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pic>
        <p:nvPicPr>
          <p:cNvPr id="7180" name="Picture 12" descr="xtal_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13500" y="2959101"/>
            <a:ext cx="687388" cy="205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5" name="Text Box 17"/>
          <p:cNvSpPr txBox="1">
            <a:spLocks noChangeAspect="1" noChangeArrowheads="1"/>
          </p:cNvSpPr>
          <p:nvPr/>
        </p:nvSpPr>
        <p:spPr bwMode="auto">
          <a:xfrm>
            <a:off x="650875" y="1400175"/>
            <a:ext cx="14287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742950" indent="-285750" defTabSz="174625">
              <a:defRPr>
                <a:solidFill>
                  <a:schemeClr val="tx1"/>
                </a:solidFill>
                <a:latin typeface="Arial" charset="0"/>
              </a:defRPr>
            </a:lvl2pPr>
            <a:lvl3pPr marL="1143000" indent="-228600" defTabSz="174625">
              <a:defRPr>
                <a:solidFill>
                  <a:schemeClr val="tx1"/>
                </a:solidFill>
                <a:latin typeface="Arial" charset="0"/>
              </a:defRPr>
            </a:lvl3pPr>
            <a:lvl4pPr marL="1600200" indent="-228600" defTabSz="174625">
              <a:defRPr>
                <a:solidFill>
                  <a:schemeClr val="tx1"/>
                </a:solidFill>
                <a:latin typeface="Arial" charset="0"/>
              </a:defRPr>
            </a:lvl4pPr>
            <a:lvl5pPr marL="2057400" indent="-228600" defTabSz="174625">
              <a:defRPr>
                <a:solidFill>
                  <a:schemeClr val="tx1"/>
                </a:solidFill>
                <a:latin typeface="Arial" charset="0"/>
              </a:defRPr>
            </a:lvl5pPr>
            <a:lvl6pPr marL="2514600" indent="-228600" defTabSz="174625" fontAlgn="base">
              <a:spcBef>
                <a:spcPct val="0"/>
              </a:spcBef>
              <a:spcAft>
                <a:spcPct val="0"/>
              </a:spcAft>
              <a:defRPr>
                <a:solidFill>
                  <a:schemeClr val="tx1"/>
                </a:solidFill>
                <a:latin typeface="Arial" charset="0"/>
              </a:defRPr>
            </a:lvl6pPr>
            <a:lvl7pPr marL="2971800" indent="-228600" defTabSz="174625" fontAlgn="base">
              <a:spcBef>
                <a:spcPct val="0"/>
              </a:spcBef>
              <a:spcAft>
                <a:spcPct val="0"/>
              </a:spcAft>
              <a:defRPr>
                <a:solidFill>
                  <a:schemeClr val="tx1"/>
                </a:solidFill>
                <a:latin typeface="Arial" charset="0"/>
              </a:defRPr>
            </a:lvl7pPr>
            <a:lvl8pPr marL="3429000" indent="-228600" defTabSz="174625" fontAlgn="base">
              <a:spcBef>
                <a:spcPct val="0"/>
              </a:spcBef>
              <a:spcAft>
                <a:spcPct val="0"/>
              </a:spcAft>
              <a:defRPr>
                <a:solidFill>
                  <a:schemeClr val="tx1"/>
                </a:solidFill>
                <a:latin typeface="Arial" charset="0"/>
              </a:defRPr>
            </a:lvl8pPr>
            <a:lvl9pPr marL="3886200" indent="-228600" defTabSz="174625" fontAlgn="base">
              <a:spcBef>
                <a:spcPct val="0"/>
              </a:spcBef>
              <a:spcAft>
                <a:spcPct val="0"/>
              </a:spcAft>
              <a:defRPr>
                <a:solidFill>
                  <a:schemeClr val="tx1"/>
                </a:solidFill>
                <a:latin typeface="Arial" charset="0"/>
              </a:defRPr>
            </a:lvl9pPr>
          </a:lstStyle>
          <a:p>
            <a:pPr eaLnBrk="0" hangingPunct="0"/>
            <a:r>
              <a:rPr lang="en-US" altLang="en-US" sz="2100" b="1">
                <a:solidFill>
                  <a:srgbClr val="000000"/>
                </a:solidFill>
              </a:rPr>
              <a:t>Superbend</a:t>
            </a:r>
          </a:p>
        </p:txBody>
      </p:sp>
      <p:sp>
        <p:nvSpPr>
          <p:cNvPr id="7186" name="Text Box 18"/>
          <p:cNvSpPr txBox="1">
            <a:spLocks noChangeAspect="1" noChangeArrowheads="1"/>
          </p:cNvSpPr>
          <p:nvPr/>
        </p:nvSpPr>
        <p:spPr bwMode="auto">
          <a:xfrm>
            <a:off x="1843088" y="1676400"/>
            <a:ext cx="1812925" cy="1389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7392" tIns="8696" rIns="17392" bIns="8696">
            <a:spAutoFit/>
          </a:bodyPr>
          <a:lstStyle>
            <a:lvl1pPr defTabSz="174625">
              <a:defRPr>
                <a:solidFill>
                  <a:schemeClr val="tx1"/>
                </a:solidFill>
                <a:latin typeface="Arial" charset="0"/>
              </a:defRPr>
            </a:lvl1pPr>
            <a:lvl2pPr marL="742950" indent="-285750" defTabSz="174625">
              <a:defRPr>
                <a:solidFill>
                  <a:schemeClr val="tx1"/>
                </a:solidFill>
                <a:latin typeface="Arial" charset="0"/>
              </a:defRPr>
            </a:lvl2pPr>
            <a:lvl3pPr marL="1143000" indent="-228600" defTabSz="174625">
              <a:defRPr>
                <a:solidFill>
                  <a:schemeClr val="tx1"/>
                </a:solidFill>
                <a:latin typeface="Arial" charset="0"/>
              </a:defRPr>
            </a:lvl3pPr>
            <a:lvl4pPr marL="1600200" indent="-228600" defTabSz="174625">
              <a:defRPr>
                <a:solidFill>
                  <a:schemeClr val="tx1"/>
                </a:solidFill>
                <a:latin typeface="Arial" charset="0"/>
              </a:defRPr>
            </a:lvl4pPr>
            <a:lvl5pPr marL="2057400" indent="-228600" defTabSz="174625">
              <a:defRPr>
                <a:solidFill>
                  <a:schemeClr val="tx1"/>
                </a:solidFill>
                <a:latin typeface="Arial" charset="0"/>
              </a:defRPr>
            </a:lvl5pPr>
            <a:lvl6pPr marL="2514600" indent="-228600" defTabSz="174625" fontAlgn="base">
              <a:spcBef>
                <a:spcPct val="0"/>
              </a:spcBef>
              <a:spcAft>
                <a:spcPct val="0"/>
              </a:spcAft>
              <a:defRPr>
                <a:solidFill>
                  <a:schemeClr val="tx1"/>
                </a:solidFill>
                <a:latin typeface="Arial" charset="0"/>
              </a:defRPr>
            </a:lvl6pPr>
            <a:lvl7pPr marL="2971800" indent="-228600" defTabSz="174625" fontAlgn="base">
              <a:spcBef>
                <a:spcPct val="0"/>
              </a:spcBef>
              <a:spcAft>
                <a:spcPct val="0"/>
              </a:spcAft>
              <a:defRPr>
                <a:solidFill>
                  <a:schemeClr val="tx1"/>
                </a:solidFill>
                <a:latin typeface="Arial" charset="0"/>
              </a:defRPr>
            </a:lvl7pPr>
            <a:lvl8pPr marL="3429000" indent="-228600" defTabSz="174625" fontAlgn="base">
              <a:spcBef>
                <a:spcPct val="0"/>
              </a:spcBef>
              <a:spcAft>
                <a:spcPct val="0"/>
              </a:spcAft>
              <a:defRPr>
                <a:solidFill>
                  <a:schemeClr val="tx1"/>
                </a:solidFill>
                <a:latin typeface="Arial" charset="0"/>
              </a:defRPr>
            </a:lvl8pPr>
            <a:lvl9pPr marL="3886200" indent="-228600" defTabSz="174625" fontAlgn="base">
              <a:spcBef>
                <a:spcPct val="0"/>
              </a:spcBef>
              <a:spcAft>
                <a:spcPct val="0"/>
              </a:spcAft>
              <a:defRPr>
                <a:solidFill>
                  <a:schemeClr val="tx1"/>
                </a:solidFill>
                <a:latin typeface="Arial" charset="0"/>
              </a:defRPr>
            </a:lvl9pPr>
          </a:lstStyle>
          <a:p>
            <a:pPr algn="ctr" eaLnBrk="0" hangingPunct="0"/>
            <a:r>
              <a:rPr lang="en-US" altLang="en-US" b="1">
                <a:solidFill>
                  <a:srgbClr val="000000"/>
                </a:solidFill>
              </a:rPr>
              <a:t>Pt &amp; Rh </a:t>
            </a:r>
          </a:p>
          <a:p>
            <a:pPr algn="ctr" eaLnBrk="0" hangingPunct="0"/>
            <a:r>
              <a:rPr lang="en-US" altLang="en-US" b="1">
                <a:solidFill>
                  <a:srgbClr val="000000"/>
                </a:solidFill>
              </a:rPr>
              <a:t>on invar</a:t>
            </a:r>
          </a:p>
          <a:p>
            <a:pPr algn="ctr" eaLnBrk="0" hangingPunct="0"/>
            <a:r>
              <a:rPr lang="en-US" altLang="en-US" b="1">
                <a:solidFill>
                  <a:srgbClr val="000000"/>
                </a:solidFill>
              </a:rPr>
              <a:t>Plane</a:t>
            </a:r>
          </a:p>
          <a:p>
            <a:pPr algn="ctr" eaLnBrk="0" hangingPunct="0"/>
            <a:r>
              <a:rPr lang="en-US" altLang="en-US" b="1">
                <a:solidFill>
                  <a:srgbClr val="000000"/>
                </a:solidFill>
              </a:rPr>
              <a:t>Parabolic</a:t>
            </a:r>
          </a:p>
          <a:p>
            <a:pPr algn="ctr" eaLnBrk="0" hangingPunct="0"/>
            <a:r>
              <a:rPr lang="en-US" altLang="en-US" b="1">
                <a:solidFill>
                  <a:srgbClr val="000000"/>
                </a:solidFill>
              </a:rPr>
              <a:t>M1 mirror</a:t>
            </a:r>
          </a:p>
        </p:txBody>
      </p:sp>
      <p:sp>
        <p:nvSpPr>
          <p:cNvPr id="7187" name="Text Box 19"/>
          <p:cNvSpPr txBox="1">
            <a:spLocks noChangeAspect="1" noChangeArrowheads="1"/>
          </p:cNvSpPr>
          <p:nvPr/>
        </p:nvSpPr>
        <p:spPr bwMode="auto">
          <a:xfrm>
            <a:off x="3683000" y="1676400"/>
            <a:ext cx="1203325" cy="111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7392" tIns="8696" rIns="17392" bIns="8696">
            <a:spAutoFit/>
          </a:bodyPr>
          <a:lstStyle>
            <a:lvl1pPr defTabSz="174625">
              <a:defRPr>
                <a:solidFill>
                  <a:schemeClr val="tx1"/>
                </a:solidFill>
                <a:latin typeface="Arial" charset="0"/>
              </a:defRPr>
            </a:lvl1pPr>
            <a:lvl2pPr marL="742950" indent="-285750" defTabSz="174625">
              <a:defRPr>
                <a:solidFill>
                  <a:schemeClr val="tx1"/>
                </a:solidFill>
                <a:latin typeface="Arial" charset="0"/>
              </a:defRPr>
            </a:lvl2pPr>
            <a:lvl3pPr marL="1143000" indent="-228600" defTabSz="174625">
              <a:defRPr>
                <a:solidFill>
                  <a:schemeClr val="tx1"/>
                </a:solidFill>
                <a:latin typeface="Arial" charset="0"/>
              </a:defRPr>
            </a:lvl3pPr>
            <a:lvl4pPr marL="1600200" indent="-228600" defTabSz="174625">
              <a:defRPr>
                <a:solidFill>
                  <a:schemeClr val="tx1"/>
                </a:solidFill>
                <a:latin typeface="Arial" charset="0"/>
              </a:defRPr>
            </a:lvl4pPr>
            <a:lvl5pPr marL="2057400" indent="-228600" defTabSz="174625">
              <a:defRPr>
                <a:solidFill>
                  <a:schemeClr val="tx1"/>
                </a:solidFill>
                <a:latin typeface="Arial" charset="0"/>
              </a:defRPr>
            </a:lvl5pPr>
            <a:lvl6pPr marL="2514600" indent="-228600" defTabSz="174625" fontAlgn="base">
              <a:spcBef>
                <a:spcPct val="0"/>
              </a:spcBef>
              <a:spcAft>
                <a:spcPct val="0"/>
              </a:spcAft>
              <a:defRPr>
                <a:solidFill>
                  <a:schemeClr val="tx1"/>
                </a:solidFill>
                <a:latin typeface="Arial" charset="0"/>
              </a:defRPr>
            </a:lvl6pPr>
            <a:lvl7pPr marL="2971800" indent="-228600" defTabSz="174625" fontAlgn="base">
              <a:spcBef>
                <a:spcPct val="0"/>
              </a:spcBef>
              <a:spcAft>
                <a:spcPct val="0"/>
              </a:spcAft>
              <a:defRPr>
                <a:solidFill>
                  <a:schemeClr val="tx1"/>
                </a:solidFill>
                <a:latin typeface="Arial" charset="0"/>
              </a:defRPr>
            </a:lvl7pPr>
            <a:lvl8pPr marL="3429000" indent="-228600" defTabSz="174625" fontAlgn="base">
              <a:spcBef>
                <a:spcPct val="0"/>
              </a:spcBef>
              <a:spcAft>
                <a:spcPct val="0"/>
              </a:spcAft>
              <a:defRPr>
                <a:solidFill>
                  <a:schemeClr val="tx1"/>
                </a:solidFill>
                <a:latin typeface="Arial" charset="0"/>
              </a:defRPr>
            </a:lvl8pPr>
            <a:lvl9pPr marL="3886200" indent="-228600" defTabSz="174625" fontAlgn="base">
              <a:spcBef>
                <a:spcPct val="0"/>
              </a:spcBef>
              <a:spcAft>
                <a:spcPct val="0"/>
              </a:spcAft>
              <a:defRPr>
                <a:solidFill>
                  <a:schemeClr val="tx1"/>
                </a:solidFill>
                <a:latin typeface="Arial" charset="0"/>
              </a:defRPr>
            </a:lvl9pPr>
          </a:lstStyle>
          <a:p>
            <a:pPr algn="ctr" eaLnBrk="0" hangingPunct="0"/>
            <a:r>
              <a:rPr lang="en-US" altLang="en-US" b="1">
                <a:solidFill>
                  <a:srgbClr val="000000"/>
                </a:solidFill>
              </a:rPr>
              <a:t>Pt &amp; Rh </a:t>
            </a:r>
          </a:p>
          <a:p>
            <a:pPr algn="ctr" eaLnBrk="0" hangingPunct="0"/>
            <a:r>
              <a:rPr lang="en-US" altLang="en-US" b="1">
                <a:solidFill>
                  <a:srgbClr val="000000"/>
                </a:solidFill>
              </a:rPr>
              <a:t>on Si</a:t>
            </a:r>
          </a:p>
          <a:p>
            <a:pPr algn="ctr" eaLnBrk="0" hangingPunct="0"/>
            <a:r>
              <a:rPr lang="en-US" altLang="en-US" b="1">
                <a:solidFill>
                  <a:srgbClr val="000000"/>
                </a:solidFill>
              </a:rPr>
              <a:t>Torroidal</a:t>
            </a:r>
          </a:p>
          <a:p>
            <a:pPr algn="ctr" eaLnBrk="0" hangingPunct="0"/>
            <a:r>
              <a:rPr lang="en-US" altLang="en-US" b="1">
                <a:solidFill>
                  <a:srgbClr val="000000"/>
                </a:solidFill>
              </a:rPr>
              <a:t>M2 mirror</a:t>
            </a:r>
          </a:p>
        </p:txBody>
      </p:sp>
      <p:sp>
        <p:nvSpPr>
          <p:cNvPr id="7188" name="Text Box 20"/>
          <p:cNvSpPr txBox="1">
            <a:spLocks noChangeAspect="1" noChangeArrowheads="1"/>
          </p:cNvSpPr>
          <p:nvPr/>
        </p:nvSpPr>
        <p:spPr bwMode="auto">
          <a:xfrm>
            <a:off x="2447925" y="4481513"/>
            <a:ext cx="1787525" cy="839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742950" indent="-285750" defTabSz="174625">
              <a:defRPr>
                <a:solidFill>
                  <a:schemeClr val="tx1"/>
                </a:solidFill>
                <a:latin typeface="Arial" charset="0"/>
              </a:defRPr>
            </a:lvl2pPr>
            <a:lvl3pPr marL="1143000" indent="-228600" defTabSz="174625">
              <a:defRPr>
                <a:solidFill>
                  <a:schemeClr val="tx1"/>
                </a:solidFill>
                <a:latin typeface="Arial" charset="0"/>
              </a:defRPr>
            </a:lvl3pPr>
            <a:lvl4pPr marL="1600200" indent="-228600" defTabSz="174625">
              <a:defRPr>
                <a:solidFill>
                  <a:schemeClr val="tx1"/>
                </a:solidFill>
                <a:latin typeface="Arial" charset="0"/>
              </a:defRPr>
            </a:lvl4pPr>
            <a:lvl5pPr marL="2057400" indent="-228600" defTabSz="174625">
              <a:defRPr>
                <a:solidFill>
                  <a:schemeClr val="tx1"/>
                </a:solidFill>
                <a:latin typeface="Arial" charset="0"/>
              </a:defRPr>
            </a:lvl5pPr>
            <a:lvl6pPr marL="2514600" indent="-228600" defTabSz="174625" fontAlgn="base">
              <a:spcBef>
                <a:spcPct val="0"/>
              </a:spcBef>
              <a:spcAft>
                <a:spcPct val="0"/>
              </a:spcAft>
              <a:defRPr>
                <a:solidFill>
                  <a:schemeClr val="tx1"/>
                </a:solidFill>
                <a:latin typeface="Arial" charset="0"/>
              </a:defRPr>
            </a:lvl6pPr>
            <a:lvl7pPr marL="2971800" indent="-228600" defTabSz="174625" fontAlgn="base">
              <a:spcBef>
                <a:spcPct val="0"/>
              </a:spcBef>
              <a:spcAft>
                <a:spcPct val="0"/>
              </a:spcAft>
              <a:defRPr>
                <a:solidFill>
                  <a:schemeClr val="tx1"/>
                </a:solidFill>
                <a:latin typeface="Arial" charset="0"/>
              </a:defRPr>
            </a:lvl7pPr>
            <a:lvl8pPr marL="3429000" indent="-228600" defTabSz="174625" fontAlgn="base">
              <a:spcBef>
                <a:spcPct val="0"/>
              </a:spcBef>
              <a:spcAft>
                <a:spcPct val="0"/>
              </a:spcAft>
              <a:defRPr>
                <a:solidFill>
                  <a:schemeClr val="tx1"/>
                </a:solidFill>
                <a:latin typeface="Arial" charset="0"/>
              </a:defRPr>
            </a:lvl8pPr>
            <a:lvl9pPr marL="3886200" indent="-228600" defTabSz="174625" fontAlgn="base">
              <a:spcBef>
                <a:spcPct val="0"/>
              </a:spcBef>
              <a:spcAft>
                <a:spcPct val="0"/>
              </a:spcAft>
              <a:defRPr>
                <a:solidFill>
                  <a:schemeClr val="tx1"/>
                </a:solidFill>
                <a:latin typeface="Arial" charset="0"/>
              </a:defRPr>
            </a:lvl9pPr>
          </a:lstStyle>
          <a:p>
            <a:pPr algn="ctr" eaLnBrk="0" hangingPunct="0"/>
            <a:r>
              <a:rPr lang="en-US" altLang="en-US" b="1">
                <a:solidFill>
                  <a:srgbClr val="000000"/>
                </a:solidFill>
              </a:rPr>
              <a:t>two flat</a:t>
            </a:r>
          </a:p>
          <a:p>
            <a:pPr algn="ctr" eaLnBrk="0" hangingPunct="0"/>
            <a:r>
              <a:rPr lang="en-US" altLang="en-US" b="1">
                <a:solidFill>
                  <a:srgbClr val="000000"/>
                </a:solidFill>
              </a:rPr>
              <a:t>Si(111)</a:t>
            </a:r>
          </a:p>
          <a:p>
            <a:pPr algn="ctr" eaLnBrk="0" hangingPunct="0"/>
            <a:r>
              <a:rPr lang="en-US" altLang="en-US" b="1">
                <a:solidFill>
                  <a:srgbClr val="000000"/>
                </a:solidFill>
              </a:rPr>
              <a:t>monochromator</a:t>
            </a:r>
          </a:p>
        </p:txBody>
      </p:sp>
      <p:sp>
        <p:nvSpPr>
          <p:cNvPr id="7189" name="Text Box 21"/>
          <p:cNvSpPr txBox="1">
            <a:spLocks noChangeAspect="1" noChangeArrowheads="1"/>
          </p:cNvSpPr>
          <p:nvPr/>
        </p:nvSpPr>
        <p:spPr bwMode="auto">
          <a:xfrm>
            <a:off x="6049963" y="5103813"/>
            <a:ext cx="157321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742950" indent="-285750" defTabSz="174625">
              <a:defRPr>
                <a:solidFill>
                  <a:schemeClr val="tx1"/>
                </a:solidFill>
                <a:latin typeface="Arial" charset="0"/>
              </a:defRPr>
            </a:lvl2pPr>
            <a:lvl3pPr marL="1143000" indent="-228600" defTabSz="174625">
              <a:defRPr>
                <a:solidFill>
                  <a:schemeClr val="tx1"/>
                </a:solidFill>
                <a:latin typeface="Arial" charset="0"/>
              </a:defRPr>
            </a:lvl3pPr>
            <a:lvl4pPr marL="1600200" indent="-228600" defTabSz="174625">
              <a:defRPr>
                <a:solidFill>
                  <a:schemeClr val="tx1"/>
                </a:solidFill>
                <a:latin typeface="Arial" charset="0"/>
              </a:defRPr>
            </a:lvl4pPr>
            <a:lvl5pPr marL="2057400" indent="-228600" defTabSz="174625">
              <a:defRPr>
                <a:solidFill>
                  <a:schemeClr val="tx1"/>
                </a:solidFill>
                <a:latin typeface="Arial" charset="0"/>
              </a:defRPr>
            </a:lvl5pPr>
            <a:lvl6pPr marL="2514600" indent="-228600" defTabSz="174625" fontAlgn="base">
              <a:spcBef>
                <a:spcPct val="0"/>
              </a:spcBef>
              <a:spcAft>
                <a:spcPct val="0"/>
              </a:spcAft>
              <a:defRPr>
                <a:solidFill>
                  <a:schemeClr val="tx1"/>
                </a:solidFill>
                <a:latin typeface="Arial" charset="0"/>
              </a:defRPr>
            </a:lvl6pPr>
            <a:lvl7pPr marL="2971800" indent="-228600" defTabSz="174625" fontAlgn="base">
              <a:spcBef>
                <a:spcPct val="0"/>
              </a:spcBef>
              <a:spcAft>
                <a:spcPct val="0"/>
              </a:spcAft>
              <a:defRPr>
                <a:solidFill>
                  <a:schemeClr val="tx1"/>
                </a:solidFill>
                <a:latin typeface="Arial" charset="0"/>
              </a:defRPr>
            </a:lvl7pPr>
            <a:lvl8pPr marL="3429000" indent="-228600" defTabSz="174625" fontAlgn="base">
              <a:spcBef>
                <a:spcPct val="0"/>
              </a:spcBef>
              <a:spcAft>
                <a:spcPct val="0"/>
              </a:spcAft>
              <a:defRPr>
                <a:solidFill>
                  <a:schemeClr val="tx1"/>
                </a:solidFill>
                <a:latin typeface="Arial" charset="0"/>
              </a:defRPr>
            </a:lvl8pPr>
            <a:lvl9pPr marL="3886200" indent="-228600" defTabSz="174625" fontAlgn="base">
              <a:spcBef>
                <a:spcPct val="0"/>
              </a:spcBef>
              <a:spcAft>
                <a:spcPct val="0"/>
              </a:spcAft>
              <a:defRPr>
                <a:solidFill>
                  <a:schemeClr val="tx1"/>
                </a:solidFill>
                <a:latin typeface="Arial" charset="0"/>
              </a:defRPr>
            </a:lvl9pPr>
          </a:lstStyle>
          <a:p>
            <a:pPr algn="ctr" eaLnBrk="0" hangingPunct="0"/>
            <a:r>
              <a:rPr lang="en-US" altLang="en-US" sz="1700" b="1">
                <a:solidFill>
                  <a:srgbClr val="000000"/>
                </a:solidFill>
              </a:rPr>
              <a:t>Protein Crystal</a:t>
            </a:r>
          </a:p>
        </p:txBody>
      </p:sp>
      <p:sp>
        <p:nvSpPr>
          <p:cNvPr id="7190" name="Rectangle 22"/>
          <p:cNvSpPr>
            <a:spLocks noChangeArrowheads="1"/>
          </p:cNvSpPr>
          <p:nvPr/>
        </p:nvSpPr>
        <p:spPr bwMode="auto">
          <a:xfrm>
            <a:off x="5716588" y="35147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n-US" altLang="en-US"/>
          </a:p>
        </p:txBody>
      </p:sp>
      <p:sp>
        <p:nvSpPr>
          <p:cNvPr id="7191" name="Rectangle 23"/>
          <p:cNvSpPr>
            <a:spLocks noChangeArrowheads="1"/>
          </p:cNvSpPr>
          <p:nvPr/>
        </p:nvSpPr>
        <p:spPr bwMode="auto">
          <a:xfrm>
            <a:off x="5716588" y="27908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n-US" altLang="en-US"/>
          </a:p>
        </p:txBody>
      </p:sp>
      <p:sp>
        <p:nvSpPr>
          <p:cNvPr id="7192" name="Rectangle 24"/>
          <p:cNvSpPr>
            <a:spLocks noChangeArrowheads="1"/>
          </p:cNvSpPr>
          <p:nvPr/>
        </p:nvSpPr>
        <p:spPr bwMode="auto">
          <a:xfrm>
            <a:off x="5945188" y="3629025"/>
            <a:ext cx="76200" cy="5556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n-US" altLang="en-US"/>
          </a:p>
        </p:txBody>
      </p:sp>
      <p:sp>
        <p:nvSpPr>
          <p:cNvPr id="7193" name="Rectangle 25"/>
          <p:cNvSpPr>
            <a:spLocks noChangeArrowheads="1"/>
          </p:cNvSpPr>
          <p:nvPr/>
        </p:nvSpPr>
        <p:spPr bwMode="auto">
          <a:xfrm>
            <a:off x="5945188" y="2790825"/>
            <a:ext cx="82550" cy="5810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n-US" altLang="en-US"/>
          </a:p>
        </p:txBody>
      </p:sp>
      <p:sp>
        <p:nvSpPr>
          <p:cNvPr id="7199" name="Rectangle 31"/>
          <p:cNvSpPr>
            <a:spLocks noChangeAspect="1" noChangeArrowheads="1"/>
          </p:cNvSpPr>
          <p:nvPr/>
        </p:nvSpPr>
        <p:spPr bwMode="auto">
          <a:xfrm rot="360000">
            <a:off x="3151188" y="3338513"/>
            <a:ext cx="327025" cy="142875"/>
          </a:xfrm>
          <a:prstGeom prst="rect">
            <a:avLst/>
          </a:prstGeom>
          <a:solidFill>
            <a:srgbClr val="808000"/>
          </a:solidFill>
          <a:ln w="9525">
            <a:miter lim="800000"/>
            <a:headEnd/>
            <a:tailEnd/>
          </a:ln>
          <a:effectLst/>
          <a:scene3d>
            <a:camera prst="legacyPerspectiveFront">
              <a:rot lat="17699996"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n-US" altLang="en-US"/>
          </a:p>
        </p:txBody>
      </p:sp>
      <p:sp>
        <p:nvSpPr>
          <p:cNvPr id="7201" name="Text Box 33"/>
          <p:cNvSpPr txBox="1">
            <a:spLocks noChangeAspect="1" noChangeArrowheads="1"/>
          </p:cNvSpPr>
          <p:nvPr/>
        </p:nvSpPr>
        <p:spPr bwMode="auto">
          <a:xfrm>
            <a:off x="5057775" y="1676400"/>
            <a:ext cx="900113"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742950" indent="-285750" defTabSz="174625">
              <a:defRPr>
                <a:solidFill>
                  <a:schemeClr val="tx1"/>
                </a:solidFill>
                <a:latin typeface="Arial" charset="0"/>
              </a:defRPr>
            </a:lvl2pPr>
            <a:lvl3pPr marL="1143000" indent="-228600" defTabSz="174625">
              <a:defRPr>
                <a:solidFill>
                  <a:schemeClr val="tx1"/>
                </a:solidFill>
                <a:latin typeface="Arial" charset="0"/>
              </a:defRPr>
            </a:lvl3pPr>
            <a:lvl4pPr marL="1600200" indent="-228600" defTabSz="174625">
              <a:defRPr>
                <a:solidFill>
                  <a:schemeClr val="tx1"/>
                </a:solidFill>
                <a:latin typeface="Arial" charset="0"/>
              </a:defRPr>
            </a:lvl4pPr>
            <a:lvl5pPr marL="2057400" indent="-228600" defTabSz="174625">
              <a:defRPr>
                <a:solidFill>
                  <a:schemeClr val="tx1"/>
                </a:solidFill>
                <a:latin typeface="Arial" charset="0"/>
              </a:defRPr>
            </a:lvl5pPr>
            <a:lvl6pPr marL="2514600" indent="-228600" defTabSz="174625" fontAlgn="base">
              <a:spcBef>
                <a:spcPct val="0"/>
              </a:spcBef>
              <a:spcAft>
                <a:spcPct val="0"/>
              </a:spcAft>
              <a:defRPr>
                <a:solidFill>
                  <a:schemeClr val="tx1"/>
                </a:solidFill>
                <a:latin typeface="Arial" charset="0"/>
              </a:defRPr>
            </a:lvl6pPr>
            <a:lvl7pPr marL="2971800" indent="-228600" defTabSz="174625" fontAlgn="base">
              <a:spcBef>
                <a:spcPct val="0"/>
              </a:spcBef>
              <a:spcAft>
                <a:spcPct val="0"/>
              </a:spcAft>
              <a:defRPr>
                <a:solidFill>
                  <a:schemeClr val="tx1"/>
                </a:solidFill>
                <a:latin typeface="Arial" charset="0"/>
              </a:defRPr>
            </a:lvl7pPr>
            <a:lvl8pPr marL="3429000" indent="-228600" defTabSz="174625" fontAlgn="base">
              <a:spcBef>
                <a:spcPct val="0"/>
              </a:spcBef>
              <a:spcAft>
                <a:spcPct val="0"/>
              </a:spcAft>
              <a:defRPr>
                <a:solidFill>
                  <a:schemeClr val="tx1"/>
                </a:solidFill>
                <a:latin typeface="Arial" charset="0"/>
              </a:defRPr>
            </a:lvl8pPr>
            <a:lvl9pPr marL="3886200" indent="-228600" defTabSz="174625" fontAlgn="base">
              <a:spcBef>
                <a:spcPct val="0"/>
              </a:spcBef>
              <a:spcAft>
                <a:spcPct val="0"/>
              </a:spcAft>
              <a:defRPr>
                <a:solidFill>
                  <a:schemeClr val="tx1"/>
                </a:solidFill>
                <a:latin typeface="Arial" charset="0"/>
              </a:defRPr>
            </a:lvl9pPr>
          </a:lstStyle>
          <a:p>
            <a:pPr algn="ctr" eaLnBrk="0" hangingPunct="0"/>
            <a:r>
              <a:rPr lang="en-US" altLang="en-US" sz="1700" b="1">
                <a:solidFill>
                  <a:srgbClr val="000000"/>
                </a:solidFill>
              </a:rPr>
              <a:t>100 </a:t>
            </a:r>
            <a:r>
              <a:rPr lang="el-GR" altLang="en-US" sz="1700" b="1">
                <a:solidFill>
                  <a:srgbClr val="000000"/>
                </a:solidFill>
                <a:cs typeface="Arial" charset="0"/>
              </a:rPr>
              <a:t>μ</a:t>
            </a:r>
            <a:r>
              <a:rPr lang="en-US" altLang="en-US" sz="1700" b="1">
                <a:solidFill>
                  <a:srgbClr val="000000"/>
                </a:solidFill>
                <a:cs typeface="Arial" charset="0"/>
              </a:rPr>
              <a:t>m</a:t>
            </a:r>
            <a:endParaRPr lang="el-GR" altLang="en-US" sz="1700" b="1">
              <a:solidFill>
                <a:srgbClr val="000000"/>
              </a:solidFill>
              <a:cs typeface="Arial" charset="0"/>
            </a:endParaRPr>
          </a:p>
          <a:p>
            <a:pPr algn="ctr" eaLnBrk="0" hangingPunct="0"/>
            <a:r>
              <a:rPr lang="en-US" altLang="en-US" sz="1700" b="1">
                <a:solidFill>
                  <a:srgbClr val="000000"/>
                </a:solidFill>
              </a:rPr>
              <a:t>aperture</a:t>
            </a:r>
          </a:p>
        </p:txBody>
      </p:sp>
      <p:sp>
        <p:nvSpPr>
          <p:cNvPr id="7202" name="Text Box 34"/>
          <p:cNvSpPr txBox="1">
            <a:spLocks noChangeAspect="1" noChangeArrowheads="1"/>
          </p:cNvSpPr>
          <p:nvPr/>
        </p:nvSpPr>
        <p:spPr bwMode="auto">
          <a:xfrm>
            <a:off x="6429375" y="1911350"/>
            <a:ext cx="76835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742950" indent="-285750" defTabSz="174625">
              <a:defRPr>
                <a:solidFill>
                  <a:schemeClr val="tx1"/>
                </a:solidFill>
                <a:latin typeface="Arial" charset="0"/>
              </a:defRPr>
            </a:lvl2pPr>
            <a:lvl3pPr marL="1143000" indent="-228600" defTabSz="174625">
              <a:defRPr>
                <a:solidFill>
                  <a:schemeClr val="tx1"/>
                </a:solidFill>
                <a:latin typeface="Arial" charset="0"/>
              </a:defRPr>
            </a:lvl3pPr>
            <a:lvl4pPr marL="1600200" indent="-228600" defTabSz="174625">
              <a:defRPr>
                <a:solidFill>
                  <a:schemeClr val="tx1"/>
                </a:solidFill>
                <a:latin typeface="Arial" charset="0"/>
              </a:defRPr>
            </a:lvl4pPr>
            <a:lvl5pPr marL="2057400" indent="-228600" defTabSz="174625">
              <a:defRPr>
                <a:solidFill>
                  <a:schemeClr val="tx1"/>
                </a:solidFill>
                <a:latin typeface="Arial" charset="0"/>
              </a:defRPr>
            </a:lvl5pPr>
            <a:lvl6pPr marL="2514600" indent="-228600" defTabSz="174625" fontAlgn="base">
              <a:spcBef>
                <a:spcPct val="0"/>
              </a:spcBef>
              <a:spcAft>
                <a:spcPct val="0"/>
              </a:spcAft>
              <a:defRPr>
                <a:solidFill>
                  <a:schemeClr val="tx1"/>
                </a:solidFill>
                <a:latin typeface="Arial" charset="0"/>
              </a:defRPr>
            </a:lvl6pPr>
            <a:lvl7pPr marL="2971800" indent="-228600" defTabSz="174625" fontAlgn="base">
              <a:spcBef>
                <a:spcPct val="0"/>
              </a:spcBef>
              <a:spcAft>
                <a:spcPct val="0"/>
              </a:spcAft>
              <a:defRPr>
                <a:solidFill>
                  <a:schemeClr val="tx1"/>
                </a:solidFill>
                <a:latin typeface="Arial" charset="0"/>
              </a:defRPr>
            </a:lvl7pPr>
            <a:lvl8pPr marL="3429000" indent="-228600" defTabSz="174625" fontAlgn="base">
              <a:spcBef>
                <a:spcPct val="0"/>
              </a:spcBef>
              <a:spcAft>
                <a:spcPct val="0"/>
              </a:spcAft>
              <a:defRPr>
                <a:solidFill>
                  <a:schemeClr val="tx1"/>
                </a:solidFill>
                <a:latin typeface="Arial" charset="0"/>
              </a:defRPr>
            </a:lvl8pPr>
            <a:lvl9pPr marL="3886200" indent="-228600" defTabSz="174625" fontAlgn="base">
              <a:spcBef>
                <a:spcPct val="0"/>
              </a:spcBef>
              <a:spcAft>
                <a:spcPct val="0"/>
              </a:spcAft>
              <a:defRPr>
                <a:solidFill>
                  <a:schemeClr val="tx1"/>
                </a:solidFill>
                <a:latin typeface="Arial" charset="0"/>
              </a:defRPr>
            </a:lvl9pPr>
          </a:lstStyle>
          <a:p>
            <a:pPr algn="ctr" eaLnBrk="0" hangingPunct="0"/>
            <a:r>
              <a:rPr lang="en-US" altLang="en-US" sz="1700" b="1">
                <a:solidFill>
                  <a:srgbClr val="000000"/>
                </a:solidFill>
              </a:rPr>
              <a:t>Scatter</a:t>
            </a:r>
          </a:p>
          <a:p>
            <a:pPr algn="ctr" eaLnBrk="0" hangingPunct="0"/>
            <a:r>
              <a:rPr lang="en-US" altLang="en-US" sz="1700" b="1">
                <a:solidFill>
                  <a:srgbClr val="000000"/>
                </a:solidFill>
              </a:rPr>
              <a:t>guard</a:t>
            </a:r>
          </a:p>
        </p:txBody>
      </p:sp>
      <p:sp>
        <p:nvSpPr>
          <p:cNvPr id="7203" name="Line 35"/>
          <p:cNvSpPr>
            <a:spLocks noChangeShapeType="1"/>
          </p:cNvSpPr>
          <p:nvPr/>
        </p:nvSpPr>
        <p:spPr bwMode="auto">
          <a:xfrm flipH="1">
            <a:off x="2568575" y="3106738"/>
            <a:ext cx="44450" cy="6667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04" name="Line 36"/>
          <p:cNvSpPr>
            <a:spLocks noChangeShapeType="1"/>
          </p:cNvSpPr>
          <p:nvPr/>
        </p:nvSpPr>
        <p:spPr bwMode="auto">
          <a:xfrm flipH="1" flipV="1">
            <a:off x="3338513" y="3919538"/>
            <a:ext cx="73025" cy="4492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05" name="Line 37"/>
          <p:cNvSpPr>
            <a:spLocks noChangeShapeType="1"/>
          </p:cNvSpPr>
          <p:nvPr/>
        </p:nvSpPr>
        <p:spPr bwMode="auto">
          <a:xfrm>
            <a:off x="4587875" y="2844800"/>
            <a:ext cx="28575"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06" name="Line 38"/>
          <p:cNvSpPr>
            <a:spLocks noChangeShapeType="1"/>
          </p:cNvSpPr>
          <p:nvPr/>
        </p:nvSpPr>
        <p:spPr bwMode="auto">
          <a:xfrm>
            <a:off x="5486400" y="2263775"/>
            <a:ext cx="188913" cy="4508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07" name="Line 39"/>
          <p:cNvSpPr>
            <a:spLocks noChangeShapeType="1"/>
          </p:cNvSpPr>
          <p:nvPr/>
        </p:nvSpPr>
        <p:spPr bwMode="auto">
          <a:xfrm flipH="1">
            <a:off x="6022975" y="2249488"/>
            <a:ext cx="436563" cy="4937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08" name="Rectangle 40"/>
          <p:cNvSpPr>
            <a:spLocks noChangeArrowheads="1"/>
          </p:cNvSpPr>
          <p:nvPr/>
        </p:nvSpPr>
        <p:spPr bwMode="auto">
          <a:xfrm>
            <a:off x="3838575" y="359568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n-US" altLang="en-US"/>
          </a:p>
        </p:txBody>
      </p:sp>
      <p:sp>
        <p:nvSpPr>
          <p:cNvPr id="7209" name="Rectangle 41"/>
          <p:cNvSpPr>
            <a:spLocks noChangeArrowheads="1"/>
          </p:cNvSpPr>
          <p:nvPr/>
        </p:nvSpPr>
        <p:spPr bwMode="auto">
          <a:xfrm>
            <a:off x="3833813" y="334803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n-US" altLang="en-US"/>
          </a:p>
        </p:txBody>
      </p:sp>
      <p:sp>
        <p:nvSpPr>
          <p:cNvPr id="7210" name="Rectangle 42"/>
          <p:cNvSpPr>
            <a:spLocks noChangeArrowheads="1"/>
          </p:cNvSpPr>
          <p:nvPr/>
        </p:nvSpPr>
        <p:spPr bwMode="auto">
          <a:xfrm>
            <a:off x="3971925" y="350520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n-US" altLang="en-US"/>
          </a:p>
        </p:txBody>
      </p:sp>
      <p:sp>
        <p:nvSpPr>
          <p:cNvPr id="7211" name="Text Box 43"/>
          <p:cNvSpPr txBox="1">
            <a:spLocks noChangeAspect="1" noChangeArrowheads="1"/>
          </p:cNvSpPr>
          <p:nvPr/>
        </p:nvSpPr>
        <p:spPr bwMode="auto">
          <a:xfrm>
            <a:off x="3967163" y="4129088"/>
            <a:ext cx="1444625"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742950" indent="-285750" defTabSz="174625">
              <a:defRPr>
                <a:solidFill>
                  <a:schemeClr val="tx1"/>
                </a:solidFill>
                <a:latin typeface="Arial" charset="0"/>
              </a:defRPr>
            </a:lvl2pPr>
            <a:lvl3pPr marL="1143000" indent="-228600" defTabSz="174625">
              <a:defRPr>
                <a:solidFill>
                  <a:schemeClr val="tx1"/>
                </a:solidFill>
                <a:latin typeface="Arial" charset="0"/>
              </a:defRPr>
            </a:lvl3pPr>
            <a:lvl4pPr marL="1600200" indent="-228600" defTabSz="174625">
              <a:defRPr>
                <a:solidFill>
                  <a:schemeClr val="tx1"/>
                </a:solidFill>
                <a:latin typeface="Arial" charset="0"/>
              </a:defRPr>
            </a:lvl4pPr>
            <a:lvl5pPr marL="2057400" indent="-228600" defTabSz="174625">
              <a:defRPr>
                <a:solidFill>
                  <a:schemeClr val="tx1"/>
                </a:solidFill>
                <a:latin typeface="Arial" charset="0"/>
              </a:defRPr>
            </a:lvl5pPr>
            <a:lvl6pPr marL="2514600" indent="-228600" defTabSz="174625" fontAlgn="base">
              <a:spcBef>
                <a:spcPct val="0"/>
              </a:spcBef>
              <a:spcAft>
                <a:spcPct val="0"/>
              </a:spcAft>
              <a:defRPr>
                <a:solidFill>
                  <a:schemeClr val="tx1"/>
                </a:solidFill>
                <a:latin typeface="Arial" charset="0"/>
              </a:defRPr>
            </a:lvl6pPr>
            <a:lvl7pPr marL="2971800" indent="-228600" defTabSz="174625" fontAlgn="base">
              <a:spcBef>
                <a:spcPct val="0"/>
              </a:spcBef>
              <a:spcAft>
                <a:spcPct val="0"/>
              </a:spcAft>
              <a:defRPr>
                <a:solidFill>
                  <a:schemeClr val="tx1"/>
                </a:solidFill>
                <a:latin typeface="Arial" charset="0"/>
              </a:defRPr>
            </a:lvl7pPr>
            <a:lvl8pPr marL="3429000" indent="-228600" defTabSz="174625" fontAlgn="base">
              <a:spcBef>
                <a:spcPct val="0"/>
              </a:spcBef>
              <a:spcAft>
                <a:spcPct val="0"/>
              </a:spcAft>
              <a:defRPr>
                <a:solidFill>
                  <a:schemeClr val="tx1"/>
                </a:solidFill>
                <a:latin typeface="Arial" charset="0"/>
              </a:defRPr>
            </a:lvl8pPr>
            <a:lvl9pPr marL="3886200" indent="-228600" defTabSz="174625" fontAlgn="base">
              <a:spcBef>
                <a:spcPct val="0"/>
              </a:spcBef>
              <a:spcAft>
                <a:spcPct val="0"/>
              </a:spcAft>
              <a:defRPr>
                <a:solidFill>
                  <a:schemeClr val="tx1"/>
                </a:solidFill>
                <a:latin typeface="Arial" charset="0"/>
              </a:defRPr>
            </a:lvl9pPr>
          </a:lstStyle>
          <a:p>
            <a:pPr algn="ctr" eaLnBrk="0" hangingPunct="0"/>
            <a:r>
              <a:rPr lang="en-US" altLang="en-US" b="1">
                <a:solidFill>
                  <a:srgbClr val="000000"/>
                </a:solidFill>
              </a:rPr>
              <a:t>convergence</a:t>
            </a:r>
          </a:p>
          <a:p>
            <a:pPr algn="ctr" eaLnBrk="0" hangingPunct="0"/>
            <a:r>
              <a:rPr lang="en-US" altLang="en-US" b="1">
                <a:solidFill>
                  <a:srgbClr val="000000"/>
                </a:solidFill>
              </a:rPr>
              <a:t>angle slits</a:t>
            </a:r>
          </a:p>
        </p:txBody>
      </p:sp>
      <p:sp>
        <p:nvSpPr>
          <p:cNvPr id="7212" name="Line 44"/>
          <p:cNvSpPr>
            <a:spLocks noChangeShapeType="1"/>
          </p:cNvSpPr>
          <p:nvPr/>
        </p:nvSpPr>
        <p:spPr bwMode="auto">
          <a:xfrm>
            <a:off x="3995738" y="3776663"/>
            <a:ext cx="152400" cy="3143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13" name="Text Box 45"/>
          <p:cNvSpPr txBox="1">
            <a:spLocks noChangeArrowheads="1"/>
          </p:cNvSpPr>
          <p:nvPr/>
        </p:nvSpPr>
        <p:spPr bwMode="auto">
          <a:xfrm>
            <a:off x="0" y="6415088"/>
            <a:ext cx="6697663" cy="442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US" altLang="en-US" sz="2300"/>
              <a:t>MacDowell et. al. (2004) </a:t>
            </a:r>
            <a:r>
              <a:rPr lang="en-US" altLang="en-US" sz="2300" i="1"/>
              <a:t>J. Sync. Rad.</a:t>
            </a:r>
            <a:r>
              <a:rPr lang="en-US" altLang="en-US" sz="2300"/>
              <a:t> </a:t>
            </a:r>
            <a:r>
              <a:rPr lang="en-US" altLang="en-US" sz="2300" b="1"/>
              <a:t>11</a:t>
            </a:r>
            <a:r>
              <a:rPr lang="en-US" altLang="en-US" sz="2300"/>
              <a:t> 447-455</a:t>
            </a:r>
          </a:p>
        </p:txBody>
      </p:sp>
      <p:sp>
        <p:nvSpPr>
          <p:cNvPr id="48" name="AutoShape 34"/>
          <p:cNvSpPr>
            <a:spLocks noChangeArrowheads="1"/>
          </p:cNvSpPr>
          <p:nvPr/>
        </p:nvSpPr>
        <p:spPr bwMode="auto">
          <a:xfrm rot="5400000">
            <a:off x="5624513" y="3187700"/>
            <a:ext cx="4503738" cy="890587"/>
          </a:xfrm>
          <a:custGeom>
            <a:avLst/>
            <a:gdLst>
              <a:gd name="T0" fmla="*/ 3996442 w 21600"/>
              <a:gd name="T1" fmla="*/ 445293 h 21600"/>
              <a:gd name="T2" fmla="*/ 2251869 w 21600"/>
              <a:gd name="T3" fmla="*/ 890587 h 21600"/>
              <a:gd name="T4" fmla="*/ 507296 w 21600"/>
              <a:gd name="T5" fmla="*/ 445293 h 21600"/>
              <a:gd name="T6" fmla="*/ 2251869 w 21600"/>
              <a:gd name="T7" fmla="*/ 0 h 21600"/>
              <a:gd name="T8" fmla="*/ 0 60000 65536"/>
              <a:gd name="T9" fmla="*/ 0 60000 65536"/>
              <a:gd name="T10" fmla="*/ 0 60000 65536"/>
              <a:gd name="T11" fmla="*/ 0 60000 65536"/>
              <a:gd name="T12" fmla="*/ 4233 w 21600"/>
              <a:gd name="T13" fmla="*/ 4233 h 21600"/>
              <a:gd name="T14" fmla="*/ 17367 w 21600"/>
              <a:gd name="T15" fmla="*/ 17367 h 21600"/>
            </a:gdLst>
            <a:ahLst/>
            <a:cxnLst>
              <a:cxn ang="T8">
                <a:pos x="T0" y="T1"/>
              </a:cxn>
              <a:cxn ang="T9">
                <a:pos x="T2" y="T3"/>
              </a:cxn>
              <a:cxn ang="T10">
                <a:pos x="T4" y="T5"/>
              </a:cxn>
              <a:cxn ang="T11">
                <a:pos x="T6" y="T7"/>
              </a:cxn>
            </a:cxnLst>
            <a:rect l="T12" t="T13" r="T14" b="T15"/>
            <a:pathLst>
              <a:path w="21600" h="21600">
                <a:moveTo>
                  <a:pt x="0" y="0"/>
                </a:moveTo>
                <a:lnTo>
                  <a:pt x="4865" y="21600"/>
                </a:lnTo>
                <a:lnTo>
                  <a:pt x="16735" y="21600"/>
                </a:lnTo>
                <a:lnTo>
                  <a:pt x="21600" y="0"/>
                </a:lnTo>
                <a:lnTo>
                  <a:pt x="0" y="0"/>
                </a:lnTo>
                <a:close/>
              </a:path>
            </a:pathLst>
          </a:cu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3906" name="Rectangle 2"/>
          <p:cNvSpPr>
            <a:spLocks noGrp="1" noChangeArrowheads="1"/>
          </p:cNvSpPr>
          <p:nvPr>
            <p:ph type="body" idx="1"/>
          </p:nvPr>
        </p:nvSpPr>
        <p:spPr>
          <a:xfrm>
            <a:off x="457200" y="1323975"/>
            <a:ext cx="8229600" cy="4802188"/>
          </a:xfrm>
        </p:spPr>
        <p:txBody>
          <a:bodyPr/>
          <a:lstStyle/>
          <a:p>
            <a:pPr algn="ctr" eaLnBrk="1" hangingPunct="1">
              <a:lnSpc>
                <a:spcPct val="80000"/>
              </a:lnSpc>
              <a:buFontTx/>
              <a:buNone/>
            </a:pPr>
            <a:r>
              <a:rPr lang="en-US" altLang="en-US" sz="5400" smtClean="0"/>
              <a:t>Damage is done</a:t>
            </a:r>
          </a:p>
          <a:p>
            <a:pPr algn="ctr" eaLnBrk="1" hangingPunct="1">
              <a:lnSpc>
                <a:spcPct val="80000"/>
              </a:lnSpc>
              <a:buFontTx/>
              <a:buNone/>
            </a:pPr>
            <a:r>
              <a:rPr lang="en-US" altLang="en-US" sz="5400" smtClean="0"/>
              <a:t>by </a:t>
            </a:r>
            <a:r>
              <a:rPr lang="en-US" altLang="en-US" sz="5400" smtClean="0">
                <a:solidFill>
                  <a:srgbClr val="FF0000"/>
                </a:solidFill>
              </a:rPr>
              <a:t>photons/area</a:t>
            </a:r>
          </a:p>
          <a:p>
            <a:pPr algn="ctr" eaLnBrk="1" hangingPunct="1">
              <a:lnSpc>
                <a:spcPct val="80000"/>
              </a:lnSpc>
              <a:buFontTx/>
              <a:buNone/>
            </a:pPr>
            <a:r>
              <a:rPr lang="en-US" altLang="en-US" smtClean="0"/>
              <a:t>proportional to dose (MGy)</a:t>
            </a:r>
          </a:p>
          <a:p>
            <a:pPr algn="ctr" eaLnBrk="1" hangingPunct="1">
              <a:lnSpc>
                <a:spcPct val="80000"/>
              </a:lnSpc>
              <a:buFontTx/>
              <a:buNone/>
            </a:pPr>
            <a:endParaRPr lang="en-US" altLang="en-US" sz="5400" smtClean="0"/>
          </a:p>
          <a:p>
            <a:pPr algn="ctr" eaLnBrk="1" hangingPunct="1">
              <a:lnSpc>
                <a:spcPct val="80000"/>
              </a:lnSpc>
              <a:buFontTx/>
              <a:buNone/>
            </a:pPr>
            <a:r>
              <a:rPr lang="en-US" altLang="en-US" sz="5400" smtClean="0"/>
              <a:t>not time</a:t>
            </a:r>
          </a:p>
          <a:p>
            <a:pPr algn="ctr" eaLnBrk="1" hangingPunct="1">
              <a:lnSpc>
                <a:spcPct val="80000"/>
              </a:lnSpc>
              <a:buFontTx/>
              <a:buNone/>
            </a:pPr>
            <a:r>
              <a:rPr lang="en-US" altLang="en-US" sz="5400" smtClean="0"/>
              <a:t>not heat</a:t>
            </a:r>
          </a:p>
        </p:txBody>
      </p:sp>
    </p:spTree>
    <p:extLst>
      <p:ext uri="{BB962C8B-B14F-4D97-AF65-F5344CB8AC3E}">
        <p14:creationId xmlns:p14="http://schemas.microsoft.com/office/powerpoint/2010/main" val="213292255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83906">
                                            <p:txEl>
                                              <p:pRg st="4" end="4"/>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68390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xfrm>
            <a:off x="0" y="0"/>
            <a:ext cx="9144000" cy="1143000"/>
          </a:xfrm>
          <a:noFill/>
        </p:spPr>
        <p:txBody>
          <a:bodyPr/>
          <a:lstStyle/>
          <a:p>
            <a:pPr eaLnBrk="1" hangingPunct="1"/>
            <a:r>
              <a:rPr lang="en-US" altLang="en-US" sz="4800" smtClean="0"/>
              <a:t>Detector calibration: ALS 8.3.1</a:t>
            </a:r>
          </a:p>
        </p:txBody>
      </p:sp>
      <p:pic>
        <p:nvPicPr>
          <p:cNvPr id="197635" name="Picture 3"/>
          <p:cNvPicPr>
            <a:picLocks noChangeAspect="1" noChangeArrowheads="1"/>
          </p:cNvPicPr>
          <p:nvPr/>
        </p:nvPicPr>
        <p:blipFill>
          <a:blip r:embed="rId2">
            <a:extLst>
              <a:ext uri="{28A0092B-C50C-407E-A947-70E740481C1C}">
                <a14:useLocalDpi xmlns:a14="http://schemas.microsoft.com/office/drawing/2010/main" val="0"/>
              </a:ext>
            </a:extLst>
          </a:blip>
          <a:srcRect l="24446" t="10847" r="24521" b="4239"/>
          <a:stretch>
            <a:fillRect/>
          </a:stretch>
        </p:blipFill>
        <p:spPr bwMode="auto">
          <a:xfrm>
            <a:off x="1930400" y="1184275"/>
            <a:ext cx="5283200" cy="528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4591453"/>
      </p:ext>
    </p:extLst>
  </p:cSld>
  <p:clrMapOvr>
    <a:masterClrMapping/>
  </p:clrMapOvr>
  <p:transition/>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Picture 2" descr="12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288" y="1370013"/>
            <a:ext cx="5283200" cy="528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59" name="Rectangle 3"/>
          <p:cNvSpPr>
            <a:spLocks noGrp="1" noChangeArrowheads="1"/>
          </p:cNvSpPr>
          <p:nvPr>
            <p:ph type="title"/>
          </p:nvPr>
        </p:nvSpPr>
        <p:spPr>
          <a:xfrm>
            <a:off x="0" y="0"/>
            <a:ext cx="9144000" cy="1277938"/>
          </a:xfrm>
          <a:noFill/>
        </p:spPr>
        <p:txBody>
          <a:bodyPr/>
          <a:lstStyle/>
          <a:p>
            <a:pPr eaLnBrk="1" hangingPunct="1"/>
            <a:r>
              <a:rPr lang="en-US" altLang="en-US" sz="3600" b="1" smtClean="0"/>
              <a:t>Detector calibration errors: detector 2</a:t>
            </a:r>
          </a:p>
        </p:txBody>
      </p:sp>
    </p:spTree>
    <p:extLst>
      <p:ext uri="{BB962C8B-B14F-4D97-AF65-F5344CB8AC3E}">
        <p14:creationId xmlns:p14="http://schemas.microsoft.com/office/powerpoint/2010/main" val="2543235544"/>
      </p:ext>
    </p:extLst>
  </p:cSld>
  <p:clrMapOvr>
    <a:masterClrMapping/>
  </p:clrMapOvr>
  <p:transition/>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a:xfrm>
            <a:off x="0" y="0"/>
            <a:ext cx="9144000" cy="1277938"/>
          </a:xfrm>
          <a:noFill/>
        </p:spPr>
        <p:txBody>
          <a:bodyPr/>
          <a:lstStyle/>
          <a:p>
            <a:pPr eaLnBrk="1" hangingPunct="1"/>
            <a:r>
              <a:rPr lang="en-US" altLang="en-US" sz="3600" b="1" smtClean="0"/>
              <a:t>Detector calibration errors: detector 3</a:t>
            </a:r>
          </a:p>
        </p:txBody>
      </p:sp>
      <p:pic>
        <p:nvPicPr>
          <p:cNvPr id="199683" name="Picture 3" descr="ASMX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288" y="1370013"/>
            <a:ext cx="5283200" cy="528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3269405"/>
      </p:ext>
    </p:extLst>
  </p:cSld>
  <p:clrMapOvr>
    <a:masterClrMapping/>
  </p:clrMapOvr>
  <p:transition/>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685800" y="0"/>
            <a:ext cx="7772400" cy="1143000"/>
          </a:xfrm>
          <a:noFill/>
        </p:spPr>
        <p:txBody>
          <a:bodyPr/>
          <a:lstStyle/>
          <a:p>
            <a:pPr eaLnBrk="1" hangingPunct="1"/>
            <a:r>
              <a:rPr lang="en-US" altLang="en-US" sz="5400" smtClean="0"/>
              <a:t>Detector calibration</a:t>
            </a:r>
          </a:p>
        </p:txBody>
      </p:sp>
      <p:graphicFrame>
        <p:nvGraphicFramePr>
          <p:cNvPr id="200707" name="Object 3"/>
          <p:cNvGraphicFramePr>
            <a:graphicFrameLocks noChangeAspect="1"/>
          </p:cNvGraphicFramePr>
          <p:nvPr/>
        </p:nvGraphicFramePr>
        <p:xfrm>
          <a:off x="674688" y="936625"/>
          <a:ext cx="8709025" cy="5670550"/>
        </p:xfrm>
        <a:graphic>
          <a:graphicData uri="http://schemas.openxmlformats.org/presentationml/2006/ole">
            <mc:AlternateContent xmlns:mc="http://schemas.openxmlformats.org/markup-compatibility/2006">
              <mc:Choice xmlns:v="urn:schemas-microsoft-com:vml" Requires="v">
                <p:oleObj spid="_x0000_s28680" name="Chart" r:id="rId3" imgW="7115101" imgH="4629091" progId="MSGraph.Chart.8">
                  <p:embed followColorScheme="full"/>
                </p:oleObj>
              </mc:Choice>
              <mc:Fallback>
                <p:oleObj name="Chart" r:id="rId3" imgW="7115101" imgH="4629091" progId="MSGraph.Chart.8">
                  <p:embed followColorScheme="full"/>
                  <p:pic>
                    <p:nvPicPr>
                      <p:cNvPr id="0" name=""/>
                      <p:cNvPicPr>
                        <a:picLocks noChangeAspect="1" noChangeArrowheads="1"/>
                      </p:cNvPicPr>
                      <p:nvPr/>
                    </p:nvPicPr>
                    <p:blipFill>
                      <a:blip r:embed="rId4"/>
                      <a:srcRect/>
                      <a:stretch>
                        <a:fillRect/>
                      </a:stretch>
                    </p:blipFill>
                    <p:spPr bwMode="auto">
                      <a:xfrm>
                        <a:off x="674688" y="936625"/>
                        <a:ext cx="8709025" cy="5670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00708" name="Text Box 4"/>
          <p:cNvSpPr txBox="1">
            <a:spLocks noChangeArrowheads="1"/>
          </p:cNvSpPr>
          <p:nvPr/>
        </p:nvSpPr>
        <p:spPr bwMode="auto">
          <a:xfrm>
            <a:off x="3176588" y="6057900"/>
            <a:ext cx="35655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a:t>calibration error (%)</a:t>
            </a:r>
          </a:p>
        </p:txBody>
      </p:sp>
      <p:sp>
        <p:nvSpPr>
          <p:cNvPr id="200709" name="Text Box 5"/>
          <p:cNvSpPr txBox="1">
            <a:spLocks noChangeArrowheads="1"/>
          </p:cNvSpPr>
          <p:nvPr/>
        </p:nvSpPr>
        <p:spPr bwMode="auto">
          <a:xfrm rot="-5400000">
            <a:off x="-659606" y="3032919"/>
            <a:ext cx="21240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a:t>megapixels</a:t>
            </a:r>
          </a:p>
        </p:txBody>
      </p:sp>
    </p:spTree>
    <p:extLst>
      <p:ext uri="{BB962C8B-B14F-4D97-AF65-F5344CB8AC3E}">
        <p14:creationId xmlns:p14="http://schemas.microsoft.com/office/powerpoint/2010/main" val="351685414"/>
      </p:ext>
    </p:extLst>
  </p:cSld>
  <p:clrMapOvr>
    <a:masterClrMapping/>
  </p:clrMapOvr>
  <p:transition/>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a:xfrm>
            <a:off x="685800" y="0"/>
            <a:ext cx="7772400" cy="1143000"/>
          </a:xfrm>
          <a:noFill/>
        </p:spPr>
        <p:txBody>
          <a:bodyPr/>
          <a:lstStyle/>
          <a:p>
            <a:pPr eaLnBrk="1" hangingPunct="1"/>
            <a:r>
              <a:rPr lang="en-US" altLang="en-US" sz="5400" smtClean="0"/>
              <a:t>Detector calibration</a:t>
            </a:r>
          </a:p>
        </p:txBody>
      </p:sp>
      <p:graphicFrame>
        <p:nvGraphicFramePr>
          <p:cNvPr id="201731" name="Object 3"/>
          <p:cNvGraphicFramePr>
            <a:graphicFrameLocks noChangeAspect="1"/>
          </p:cNvGraphicFramePr>
          <p:nvPr/>
        </p:nvGraphicFramePr>
        <p:xfrm>
          <a:off x="674688" y="936625"/>
          <a:ext cx="8709025" cy="5670550"/>
        </p:xfrm>
        <a:graphic>
          <a:graphicData uri="http://schemas.openxmlformats.org/presentationml/2006/ole">
            <mc:AlternateContent xmlns:mc="http://schemas.openxmlformats.org/markup-compatibility/2006">
              <mc:Choice xmlns:v="urn:schemas-microsoft-com:vml" Requires="v">
                <p:oleObj spid="_x0000_s29704" name="Chart" r:id="rId3" imgW="7115101" imgH="4629091" progId="MSGraph.Chart.8">
                  <p:embed followColorScheme="full"/>
                </p:oleObj>
              </mc:Choice>
              <mc:Fallback>
                <p:oleObj name="Chart" r:id="rId3" imgW="7115101" imgH="4629091" progId="MSGraph.Chart.8">
                  <p:embed followColorScheme="full"/>
                  <p:pic>
                    <p:nvPicPr>
                      <p:cNvPr id="0" name=""/>
                      <p:cNvPicPr>
                        <a:picLocks noChangeAspect="1" noChangeArrowheads="1"/>
                      </p:cNvPicPr>
                      <p:nvPr/>
                    </p:nvPicPr>
                    <p:blipFill>
                      <a:blip r:embed="rId4"/>
                      <a:srcRect/>
                      <a:stretch>
                        <a:fillRect/>
                      </a:stretch>
                    </p:blipFill>
                    <p:spPr bwMode="auto">
                      <a:xfrm>
                        <a:off x="674688" y="936625"/>
                        <a:ext cx="8709025" cy="5670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01732" name="Text Box 4"/>
          <p:cNvSpPr txBox="1">
            <a:spLocks noChangeArrowheads="1"/>
          </p:cNvSpPr>
          <p:nvPr/>
        </p:nvSpPr>
        <p:spPr bwMode="auto">
          <a:xfrm>
            <a:off x="3133725" y="6057900"/>
            <a:ext cx="36274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a:t>photon energy (keV)</a:t>
            </a:r>
          </a:p>
        </p:txBody>
      </p:sp>
      <p:sp>
        <p:nvSpPr>
          <p:cNvPr id="201733" name="Text Box 5"/>
          <p:cNvSpPr txBox="1">
            <a:spLocks noChangeArrowheads="1"/>
          </p:cNvSpPr>
          <p:nvPr/>
        </p:nvSpPr>
        <p:spPr bwMode="auto">
          <a:xfrm rot="-5400000">
            <a:off x="-1381919" y="3045620"/>
            <a:ext cx="35655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a:t>calibration error (%)</a:t>
            </a:r>
          </a:p>
        </p:txBody>
      </p:sp>
      <p:grpSp>
        <p:nvGrpSpPr>
          <p:cNvPr id="2865158" name="Group 6"/>
          <p:cNvGrpSpPr>
            <a:grpSpLocks/>
          </p:cNvGrpSpPr>
          <p:nvPr/>
        </p:nvGrpSpPr>
        <p:grpSpPr bwMode="auto">
          <a:xfrm>
            <a:off x="2889250" y="2339975"/>
            <a:ext cx="947738" cy="1279525"/>
            <a:chOff x="1820" y="1474"/>
            <a:chExt cx="597" cy="806"/>
          </a:xfrm>
        </p:grpSpPr>
        <p:sp>
          <p:nvSpPr>
            <p:cNvPr id="201741" name="Line 7"/>
            <p:cNvSpPr>
              <a:spLocks noChangeShapeType="1"/>
            </p:cNvSpPr>
            <p:nvPr/>
          </p:nvSpPr>
          <p:spPr bwMode="auto">
            <a:xfrm>
              <a:off x="2115" y="1752"/>
              <a:ext cx="0" cy="528"/>
            </a:xfrm>
            <a:prstGeom prst="line">
              <a:avLst/>
            </a:prstGeom>
            <a:noFill/>
            <a:ln w="57150">
              <a:solidFill>
                <a:srgbClr val="008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1742" name="Text Box 8"/>
            <p:cNvSpPr txBox="1">
              <a:spLocks noChangeArrowheads="1"/>
            </p:cNvSpPr>
            <p:nvPr/>
          </p:nvSpPr>
          <p:spPr bwMode="auto">
            <a:xfrm>
              <a:off x="1820" y="1474"/>
              <a:ext cx="597" cy="2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solidFill>
                    <a:srgbClr val="008000"/>
                  </a:solidFill>
                </a:rPr>
                <a:t>good!</a:t>
              </a:r>
            </a:p>
          </p:txBody>
        </p:sp>
      </p:grpSp>
      <p:grpSp>
        <p:nvGrpSpPr>
          <p:cNvPr id="2865161" name="Group 9"/>
          <p:cNvGrpSpPr>
            <a:grpSpLocks/>
          </p:cNvGrpSpPr>
          <p:nvPr/>
        </p:nvGrpSpPr>
        <p:grpSpPr bwMode="auto">
          <a:xfrm>
            <a:off x="4757738" y="2314575"/>
            <a:ext cx="947737" cy="1279525"/>
            <a:chOff x="1820" y="1474"/>
            <a:chExt cx="597" cy="806"/>
          </a:xfrm>
        </p:grpSpPr>
        <p:sp>
          <p:nvSpPr>
            <p:cNvPr id="201739" name="Line 10"/>
            <p:cNvSpPr>
              <a:spLocks noChangeShapeType="1"/>
            </p:cNvSpPr>
            <p:nvPr/>
          </p:nvSpPr>
          <p:spPr bwMode="auto">
            <a:xfrm>
              <a:off x="2115" y="1752"/>
              <a:ext cx="0" cy="528"/>
            </a:xfrm>
            <a:prstGeom prst="line">
              <a:avLst/>
            </a:prstGeom>
            <a:noFill/>
            <a:ln w="57150">
              <a:solidFill>
                <a:srgbClr val="008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1740" name="Text Box 11"/>
            <p:cNvSpPr txBox="1">
              <a:spLocks noChangeArrowheads="1"/>
            </p:cNvSpPr>
            <p:nvPr/>
          </p:nvSpPr>
          <p:spPr bwMode="auto">
            <a:xfrm>
              <a:off x="1820" y="1474"/>
              <a:ext cx="597" cy="2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solidFill>
                    <a:srgbClr val="008000"/>
                  </a:solidFill>
                </a:rPr>
                <a:t>good!</a:t>
              </a:r>
            </a:p>
          </p:txBody>
        </p:sp>
      </p:grpSp>
      <p:grpSp>
        <p:nvGrpSpPr>
          <p:cNvPr id="2865164" name="Group 12"/>
          <p:cNvGrpSpPr>
            <a:grpSpLocks/>
          </p:cNvGrpSpPr>
          <p:nvPr/>
        </p:nvGrpSpPr>
        <p:grpSpPr bwMode="auto">
          <a:xfrm>
            <a:off x="3459163" y="3417888"/>
            <a:ext cx="936625" cy="1119187"/>
            <a:chOff x="2179" y="2153"/>
            <a:chExt cx="590" cy="705"/>
          </a:xfrm>
        </p:grpSpPr>
        <p:sp>
          <p:nvSpPr>
            <p:cNvPr id="201737" name="Line 13"/>
            <p:cNvSpPr>
              <a:spLocks noChangeShapeType="1"/>
            </p:cNvSpPr>
            <p:nvPr/>
          </p:nvSpPr>
          <p:spPr bwMode="auto">
            <a:xfrm flipH="1">
              <a:off x="2179" y="2448"/>
              <a:ext cx="252" cy="410"/>
            </a:xfrm>
            <a:prstGeom prst="line">
              <a:avLst/>
            </a:prstGeom>
            <a:noFill/>
            <a:ln w="57150">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1738" name="Text Box 14"/>
            <p:cNvSpPr txBox="1">
              <a:spLocks noChangeArrowheads="1"/>
            </p:cNvSpPr>
            <p:nvPr/>
          </p:nvSpPr>
          <p:spPr bwMode="auto">
            <a:xfrm>
              <a:off x="2279" y="2153"/>
              <a:ext cx="490" cy="2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solidFill>
                    <a:srgbClr val="FF0000"/>
                  </a:solidFill>
                </a:rPr>
                <a:t>bad!</a:t>
              </a:r>
            </a:p>
          </p:txBody>
        </p:sp>
      </p:grpSp>
    </p:spTree>
    <p:extLst>
      <p:ext uri="{BB962C8B-B14F-4D97-AF65-F5344CB8AC3E}">
        <p14:creationId xmlns:p14="http://schemas.microsoft.com/office/powerpoint/2010/main" val="340409885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86516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86516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8651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2754" name="Object 6"/>
          <p:cNvGraphicFramePr>
            <a:graphicFrameLocks noChangeAspect="1"/>
          </p:cNvGraphicFramePr>
          <p:nvPr>
            <p:ph idx="1"/>
          </p:nvPr>
        </p:nvGraphicFramePr>
        <p:xfrm>
          <a:off x="0" y="0"/>
          <a:ext cx="9144000" cy="6292850"/>
        </p:xfrm>
        <a:graphic>
          <a:graphicData uri="http://schemas.openxmlformats.org/presentationml/2006/ole">
            <mc:AlternateContent xmlns:mc="http://schemas.openxmlformats.org/markup-compatibility/2006">
              <mc:Choice xmlns:v="urn:schemas-microsoft-com:vml" Requires="v">
                <p:oleObj spid="_x0000_s30728" name="Image" r:id="rId3" imgW="12177778" imgH="8380952" progId="Photoshop.Image.6">
                  <p:embed/>
                </p:oleObj>
              </mc:Choice>
              <mc:Fallback>
                <p:oleObj name="Image" r:id="rId3" imgW="12177778" imgH="8380952" progId="Photoshop.Image.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29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2755" name="Text Box 8"/>
          <p:cNvSpPr txBox="1">
            <a:spLocks noChangeArrowheads="1"/>
          </p:cNvSpPr>
          <p:nvPr/>
        </p:nvSpPr>
        <p:spPr bwMode="auto">
          <a:xfrm>
            <a:off x="5849938" y="5851525"/>
            <a:ext cx="3294062" cy="1006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6000"/>
              <a:t>7247 eV</a:t>
            </a:r>
          </a:p>
        </p:txBody>
      </p:sp>
    </p:spTree>
    <p:extLst>
      <p:ext uri="{BB962C8B-B14F-4D97-AF65-F5344CB8AC3E}">
        <p14:creationId xmlns:p14="http://schemas.microsoft.com/office/powerpoint/2010/main" val="147515867"/>
      </p:ext>
    </p:extLst>
  </p:cSld>
  <p:clrMapOvr>
    <a:masterClrMapping/>
  </p:clrMapOvr>
  <p:transition/>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3778" name="Object 6"/>
          <p:cNvGraphicFramePr>
            <a:graphicFrameLocks noChangeAspect="1"/>
          </p:cNvGraphicFramePr>
          <p:nvPr>
            <p:ph idx="1"/>
          </p:nvPr>
        </p:nvGraphicFramePr>
        <p:xfrm>
          <a:off x="0" y="0"/>
          <a:ext cx="9144000" cy="6292850"/>
        </p:xfrm>
        <a:graphic>
          <a:graphicData uri="http://schemas.openxmlformats.org/presentationml/2006/ole">
            <mc:AlternateContent xmlns:mc="http://schemas.openxmlformats.org/markup-compatibility/2006">
              <mc:Choice xmlns:v="urn:schemas-microsoft-com:vml" Requires="v">
                <p:oleObj spid="_x0000_s31752" name="Image" r:id="rId3" imgW="12177778" imgH="8380952" progId="Photoshop.Image.6">
                  <p:embed/>
                </p:oleObj>
              </mc:Choice>
              <mc:Fallback>
                <p:oleObj name="Image" r:id="rId3" imgW="12177778" imgH="8380952" progId="Photoshop.Image.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29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3779" name="Text Box 5"/>
          <p:cNvSpPr txBox="1">
            <a:spLocks noChangeArrowheads="1"/>
          </p:cNvSpPr>
          <p:nvPr/>
        </p:nvSpPr>
        <p:spPr bwMode="auto">
          <a:xfrm>
            <a:off x="5849938" y="5851525"/>
            <a:ext cx="3294062" cy="1006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6000"/>
              <a:t>7235 eV</a:t>
            </a:r>
          </a:p>
        </p:txBody>
      </p:sp>
    </p:spTree>
    <p:extLst>
      <p:ext uri="{BB962C8B-B14F-4D97-AF65-F5344CB8AC3E}">
        <p14:creationId xmlns:p14="http://schemas.microsoft.com/office/powerpoint/2010/main" val="2032895838"/>
      </p:ext>
    </p:extLst>
  </p:cSld>
  <p:clrMapOvr>
    <a:masterClrMapping/>
  </p:clrMapOvr>
  <p:transition/>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a:xfrm>
            <a:off x="685800" y="0"/>
            <a:ext cx="7772400" cy="1143000"/>
          </a:xfrm>
          <a:noFill/>
        </p:spPr>
        <p:txBody>
          <a:bodyPr/>
          <a:lstStyle/>
          <a:p>
            <a:pPr eaLnBrk="1" hangingPunct="1"/>
            <a:r>
              <a:rPr lang="en-US" altLang="en-US" sz="5400" smtClean="0"/>
              <a:t>Detector calibration</a:t>
            </a:r>
          </a:p>
        </p:txBody>
      </p:sp>
      <p:sp>
        <p:nvSpPr>
          <p:cNvPr id="204803" name="Line 4"/>
          <p:cNvSpPr>
            <a:spLocks noChangeShapeType="1"/>
          </p:cNvSpPr>
          <p:nvPr/>
        </p:nvSpPr>
        <p:spPr bwMode="auto">
          <a:xfrm>
            <a:off x="7502525" y="5273675"/>
            <a:ext cx="0" cy="276225"/>
          </a:xfrm>
          <a:prstGeom prst="line">
            <a:avLst/>
          </a:prstGeom>
          <a:noFill/>
          <a:ln w="2857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204804" name="Object 6"/>
          <p:cNvGraphicFramePr>
            <a:graphicFrameLocks noChangeAspect="1"/>
          </p:cNvGraphicFramePr>
          <p:nvPr>
            <p:ph idx="1"/>
          </p:nvPr>
        </p:nvGraphicFramePr>
        <p:xfrm>
          <a:off x="0" y="0"/>
          <a:ext cx="9144000" cy="6292850"/>
        </p:xfrm>
        <a:graphic>
          <a:graphicData uri="http://schemas.openxmlformats.org/presentationml/2006/ole">
            <mc:AlternateContent xmlns:mc="http://schemas.openxmlformats.org/markup-compatibility/2006">
              <mc:Choice xmlns:v="urn:schemas-microsoft-com:vml" Requires="v">
                <p:oleObj spid="_x0000_s32776" name="Image" r:id="rId3" imgW="12177778" imgH="8380952" progId="Photoshop.Image.6">
                  <p:embed/>
                </p:oleObj>
              </mc:Choice>
              <mc:Fallback>
                <p:oleObj name="Image" r:id="rId3" imgW="12177778" imgH="8380952" progId="Photoshop.Image.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29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4805" name="Text Box 5"/>
          <p:cNvSpPr txBox="1">
            <a:spLocks noChangeArrowheads="1"/>
          </p:cNvSpPr>
          <p:nvPr/>
        </p:nvSpPr>
        <p:spPr bwMode="auto">
          <a:xfrm>
            <a:off x="5849938" y="5851525"/>
            <a:ext cx="3294062" cy="1006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6000"/>
              <a:t>7223 eV</a:t>
            </a:r>
          </a:p>
        </p:txBody>
      </p:sp>
    </p:spTree>
    <p:extLst>
      <p:ext uri="{BB962C8B-B14F-4D97-AF65-F5344CB8AC3E}">
        <p14:creationId xmlns:p14="http://schemas.microsoft.com/office/powerpoint/2010/main" val="3227027516"/>
      </p:ext>
    </p:extLst>
  </p:cSld>
  <p:clrMapOvr>
    <a:masterClrMapping/>
  </p:clrMapOvr>
  <p:transition/>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5826" name="AutoShape 2"/>
          <p:cNvSpPr>
            <a:spLocks noChangeArrowheads="1"/>
          </p:cNvSpPr>
          <p:nvPr/>
        </p:nvSpPr>
        <p:spPr bwMode="auto">
          <a:xfrm>
            <a:off x="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827" name="AutoShape 3"/>
          <p:cNvSpPr>
            <a:spLocks noChangeArrowheads="1"/>
          </p:cNvSpPr>
          <p:nvPr/>
        </p:nvSpPr>
        <p:spPr bwMode="auto">
          <a:xfrm>
            <a:off x="9144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828" name="AutoShape 4"/>
          <p:cNvSpPr>
            <a:spLocks noChangeArrowheads="1"/>
          </p:cNvSpPr>
          <p:nvPr/>
        </p:nvSpPr>
        <p:spPr bwMode="auto">
          <a:xfrm>
            <a:off x="18288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829" name="AutoShape 5"/>
          <p:cNvSpPr>
            <a:spLocks noChangeArrowheads="1"/>
          </p:cNvSpPr>
          <p:nvPr/>
        </p:nvSpPr>
        <p:spPr bwMode="auto">
          <a:xfrm>
            <a:off x="27432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830" name="AutoShape 6"/>
          <p:cNvSpPr>
            <a:spLocks noChangeArrowheads="1"/>
          </p:cNvSpPr>
          <p:nvPr/>
        </p:nvSpPr>
        <p:spPr bwMode="auto">
          <a:xfrm>
            <a:off x="36576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831" name="AutoShape 7"/>
          <p:cNvSpPr>
            <a:spLocks noChangeArrowheads="1"/>
          </p:cNvSpPr>
          <p:nvPr/>
        </p:nvSpPr>
        <p:spPr bwMode="auto">
          <a:xfrm>
            <a:off x="45720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832" name="AutoShape 8"/>
          <p:cNvSpPr>
            <a:spLocks noChangeArrowheads="1"/>
          </p:cNvSpPr>
          <p:nvPr/>
        </p:nvSpPr>
        <p:spPr bwMode="auto">
          <a:xfrm>
            <a:off x="54864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833" name="AutoShape 9"/>
          <p:cNvSpPr>
            <a:spLocks noChangeArrowheads="1"/>
          </p:cNvSpPr>
          <p:nvPr/>
        </p:nvSpPr>
        <p:spPr bwMode="auto">
          <a:xfrm>
            <a:off x="64008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834" name="AutoShape 10"/>
          <p:cNvSpPr>
            <a:spLocks noChangeArrowheads="1"/>
          </p:cNvSpPr>
          <p:nvPr/>
        </p:nvSpPr>
        <p:spPr bwMode="auto">
          <a:xfrm>
            <a:off x="73152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835" name="AutoShape 11"/>
          <p:cNvSpPr>
            <a:spLocks noChangeArrowheads="1"/>
          </p:cNvSpPr>
          <p:nvPr/>
        </p:nvSpPr>
        <p:spPr bwMode="auto">
          <a:xfrm>
            <a:off x="82296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836" name="AutoShape 12"/>
          <p:cNvSpPr>
            <a:spLocks noChangeArrowheads="1"/>
          </p:cNvSpPr>
          <p:nvPr/>
        </p:nvSpPr>
        <p:spPr bwMode="auto">
          <a:xfrm>
            <a:off x="18288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837" name="AutoShape 13"/>
          <p:cNvSpPr>
            <a:spLocks noChangeArrowheads="1"/>
          </p:cNvSpPr>
          <p:nvPr/>
        </p:nvSpPr>
        <p:spPr bwMode="auto">
          <a:xfrm>
            <a:off x="0" y="32004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838" name="AutoShape 14"/>
          <p:cNvSpPr>
            <a:spLocks noChangeArrowheads="1"/>
          </p:cNvSpPr>
          <p:nvPr/>
        </p:nvSpPr>
        <p:spPr bwMode="auto">
          <a:xfrm>
            <a:off x="914400" y="32004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839" name="AutoShape 15"/>
          <p:cNvSpPr>
            <a:spLocks noChangeArrowheads="1"/>
          </p:cNvSpPr>
          <p:nvPr/>
        </p:nvSpPr>
        <p:spPr bwMode="auto">
          <a:xfrm>
            <a:off x="1828800" y="32004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840" name="AutoShape 16"/>
          <p:cNvSpPr>
            <a:spLocks noChangeArrowheads="1"/>
          </p:cNvSpPr>
          <p:nvPr/>
        </p:nvSpPr>
        <p:spPr bwMode="auto">
          <a:xfrm>
            <a:off x="2743200" y="32004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841" name="AutoShape 17"/>
          <p:cNvSpPr>
            <a:spLocks noChangeArrowheads="1"/>
          </p:cNvSpPr>
          <p:nvPr/>
        </p:nvSpPr>
        <p:spPr bwMode="auto">
          <a:xfrm>
            <a:off x="3657600" y="32004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842" name="AutoShape 18"/>
          <p:cNvSpPr>
            <a:spLocks noChangeArrowheads="1"/>
          </p:cNvSpPr>
          <p:nvPr/>
        </p:nvSpPr>
        <p:spPr bwMode="auto">
          <a:xfrm>
            <a:off x="4572000" y="32004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843" name="AutoShape 19"/>
          <p:cNvSpPr>
            <a:spLocks noChangeArrowheads="1"/>
          </p:cNvSpPr>
          <p:nvPr/>
        </p:nvSpPr>
        <p:spPr bwMode="auto">
          <a:xfrm>
            <a:off x="5486400" y="32004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844" name="AutoShape 20"/>
          <p:cNvSpPr>
            <a:spLocks noChangeArrowheads="1"/>
          </p:cNvSpPr>
          <p:nvPr/>
        </p:nvSpPr>
        <p:spPr bwMode="auto">
          <a:xfrm>
            <a:off x="6400800" y="32004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845" name="AutoShape 21"/>
          <p:cNvSpPr>
            <a:spLocks noChangeArrowheads="1"/>
          </p:cNvSpPr>
          <p:nvPr/>
        </p:nvSpPr>
        <p:spPr bwMode="auto">
          <a:xfrm>
            <a:off x="7315200" y="32004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846" name="AutoShape 22"/>
          <p:cNvSpPr>
            <a:spLocks noChangeArrowheads="1"/>
          </p:cNvSpPr>
          <p:nvPr/>
        </p:nvSpPr>
        <p:spPr bwMode="auto">
          <a:xfrm>
            <a:off x="8229600" y="32004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847" name="AutoShape 23"/>
          <p:cNvSpPr>
            <a:spLocks noChangeArrowheads="1"/>
          </p:cNvSpPr>
          <p:nvPr/>
        </p:nvSpPr>
        <p:spPr bwMode="auto">
          <a:xfrm>
            <a:off x="0" y="22860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848" name="AutoShape 24"/>
          <p:cNvSpPr>
            <a:spLocks noChangeArrowheads="1"/>
          </p:cNvSpPr>
          <p:nvPr/>
        </p:nvSpPr>
        <p:spPr bwMode="auto">
          <a:xfrm>
            <a:off x="914400" y="22860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849" name="AutoShape 25"/>
          <p:cNvSpPr>
            <a:spLocks noChangeArrowheads="1"/>
          </p:cNvSpPr>
          <p:nvPr/>
        </p:nvSpPr>
        <p:spPr bwMode="auto">
          <a:xfrm>
            <a:off x="1828800" y="22860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850" name="AutoShape 26"/>
          <p:cNvSpPr>
            <a:spLocks noChangeArrowheads="1"/>
          </p:cNvSpPr>
          <p:nvPr/>
        </p:nvSpPr>
        <p:spPr bwMode="auto">
          <a:xfrm>
            <a:off x="2743200" y="22860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851" name="AutoShape 27"/>
          <p:cNvSpPr>
            <a:spLocks noChangeArrowheads="1"/>
          </p:cNvSpPr>
          <p:nvPr/>
        </p:nvSpPr>
        <p:spPr bwMode="auto">
          <a:xfrm>
            <a:off x="3657600" y="22860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852" name="AutoShape 28"/>
          <p:cNvSpPr>
            <a:spLocks noChangeArrowheads="1"/>
          </p:cNvSpPr>
          <p:nvPr/>
        </p:nvSpPr>
        <p:spPr bwMode="auto">
          <a:xfrm>
            <a:off x="4572000" y="22860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853" name="AutoShape 29"/>
          <p:cNvSpPr>
            <a:spLocks noChangeArrowheads="1"/>
          </p:cNvSpPr>
          <p:nvPr/>
        </p:nvSpPr>
        <p:spPr bwMode="auto">
          <a:xfrm>
            <a:off x="5486400" y="22860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854" name="AutoShape 30"/>
          <p:cNvSpPr>
            <a:spLocks noChangeArrowheads="1"/>
          </p:cNvSpPr>
          <p:nvPr/>
        </p:nvSpPr>
        <p:spPr bwMode="auto">
          <a:xfrm>
            <a:off x="6400800" y="22860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855" name="AutoShape 31"/>
          <p:cNvSpPr>
            <a:spLocks noChangeArrowheads="1"/>
          </p:cNvSpPr>
          <p:nvPr/>
        </p:nvSpPr>
        <p:spPr bwMode="auto">
          <a:xfrm>
            <a:off x="7315200" y="22860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856" name="AutoShape 32"/>
          <p:cNvSpPr>
            <a:spLocks noChangeArrowheads="1"/>
          </p:cNvSpPr>
          <p:nvPr/>
        </p:nvSpPr>
        <p:spPr bwMode="auto">
          <a:xfrm>
            <a:off x="8229600" y="22860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857" name="Rectangle 33"/>
          <p:cNvSpPr>
            <a:spLocks noGrp="1" noChangeArrowheads="1"/>
          </p:cNvSpPr>
          <p:nvPr>
            <p:ph type="ctrTitle"/>
          </p:nvPr>
        </p:nvSpPr>
        <p:spPr>
          <a:xfrm>
            <a:off x="628650" y="0"/>
            <a:ext cx="7772400" cy="1470025"/>
          </a:xfrm>
        </p:spPr>
        <p:txBody>
          <a:bodyPr/>
          <a:lstStyle/>
          <a:p>
            <a:pPr eaLnBrk="1" hangingPunct="1"/>
            <a:r>
              <a:rPr lang="en-US" altLang="en-US" sz="5400" smtClean="0"/>
              <a:t>Calibration Error</a:t>
            </a:r>
          </a:p>
        </p:txBody>
      </p:sp>
      <p:sp>
        <p:nvSpPr>
          <p:cNvPr id="205858" name="AutoShape 34"/>
          <p:cNvSpPr>
            <a:spLocks noChangeArrowheads="1"/>
          </p:cNvSpPr>
          <p:nvPr/>
        </p:nvSpPr>
        <p:spPr bwMode="auto">
          <a:xfrm>
            <a:off x="0" y="5943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859" name="AutoShape 35"/>
          <p:cNvSpPr>
            <a:spLocks noChangeArrowheads="1"/>
          </p:cNvSpPr>
          <p:nvPr/>
        </p:nvSpPr>
        <p:spPr bwMode="auto">
          <a:xfrm>
            <a:off x="914400" y="5943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860" name="AutoShape 36"/>
          <p:cNvSpPr>
            <a:spLocks noChangeArrowheads="1"/>
          </p:cNvSpPr>
          <p:nvPr/>
        </p:nvSpPr>
        <p:spPr bwMode="auto">
          <a:xfrm>
            <a:off x="1828800" y="5943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861" name="AutoShape 37"/>
          <p:cNvSpPr>
            <a:spLocks noChangeArrowheads="1"/>
          </p:cNvSpPr>
          <p:nvPr/>
        </p:nvSpPr>
        <p:spPr bwMode="auto">
          <a:xfrm>
            <a:off x="2743200" y="5943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862" name="AutoShape 38"/>
          <p:cNvSpPr>
            <a:spLocks noChangeArrowheads="1"/>
          </p:cNvSpPr>
          <p:nvPr/>
        </p:nvSpPr>
        <p:spPr bwMode="auto">
          <a:xfrm>
            <a:off x="3657600" y="5943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863" name="AutoShape 39"/>
          <p:cNvSpPr>
            <a:spLocks noChangeArrowheads="1"/>
          </p:cNvSpPr>
          <p:nvPr/>
        </p:nvSpPr>
        <p:spPr bwMode="auto">
          <a:xfrm>
            <a:off x="4572000" y="5943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864" name="AutoShape 40"/>
          <p:cNvSpPr>
            <a:spLocks noChangeArrowheads="1"/>
          </p:cNvSpPr>
          <p:nvPr/>
        </p:nvSpPr>
        <p:spPr bwMode="auto">
          <a:xfrm>
            <a:off x="5486400" y="5943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865" name="AutoShape 41"/>
          <p:cNvSpPr>
            <a:spLocks noChangeArrowheads="1"/>
          </p:cNvSpPr>
          <p:nvPr/>
        </p:nvSpPr>
        <p:spPr bwMode="auto">
          <a:xfrm>
            <a:off x="6400800" y="5943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866" name="AutoShape 42"/>
          <p:cNvSpPr>
            <a:spLocks noChangeArrowheads="1"/>
          </p:cNvSpPr>
          <p:nvPr/>
        </p:nvSpPr>
        <p:spPr bwMode="auto">
          <a:xfrm>
            <a:off x="7315200" y="5943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867" name="AutoShape 43"/>
          <p:cNvSpPr>
            <a:spLocks noChangeArrowheads="1"/>
          </p:cNvSpPr>
          <p:nvPr/>
        </p:nvSpPr>
        <p:spPr bwMode="auto">
          <a:xfrm>
            <a:off x="8229600" y="5943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868" name="AutoShape 44"/>
          <p:cNvSpPr>
            <a:spLocks noChangeArrowheads="1"/>
          </p:cNvSpPr>
          <p:nvPr/>
        </p:nvSpPr>
        <p:spPr bwMode="auto">
          <a:xfrm>
            <a:off x="0" y="5029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869" name="AutoShape 45"/>
          <p:cNvSpPr>
            <a:spLocks noChangeArrowheads="1"/>
          </p:cNvSpPr>
          <p:nvPr/>
        </p:nvSpPr>
        <p:spPr bwMode="auto">
          <a:xfrm>
            <a:off x="914400" y="5029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870" name="AutoShape 46"/>
          <p:cNvSpPr>
            <a:spLocks noChangeArrowheads="1"/>
          </p:cNvSpPr>
          <p:nvPr/>
        </p:nvSpPr>
        <p:spPr bwMode="auto">
          <a:xfrm>
            <a:off x="1828800" y="5029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871" name="AutoShape 47"/>
          <p:cNvSpPr>
            <a:spLocks noChangeArrowheads="1"/>
          </p:cNvSpPr>
          <p:nvPr/>
        </p:nvSpPr>
        <p:spPr bwMode="auto">
          <a:xfrm>
            <a:off x="2743200" y="5029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872" name="AutoShape 48"/>
          <p:cNvSpPr>
            <a:spLocks noChangeArrowheads="1"/>
          </p:cNvSpPr>
          <p:nvPr/>
        </p:nvSpPr>
        <p:spPr bwMode="auto">
          <a:xfrm>
            <a:off x="3657600" y="5029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873" name="AutoShape 49"/>
          <p:cNvSpPr>
            <a:spLocks noChangeArrowheads="1"/>
          </p:cNvSpPr>
          <p:nvPr/>
        </p:nvSpPr>
        <p:spPr bwMode="auto">
          <a:xfrm>
            <a:off x="4572000" y="5029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874" name="AutoShape 50"/>
          <p:cNvSpPr>
            <a:spLocks noChangeArrowheads="1"/>
          </p:cNvSpPr>
          <p:nvPr/>
        </p:nvSpPr>
        <p:spPr bwMode="auto">
          <a:xfrm>
            <a:off x="5486400" y="5029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875" name="AutoShape 51"/>
          <p:cNvSpPr>
            <a:spLocks noChangeArrowheads="1"/>
          </p:cNvSpPr>
          <p:nvPr/>
        </p:nvSpPr>
        <p:spPr bwMode="auto">
          <a:xfrm>
            <a:off x="6400800" y="5029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876" name="AutoShape 52"/>
          <p:cNvSpPr>
            <a:spLocks noChangeArrowheads="1"/>
          </p:cNvSpPr>
          <p:nvPr/>
        </p:nvSpPr>
        <p:spPr bwMode="auto">
          <a:xfrm>
            <a:off x="7315200" y="5029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877" name="AutoShape 53"/>
          <p:cNvSpPr>
            <a:spLocks noChangeArrowheads="1"/>
          </p:cNvSpPr>
          <p:nvPr/>
        </p:nvSpPr>
        <p:spPr bwMode="auto">
          <a:xfrm>
            <a:off x="8229600" y="5029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878" name="AutoShape 54"/>
          <p:cNvSpPr>
            <a:spLocks noChangeArrowheads="1"/>
          </p:cNvSpPr>
          <p:nvPr/>
        </p:nvSpPr>
        <p:spPr bwMode="auto">
          <a:xfrm>
            <a:off x="0" y="41148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879" name="AutoShape 55"/>
          <p:cNvSpPr>
            <a:spLocks noChangeArrowheads="1"/>
          </p:cNvSpPr>
          <p:nvPr/>
        </p:nvSpPr>
        <p:spPr bwMode="auto">
          <a:xfrm>
            <a:off x="914400" y="41148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880" name="AutoShape 56"/>
          <p:cNvSpPr>
            <a:spLocks noChangeArrowheads="1"/>
          </p:cNvSpPr>
          <p:nvPr/>
        </p:nvSpPr>
        <p:spPr bwMode="auto">
          <a:xfrm>
            <a:off x="1828800" y="41148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881" name="AutoShape 57"/>
          <p:cNvSpPr>
            <a:spLocks noChangeArrowheads="1"/>
          </p:cNvSpPr>
          <p:nvPr/>
        </p:nvSpPr>
        <p:spPr bwMode="auto">
          <a:xfrm>
            <a:off x="2743200" y="41148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882" name="AutoShape 58"/>
          <p:cNvSpPr>
            <a:spLocks noChangeArrowheads="1"/>
          </p:cNvSpPr>
          <p:nvPr/>
        </p:nvSpPr>
        <p:spPr bwMode="auto">
          <a:xfrm>
            <a:off x="3657600" y="41148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883" name="AutoShape 59"/>
          <p:cNvSpPr>
            <a:spLocks noChangeArrowheads="1"/>
          </p:cNvSpPr>
          <p:nvPr/>
        </p:nvSpPr>
        <p:spPr bwMode="auto">
          <a:xfrm>
            <a:off x="4572000" y="41148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884" name="AutoShape 60"/>
          <p:cNvSpPr>
            <a:spLocks noChangeArrowheads="1"/>
          </p:cNvSpPr>
          <p:nvPr/>
        </p:nvSpPr>
        <p:spPr bwMode="auto">
          <a:xfrm>
            <a:off x="5486400" y="41148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885" name="AutoShape 61"/>
          <p:cNvSpPr>
            <a:spLocks noChangeArrowheads="1"/>
          </p:cNvSpPr>
          <p:nvPr/>
        </p:nvSpPr>
        <p:spPr bwMode="auto">
          <a:xfrm>
            <a:off x="6400800" y="41148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886" name="AutoShape 62"/>
          <p:cNvSpPr>
            <a:spLocks noChangeArrowheads="1"/>
          </p:cNvSpPr>
          <p:nvPr/>
        </p:nvSpPr>
        <p:spPr bwMode="auto">
          <a:xfrm>
            <a:off x="7315200" y="41148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887" name="AutoShape 63"/>
          <p:cNvSpPr>
            <a:spLocks noChangeArrowheads="1"/>
          </p:cNvSpPr>
          <p:nvPr/>
        </p:nvSpPr>
        <p:spPr bwMode="auto">
          <a:xfrm>
            <a:off x="8229600" y="41148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888" name="AutoShape 64"/>
          <p:cNvSpPr>
            <a:spLocks noChangeArrowheads="1"/>
          </p:cNvSpPr>
          <p:nvPr/>
        </p:nvSpPr>
        <p:spPr bwMode="auto">
          <a:xfrm>
            <a:off x="0" y="1371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889" name="AutoShape 65"/>
          <p:cNvSpPr>
            <a:spLocks noChangeArrowheads="1"/>
          </p:cNvSpPr>
          <p:nvPr/>
        </p:nvSpPr>
        <p:spPr bwMode="auto">
          <a:xfrm>
            <a:off x="914400" y="1371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890" name="AutoShape 66"/>
          <p:cNvSpPr>
            <a:spLocks noChangeArrowheads="1"/>
          </p:cNvSpPr>
          <p:nvPr/>
        </p:nvSpPr>
        <p:spPr bwMode="auto">
          <a:xfrm>
            <a:off x="1828800" y="1371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891" name="AutoShape 67"/>
          <p:cNvSpPr>
            <a:spLocks noChangeArrowheads="1"/>
          </p:cNvSpPr>
          <p:nvPr/>
        </p:nvSpPr>
        <p:spPr bwMode="auto">
          <a:xfrm>
            <a:off x="2743200" y="1371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892" name="AutoShape 68"/>
          <p:cNvSpPr>
            <a:spLocks noChangeArrowheads="1"/>
          </p:cNvSpPr>
          <p:nvPr/>
        </p:nvSpPr>
        <p:spPr bwMode="auto">
          <a:xfrm>
            <a:off x="3657600" y="1371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893" name="AutoShape 69"/>
          <p:cNvSpPr>
            <a:spLocks noChangeArrowheads="1"/>
          </p:cNvSpPr>
          <p:nvPr/>
        </p:nvSpPr>
        <p:spPr bwMode="auto">
          <a:xfrm>
            <a:off x="4572000" y="1371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894" name="AutoShape 70"/>
          <p:cNvSpPr>
            <a:spLocks noChangeArrowheads="1"/>
          </p:cNvSpPr>
          <p:nvPr/>
        </p:nvSpPr>
        <p:spPr bwMode="auto">
          <a:xfrm>
            <a:off x="5486400" y="1371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895" name="AutoShape 71"/>
          <p:cNvSpPr>
            <a:spLocks noChangeArrowheads="1"/>
          </p:cNvSpPr>
          <p:nvPr/>
        </p:nvSpPr>
        <p:spPr bwMode="auto">
          <a:xfrm>
            <a:off x="6400800" y="1371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896" name="AutoShape 72"/>
          <p:cNvSpPr>
            <a:spLocks noChangeArrowheads="1"/>
          </p:cNvSpPr>
          <p:nvPr/>
        </p:nvSpPr>
        <p:spPr bwMode="auto">
          <a:xfrm>
            <a:off x="7315200" y="1371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897" name="AutoShape 73"/>
          <p:cNvSpPr>
            <a:spLocks noChangeArrowheads="1"/>
          </p:cNvSpPr>
          <p:nvPr/>
        </p:nvSpPr>
        <p:spPr bwMode="auto">
          <a:xfrm>
            <a:off x="8229600" y="1371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898" name="AutoShape 74"/>
          <p:cNvSpPr>
            <a:spLocks noChangeArrowheads="1"/>
          </p:cNvSpPr>
          <p:nvPr/>
        </p:nvSpPr>
        <p:spPr bwMode="auto">
          <a:xfrm>
            <a:off x="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899" name="AutoShape 75"/>
          <p:cNvSpPr>
            <a:spLocks noChangeArrowheads="1"/>
          </p:cNvSpPr>
          <p:nvPr/>
        </p:nvSpPr>
        <p:spPr bwMode="auto">
          <a:xfrm>
            <a:off x="9144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900" name="AutoShape 76"/>
          <p:cNvSpPr>
            <a:spLocks noChangeArrowheads="1"/>
          </p:cNvSpPr>
          <p:nvPr/>
        </p:nvSpPr>
        <p:spPr bwMode="auto">
          <a:xfrm>
            <a:off x="27432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901" name="AutoShape 77"/>
          <p:cNvSpPr>
            <a:spLocks noChangeArrowheads="1"/>
          </p:cNvSpPr>
          <p:nvPr/>
        </p:nvSpPr>
        <p:spPr bwMode="auto">
          <a:xfrm>
            <a:off x="36576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902" name="AutoShape 78"/>
          <p:cNvSpPr>
            <a:spLocks noChangeArrowheads="1"/>
          </p:cNvSpPr>
          <p:nvPr/>
        </p:nvSpPr>
        <p:spPr bwMode="auto">
          <a:xfrm>
            <a:off x="45720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903" name="AutoShape 79"/>
          <p:cNvSpPr>
            <a:spLocks noChangeArrowheads="1"/>
          </p:cNvSpPr>
          <p:nvPr/>
        </p:nvSpPr>
        <p:spPr bwMode="auto">
          <a:xfrm>
            <a:off x="54864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904" name="AutoShape 80"/>
          <p:cNvSpPr>
            <a:spLocks noChangeArrowheads="1"/>
          </p:cNvSpPr>
          <p:nvPr/>
        </p:nvSpPr>
        <p:spPr bwMode="auto">
          <a:xfrm>
            <a:off x="64008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905" name="AutoShape 81"/>
          <p:cNvSpPr>
            <a:spLocks noChangeArrowheads="1"/>
          </p:cNvSpPr>
          <p:nvPr/>
        </p:nvSpPr>
        <p:spPr bwMode="auto">
          <a:xfrm>
            <a:off x="73152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5906" name="AutoShape 82"/>
          <p:cNvSpPr>
            <a:spLocks noChangeArrowheads="1"/>
          </p:cNvSpPr>
          <p:nvPr/>
        </p:nvSpPr>
        <p:spPr bwMode="auto">
          <a:xfrm>
            <a:off x="82296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grpSp>
        <p:nvGrpSpPr>
          <p:cNvPr id="2879571" name="Group 83"/>
          <p:cNvGrpSpPr>
            <a:grpSpLocks/>
          </p:cNvGrpSpPr>
          <p:nvPr/>
        </p:nvGrpSpPr>
        <p:grpSpPr bwMode="auto">
          <a:xfrm>
            <a:off x="2089150" y="3503613"/>
            <a:ext cx="361950" cy="361950"/>
            <a:chOff x="1354" y="3346"/>
            <a:chExt cx="228" cy="228"/>
          </a:xfrm>
        </p:grpSpPr>
        <p:sp>
          <p:nvSpPr>
            <p:cNvPr id="205908" name="Line 84"/>
            <p:cNvSpPr>
              <a:spLocks noChangeShapeType="1"/>
            </p:cNvSpPr>
            <p:nvPr/>
          </p:nvSpPr>
          <p:spPr bwMode="auto">
            <a:xfrm>
              <a:off x="1468" y="3346"/>
              <a:ext cx="0" cy="2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909" name="Line 85"/>
            <p:cNvSpPr>
              <a:spLocks noChangeShapeType="1"/>
            </p:cNvSpPr>
            <p:nvPr/>
          </p:nvSpPr>
          <p:spPr bwMode="auto">
            <a:xfrm rot="-5400000">
              <a:off x="1468" y="3346"/>
              <a:ext cx="0" cy="2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910" name="Oval 86"/>
            <p:cNvSpPr>
              <a:spLocks noChangeArrowheads="1"/>
            </p:cNvSpPr>
            <p:nvPr/>
          </p:nvSpPr>
          <p:spPr bwMode="auto">
            <a:xfrm>
              <a:off x="1430" y="3418"/>
              <a:ext cx="76" cy="78"/>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grpSp>
    </p:spTree>
    <p:extLst>
      <p:ext uri="{BB962C8B-B14F-4D97-AF65-F5344CB8AC3E}">
        <p14:creationId xmlns:p14="http://schemas.microsoft.com/office/powerpoint/2010/main" val="195068098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3" presetClass="path" presetSubtype="0" repeatCount="indefinite" autoRev="1" fill="hold" nodeType="withEffect">
                                  <p:stCondLst>
                                    <p:cond delay="0"/>
                                  </p:stCondLst>
                                  <p:childTnLst>
                                    <p:animMotion origin="layout" path="M -1.11111E-6 4.98612E-6 L 0.49445 4.98612E-6 " pathEditMode="relative" rAng="0" ptsTypes="AA">
                                      <p:cBhvr>
                                        <p:cTn id="6" dur="3000" fill="hold"/>
                                        <p:tgtEl>
                                          <p:spTgt spid="2879571"/>
                                        </p:tgtEl>
                                        <p:attrNameLst>
                                          <p:attrName>ppt_x</p:attrName>
                                          <p:attrName>ppt_y</p:attrName>
                                        </p:attrNameLst>
                                      </p:cBhvr>
                                      <p:rCtr x="2472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6850" name="AutoShape 2"/>
          <p:cNvSpPr>
            <a:spLocks noChangeArrowheads="1"/>
          </p:cNvSpPr>
          <p:nvPr/>
        </p:nvSpPr>
        <p:spPr bwMode="auto">
          <a:xfrm>
            <a:off x="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851" name="AutoShape 3"/>
          <p:cNvSpPr>
            <a:spLocks noChangeArrowheads="1"/>
          </p:cNvSpPr>
          <p:nvPr/>
        </p:nvSpPr>
        <p:spPr bwMode="auto">
          <a:xfrm>
            <a:off x="9144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852" name="AutoShape 4"/>
          <p:cNvSpPr>
            <a:spLocks noChangeArrowheads="1"/>
          </p:cNvSpPr>
          <p:nvPr/>
        </p:nvSpPr>
        <p:spPr bwMode="auto">
          <a:xfrm>
            <a:off x="18288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853" name="AutoShape 5"/>
          <p:cNvSpPr>
            <a:spLocks noChangeArrowheads="1"/>
          </p:cNvSpPr>
          <p:nvPr/>
        </p:nvSpPr>
        <p:spPr bwMode="auto">
          <a:xfrm>
            <a:off x="27432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854" name="AutoShape 6"/>
          <p:cNvSpPr>
            <a:spLocks noChangeArrowheads="1"/>
          </p:cNvSpPr>
          <p:nvPr/>
        </p:nvSpPr>
        <p:spPr bwMode="auto">
          <a:xfrm>
            <a:off x="36576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855" name="AutoShape 7"/>
          <p:cNvSpPr>
            <a:spLocks noChangeArrowheads="1"/>
          </p:cNvSpPr>
          <p:nvPr/>
        </p:nvSpPr>
        <p:spPr bwMode="auto">
          <a:xfrm>
            <a:off x="45720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856" name="AutoShape 8"/>
          <p:cNvSpPr>
            <a:spLocks noChangeArrowheads="1"/>
          </p:cNvSpPr>
          <p:nvPr/>
        </p:nvSpPr>
        <p:spPr bwMode="auto">
          <a:xfrm>
            <a:off x="54864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857" name="AutoShape 9"/>
          <p:cNvSpPr>
            <a:spLocks noChangeArrowheads="1"/>
          </p:cNvSpPr>
          <p:nvPr/>
        </p:nvSpPr>
        <p:spPr bwMode="auto">
          <a:xfrm>
            <a:off x="64008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858" name="AutoShape 10"/>
          <p:cNvSpPr>
            <a:spLocks noChangeArrowheads="1"/>
          </p:cNvSpPr>
          <p:nvPr/>
        </p:nvSpPr>
        <p:spPr bwMode="auto">
          <a:xfrm>
            <a:off x="73152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859" name="AutoShape 11"/>
          <p:cNvSpPr>
            <a:spLocks noChangeArrowheads="1"/>
          </p:cNvSpPr>
          <p:nvPr/>
        </p:nvSpPr>
        <p:spPr bwMode="auto">
          <a:xfrm>
            <a:off x="82296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860" name="AutoShape 12"/>
          <p:cNvSpPr>
            <a:spLocks noChangeArrowheads="1"/>
          </p:cNvSpPr>
          <p:nvPr/>
        </p:nvSpPr>
        <p:spPr bwMode="auto">
          <a:xfrm>
            <a:off x="18288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861" name="AutoShape 13"/>
          <p:cNvSpPr>
            <a:spLocks noChangeArrowheads="1"/>
          </p:cNvSpPr>
          <p:nvPr/>
        </p:nvSpPr>
        <p:spPr bwMode="auto">
          <a:xfrm>
            <a:off x="0" y="32004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862" name="AutoShape 14"/>
          <p:cNvSpPr>
            <a:spLocks noChangeArrowheads="1"/>
          </p:cNvSpPr>
          <p:nvPr/>
        </p:nvSpPr>
        <p:spPr bwMode="auto">
          <a:xfrm>
            <a:off x="914400" y="32004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863" name="AutoShape 15"/>
          <p:cNvSpPr>
            <a:spLocks noChangeArrowheads="1"/>
          </p:cNvSpPr>
          <p:nvPr/>
        </p:nvSpPr>
        <p:spPr bwMode="auto">
          <a:xfrm>
            <a:off x="1828800" y="32004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864" name="AutoShape 16"/>
          <p:cNvSpPr>
            <a:spLocks noChangeArrowheads="1"/>
          </p:cNvSpPr>
          <p:nvPr/>
        </p:nvSpPr>
        <p:spPr bwMode="auto">
          <a:xfrm>
            <a:off x="2743200" y="32004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865" name="AutoShape 17"/>
          <p:cNvSpPr>
            <a:spLocks noChangeArrowheads="1"/>
          </p:cNvSpPr>
          <p:nvPr/>
        </p:nvSpPr>
        <p:spPr bwMode="auto">
          <a:xfrm>
            <a:off x="3657600" y="32004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866" name="AutoShape 18"/>
          <p:cNvSpPr>
            <a:spLocks noChangeArrowheads="1"/>
          </p:cNvSpPr>
          <p:nvPr/>
        </p:nvSpPr>
        <p:spPr bwMode="auto">
          <a:xfrm>
            <a:off x="4572000" y="32004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867" name="AutoShape 19"/>
          <p:cNvSpPr>
            <a:spLocks noChangeArrowheads="1"/>
          </p:cNvSpPr>
          <p:nvPr/>
        </p:nvSpPr>
        <p:spPr bwMode="auto">
          <a:xfrm>
            <a:off x="5486400" y="32004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868" name="AutoShape 20"/>
          <p:cNvSpPr>
            <a:spLocks noChangeArrowheads="1"/>
          </p:cNvSpPr>
          <p:nvPr/>
        </p:nvSpPr>
        <p:spPr bwMode="auto">
          <a:xfrm>
            <a:off x="6400800" y="32004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869" name="AutoShape 21"/>
          <p:cNvSpPr>
            <a:spLocks noChangeArrowheads="1"/>
          </p:cNvSpPr>
          <p:nvPr/>
        </p:nvSpPr>
        <p:spPr bwMode="auto">
          <a:xfrm>
            <a:off x="7315200" y="32004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870" name="AutoShape 22"/>
          <p:cNvSpPr>
            <a:spLocks noChangeArrowheads="1"/>
          </p:cNvSpPr>
          <p:nvPr/>
        </p:nvSpPr>
        <p:spPr bwMode="auto">
          <a:xfrm>
            <a:off x="8229600" y="32004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871" name="AutoShape 23"/>
          <p:cNvSpPr>
            <a:spLocks noChangeArrowheads="1"/>
          </p:cNvSpPr>
          <p:nvPr/>
        </p:nvSpPr>
        <p:spPr bwMode="auto">
          <a:xfrm>
            <a:off x="0" y="22860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872" name="AutoShape 24"/>
          <p:cNvSpPr>
            <a:spLocks noChangeArrowheads="1"/>
          </p:cNvSpPr>
          <p:nvPr/>
        </p:nvSpPr>
        <p:spPr bwMode="auto">
          <a:xfrm>
            <a:off x="914400" y="22860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873" name="AutoShape 25"/>
          <p:cNvSpPr>
            <a:spLocks noChangeArrowheads="1"/>
          </p:cNvSpPr>
          <p:nvPr/>
        </p:nvSpPr>
        <p:spPr bwMode="auto">
          <a:xfrm>
            <a:off x="1828800" y="22860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874" name="AutoShape 26"/>
          <p:cNvSpPr>
            <a:spLocks noChangeArrowheads="1"/>
          </p:cNvSpPr>
          <p:nvPr/>
        </p:nvSpPr>
        <p:spPr bwMode="auto">
          <a:xfrm>
            <a:off x="2743200" y="22860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875" name="AutoShape 27"/>
          <p:cNvSpPr>
            <a:spLocks noChangeArrowheads="1"/>
          </p:cNvSpPr>
          <p:nvPr/>
        </p:nvSpPr>
        <p:spPr bwMode="auto">
          <a:xfrm>
            <a:off x="3657600" y="22860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876" name="AutoShape 28"/>
          <p:cNvSpPr>
            <a:spLocks noChangeArrowheads="1"/>
          </p:cNvSpPr>
          <p:nvPr/>
        </p:nvSpPr>
        <p:spPr bwMode="auto">
          <a:xfrm>
            <a:off x="4572000" y="22860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877" name="AutoShape 29"/>
          <p:cNvSpPr>
            <a:spLocks noChangeArrowheads="1"/>
          </p:cNvSpPr>
          <p:nvPr/>
        </p:nvSpPr>
        <p:spPr bwMode="auto">
          <a:xfrm>
            <a:off x="5486400" y="22860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878" name="AutoShape 30"/>
          <p:cNvSpPr>
            <a:spLocks noChangeArrowheads="1"/>
          </p:cNvSpPr>
          <p:nvPr/>
        </p:nvSpPr>
        <p:spPr bwMode="auto">
          <a:xfrm>
            <a:off x="6400800" y="22860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879" name="AutoShape 31"/>
          <p:cNvSpPr>
            <a:spLocks noChangeArrowheads="1"/>
          </p:cNvSpPr>
          <p:nvPr/>
        </p:nvSpPr>
        <p:spPr bwMode="auto">
          <a:xfrm>
            <a:off x="7315200" y="22860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880" name="AutoShape 32"/>
          <p:cNvSpPr>
            <a:spLocks noChangeArrowheads="1"/>
          </p:cNvSpPr>
          <p:nvPr/>
        </p:nvSpPr>
        <p:spPr bwMode="auto">
          <a:xfrm>
            <a:off x="8229600" y="22860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881" name="Rectangle 33"/>
          <p:cNvSpPr>
            <a:spLocks noGrp="1" noChangeArrowheads="1"/>
          </p:cNvSpPr>
          <p:nvPr>
            <p:ph type="ctrTitle"/>
          </p:nvPr>
        </p:nvSpPr>
        <p:spPr>
          <a:xfrm>
            <a:off x="628650" y="0"/>
            <a:ext cx="7772400" cy="1470025"/>
          </a:xfrm>
        </p:spPr>
        <p:txBody>
          <a:bodyPr/>
          <a:lstStyle/>
          <a:p>
            <a:pPr eaLnBrk="1" hangingPunct="1"/>
            <a:r>
              <a:rPr lang="en-US" altLang="en-US" sz="5400" smtClean="0"/>
              <a:t>Calibration Error</a:t>
            </a:r>
          </a:p>
        </p:txBody>
      </p:sp>
      <p:sp>
        <p:nvSpPr>
          <p:cNvPr id="206882" name="AutoShape 34"/>
          <p:cNvSpPr>
            <a:spLocks noChangeArrowheads="1"/>
          </p:cNvSpPr>
          <p:nvPr/>
        </p:nvSpPr>
        <p:spPr bwMode="auto">
          <a:xfrm>
            <a:off x="0" y="5943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883" name="AutoShape 35"/>
          <p:cNvSpPr>
            <a:spLocks noChangeArrowheads="1"/>
          </p:cNvSpPr>
          <p:nvPr/>
        </p:nvSpPr>
        <p:spPr bwMode="auto">
          <a:xfrm>
            <a:off x="914400" y="5943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884" name="AutoShape 36"/>
          <p:cNvSpPr>
            <a:spLocks noChangeArrowheads="1"/>
          </p:cNvSpPr>
          <p:nvPr/>
        </p:nvSpPr>
        <p:spPr bwMode="auto">
          <a:xfrm>
            <a:off x="1828800" y="5943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885" name="AutoShape 37"/>
          <p:cNvSpPr>
            <a:spLocks noChangeArrowheads="1"/>
          </p:cNvSpPr>
          <p:nvPr/>
        </p:nvSpPr>
        <p:spPr bwMode="auto">
          <a:xfrm>
            <a:off x="2743200" y="5943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886" name="AutoShape 38"/>
          <p:cNvSpPr>
            <a:spLocks noChangeArrowheads="1"/>
          </p:cNvSpPr>
          <p:nvPr/>
        </p:nvSpPr>
        <p:spPr bwMode="auto">
          <a:xfrm>
            <a:off x="3657600" y="5943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887" name="AutoShape 39"/>
          <p:cNvSpPr>
            <a:spLocks noChangeArrowheads="1"/>
          </p:cNvSpPr>
          <p:nvPr/>
        </p:nvSpPr>
        <p:spPr bwMode="auto">
          <a:xfrm>
            <a:off x="4572000" y="5943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888" name="AutoShape 40"/>
          <p:cNvSpPr>
            <a:spLocks noChangeArrowheads="1"/>
          </p:cNvSpPr>
          <p:nvPr/>
        </p:nvSpPr>
        <p:spPr bwMode="auto">
          <a:xfrm>
            <a:off x="5486400" y="5943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889" name="AutoShape 41"/>
          <p:cNvSpPr>
            <a:spLocks noChangeArrowheads="1"/>
          </p:cNvSpPr>
          <p:nvPr/>
        </p:nvSpPr>
        <p:spPr bwMode="auto">
          <a:xfrm>
            <a:off x="6400800" y="5943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890" name="AutoShape 42"/>
          <p:cNvSpPr>
            <a:spLocks noChangeArrowheads="1"/>
          </p:cNvSpPr>
          <p:nvPr/>
        </p:nvSpPr>
        <p:spPr bwMode="auto">
          <a:xfrm>
            <a:off x="7315200" y="5943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891" name="AutoShape 43"/>
          <p:cNvSpPr>
            <a:spLocks noChangeArrowheads="1"/>
          </p:cNvSpPr>
          <p:nvPr/>
        </p:nvSpPr>
        <p:spPr bwMode="auto">
          <a:xfrm>
            <a:off x="8229600" y="5943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892" name="AutoShape 44"/>
          <p:cNvSpPr>
            <a:spLocks noChangeArrowheads="1"/>
          </p:cNvSpPr>
          <p:nvPr/>
        </p:nvSpPr>
        <p:spPr bwMode="auto">
          <a:xfrm>
            <a:off x="0" y="5029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893" name="AutoShape 45"/>
          <p:cNvSpPr>
            <a:spLocks noChangeArrowheads="1"/>
          </p:cNvSpPr>
          <p:nvPr/>
        </p:nvSpPr>
        <p:spPr bwMode="auto">
          <a:xfrm>
            <a:off x="914400" y="5029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894" name="AutoShape 46"/>
          <p:cNvSpPr>
            <a:spLocks noChangeArrowheads="1"/>
          </p:cNvSpPr>
          <p:nvPr/>
        </p:nvSpPr>
        <p:spPr bwMode="auto">
          <a:xfrm>
            <a:off x="1828800" y="5029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895" name="AutoShape 47"/>
          <p:cNvSpPr>
            <a:spLocks noChangeArrowheads="1"/>
          </p:cNvSpPr>
          <p:nvPr/>
        </p:nvSpPr>
        <p:spPr bwMode="auto">
          <a:xfrm>
            <a:off x="2743200" y="5029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896" name="AutoShape 48"/>
          <p:cNvSpPr>
            <a:spLocks noChangeArrowheads="1"/>
          </p:cNvSpPr>
          <p:nvPr/>
        </p:nvSpPr>
        <p:spPr bwMode="auto">
          <a:xfrm>
            <a:off x="3657600" y="5029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897" name="AutoShape 49"/>
          <p:cNvSpPr>
            <a:spLocks noChangeArrowheads="1"/>
          </p:cNvSpPr>
          <p:nvPr/>
        </p:nvSpPr>
        <p:spPr bwMode="auto">
          <a:xfrm>
            <a:off x="4572000" y="5029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898" name="AutoShape 50"/>
          <p:cNvSpPr>
            <a:spLocks noChangeArrowheads="1"/>
          </p:cNvSpPr>
          <p:nvPr/>
        </p:nvSpPr>
        <p:spPr bwMode="auto">
          <a:xfrm>
            <a:off x="5486400" y="5029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899" name="AutoShape 51"/>
          <p:cNvSpPr>
            <a:spLocks noChangeArrowheads="1"/>
          </p:cNvSpPr>
          <p:nvPr/>
        </p:nvSpPr>
        <p:spPr bwMode="auto">
          <a:xfrm>
            <a:off x="6400800" y="5029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900" name="AutoShape 52"/>
          <p:cNvSpPr>
            <a:spLocks noChangeArrowheads="1"/>
          </p:cNvSpPr>
          <p:nvPr/>
        </p:nvSpPr>
        <p:spPr bwMode="auto">
          <a:xfrm>
            <a:off x="7315200" y="5029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901" name="AutoShape 53"/>
          <p:cNvSpPr>
            <a:spLocks noChangeArrowheads="1"/>
          </p:cNvSpPr>
          <p:nvPr/>
        </p:nvSpPr>
        <p:spPr bwMode="auto">
          <a:xfrm>
            <a:off x="8229600" y="5029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902" name="AutoShape 54"/>
          <p:cNvSpPr>
            <a:spLocks noChangeArrowheads="1"/>
          </p:cNvSpPr>
          <p:nvPr/>
        </p:nvSpPr>
        <p:spPr bwMode="auto">
          <a:xfrm>
            <a:off x="0" y="41148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903" name="AutoShape 55"/>
          <p:cNvSpPr>
            <a:spLocks noChangeArrowheads="1"/>
          </p:cNvSpPr>
          <p:nvPr/>
        </p:nvSpPr>
        <p:spPr bwMode="auto">
          <a:xfrm>
            <a:off x="914400" y="41148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904" name="AutoShape 56"/>
          <p:cNvSpPr>
            <a:spLocks noChangeArrowheads="1"/>
          </p:cNvSpPr>
          <p:nvPr/>
        </p:nvSpPr>
        <p:spPr bwMode="auto">
          <a:xfrm>
            <a:off x="1828800" y="41148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905" name="AutoShape 57"/>
          <p:cNvSpPr>
            <a:spLocks noChangeArrowheads="1"/>
          </p:cNvSpPr>
          <p:nvPr/>
        </p:nvSpPr>
        <p:spPr bwMode="auto">
          <a:xfrm>
            <a:off x="2743200" y="41148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906" name="AutoShape 58"/>
          <p:cNvSpPr>
            <a:spLocks noChangeArrowheads="1"/>
          </p:cNvSpPr>
          <p:nvPr/>
        </p:nvSpPr>
        <p:spPr bwMode="auto">
          <a:xfrm>
            <a:off x="3657600" y="41148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907" name="AutoShape 59"/>
          <p:cNvSpPr>
            <a:spLocks noChangeArrowheads="1"/>
          </p:cNvSpPr>
          <p:nvPr/>
        </p:nvSpPr>
        <p:spPr bwMode="auto">
          <a:xfrm>
            <a:off x="4572000" y="41148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908" name="AutoShape 60"/>
          <p:cNvSpPr>
            <a:spLocks noChangeArrowheads="1"/>
          </p:cNvSpPr>
          <p:nvPr/>
        </p:nvSpPr>
        <p:spPr bwMode="auto">
          <a:xfrm>
            <a:off x="5486400" y="41148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909" name="AutoShape 61"/>
          <p:cNvSpPr>
            <a:spLocks noChangeArrowheads="1"/>
          </p:cNvSpPr>
          <p:nvPr/>
        </p:nvSpPr>
        <p:spPr bwMode="auto">
          <a:xfrm>
            <a:off x="6400800" y="41148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910" name="AutoShape 62"/>
          <p:cNvSpPr>
            <a:spLocks noChangeArrowheads="1"/>
          </p:cNvSpPr>
          <p:nvPr/>
        </p:nvSpPr>
        <p:spPr bwMode="auto">
          <a:xfrm>
            <a:off x="7315200" y="41148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911" name="AutoShape 63"/>
          <p:cNvSpPr>
            <a:spLocks noChangeArrowheads="1"/>
          </p:cNvSpPr>
          <p:nvPr/>
        </p:nvSpPr>
        <p:spPr bwMode="auto">
          <a:xfrm>
            <a:off x="8229600" y="41148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912" name="AutoShape 64"/>
          <p:cNvSpPr>
            <a:spLocks noChangeArrowheads="1"/>
          </p:cNvSpPr>
          <p:nvPr/>
        </p:nvSpPr>
        <p:spPr bwMode="auto">
          <a:xfrm>
            <a:off x="0" y="1371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913" name="AutoShape 65"/>
          <p:cNvSpPr>
            <a:spLocks noChangeArrowheads="1"/>
          </p:cNvSpPr>
          <p:nvPr/>
        </p:nvSpPr>
        <p:spPr bwMode="auto">
          <a:xfrm>
            <a:off x="914400" y="1371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914" name="AutoShape 66"/>
          <p:cNvSpPr>
            <a:spLocks noChangeArrowheads="1"/>
          </p:cNvSpPr>
          <p:nvPr/>
        </p:nvSpPr>
        <p:spPr bwMode="auto">
          <a:xfrm>
            <a:off x="1828800" y="1371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915" name="AutoShape 67"/>
          <p:cNvSpPr>
            <a:spLocks noChangeArrowheads="1"/>
          </p:cNvSpPr>
          <p:nvPr/>
        </p:nvSpPr>
        <p:spPr bwMode="auto">
          <a:xfrm>
            <a:off x="2743200" y="1371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916" name="AutoShape 68"/>
          <p:cNvSpPr>
            <a:spLocks noChangeArrowheads="1"/>
          </p:cNvSpPr>
          <p:nvPr/>
        </p:nvSpPr>
        <p:spPr bwMode="auto">
          <a:xfrm>
            <a:off x="3657600" y="1371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917" name="AutoShape 69"/>
          <p:cNvSpPr>
            <a:spLocks noChangeArrowheads="1"/>
          </p:cNvSpPr>
          <p:nvPr/>
        </p:nvSpPr>
        <p:spPr bwMode="auto">
          <a:xfrm>
            <a:off x="4572000" y="1371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918" name="AutoShape 70"/>
          <p:cNvSpPr>
            <a:spLocks noChangeArrowheads="1"/>
          </p:cNvSpPr>
          <p:nvPr/>
        </p:nvSpPr>
        <p:spPr bwMode="auto">
          <a:xfrm>
            <a:off x="5486400" y="1371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919" name="AutoShape 71"/>
          <p:cNvSpPr>
            <a:spLocks noChangeArrowheads="1"/>
          </p:cNvSpPr>
          <p:nvPr/>
        </p:nvSpPr>
        <p:spPr bwMode="auto">
          <a:xfrm>
            <a:off x="6400800" y="1371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920" name="AutoShape 72"/>
          <p:cNvSpPr>
            <a:spLocks noChangeArrowheads="1"/>
          </p:cNvSpPr>
          <p:nvPr/>
        </p:nvSpPr>
        <p:spPr bwMode="auto">
          <a:xfrm>
            <a:off x="7315200" y="1371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921" name="AutoShape 73"/>
          <p:cNvSpPr>
            <a:spLocks noChangeArrowheads="1"/>
          </p:cNvSpPr>
          <p:nvPr/>
        </p:nvSpPr>
        <p:spPr bwMode="auto">
          <a:xfrm>
            <a:off x="8229600" y="1371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922" name="AutoShape 74"/>
          <p:cNvSpPr>
            <a:spLocks noChangeArrowheads="1"/>
          </p:cNvSpPr>
          <p:nvPr/>
        </p:nvSpPr>
        <p:spPr bwMode="auto">
          <a:xfrm>
            <a:off x="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923" name="AutoShape 75"/>
          <p:cNvSpPr>
            <a:spLocks noChangeArrowheads="1"/>
          </p:cNvSpPr>
          <p:nvPr/>
        </p:nvSpPr>
        <p:spPr bwMode="auto">
          <a:xfrm>
            <a:off x="9144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924" name="AutoShape 76"/>
          <p:cNvSpPr>
            <a:spLocks noChangeArrowheads="1"/>
          </p:cNvSpPr>
          <p:nvPr/>
        </p:nvSpPr>
        <p:spPr bwMode="auto">
          <a:xfrm>
            <a:off x="27432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925" name="AutoShape 77"/>
          <p:cNvSpPr>
            <a:spLocks noChangeArrowheads="1"/>
          </p:cNvSpPr>
          <p:nvPr/>
        </p:nvSpPr>
        <p:spPr bwMode="auto">
          <a:xfrm>
            <a:off x="36576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926" name="AutoShape 78"/>
          <p:cNvSpPr>
            <a:spLocks noChangeArrowheads="1"/>
          </p:cNvSpPr>
          <p:nvPr/>
        </p:nvSpPr>
        <p:spPr bwMode="auto">
          <a:xfrm>
            <a:off x="45720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927" name="AutoShape 79"/>
          <p:cNvSpPr>
            <a:spLocks noChangeArrowheads="1"/>
          </p:cNvSpPr>
          <p:nvPr/>
        </p:nvSpPr>
        <p:spPr bwMode="auto">
          <a:xfrm>
            <a:off x="54864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928" name="AutoShape 80"/>
          <p:cNvSpPr>
            <a:spLocks noChangeArrowheads="1"/>
          </p:cNvSpPr>
          <p:nvPr/>
        </p:nvSpPr>
        <p:spPr bwMode="auto">
          <a:xfrm>
            <a:off x="64008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929" name="AutoShape 81"/>
          <p:cNvSpPr>
            <a:spLocks noChangeArrowheads="1"/>
          </p:cNvSpPr>
          <p:nvPr/>
        </p:nvSpPr>
        <p:spPr bwMode="auto">
          <a:xfrm>
            <a:off x="73152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06930" name="AutoShape 82"/>
          <p:cNvSpPr>
            <a:spLocks noChangeArrowheads="1"/>
          </p:cNvSpPr>
          <p:nvPr/>
        </p:nvSpPr>
        <p:spPr bwMode="auto">
          <a:xfrm>
            <a:off x="82296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grpSp>
        <p:nvGrpSpPr>
          <p:cNvPr id="2880595" name="Group 83"/>
          <p:cNvGrpSpPr>
            <a:grpSpLocks/>
          </p:cNvGrpSpPr>
          <p:nvPr/>
        </p:nvGrpSpPr>
        <p:grpSpPr bwMode="auto">
          <a:xfrm>
            <a:off x="2089150" y="3503613"/>
            <a:ext cx="361950" cy="361950"/>
            <a:chOff x="1354" y="3346"/>
            <a:chExt cx="228" cy="228"/>
          </a:xfrm>
        </p:grpSpPr>
        <p:sp>
          <p:nvSpPr>
            <p:cNvPr id="206932" name="Line 84"/>
            <p:cNvSpPr>
              <a:spLocks noChangeShapeType="1"/>
            </p:cNvSpPr>
            <p:nvPr/>
          </p:nvSpPr>
          <p:spPr bwMode="auto">
            <a:xfrm>
              <a:off x="1468" y="3346"/>
              <a:ext cx="0" cy="2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6933" name="Line 85"/>
            <p:cNvSpPr>
              <a:spLocks noChangeShapeType="1"/>
            </p:cNvSpPr>
            <p:nvPr/>
          </p:nvSpPr>
          <p:spPr bwMode="auto">
            <a:xfrm rot="-5400000">
              <a:off x="1468" y="3346"/>
              <a:ext cx="0" cy="2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6934" name="Oval 86"/>
            <p:cNvSpPr>
              <a:spLocks noChangeArrowheads="1"/>
            </p:cNvSpPr>
            <p:nvPr/>
          </p:nvSpPr>
          <p:spPr bwMode="auto">
            <a:xfrm>
              <a:off x="1430" y="3418"/>
              <a:ext cx="76" cy="78"/>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grpSp>
    </p:spTree>
    <p:extLst>
      <p:ext uri="{BB962C8B-B14F-4D97-AF65-F5344CB8AC3E}">
        <p14:creationId xmlns:p14="http://schemas.microsoft.com/office/powerpoint/2010/main" val="9740532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repeatCount="indefinite" fill="hold" nodeType="withEffect">
                                  <p:stCondLst>
                                    <p:cond delay="0"/>
                                  </p:stCondLst>
                                  <p:childTnLst>
                                    <p:animMotion origin="layout" path="M -3.88889E-6 -1.50786E-6 L 0.38698 0.00578 L 0.07396 0.00393 L 0.49566 0.00393 L 0.39723 0.00393 L 0.26233 0.00393 L 0.03785 0.00185 L 0.43629 0.00393 L 0.26962 0.00185 L 0.11164 0.00393 L 0.38421 0.00185 L 0.46962 0.00578 L 0.1 0.00185 L 0.31025 0.00393 L -3.88889E-6 -1.50786E-6 Z " pathEditMode="relative" rAng="0" ptsTypes="AAAAAAAAAAAAAAA">
                                      <p:cBhvr>
                                        <p:cTn id="6" dur="2000" fill="hold"/>
                                        <p:tgtEl>
                                          <p:spTgt spid="2880595"/>
                                        </p:tgtEl>
                                        <p:attrNameLst>
                                          <p:attrName>ppt_x</p:attrName>
                                          <p:attrName>ppt_y</p:attrName>
                                        </p:attrNameLst>
                                      </p:cBhvr>
                                      <p:rCtr x="24774" y="2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txBox="1">
            <a:spLocks/>
          </p:cNvSpPr>
          <p:nvPr/>
        </p:nvSpPr>
        <p:spPr bwMode="auto">
          <a:xfrm>
            <a:off x="457200" y="0"/>
            <a:ext cx="8229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4400">
                <a:solidFill>
                  <a:srgbClr val="000000"/>
                </a:solidFill>
                <a:latin typeface="Calibri" pitchFamily="34" charset="0"/>
                <a:cs typeface="Arial" charset="0"/>
              </a:rPr>
              <a:t>The number of </a:t>
            </a:r>
            <a:r>
              <a:rPr lang="en-US" altLang="en-US" sz="4400">
                <a:solidFill>
                  <a:srgbClr val="00B050"/>
                </a:solidFill>
                <a:latin typeface="Calibri" pitchFamily="34" charset="0"/>
                <a:cs typeface="Arial" charset="0"/>
              </a:rPr>
              <a:t>photons scattered </a:t>
            </a:r>
            <a:r>
              <a:rPr lang="en-US" altLang="en-US" sz="4400">
                <a:solidFill>
                  <a:srgbClr val="000000"/>
                </a:solidFill>
                <a:latin typeface="Calibri" pitchFamily="34" charset="0"/>
                <a:cs typeface="Arial" charset="0"/>
              </a:rPr>
              <a:t>by a given crystal before it is dead</a:t>
            </a:r>
          </a:p>
          <a:p>
            <a:pPr algn="ctr" eaLnBrk="1" hangingPunct="1">
              <a:spcBef>
                <a:spcPct val="0"/>
              </a:spcBef>
              <a:buFontTx/>
              <a:buNone/>
            </a:pPr>
            <a:endParaRPr lang="en-US" altLang="en-US" sz="4400">
              <a:solidFill>
                <a:srgbClr val="000000"/>
              </a:solidFill>
              <a:latin typeface="Calibri" pitchFamily="34" charset="0"/>
              <a:cs typeface="Arial" charset="0"/>
            </a:endParaRPr>
          </a:p>
          <a:p>
            <a:pPr algn="ctr" eaLnBrk="1" hangingPunct="1">
              <a:spcBef>
                <a:spcPct val="0"/>
              </a:spcBef>
              <a:buFontTx/>
              <a:buNone/>
            </a:pPr>
            <a:r>
              <a:rPr lang="en-US" altLang="en-US" sz="4400">
                <a:solidFill>
                  <a:srgbClr val="000000"/>
                </a:solidFill>
                <a:latin typeface="Calibri" pitchFamily="34" charset="0"/>
                <a:cs typeface="Arial" charset="0"/>
              </a:rPr>
              <a:t>is </a:t>
            </a:r>
            <a:r>
              <a:rPr lang="en-US" altLang="en-US" sz="4400" b="1">
                <a:solidFill>
                  <a:srgbClr val="FF0000"/>
                </a:solidFill>
                <a:latin typeface="Calibri" pitchFamily="34" charset="0"/>
                <a:cs typeface="Arial" charset="0"/>
              </a:rPr>
              <a:t>independent</a:t>
            </a:r>
          </a:p>
          <a:p>
            <a:pPr algn="ctr" eaLnBrk="1" hangingPunct="1">
              <a:spcBef>
                <a:spcPct val="0"/>
              </a:spcBef>
              <a:buFontTx/>
              <a:buNone/>
            </a:pPr>
            <a:r>
              <a:rPr lang="en-US" altLang="en-US" sz="4400">
                <a:solidFill>
                  <a:srgbClr val="000000"/>
                </a:solidFill>
                <a:latin typeface="Calibri" pitchFamily="34" charset="0"/>
                <a:cs typeface="Arial" charset="0"/>
              </a:rPr>
              <a:t>of data collection time</a:t>
            </a:r>
          </a:p>
        </p:txBody>
      </p:sp>
    </p:spTree>
    <p:extLst>
      <p:ext uri="{BB962C8B-B14F-4D97-AF65-F5344CB8AC3E}">
        <p14:creationId xmlns:p14="http://schemas.microsoft.com/office/powerpoint/2010/main" val="2451483518"/>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7874" name="Rectangle 2"/>
          <p:cNvSpPr>
            <a:spLocks noGrp="1" noChangeArrowheads="1"/>
          </p:cNvSpPr>
          <p:nvPr>
            <p:ph type="ctrTitle"/>
          </p:nvPr>
        </p:nvSpPr>
        <p:spPr>
          <a:xfrm>
            <a:off x="628650" y="0"/>
            <a:ext cx="7772400" cy="1470025"/>
          </a:xfrm>
        </p:spPr>
        <p:txBody>
          <a:bodyPr/>
          <a:lstStyle/>
          <a:p>
            <a:pPr eaLnBrk="1" hangingPunct="1"/>
            <a:r>
              <a:rPr lang="en-US" altLang="en-US" sz="5400" smtClean="0"/>
              <a:t>Calibration Error</a:t>
            </a:r>
          </a:p>
        </p:txBody>
      </p:sp>
      <p:pic>
        <p:nvPicPr>
          <p:cNvPr id="207875" name="Picture 3" descr="ripple_noise_onespot"/>
          <p:cNvPicPr>
            <a:picLocks noChangeAspect="1" noChangeArrowheads="1"/>
          </p:cNvPicPr>
          <p:nvPr/>
        </p:nvPicPr>
        <p:blipFill>
          <a:blip r:embed="rId2">
            <a:lum bright="-20000" contrast="40000"/>
            <a:extLst>
              <a:ext uri="{28A0092B-C50C-407E-A947-70E740481C1C}">
                <a14:useLocalDpi xmlns:a14="http://schemas.microsoft.com/office/drawing/2010/main" val="0"/>
              </a:ext>
            </a:extLst>
          </a:blip>
          <a:srcRect/>
          <a:stretch>
            <a:fillRect/>
          </a:stretch>
        </p:blipFill>
        <p:spPr bwMode="auto">
          <a:xfrm>
            <a:off x="661988" y="1168400"/>
            <a:ext cx="7313612" cy="548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3458802"/>
      </p:ext>
    </p:extLst>
  </p:cSld>
  <p:clrMapOvr>
    <a:masterClrMapping/>
  </p:clrMapOvr>
  <p:transition/>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ctrTitle"/>
          </p:nvPr>
        </p:nvSpPr>
        <p:spPr>
          <a:xfrm>
            <a:off x="628650" y="0"/>
            <a:ext cx="7772400" cy="1470025"/>
          </a:xfrm>
        </p:spPr>
        <p:txBody>
          <a:bodyPr/>
          <a:lstStyle/>
          <a:p>
            <a:pPr eaLnBrk="1" hangingPunct="1"/>
            <a:r>
              <a:rPr lang="en-US" altLang="en-US" sz="5400" smtClean="0"/>
              <a:t>Calibration Error</a:t>
            </a:r>
          </a:p>
        </p:txBody>
      </p:sp>
      <p:grpSp>
        <p:nvGrpSpPr>
          <p:cNvPr id="2870275" name="Group 3"/>
          <p:cNvGrpSpPr>
            <a:grpSpLocks/>
          </p:cNvGrpSpPr>
          <p:nvPr/>
        </p:nvGrpSpPr>
        <p:grpSpPr bwMode="auto">
          <a:xfrm>
            <a:off x="479425" y="1847850"/>
            <a:ext cx="547688" cy="1624013"/>
            <a:chOff x="2411" y="898"/>
            <a:chExt cx="1062" cy="1023"/>
          </a:xfrm>
        </p:grpSpPr>
        <p:pic>
          <p:nvPicPr>
            <p:cNvPr id="208966" name="Picture 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8967" name="Picture 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8968" name="Picture 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8969" name="Picture 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8970" name="Picture 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870281" name="Group 9"/>
          <p:cNvGrpSpPr>
            <a:grpSpLocks/>
          </p:cNvGrpSpPr>
          <p:nvPr/>
        </p:nvGrpSpPr>
        <p:grpSpPr bwMode="auto">
          <a:xfrm>
            <a:off x="1173163" y="1746250"/>
            <a:ext cx="547687" cy="1622425"/>
            <a:chOff x="3791" y="871"/>
            <a:chExt cx="1062" cy="1022"/>
          </a:xfrm>
        </p:grpSpPr>
        <p:pic>
          <p:nvPicPr>
            <p:cNvPr id="208961" name="Picture 1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8962" name="Picture 1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8963" name="Picture 1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8964" name="Picture 1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8965" name="Picture 1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870287" name="Group 15"/>
          <p:cNvGrpSpPr>
            <a:grpSpLocks/>
          </p:cNvGrpSpPr>
          <p:nvPr/>
        </p:nvGrpSpPr>
        <p:grpSpPr bwMode="auto">
          <a:xfrm>
            <a:off x="1868488" y="1847850"/>
            <a:ext cx="547687" cy="1624013"/>
            <a:chOff x="2411" y="898"/>
            <a:chExt cx="1062" cy="1023"/>
          </a:xfrm>
        </p:grpSpPr>
        <p:pic>
          <p:nvPicPr>
            <p:cNvPr id="208956" name="Picture 1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8957" name="Picture 1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8958" name="Picture 1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8959" name="Picture 1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8960" name="Picture 2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870293" name="Group 21"/>
          <p:cNvGrpSpPr>
            <a:grpSpLocks/>
          </p:cNvGrpSpPr>
          <p:nvPr/>
        </p:nvGrpSpPr>
        <p:grpSpPr bwMode="auto">
          <a:xfrm>
            <a:off x="2562225" y="1746250"/>
            <a:ext cx="547688" cy="1622425"/>
            <a:chOff x="3791" y="871"/>
            <a:chExt cx="1062" cy="1022"/>
          </a:xfrm>
        </p:grpSpPr>
        <p:pic>
          <p:nvPicPr>
            <p:cNvPr id="208951" name="Picture 2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8952" name="Picture 2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8953" name="Picture 2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8954" name="Picture 2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8955" name="Picture 2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870299" name="Group 27"/>
          <p:cNvGrpSpPr>
            <a:grpSpLocks/>
          </p:cNvGrpSpPr>
          <p:nvPr/>
        </p:nvGrpSpPr>
        <p:grpSpPr bwMode="auto">
          <a:xfrm>
            <a:off x="3257550" y="1847850"/>
            <a:ext cx="547688" cy="1624013"/>
            <a:chOff x="2411" y="898"/>
            <a:chExt cx="1062" cy="1023"/>
          </a:xfrm>
        </p:grpSpPr>
        <p:pic>
          <p:nvPicPr>
            <p:cNvPr id="208946" name="Picture 2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8947" name="Picture 2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8948" name="Picture 3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8949" name="Picture 3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8950" name="Picture 3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870305" name="Group 33"/>
          <p:cNvGrpSpPr>
            <a:grpSpLocks/>
          </p:cNvGrpSpPr>
          <p:nvPr/>
        </p:nvGrpSpPr>
        <p:grpSpPr bwMode="auto">
          <a:xfrm>
            <a:off x="3952875" y="1746250"/>
            <a:ext cx="547688" cy="1622425"/>
            <a:chOff x="3791" y="871"/>
            <a:chExt cx="1062" cy="1022"/>
          </a:xfrm>
        </p:grpSpPr>
        <p:pic>
          <p:nvPicPr>
            <p:cNvPr id="208941" name="Picture 3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8942" name="Picture 3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8943" name="Picture 3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8944" name="Picture 3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8945" name="Picture 3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870311" name="Group 39"/>
          <p:cNvGrpSpPr>
            <a:grpSpLocks/>
          </p:cNvGrpSpPr>
          <p:nvPr/>
        </p:nvGrpSpPr>
        <p:grpSpPr bwMode="auto">
          <a:xfrm>
            <a:off x="4646613" y="1847850"/>
            <a:ext cx="547687" cy="1624013"/>
            <a:chOff x="2411" y="898"/>
            <a:chExt cx="1062" cy="1023"/>
          </a:xfrm>
        </p:grpSpPr>
        <p:pic>
          <p:nvPicPr>
            <p:cNvPr id="208936" name="Picture 4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8937" name="Picture 4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8938" name="Picture 4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8939" name="Picture 4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8940" name="Picture 4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870317" name="Group 45"/>
          <p:cNvGrpSpPr>
            <a:grpSpLocks/>
          </p:cNvGrpSpPr>
          <p:nvPr/>
        </p:nvGrpSpPr>
        <p:grpSpPr bwMode="auto">
          <a:xfrm>
            <a:off x="5341938" y="1746250"/>
            <a:ext cx="547687" cy="1622425"/>
            <a:chOff x="3791" y="871"/>
            <a:chExt cx="1062" cy="1022"/>
          </a:xfrm>
        </p:grpSpPr>
        <p:pic>
          <p:nvPicPr>
            <p:cNvPr id="208931" name="Picture 4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8932" name="Picture 4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8933" name="Picture 4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8934" name="Picture 4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8935" name="Picture 5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870323" name="Group 51"/>
          <p:cNvGrpSpPr>
            <a:grpSpLocks/>
          </p:cNvGrpSpPr>
          <p:nvPr/>
        </p:nvGrpSpPr>
        <p:grpSpPr bwMode="auto">
          <a:xfrm>
            <a:off x="6037263" y="1847850"/>
            <a:ext cx="547687" cy="1624013"/>
            <a:chOff x="2411" y="898"/>
            <a:chExt cx="1062" cy="1023"/>
          </a:xfrm>
        </p:grpSpPr>
        <p:pic>
          <p:nvPicPr>
            <p:cNvPr id="208926" name="Picture 5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8927" name="Picture 5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8928" name="Picture 5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8929" name="Picture 5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8930" name="Picture 5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870329" name="Group 57"/>
          <p:cNvGrpSpPr>
            <a:grpSpLocks/>
          </p:cNvGrpSpPr>
          <p:nvPr/>
        </p:nvGrpSpPr>
        <p:grpSpPr bwMode="auto">
          <a:xfrm>
            <a:off x="6731000" y="1746250"/>
            <a:ext cx="547688" cy="1622425"/>
            <a:chOff x="3791" y="871"/>
            <a:chExt cx="1062" cy="1022"/>
          </a:xfrm>
        </p:grpSpPr>
        <p:pic>
          <p:nvPicPr>
            <p:cNvPr id="208921" name="Picture 5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8922" name="Picture 5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8923" name="Picture 6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8924" name="Picture 6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8925" name="Picture 6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870335" name="Group 63"/>
          <p:cNvGrpSpPr>
            <a:grpSpLocks/>
          </p:cNvGrpSpPr>
          <p:nvPr/>
        </p:nvGrpSpPr>
        <p:grpSpPr bwMode="auto">
          <a:xfrm>
            <a:off x="7426325" y="1847850"/>
            <a:ext cx="547688" cy="1624013"/>
            <a:chOff x="2411" y="898"/>
            <a:chExt cx="1062" cy="1023"/>
          </a:xfrm>
        </p:grpSpPr>
        <p:pic>
          <p:nvPicPr>
            <p:cNvPr id="208916" name="Picture 6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8917" name="Picture 6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8918" name="Picture 6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8919" name="Picture 6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8920" name="Picture 6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870341" name="Group 69"/>
          <p:cNvGrpSpPr>
            <a:grpSpLocks/>
          </p:cNvGrpSpPr>
          <p:nvPr/>
        </p:nvGrpSpPr>
        <p:grpSpPr bwMode="auto">
          <a:xfrm>
            <a:off x="8121650" y="1746250"/>
            <a:ext cx="547688" cy="1622425"/>
            <a:chOff x="3791" y="871"/>
            <a:chExt cx="1062" cy="1022"/>
          </a:xfrm>
        </p:grpSpPr>
        <p:pic>
          <p:nvPicPr>
            <p:cNvPr id="208911" name="Picture 7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8912" name="Picture 7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8913" name="Picture 7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8914" name="Picture 7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8915" name="Picture 7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5411633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87027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87028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87028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87029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87029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87030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87031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870317"/>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2870323"/>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2870329"/>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2870335"/>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28703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ctrTitle"/>
          </p:nvPr>
        </p:nvSpPr>
        <p:spPr>
          <a:xfrm>
            <a:off x="628650" y="0"/>
            <a:ext cx="7772400" cy="1470025"/>
          </a:xfrm>
        </p:spPr>
        <p:txBody>
          <a:bodyPr/>
          <a:lstStyle/>
          <a:p>
            <a:pPr eaLnBrk="1" hangingPunct="1"/>
            <a:r>
              <a:rPr lang="en-US" altLang="en-US" sz="5400" smtClean="0"/>
              <a:t>Calibration Error</a:t>
            </a:r>
          </a:p>
        </p:txBody>
      </p:sp>
      <p:grpSp>
        <p:nvGrpSpPr>
          <p:cNvPr id="209923" name="Group 3"/>
          <p:cNvGrpSpPr>
            <a:grpSpLocks/>
          </p:cNvGrpSpPr>
          <p:nvPr/>
        </p:nvGrpSpPr>
        <p:grpSpPr bwMode="auto">
          <a:xfrm>
            <a:off x="479425" y="1847850"/>
            <a:ext cx="547688" cy="1624013"/>
            <a:chOff x="2411" y="898"/>
            <a:chExt cx="1062" cy="1023"/>
          </a:xfrm>
        </p:grpSpPr>
        <p:pic>
          <p:nvPicPr>
            <p:cNvPr id="209997" name="Picture 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09998" name="Picture 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09999" name="Picture 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10000" name="Picture 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10001" name="Picture 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09924" name="Group 9"/>
          <p:cNvGrpSpPr>
            <a:grpSpLocks/>
          </p:cNvGrpSpPr>
          <p:nvPr/>
        </p:nvGrpSpPr>
        <p:grpSpPr bwMode="auto">
          <a:xfrm>
            <a:off x="1173163" y="1746250"/>
            <a:ext cx="547687" cy="1622425"/>
            <a:chOff x="3791" y="871"/>
            <a:chExt cx="1062" cy="1022"/>
          </a:xfrm>
        </p:grpSpPr>
        <p:pic>
          <p:nvPicPr>
            <p:cNvPr id="209992" name="Picture 1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9993" name="Picture 1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9994" name="Picture 1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9995" name="Picture 1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9996" name="Picture 1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209925" name="Text Box 15"/>
          <p:cNvSpPr txBox="1">
            <a:spLocks noChangeArrowheads="1"/>
          </p:cNvSpPr>
          <p:nvPr/>
        </p:nvSpPr>
        <p:spPr bwMode="auto">
          <a:xfrm>
            <a:off x="1970088" y="4516438"/>
            <a:ext cx="1387475" cy="6508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3600" b="1">
                <a:solidFill>
                  <a:srgbClr val="993300"/>
                </a:solidFill>
              </a:rPr>
              <a:t>down</a:t>
            </a:r>
          </a:p>
        </p:txBody>
      </p:sp>
      <p:sp>
        <p:nvSpPr>
          <p:cNvPr id="209926" name="Line 16"/>
          <p:cNvSpPr>
            <a:spLocks noChangeShapeType="1"/>
          </p:cNvSpPr>
          <p:nvPr/>
        </p:nvSpPr>
        <p:spPr bwMode="auto">
          <a:xfrm>
            <a:off x="814388" y="3490913"/>
            <a:ext cx="1601787" cy="903287"/>
          </a:xfrm>
          <a:prstGeom prst="line">
            <a:avLst/>
          </a:prstGeom>
          <a:noFill/>
          <a:ln w="381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9927" name="Line 17"/>
          <p:cNvSpPr>
            <a:spLocks noChangeShapeType="1"/>
          </p:cNvSpPr>
          <p:nvPr/>
        </p:nvSpPr>
        <p:spPr bwMode="auto">
          <a:xfrm>
            <a:off x="2171700" y="3487738"/>
            <a:ext cx="331788" cy="906462"/>
          </a:xfrm>
          <a:prstGeom prst="line">
            <a:avLst/>
          </a:prstGeom>
          <a:noFill/>
          <a:ln w="381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09928" name="Group 18"/>
          <p:cNvGrpSpPr>
            <a:grpSpLocks/>
          </p:cNvGrpSpPr>
          <p:nvPr/>
        </p:nvGrpSpPr>
        <p:grpSpPr bwMode="auto">
          <a:xfrm>
            <a:off x="1868488" y="1847850"/>
            <a:ext cx="547687" cy="1624013"/>
            <a:chOff x="2411" y="898"/>
            <a:chExt cx="1062" cy="1023"/>
          </a:xfrm>
        </p:grpSpPr>
        <p:pic>
          <p:nvPicPr>
            <p:cNvPr id="209987" name="Picture 1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09988" name="Picture 2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09989" name="Picture 2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09990" name="Picture 2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09991" name="Picture 2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09929" name="Group 24"/>
          <p:cNvGrpSpPr>
            <a:grpSpLocks/>
          </p:cNvGrpSpPr>
          <p:nvPr/>
        </p:nvGrpSpPr>
        <p:grpSpPr bwMode="auto">
          <a:xfrm>
            <a:off x="2562225" y="1746250"/>
            <a:ext cx="547688" cy="1622425"/>
            <a:chOff x="3791" y="871"/>
            <a:chExt cx="1062" cy="1022"/>
          </a:xfrm>
        </p:grpSpPr>
        <p:pic>
          <p:nvPicPr>
            <p:cNvPr id="209982" name="Picture 2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9983" name="Picture 2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9984" name="Picture 2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9985" name="Picture 2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9986" name="Picture 2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09930" name="Group 30"/>
          <p:cNvGrpSpPr>
            <a:grpSpLocks/>
          </p:cNvGrpSpPr>
          <p:nvPr/>
        </p:nvGrpSpPr>
        <p:grpSpPr bwMode="auto">
          <a:xfrm>
            <a:off x="3257550" y="1847850"/>
            <a:ext cx="547688" cy="1624013"/>
            <a:chOff x="2411" y="898"/>
            <a:chExt cx="1062" cy="1023"/>
          </a:xfrm>
        </p:grpSpPr>
        <p:pic>
          <p:nvPicPr>
            <p:cNvPr id="209977" name="Picture 3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09978" name="Picture 3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09979" name="Picture 3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09980" name="Picture 3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09981" name="Picture 3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09931" name="Group 36"/>
          <p:cNvGrpSpPr>
            <a:grpSpLocks/>
          </p:cNvGrpSpPr>
          <p:nvPr/>
        </p:nvGrpSpPr>
        <p:grpSpPr bwMode="auto">
          <a:xfrm>
            <a:off x="3952875" y="1746250"/>
            <a:ext cx="547688" cy="1622425"/>
            <a:chOff x="3791" y="871"/>
            <a:chExt cx="1062" cy="1022"/>
          </a:xfrm>
        </p:grpSpPr>
        <p:pic>
          <p:nvPicPr>
            <p:cNvPr id="209972" name="Picture 3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9973" name="Picture 3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9974" name="Picture 3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9975" name="Picture 4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9976" name="Picture 4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09932" name="Group 42"/>
          <p:cNvGrpSpPr>
            <a:grpSpLocks/>
          </p:cNvGrpSpPr>
          <p:nvPr/>
        </p:nvGrpSpPr>
        <p:grpSpPr bwMode="auto">
          <a:xfrm>
            <a:off x="4646613" y="1847850"/>
            <a:ext cx="547687" cy="1624013"/>
            <a:chOff x="2411" y="898"/>
            <a:chExt cx="1062" cy="1023"/>
          </a:xfrm>
        </p:grpSpPr>
        <p:pic>
          <p:nvPicPr>
            <p:cNvPr id="209967" name="Picture 4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09968" name="Picture 4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09969" name="Picture 4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09970" name="Picture 4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09971" name="Picture 4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09933" name="Group 48"/>
          <p:cNvGrpSpPr>
            <a:grpSpLocks/>
          </p:cNvGrpSpPr>
          <p:nvPr/>
        </p:nvGrpSpPr>
        <p:grpSpPr bwMode="auto">
          <a:xfrm>
            <a:off x="5341938" y="1746250"/>
            <a:ext cx="547687" cy="1622425"/>
            <a:chOff x="3791" y="871"/>
            <a:chExt cx="1062" cy="1022"/>
          </a:xfrm>
        </p:grpSpPr>
        <p:pic>
          <p:nvPicPr>
            <p:cNvPr id="209962" name="Picture 4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9963" name="Picture 5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9964" name="Picture 5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9965" name="Picture 5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9966" name="Picture 5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09934" name="Group 54"/>
          <p:cNvGrpSpPr>
            <a:grpSpLocks/>
          </p:cNvGrpSpPr>
          <p:nvPr/>
        </p:nvGrpSpPr>
        <p:grpSpPr bwMode="auto">
          <a:xfrm>
            <a:off x="6037263" y="1847850"/>
            <a:ext cx="547687" cy="1624013"/>
            <a:chOff x="2411" y="898"/>
            <a:chExt cx="1062" cy="1023"/>
          </a:xfrm>
        </p:grpSpPr>
        <p:pic>
          <p:nvPicPr>
            <p:cNvPr id="209957" name="Picture 5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09958" name="Picture 5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09959" name="Picture 5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09960" name="Picture 5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09961" name="Picture 5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09935" name="Group 60"/>
          <p:cNvGrpSpPr>
            <a:grpSpLocks/>
          </p:cNvGrpSpPr>
          <p:nvPr/>
        </p:nvGrpSpPr>
        <p:grpSpPr bwMode="auto">
          <a:xfrm>
            <a:off x="6731000" y="1746250"/>
            <a:ext cx="547688" cy="1622425"/>
            <a:chOff x="3791" y="871"/>
            <a:chExt cx="1062" cy="1022"/>
          </a:xfrm>
        </p:grpSpPr>
        <p:pic>
          <p:nvPicPr>
            <p:cNvPr id="209952" name="Picture 6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9953" name="Picture 6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9954" name="Picture 6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9955" name="Picture 6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9956" name="Picture 6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09936" name="Group 66"/>
          <p:cNvGrpSpPr>
            <a:grpSpLocks/>
          </p:cNvGrpSpPr>
          <p:nvPr/>
        </p:nvGrpSpPr>
        <p:grpSpPr bwMode="auto">
          <a:xfrm>
            <a:off x="7426325" y="1847850"/>
            <a:ext cx="547688" cy="1624013"/>
            <a:chOff x="2411" y="898"/>
            <a:chExt cx="1062" cy="1023"/>
          </a:xfrm>
        </p:grpSpPr>
        <p:pic>
          <p:nvPicPr>
            <p:cNvPr id="209947" name="Picture 6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09948" name="Picture 6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09949" name="Picture 6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09950" name="Picture 7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09951" name="Picture 7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09937" name="Group 72"/>
          <p:cNvGrpSpPr>
            <a:grpSpLocks/>
          </p:cNvGrpSpPr>
          <p:nvPr/>
        </p:nvGrpSpPr>
        <p:grpSpPr bwMode="auto">
          <a:xfrm>
            <a:off x="8121650" y="1746250"/>
            <a:ext cx="547688" cy="1622425"/>
            <a:chOff x="3791" y="871"/>
            <a:chExt cx="1062" cy="1022"/>
          </a:xfrm>
        </p:grpSpPr>
        <p:pic>
          <p:nvPicPr>
            <p:cNvPr id="209942" name="Picture 7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9943" name="Picture 7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9944" name="Picture 7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9945" name="Picture 7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9946" name="Picture 7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209938" name="Line 78"/>
          <p:cNvSpPr>
            <a:spLocks noChangeShapeType="1"/>
          </p:cNvSpPr>
          <p:nvPr/>
        </p:nvSpPr>
        <p:spPr bwMode="auto">
          <a:xfrm flipH="1">
            <a:off x="2590800" y="3495675"/>
            <a:ext cx="981075" cy="898525"/>
          </a:xfrm>
          <a:prstGeom prst="line">
            <a:avLst/>
          </a:prstGeom>
          <a:noFill/>
          <a:ln w="381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9939" name="Line 79"/>
          <p:cNvSpPr>
            <a:spLocks noChangeShapeType="1"/>
          </p:cNvSpPr>
          <p:nvPr/>
        </p:nvSpPr>
        <p:spPr bwMode="auto">
          <a:xfrm flipH="1">
            <a:off x="2743200" y="3495675"/>
            <a:ext cx="2219325" cy="898525"/>
          </a:xfrm>
          <a:prstGeom prst="line">
            <a:avLst/>
          </a:prstGeom>
          <a:noFill/>
          <a:ln w="381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9940" name="Line 80"/>
          <p:cNvSpPr>
            <a:spLocks noChangeShapeType="1"/>
          </p:cNvSpPr>
          <p:nvPr/>
        </p:nvSpPr>
        <p:spPr bwMode="auto">
          <a:xfrm flipH="1">
            <a:off x="2914650" y="3495675"/>
            <a:ext cx="3414713" cy="898525"/>
          </a:xfrm>
          <a:prstGeom prst="line">
            <a:avLst/>
          </a:prstGeom>
          <a:noFill/>
          <a:ln w="381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9941" name="Line 81"/>
          <p:cNvSpPr>
            <a:spLocks noChangeShapeType="1"/>
          </p:cNvSpPr>
          <p:nvPr/>
        </p:nvSpPr>
        <p:spPr bwMode="auto">
          <a:xfrm flipH="1">
            <a:off x="3055938" y="3500438"/>
            <a:ext cx="4692650" cy="893762"/>
          </a:xfrm>
          <a:prstGeom prst="line">
            <a:avLst/>
          </a:prstGeom>
          <a:noFill/>
          <a:ln w="381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851750420"/>
      </p:ext>
    </p:extLst>
  </p:cSld>
  <p:clrMapOvr>
    <a:masterClrMapping/>
  </p:clrMapOvr>
  <p:transition spd="med"/>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ctrTitle"/>
          </p:nvPr>
        </p:nvSpPr>
        <p:spPr>
          <a:xfrm>
            <a:off x="628650" y="0"/>
            <a:ext cx="7772400" cy="1470025"/>
          </a:xfrm>
        </p:spPr>
        <p:txBody>
          <a:bodyPr/>
          <a:lstStyle/>
          <a:p>
            <a:pPr eaLnBrk="1" hangingPunct="1"/>
            <a:r>
              <a:rPr lang="en-US" altLang="en-US" sz="5400" smtClean="0"/>
              <a:t>Calibration Error</a:t>
            </a:r>
          </a:p>
        </p:txBody>
      </p:sp>
      <p:grpSp>
        <p:nvGrpSpPr>
          <p:cNvPr id="210947" name="Group 3"/>
          <p:cNvGrpSpPr>
            <a:grpSpLocks/>
          </p:cNvGrpSpPr>
          <p:nvPr/>
        </p:nvGrpSpPr>
        <p:grpSpPr bwMode="auto">
          <a:xfrm>
            <a:off x="479425" y="1847850"/>
            <a:ext cx="547688" cy="1624013"/>
            <a:chOff x="2411" y="898"/>
            <a:chExt cx="1062" cy="1023"/>
          </a:xfrm>
        </p:grpSpPr>
        <p:pic>
          <p:nvPicPr>
            <p:cNvPr id="211028" name="Picture 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11029" name="Picture 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11030" name="Picture 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11031" name="Picture 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11032" name="Picture 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10948" name="Group 9"/>
          <p:cNvGrpSpPr>
            <a:grpSpLocks/>
          </p:cNvGrpSpPr>
          <p:nvPr/>
        </p:nvGrpSpPr>
        <p:grpSpPr bwMode="auto">
          <a:xfrm>
            <a:off x="1173163" y="1746250"/>
            <a:ext cx="547687" cy="1622425"/>
            <a:chOff x="3791" y="871"/>
            <a:chExt cx="1062" cy="1022"/>
          </a:xfrm>
        </p:grpSpPr>
        <p:pic>
          <p:nvPicPr>
            <p:cNvPr id="211023" name="Picture 1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11024" name="Picture 1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11025" name="Picture 1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11026" name="Picture 1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11027" name="Picture 1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grpSp>
      <p:sp>
        <p:nvSpPr>
          <p:cNvPr id="210949" name="Text Box 15"/>
          <p:cNvSpPr txBox="1">
            <a:spLocks noChangeArrowheads="1"/>
          </p:cNvSpPr>
          <p:nvPr/>
        </p:nvSpPr>
        <p:spPr bwMode="auto">
          <a:xfrm>
            <a:off x="1970088" y="4516438"/>
            <a:ext cx="1387475" cy="6508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3600" b="1">
                <a:solidFill>
                  <a:srgbClr val="993300"/>
                </a:solidFill>
              </a:rPr>
              <a:t>down</a:t>
            </a:r>
          </a:p>
        </p:txBody>
      </p:sp>
      <p:sp>
        <p:nvSpPr>
          <p:cNvPr id="210950" name="Text Box 16"/>
          <p:cNvSpPr txBox="1">
            <a:spLocks noChangeArrowheads="1"/>
          </p:cNvSpPr>
          <p:nvPr/>
        </p:nvSpPr>
        <p:spPr bwMode="auto">
          <a:xfrm>
            <a:off x="5480050" y="4516438"/>
            <a:ext cx="752475" cy="6508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3600" b="1">
                <a:solidFill>
                  <a:srgbClr val="008000"/>
                </a:solidFill>
              </a:rPr>
              <a:t>up</a:t>
            </a:r>
          </a:p>
        </p:txBody>
      </p:sp>
      <p:sp>
        <p:nvSpPr>
          <p:cNvPr id="210951" name="Line 17"/>
          <p:cNvSpPr>
            <a:spLocks noChangeShapeType="1"/>
          </p:cNvSpPr>
          <p:nvPr/>
        </p:nvSpPr>
        <p:spPr bwMode="auto">
          <a:xfrm>
            <a:off x="814388" y="3490913"/>
            <a:ext cx="1601787" cy="903287"/>
          </a:xfrm>
          <a:prstGeom prst="line">
            <a:avLst/>
          </a:prstGeom>
          <a:noFill/>
          <a:ln w="381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0952" name="Line 18"/>
          <p:cNvSpPr>
            <a:spLocks noChangeShapeType="1"/>
          </p:cNvSpPr>
          <p:nvPr/>
        </p:nvSpPr>
        <p:spPr bwMode="auto">
          <a:xfrm>
            <a:off x="2171700" y="3487738"/>
            <a:ext cx="331788" cy="906462"/>
          </a:xfrm>
          <a:prstGeom prst="line">
            <a:avLst/>
          </a:prstGeom>
          <a:noFill/>
          <a:ln w="381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10953" name="Group 19"/>
          <p:cNvGrpSpPr>
            <a:grpSpLocks/>
          </p:cNvGrpSpPr>
          <p:nvPr/>
        </p:nvGrpSpPr>
        <p:grpSpPr bwMode="auto">
          <a:xfrm>
            <a:off x="1868488" y="1847850"/>
            <a:ext cx="547687" cy="1624013"/>
            <a:chOff x="2411" y="898"/>
            <a:chExt cx="1062" cy="1023"/>
          </a:xfrm>
        </p:grpSpPr>
        <p:pic>
          <p:nvPicPr>
            <p:cNvPr id="211018" name="Picture 2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11019" name="Picture 2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11020" name="Picture 2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11021" name="Picture 2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11022" name="Picture 2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10954" name="Group 25"/>
          <p:cNvGrpSpPr>
            <a:grpSpLocks/>
          </p:cNvGrpSpPr>
          <p:nvPr/>
        </p:nvGrpSpPr>
        <p:grpSpPr bwMode="auto">
          <a:xfrm>
            <a:off x="2562225" y="1746250"/>
            <a:ext cx="547688" cy="1622425"/>
            <a:chOff x="3791" y="871"/>
            <a:chExt cx="1062" cy="1022"/>
          </a:xfrm>
        </p:grpSpPr>
        <p:pic>
          <p:nvPicPr>
            <p:cNvPr id="211013" name="Picture 2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11014" name="Picture 2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11015" name="Picture 2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11016" name="Picture 2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11017" name="Picture 3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10955" name="Group 31"/>
          <p:cNvGrpSpPr>
            <a:grpSpLocks/>
          </p:cNvGrpSpPr>
          <p:nvPr/>
        </p:nvGrpSpPr>
        <p:grpSpPr bwMode="auto">
          <a:xfrm>
            <a:off x="3257550" y="1847850"/>
            <a:ext cx="547688" cy="1624013"/>
            <a:chOff x="2411" y="898"/>
            <a:chExt cx="1062" cy="1023"/>
          </a:xfrm>
        </p:grpSpPr>
        <p:pic>
          <p:nvPicPr>
            <p:cNvPr id="211008" name="Picture 3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11009" name="Picture 3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11010" name="Picture 3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11011" name="Picture 3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11012" name="Picture 3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10956" name="Group 37"/>
          <p:cNvGrpSpPr>
            <a:grpSpLocks/>
          </p:cNvGrpSpPr>
          <p:nvPr/>
        </p:nvGrpSpPr>
        <p:grpSpPr bwMode="auto">
          <a:xfrm>
            <a:off x="3952875" y="1746250"/>
            <a:ext cx="547688" cy="1622425"/>
            <a:chOff x="3791" y="871"/>
            <a:chExt cx="1062" cy="1022"/>
          </a:xfrm>
        </p:grpSpPr>
        <p:pic>
          <p:nvPicPr>
            <p:cNvPr id="211003" name="Picture 3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11004" name="Picture 3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11005" name="Picture 4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11006" name="Picture 4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11007" name="Picture 4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10957" name="Group 43"/>
          <p:cNvGrpSpPr>
            <a:grpSpLocks/>
          </p:cNvGrpSpPr>
          <p:nvPr/>
        </p:nvGrpSpPr>
        <p:grpSpPr bwMode="auto">
          <a:xfrm>
            <a:off x="4646613" y="1847850"/>
            <a:ext cx="547687" cy="1624013"/>
            <a:chOff x="2411" y="898"/>
            <a:chExt cx="1062" cy="1023"/>
          </a:xfrm>
        </p:grpSpPr>
        <p:pic>
          <p:nvPicPr>
            <p:cNvPr id="210998" name="Picture 4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10999" name="Picture 4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11000" name="Picture 4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11001" name="Picture 4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11002" name="Picture 4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10958" name="Group 49"/>
          <p:cNvGrpSpPr>
            <a:grpSpLocks/>
          </p:cNvGrpSpPr>
          <p:nvPr/>
        </p:nvGrpSpPr>
        <p:grpSpPr bwMode="auto">
          <a:xfrm>
            <a:off x="5341938" y="1746250"/>
            <a:ext cx="547687" cy="1622425"/>
            <a:chOff x="3791" y="871"/>
            <a:chExt cx="1062" cy="1022"/>
          </a:xfrm>
        </p:grpSpPr>
        <p:pic>
          <p:nvPicPr>
            <p:cNvPr id="210993" name="Picture 5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10994" name="Picture 5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10995" name="Picture 5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10996" name="Picture 5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10997" name="Picture 5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10959" name="Group 55"/>
          <p:cNvGrpSpPr>
            <a:grpSpLocks/>
          </p:cNvGrpSpPr>
          <p:nvPr/>
        </p:nvGrpSpPr>
        <p:grpSpPr bwMode="auto">
          <a:xfrm>
            <a:off x="6037263" y="1847850"/>
            <a:ext cx="547687" cy="1624013"/>
            <a:chOff x="2411" y="898"/>
            <a:chExt cx="1062" cy="1023"/>
          </a:xfrm>
        </p:grpSpPr>
        <p:pic>
          <p:nvPicPr>
            <p:cNvPr id="210988" name="Picture 5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10989" name="Picture 5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10990" name="Picture 5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10991" name="Picture 5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10992" name="Picture 6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10960" name="Group 61"/>
          <p:cNvGrpSpPr>
            <a:grpSpLocks/>
          </p:cNvGrpSpPr>
          <p:nvPr/>
        </p:nvGrpSpPr>
        <p:grpSpPr bwMode="auto">
          <a:xfrm>
            <a:off x="6731000" y="1746250"/>
            <a:ext cx="547688" cy="1622425"/>
            <a:chOff x="3791" y="871"/>
            <a:chExt cx="1062" cy="1022"/>
          </a:xfrm>
        </p:grpSpPr>
        <p:pic>
          <p:nvPicPr>
            <p:cNvPr id="210983" name="Picture 6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10984" name="Picture 6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10985" name="Picture 6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10986" name="Picture 6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10987" name="Picture 6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10961" name="Group 67"/>
          <p:cNvGrpSpPr>
            <a:grpSpLocks/>
          </p:cNvGrpSpPr>
          <p:nvPr/>
        </p:nvGrpSpPr>
        <p:grpSpPr bwMode="auto">
          <a:xfrm>
            <a:off x="7426325" y="1847850"/>
            <a:ext cx="547688" cy="1624013"/>
            <a:chOff x="2411" y="898"/>
            <a:chExt cx="1062" cy="1023"/>
          </a:xfrm>
        </p:grpSpPr>
        <p:pic>
          <p:nvPicPr>
            <p:cNvPr id="210978" name="Picture 6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10979" name="Picture 6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10980" name="Picture 7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10981" name="Picture 7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10982" name="Picture 7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10962" name="Group 73"/>
          <p:cNvGrpSpPr>
            <a:grpSpLocks/>
          </p:cNvGrpSpPr>
          <p:nvPr/>
        </p:nvGrpSpPr>
        <p:grpSpPr bwMode="auto">
          <a:xfrm>
            <a:off x="8121650" y="1746250"/>
            <a:ext cx="547688" cy="1622425"/>
            <a:chOff x="3791" y="871"/>
            <a:chExt cx="1062" cy="1022"/>
          </a:xfrm>
        </p:grpSpPr>
        <p:pic>
          <p:nvPicPr>
            <p:cNvPr id="210973" name="Picture 7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10974" name="Picture 7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10975" name="Picture 7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10976" name="Picture 7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10977" name="Picture 7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grpSp>
      <p:sp>
        <p:nvSpPr>
          <p:cNvPr id="210963" name="Line 79"/>
          <p:cNvSpPr>
            <a:spLocks noChangeShapeType="1"/>
          </p:cNvSpPr>
          <p:nvPr/>
        </p:nvSpPr>
        <p:spPr bwMode="auto">
          <a:xfrm flipH="1">
            <a:off x="2590800" y="3495675"/>
            <a:ext cx="981075" cy="898525"/>
          </a:xfrm>
          <a:prstGeom prst="line">
            <a:avLst/>
          </a:prstGeom>
          <a:noFill/>
          <a:ln w="381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0964" name="Line 80"/>
          <p:cNvSpPr>
            <a:spLocks noChangeShapeType="1"/>
          </p:cNvSpPr>
          <p:nvPr/>
        </p:nvSpPr>
        <p:spPr bwMode="auto">
          <a:xfrm flipH="1">
            <a:off x="2743200" y="3495675"/>
            <a:ext cx="2219325" cy="898525"/>
          </a:xfrm>
          <a:prstGeom prst="line">
            <a:avLst/>
          </a:prstGeom>
          <a:noFill/>
          <a:ln w="381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0965" name="Line 81"/>
          <p:cNvSpPr>
            <a:spLocks noChangeShapeType="1"/>
          </p:cNvSpPr>
          <p:nvPr/>
        </p:nvSpPr>
        <p:spPr bwMode="auto">
          <a:xfrm flipH="1">
            <a:off x="2914650" y="3495675"/>
            <a:ext cx="3414713" cy="898525"/>
          </a:xfrm>
          <a:prstGeom prst="line">
            <a:avLst/>
          </a:prstGeom>
          <a:noFill/>
          <a:ln w="381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0966" name="Line 82"/>
          <p:cNvSpPr>
            <a:spLocks noChangeShapeType="1"/>
          </p:cNvSpPr>
          <p:nvPr/>
        </p:nvSpPr>
        <p:spPr bwMode="auto">
          <a:xfrm flipH="1">
            <a:off x="3055938" y="3500438"/>
            <a:ext cx="4692650" cy="893762"/>
          </a:xfrm>
          <a:prstGeom prst="line">
            <a:avLst/>
          </a:prstGeom>
          <a:noFill/>
          <a:ln w="381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0967" name="Line 83"/>
          <p:cNvSpPr>
            <a:spLocks noChangeShapeType="1"/>
          </p:cNvSpPr>
          <p:nvPr/>
        </p:nvSpPr>
        <p:spPr bwMode="auto">
          <a:xfrm>
            <a:off x="1550988" y="3389313"/>
            <a:ext cx="3929062" cy="1004887"/>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0968" name="Line 84"/>
          <p:cNvSpPr>
            <a:spLocks noChangeShapeType="1"/>
          </p:cNvSpPr>
          <p:nvPr/>
        </p:nvSpPr>
        <p:spPr bwMode="auto">
          <a:xfrm>
            <a:off x="2908300" y="3386138"/>
            <a:ext cx="2790825" cy="1008062"/>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0969" name="Line 85"/>
          <p:cNvSpPr>
            <a:spLocks noChangeShapeType="1"/>
          </p:cNvSpPr>
          <p:nvPr/>
        </p:nvSpPr>
        <p:spPr bwMode="auto">
          <a:xfrm>
            <a:off x="4308475" y="3394075"/>
            <a:ext cx="1555750" cy="1000125"/>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0970" name="Line 86"/>
          <p:cNvSpPr>
            <a:spLocks noChangeShapeType="1"/>
          </p:cNvSpPr>
          <p:nvPr/>
        </p:nvSpPr>
        <p:spPr bwMode="auto">
          <a:xfrm>
            <a:off x="5699125" y="3394075"/>
            <a:ext cx="277813" cy="1000125"/>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0971" name="Line 87"/>
          <p:cNvSpPr>
            <a:spLocks noChangeShapeType="1"/>
          </p:cNvSpPr>
          <p:nvPr/>
        </p:nvSpPr>
        <p:spPr bwMode="auto">
          <a:xfrm flipH="1">
            <a:off x="6065838" y="3394075"/>
            <a:ext cx="1000125" cy="1000125"/>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0972" name="Line 88"/>
          <p:cNvSpPr>
            <a:spLocks noChangeShapeType="1"/>
          </p:cNvSpPr>
          <p:nvPr/>
        </p:nvSpPr>
        <p:spPr bwMode="auto">
          <a:xfrm flipH="1">
            <a:off x="6148388" y="3398838"/>
            <a:ext cx="2336800" cy="995362"/>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3222085864"/>
      </p:ext>
    </p:extLst>
  </p:cSld>
  <p:clrMapOvr>
    <a:masterClrMapping/>
  </p:clrMapOvr>
  <p:transition spd="med"/>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ctrTitle"/>
          </p:nvPr>
        </p:nvSpPr>
        <p:spPr>
          <a:xfrm>
            <a:off x="628650" y="0"/>
            <a:ext cx="7772400" cy="1470025"/>
          </a:xfrm>
        </p:spPr>
        <p:txBody>
          <a:bodyPr/>
          <a:lstStyle/>
          <a:p>
            <a:pPr eaLnBrk="1" hangingPunct="1"/>
            <a:r>
              <a:rPr lang="en-US" altLang="en-US" sz="5400" smtClean="0"/>
              <a:t>Calibration Error</a:t>
            </a:r>
          </a:p>
        </p:txBody>
      </p:sp>
      <p:grpSp>
        <p:nvGrpSpPr>
          <p:cNvPr id="211971" name="Group 3"/>
          <p:cNvGrpSpPr>
            <a:grpSpLocks/>
          </p:cNvGrpSpPr>
          <p:nvPr/>
        </p:nvGrpSpPr>
        <p:grpSpPr bwMode="auto">
          <a:xfrm>
            <a:off x="479425" y="1847850"/>
            <a:ext cx="547688" cy="1624013"/>
            <a:chOff x="2411" y="898"/>
            <a:chExt cx="1062" cy="1023"/>
          </a:xfrm>
        </p:grpSpPr>
        <p:pic>
          <p:nvPicPr>
            <p:cNvPr id="212056" name="Picture 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12057" name="Picture 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12058" name="Picture 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12059" name="Picture 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12060" name="Picture 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11972" name="Group 9"/>
          <p:cNvGrpSpPr>
            <a:grpSpLocks/>
          </p:cNvGrpSpPr>
          <p:nvPr/>
        </p:nvGrpSpPr>
        <p:grpSpPr bwMode="auto">
          <a:xfrm>
            <a:off x="1173163" y="1746250"/>
            <a:ext cx="547687" cy="1622425"/>
            <a:chOff x="3791" y="871"/>
            <a:chExt cx="1062" cy="1022"/>
          </a:xfrm>
        </p:grpSpPr>
        <p:pic>
          <p:nvPicPr>
            <p:cNvPr id="212051" name="Picture 1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12052" name="Picture 1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12053" name="Picture 1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12054" name="Picture 1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12055" name="Picture 1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grpSp>
      <p:sp>
        <p:nvSpPr>
          <p:cNvPr id="211973" name="Text Box 15"/>
          <p:cNvSpPr txBox="1">
            <a:spLocks noChangeArrowheads="1"/>
          </p:cNvSpPr>
          <p:nvPr/>
        </p:nvSpPr>
        <p:spPr bwMode="auto">
          <a:xfrm>
            <a:off x="1970088" y="4516438"/>
            <a:ext cx="1387475" cy="6508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3600" b="1">
                <a:solidFill>
                  <a:srgbClr val="993300"/>
                </a:solidFill>
              </a:rPr>
              <a:t>down</a:t>
            </a:r>
          </a:p>
        </p:txBody>
      </p:sp>
      <p:sp>
        <p:nvSpPr>
          <p:cNvPr id="211974" name="Text Box 16"/>
          <p:cNvSpPr txBox="1">
            <a:spLocks noChangeArrowheads="1"/>
          </p:cNvSpPr>
          <p:nvPr/>
        </p:nvSpPr>
        <p:spPr bwMode="auto">
          <a:xfrm>
            <a:off x="5480050" y="4516438"/>
            <a:ext cx="752475" cy="6508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3600" b="1">
                <a:solidFill>
                  <a:srgbClr val="008000"/>
                </a:solidFill>
              </a:rPr>
              <a:t>up</a:t>
            </a:r>
          </a:p>
        </p:txBody>
      </p:sp>
      <p:sp>
        <p:nvSpPr>
          <p:cNvPr id="211975" name="Line 17"/>
          <p:cNvSpPr>
            <a:spLocks noChangeShapeType="1"/>
          </p:cNvSpPr>
          <p:nvPr/>
        </p:nvSpPr>
        <p:spPr bwMode="auto">
          <a:xfrm>
            <a:off x="2743200" y="6064250"/>
            <a:ext cx="3095625" cy="0"/>
          </a:xfrm>
          <a:prstGeom prst="line">
            <a:avLst/>
          </a:prstGeom>
          <a:noFill/>
          <a:ln w="38100">
            <a:solidFill>
              <a:srgbClr val="000066"/>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1976" name="Line 18"/>
          <p:cNvSpPr>
            <a:spLocks noChangeShapeType="1"/>
          </p:cNvSpPr>
          <p:nvPr/>
        </p:nvSpPr>
        <p:spPr bwMode="auto">
          <a:xfrm>
            <a:off x="814388" y="3490913"/>
            <a:ext cx="1601787" cy="903287"/>
          </a:xfrm>
          <a:prstGeom prst="line">
            <a:avLst/>
          </a:prstGeom>
          <a:noFill/>
          <a:ln w="381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1977" name="Line 19"/>
          <p:cNvSpPr>
            <a:spLocks noChangeShapeType="1"/>
          </p:cNvSpPr>
          <p:nvPr/>
        </p:nvSpPr>
        <p:spPr bwMode="auto">
          <a:xfrm>
            <a:off x="2171700" y="3487738"/>
            <a:ext cx="331788" cy="906462"/>
          </a:xfrm>
          <a:prstGeom prst="line">
            <a:avLst/>
          </a:prstGeom>
          <a:noFill/>
          <a:ln w="381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1978" name="Text Box 20"/>
          <p:cNvSpPr txBox="1">
            <a:spLocks noChangeArrowheads="1"/>
          </p:cNvSpPr>
          <p:nvPr/>
        </p:nvSpPr>
        <p:spPr bwMode="auto">
          <a:xfrm>
            <a:off x="3548063" y="5387975"/>
            <a:ext cx="14382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b="1"/>
              <a:t>R</a:t>
            </a:r>
            <a:r>
              <a:rPr lang="en-US" altLang="en-US" sz="2800" b="1" baseline="-25000">
                <a:solidFill>
                  <a:srgbClr val="000066"/>
                </a:solidFill>
              </a:rPr>
              <a:t>separate</a:t>
            </a:r>
          </a:p>
        </p:txBody>
      </p:sp>
      <p:sp>
        <p:nvSpPr>
          <p:cNvPr id="211979" name="Line 21"/>
          <p:cNvSpPr>
            <a:spLocks noChangeShapeType="1"/>
          </p:cNvSpPr>
          <p:nvPr/>
        </p:nvSpPr>
        <p:spPr bwMode="auto">
          <a:xfrm>
            <a:off x="2743200" y="5562600"/>
            <a:ext cx="0" cy="100488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1980" name="Line 22"/>
          <p:cNvSpPr>
            <a:spLocks noChangeShapeType="1"/>
          </p:cNvSpPr>
          <p:nvPr/>
        </p:nvSpPr>
        <p:spPr bwMode="auto">
          <a:xfrm>
            <a:off x="5821363" y="5562600"/>
            <a:ext cx="0" cy="100488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11981" name="Group 23"/>
          <p:cNvGrpSpPr>
            <a:grpSpLocks/>
          </p:cNvGrpSpPr>
          <p:nvPr/>
        </p:nvGrpSpPr>
        <p:grpSpPr bwMode="auto">
          <a:xfrm>
            <a:off x="1868488" y="1847850"/>
            <a:ext cx="547687" cy="1624013"/>
            <a:chOff x="2411" y="898"/>
            <a:chExt cx="1062" cy="1023"/>
          </a:xfrm>
        </p:grpSpPr>
        <p:pic>
          <p:nvPicPr>
            <p:cNvPr id="212046" name="Picture 2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12047" name="Picture 2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12048" name="Picture 2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12049" name="Picture 2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12050" name="Picture 2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11982" name="Group 29"/>
          <p:cNvGrpSpPr>
            <a:grpSpLocks/>
          </p:cNvGrpSpPr>
          <p:nvPr/>
        </p:nvGrpSpPr>
        <p:grpSpPr bwMode="auto">
          <a:xfrm>
            <a:off x="2562225" y="1746250"/>
            <a:ext cx="547688" cy="1622425"/>
            <a:chOff x="3791" y="871"/>
            <a:chExt cx="1062" cy="1022"/>
          </a:xfrm>
        </p:grpSpPr>
        <p:pic>
          <p:nvPicPr>
            <p:cNvPr id="212041" name="Picture 3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12042" name="Picture 3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12043" name="Picture 3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12044" name="Picture 3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12045" name="Picture 3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11983" name="Group 35"/>
          <p:cNvGrpSpPr>
            <a:grpSpLocks/>
          </p:cNvGrpSpPr>
          <p:nvPr/>
        </p:nvGrpSpPr>
        <p:grpSpPr bwMode="auto">
          <a:xfrm>
            <a:off x="3257550" y="1847850"/>
            <a:ext cx="547688" cy="1624013"/>
            <a:chOff x="2411" y="898"/>
            <a:chExt cx="1062" cy="1023"/>
          </a:xfrm>
        </p:grpSpPr>
        <p:pic>
          <p:nvPicPr>
            <p:cNvPr id="212036" name="Picture 3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12037" name="Picture 3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12038" name="Picture 3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12039" name="Picture 3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12040" name="Picture 4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11984" name="Group 41"/>
          <p:cNvGrpSpPr>
            <a:grpSpLocks/>
          </p:cNvGrpSpPr>
          <p:nvPr/>
        </p:nvGrpSpPr>
        <p:grpSpPr bwMode="auto">
          <a:xfrm>
            <a:off x="3952875" y="1746250"/>
            <a:ext cx="547688" cy="1622425"/>
            <a:chOff x="3791" y="871"/>
            <a:chExt cx="1062" cy="1022"/>
          </a:xfrm>
        </p:grpSpPr>
        <p:pic>
          <p:nvPicPr>
            <p:cNvPr id="212031" name="Picture 4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12032" name="Picture 4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12033" name="Picture 4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12034" name="Picture 4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12035" name="Picture 4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11985" name="Group 47"/>
          <p:cNvGrpSpPr>
            <a:grpSpLocks/>
          </p:cNvGrpSpPr>
          <p:nvPr/>
        </p:nvGrpSpPr>
        <p:grpSpPr bwMode="auto">
          <a:xfrm>
            <a:off x="4646613" y="1847850"/>
            <a:ext cx="547687" cy="1624013"/>
            <a:chOff x="2411" y="898"/>
            <a:chExt cx="1062" cy="1023"/>
          </a:xfrm>
        </p:grpSpPr>
        <p:pic>
          <p:nvPicPr>
            <p:cNvPr id="212026" name="Picture 4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12027" name="Picture 4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12028" name="Picture 5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12029" name="Picture 5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12030" name="Picture 5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11986" name="Group 53"/>
          <p:cNvGrpSpPr>
            <a:grpSpLocks/>
          </p:cNvGrpSpPr>
          <p:nvPr/>
        </p:nvGrpSpPr>
        <p:grpSpPr bwMode="auto">
          <a:xfrm>
            <a:off x="5341938" y="1746250"/>
            <a:ext cx="547687" cy="1622425"/>
            <a:chOff x="3791" y="871"/>
            <a:chExt cx="1062" cy="1022"/>
          </a:xfrm>
        </p:grpSpPr>
        <p:pic>
          <p:nvPicPr>
            <p:cNvPr id="212021" name="Picture 5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12022" name="Picture 5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12023" name="Picture 5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12024" name="Picture 5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12025" name="Picture 5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11987" name="Group 59"/>
          <p:cNvGrpSpPr>
            <a:grpSpLocks/>
          </p:cNvGrpSpPr>
          <p:nvPr/>
        </p:nvGrpSpPr>
        <p:grpSpPr bwMode="auto">
          <a:xfrm>
            <a:off x="6037263" y="1847850"/>
            <a:ext cx="547687" cy="1624013"/>
            <a:chOff x="2411" y="898"/>
            <a:chExt cx="1062" cy="1023"/>
          </a:xfrm>
        </p:grpSpPr>
        <p:pic>
          <p:nvPicPr>
            <p:cNvPr id="212016" name="Picture 6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12017" name="Picture 6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12018" name="Picture 6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12019" name="Picture 6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12020" name="Picture 6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11988" name="Group 65"/>
          <p:cNvGrpSpPr>
            <a:grpSpLocks/>
          </p:cNvGrpSpPr>
          <p:nvPr/>
        </p:nvGrpSpPr>
        <p:grpSpPr bwMode="auto">
          <a:xfrm>
            <a:off x="6731000" y="1746250"/>
            <a:ext cx="547688" cy="1622425"/>
            <a:chOff x="3791" y="871"/>
            <a:chExt cx="1062" cy="1022"/>
          </a:xfrm>
        </p:grpSpPr>
        <p:pic>
          <p:nvPicPr>
            <p:cNvPr id="212011" name="Picture 6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12012" name="Picture 6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12013" name="Picture 6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12014" name="Picture 6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12015" name="Picture 7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11989" name="Group 71"/>
          <p:cNvGrpSpPr>
            <a:grpSpLocks/>
          </p:cNvGrpSpPr>
          <p:nvPr/>
        </p:nvGrpSpPr>
        <p:grpSpPr bwMode="auto">
          <a:xfrm>
            <a:off x="7426325" y="1847850"/>
            <a:ext cx="547688" cy="1624013"/>
            <a:chOff x="2411" y="898"/>
            <a:chExt cx="1062" cy="1023"/>
          </a:xfrm>
        </p:grpSpPr>
        <p:pic>
          <p:nvPicPr>
            <p:cNvPr id="212006" name="Picture 7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12007" name="Picture 7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12008" name="Picture 7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12009" name="Picture 7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12010" name="Picture 7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11990" name="Group 77"/>
          <p:cNvGrpSpPr>
            <a:grpSpLocks/>
          </p:cNvGrpSpPr>
          <p:nvPr/>
        </p:nvGrpSpPr>
        <p:grpSpPr bwMode="auto">
          <a:xfrm>
            <a:off x="8121650" y="1746250"/>
            <a:ext cx="547688" cy="1622425"/>
            <a:chOff x="3791" y="871"/>
            <a:chExt cx="1062" cy="1022"/>
          </a:xfrm>
        </p:grpSpPr>
        <p:pic>
          <p:nvPicPr>
            <p:cNvPr id="212001" name="Picture 7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12002" name="Picture 7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12003" name="Picture 8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12004" name="Picture 8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12005" name="Picture 8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grpSp>
      <p:sp>
        <p:nvSpPr>
          <p:cNvPr id="211991" name="Line 83"/>
          <p:cNvSpPr>
            <a:spLocks noChangeShapeType="1"/>
          </p:cNvSpPr>
          <p:nvPr/>
        </p:nvSpPr>
        <p:spPr bwMode="auto">
          <a:xfrm flipH="1">
            <a:off x="2590800" y="3495675"/>
            <a:ext cx="981075" cy="898525"/>
          </a:xfrm>
          <a:prstGeom prst="line">
            <a:avLst/>
          </a:prstGeom>
          <a:noFill/>
          <a:ln w="381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1992" name="Line 84"/>
          <p:cNvSpPr>
            <a:spLocks noChangeShapeType="1"/>
          </p:cNvSpPr>
          <p:nvPr/>
        </p:nvSpPr>
        <p:spPr bwMode="auto">
          <a:xfrm flipH="1">
            <a:off x="2743200" y="3495675"/>
            <a:ext cx="2219325" cy="898525"/>
          </a:xfrm>
          <a:prstGeom prst="line">
            <a:avLst/>
          </a:prstGeom>
          <a:noFill/>
          <a:ln w="381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1993" name="Line 85"/>
          <p:cNvSpPr>
            <a:spLocks noChangeShapeType="1"/>
          </p:cNvSpPr>
          <p:nvPr/>
        </p:nvSpPr>
        <p:spPr bwMode="auto">
          <a:xfrm flipH="1">
            <a:off x="2914650" y="3495675"/>
            <a:ext cx="3414713" cy="898525"/>
          </a:xfrm>
          <a:prstGeom prst="line">
            <a:avLst/>
          </a:prstGeom>
          <a:noFill/>
          <a:ln w="381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1994" name="Line 86"/>
          <p:cNvSpPr>
            <a:spLocks noChangeShapeType="1"/>
          </p:cNvSpPr>
          <p:nvPr/>
        </p:nvSpPr>
        <p:spPr bwMode="auto">
          <a:xfrm flipH="1">
            <a:off x="3055938" y="3500438"/>
            <a:ext cx="4692650" cy="893762"/>
          </a:xfrm>
          <a:prstGeom prst="line">
            <a:avLst/>
          </a:prstGeom>
          <a:noFill/>
          <a:ln w="381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1995" name="Line 87"/>
          <p:cNvSpPr>
            <a:spLocks noChangeShapeType="1"/>
          </p:cNvSpPr>
          <p:nvPr/>
        </p:nvSpPr>
        <p:spPr bwMode="auto">
          <a:xfrm>
            <a:off x="1550988" y="3389313"/>
            <a:ext cx="3929062" cy="1004887"/>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1996" name="Line 88"/>
          <p:cNvSpPr>
            <a:spLocks noChangeShapeType="1"/>
          </p:cNvSpPr>
          <p:nvPr/>
        </p:nvSpPr>
        <p:spPr bwMode="auto">
          <a:xfrm>
            <a:off x="2908300" y="3386138"/>
            <a:ext cx="2790825" cy="1008062"/>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1997" name="Line 89"/>
          <p:cNvSpPr>
            <a:spLocks noChangeShapeType="1"/>
          </p:cNvSpPr>
          <p:nvPr/>
        </p:nvSpPr>
        <p:spPr bwMode="auto">
          <a:xfrm>
            <a:off x="4308475" y="3394075"/>
            <a:ext cx="1555750" cy="1000125"/>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1998" name="Line 90"/>
          <p:cNvSpPr>
            <a:spLocks noChangeShapeType="1"/>
          </p:cNvSpPr>
          <p:nvPr/>
        </p:nvSpPr>
        <p:spPr bwMode="auto">
          <a:xfrm>
            <a:off x="5699125" y="3394075"/>
            <a:ext cx="277813" cy="1000125"/>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1999" name="Line 91"/>
          <p:cNvSpPr>
            <a:spLocks noChangeShapeType="1"/>
          </p:cNvSpPr>
          <p:nvPr/>
        </p:nvSpPr>
        <p:spPr bwMode="auto">
          <a:xfrm flipH="1">
            <a:off x="6065838" y="3394075"/>
            <a:ext cx="1000125" cy="1000125"/>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2000" name="Line 92"/>
          <p:cNvSpPr>
            <a:spLocks noChangeShapeType="1"/>
          </p:cNvSpPr>
          <p:nvPr/>
        </p:nvSpPr>
        <p:spPr bwMode="auto">
          <a:xfrm flipH="1">
            <a:off x="6148388" y="3398838"/>
            <a:ext cx="2336800" cy="995362"/>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378383852"/>
      </p:ext>
    </p:extLst>
  </p:cSld>
  <p:clrMapOvr>
    <a:masterClrMapping/>
  </p:clrMapOvr>
  <p:transition spd="med"/>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ctrTitle"/>
          </p:nvPr>
        </p:nvSpPr>
        <p:spPr>
          <a:xfrm>
            <a:off x="628650" y="0"/>
            <a:ext cx="7772400" cy="1470025"/>
          </a:xfrm>
        </p:spPr>
        <p:txBody>
          <a:bodyPr/>
          <a:lstStyle/>
          <a:p>
            <a:pPr eaLnBrk="1" hangingPunct="1"/>
            <a:r>
              <a:rPr lang="en-US" altLang="en-US" sz="5400" smtClean="0"/>
              <a:t>Calibration Error</a:t>
            </a:r>
          </a:p>
        </p:txBody>
      </p:sp>
      <p:grpSp>
        <p:nvGrpSpPr>
          <p:cNvPr id="212995" name="Group 3"/>
          <p:cNvGrpSpPr>
            <a:grpSpLocks/>
          </p:cNvGrpSpPr>
          <p:nvPr/>
        </p:nvGrpSpPr>
        <p:grpSpPr bwMode="auto">
          <a:xfrm>
            <a:off x="479425" y="1847850"/>
            <a:ext cx="547688" cy="1624013"/>
            <a:chOff x="2411" y="898"/>
            <a:chExt cx="1062" cy="1023"/>
          </a:xfrm>
        </p:grpSpPr>
        <p:pic>
          <p:nvPicPr>
            <p:cNvPr id="213080" name="Picture 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13081" name="Picture 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13082" name="Picture 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13083" name="Picture 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13084" name="Picture 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12996" name="Group 9"/>
          <p:cNvGrpSpPr>
            <a:grpSpLocks/>
          </p:cNvGrpSpPr>
          <p:nvPr/>
        </p:nvGrpSpPr>
        <p:grpSpPr bwMode="auto">
          <a:xfrm>
            <a:off x="1173163" y="1746250"/>
            <a:ext cx="547687" cy="1622425"/>
            <a:chOff x="3791" y="871"/>
            <a:chExt cx="1062" cy="1022"/>
          </a:xfrm>
        </p:grpSpPr>
        <p:pic>
          <p:nvPicPr>
            <p:cNvPr id="213075" name="Picture 1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13076" name="Picture 1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13077" name="Picture 1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13078" name="Picture 1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13079" name="Picture 1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grpSp>
      <p:sp>
        <p:nvSpPr>
          <p:cNvPr id="212997" name="Text Box 15"/>
          <p:cNvSpPr txBox="1">
            <a:spLocks noChangeArrowheads="1"/>
          </p:cNvSpPr>
          <p:nvPr/>
        </p:nvSpPr>
        <p:spPr bwMode="auto">
          <a:xfrm>
            <a:off x="2185988" y="4516438"/>
            <a:ext cx="1031875" cy="6508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3600" b="1">
                <a:solidFill>
                  <a:srgbClr val="993300"/>
                </a:solidFill>
              </a:rPr>
              <a:t>odd</a:t>
            </a:r>
          </a:p>
        </p:txBody>
      </p:sp>
      <p:sp>
        <p:nvSpPr>
          <p:cNvPr id="212998" name="Text Box 16"/>
          <p:cNvSpPr txBox="1">
            <a:spLocks noChangeArrowheads="1"/>
          </p:cNvSpPr>
          <p:nvPr/>
        </p:nvSpPr>
        <p:spPr bwMode="auto">
          <a:xfrm>
            <a:off x="5238750" y="4516438"/>
            <a:ext cx="1235075" cy="6508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3600" b="1">
                <a:solidFill>
                  <a:srgbClr val="008000"/>
                </a:solidFill>
              </a:rPr>
              <a:t>even</a:t>
            </a:r>
          </a:p>
        </p:txBody>
      </p:sp>
      <p:sp>
        <p:nvSpPr>
          <p:cNvPr id="212999" name="Line 17"/>
          <p:cNvSpPr>
            <a:spLocks noChangeShapeType="1"/>
          </p:cNvSpPr>
          <p:nvPr/>
        </p:nvSpPr>
        <p:spPr bwMode="auto">
          <a:xfrm>
            <a:off x="2743200" y="6064250"/>
            <a:ext cx="3095625" cy="0"/>
          </a:xfrm>
          <a:prstGeom prst="line">
            <a:avLst/>
          </a:prstGeom>
          <a:noFill/>
          <a:ln w="38100">
            <a:solidFill>
              <a:srgbClr val="FF0000"/>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3000" name="Line 18"/>
          <p:cNvSpPr>
            <a:spLocks noChangeShapeType="1"/>
          </p:cNvSpPr>
          <p:nvPr/>
        </p:nvSpPr>
        <p:spPr bwMode="auto">
          <a:xfrm>
            <a:off x="814388" y="3490913"/>
            <a:ext cx="1601787" cy="903287"/>
          </a:xfrm>
          <a:prstGeom prst="line">
            <a:avLst/>
          </a:prstGeom>
          <a:noFill/>
          <a:ln w="381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3001" name="Line 19"/>
          <p:cNvSpPr>
            <a:spLocks noChangeShapeType="1"/>
          </p:cNvSpPr>
          <p:nvPr/>
        </p:nvSpPr>
        <p:spPr bwMode="auto">
          <a:xfrm>
            <a:off x="1550988" y="3368675"/>
            <a:ext cx="952500" cy="1025525"/>
          </a:xfrm>
          <a:prstGeom prst="line">
            <a:avLst/>
          </a:prstGeom>
          <a:noFill/>
          <a:ln w="381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3002" name="Text Box 20"/>
          <p:cNvSpPr txBox="1">
            <a:spLocks noChangeArrowheads="1"/>
          </p:cNvSpPr>
          <p:nvPr/>
        </p:nvSpPr>
        <p:spPr bwMode="auto">
          <a:xfrm>
            <a:off x="3548063" y="5387975"/>
            <a:ext cx="11398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b="1"/>
              <a:t>R</a:t>
            </a:r>
            <a:r>
              <a:rPr lang="en-US" altLang="en-US" sz="2800" b="1" baseline="-25000">
                <a:solidFill>
                  <a:srgbClr val="FF0000"/>
                </a:solidFill>
              </a:rPr>
              <a:t>mixed</a:t>
            </a:r>
          </a:p>
        </p:txBody>
      </p:sp>
      <p:sp>
        <p:nvSpPr>
          <p:cNvPr id="213003" name="Line 21"/>
          <p:cNvSpPr>
            <a:spLocks noChangeShapeType="1"/>
          </p:cNvSpPr>
          <p:nvPr/>
        </p:nvSpPr>
        <p:spPr bwMode="auto">
          <a:xfrm>
            <a:off x="2743200" y="5562600"/>
            <a:ext cx="0" cy="100488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3004" name="Line 22"/>
          <p:cNvSpPr>
            <a:spLocks noChangeShapeType="1"/>
          </p:cNvSpPr>
          <p:nvPr/>
        </p:nvSpPr>
        <p:spPr bwMode="auto">
          <a:xfrm>
            <a:off x="5821363" y="5562600"/>
            <a:ext cx="0" cy="100488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13005" name="Group 23"/>
          <p:cNvGrpSpPr>
            <a:grpSpLocks/>
          </p:cNvGrpSpPr>
          <p:nvPr/>
        </p:nvGrpSpPr>
        <p:grpSpPr bwMode="auto">
          <a:xfrm>
            <a:off x="1868488" y="1847850"/>
            <a:ext cx="547687" cy="1624013"/>
            <a:chOff x="2411" y="898"/>
            <a:chExt cx="1062" cy="1023"/>
          </a:xfrm>
        </p:grpSpPr>
        <p:pic>
          <p:nvPicPr>
            <p:cNvPr id="213070" name="Picture 2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13071" name="Picture 2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13072" name="Picture 2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13073" name="Picture 2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13074" name="Picture 2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13006" name="Group 29"/>
          <p:cNvGrpSpPr>
            <a:grpSpLocks/>
          </p:cNvGrpSpPr>
          <p:nvPr/>
        </p:nvGrpSpPr>
        <p:grpSpPr bwMode="auto">
          <a:xfrm>
            <a:off x="2562225" y="1746250"/>
            <a:ext cx="547688" cy="1622425"/>
            <a:chOff x="3791" y="871"/>
            <a:chExt cx="1062" cy="1022"/>
          </a:xfrm>
        </p:grpSpPr>
        <p:pic>
          <p:nvPicPr>
            <p:cNvPr id="213065" name="Picture 3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13066" name="Picture 3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13067" name="Picture 3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13068" name="Picture 3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13069" name="Picture 3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13007" name="Group 35"/>
          <p:cNvGrpSpPr>
            <a:grpSpLocks/>
          </p:cNvGrpSpPr>
          <p:nvPr/>
        </p:nvGrpSpPr>
        <p:grpSpPr bwMode="auto">
          <a:xfrm>
            <a:off x="3257550" y="1847850"/>
            <a:ext cx="547688" cy="1624013"/>
            <a:chOff x="2411" y="898"/>
            <a:chExt cx="1062" cy="1023"/>
          </a:xfrm>
        </p:grpSpPr>
        <p:pic>
          <p:nvPicPr>
            <p:cNvPr id="213060" name="Picture 3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13061" name="Picture 3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13062" name="Picture 3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13063" name="Picture 3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13064" name="Picture 4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13008" name="Group 41"/>
          <p:cNvGrpSpPr>
            <a:grpSpLocks/>
          </p:cNvGrpSpPr>
          <p:nvPr/>
        </p:nvGrpSpPr>
        <p:grpSpPr bwMode="auto">
          <a:xfrm>
            <a:off x="3952875" y="1746250"/>
            <a:ext cx="547688" cy="1622425"/>
            <a:chOff x="3791" y="871"/>
            <a:chExt cx="1062" cy="1022"/>
          </a:xfrm>
        </p:grpSpPr>
        <p:pic>
          <p:nvPicPr>
            <p:cNvPr id="213055" name="Picture 4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13056" name="Picture 4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13057" name="Picture 4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13058" name="Picture 4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13059" name="Picture 4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13009" name="Group 47"/>
          <p:cNvGrpSpPr>
            <a:grpSpLocks/>
          </p:cNvGrpSpPr>
          <p:nvPr/>
        </p:nvGrpSpPr>
        <p:grpSpPr bwMode="auto">
          <a:xfrm>
            <a:off x="4646613" y="1847850"/>
            <a:ext cx="547687" cy="1624013"/>
            <a:chOff x="2411" y="898"/>
            <a:chExt cx="1062" cy="1023"/>
          </a:xfrm>
        </p:grpSpPr>
        <p:pic>
          <p:nvPicPr>
            <p:cNvPr id="213050" name="Picture 4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13051" name="Picture 4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13052" name="Picture 5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13053" name="Picture 5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13054" name="Picture 5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13010" name="Group 53"/>
          <p:cNvGrpSpPr>
            <a:grpSpLocks/>
          </p:cNvGrpSpPr>
          <p:nvPr/>
        </p:nvGrpSpPr>
        <p:grpSpPr bwMode="auto">
          <a:xfrm>
            <a:off x="5341938" y="1746250"/>
            <a:ext cx="547687" cy="1622425"/>
            <a:chOff x="3791" y="871"/>
            <a:chExt cx="1062" cy="1022"/>
          </a:xfrm>
        </p:grpSpPr>
        <p:pic>
          <p:nvPicPr>
            <p:cNvPr id="213045" name="Picture 5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13046" name="Picture 5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13047" name="Picture 5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13048" name="Picture 5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13049" name="Picture 5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13011" name="Group 59"/>
          <p:cNvGrpSpPr>
            <a:grpSpLocks/>
          </p:cNvGrpSpPr>
          <p:nvPr/>
        </p:nvGrpSpPr>
        <p:grpSpPr bwMode="auto">
          <a:xfrm>
            <a:off x="6037263" y="1847850"/>
            <a:ext cx="547687" cy="1624013"/>
            <a:chOff x="2411" y="898"/>
            <a:chExt cx="1062" cy="1023"/>
          </a:xfrm>
        </p:grpSpPr>
        <p:pic>
          <p:nvPicPr>
            <p:cNvPr id="213040" name="Picture 6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13041" name="Picture 6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13042" name="Picture 6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13043" name="Picture 6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13044" name="Picture 6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13012" name="Group 65"/>
          <p:cNvGrpSpPr>
            <a:grpSpLocks/>
          </p:cNvGrpSpPr>
          <p:nvPr/>
        </p:nvGrpSpPr>
        <p:grpSpPr bwMode="auto">
          <a:xfrm>
            <a:off x="6731000" y="1746250"/>
            <a:ext cx="547688" cy="1622425"/>
            <a:chOff x="3791" y="871"/>
            <a:chExt cx="1062" cy="1022"/>
          </a:xfrm>
        </p:grpSpPr>
        <p:pic>
          <p:nvPicPr>
            <p:cNvPr id="213035" name="Picture 6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13036" name="Picture 6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13037" name="Picture 6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13038" name="Picture 6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13039" name="Picture 7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13013" name="Group 71"/>
          <p:cNvGrpSpPr>
            <a:grpSpLocks/>
          </p:cNvGrpSpPr>
          <p:nvPr/>
        </p:nvGrpSpPr>
        <p:grpSpPr bwMode="auto">
          <a:xfrm>
            <a:off x="7426325" y="1847850"/>
            <a:ext cx="547688" cy="1624013"/>
            <a:chOff x="2411" y="898"/>
            <a:chExt cx="1062" cy="1023"/>
          </a:xfrm>
        </p:grpSpPr>
        <p:pic>
          <p:nvPicPr>
            <p:cNvPr id="213030" name="Picture 7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13031" name="Picture 7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13032" name="Picture 7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13033" name="Picture 7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13034" name="Picture 7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13014" name="Group 77"/>
          <p:cNvGrpSpPr>
            <a:grpSpLocks/>
          </p:cNvGrpSpPr>
          <p:nvPr/>
        </p:nvGrpSpPr>
        <p:grpSpPr bwMode="auto">
          <a:xfrm>
            <a:off x="8121650" y="1746250"/>
            <a:ext cx="547688" cy="1622425"/>
            <a:chOff x="3791" y="871"/>
            <a:chExt cx="1062" cy="1022"/>
          </a:xfrm>
        </p:grpSpPr>
        <p:pic>
          <p:nvPicPr>
            <p:cNvPr id="213025" name="Picture 7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13026" name="Picture 7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13027" name="Picture 8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13028" name="Picture 8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13029" name="Picture 8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grpSp>
      <p:sp>
        <p:nvSpPr>
          <p:cNvPr id="213015" name="Line 83"/>
          <p:cNvSpPr>
            <a:spLocks noChangeShapeType="1"/>
          </p:cNvSpPr>
          <p:nvPr/>
        </p:nvSpPr>
        <p:spPr bwMode="auto">
          <a:xfrm flipH="1">
            <a:off x="2590800" y="3495675"/>
            <a:ext cx="981075" cy="898525"/>
          </a:xfrm>
          <a:prstGeom prst="line">
            <a:avLst/>
          </a:prstGeom>
          <a:noFill/>
          <a:ln w="381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3016" name="Line 84"/>
          <p:cNvSpPr>
            <a:spLocks noChangeShapeType="1"/>
          </p:cNvSpPr>
          <p:nvPr/>
        </p:nvSpPr>
        <p:spPr bwMode="auto">
          <a:xfrm flipH="1">
            <a:off x="2743200" y="3398838"/>
            <a:ext cx="1484313" cy="995362"/>
          </a:xfrm>
          <a:prstGeom prst="line">
            <a:avLst/>
          </a:prstGeom>
          <a:noFill/>
          <a:ln w="381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3017" name="Line 85"/>
          <p:cNvSpPr>
            <a:spLocks noChangeShapeType="1"/>
          </p:cNvSpPr>
          <p:nvPr/>
        </p:nvSpPr>
        <p:spPr bwMode="auto">
          <a:xfrm flipH="1">
            <a:off x="2914650" y="3495675"/>
            <a:ext cx="3414713" cy="898525"/>
          </a:xfrm>
          <a:prstGeom prst="line">
            <a:avLst/>
          </a:prstGeom>
          <a:noFill/>
          <a:ln w="381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3018" name="Line 86"/>
          <p:cNvSpPr>
            <a:spLocks noChangeShapeType="1"/>
          </p:cNvSpPr>
          <p:nvPr/>
        </p:nvSpPr>
        <p:spPr bwMode="auto">
          <a:xfrm flipH="1">
            <a:off x="3055938" y="3368675"/>
            <a:ext cx="4111625" cy="1025525"/>
          </a:xfrm>
          <a:prstGeom prst="line">
            <a:avLst/>
          </a:prstGeom>
          <a:noFill/>
          <a:ln w="381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3019" name="Line 87"/>
          <p:cNvSpPr>
            <a:spLocks noChangeShapeType="1"/>
          </p:cNvSpPr>
          <p:nvPr/>
        </p:nvSpPr>
        <p:spPr bwMode="auto">
          <a:xfrm>
            <a:off x="2305050" y="3500438"/>
            <a:ext cx="3175000" cy="893762"/>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3020" name="Line 88"/>
          <p:cNvSpPr>
            <a:spLocks noChangeShapeType="1"/>
          </p:cNvSpPr>
          <p:nvPr/>
        </p:nvSpPr>
        <p:spPr bwMode="auto">
          <a:xfrm>
            <a:off x="2908300" y="3386138"/>
            <a:ext cx="2790825" cy="1008062"/>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3021" name="Line 89"/>
          <p:cNvSpPr>
            <a:spLocks noChangeShapeType="1"/>
          </p:cNvSpPr>
          <p:nvPr/>
        </p:nvSpPr>
        <p:spPr bwMode="auto">
          <a:xfrm>
            <a:off x="4986338" y="3500438"/>
            <a:ext cx="877887" cy="893762"/>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3022" name="Line 90"/>
          <p:cNvSpPr>
            <a:spLocks noChangeShapeType="1"/>
          </p:cNvSpPr>
          <p:nvPr/>
        </p:nvSpPr>
        <p:spPr bwMode="auto">
          <a:xfrm>
            <a:off x="5699125" y="3394075"/>
            <a:ext cx="277813" cy="1000125"/>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3023" name="Line 91"/>
          <p:cNvSpPr>
            <a:spLocks noChangeShapeType="1"/>
          </p:cNvSpPr>
          <p:nvPr/>
        </p:nvSpPr>
        <p:spPr bwMode="auto">
          <a:xfrm flipH="1">
            <a:off x="6065838" y="3500438"/>
            <a:ext cx="1682750" cy="893762"/>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3024" name="Line 92"/>
          <p:cNvSpPr>
            <a:spLocks noChangeShapeType="1"/>
          </p:cNvSpPr>
          <p:nvPr/>
        </p:nvSpPr>
        <p:spPr bwMode="auto">
          <a:xfrm flipH="1">
            <a:off x="6148388" y="3398838"/>
            <a:ext cx="2336800" cy="995362"/>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965121425"/>
      </p:ext>
    </p:extLst>
  </p:cSld>
  <p:clrMapOvr>
    <a:masterClrMapping/>
  </p:clrMapOvr>
  <p:transition spd="med"/>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ctrTitle"/>
          </p:nvPr>
        </p:nvSpPr>
        <p:spPr>
          <a:xfrm>
            <a:off x="628650" y="0"/>
            <a:ext cx="7772400" cy="1470025"/>
          </a:xfrm>
        </p:spPr>
        <p:txBody>
          <a:bodyPr/>
          <a:lstStyle/>
          <a:p>
            <a:pPr eaLnBrk="1" hangingPunct="1"/>
            <a:r>
              <a:rPr lang="en-US" altLang="en-US" sz="5400" smtClean="0"/>
              <a:t>Calibration Error</a:t>
            </a:r>
          </a:p>
        </p:txBody>
      </p:sp>
      <p:sp>
        <p:nvSpPr>
          <p:cNvPr id="214019" name="Text Box 3"/>
          <p:cNvSpPr txBox="1">
            <a:spLocks noChangeArrowheads="1"/>
          </p:cNvSpPr>
          <p:nvPr/>
        </p:nvSpPr>
        <p:spPr bwMode="auto">
          <a:xfrm>
            <a:off x="263525" y="2592388"/>
            <a:ext cx="4195763" cy="2608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50000"/>
              </a:spcBef>
              <a:buFontTx/>
              <a:buNone/>
            </a:pPr>
            <a:r>
              <a:rPr lang="en-US" altLang="en-US" sz="6600">
                <a:solidFill>
                  <a:srgbClr val="000066"/>
                </a:solidFill>
              </a:rPr>
              <a:t>separate:</a:t>
            </a:r>
          </a:p>
          <a:p>
            <a:pPr algn="r" eaLnBrk="1" hangingPunct="1">
              <a:spcBef>
                <a:spcPct val="50000"/>
              </a:spcBef>
              <a:buFontTx/>
              <a:buNone/>
            </a:pPr>
            <a:endParaRPr lang="en-US" altLang="en-US" sz="6600">
              <a:solidFill>
                <a:srgbClr val="FF0000"/>
              </a:solidFill>
            </a:endParaRPr>
          </a:p>
        </p:txBody>
      </p:sp>
      <p:sp>
        <p:nvSpPr>
          <p:cNvPr id="214020" name="Text Box 4"/>
          <p:cNvSpPr txBox="1">
            <a:spLocks noChangeArrowheads="1"/>
          </p:cNvSpPr>
          <p:nvPr/>
        </p:nvSpPr>
        <p:spPr bwMode="auto">
          <a:xfrm>
            <a:off x="4705350" y="2592388"/>
            <a:ext cx="3244850" cy="109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6600">
                <a:solidFill>
                  <a:srgbClr val="000066"/>
                </a:solidFill>
              </a:rPr>
              <a:t>2.5%</a:t>
            </a:r>
          </a:p>
        </p:txBody>
      </p:sp>
    </p:spTree>
    <p:extLst>
      <p:ext uri="{BB962C8B-B14F-4D97-AF65-F5344CB8AC3E}">
        <p14:creationId xmlns:p14="http://schemas.microsoft.com/office/powerpoint/2010/main" val="2037228685"/>
      </p:ext>
    </p:extLst>
  </p:cSld>
  <p:clrMapOvr>
    <a:masterClrMapping/>
  </p:clrMapOvr>
  <p:transition/>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ctrTitle"/>
          </p:nvPr>
        </p:nvSpPr>
        <p:spPr>
          <a:xfrm>
            <a:off x="628650" y="0"/>
            <a:ext cx="7772400" cy="1470025"/>
          </a:xfrm>
        </p:spPr>
        <p:txBody>
          <a:bodyPr/>
          <a:lstStyle/>
          <a:p>
            <a:pPr eaLnBrk="1" hangingPunct="1"/>
            <a:r>
              <a:rPr lang="en-US" altLang="en-US" sz="5400" smtClean="0"/>
              <a:t>Calibration Error</a:t>
            </a:r>
          </a:p>
        </p:txBody>
      </p:sp>
      <p:sp>
        <p:nvSpPr>
          <p:cNvPr id="215043" name="Text Box 3"/>
          <p:cNvSpPr txBox="1">
            <a:spLocks noChangeArrowheads="1"/>
          </p:cNvSpPr>
          <p:nvPr/>
        </p:nvSpPr>
        <p:spPr bwMode="auto">
          <a:xfrm>
            <a:off x="263525" y="2592388"/>
            <a:ext cx="4195763" cy="2608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50000"/>
              </a:spcBef>
              <a:buFontTx/>
              <a:buNone/>
            </a:pPr>
            <a:r>
              <a:rPr lang="en-US" altLang="en-US" sz="6600">
                <a:solidFill>
                  <a:srgbClr val="000066"/>
                </a:solidFill>
              </a:rPr>
              <a:t>separate:</a:t>
            </a:r>
          </a:p>
          <a:p>
            <a:pPr algn="r" eaLnBrk="1" hangingPunct="1">
              <a:spcBef>
                <a:spcPct val="50000"/>
              </a:spcBef>
              <a:buFontTx/>
              <a:buNone/>
            </a:pPr>
            <a:r>
              <a:rPr lang="en-US" altLang="en-US" sz="6600">
                <a:solidFill>
                  <a:srgbClr val="FF0000"/>
                </a:solidFill>
              </a:rPr>
              <a:t>mixed:</a:t>
            </a:r>
          </a:p>
        </p:txBody>
      </p:sp>
      <p:sp>
        <p:nvSpPr>
          <p:cNvPr id="215044" name="Text Box 4"/>
          <p:cNvSpPr txBox="1">
            <a:spLocks noChangeArrowheads="1"/>
          </p:cNvSpPr>
          <p:nvPr/>
        </p:nvSpPr>
        <p:spPr bwMode="auto">
          <a:xfrm>
            <a:off x="4705350" y="2592388"/>
            <a:ext cx="3244850" cy="2608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6600">
                <a:solidFill>
                  <a:srgbClr val="000066"/>
                </a:solidFill>
              </a:rPr>
              <a:t>2.5%</a:t>
            </a:r>
          </a:p>
          <a:p>
            <a:pPr eaLnBrk="1" hangingPunct="1">
              <a:spcBef>
                <a:spcPct val="50000"/>
              </a:spcBef>
              <a:buFontTx/>
              <a:buNone/>
            </a:pPr>
            <a:r>
              <a:rPr lang="en-US" altLang="en-US" sz="6600">
                <a:solidFill>
                  <a:srgbClr val="FF0000"/>
                </a:solidFill>
              </a:rPr>
              <a:t>0.9%</a:t>
            </a:r>
          </a:p>
        </p:txBody>
      </p:sp>
    </p:spTree>
    <p:extLst>
      <p:ext uri="{BB962C8B-B14F-4D97-AF65-F5344CB8AC3E}">
        <p14:creationId xmlns:p14="http://schemas.microsoft.com/office/powerpoint/2010/main" val="1721246177"/>
      </p:ext>
    </p:extLst>
  </p:cSld>
  <p:clrMapOvr>
    <a:masterClrMapping/>
  </p:clrMapOvr>
  <p:transition/>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ChangeArrowheads="1"/>
          </p:cNvSpPr>
          <p:nvPr>
            <p:ph type="ctrTitle"/>
          </p:nvPr>
        </p:nvSpPr>
        <p:spPr>
          <a:xfrm>
            <a:off x="628650" y="0"/>
            <a:ext cx="7772400" cy="1470025"/>
          </a:xfrm>
        </p:spPr>
        <p:txBody>
          <a:bodyPr/>
          <a:lstStyle/>
          <a:p>
            <a:pPr eaLnBrk="1" hangingPunct="1"/>
            <a:r>
              <a:rPr lang="en-US" altLang="en-US" sz="5400" smtClean="0"/>
              <a:t>Calibration Error</a:t>
            </a:r>
          </a:p>
        </p:txBody>
      </p:sp>
      <p:sp>
        <p:nvSpPr>
          <p:cNvPr id="216067" name="Text Box 3"/>
          <p:cNvSpPr txBox="1">
            <a:spLocks noChangeArrowheads="1"/>
          </p:cNvSpPr>
          <p:nvPr/>
        </p:nvSpPr>
        <p:spPr bwMode="auto">
          <a:xfrm>
            <a:off x="263525" y="2592388"/>
            <a:ext cx="4195763" cy="2608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50000"/>
              </a:spcBef>
              <a:buFontTx/>
              <a:buNone/>
            </a:pPr>
            <a:r>
              <a:rPr lang="en-US" altLang="en-US" sz="6600">
                <a:solidFill>
                  <a:srgbClr val="000066"/>
                </a:solidFill>
              </a:rPr>
              <a:t>separate:</a:t>
            </a:r>
          </a:p>
          <a:p>
            <a:pPr algn="r" eaLnBrk="1" hangingPunct="1">
              <a:spcBef>
                <a:spcPct val="50000"/>
              </a:spcBef>
              <a:buFontTx/>
              <a:buNone/>
            </a:pPr>
            <a:r>
              <a:rPr lang="en-US" altLang="en-US" sz="6600">
                <a:solidFill>
                  <a:srgbClr val="FF0000"/>
                </a:solidFill>
              </a:rPr>
              <a:t>mixed:</a:t>
            </a:r>
          </a:p>
        </p:txBody>
      </p:sp>
      <p:sp>
        <p:nvSpPr>
          <p:cNvPr id="216068" name="Text Box 4"/>
          <p:cNvSpPr txBox="1">
            <a:spLocks noChangeArrowheads="1"/>
          </p:cNvSpPr>
          <p:nvPr/>
        </p:nvSpPr>
        <p:spPr bwMode="auto">
          <a:xfrm>
            <a:off x="4705350" y="2592388"/>
            <a:ext cx="3244850" cy="2608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6600">
                <a:solidFill>
                  <a:srgbClr val="000066"/>
                </a:solidFill>
              </a:rPr>
              <a:t>2.5%</a:t>
            </a:r>
          </a:p>
          <a:p>
            <a:pPr eaLnBrk="1" hangingPunct="1">
              <a:spcBef>
                <a:spcPct val="50000"/>
              </a:spcBef>
              <a:buFontTx/>
              <a:buNone/>
            </a:pPr>
            <a:r>
              <a:rPr lang="en-US" altLang="en-US" sz="6600">
                <a:solidFill>
                  <a:srgbClr val="FF0000"/>
                </a:solidFill>
              </a:rPr>
              <a:t>0.9%</a:t>
            </a:r>
          </a:p>
        </p:txBody>
      </p:sp>
      <p:sp>
        <p:nvSpPr>
          <p:cNvPr id="216069" name="Text Box 5"/>
          <p:cNvSpPr txBox="1">
            <a:spLocks noChangeArrowheads="1"/>
          </p:cNvSpPr>
          <p:nvPr/>
        </p:nvSpPr>
        <p:spPr bwMode="auto">
          <a:xfrm>
            <a:off x="0" y="5572125"/>
            <a:ext cx="9144000" cy="109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en-US" sz="6600">
                <a:solidFill>
                  <a:srgbClr val="000066"/>
                </a:solidFill>
              </a:rPr>
              <a:t>2.5%</a:t>
            </a:r>
            <a:r>
              <a:rPr lang="en-US" altLang="en-US" sz="6600" baseline="30000"/>
              <a:t>2</a:t>
            </a:r>
            <a:r>
              <a:rPr lang="en-US" altLang="en-US" sz="6600"/>
              <a:t>-</a:t>
            </a:r>
            <a:r>
              <a:rPr lang="en-US" altLang="en-US" sz="6600">
                <a:solidFill>
                  <a:srgbClr val="FF0000"/>
                </a:solidFill>
              </a:rPr>
              <a:t>0.9%</a:t>
            </a:r>
            <a:r>
              <a:rPr lang="en-US" altLang="en-US" sz="6600" baseline="30000"/>
              <a:t>2</a:t>
            </a:r>
            <a:r>
              <a:rPr lang="en-US" altLang="en-US" sz="6600">
                <a:solidFill>
                  <a:srgbClr val="FF0000"/>
                </a:solidFill>
              </a:rPr>
              <a:t> </a:t>
            </a:r>
            <a:r>
              <a:rPr lang="en-US" altLang="en-US" sz="6600"/>
              <a:t>=</a:t>
            </a:r>
            <a:r>
              <a:rPr lang="en-US" altLang="en-US" sz="6600">
                <a:solidFill>
                  <a:srgbClr val="FF0000"/>
                </a:solidFill>
              </a:rPr>
              <a:t> </a:t>
            </a:r>
            <a:r>
              <a:rPr lang="en-US" altLang="en-US" sz="6600">
                <a:solidFill>
                  <a:srgbClr val="CC6600"/>
                </a:solidFill>
              </a:rPr>
              <a:t>2.3%</a:t>
            </a:r>
            <a:r>
              <a:rPr lang="en-US" altLang="en-US" sz="6600" baseline="30000"/>
              <a:t>2</a:t>
            </a:r>
          </a:p>
        </p:txBody>
      </p:sp>
    </p:spTree>
    <p:extLst>
      <p:ext uri="{BB962C8B-B14F-4D97-AF65-F5344CB8AC3E}">
        <p14:creationId xmlns:p14="http://schemas.microsoft.com/office/powerpoint/2010/main" val="3781447454"/>
      </p:ext>
    </p:extLst>
  </p:cSld>
  <p:clrMapOvr>
    <a:masterClrMapping/>
  </p:clrMapOvr>
  <p:transition/>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a:xfrm>
            <a:off x="0" y="0"/>
            <a:ext cx="9144000" cy="1277938"/>
          </a:xfrm>
          <a:noFill/>
        </p:spPr>
        <p:txBody>
          <a:bodyPr/>
          <a:lstStyle/>
          <a:p>
            <a:pPr eaLnBrk="1" hangingPunct="1"/>
            <a:r>
              <a:rPr lang="en-US" altLang="en-US" sz="4000" b="1" smtClean="0"/>
              <a:t>Detector calibration errors</a:t>
            </a:r>
          </a:p>
        </p:txBody>
      </p:sp>
      <p:sp>
        <p:nvSpPr>
          <p:cNvPr id="217091" name="Rectangle 3"/>
          <p:cNvSpPr>
            <a:spLocks noChangeArrowheads="1"/>
          </p:cNvSpPr>
          <p:nvPr/>
        </p:nvSpPr>
        <p:spPr bwMode="auto">
          <a:xfrm>
            <a:off x="0" y="6491288"/>
            <a:ext cx="8769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t>Dan Schuette PhD Thesis (2008) Fig 6.22 page 198, Gruner Lab, Cornell University. </a:t>
            </a:r>
          </a:p>
        </p:txBody>
      </p:sp>
      <p:pic>
        <p:nvPicPr>
          <p:cNvPr id="217092" name="Picture 4"/>
          <p:cNvPicPr>
            <a:picLocks noChangeAspect="1" noChangeArrowheads="1"/>
          </p:cNvPicPr>
          <p:nvPr/>
        </p:nvPicPr>
        <p:blipFill>
          <a:blip r:embed="rId2">
            <a:extLst>
              <a:ext uri="{28A0092B-C50C-407E-A947-70E740481C1C}">
                <a14:useLocalDpi xmlns:a14="http://schemas.microsoft.com/office/drawing/2010/main" val="0"/>
              </a:ext>
            </a:extLst>
          </a:blip>
          <a:srcRect l="10495" t="12402" r="6537" b="13652"/>
          <a:stretch>
            <a:fillRect/>
          </a:stretch>
        </p:blipFill>
        <p:spPr bwMode="auto">
          <a:xfrm>
            <a:off x="0" y="1514475"/>
            <a:ext cx="9144000" cy="492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7093" name="Text Box 5"/>
          <p:cNvSpPr txBox="1">
            <a:spLocks noChangeArrowheads="1"/>
          </p:cNvSpPr>
          <p:nvPr/>
        </p:nvSpPr>
        <p:spPr bwMode="auto">
          <a:xfrm>
            <a:off x="3025775" y="1039813"/>
            <a:ext cx="3092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t>Pixel arrays are not immune!</a:t>
            </a:r>
          </a:p>
        </p:txBody>
      </p:sp>
    </p:spTree>
    <p:extLst>
      <p:ext uri="{BB962C8B-B14F-4D97-AF65-F5344CB8AC3E}">
        <p14:creationId xmlns:p14="http://schemas.microsoft.com/office/powerpoint/2010/main" val="4214117634"/>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0083" name="Rectangle 3"/>
          <p:cNvSpPr>
            <a:spLocks noGrp="1" noChangeArrowheads="1"/>
          </p:cNvSpPr>
          <p:nvPr>
            <p:ph type="body" idx="1"/>
          </p:nvPr>
        </p:nvSpPr>
        <p:spPr/>
        <p:txBody>
          <a:bodyPr/>
          <a:lstStyle/>
          <a:p>
            <a:pPr marL="609600" indent="-609600" eaLnBrk="1" hangingPunct="1"/>
            <a:r>
              <a:rPr lang="en-US" altLang="en-US" smtClean="0"/>
              <a:t>Global</a:t>
            </a:r>
          </a:p>
          <a:p>
            <a:pPr marL="990600" lvl="1" indent="-533400" eaLnBrk="1" hangingPunct="1">
              <a:buFontTx/>
              <a:buAutoNum type="arabicPeriod"/>
            </a:pPr>
            <a:endParaRPr lang="en-US" altLang="en-US" smtClean="0"/>
          </a:p>
          <a:p>
            <a:pPr marL="990600" lvl="1" indent="-533400" eaLnBrk="1" hangingPunct="1">
              <a:buFontTx/>
              <a:buAutoNum type="arabicPeriod"/>
            </a:pPr>
            <a:endParaRPr lang="en-US" altLang="en-US" smtClean="0"/>
          </a:p>
          <a:p>
            <a:pPr marL="990600" lvl="1" indent="-533400" eaLnBrk="1" hangingPunct="1">
              <a:buFontTx/>
              <a:buAutoNum type="arabicPeriod"/>
            </a:pPr>
            <a:endParaRPr lang="en-US" altLang="en-US" smtClean="0"/>
          </a:p>
          <a:p>
            <a:pPr marL="609600" indent="-609600" eaLnBrk="1" hangingPunct="1"/>
            <a:r>
              <a:rPr lang="en-US" altLang="en-US" smtClean="0"/>
              <a:t>Specific</a:t>
            </a:r>
          </a:p>
        </p:txBody>
      </p:sp>
      <p:sp>
        <p:nvSpPr>
          <p:cNvPr id="68611" name="Rectangle 2"/>
          <p:cNvSpPr>
            <a:spLocks noGrp="1" noChangeArrowheads="1"/>
          </p:cNvSpPr>
          <p:nvPr>
            <p:ph type="title"/>
          </p:nvPr>
        </p:nvSpPr>
        <p:spPr>
          <a:xfrm>
            <a:off x="457200" y="0"/>
            <a:ext cx="8229600" cy="1360488"/>
          </a:xfrm>
          <a:noFill/>
        </p:spPr>
        <p:txBody>
          <a:bodyPr/>
          <a:lstStyle/>
          <a:p>
            <a:pPr eaLnBrk="1" hangingPunct="1"/>
            <a:r>
              <a:rPr lang="en-US" altLang="en-US" sz="5400" smtClean="0">
                <a:solidFill>
                  <a:schemeClr val="tx1"/>
                </a:solidFill>
              </a:rPr>
              <a:t>Types of Rad Damage</a:t>
            </a:r>
          </a:p>
        </p:txBody>
      </p:sp>
    </p:spTree>
    <p:extLst>
      <p:ext uri="{BB962C8B-B14F-4D97-AF65-F5344CB8AC3E}">
        <p14:creationId xmlns:p14="http://schemas.microsoft.com/office/powerpoint/2010/main" val="296810470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6300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63008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Grp="1" noChangeArrowheads="1"/>
          </p:cNvSpPr>
          <p:nvPr>
            <p:ph type="ctrTitle"/>
          </p:nvPr>
        </p:nvSpPr>
        <p:spPr>
          <a:xfrm>
            <a:off x="0" y="0"/>
            <a:ext cx="9144000" cy="1038225"/>
          </a:xfrm>
        </p:spPr>
        <p:txBody>
          <a:bodyPr/>
          <a:lstStyle/>
          <a:p>
            <a:pPr eaLnBrk="1" hangingPunct="1"/>
            <a:r>
              <a:rPr lang="en-US" altLang="en-US" sz="4000" b="1" smtClean="0"/>
              <a:t>Calibration Error: Q315r vs Pilatus</a:t>
            </a:r>
          </a:p>
        </p:txBody>
      </p:sp>
      <p:sp>
        <p:nvSpPr>
          <p:cNvPr id="218115" name="Text Box 3"/>
          <p:cNvSpPr txBox="1">
            <a:spLocks noChangeArrowheads="1"/>
          </p:cNvSpPr>
          <p:nvPr/>
        </p:nvSpPr>
        <p:spPr bwMode="auto">
          <a:xfrm>
            <a:off x="0" y="6491288"/>
            <a:ext cx="7620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en-US" sz="1800"/>
              <a:t>Holton, Frankel, Gonzalez, Waterman and Wang (2010) </a:t>
            </a:r>
            <a:r>
              <a:rPr lang="en-US" altLang="en-US" sz="1800" i="1"/>
              <a:t>in preparation</a:t>
            </a:r>
            <a:endParaRPr lang="en-US" altLang="en-US" sz="1800"/>
          </a:p>
        </p:txBody>
      </p:sp>
      <p:grpSp>
        <p:nvGrpSpPr>
          <p:cNvPr id="218116" name="Group 4"/>
          <p:cNvGrpSpPr>
            <a:grpSpLocks/>
          </p:cNvGrpSpPr>
          <p:nvPr/>
        </p:nvGrpSpPr>
        <p:grpSpPr bwMode="auto">
          <a:xfrm>
            <a:off x="457200" y="1008063"/>
            <a:ext cx="7562850" cy="5468937"/>
            <a:chOff x="288" y="635"/>
            <a:chExt cx="4764" cy="3445"/>
          </a:xfrm>
        </p:grpSpPr>
        <p:pic>
          <p:nvPicPr>
            <p:cNvPr id="218118" name="Picture 5"/>
            <p:cNvPicPr>
              <a:picLocks noChangeAspect="1" noChangeArrowheads="1"/>
            </p:cNvPicPr>
            <p:nvPr/>
          </p:nvPicPr>
          <p:blipFill>
            <a:blip r:embed="rId2">
              <a:lum contrast="40000"/>
              <a:extLst>
                <a:ext uri="{28A0092B-C50C-407E-A947-70E740481C1C}">
                  <a14:useLocalDpi xmlns:a14="http://schemas.microsoft.com/office/drawing/2010/main" val="0"/>
                </a:ext>
              </a:extLst>
            </a:blip>
            <a:srcRect l="10495" t="5400" b="5841"/>
            <a:stretch>
              <a:fillRect/>
            </a:stretch>
          </p:blipFill>
          <p:spPr bwMode="auto">
            <a:xfrm>
              <a:off x="912" y="683"/>
              <a:ext cx="4128" cy="3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8119" name="Text Box 6"/>
            <p:cNvSpPr txBox="1">
              <a:spLocks noChangeArrowheads="1"/>
            </p:cNvSpPr>
            <p:nvPr/>
          </p:nvSpPr>
          <p:spPr bwMode="auto">
            <a:xfrm>
              <a:off x="624" y="635"/>
              <a:ext cx="432" cy="3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73000"/>
                </a:lnSpc>
                <a:spcBef>
                  <a:spcPct val="50000"/>
                </a:spcBef>
                <a:buFontTx/>
                <a:buNone/>
              </a:pPr>
              <a:r>
                <a:rPr lang="en-US" altLang="en-US" sz="1800"/>
                <a:t>3.5</a:t>
              </a:r>
            </a:p>
            <a:p>
              <a:pPr eaLnBrk="1" hangingPunct="1">
                <a:lnSpc>
                  <a:spcPct val="73000"/>
                </a:lnSpc>
                <a:spcBef>
                  <a:spcPct val="50000"/>
                </a:spcBef>
                <a:buFontTx/>
                <a:buNone/>
              </a:pPr>
              <a:endParaRPr lang="en-US" altLang="en-US" sz="1800"/>
            </a:p>
            <a:p>
              <a:pPr eaLnBrk="1" hangingPunct="1">
                <a:lnSpc>
                  <a:spcPct val="73000"/>
                </a:lnSpc>
                <a:spcBef>
                  <a:spcPct val="50000"/>
                </a:spcBef>
                <a:buFontTx/>
                <a:buNone/>
              </a:pPr>
              <a:r>
                <a:rPr lang="en-US" altLang="en-US" sz="1800"/>
                <a:t>3.0</a:t>
              </a:r>
            </a:p>
            <a:p>
              <a:pPr eaLnBrk="1" hangingPunct="1">
                <a:lnSpc>
                  <a:spcPct val="73000"/>
                </a:lnSpc>
                <a:spcBef>
                  <a:spcPct val="50000"/>
                </a:spcBef>
                <a:buFontTx/>
                <a:buNone/>
              </a:pPr>
              <a:endParaRPr lang="en-US" altLang="en-US" sz="1800"/>
            </a:p>
            <a:p>
              <a:pPr eaLnBrk="1" hangingPunct="1">
                <a:lnSpc>
                  <a:spcPct val="73000"/>
                </a:lnSpc>
                <a:spcBef>
                  <a:spcPct val="50000"/>
                </a:spcBef>
                <a:buFontTx/>
                <a:buNone/>
              </a:pPr>
              <a:r>
                <a:rPr lang="en-US" altLang="en-US" sz="1800"/>
                <a:t>2.5</a:t>
              </a:r>
            </a:p>
            <a:p>
              <a:pPr eaLnBrk="1" hangingPunct="1">
                <a:lnSpc>
                  <a:spcPct val="73000"/>
                </a:lnSpc>
                <a:spcBef>
                  <a:spcPct val="50000"/>
                </a:spcBef>
                <a:buFontTx/>
                <a:buNone/>
              </a:pPr>
              <a:endParaRPr lang="en-US" altLang="en-US" sz="1800"/>
            </a:p>
            <a:p>
              <a:pPr eaLnBrk="1" hangingPunct="1">
                <a:lnSpc>
                  <a:spcPct val="73000"/>
                </a:lnSpc>
                <a:spcBef>
                  <a:spcPct val="50000"/>
                </a:spcBef>
                <a:buFontTx/>
                <a:buNone/>
              </a:pPr>
              <a:r>
                <a:rPr lang="en-US" altLang="en-US" sz="1800"/>
                <a:t>2.0</a:t>
              </a:r>
            </a:p>
            <a:p>
              <a:pPr eaLnBrk="1" hangingPunct="1">
                <a:lnSpc>
                  <a:spcPct val="73000"/>
                </a:lnSpc>
                <a:spcBef>
                  <a:spcPct val="50000"/>
                </a:spcBef>
                <a:buFontTx/>
                <a:buNone/>
              </a:pPr>
              <a:endParaRPr lang="en-US" altLang="en-US" sz="1800"/>
            </a:p>
            <a:p>
              <a:pPr eaLnBrk="1" hangingPunct="1">
                <a:lnSpc>
                  <a:spcPct val="73000"/>
                </a:lnSpc>
                <a:spcBef>
                  <a:spcPct val="50000"/>
                </a:spcBef>
                <a:buFontTx/>
                <a:buNone/>
              </a:pPr>
              <a:r>
                <a:rPr lang="en-US" altLang="en-US" sz="1800"/>
                <a:t>1.5</a:t>
              </a:r>
            </a:p>
            <a:p>
              <a:pPr eaLnBrk="1" hangingPunct="1">
                <a:lnSpc>
                  <a:spcPct val="73000"/>
                </a:lnSpc>
                <a:spcBef>
                  <a:spcPct val="50000"/>
                </a:spcBef>
                <a:buFontTx/>
                <a:buNone/>
              </a:pPr>
              <a:endParaRPr lang="en-US" altLang="en-US" sz="1800"/>
            </a:p>
            <a:p>
              <a:pPr eaLnBrk="1" hangingPunct="1">
                <a:lnSpc>
                  <a:spcPct val="73000"/>
                </a:lnSpc>
                <a:spcBef>
                  <a:spcPct val="50000"/>
                </a:spcBef>
                <a:buFontTx/>
                <a:buNone/>
              </a:pPr>
              <a:r>
                <a:rPr lang="en-US" altLang="en-US" sz="1800"/>
                <a:t>1.0</a:t>
              </a:r>
            </a:p>
            <a:p>
              <a:pPr eaLnBrk="1" hangingPunct="1">
                <a:lnSpc>
                  <a:spcPct val="73000"/>
                </a:lnSpc>
                <a:spcBef>
                  <a:spcPct val="50000"/>
                </a:spcBef>
                <a:buFontTx/>
                <a:buNone/>
              </a:pPr>
              <a:endParaRPr lang="en-US" altLang="en-US" sz="1800"/>
            </a:p>
            <a:p>
              <a:pPr eaLnBrk="1" hangingPunct="1">
                <a:lnSpc>
                  <a:spcPct val="73000"/>
                </a:lnSpc>
                <a:spcBef>
                  <a:spcPct val="50000"/>
                </a:spcBef>
                <a:buFontTx/>
                <a:buNone/>
              </a:pPr>
              <a:r>
                <a:rPr lang="en-US" altLang="en-US" sz="1800"/>
                <a:t>0.5</a:t>
              </a:r>
            </a:p>
            <a:p>
              <a:pPr eaLnBrk="1" hangingPunct="1">
                <a:lnSpc>
                  <a:spcPct val="73000"/>
                </a:lnSpc>
                <a:spcBef>
                  <a:spcPct val="50000"/>
                </a:spcBef>
                <a:buFontTx/>
                <a:buNone/>
              </a:pPr>
              <a:endParaRPr lang="en-US" altLang="en-US" sz="1800"/>
            </a:p>
            <a:p>
              <a:pPr eaLnBrk="1" hangingPunct="1">
                <a:lnSpc>
                  <a:spcPct val="73000"/>
                </a:lnSpc>
                <a:spcBef>
                  <a:spcPct val="50000"/>
                </a:spcBef>
                <a:buFontTx/>
                <a:buNone/>
              </a:pPr>
              <a:endParaRPr lang="en-US" altLang="en-US" sz="1800"/>
            </a:p>
          </p:txBody>
        </p:sp>
        <p:sp>
          <p:nvSpPr>
            <p:cNvPr id="218120" name="Text Box 7"/>
            <p:cNvSpPr txBox="1">
              <a:spLocks noChangeArrowheads="1"/>
            </p:cNvSpPr>
            <p:nvPr/>
          </p:nvSpPr>
          <p:spPr bwMode="auto">
            <a:xfrm rot="-5400000">
              <a:off x="-818" y="2171"/>
              <a:ext cx="244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t>average change in spot intensity (%)</a:t>
              </a:r>
            </a:p>
          </p:txBody>
        </p:sp>
        <p:sp>
          <p:nvSpPr>
            <p:cNvPr id="218121" name="Text Box 8"/>
            <p:cNvSpPr txBox="1">
              <a:spLocks noChangeArrowheads="1"/>
            </p:cNvSpPr>
            <p:nvPr/>
          </p:nvSpPr>
          <p:spPr bwMode="auto">
            <a:xfrm>
              <a:off x="1872" y="3849"/>
              <a:ext cx="19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t>distance between spots (mm)</a:t>
              </a:r>
            </a:p>
          </p:txBody>
        </p:sp>
        <p:sp>
          <p:nvSpPr>
            <p:cNvPr id="218122" name="Text Box 9"/>
            <p:cNvSpPr txBox="1">
              <a:spLocks noChangeArrowheads="1"/>
            </p:cNvSpPr>
            <p:nvPr/>
          </p:nvSpPr>
          <p:spPr bwMode="auto">
            <a:xfrm>
              <a:off x="816" y="3705"/>
              <a:ext cx="42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t>0.1                             1                             10                            100</a:t>
              </a:r>
            </a:p>
          </p:txBody>
        </p:sp>
        <p:sp>
          <p:nvSpPr>
            <p:cNvPr id="218123" name="Rectangle 10"/>
            <p:cNvSpPr>
              <a:spLocks noChangeArrowheads="1"/>
            </p:cNvSpPr>
            <p:nvPr/>
          </p:nvSpPr>
          <p:spPr bwMode="auto">
            <a:xfrm>
              <a:off x="4080" y="768"/>
              <a:ext cx="768" cy="19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218124" name="Text Box 11"/>
            <p:cNvSpPr txBox="1">
              <a:spLocks noChangeArrowheads="1"/>
            </p:cNvSpPr>
            <p:nvPr/>
          </p:nvSpPr>
          <p:spPr bwMode="auto">
            <a:xfrm rot="-1123190">
              <a:off x="2400" y="2592"/>
              <a:ext cx="54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t>Pilatus</a:t>
              </a:r>
            </a:p>
          </p:txBody>
        </p:sp>
        <p:sp>
          <p:nvSpPr>
            <p:cNvPr id="218125" name="Text Box 12"/>
            <p:cNvSpPr txBox="1">
              <a:spLocks noChangeArrowheads="1"/>
            </p:cNvSpPr>
            <p:nvPr/>
          </p:nvSpPr>
          <p:spPr bwMode="auto">
            <a:xfrm rot="-1123190">
              <a:off x="2304" y="1301"/>
              <a:ext cx="5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t>Q315r</a:t>
              </a:r>
            </a:p>
          </p:txBody>
        </p:sp>
      </p:grpSp>
      <p:sp>
        <p:nvSpPr>
          <p:cNvPr id="2878477" name="Text Box 13"/>
          <p:cNvSpPr txBox="1">
            <a:spLocks noChangeArrowheads="1"/>
          </p:cNvSpPr>
          <p:nvPr/>
        </p:nvSpPr>
        <p:spPr bwMode="auto">
          <a:xfrm>
            <a:off x="5627688" y="4195763"/>
            <a:ext cx="3276600" cy="1169987"/>
          </a:xfrm>
          <a:prstGeom prst="rect">
            <a:avLst/>
          </a:prstGeom>
          <a:solidFill>
            <a:srgbClr val="FFFF99"/>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en-US" sz="2800"/>
              <a:t>anomalous mates</a:t>
            </a:r>
          </a:p>
          <a:p>
            <a:pPr algn="ctr" eaLnBrk="1" hangingPunct="1">
              <a:spcBef>
                <a:spcPct val="50000"/>
              </a:spcBef>
              <a:buFontTx/>
              <a:buNone/>
            </a:pPr>
            <a:r>
              <a:rPr lang="en-US" altLang="en-US" sz="2800"/>
              <a:t>&gt; 100 mm apart</a:t>
            </a:r>
          </a:p>
        </p:txBody>
      </p:sp>
    </p:spTree>
    <p:extLst>
      <p:ext uri="{BB962C8B-B14F-4D97-AF65-F5344CB8AC3E}">
        <p14:creationId xmlns:p14="http://schemas.microsoft.com/office/powerpoint/2010/main" val="62032703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784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8477" grpId="0" animBg="1"/>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a:xfrm>
            <a:off x="0" y="0"/>
            <a:ext cx="9144000" cy="1427163"/>
          </a:xfrm>
        </p:spPr>
        <p:txBody>
          <a:bodyPr/>
          <a:lstStyle/>
          <a:p>
            <a:pPr eaLnBrk="1" hangingPunct="1"/>
            <a:r>
              <a:rPr lang="en-US" altLang="en-US" sz="6000" smtClean="0"/>
              <a:t>What is holding us back?</a:t>
            </a:r>
          </a:p>
        </p:txBody>
      </p:sp>
      <p:sp>
        <p:nvSpPr>
          <p:cNvPr id="2476035" name="Rectangle 3"/>
          <p:cNvSpPr>
            <a:spLocks noGrp="1" noChangeArrowheads="1"/>
          </p:cNvSpPr>
          <p:nvPr>
            <p:ph type="body" idx="1"/>
          </p:nvPr>
        </p:nvSpPr>
        <p:spPr>
          <a:xfrm>
            <a:off x="457200" y="1600200"/>
            <a:ext cx="8229600" cy="4976813"/>
          </a:xfrm>
        </p:spPr>
        <p:txBody>
          <a:bodyPr/>
          <a:lstStyle/>
          <a:p>
            <a:pPr eaLnBrk="1" hangingPunct="1"/>
            <a:endParaRPr lang="en-US" altLang="en-US" sz="4000" smtClean="0"/>
          </a:p>
          <a:p>
            <a:pPr eaLnBrk="1" hangingPunct="1"/>
            <a:r>
              <a:rPr lang="en-US" altLang="en-US" sz="4000" smtClean="0"/>
              <a:t>Weak spots (high-res)</a:t>
            </a:r>
          </a:p>
          <a:p>
            <a:pPr lvl="1" eaLnBrk="1" hangingPunct="1">
              <a:buFontTx/>
              <a:buNone/>
            </a:pPr>
            <a:r>
              <a:rPr lang="en-US" altLang="en-US" sz="3600" smtClean="0">
                <a:solidFill>
                  <a:srgbClr val="EA0000"/>
                </a:solidFill>
              </a:rPr>
              <a:t>background</a:t>
            </a:r>
          </a:p>
          <a:p>
            <a:pPr lvl="1" eaLnBrk="1" hangingPunct="1">
              <a:buFontTx/>
              <a:buNone/>
            </a:pPr>
            <a:endParaRPr lang="en-US" altLang="en-US" sz="3600" smtClean="0"/>
          </a:p>
          <a:p>
            <a:pPr eaLnBrk="1" hangingPunct="1"/>
            <a:r>
              <a:rPr lang="en-US" altLang="en-US" sz="4000" smtClean="0"/>
              <a:t>MAD/SAD (small differences)</a:t>
            </a:r>
          </a:p>
          <a:p>
            <a:pPr lvl="1" eaLnBrk="1" hangingPunct="1">
              <a:buFontTx/>
              <a:buNone/>
            </a:pPr>
            <a:r>
              <a:rPr lang="en-US" altLang="en-US" sz="3600" smtClean="0">
                <a:solidFill>
                  <a:srgbClr val="EA0000"/>
                </a:solidFill>
              </a:rPr>
              <a:t>fractional errors</a:t>
            </a:r>
          </a:p>
        </p:txBody>
      </p:sp>
      <p:sp>
        <p:nvSpPr>
          <p:cNvPr id="219140" name="Text Box 4"/>
          <p:cNvSpPr txBox="1">
            <a:spLocks noChangeArrowheads="1"/>
          </p:cNvSpPr>
          <p:nvPr/>
        </p:nvSpPr>
        <p:spPr bwMode="auto">
          <a:xfrm>
            <a:off x="2997200" y="1306513"/>
            <a:ext cx="314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400" b="1"/>
              <a:t>( if not rad dam! )</a:t>
            </a:r>
          </a:p>
        </p:txBody>
      </p:sp>
    </p:spTree>
    <p:extLst>
      <p:ext uri="{BB962C8B-B14F-4D97-AF65-F5344CB8AC3E}">
        <p14:creationId xmlns:p14="http://schemas.microsoft.com/office/powerpoint/2010/main" val="36648460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7603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476035">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47603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47603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a:xfrm>
            <a:off x="0" y="0"/>
            <a:ext cx="9144000" cy="1427163"/>
          </a:xfrm>
        </p:spPr>
        <p:txBody>
          <a:bodyPr/>
          <a:lstStyle/>
          <a:p>
            <a:pPr eaLnBrk="1" hangingPunct="1"/>
            <a:r>
              <a:rPr lang="en-US" altLang="en-US" sz="6000" smtClean="0"/>
              <a:t>What is holding us back?</a:t>
            </a:r>
          </a:p>
        </p:txBody>
      </p:sp>
      <p:sp>
        <p:nvSpPr>
          <p:cNvPr id="2902019" name="Rectangle 3"/>
          <p:cNvSpPr>
            <a:spLocks noGrp="1" noChangeArrowheads="1"/>
          </p:cNvSpPr>
          <p:nvPr>
            <p:ph type="body" idx="1"/>
          </p:nvPr>
        </p:nvSpPr>
        <p:spPr>
          <a:xfrm>
            <a:off x="457200" y="1600200"/>
            <a:ext cx="8686800" cy="4976813"/>
          </a:xfrm>
        </p:spPr>
        <p:txBody>
          <a:bodyPr/>
          <a:lstStyle/>
          <a:p>
            <a:pPr eaLnBrk="1" hangingPunct="1"/>
            <a:endParaRPr lang="en-US" altLang="en-US" sz="4000" smtClean="0"/>
          </a:p>
          <a:p>
            <a:pPr eaLnBrk="1" hangingPunct="1"/>
            <a:r>
              <a:rPr lang="en-US" altLang="en-US" sz="4000" smtClean="0"/>
              <a:t>Weak spots (high-res)</a:t>
            </a:r>
          </a:p>
          <a:p>
            <a:pPr lvl="1" eaLnBrk="1" hangingPunct="1">
              <a:buFontTx/>
              <a:buNone/>
            </a:pPr>
            <a:r>
              <a:rPr lang="en-US" altLang="en-US" sz="3600" smtClean="0">
                <a:solidFill>
                  <a:srgbClr val="EA0000"/>
                </a:solidFill>
              </a:rPr>
              <a:t>background</a:t>
            </a:r>
          </a:p>
          <a:p>
            <a:pPr lvl="1" eaLnBrk="1" hangingPunct="1">
              <a:buFontTx/>
              <a:buNone/>
            </a:pPr>
            <a:r>
              <a:rPr lang="en-US" altLang="en-US" sz="3200" smtClean="0">
                <a:solidFill>
                  <a:srgbClr val="008000"/>
                </a:solidFill>
              </a:rPr>
              <a:t>solution: use as few pixels as possible</a:t>
            </a:r>
          </a:p>
          <a:p>
            <a:pPr eaLnBrk="1" hangingPunct="1"/>
            <a:r>
              <a:rPr lang="en-US" altLang="en-US" sz="4000" smtClean="0"/>
              <a:t>MAD/SAD (small differences)</a:t>
            </a:r>
          </a:p>
          <a:p>
            <a:pPr lvl="1" eaLnBrk="1" hangingPunct="1">
              <a:buFontTx/>
              <a:buNone/>
            </a:pPr>
            <a:r>
              <a:rPr lang="en-US" altLang="en-US" sz="3600" smtClean="0">
                <a:solidFill>
                  <a:srgbClr val="EA0000"/>
                </a:solidFill>
              </a:rPr>
              <a:t>fractional errors</a:t>
            </a:r>
          </a:p>
          <a:p>
            <a:pPr lvl="1" eaLnBrk="1" hangingPunct="1">
              <a:buFontTx/>
              <a:buNone/>
            </a:pPr>
            <a:r>
              <a:rPr lang="en-US" altLang="en-US" sz="3200" smtClean="0">
                <a:solidFill>
                  <a:srgbClr val="008000"/>
                </a:solidFill>
              </a:rPr>
              <a:t>solution: use as many pixels as possible</a:t>
            </a:r>
          </a:p>
          <a:p>
            <a:pPr lvl="1" eaLnBrk="1" hangingPunct="1">
              <a:buFontTx/>
              <a:buNone/>
            </a:pPr>
            <a:endParaRPr lang="en-US" altLang="en-US" sz="3200" smtClean="0">
              <a:solidFill>
                <a:srgbClr val="008000"/>
              </a:solidFill>
            </a:endParaRPr>
          </a:p>
        </p:txBody>
      </p:sp>
      <p:sp>
        <p:nvSpPr>
          <p:cNvPr id="220164" name="Text Box 4"/>
          <p:cNvSpPr txBox="1">
            <a:spLocks noChangeArrowheads="1"/>
          </p:cNvSpPr>
          <p:nvPr/>
        </p:nvSpPr>
        <p:spPr bwMode="auto">
          <a:xfrm>
            <a:off x="2997200" y="1306513"/>
            <a:ext cx="314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400" b="1"/>
              <a:t>( if not rad dam! )</a:t>
            </a:r>
          </a:p>
        </p:txBody>
      </p:sp>
    </p:spTree>
    <p:extLst>
      <p:ext uri="{BB962C8B-B14F-4D97-AF65-F5344CB8AC3E}">
        <p14:creationId xmlns:p14="http://schemas.microsoft.com/office/powerpoint/2010/main" val="32445165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02019">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90201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Text Box 2"/>
          <p:cNvSpPr txBox="1">
            <a:spLocks noChangeArrowheads="1"/>
          </p:cNvSpPr>
          <p:nvPr/>
        </p:nvSpPr>
        <p:spPr bwMode="auto">
          <a:xfrm>
            <a:off x="0" y="6491288"/>
            <a:ext cx="62722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t>Holton &amp; Frankel (2010) </a:t>
            </a:r>
            <a:r>
              <a:rPr lang="en-US" altLang="en-US" sz="1800" i="1"/>
              <a:t>Acta D</a:t>
            </a:r>
            <a:r>
              <a:rPr lang="en-US" altLang="en-US" sz="1800"/>
              <a:t> </a:t>
            </a:r>
            <a:r>
              <a:rPr lang="en-US" altLang="en-US" sz="1800" b="1"/>
              <a:t>66</a:t>
            </a:r>
            <a:r>
              <a:rPr lang="en-US" altLang="en-US" sz="1800"/>
              <a:t> 393-408.</a:t>
            </a:r>
          </a:p>
        </p:txBody>
      </p:sp>
      <p:pic>
        <p:nvPicPr>
          <p:cNvPr id="2211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638" y="0"/>
            <a:ext cx="8086725" cy="648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03044" name="Oval 4"/>
          <p:cNvSpPr>
            <a:spLocks noChangeArrowheads="1"/>
          </p:cNvSpPr>
          <p:nvPr/>
        </p:nvSpPr>
        <p:spPr bwMode="auto">
          <a:xfrm>
            <a:off x="609600" y="2279650"/>
            <a:ext cx="3843338" cy="411163"/>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Tree>
    <p:extLst>
      <p:ext uri="{BB962C8B-B14F-4D97-AF65-F5344CB8AC3E}">
        <p14:creationId xmlns:p14="http://schemas.microsoft.com/office/powerpoint/2010/main" val="63896484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030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3044" grpId="0" animBg="1"/>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Text Box 2"/>
          <p:cNvSpPr txBox="1">
            <a:spLocks noChangeArrowheads="1"/>
          </p:cNvSpPr>
          <p:nvPr/>
        </p:nvSpPr>
        <p:spPr bwMode="auto">
          <a:xfrm>
            <a:off x="0" y="6491288"/>
            <a:ext cx="62722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t>Holton &amp; Frankel (2010) </a:t>
            </a:r>
            <a:r>
              <a:rPr lang="en-US" altLang="en-US" sz="1800" i="1"/>
              <a:t>Acta D</a:t>
            </a:r>
            <a:r>
              <a:rPr lang="en-US" altLang="en-US" sz="1800"/>
              <a:t> </a:t>
            </a:r>
            <a:r>
              <a:rPr lang="en-US" altLang="en-US" sz="1800" b="1"/>
              <a:t>66</a:t>
            </a:r>
            <a:r>
              <a:rPr lang="en-US" altLang="en-US" sz="1800"/>
              <a:t> 393-408.</a:t>
            </a:r>
          </a:p>
        </p:txBody>
      </p:sp>
      <p:pic>
        <p:nvPicPr>
          <p:cNvPr id="2222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638" y="0"/>
            <a:ext cx="8086725" cy="601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2212" name="Oval 4"/>
          <p:cNvSpPr>
            <a:spLocks noChangeArrowheads="1"/>
          </p:cNvSpPr>
          <p:nvPr/>
        </p:nvSpPr>
        <p:spPr bwMode="auto">
          <a:xfrm>
            <a:off x="609600" y="2279650"/>
            <a:ext cx="3843338" cy="411163"/>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Tree>
    <p:extLst>
      <p:ext uri="{BB962C8B-B14F-4D97-AF65-F5344CB8AC3E}">
        <p14:creationId xmlns:p14="http://schemas.microsoft.com/office/powerpoint/2010/main" val="1504441203"/>
      </p:ext>
    </p:extLst>
  </p:cSld>
  <p:clrMapOvr>
    <a:masterClrMapping/>
  </p:clrMapOvr>
  <p:transition spd="slow"/>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Text Box 2"/>
          <p:cNvSpPr txBox="1">
            <a:spLocks noChangeArrowheads="1"/>
          </p:cNvSpPr>
          <p:nvPr/>
        </p:nvSpPr>
        <p:spPr bwMode="auto">
          <a:xfrm>
            <a:off x="0" y="6491288"/>
            <a:ext cx="62722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t>Holton &amp; Frankel (2010) </a:t>
            </a:r>
            <a:r>
              <a:rPr lang="en-US" altLang="en-US" sz="1800" i="1"/>
              <a:t>Acta D</a:t>
            </a:r>
            <a:r>
              <a:rPr lang="en-US" altLang="en-US" sz="1800"/>
              <a:t> </a:t>
            </a:r>
            <a:r>
              <a:rPr lang="en-US" altLang="en-US" sz="1800" b="1"/>
              <a:t>66</a:t>
            </a:r>
            <a:r>
              <a:rPr lang="en-US" altLang="en-US" sz="1800"/>
              <a:t> 393-408.</a:t>
            </a:r>
          </a:p>
        </p:txBody>
      </p:sp>
      <p:pic>
        <p:nvPicPr>
          <p:cNvPr id="2232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638" y="1588"/>
            <a:ext cx="8086725" cy="648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3236" name="Oval 4"/>
          <p:cNvSpPr>
            <a:spLocks noChangeArrowheads="1"/>
          </p:cNvSpPr>
          <p:nvPr/>
        </p:nvSpPr>
        <p:spPr bwMode="auto">
          <a:xfrm>
            <a:off x="1670050" y="4294188"/>
            <a:ext cx="1470025" cy="1509712"/>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Tree>
    <p:extLst>
      <p:ext uri="{BB962C8B-B14F-4D97-AF65-F5344CB8AC3E}">
        <p14:creationId xmlns:p14="http://schemas.microsoft.com/office/powerpoint/2010/main" val="3130998764"/>
      </p:ext>
    </p:extLst>
  </p:cSld>
  <p:clrMapOvr>
    <a:masterClrMapping/>
  </p:clrMapOvr>
  <p:transition spd="slow"/>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Text Box 2"/>
          <p:cNvSpPr txBox="1">
            <a:spLocks noChangeArrowheads="1"/>
          </p:cNvSpPr>
          <p:nvPr/>
        </p:nvSpPr>
        <p:spPr bwMode="auto">
          <a:xfrm>
            <a:off x="0" y="6491288"/>
            <a:ext cx="62722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t>Holton &amp; Frankel (2010) </a:t>
            </a:r>
            <a:r>
              <a:rPr lang="en-US" altLang="en-US" sz="1800" i="1"/>
              <a:t>Acta D</a:t>
            </a:r>
            <a:r>
              <a:rPr lang="en-US" altLang="en-US" sz="1800"/>
              <a:t> </a:t>
            </a:r>
            <a:r>
              <a:rPr lang="en-US" altLang="en-US" sz="1800" b="1"/>
              <a:t>66</a:t>
            </a:r>
            <a:r>
              <a:rPr lang="en-US" altLang="en-US" sz="1800"/>
              <a:t> 393-408.</a:t>
            </a:r>
          </a:p>
        </p:txBody>
      </p:sp>
      <p:pic>
        <p:nvPicPr>
          <p:cNvPr id="2242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638" y="0"/>
            <a:ext cx="8086725" cy="648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4260" name="Oval 4"/>
          <p:cNvSpPr>
            <a:spLocks noChangeArrowheads="1"/>
          </p:cNvSpPr>
          <p:nvPr/>
        </p:nvSpPr>
        <p:spPr bwMode="auto">
          <a:xfrm>
            <a:off x="609600" y="2519363"/>
            <a:ext cx="6042025" cy="835025"/>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Tree>
    <p:extLst>
      <p:ext uri="{BB962C8B-B14F-4D97-AF65-F5344CB8AC3E}">
        <p14:creationId xmlns:p14="http://schemas.microsoft.com/office/powerpoint/2010/main" val="119256544"/>
      </p:ext>
    </p:extLst>
  </p:cSld>
  <p:clrMapOvr>
    <a:masterClrMapping/>
  </p:clrMapOvr>
  <p:transition spd="slow"/>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5400">
                <a:solidFill>
                  <a:schemeClr val="tx2"/>
                </a:solidFill>
              </a:rPr>
              <a:t>anomalous </a:t>
            </a:r>
            <a:r>
              <a:rPr lang="en-US" altLang="en-US" sz="5400">
                <a:solidFill>
                  <a:srgbClr val="008000"/>
                </a:solidFill>
              </a:rPr>
              <a:t>signal</a:t>
            </a:r>
          </a:p>
        </p:txBody>
      </p:sp>
      <p:sp>
        <p:nvSpPr>
          <p:cNvPr id="225283" name="Rectangle 3"/>
          <p:cNvSpPr>
            <a:spLocks noChangeArrowheads="1"/>
          </p:cNvSpPr>
          <p:nvPr/>
        </p:nvSpPr>
        <p:spPr bwMode="auto">
          <a:xfrm>
            <a:off x="0" y="6216650"/>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t>Crick, F. H. C. &amp; Magdoff, B. S. (1956) </a:t>
            </a:r>
            <a:r>
              <a:rPr lang="en-US" altLang="en-US" sz="1800" i="1"/>
              <a:t>Acta Crystallogr.</a:t>
            </a:r>
            <a:r>
              <a:rPr lang="en-US" altLang="en-US" sz="1800"/>
              <a:t> </a:t>
            </a:r>
            <a:r>
              <a:rPr lang="en-US" altLang="en-US" sz="1800" b="1"/>
              <a:t>9</a:t>
            </a:r>
            <a:r>
              <a:rPr lang="en-US" altLang="en-US" sz="1800"/>
              <a:t>, 901-908.</a:t>
            </a:r>
          </a:p>
          <a:p>
            <a:pPr eaLnBrk="1" hangingPunct="1">
              <a:spcBef>
                <a:spcPct val="0"/>
              </a:spcBef>
              <a:buFontTx/>
              <a:buNone/>
            </a:pPr>
            <a:r>
              <a:rPr lang="en-US" altLang="en-US" sz="1800"/>
              <a:t>Hendrickson, W. A. &amp; Teeter, M. M. (1981) </a:t>
            </a:r>
            <a:r>
              <a:rPr lang="en-US" altLang="en-US" sz="1800" i="1"/>
              <a:t>Nature</a:t>
            </a:r>
            <a:r>
              <a:rPr lang="en-US" altLang="en-US" sz="1800"/>
              <a:t> </a:t>
            </a:r>
            <a:r>
              <a:rPr lang="en-US" altLang="en-US" sz="1800" b="1"/>
              <a:t>290</a:t>
            </a:r>
            <a:r>
              <a:rPr lang="en-US" altLang="en-US" sz="1800"/>
              <a:t>, 107-113.</a:t>
            </a:r>
          </a:p>
        </p:txBody>
      </p:sp>
      <p:sp>
        <p:nvSpPr>
          <p:cNvPr id="225284" name="Text Box 4"/>
          <p:cNvSpPr txBox="1">
            <a:spLocks noChangeArrowheads="1"/>
          </p:cNvSpPr>
          <p:nvPr/>
        </p:nvSpPr>
        <p:spPr bwMode="auto">
          <a:xfrm>
            <a:off x="5205413" y="2306638"/>
            <a:ext cx="323215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6000">
                <a:solidFill>
                  <a:srgbClr val="CC3300"/>
                </a:solidFill>
              </a:rPr>
              <a:t># sites</a:t>
            </a:r>
          </a:p>
          <a:p>
            <a:pPr eaLnBrk="1" hangingPunct="1">
              <a:spcBef>
                <a:spcPct val="0"/>
              </a:spcBef>
              <a:buFontTx/>
              <a:buNone/>
            </a:pPr>
            <a:r>
              <a:rPr lang="en-US" altLang="en-US" sz="6000">
                <a:solidFill>
                  <a:srgbClr val="000066"/>
                </a:solidFill>
              </a:rPr>
              <a:t>MW (Da)</a:t>
            </a:r>
          </a:p>
        </p:txBody>
      </p:sp>
      <p:grpSp>
        <p:nvGrpSpPr>
          <p:cNvPr id="225285" name="Group 5"/>
          <p:cNvGrpSpPr>
            <a:grpSpLocks/>
          </p:cNvGrpSpPr>
          <p:nvPr/>
        </p:nvGrpSpPr>
        <p:grpSpPr bwMode="auto">
          <a:xfrm>
            <a:off x="244475" y="2271713"/>
            <a:ext cx="1290638" cy="1920875"/>
            <a:chOff x="446" y="1463"/>
            <a:chExt cx="813" cy="1210"/>
          </a:xfrm>
        </p:grpSpPr>
        <p:sp>
          <p:nvSpPr>
            <p:cNvPr id="225293" name="Text Box 6"/>
            <p:cNvSpPr txBox="1">
              <a:spLocks noChangeArrowheads="1"/>
            </p:cNvSpPr>
            <p:nvPr/>
          </p:nvSpPr>
          <p:spPr bwMode="auto">
            <a:xfrm>
              <a:off x="521" y="1463"/>
              <a:ext cx="730" cy="1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l-GR" altLang="en-US" sz="6000">
                  <a:solidFill>
                    <a:srgbClr val="008000"/>
                  </a:solidFill>
                  <a:cs typeface="Arial" charset="0"/>
                </a:rPr>
                <a:t>Δ</a:t>
              </a:r>
              <a:r>
                <a:rPr lang="en-US" altLang="en-US" sz="6000">
                  <a:solidFill>
                    <a:srgbClr val="008000"/>
                  </a:solidFill>
                  <a:cs typeface="Arial" charset="0"/>
                </a:rPr>
                <a:t>F</a:t>
              </a:r>
            </a:p>
            <a:p>
              <a:pPr algn="ctr" eaLnBrk="1" hangingPunct="1">
                <a:spcBef>
                  <a:spcPct val="0"/>
                </a:spcBef>
                <a:buFontTx/>
                <a:buNone/>
              </a:pPr>
              <a:r>
                <a:rPr lang="en-US" altLang="en-US" sz="6000">
                  <a:solidFill>
                    <a:srgbClr val="008000"/>
                  </a:solidFill>
                  <a:cs typeface="Arial" charset="0"/>
                </a:rPr>
                <a:t>F</a:t>
              </a:r>
              <a:endParaRPr lang="el-GR" altLang="en-US" sz="6000">
                <a:solidFill>
                  <a:srgbClr val="008000"/>
                </a:solidFill>
                <a:cs typeface="Arial" charset="0"/>
              </a:endParaRPr>
            </a:p>
          </p:txBody>
        </p:sp>
        <p:sp>
          <p:nvSpPr>
            <p:cNvPr id="225294" name="Line 7"/>
            <p:cNvSpPr>
              <a:spLocks noChangeShapeType="1"/>
            </p:cNvSpPr>
            <p:nvPr/>
          </p:nvSpPr>
          <p:spPr bwMode="auto">
            <a:xfrm>
              <a:off x="446" y="2059"/>
              <a:ext cx="813" cy="0"/>
            </a:xfrm>
            <a:prstGeom prst="line">
              <a:avLst/>
            </a:prstGeom>
            <a:noFill/>
            <a:ln w="571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25286" name="Text Box 8"/>
          <p:cNvSpPr txBox="1">
            <a:spLocks noChangeArrowheads="1"/>
          </p:cNvSpPr>
          <p:nvPr/>
        </p:nvSpPr>
        <p:spPr bwMode="auto">
          <a:xfrm>
            <a:off x="1690688" y="2693988"/>
            <a:ext cx="2463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6000">
                <a:cs typeface="Arial" charset="0"/>
              </a:rPr>
              <a:t>≈</a:t>
            </a:r>
            <a:r>
              <a:rPr lang="en-US" altLang="en-US" sz="3600">
                <a:cs typeface="Arial" charset="0"/>
              </a:rPr>
              <a:t> </a:t>
            </a:r>
            <a:r>
              <a:rPr lang="en-US" altLang="en-US" sz="6000">
                <a:cs typeface="Arial" charset="0"/>
              </a:rPr>
              <a:t>1.2 </a:t>
            </a:r>
            <a:r>
              <a:rPr lang="en-US" altLang="en-US" sz="6000">
                <a:solidFill>
                  <a:srgbClr val="CC3300"/>
                </a:solidFill>
                <a:cs typeface="Arial" charset="0"/>
              </a:rPr>
              <a:t>f”</a:t>
            </a:r>
          </a:p>
        </p:txBody>
      </p:sp>
      <p:grpSp>
        <p:nvGrpSpPr>
          <p:cNvPr id="225287" name="Group 9"/>
          <p:cNvGrpSpPr>
            <a:grpSpLocks/>
          </p:cNvGrpSpPr>
          <p:nvPr/>
        </p:nvGrpSpPr>
        <p:grpSpPr bwMode="auto">
          <a:xfrm>
            <a:off x="3913188" y="2190750"/>
            <a:ext cx="4503737" cy="2225675"/>
            <a:chOff x="2465" y="1380"/>
            <a:chExt cx="2837" cy="1402"/>
          </a:xfrm>
        </p:grpSpPr>
        <p:sp>
          <p:nvSpPr>
            <p:cNvPr id="225290" name="Line 10"/>
            <p:cNvSpPr>
              <a:spLocks noChangeShapeType="1"/>
            </p:cNvSpPr>
            <p:nvPr/>
          </p:nvSpPr>
          <p:spPr bwMode="auto">
            <a:xfrm>
              <a:off x="3132" y="2053"/>
              <a:ext cx="217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291" name="Text Box 11"/>
            <p:cNvSpPr txBox="1">
              <a:spLocks noChangeArrowheads="1"/>
            </p:cNvSpPr>
            <p:nvPr/>
          </p:nvSpPr>
          <p:spPr bwMode="auto">
            <a:xfrm>
              <a:off x="2465" y="1380"/>
              <a:ext cx="643" cy="1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4000">
                  <a:cs typeface="Arial" charset="0"/>
                </a:rPr>
                <a:t>√</a:t>
              </a:r>
            </a:p>
          </p:txBody>
        </p:sp>
        <p:sp>
          <p:nvSpPr>
            <p:cNvPr id="225292" name="Line 12"/>
            <p:cNvSpPr>
              <a:spLocks noChangeShapeType="1"/>
            </p:cNvSpPr>
            <p:nvPr/>
          </p:nvSpPr>
          <p:spPr bwMode="auto">
            <a:xfrm>
              <a:off x="3110" y="1491"/>
              <a:ext cx="217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539533" name="Text Box 13"/>
          <p:cNvSpPr txBox="1">
            <a:spLocks noChangeArrowheads="1"/>
          </p:cNvSpPr>
          <p:nvPr/>
        </p:nvSpPr>
        <p:spPr bwMode="auto">
          <a:xfrm>
            <a:off x="5316538" y="4657725"/>
            <a:ext cx="2732087"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a:t>World record! </a:t>
            </a:r>
          </a:p>
          <a:p>
            <a:pPr algn="ctr" eaLnBrk="1" hangingPunct="1">
              <a:spcBef>
                <a:spcPct val="0"/>
              </a:spcBef>
              <a:buFontTx/>
              <a:buNone/>
            </a:pPr>
            <a:r>
              <a:rPr lang="el-GR" altLang="en-US">
                <a:solidFill>
                  <a:srgbClr val="008000"/>
                </a:solidFill>
                <a:cs typeface="Arial" charset="0"/>
              </a:rPr>
              <a:t>Δ</a:t>
            </a:r>
            <a:r>
              <a:rPr lang="en-US" altLang="en-US">
                <a:solidFill>
                  <a:srgbClr val="008000"/>
                </a:solidFill>
                <a:cs typeface="Arial" charset="0"/>
              </a:rPr>
              <a:t>F/F</a:t>
            </a:r>
            <a:r>
              <a:rPr lang="en-US" altLang="en-US">
                <a:cs typeface="Arial" charset="0"/>
              </a:rPr>
              <a:t> = 0.5%</a:t>
            </a:r>
            <a:endParaRPr lang="el-GR" altLang="en-US">
              <a:cs typeface="Arial" charset="0"/>
            </a:endParaRPr>
          </a:p>
        </p:txBody>
      </p:sp>
      <p:sp>
        <p:nvSpPr>
          <p:cNvPr id="2539534" name="Rectangle 14"/>
          <p:cNvSpPr>
            <a:spLocks noChangeArrowheads="1"/>
          </p:cNvSpPr>
          <p:nvPr/>
        </p:nvSpPr>
        <p:spPr bwMode="auto">
          <a:xfrm>
            <a:off x="7299325" y="5667375"/>
            <a:ext cx="1844675"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t>Wang, Dauter &amp; Dauter (2006) </a:t>
            </a:r>
            <a:r>
              <a:rPr lang="en-US" altLang="en-US" sz="1800" i="1"/>
              <a:t>Acta Cryst. D</a:t>
            </a:r>
            <a:r>
              <a:rPr lang="en-US" altLang="en-US" sz="1800"/>
              <a:t> </a:t>
            </a:r>
            <a:r>
              <a:rPr lang="en-US" altLang="en-US" sz="1800" b="1"/>
              <a:t>62</a:t>
            </a:r>
            <a:r>
              <a:rPr lang="en-US" altLang="en-US" sz="1800"/>
              <a:t>, 1475-1483.</a:t>
            </a:r>
          </a:p>
        </p:txBody>
      </p:sp>
    </p:spTree>
    <p:extLst>
      <p:ext uri="{BB962C8B-B14F-4D97-AF65-F5344CB8AC3E}">
        <p14:creationId xmlns:p14="http://schemas.microsoft.com/office/powerpoint/2010/main" val="3801660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539533"/>
                                        </p:tgtEl>
                                        <p:attrNameLst>
                                          <p:attrName>style.visibility</p:attrName>
                                        </p:attrNameLst>
                                      </p:cBhvr>
                                      <p:to>
                                        <p:strVal val="visible"/>
                                      </p:to>
                                    </p:set>
                                    <p:anim calcmode="lin" valueType="num">
                                      <p:cBhvr>
                                        <p:cTn id="7" dur="500" fill="hold"/>
                                        <p:tgtEl>
                                          <p:spTgt spid="2539533"/>
                                        </p:tgtEl>
                                        <p:attrNameLst>
                                          <p:attrName>ppt_w</p:attrName>
                                        </p:attrNameLst>
                                      </p:cBhvr>
                                      <p:tavLst>
                                        <p:tav tm="0">
                                          <p:val>
                                            <p:fltVal val="0"/>
                                          </p:val>
                                        </p:tav>
                                        <p:tav tm="100000">
                                          <p:val>
                                            <p:strVal val="#ppt_w"/>
                                          </p:val>
                                        </p:tav>
                                      </p:tavLst>
                                    </p:anim>
                                    <p:anim calcmode="lin" valueType="num">
                                      <p:cBhvr>
                                        <p:cTn id="8" dur="500" fill="hold"/>
                                        <p:tgtEl>
                                          <p:spTgt spid="2539533"/>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25395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9533" grpId="0"/>
      <p:bldP spid="2539534" grpId="0"/>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ChangeArrowheads="1"/>
          </p:cNvSpPr>
          <p:nvPr>
            <p:ph type="ctrTitle"/>
          </p:nvPr>
        </p:nvSpPr>
        <p:spPr>
          <a:xfrm>
            <a:off x="628650" y="0"/>
            <a:ext cx="7772400" cy="1470025"/>
          </a:xfrm>
        </p:spPr>
        <p:txBody>
          <a:bodyPr/>
          <a:lstStyle/>
          <a:p>
            <a:pPr eaLnBrk="1" hangingPunct="1"/>
            <a:r>
              <a:rPr lang="en-US" altLang="en-US" sz="5400" b="1" smtClean="0"/>
              <a:t>Fractional error</a:t>
            </a:r>
          </a:p>
        </p:txBody>
      </p:sp>
      <p:sp>
        <p:nvSpPr>
          <p:cNvPr id="226307" name="Text Box 3"/>
          <p:cNvSpPr txBox="1">
            <a:spLocks noChangeArrowheads="1"/>
          </p:cNvSpPr>
          <p:nvPr/>
        </p:nvSpPr>
        <p:spPr bwMode="auto">
          <a:xfrm>
            <a:off x="-165100" y="2062163"/>
            <a:ext cx="91440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en-US" sz="9600" baseline="30000">
                <a:solidFill>
                  <a:srgbClr val="000066"/>
                </a:solidFill>
              </a:rPr>
              <a:t>mult &gt;</a:t>
            </a:r>
            <a:r>
              <a:rPr lang="en-US" altLang="en-US" sz="6600">
                <a:solidFill>
                  <a:srgbClr val="000066"/>
                </a:solidFill>
              </a:rPr>
              <a:t> </a:t>
            </a:r>
            <a:r>
              <a:rPr lang="en-US" altLang="en-US" sz="18900"/>
              <a:t>(</a:t>
            </a:r>
            <a:r>
              <a:rPr lang="en-US" altLang="en-US" sz="18900">
                <a:latin typeface="Times New Roman" pitchFamily="18" charset="0"/>
                <a:cs typeface="Arial" charset="0"/>
              </a:rPr>
              <a:t>—</a:t>
            </a:r>
            <a:r>
              <a:rPr lang="en-US" altLang="en-US" sz="18900"/>
              <a:t>)</a:t>
            </a:r>
            <a:r>
              <a:rPr lang="en-US" altLang="en-US" sz="9600" baseline="100000"/>
              <a:t>2</a:t>
            </a:r>
          </a:p>
        </p:txBody>
      </p:sp>
      <p:sp>
        <p:nvSpPr>
          <p:cNvPr id="226308" name="Text Box 4"/>
          <p:cNvSpPr txBox="1">
            <a:spLocks noChangeArrowheads="1"/>
          </p:cNvSpPr>
          <p:nvPr/>
        </p:nvSpPr>
        <p:spPr bwMode="auto">
          <a:xfrm>
            <a:off x="3848100" y="2532063"/>
            <a:ext cx="3208338" cy="2608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en-US" sz="6600">
                <a:solidFill>
                  <a:srgbClr val="CC6600"/>
                </a:solidFill>
              </a:rPr>
              <a:t>~3%</a:t>
            </a:r>
            <a:endParaRPr lang="en-US" altLang="en-US" sz="6600" baseline="-25000">
              <a:solidFill>
                <a:srgbClr val="CC6600"/>
              </a:solidFill>
            </a:endParaRPr>
          </a:p>
          <a:p>
            <a:pPr algn="ctr" eaLnBrk="1" hangingPunct="1">
              <a:spcBef>
                <a:spcPct val="50000"/>
              </a:spcBef>
              <a:buFontTx/>
              <a:buNone/>
            </a:pPr>
            <a:r>
              <a:rPr lang="en-US" altLang="en-US" sz="6600">
                <a:solidFill>
                  <a:srgbClr val="006600"/>
                </a:solidFill>
              </a:rPr>
              <a:t>&lt;</a:t>
            </a:r>
            <a:r>
              <a:rPr lang="el-GR" altLang="en-US" sz="6600">
                <a:solidFill>
                  <a:srgbClr val="006600"/>
                </a:solidFill>
                <a:cs typeface="Arial" charset="0"/>
              </a:rPr>
              <a:t>Δ</a:t>
            </a:r>
            <a:r>
              <a:rPr lang="en-US" altLang="en-US" sz="6600">
                <a:solidFill>
                  <a:srgbClr val="006600"/>
                </a:solidFill>
                <a:cs typeface="Arial" charset="0"/>
              </a:rPr>
              <a:t>F</a:t>
            </a:r>
            <a:r>
              <a:rPr lang="en-US" altLang="en-US" sz="6600">
                <a:solidFill>
                  <a:srgbClr val="006600"/>
                </a:solidFill>
              </a:rPr>
              <a:t>/F&gt;</a:t>
            </a:r>
          </a:p>
        </p:txBody>
      </p:sp>
    </p:spTree>
    <p:extLst>
      <p:ext uri="{BB962C8B-B14F-4D97-AF65-F5344CB8AC3E}">
        <p14:creationId xmlns:p14="http://schemas.microsoft.com/office/powerpoint/2010/main" val="2361633641"/>
      </p:ext>
    </p:extLst>
  </p:cSld>
  <p:clrMapOvr>
    <a:masterClrMapping/>
  </p:clrMapOvr>
  <p:transition/>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Text Box 2"/>
          <p:cNvSpPr txBox="1">
            <a:spLocks noChangeArrowheads="1"/>
          </p:cNvSpPr>
          <p:nvPr/>
        </p:nvSpPr>
        <p:spPr bwMode="auto">
          <a:xfrm>
            <a:off x="0" y="6491288"/>
            <a:ext cx="62722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t>Holton &amp; Frankel (2010) </a:t>
            </a:r>
            <a:r>
              <a:rPr lang="en-US" altLang="en-US" sz="1800" i="1"/>
              <a:t>Acta D</a:t>
            </a:r>
            <a:r>
              <a:rPr lang="en-US" altLang="en-US" sz="1800"/>
              <a:t> </a:t>
            </a:r>
            <a:r>
              <a:rPr lang="en-US" altLang="en-US" sz="1800" b="1"/>
              <a:t>66</a:t>
            </a:r>
            <a:r>
              <a:rPr lang="en-US" altLang="en-US" sz="1800"/>
              <a:t> 393-408.</a:t>
            </a:r>
          </a:p>
        </p:txBody>
      </p:sp>
      <p:pic>
        <p:nvPicPr>
          <p:cNvPr id="2273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638" y="0"/>
            <a:ext cx="8086725" cy="648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08164" name="Freeform 4"/>
          <p:cNvSpPr>
            <a:spLocks/>
          </p:cNvSpPr>
          <p:nvPr/>
        </p:nvSpPr>
        <p:spPr bwMode="auto">
          <a:xfrm>
            <a:off x="6148388" y="3419475"/>
            <a:ext cx="869950" cy="660400"/>
          </a:xfrm>
          <a:custGeom>
            <a:avLst/>
            <a:gdLst>
              <a:gd name="T0" fmla="*/ 2147483647 w 548"/>
              <a:gd name="T1" fmla="*/ 0 h 416"/>
              <a:gd name="T2" fmla="*/ 2147483647 w 548"/>
              <a:gd name="T3" fmla="*/ 2147483647 h 416"/>
              <a:gd name="T4" fmla="*/ 2147483647 w 548"/>
              <a:gd name="T5" fmla="*/ 2147483647 h 416"/>
              <a:gd name="T6" fmla="*/ 2147483647 w 548"/>
              <a:gd name="T7" fmla="*/ 2147483647 h 416"/>
              <a:gd name="T8" fmla="*/ 0 w 548"/>
              <a:gd name="T9" fmla="*/ 2147483647 h 4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8" h="416">
                <a:moveTo>
                  <a:pt x="17" y="0"/>
                </a:moveTo>
                <a:cubicBezTo>
                  <a:pt x="75" y="7"/>
                  <a:pt x="283" y="8"/>
                  <a:pt x="368" y="41"/>
                </a:cubicBezTo>
                <a:cubicBezTo>
                  <a:pt x="453" y="74"/>
                  <a:pt x="548" y="143"/>
                  <a:pt x="526" y="200"/>
                </a:cubicBezTo>
                <a:cubicBezTo>
                  <a:pt x="504" y="257"/>
                  <a:pt x="322" y="352"/>
                  <a:pt x="234" y="384"/>
                </a:cubicBezTo>
                <a:cubicBezTo>
                  <a:pt x="146" y="416"/>
                  <a:pt x="73" y="404"/>
                  <a:pt x="0" y="392"/>
                </a:cubicBezTo>
              </a:path>
            </a:pathLst>
          </a:custGeom>
          <a:noFill/>
          <a:ln w="50800">
            <a:solidFill>
              <a:srgbClr val="FF0000"/>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18971689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908164"/>
                                        </p:tgtEl>
                                        <p:attrNameLst>
                                          <p:attrName>style.visibility</p:attrName>
                                        </p:attrNameLst>
                                      </p:cBhvr>
                                      <p:to>
                                        <p:strVal val="visible"/>
                                      </p:to>
                                    </p:set>
                                    <p:animEffect transition="in" filter="wipe(up)">
                                      <p:cBhvr>
                                        <p:cTn id="7" dur="500"/>
                                        <p:tgtEl>
                                          <p:spTgt spid="2908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816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diffraction"/>
          <p:cNvPicPr>
            <a:picLocks noChangeAspect="1" noChangeArrowheads="1" noCrop="1"/>
          </p:cNvPicPr>
          <p:nvPr>
            <p:ph/>
          </p:nvPr>
        </p:nvPicPr>
        <p:blipFill>
          <a:blip r:embed="rId3">
            <a:extLst>
              <a:ext uri="{28A0092B-C50C-407E-A947-70E740481C1C}">
                <a14:useLocalDpi xmlns:a14="http://schemas.microsoft.com/office/drawing/2010/main" val="0"/>
              </a:ext>
            </a:extLst>
          </a:blip>
          <a:srcRect/>
          <a:stretch>
            <a:fillRect/>
          </a:stretch>
        </p:blipFill>
        <p:spPr>
          <a:xfrm>
            <a:off x="0" y="1584325"/>
            <a:ext cx="9144000" cy="457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9635" name="Rectangle 4"/>
          <p:cNvSpPr>
            <a:spLocks noChangeArrowheads="1"/>
          </p:cNvSpPr>
          <p:nvPr/>
        </p:nvSpPr>
        <p:spPr bwMode="auto">
          <a:xfrm>
            <a:off x="457200" y="0"/>
            <a:ext cx="8229600" cy="1360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5400">
                <a:solidFill>
                  <a:srgbClr val="000000"/>
                </a:solidFill>
              </a:rPr>
              <a:t>Global damage</a:t>
            </a:r>
          </a:p>
        </p:txBody>
      </p:sp>
      <p:sp>
        <p:nvSpPr>
          <p:cNvPr id="69636" name="Rectangle 5"/>
          <p:cNvSpPr>
            <a:spLocks noChangeArrowheads="1"/>
          </p:cNvSpPr>
          <p:nvPr/>
        </p:nvSpPr>
        <p:spPr bwMode="auto">
          <a:xfrm>
            <a:off x="0" y="6340475"/>
            <a:ext cx="914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rgbClr val="000000"/>
                </a:solidFill>
              </a:rPr>
              <a:t>Howells, </a:t>
            </a:r>
            <a:r>
              <a:rPr lang="en-US" altLang="en-US" sz="1800" i="1">
                <a:solidFill>
                  <a:srgbClr val="000000"/>
                </a:solidFill>
              </a:rPr>
              <a:t>et al.</a:t>
            </a:r>
            <a:r>
              <a:rPr lang="en-US" altLang="en-US" sz="1800">
                <a:solidFill>
                  <a:srgbClr val="000000"/>
                </a:solidFill>
              </a:rPr>
              <a:t> (2009) </a:t>
            </a:r>
            <a:r>
              <a:rPr lang="en-US" altLang="en-US" sz="1800" i="1">
                <a:solidFill>
                  <a:srgbClr val="000000"/>
                </a:solidFill>
              </a:rPr>
              <a:t>J. Electron Spectrosc. Relat. Phenom.</a:t>
            </a:r>
            <a:r>
              <a:rPr lang="en-US" altLang="en-US" sz="1800">
                <a:solidFill>
                  <a:srgbClr val="000000"/>
                </a:solidFill>
              </a:rPr>
              <a:t> </a:t>
            </a:r>
            <a:r>
              <a:rPr lang="en-US" altLang="en-US" sz="1800" b="1">
                <a:solidFill>
                  <a:srgbClr val="000000"/>
                </a:solidFill>
              </a:rPr>
              <a:t>170</a:t>
            </a:r>
            <a:r>
              <a:rPr lang="en-US" altLang="en-US" sz="1800">
                <a:solidFill>
                  <a:srgbClr val="000000"/>
                </a:solidFill>
              </a:rPr>
              <a:t>, 4-12.</a:t>
            </a:r>
          </a:p>
        </p:txBody>
      </p:sp>
    </p:spTree>
    <p:extLst>
      <p:ext uri="{BB962C8B-B14F-4D97-AF65-F5344CB8AC3E}">
        <p14:creationId xmlns:p14="http://schemas.microsoft.com/office/powerpoint/2010/main" val="3336159561"/>
      </p:ext>
    </p:extLst>
  </p:cSld>
  <p:clrMapOvr>
    <a:masterClrMapping/>
  </p:clrMapOvr>
  <p:transition spd="slow"/>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ChangeArrowheads="1"/>
          </p:cNvSpPr>
          <p:nvPr>
            <p:ph type="ctrTitle"/>
          </p:nvPr>
        </p:nvSpPr>
        <p:spPr>
          <a:xfrm>
            <a:off x="628650" y="0"/>
            <a:ext cx="7772400" cy="1470025"/>
          </a:xfrm>
        </p:spPr>
        <p:txBody>
          <a:bodyPr/>
          <a:lstStyle/>
          <a:p>
            <a:pPr eaLnBrk="1" hangingPunct="1"/>
            <a:r>
              <a:rPr lang="en-US" altLang="en-US" sz="5400" smtClean="0"/>
              <a:t>Dose slicing</a:t>
            </a:r>
          </a:p>
        </p:txBody>
      </p:sp>
      <p:grpSp>
        <p:nvGrpSpPr>
          <p:cNvPr id="228355" name="Group 3"/>
          <p:cNvGrpSpPr>
            <a:grpSpLocks/>
          </p:cNvGrpSpPr>
          <p:nvPr/>
        </p:nvGrpSpPr>
        <p:grpSpPr bwMode="auto">
          <a:xfrm>
            <a:off x="1150938" y="3340100"/>
            <a:ext cx="1252537" cy="1377950"/>
            <a:chOff x="533" y="1885"/>
            <a:chExt cx="789" cy="868"/>
          </a:xfrm>
        </p:grpSpPr>
        <p:pic>
          <p:nvPicPr>
            <p:cNvPr id="228402" name="Picture 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8403" name="AutoShape 5"/>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28356" name="Group 6"/>
          <p:cNvGrpSpPr>
            <a:grpSpLocks/>
          </p:cNvGrpSpPr>
          <p:nvPr/>
        </p:nvGrpSpPr>
        <p:grpSpPr bwMode="auto">
          <a:xfrm>
            <a:off x="4986338" y="3340100"/>
            <a:ext cx="1252537" cy="1377950"/>
            <a:chOff x="533" y="1885"/>
            <a:chExt cx="789" cy="868"/>
          </a:xfrm>
        </p:grpSpPr>
        <p:pic>
          <p:nvPicPr>
            <p:cNvPr id="228400" name="Picture 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8401" name="AutoShape 8"/>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28357" name="Group 9"/>
          <p:cNvGrpSpPr>
            <a:grpSpLocks/>
          </p:cNvGrpSpPr>
          <p:nvPr/>
        </p:nvGrpSpPr>
        <p:grpSpPr bwMode="auto">
          <a:xfrm>
            <a:off x="3708400" y="3340100"/>
            <a:ext cx="1252538" cy="1377950"/>
            <a:chOff x="533" y="1885"/>
            <a:chExt cx="789" cy="868"/>
          </a:xfrm>
        </p:grpSpPr>
        <p:pic>
          <p:nvPicPr>
            <p:cNvPr id="228398" name="Picture 1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8399" name="AutoShape 11"/>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28358" name="Group 12"/>
          <p:cNvGrpSpPr>
            <a:grpSpLocks/>
          </p:cNvGrpSpPr>
          <p:nvPr/>
        </p:nvGrpSpPr>
        <p:grpSpPr bwMode="auto">
          <a:xfrm>
            <a:off x="2428875" y="3340100"/>
            <a:ext cx="1252538" cy="1377950"/>
            <a:chOff x="533" y="1885"/>
            <a:chExt cx="789" cy="868"/>
          </a:xfrm>
        </p:grpSpPr>
        <p:pic>
          <p:nvPicPr>
            <p:cNvPr id="228396" name="Picture 1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8397" name="AutoShape 14"/>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28359" name="Group 15"/>
          <p:cNvGrpSpPr>
            <a:grpSpLocks/>
          </p:cNvGrpSpPr>
          <p:nvPr/>
        </p:nvGrpSpPr>
        <p:grpSpPr bwMode="auto">
          <a:xfrm>
            <a:off x="6265863" y="3340100"/>
            <a:ext cx="1252537" cy="1377950"/>
            <a:chOff x="533" y="1885"/>
            <a:chExt cx="789" cy="868"/>
          </a:xfrm>
        </p:grpSpPr>
        <p:pic>
          <p:nvPicPr>
            <p:cNvPr id="228394" name="Picture 1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8395" name="AutoShape 17"/>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28360" name="Group 18"/>
          <p:cNvGrpSpPr>
            <a:grpSpLocks/>
          </p:cNvGrpSpPr>
          <p:nvPr/>
        </p:nvGrpSpPr>
        <p:grpSpPr bwMode="auto">
          <a:xfrm>
            <a:off x="7545388" y="3340100"/>
            <a:ext cx="1252537" cy="1377950"/>
            <a:chOff x="533" y="1885"/>
            <a:chExt cx="789" cy="868"/>
          </a:xfrm>
        </p:grpSpPr>
        <p:pic>
          <p:nvPicPr>
            <p:cNvPr id="228392" name="Picture 1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8393" name="AutoShape 20"/>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28361" name="Line 21"/>
          <p:cNvSpPr>
            <a:spLocks noChangeShapeType="1"/>
          </p:cNvSpPr>
          <p:nvPr/>
        </p:nvSpPr>
        <p:spPr bwMode="auto">
          <a:xfrm>
            <a:off x="1157288" y="2178050"/>
            <a:ext cx="7615237" cy="0"/>
          </a:xfrm>
          <a:prstGeom prst="line">
            <a:avLst/>
          </a:prstGeom>
          <a:noFill/>
          <a:ln w="38100">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8362" name="Line 22"/>
          <p:cNvSpPr>
            <a:spLocks noChangeShapeType="1"/>
          </p:cNvSpPr>
          <p:nvPr/>
        </p:nvSpPr>
        <p:spPr bwMode="auto">
          <a:xfrm>
            <a:off x="1157288" y="1465263"/>
            <a:ext cx="0" cy="1441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8363" name="Line 23"/>
          <p:cNvSpPr>
            <a:spLocks noChangeShapeType="1"/>
          </p:cNvSpPr>
          <p:nvPr/>
        </p:nvSpPr>
        <p:spPr bwMode="auto">
          <a:xfrm>
            <a:off x="8763000" y="1493838"/>
            <a:ext cx="0" cy="1441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8364" name="Text Box 24"/>
          <p:cNvSpPr txBox="1">
            <a:spLocks noChangeArrowheads="1"/>
          </p:cNvSpPr>
          <p:nvPr/>
        </p:nvSpPr>
        <p:spPr bwMode="auto">
          <a:xfrm>
            <a:off x="3870325" y="1747838"/>
            <a:ext cx="2038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rgbClr val="000000"/>
                </a:solidFill>
              </a:rPr>
              <a:t>crystal’s useful life</a:t>
            </a:r>
          </a:p>
        </p:txBody>
      </p:sp>
      <p:grpSp>
        <p:nvGrpSpPr>
          <p:cNvPr id="228365" name="Group 25"/>
          <p:cNvGrpSpPr>
            <a:grpSpLocks/>
          </p:cNvGrpSpPr>
          <p:nvPr/>
        </p:nvGrpSpPr>
        <p:grpSpPr bwMode="auto">
          <a:xfrm>
            <a:off x="1136650" y="5129213"/>
            <a:ext cx="7650163" cy="1344612"/>
            <a:chOff x="716" y="3231"/>
            <a:chExt cx="4819" cy="847"/>
          </a:xfrm>
        </p:grpSpPr>
        <p:pic>
          <p:nvPicPr>
            <p:cNvPr id="228374" name="Picture 26"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716"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8375" name="Picture 27"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984"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8376" name="Picture 28"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1251"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8377" name="Picture 29"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1786"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8378" name="Picture 30"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2588"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8379" name="Picture 31"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3389"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8380" name="Picture 32"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5260"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8381" name="Picture 33"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1518"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8382" name="Picture 34"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2053"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8383" name="Picture 35"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2855"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8384" name="Picture 36"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3657"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8385" name="Picture 37"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4191"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8386" name="Picture 38"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2320"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8387" name="Picture 39"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3122"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8388" name="Picture 40"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3924"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8389" name="Picture 41"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4459"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8390" name="Picture 42"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4726"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8391" name="Picture 43"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4993"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228366" name="Text Box 44"/>
          <p:cNvSpPr txBox="1">
            <a:spLocks noChangeArrowheads="1"/>
          </p:cNvSpPr>
          <p:nvPr/>
        </p:nvSpPr>
        <p:spPr bwMode="auto">
          <a:xfrm>
            <a:off x="0" y="1760538"/>
            <a:ext cx="996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800">
                <a:solidFill>
                  <a:srgbClr val="000000"/>
                </a:solidFill>
              </a:rPr>
              <a:t>N</a:t>
            </a:r>
          </a:p>
          <a:p>
            <a:pPr algn="ctr" eaLnBrk="1" hangingPunct="1">
              <a:spcBef>
                <a:spcPct val="0"/>
              </a:spcBef>
              <a:buFontTx/>
              <a:buNone/>
            </a:pPr>
            <a:r>
              <a:rPr lang="en-US" altLang="en-US" sz="1800">
                <a:solidFill>
                  <a:srgbClr val="000000"/>
                </a:solidFill>
              </a:rPr>
              <a:t>photons</a:t>
            </a:r>
          </a:p>
        </p:txBody>
      </p:sp>
      <p:sp>
        <p:nvSpPr>
          <p:cNvPr id="228367" name="Text Box 45"/>
          <p:cNvSpPr txBox="1">
            <a:spLocks noChangeArrowheads="1"/>
          </p:cNvSpPr>
          <p:nvPr/>
        </p:nvSpPr>
        <p:spPr bwMode="auto">
          <a:xfrm>
            <a:off x="0" y="3716338"/>
            <a:ext cx="996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800">
                <a:solidFill>
                  <a:srgbClr val="000000"/>
                </a:solidFill>
              </a:rPr>
              <a:t>N</a:t>
            </a:r>
          </a:p>
          <a:p>
            <a:pPr algn="ctr" eaLnBrk="1" hangingPunct="1">
              <a:spcBef>
                <a:spcPct val="0"/>
              </a:spcBef>
              <a:buFontTx/>
              <a:buNone/>
            </a:pPr>
            <a:r>
              <a:rPr lang="en-US" altLang="en-US" sz="1800">
                <a:solidFill>
                  <a:srgbClr val="000000"/>
                </a:solidFill>
              </a:rPr>
              <a:t>photons</a:t>
            </a:r>
          </a:p>
        </p:txBody>
      </p:sp>
      <p:sp>
        <p:nvSpPr>
          <p:cNvPr id="228368" name="Text Box 46"/>
          <p:cNvSpPr txBox="1">
            <a:spLocks noChangeArrowheads="1"/>
          </p:cNvSpPr>
          <p:nvPr/>
        </p:nvSpPr>
        <p:spPr bwMode="auto">
          <a:xfrm>
            <a:off x="0" y="5457825"/>
            <a:ext cx="996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800">
                <a:solidFill>
                  <a:srgbClr val="000000"/>
                </a:solidFill>
              </a:rPr>
              <a:t>N</a:t>
            </a:r>
          </a:p>
          <a:p>
            <a:pPr algn="ctr" eaLnBrk="1" hangingPunct="1">
              <a:spcBef>
                <a:spcPct val="0"/>
              </a:spcBef>
              <a:buFontTx/>
              <a:buNone/>
            </a:pPr>
            <a:r>
              <a:rPr lang="en-US" altLang="en-US" sz="1800">
                <a:solidFill>
                  <a:srgbClr val="000000"/>
                </a:solidFill>
              </a:rPr>
              <a:t>photons</a:t>
            </a:r>
          </a:p>
        </p:txBody>
      </p:sp>
      <p:grpSp>
        <p:nvGrpSpPr>
          <p:cNvPr id="228369" name="Group 47"/>
          <p:cNvGrpSpPr>
            <a:grpSpLocks/>
          </p:cNvGrpSpPr>
          <p:nvPr/>
        </p:nvGrpSpPr>
        <p:grpSpPr bwMode="auto">
          <a:xfrm>
            <a:off x="1165225" y="1474788"/>
            <a:ext cx="7589838" cy="1377950"/>
            <a:chOff x="734" y="929"/>
            <a:chExt cx="4781" cy="868"/>
          </a:xfrm>
        </p:grpSpPr>
        <p:pic>
          <p:nvPicPr>
            <p:cNvPr id="228372" name="Picture 48" descr="diffimage"/>
            <p:cNvPicPr>
              <a:picLocks noChangeAspect="1" noChangeArrowheads="1"/>
            </p:cNvPicPr>
            <p:nvPr/>
          </p:nvPicPr>
          <p:blipFill>
            <a:blip r:embed="rId2">
              <a:lum bright="-60000"/>
              <a:extLst>
                <a:ext uri="{28A0092B-C50C-407E-A947-70E740481C1C}">
                  <a14:useLocalDpi xmlns:a14="http://schemas.microsoft.com/office/drawing/2010/main" val="0"/>
                </a:ext>
              </a:extLst>
            </a:blip>
            <a:srcRect l="3178" t="6357" r="3178"/>
            <a:stretch>
              <a:fillRect/>
            </a:stretch>
          </p:blipFill>
          <p:spPr bwMode="auto">
            <a:xfrm>
              <a:off x="734" y="942"/>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8373" name="AutoShape 49"/>
            <p:cNvSpPr>
              <a:spLocks noChangeArrowheads="1"/>
            </p:cNvSpPr>
            <p:nvPr/>
          </p:nvSpPr>
          <p:spPr bwMode="auto">
            <a:xfrm rot="-5400000">
              <a:off x="2836" y="-883"/>
              <a:ext cx="868" cy="4491"/>
            </a:xfrm>
            <a:custGeom>
              <a:avLst/>
              <a:gdLst>
                <a:gd name="T0" fmla="*/ 0 w 21600"/>
                <a:gd name="T1" fmla="*/ 1 h 21600"/>
                <a:gd name="T2" fmla="*/ 0 w 21600"/>
                <a:gd name="T3" fmla="*/ 2 h 21600"/>
                <a:gd name="T4" fmla="*/ 0 w 21600"/>
                <a:gd name="T5" fmla="*/ 1 h 21600"/>
                <a:gd name="T6" fmla="*/ 0 w 21600"/>
                <a:gd name="T7" fmla="*/ 0 h 21600"/>
                <a:gd name="T8" fmla="*/ 0 60000 65536"/>
                <a:gd name="T9" fmla="*/ 0 60000 65536"/>
                <a:gd name="T10" fmla="*/ 0 60000 65536"/>
                <a:gd name="T11" fmla="*/ 0 60000 65536"/>
                <a:gd name="T12" fmla="*/ 2190 w 21600"/>
                <a:gd name="T13" fmla="*/ 2179 h 21600"/>
                <a:gd name="T14" fmla="*/ 19410 w 21600"/>
                <a:gd name="T15" fmla="*/ 19421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687026" name="Rectangle 50"/>
          <p:cNvSpPr>
            <a:spLocks noChangeArrowheads="1"/>
          </p:cNvSpPr>
          <p:nvPr/>
        </p:nvSpPr>
        <p:spPr bwMode="auto">
          <a:xfrm>
            <a:off x="3821113" y="1165225"/>
            <a:ext cx="3970337" cy="1966913"/>
          </a:xfrm>
          <a:prstGeom prst="rect">
            <a:avLst/>
          </a:prstGeom>
          <a:gradFill rotWithShape="1">
            <a:gsLst>
              <a:gs pos="0">
                <a:schemeClr val="bg1"/>
              </a:gs>
              <a:gs pos="100000">
                <a:schemeClr val="bg1">
                  <a:gamma/>
                  <a:shade val="46275"/>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solidFill>
                  <a:srgbClr val="000000"/>
                </a:solidFill>
                <a:latin typeface="Arial" pitchFamily="34" charset="0"/>
              </a:rPr>
              <a:t>unacceptable</a:t>
            </a:r>
          </a:p>
          <a:p>
            <a:pPr algn="ctr">
              <a:defRPr/>
            </a:pPr>
            <a:r>
              <a:rPr lang="en-US">
                <a:solidFill>
                  <a:srgbClr val="000000"/>
                </a:solidFill>
                <a:latin typeface="Arial" pitchFamily="34" charset="0"/>
              </a:rPr>
              <a:t>damage</a:t>
            </a:r>
          </a:p>
        </p:txBody>
      </p:sp>
      <p:sp>
        <p:nvSpPr>
          <p:cNvPr id="2687027" name="Rectangle 51"/>
          <p:cNvSpPr>
            <a:spLocks noChangeArrowheads="1"/>
          </p:cNvSpPr>
          <p:nvPr/>
        </p:nvSpPr>
        <p:spPr bwMode="auto">
          <a:xfrm>
            <a:off x="3886200" y="4840288"/>
            <a:ext cx="3970338" cy="1966912"/>
          </a:xfrm>
          <a:prstGeom prst="rect">
            <a:avLst/>
          </a:prstGeom>
          <a:gradFill rotWithShape="1">
            <a:gsLst>
              <a:gs pos="0">
                <a:schemeClr val="bg1"/>
              </a:gs>
              <a:gs pos="100000">
                <a:schemeClr val="bg1">
                  <a:gamma/>
                  <a:shade val="46275"/>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solidFill>
                  <a:srgbClr val="000000"/>
                </a:solidFill>
                <a:latin typeface="Arial" pitchFamily="34" charset="0"/>
              </a:rPr>
              <a:t>unacceptable</a:t>
            </a:r>
          </a:p>
          <a:p>
            <a:pPr algn="ctr">
              <a:defRPr/>
            </a:pPr>
            <a:r>
              <a:rPr lang="en-US">
                <a:solidFill>
                  <a:srgbClr val="000000"/>
                </a:solidFill>
                <a:latin typeface="Arial" pitchFamily="34" charset="0"/>
              </a:rPr>
              <a:t>read noise</a:t>
            </a:r>
          </a:p>
        </p:txBody>
      </p:sp>
    </p:spTree>
    <p:extLst>
      <p:ext uri="{BB962C8B-B14F-4D97-AF65-F5344CB8AC3E}">
        <p14:creationId xmlns:p14="http://schemas.microsoft.com/office/powerpoint/2010/main" val="3100112775"/>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658" name="Object 2"/>
          <p:cNvGraphicFramePr>
            <a:graphicFrameLocks noChangeAspect="1"/>
          </p:cNvGraphicFramePr>
          <p:nvPr/>
        </p:nvGraphicFramePr>
        <p:xfrm>
          <a:off x="446088" y="936625"/>
          <a:ext cx="9440862" cy="5670550"/>
        </p:xfrm>
        <a:graphic>
          <a:graphicData uri="http://schemas.openxmlformats.org/presentationml/2006/ole">
            <mc:AlternateContent xmlns:mc="http://schemas.openxmlformats.org/markup-compatibility/2006">
              <mc:Choice xmlns:v="urn:schemas-microsoft-com:vml" Requires="v">
                <p:oleObj spid="_x0000_s11272" name="Chart" r:id="rId3" imgW="7715180" imgH="4629091" progId="MSGraph.Chart.8">
                  <p:embed followColorScheme="full"/>
                </p:oleObj>
              </mc:Choice>
              <mc:Fallback>
                <p:oleObj name="Chart" r:id="rId3" imgW="7715180" imgH="4629091" progId="MSGraph.Chart.8">
                  <p:embed followColorScheme="full"/>
                  <p:pic>
                    <p:nvPicPr>
                      <p:cNvPr id="0" name=""/>
                      <p:cNvPicPr>
                        <a:picLocks noChangeAspect="1" noChangeArrowheads="1"/>
                      </p:cNvPicPr>
                      <p:nvPr/>
                    </p:nvPicPr>
                    <p:blipFill>
                      <a:blip r:embed="rId4"/>
                      <a:srcRect/>
                      <a:stretch>
                        <a:fillRect/>
                      </a:stretch>
                    </p:blipFill>
                    <p:spPr bwMode="auto">
                      <a:xfrm>
                        <a:off x="446088" y="936625"/>
                        <a:ext cx="9440862" cy="5670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0659" name="Text Box 3"/>
          <p:cNvSpPr txBox="1">
            <a:spLocks noChangeArrowheads="1"/>
          </p:cNvSpPr>
          <p:nvPr/>
        </p:nvSpPr>
        <p:spPr bwMode="auto">
          <a:xfrm rot="-5400000">
            <a:off x="-1527968" y="3175793"/>
            <a:ext cx="3575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800" b="1">
                <a:solidFill>
                  <a:srgbClr val="000000"/>
                </a:solidFill>
              </a:rPr>
              <a:t>maximum tolerable dose (MGy)</a:t>
            </a:r>
          </a:p>
        </p:txBody>
      </p:sp>
      <p:sp>
        <p:nvSpPr>
          <p:cNvPr id="70660" name="Text Box 4"/>
          <p:cNvSpPr txBox="1">
            <a:spLocks noChangeArrowheads="1"/>
          </p:cNvSpPr>
          <p:nvPr/>
        </p:nvSpPr>
        <p:spPr bwMode="auto">
          <a:xfrm>
            <a:off x="1089025" y="5764213"/>
            <a:ext cx="59610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800" b="1">
                <a:solidFill>
                  <a:srgbClr val="000000"/>
                </a:solidFill>
              </a:rPr>
              <a:t>1          2      3       5    7   10        20         40      70  100</a:t>
            </a:r>
          </a:p>
        </p:txBody>
      </p:sp>
      <p:sp>
        <p:nvSpPr>
          <p:cNvPr id="70661" name="Text Box 5"/>
          <p:cNvSpPr txBox="1">
            <a:spLocks noChangeArrowheads="1"/>
          </p:cNvSpPr>
          <p:nvPr/>
        </p:nvSpPr>
        <p:spPr bwMode="auto">
          <a:xfrm>
            <a:off x="544513" y="5530850"/>
            <a:ext cx="5730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en-US" altLang="en-US" sz="1800" b="1">
                <a:solidFill>
                  <a:srgbClr val="000000"/>
                </a:solidFill>
              </a:rPr>
              <a:t>1</a:t>
            </a:r>
          </a:p>
        </p:txBody>
      </p:sp>
      <p:sp>
        <p:nvSpPr>
          <p:cNvPr id="70662" name="Text Box 6"/>
          <p:cNvSpPr txBox="1">
            <a:spLocks noChangeArrowheads="1"/>
          </p:cNvSpPr>
          <p:nvPr/>
        </p:nvSpPr>
        <p:spPr bwMode="auto">
          <a:xfrm>
            <a:off x="455613" y="4059238"/>
            <a:ext cx="6619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en-US" altLang="en-US" sz="1800" b="1">
                <a:solidFill>
                  <a:srgbClr val="000000"/>
                </a:solidFill>
              </a:rPr>
              <a:t>10</a:t>
            </a:r>
          </a:p>
        </p:txBody>
      </p:sp>
      <p:sp>
        <p:nvSpPr>
          <p:cNvPr id="70663" name="Text Box 7"/>
          <p:cNvSpPr txBox="1">
            <a:spLocks noChangeArrowheads="1"/>
          </p:cNvSpPr>
          <p:nvPr/>
        </p:nvSpPr>
        <p:spPr bwMode="auto">
          <a:xfrm>
            <a:off x="455613" y="2549525"/>
            <a:ext cx="6619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en-US" altLang="en-US" sz="1800" b="1">
                <a:solidFill>
                  <a:srgbClr val="000000"/>
                </a:solidFill>
              </a:rPr>
              <a:t>100</a:t>
            </a:r>
          </a:p>
        </p:txBody>
      </p:sp>
      <p:sp>
        <p:nvSpPr>
          <p:cNvPr id="70664" name="Text Box 8"/>
          <p:cNvSpPr txBox="1">
            <a:spLocks noChangeArrowheads="1"/>
          </p:cNvSpPr>
          <p:nvPr/>
        </p:nvSpPr>
        <p:spPr bwMode="auto">
          <a:xfrm>
            <a:off x="455613" y="1066800"/>
            <a:ext cx="6619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en-US" altLang="en-US" sz="1800" b="1">
                <a:solidFill>
                  <a:srgbClr val="000000"/>
                </a:solidFill>
              </a:rPr>
              <a:t>10</a:t>
            </a:r>
            <a:r>
              <a:rPr lang="en-US" altLang="en-US" sz="1800" b="1" baseline="30000">
                <a:solidFill>
                  <a:srgbClr val="000000"/>
                </a:solidFill>
              </a:rPr>
              <a:t>3</a:t>
            </a:r>
          </a:p>
        </p:txBody>
      </p:sp>
      <p:sp>
        <p:nvSpPr>
          <p:cNvPr id="70665" name="Text Box 9"/>
          <p:cNvSpPr txBox="1">
            <a:spLocks noChangeArrowheads="1"/>
          </p:cNvSpPr>
          <p:nvPr/>
        </p:nvSpPr>
        <p:spPr bwMode="auto">
          <a:xfrm>
            <a:off x="2944813" y="6105525"/>
            <a:ext cx="167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800" b="1">
                <a:solidFill>
                  <a:srgbClr val="000000"/>
                </a:solidFill>
              </a:rPr>
              <a:t>resolution (</a:t>
            </a:r>
            <a:r>
              <a:rPr lang="en-US" altLang="en-US" sz="1800" b="1">
                <a:solidFill>
                  <a:srgbClr val="000000"/>
                </a:solidFill>
                <a:cs typeface="Arial" charset="0"/>
              </a:rPr>
              <a:t>Å</a:t>
            </a:r>
            <a:r>
              <a:rPr lang="en-US" altLang="en-US" sz="1800" b="1">
                <a:solidFill>
                  <a:srgbClr val="000000"/>
                </a:solidFill>
              </a:rPr>
              <a:t>)</a:t>
            </a:r>
          </a:p>
        </p:txBody>
      </p:sp>
      <p:sp>
        <p:nvSpPr>
          <p:cNvPr id="70666" name="Rectangle 10"/>
          <p:cNvSpPr>
            <a:spLocks noChangeArrowheads="1"/>
          </p:cNvSpPr>
          <p:nvPr/>
        </p:nvSpPr>
        <p:spPr bwMode="auto">
          <a:xfrm>
            <a:off x="0" y="6491288"/>
            <a:ext cx="7975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800">
                <a:solidFill>
                  <a:srgbClr val="000000"/>
                </a:solidFill>
              </a:rPr>
              <a:t>Howells </a:t>
            </a:r>
            <a:r>
              <a:rPr lang="en-GB" altLang="en-US" sz="1800" i="1">
                <a:solidFill>
                  <a:srgbClr val="000000"/>
                </a:solidFill>
              </a:rPr>
              <a:t>et al. </a:t>
            </a:r>
            <a:r>
              <a:rPr lang="en-GB" altLang="en-US" sz="1800">
                <a:solidFill>
                  <a:srgbClr val="000000"/>
                </a:solidFill>
              </a:rPr>
              <a:t>(2009)  </a:t>
            </a:r>
            <a:r>
              <a:rPr lang="en-GB" altLang="en-US" sz="1800" i="1">
                <a:solidFill>
                  <a:srgbClr val="000000"/>
                </a:solidFill>
              </a:rPr>
              <a:t>J. Electron. Spectrosc. Relat. Phenom.</a:t>
            </a:r>
            <a:r>
              <a:rPr lang="en-GB" altLang="en-US" sz="1800">
                <a:solidFill>
                  <a:srgbClr val="000000"/>
                </a:solidFill>
              </a:rPr>
              <a:t> </a:t>
            </a:r>
            <a:r>
              <a:rPr lang="en-GB" altLang="en-US" sz="1800" b="1">
                <a:solidFill>
                  <a:srgbClr val="000000"/>
                </a:solidFill>
              </a:rPr>
              <a:t>170</a:t>
            </a:r>
            <a:r>
              <a:rPr lang="en-GB" altLang="en-US" sz="1800">
                <a:solidFill>
                  <a:srgbClr val="000000"/>
                </a:solidFill>
              </a:rPr>
              <a:t> 4-12</a:t>
            </a:r>
            <a:endParaRPr lang="en-US" altLang="en-US" sz="1800">
              <a:solidFill>
                <a:srgbClr val="000000"/>
              </a:solidFill>
            </a:endParaRPr>
          </a:p>
        </p:txBody>
      </p:sp>
      <p:sp>
        <p:nvSpPr>
          <p:cNvPr id="70667" name="Rectangle 11"/>
          <p:cNvSpPr>
            <a:spLocks noChangeArrowheads="1"/>
          </p:cNvSpPr>
          <p:nvPr/>
        </p:nvSpPr>
        <p:spPr bwMode="auto">
          <a:xfrm>
            <a:off x="457200" y="0"/>
            <a:ext cx="8229600" cy="1360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5400">
                <a:solidFill>
                  <a:srgbClr val="000000"/>
                </a:solidFill>
              </a:rPr>
              <a:t>Global damage</a:t>
            </a:r>
          </a:p>
        </p:txBody>
      </p:sp>
    </p:spTree>
    <p:extLst>
      <p:ext uri="{BB962C8B-B14F-4D97-AF65-F5344CB8AC3E}">
        <p14:creationId xmlns:p14="http://schemas.microsoft.com/office/powerpoint/2010/main" val="2374369724"/>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2" name="Object 2"/>
          <p:cNvGraphicFramePr>
            <a:graphicFrameLocks noChangeAspect="1"/>
          </p:cNvGraphicFramePr>
          <p:nvPr/>
        </p:nvGraphicFramePr>
        <p:xfrm>
          <a:off x="446088" y="936625"/>
          <a:ext cx="9440862" cy="5670550"/>
        </p:xfrm>
        <a:graphic>
          <a:graphicData uri="http://schemas.openxmlformats.org/presentationml/2006/ole">
            <mc:AlternateContent xmlns:mc="http://schemas.openxmlformats.org/markup-compatibility/2006">
              <mc:Choice xmlns:v="urn:schemas-microsoft-com:vml" Requires="v">
                <p:oleObj spid="_x0000_s12296" name="Chart" r:id="rId3" imgW="7715180" imgH="4629091" progId="MSGraph.Chart.8">
                  <p:embed followColorScheme="full"/>
                </p:oleObj>
              </mc:Choice>
              <mc:Fallback>
                <p:oleObj name="Chart" r:id="rId3" imgW="7715180" imgH="4629091" progId="MSGraph.Chart.8">
                  <p:embed followColorScheme="full"/>
                  <p:pic>
                    <p:nvPicPr>
                      <p:cNvPr id="0" name=""/>
                      <p:cNvPicPr>
                        <a:picLocks noChangeAspect="1" noChangeArrowheads="1"/>
                      </p:cNvPicPr>
                      <p:nvPr/>
                    </p:nvPicPr>
                    <p:blipFill>
                      <a:blip r:embed="rId4"/>
                      <a:srcRect/>
                      <a:stretch>
                        <a:fillRect/>
                      </a:stretch>
                    </p:blipFill>
                    <p:spPr bwMode="auto">
                      <a:xfrm>
                        <a:off x="446088" y="936625"/>
                        <a:ext cx="9440862" cy="5670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3" name="Text Box 3"/>
          <p:cNvSpPr txBox="1">
            <a:spLocks noChangeArrowheads="1"/>
          </p:cNvSpPr>
          <p:nvPr/>
        </p:nvSpPr>
        <p:spPr bwMode="auto">
          <a:xfrm>
            <a:off x="2944813" y="6105525"/>
            <a:ext cx="1670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800" b="1">
                <a:solidFill>
                  <a:srgbClr val="000000"/>
                </a:solidFill>
              </a:rPr>
              <a:t>resolution (</a:t>
            </a:r>
            <a:r>
              <a:rPr lang="en-US" altLang="en-US" sz="1800" b="1">
                <a:solidFill>
                  <a:srgbClr val="000000"/>
                </a:solidFill>
                <a:cs typeface="Arial" charset="0"/>
              </a:rPr>
              <a:t>Å</a:t>
            </a:r>
            <a:r>
              <a:rPr lang="en-US" altLang="en-US" sz="1800" b="1">
                <a:solidFill>
                  <a:srgbClr val="000000"/>
                </a:solidFill>
              </a:rPr>
              <a:t>)</a:t>
            </a:r>
          </a:p>
        </p:txBody>
      </p:sp>
      <p:sp>
        <p:nvSpPr>
          <p:cNvPr id="71684" name="Text Box 4"/>
          <p:cNvSpPr txBox="1">
            <a:spLocks noChangeArrowheads="1"/>
          </p:cNvSpPr>
          <p:nvPr/>
        </p:nvSpPr>
        <p:spPr bwMode="auto">
          <a:xfrm rot="-5400000">
            <a:off x="-1527968" y="3175793"/>
            <a:ext cx="3575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800" b="1">
                <a:solidFill>
                  <a:srgbClr val="000000"/>
                </a:solidFill>
              </a:rPr>
              <a:t>maximum tolerable dose (MGy)</a:t>
            </a:r>
          </a:p>
        </p:txBody>
      </p:sp>
      <p:sp>
        <p:nvSpPr>
          <p:cNvPr id="71685" name="Text Box 5"/>
          <p:cNvSpPr txBox="1">
            <a:spLocks noChangeArrowheads="1"/>
          </p:cNvSpPr>
          <p:nvPr/>
        </p:nvSpPr>
        <p:spPr bwMode="auto">
          <a:xfrm>
            <a:off x="1089025" y="5764213"/>
            <a:ext cx="59610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800" b="1">
                <a:solidFill>
                  <a:srgbClr val="000000"/>
                </a:solidFill>
              </a:rPr>
              <a:t>1          2      3       5    7   10        20         40      70  100</a:t>
            </a:r>
          </a:p>
        </p:txBody>
      </p:sp>
      <p:sp>
        <p:nvSpPr>
          <p:cNvPr id="71686" name="Text Box 6"/>
          <p:cNvSpPr txBox="1">
            <a:spLocks noChangeArrowheads="1"/>
          </p:cNvSpPr>
          <p:nvPr/>
        </p:nvSpPr>
        <p:spPr bwMode="auto">
          <a:xfrm>
            <a:off x="544513" y="5530850"/>
            <a:ext cx="5730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en-US" altLang="en-US" sz="1800" b="1">
                <a:solidFill>
                  <a:srgbClr val="000000"/>
                </a:solidFill>
              </a:rPr>
              <a:t>1</a:t>
            </a:r>
          </a:p>
        </p:txBody>
      </p:sp>
      <p:sp>
        <p:nvSpPr>
          <p:cNvPr id="71687" name="Text Box 7"/>
          <p:cNvSpPr txBox="1">
            <a:spLocks noChangeArrowheads="1"/>
          </p:cNvSpPr>
          <p:nvPr/>
        </p:nvSpPr>
        <p:spPr bwMode="auto">
          <a:xfrm>
            <a:off x="455613" y="4059238"/>
            <a:ext cx="6619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en-US" altLang="en-US" sz="1800" b="1">
                <a:solidFill>
                  <a:srgbClr val="000000"/>
                </a:solidFill>
              </a:rPr>
              <a:t>10</a:t>
            </a:r>
          </a:p>
        </p:txBody>
      </p:sp>
      <p:sp>
        <p:nvSpPr>
          <p:cNvPr id="71688" name="Text Box 8"/>
          <p:cNvSpPr txBox="1">
            <a:spLocks noChangeArrowheads="1"/>
          </p:cNvSpPr>
          <p:nvPr/>
        </p:nvSpPr>
        <p:spPr bwMode="auto">
          <a:xfrm>
            <a:off x="455613" y="2549525"/>
            <a:ext cx="6619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en-US" altLang="en-US" sz="1800" b="1">
                <a:solidFill>
                  <a:srgbClr val="000000"/>
                </a:solidFill>
              </a:rPr>
              <a:t>100</a:t>
            </a:r>
          </a:p>
        </p:txBody>
      </p:sp>
      <p:sp>
        <p:nvSpPr>
          <p:cNvPr id="71689" name="Text Box 9"/>
          <p:cNvSpPr txBox="1">
            <a:spLocks noChangeArrowheads="1"/>
          </p:cNvSpPr>
          <p:nvPr/>
        </p:nvSpPr>
        <p:spPr bwMode="auto">
          <a:xfrm>
            <a:off x="455613" y="1066800"/>
            <a:ext cx="6619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en-US" altLang="en-US" sz="1800" b="1">
                <a:solidFill>
                  <a:srgbClr val="000000"/>
                </a:solidFill>
              </a:rPr>
              <a:t>10</a:t>
            </a:r>
            <a:r>
              <a:rPr lang="en-US" altLang="en-US" sz="1800" b="1" baseline="30000">
                <a:solidFill>
                  <a:srgbClr val="000000"/>
                </a:solidFill>
              </a:rPr>
              <a:t>3</a:t>
            </a:r>
          </a:p>
        </p:txBody>
      </p:sp>
      <p:sp>
        <p:nvSpPr>
          <p:cNvPr id="71690" name="Rectangle 10"/>
          <p:cNvSpPr>
            <a:spLocks noChangeArrowheads="1"/>
          </p:cNvSpPr>
          <p:nvPr/>
        </p:nvSpPr>
        <p:spPr bwMode="auto">
          <a:xfrm>
            <a:off x="0" y="6491288"/>
            <a:ext cx="7975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GB" altLang="en-US" sz="1800">
                <a:solidFill>
                  <a:srgbClr val="000000"/>
                </a:solidFill>
              </a:rPr>
              <a:t>Howells </a:t>
            </a:r>
            <a:r>
              <a:rPr lang="en-GB" altLang="en-US" sz="1800" i="1">
                <a:solidFill>
                  <a:srgbClr val="000000"/>
                </a:solidFill>
              </a:rPr>
              <a:t>et al. </a:t>
            </a:r>
            <a:r>
              <a:rPr lang="en-GB" altLang="en-US" sz="1800">
                <a:solidFill>
                  <a:srgbClr val="000000"/>
                </a:solidFill>
              </a:rPr>
              <a:t>(2009)  </a:t>
            </a:r>
            <a:r>
              <a:rPr lang="en-GB" altLang="en-US" sz="1800" i="1">
                <a:solidFill>
                  <a:srgbClr val="000000"/>
                </a:solidFill>
              </a:rPr>
              <a:t>J. Electron. Spectrosc. Relat. Phenom.</a:t>
            </a:r>
            <a:r>
              <a:rPr lang="en-GB" altLang="en-US" sz="1800">
                <a:solidFill>
                  <a:srgbClr val="000000"/>
                </a:solidFill>
              </a:rPr>
              <a:t> </a:t>
            </a:r>
            <a:r>
              <a:rPr lang="en-GB" altLang="en-US" sz="1800" b="1">
                <a:solidFill>
                  <a:srgbClr val="000000"/>
                </a:solidFill>
              </a:rPr>
              <a:t>170</a:t>
            </a:r>
            <a:r>
              <a:rPr lang="en-GB" altLang="en-US" sz="1800">
                <a:solidFill>
                  <a:srgbClr val="000000"/>
                </a:solidFill>
              </a:rPr>
              <a:t> 4-12</a:t>
            </a:r>
            <a:endParaRPr lang="en-US" altLang="en-US" sz="1800">
              <a:solidFill>
                <a:srgbClr val="000000"/>
              </a:solidFill>
            </a:endParaRPr>
          </a:p>
        </p:txBody>
      </p:sp>
      <p:sp>
        <p:nvSpPr>
          <p:cNvPr id="71691" name="Rectangle 11"/>
          <p:cNvSpPr>
            <a:spLocks noChangeArrowheads="1"/>
          </p:cNvSpPr>
          <p:nvPr/>
        </p:nvSpPr>
        <p:spPr bwMode="auto">
          <a:xfrm>
            <a:off x="457200" y="0"/>
            <a:ext cx="8229600" cy="1360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5400">
                <a:solidFill>
                  <a:srgbClr val="000000"/>
                </a:solidFill>
              </a:rPr>
              <a:t>Global damage</a:t>
            </a:r>
          </a:p>
        </p:txBody>
      </p:sp>
      <p:sp>
        <p:nvSpPr>
          <p:cNvPr id="2234380" name="Oval 12"/>
          <p:cNvSpPr>
            <a:spLocks noChangeArrowheads="1"/>
          </p:cNvSpPr>
          <p:nvPr/>
        </p:nvSpPr>
        <p:spPr bwMode="auto">
          <a:xfrm>
            <a:off x="0" y="2435225"/>
            <a:ext cx="9144000" cy="4684713"/>
          </a:xfrm>
          <a:prstGeom prst="ellipse">
            <a:avLst/>
          </a:prstGeom>
          <a:gradFill rotWithShape="1">
            <a:gsLst>
              <a:gs pos="0">
                <a:schemeClr val="bg1"/>
              </a:gs>
              <a:gs pos="100000">
                <a:schemeClr val="bg1">
                  <a:gamma/>
                  <a:shade val="46275"/>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6600">
                <a:solidFill>
                  <a:srgbClr val="CC0066"/>
                </a:solidFill>
                <a:latin typeface="Arial" pitchFamily="34" charset="0"/>
              </a:rPr>
              <a:t>10 MGy/Å</a:t>
            </a:r>
          </a:p>
        </p:txBody>
      </p:sp>
    </p:spTree>
    <p:extLst>
      <p:ext uri="{BB962C8B-B14F-4D97-AF65-F5344CB8AC3E}">
        <p14:creationId xmlns:p14="http://schemas.microsoft.com/office/powerpoint/2010/main" val="256328192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343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438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7200" y="0"/>
            <a:ext cx="8229600" cy="2162175"/>
          </a:xfrm>
          <a:noFill/>
        </p:spPr>
        <p:txBody>
          <a:bodyPr/>
          <a:lstStyle/>
          <a:p>
            <a:pPr eaLnBrk="1" hangingPunct="1"/>
            <a:r>
              <a:rPr lang="en-US" altLang="en-US" sz="8000" smtClean="0">
                <a:solidFill>
                  <a:schemeClr val="tx1"/>
                </a:solidFill>
              </a:rPr>
              <a:t>10 MGy/Å</a:t>
            </a:r>
          </a:p>
        </p:txBody>
      </p:sp>
      <p:sp>
        <p:nvSpPr>
          <p:cNvPr id="2239491" name="Text Box 3"/>
          <p:cNvSpPr txBox="1">
            <a:spLocks noChangeArrowheads="1"/>
          </p:cNvSpPr>
          <p:nvPr/>
        </p:nvSpPr>
        <p:spPr bwMode="auto">
          <a:xfrm>
            <a:off x="1311275" y="1990725"/>
            <a:ext cx="651986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en-US" sz="2800">
                <a:solidFill>
                  <a:srgbClr val="000000"/>
                </a:solidFill>
              </a:rPr>
              <a:t>what the is a MGy?</a:t>
            </a:r>
          </a:p>
        </p:txBody>
      </p:sp>
      <p:sp>
        <p:nvSpPr>
          <p:cNvPr id="2239492" name="Text Box 4"/>
          <p:cNvSpPr txBox="1">
            <a:spLocks noChangeArrowheads="1"/>
          </p:cNvSpPr>
          <p:nvPr/>
        </p:nvSpPr>
        <p:spPr bwMode="auto">
          <a:xfrm>
            <a:off x="1027113" y="3030538"/>
            <a:ext cx="7115175" cy="176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en-US" sz="4400">
                <a:solidFill>
                  <a:srgbClr val="000000"/>
                </a:solidFill>
              </a:rPr>
              <a:t>http://bl831.als.lbl.gov/</a:t>
            </a:r>
          </a:p>
          <a:p>
            <a:pPr algn="ctr" eaLnBrk="1" hangingPunct="1">
              <a:spcBef>
                <a:spcPct val="50000"/>
              </a:spcBef>
              <a:buFontTx/>
              <a:buNone/>
            </a:pPr>
            <a:r>
              <a:rPr lang="en-US" altLang="en-US" sz="4400">
                <a:solidFill>
                  <a:srgbClr val="000000"/>
                </a:solidFill>
              </a:rPr>
              <a:t>damage_rates.pdf</a:t>
            </a:r>
          </a:p>
        </p:txBody>
      </p:sp>
      <p:sp>
        <p:nvSpPr>
          <p:cNvPr id="72709" name="Text Box 5"/>
          <p:cNvSpPr txBox="1">
            <a:spLocks noChangeArrowheads="1"/>
          </p:cNvSpPr>
          <p:nvPr/>
        </p:nvSpPr>
        <p:spPr bwMode="auto">
          <a:xfrm>
            <a:off x="-103188" y="6491288"/>
            <a:ext cx="5622926"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en-US" sz="1800">
                <a:solidFill>
                  <a:srgbClr val="000000"/>
                </a:solidFill>
              </a:rPr>
              <a:t>Holton J. M. (2009) </a:t>
            </a:r>
            <a:r>
              <a:rPr lang="en-US" altLang="en-US" sz="1800" i="1">
                <a:solidFill>
                  <a:srgbClr val="000000"/>
                </a:solidFill>
              </a:rPr>
              <a:t>J. Synchrotron Rad.</a:t>
            </a:r>
            <a:r>
              <a:rPr lang="en-US" altLang="en-US" sz="1800">
                <a:solidFill>
                  <a:srgbClr val="000000"/>
                </a:solidFill>
              </a:rPr>
              <a:t> </a:t>
            </a:r>
            <a:r>
              <a:rPr lang="en-US" altLang="en-US" sz="1800" b="1">
                <a:solidFill>
                  <a:srgbClr val="000000"/>
                </a:solidFill>
              </a:rPr>
              <a:t>16</a:t>
            </a:r>
            <a:r>
              <a:rPr lang="en-US" altLang="en-US" sz="1800">
                <a:solidFill>
                  <a:srgbClr val="000000"/>
                </a:solidFill>
              </a:rPr>
              <a:t> 133-42</a:t>
            </a:r>
          </a:p>
        </p:txBody>
      </p:sp>
    </p:spTree>
    <p:extLst>
      <p:ext uri="{BB962C8B-B14F-4D97-AF65-F5344CB8AC3E}">
        <p14:creationId xmlns:p14="http://schemas.microsoft.com/office/powerpoint/2010/main" val="213738517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39491"/>
                                        </p:tgtEl>
                                        <p:attrNameLst>
                                          <p:attrName>style.visibility</p:attrName>
                                        </p:attrNameLst>
                                      </p:cBhvr>
                                      <p:to>
                                        <p:strVal val="visible"/>
                                      </p:to>
                                    </p:set>
                                    <p:animEffect transition="in" filter="wipe(left)">
                                      <p:cBhvr>
                                        <p:cTn id="7" dur="500"/>
                                        <p:tgtEl>
                                          <p:spTgt spid="22394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239492"/>
                                        </p:tgtEl>
                                        <p:attrNameLst>
                                          <p:attrName>style.visibility</p:attrName>
                                        </p:attrNameLst>
                                      </p:cBhvr>
                                      <p:to>
                                        <p:strVal val="visible"/>
                                      </p:to>
                                    </p:set>
                                    <p:animEffect transition="in" filter="wipe(up)">
                                      <p:cBhvr>
                                        <p:cTn id="12" dur="500"/>
                                        <p:tgtEl>
                                          <p:spTgt spid="22394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9491" grpId="0"/>
      <p:bldP spid="223949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TextBox 5"/>
          <p:cNvSpPr txBox="1">
            <a:spLocks noChangeArrowheads="1"/>
          </p:cNvSpPr>
          <p:nvPr/>
        </p:nvSpPr>
        <p:spPr bwMode="auto">
          <a:xfrm>
            <a:off x="0" y="193675"/>
            <a:ext cx="9144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4800">
                <a:solidFill>
                  <a:srgbClr val="000000"/>
                </a:solidFill>
              </a:rPr>
              <a:t>How long will my crystal last?</a:t>
            </a:r>
          </a:p>
        </p:txBody>
      </p:sp>
      <p:pic>
        <p:nvPicPr>
          <p:cNvPr id="542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458" t="11111" r="2280" b="3968"/>
          <a:stretch/>
        </p:blipFill>
        <p:spPr bwMode="auto">
          <a:xfrm>
            <a:off x="239156" y="1136357"/>
            <a:ext cx="8595360" cy="4353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2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371" t="45386" r="4152" b="16519"/>
          <a:stretch/>
        </p:blipFill>
        <p:spPr bwMode="auto">
          <a:xfrm>
            <a:off x="249423" y="4512380"/>
            <a:ext cx="8422625" cy="1950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ounded Rectangle 4"/>
          <p:cNvSpPr/>
          <p:nvPr/>
        </p:nvSpPr>
        <p:spPr>
          <a:xfrm>
            <a:off x="154745" y="2708568"/>
            <a:ext cx="8595360" cy="83649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Tree>
    <p:extLst>
      <p:ext uri="{BB962C8B-B14F-4D97-AF65-F5344CB8AC3E}">
        <p14:creationId xmlns:p14="http://schemas.microsoft.com/office/powerpoint/2010/main" val="154615855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430213" y="-182563"/>
            <a:ext cx="8229600" cy="1143001"/>
          </a:xfrm>
          <a:noFill/>
        </p:spPr>
        <p:txBody>
          <a:bodyPr/>
          <a:lstStyle/>
          <a:p>
            <a:pPr eaLnBrk="1" hangingPunct="1"/>
            <a:r>
              <a:rPr lang="en-US" altLang="en-US" smtClean="0"/>
              <a:t>Dose-doubling concentration</a:t>
            </a:r>
          </a:p>
        </p:txBody>
      </p:sp>
      <p:graphicFrame>
        <p:nvGraphicFramePr>
          <p:cNvPr id="2256899" name="Group 3"/>
          <p:cNvGraphicFramePr>
            <a:graphicFrameLocks noGrp="1"/>
          </p:cNvGraphicFramePr>
          <p:nvPr>
            <p:ph sz="half" idx="1"/>
          </p:nvPr>
        </p:nvGraphicFramePr>
        <p:xfrm>
          <a:off x="622300" y="1498600"/>
          <a:ext cx="3554413" cy="5181600"/>
        </p:xfrm>
        <a:graphic>
          <a:graphicData uri="http://schemas.openxmlformats.org/drawingml/2006/table">
            <a:tbl>
              <a:tblPr/>
              <a:tblGrid>
                <a:gridCol w="1784350"/>
                <a:gridCol w="1770063"/>
              </a:tblGrid>
              <a:tr h="4349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itchFamily="34" charset="0"/>
                        </a:rPr>
                        <a:t>Na</a:t>
                      </a:r>
                    </a:p>
                  </a:txBody>
                  <a:tcPr horzOverflow="overflow">
                    <a:lnL cap="flat">
                      <a:noFill/>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itchFamily="34" charset="0"/>
                        </a:rPr>
                        <a:t>44</a:t>
                      </a:r>
                    </a:p>
                  </a:txBody>
                  <a:tcPr horzOverflow="overflow">
                    <a:lnL w="12700" cap="flat" cmpd="sng" algn="ctr">
                      <a:solidFill>
                        <a:schemeClr val="tx1"/>
                      </a:solidFill>
                      <a:prstDash val="solid"/>
                      <a:round/>
                      <a:headEnd type="none" w="med" len="med"/>
                      <a:tailEnd type="none" w="med" len="med"/>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itchFamily="34" charset="0"/>
                        </a:rPr>
                        <a:t>Mg</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itchFamily="34" charset="0"/>
                        </a:rPr>
                        <a:t>27</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itchFamily="34" charset="0"/>
                        </a:rPr>
                        <a:t>P</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itchFamily="34" charset="0"/>
                        </a:rPr>
                        <a:t>9</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itchFamily="34" charset="0"/>
                        </a:rPr>
                        <a:t>S</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itchFamily="34" charset="0"/>
                        </a:rPr>
                        <a:t>7</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itchFamily="34" charset="0"/>
                        </a:rPr>
                        <a:t>Cl</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itchFamily="34" charset="0"/>
                        </a:rPr>
                        <a:t>5</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itchFamily="34" charset="0"/>
                        </a:rPr>
                        <a:t>K</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itchFamily="34" charset="0"/>
                        </a:rPr>
                        <a:t>3.3</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itchFamily="34" charset="0"/>
                        </a:rPr>
                        <a:t>Ca</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itchFamily="34" charset="0"/>
                        </a:rPr>
                        <a:t>2.7</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itchFamily="34" charset="0"/>
                        </a:rPr>
                        <a:t>Fe</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itchFamily="34" charset="0"/>
                        </a:rPr>
                        <a:t>1.0</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itchFamily="34" charset="0"/>
                        </a:rPr>
                        <a:t>Cu</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itchFamily="34" charset="0"/>
                        </a:rPr>
                        <a:t>0.67</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itchFamily="34" charset="0"/>
                        </a:rPr>
                        <a:t>Zn</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itchFamily="34" charset="0"/>
                        </a:rPr>
                        <a:t>0.58</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r>
            </a:tbl>
          </a:graphicData>
        </a:graphic>
      </p:graphicFrame>
      <p:sp>
        <p:nvSpPr>
          <p:cNvPr id="74786" name="Text Box 58"/>
          <p:cNvSpPr txBox="1">
            <a:spLocks noChangeArrowheads="1"/>
          </p:cNvSpPr>
          <p:nvPr/>
        </p:nvSpPr>
        <p:spPr bwMode="auto">
          <a:xfrm>
            <a:off x="1433513" y="885825"/>
            <a:ext cx="62785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b="1">
                <a:solidFill>
                  <a:srgbClr val="000000"/>
                </a:solidFill>
              </a:rPr>
              <a:t>molar, at the Se edge based on RADDOSE</a:t>
            </a:r>
          </a:p>
        </p:txBody>
      </p:sp>
      <p:graphicFrame>
        <p:nvGraphicFramePr>
          <p:cNvPr id="2256955" name="Group 59"/>
          <p:cNvGraphicFramePr>
            <a:graphicFrameLocks noGrp="1"/>
          </p:cNvGraphicFramePr>
          <p:nvPr>
            <p:ph sz="half" idx="2"/>
          </p:nvPr>
        </p:nvGraphicFramePr>
        <p:xfrm>
          <a:off x="4797425" y="1504950"/>
          <a:ext cx="3405188" cy="5181600"/>
        </p:xfrm>
        <a:graphic>
          <a:graphicData uri="http://schemas.openxmlformats.org/drawingml/2006/table">
            <a:tbl>
              <a:tblPr/>
              <a:tblGrid>
                <a:gridCol w="1709738"/>
                <a:gridCol w="1695450"/>
              </a:tblGrid>
              <a:tr h="4349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itchFamily="34" charset="0"/>
                        </a:rPr>
                        <a:t>As</a:t>
                      </a:r>
                    </a:p>
                  </a:txBody>
                  <a:tcPr horzOverflow="overflow">
                    <a:lnL cap="flat">
                      <a:noFill/>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itchFamily="34" charset="0"/>
                        </a:rPr>
                        <a:t>0.44</a:t>
                      </a:r>
                    </a:p>
                  </a:txBody>
                  <a:tcPr horzOverflow="overflow">
                    <a:lnL w="12700" cap="flat" cmpd="sng" algn="ctr">
                      <a:solidFill>
                        <a:schemeClr val="tx1"/>
                      </a:solidFill>
                      <a:prstDash val="solid"/>
                      <a:round/>
                      <a:headEnd type="none" w="med" len="med"/>
                      <a:tailEnd type="none" w="med" len="med"/>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itchFamily="34" charset="0"/>
                        </a:rPr>
                        <a:t>Se</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itchFamily="34" charset="0"/>
                        </a:rPr>
                        <a:t>0.42</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itchFamily="34" charset="0"/>
                        </a:rPr>
                        <a:t>Br</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itchFamily="34" charset="0"/>
                        </a:rPr>
                        <a:t>2.9</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itchFamily="34" charset="0"/>
                        </a:rPr>
                        <a:t>I</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itchFamily="34" charset="0"/>
                        </a:rPr>
                        <a:t>0.47</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itchFamily="34" charset="0"/>
                        </a:rPr>
                        <a:t>Gd</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itchFamily="34" charset="0"/>
                        </a:rPr>
                        <a:t>0.21</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itchFamily="34" charset="0"/>
                        </a:rPr>
                        <a:t>Ta</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itchFamily="34" charset="0"/>
                        </a:rPr>
                        <a:t>0.13</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itchFamily="34" charset="0"/>
                        </a:rPr>
                        <a:t>Pt</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itchFamily="34" charset="0"/>
                        </a:rPr>
                        <a:t>0.17</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itchFamily="34" charset="0"/>
                        </a:rPr>
                        <a:t>Au</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itchFamily="34" charset="0"/>
                        </a:rPr>
                        <a:t>0.16</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itchFamily="34" charset="0"/>
                        </a:rPr>
                        <a:t>Hg</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itchFamily="34" charset="0"/>
                        </a:rPr>
                        <a:t>0.16</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itchFamily="34" charset="0"/>
                        </a:rPr>
                        <a:t>U</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itchFamily="34" charset="0"/>
                        </a:rPr>
                        <a:t>0.23</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r>
            </a:tbl>
          </a:graphicData>
        </a:graphic>
      </p:graphicFrame>
    </p:spTree>
    <p:extLst>
      <p:ext uri="{BB962C8B-B14F-4D97-AF65-F5344CB8AC3E}">
        <p14:creationId xmlns:p14="http://schemas.microsoft.com/office/powerpoint/2010/main" val="3191198729"/>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430213" y="-182563"/>
            <a:ext cx="8229600" cy="1143001"/>
          </a:xfrm>
          <a:noFill/>
        </p:spPr>
        <p:txBody>
          <a:bodyPr/>
          <a:lstStyle/>
          <a:p>
            <a:pPr eaLnBrk="1" hangingPunct="1"/>
            <a:r>
              <a:rPr lang="en-US" altLang="en-US" smtClean="0"/>
              <a:t>Dose-doubling concentration</a:t>
            </a:r>
          </a:p>
        </p:txBody>
      </p:sp>
      <p:graphicFrame>
        <p:nvGraphicFramePr>
          <p:cNvPr id="2257923" name="Group 3"/>
          <p:cNvGraphicFramePr>
            <a:graphicFrameLocks noGrp="1"/>
          </p:cNvGraphicFramePr>
          <p:nvPr>
            <p:ph sz="half" idx="1"/>
          </p:nvPr>
        </p:nvGraphicFramePr>
        <p:xfrm>
          <a:off x="622300" y="1498600"/>
          <a:ext cx="3554413" cy="5181600"/>
        </p:xfrm>
        <a:graphic>
          <a:graphicData uri="http://schemas.openxmlformats.org/drawingml/2006/table">
            <a:tbl>
              <a:tblPr/>
              <a:tblGrid>
                <a:gridCol w="1784350"/>
                <a:gridCol w="1770063"/>
              </a:tblGrid>
              <a:tr h="4349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itchFamily="34" charset="0"/>
                        </a:rPr>
                        <a:t>Na</a:t>
                      </a:r>
                    </a:p>
                  </a:txBody>
                  <a:tcPr horzOverflow="overflow">
                    <a:lnL cap="flat">
                      <a:noFill/>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itchFamily="34" charset="0"/>
                        </a:rPr>
                        <a:t>44</a:t>
                      </a:r>
                    </a:p>
                  </a:txBody>
                  <a:tcPr horzOverflow="overflow">
                    <a:lnL w="12700" cap="flat" cmpd="sng" algn="ctr">
                      <a:solidFill>
                        <a:schemeClr val="tx1"/>
                      </a:solidFill>
                      <a:prstDash val="solid"/>
                      <a:round/>
                      <a:headEnd type="none" w="med" len="med"/>
                      <a:tailEnd type="none" w="med" len="med"/>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itchFamily="34" charset="0"/>
                        </a:rPr>
                        <a:t>Mg</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itchFamily="34" charset="0"/>
                        </a:rPr>
                        <a:t>27</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itchFamily="34" charset="0"/>
                        </a:rPr>
                        <a:t>P</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itchFamily="34" charset="0"/>
                        </a:rPr>
                        <a:t>9</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itchFamily="34" charset="0"/>
                        </a:rPr>
                        <a:t>S</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itchFamily="34" charset="0"/>
                        </a:rPr>
                        <a:t>7</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itchFamily="34" charset="0"/>
                        </a:rPr>
                        <a:t>Cl</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itchFamily="34" charset="0"/>
                        </a:rPr>
                        <a:t>5</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itchFamily="34" charset="0"/>
                        </a:rPr>
                        <a:t>K</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itchFamily="34" charset="0"/>
                        </a:rPr>
                        <a:t>3.3</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itchFamily="34" charset="0"/>
                        </a:rPr>
                        <a:t>Ca</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itchFamily="34" charset="0"/>
                        </a:rPr>
                        <a:t>2.7</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itchFamily="34" charset="0"/>
                        </a:rPr>
                        <a:t>Fe</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itchFamily="34" charset="0"/>
                        </a:rPr>
                        <a:t>1.0</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itchFamily="34" charset="0"/>
                        </a:rPr>
                        <a:t>Cu</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itchFamily="34" charset="0"/>
                        </a:rPr>
                        <a:t>0.67</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itchFamily="34" charset="0"/>
                        </a:rPr>
                        <a:t>Zn</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itchFamily="34" charset="0"/>
                        </a:rPr>
                        <a:t>0.58</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r>
            </a:tbl>
          </a:graphicData>
        </a:graphic>
      </p:graphicFrame>
      <p:sp>
        <p:nvSpPr>
          <p:cNvPr id="75810" name="Text Box 58"/>
          <p:cNvSpPr txBox="1">
            <a:spLocks noChangeArrowheads="1"/>
          </p:cNvSpPr>
          <p:nvPr/>
        </p:nvSpPr>
        <p:spPr bwMode="auto">
          <a:xfrm>
            <a:off x="1433513" y="885825"/>
            <a:ext cx="62785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b="1">
                <a:solidFill>
                  <a:srgbClr val="000000"/>
                </a:solidFill>
              </a:rPr>
              <a:t>molar, </a:t>
            </a:r>
            <a:r>
              <a:rPr lang="en-US" altLang="en-US" sz="2400" b="1">
                <a:solidFill>
                  <a:srgbClr val="EA0000"/>
                </a:solidFill>
              </a:rPr>
              <a:t>at the Se edge</a:t>
            </a:r>
            <a:r>
              <a:rPr lang="en-US" altLang="en-US" sz="2400" b="1">
                <a:solidFill>
                  <a:srgbClr val="000000"/>
                </a:solidFill>
              </a:rPr>
              <a:t> based on RADDOSE</a:t>
            </a:r>
          </a:p>
        </p:txBody>
      </p:sp>
      <p:graphicFrame>
        <p:nvGraphicFramePr>
          <p:cNvPr id="2257979" name="Group 59"/>
          <p:cNvGraphicFramePr>
            <a:graphicFrameLocks noGrp="1"/>
          </p:cNvGraphicFramePr>
          <p:nvPr>
            <p:ph sz="half" idx="2"/>
          </p:nvPr>
        </p:nvGraphicFramePr>
        <p:xfrm>
          <a:off x="4797425" y="1504950"/>
          <a:ext cx="3405188" cy="5181600"/>
        </p:xfrm>
        <a:graphic>
          <a:graphicData uri="http://schemas.openxmlformats.org/drawingml/2006/table">
            <a:tbl>
              <a:tblPr/>
              <a:tblGrid>
                <a:gridCol w="1709738"/>
                <a:gridCol w="1695450"/>
              </a:tblGrid>
              <a:tr h="4349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itchFamily="34" charset="0"/>
                        </a:rPr>
                        <a:t>As</a:t>
                      </a:r>
                    </a:p>
                  </a:txBody>
                  <a:tcPr horzOverflow="overflow">
                    <a:lnL cap="flat">
                      <a:noFill/>
                    </a:lnL>
                    <a:lnR w="12700" cap="flat" cmpd="sng" algn="ctr">
                      <a:solidFill>
                        <a:schemeClr val="tx1"/>
                      </a:solidFill>
                      <a:prstDash val="solid"/>
                      <a:round/>
                      <a:headEnd type="none" w="med" len="med"/>
                      <a:tailEnd type="none" w="med" len="med"/>
                    </a:lnR>
                    <a:lnT cap="fla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itchFamily="34" charset="0"/>
                        </a:rPr>
                        <a:t>0.44</a:t>
                      </a:r>
                    </a:p>
                  </a:txBody>
                  <a:tcPr horzOverflow="overflow">
                    <a:lnL w="12700" cap="flat" cmpd="sng" algn="ctr">
                      <a:solidFill>
                        <a:schemeClr val="tx1"/>
                      </a:solidFill>
                      <a:prstDash val="solid"/>
                      <a:round/>
                      <a:headEnd type="none" w="med" len="med"/>
                      <a:tailEnd type="none" w="med" len="med"/>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itchFamily="34" charset="0"/>
                        </a:rPr>
                        <a:t>Se</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itchFamily="34" charset="0"/>
                        </a:rPr>
                        <a:t>0.42</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itchFamily="34" charset="0"/>
                        </a:rPr>
                        <a:t>Br</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itchFamily="34" charset="0"/>
                        </a:rPr>
                        <a:t>2.9</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itchFamily="34" charset="0"/>
                        </a:rPr>
                        <a:t>I</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itchFamily="34" charset="0"/>
                        </a:rPr>
                        <a:t>0.47</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itchFamily="34" charset="0"/>
                        </a:rPr>
                        <a:t>Gd</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itchFamily="34" charset="0"/>
                        </a:rPr>
                        <a:t>0.21</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itchFamily="34" charset="0"/>
                        </a:rPr>
                        <a:t>Ta</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itchFamily="34" charset="0"/>
                        </a:rPr>
                        <a:t>0.13</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itchFamily="34" charset="0"/>
                        </a:rPr>
                        <a:t>Pt</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itchFamily="34" charset="0"/>
                        </a:rPr>
                        <a:t>0.17</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itchFamily="34" charset="0"/>
                        </a:rPr>
                        <a:t>Au</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itchFamily="34" charset="0"/>
                        </a:rPr>
                        <a:t>0.16</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itchFamily="34" charset="0"/>
                        </a:rPr>
                        <a:t>Hg</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itchFamily="34" charset="0"/>
                        </a:rPr>
                        <a:t>0.16</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33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itchFamily="34" charset="0"/>
                        </a:rPr>
                        <a:t>U</a:t>
                      </a:r>
                    </a:p>
                  </a:txBody>
                  <a:tcP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itchFamily="34" charset="0"/>
                        </a:rPr>
                        <a:t>0.23</a:t>
                      </a:r>
                    </a:p>
                  </a:txBody>
                  <a:tcPr horzOverflow="overflow">
                    <a:lnL w="12700"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r>
            </a:tbl>
          </a:graphicData>
        </a:graphic>
      </p:graphicFrame>
    </p:spTree>
    <p:extLst>
      <p:ext uri="{BB962C8B-B14F-4D97-AF65-F5344CB8AC3E}">
        <p14:creationId xmlns:p14="http://schemas.microsoft.com/office/powerpoint/2010/main" val="4152236098"/>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iff_1231"/>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7416800" y="1355725"/>
            <a:ext cx="901700" cy="452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 Box 3"/>
          <p:cNvSpPr txBox="1">
            <a:spLocks noChangeAspect="1" noChangeArrowheads="1"/>
          </p:cNvSpPr>
          <p:nvPr/>
        </p:nvSpPr>
        <p:spPr bwMode="auto">
          <a:xfrm rot="-5400000">
            <a:off x="7466806" y="3390107"/>
            <a:ext cx="24114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742950" indent="-285750" defTabSz="174625">
              <a:defRPr>
                <a:solidFill>
                  <a:schemeClr val="tx1"/>
                </a:solidFill>
                <a:latin typeface="Arial" charset="0"/>
              </a:defRPr>
            </a:lvl2pPr>
            <a:lvl3pPr marL="1143000" indent="-228600" defTabSz="174625">
              <a:defRPr>
                <a:solidFill>
                  <a:schemeClr val="tx1"/>
                </a:solidFill>
                <a:latin typeface="Arial" charset="0"/>
              </a:defRPr>
            </a:lvl3pPr>
            <a:lvl4pPr marL="1600200" indent="-228600" defTabSz="174625">
              <a:defRPr>
                <a:solidFill>
                  <a:schemeClr val="tx1"/>
                </a:solidFill>
                <a:latin typeface="Arial" charset="0"/>
              </a:defRPr>
            </a:lvl4pPr>
            <a:lvl5pPr marL="2057400" indent="-228600" defTabSz="174625">
              <a:defRPr>
                <a:solidFill>
                  <a:schemeClr val="tx1"/>
                </a:solidFill>
                <a:latin typeface="Arial" charset="0"/>
              </a:defRPr>
            </a:lvl5pPr>
            <a:lvl6pPr marL="2514600" indent="-228600" defTabSz="174625" fontAlgn="base">
              <a:spcBef>
                <a:spcPct val="0"/>
              </a:spcBef>
              <a:spcAft>
                <a:spcPct val="0"/>
              </a:spcAft>
              <a:defRPr>
                <a:solidFill>
                  <a:schemeClr val="tx1"/>
                </a:solidFill>
                <a:latin typeface="Arial" charset="0"/>
              </a:defRPr>
            </a:lvl6pPr>
            <a:lvl7pPr marL="2971800" indent="-228600" defTabSz="174625" fontAlgn="base">
              <a:spcBef>
                <a:spcPct val="0"/>
              </a:spcBef>
              <a:spcAft>
                <a:spcPct val="0"/>
              </a:spcAft>
              <a:defRPr>
                <a:solidFill>
                  <a:schemeClr val="tx1"/>
                </a:solidFill>
                <a:latin typeface="Arial" charset="0"/>
              </a:defRPr>
            </a:lvl7pPr>
            <a:lvl8pPr marL="3429000" indent="-228600" defTabSz="174625" fontAlgn="base">
              <a:spcBef>
                <a:spcPct val="0"/>
              </a:spcBef>
              <a:spcAft>
                <a:spcPct val="0"/>
              </a:spcAft>
              <a:defRPr>
                <a:solidFill>
                  <a:schemeClr val="tx1"/>
                </a:solidFill>
                <a:latin typeface="Arial" charset="0"/>
              </a:defRPr>
            </a:lvl8pPr>
            <a:lvl9pPr marL="3886200" indent="-228600" defTabSz="174625" fontAlgn="base">
              <a:spcBef>
                <a:spcPct val="0"/>
              </a:spcBef>
              <a:spcAft>
                <a:spcPct val="0"/>
              </a:spcAft>
              <a:defRPr>
                <a:solidFill>
                  <a:schemeClr val="tx1"/>
                </a:solidFill>
                <a:latin typeface="Arial" charset="0"/>
              </a:defRPr>
            </a:lvl9pPr>
          </a:lstStyle>
          <a:p>
            <a:pPr algn="ctr" eaLnBrk="0" hangingPunct="0"/>
            <a:r>
              <a:rPr lang="en-US" altLang="en-US" sz="1900" b="1">
                <a:solidFill>
                  <a:srgbClr val="000000"/>
                </a:solidFill>
              </a:rPr>
              <a:t>ADSC Quantum 315r</a:t>
            </a:r>
          </a:p>
        </p:txBody>
      </p:sp>
      <p:sp>
        <p:nvSpPr>
          <p:cNvPr id="7172" name="Rectangle 4"/>
          <p:cNvSpPr>
            <a:spLocks noChangeArrowheads="1"/>
          </p:cNvSpPr>
          <p:nvPr/>
        </p:nvSpPr>
        <p:spPr bwMode="auto">
          <a:xfrm>
            <a:off x="3705225" y="344805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n-US" altLang="en-US"/>
          </a:p>
        </p:txBody>
      </p:sp>
      <p:sp>
        <p:nvSpPr>
          <p:cNvPr id="7173" name="AutoShape 5"/>
          <p:cNvSpPr>
            <a:spLocks noChangeAspect="1" noChangeArrowheads="1"/>
          </p:cNvSpPr>
          <p:nvPr/>
        </p:nvSpPr>
        <p:spPr bwMode="auto">
          <a:xfrm rot="-319694">
            <a:off x="3652838" y="3270250"/>
            <a:ext cx="2055812" cy="1104900"/>
          </a:xfrm>
          <a:custGeom>
            <a:avLst/>
            <a:gdLst>
              <a:gd name="T0" fmla="*/ 1027906 w 21600"/>
              <a:gd name="T1" fmla="*/ 0 h 21600"/>
              <a:gd name="T2" fmla="*/ 728481 w 21600"/>
              <a:gd name="T3" fmla="*/ 128905 h 21600"/>
              <a:gd name="T4" fmla="*/ 1027906 w 21600"/>
              <a:gd name="T5" fmla="*/ 198831 h 21600"/>
              <a:gd name="T6" fmla="*/ 1327331 w 21600"/>
              <a:gd name="T7" fmla="*/ 128905 h 21600"/>
              <a:gd name="T8" fmla="*/ 0 60000 65536"/>
              <a:gd name="T9" fmla="*/ 0 60000 65536"/>
              <a:gd name="T10" fmla="*/ 0 60000 65536"/>
              <a:gd name="T11" fmla="*/ 0 60000 65536"/>
              <a:gd name="T12" fmla="*/ 5234 w 21600"/>
              <a:gd name="T13" fmla="*/ 0 h 21600"/>
              <a:gd name="T14" fmla="*/ 16366 w 21600"/>
              <a:gd name="T15" fmla="*/ 4876 h 21600"/>
            </a:gdLst>
            <a:ahLst/>
            <a:cxnLst>
              <a:cxn ang="T8">
                <a:pos x="T0" y="T1"/>
              </a:cxn>
              <a:cxn ang="T9">
                <a:pos x="T2" y="T3"/>
              </a:cxn>
              <a:cxn ang="T10">
                <a:pos x="T4" y="T5"/>
              </a:cxn>
              <a:cxn ang="T11">
                <a:pos x="T6" y="T7"/>
              </a:cxn>
            </a:cxnLst>
            <a:rect l="T12" t="T13" r="T14" b="T15"/>
            <a:pathLst>
              <a:path w="21600" h="21600">
                <a:moveTo>
                  <a:pt x="8345" y="4337"/>
                </a:moveTo>
                <a:cubicBezTo>
                  <a:pt x="9129" y="4039"/>
                  <a:pt x="9961" y="3886"/>
                  <a:pt x="10800" y="3887"/>
                </a:cubicBezTo>
                <a:cubicBezTo>
                  <a:pt x="11638" y="3887"/>
                  <a:pt x="12470" y="4039"/>
                  <a:pt x="13254" y="4337"/>
                </a:cubicBezTo>
                <a:lnTo>
                  <a:pt x="14635" y="703"/>
                </a:lnTo>
                <a:cubicBezTo>
                  <a:pt x="13410" y="238"/>
                  <a:pt x="12110" y="-1"/>
                  <a:pt x="10799" y="0"/>
                </a:cubicBezTo>
                <a:cubicBezTo>
                  <a:pt x="9489" y="0"/>
                  <a:pt x="8189" y="238"/>
                  <a:pt x="6964" y="703"/>
                </a:cubicBezTo>
                <a:lnTo>
                  <a:pt x="8345" y="4337"/>
                </a:lnTo>
                <a:close/>
              </a:path>
            </a:pathLst>
          </a:custGeom>
          <a:solidFill>
            <a:srgbClr val="33CCCC"/>
          </a:solidFill>
          <a:ln w="9525">
            <a:round/>
            <a:headEnd/>
            <a:tailEnd/>
          </a:ln>
          <a:effectLst/>
          <a:scene3d>
            <a:camera prst="legacyPerspectiveBottom">
              <a:rot lat="300000" lon="0" rev="0"/>
            </a:camera>
            <a:lightRig rig="legacyFlat3" dir="r"/>
          </a:scene3d>
          <a:sp3d extrusionH="887400" prstMaterial="legacyMatte">
            <a:bevelT w="13500" h="13500" prst="angle"/>
            <a:bevelB w="13500" h="13500" prst="angle"/>
            <a:extrusionClr>
              <a:srgbClr val="33CCCC"/>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sp>
        <p:nvSpPr>
          <p:cNvPr id="7174" name="Rectangle 6"/>
          <p:cNvSpPr>
            <a:spLocks noChangeArrowheads="1"/>
          </p:cNvSpPr>
          <p:nvPr/>
        </p:nvSpPr>
        <p:spPr bwMode="auto">
          <a:xfrm rot="-249808">
            <a:off x="3298825" y="3505200"/>
            <a:ext cx="1349375" cy="61913"/>
          </a:xfrm>
          <a:prstGeom prst="rect">
            <a:avLst/>
          </a:prstGeom>
          <a:solidFill>
            <a:srgbClr val="00FF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n-US" altLang="en-US"/>
          </a:p>
        </p:txBody>
      </p:sp>
      <p:sp>
        <p:nvSpPr>
          <p:cNvPr id="7175" name="Rectangle 7"/>
          <p:cNvSpPr>
            <a:spLocks noGrp="1" noChangeArrowheads="1"/>
          </p:cNvSpPr>
          <p:nvPr>
            <p:ph type="title" idx="4294967295"/>
          </p:nvPr>
        </p:nvSpPr>
        <p:spPr>
          <a:xfrm>
            <a:off x="685800" y="0"/>
            <a:ext cx="7772400" cy="1143000"/>
          </a:xfrm>
        </p:spPr>
        <p:txBody>
          <a:bodyPr/>
          <a:lstStyle/>
          <a:p>
            <a:r>
              <a:rPr lang="en-US" altLang="en-US" dirty="0"/>
              <a:t>ALS 8.3.1 </a:t>
            </a:r>
            <a:r>
              <a:rPr lang="en-US" altLang="en-US" dirty="0" smtClean="0"/>
              <a:t>optics</a:t>
            </a:r>
            <a:endParaRPr lang="en-US" altLang="en-US" dirty="0"/>
          </a:p>
        </p:txBody>
      </p:sp>
      <p:pic>
        <p:nvPicPr>
          <p:cNvPr id="7176" name="Picture 8" descr="suprbend_w"/>
          <p:cNvPicPr>
            <a:picLocks noChangeAspect="1" noChangeArrowheads="1"/>
          </p:cNvPicPr>
          <p:nvPr/>
        </p:nvPicPr>
        <p:blipFill>
          <a:blip r:embed="rId4" cstate="print">
            <a:extLst>
              <a:ext uri="{28A0092B-C50C-407E-A947-70E740481C1C}">
                <a14:useLocalDpi xmlns:a14="http://schemas.microsoft.com/office/drawing/2010/main" val="0"/>
              </a:ext>
            </a:extLst>
          </a:blip>
          <a:srcRect b="1248"/>
          <a:stretch>
            <a:fillRect/>
          </a:stretch>
        </p:blipFill>
        <p:spPr bwMode="auto">
          <a:xfrm>
            <a:off x="322263" y="1866900"/>
            <a:ext cx="1998662" cy="323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7" name="Rectangle 9"/>
          <p:cNvSpPr>
            <a:spLocks noChangeAspect="1" noChangeArrowheads="1"/>
          </p:cNvSpPr>
          <p:nvPr/>
        </p:nvSpPr>
        <p:spPr bwMode="auto">
          <a:xfrm rot="360000">
            <a:off x="3081338" y="3676650"/>
            <a:ext cx="327025" cy="142875"/>
          </a:xfrm>
          <a:prstGeom prst="rect">
            <a:avLst/>
          </a:prstGeom>
          <a:solidFill>
            <a:srgbClr val="808000"/>
          </a:solidFill>
          <a:ln w="9525">
            <a:miter lim="800000"/>
            <a:headEnd/>
            <a:tailEnd/>
          </a:ln>
          <a:effectLst/>
          <a:scene3d>
            <a:camera prst="legacyPerspectiveFront">
              <a:rot lat="17699996"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n-US" altLang="en-US"/>
          </a:p>
        </p:txBody>
      </p:sp>
      <p:sp>
        <p:nvSpPr>
          <p:cNvPr id="7178" name="AutoShape 10"/>
          <p:cNvSpPr>
            <a:spLocks noChangeAspect="1" noChangeArrowheads="1"/>
          </p:cNvSpPr>
          <p:nvPr/>
        </p:nvSpPr>
        <p:spPr bwMode="auto">
          <a:xfrm rot="10500000">
            <a:off x="1878013" y="3432175"/>
            <a:ext cx="1309687" cy="484188"/>
          </a:xfrm>
          <a:custGeom>
            <a:avLst/>
            <a:gdLst>
              <a:gd name="T0" fmla="*/ 654844 w 21600"/>
              <a:gd name="T1" fmla="*/ 0 h 21600"/>
              <a:gd name="T2" fmla="*/ 350826 w 21600"/>
              <a:gd name="T3" fmla="*/ 62160 h 21600"/>
              <a:gd name="T4" fmla="*/ 654844 w 21600"/>
              <a:gd name="T5" fmla="*/ 59896 h 21600"/>
              <a:gd name="T6" fmla="*/ 958861 w 21600"/>
              <a:gd name="T7" fmla="*/ 62160 h 21600"/>
              <a:gd name="T8" fmla="*/ 0 60000 65536"/>
              <a:gd name="T9" fmla="*/ 0 60000 65536"/>
              <a:gd name="T10" fmla="*/ 0 60000 65536"/>
              <a:gd name="T11" fmla="*/ 0 60000 65536"/>
              <a:gd name="T12" fmla="*/ 3401 w 21600"/>
              <a:gd name="T13" fmla="*/ 0 h 21600"/>
              <a:gd name="T14" fmla="*/ 18199 w 21600"/>
              <a:gd name="T15" fmla="*/ 4879 h 21600"/>
            </a:gdLst>
            <a:ahLst/>
            <a:cxnLst>
              <a:cxn ang="T8">
                <a:pos x="T0" y="T1"/>
              </a:cxn>
              <a:cxn ang="T9">
                <a:pos x="T2" y="T3"/>
              </a:cxn>
              <a:cxn ang="T10">
                <a:pos x="T4" y="T5"/>
              </a:cxn>
              <a:cxn ang="T11">
                <a:pos x="T6" y="T7"/>
              </a:cxn>
            </a:cxnLst>
            <a:rect l="T12" t="T13" r="T14" b="T15"/>
            <a:pathLst>
              <a:path w="21600" h="21600">
                <a:moveTo>
                  <a:pt x="6494" y="3906"/>
                </a:moveTo>
                <a:cubicBezTo>
                  <a:pt x="7785" y="3099"/>
                  <a:pt x="9277" y="2671"/>
                  <a:pt x="10800" y="2672"/>
                </a:cubicBezTo>
                <a:cubicBezTo>
                  <a:pt x="12322" y="2672"/>
                  <a:pt x="13814" y="3099"/>
                  <a:pt x="15105" y="3906"/>
                </a:cubicBezTo>
                <a:lnTo>
                  <a:pt x="16521" y="1639"/>
                </a:lnTo>
                <a:cubicBezTo>
                  <a:pt x="14805" y="568"/>
                  <a:pt x="12823" y="-1"/>
                  <a:pt x="10799" y="0"/>
                </a:cubicBezTo>
                <a:cubicBezTo>
                  <a:pt x="8776" y="0"/>
                  <a:pt x="6794" y="568"/>
                  <a:pt x="5078" y="1639"/>
                </a:cubicBezTo>
                <a:lnTo>
                  <a:pt x="6494" y="3906"/>
                </a:lnTo>
                <a:close/>
              </a:path>
            </a:pathLst>
          </a:custGeom>
          <a:solidFill>
            <a:srgbClr val="3366FF"/>
          </a:solidFill>
          <a:ln w="9525">
            <a:round/>
            <a:headEnd/>
            <a:tailEnd/>
          </a:ln>
          <a:effectLst/>
          <a:scene3d>
            <a:camera prst="legacyPerspectiveBottom">
              <a:rot lat="20699998" lon="0" rev="0"/>
            </a:camera>
            <a:lightRig rig="legacyFlat3" dir="t"/>
          </a:scene3d>
          <a:sp3d extrusionH="125400" prstMaterial="legacyMatte">
            <a:bevelT w="13500" h="13500" prst="angle"/>
            <a:bevelB w="13500" h="13500" prst="angle"/>
            <a:extrusionClr>
              <a:srgbClr val="DDDDDD"/>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a:p>
        </p:txBody>
      </p:sp>
      <p:grpSp>
        <p:nvGrpSpPr>
          <p:cNvPr id="7179" name="Group 11"/>
          <p:cNvGrpSpPr>
            <a:grpSpLocks/>
          </p:cNvGrpSpPr>
          <p:nvPr/>
        </p:nvGrpSpPr>
        <p:grpSpPr bwMode="auto">
          <a:xfrm>
            <a:off x="6413500" y="2738438"/>
            <a:ext cx="1387475" cy="2276475"/>
            <a:chOff x="2962" y="1779"/>
            <a:chExt cx="874" cy="1434"/>
          </a:xfrm>
        </p:grpSpPr>
        <p:pic>
          <p:nvPicPr>
            <p:cNvPr id="7180" name="Picture 12" descr="xtal_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62" y="1918"/>
              <a:ext cx="433" cy="1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1" name="Line 13"/>
            <p:cNvSpPr>
              <a:spLocks noChangeAspect="1" noChangeShapeType="1"/>
            </p:cNvSpPr>
            <p:nvPr/>
          </p:nvSpPr>
          <p:spPr bwMode="auto">
            <a:xfrm flipV="1">
              <a:off x="3187" y="1779"/>
              <a:ext cx="615" cy="44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82" name="Line 14"/>
            <p:cNvSpPr>
              <a:spLocks noChangeAspect="1" noChangeShapeType="1"/>
            </p:cNvSpPr>
            <p:nvPr/>
          </p:nvSpPr>
          <p:spPr bwMode="auto">
            <a:xfrm>
              <a:off x="3184" y="2248"/>
              <a:ext cx="652" cy="2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83" name="Line 15"/>
            <p:cNvSpPr>
              <a:spLocks noChangeAspect="1" noChangeShapeType="1"/>
            </p:cNvSpPr>
            <p:nvPr/>
          </p:nvSpPr>
          <p:spPr bwMode="auto">
            <a:xfrm flipV="1">
              <a:off x="3261" y="2108"/>
              <a:ext cx="328" cy="12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84" name="Line 16"/>
            <p:cNvSpPr>
              <a:spLocks noChangeAspect="1" noChangeShapeType="1"/>
            </p:cNvSpPr>
            <p:nvPr/>
          </p:nvSpPr>
          <p:spPr bwMode="auto">
            <a:xfrm>
              <a:off x="3259" y="2328"/>
              <a:ext cx="349" cy="31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7185" name="Text Box 17"/>
          <p:cNvSpPr txBox="1">
            <a:spLocks noChangeAspect="1" noChangeArrowheads="1"/>
          </p:cNvSpPr>
          <p:nvPr/>
        </p:nvSpPr>
        <p:spPr bwMode="auto">
          <a:xfrm>
            <a:off x="650875" y="1400175"/>
            <a:ext cx="14287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742950" indent="-285750" defTabSz="174625">
              <a:defRPr>
                <a:solidFill>
                  <a:schemeClr val="tx1"/>
                </a:solidFill>
                <a:latin typeface="Arial" charset="0"/>
              </a:defRPr>
            </a:lvl2pPr>
            <a:lvl3pPr marL="1143000" indent="-228600" defTabSz="174625">
              <a:defRPr>
                <a:solidFill>
                  <a:schemeClr val="tx1"/>
                </a:solidFill>
                <a:latin typeface="Arial" charset="0"/>
              </a:defRPr>
            </a:lvl3pPr>
            <a:lvl4pPr marL="1600200" indent="-228600" defTabSz="174625">
              <a:defRPr>
                <a:solidFill>
                  <a:schemeClr val="tx1"/>
                </a:solidFill>
                <a:latin typeface="Arial" charset="0"/>
              </a:defRPr>
            </a:lvl4pPr>
            <a:lvl5pPr marL="2057400" indent="-228600" defTabSz="174625">
              <a:defRPr>
                <a:solidFill>
                  <a:schemeClr val="tx1"/>
                </a:solidFill>
                <a:latin typeface="Arial" charset="0"/>
              </a:defRPr>
            </a:lvl5pPr>
            <a:lvl6pPr marL="2514600" indent="-228600" defTabSz="174625" fontAlgn="base">
              <a:spcBef>
                <a:spcPct val="0"/>
              </a:spcBef>
              <a:spcAft>
                <a:spcPct val="0"/>
              </a:spcAft>
              <a:defRPr>
                <a:solidFill>
                  <a:schemeClr val="tx1"/>
                </a:solidFill>
                <a:latin typeface="Arial" charset="0"/>
              </a:defRPr>
            </a:lvl6pPr>
            <a:lvl7pPr marL="2971800" indent="-228600" defTabSz="174625" fontAlgn="base">
              <a:spcBef>
                <a:spcPct val="0"/>
              </a:spcBef>
              <a:spcAft>
                <a:spcPct val="0"/>
              </a:spcAft>
              <a:defRPr>
                <a:solidFill>
                  <a:schemeClr val="tx1"/>
                </a:solidFill>
                <a:latin typeface="Arial" charset="0"/>
              </a:defRPr>
            </a:lvl7pPr>
            <a:lvl8pPr marL="3429000" indent="-228600" defTabSz="174625" fontAlgn="base">
              <a:spcBef>
                <a:spcPct val="0"/>
              </a:spcBef>
              <a:spcAft>
                <a:spcPct val="0"/>
              </a:spcAft>
              <a:defRPr>
                <a:solidFill>
                  <a:schemeClr val="tx1"/>
                </a:solidFill>
                <a:latin typeface="Arial" charset="0"/>
              </a:defRPr>
            </a:lvl8pPr>
            <a:lvl9pPr marL="3886200" indent="-228600" defTabSz="174625" fontAlgn="base">
              <a:spcBef>
                <a:spcPct val="0"/>
              </a:spcBef>
              <a:spcAft>
                <a:spcPct val="0"/>
              </a:spcAft>
              <a:defRPr>
                <a:solidFill>
                  <a:schemeClr val="tx1"/>
                </a:solidFill>
                <a:latin typeface="Arial" charset="0"/>
              </a:defRPr>
            </a:lvl9pPr>
          </a:lstStyle>
          <a:p>
            <a:pPr eaLnBrk="0" hangingPunct="0"/>
            <a:r>
              <a:rPr lang="en-US" altLang="en-US" sz="2100" b="1">
                <a:solidFill>
                  <a:srgbClr val="000000"/>
                </a:solidFill>
              </a:rPr>
              <a:t>Superbend</a:t>
            </a:r>
          </a:p>
        </p:txBody>
      </p:sp>
      <p:sp>
        <p:nvSpPr>
          <p:cNvPr id="7186" name="Text Box 18"/>
          <p:cNvSpPr txBox="1">
            <a:spLocks noChangeAspect="1" noChangeArrowheads="1"/>
          </p:cNvSpPr>
          <p:nvPr/>
        </p:nvSpPr>
        <p:spPr bwMode="auto">
          <a:xfrm>
            <a:off x="1843088" y="1676400"/>
            <a:ext cx="1812925" cy="1389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7392" tIns="8696" rIns="17392" bIns="8696">
            <a:spAutoFit/>
          </a:bodyPr>
          <a:lstStyle>
            <a:lvl1pPr defTabSz="174625">
              <a:defRPr>
                <a:solidFill>
                  <a:schemeClr val="tx1"/>
                </a:solidFill>
                <a:latin typeface="Arial" charset="0"/>
              </a:defRPr>
            </a:lvl1pPr>
            <a:lvl2pPr marL="742950" indent="-285750" defTabSz="174625">
              <a:defRPr>
                <a:solidFill>
                  <a:schemeClr val="tx1"/>
                </a:solidFill>
                <a:latin typeface="Arial" charset="0"/>
              </a:defRPr>
            </a:lvl2pPr>
            <a:lvl3pPr marL="1143000" indent="-228600" defTabSz="174625">
              <a:defRPr>
                <a:solidFill>
                  <a:schemeClr val="tx1"/>
                </a:solidFill>
                <a:latin typeface="Arial" charset="0"/>
              </a:defRPr>
            </a:lvl3pPr>
            <a:lvl4pPr marL="1600200" indent="-228600" defTabSz="174625">
              <a:defRPr>
                <a:solidFill>
                  <a:schemeClr val="tx1"/>
                </a:solidFill>
                <a:latin typeface="Arial" charset="0"/>
              </a:defRPr>
            </a:lvl4pPr>
            <a:lvl5pPr marL="2057400" indent="-228600" defTabSz="174625">
              <a:defRPr>
                <a:solidFill>
                  <a:schemeClr val="tx1"/>
                </a:solidFill>
                <a:latin typeface="Arial" charset="0"/>
              </a:defRPr>
            </a:lvl5pPr>
            <a:lvl6pPr marL="2514600" indent="-228600" defTabSz="174625" fontAlgn="base">
              <a:spcBef>
                <a:spcPct val="0"/>
              </a:spcBef>
              <a:spcAft>
                <a:spcPct val="0"/>
              </a:spcAft>
              <a:defRPr>
                <a:solidFill>
                  <a:schemeClr val="tx1"/>
                </a:solidFill>
                <a:latin typeface="Arial" charset="0"/>
              </a:defRPr>
            </a:lvl6pPr>
            <a:lvl7pPr marL="2971800" indent="-228600" defTabSz="174625" fontAlgn="base">
              <a:spcBef>
                <a:spcPct val="0"/>
              </a:spcBef>
              <a:spcAft>
                <a:spcPct val="0"/>
              </a:spcAft>
              <a:defRPr>
                <a:solidFill>
                  <a:schemeClr val="tx1"/>
                </a:solidFill>
                <a:latin typeface="Arial" charset="0"/>
              </a:defRPr>
            </a:lvl7pPr>
            <a:lvl8pPr marL="3429000" indent="-228600" defTabSz="174625" fontAlgn="base">
              <a:spcBef>
                <a:spcPct val="0"/>
              </a:spcBef>
              <a:spcAft>
                <a:spcPct val="0"/>
              </a:spcAft>
              <a:defRPr>
                <a:solidFill>
                  <a:schemeClr val="tx1"/>
                </a:solidFill>
                <a:latin typeface="Arial" charset="0"/>
              </a:defRPr>
            </a:lvl8pPr>
            <a:lvl9pPr marL="3886200" indent="-228600" defTabSz="174625" fontAlgn="base">
              <a:spcBef>
                <a:spcPct val="0"/>
              </a:spcBef>
              <a:spcAft>
                <a:spcPct val="0"/>
              </a:spcAft>
              <a:defRPr>
                <a:solidFill>
                  <a:schemeClr val="tx1"/>
                </a:solidFill>
                <a:latin typeface="Arial" charset="0"/>
              </a:defRPr>
            </a:lvl9pPr>
          </a:lstStyle>
          <a:p>
            <a:pPr algn="ctr" eaLnBrk="0" hangingPunct="0"/>
            <a:r>
              <a:rPr lang="en-US" altLang="en-US" b="1">
                <a:solidFill>
                  <a:srgbClr val="000000"/>
                </a:solidFill>
              </a:rPr>
              <a:t>Pt &amp; Rh </a:t>
            </a:r>
          </a:p>
          <a:p>
            <a:pPr algn="ctr" eaLnBrk="0" hangingPunct="0"/>
            <a:r>
              <a:rPr lang="en-US" altLang="en-US" b="1">
                <a:solidFill>
                  <a:srgbClr val="000000"/>
                </a:solidFill>
              </a:rPr>
              <a:t>on invar</a:t>
            </a:r>
          </a:p>
          <a:p>
            <a:pPr algn="ctr" eaLnBrk="0" hangingPunct="0"/>
            <a:r>
              <a:rPr lang="en-US" altLang="en-US" b="1">
                <a:solidFill>
                  <a:srgbClr val="000000"/>
                </a:solidFill>
              </a:rPr>
              <a:t>Plane</a:t>
            </a:r>
          </a:p>
          <a:p>
            <a:pPr algn="ctr" eaLnBrk="0" hangingPunct="0"/>
            <a:r>
              <a:rPr lang="en-US" altLang="en-US" b="1">
                <a:solidFill>
                  <a:srgbClr val="000000"/>
                </a:solidFill>
              </a:rPr>
              <a:t>Parabolic</a:t>
            </a:r>
          </a:p>
          <a:p>
            <a:pPr algn="ctr" eaLnBrk="0" hangingPunct="0"/>
            <a:r>
              <a:rPr lang="en-US" altLang="en-US" b="1">
                <a:solidFill>
                  <a:srgbClr val="000000"/>
                </a:solidFill>
              </a:rPr>
              <a:t>M1 mirror</a:t>
            </a:r>
          </a:p>
        </p:txBody>
      </p:sp>
      <p:sp>
        <p:nvSpPr>
          <p:cNvPr id="7187" name="Text Box 19"/>
          <p:cNvSpPr txBox="1">
            <a:spLocks noChangeAspect="1" noChangeArrowheads="1"/>
          </p:cNvSpPr>
          <p:nvPr/>
        </p:nvSpPr>
        <p:spPr bwMode="auto">
          <a:xfrm>
            <a:off x="3683000" y="1676400"/>
            <a:ext cx="1203325" cy="111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7392" tIns="8696" rIns="17392" bIns="8696">
            <a:spAutoFit/>
          </a:bodyPr>
          <a:lstStyle>
            <a:lvl1pPr defTabSz="174625">
              <a:defRPr>
                <a:solidFill>
                  <a:schemeClr val="tx1"/>
                </a:solidFill>
                <a:latin typeface="Arial" charset="0"/>
              </a:defRPr>
            </a:lvl1pPr>
            <a:lvl2pPr marL="742950" indent="-285750" defTabSz="174625">
              <a:defRPr>
                <a:solidFill>
                  <a:schemeClr val="tx1"/>
                </a:solidFill>
                <a:latin typeface="Arial" charset="0"/>
              </a:defRPr>
            </a:lvl2pPr>
            <a:lvl3pPr marL="1143000" indent="-228600" defTabSz="174625">
              <a:defRPr>
                <a:solidFill>
                  <a:schemeClr val="tx1"/>
                </a:solidFill>
                <a:latin typeface="Arial" charset="0"/>
              </a:defRPr>
            </a:lvl3pPr>
            <a:lvl4pPr marL="1600200" indent="-228600" defTabSz="174625">
              <a:defRPr>
                <a:solidFill>
                  <a:schemeClr val="tx1"/>
                </a:solidFill>
                <a:latin typeface="Arial" charset="0"/>
              </a:defRPr>
            </a:lvl4pPr>
            <a:lvl5pPr marL="2057400" indent="-228600" defTabSz="174625">
              <a:defRPr>
                <a:solidFill>
                  <a:schemeClr val="tx1"/>
                </a:solidFill>
                <a:latin typeface="Arial" charset="0"/>
              </a:defRPr>
            </a:lvl5pPr>
            <a:lvl6pPr marL="2514600" indent="-228600" defTabSz="174625" fontAlgn="base">
              <a:spcBef>
                <a:spcPct val="0"/>
              </a:spcBef>
              <a:spcAft>
                <a:spcPct val="0"/>
              </a:spcAft>
              <a:defRPr>
                <a:solidFill>
                  <a:schemeClr val="tx1"/>
                </a:solidFill>
                <a:latin typeface="Arial" charset="0"/>
              </a:defRPr>
            </a:lvl6pPr>
            <a:lvl7pPr marL="2971800" indent="-228600" defTabSz="174625" fontAlgn="base">
              <a:spcBef>
                <a:spcPct val="0"/>
              </a:spcBef>
              <a:spcAft>
                <a:spcPct val="0"/>
              </a:spcAft>
              <a:defRPr>
                <a:solidFill>
                  <a:schemeClr val="tx1"/>
                </a:solidFill>
                <a:latin typeface="Arial" charset="0"/>
              </a:defRPr>
            </a:lvl7pPr>
            <a:lvl8pPr marL="3429000" indent="-228600" defTabSz="174625" fontAlgn="base">
              <a:spcBef>
                <a:spcPct val="0"/>
              </a:spcBef>
              <a:spcAft>
                <a:spcPct val="0"/>
              </a:spcAft>
              <a:defRPr>
                <a:solidFill>
                  <a:schemeClr val="tx1"/>
                </a:solidFill>
                <a:latin typeface="Arial" charset="0"/>
              </a:defRPr>
            </a:lvl8pPr>
            <a:lvl9pPr marL="3886200" indent="-228600" defTabSz="174625" fontAlgn="base">
              <a:spcBef>
                <a:spcPct val="0"/>
              </a:spcBef>
              <a:spcAft>
                <a:spcPct val="0"/>
              </a:spcAft>
              <a:defRPr>
                <a:solidFill>
                  <a:schemeClr val="tx1"/>
                </a:solidFill>
                <a:latin typeface="Arial" charset="0"/>
              </a:defRPr>
            </a:lvl9pPr>
          </a:lstStyle>
          <a:p>
            <a:pPr algn="ctr" eaLnBrk="0" hangingPunct="0"/>
            <a:r>
              <a:rPr lang="en-US" altLang="en-US" b="1">
                <a:solidFill>
                  <a:srgbClr val="000000"/>
                </a:solidFill>
              </a:rPr>
              <a:t>Pt &amp; Rh </a:t>
            </a:r>
          </a:p>
          <a:p>
            <a:pPr algn="ctr" eaLnBrk="0" hangingPunct="0"/>
            <a:r>
              <a:rPr lang="en-US" altLang="en-US" b="1">
                <a:solidFill>
                  <a:srgbClr val="000000"/>
                </a:solidFill>
              </a:rPr>
              <a:t>on Si</a:t>
            </a:r>
          </a:p>
          <a:p>
            <a:pPr algn="ctr" eaLnBrk="0" hangingPunct="0"/>
            <a:r>
              <a:rPr lang="en-US" altLang="en-US" b="1">
                <a:solidFill>
                  <a:srgbClr val="000000"/>
                </a:solidFill>
              </a:rPr>
              <a:t>Torroidal</a:t>
            </a:r>
          </a:p>
          <a:p>
            <a:pPr algn="ctr" eaLnBrk="0" hangingPunct="0"/>
            <a:r>
              <a:rPr lang="en-US" altLang="en-US" b="1">
                <a:solidFill>
                  <a:srgbClr val="000000"/>
                </a:solidFill>
              </a:rPr>
              <a:t>M2 mirror</a:t>
            </a:r>
          </a:p>
        </p:txBody>
      </p:sp>
      <p:sp>
        <p:nvSpPr>
          <p:cNvPr id="7188" name="Text Box 20"/>
          <p:cNvSpPr txBox="1">
            <a:spLocks noChangeAspect="1" noChangeArrowheads="1"/>
          </p:cNvSpPr>
          <p:nvPr/>
        </p:nvSpPr>
        <p:spPr bwMode="auto">
          <a:xfrm>
            <a:off x="2447925" y="4481513"/>
            <a:ext cx="1787525" cy="839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742950" indent="-285750" defTabSz="174625">
              <a:defRPr>
                <a:solidFill>
                  <a:schemeClr val="tx1"/>
                </a:solidFill>
                <a:latin typeface="Arial" charset="0"/>
              </a:defRPr>
            </a:lvl2pPr>
            <a:lvl3pPr marL="1143000" indent="-228600" defTabSz="174625">
              <a:defRPr>
                <a:solidFill>
                  <a:schemeClr val="tx1"/>
                </a:solidFill>
                <a:latin typeface="Arial" charset="0"/>
              </a:defRPr>
            </a:lvl3pPr>
            <a:lvl4pPr marL="1600200" indent="-228600" defTabSz="174625">
              <a:defRPr>
                <a:solidFill>
                  <a:schemeClr val="tx1"/>
                </a:solidFill>
                <a:latin typeface="Arial" charset="0"/>
              </a:defRPr>
            </a:lvl4pPr>
            <a:lvl5pPr marL="2057400" indent="-228600" defTabSz="174625">
              <a:defRPr>
                <a:solidFill>
                  <a:schemeClr val="tx1"/>
                </a:solidFill>
                <a:latin typeface="Arial" charset="0"/>
              </a:defRPr>
            </a:lvl5pPr>
            <a:lvl6pPr marL="2514600" indent="-228600" defTabSz="174625" fontAlgn="base">
              <a:spcBef>
                <a:spcPct val="0"/>
              </a:spcBef>
              <a:spcAft>
                <a:spcPct val="0"/>
              </a:spcAft>
              <a:defRPr>
                <a:solidFill>
                  <a:schemeClr val="tx1"/>
                </a:solidFill>
                <a:latin typeface="Arial" charset="0"/>
              </a:defRPr>
            </a:lvl6pPr>
            <a:lvl7pPr marL="2971800" indent="-228600" defTabSz="174625" fontAlgn="base">
              <a:spcBef>
                <a:spcPct val="0"/>
              </a:spcBef>
              <a:spcAft>
                <a:spcPct val="0"/>
              </a:spcAft>
              <a:defRPr>
                <a:solidFill>
                  <a:schemeClr val="tx1"/>
                </a:solidFill>
                <a:latin typeface="Arial" charset="0"/>
              </a:defRPr>
            </a:lvl7pPr>
            <a:lvl8pPr marL="3429000" indent="-228600" defTabSz="174625" fontAlgn="base">
              <a:spcBef>
                <a:spcPct val="0"/>
              </a:spcBef>
              <a:spcAft>
                <a:spcPct val="0"/>
              </a:spcAft>
              <a:defRPr>
                <a:solidFill>
                  <a:schemeClr val="tx1"/>
                </a:solidFill>
                <a:latin typeface="Arial" charset="0"/>
              </a:defRPr>
            </a:lvl8pPr>
            <a:lvl9pPr marL="3886200" indent="-228600" defTabSz="174625" fontAlgn="base">
              <a:spcBef>
                <a:spcPct val="0"/>
              </a:spcBef>
              <a:spcAft>
                <a:spcPct val="0"/>
              </a:spcAft>
              <a:defRPr>
                <a:solidFill>
                  <a:schemeClr val="tx1"/>
                </a:solidFill>
                <a:latin typeface="Arial" charset="0"/>
              </a:defRPr>
            </a:lvl9pPr>
          </a:lstStyle>
          <a:p>
            <a:pPr algn="ctr" eaLnBrk="0" hangingPunct="0"/>
            <a:r>
              <a:rPr lang="en-US" altLang="en-US" b="1">
                <a:solidFill>
                  <a:srgbClr val="000000"/>
                </a:solidFill>
              </a:rPr>
              <a:t>two flat</a:t>
            </a:r>
          </a:p>
          <a:p>
            <a:pPr algn="ctr" eaLnBrk="0" hangingPunct="0"/>
            <a:r>
              <a:rPr lang="en-US" altLang="en-US" b="1">
                <a:solidFill>
                  <a:srgbClr val="000000"/>
                </a:solidFill>
              </a:rPr>
              <a:t>Si(111)</a:t>
            </a:r>
          </a:p>
          <a:p>
            <a:pPr algn="ctr" eaLnBrk="0" hangingPunct="0"/>
            <a:r>
              <a:rPr lang="en-US" altLang="en-US" b="1">
                <a:solidFill>
                  <a:srgbClr val="000000"/>
                </a:solidFill>
              </a:rPr>
              <a:t>monochromator</a:t>
            </a:r>
          </a:p>
        </p:txBody>
      </p:sp>
      <p:sp>
        <p:nvSpPr>
          <p:cNvPr id="7189" name="Text Box 21"/>
          <p:cNvSpPr txBox="1">
            <a:spLocks noChangeAspect="1" noChangeArrowheads="1"/>
          </p:cNvSpPr>
          <p:nvPr/>
        </p:nvSpPr>
        <p:spPr bwMode="auto">
          <a:xfrm>
            <a:off x="6049963" y="5103813"/>
            <a:ext cx="157321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742950" indent="-285750" defTabSz="174625">
              <a:defRPr>
                <a:solidFill>
                  <a:schemeClr val="tx1"/>
                </a:solidFill>
                <a:latin typeface="Arial" charset="0"/>
              </a:defRPr>
            </a:lvl2pPr>
            <a:lvl3pPr marL="1143000" indent="-228600" defTabSz="174625">
              <a:defRPr>
                <a:solidFill>
                  <a:schemeClr val="tx1"/>
                </a:solidFill>
                <a:latin typeface="Arial" charset="0"/>
              </a:defRPr>
            </a:lvl3pPr>
            <a:lvl4pPr marL="1600200" indent="-228600" defTabSz="174625">
              <a:defRPr>
                <a:solidFill>
                  <a:schemeClr val="tx1"/>
                </a:solidFill>
                <a:latin typeface="Arial" charset="0"/>
              </a:defRPr>
            </a:lvl4pPr>
            <a:lvl5pPr marL="2057400" indent="-228600" defTabSz="174625">
              <a:defRPr>
                <a:solidFill>
                  <a:schemeClr val="tx1"/>
                </a:solidFill>
                <a:latin typeface="Arial" charset="0"/>
              </a:defRPr>
            </a:lvl5pPr>
            <a:lvl6pPr marL="2514600" indent="-228600" defTabSz="174625" fontAlgn="base">
              <a:spcBef>
                <a:spcPct val="0"/>
              </a:spcBef>
              <a:spcAft>
                <a:spcPct val="0"/>
              </a:spcAft>
              <a:defRPr>
                <a:solidFill>
                  <a:schemeClr val="tx1"/>
                </a:solidFill>
                <a:latin typeface="Arial" charset="0"/>
              </a:defRPr>
            </a:lvl6pPr>
            <a:lvl7pPr marL="2971800" indent="-228600" defTabSz="174625" fontAlgn="base">
              <a:spcBef>
                <a:spcPct val="0"/>
              </a:spcBef>
              <a:spcAft>
                <a:spcPct val="0"/>
              </a:spcAft>
              <a:defRPr>
                <a:solidFill>
                  <a:schemeClr val="tx1"/>
                </a:solidFill>
                <a:latin typeface="Arial" charset="0"/>
              </a:defRPr>
            </a:lvl7pPr>
            <a:lvl8pPr marL="3429000" indent="-228600" defTabSz="174625" fontAlgn="base">
              <a:spcBef>
                <a:spcPct val="0"/>
              </a:spcBef>
              <a:spcAft>
                <a:spcPct val="0"/>
              </a:spcAft>
              <a:defRPr>
                <a:solidFill>
                  <a:schemeClr val="tx1"/>
                </a:solidFill>
                <a:latin typeface="Arial" charset="0"/>
              </a:defRPr>
            </a:lvl8pPr>
            <a:lvl9pPr marL="3886200" indent="-228600" defTabSz="174625" fontAlgn="base">
              <a:spcBef>
                <a:spcPct val="0"/>
              </a:spcBef>
              <a:spcAft>
                <a:spcPct val="0"/>
              </a:spcAft>
              <a:defRPr>
                <a:solidFill>
                  <a:schemeClr val="tx1"/>
                </a:solidFill>
                <a:latin typeface="Arial" charset="0"/>
              </a:defRPr>
            </a:lvl9pPr>
          </a:lstStyle>
          <a:p>
            <a:pPr algn="ctr" eaLnBrk="0" hangingPunct="0"/>
            <a:r>
              <a:rPr lang="en-US" altLang="en-US" sz="1700" b="1">
                <a:solidFill>
                  <a:srgbClr val="000000"/>
                </a:solidFill>
              </a:rPr>
              <a:t>Protein Crystal</a:t>
            </a:r>
          </a:p>
        </p:txBody>
      </p:sp>
      <p:sp>
        <p:nvSpPr>
          <p:cNvPr id="7190" name="Rectangle 22"/>
          <p:cNvSpPr>
            <a:spLocks noChangeArrowheads="1"/>
          </p:cNvSpPr>
          <p:nvPr/>
        </p:nvSpPr>
        <p:spPr bwMode="auto">
          <a:xfrm>
            <a:off x="5716588" y="35147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n-US" altLang="en-US"/>
          </a:p>
        </p:txBody>
      </p:sp>
      <p:sp>
        <p:nvSpPr>
          <p:cNvPr id="7191" name="Rectangle 23"/>
          <p:cNvSpPr>
            <a:spLocks noChangeArrowheads="1"/>
          </p:cNvSpPr>
          <p:nvPr/>
        </p:nvSpPr>
        <p:spPr bwMode="auto">
          <a:xfrm>
            <a:off x="5716588" y="27908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n-US" altLang="en-US"/>
          </a:p>
        </p:txBody>
      </p:sp>
      <p:sp>
        <p:nvSpPr>
          <p:cNvPr id="7192" name="Rectangle 24"/>
          <p:cNvSpPr>
            <a:spLocks noChangeArrowheads="1"/>
          </p:cNvSpPr>
          <p:nvPr/>
        </p:nvSpPr>
        <p:spPr bwMode="auto">
          <a:xfrm>
            <a:off x="5945188" y="3629025"/>
            <a:ext cx="76200" cy="5556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n-US" altLang="en-US"/>
          </a:p>
        </p:txBody>
      </p:sp>
      <p:sp>
        <p:nvSpPr>
          <p:cNvPr id="7193" name="Rectangle 25"/>
          <p:cNvSpPr>
            <a:spLocks noChangeArrowheads="1"/>
          </p:cNvSpPr>
          <p:nvPr/>
        </p:nvSpPr>
        <p:spPr bwMode="auto">
          <a:xfrm>
            <a:off x="5945188" y="2790825"/>
            <a:ext cx="82550" cy="5810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n-US" altLang="en-US"/>
          </a:p>
        </p:txBody>
      </p:sp>
      <p:sp>
        <p:nvSpPr>
          <p:cNvPr id="7194" name="Line 26"/>
          <p:cNvSpPr>
            <a:spLocks noChangeShapeType="1"/>
          </p:cNvSpPr>
          <p:nvPr/>
        </p:nvSpPr>
        <p:spPr bwMode="auto">
          <a:xfrm flipV="1">
            <a:off x="5797550" y="3308350"/>
            <a:ext cx="127000" cy="13335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95" name="Line 27"/>
          <p:cNvSpPr>
            <a:spLocks noChangeShapeType="1"/>
          </p:cNvSpPr>
          <p:nvPr/>
        </p:nvSpPr>
        <p:spPr bwMode="auto">
          <a:xfrm>
            <a:off x="5791200" y="3524250"/>
            <a:ext cx="146050" cy="15875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96" name="AutoShape 28"/>
          <p:cNvSpPr>
            <a:spLocks noChangeArrowheads="1"/>
          </p:cNvSpPr>
          <p:nvPr/>
        </p:nvSpPr>
        <p:spPr bwMode="auto">
          <a:xfrm rot="-5400000">
            <a:off x="2073275" y="3463925"/>
            <a:ext cx="82550" cy="825500"/>
          </a:xfrm>
          <a:prstGeom prst="triangle">
            <a:avLst>
              <a:gd name="adj" fmla="val 50000"/>
            </a:avLst>
          </a:prstGeom>
          <a:solidFill>
            <a:srgbClr val="00FF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n-US" altLang="en-US"/>
          </a:p>
        </p:txBody>
      </p:sp>
      <p:sp>
        <p:nvSpPr>
          <p:cNvPr id="7197" name="Rectangle 29"/>
          <p:cNvSpPr>
            <a:spLocks noChangeArrowheads="1"/>
          </p:cNvSpPr>
          <p:nvPr/>
        </p:nvSpPr>
        <p:spPr bwMode="auto">
          <a:xfrm rot="-733861">
            <a:off x="2517775" y="3759200"/>
            <a:ext cx="787400" cy="69850"/>
          </a:xfrm>
          <a:prstGeom prst="rect">
            <a:avLst/>
          </a:prstGeom>
          <a:solidFill>
            <a:srgbClr val="00FF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n-US" altLang="en-US"/>
          </a:p>
        </p:txBody>
      </p:sp>
      <p:sp>
        <p:nvSpPr>
          <p:cNvPr id="7198" name="Rectangle 30"/>
          <p:cNvSpPr>
            <a:spLocks noChangeArrowheads="1"/>
          </p:cNvSpPr>
          <p:nvPr/>
        </p:nvSpPr>
        <p:spPr bwMode="auto">
          <a:xfrm rot="-3648441">
            <a:off x="3206750" y="3613150"/>
            <a:ext cx="214313" cy="68263"/>
          </a:xfrm>
          <a:prstGeom prst="rect">
            <a:avLst/>
          </a:prstGeom>
          <a:solidFill>
            <a:srgbClr val="00FF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n-US" altLang="en-US"/>
          </a:p>
        </p:txBody>
      </p:sp>
      <p:sp>
        <p:nvSpPr>
          <p:cNvPr id="7199" name="Rectangle 31"/>
          <p:cNvSpPr>
            <a:spLocks noChangeAspect="1" noChangeArrowheads="1"/>
          </p:cNvSpPr>
          <p:nvPr/>
        </p:nvSpPr>
        <p:spPr bwMode="auto">
          <a:xfrm rot="360000">
            <a:off x="3151188" y="3338513"/>
            <a:ext cx="327025" cy="142875"/>
          </a:xfrm>
          <a:prstGeom prst="rect">
            <a:avLst/>
          </a:prstGeom>
          <a:solidFill>
            <a:srgbClr val="808000"/>
          </a:solidFill>
          <a:ln w="9525">
            <a:miter lim="800000"/>
            <a:headEnd/>
            <a:tailEnd/>
          </a:ln>
          <a:effectLst/>
          <a:scene3d>
            <a:camera prst="legacyPerspectiveFront">
              <a:rot lat="17699996"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n-US" altLang="en-US"/>
          </a:p>
        </p:txBody>
      </p:sp>
      <p:sp>
        <p:nvSpPr>
          <p:cNvPr id="7200" name="AutoShape 32"/>
          <p:cNvSpPr>
            <a:spLocks noChangeArrowheads="1"/>
          </p:cNvSpPr>
          <p:nvPr/>
        </p:nvSpPr>
        <p:spPr bwMode="auto">
          <a:xfrm rot="-5400000">
            <a:off x="5665787" y="2432051"/>
            <a:ext cx="68263" cy="2112962"/>
          </a:xfrm>
          <a:custGeom>
            <a:avLst/>
            <a:gdLst>
              <a:gd name="T0" fmla="*/ 59730 w 21600"/>
              <a:gd name="T1" fmla="*/ 1056481 h 21600"/>
              <a:gd name="T2" fmla="*/ 34132 w 21600"/>
              <a:gd name="T3" fmla="*/ 2112962 h 21600"/>
              <a:gd name="T4" fmla="*/ 8533 w 21600"/>
              <a:gd name="T5" fmla="*/ 1056481 h 21600"/>
              <a:gd name="T6" fmla="*/ 34132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00FF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1" name="Text Box 33"/>
          <p:cNvSpPr txBox="1">
            <a:spLocks noChangeAspect="1" noChangeArrowheads="1"/>
          </p:cNvSpPr>
          <p:nvPr/>
        </p:nvSpPr>
        <p:spPr bwMode="auto">
          <a:xfrm>
            <a:off x="5057775" y="1676400"/>
            <a:ext cx="900113"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742950" indent="-285750" defTabSz="174625">
              <a:defRPr>
                <a:solidFill>
                  <a:schemeClr val="tx1"/>
                </a:solidFill>
                <a:latin typeface="Arial" charset="0"/>
              </a:defRPr>
            </a:lvl2pPr>
            <a:lvl3pPr marL="1143000" indent="-228600" defTabSz="174625">
              <a:defRPr>
                <a:solidFill>
                  <a:schemeClr val="tx1"/>
                </a:solidFill>
                <a:latin typeface="Arial" charset="0"/>
              </a:defRPr>
            </a:lvl3pPr>
            <a:lvl4pPr marL="1600200" indent="-228600" defTabSz="174625">
              <a:defRPr>
                <a:solidFill>
                  <a:schemeClr val="tx1"/>
                </a:solidFill>
                <a:latin typeface="Arial" charset="0"/>
              </a:defRPr>
            </a:lvl4pPr>
            <a:lvl5pPr marL="2057400" indent="-228600" defTabSz="174625">
              <a:defRPr>
                <a:solidFill>
                  <a:schemeClr val="tx1"/>
                </a:solidFill>
                <a:latin typeface="Arial" charset="0"/>
              </a:defRPr>
            </a:lvl5pPr>
            <a:lvl6pPr marL="2514600" indent="-228600" defTabSz="174625" fontAlgn="base">
              <a:spcBef>
                <a:spcPct val="0"/>
              </a:spcBef>
              <a:spcAft>
                <a:spcPct val="0"/>
              </a:spcAft>
              <a:defRPr>
                <a:solidFill>
                  <a:schemeClr val="tx1"/>
                </a:solidFill>
                <a:latin typeface="Arial" charset="0"/>
              </a:defRPr>
            </a:lvl6pPr>
            <a:lvl7pPr marL="2971800" indent="-228600" defTabSz="174625" fontAlgn="base">
              <a:spcBef>
                <a:spcPct val="0"/>
              </a:spcBef>
              <a:spcAft>
                <a:spcPct val="0"/>
              </a:spcAft>
              <a:defRPr>
                <a:solidFill>
                  <a:schemeClr val="tx1"/>
                </a:solidFill>
                <a:latin typeface="Arial" charset="0"/>
              </a:defRPr>
            </a:lvl7pPr>
            <a:lvl8pPr marL="3429000" indent="-228600" defTabSz="174625" fontAlgn="base">
              <a:spcBef>
                <a:spcPct val="0"/>
              </a:spcBef>
              <a:spcAft>
                <a:spcPct val="0"/>
              </a:spcAft>
              <a:defRPr>
                <a:solidFill>
                  <a:schemeClr val="tx1"/>
                </a:solidFill>
                <a:latin typeface="Arial" charset="0"/>
              </a:defRPr>
            </a:lvl8pPr>
            <a:lvl9pPr marL="3886200" indent="-228600" defTabSz="174625" fontAlgn="base">
              <a:spcBef>
                <a:spcPct val="0"/>
              </a:spcBef>
              <a:spcAft>
                <a:spcPct val="0"/>
              </a:spcAft>
              <a:defRPr>
                <a:solidFill>
                  <a:schemeClr val="tx1"/>
                </a:solidFill>
                <a:latin typeface="Arial" charset="0"/>
              </a:defRPr>
            </a:lvl9pPr>
          </a:lstStyle>
          <a:p>
            <a:pPr algn="ctr" eaLnBrk="0" hangingPunct="0"/>
            <a:r>
              <a:rPr lang="en-US" altLang="en-US" sz="1700" b="1">
                <a:solidFill>
                  <a:srgbClr val="000000"/>
                </a:solidFill>
              </a:rPr>
              <a:t>100 </a:t>
            </a:r>
            <a:r>
              <a:rPr lang="el-GR" altLang="en-US" sz="1700" b="1">
                <a:solidFill>
                  <a:srgbClr val="000000"/>
                </a:solidFill>
                <a:cs typeface="Arial" charset="0"/>
              </a:rPr>
              <a:t>μ</a:t>
            </a:r>
            <a:r>
              <a:rPr lang="en-US" altLang="en-US" sz="1700" b="1">
                <a:solidFill>
                  <a:srgbClr val="000000"/>
                </a:solidFill>
                <a:cs typeface="Arial" charset="0"/>
              </a:rPr>
              <a:t>m</a:t>
            </a:r>
            <a:endParaRPr lang="el-GR" altLang="en-US" sz="1700" b="1">
              <a:solidFill>
                <a:srgbClr val="000000"/>
              </a:solidFill>
              <a:cs typeface="Arial" charset="0"/>
            </a:endParaRPr>
          </a:p>
          <a:p>
            <a:pPr algn="ctr" eaLnBrk="0" hangingPunct="0"/>
            <a:r>
              <a:rPr lang="en-US" altLang="en-US" sz="1700" b="1">
                <a:solidFill>
                  <a:srgbClr val="000000"/>
                </a:solidFill>
              </a:rPr>
              <a:t>aperture</a:t>
            </a:r>
          </a:p>
        </p:txBody>
      </p:sp>
      <p:sp>
        <p:nvSpPr>
          <p:cNvPr id="7202" name="Text Box 34"/>
          <p:cNvSpPr txBox="1">
            <a:spLocks noChangeAspect="1" noChangeArrowheads="1"/>
          </p:cNvSpPr>
          <p:nvPr/>
        </p:nvSpPr>
        <p:spPr bwMode="auto">
          <a:xfrm>
            <a:off x="6429375" y="1911350"/>
            <a:ext cx="76835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742950" indent="-285750" defTabSz="174625">
              <a:defRPr>
                <a:solidFill>
                  <a:schemeClr val="tx1"/>
                </a:solidFill>
                <a:latin typeface="Arial" charset="0"/>
              </a:defRPr>
            </a:lvl2pPr>
            <a:lvl3pPr marL="1143000" indent="-228600" defTabSz="174625">
              <a:defRPr>
                <a:solidFill>
                  <a:schemeClr val="tx1"/>
                </a:solidFill>
                <a:latin typeface="Arial" charset="0"/>
              </a:defRPr>
            </a:lvl3pPr>
            <a:lvl4pPr marL="1600200" indent="-228600" defTabSz="174625">
              <a:defRPr>
                <a:solidFill>
                  <a:schemeClr val="tx1"/>
                </a:solidFill>
                <a:latin typeface="Arial" charset="0"/>
              </a:defRPr>
            </a:lvl4pPr>
            <a:lvl5pPr marL="2057400" indent="-228600" defTabSz="174625">
              <a:defRPr>
                <a:solidFill>
                  <a:schemeClr val="tx1"/>
                </a:solidFill>
                <a:latin typeface="Arial" charset="0"/>
              </a:defRPr>
            </a:lvl5pPr>
            <a:lvl6pPr marL="2514600" indent="-228600" defTabSz="174625" fontAlgn="base">
              <a:spcBef>
                <a:spcPct val="0"/>
              </a:spcBef>
              <a:spcAft>
                <a:spcPct val="0"/>
              </a:spcAft>
              <a:defRPr>
                <a:solidFill>
                  <a:schemeClr val="tx1"/>
                </a:solidFill>
                <a:latin typeface="Arial" charset="0"/>
              </a:defRPr>
            </a:lvl6pPr>
            <a:lvl7pPr marL="2971800" indent="-228600" defTabSz="174625" fontAlgn="base">
              <a:spcBef>
                <a:spcPct val="0"/>
              </a:spcBef>
              <a:spcAft>
                <a:spcPct val="0"/>
              </a:spcAft>
              <a:defRPr>
                <a:solidFill>
                  <a:schemeClr val="tx1"/>
                </a:solidFill>
                <a:latin typeface="Arial" charset="0"/>
              </a:defRPr>
            </a:lvl7pPr>
            <a:lvl8pPr marL="3429000" indent="-228600" defTabSz="174625" fontAlgn="base">
              <a:spcBef>
                <a:spcPct val="0"/>
              </a:spcBef>
              <a:spcAft>
                <a:spcPct val="0"/>
              </a:spcAft>
              <a:defRPr>
                <a:solidFill>
                  <a:schemeClr val="tx1"/>
                </a:solidFill>
                <a:latin typeface="Arial" charset="0"/>
              </a:defRPr>
            </a:lvl8pPr>
            <a:lvl9pPr marL="3886200" indent="-228600" defTabSz="174625" fontAlgn="base">
              <a:spcBef>
                <a:spcPct val="0"/>
              </a:spcBef>
              <a:spcAft>
                <a:spcPct val="0"/>
              </a:spcAft>
              <a:defRPr>
                <a:solidFill>
                  <a:schemeClr val="tx1"/>
                </a:solidFill>
                <a:latin typeface="Arial" charset="0"/>
              </a:defRPr>
            </a:lvl9pPr>
          </a:lstStyle>
          <a:p>
            <a:pPr algn="ctr" eaLnBrk="0" hangingPunct="0"/>
            <a:r>
              <a:rPr lang="en-US" altLang="en-US" sz="1700" b="1">
                <a:solidFill>
                  <a:srgbClr val="000000"/>
                </a:solidFill>
              </a:rPr>
              <a:t>Scatter</a:t>
            </a:r>
          </a:p>
          <a:p>
            <a:pPr algn="ctr" eaLnBrk="0" hangingPunct="0"/>
            <a:r>
              <a:rPr lang="en-US" altLang="en-US" sz="1700" b="1">
                <a:solidFill>
                  <a:srgbClr val="000000"/>
                </a:solidFill>
              </a:rPr>
              <a:t>guard</a:t>
            </a:r>
          </a:p>
        </p:txBody>
      </p:sp>
      <p:sp>
        <p:nvSpPr>
          <p:cNvPr id="7203" name="Line 35"/>
          <p:cNvSpPr>
            <a:spLocks noChangeShapeType="1"/>
          </p:cNvSpPr>
          <p:nvPr/>
        </p:nvSpPr>
        <p:spPr bwMode="auto">
          <a:xfrm flipH="1">
            <a:off x="2568575" y="3106738"/>
            <a:ext cx="44450" cy="6667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04" name="Line 36"/>
          <p:cNvSpPr>
            <a:spLocks noChangeShapeType="1"/>
          </p:cNvSpPr>
          <p:nvPr/>
        </p:nvSpPr>
        <p:spPr bwMode="auto">
          <a:xfrm flipH="1" flipV="1">
            <a:off x="3338513" y="3919538"/>
            <a:ext cx="73025" cy="4492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05" name="Line 37"/>
          <p:cNvSpPr>
            <a:spLocks noChangeShapeType="1"/>
          </p:cNvSpPr>
          <p:nvPr/>
        </p:nvSpPr>
        <p:spPr bwMode="auto">
          <a:xfrm>
            <a:off x="4587875" y="2844800"/>
            <a:ext cx="28575"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06" name="Line 38"/>
          <p:cNvSpPr>
            <a:spLocks noChangeShapeType="1"/>
          </p:cNvSpPr>
          <p:nvPr/>
        </p:nvSpPr>
        <p:spPr bwMode="auto">
          <a:xfrm>
            <a:off x="5486400" y="2263775"/>
            <a:ext cx="188913" cy="4508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07" name="Line 39"/>
          <p:cNvSpPr>
            <a:spLocks noChangeShapeType="1"/>
          </p:cNvSpPr>
          <p:nvPr/>
        </p:nvSpPr>
        <p:spPr bwMode="auto">
          <a:xfrm flipH="1">
            <a:off x="6022975" y="2249488"/>
            <a:ext cx="436563" cy="4937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08" name="Rectangle 40"/>
          <p:cNvSpPr>
            <a:spLocks noChangeArrowheads="1"/>
          </p:cNvSpPr>
          <p:nvPr/>
        </p:nvSpPr>
        <p:spPr bwMode="auto">
          <a:xfrm>
            <a:off x="3838575" y="359568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n-US" altLang="en-US"/>
          </a:p>
        </p:txBody>
      </p:sp>
      <p:sp>
        <p:nvSpPr>
          <p:cNvPr id="7209" name="Rectangle 41"/>
          <p:cNvSpPr>
            <a:spLocks noChangeArrowheads="1"/>
          </p:cNvSpPr>
          <p:nvPr/>
        </p:nvSpPr>
        <p:spPr bwMode="auto">
          <a:xfrm>
            <a:off x="3833813" y="334803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n-US" altLang="en-US"/>
          </a:p>
        </p:txBody>
      </p:sp>
      <p:sp>
        <p:nvSpPr>
          <p:cNvPr id="7210" name="Rectangle 42"/>
          <p:cNvSpPr>
            <a:spLocks noChangeArrowheads="1"/>
          </p:cNvSpPr>
          <p:nvPr/>
        </p:nvSpPr>
        <p:spPr bwMode="auto">
          <a:xfrm>
            <a:off x="3971925" y="350520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n-US" altLang="en-US"/>
          </a:p>
        </p:txBody>
      </p:sp>
      <p:sp>
        <p:nvSpPr>
          <p:cNvPr id="7211" name="Text Box 43"/>
          <p:cNvSpPr txBox="1">
            <a:spLocks noChangeAspect="1" noChangeArrowheads="1"/>
          </p:cNvSpPr>
          <p:nvPr/>
        </p:nvSpPr>
        <p:spPr bwMode="auto">
          <a:xfrm>
            <a:off x="3967163" y="4129088"/>
            <a:ext cx="1444625"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742950" indent="-285750" defTabSz="174625">
              <a:defRPr>
                <a:solidFill>
                  <a:schemeClr val="tx1"/>
                </a:solidFill>
                <a:latin typeface="Arial" charset="0"/>
              </a:defRPr>
            </a:lvl2pPr>
            <a:lvl3pPr marL="1143000" indent="-228600" defTabSz="174625">
              <a:defRPr>
                <a:solidFill>
                  <a:schemeClr val="tx1"/>
                </a:solidFill>
                <a:latin typeface="Arial" charset="0"/>
              </a:defRPr>
            </a:lvl3pPr>
            <a:lvl4pPr marL="1600200" indent="-228600" defTabSz="174625">
              <a:defRPr>
                <a:solidFill>
                  <a:schemeClr val="tx1"/>
                </a:solidFill>
                <a:latin typeface="Arial" charset="0"/>
              </a:defRPr>
            </a:lvl4pPr>
            <a:lvl5pPr marL="2057400" indent="-228600" defTabSz="174625">
              <a:defRPr>
                <a:solidFill>
                  <a:schemeClr val="tx1"/>
                </a:solidFill>
                <a:latin typeface="Arial" charset="0"/>
              </a:defRPr>
            </a:lvl5pPr>
            <a:lvl6pPr marL="2514600" indent="-228600" defTabSz="174625" fontAlgn="base">
              <a:spcBef>
                <a:spcPct val="0"/>
              </a:spcBef>
              <a:spcAft>
                <a:spcPct val="0"/>
              </a:spcAft>
              <a:defRPr>
                <a:solidFill>
                  <a:schemeClr val="tx1"/>
                </a:solidFill>
                <a:latin typeface="Arial" charset="0"/>
              </a:defRPr>
            </a:lvl6pPr>
            <a:lvl7pPr marL="2971800" indent="-228600" defTabSz="174625" fontAlgn="base">
              <a:spcBef>
                <a:spcPct val="0"/>
              </a:spcBef>
              <a:spcAft>
                <a:spcPct val="0"/>
              </a:spcAft>
              <a:defRPr>
                <a:solidFill>
                  <a:schemeClr val="tx1"/>
                </a:solidFill>
                <a:latin typeface="Arial" charset="0"/>
              </a:defRPr>
            </a:lvl7pPr>
            <a:lvl8pPr marL="3429000" indent="-228600" defTabSz="174625" fontAlgn="base">
              <a:spcBef>
                <a:spcPct val="0"/>
              </a:spcBef>
              <a:spcAft>
                <a:spcPct val="0"/>
              </a:spcAft>
              <a:defRPr>
                <a:solidFill>
                  <a:schemeClr val="tx1"/>
                </a:solidFill>
                <a:latin typeface="Arial" charset="0"/>
              </a:defRPr>
            </a:lvl8pPr>
            <a:lvl9pPr marL="3886200" indent="-228600" defTabSz="174625" fontAlgn="base">
              <a:spcBef>
                <a:spcPct val="0"/>
              </a:spcBef>
              <a:spcAft>
                <a:spcPct val="0"/>
              </a:spcAft>
              <a:defRPr>
                <a:solidFill>
                  <a:schemeClr val="tx1"/>
                </a:solidFill>
                <a:latin typeface="Arial" charset="0"/>
              </a:defRPr>
            </a:lvl9pPr>
          </a:lstStyle>
          <a:p>
            <a:pPr algn="ctr" eaLnBrk="0" hangingPunct="0"/>
            <a:r>
              <a:rPr lang="en-US" altLang="en-US" b="1">
                <a:solidFill>
                  <a:srgbClr val="000000"/>
                </a:solidFill>
              </a:rPr>
              <a:t>convergence</a:t>
            </a:r>
          </a:p>
          <a:p>
            <a:pPr algn="ctr" eaLnBrk="0" hangingPunct="0"/>
            <a:r>
              <a:rPr lang="en-US" altLang="en-US" b="1">
                <a:solidFill>
                  <a:srgbClr val="000000"/>
                </a:solidFill>
              </a:rPr>
              <a:t>angle slits</a:t>
            </a:r>
          </a:p>
        </p:txBody>
      </p:sp>
      <p:sp>
        <p:nvSpPr>
          <p:cNvPr id="7212" name="Line 44"/>
          <p:cNvSpPr>
            <a:spLocks noChangeShapeType="1"/>
          </p:cNvSpPr>
          <p:nvPr/>
        </p:nvSpPr>
        <p:spPr bwMode="auto">
          <a:xfrm>
            <a:off x="3995738" y="3776663"/>
            <a:ext cx="152400" cy="3143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13" name="Text Box 45"/>
          <p:cNvSpPr txBox="1">
            <a:spLocks noChangeArrowheads="1"/>
          </p:cNvSpPr>
          <p:nvPr/>
        </p:nvSpPr>
        <p:spPr bwMode="auto">
          <a:xfrm>
            <a:off x="0" y="6415088"/>
            <a:ext cx="6697663" cy="442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US" altLang="en-US" sz="2300"/>
              <a:t>MacDowell et. al. (2004) </a:t>
            </a:r>
            <a:r>
              <a:rPr lang="en-US" altLang="en-US" sz="2300" i="1"/>
              <a:t>J. Sync. Rad.</a:t>
            </a:r>
            <a:r>
              <a:rPr lang="en-US" altLang="en-US" sz="2300"/>
              <a:t> </a:t>
            </a:r>
            <a:r>
              <a:rPr lang="en-US" altLang="en-US" sz="2300" b="1"/>
              <a:t>11</a:t>
            </a:r>
            <a:r>
              <a:rPr lang="en-US" altLang="en-US" sz="2300"/>
              <a:t> 447-455</a:t>
            </a:r>
          </a:p>
        </p:txBody>
      </p:sp>
    </p:spTree>
    <p:extLst>
      <p:ext uri="{BB962C8B-B14F-4D97-AF65-F5344CB8AC3E}">
        <p14:creationId xmlns:p14="http://schemas.microsoft.com/office/powerpoint/2010/main" val="1200991109"/>
      </p:ext>
    </p:extLst>
  </p:cSld>
  <p:clrMapOvr>
    <a:masterClrMapping/>
  </p:clrMapOvr>
  <p:transition spd="slow">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698500" y="0"/>
            <a:ext cx="7772400" cy="1143000"/>
          </a:xfrm>
          <a:noFill/>
        </p:spPr>
        <p:txBody>
          <a:bodyPr/>
          <a:lstStyle/>
          <a:p>
            <a:pPr eaLnBrk="1" hangingPunct="1"/>
            <a:r>
              <a:rPr lang="en-US" altLang="en-US" sz="5400" smtClean="0"/>
              <a:t>R</a:t>
            </a:r>
            <a:r>
              <a:rPr lang="en-US" altLang="en-US" sz="5400" baseline="-25000" smtClean="0"/>
              <a:t>iso</a:t>
            </a:r>
            <a:r>
              <a:rPr lang="en-US" altLang="en-US" sz="5400" smtClean="0"/>
              <a:t> vs dose</a:t>
            </a:r>
          </a:p>
        </p:txBody>
      </p:sp>
      <p:graphicFrame>
        <p:nvGraphicFramePr>
          <p:cNvPr id="76803" name="Object 3"/>
          <p:cNvGraphicFramePr>
            <a:graphicFrameLocks noChangeAspect="1"/>
          </p:cNvGraphicFramePr>
          <p:nvPr/>
        </p:nvGraphicFramePr>
        <p:xfrm>
          <a:off x="993775" y="835025"/>
          <a:ext cx="7464425" cy="5187950"/>
        </p:xfrm>
        <a:graphic>
          <a:graphicData uri="http://schemas.openxmlformats.org/presentationml/2006/ole">
            <mc:AlternateContent xmlns:mc="http://schemas.openxmlformats.org/markup-compatibility/2006">
              <mc:Choice xmlns:v="urn:schemas-microsoft-com:vml" Requires="v">
                <p:oleObj spid="_x0000_s13321" name="Chart" r:id="rId3" imgW="6096075" imgH="4238497" progId="MSGraph.Chart.8">
                  <p:embed followColorScheme="full"/>
                </p:oleObj>
              </mc:Choice>
              <mc:Fallback>
                <p:oleObj name="Chart" r:id="rId3" imgW="6096075" imgH="4238497" progId="MSGraph.Chart.8">
                  <p:embed followColorScheme="full"/>
                  <p:pic>
                    <p:nvPicPr>
                      <p:cNvPr id="0" name=""/>
                      <p:cNvPicPr>
                        <a:picLocks noChangeAspect="1" noChangeArrowheads="1"/>
                      </p:cNvPicPr>
                      <p:nvPr/>
                    </p:nvPicPr>
                    <p:blipFill>
                      <a:blip r:embed="rId4"/>
                      <a:srcRect/>
                      <a:stretch>
                        <a:fillRect/>
                      </a:stretch>
                    </p:blipFill>
                    <p:spPr bwMode="auto">
                      <a:xfrm>
                        <a:off x="993775" y="835025"/>
                        <a:ext cx="7464425" cy="5187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6804" name="Text Box 4"/>
          <p:cNvSpPr txBox="1">
            <a:spLocks noChangeArrowheads="1"/>
          </p:cNvSpPr>
          <p:nvPr/>
        </p:nvSpPr>
        <p:spPr bwMode="auto">
          <a:xfrm rot="-5400000">
            <a:off x="179387" y="3048001"/>
            <a:ext cx="1222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400">
                <a:solidFill>
                  <a:srgbClr val="000000"/>
                </a:solidFill>
              </a:rPr>
              <a:t>R</a:t>
            </a:r>
            <a:r>
              <a:rPr lang="en-US" altLang="en-US" sz="2400" baseline="-25000">
                <a:solidFill>
                  <a:srgbClr val="000000"/>
                </a:solidFill>
              </a:rPr>
              <a:t>iso</a:t>
            </a:r>
            <a:r>
              <a:rPr lang="en-US" altLang="en-US" sz="2400">
                <a:solidFill>
                  <a:srgbClr val="000000"/>
                </a:solidFill>
              </a:rPr>
              <a:t> (%)</a:t>
            </a:r>
            <a:endParaRPr lang="en-US" altLang="en-US" sz="2400" baseline="-25000">
              <a:solidFill>
                <a:srgbClr val="000000"/>
              </a:solidFill>
            </a:endParaRPr>
          </a:p>
        </p:txBody>
      </p:sp>
      <p:sp>
        <p:nvSpPr>
          <p:cNvPr id="76805" name="Text Box 5"/>
          <p:cNvSpPr txBox="1">
            <a:spLocks noChangeArrowheads="1"/>
          </p:cNvSpPr>
          <p:nvPr/>
        </p:nvSpPr>
        <p:spPr bwMode="auto">
          <a:xfrm>
            <a:off x="3298825" y="5780088"/>
            <a:ext cx="3184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400">
                <a:solidFill>
                  <a:srgbClr val="000000"/>
                </a:solidFill>
              </a:rPr>
              <a:t>change in dose (</a:t>
            </a:r>
            <a:r>
              <a:rPr lang="en-US" altLang="en-US" sz="2400">
                <a:solidFill>
                  <a:srgbClr val="000000"/>
                </a:solidFill>
                <a:cs typeface="Arial" charset="0"/>
              </a:rPr>
              <a:t>MGy</a:t>
            </a:r>
            <a:r>
              <a:rPr lang="en-US" altLang="en-US" sz="2400">
                <a:solidFill>
                  <a:srgbClr val="000000"/>
                </a:solidFill>
                <a:cs typeface="Arial" charset="0"/>
                <a:sym typeface="Symbol" pitchFamily="18" charset="2"/>
              </a:rPr>
              <a:t>)</a:t>
            </a:r>
          </a:p>
        </p:txBody>
      </p:sp>
      <p:sp>
        <p:nvSpPr>
          <p:cNvPr id="76806" name="Rectangle 6"/>
          <p:cNvSpPr>
            <a:spLocks noChangeArrowheads="1"/>
          </p:cNvSpPr>
          <p:nvPr/>
        </p:nvSpPr>
        <p:spPr bwMode="auto">
          <a:xfrm>
            <a:off x="4479925" y="3246438"/>
            <a:ext cx="22748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76807" name="Text Box 7"/>
          <p:cNvSpPr txBox="1">
            <a:spLocks noChangeArrowheads="1"/>
          </p:cNvSpPr>
          <p:nvPr/>
        </p:nvSpPr>
        <p:spPr bwMode="auto">
          <a:xfrm>
            <a:off x="1798638" y="6491288"/>
            <a:ext cx="73453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rgbClr val="000000"/>
                </a:solidFill>
              </a:rPr>
              <a:t>data taken from Banumathi, </a:t>
            </a:r>
            <a:r>
              <a:rPr lang="en-US" altLang="en-US" sz="1800" i="1">
                <a:solidFill>
                  <a:srgbClr val="000000"/>
                </a:solidFill>
              </a:rPr>
              <a:t>et al.</a:t>
            </a:r>
            <a:r>
              <a:rPr lang="en-US" altLang="en-US" sz="1800">
                <a:solidFill>
                  <a:srgbClr val="000000"/>
                </a:solidFill>
              </a:rPr>
              <a:t> (2004) </a:t>
            </a:r>
            <a:r>
              <a:rPr lang="en-US" altLang="en-US" sz="1800" i="1">
                <a:solidFill>
                  <a:srgbClr val="000000"/>
                </a:solidFill>
              </a:rPr>
              <a:t>Acta Cryst. D</a:t>
            </a:r>
            <a:r>
              <a:rPr lang="en-US" altLang="en-US" sz="1800">
                <a:solidFill>
                  <a:srgbClr val="000000"/>
                </a:solidFill>
              </a:rPr>
              <a:t> </a:t>
            </a:r>
            <a:r>
              <a:rPr lang="en-US" altLang="en-US" sz="1800" b="1">
                <a:solidFill>
                  <a:srgbClr val="000000"/>
                </a:solidFill>
              </a:rPr>
              <a:t>60</a:t>
            </a:r>
            <a:r>
              <a:rPr lang="en-US" altLang="en-US" sz="1800">
                <a:solidFill>
                  <a:srgbClr val="000000"/>
                </a:solidFill>
              </a:rPr>
              <a:t>, 1085-1093.</a:t>
            </a:r>
          </a:p>
        </p:txBody>
      </p:sp>
    </p:spTree>
    <p:extLst>
      <p:ext uri="{BB962C8B-B14F-4D97-AF65-F5344CB8AC3E}">
        <p14:creationId xmlns:p14="http://schemas.microsoft.com/office/powerpoint/2010/main" val="3487577075"/>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698500" y="0"/>
            <a:ext cx="7772400" cy="1143000"/>
          </a:xfrm>
          <a:noFill/>
        </p:spPr>
        <p:txBody>
          <a:bodyPr/>
          <a:lstStyle/>
          <a:p>
            <a:pPr eaLnBrk="1" hangingPunct="1"/>
            <a:r>
              <a:rPr lang="en-US" altLang="en-US" sz="5400" smtClean="0"/>
              <a:t>R</a:t>
            </a:r>
            <a:r>
              <a:rPr lang="en-US" altLang="en-US" sz="5400" baseline="-25000" smtClean="0"/>
              <a:t>iso</a:t>
            </a:r>
            <a:r>
              <a:rPr lang="en-US" altLang="en-US" sz="5400" smtClean="0"/>
              <a:t> vs dose</a:t>
            </a:r>
          </a:p>
        </p:txBody>
      </p:sp>
      <p:graphicFrame>
        <p:nvGraphicFramePr>
          <p:cNvPr id="77827" name="Object 3"/>
          <p:cNvGraphicFramePr>
            <a:graphicFrameLocks noChangeAspect="1"/>
          </p:cNvGraphicFramePr>
          <p:nvPr/>
        </p:nvGraphicFramePr>
        <p:xfrm>
          <a:off x="993775" y="835025"/>
          <a:ext cx="7464425" cy="5187950"/>
        </p:xfrm>
        <a:graphic>
          <a:graphicData uri="http://schemas.openxmlformats.org/presentationml/2006/ole">
            <mc:AlternateContent xmlns:mc="http://schemas.openxmlformats.org/markup-compatibility/2006">
              <mc:Choice xmlns:v="urn:schemas-microsoft-com:vml" Requires="v">
                <p:oleObj spid="_x0000_s14345" name="Chart" r:id="rId3" imgW="6096075" imgH="4238497" progId="MSGraph.Chart.8">
                  <p:embed followColorScheme="full"/>
                </p:oleObj>
              </mc:Choice>
              <mc:Fallback>
                <p:oleObj name="Chart" r:id="rId3" imgW="6096075" imgH="4238497" progId="MSGraph.Chart.8">
                  <p:embed followColorScheme="full"/>
                  <p:pic>
                    <p:nvPicPr>
                      <p:cNvPr id="0" name=""/>
                      <p:cNvPicPr>
                        <a:picLocks noChangeAspect="1" noChangeArrowheads="1"/>
                      </p:cNvPicPr>
                      <p:nvPr/>
                    </p:nvPicPr>
                    <p:blipFill>
                      <a:blip r:embed="rId4"/>
                      <a:srcRect/>
                      <a:stretch>
                        <a:fillRect/>
                      </a:stretch>
                    </p:blipFill>
                    <p:spPr bwMode="auto">
                      <a:xfrm>
                        <a:off x="993775" y="835025"/>
                        <a:ext cx="7464425" cy="5187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7828" name="Text Box 4"/>
          <p:cNvSpPr txBox="1">
            <a:spLocks noChangeArrowheads="1"/>
          </p:cNvSpPr>
          <p:nvPr/>
        </p:nvSpPr>
        <p:spPr bwMode="auto">
          <a:xfrm rot="-5400000">
            <a:off x="179387" y="3048001"/>
            <a:ext cx="1222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400">
                <a:solidFill>
                  <a:srgbClr val="000000"/>
                </a:solidFill>
              </a:rPr>
              <a:t>R</a:t>
            </a:r>
            <a:r>
              <a:rPr lang="en-US" altLang="en-US" sz="2400" baseline="-25000">
                <a:solidFill>
                  <a:srgbClr val="000000"/>
                </a:solidFill>
              </a:rPr>
              <a:t>iso</a:t>
            </a:r>
            <a:r>
              <a:rPr lang="en-US" altLang="en-US" sz="2400">
                <a:solidFill>
                  <a:srgbClr val="000000"/>
                </a:solidFill>
              </a:rPr>
              <a:t> (%)</a:t>
            </a:r>
            <a:endParaRPr lang="en-US" altLang="en-US" sz="2400" baseline="-25000">
              <a:solidFill>
                <a:srgbClr val="000000"/>
              </a:solidFill>
            </a:endParaRPr>
          </a:p>
        </p:txBody>
      </p:sp>
      <p:sp>
        <p:nvSpPr>
          <p:cNvPr id="77829" name="Text Box 5"/>
          <p:cNvSpPr txBox="1">
            <a:spLocks noChangeArrowheads="1"/>
          </p:cNvSpPr>
          <p:nvPr/>
        </p:nvSpPr>
        <p:spPr bwMode="auto">
          <a:xfrm>
            <a:off x="3298825" y="5780088"/>
            <a:ext cx="3184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400">
                <a:solidFill>
                  <a:srgbClr val="000000"/>
                </a:solidFill>
              </a:rPr>
              <a:t>change in dose (</a:t>
            </a:r>
            <a:r>
              <a:rPr lang="en-US" altLang="en-US" sz="2400">
                <a:solidFill>
                  <a:srgbClr val="000000"/>
                </a:solidFill>
                <a:cs typeface="Arial" charset="0"/>
              </a:rPr>
              <a:t>MGy</a:t>
            </a:r>
            <a:r>
              <a:rPr lang="en-US" altLang="en-US" sz="2400">
                <a:solidFill>
                  <a:srgbClr val="000000"/>
                </a:solidFill>
                <a:cs typeface="Arial" charset="0"/>
                <a:sym typeface="Symbol" pitchFamily="18" charset="2"/>
              </a:rPr>
              <a:t>)</a:t>
            </a:r>
          </a:p>
        </p:txBody>
      </p:sp>
      <p:sp>
        <p:nvSpPr>
          <p:cNvPr id="77830" name="Rectangle 6"/>
          <p:cNvSpPr>
            <a:spLocks noChangeArrowheads="1"/>
          </p:cNvSpPr>
          <p:nvPr/>
        </p:nvSpPr>
        <p:spPr bwMode="auto">
          <a:xfrm>
            <a:off x="4479925" y="3246438"/>
            <a:ext cx="22748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77831" name="Text Box 7"/>
          <p:cNvSpPr txBox="1">
            <a:spLocks noChangeArrowheads="1"/>
          </p:cNvSpPr>
          <p:nvPr/>
        </p:nvSpPr>
        <p:spPr bwMode="auto">
          <a:xfrm>
            <a:off x="1798638" y="6491288"/>
            <a:ext cx="73453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rgbClr val="000000"/>
                </a:solidFill>
              </a:rPr>
              <a:t>data taken from Banumathi, </a:t>
            </a:r>
            <a:r>
              <a:rPr lang="en-US" altLang="en-US" sz="1800" i="1">
                <a:solidFill>
                  <a:srgbClr val="000000"/>
                </a:solidFill>
              </a:rPr>
              <a:t>et al.</a:t>
            </a:r>
            <a:r>
              <a:rPr lang="en-US" altLang="en-US" sz="1800">
                <a:solidFill>
                  <a:srgbClr val="000000"/>
                </a:solidFill>
              </a:rPr>
              <a:t> (2004) </a:t>
            </a:r>
            <a:r>
              <a:rPr lang="en-US" altLang="en-US" sz="1800" i="1">
                <a:solidFill>
                  <a:srgbClr val="000000"/>
                </a:solidFill>
              </a:rPr>
              <a:t>Acta Cryst. D</a:t>
            </a:r>
            <a:r>
              <a:rPr lang="en-US" altLang="en-US" sz="1800">
                <a:solidFill>
                  <a:srgbClr val="000000"/>
                </a:solidFill>
              </a:rPr>
              <a:t> </a:t>
            </a:r>
            <a:r>
              <a:rPr lang="en-US" altLang="en-US" sz="1800" b="1">
                <a:solidFill>
                  <a:srgbClr val="000000"/>
                </a:solidFill>
              </a:rPr>
              <a:t>60</a:t>
            </a:r>
            <a:r>
              <a:rPr lang="en-US" altLang="en-US" sz="1800">
                <a:solidFill>
                  <a:srgbClr val="000000"/>
                </a:solidFill>
              </a:rPr>
              <a:t>, 1085-1093.</a:t>
            </a:r>
          </a:p>
        </p:txBody>
      </p:sp>
      <p:sp>
        <p:nvSpPr>
          <p:cNvPr id="77832" name="Text Box 8"/>
          <p:cNvSpPr txBox="1">
            <a:spLocks noChangeArrowheads="1"/>
          </p:cNvSpPr>
          <p:nvPr/>
        </p:nvSpPr>
        <p:spPr bwMode="auto">
          <a:xfrm>
            <a:off x="2525713" y="1560513"/>
            <a:ext cx="29019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solidFill>
                  <a:srgbClr val="000000"/>
                </a:solidFill>
              </a:rPr>
              <a:t>R</a:t>
            </a:r>
            <a:r>
              <a:rPr lang="en-US" altLang="en-US" sz="2800" baseline="-25000">
                <a:solidFill>
                  <a:srgbClr val="000000"/>
                </a:solidFill>
              </a:rPr>
              <a:t>iso</a:t>
            </a:r>
            <a:r>
              <a:rPr lang="en-US" altLang="en-US" sz="2800">
                <a:solidFill>
                  <a:srgbClr val="000000"/>
                </a:solidFill>
              </a:rPr>
              <a:t> </a:t>
            </a:r>
            <a:r>
              <a:rPr lang="en-US" altLang="en-US" sz="2800">
                <a:solidFill>
                  <a:srgbClr val="000000"/>
                </a:solidFill>
                <a:cs typeface="Arial" charset="0"/>
              </a:rPr>
              <a:t>≈</a:t>
            </a:r>
            <a:r>
              <a:rPr lang="en-US" altLang="en-US" sz="2800">
                <a:solidFill>
                  <a:srgbClr val="000000"/>
                </a:solidFill>
              </a:rPr>
              <a:t> 0.7 %/</a:t>
            </a:r>
            <a:r>
              <a:rPr lang="en-US" altLang="en-US" sz="2800">
                <a:solidFill>
                  <a:srgbClr val="000000"/>
                </a:solidFill>
                <a:cs typeface="Arial" charset="0"/>
              </a:rPr>
              <a:t>MGy</a:t>
            </a:r>
          </a:p>
        </p:txBody>
      </p:sp>
      <p:sp>
        <p:nvSpPr>
          <p:cNvPr id="77833" name="Line 9"/>
          <p:cNvSpPr>
            <a:spLocks noChangeShapeType="1"/>
          </p:cNvSpPr>
          <p:nvPr/>
        </p:nvSpPr>
        <p:spPr bwMode="auto">
          <a:xfrm>
            <a:off x="1879600" y="1854200"/>
            <a:ext cx="550863"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098280320"/>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8919" name="warp.avi">
            <a:hlinkClick r:id="" action="ppaction://media"/>
          </p:cNvPr>
          <p:cNvPicPr>
            <a:picLocks noRot="1" noChangeAspect="1" noChangeArrowheads="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1828800" y="1827213"/>
            <a:ext cx="5486400" cy="4114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8851" name="Rectangle 2"/>
          <p:cNvSpPr>
            <a:spLocks noGrp="1" noChangeArrowheads="1"/>
          </p:cNvSpPr>
          <p:nvPr>
            <p:ph type="title"/>
          </p:nvPr>
        </p:nvSpPr>
        <p:spPr>
          <a:xfrm>
            <a:off x="457200" y="0"/>
            <a:ext cx="8229600" cy="1360488"/>
          </a:xfrm>
          <a:noFill/>
        </p:spPr>
        <p:txBody>
          <a:bodyPr/>
          <a:lstStyle/>
          <a:p>
            <a:pPr eaLnBrk="1" hangingPunct="1"/>
            <a:r>
              <a:rPr lang="en-US" altLang="en-US" sz="5400" smtClean="0">
                <a:solidFill>
                  <a:schemeClr val="tx1"/>
                </a:solidFill>
              </a:rPr>
              <a:t>Specific damage</a:t>
            </a:r>
          </a:p>
        </p:txBody>
      </p:sp>
      <p:sp>
        <p:nvSpPr>
          <p:cNvPr id="78852" name="Text Box 25"/>
          <p:cNvSpPr txBox="1">
            <a:spLocks noChangeArrowheads="1"/>
          </p:cNvSpPr>
          <p:nvPr/>
        </p:nvSpPr>
        <p:spPr bwMode="auto">
          <a:xfrm>
            <a:off x="3457575" y="6081713"/>
            <a:ext cx="2228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rgbClr val="000000"/>
                </a:solidFill>
              </a:rPr>
              <a:t>final, refined phases</a:t>
            </a:r>
          </a:p>
        </p:txBody>
      </p:sp>
    </p:spTree>
    <p:extLst>
      <p:ext uri="{BB962C8B-B14F-4D97-AF65-F5344CB8AC3E}">
        <p14:creationId xmlns:p14="http://schemas.microsoft.com/office/powerpoint/2010/main" val="183739147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6700" fill="hold"/>
                                        <p:tgtEl>
                                          <p:spTgt spid="21289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128919"/>
                </p:tgtEl>
              </p:cMediaNode>
            </p:video>
            <p:seq concurrent="1" nextAc="seek">
              <p:cTn id="8" restart="whenNotActive" fill="hold" evtFilter="cancelBubble" nodeType="interactiveSeq">
                <p:stCondLst>
                  <p:cond evt="onClick" delay="0">
                    <p:tgtEl>
                      <p:spTgt spid="212891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128919"/>
                                        </p:tgtEl>
                                      </p:cBhvr>
                                    </p:cmd>
                                  </p:childTnLst>
                                </p:cTn>
                              </p:par>
                            </p:childTnLst>
                          </p:cTn>
                        </p:par>
                      </p:childTnLst>
                    </p:cTn>
                  </p:par>
                </p:childTnLst>
              </p:cTn>
              <p:nextCondLst>
                <p:cond evt="onClick" delay="0">
                  <p:tgtEl>
                    <p:spTgt spid="2128919"/>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457200" y="0"/>
            <a:ext cx="8229600" cy="1360488"/>
          </a:xfrm>
          <a:noFill/>
        </p:spPr>
        <p:txBody>
          <a:bodyPr/>
          <a:lstStyle/>
          <a:p>
            <a:pPr eaLnBrk="1" hangingPunct="1"/>
            <a:r>
              <a:rPr lang="en-US" altLang="en-US" sz="5400" smtClean="0">
                <a:solidFill>
                  <a:schemeClr val="tx1"/>
                </a:solidFill>
              </a:rPr>
              <a:t>Specific damage</a:t>
            </a:r>
          </a:p>
        </p:txBody>
      </p:sp>
      <p:pic>
        <p:nvPicPr>
          <p:cNvPr id="2132997" name="phaser.avi">
            <a:hlinkClick r:id="" action="ppaction://media"/>
          </p:cNvPr>
          <p:cNvPicPr>
            <a:picLocks noRot="1" noChangeAspect="1" noChangeArrowheads="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1828800" y="1827213"/>
            <a:ext cx="5486400" cy="4114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9876" name="Text Box 7"/>
          <p:cNvSpPr txBox="1">
            <a:spLocks noChangeArrowheads="1"/>
          </p:cNvSpPr>
          <p:nvPr/>
        </p:nvSpPr>
        <p:spPr bwMode="auto">
          <a:xfrm>
            <a:off x="2867025" y="6081713"/>
            <a:ext cx="3409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rgbClr val="000000"/>
                </a:solidFill>
              </a:rPr>
              <a:t>experimentally-obtained phases</a:t>
            </a:r>
          </a:p>
        </p:txBody>
      </p:sp>
    </p:spTree>
    <p:extLst>
      <p:ext uri="{BB962C8B-B14F-4D97-AF65-F5344CB8AC3E}">
        <p14:creationId xmlns:p14="http://schemas.microsoft.com/office/powerpoint/2010/main" val="24499171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6700" fill="hold"/>
                                        <p:tgtEl>
                                          <p:spTgt spid="213299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132997"/>
                </p:tgtEl>
              </p:cMediaNode>
            </p:video>
            <p:seq concurrent="1" nextAc="seek">
              <p:cTn id="8" restart="whenNotActive" fill="hold" evtFilter="cancelBubble" nodeType="interactiveSeq">
                <p:stCondLst>
                  <p:cond evt="onClick" delay="0">
                    <p:tgtEl>
                      <p:spTgt spid="2132997"/>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132997"/>
                                        </p:tgtEl>
                                      </p:cBhvr>
                                    </p:cmd>
                                  </p:childTnLst>
                                </p:cTn>
                              </p:par>
                            </p:childTnLst>
                          </p:cTn>
                        </p:par>
                      </p:childTnLst>
                    </p:cTn>
                  </p:par>
                </p:childTnLst>
              </p:cTn>
              <p:nextCondLst>
                <p:cond evt="onClick" delay="0">
                  <p:tgtEl>
                    <p:spTgt spid="2132997"/>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2946" name="Object 2"/>
          <p:cNvGraphicFramePr>
            <a:graphicFrameLocks noChangeAspect="1"/>
          </p:cNvGraphicFramePr>
          <p:nvPr/>
        </p:nvGraphicFramePr>
        <p:xfrm>
          <a:off x="433388" y="504825"/>
          <a:ext cx="8542337" cy="6305550"/>
        </p:xfrm>
        <a:graphic>
          <a:graphicData uri="http://schemas.openxmlformats.org/presentationml/2006/ole">
            <mc:AlternateContent xmlns:mc="http://schemas.openxmlformats.org/markup-compatibility/2006">
              <mc:Choice xmlns:v="urn:schemas-microsoft-com:vml" Requires="v">
                <p:oleObj spid="_x0000_s15368" name="Chart" r:id="rId3" imgW="6096075" imgH="4495744" progId="MSGraph.Chart.8">
                  <p:embed followColorScheme="full"/>
                </p:oleObj>
              </mc:Choice>
              <mc:Fallback>
                <p:oleObj name="Chart" r:id="rId3" imgW="6096075" imgH="4495744" progId="MSGraph.Chart.8">
                  <p:embed followColorScheme="full"/>
                  <p:pic>
                    <p:nvPicPr>
                      <p:cNvPr id="0" name=""/>
                      <p:cNvPicPr>
                        <a:picLocks noChangeAspect="1" noChangeArrowheads="1"/>
                      </p:cNvPicPr>
                      <p:nvPr/>
                    </p:nvPicPr>
                    <p:blipFill>
                      <a:blip r:embed="rId4"/>
                      <a:srcRect/>
                      <a:stretch>
                        <a:fillRect/>
                      </a:stretch>
                    </p:blipFill>
                    <p:spPr bwMode="auto">
                      <a:xfrm>
                        <a:off x="433388" y="504825"/>
                        <a:ext cx="8542337" cy="6305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2947" name="Rectangle 14"/>
          <p:cNvSpPr>
            <a:spLocks noChangeArrowheads="1"/>
          </p:cNvSpPr>
          <p:nvPr/>
        </p:nvSpPr>
        <p:spPr bwMode="auto">
          <a:xfrm>
            <a:off x="0" y="6491288"/>
            <a:ext cx="4832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rgbClr val="000000"/>
                </a:solidFill>
              </a:rPr>
              <a:t>Holton, J. M. (2007) </a:t>
            </a:r>
            <a:r>
              <a:rPr lang="en-US" altLang="en-US" sz="1800" i="1">
                <a:solidFill>
                  <a:srgbClr val="000000"/>
                </a:solidFill>
              </a:rPr>
              <a:t>J. Synch. Rad.</a:t>
            </a:r>
            <a:r>
              <a:rPr lang="en-US" altLang="en-US" sz="1800">
                <a:solidFill>
                  <a:srgbClr val="000000"/>
                </a:solidFill>
              </a:rPr>
              <a:t> </a:t>
            </a:r>
            <a:r>
              <a:rPr lang="en-US" altLang="en-US" sz="1800" b="1">
                <a:solidFill>
                  <a:srgbClr val="000000"/>
                </a:solidFill>
              </a:rPr>
              <a:t>14</a:t>
            </a:r>
            <a:r>
              <a:rPr lang="en-US" altLang="en-US" sz="1800">
                <a:solidFill>
                  <a:srgbClr val="000000"/>
                </a:solidFill>
              </a:rPr>
              <a:t>, 51-72.</a:t>
            </a:r>
          </a:p>
        </p:txBody>
      </p:sp>
      <p:sp>
        <p:nvSpPr>
          <p:cNvPr id="82948" name="Rectangle 2"/>
          <p:cNvSpPr>
            <a:spLocks noGrp="1" noChangeArrowheads="1"/>
          </p:cNvSpPr>
          <p:nvPr>
            <p:ph type="title"/>
          </p:nvPr>
        </p:nvSpPr>
        <p:spPr>
          <a:xfrm>
            <a:off x="457200" y="0"/>
            <a:ext cx="8229600" cy="1360488"/>
          </a:xfrm>
          <a:noFill/>
        </p:spPr>
        <p:txBody>
          <a:bodyPr/>
          <a:lstStyle/>
          <a:p>
            <a:pPr eaLnBrk="1" hangingPunct="1"/>
            <a:r>
              <a:rPr lang="en-US" altLang="en-US" sz="5400" smtClean="0">
                <a:solidFill>
                  <a:schemeClr val="tx1"/>
                </a:solidFill>
              </a:rPr>
              <a:t>Specific damage</a:t>
            </a:r>
          </a:p>
        </p:txBody>
      </p:sp>
    </p:spTree>
    <p:extLst>
      <p:ext uri="{BB962C8B-B14F-4D97-AF65-F5344CB8AC3E}">
        <p14:creationId xmlns:p14="http://schemas.microsoft.com/office/powerpoint/2010/main" val="248408009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3970" name="Object 2"/>
          <p:cNvGraphicFramePr>
            <a:graphicFrameLocks noChangeAspect="1"/>
          </p:cNvGraphicFramePr>
          <p:nvPr/>
        </p:nvGraphicFramePr>
        <p:xfrm>
          <a:off x="433388" y="504825"/>
          <a:ext cx="8542337" cy="6305550"/>
        </p:xfrm>
        <a:graphic>
          <a:graphicData uri="http://schemas.openxmlformats.org/presentationml/2006/ole">
            <mc:AlternateContent xmlns:mc="http://schemas.openxmlformats.org/markup-compatibility/2006">
              <mc:Choice xmlns:v="urn:schemas-microsoft-com:vml" Requires="v">
                <p:oleObj spid="_x0000_s16392" name="Chart" r:id="rId3" imgW="6096075" imgH="4495744" progId="MSGraph.Chart.8">
                  <p:embed followColorScheme="full"/>
                </p:oleObj>
              </mc:Choice>
              <mc:Fallback>
                <p:oleObj name="Chart" r:id="rId3" imgW="6096075" imgH="4495744" progId="MSGraph.Chart.8">
                  <p:embed followColorScheme="full"/>
                  <p:pic>
                    <p:nvPicPr>
                      <p:cNvPr id="0" name=""/>
                      <p:cNvPicPr>
                        <a:picLocks noChangeAspect="1" noChangeArrowheads="1"/>
                      </p:cNvPicPr>
                      <p:nvPr/>
                    </p:nvPicPr>
                    <p:blipFill>
                      <a:blip r:embed="rId4"/>
                      <a:srcRect/>
                      <a:stretch>
                        <a:fillRect/>
                      </a:stretch>
                    </p:blipFill>
                    <p:spPr bwMode="auto">
                      <a:xfrm>
                        <a:off x="433388" y="504825"/>
                        <a:ext cx="8542337" cy="6305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2152455" name="Group 7"/>
          <p:cNvGrpSpPr>
            <a:grpSpLocks/>
          </p:cNvGrpSpPr>
          <p:nvPr/>
        </p:nvGrpSpPr>
        <p:grpSpPr bwMode="auto">
          <a:xfrm>
            <a:off x="2114550" y="1609725"/>
            <a:ext cx="1219200" cy="1177925"/>
            <a:chOff x="1392" y="756"/>
            <a:chExt cx="768" cy="795"/>
          </a:xfrm>
        </p:grpSpPr>
        <p:sp>
          <p:nvSpPr>
            <p:cNvPr id="83974" name="Line 8"/>
            <p:cNvSpPr>
              <a:spLocks noChangeShapeType="1"/>
            </p:cNvSpPr>
            <p:nvPr/>
          </p:nvSpPr>
          <p:spPr bwMode="auto">
            <a:xfrm>
              <a:off x="1920" y="816"/>
              <a:ext cx="0" cy="624"/>
            </a:xfrm>
            <a:prstGeom prst="line">
              <a:avLst/>
            </a:prstGeom>
            <a:noFill/>
            <a:ln w="38100">
              <a:solidFill>
                <a:schemeClr val="accent2"/>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83975" name="Text Box 9"/>
            <p:cNvSpPr txBox="1">
              <a:spLocks noChangeArrowheads="1"/>
            </p:cNvSpPr>
            <p:nvPr/>
          </p:nvSpPr>
          <p:spPr bwMode="auto">
            <a:xfrm>
              <a:off x="1632" y="756"/>
              <a:ext cx="3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800" b="1">
                  <a:solidFill>
                    <a:srgbClr val="3333CC"/>
                  </a:solidFill>
                </a:rPr>
                <a:t>1.0</a:t>
              </a:r>
            </a:p>
          </p:txBody>
        </p:sp>
        <p:sp>
          <p:nvSpPr>
            <p:cNvPr id="83976" name="Text Box 10"/>
            <p:cNvSpPr txBox="1">
              <a:spLocks noChangeArrowheads="1"/>
            </p:cNvSpPr>
            <p:nvPr/>
          </p:nvSpPr>
          <p:spPr bwMode="auto">
            <a:xfrm>
              <a:off x="1632" y="1320"/>
              <a:ext cx="3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800" b="1">
                  <a:solidFill>
                    <a:srgbClr val="3333CC"/>
                  </a:solidFill>
                </a:rPr>
                <a:t>0.0</a:t>
              </a:r>
            </a:p>
          </p:txBody>
        </p:sp>
        <p:sp>
          <p:nvSpPr>
            <p:cNvPr id="83977" name="Text Box 11"/>
            <p:cNvSpPr txBox="1">
              <a:spLocks noChangeArrowheads="1"/>
            </p:cNvSpPr>
            <p:nvPr/>
          </p:nvSpPr>
          <p:spPr bwMode="auto">
            <a:xfrm rot="-5400000">
              <a:off x="1190" y="1008"/>
              <a:ext cx="69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200" b="1">
                  <a:solidFill>
                    <a:srgbClr val="3333CC"/>
                  </a:solidFill>
                </a:rPr>
                <a:t>fraction</a:t>
              </a:r>
            </a:p>
            <a:p>
              <a:pPr algn="ctr" eaLnBrk="1" hangingPunct="1">
                <a:spcBef>
                  <a:spcPct val="0"/>
                </a:spcBef>
                <a:buFontTx/>
                <a:buNone/>
              </a:pPr>
              <a:r>
                <a:rPr lang="en-US" altLang="en-US" sz="1200" b="1">
                  <a:solidFill>
                    <a:srgbClr val="3333CC"/>
                  </a:solidFill>
                </a:rPr>
                <a:t>unconverted</a:t>
              </a:r>
            </a:p>
          </p:txBody>
        </p:sp>
        <p:sp>
          <p:nvSpPr>
            <p:cNvPr id="83978" name="Line 12"/>
            <p:cNvSpPr>
              <a:spLocks noChangeShapeType="1"/>
            </p:cNvSpPr>
            <p:nvPr/>
          </p:nvSpPr>
          <p:spPr bwMode="auto">
            <a:xfrm>
              <a:off x="1920" y="816"/>
              <a:ext cx="240" cy="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3979" name="Line 13"/>
            <p:cNvSpPr>
              <a:spLocks noChangeShapeType="1"/>
            </p:cNvSpPr>
            <p:nvPr/>
          </p:nvSpPr>
          <p:spPr bwMode="auto">
            <a:xfrm>
              <a:off x="1920" y="1440"/>
              <a:ext cx="240" cy="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3972" name="Rectangle 14"/>
          <p:cNvSpPr>
            <a:spLocks noChangeArrowheads="1"/>
          </p:cNvSpPr>
          <p:nvPr/>
        </p:nvSpPr>
        <p:spPr bwMode="auto">
          <a:xfrm>
            <a:off x="0" y="6491288"/>
            <a:ext cx="4832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rgbClr val="000000"/>
                </a:solidFill>
              </a:rPr>
              <a:t>Holton, J. M. (2007) </a:t>
            </a:r>
            <a:r>
              <a:rPr lang="en-US" altLang="en-US" sz="1800" i="1">
                <a:solidFill>
                  <a:srgbClr val="000000"/>
                </a:solidFill>
              </a:rPr>
              <a:t>J. Synch. Rad.</a:t>
            </a:r>
            <a:r>
              <a:rPr lang="en-US" altLang="en-US" sz="1800">
                <a:solidFill>
                  <a:srgbClr val="000000"/>
                </a:solidFill>
              </a:rPr>
              <a:t> </a:t>
            </a:r>
            <a:r>
              <a:rPr lang="en-US" altLang="en-US" sz="1800" b="1">
                <a:solidFill>
                  <a:srgbClr val="000000"/>
                </a:solidFill>
              </a:rPr>
              <a:t>14</a:t>
            </a:r>
            <a:r>
              <a:rPr lang="en-US" altLang="en-US" sz="1800">
                <a:solidFill>
                  <a:srgbClr val="000000"/>
                </a:solidFill>
              </a:rPr>
              <a:t>, 51-72.</a:t>
            </a:r>
          </a:p>
        </p:txBody>
      </p:sp>
      <p:sp>
        <p:nvSpPr>
          <p:cNvPr id="83973" name="Rectangle 2"/>
          <p:cNvSpPr>
            <a:spLocks noGrp="1" noChangeArrowheads="1"/>
          </p:cNvSpPr>
          <p:nvPr>
            <p:ph type="title"/>
          </p:nvPr>
        </p:nvSpPr>
        <p:spPr>
          <a:xfrm>
            <a:off x="457200" y="0"/>
            <a:ext cx="8229600" cy="1360488"/>
          </a:xfrm>
          <a:noFill/>
        </p:spPr>
        <p:txBody>
          <a:bodyPr/>
          <a:lstStyle/>
          <a:p>
            <a:pPr eaLnBrk="1" hangingPunct="1"/>
            <a:r>
              <a:rPr lang="en-US" altLang="en-US" sz="5400" smtClean="0">
                <a:solidFill>
                  <a:schemeClr val="tx1"/>
                </a:solidFill>
              </a:rPr>
              <a:t>Specific damage</a:t>
            </a:r>
          </a:p>
        </p:txBody>
      </p:sp>
    </p:spTree>
    <p:extLst>
      <p:ext uri="{BB962C8B-B14F-4D97-AF65-F5344CB8AC3E}">
        <p14:creationId xmlns:p14="http://schemas.microsoft.com/office/powerpoint/2010/main" val="13519668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524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time_split_25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325" y="1343025"/>
            <a:ext cx="76200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Rectangle 3"/>
          <p:cNvSpPr>
            <a:spLocks noGrp="1" noChangeArrowheads="1"/>
          </p:cNvSpPr>
          <p:nvPr>
            <p:ph type="title"/>
          </p:nvPr>
        </p:nvSpPr>
        <p:spPr>
          <a:xfrm>
            <a:off x="466725" y="0"/>
            <a:ext cx="8229600" cy="1143000"/>
          </a:xfrm>
          <a:noFill/>
        </p:spPr>
        <p:txBody>
          <a:bodyPr/>
          <a:lstStyle/>
          <a:p>
            <a:pPr eaLnBrk="1" hangingPunct="1"/>
            <a:r>
              <a:rPr lang="en-US" altLang="en-US" sz="5400" smtClean="0">
                <a:latin typeface="Arial" charset="0"/>
                <a:cs typeface="Arial" charset="0"/>
              </a:rPr>
              <a:t>No Damage in the Dark!</a:t>
            </a:r>
          </a:p>
        </p:txBody>
      </p:sp>
      <p:sp>
        <p:nvSpPr>
          <p:cNvPr id="84996" name="Text Box 4"/>
          <p:cNvSpPr txBox="1">
            <a:spLocks noChangeArrowheads="1"/>
          </p:cNvSpPr>
          <p:nvPr/>
        </p:nvSpPr>
        <p:spPr bwMode="auto">
          <a:xfrm>
            <a:off x="3467100" y="6262688"/>
            <a:ext cx="2813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800" b="1">
                <a:solidFill>
                  <a:srgbClr val="000000"/>
                </a:solidFill>
                <a:latin typeface="Arial" charset="0"/>
              </a:rPr>
              <a:t>Experiment time (hours)</a:t>
            </a:r>
          </a:p>
        </p:txBody>
      </p:sp>
      <p:sp>
        <p:nvSpPr>
          <p:cNvPr id="84997" name="Text Box 5"/>
          <p:cNvSpPr txBox="1">
            <a:spLocks noChangeArrowheads="1"/>
          </p:cNvSpPr>
          <p:nvPr/>
        </p:nvSpPr>
        <p:spPr bwMode="auto">
          <a:xfrm rot="-5400000">
            <a:off x="-1039018" y="3628231"/>
            <a:ext cx="3295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800" b="1">
                <a:solidFill>
                  <a:srgbClr val="000000"/>
                </a:solidFill>
                <a:latin typeface="Arial" charset="0"/>
              </a:rPr>
              <a:t>Peak absorbance (electrons)</a:t>
            </a:r>
          </a:p>
        </p:txBody>
      </p:sp>
      <p:sp>
        <p:nvSpPr>
          <p:cNvPr id="84998" name="Text Box 6"/>
          <p:cNvSpPr txBox="1">
            <a:spLocks noChangeArrowheads="1"/>
          </p:cNvSpPr>
          <p:nvPr/>
        </p:nvSpPr>
        <p:spPr bwMode="auto">
          <a:xfrm rot="-5400000">
            <a:off x="-1522412" y="3365500"/>
            <a:ext cx="52260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600" b="1">
                <a:solidFill>
                  <a:srgbClr val="000000"/>
                </a:solidFill>
                <a:latin typeface="Arial" charset="0"/>
              </a:rPr>
              <a:t>  4.6           5.0          5.4           5.8           6.2           6.6</a:t>
            </a:r>
          </a:p>
        </p:txBody>
      </p:sp>
      <p:sp>
        <p:nvSpPr>
          <p:cNvPr id="84999" name="Text Box 7"/>
          <p:cNvSpPr txBox="1">
            <a:spLocks noChangeArrowheads="1"/>
          </p:cNvSpPr>
          <p:nvPr/>
        </p:nvSpPr>
        <p:spPr bwMode="auto">
          <a:xfrm>
            <a:off x="1133475" y="5892800"/>
            <a:ext cx="76342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800" b="1">
                <a:solidFill>
                  <a:srgbClr val="000000"/>
                </a:solidFill>
                <a:latin typeface="Arial" charset="0"/>
              </a:rPr>
              <a:t>0                   5                   10                  15                  20                   25   </a:t>
            </a:r>
          </a:p>
        </p:txBody>
      </p:sp>
      <p:sp>
        <p:nvSpPr>
          <p:cNvPr id="85000" name="Rectangle 14"/>
          <p:cNvSpPr>
            <a:spLocks noChangeArrowheads="1"/>
          </p:cNvSpPr>
          <p:nvPr/>
        </p:nvSpPr>
        <p:spPr bwMode="auto">
          <a:xfrm>
            <a:off x="0" y="6491288"/>
            <a:ext cx="278765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800">
                <a:solidFill>
                  <a:srgbClr val="000000"/>
                </a:solidFill>
                <a:latin typeface="Arial" charset="0"/>
              </a:rPr>
              <a:t>Holton (2007) </a:t>
            </a:r>
            <a:r>
              <a:rPr lang="en-US" altLang="en-US" sz="1800" i="1">
                <a:solidFill>
                  <a:srgbClr val="000000"/>
                </a:solidFill>
                <a:latin typeface="Arial" charset="0"/>
              </a:rPr>
              <a:t>JSR</a:t>
            </a:r>
            <a:r>
              <a:rPr lang="en-US" altLang="en-US" sz="1800">
                <a:solidFill>
                  <a:srgbClr val="000000"/>
                </a:solidFill>
                <a:latin typeface="Arial" charset="0"/>
              </a:rPr>
              <a:t> </a:t>
            </a:r>
            <a:r>
              <a:rPr lang="en-US" altLang="en-US" sz="1800" b="1">
                <a:solidFill>
                  <a:srgbClr val="000000"/>
                </a:solidFill>
                <a:latin typeface="Arial" charset="0"/>
              </a:rPr>
              <a:t>14</a:t>
            </a:r>
            <a:r>
              <a:rPr lang="en-US" altLang="en-US" sz="1800">
                <a:solidFill>
                  <a:srgbClr val="000000"/>
                </a:solidFill>
                <a:latin typeface="Arial" charset="0"/>
              </a:rPr>
              <a:t>, 51</a:t>
            </a:r>
          </a:p>
        </p:txBody>
      </p:sp>
      <p:sp>
        <p:nvSpPr>
          <p:cNvPr id="85001" name="Text Box 10"/>
          <p:cNvSpPr txBox="1">
            <a:spLocks noChangeArrowheads="1"/>
          </p:cNvSpPr>
          <p:nvPr/>
        </p:nvSpPr>
        <p:spPr bwMode="auto">
          <a:xfrm>
            <a:off x="1279525" y="1454150"/>
            <a:ext cx="1520825"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800">
                <a:solidFill>
                  <a:srgbClr val="009900"/>
                </a:solidFill>
                <a:latin typeface="Arial" charset="0"/>
              </a:rPr>
              <a:t>-CH</a:t>
            </a:r>
            <a:r>
              <a:rPr lang="en-US" altLang="en-US" sz="1800" baseline="-25000">
                <a:solidFill>
                  <a:srgbClr val="009900"/>
                </a:solidFill>
                <a:latin typeface="Arial" charset="0"/>
              </a:rPr>
              <a:t>2</a:t>
            </a:r>
            <a:r>
              <a:rPr lang="en-US" altLang="en-US" sz="1800">
                <a:solidFill>
                  <a:srgbClr val="009900"/>
                </a:solidFill>
                <a:latin typeface="Arial" charset="0"/>
              </a:rPr>
              <a:t>-Se-CH</a:t>
            </a:r>
            <a:r>
              <a:rPr lang="en-US" altLang="en-US" sz="1800" baseline="-25000">
                <a:solidFill>
                  <a:srgbClr val="009900"/>
                </a:solidFill>
                <a:latin typeface="Arial" charset="0"/>
              </a:rPr>
              <a:t>3</a:t>
            </a:r>
            <a:endParaRPr lang="en-US" altLang="en-US" sz="1200">
              <a:solidFill>
                <a:srgbClr val="009900"/>
              </a:solidFill>
              <a:latin typeface="Arial" charset="0"/>
            </a:endParaRPr>
          </a:p>
        </p:txBody>
      </p:sp>
      <p:sp>
        <p:nvSpPr>
          <p:cNvPr id="85002" name="Text Box 11"/>
          <p:cNvSpPr txBox="1">
            <a:spLocks noChangeArrowheads="1"/>
          </p:cNvSpPr>
          <p:nvPr/>
        </p:nvSpPr>
        <p:spPr bwMode="auto">
          <a:xfrm>
            <a:off x="6559550" y="3706813"/>
            <a:ext cx="1635125"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800">
                <a:solidFill>
                  <a:srgbClr val="990000"/>
                </a:solidFill>
                <a:latin typeface="Arial" charset="0"/>
              </a:rPr>
              <a:t>-CH</a:t>
            </a:r>
            <a:r>
              <a:rPr lang="en-US" altLang="en-US" sz="1800" baseline="-25000">
                <a:solidFill>
                  <a:srgbClr val="990000"/>
                </a:solidFill>
                <a:latin typeface="Arial" charset="0"/>
              </a:rPr>
              <a:t>2</a:t>
            </a:r>
            <a:r>
              <a:rPr lang="en-US" altLang="en-US" sz="1800">
                <a:solidFill>
                  <a:srgbClr val="990000"/>
                </a:solidFill>
                <a:latin typeface="Arial" charset="0"/>
              </a:rPr>
              <a:t>  </a:t>
            </a:r>
            <a:r>
              <a:rPr lang="en-US" altLang="en-US" sz="1800">
                <a:solidFill>
                  <a:srgbClr val="990000"/>
                </a:solidFill>
                <a:latin typeface="Arial" charset="0"/>
                <a:cs typeface="Arial" charset="0"/>
              </a:rPr>
              <a:t> </a:t>
            </a:r>
            <a:r>
              <a:rPr lang="en-US" altLang="en-US" sz="1800">
                <a:solidFill>
                  <a:srgbClr val="990000"/>
                </a:solidFill>
                <a:latin typeface="Arial" charset="0"/>
              </a:rPr>
              <a:t>Se-CH</a:t>
            </a:r>
            <a:r>
              <a:rPr lang="en-US" altLang="en-US" sz="1800" baseline="-25000">
                <a:solidFill>
                  <a:srgbClr val="990000"/>
                </a:solidFill>
                <a:latin typeface="Arial" charset="0"/>
              </a:rPr>
              <a:t>3</a:t>
            </a:r>
          </a:p>
        </p:txBody>
      </p:sp>
    </p:spTree>
    <p:extLst>
      <p:ext uri="{BB962C8B-B14F-4D97-AF65-F5344CB8AC3E}">
        <p14:creationId xmlns:p14="http://schemas.microsoft.com/office/powerpoint/2010/main" val="187699405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tris_vs_do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325" y="1370013"/>
            <a:ext cx="76200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Text Box 4"/>
          <p:cNvSpPr txBox="1">
            <a:spLocks noChangeArrowheads="1"/>
          </p:cNvSpPr>
          <p:nvPr/>
        </p:nvSpPr>
        <p:spPr bwMode="auto">
          <a:xfrm>
            <a:off x="3581400" y="6289675"/>
            <a:ext cx="2584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800" b="1">
                <a:solidFill>
                  <a:srgbClr val="000000"/>
                </a:solidFill>
                <a:latin typeface="Arial" charset="0"/>
              </a:rPr>
              <a:t>Absorbed Dose (MGy)</a:t>
            </a:r>
          </a:p>
        </p:txBody>
      </p:sp>
      <p:sp>
        <p:nvSpPr>
          <p:cNvPr id="86020" name="Text Box 5"/>
          <p:cNvSpPr txBox="1">
            <a:spLocks noChangeArrowheads="1"/>
          </p:cNvSpPr>
          <p:nvPr/>
        </p:nvSpPr>
        <p:spPr bwMode="auto">
          <a:xfrm rot="-5400000">
            <a:off x="-685006" y="3655219"/>
            <a:ext cx="2584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800" b="1">
                <a:solidFill>
                  <a:srgbClr val="000000"/>
                </a:solidFill>
                <a:latin typeface="Arial" charset="0"/>
              </a:rPr>
              <a:t>Fraction unconverted </a:t>
            </a:r>
          </a:p>
        </p:txBody>
      </p:sp>
      <p:sp>
        <p:nvSpPr>
          <p:cNvPr id="86021" name="Text Box 6"/>
          <p:cNvSpPr txBox="1">
            <a:spLocks noChangeArrowheads="1"/>
          </p:cNvSpPr>
          <p:nvPr/>
        </p:nvSpPr>
        <p:spPr bwMode="auto">
          <a:xfrm rot="-5400000">
            <a:off x="-1395412" y="3629025"/>
            <a:ext cx="49720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600" b="1">
                <a:solidFill>
                  <a:srgbClr val="000000"/>
                </a:solidFill>
                <a:latin typeface="Arial" charset="0"/>
              </a:rPr>
              <a:t>      0.0         0.2         0.4         0.6          0.8         1.0</a:t>
            </a:r>
          </a:p>
        </p:txBody>
      </p:sp>
      <p:sp>
        <p:nvSpPr>
          <p:cNvPr id="86022" name="Text Box 7"/>
          <p:cNvSpPr txBox="1">
            <a:spLocks noChangeArrowheads="1"/>
          </p:cNvSpPr>
          <p:nvPr/>
        </p:nvSpPr>
        <p:spPr bwMode="auto">
          <a:xfrm>
            <a:off x="1133475" y="5892800"/>
            <a:ext cx="76342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800" b="1">
                <a:solidFill>
                  <a:srgbClr val="000000"/>
                </a:solidFill>
                <a:latin typeface="Arial" charset="0"/>
              </a:rPr>
              <a:t>0                  20                  40                  60                  80                 100</a:t>
            </a:r>
          </a:p>
        </p:txBody>
      </p:sp>
      <p:sp>
        <p:nvSpPr>
          <p:cNvPr id="3394568" name="Text Box 8"/>
          <p:cNvSpPr txBox="1">
            <a:spLocks noChangeArrowheads="1"/>
          </p:cNvSpPr>
          <p:nvPr/>
        </p:nvSpPr>
        <p:spPr bwMode="auto">
          <a:xfrm>
            <a:off x="4551363" y="1739900"/>
            <a:ext cx="2847975" cy="1371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400">
                <a:solidFill>
                  <a:srgbClr val="000099"/>
                </a:solidFill>
                <a:latin typeface="Arial" charset="0"/>
              </a:rPr>
              <a:t>radiation damage is</a:t>
            </a:r>
          </a:p>
          <a:p>
            <a:pPr algn="ctr" eaLnBrk="1" hangingPunct="1">
              <a:spcBef>
                <a:spcPct val="0"/>
              </a:spcBef>
              <a:buFontTx/>
              <a:buNone/>
            </a:pPr>
            <a:r>
              <a:rPr lang="en-US" altLang="en-US" sz="6000">
                <a:solidFill>
                  <a:srgbClr val="000099"/>
                </a:solidFill>
                <a:latin typeface="Arial" charset="0"/>
              </a:rPr>
              <a:t>FAST!</a:t>
            </a:r>
            <a:endParaRPr lang="en-US" altLang="en-US" sz="4400" b="1">
              <a:solidFill>
                <a:srgbClr val="000099"/>
              </a:solidFill>
              <a:latin typeface="Arial" charset="0"/>
            </a:endParaRPr>
          </a:p>
        </p:txBody>
      </p:sp>
      <p:sp>
        <p:nvSpPr>
          <p:cNvPr id="86024" name="Rectangle 3"/>
          <p:cNvSpPr>
            <a:spLocks noGrp="1" noChangeArrowheads="1"/>
          </p:cNvSpPr>
          <p:nvPr>
            <p:ph type="title"/>
          </p:nvPr>
        </p:nvSpPr>
        <p:spPr>
          <a:xfrm>
            <a:off x="466725" y="0"/>
            <a:ext cx="8229600" cy="1143000"/>
          </a:xfrm>
          <a:noFill/>
        </p:spPr>
        <p:txBody>
          <a:bodyPr/>
          <a:lstStyle/>
          <a:p>
            <a:pPr eaLnBrk="1" hangingPunct="1"/>
            <a:r>
              <a:rPr lang="en-US" altLang="en-US" sz="5400" smtClean="0">
                <a:latin typeface="Arial" charset="0"/>
                <a:cs typeface="Arial" charset="0"/>
              </a:rPr>
              <a:t>No Damage in the Dark!</a:t>
            </a:r>
          </a:p>
        </p:txBody>
      </p:sp>
      <p:sp>
        <p:nvSpPr>
          <p:cNvPr id="86025" name="Rectangle 14"/>
          <p:cNvSpPr>
            <a:spLocks noChangeArrowheads="1"/>
          </p:cNvSpPr>
          <p:nvPr/>
        </p:nvSpPr>
        <p:spPr bwMode="auto">
          <a:xfrm>
            <a:off x="0" y="6491288"/>
            <a:ext cx="278765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800">
                <a:solidFill>
                  <a:srgbClr val="000000"/>
                </a:solidFill>
                <a:latin typeface="Arial" charset="0"/>
              </a:rPr>
              <a:t>Holton (2007) </a:t>
            </a:r>
            <a:r>
              <a:rPr lang="en-US" altLang="en-US" sz="1800" i="1">
                <a:solidFill>
                  <a:srgbClr val="000000"/>
                </a:solidFill>
                <a:latin typeface="Arial" charset="0"/>
              </a:rPr>
              <a:t>JSR</a:t>
            </a:r>
            <a:r>
              <a:rPr lang="en-US" altLang="en-US" sz="1800">
                <a:solidFill>
                  <a:srgbClr val="000000"/>
                </a:solidFill>
                <a:latin typeface="Arial" charset="0"/>
              </a:rPr>
              <a:t> </a:t>
            </a:r>
            <a:r>
              <a:rPr lang="en-US" altLang="en-US" sz="1800" b="1">
                <a:solidFill>
                  <a:srgbClr val="000000"/>
                </a:solidFill>
                <a:latin typeface="Arial" charset="0"/>
              </a:rPr>
              <a:t>14</a:t>
            </a:r>
            <a:r>
              <a:rPr lang="en-US" altLang="en-US" sz="1800">
                <a:solidFill>
                  <a:srgbClr val="000000"/>
                </a:solidFill>
                <a:latin typeface="Arial" charset="0"/>
              </a:rPr>
              <a:t>, 51</a:t>
            </a:r>
          </a:p>
        </p:txBody>
      </p:sp>
      <p:sp>
        <p:nvSpPr>
          <p:cNvPr id="86026" name="Text Box 10"/>
          <p:cNvSpPr txBox="1">
            <a:spLocks noChangeArrowheads="1"/>
          </p:cNvSpPr>
          <p:nvPr/>
        </p:nvSpPr>
        <p:spPr bwMode="auto">
          <a:xfrm>
            <a:off x="1852613" y="1849438"/>
            <a:ext cx="1520825"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800">
                <a:solidFill>
                  <a:srgbClr val="009900"/>
                </a:solidFill>
                <a:latin typeface="Arial" charset="0"/>
              </a:rPr>
              <a:t>-CH</a:t>
            </a:r>
            <a:r>
              <a:rPr lang="en-US" altLang="en-US" sz="1800" baseline="-25000">
                <a:solidFill>
                  <a:srgbClr val="009900"/>
                </a:solidFill>
                <a:latin typeface="Arial" charset="0"/>
              </a:rPr>
              <a:t>2</a:t>
            </a:r>
            <a:r>
              <a:rPr lang="en-US" altLang="en-US" sz="1800">
                <a:solidFill>
                  <a:srgbClr val="009900"/>
                </a:solidFill>
                <a:latin typeface="Arial" charset="0"/>
              </a:rPr>
              <a:t>-Se-CH</a:t>
            </a:r>
            <a:r>
              <a:rPr lang="en-US" altLang="en-US" sz="1800" baseline="-25000">
                <a:solidFill>
                  <a:srgbClr val="009900"/>
                </a:solidFill>
                <a:latin typeface="Arial" charset="0"/>
              </a:rPr>
              <a:t>3</a:t>
            </a:r>
            <a:endParaRPr lang="en-US" altLang="en-US" sz="1200">
              <a:solidFill>
                <a:srgbClr val="009900"/>
              </a:solidFill>
              <a:latin typeface="Arial" charset="0"/>
            </a:endParaRPr>
          </a:p>
        </p:txBody>
      </p:sp>
      <p:sp>
        <p:nvSpPr>
          <p:cNvPr id="86027" name="Text Box 11"/>
          <p:cNvSpPr txBox="1">
            <a:spLocks noChangeArrowheads="1"/>
          </p:cNvSpPr>
          <p:nvPr/>
        </p:nvSpPr>
        <p:spPr bwMode="auto">
          <a:xfrm>
            <a:off x="6532563" y="4946650"/>
            <a:ext cx="1635125"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800">
                <a:solidFill>
                  <a:srgbClr val="990000"/>
                </a:solidFill>
                <a:latin typeface="Arial" charset="0"/>
              </a:rPr>
              <a:t>-CH</a:t>
            </a:r>
            <a:r>
              <a:rPr lang="en-US" altLang="en-US" sz="1800" baseline="-25000">
                <a:solidFill>
                  <a:srgbClr val="990000"/>
                </a:solidFill>
                <a:latin typeface="Arial" charset="0"/>
              </a:rPr>
              <a:t>2</a:t>
            </a:r>
            <a:r>
              <a:rPr lang="en-US" altLang="en-US" sz="1800">
                <a:solidFill>
                  <a:srgbClr val="990000"/>
                </a:solidFill>
                <a:latin typeface="Arial" charset="0"/>
              </a:rPr>
              <a:t>  </a:t>
            </a:r>
            <a:r>
              <a:rPr lang="en-US" altLang="en-US" sz="1800">
                <a:solidFill>
                  <a:srgbClr val="990000"/>
                </a:solidFill>
                <a:latin typeface="Arial" charset="0"/>
                <a:cs typeface="Arial" charset="0"/>
              </a:rPr>
              <a:t> </a:t>
            </a:r>
            <a:r>
              <a:rPr lang="en-US" altLang="en-US" sz="1800">
                <a:solidFill>
                  <a:srgbClr val="990000"/>
                </a:solidFill>
                <a:latin typeface="Arial" charset="0"/>
              </a:rPr>
              <a:t>Se-CH</a:t>
            </a:r>
            <a:r>
              <a:rPr lang="en-US" altLang="en-US" sz="1800" baseline="-25000">
                <a:solidFill>
                  <a:srgbClr val="990000"/>
                </a:solidFill>
                <a:latin typeface="Arial" charset="0"/>
              </a:rPr>
              <a:t>3</a:t>
            </a:r>
          </a:p>
        </p:txBody>
      </p:sp>
    </p:spTree>
    <p:extLst>
      <p:ext uri="{BB962C8B-B14F-4D97-AF65-F5344CB8AC3E}">
        <p14:creationId xmlns:p14="http://schemas.microsoft.com/office/powerpoint/2010/main" val="37627666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945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94568"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7042" name="Picture 2" descr="tris_vs_fluence_400e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325" y="1370013"/>
            <a:ext cx="76200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Text Box 4"/>
          <p:cNvSpPr txBox="1">
            <a:spLocks noChangeArrowheads="1"/>
          </p:cNvSpPr>
          <p:nvPr/>
        </p:nvSpPr>
        <p:spPr bwMode="auto">
          <a:xfrm>
            <a:off x="3303588" y="6289675"/>
            <a:ext cx="31416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800" b="1">
                <a:solidFill>
                  <a:srgbClr val="000000"/>
                </a:solidFill>
                <a:latin typeface="Arial" charset="0"/>
              </a:rPr>
              <a:t>fluence (10</a:t>
            </a:r>
            <a:r>
              <a:rPr lang="en-US" altLang="en-US" sz="1800" b="1" baseline="30000">
                <a:solidFill>
                  <a:srgbClr val="000000"/>
                </a:solidFill>
                <a:latin typeface="Arial" charset="0"/>
              </a:rPr>
              <a:t>15</a:t>
            </a:r>
            <a:r>
              <a:rPr lang="en-US" altLang="en-US" sz="1800" b="1">
                <a:solidFill>
                  <a:srgbClr val="000000"/>
                </a:solidFill>
                <a:latin typeface="Arial" charset="0"/>
              </a:rPr>
              <a:t> photons/mm</a:t>
            </a:r>
            <a:r>
              <a:rPr lang="en-US" altLang="en-US" sz="1800" b="1" baseline="30000">
                <a:solidFill>
                  <a:srgbClr val="000000"/>
                </a:solidFill>
                <a:latin typeface="Arial" charset="0"/>
              </a:rPr>
              <a:t>2</a:t>
            </a:r>
            <a:r>
              <a:rPr lang="en-US" altLang="en-US" sz="1800" b="1">
                <a:solidFill>
                  <a:srgbClr val="000000"/>
                </a:solidFill>
                <a:latin typeface="Arial" charset="0"/>
              </a:rPr>
              <a:t>)</a:t>
            </a:r>
          </a:p>
        </p:txBody>
      </p:sp>
      <p:sp>
        <p:nvSpPr>
          <p:cNvPr id="87044" name="Text Box 5"/>
          <p:cNvSpPr txBox="1">
            <a:spLocks noChangeArrowheads="1"/>
          </p:cNvSpPr>
          <p:nvPr/>
        </p:nvSpPr>
        <p:spPr bwMode="auto">
          <a:xfrm rot="-5400000">
            <a:off x="-685006" y="3655219"/>
            <a:ext cx="2584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800" b="1">
                <a:solidFill>
                  <a:srgbClr val="000000"/>
                </a:solidFill>
                <a:latin typeface="Arial" charset="0"/>
              </a:rPr>
              <a:t>Fraction unconverted </a:t>
            </a:r>
          </a:p>
        </p:txBody>
      </p:sp>
      <p:sp>
        <p:nvSpPr>
          <p:cNvPr id="87045" name="Text Box 7"/>
          <p:cNvSpPr txBox="1">
            <a:spLocks noChangeArrowheads="1"/>
          </p:cNvSpPr>
          <p:nvPr/>
        </p:nvSpPr>
        <p:spPr bwMode="auto">
          <a:xfrm rot="-5400000">
            <a:off x="-1395412" y="3629025"/>
            <a:ext cx="49720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600" b="1">
                <a:solidFill>
                  <a:srgbClr val="000000"/>
                </a:solidFill>
                <a:latin typeface="Arial" charset="0"/>
              </a:rPr>
              <a:t>      0.0         0.2         0.4         0.6          0.8         1.0</a:t>
            </a:r>
          </a:p>
        </p:txBody>
      </p:sp>
      <p:sp>
        <p:nvSpPr>
          <p:cNvPr id="87046" name="Text Box 8"/>
          <p:cNvSpPr txBox="1">
            <a:spLocks noChangeArrowheads="1"/>
          </p:cNvSpPr>
          <p:nvPr/>
        </p:nvSpPr>
        <p:spPr bwMode="auto">
          <a:xfrm>
            <a:off x="1133475" y="5892800"/>
            <a:ext cx="76342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800" b="1">
                <a:solidFill>
                  <a:srgbClr val="000000"/>
                </a:solidFill>
                <a:latin typeface="Arial" charset="0"/>
              </a:rPr>
              <a:t>0          50         100        150        200       250         300       350        400</a:t>
            </a:r>
          </a:p>
        </p:txBody>
      </p:sp>
      <p:sp>
        <p:nvSpPr>
          <p:cNvPr id="87047" name="Rectangle 14"/>
          <p:cNvSpPr>
            <a:spLocks noChangeArrowheads="1"/>
          </p:cNvSpPr>
          <p:nvPr/>
        </p:nvSpPr>
        <p:spPr bwMode="auto">
          <a:xfrm>
            <a:off x="0" y="6491288"/>
            <a:ext cx="278765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800">
                <a:solidFill>
                  <a:srgbClr val="000000"/>
                </a:solidFill>
                <a:latin typeface="Arial" charset="0"/>
              </a:rPr>
              <a:t>Holton (2007) </a:t>
            </a:r>
            <a:r>
              <a:rPr lang="en-US" altLang="en-US" sz="1800" i="1">
                <a:solidFill>
                  <a:srgbClr val="000000"/>
                </a:solidFill>
                <a:latin typeface="Arial" charset="0"/>
              </a:rPr>
              <a:t>JSR</a:t>
            </a:r>
            <a:r>
              <a:rPr lang="en-US" altLang="en-US" sz="1800">
                <a:solidFill>
                  <a:srgbClr val="000000"/>
                </a:solidFill>
                <a:latin typeface="Arial" charset="0"/>
              </a:rPr>
              <a:t> </a:t>
            </a:r>
            <a:r>
              <a:rPr lang="en-US" altLang="en-US" sz="1800" b="1">
                <a:solidFill>
                  <a:srgbClr val="000000"/>
                </a:solidFill>
                <a:latin typeface="Arial" charset="0"/>
              </a:rPr>
              <a:t>14</a:t>
            </a:r>
            <a:r>
              <a:rPr lang="en-US" altLang="en-US" sz="1800">
                <a:solidFill>
                  <a:srgbClr val="000000"/>
                </a:solidFill>
                <a:latin typeface="Arial" charset="0"/>
              </a:rPr>
              <a:t>, 51</a:t>
            </a:r>
          </a:p>
        </p:txBody>
      </p:sp>
      <p:sp>
        <p:nvSpPr>
          <p:cNvPr id="87048" name="Rectangle 3"/>
          <p:cNvSpPr>
            <a:spLocks noGrp="1" noChangeArrowheads="1"/>
          </p:cNvSpPr>
          <p:nvPr>
            <p:ph type="title"/>
          </p:nvPr>
        </p:nvSpPr>
        <p:spPr>
          <a:xfrm>
            <a:off x="466725" y="0"/>
            <a:ext cx="8229600" cy="1143000"/>
          </a:xfrm>
          <a:noFill/>
        </p:spPr>
        <p:txBody>
          <a:bodyPr/>
          <a:lstStyle/>
          <a:p>
            <a:pPr eaLnBrk="1" hangingPunct="1"/>
            <a:r>
              <a:rPr lang="en-US" altLang="en-US" sz="5400" smtClean="0">
                <a:latin typeface="Arial" charset="0"/>
                <a:cs typeface="Arial" charset="0"/>
              </a:rPr>
              <a:t>Damage is fast!</a:t>
            </a:r>
          </a:p>
        </p:txBody>
      </p:sp>
      <p:sp>
        <p:nvSpPr>
          <p:cNvPr id="87049" name="Text Box 15"/>
          <p:cNvSpPr txBox="1">
            <a:spLocks noChangeArrowheads="1"/>
          </p:cNvSpPr>
          <p:nvPr/>
        </p:nvSpPr>
        <p:spPr bwMode="auto">
          <a:xfrm>
            <a:off x="2765425" y="4192588"/>
            <a:ext cx="2800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800">
                <a:solidFill>
                  <a:srgbClr val="000000"/>
                </a:solidFill>
                <a:latin typeface="Arial" charset="0"/>
              </a:rPr>
              <a:t>100% Se-C bonds broken</a:t>
            </a:r>
          </a:p>
        </p:txBody>
      </p:sp>
      <p:sp>
        <p:nvSpPr>
          <p:cNvPr id="87050" name="Line 16"/>
          <p:cNvSpPr>
            <a:spLocks noChangeShapeType="1"/>
          </p:cNvSpPr>
          <p:nvPr/>
        </p:nvSpPr>
        <p:spPr bwMode="auto">
          <a:xfrm>
            <a:off x="4183063" y="4583113"/>
            <a:ext cx="1103312" cy="105251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7051" name="Text Box 17"/>
          <p:cNvSpPr txBox="1">
            <a:spLocks noChangeArrowheads="1"/>
          </p:cNvSpPr>
          <p:nvPr/>
        </p:nvSpPr>
        <p:spPr bwMode="auto">
          <a:xfrm>
            <a:off x="1662113" y="1549400"/>
            <a:ext cx="1520825"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800">
                <a:solidFill>
                  <a:srgbClr val="009900"/>
                </a:solidFill>
                <a:latin typeface="Arial" charset="0"/>
              </a:rPr>
              <a:t>-CH</a:t>
            </a:r>
            <a:r>
              <a:rPr lang="en-US" altLang="en-US" sz="1800" baseline="-25000">
                <a:solidFill>
                  <a:srgbClr val="009900"/>
                </a:solidFill>
                <a:latin typeface="Arial" charset="0"/>
              </a:rPr>
              <a:t>2</a:t>
            </a:r>
            <a:r>
              <a:rPr lang="en-US" altLang="en-US" sz="1800">
                <a:solidFill>
                  <a:srgbClr val="009900"/>
                </a:solidFill>
                <a:latin typeface="Arial" charset="0"/>
              </a:rPr>
              <a:t>-Se-CH</a:t>
            </a:r>
            <a:r>
              <a:rPr lang="en-US" altLang="en-US" sz="1800" baseline="-25000">
                <a:solidFill>
                  <a:srgbClr val="009900"/>
                </a:solidFill>
                <a:latin typeface="Arial" charset="0"/>
              </a:rPr>
              <a:t>3</a:t>
            </a:r>
            <a:endParaRPr lang="en-US" altLang="en-US" sz="1200">
              <a:solidFill>
                <a:srgbClr val="009900"/>
              </a:solidFill>
              <a:latin typeface="Arial" charset="0"/>
            </a:endParaRPr>
          </a:p>
        </p:txBody>
      </p:sp>
      <p:sp>
        <p:nvSpPr>
          <p:cNvPr id="87052" name="Text Box 18"/>
          <p:cNvSpPr txBox="1">
            <a:spLocks noChangeArrowheads="1"/>
          </p:cNvSpPr>
          <p:nvPr/>
        </p:nvSpPr>
        <p:spPr bwMode="auto">
          <a:xfrm>
            <a:off x="6559550" y="4718050"/>
            <a:ext cx="1635125"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800">
                <a:solidFill>
                  <a:srgbClr val="990000"/>
                </a:solidFill>
                <a:latin typeface="Arial" charset="0"/>
              </a:rPr>
              <a:t>-CH</a:t>
            </a:r>
            <a:r>
              <a:rPr lang="en-US" altLang="en-US" sz="1800" baseline="-25000">
                <a:solidFill>
                  <a:srgbClr val="990000"/>
                </a:solidFill>
                <a:latin typeface="Arial" charset="0"/>
              </a:rPr>
              <a:t>2</a:t>
            </a:r>
            <a:r>
              <a:rPr lang="en-US" altLang="en-US" sz="1800">
                <a:solidFill>
                  <a:srgbClr val="990000"/>
                </a:solidFill>
                <a:latin typeface="Arial" charset="0"/>
              </a:rPr>
              <a:t>  </a:t>
            </a:r>
            <a:r>
              <a:rPr lang="en-US" altLang="en-US" sz="1800">
                <a:solidFill>
                  <a:srgbClr val="990000"/>
                </a:solidFill>
                <a:latin typeface="Arial" charset="0"/>
                <a:cs typeface="Arial" charset="0"/>
              </a:rPr>
              <a:t> </a:t>
            </a:r>
            <a:r>
              <a:rPr lang="en-US" altLang="en-US" sz="1800">
                <a:solidFill>
                  <a:srgbClr val="990000"/>
                </a:solidFill>
                <a:latin typeface="Arial" charset="0"/>
              </a:rPr>
              <a:t>Se-CH</a:t>
            </a:r>
            <a:r>
              <a:rPr lang="en-US" altLang="en-US" sz="1800" baseline="-25000">
                <a:solidFill>
                  <a:srgbClr val="990000"/>
                </a:solidFill>
                <a:latin typeface="Arial" charset="0"/>
              </a:rPr>
              <a:t>3</a:t>
            </a:r>
          </a:p>
        </p:txBody>
      </p:sp>
    </p:spTree>
    <p:extLst>
      <p:ext uri="{BB962C8B-B14F-4D97-AF65-F5344CB8AC3E}">
        <p14:creationId xmlns:p14="http://schemas.microsoft.com/office/powerpoint/2010/main" val="4187427655"/>
      </p:ext>
    </p:extLst>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8066" name="Picture 2" descr="tris_vs_crosssec_400e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325" y="1370013"/>
            <a:ext cx="76200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Text Box 4"/>
          <p:cNvSpPr txBox="1">
            <a:spLocks noChangeArrowheads="1"/>
          </p:cNvSpPr>
          <p:nvPr/>
        </p:nvSpPr>
        <p:spPr bwMode="auto">
          <a:xfrm>
            <a:off x="3303588" y="6289675"/>
            <a:ext cx="31416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800" b="1">
                <a:solidFill>
                  <a:srgbClr val="000000"/>
                </a:solidFill>
                <a:latin typeface="Arial" charset="0"/>
              </a:rPr>
              <a:t>fluence (10</a:t>
            </a:r>
            <a:r>
              <a:rPr lang="en-US" altLang="en-US" sz="1800" b="1" baseline="30000">
                <a:solidFill>
                  <a:srgbClr val="000000"/>
                </a:solidFill>
                <a:latin typeface="Arial" charset="0"/>
              </a:rPr>
              <a:t>15</a:t>
            </a:r>
            <a:r>
              <a:rPr lang="en-US" altLang="en-US" sz="1800" b="1">
                <a:solidFill>
                  <a:srgbClr val="000000"/>
                </a:solidFill>
                <a:latin typeface="Arial" charset="0"/>
              </a:rPr>
              <a:t> photons/mm</a:t>
            </a:r>
            <a:r>
              <a:rPr lang="en-US" altLang="en-US" sz="1800" b="1" baseline="30000">
                <a:solidFill>
                  <a:srgbClr val="000000"/>
                </a:solidFill>
                <a:latin typeface="Arial" charset="0"/>
              </a:rPr>
              <a:t>2</a:t>
            </a:r>
            <a:r>
              <a:rPr lang="en-US" altLang="en-US" sz="1800" b="1">
                <a:solidFill>
                  <a:srgbClr val="000000"/>
                </a:solidFill>
                <a:latin typeface="Arial" charset="0"/>
              </a:rPr>
              <a:t>)</a:t>
            </a:r>
          </a:p>
        </p:txBody>
      </p:sp>
      <p:sp>
        <p:nvSpPr>
          <p:cNvPr id="88068" name="Text Box 5"/>
          <p:cNvSpPr txBox="1">
            <a:spLocks noChangeArrowheads="1"/>
          </p:cNvSpPr>
          <p:nvPr/>
        </p:nvSpPr>
        <p:spPr bwMode="auto">
          <a:xfrm rot="-5400000">
            <a:off x="-685006" y="3655219"/>
            <a:ext cx="2584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800" b="1">
                <a:solidFill>
                  <a:srgbClr val="000000"/>
                </a:solidFill>
                <a:latin typeface="Arial" charset="0"/>
              </a:rPr>
              <a:t>Fraction unconverted </a:t>
            </a:r>
          </a:p>
        </p:txBody>
      </p:sp>
      <p:sp>
        <p:nvSpPr>
          <p:cNvPr id="88069" name="Text Box 7"/>
          <p:cNvSpPr txBox="1">
            <a:spLocks noChangeArrowheads="1"/>
          </p:cNvSpPr>
          <p:nvPr/>
        </p:nvSpPr>
        <p:spPr bwMode="auto">
          <a:xfrm rot="-5400000">
            <a:off x="-1395412" y="3629025"/>
            <a:ext cx="49720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600" b="1">
                <a:solidFill>
                  <a:srgbClr val="000000"/>
                </a:solidFill>
                <a:latin typeface="Arial" charset="0"/>
              </a:rPr>
              <a:t>      0.0         0.2         0.4         0.6          0.8         1.0</a:t>
            </a:r>
          </a:p>
        </p:txBody>
      </p:sp>
      <p:sp>
        <p:nvSpPr>
          <p:cNvPr id="88070" name="Text Box 8"/>
          <p:cNvSpPr txBox="1">
            <a:spLocks noChangeArrowheads="1"/>
          </p:cNvSpPr>
          <p:nvPr/>
        </p:nvSpPr>
        <p:spPr bwMode="auto">
          <a:xfrm>
            <a:off x="1133475" y="5892800"/>
            <a:ext cx="76342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800" b="1">
                <a:solidFill>
                  <a:srgbClr val="000000"/>
                </a:solidFill>
                <a:latin typeface="Arial" charset="0"/>
              </a:rPr>
              <a:t>0          50         100        150        200       250         300       350        400</a:t>
            </a:r>
          </a:p>
        </p:txBody>
      </p:sp>
      <p:sp>
        <p:nvSpPr>
          <p:cNvPr id="88071" name="Text Box 9"/>
          <p:cNvSpPr txBox="1">
            <a:spLocks noChangeArrowheads="1"/>
          </p:cNvSpPr>
          <p:nvPr/>
        </p:nvSpPr>
        <p:spPr bwMode="auto">
          <a:xfrm rot="1050221">
            <a:off x="3976688" y="3189288"/>
            <a:ext cx="3300412"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400">
                <a:solidFill>
                  <a:srgbClr val="875A2D"/>
                </a:solidFill>
                <a:latin typeface="Arial" charset="0"/>
              </a:rPr>
              <a:t>fraction of Se atoms hit</a:t>
            </a:r>
          </a:p>
        </p:txBody>
      </p:sp>
      <p:grpSp>
        <p:nvGrpSpPr>
          <p:cNvPr id="3391499" name="Group 11"/>
          <p:cNvGrpSpPr>
            <a:grpSpLocks/>
          </p:cNvGrpSpPr>
          <p:nvPr/>
        </p:nvGrpSpPr>
        <p:grpSpPr bwMode="auto">
          <a:xfrm>
            <a:off x="2700338" y="3689350"/>
            <a:ext cx="2598737" cy="366713"/>
            <a:chOff x="1701" y="2238"/>
            <a:chExt cx="1637" cy="231"/>
          </a:xfrm>
        </p:grpSpPr>
        <p:sp>
          <p:nvSpPr>
            <p:cNvPr id="88080" name="Text Box 12"/>
            <p:cNvSpPr txBox="1">
              <a:spLocks noChangeArrowheads="1"/>
            </p:cNvSpPr>
            <p:nvPr/>
          </p:nvSpPr>
          <p:spPr bwMode="auto">
            <a:xfrm>
              <a:off x="1701" y="2238"/>
              <a:ext cx="124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800">
                  <a:solidFill>
                    <a:srgbClr val="000000"/>
                  </a:solidFill>
                  <a:latin typeface="Arial" charset="0"/>
                </a:rPr>
                <a:t>50% Se atoms hit</a:t>
              </a:r>
            </a:p>
          </p:txBody>
        </p:sp>
        <p:sp>
          <p:nvSpPr>
            <p:cNvPr id="88081" name="Line 13"/>
            <p:cNvSpPr>
              <a:spLocks noChangeShapeType="1"/>
            </p:cNvSpPr>
            <p:nvPr/>
          </p:nvSpPr>
          <p:spPr bwMode="auto">
            <a:xfrm flipV="1">
              <a:off x="2904" y="2257"/>
              <a:ext cx="434" cy="11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8073" name="Group 14"/>
          <p:cNvGrpSpPr>
            <a:grpSpLocks/>
          </p:cNvGrpSpPr>
          <p:nvPr/>
        </p:nvGrpSpPr>
        <p:grpSpPr bwMode="auto">
          <a:xfrm>
            <a:off x="2765425" y="4192588"/>
            <a:ext cx="2800350" cy="1443037"/>
            <a:chOff x="1742" y="2555"/>
            <a:chExt cx="1764" cy="909"/>
          </a:xfrm>
        </p:grpSpPr>
        <p:sp>
          <p:nvSpPr>
            <p:cNvPr id="88078" name="Text Box 15"/>
            <p:cNvSpPr txBox="1">
              <a:spLocks noChangeArrowheads="1"/>
            </p:cNvSpPr>
            <p:nvPr/>
          </p:nvSpPr>
          <p:spPr bwMode="auto">
            <a:xfrm>
              <a:off x="1742" y="2555"/>
              <a:ext cx="176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800">
                  <a:solidFill>
                    <a:srgbClr val="000000"/>
                  </a:solidFill>
                  <a:latin typeface="Arial" charset="0"/>
                </a:rPr>
                <a:t>100% Se-C bonds broken</a:t>
              </a:r>
            </a:p>
          </p:txBody>
        </p:sp>
        <p:sp>
          <p:nvSpPr>
            <p:cNvPr id="88079" name="Line 16"/>
            <p:cNvSpPr>
              <a:spLocks noChangeShapeType="1"/>
            </p:cNvSpPr>
            <p:nvPr/>
          </p:nvSpPr>
          <p:spPr bwMode="auto">
            <a:xfrm>
              <a:off x="2635" y="2801"/>
              <a:ext cx="695" cy="6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8074" name="Text Box 17"/>
          <p:cNvSpPr txBox="1">
            <a:spLocks noChangeArrowheads="1"/>
          </p:cNvSpPr>
          <p:nvPr/>
        </p:nvSpPr>
        <p:spPr bwMode="auto">
          <a:xfrm>
            <a:off x="1662113" y="1549400"/>
            <a:ext cx="1520825"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800">
                <a:solidFill>
                  <a:srgbClr val="009900"/>
                </a:solidFill>
                <a:latin typeface="Arial" charset="0"/>
              </a:rPr>
              <a:t>-CH</a:t>
            </a:r>
            <a:r>
              <a:rPr lang="en-US" altLang="en-US" sz="1800" baseline="-25000">
                <a:solidFill>
                  <a:srgbClr val="009900"/>
                </a:solidFill>
                <a:latin typeface="Arial" charset="0"/>
              </a:rPr>
              <a:t>2</a:t>
            </a:r>
            <a:r>
              <a:rPr lang="en-US" altLang="en-US" sz="1800">
                <a:solidFill>
                  <a:srgbClr val="009900"/>
                </a:solidFill>
                <a:latin typeface="Arial" charset="0"/>
              </a:rPr>
              <a:t>-Se-CH</a:t>
            </a:r>
            <a:r>
              <a:rPr lang="en-US" altLang="en-US" sz="1800" baseline="-25000">
                <a:solidFill>
                  <a:srgbClr val="009900"/>
                </a:solidFill>
                <a:latin typeface="Arial" charset="0"/>
              </a:rPr>
              <a:t>3</a:t>
            </a:r>
            <a:endParaRPr lang="en-US" altLang="en-US" sz="1200">
              <a:solidFill>
                <a:srgbClr val="009900"/>
              </a:solidFill>
              <a:latin typeface="Arial" charset="0"/>
            </a:endParaRPr>
          </a:p>
        </p:txBody>
      </p:sp>
      <p:sp>
        <p:nvSpPr>
          <p:cNvPr id="88075" name="Text Box 18"/>
          <p:cNvSpPr txBox="1">
            <a:spLocks noChangeArrowheads="1"/>
          </p:cNvSpPr>
          <p:nvPr/>
        </p:nvSpPr>
        <p:spPr bwMode="auto">
          <a:xfrm>
            <a:off x="6559550" y="4718050"/>
            <a:ext cx="1635125"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800">
                <a:solidFill>
                  <a:srgbClr val="990000"/>
                </a:solidFill>
                <a:latin typeface="Arial" charset="0"/>
              </a:rPr>
              <a:t>-CH</a:t>
            </a:r>
            <a:r>
              <a:rPr lang="en-US" altLang="en-US" sz="1800" baseline="-25000">
                <a:solidFill>
                  <a:srgbClr val="990000"/>
                </a:solidFill>
                <a:latin typeface="Arial" charset="0"/>
              </a:rPr>
              <a:t>2</a:t>
            </a:r>
            <a:r>
              <a:rPr lang="en-US" altLang="en-US" sz="1800">
                <a:solidFill>
                  <a:srgbClr val="990000"/>
                </a:solidFill>
                <a:latin typeface="Arial" charset="0"/>
              </a:rPr>
              <a:t>  </a:t>
            </a:r>
            <a:r>
              <a:rPr lang="en-US" altLang="en-US" sz="1800">
                <a:solidFill>
                  <a:srgbClr val="990000"/>
                </a:solidFill>
                <a:latin typeface="Arial" charset="0"/>
                <a:cs typeface="Arial" charset="0"/>
              </a:rPr>
              <a:t> </a:t>
            </a:r>
            <a:r>
              <a:rPr lang="en-US" altLang="en-US" sz="1800">
                <a:solidFill>
                  <a:srgbClr val="990000"/>
                </a:solidFill>
                <a:latin typeface="Arial" charset="0"/>
              </a:rPr>
              <a:t>Se-CH</a:t>
            </a:r>
            <a:r>
              <a:rPr lang="en-US" altLang="en-US" sz="1800" baseline="-25000">
                <a:solidFill>
                  <a:srgbClr val="990000"/>
                </a:solidFill>
                <a:latin typeface="Arial" charset="0"/>
              </a:rPr>
              <a:t>3</a:t>
            </a:r>
          </a:p>
        </p:txBody>
      </p:sp>
      <p:sp>
        <p:nvSpPr>
          <p:cNvPr id="88076" name="Rectangle 14"/>
          <p:cNvSpPr>
            <a:spLocks noChangeArrowheads="1"/>
          </p:cNvSpPr>
          <p:nvPr/>
        </p:nvSpPr>
        <p:spPr bwMode="auto">
          <a:xfrm>
            <a:off x="0" y="6491288"/>
            <a:ext cx="278765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800">
                <a:solidFill>
                  <a:srgbClr val="000000"/>
                </a:solidFill>
                <a:latin typeface="Arial" charset="0"/>
              </a:rPr>
              <a:t>Holton (2007) </a:t>
            </a:r>
            <a:r>
              <a:rPr lang="en-US" altLang="en-US" sz="1800" i="1">
                <a:solidFill>
                  <a:srgbClr val="000000"/>
                </a:solidFill>
                <a:latin typeface="Arial" charset="0"/>
              </a:rPr>
              <a:t>JSR</a:t>
            </a:r>
            <a:r>
              <a:rPr lang="en-US" altLang="en-US" sz="1800">
                <a:solidFill>
                  <a:srgbClr val="000000"/>
                </a:solidFill>
                <a:latin typeface="Arial" charset="0"/>
              </a:rPr>
              <a:t> </a:t>
            </a:r>
            <a:r>
              <a:rPr lang="en-US" altLang="en-US" sz="1800" b="1">
                <a:solidFill>
                  <a:srgbClr val="000000"/>
                </a:solidFill>
                <a:latin typeface="Arial" charset="0"/>
              </a:rPr>
              <a:t>14</a:t>
            </a:r>
            <a:r>
              <a:rPr lang="en-US" altLang="en-US" sz="1800">
                <a:solidFill>
                  <a:srgbClr val="000000"/>
                </a:solidFill>
                <a:latin typeface="Arial" charset="0"/>
              </a:rPr>
              <a:t>, 51</a:t>
            </a:r>
          </a:p>
        </p:txBody>
      </p:sp>
      <p:sp>
        <p:nvSpPr>
          <p:cNvPr id="88077" name="Rectangle 3"/>
          <p:cNvSpPr>
            <a:spLocks noGrp="1" noChangeArrowheads="1"/>
          </p:cNvSpPr>
          <p:nvPr>
            <p:ph type="title"/>
          </p:nvPr>
        </p:nvSpPr>
        <p:spPr>
          <a:xfrm>
            <a:off x="466725" y="0"/>
            <a:ext cx="8229600" cy="1143000"/>
          </a:xfrm>
          <a:noFill/>
        </p:spPr>
        <p:txBody>
          <a:bodyPr/>
          <a:lstStyle/>
          <a:p>
            <a:pPr eaLnBrk="1" hangingPunct="1"/>
            <a:r>
              <a:rPr lang="en-US" altLang="en-US" sz="5400" smtClean="0">
                <a:latin typeface="Arial" charset="0"/>
                <a:cs typeface="Arial" charset="0"/>
              </a:rPr>
              <a:t>Damage is fast!</a:t>
            </a:r>
          </a:p>
        </p:txBody>
      </p:sp>
    </p:spTree>
    <p:extLst>
      <p:ext uri="{BB962C8B-B14F-4D97-AF65-F5344CB8AC3E}">
        <p14:creationId xmlns:p14="http://schemas.microsoft.com/office/powerpoint/2010/main" val="273323470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3914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47" name="Group 351"/>
          <p:cNvGraphicFramePr>
            <a:graphicFrameLocks noGrp="1"/>
          </p:cNvGraphicFramePr>
          <p:nvPr>
            <p:ph idx="1"/>
            <p:extLst>
              <p:ext uri="{D42A27DB-BD31-4B8C-83A1-F6EECF244321}">
                <p14:modId xmlns:p14="http://schemas.microsoft.com/office/powerpoint/2010/main" val="2254802908"/>
              </p:ext>
            </p:extLst>
          </p:nvPr>
        </p:nvGraphicFramePr>
        <p:xfrm>
          <a:off x="457200" y="226815"/>
          <a:ext cx="8229600" cy="5726780"/>
        </p:xfrm>
        <a:graphic>
          <a:graphicData uri="http://schemas.openxmlformats.org/drawingml/2006/table">
            <a:tbl>
              <a:tblPr/>
              <a:tblGrid>
                <a:gridCol w="2514600"/>
                <a:gridCol w="2819400"/>
                <a:gridCol w="2895600"/>
              </a:tblGrid>
              <a:tr h="611385">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dirty="0" smtClean="0">
                          <a:ln>
                            <a:noFill/>
                          </a:ln>
                          <a:solidFill>
                            <a:schemeClr val="tx1"/>
                          </a:solidFill>
                          <a:effectLst/>
                          <a:latin typeface="Arial" charset="0"/>
                        </a:rPr>
                        <a:t>Lattice</a:t>
                      </a:r>
                    </a:p>
                  </a:txBody>
                  <a:tcPr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dirty="0" smtClean="0">
                          <a:ln>
                            <a:noFill/>
                          </a:ln>
                          <a:solidFill>
                            <a:schemeClr val="tx1"/>
                          </a:solidFill>
                          <a:effectLst/>
                          <a:latin typeface="Arial" charset="0"/>
                        </a:rPr>
                        <a:t>New</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dirty="0" smtClean="0">
                          <a:ln>
                            <a:noFill/>
                          </a:ln>
                          <a:solidFill>
                            <a:schemeClr val="tx1"/>
                          </a:solidFill>
                          <a:effectLst/>
                          <a:latin typeface="Arial" charset="0"/>
                        </a:rPr>
                        <a:t>Old</a:t>
                      </a:r>
                    </a:p>
                  </a:txBody>
                  <a:tcPr anchor="ctr" horzOverflow="overflow">
                    <a:lnL w="12700" cap="flat" cmpd="sng" algn="ctr">
                      <a:solidFill>
                        <a:schemeClr val="tx1"/>
                      </a:solidFill>
                      <a:prstDash val="solid"/>
                      <a:round/>
                      <a:headEnd type="none" w="med" len="med"/>
                      <a:tailEnd type="none" w="med" len="med"/>
                    </a:lnL>
                  </a:tcPr>
                </a:tc>
              </a:tr>
              <a:tr h="1930052">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dirty="0" err="1" smtClean="0">
                          <a:ln>
                            <a:noFill/>
                          </a:ln>
                          <a:solidFill>
                            <a:schemeClr val="tx1"/>
                          </a:solidFill>
                          <a:effectLst/>
                          <a:latin typeface="Arial" charset="0"/>
                          <a:cs typeface="Arial" charset="0"/>
                        </a:rPr>
                        <a:t>Unattenuated</a:t>
                      </a:r>
                      <a:endParaRPr kumimoji="0" lang="en-US" altLang="en-US" sz="2400" b="0" i="0" u="none" strike="noStrike" cap="none" normalizeH="0" baseline="0" dirty="0" smtClean="0">
                        <a:ln>
                          <a:noFill/>
                        </a:ln>
                        <a:solidFill>
                          <a:schemeClr val="tx1"/>
                        </a:solidFill>
                        <a:effectLst/>
                        <a:latin typeface="Arial" charset="0"/>
                        <a:cs typeface="Arial" charset="0"/>
                      </a:endParaRPr>
                    </a:p>
                  </a:txBody>
                  <a:tcPr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dirty="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92900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Arial" charset="0"/>
                          <a:cs typeface="Arial" charset="0"/>
                        </a:rPr>
                        <a:t>120 </a:t>
                      </a:r>
                      <a:r>
                        <a:rPr kumimoji="0" lang="el-GR" altLang="en-US" sz="2800" b="0" i="0" u="none" strike="noStrike" cap="none" normalizeH="0" baseline="0" dirty="0" smtClean="0">
                          <a:ln>
                            <a:noFill/>
                          </a:ln>
                          <a:solidFill>
                            <a:schemeClr val="tx1"/>
                          </a:solidFill>
                          <a:effectLst/>
                          <a:latin typeface="Arial" charset="0"/>
                          <a:cs typeface="Arial" charset="0"/>
                        </a:rPr>
                        <a:t>μ</a:t>
                      </a:r>
                      <a:r>
                        <a:rPr kumimoji="0" lang="en-US" altLang="en-US" sz="2800" b="0" i="0" u="none" strike="noStrike" cap="none" normalizeH="0" baseline="0" dirty="0" smtClean="0">
                          <a:ln>
                            <a:noFill/>
                          </a:ln>
                          <a:solidFill>
                            <a:schemeClr val="tx1"/>
                          </a:solidFill>
                          <a:effectLst/>
                          <a:latin typeface="Arial" charset="0"/>
                          <a:cs typeface="Arial" charset="0"/>
                        </a:rPr>
                        <a:t>m </a:t>
                      </a:r>
                      <a:r>
                        <a:rPr kumimoji="0" lang="en-US" altLang="en-US" sz="2800" b="0" i="0" u="none" strike="noStrike" cap="none" normalizeH="0" baseline="0" dirty="0" smtClean="0">
                          <a:ln>
                            <a:noFill/>
                          </a:ln>
                          <a:solidFill>
                            <a:schemeClr val="tx1"/>
                          </a:solidFill>
                          <a:effectLst/>
                          <a:latin typeface="Arial" charset="0"/>
                          <a:cs typeface="Arial" charset="0"/>
                        </a:rPr>
                        <a:t>Cu</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Arial" charset="0"/>
                          <a:cs typeface="Arial" charset="0"/>
                        </a:rPr>
                        <a:t>filter</a:t>
                      </a:r>
                      <a:endParaRPr kumimoji="0" lang="el-GR" altLang="en-US" sz="2800" b="0" i="0" u="none" strike="noStrike" cap="none" normalizeH="0" baseline="0" dirty="0" smtClean="0">
                        <a:ln>
                          <a:noFill/>
                        </a:ln>
                        <a:solidFill>
                          <a:schemeClr val="tx1"/>
                        </a:solidFill>
                        <a:effectLst/>
                        <a:latin typeface="Arial" charset="0"/>
                        <a:cs typeface="Arial" charset="0"/>
                      </a:endParaRPr>
                    </a:p>
                  </a:txBody>
                  <a:tcPr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dirty="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1000">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dirty="0" err="1" smtClean="0">
                          <a:ln>
                            <a:noFill/>
                          </a:ln>
                          <a:solidFill>
                            <a:schemeClr val="tx1"/>
                          </a:solidFill>
                          <a:effectLst/>
                          <a:latin typeface="Arial" charset="0"/>
                        </a:rPr>
                        <a:t>Vert</a:t>
                      </a:r>
                      <a:r>
                        <a:rPr kumimoji="0" lang="en-US" altLang="en-US" sz="1600" b="0" i="0" u="none" strike="noStrike" cap="none" normalizeH="0" baseline="0" dirty="0" smtClean="0">
                          <a:ln>
                            <a:noFill/>
                          </a:ln>
                          <a:solidFill>
                            <a:schemeClr val="tx1"/>
                          </a:solidFill>
                          <a:effectLst/>
                          <a:latin typeface="Arial" charset="0"/>
                        </a:rPr>
                        <a:t> x </a:t>
                      </a:r>
                      <a:r>
                        <a:rPr kumimoji="0" lang="en-US" altLang="en-US" sz="1600" b="0" i="0" u="none" strike="noStrike" cap="none" normalizeH="0" baseline="0" dirty="0" err="1" smtClean="0">
                          <a:ln>
                            <a:noFill/>
                          </a:ln>
                          <a:solidFill>
                            <a:schemeClr val="tx1"/>
                          </a:solidFill>
                          <a:effectLst/>
                          <a:latin typeface="Arial" charset="0"/>
                        </a:rPr>
                        <a:t>Horiz</a:t>
                      </a:r>
                      <a:r>
                        <a:rPr kumimoji="0" lang="en-US" altLang="en-US" sz="1600" b="0" i="0" u="none" strike="noStrike" cap="none" normalizeH="0" baseline="0" dirty="0" smtClean="0">
                          <a:ln>
                            <a:noFill/>
                          </a:ln>
                          <a:solidFill>
                            <a:schemeClr val="tx1"/>
                          </a:solidFill>
                          <a:effectLst/>
                          <a:latin typeface="Arial" charset="0"/>
                        </a:rPr>
                        <a:t> FWHM (</a:t>
                      </a:r>
                      <a:r>
                        <a:rPr kumimoji="0" lang="el-GR" altLang="en-US" sz="1600" b="0" i="0" u="none" strike="noStrike" cap="none" normalizeH="0" baseline="0" dirty="0" smtClean="0">
                          <a:ln>
                            <a:noFill/>
                          </a:ln>
                          <a:solidFill>
                            <a:schemeClr val="tx1"/>
                          </a:solidFill>
                          <a:effectLst/>
                          <a:latin typeface="Arial" charset="0"/>
                          <a:cs typeface="Arial" charset="0"/>
                        </a:rPr>
                        <a:t>μ</a:t>
                      </a:r>
                      <a:r>
                        <a:rPr kumimoji="0" lang="en-US" altLang="en-US" sz="1600" b="0" i="0" u="none" strike="noStrike" cap="none" normalizeH="0" baseline="0" dirty="0" smtClean="0">
                          <a:ln>
                            <a:noFill/>
                          </a:ln>
                          <a:solidFill>
                            <a:schemeClr val="tx1"/>
                          </a:solidFill>
                          <a:effectLst/>
                          <a:latin typeface="Arial" charset="0"/>
                          <a:cs typeface="Arial" charset="0"/>
                        </a:rPr>
                        <a:t>m</a:t>
                      </a:r>
                      <a:r>
                        <a:rPr kumimoji="0" lang="en-US" altLang="en-US" sz="1600" b="0" i="0" u="none" strike="noStrike" cap="none" normalizeH="0" baseline="0" dirty="0" smtClean="0">
                          <a:ln>
                            <a:noFill/>
                          </a:ln>
                          <a:solidFill>
                            <a:schemeClr val="tx1"/>
                          </a:solidFill>
                          <a:effectLst/>
                          <a:latin typeface="Arial" charset="0"/>
                        </a:rPr>
                        <a:t>)</a:t>
                      </a:r>
                    </a:p>
                  </a:txBody>
                  <a:tcPr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2400" b="0" i="0" u="none" strike="noStrike" cap="none" normalizeH="0" baseline="0" dirty="0" smtClean="0">
                          <a:ln>
                            <a:noFill/>
                          </a:ln>
                          <a:solidFill>
                            <a:schemeClr val="tx1"/>
                          </a:solidFill>
                          <a:effectLst/>
                          <a:latin typeface="Arial" charset="0"/>
                        </a:rPr>
                        <a:t>60 x </a:t>
                      </a:r>
                      <a:r>
                        <a:rPr kumimoji="0" lang="en-US" altLang="en-US" sz="2400" b="0" i="0" u="none" strike="noStrike" cap="none" normalizeH="0" baseline="0" dirty="0" smtClean="0">
                          <a:ln>
                            <a:noFill/>
                          </a:ln>
                          <a:solidFill>
                            <a:schemeClr val="tx1"/>
                          </a:solidFill>
                          <a:effectLst/>
                          <a:latin typeface="Arial" charset="0"/>
                        </a:rPr>
                        <a:t>176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2400" b="0" i="0" u="none" strike="noStrike" cap="none" normalizeH="0" baseline="0" dirty="0" smtClean="0">
                          <a:ln>
                            <a:noFill/>
                          </a:ln>
                          <a:solidFill>
                            <a:schemeClr val="tx1"/>
                          </a:solidFill>
                          <a:effectLst/>
                          <a:latin typeface="Arial" charset="0"/>
                        </a:rPr>
                        <a:t>137 x </a:t>
                      </a:r>
                      <a:r>
                        <a:rPr kumimoji="0" lang="en-US" altLang="en-US" sz="2400" b="0" i="0" u="none" strike="noStrike" cap="none" normalizeH="0" baseline="0" dirty="0" smtClean="0">
                          <a:ln>
                            <a:noFill/>
                          </a:ln>
                          <a:solidFill>
                            <a:schemeClr val="tx1"/>
                          </a:solidFill>
                          <a:effectLst/>
                          <a:latin typeface="Arial" charset="0"/>
                        </a:rPr>
                        <a:t>183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1000">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charset="0"/>
                        </a:rPr>
                        <a:t>Flux (10</a:t>
                      </a:r>
                      <a:r>
                        <a:rPr kumimoji="0" lang="en-US" altLang="en-US" sz="1800" b="0" i="0" u="none" strike="noStrike" cap="none" normalizeH="0" baseline="30000" dirty="0" smtClean="0">
                          <a:ln>
                            <a:noFill/>
                          </a:ln>
                          <a:solidFill>
                            <a:schemeClr val="tx1"/>
                          </a:solidFill>
                          <a:effectLst/>
                          <a:latin typeface="Arial" charset="0"/>
                        </a:rPr>
                        <a:t>11</a:t>
                      </a:r>
                      <a:r>
                        <a:rPr kumimoji="0" lang="en-US" altLang="en-US" sz="1800" b="0" i="0" u="none" strike="noStrike" cap="none" normalizeH="0" baseline="0" dirty="0" smtClean="0">
                          <a:ln>
                            <a:noFill/>
                          </a:ln>
                          <a:solidFill>
                            <a:schemeClr val="tx1"/>
                          </a:solidFill>
                          <a:effectLst/>
                          <a:latin typeface="Arial" charset="0"/>
                        </a:rPr>
                        <a:t> </a:t>
                      </a:r>
                      <a:r>
                        <a:rPr kumimoji="0" lang="en-US" altLang="en-US" sz="1800" b="0" i="0" u="none" strike="noStrike" cap="none" normalizeH="0" baseline="0" dirty="0" err="1" smtClean="0">
                          <a:ln>
                            <a:noFill/>
                          </a:ln>
                          <a:solidFill>
                            <a:schemeClr val="tx1"/>
                          </a:solidFill>
                          <a:effectLst/>
                          <a:latin typeface="Arial" charset="0"/>
                        </a:rPr>
                        <a:t>Ph</a:t>
                      </a:r>
                      <a:r>
                        <a:rPr kumimoji="0" lang="en-US" altLang="en-US" sz="1800" b="0" i="0" u="none" strike="noStrike" cap="none" normalizeH="0" baseline="0" dirty="0" smtClean="0">
                          <a:ln>
                            <a:noFill/>
                          </a:ln>
                          <a:solidFill>
                            <a:schemeClr val="tx1"/>
                          </a:solidFill>
                          <a:effectLst/>
                          <a:latin typeface="Arial" charset="0"/>
                        </a:rPr>
                        <a:t>/s) </a:t>
                      </a:r>
                      <a:endParaRPr kumimoji="0" lang="el-GR" altLang="en-US" sz="1800" b="0" i="0" u="none" strike="noStrike" cap="none" normalizeH="0" baseline="0" dirty="0" smtClean="0">
                        <a:ln>
                          <a:noFill/>
                        </a:ln>
                        <a:solidFill>
                          <a:schemeClr val="tx1"/>
                        </a:solidFill>
                        <a:effectLst/>
                        <a:latin typeface="Arial" charset="0"/>
                        <a:cs typeface="Arial" charset="0"/>
                      </a:endParaRPr>
                    </a:p>
                  </a:txBody>
                  <a:tcPr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charset="0"/>
                        </a:rPr>
                        <a:t>3.0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charset="0"/>
                        </a:rPr>
                        <a:t>2.1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8135">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charset="0"/>
                          <a:cs typeface="Arial" charset="0"/>
                        </a:rPr>
                        <a:t>Flicker (%/√Hz)</a:t>
                      </a:r>
                      <a:endParaRPr kumimoji="0" lang="el-GR" altLang="en-US" sz="1800" b="0" i="0" u="none" strike="noStrike" cap="none" normalizeH="0" baseline="0" dirty="0" smtClean="0">
                        <a:ln>
                          <a:noFill/>
                        </a:ln>
                        <a:solidFill>
                          <a:schemeClr val="tx1"/>
                        </a:solidFill>
                        <a:effectLst/>
                        <a:latin typeface="Arial" charset="0"/>
                        <a:cs typeface="Arial" charset="0"/>
                      </a:endParaRPr>
                    </a:p>
                  </a:txBody>
                  <a:tcPr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charset="0"/>
                        </a:rPr>
                        <a:t>0.37</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charset="0"/>
                        </a:rPr>
                        <a:t>0.66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4371" name="Picture 275" descr="831_oldlattice_brigh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04978" y="873126"/>
            <a:ext cx="2743200"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72" name="Picture 276" descr="831_newlattice_brigh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35474" y="875778"/>
            <a:ext cx="2743200" cy="1870074"/>
          </a:xfrm>
          <a:prstGeom prst="rect">
            <a:avLst/>
          </a:prstGeom>
          <a:noFill/>
          <a:extLst>
            <a:ext uri="{909E8E84-426E-40DD-AFC4-6F175D3DCCD1}">
              <a14:hiddenFill xmlns:a14="http://schemas.microsoft.com/office/drawing/2010/main">
                <a:solidFill>
                  <a:srgbClr val="FFFFFF"/>
                </a:solidFill>
              </a14:hiddenFill>
            </a:ext>
          </a:extLst>
        </p:spPr>
      </p:pic>
      <p:pic>
        <p:nvPicPr>
          <p:cNvPr id="4406" name="Picture 310" descr="831_newlattice_Cu"/>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35474" y="2790652"/>
            <a:ext cx="2743200" cy="1870074"/>
          </a:xfrm>
          <a:prstGeom prst="rect">
            <a:avLst/>
          </a:prstGeom>
          <a:noFill/>
          <a:extLst>
            <a:ext uri="{909E8E84-426E-40DD-AFC4-6F175D3DCCD1}">
              <a14:hiddenFill xmlns:a14="http://schemas.microsoft.com/office/drawing/2010/main">
                <a:solidFill>
                  <a:srgbClr val="FFFFFF"/>
                </a:solidFill>
              </a14:hiddenFill>
            </a:ext>
          </a:extLst>
        </p:spPr>
      </p:pic>
      <p:pic>
        <p:nvPicPr>
          <p:cNvPr id="4407" name="Picture 311" descr="831_oldlattice_Cu"/>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04978" y="2790652"/>
            <a:ext cx="2743200" cy="1870074"/>
          </a:xfrm>
          <a:prstGeom prst="rect">
            <a:avLst/>
          </a:prstGeom>
          <a:noFill/>
          <a:extLst>
            <a:ext uri="{909E8E84-426E-40DD-AFC4-6F175D3DCCD1}">
              <a14:hiddenFill xmlns:a14="http://schemas.microsoft.com/office/drawing/2010/main">
                <a:solidFill>
                  <a:srgbClr val="FFFFFF"/>
                </a:solidFill>
              </a14:hiddenFill>
            </a:ext>
          </a:extLst>
        </p:spPr>
      </p:pic>
      <p:sp>
        <p:nvSpPr>
          <p:cNvPr id="4422" name="Text Box 326"/>
          <p:cNvSpPr txBox="1">
            <a:spLocks noChangeArrowheads="1"/>
          </p:cNvSpPr>
          <p:nvPr/>
        </p:nvSpPr>
        <p:spPr bwMode="auto">
          <a:xfrm>
            <a:off x="304800" y="6096000"/>
            <a:ext cx="8458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600"/>
              <a:t>11.1 keV, convergence slits “wide” (3 x 0.3 mRad), pixel = 0.83 </a:t>
            </a:r>
            <a:r>
              <a:rPr lang="el-GR" altLang="en-US" sz="1600">
                <a:cs typeface="Arial" charset="0"/>
              </a:rPr>
              <a:t>μ</a:t>
            </a:r>
            <a:r>
              <a:rPr lang="en-US" altLang="en-US" sz="1600">
                <a:cs typeface="Arial" charset="0"/>
              </a:rPr>
              <a:t>m, FWHM from knife edge</a:t>
            </a:r>
            <a:endParaRPr lang="el-GR" altLang="en-US" sz="1600">
              <a:cs typeface="Arial" charset="0"/>
            </a:endParaRPr>
          </a:p>
        </p:txBody>
      </p:sp>
      <p:sp>
        <p:nvSpPr>
          <p:cNvPr id="2" name="Oval 1"/>
          <p:cNvSpPr>
            <a:spLocks noChangeAspect="1"/>
          </p:cNvSpPr>
          <p:nvPr/>
        </p:nvSpPr>
        <p:spPr>
          <a:xfrm>
            <a:off x="7089731" y="1665962"/>
            <a:ext cx="464224" cy="466344"/>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a:spLocks noChangeAspect="1"/>
          </p:cNvSpPr>
          <p:nvPr/>
        </p:nvSpPr>
        <p:spPr>
          <a:xfrm>
            <a:off x="4235885" y="1592894"/>
            <a:ext cx="464224" cy="466344"/>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9209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 Box 2"/>
          <p:cNvSpPr txBox="1">
            <a:spLocks noChangeArrowheads="1"/>
          </p:cNvSpPr>
          <p:nvPr/>
        </p:nvSpPr>
        <p:spPr bwMode="auto">
          <a:xfrm>
            <a:off x="0" y="6491288"/>
            <a:ext cx="56229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800">
                <a:solidFill>
                  <a:srgbClr val="000000"/>
                </a:solidFill>
              </a:rPr>
              <a:t>Holton (2009) </a:t>
            </a:r>
            <a:r>
              <a:rPr lang="en-US" altLang="en-US" sz="1800" i="1">
                <a:solidFill>
                  <a:srgbClr val="000000"/>
                </a:solidFill>
              </a:rPr>
              <a:t>J. Synchrotron Rad.</a:t>
            </a:r>
            <a:r>
              <a:rPr lang="en-US" altLang="en-US" sz="1800">
                <a:solidFill>
                  <a:srgbClr val="000000"/>
                </a:solidFill>
              </a:rPr>
              <a:t> </a:t>
            </a:r>
            <a:r>
              <a:rPr lang="en-US" altLang="en-US" sz="1800" b="1">
                <a:solidFill>
                  <a:srgbClr val="000000"/>
                </a:solidFill>
              </a:rPr>
              <a:t>16</a:t>
            </a:r>
            <a:r>
              <a:rPr lang="en-US" altLang="en-US" sz="1800">
                <a:solidFill>
                  <a:srgbClr val="000000"/>
                </a:solidFill>
              </a:rPr>
              <a:t> 133-42</a:t>
            </a:r>
          </a:p>
        </p:txBody>
      </p:sp>
      <p:sp>
        <p:nvSpPr>
          <p:cNvPr id="2230276" name="Text Box 4"/>
          <p:cNvSpPr txBox="1">
            <a:spLocks noChangeArrowheads="1"/>
          </p:cNvSpPr>
          <p:nvPr/>
        </p:nvSpPr>
        <p:spPr bwMode="auto">
          <a:xfrm>
            <a:off x="622300" y="1322388"/>
            <a:ext cx="7618413" cy="479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600">
                <a:solidFill>
                  <a:srgbClr val="000000"/>
                </a:solidFill>
              </a:rPr>
              <a:t>world records:</a:t>
            </a:r>
          </a:p>
          <a:p>
            <a:pPr eaLnBrk="1" hangingPunct="1">
              <a:spcBef>
                <a:spcPct val="0"/>
              </a:spcBef>
              <a:buFontTx/>
              <a:buNone/>
            </a:pPr>
            <a:endParaRPr lang="en-US" altLang="en-US" sz="2400">
              <a:solidFill>
                <a:srgbClr val="000000"/>
              </a:solidFill>
            </a:endParaRPr>
          </a:p>
          <a:p>
            <a:pPr eaLnBrk="1" hangingPunct="1">
              <a:spcBef>
                <a:spcPct val="0"/>
              </a:spcBef>
              <a:buFontTx/>
              <a:buNone/>
            </a:pPr>
            <a:r>
              <a:rPr lang="en-US" altLang="en-US" sz="2000">
                <a:solidFill>
                  <a:srgbClr val="000000"/>
                </a:solidFill>
              </a:rPr>
              <a:t>MGy	reaction			reference</a:t>
            </a:r>
          </a:p>
          <a:p>
            <a:pPr eaLnBrk="1" hangingPunct="1">
              <a:spcBef>
                <a:spcPct val="0"/>
              </a:spcBef>
              <a:buFontTx/>
              <a:buNone/>
            </a:pPr>
            <a:endParaRPr lang="en-US" altLang="en-US" sz="2000">
              <a:solidFill>
                <a:srgbClr val="000000"/>
              </a:solidFill>
            </a:endParaRPr>
          </a:p>
          <a:p>
            <a:pPr eaLnBrk="1" hangingPunct="1">
              <a:lnSpc>
                <a:spcPct val="130000"/>
              </a:lnSpc>
              <a:spcBef>
                <a:spcPct val="0"/>
              </a:spcBef>
              <a:buFontTx/>
              <a:buNone/>
            </a:pPr>
            <a:r>
              <a:rPr lang="en-US" altLang="en-US" sz="2000">
                <a:solidFill>
                  <a:srgbClr val="000000"/>
                </a:solidFill>
              </a:rPr>
              <a:t>~45	global damage		Owen </a:t>
            </a:r>
            <a:r>
              <a:rPr lang="en-US" altLang="en-US" sz="2000" i="1">
                <a:solidFill>
                  <a:srgbClr val="000000"/>
                </a:solidFill>
              </a:rPr>
              <a:t>et al.</a:t>
            </a:r>
            <a:r>
              <a:rPr lang="en-US" altLang="en-US" sz="2000">
                <a:solidFill>
                  <a:srgbClr val="000000"/>
                </a:solidFill>
              </a:rPr>
              <a:t> (2006)</a:t>
            </a:r>
          </a:p>
          <a:p>
            <a:pPr eaLnBrk="1" hangingPunct="1">
              <a:lnSpc>
                <a:spcPct val="130000"/>
              </a:lnSpc>
              <a:spcBef>
                <a:spcPct val="0"/>
              </a:spcBef>
              <a:buFontTx/>
              <a:buNone/>
            </a:pPr>
            <a:r>
              <a:rPr lang="en-US" altLang="en-US" sz="2000">
                <a:solidFill>
                  <a:srgbClr val="000000"/>
                </a:solidFill>
              </a:rPr>
              <a:t>5	Se</a:t>
            </a:r>
            <a:r>
              <a:rPr lang="en-US" altLang="en-US" sz="2000">
                <a:solidFill>
                  <a:srgbClr val="FF0000"/>
                </a:solidFill>
              </a:rPr>
              <a:t>-</a:t>
            </a:r>
            <a:r>
              <a:rPr lang="en-US" altLang="en-US" sz="2000">
                <a:solidFill>
                  <a:srgbClr val="000000"/>
                </a:solidFill>
              </a:rPr>
              <a:t>Met			Holton (2007)</a:t>
            </a:r>
          </a:p>
          <a:p>
            <a:pPr eaLnBrk="1" hangingPunct="1">
              <a:lnSpc>
                <a:spcPct val="130000"/>
              </a:lnSpc>
              <a:spcBef>
                <a:spcPct val="0"/>
              </a:spcBef>
              <a:buFontTx/>
              <a:buNone/>
            </a:pPr>
            <a:r>
              <a:rPr lang="en-US" altLang="en-US" sz="2000">
                <a:solidFill>
                  <a:srgbClr val="000000"/>
                </a:solidFill>
              </a:rPr>
              <a:t>4	Hg</a:t>
            </a:r>
            <a:r>
              <a:rPr lang="en-US" altLang="en-US" sz="2000">
                <a:solidFill>
                  <a:srgbClr val="FF0000"/>
                </a:solidFill>
              </a:rPr>
              <a:t>-</a:t>
            </a:r>
            <a:r>
              <a:rPr lang="en-US" altLang="en-US" sz="2000">
                <a:solidFill>
                  <a:srgbClr val="000000"/>
                </a:solidFill>
              </a:rPr>
              <a:t>S			Ramagopal </a:t>
            </a:r>
            <a:r>
              <a:rPr lang="en-US" altLang="en-US" sz="1800" i="1">
                <a:solidFill>
                  <a:srgbClr val="000000"/>
                </a:solidFill>
              </a:rPr>
              <a:t>et al.</a:t>
            </a:r>
            <a:r>
              <a:rPr lang="en-US" altLang="en-US" sz="1800">
                <a:solidFill>
                  <a:srgbClr val="000000"/>
                </a:solidFill>
              </a:rPr>
              <a:t> </a:t>
            </a:r>
            <a:r>
              <a:rPr lang="en-US" altLang="en-US" sz="2000">
                <a:solidFill>
                  <a:srgbClr val="000000"/>
                </a:solidFill>
              </a:rPr>
              <a:t>(2004)</a:t>
            </a:r>
          </a:p>
          <a:p>
            <a:pPr eaLnBrk="1" hangingPunct="1">
              <a:lnSpc>
                <a:spcPct val="130000"/>
              </a:lnSpc>
              <a:spcBef>
                <a:spcPct val="0"/>
              </a:spcBef>
              <a:buFontTx/>
              <a:buNone/>
            </a:pPr>
            <a:r>
              <a:rPr lang="en-US" altLang="en-US" sz="2000">
                <a:solidFill>
                  <a:srgbClr val="000000"/>
                </a:solidFill>
              </a:rPr>
              <a:t>3	S</a:t>
            </a:r>
            <a:r>
              <a:rPr lang="en-US" altLang="en-US" sz="2000">
                <a:solidFill>
                  <a:srgbClr val="FF0000"/>
                </a:solidFill>
              </a:rPr>
              <a:t>-</a:t>
            </a:r>
            <a:r>
              <a:rPr lang="en-US" altLang="en-US" sz="2000">
                <a:solidFill>
                  <a:srgbClr val="000000"/>
                </a:solidFill>
              </a:rPr>
              <a:t>S			Murray </a:t>
            </a:r>
            <a:r>
              <a:rPr lang="en-US" altLang="en-US" sz="2000" i="1">
                <a:solidFill>
                  <a:srgbClr val="000000"/>
                </a:solidFill>
              </a:rPr>
              <a:t>et al.</a:t>
            </a:r>
            <a:r>
              <a:rPr lang="en-US" altLang="en-US" sz="2000">
                <a:solidFill>
                  <a:srgbClr val="000000"/>
                </a:solidFill>
              </a:rPr>
              <a:t> (2002)</a:t>
            </a:r>
          </a:p>
          <a:p>
            <a:pPr eaLnBrk="1" hangingPunct="1">
              <a:lnSpc>
                <a:spcPct val="130000"/>
              </a:lnSpc>
              <a:spcBef>
                <a:spcPct val="0"/>
              </a:spcBef>
              <a:buFontTx/>
              <a:buNone/>
            </a:pPr>
            <a:r>
              <a:rPr lang="en-US" altLang="en-US" sz="2000">
                <a:solidFill>
                  <a:srgbClr val="000000"/>
                </a:solidFill>
              </a:rPr>
              <a:t>1	Br</a:t>
            </a:r>
            <a:r>
              <a:rPr lang="en-US" altLang="en-US" sz="2000">
                <a:solidFill>
                  <a:srgbClr val="FF0000"/>
                </a:solidFill>
              </a:rPr>
              <a:t>-</a:t>
            </a:r>
            <a:r>
              <a:rPr lang="en-US" altLang="en-US" sz="2000">
                <a:solidFill>
                  <a:srgbClr val="000000"/>
                </a:solidFill>
              </a:rPr>
              <a:t>RNA			Olieric </a:t>
            </a:r>
            <a:r>
              <a:rPr lang="en-US" altLang="en-US" sz="2000" i="1">
                <a:solidFill>
                  <a:srgbClr val="000000"/>
                </a:solidFill>
              </a:rPr>
              <a:t>et al.</a:t>
            </a:r>
            <a:r>
              <a:rPr lang="en-US" altLang="en-US" sz="2000">
                <a:solidFill>
                  <a:srgbClr val="000000"/>
                </a:solidFill>
              </a:rPr>
              <a:t> (2007)</a:t>
            </a:r>
          </a:p>
          <a:p>
            <a:pPr eaLnBrk="1" hangingPunct="1">
              <a:lnSpc>
                <a:spcPct val="130000"/>
              </a:lnSpc>
              <a:spcBef>
                <a:spcPct val="0"/>
              </a:spcBef>
              <a:buFontTx/>
              <a:buNone/>
            </a:pPr>
            <a:r>
              <a:rPr lang="en-US" altLang="en-US" sz="2000">
                <a:solidFill>
                  <a:srgbClr val="000000"/>
                </a:solidFill>
              </a:rPr>
              <a:t>?	Cl</a:t>
            </a:r>
            <a:r>
              <a:rPr lang="en-US" altLang="en-US" sz="2000">
                <a:solidFill>
                  <a:srgbClr val="FF0000"/>
                </a:solidFill>
              </a:rPr>
              <a:t>-</a:t>
            </a:r>
            <a:r>
              <a:rPr lang="en-US" altLang="en-US" sz="2000">
                <a:solidFill>
                  <a:srgbClr val="000000"/>
                </a:solidFill>
              </a:rPr>
              <a:t>C			???</a:t>
            </a:r>
          </a:p>
          <a:p>
            <a:pPr eaLnBrk="1" hangingPunct="1">
              <a:lnSpc>
                <a:spcPct val="130000"/>
              </a:lnSpc>
              <a:spcBef>
                <a:spcPct val="0"/>
              </a:spcBef>
              <a:buFontTx/>
              <a:buNone/>
            </a:pPr>
            <a:r>
              <a:rPr lang="en-US" altLang="en-US" sz="2000">
                <a:solidFill>
                  <a:srgbClr val="000000"/>
                </a:solidFill>
              </a:rPr>
              <a:t>0.5	Mn</a:t>
            </a:r>
            <a:r>
              <a:rPr lang="en-US" altLang="en-US" sz="2000">
                <a:solidFill>
                  <a:srgbClr val="FF0000"/>
                </a:solidFill>
              </a:rPr>
              <a:t> in </a:t>
            </a:r>
            <a:r>
              <a:rPr lang="en-US" altLang="en-US" sz="2000">
                <a:solidFill>
                  <a:srgbClr val="000000"/>
                </a:solidFill>
              </a:rPr>
              <a:t>PS II		Yano </a:t>
            </a:r>
            <a:r>
              <a:rPr lang="en-US" altLang="en-US" sz="2000" i="1">
                <a:solidFill>
                  <a:srgbClr val="000000"/>
                </a:solidFill>
              </a:rPr>
              <a:t>et al. </a:t>
            </a:r>
            <a:r>
              <a:rPr lang="en-US" altLang="en-US" sz="2000">
                <a:solidFill>
                  <a:srgbClr val="000000"/>
                </a:solidFill>
              </a:rPr>
              <a:t>(2005)</a:t>
            </a:r>
          </a:p>
          <a:p>
            <a:pPr eaLnBrk="1" hangingPunct="1">
              <a:lnSpc>
                <a:spcPct val="130000"/>
              </a:lnSpc>
              <a:spcBef>
                <a:spcPct val="0"/>
              </a:spcBef>
              <a:buFontTx/>
              <a:buNone/>
            </a:pPr>
            <a:r>
              <a:rPr lang="en-US" altLang="en-US" sz="2000">
                <a:solidFill>
                  <a:srgbClr val="000000"/>
                </a:solidFill>
              </a:rPr>
              <a:t>0.02	Fe</a:t>
            </a:r>
            <a:r>
              <a:rPr lang="en-US" altLang="en-US" sz="2000">
                <a:solidFill>
                  <a:srgbClr val="FF0000"/>
                </a:solidFill>
              </a:rPr>
              <a:t> in </a:t>
            </a:r>
            <a:r>
              <a:rPr lang="en-US" altLang="en-US" sz="2000">
                <a:solidFill>
                  <a:srgbClr val="000000"/>
                </a:solidFill>
              </a:rPr>
              <a:t>myoglobin		Denisov </a:t>
            </a:r>
            <a:r>
              <a:rPr lang="en-US" altLang="en-US" sz="2000" i="1">
                <a:solidFill>
                  <a:srgbClr val="000000"/>
                </a:solidFill>
              </a:rPr>
              <a:t>et al.</a:t>
            </a:r>
            <a:r>
              <a:rPr lang="en-US" altLang="en-US" sz="2000">
                <a:solidFill>
                  <a:srgbClr val="000000"/>
                </a:solidFill>
              </a:rPr>
              <a:t> (2007)</a:t>
            </a:r>
          </a:p>
        </p:txBody>
      </p:sp>
      <p:sp>
        <p:nvSpPr>
          <p:cNvPr id="81924" name="Line 5"/>
          <p:cNvSpPr>
            <a:spLocks noChangeShapeType="1"/>
          </p:cNvSpPr>
          <p:nvPr/>
        </p:nvSpPr>
        <p:spPr bwMode="auto">
          <a:xfrm>
            <a:off x="500063" y="2843213"/>
            <a:ext cx="78168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25" name="Rectangle 3"/>
          <p:cNvSpPr>
            <a:spLocks noGrp="1" noChangeArrowheads="1"/>
          </p:cNvSpPr>
          <p:nvPr>
            <p:ph type="title"/>
          </p:nvPr>
        </p:nvSpPr>
        <p:spPr>
          <a:xfrm>
            <a:off x="466725" y="0"/>
            <a:ext cx="8229600" cy="1143000"/>
          </a:xfrm>
          <a:noFill/>
        </p:spPr>
        <p:txBody>
          <a:bodyPr/>
          <a:lstStyle/>
          <a:p>
            <a:pPr eaLnBrk="1" hangingPunct="1"/>
            <a:r>
              <a:rPr lang="en-US" altLang="en-US" sz="5400" smtClean="0">
                <a:cs typeface="Arial" charset="0"/>
              </a:rPr>
              <a:t>Specific damage “rate”</a:t>
            </a:r>
          </a:p>
        </p:txBody>
      </p:sp>
    </p:spTree>
    <p:extLst>
      <p:ext uri="{BB962C8B-B14F-4D97-AF65-F5344CB8AC3E}">
        <p14:creationId xmlns:p14="http://schemas.microsoft.com/office/powerpoint/2010/main" val="44329885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30276">
                                            <p:txEl>
                                              <p:pRg st="4" end="4"/>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230276">
                                            <p:txEl>
                                              <p:pRg st="5" end="5"/>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230276">
                                            <p:txEl>
                                              <p:pRg st="6" end="6"/>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230276">
                                            <p:txEl>
                                              <p:pRg st="7" end="7"/>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230276">
                                            <p:txEl>
                                              <p:pRg st="8" end="8"/>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230276">
                                            <p:txEl>
                                              <p:pRg st="9" end="9"/>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230276">
                                            <p:txEl>
                                              <p:pRg st="10" end="10"/>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23027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TextBox 5"/>
          <p:cNvSpPr txBox="1">
            <a:spLocks noChangeArrowheads="1"/>
          </p:cNvSpPr>
          <p:nvPr/>
        </p:nvSpPr>
        <p:spPr bwMode="auto">
          <a:xfrm>
            <a:off x="0" y="193675"/>
            <a:ext cx="9144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4800">
                <a:solidFill>
                  <a:srgbClr val="000000"/>
                </a:solidFill>
              </a:rPr>
              <a:t>How long will my crystal last?</a:t>
            </a:r>
          </a:p>
        </p:txBody>
      </p:sp>
      <p:pic>
        <p:nvPicPr>
          <p:cNvPr id="542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458" t="11111" r="2280" b="3968"/>
          <a:stretch/>
        </p:blipFill>
        <p:spPr bwMode="auto">
          <a:xfrm>
            <a:off x="239156" y="1136357"/>
            <a:ext cx="8595360" cy="4353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2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371" t="45386" r="4152" b="16519"/>
          <a:stretch/>
        </p:blipFill>
        <p:spPr bwMode="auto">
          <a:xfrm>
            <a:off x="249423" y="4512380"/>
            <a:ext cx="8422625" cy="1950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ounded Rectangle 4"/>
          <p:cNvSpPr/>
          <p:nvPr/>
        </p:nvSpPr>
        <p:spPr>
          <a:xfrm>
            <a:off x="154745" y="2708568"/>
            <a:ext cx="8595360" cy="83649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Tree>
    <p:extLst>
      <p:ext uri="{BB962C8B-B14F-4D97-AF65-F5344CB8AC3E}">
        <p14:creationId xmlns:p14="http://schemas.microsoft.com/office/powerpoint/2010/main" val="39312104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 Box 2"/>
          <p:cNvSpPr txBox="1">
            <a:spLocks noChangeArrowheads="1"/>
          </p:cNvSpPr>
          <p:nvPr/>
        </p:nvSpPr>
        <p:spPr bwMode="auto">
          <a:xfrm>
            <a:off x="871538" y="2165350"/>
            <a:ext cx="7432675" cy="4046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400">
                <a:solidFill>
                  <a:srgbClr val="000000"/>
                </a:solidFill>
              </a:rPr>
              <a:t>Where:</a:t>
            </a:r>
          </a:p>
          <a:p>
            <a:pPr eaLnBrk="1" hangingPunct="1">
              <a:spcBef>
                <a:spcPct val="0"/>
              </a:spcBef>
              <a:buFontTx/>
              <a:buNone/>
            </a:pPr>
            <a:r>
              <a:rPr lang="en-US" altLang="en-US" sz="1400">
                <a:solidFill>
                  <a:srgbClr val="000000"/>
                </a:solidFill>
                <a:latin typeface="Times New Roman" pitchFamily="18" charset="0"/>
                <a:cs typeface="Times New Roman" pitchFamily="18" charset="0"/>
                <a:sym typeface="Symbol" pitchFamily="18" charset="2"/>
              </a:rPr>
              <a:t></a:t>
            </a:r>
            <a:r>
              <a:rPr lang="en-US" altLang="en-US" sz="1200" i="1">
                <a:solidFill>
                  <a:srgbClr val="000000"/>
                </a:solidFill>
                <a:cs typeface="Times New Roman" pitchFamily="18" charset="0"/>
              </a:rPr>
              <a:t>I</a:t>
            </a:r>
            <a:r>
              <a:rPr lang="en-US" altLang="en-US" sz="1400">
                <a:solidFill>
                  <a:srgbClr val="000000"/>
                </a:solidFill>
                <a:latin typeface="Times New Roman" pitchFamily="18" charset="0"/>
                <a:cs typeface="Times New Roman" pitchFamily="18" charset="0"/>
                <a:sym typeface="Symbol" pitchFamily="18" charset="2"/>
              </a:rPr>
              <a:t></a:t>
            </a:r>
            <a:r>
              <a:rPr lang="en-US" altLang="en-US" sz="1400" i="1" baseline="-30000">
                <a:solidFill>
                  <a:srgbClr val="000000"/>
                </a:solidFill>
                <a:cs typeface="Times New Roman" pitchFamily="18" charset="0"/>
              </a:rPr>
              <a:t>DL</a:t>
            </a:r>
            <a:r>
              <a:rPr lang="en-US" altLang="en-US" sz="1200">
                <a:solidFill>
                  <a:srgbClr val="000000"/>
                </a:solidFill>
                <a:cs typeface="Times New Roman" pitchFamily="18" charset="0"/>
              </a:rPr>
              <a:t>	- average damage-limited intensity (photons/hkl) at a given resolution</a:t>
            </a:r>
          </a:p>
          <a:p>
            <a:pPr eaLnBrk="1" hangingPunct="1">
              <a:spcBef>
                <a:spcPct val="0"/>
              </a:spcBef>
              <a:buFontTx/>
              <a:buNone/>
            </a:pPr>
            <a:r>
              <a:rPr lang="en-US" altLang="en-US" sz="1200">
                <a:solidFill>
                  <a:srgbClr val="000000"/>
                </a:solidFill>
                <a:cs typeface="Times New Roman" pitchFamily="18" charset="0"/>
              </a:rPr>
              <a:t>10</a:t>
            </a:r>
            <a:r>
              <a:rPr lang="en-US" altLang="en-US" sz="1200" baseline="30000">
                <a:solidFill>
                  <a:srgbClr val="000000"/>
                </a:solidFill>
                <a:cs typeface="Times New Roman" pitchFamily="18" charset="0"/>
              </a:rPr>
              <a:t>5</a:t>
            </a:r>
            <a:r>
              <a:rPr lang="en-US" altLang="en-US" sz="1200">
                <a:solidFill>
                  <a:srgbClr val="000000"/>
                </a:solidFill>
                <a:cs typeface="Times New Roman" pitchFamily="18" charset="0"/>
              </a:rPr>
              <a:t>	- converting </a:t>
            </a:r>
            <a:r>
              <a:rPr lang="en-US" altLang="en-US" sz="1200" i="1">
                <a:solidFill>
                  <a:srgbClr val="000000"/>
                </a:solidFill>
                <a:cs typeface="Times New Roman" pitchFamily="18" charset="0"/>
              </a:rPr>
              <a:t>R</a:t>
            </a:r>
            <a:r>
              <a:rPr lang="en-US" altLang="en-US" sz="1200">
                <a:solidFill>
                  <a:srgbClr val="000000"/>
                </a:solidFill>
                <a:cs typeface="Times New Roman" pitchFamily="18" charset="0"/>
              </a:rPr>
              <a:t> from μm to m, </a:t>
            </a:r>
            <a:r>
              <a:rPr lang="en-US" altLang="en-US" sz="1200" i="1">
                <a:solidFill>
                  <a:srgbClr val="000000"/>
                </a:solidFill>
                <a:cs typeface="Times New Roman" pitchFamily="18" charset="0"/>
              </a:rPr>
              <a:t>r</a:t>
            </a:r>
            <a:r>
              <a:rPr lang="en-US" altLang="en-US" sz="1200" i="1" baseline="-30000">
                <a:solidFill>
                  <a:srgbClr val="000000"/>
                </a:solidFill>
                <a:cs typeface="Times New Roman" pitchFamily="18" charset="0"/>
              </a:rPr>
              <a:t>e</a:t>
            </a:r>
            <a:r>
              <a:rPr lang="en-US" altLang="en-US" sz="1200">
                <a:solidFill>
                  <a:srgbClr val="000000"/>
                </a:solidFill>
                <a:cs typeface="Times New Roman" pitchFamily="18" charset="0"/>
              </a:rPr>
              <a:t> from m to Å, </a:t>
            </a:r>
            <a:r>
              <a:rPr lang="en-US" altLang="en-US" sz="1200" i="1">
                <a:solidFill>
                  <a:srgbClr val="000000"/>
                </a:solidFill>
                <a:cs typeface="Times New Roman" pitchFamily="18" charset="0"/>
              </a:rPr>
              <a:t>ρ</a:t>
            </a:r>
            <a:r>
              <a:rPr lang="en-US" altLang="en-US" sz="1200">
                <a:solidFill>
                  <a:srgbClr val="000000"/>
                </a:solidFill>
                <a:cs typeface="Times New Roman" pitchFamily="18" charset="0"/>
              </a:rPr>
              <a:t> from g/cm</a:t>
            </a:r>
            <a:r>
              <a:rPr lang="en-US" altLang="en-US" sz="1200" baseline="30000">
                <a:solidFill>
                  <a:srgbClr val="000000"/>
                </a:solidFill>
                <a:cs typeface="Times New Roman" pitchFamily="18" charset="0"/>
              </a:rPr>
              <a:t>3</a:t>
            </a:r>
            <a:r>
              <a:rPr lang="en-US" altLang="en-US" sz="1200">
                <a:solidFill>
                  <a:srgbClr val="000000"/>
                </a:solidFill>
                <a:cs typeface="Times New Roman" pitchFamily="18" charset="0"/>
              </a:rPr>
              <a:t> to kg/m</a:t>
            </a:r>
            <a:r>
              <a:rPr lang="en-US" altLang="en-US" sz="1200" baseline="30000">
                <a:solidFill>
                  <a:srgbClr val="000000"/>
                </a:solidFill>
                <a:cs typeface="Times New Roman" pitchFamily="18" charset="0"/>
              </a:rPr>
              <a:t>3</a:t>
            </a:r>
            <a:r>
              <a:rPr lang="en-US" altLang="en-US" sz="1200">
                <a:solidFill>
                  <a:srgbClr val="000000"/>
                </a:solidFill>
                <a:cs typeface="Times New Roman" pitchFamily="18" charset="0"/>
              </a:rPr>
              <a:t> and MGy to Gy</a:t>
            </a:r>
            <a:endParaRPr lang="en-US" altLang="en-US" sz="1200" i="1">
              <a:solidFill>
                <a:srgbClr val="000000"/>
              </a:solidFill>
              <a:cs typeface="Times New Roman" pitchFamily="18" charset="0"/>
            </a:endParaRPr>
          </a:p>
          <a:p>
            <a:pPr eaLnBrk="1" hangingPunct="1">
              <a:spcBef>
                <a:spcPct val="0"/>
              </a:spcBef>
              <a:buFontTx/>
              <a:buNone/>
            </a:pPr>
            <a:r>
              <a:rPr lang="en-US" altLang="en-US" sz="1200" i="1">
                <a:solidFill>
                  <a:srgbClr val="000000"/>
                </a:solidFill>
                <a:cs typeface="Times New Roman" pitchFamily="18" charset="0"/>
              </a:rPr>
              <a:t>r</a:t>
            </a:r>
            <a:r>
              <a:rPr lang="en-US" altLang="en-US" sz="1200" i="1" baseline="-30000">
                <a:solidFill>
                  <a:srgbClr val="000000"/>
                </a:solidFill>
                <a:cs typeface="Times New Roman" pitchFamily="18" charset="0"/>
              </a:rPr>
              <a:t>e</a:t>
            </a:r>
            <a:r>
              <a:rPr lang="en-US" altLang="en-US" sz="1200">
                <a:solidFill>
                  <a:srgbClr val="000000"/>
                </a:solidFill>
                <a:cs typeface="Times New Roman" pitchFamily="18" charset="0"/>
              </a:rPr>
              <a:t>	- classical electron radius (2.818 x 10</a:t>
            </a:r>
            <a:r>
              <a:rPr lang="en-US" altLang="en-US" sz="1200" baseline="30000">
                <a:solidFill>
                  <a:srgbClr val="000000"/>
                </a:solidFill>
                <a:cs typeface="Times New Roman" pitchFamily="18" charset="0"/>
              </a:rPr>
              <a:t>-15</a:t>
            </a:r>
            <a:r>
              <a:rPr lang="en-US" altLang="en-US" sz="1200">
                <a:solidFill>
                  <a:srgbClr val="000000"/>
                </a:solidFill>
                <a:cs typeface="Times New Roman" pitchFamily="18" charset="0"/>
              </a:rPr>
              <a:t> m/electron)</a:t>
            </a:r>
            <a:endParaRPr lang="fr-FR" altLang="en-US" sz="1200" i="1">
              <a:solidFill>
                <a:srgbClr val="000000"/>
              </a:solidFill>
              <a:cs typeface="Times New Roman" pitchFamily="18" charset="0"/>
            </a:endParaRPr>
          </a:p>
          <a:p>
            <a:pPr eaLnBrk="1" hangingPunct="1">
              <a:spcBef>
                <a:spcPct val="0"/>
              </a:spcBef>
              <a:buFontTx/>
              <a:buNone/>
            </a:pPr>
            <a:r>
              <a:rPr lang="fr-FR" altLang="en-US" sz="1200" i="1">
                <a:solidFill>
                  <a:srgbClr val="000000"/>
                </a:solidFill>
                <a:cs typeface="Times New Roman" pitchFamily="18" charset="0"/>
              </a:rPr>
              <a:t>h</a:t>
            </a:r>
            <a:r>
              <a:rPr lang="fr-FR" altLang="en-US" sz="1200">
                <a:solidFill>
                  <a:srgbClr val="000000"/>
                </a:solidFill>
                <a:cs typeface="Times New Roman" pitchFamily="18" charset="0"/>
              </a:rPr>
              <a:t>	- Planck’s constant (6.626 x 10</a:t>
            </a:r>
            <a:r>
              <a:rPr lang="fr-FR" altLang="en-US" sz="1200" baseline="30000">
                <a:solidFill>
                  <a:srgbClr val="000000"/>
                </a:solidFill>
                <a:cs typeface="Times New Roman" pitchFamily="18" charset="0"/>
              </a:rPr>
              <a:t>-34</a:t>
            </a:r>
            <a:r>
              <a:rPr lang="fr-FR" altLang="en-US" sz="1200">
                <a:solidFill>
                  <a:srgbClr val="000000"/>
                </a:solidFill>
                <a:cs typeface="Times New Roman" pitchFamily="18" charset="0"/>
              </a:rPr>
              <a:t> J∙s)</a:t>
            </a:r>
            <a:endParaRPr lang="en-US" altLang="en-US" sz="1200" i="1">
              <a:solidFill>
                <a:srgbClr val="000000"/>
              </a:solidFill>
              <a:cs typeface="Times New Roman" pitchFamily="18" charset="0"/>
            </a:endParaRPr>
          </a:p>
          <a:p>
            <a:pPr eaLnBrk="1" hangingPunct="1">
              <a:spcBef>
                <a:spcPct val="0"/>
              </a:spcBef>
              <a:buFontTx/>
              <a:buNone/>
            </a:pPr>
            <a:r>
              <a:rPr lang="en-US" altLang="en-US" sz="1200" i="1">
                <a:solidFill>
                  <a:srgbClr val="000000"/>
                </a:solidFill>
                <a:cs typeface="Times New Roman" pitchFamily="18" charset="0"/>
              </a:rPr>
              <a:t>c</a:t>
            </a:r>
            <a:r>
              <a:rPr lang="en-US" altLang="en-US" sz="1200">
                <a:solidFill>
                  <a:srgbClr val="000000"/>
                </a:solidFill>
                <a:cs typeface="Times New Roman" pitchFamily="18" charset="0"/>
              </a:rPr>
              <a:t>	- speed of light (299792458 m/s)</a:t>
            </a:r>
          </a:p>
          <a:p>
            <a:pPr eaLnBrk="1" hangingPunct="1">
              <a:spcBef>
                <a:spcPct val="0"/>
              </a:spcBef>
              <a:buFontTx/>
              <a:buNone/>
            </a:pPr>
            <a:r>
              <a:rPr lang="en-US" altLang="en-US" sz="1200">
                <a:solidFill>
                  <a:srgbClr val="000000"/>
                </a:solidFill>
                <a:cs typeface="Times New Roman" pitchFamily="18" charset="0"/>
              </a:rPr>
              <a:t>f</a:t>
            </a:r>
            <a:r>
              <a:rPr lang="en-US" altLang="en-US" sz="1200" i="1" baseline="-30000">
                <a:solidFill>
                  <a:srgbClr val="000000"/>
                </a:solidFill>
                <a:cs typeface="Times New Roman" pitchFamily="18" charset="0"/>
              </a:rPr>
              <a:t>decayed</a:t>
            </a:r>
            <a:r>
              <a:rPr lang="en-US" altLang="en-US" sz="1200">
                <a:solidFill>
                  <a:srgbClr val="000000"/>
                </a:solidFill>
                <a:cs typeface="Times New Roman" pitchFamily="18" charset="0"/>
              </a:rPr>
              <a:t>	- fractional progress toward completely faded spots at end of data set</a:t>
            </a:r>
            <a:endParaRPr lang="en-US" altLang="en-US" sz="1200" i="1">
              <a:solidFill>
                <a:srgbClr val="000000"/>
              </a:solidFill>
              <a:cs typeface="Times New Roman" pitchFamily="18" charset="0"/>
            </a:endParaRPr>
          </a:p>
          <a:p>
            <a:pPr eaLnBrk="1" hangingPunct="1">
              <a:spcBef>
                <a:spcPct val="0"/>
              </a:spcBef>
              <a:buFontTx/>
              <a:buNone/>
            </a:pPr>
            <a:r>
              <a:rPr lang="en-US" altLang="en-US" sz="1200" i="1">
                <a:solidFill>
                  <a:srgbClr val="000000"/>
                </a:solidFill>
                <a:cs typeface="Times New Roman" pitchFamily="18" charset="0"/>
              </a:rPr>
              <a:t>ρ</a:t>
            </a:r>
            <a:r>
              <a:rPr lang="en-US" altLang="en-US" sz="1200">
                <a:solidFill>
                  <a:srgbClr val="000000"/>
                </a:solidFill>
                <a:cs typeface="Times New Roman" pitchFamily="18" charset="0"/>
              </a:rPr>
              <a:t>	- density of crystal (~1.2 g/cm</a:t>
            </a:r>
            <a:r>
              <a:rPr lang="en-US" altLang="en-US" sz="1200" baseline="30000">
                <a:solidFill>
                  <a:srgbClr val="000000"/>
                </a:solidFill>
                <a:cs typeface="Times New Roman" pitchFamily="18" charset="0"/>
              </a:rPr>
              <a:t>3</a:t>
            </a:r>
            <a:r>
              <a:rPr lang="en-US" altLang="en-US" sz="1200">
                <a:solidFill>
                  <a:srgbClr val="000000"/>
                </a:solidFill>
                <a:cs typeface="Times New Roman" pitchFamily="18" charset="0"/>
              </a:rPr>
              <a:t>)</a:t>
            </a:r>
            <a:endParaRPr lang="en-US" altLang="en-US" sz="1200" i="1">
              <a:solidFill>
                <a:srgbClr val="000000"/>
              </a:solidFill>
              <a:cs typeface="Times New Roman" pitchFamily="18" charset="0"/>
            </a:endParaRPr>
          </a:p>
          <a:p>
            <a:pPr eaLnBrk="1" hangingPunct="1">
              <a:spcBef>
                <a:spcPct val="0"/>
              </a:spcBef>
              <a:buFontTx/>
              <a:buNone/>
            </a:pPr>
            <a:r>
              <a:rPr lang="en-US" altLang="en-US" sz="1200" i="1">
                <a:solidFill>
                  <a:srgbClr val="000000"/>
                </a:solidFill>
                <a:cs typeface="Times New Roman" pitchFamily="18" charset="0"/>
              </a:rPr>
              <a:t>R</a:t>
            </a:r>
            <a:r>
              <a:rPr lang="en-US" altLang="en-US" sz="1200">
                <a:solidFill>
                  <a:srgbClr val="000000"/>
                </a:solidFill>
                <a:cs typeface="Times New Roman" pitchFamily="18" charset="0"/>
              </a:rPr>
              <a:t>	- radius of the spherical crystal (μm)</a:t>
            </a:r>
            <a:endParaRPr lang="en-US" altLang="en-US" sz="1200" i="1">
              <a:solidFill>
                <a:srgbClr val="000000"/>
              </a:solidFill>
              <a:cs typeface="Times New Roman" pitchFamily="18" charset="0"/>
            </a:endParaRPr>
          </a:p>
          <a:p>
            <a:pPr eaLnBrk="1" hangingPunct="1">
              <a:spcBef>
                <a:spcPct val="0"/>
              </a:spcBef>
              <a:buFontTx/>
              <a:buNone/>
            </a:pPr>
            <a:r>
              <a:rPr lang="en-US" altLang="en-US" sz="1200" i="1">
                <a:solidFill>
                  <a:srgbClr val="000000"/>
                </a:solidFill>
                <a:cs typeface="Times New Roman" pitchFamily="18" charset="0"/>
              </a:rPr>
              <a:t>λ</a:t>
            </a:r>
            <a:r>
              <a:rPr lang="en-US" altLang="en-US" sz="1200">
                <a:solidFill>
                  <a:srgbClr val="000000"/>
                </a:solidFill>
                <a:cs typeface="Times New Roman" pitchFamily="18" charset="0"/>
              </a:rPr>
              <a:t>	- X-ray wavelength (Å)</a:t>
            </a:r>
          </a:p>
          <a:p>
            <a:pPr eaLnBrk="1" hangingPunct="1">
              <a:spcBef>
                <a:spcPct val="0"/>
              </a:spcBef>
              <a:buFontTx/>
              <a:buNone/>
            </a:pPr>
            <a:r>
              <a:rPr lang="en-US" altLang="en-US" sz="1200">
                <a:solidFill>
                  <a:srgbClr val="000000"/>
                </a:solidFill>
                <a:cs typeface="Times New Roman" pitchFamily="18" charset="0"/>
              </a:rPr>
              <a:t>f</a:t>
            </a:r>
            <a:r>
              <a:rPr lang="en-US" altLang="en-US" sz="1200" i="1" baseline="-30000">
                <a:solidFill>
                  <a:srgbClr val="000000"/>
                </a:solidFill>
                <a:cs typeface="Times New Roman" pitchFamily="18" charset="0"/>
              </a:rPr>
              <a:t>NH</a:t>
            </a:r>
            <a:r>
              <a:rPr lang="en-US" altLang="en-US" sz="1200">
                <a:solidFill>
                  <a:srgbClr val="000000"/>
                </a:solidFill>
                <a:cs typeface="Times New Roman" pitchFamily="18" charset="0"/>
              </a:rPr>
              <a:t>	- the Nave &amp; Hill (2005) dose capture fraction (1 for large crystals)</a:t>
            </a:r>
            <a:endParaRPr lang="en-US" altLang="en-US" sz="1200" i="1">
              <a:solidFill>
                <a:srgbClr val="000000"/>
              </a:solidFill>
              <a:cs typeface="Times New Roman" pitchFamily="18" charset="0"/>
            </a:endParaRPr>
          </a:p>
          <a:p>
            <a:pPr eaLnBrk="1" hangingPunct="1">
              <a:spcBef>
                <a:spcPct val="0"/>
              </a:spcBef>
              <a:buFontTx/>
              <a:buNone/>
            </a:pPr>
            <a:r>
              <a:rPr lang="en-US" altLang="en-US" sz="1200" i="1">
                <a:solidFill>
                  <a:srgbClr val="000000"/>
                </a:solidFill>
                <a:cs typeface="Times New Roman" pitchFamily="18" charset="0"/>
              </a:rPr>
              <a:t>n</a:t>
            </a:r>
            <a:r>
              <a:rPr lang="en-US" altLang="en-US" sz="1200" i="1" baseline="-30000">
                <a:solidFill>
                  <a:srgbClr val="000000"/>
                </a:solidFill>
                <a:cs typeface="Times New Roman" pitchFamily="18" charset="0"/>
              </a:rPr>
              <a:t>ASU</a:t>
            </a:r>
            <a:r>
              <a:rPr lang="en-US" altLang="en-US" sz="1200">
                <a:solidFill>
                  <a:srgbClr val="000000"/>
                </a:solidFill>
                <a:cs typeface="Times New Roman" pitchFamily="18" charset="0"/>
              </a:rPr>
              <a:t>	- number of proteins in the asymmetric unit</a:t>
            </a:r>
            <a:endParaRPr lang="en-US" altLang="en-US" sz="1200" i="1">
              <a:solidFill>
                <a:srgbClr val="000000"/>
              </a:solidFill>
              <a:cs typeface="Times New Roman" pitchFamily="18" charset="0"/>
            </a:endParaRPr>
          </a:p>
          <a:p>
            <a:pPr eaLnBrk="1" hangingPunct="1">
              <a:spcBef>
                <a:spcPct val="0"/>
              </a:spcBef>
              <a:buFontTx/>
              <a:buNone/>
            </a:pPr>
            <a:r>
              <a:rPr lang="en-US" altLang="en-US" sz="1200" i="1">
                <a:solidFill>
                  <a:srgbClr val="000000"/>
                </a:solidFill>
                <a:cs typeface="Times New Roman" pitchFamily="18" charset="0"/>
              </a:rPr>
              <a:t>M</a:t>
            </a:r>
            <a:r>
              <a:rPr lang="en-US" altLang="en-US" sz="1200" i="1" baseline="-30000">
                <a:solidFill>
                  <a:srgbClr val="000000"/>
                </a:solidFill>
                <a:cs typeface="Times New Roman" pitchFamily="18" charset="0"/>
              </a:rPr>
              <a:t>r</a:t>
            </a:r>
            <a:r>
              <a:rPr lang="en-US" altLang="en-US" sz="1200">
                <a:solidFill>
                  <a:srgbClr val="000000"/>
                </a:solidFill>
                <a:cs typeface="Times New Roman" pitchFamily="18" charset="0"/>
              </a:rPr>
              <a:t>	- molecular weight of the protein (Daltons or g/mol)</a:t>
            </a:r>
            <a:endParaRPr lang="en-US" altLang="en-US" sz="1200" i="1">
              <a:solidFill>
                <a:srgbClr val="000000"/>
              </a:solidFill>
              <a:cs typeface="Times New Roman" pitchFamily="18" charset="0"/>
            </a:endParaRPr>
          </a:p>
          <a:p>
            <a:pPr eaLnBrk="1" hangingPunct="1">
              <a:spcBef>
                <a:spcPct val="0"/>
              </a:spcBef>
              <a:buFontTx/>
              <a:buNone/>
            </a:pPr>
            <a:r>
              <a:rPr lang="en-US" altLang="en-US" sz="1200" i="1">
                <a:solidFill>
                  <a:srgbClr val="000000"/>
                </a:solidFill>
                <a:cs typeface="Times New Roman" pitchFamily="18" charset="0"/>
              </a:rPr>
              <a:t>V</a:t>
            </a:r>
            <a:r>
              <a:rPr lang="en-US" altLang="en-US" sz="1200" i="1" baseline="-30000">
                <a:solidFill>
                  <a:srgbClr val="000000"/>
                </a:solidFill>
                <a:cs typeface="Times New Roman" pitchFamily="18" charset="0"/>
              </a:rPr>
              <a:t>M</a:t>
            </a:r>
            <a:r>
              <a:rPr lang="en-US" altLang="en-US" sz="1200">
                <a:solidFill>
                  <a:srgbClr val="000000"/>
                </a:solidFill>
                <a:cs typeface="Times New Roman" pitchFamily="18" charset="0"/>
              </a:rPr>
              <a:t>	- Matthews’s coefficient (~2.4 Å</a:t>
            </a:r>
            <a:r>
              <a:rPr lang="en-US" altLang="en-US" sz="1200" baseline="30000">
                <a:solidFill>
                  <a:srgbClr val="000000"/>
                </a:solidFill>
                <a:cs typeface="Times New Roman" pitchFamily="18" charset="0"/>
              </a:rPr>
              <a:t>3</a:t>
            </a:r>
            <a:r>
              <a:rPr lang="en-US" altLang="en-US" sz="1200">
                <a:solidFill>
                  <a:srgbClr val="000000"/>
                </a:solidFill>
                <a:cs typeface="Times New Roman" pitchFamily="18" charset="0"/>
              </a:rPr>
              <a:t>/Dalton)</a:t>
            </a:r>
            <a:endParaRPr lang="en-US" altLang="en-US" sz="1200" i="1">
              <a:solidFill>
                <a:srgbClr val="000000"/>
              </a:solidFill>
              <a:cs typeface="Times New Roman" pitchFamily="18" charset="0"/>
            </a:endParaRPr>
          </a:p>
          <a:p>
            <a:pPr eaLnBrk="1" hangingPunct="1">
              <a:spcBef>
                <a:spcPct val="0"/>
              </a:spcBef>
              <a:buFontTx/>
              <a:buNone/>
            </a:pPr>
            <a:r>
              <a:rPr lang="en-US" altLang="en-US" sz="1200" i="1">
                <a:solidFill>
                  <a:srgbClr val="000000"/>
                </a:solidFill>
                <a:cs typeface="Times New Roman" pitchFamily="18" charset="0"/>
              </a:rPr>
              <a:t>H</a:t>
            </a:r>
            <a:r>
              <a:rPr lang="en-US" altLang="en-US" sz="1200">
                <a:solidFill>
                  <a:srgbClr val="000000"/>
                </a:solidFill>
                <a:cs typeface="Times New Roman" pitchFamily="18" charset="0"/>
              </a:rPr>
              <a:t>	- Howells’s criterion (10 MGy/Å)</a:t>
            </a:r>
            <a:endParaRPr lang="en-US" altLang="en-US" sz="1200" i="1">
              <a:solidFill>
                <a:srgbClr val="000000"/>
              </a:solidFill>
              <a:cs typeface="Times New Roman" pitchFamily="18" charset="0"/>
            </a:endParaRPr>
          </a:p>
          <a:p>
            <a:pPr eaLnBrk="1" hangingPunct="1">
              <a:spcBef>
                <a:spcPct val="0"/>
              </a:spcBef>
              <a:buFontTx/>
              <a:buNone/>
            </a:pPr>
            <a:r>
              <a:rPr lang="en-US" altLang="en-US" sz="1200" i="1">
                <a:solidFill>
                  <a:srgbClr val="000000"/>
                </a:solidFill>
                <a:cs typeface="Times New Roman" pitchFamily="18" charset="0"/>
              </a:rPr>
              <a:t>θ</a:t>
            </a:r>
            <a:r>
              <a:rPr lang="en-US" altLang="en-US" sz="1200">
                <a:solidFill>
                  <a:srgbClr val="000000"/>
                </a:solidFill>
                <a:cs typeface="Times New Roman" pitchFamily="18" charset="0"/>
              </a:rPr>
              <a:t>	- Bragg angle</a:t>
            </a:r>
            <a:endParaRPr lang="en-US" altLang="en-US" sz="1200">
              <a:solidFill>
                <a:srgbClr val="000000"/>
              </a:solidFill>
              <a:latin typeface="Times New Roman" pitchFamily="18" charset="0"/>
              <a:cs typeface="Times New Roman" pitchFamily="18" charset="0"/>
              <a:sym typeface="Symbol" pitchFamily="18" charset="2"/>
            </a:endParaRPr>
          </a:p>
          <a:p>
            <a:pPr eaLnBrk="1" hangingPunct="1">
              <a:spcBef>
                <a:spcPct val="0"/>
              </a:spcBef>
              <a:buFontTx/>
              <a:buNone/>
            </a:pPr>
            <a:r>
              <a:rPr lang="en-US" altLang="en-US" sz="1200">
                <a:solidFill>
                  <a:srgbClr val="000000"/>
                </a:solidFill>
                <a:latin typeface="Times New Roman" pitchFamily="18" charset="0"/>
                <a:cs typeface="Times New Roman" pitchFamily="18" charset="0"/>
                <a:sym typeface="Symbol" pitchFamily="18" charset="2"/>
              </a:rPr>
              <a:t></a:t>
            </a:r>
            <a:r>
              <a:rPr lang="en-US" altLang="en-US" sz="1200" baseline="-30000">
                <a:solidFill>
                  <a:srgbClr val="000000"/>
                </a:solidFill>
                <a:cs typeface="Times New Roman" pitchFamily="18" charset="0"/>
              </a:rPr>
              <a:t>a</a:t>
            </a:r>
            <a:r>
              <a:rPr lang="en-US" altLang="en-US" sz="1200" baseline="30000">
                <a:solidFill>
                  <a:srgbClr val="000000"/>
                </a:solidFill>
                <a:cs typeface="Times New Roman" pitchFamily="18" charset="0"/>
              </a:rPr>
              <a:t>2</a:t>
            </a:r>
            <a:r>
              <a:rPr lang="en-US" altLang="en-US" sz="1400">
                <a:solidFill>
                  <a:srgbClr val="000000"/>
                </a:solidFill>
                <a:latin typeface="Times New Roman" pitchFamily="18" charset="0"/>
                <a:cs typeface="Times New Roman" pitchFamily="18" charset="0"/>
                <a:sym typeface="Symbol" pitchFamily="18" charset="2"/>
              </a:rPr>
              <a:t></a:t>
            </a:r>
            <a:r>
              <a:rPr lang="en-US" altLang="en-US" sz="1400">
                <a:solidFill>
                  <a:srgbClr val="000000"/>
                </a:solidFill>
                <a:cs typeface="Times New Roman" pitchFamily="18" charset="0"/>
              </a:rPr>
              <a:t>	- </a:t>
            </a:r>
            <a:r>
              <a:rPr lang="en-US" altLang="en-US" sz="1200">
                <a:solidFill>
                  <a:srgbClr val="000000"/>
                </a:solidFill>
                <a:cs typeface="Times New Roman" pitchFamily="18" charset="0"/>
              </a:rPr>
              <a:t>number-averaged squared structure factor per protein atom (electron</a:t>
            </a:r>
            <a:r>
              <a:rPr lang="en-US" altLang="en-US" sz="1200" baseline="30000">
                <a:solidFill>
                  <a:srgbClr val="000000"/>
                </a:solidFill>
                <a:cs typeface="Times New Roman" pitchFamily="18" charset="0"/>
              </a:rPr>
              <a:t>2</a:t>
            </a:r>
            <a:r>
              <a:rPr lang="en-US" altLang="en-US" sz="1200">
                <a:solidFill>
                  <a:srgbClr val="000000"/>
                </a:solidFill>
                <a:cs typeface="Times New Roman" pitchFamily="18" charset="0"/>
              </a:rPr>
              <a:t>)</a:t>
            </a:r>
            <a:endParaRPr lang="en-US" altLang="en-US" sz="1200">
              <a:solidFill>
                <a:srgbClr val="000000"/>
              </a:solidFill>
              <a:latin typeface="Times New Roman" pitchFamily="18" charset="0"/>
              <a:cs typeface="Times New Roman" pitchFamily="18" charset="0"/>
              <a:sym typeface="Symbol" pitchFamily="18" charset="2"/>
            </a:endParaRPr>
          </a:p>
          <a:p>
            <a:pPr eaLnBrk="1" hangingPunct="1">
              <a:spcBef>
                <a:spcPct val="0"/>
              </a:spcBef>
              <a:buFontTx/>
              <a:buNone/>
            </a:pPr>
            <a:r>
              <a:rPr lang="en-US" altLang="en-US" sz="1200">
                <a:solidFill>
                  <a:srgbClr val="000000"/>
                </a:solidFill>
                <a:latin typeface="Times New Roman" pitchFamily="18" charset="0"/>
                <a:cs typeface="Times New Roman" pitchFamily="18" charset="0"/>
                <a:sym typeface="Symbol" pitchFamily="18" charset="2"/>
              </a:rPr>
              <a:t></a:t>
            </a:r>
            <a:r>
              <a:rPr lang="en-US" altLang="en-US" sz="1200" i="1">
                <a:solidFill>
                  <a:srgbClr val="000000"/>
                </a:solidFill>
                <a:cs typeface="Times New Roman" pitchFamily="18" charset="0"/>
              </a:rPr>
              <a:t>M</a:t>
            </a:r>
            <a:r>
              <a:rPr lang="en-US" altLang="en-US" sz="1200" i="1" baseline="-30000">
                <a:solidFill>
                  <a:srgbClr val="000000"/>
                </a:solidFill>
                <a:cs typeface="Times New Roman" pitchFamily="18" charset="0"/>
              </a:rPr>
              <a:t>a</a:t>
            </a:r>
            <a:r>
              <a:rPr lang="en-US" altLang="en-US" sz="1400">
                <a:solidFill>
                  <a:srgbClr val="000000"/>
                </a:solidFill>
                <a:latin typeface="Times New Roman" pitchFamily="18" charset="0"/>
                <a:cs typeface="Times New Roman" pitchFamily="18" charset="0"/>
                <a:sym typeface="Symbol" pitchFamily="18" charset="2"/>
              </a:rPr>
              <a:t></a:t>
            </a:r>
            <a:r>
              <a:rPr lang="en-US" altLang="en-US" sz="1200">
                <a:solidFill>
                  <a:srgbClr val="000000"/>
                </a:solidFill>
                <a:cs typeface="Times New Roman" pitchFamily="18" charset="0"/>
              </a:rPr>
              <a:t>	- number-averaged atomic weight of a protein atom (~7.1 Daltons)</a:t>
            </a:r>
            <a:endParaRPr lang="en-US" altLang="en-US" sz="1200" i="1">
              <a:solidFill>
                <a:srgbClr val="000000"/>
              </a:solidFill>
              <a:cs typeface="Times New Roman" pitchFamily="18" charset="0"/>
            </a:endParaRPr>
          </a:p>
          <a:p>
            <a:pPr eaLnBrk="1" hangingPunct="1">
              <a:spcBef>
                <a:spcPct val="0"/>
              </a:spcBef>
              <a:buFontTx/>
              <a:buNone/>
            </a:pPr>
            <a:r>
              <a:rPr lang="en-US" altLang="en-US" sz="1200" i="1">
                <a:solidFill>
                  <a:srgbClr val="000000"/>
                </a:solidFill>
                <a:cs typeface="Times New Roman" pitchFamily="18" charset="0"/>
              </a:rPr>
              <a:t>B</a:t>
            </a:r>
            <a:r>
              <a:rPr lang="en-US" altLang="en-US" sz="1200">
                <a:solidFill>
                  <a:srgbClr val="000000"/>
                </a:solidFill>
                <a:cs typeface="Times New Roman" pitchFamily="18" charset="0"/>
              </a:rPr>
              <a:t>	- average (Wilson) temperature factor (Å</a:t>
            </a:r>
            <a:r>
              <a:rPr lang="en-US" altLang="en-US" sz="1200" baseline="30000">
                <a:solidFill>
                  <a:srgbClr val="000000"/>
                </a:solidFill>
                <a:cs typeface="Times New Roman" pitchFamily="18" charset="0"/>
              </a:rPr>
              <a:t>2</a:t>
            </a:r>
            <a:r>
              <a:rPr lang="en-US" altLang="en-US" sz="1200">
                <a:solidFill>
                  <a:srgbClr val="000000"/>
                </a:solidFill>
                <a:cs typeface="Times New Roman" pitchFamily="18" charset="0"/>
              </a:rPr>
              <a:t>)</a:t>
            </a:r>
            <a:endParaRPr lang="fr-FR" altLang="en-US" sz="1200" i="1">
              <a:solidFill>
                <a:srgbClr val="000000"/>
              </a:solidFill>
              <a:cs typeface="Times New Roman" pitchFamily="18" charset="0"/>
            </a:endParaRPr>
          </a:p>
          <a:p>
            <a:pPr eaLnBrk="1" hangingPunct="1">
              <a:spcBef>
                <a:spcPct val="0"/>
              </a:spcBef>
              <a:buFontTx/>
              <a:buNone/>
            </a:pPr>
            <a:r>
              <a:rPr lang="fr-FR" altLang="en-US" sz="1200" i="1">
                <a:solidFill>
                  <a:srgbClr val="000000"/>
                </a:solidFill>
                <a:cs typeface="Times New Roman" pitchFamily="18" charset="0"/>
              </a:rPr>
              <a:t>μ</a:t>
            </a:r>
            <a:r>
              <a:rPr lang="en-US" altLang="en-US" sz="1200">
                <a:solidFill>
                  <a:srgbClr val="000000"/>
                </a:solidFill>
                <a:cs typeface="Times New Roman" pitchFamily="18" charset="0"/>
              </a:rPr>
              <a:t>	- attenuation coefficient of sphere material (m</a:t>
            </a:r>
            <a:r>
              <a:rPr lang="en-US" altLang="en-US" sz="1200" baseline="30000">
                <a:solidFill>
                  <a:srgbClr val="000000"/>
                </a:solidFill>
                <a:cs typeface="Times New Roman" pitchFamily="18" charset="0"/>
              </a:rPr>
              <a:t>-1</a:t>
            </a:r>
            <a:r>
              <a:rPr lang="en-US" altLang="en-US" sz="1200">
                <a:solidFill>
                  <a:srgbClr val="000000"/>
                </a:solidFill>
                <a:cs typeface="Times New Roman" pitchFamily="18" charset="0"/>
              </a:rPr>
              <a:t>)</a:t>
            </a:r>
            <a:endParaRPr lang="fr-FR" altLang="en-US" sz="1200" i="1">
              <a:solidFill>
                <a:srgbClr val="000000"/>
              </a:solidFill>
              <a:cs typeface="Times New Roman" pitchFamily="18" charset="0"/>
            </a:endParaRPr>
          </a:p>
          <a:p>
            <a:pPr eaLnBrk="1" hangingPunct="1">
              <a:spcBef>
                <a:spcPct val="0"/>
              </a:spcBef>
              <a:buFontTx/>
              <a:buNone/>
            </a:pPr>
            <a:r>
              <a:rPr lang="fr-FR" altLang="en-US" sz="1200" i="1">
                <a:solidFill>
                  <a:srgbClr val="000000"/>
                </a:solidFill>
                <a:cs typeface="Times New Roman" pitchFamily="18" charset="0"/>
              </a:rPr>
              <a:t>μ</a:t>
            </a:r>
            <a:r>
              <a:rPr lang="en-US" altLang="en-US" sz="1200" i="1" baseline="-30000">
                <a:solidFill>
                  <a:srgbClr val="000000"/>
                </a:solidFill>
                <a:cs typeface="Times New Roman" pitchFamily="18" charset="0"/>
              </a:rPr>
              <a:t>en</a:t>
            </a:r>
            <a:r>
              <a:rPr lang="en-US" altLang="en-US" sz="1200">
                <a:solidFill>
                  <a:srgbClr val="000000"/>
                </a:solidFill>
                <a:cs typeface="Times New Roman" pitchFamily="18" charset="0"/>
              </a:rPr>
              <a:t>	- mass energy-absorption coefficient of sphere material (m</a:t>
            </a:r>
            <a:r>
              <a:rPr lang="en-US" altLang="en-US" sz="1200" baseline="30000">
                <a:solidFill>
                  <a:srgbClr val="000000"/>
                </a:solidFill>
                <a:cs typeface="Times New Roman" pitchFamily="18" charset="0"/>
              </a:rPr>
              <a:t>-1</a:t>
            </a:r>
            <a:r>
              <a:rPr lang="en-US" altLang="en-US" sz="1200">
                <a:solidFill>
                  <a:srgbClr val="000000"/>
                </a:solidFill>
                <a:cs typeface="Times New Roman" pitchFamily="18" charset="0"/>
              </a:rPr>
              <a:t>)</a:t>
            </a:r>
          </a:p>
        </p:txBody>
      </p:sp>
      <p:sp>
        <p:nvSpPr>
          <p:cNvPr id="96259" name="Rectangle 3"/>
          <p:cNvSpPr>
            <a:spLocks noChangeArrowheads="1"/>
          </p:cNvSpPr>
          <p:nvPr/>
        </p:nvSpPr>
        <p:spPr bwMode="auto">
          <a:xfrm>
            <a:off x="0" y="31956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96260" name="Rectangle 4"/>
          <p:cNvSpPr>
            <a:spLocks noChangeArrowheads="1"/>
          </p:cNvSpPr>
          <p:nvPr/>
        </p:nvSpPr>
        <p:spPr bwMode="auto">
          <a:xfrm>
            <a:off x="457200" y="3968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4800">
                <a:solidFill>
                  <a:srgbClr val="000000"/>
                </a:solidFill>
              </a:rPr>
              <a:t>Self-calibrated damage limit</a:t>
            </a:r>
          </a:p>
        </p:txBody>
      </p:sp>
      <p:sp>
        <p:nvSpPr>
          <p:cNvPr id="96261" name="Rectangle 5"/>
          <p:cNvSpPr>
            <a:spLocks noChangeArrowheads="1"/>
          </p:cNvSpPr>
          <p:nvPr/>
        </p:nvSpPr>
        <p:spPr bwMode="auto">
          <a:xfrm>
            <a:off x="0" y="31670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graphicFrame>
        <p:nvGraphicFramePr>
          <p:cNvPr id="96262" name="Object 6"/>
          <p:cNvGraphicFramePr>
            <a:graphicFrameLocks noChangeAspect="1"/>
          </p:cNvGraphicFramePr>
          <p:nvPr/>
        </p:nvGraphicFramePr>
        <p:xfrm>
          <a:off x="234950" y="1343025"/>
          <a:ext cx="8670925" cy="779463"/>
        </p:xfrm>
        <a:graphic>
          <a:graphicData uri="http://schemas.openxmlformats.org/presentationml/2006/ole">
            <mc:AlternateContent xmlns:mc="http://schemas.openxmlformats.org/markup-compatibility/2006">
              <mc:Choice xmlns:v="urn:schemas-microsoft-com:vml" Requires="v">
                <p:oleObj spid="_x0000_s18440" name="Equation" r:id="rId3" imgW="6184900" imgH="558800" progId="Equation.3">
                  <p:embed/>
                </p:oleObj>
              </mc:Choice>
              <mc:Fallback>
                <p:oleObj name="Equation" r:id="rId3" imgW="6184900" imgH="558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950" y="1343025"/>
                        <a:ext cx="8670925"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6263" name="Text Box 7"/>
          <p:cNvSpPr txBox="1">
            <a:spLocks noChangeArrowheads="1"/>
          </p:cNvSpPr>
          <p:nvPr/>
        </p:nvSpPr>
        <p:spPr bwMode="auto">
          <a:xfrm>
            <a:off x="0" y="6491288"/>
            <a:ext cx="62722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rgbClr val="000000"/>
                </a:solidFill>
              </a:rPr>
              <a:t>Holton &amp; Frankel (2010) </a:t>
            </a:r>
            <a:r>
              <a:rPr lang="en-US" altLang="en-US" sz="1800" i="1">
                <a:solidFill>
                  <a:srgbClr val="000000"/>
                </a:solidFill>
              </a:rPr>
              <a:t>Acta D</a:t>
            </a:r>
            <a:r>
              <a:rPr lang="en-US" altLang="en-US" sz="1800">
                <a:solidFill>
                  <a:srgbClr val="000000"/>
                </a:solidFill>
              </a:rPr>
              <a:t> </a:t>
            </a:r>
            <a:r>
              <a:rPr lang="en-US" altLang="en-US" sz="1800" b="1">
                <a:solidFill>
                  <a:srgbClr val="000000"/>
                </a:solidFill>
              </a:rPr>
              <a:t>66</a:t>
            </a:r>
            <a:r>
              <a:rPr lang="en-US" altLang="en-US" sz="1800">
                <a:solidFill>
                  <a:srgbClr val="000000"/>
                </a:solidFill>
              </a:rPr>
              <a:t> 393-408.</a:t>
            </a:r>
          </a:p>
        </p:txBody>
      </p:sp>
      <p:sp>
        <p:nvSpPr>
          <p:cNvPr id="3537928" name="Oval 8"/>
          <p:cNvSpPr>
            <a:spLocks noChangeArrowheads="1"/>
          </p:cNvSpPr>
          <p:nvPr/>
        </p:nvSpPr>
        <p:spPr bwMode="auto">
          <a:xfrm>
            <a:off x="777875" y="3722688"/>
            <a:ext cx="3641725" cy="261937"/>
          </a:xfrm>
          <a:custGeom>
            <a:avLst/>
            <a:gdLst>
              <a:gd name="T0" fmla="*/ 20986 w 3641640"/>
              <a:gd name="T1" fmla="*/ 128378 h 262533"/>
              <a:gd name="T2" fmla="*/ 219587 w 3641640"/>
              <a:gd name="T3" fmla="*/ 31417 h 262533"/>
              <a:gd name="T4" fmla="*/ 1831485 w 3641640"/>
              <a:gd name="T5" fmla="*/ 5672 h 262533"/>
              <a:gd name="T6" fmla="*/ 3641980 w 3641640"/>
              <a:gd name="T7" fmla="*/ 128378 h 262533"/>
              <a:gd name="T8" fmla="*/ 1831485 w 3641640"/>
              <a:gd name="T9" fmla="*/ 251083 h 262533"/>
              <a:gd name="T10" fmla="*/ 275010 w 3641640"/>
              <a:gd name="T11" fmla="*/ 237354 h 262533"/>
              <a:gd name="T12" fmla="*/ 20986 w 3641640"/>
              <a:gd name="T13" fmla="*/ 128378 h 2625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41640" h="262533">
                <a:moveTo>
                  <a:pt x="20986" y="129550"/>
                </a:moveTo>
                <a:cubicBezTo>
                  <a:pt x="11750" y="94914"/>
                  <a:pt x="-82154" y="52342"/>
                  <a:pt x="219567" y="31704"/>
                </a:cubicBezTo>
                <a:cubicBezTo>
                  <a:pt x="521288" y="11066"/>
                  <a:pt x="1260968" y="-10584"/>
                  <a:pt x="1831313" y="5724"/>
                </a:cubicBezTo>
                <a:cubicBezTo>
                  <a:pt x="2401659" y="22032"/>
                  <a:pt x="3641640" y="15253"/>
                  <a:pt x="3641640" y="129550"/>
                </a:cubicBezTo>
                <a:cubicBezTo>
                  <a:pt x="3641640" y="243847"/>
                  <a:pt x="2392422" y="235047"/>
                  <a:pt x="1831313" y="253376"/>
                </a:cubicBezTo>
                <a:cubicBezTo>
                  <a:pt x="1270204" y="271705"/>
                  <a:pt x="576707" y="260160"/>
                  <a:pt x="274986" y="239522"/>
                </a:cubicBezTo>
                <a:cubicBezTo>
                  <a:pt x="-26735" y="218884"/>
                  <a:pt x="30222" y="164186"/>
                  <a:pt x="20986" y="129550"/>
                </a:cubicBezTo>
                <a:close/>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37929" name="Oval 9"/>
          <p:cNvSpPr>
            <a:spLocks noChangeArrowheads="1"/>
          </p:cNvSpPr>
          <p:nvPr/>
        </p:nvSpPr>
        <p:spPr bwMode="auto">
          <a:xfrm>
            <a:off x="2430463" y="1343025"/>
            <a:ext cx="395287" cy="401638"/>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 name="TextBox 1"/>
          <p:cNvSpPr txBox="1">
            <a:spLocks noChangeArrowheads="1"/>
          </p:cNvSpPr>
          <p:nvPr/>
        </p:nvSpPr>
        <p:spPr bwMode="auto">
          <a:xfrm>
            <a:off x="241300" y="1558925"/>
            <a:ext cx="446088"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rgbClr val="C00000"/>
                </a:solidFill>
              </a:rPr>
              <a:t> 4</a:t>
            </a:r>
          </a:p>
        </p:txBody>
      </p:sp>
      <p:sp>
        <p:nvSpPr>
          <p:cNvPr id="11" name="Oval 8"/>
          <p:cNvSpPr>
            <a:spLocks noChangeArrowheads="1"/>
          </p:cNvSpPr>
          <p:nvPr/>
        </p:nvSpPr>
        <p:spPr bwMode="auto">
          <a:xfrm>
            <a:off x="871538" y="4429125"/>
            <a:ext cx="3270250" cy="263525"/>
          </a:xfrm>
          <a:custGeom>
            <a:avLst/>
            <a:gdLst>
              <a:gd name="T0" fmla="*/ 12260 w 3641640"/>
              <a:gd name="T1" fmla="*/ 131519 h 262533"/>
              <a:gd name="T2" fmla="*/ 128257 w 3641640"/>
              <a:gd name="T3" fmla="*/ 32186 h 262533"/>
              <a:gd name="T4" fmla="*/ 1069739 w 3641640"/>
              <a:gd name="T5" fmla="*/ 5812 h 262533"/>
              <a:gd name="T6" fmla="*/ 2127220 w 3641640"/>
              <a:gd name="T7" fmla="*/ 131519 h 262533"/>
              <a:gd name="T8" fmla="*/ 1069739 w 3641640"/>
              <a:gd name="T9" fmla="*/ 257227 h 262533"/>
              <a:gd name="T10" fmla="*/ 160629 w 3641640"/>
              <a:gd name="T11" fmla="*/ 243162 h 262533"/>
              <a:gd name="T12" fmla="*/ 12260 w 3641640"/>
              <a:gd name="T13" fmla="*/ 131519 h 2625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41640" h="262533">
                <a:moveTo>
                  <a:pt x="20986" y="129550"/>
                </a:moveTo>
                <a:cubicBezTo>
                  <a:pt x="11750" y="94914"/>
                  <a:pt x="-82154" y="52342"/>
                  <a:pt x="219567" y="31704"/>
                </a:cubicBezTo>
                <a:cubicBezTo>
                  <a:pt x="521288" y="11066"/>
                  <a:pt x="1260968" y="-10584"/>
                  <a:pt x="1831313" y="5724"/>
                </a:cubicBezTo>
                <a:cubicBezTo>
                  <a:pt x="2401659" y="22032"/>
                  <a:pt x="3641640" y="15253"/>
                  <a:pt x="3641640" y="129550"/>
                </a:cubicBezTo>
                <a:cubicBezTo>
                  <a:pt x="3641640" y="243847"/>
                  <a:pt x="2392422" y="235047"/>
                  <a:pt x="1831313" y="253376"/>
                </a:cubicBezTo>
                <a:cubicBezTo>
                  <a:pt x="1270204" y="271705"/>
                  <a:pt x="576707" y="260160"/>
                  <a:pt x="274986" y="239522"/>
                </a:cubicBezTo>
                <a:cubicBezTo>
                  <a:pt x="-26735" y="218884"/>
                  <a:pt x="30222" y="164186"/>
                  <a:pt x="20986" y="129550"/>
                </a:cubicBezTo>
                <a:close/>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Oval 9"/>
          <p:cNvSpPr>
            <a:spLocks noChangeArrowheads="1"/>
          </p:cNvSpPr>
          <p:nvPr/>
        </p:nvSpPr>
        <p:spPr bwMode="auto">
          <a:xfrm>
            <a:off x="5118100" y="1357313"/>
            <a:ext cx="395288" cy="401637"/>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13" name="Oval 9"/>
          <p:cNvSpPr>
            <a:spLocks noChangeArrowheads="1"/>
          </p:cNvSpPr>
          <p:nvPr/>
        </p:nvSpPr>
        <p:spPr bwMode="auto">
          <a:xfrm>
            <a:off x="5316538" y="1697038"/>
            <a:ext cx="395287" cy="401637"/>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14" name="Oval 9"/>
          <p:cNvSpPr>
            <a:spLocks noChangeArrowheads="1"/>
          </p:cNvSpPr>
          <p:nvPr/>
        </p:nvSpPr>
        <p:spPr bwMode="auto">
          <a:xfrm>
            <a:off x="2400300" y="1717675"/>
            <a:ext cx="396875" cy="401638"/>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Tree>
    <p:extLst>
      <p:ext uri="{BB962C8B-B14F-4D97-AF65-F5344CB8AC3E}">
        <p14:creationId xmlns:p14="http://schemas.microsoft.com/office/powerpoint/2010/main" val="28547326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5379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537928"/>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11"/>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14"/>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7928" grpId="0" animBg="1"/>
      <p:bldP spid="3537929" grpId="0" animBg="1"/>
      <p:bldP spid="2" grpId="0" animBg="1"/>
      <p:bldP spid="11" grpId="0" animBg="1"/>
      <p:bldP spid="11" grpId="1" animBg="1"/>
      <p:bldP spid="12" grpId="0" animBg="1"/>
      <p:bldP spid="13" grpId="0" animBg="1"/>
      <p:bldP spid="14" grpId="0" animBg="1"/>
      <p:bldP spid="14"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 Box 2"/>
          <p:cNvSpPr txBox="1">
            <a:spLocks noChangeArrowheads="1"/>
          </p:cNvSpPr>
          <p:nvPr/>
        </p:nvSpPr>
        <p:spPr bwMode="auto">
          <a:xfrm>
            <a:off x="0" y="6491288"/>
            <a:ext cx="62722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rgbClr val="000000"/>
                </a:solidFill>
              </a:rPr>
              <a:t>Holton &amp; Frankel (2010) </a:t>
            </a:r>
            <a:r>
              <a:rPr lang="en-US" altLang="en-US" sz="1800" i="1">
                <a:solidFill>
                  <a:srgbClr val="000000"/>
                </a:solidFill>
              </a:rPr>
              <a:t>Acta D</a:t>
            </a:r>
            <a:r>
              <a:rPr lang="en-US" altLang="en-US" sz="1800">
                <a:solidFill>
                  <a:srgbClr val="000000"/>
                </a:solidFill>
              </a:rPr>
              <a:t> </a:t>
            </a:r>
            <a:r>
              <a:rPr lang="en-US" altLang="en-US" sz="1800" b="1">
                <a:solidFill>
                  <a:srgbClr val="000000"/>
                </a:solidFill>
              </a:rPr>
              <a:t>66</a:t>
            </a:r>
            <a:r>
              <a:rPr lang="en-US" altLang="en-US" sz="1800">
                <a:solidFill>
                  <a:srgbClr val="000000"/>
                </a:solidFill>
              </a:rPr>
              <a:t> 393-408.</a:t>
            </a:r>
          </a:p>
        </p:txBody>
      </p:sp>
      <p:pic>
        <p:nvPicPr>
          <p:cNvPr id="972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638" y="1588"/>
            <a:ext cx="8086725" cy="648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7284" name="Oval 4"/>
          <p:cNvSpPr>
            <a:spLocks noChangeArrowheads="1"/>
          </p:cNvSpPr>
          <p:nvPr/>
        </p:nvSpPr>
        <p:spPr bwMode="auto">
          <a:xfrm>
            <a:off x="1670050" y="4294188"/>
            <a:ext cx="1470025" cy="1509712"/>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Tree>
    <p:extLst>
      <p:ext uri="{BB962C8B-B14F-4D97-AF65-F5344CB8AC3E}">
        <p14:creationId xmlns:p14="http://schemas.microsoft.com/office/powerpoint/2010/main" val="583747465"/>
      </p:ext>
    </p:extLst>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482"/>
            <a:ext cx="8229600" cy="1143000"/>
          </a:xfrm>
        </p:spPr>
        <p:txBody>
          <a:bodyPr/>
          <a:lstStyle/>
          <a:p>
            <a:r>
              <a:rPr lang="en-US" dirty="0" smtClean="0"/>
              <a:t>Multi-crystal future?</a:t>
            </a:r>
            <a:endParaRPr lang="en-US" dirty="0"/>
          </a:p>
        </p:txBody>
      </p:sp>
      <p:pic>
        <p:nvPicPr>
          <p:cNvPr id="552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81" t="12104" r="32287" b="6250"/>
          <a:stretch/>
        </p:blipFill>
        <p:spPr bwMode="auto">
          <a:xfrm>
            <a:off x="664308" y="1082318"/>
            <a:ext cx="8229600" cy="5644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5205046" y="2053883"/>
            <a:ext cx="956603" cy="35169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3178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Title 1"/>
          <p:cNvSpPr>
            <a:spLocks noGrp="1"/>
          </p:cNvSpPr>
          <p:nvPr>
            <p:ph type="title"/>
          </p:nvPr>
        </p:nvSpPr>
        <p:spPr>
          <a:xfrm>
            <a:off x="442913" y="0"/>
            <a:ext cx="8229600" cy="1143000"/>
          </a:xfrm>
        </p:spPr>
        <p:txBody>
          <a:bodyPr/>
          <a:lstStyle/>
          <a:p>
            <a:r>
              <a:rPr lang="en-US" altLang="en-US" sz="5400" smtClean="0"/>
              <a:t>140-fold multiplicity</a:t>
            </a:r>
          </a:p>
        </p:txBody>
      </p:sp>
      <p:sp>
        <p:nvSpPr>
          <p:cNvPr id="229379" name="Content Placeholder 2"/>
          <p:cNvSpPr>
            <a:spLocks noGrp="1"/>
          </p:cNvSpPr>
          <p:nvPr>
            <p:ph idx="1"/>
          </p:nvPr>
        </p:nvSpPr>
        <p:spPr>
          <a:xfrm>
            <a:off x="-290513" y="1827213"/>
            <a:ext cx="10552113" cy="5362575"/>
          </a:xfrm>
        </p:spPr>
        <p:txBody>
          <a:bodyPr/>
          <a:lstStyle/>
          <a:p>
            <a:pPr marL="0" indent="0">
              <a:buFontTx/>
              <a:buNone/>
            </a:pPr>
            <a:r>
              <a:rPr lang="en-US" altLang="en-US" sz="700" smtClean="0">
                <a:latin typeface="Courier New" pitchFamily="49" charset="0"/>
                <a:cs typeface="Courier New" pitchFamily="49" charset="0"/>
              </a:rPr>
              <a:t> </a:t>
            </a:r>
            <a:r>
              <a:rPr lang="en-US" altLang="en-US" sz="1000" smtClean="0">
                <a:latin typeface="Courier New" pitchFamily="49" charset="0"/>
                <a:cs typeface="Courier New" pitchFamily="49" charset="0"/>
              </a:rPr>
              <a:t>SUBSET OF INTENSITY DATA WITH SIGNAL/NOISE &gt;= -3.0 AS FUNCTION OF RESOLUTION</a:t>
            </a:r>
          </a:p>
          <a:p>
            <a:pPr marL="0" indent="0">
              <a:buFontTx/>
              <a:buNone/>
            </a:pPr>
            <a:r>
              <a:rPr lang="en-US" altLang="en-US" sz="1000" smtClean="0">
                <a:latin typeface="Courier New" pitchFamily="49" charset="0"/>
                <a:cs typeface="Courier New" pitchFamily="49" charset="0"/>
              </a:rPr>
              <a:t> RESOLUTION     NUMBER OF REFLECTIONS    COMPLETENESS R-FACTOR  R-FACTOR COMPARED I/SIGMA   R-meas  CC(1/2)  Anomal  SigAno   Nano</a:t>
            </a:r>
          </a:p>
          <a:p>
            <a:pPr marL="0" indent="0">
              <a:buFontTx/>
              <a:buNone/>
            </a:pPr>
            <a:r>
              <a:rPr lang="en-US" altLang="en-US" sz="1000" smtClean="0">
                <a:latin typeface="Courier New" pitchFamily="49" charset="0"/>
                <a:cs typeface="Courier New" pitchFamily="49" charset="0"/>
              </a:rPr>
              <a:t>   LIMIT     OBSERVED  UNIQUE  POSSIBLE     OF DATA   observed  expected                                      Corr</a:t>
            </a:r>
          </a:p>
          <a:p>
            <a:pPr marL="0" indent="0">
              <a:buFontTx/>
              <a:buNone/>
            </a:pPr>
            <a:endParaRPr lang="en-US" altLang="en-US" sz="1000" smtClean="0">
              <a:latin typeface="Courier New" pitchFamily="49" charset="0"/>
              <a:cs typeface="Courier New" pitchFamily="49" charset="0"/>
            </a:endParaRPr>
          </a:p>
          <a:p>
            <a:pPr marL="0" indent="0">
              <a:buFontTx/>
              <a:buNone/>
            </a:pPr>
            <a:r>
              <a:rPr lang="en-US" altLang="en-US" sz="1000" smtClean="0">
                <a:latin typeface="Courier New" pitchFamily="49" charset="0"/>
                <a:cs typeface="Courier New" pitchFamily="49" charset="0"/>
              </a:rPr>
              <a:t>     9.17      188919    1061      1071       99.1%       3.9%      4.8%   188919  257.47     3.9%   100.0*    91*   5.024     450</a:t>
            </a:r>
          </a:p>
          <a:p>
            <a:pPr marL="0" indent="0">
              <a:buFontTx/>
              <a:buNone/>
            </a:pPr>
            <a:r>
              <a:rPr lang="en-US" altLang="en-US" sz="1000" smtClean="0">
                <a:latin typeface="Courier New" pitchFamily="49" charset="0"/>
                <a:cs typeface="Courier New" pitchFamily="49" charset="0"/>
              </a:rPr>
              <a:t>     6.49      356827    1933      1933      100.0%       5.2%      5.5%   356827  214.33     5.2%   100.0*    86*   3.836     882</a:t>
            </a:r>
          </a:p>
          <a:p>
            <a:pPr marL="0" indent="0">
              <a:buFontTx/>
              <a:buNone/>
            </a:pPr>
            <a:r>
              <a:rPr lang="en-US" altLang="en-US" sz="1000" smtClean="0">
                <a:latin typeface="Courier New" pitchFamily="49" charset="0"/>
                <a:cs typeface="Courier New" pitchFamily="49" charset="0"/>
              </a:rPr>
              <a:t>     5.30      466503    2515      2515      100.0%       7.2%      7.0%   466503  165.13     7.2%   100.0*    76*   3.257    1175</a:t>
            </a:r>
          </a:p>
          <a:p>
            <a:pPr marL="0" indent="0">
              <a:buFontTx/>
              <a:buNone/>
            </a:pPr>
            <a:r>
              <a:rPr lang="en-US" altLang="en-US" sz="1000" smtClean="0">
                <a:latin typeface="Courier New" pitchFamily="49" charset="0"/>
                <a:cs typeface="Courier New" pitchFamily="49" charset="0"/>
              </a:rPr>
              <a:t>     4.59      548405    2974      2974      100.0%       7.2%      6.6%   548405  175.42     7.3%   100.0*    67*   2.589    1403</a:t>
            </a:r>
          </a:p>
          <a:p>
            <a:pPr marL="0" indent="0">
              <a:buFontTx/>
              <a:buNone/>
            </a:pPr>
            <a:r>
              <a:rPr lang="en-US" altLang="en-US" sz="1000" smtClean="0">
                <a:latin typeface="Courier New" pitchFamily="49" charset="0"/>
                <a:cs typeface="Courier New" pitchFamily="49" charset="0"/>
              </a:rPr>
              <a:t>     4.10      615117    3353      3355       99.9%       7.7%      6.7%   615117  174.13     7.7%   100.0*    59*   2.264    1594</a:t>
            </a:r>
          </a:p>
          <a:p>
            <a:pPr marL="0" indent="0">
              <a:buFontTx/>
              <a:buNone/>
            </a:pPr>
            <a:r>
              <a:rPr lang="en-US" altLang="en-US" sz="1000" smtClean="0">
                <a:latin typeface="Courier New" pitchFamily="49" charset="0"/>
                <a:cs typeface="Courier New" pitchFamily="49" charset="0"/>
              </a:rPr>
              <a:t>     3.74      684947    3734      3737       99.9%       9.4%      8.3%   684947  143.09     9.4%   100.0*    49*   1.953    1783</a:t>
            </a:r>
          </a:p>
          <a:p>
            <a:pPr marL="0" indent="0">
              <a:buFontTx/>
              <a:buNone/>
            </a:pPr>
            <a:r>
              <a:rPr lang="en-US" altLang="en-US" sz="1000" smtClean="0">
                <a:latin typeface="Courier New" pitchFamily="49" charset="0"/>
                <a:cs typeface="Courier New" pitchFamily="49" charset="0"/>
              </a:rPr>
              <a:t>     3.47      743557    4051      4051      100.0%      11.2%     10.1%   743557  120.17    11.2%   100.0*    39*   1.696    1942</a:t>
            </a:r>
          </a:p>
          <a:p>
            <a:pPr marL="0" indent="0">
              <a:buFontTx/>
              <a:buNone/>
            </a:pPr>
            <a:r>
              <a:rPr lang="en-US" altLang="en-US" sz="1000" smtClean="0">
                <a:latin typeface="Courier New" pitchFamily="49" charset="0"/>
                <a:cs typeface="Courier New" pitchFamily="49" charset="0"/>
              </a:rPr>
              <a:t>     3.24      799722    4366      4366      100.0%      14.1%     13.9%   799722   91.14    14.1%   100.0*    30*   1.333    2103</a:t>
            </a:r>
          </a:p>
          <a:p>
            <a:pPr marL="0" indent="0">
              <a:buFontTx/>
              <a:buNone/>
            </a:pPr>
            <a:r>
              <a:rPr lang="en-US" altLang="en-US" sz="1000" smtClean="0">
                <a:latin typeface="Courier New" pitchFamily="49" charset="0"/>
                <a:cs typeface="Courier New" pitchFamily="49" charset="0"/>
              </a:rPr>
              <a:t>     3.06      839252    4598      4603       99.9%      19.5%     20.2%   839252   65.79    19.5%   100.0*    23*   1.117    2214</a:t>
            </a:r>
          </a:p>
          <a:p>
            <a:pPr marL="0" indent="0">
              <a:buFontTx/>
              <a:buNone/>
            </a:pPr>
            <a:r>
              <a:rPr lang="en-US" altLang="en-US" sz="1000" smtClean="0">
                <a:latin typeface="Courier New" pitchFamily="49" charset="0"/>
                <a:cs typeface="Courier New" pitchFamily="49" charset="0"/>
              </a:rPr>
              <a:t>     2.90      891398    4904      4908       99.9%      29.0%     31.7%   891398   44.85    29.1%    99.9*    17*   1.008    2369</a:t>
            </a:r>
          </a:p>
          <a:p>
            <a:pPr marL="0" indent="0">
              <a:buFontTx/>
              <a:buNone/>
            </a:pPr>
            <a:r>
              <a:rPr lang="en-US" altLang="en-US" sz="1000" smtClean="0">
                <a:latin typeface="Courier New" pitchFamily="49" charset="0"/>
                <a:cs typeface="Courier New" pitchFamily="49" charset="0"/>
              </a:rPr>
              <a:t>     2.77      931622    5148      5151       99.9%      40.5%     44.8%   931622   32.58    40.6%    99.8*    11*   0.901    2493</a:t>
            </a:r>
          </a:p>
          <a:p>
            <a:pPr marL="0" indent="0">
              <a:buFontTx/>
              <a:buNone/>
            </a:pPr>
            <a:r>
              <a:rPr lang="en-US" altLang="en-US" sz="1000" smtClean="0">
                <a:latin typeface="Courier New" pitchFamily="49" charset="0"/>
                <a:cs typeface="Courier New" pitchFamily="49" charset="0"/>
              </a:rPr>
              <a:t>     2.65      969629    5384      5387       99.9%      52.8%     58.8%   969629   25.16    52.9%    99.8*    10*   0.866    2605</a:t>
            </a:r>
          </a:p>
          <a:p>
            <a:pPr marL="0" indent="0">
              <a:buFontTx/>
              <a:buNone/>
            </a:pPr>
            <a:r>
              <a:rPr lang="en-US" altLang="en-US" sz="1000" smtClean="0">
                <a:latin typeface="Courier New" pitchFamily="49" charset="0"/>
                <a:cs typeface="Courier New" pitchFamily="49" charset="0"/>
              </a:rPr>
              <a:t>     2.54      997213    5574      5574      100.0%      67.4%     76.0%   997213   19.47    67.6%    99.6*     2    0.804    2705</a:t>
            </a:r>
          </a:p>
          <a:p>
            <a:pPr marL="0" indent="0">
              <a:buFontTx/>
              <a:buNone/>
            </a:pPr>
            <a:r>
              <a:rPr lang="en-US" altLang="en-US" sz="1000" smtClean="0">
                <a:latin typeface="Courier New" pitchFamily="49" charset="0"/>
                <a:cs typeface="Courier New" pitchFamily="49" charset="0"/>
              </a:rPr>
              <a:t>     2.45     1031222    5889      5889      100.0%      88.9%    101.2%  1031222   14.58    89.2%    99.2*     4    0.831    2859</a:t>
            </a:r>
          </a:p>
          <a:p>
            <a:pPr marL="0" indent="0">
              <a:buFontTx/>
              <a:buNone/>
            </a:pPr>
            <a:r>
              <a:rPr lang="en-US" altLang="en-US" sz="1000" smtClean="0">
                <a:latin typeface="Courier New" pitchFamily="49" charset="0"/>
                <a:cs typeface="Courier New" pitchFamily="49" charset="0"/>
              </a:rPr>
              <a:t>     2.37      788617    6008      6008      100.0%     109.3%    125.5%   788617    9.97   109.7%    98.1*     5    0.829    2925</a:t>
            </a:r>
          </a:p>
          <a:p>
            <a:pPr marL="0" indent="0">
              <a:buFontTx/>
              <a:buNone/>
            </a:pPr>
            <a:r>
              <a:rPr lang="en-US" altLang="en-US" sz="1000" smtClean="0">
                <a:latin typeface="Courier New" pitchFamily="49" charset="0"/>
                <a:cs typeface="Courier New" pitchFamily="49" charset="0"/>
              </a:rPr>
              <a:t>     2.29      614145    6252      6252      100.0%     138.2%    161.4%   614145    6.87   138.9%    96.1*     1    0.760    3037</a:t>
            </a:r>
          </a:p>
          <a:p>
            <a:pPr marL="0" indent="0">
              <a:buFontTx/>
              <a:buNone/>
            </a:pPr>
            <a:r>
              <a:rPr lang="en-US" altLang="en-US" sz="1000" smtClean="0">
                <a:latin typeface="Courier New" pitchFamily="49" charset="0"/>
                <a:cs typeface="Courier New" pitchFamily="49" charset="0"/>
              </a:rPr>
              <a:t>     2.22      470283    6481      6481      100.0%     197.1%    231.7%   470283    4.03   198.6%    83.5*    -1    0.721    3159</a:t>
            </a:r>
          </a:p>
          <a:p>
            <a:pPr marL="0" indent="0">
              <a:buFontTx/>
              <a:buNone/>
            </a:pPr>
            <a:r>
              <a:rPr lang="en-US" altLang="en-US" sz="1000" smtClean="0">
                <a:latin typeface="Courier New" pitchFamily="49" charset="0"/>
                <a:cs typeface="Courier New" pitchFamily="49" charset="0"/>
              </a:rPr>
              <a:t>     2.16      259836    6629      6631      100.0%     227.3%    268.7%   259831    2.41   230.8%    46.9*    -1    0.677    3224</a:t>
            </a:r>
          </a:p>
          <a:p>
            <a:pPr marL="0" indent="0">
              <a:buFontTx/>
              <a:buNone/>
            </a:pPr>
            <a:r>
              <a:rPr lang="en-US" altLang="en-US" sz="1000" smtClean="0">
                <a:latin typeface="Courier New" pitchFamily="49" charset="0"/>
                <a:cs typeface="Courier New" pitchFamily="49" charset="0"/>
              </a:rPr>
              <a:t>     2.10       36259    4169      6807       61.2%     154.4%    169.4%    36229    1.28   163.6%    47.0*    -2    0.660    1999</a:t>
            </a:r>
          </a:p>
          <a:p>
            <a:pPr marL="0" indent="0">
              <a:buFontTx/>
              <a:buNone/>
            </a:pPr>
            <a:r>
              <a:rPr lang="en-US" altLang="en-US" sz="1000" smtClean="0">
                <a:latin typeface="Courier New" pitchFamily="49" charset="0"/>
                <a:cs typeface="Courier New" pitchFamily="49" charset="0"/>
              </a:rPr>
              <a:t>     2.05       13567    3372      7037       47.9%     170.1%    187.0%    13503    0.68   196.5%    25.7*     3    0.629    1578</a:t>
            </a:r>
          </a:p>
          <a:p>
            <a:pPr marL="0" indent="0">
              <a:buFontTx/>
              <a:buNone/>
            </a:pPr>
            <a:r>
              <a:rPr lang="en-US" altLang="en-US" sz="1000" smtClean="0">
                <a:latin typeface="Courier New" pitchFamily="49" charset="0"/>
                <a:cs typeface="Courier New" pitchFamily="49" charset="0"/>
              </a:rPr>
              <a:t>    total    12247040   88395     94730       93.3%      15.7%     16.4% 12246941   54.30    15.8%   100.0*    12*   1.217   42499</a:t>
            </a:r>
          </a:p>
          <a:p>
            <a:pPr marL="0" indent="0">
              <a:buFontTx/>
              <a:buNone/>
            </a:pPr>
            <a:endParaRPr lang="en-US" altLang="en-US" sz="1000" smtClean="0">
              <a:latin typeface="Courier New" pitchFamily="49" charset="0"/>
              <a:cs typeface="Courier New" pitchFamily="49" charset="0"/>
            </a:endParaRPr>
          </a:p>
        </p:txBody>
      </p:sp>
      <p:sp>
        <p:nvSpPr>
          <p:cNvPr id="229380" name="TextBox 3"/>
          <p:cNvSpPr txBox="1">
            <a:spLocks noChangeArrowheads="1"/>
          </p:cNvSpPr>
          <p:nvPr/>
        </p:nvSpPr>
        <p:spPr bwMode="auto">
          <a:xfrm>
            <a:off x="484188" y="1085850"/>
            <a:ext cx="8175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solidFill>
                  <a:srgbClr val="000000"/>
                </a:solidFill>
                <a:cs typeface="Arial" charset="0"/>
              </a:rPr>
              <a:t>16 crystals,  360° each,  inverse beam,   7235 eV  AS MX1</a:t>
            </a:r>
          </a:p>
        </p:txBody>
      </p:sp>
    </p:spTree>
    <p:extLst>
      <p:ext uri="{BB962C8B-B14F-4D97-AF65-F5344CB8AC3E}">
        <p14:creationId xmlns:p14="http://schemas.microsoft.com/office/powerpoint/2010/main" val="2600329546"/>
      </p:ext>
    </p:extLst>
  </p:cSld>
  <p:clrMapOvr>
    <a:masterClrMapping/>
  </p:clrMapOvr>
  <p:transition spd="slow"/>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Content Placeholder 2"/>
          <p:cNvSpPr>
            <a:spLocks noGrp="1"/>
          </p:cNvSpPr>
          <p:nvPr>
            <p:ph idx="1"/>
          </p:nvPr>
        </p:nvSpPr>
        <p:spPr>
          <a:xfrm>
            <a:off x="-147638" y="517525"/>
            <a:ext cx="10552113" cy="6492875"/>
          </a:xfrm>
        </p:spPr>
        <p:txBody>
          <a:bodyPr/>
          <a:lstStyle/>
          <a:p>
            <a:pPr marL="0" indent="0">
              <a:buFontTx/>
              <a:buNone/>
            </a:pPr>
            <a:r>
              <a:rPr lang="en-US" altLang="en-US" sz="1400" smtClean="0">
                <a:latin typeface="Courier New" pitchFamily="49" charset="0"/>
                <a:cs typeface="Courier New" pitchFamily="49" charset="0"/>
              </a:rPr>
              <a:t> RESOLUTION  COMPLETENESS R-FACTOR  I/SIGMA   R-meas  CC(1/2)  Anomal  SigAno   Nano</a:t>
            </a:r>
          </a:p>
          <a:p>
            <a:pPr marL="0" indent="0">
              <a:buFontTx/>
              <a:buNone/>
            </a:pPr>
            <a:r>
              <a:rPr lang="en-US" altLang="en-US" sz="1400" smtClean="0">
                <a:latin typeface="Courier New" pitchFamily="49" charset="0"/>
                <a:cs typeface="Courier New" pitchFamily="49" charset="0"/>
              </a:rPr>
              <a:t>   LIMIT        OF DATA   observed                              Corr</a:t>
            </a:r>
          </a:p>
          <a:p>
            <a:pPr marL="0" indent="0">
              <a:buFontTx/>
              <a:buNone/>
            </a:pPr>
            <a:endParaRPr lang="en-US" altLang="en-US" sz="1400" smtClean="0">
              <a:latin typeface="Courier New" pitchFamily="49" charset="0"/>
              <a:cs typeface="Courier New" pitchFamily="49" charset="0"/>
            </a:endParaRPr>
          </a:p>
          <a:p>
            <a:pPr marL="0" indent="0">
              <a:buFontTx/>
              <a:buNone/>
            </a:pPr>
            <a:r>
              <a:rPr lang="en-US" altLang="en-US" sz="1400" smtClean="0">
                <a:latin typeface="Courier New" pitchFamily="49" charset="0"/>
                <a:cs typeface="Courier New" pitchFamily="49" charset="0"/>
              </a:rPr>
              <a:t>     9.17         99.1%       3.9%   257.47     3.9%   100.0*    91*   5.024     450</a:t>
            </a:r>
          </a:p>
          <a:p>
            <a:pPr marL="0" indent="0">
              <a:buFontTx/>
              <a:buNone/>
            </a:pPr>
            <a:r>
              <a:rPr lang="en-US" altLang="en-US" sz="1400" smtClean="0">
                <a:latin typeface="Courier New" pitchFamily="49" charset="0"/>
                <a:cs typeface="Courier New" pitchFamily="49" charset="0"/>
              </a:rPr>
              <a:t>     6.49        100.0%       5.2%   214.33     5.2%   100.0*    86*   3.836     882</a:t>
            </a:r>
          </a:p>
          <a:p>
            <a:pPr marL="0" indent="0">
              <a:buFontTx/>
              <a:buNone/>
            </a:pPr>
            <a:r>
              <a:rPr lang="en-US" altLang="en-US" sz="1400" smtClean="0">
                <a:latin typeface="Courier New" pitchFamily="49" charset="0"/>
                <a:cs typeface="Courier New" pitchFamily="49" charset="0"/>
              </a:rPr>
              <a:t>     5.30        100.0%       7.2%   165.13     7.2%   100.0*    76*   3.257    1175</a:t>
            </a:r>
          </a:p>
          <a:p>
            <a:pPr marL="0" indent="0">
              <a:buFontTx/>
              <a:buNone/>
            </a:pPr>
            <a:r>
              <a:rPr lang="en-US" altLang="en-US" sz="1400" smtClean="0">
                <a:latin typeface="Courier New" pitchFamily="49" charset="0"/>
                <a:cs typeface="Courier New" pitchFamily="49" charset="0"/>
              </a:rPr>
              <a:t>     4.59        100.0%       7.2%   175.42     7.3%   100.0*    67*   2.589    1403</a:t>
            </a:r>
          </a:p>
          <a:p>
            <a:pPr marL="0" indent="0">
              <a:buFontTx/>
              <a:buNone/>
            </a:pPr>
            <a:r>
              <a:rPr lang="en-US" altLang="en-US" sz="1400" smtClean="0">
                <a:latin typeface="Courier New" pitchFamily="49" charset="0"/>
                <a:cs typeface="Courier New" pitchFamily="49" charset="0"/>
              </a:rPr>
              <a:t>     4.10         99.9%       7.7%   174.13     7.7%   100.0*    59*   2.264    1594</a:t>
            </a:r>
          </a:p>
          <a:p>
            <a:pPr marL="0" indent="0">
              <a:buFontTx/>
              <a:buNone/>
            </a:pPr>
            <a:r>
              <a:rPr lang="en-US" altLang="en-US" sz="1400" smtClean="0">
                <a:latin typeface="Courier New" pitchFamily="49" charset="0"/>
                <a:cs typeface="Courier New" pitchFamily="49" charset="0"/>
              </a:rPr>
              <a:t>     3.74         99.9%       9.4%   143.09     9.4%   100.0*    49*   1.953    1783</a:t>
            </a:r>
          </a:p>
          <a:p>
            <a:pPr marL="0" indent="0">
              <a:buFontTx/>
              <a:buNone/>
            </a:pPr>
            <a:r>
              <a:rPr lang="en-US" altLang="en-US" sz="1400" smtClean="0">
                <a:latin typeface="Courier New" pitchFamily="49" charset="0"/>
                <a:cs typeface="Courier New" pitchFamily="49" charset="0"/>
              </a:rPr>
              <a:t>     3.47        100.0%      11.2%   120.17    11.2%   100.0*    39*   1.696    1942</a:t>
            </a:r>
          </a:p>
          <a:p>
            <a:pPr marL="0" indent="0">
              <a:buFontTx/>
              <a:buNone/>
            </a:pPr>
            <a:r>
              <a:rPr lang="en-US" altLang="en-US" sz="1400" smtClean="0">
                <a:latin typeface="Courier New" pitchFamily="49" charset="0"/>
                <a:cs typeface="Courier New" pitchFamily="49" charset="0"/>
              </a:rPr>
              <a:t>     3.24        100.0%      14.1%    91.14    14.1%   100.0*    30*   1.333    2103</a:t>
            </a:r>
          </a:p>
          <a:p>
            <a:pPr marL="0" indent="0">
              <a:buFontTx/>
              <a:buNone/>
            </a:pPr>
            <a:r>
              <a:rPr lang="en-US" altLang="en-US" sz="1400" smtClean="0">
                <a:latin typeface="Courier New" pitchFamily="49" charset="0"/>
                <a:cs typeface="Courier New" pitchFamily="49" charset="0"/>
              </a:rPr>
              <a:t>     3.06         99.9%      19.5%    65.79    19.5%   100.0*    23*   1.117    2214</a:t>
            </a:r>
          </a:p>
          <a:p>
            <a:pPr marL="0" indent="0">
              <a:buFontTx/>
              <a:buNone/>
            </a:pPr>
            <a:r>
              <a:rPr lang="en-US" altLang="en-US" sz="1400" smtClean="0">
                <a:latin typeface="Courier New" pitchFamily="49" charset="0"/>
                <a:cs typeface="Courier New" pitchFamily="49" charset="0"/>
              </a:rPr>
              <a:t>     2.90         99.9%      29.0%    44.85    29.1%    99.9*    17*   1.008    2369</a:t>
            </a:r>
          </a:p>
          <a:p>
            <a:pPr marL="0" indent="0">
              <a:buFontTx/>
              <a:buNone/>
            </a:pPr>
            <a:r>
              <a:rPr lang="en-US" altLang="en-US" sz="1400" smtClean="0">
                <a:latin typeface="Courier New" pitchFamily="49" charset="0"/>
                <a:cs typeface="Courier New" pitchFamily="49" charset="0"/>
              </a:rPr>
              <a:t>     2.77         99.9%      40.5%    32.58    40.6%    99.8*    11*   0.901    2493</a:t>
            </a:r>
          </a:p>
          <a:p>
            <a:pPr marL="0" indent="0">
              <a:buFontTx/>
              <a:buNone/>
            </a:pPr>
            <a:r>
              <a:rPr lang="en-US" altLang="en-US" sz="1400" smtClean="0">
                <a:latin typeface="Courier New" pitchFamily="49" charset="0"/>
                <a:cs typeface="Courier New" pitchFamily="49" charset="0"/>
              </a:rPr>
              <a:t>     2.65         99.9%      52.8%    25.16    52.9%    99.8*    10*   0.866    2605</a:t>
            </a:r>
          </a:p>
          <a:p>
            <a:pPr marL="0" indent="0">
              <a:buFontTx/>
              <a:buNone/>
            </a:pPr>
            <a:r>
              <a:rPr lang="en-US" altLang="en-US" sz="1400" smtClean="0">
                <a:latin typeface="Courier New" pitchFamily="49" charset="0"/>
                <a:cs typeface="Courier New" pitchFamily="49" charset="0"/>
              </a:rPr>
              <a:t>     2.54        100.0%      67.4%    19.47    67.6%    99.6*     2    0.804    2705</a:t>
            </a:r>
          </a:p>
          <a:p>
            <a:pPr marL="0" indent="0">
              <a:buFontTx/>
              <a:buNone/>
            </a:pPr>
            <a:r>
              <a:rPr lang="en-US" altLang="en-US" sz="1400" smtClean="0">
                <a:latin typeface="Courier New" pitchFamily="49" charset="0"/>
                <a:cs typeface="Courier New" pitchFamily="49" charset="0"/>
              </a:rPr>
              <a:t>     2.45        100.0%      88.9%    14.58    89.2%    99.2*     4    0.831    2859</a:t>
            </a:r>
          </a:p>
          <a:p>
            <a:pPr marL="0" indent="0">
              <a:buFontTx/>
              <a:buNone/>
            </a:pPr>
            <a:r>
              <a:rPr lang="en-US" altLang="en-US" sz="1400" smtClean="0">
                <a:latin typeface="Courier New" pitchFamily="49" charset="0"/>
                <a:cs typeface="Courier New" pitchFamily="49" charset="0"/>
              </a:rPr>
              <a:t>     2.37        100.0%     109.3%     9.97   109.7%    98.1*     5    0.829    2925</a:t>
            </a:r>
          </a:p>
          <a:p>
            <a:pPr marL="0" indent="0">
              <a:buFontTx/>
              <a:buNone/>
            </a:pPr>
            <a:r>
              <a:rPr lang="en-US" altLang="en-US" sz="1400" smtClean="0">
                <a:latin typeface="Courier New" pitchFamily="49" charset="0"/>
                <a:cs typeface="Courier New" pitchFamily="49" charset="0"/>
              </a:rPr>
              <a:t>     2.29        100.0%     138.2%     6.87   138.9%    96.1*     1    0.760    3037</a:t>
            </a:r>
          </a:p>
          <a:p>
            <a:pPr marL="0" indent="0">
              <a:buFontTx/>
              <a:buNone/>
            </a:pPr>
            <a:r>
              <a:rPr lang="en-US" altLang="en-US" sz="1400" smtClean="0">
                <a:latin typeface="Courier New" pitchFamily="49" charset="0"/>
                <a:cs typeface="Courier New" pitchFamily="49" charset="0"/>
              </a:rPr>
              <a:t>     2.22        100.0%     197.1%     4.03   198.6%    83.5*    -1    0.721    3159</a:t>
            </a:r>
          </a:p>
          <a:p>
            <a:pPr marL="0" indent="0">
              <a:buFontTx/>
              <a:buNone/>
            </a:pPr>
            <a:r>
              <a:rPr lang="en-US" altLang="en-US" sz="1400" smtClean="0">
                <a:latin typeface="Courier New" pitchFamily="49" charset="0"/>
                <a:cs typeface="Courier New" pitchFamily="49" charset="0"/>
              </a:rPr>
              <a:t>     2.16        100.0%     227.3%     2.41   230.8%    46.9*    -1    0.677    3224</a:t>
            </a:r>
          </a:p>
          <a:p>
            <a:pPr marL="0" indent="0">
              <a:buFontTx/>
              <a:buNone/>
            </a:pPr>
            <a:r>
              <a:rPr lang="en-US" altLang="en-US" sz="1400" smtClean="0">
                <a:latin typeface="Courier New" pitchFamily="49" charset="0"/>
                <a:cs typeface="Courier New" pitchFamily="49" charset="0"/>
              </a:rPr>
              <a:t>     2.10         61.2%     154.4%     1.28   163.6%    47.0*    -2    0.660    1999</a:t>
            </a:r>
          </a:p>
          <a:p>
            <a:pPr marL="0" indent="0">
              <a:buFontTx/>
              <a:buNone/>
            </a:pPr>
            <a:r>
              <a:rPr lang="en-US" altLang="en-US" sz="1400" smtClean="0">
                <a:latin typeface="Courier New" pitchFamily="49" charset="0"/>
                <a:cs typeface="Courier New" pitchFamily="49" charset="0"/>
              </a:rPr>
              <a:t>     2.05         47.9%     170.1%     0.68   196.5%    25.7*     3    0.629    1578</a:t>
            </a:r>
          </a:p>
          <a:p>
            <a:pPr marL="0" indent="0">
              <a:buFontTx/>
              <a:buNone/>
            </a:pPr>
            <a:r>
              <a:rPr lang="en-US" altLang="en-US" sz="1400" smtClean="0">
                <a:latin typeface="Courier New" pitchFamily="49" charset="0"/>
                <a:cs typeface="Courier New" pitchFamily="49" charset="0"/>
              </a:rPr>
              <a:t>    total         93.3%      15.7%    54.30    15.8%   100.0*    12*   1.217   42499</a:t>
            </a:r>
          </a:p>
          <a:p>
            <a:pPr marL="0" indent="0">
              <a:buFontTx/>
              <a:buNone/>
            </a:pPr>
            <a:endParaRPr lang="en-US" altLang="en-US" sz="1400" smtClean="0">
              <a:latin typeface="Courier New" pitchFamily="49" charset="0"/>
              <a:cs typeface="Courier New" pitchFamily="49" charset="0"/>
            </a:endParaRPr>
          </a:p>
        </p:txBody>
      </p:sp>
      <p:sp>
        <p:nvSpPr>
          <p:cNvPr id="230403" name="TextBox 3"/>
          <p:cNvSpPr txBox="1">
            <a:spLocks noChangeArrowheads="1"/>
          </p:cNvSpPr>
          <p:nvPr/>
        </p:nvSpPr>
        <p:spPr bwMode="auto">
          <a:xfrm>
            <a:off x="115888" y="-14288"/>
            <a:ext cx="8901112"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200">
                <a:solidFill>
                  <a:srgbClr val="000000"/>
                </a:solidFill>
                <a:cs typeface="Arial" charset="0"/>
              </a:rPr>
              <a:t>140-fold multiplicity: 16 crystals,  360° each,  inverse beam,   7235 eV</a:t>
            </a:r>
          </a:p>
        </p:txBody>
      </p:sp>
    </p:spTree>
    <p:extLst>
      <p:ext uri="{BB962C8B-B14F-4D97-AF65-F5344CB8AC3E}">
        <p14:creationId xmlns:p14="http://schemas.microsoft.com/office/powerpoint/2010/main" val="4111698121"/>
      </p:ext>
    </p:extLst>
  </p:cSld>
  <p:clrMapOvr>
    <a:masterClrMapping/>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6" name="Picture 3"/>
          <p:cNvPicPr>
            <a:picLocks noChangeAspect="1"/>
          </p:cNvPicPr>
          <p:nvPr/>
        </p:nvPicPr>
        <p:blipFill>
          <a:blip r:embed="rId2">
            <a:extLst>
              <a:ext uri="{28A0092B-C50C-407E-A947-70E740481C1C}">
                <a14:useLocalDpi xmlns:a14="http://schemas.microsoft.com/office/drawing/2010/main" val="0"/>
              </a:ext>
            </a:extLst>
          </a:blip>
          <a:srcRect t="14851" b="-14851"/>
          <a:stretch>
            <a:fillRect/>
          </a:stretch>
        </p:blipFill>
        <p:spPr bwMode="auto">
          <a:xfrm>
            <a:off x="0" y="1189038"/>
            <a:ext cx="9144000" cy="800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427" name="Title 1"/>
          <p:cNvSpPr>
            <a:spLocks noGrp="1"/>
          </p:cNvSpPr>
          <p:nvPr>
            <p:ph type="title"/>
          </p:nvPr>
        </p:nvSpPr>
        <p:spPr>
          <a:xfrm>
            <a:off x="457200" y="11113"/>
            <a:ext cx="8229600" cy="1143000"/>
          </a:xfrm>
        </p:spPr>
        <p:txBody>
          <a:bodyPr/>
          <a:lstStyle/>
          <a:p>
            <a:r>
              <a:rPr lang="en-US" altLang="en-US" smtClean="0"/>
              <a:t>140-fold multiplicity</a:t>
            </a:r>
          </a:p>
        </p:txBody>
      </p:sp>
      <p:sp>
        <p:nvSpPr>
          <p:cNvPr id="231428" name="TextBox 6"/>
          <p:cNvSpPr txBox="1">
            <a:spLocks noChangeArrowheads="1"/>
          </p:cNvSpPr>
          <p:nvPr/>
        </p:nvSpPr>
        <p:spPr bwMode="auto">
          <a:xfrm>
            <a:off x="2397125" y="2951163"/>
            <a:ext cx="9064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solidFill>
                  <a:srgbClr val="000000"/>
                </a:solidFill>
                <a:cs typeface="Arial" charset="0"/>
              </a:rPr>
              <a:t>18 </a:t>
            </a:r>
            <a:r>
              <a:rPr lang="el-GR" altLang="en-US" sz="2800">
                <a:solidFill>
                  <a:srgbClr val="000000"/>
                </a:solidFill>
                <a:cs typeface="Arial" charset="0"/>
              </a:rPr>
              <a:t>σ</a:t>
            </a:r>
            <a:endParaRPr lang="en-US" altLang="en-US" sz="2800" baseline="-25000">
              <a:solidFill>
                <a:srgbClr val="000000"/>
              </a:solidFill>
              <a:cs typeface="Arial" charset="0"/>
            </a:endParaRPr>
          </a:p>
        </p:txBody>
      </p:sp>
      <p:sp>
        <p:nvSpPr>
          <p:cNvPr id="231429" name="TextBox 7"/>
          <p:cNvSpPr txBox="1">
            <a:spLocks noChangeArrowheads="1"/>
          </p:cNvSpPr>
          <p:nvPr/>
        </p:nvSpPr>
        <p:spPr bwMode="auto">
          <a:xfrm>
            <a:off x="3827463" y="6105525"/>
            <a:ext cx="5316537" cy="7381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en-US" altLang="en-US" sz="2400">
                <a:solidFill>
                  <a:srgbClr val="000000"/>
                </a:solidFill>
                <a:cs typeface="Arial" charset="0"/>
              </a:rPr>
              <a:t>Phased anomalous difference Fourier</a:t>
            </a:r>
          </a:p>
          <a:p>
            <a:pPr algn="r" eaLnBrk="1" hangingPunct="1">
              <a:spcBef>
                <a:spcPct val="0"/>
              </a:spcBef>
              <a:buFontTx/>
              <a:buNone/>
            </a:pPr>
            <a:r>
              <a:rPr lang="en-US" altLang="en-US" sz="1800">
                <a:solidFill>
                  <a:srgbClr val="000000"/>
                </a:solidFill>
                <a:cs typeface="Arial" charset="0"/>
              </a:rPr>
              <a:t>data Courtesy of Tom Peat &amp; Janet Newman</a:t>
            </a:r>
          </a:p>
        </p:txBody>
      </p:sp>
      <p:sp>
        <p:nvSpPr>
          <p:cNvPr id="231430" name="TextBox 8"/>
          <p:cNvSpPr txBox="1">
            <a:spLocks noChangeArrowheads="1"/>
          </p:cNvSpPr>
          <p:nvPr/>
        </p:nvSpPr>
        <p:spPr bwMode="auto">
          <a:xfrm>
            <a:off x="5181600" y="3103563"/>
            <a:ext cx="9064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solidFill>
                  <a:srgbClr val="000000"/>
                </a:solidFill>
                <a:cs typeface="Arial" charset="0"/>
              </a:rPr>
              <a:t>16 </a:t>
            </a:r>
            <a:r>
              <a:rPr lang="el-GR" altLang="en-US" sz="2800">
                <a:solidFill>
                  <a:srgbClr val="000000"/>
                </a:solidFill>
                <a:cs typeface="Arial" charset="0"/>
              </a:rPr>
              <a:t>σ</a:t>
            </a:r>
            <a:endParaRPr lang="en-US" altLang="en-US" sz="2800" baseline="-25000">
              <a:solidFill>
                <a:srgbClr val="000000"/>
              </a:solidFill>
              <a:cs typeface="Arial" charset="0"/>
            </a:endParaRPr>
          </a:p>
        </p:txBody>
      </p:sp>
    </p:spTree>
    <p:extLst>
      <p:ext uri="{BB962C8B-B14F-4D97-AF65-F5344CB8AC3E}">
        <p14:creationId xmlns:p14="http://schemas.microsoft.com/office/powerpoint/2010/main" val="480096034"/>
      </p:ext>
    </p:extLst>
  </p:cSld>
  <p:clrMapOvr>
    <a:masterClrMapping/>
  </p:clrMapOvr>
  <p:transition spd="slow"/>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Picture 2"/>
          <p:cNvPicPr>
            <a:picLocks noChangeAspect="1"/>
          </p:cNvPicPr>
          <p:nvPr/>
        </p:nvPicPr>
        <p:blipFill>
          <a:blip r:embed="rId2">
            <a:extLst>
              <a:ext uri="{28A0092B-C50C-407E-A947-70E740481C1C}">
                <a14:useLocalDpi xmlns:a14="http://schemas.microsoft.com/office/drawing/2010/main" val="0"/>
              </a:ext>
            </a:extLst>
          </a:blip>
          <a:srcRect t="11322"/>
          <a:stretch>
            <a:fillRect/>
          </a:stretch>
        </p:blipFill>
        <p:spPr bwMode="auto">
          <a:xfrm>
            <a:off x="0" y="1204913"/>
            <a:ext cx="9144000" cy="709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2451" name="Title 1"/>
          <p:cNvSpPr>
            <a:spLocks noGrp="1"/>
          </p:cNvSpPr>
          <p:nvPr>
            <p:ph type="title"/>
          </p:nvPr>
        </p:nvSpPr>
        <p:spPr>
          <a:xfrm>
            <a:off x="457200" y="11113"/>
            <a:ext cx="8229600" cy="1143000"/>
          </a:xfrm>
        </p:spPr>
        <p:txBody>
          <a:bodyPr/>
          <a:lstStyle/>
          <a:p>
            <a:r>
              <a:rPr lang="en-US" altLang="en-US" smtClean="0"/>
              <a:t>140-fold multiplicity</a:t>
            </a:r>
          </a:p>
        </p:txBody>
      </p:sp>
      <p:sp>
        <p:nvSpPr>
          <p:cNvPr id="232452" name="TextBox 6"/>
          <p:cNvSpPr txBox="1">
            <a:spLocks noChangeArrowheads="1"/>
          </p:cNvSpPr>
          <p:nvPr/>
        </p:nvSpPr>
        <p:spPr bwMode="auto">
          <a:xfrm rot="465098">
            <a:off x="5348288" y="2509838"/>
            <a:ext cx="18653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solidFill>
                  <a:srgbClr val="000000"/>
                </a:solidFill>
                <a:cs typeface="Arial" charset="0"/>
              </a:rPr>
              <a:t>15</a:t>
            </a:r>
            <a:r>
              <a:rPr lang="el-GR" altLang="en-US" sz="2800">
                <a:solidFill>
                  <a:srgbClr val="000000"/>
                </a:solidFill>
                <a:cs typeface="Arial" charset="0"/>
              </a:rPr>
              <a:t>σ </a:t>
            </a:r>
            <a:r>
              <a:rPr lang="en-US" altLang="en-US" sz="2800">
                <a:solidFill>
                  <a:srgbClr val="000000"/>
                </a:solidFill>
                <a:cs typeface="Arial" charset="0"/>
              </a:rPr>
              <a:t>= PO</a:t>
            </a:r>
            <a:r>
              <a:rPr lang="en-US" altLang="en-US" sz="2800" baseline="-25000">
                <a:solidFill>
                  <a:srgbClr val="000000"/>
                </a:solidFill>
                <a:cs typeface="Arial" charset="0"/>
              </a:rPr>
              <a:t>4</a:t>
            </a:r>
          </a:p>
        </p:txBody>
      </p:sp>
      <p:sp>
        <p:nvSpPr>
          <p:cNvPr id="232453" name="TextBox 7"/>
          <p:cNvSpPr txBox="1">
            <a:spLocks noChangeArrowheads="1"/>
          </p:cNvSpPr>
          <p:nvPr/>
        </p:nvSpPr>
        <p:spPr bwMode="auto">
          <a:xfrm>
            <a:off x="3827463" y="6105525"/>
            <a:ext cx="5316537" cy="7381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en-US" altLang="en-US" sz="2400">
                <a:solidFill>
                  <a:srgbClr val="000000"/>
                </a:solidFill>
                <a:cs typeface="Arial" charset="0"/>
              </a:rPr>
              <a:t>Phased anomalous difference Fourier</a:t>
            </a:r>
          </a:p>
          <a:p>
            <a:pPr algn="r" eaLnBrk="1" hangingPunct="1">
              <a:spcBef>
                <a:spcPct val="0"/>
              </a:spcBef>
              <a:buFontTx/>
              <a:buNone/>
            </a:pPr>
            <a:r>
              <a:rPr lang="en-US" altLang="en-US" sz="1800">
                <a:solidFill>
                  <a:srgbClr val="000000"/>
                </a:solidFill>
                <a:cs typeface="Arial" charset="0"/>
              </a:rPr>
              <a:t>data Courtesy of Tom Peat &amp; Janet Newman</a:t>
            </a:r>
          </a:p>
        </p:txBody>
      </p:sp>
    </p:spTree>
    <p:extLst>
      <p:ext uri="{BB962C8B-B14F-4D97-AF65-F5344CB8AC3E}">
        <p14:creationId xmlns:p14="http://schemas.microsoft.com/office/powerpoint/2010/main" val="173563630"/>
      </p:ext>
    </p:extLst>
  </p:cSld>
  <p:clrMapOvr>
    <a:masterClrMapping/>
  </p:clrMapOvr>
  <p:transition spd="slow"/>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4" name="Picture 6"/>
          <p:cNvPicPr>
            <a:picLocks noChangeAspect="1"/>
          </p:cNvPicPr>
          <p:nvPr/>
        </p:nvPicPr>
        <p:blipFill>
          <a:blip r:embed="rId2">
            <a:extLst>
              <a:ext uri="{28A0092B-C50C-407E-A947-70E740481C1C}">
                <a14:useLocalDpi xmlns:a14="http://schemas.microsoft.com/office/drawing/2010/main" val="0"/>
              </a:ext>
            </a:extLst>
          </a:blip>
          <a:srcRect t="14897" b="-313"/>
          <a:stretch>
            <a:fillRect/>
          </a:stretch>
        </p:blipFill>
        <p:spPr bwMode="auto">
          <a:xfrm>
            <a:off x="0" y="1189038"/>
            <a:ext cx="9144000" cy="683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475" name="Title 1"/>
          <p:cNvSpPr>
            <a:spLocks noGrp="1"/>
          </p:cNvSpPr>
          <p:nvPr>
            <p:ph type="title"/>
          </p:nvPr>
        </p:nvSpPr>
        <p:spPr>
          <a:xfrm>
            <a:off x="457200" y="11113"/>
            <a:ext cx="8229600" cy="1143000"/>
          </a:xfrm>
        </p:spPr>
        <p:txBody>
          <a:bodyPr/>
          <a:lstStyle/>
          <a:p>
            <a:r>
              <a:rPr lang="en-US" altLang="en-US" smtClean="0"/>
              <a:t>140-fold multiplicity</a:t>
            </a:r>
          </a:p>
        </p:txBody>
      </p:sp>
      <p:sp>
        <p:nvSpPr>
          <p:cNvPr id="233476" name="TextBox 5"/>
          <p:cNvSpPr txBox="1">
            <a:spLocks noChangeArrowheads="1"/>
          </p:cNvSpPr>
          <p:nvPr/>
        </p:nvSpPr>
        <p:spPr bwMode="auto">
          <a:xfrm>
            <a:off x="3435350" y="4605338"/>
            <a:ext cx="19256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solidFill>
                  <a:srgbClr val="000000"/>
                </a:solidFill>
                <a:cs typeface="Arial" charset="0"/>
              </a:rPr>
              <a:t>~2</a:t>
            </a:r>
            <a:r>
              <a:rPr lang="el-GR" altLang="en-US" sz="2800">
                <a:solidFill>
                  <a:srgbClr val="000000"/>
                </a:solidFill>
                <a:cs typeface="Arial" charset="0"/>
              </a:rPr>
              <a:t>σ</a:t>
            </a:r>
            <a:r>
              <a:rPr lang="en-US" altLang="en-US" sz="2800">
                <a:solidFill>
                  <a:srgbClr val="000000"/>
                </a:solidFill>
                <a:cs typeface="Arial" charset="0"/>
              </a:rPr>
              <a:t> = Mg?</a:t>
            </a:r>
          </a:p>
        </p:txBody>
      </p:sp>
      <p:sp>
        <p:nvSpPr>
          <p:cNvPr id="233477" name="TextBox 7"/>
          <p:cNvSpPr txBox="1">
            <a:spLocks noChangeArrowheads="1"/>
          </p:cNvSpPr>
          <p:nvPr/>
        </p:nvSpPr>
        <p:spPr bwMode="auto">
          <a:xfrm>
            <a:off x="3827463" y="6105525"/>
            <a:ext cx="5316537" cy="7381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en-US" altLang="en-US" sz="2400">
                <a:solidFill>
                  <a:srgbClr val="000000"/>
                </a:solidFill>
                <a:cs typeface="Arial" charset="0"/>
              </a:rPr>
              <a:t>Phased anomalous difference Fourier</a:t>
            </a:r>
          </a:p>
          <a:p>
            <a:pPr algn="r" eaLnBrk="1" hangingPunct="1">
              <a:spcBef>
                <a:spcPct val="0"/>
              </a:spcBef>
              <a:buFontTx/>
              <a:buNone/>
            </a:pPr>
            <a:r>
              <a:rPr lang="en-US" altLang="en-US" sz="1800">
                <a:solidFill>
                  <a:srgbClr val="000000"/>
                </a:solidFill>
                <a:cs typeface="Arial" charset="0"/>
              </a:rPr>
              <a:t>data Courtesy of Tom Peat &amp; Janet Newman</a:t>
            </a:r>
          </a:p>
        </p:txBody>
      </p:sp>
    </p:spTree>
    <p:extLst>
      <p:ext uri="{BB962C8B-B14F-4D97-AF65-F5344CB8AC3E}">
        <p14:creationId xmlns:p14="http://schemas.microsoft.com/office/powerpoint/2010/main" val="3360030849"/>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a:xfrm>
            <a:off x="685800" y="0"/>
            <a:ext cx="7772400" cy="1143000"/>
          </a:xfrm>
          <a:noFill/>
        </p:spPr>
        <p:txBody>
          <a:bodyPr/>
          <a:lstStyle/>
          <a:p>
            <a:pPr eaLnBrk="1" hangingPunct="1"/>
            <a:r>
              <a:rPr lang="en-US" altLang="en-US" sz="5400" smtClean="0"/>
              <a:t>Beam Flicker</a:t>
            </a:r>
          </a:p>
        </p:txBody>
      </p:sp>
      <p:graphicFrame>
        <p:nvGraphicFramePr>
          <p:cNvPr id="166915" name="Object 3"/>
          <p:cNvGraphicFramePr>
            <a:graphicFrameLocks noChangeAspect="1"/>
          </p:cNvGraphicFramePr>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34824"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66916" name="Text Box 4"/>
          <p:cNvSpPr txBox="1">
            <a:spLocks noChangeArrowheads="1"/>
          </p:cNvSpPr>
          <p:nvPr/>
        </p:nvSpPr>
        <p:spPr bwMode="auto">
          <a:xfrm>
            <a:off x="3570288" y="6057900"/>
            <a:ext cx="26987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a:t>time (seconds)</a:t>
            </a:r>
          </a:p>
        </p:txBody>
      </p:sp>
      <p:sp>
        <p:nvSpPr>
          <p:cNvPr id="166917" name="Text Box 5"/>
          <p:cNvSpPr txBox="1">
            <a:spLocks noChangeArrowheads="1"/>
          </p:cNvSpPr>
          <p:nvPr/>
        </p:nvSpPr>
        <p:spPr bwMode="auto">
          <a:xfrm rot="-5400000">
            <a:off x="-999331" y="3075782"/>
            <a:ext cx="2794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a:t>normalized flux</a:t>
            </a:r>
          </a:p>
        </p:txBody>
      </p:sp>
    </p:spTree>
    <p:extLst>
      <p:ext uri="{BB962C8B-B14F-4D97-AF65-F5344CB8AC3E}">
        <p14:creationId xmlns:p14="http://schemas.microsoft.com/office/powerpoint/2010/main" val="3050388750"/>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8" name="Picture 2"/>
          <p:cNvPicPr>
            <a:picLocks noChangeAspect="1"/>
          </p:cNvPicPr>
          <p:nvPr/>
        </p:nvPicPr>
        <p:blipFill>
          <a:blip r:embed="rId2">
            <a:extLst>
              <a:ext uri="{28A0092B-C50C-407E-A947-70E740481C1C}">
                <a14:useLocalDpi xmlns:a14="http://schemas.microsoft.com/office/drawing/2010/main" val="0"/>
              </a:ext>
            </a:extLst>
          </a:blip>
          <a:srcRect t="14713"/>
          <a:stretch>
            <a:fillRect/>
          </a:stretch>
        </p:blipFill>
        <p:spPr bwMode="auto">
          <a:xfrm>
            <a:off x="0" y="1177925"/>
            <a:ext cx="9144000"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4499" name="Title 1"/>
          <p:cNvSpPr>
            <a:spLocks noGrp="1"/>
          </p:cNvSpPr>
          <p:nvPr>
            <p:ph type="title"/>
          </p:nvPr>
        </p:nvSpPr>
        <p:spPr>
          <a:xfrm>
            <a:off x="457200" y="11113"/>
            <a:ext cx="8229600" cy="1143000"/>
          </a:xfrm>
        </p:spPr>
        <p:txBody>
          <a:bodyPr/>
          <a:lstStyle/>
          <a:p>
            <a:r>
              <a:rPr lang="en-US" altLang="en-US" smtClean="0"/>
              <a:t>140-fold multiplicity</a:t>
            </a:r>
          </a:p>
        </p:txBody>
      </p:sp>
      <p:sp>
        <p:nvSpPr>
          <p:cNvPr id="234500" name="TextBox 6"/>
          <p:cNvSpPr txBox="1">
            <a:spLocks noChangeArrowheads="1"/>
          </p:cNvSpPr>
          <p:nvPr/>
        </p:nvSpPr>
        <p:spPr bwMode="auto">
          <a:xfrm>
            <a:off x="3422650" y="4713288"/>
            <a:ext cx="20145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solidFill>
                  <a:srgbClr val="000000"/>
                </a:solidFill>
                <a:cs typeface="Arial" charset="0"/>
              </a:rPr>
              <a:t>8.2</a:t>
            </a:r>
            <a:r>
              <a:rPr lang="el-GR" altLang="en-US" sz="2800">
                <a:solidFill>
                  <a:srgbClr val="000000"/>
                </a:solidFill>
                <a:cs typeface="Arial" charset="0"/>
              </a:rPr>
              <a:t>σ</a:t>
            </a:r>
            <a:r>
              <a:rPr lang="en-US" altLang="en-US" sz="2800">
                <a:solidFill>
                  <a:srgbClr val="000000"/>
                </a:solidFill>
                <a:cs typeface="Arial" charset="0"/>
              </a:rPr>
              <a:t> = Mg?</a:t>
            </a:r>
          </a:p>
        </p:txBody>
      </p:sp>
      <p:sp>
        <p:nvSpPr>
          <p:cNvPr id="234501" name="TextBox 7"/>
          <p:cNvSpPr txBox="1">
            <a:spLocks noChangeArrowheads="1"/>
          </p:cNvSpPr>
          <p:nvPr/>
        </p:nvSpPr>
        <p:spPr bwMode="auto">
          <a:xfrm>
            <a:off x="3570288" y="6105525"/>
            <a:ext cx="5573712" cy="7381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en-US" altLang="en-US" sz="2400">
                <a:solidFill>
                  <a:srgbClr val="000000"/>
                </a:solidFill>
                <a:cs typeface="Arial" charset="0"/>
              </a:rPr>
              <a:t>DELFAN residual anomalous difference</a:t>
            </a:r>
          </a:p>
          <a:p>
            <a:pPr algn="r" eaLnBrk="1" hangingPunct="1">
              <a:spcBef>
                <a:spcPct val="0"/>
              </a:spcBef>
              <a:buFontTx/>
              <a:buNone/>
            </a:pPr>
            <a:r>
              <a:rPr lang="en-US" altLang="en-US" sz="1800">
                <a:solidFill>
                  <a:srgbClr val="000000"/>
                </a:solidFill>
                <a:cs typeface="Arial" charset="0"/>
              </a:rPr>
              <a:t>data Courtesy of Tom Peat &amp; Janet Newman</a:t>
            </a:r>
          </a:p>
        </p:txBody>
      </p:sp>
    </p:spTree>
    <p:extLst>
      <p:ext uri="{BB962C8B-B14F-4D97-AF65-F5344CB8AC3E}">
        <p14:creationId xmlns:p14="http://schemas.microsoft.com/office/powerpoint/2010/main" val="2072826874"/>
      </p:ext>
    </p:extLst>
  </p:cSld>
  <p:clrMapOvr>
    <a:masterClrMapping/>
  </p:clrMapOvr>
  <p:transition spd="slow"/>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a:xfrm>
            <a:off x="0" y="0"/>
            <a:ext cx="9144000" cy="1143000"/>
          </a:xfrm>
        </p:spPr>
        <p:txBody>
          <a:bodyPr/>
          <a:lstStyle/>
          <a:p>
            <a:pPr eaLnBrk="1" hangingPunct="1"/>
            <a:r>
              <a:rPr lang="en-US" altLang="en-US" sz="5400" smtClean="0"/>
              <a:t>Discerning Na</a:t>
            </a:r>
            <a:r>
              <a:rPr lang="en-US" altLang="en-US" sz="5400" baseline="30000" smtClean="0"/>
              <a:t>+</a:t>
            </a:r>
            <a:r>
              <a:rPr lang="en-US" altLang="en-US" sz="5400" smtClean="0"/>
              <a:t> from Mg</a:t>
            </a:r>
            <a:r>
              <a:rPr lang="en-US" altLang="en-US" sz="5400" baseline="30000" smtClean="0"/>
              <a:t>++</a:t>
            </a:r>
          </a:p>
        </p:txBody>
      </p:sp>
      <p:graphicFrame>
        <p:nvGraphicFramePr>
          <p:cNvPr id="235523" name="Object 3"/>
          <p:cNvGraphicFramePr>
            <a:graphicFrameLocks noChangeAspect="1"/>
          </p:cNvGraphicFramePr>
          <p:nvPr/>
        </p:nvGraphicFramePr>
        <p:xfrm>
          <a:off x="434975" y="938213"/>
          <a:ext cx="8720138" cy="5667375"/>
        </p:xfrm>
        <a:graphic>
          <a:graphicData uri="http://schemas.openxmlformats.org/presentationml/2006/ole">
            <mc:AlternateContent xmlns:mc="http://schemas.openxmlformats.org/markup-compatibility/2006">
              <mc:Choice xmlns:v="urn:schemas-microsoft-com:vml" Requires="v">
                <p:oleObj spid="_x0000_s33800" name="Chart" r:id="rId3" imgW="7115101" imgH="4629091" progId="MSGraph.Chart.8">
                  <p:embed followColorScheme="full"/>
                </p:oleObj>
              </mc:Choice>
              <mc:Fallback>
                <p:oleObj name="Chart" r:id="rId3" imgW="7115101" imgH="4629091" progId="MSGraph.Chart.8">
                  <p:embed followColorScheme="full"/>
                  <p:pic>
                    <p:nvPicPr>
                      <p:cNvPr id="0" name=""/>
                      <p:cNvPicPr>
                        <a:picLocks noChangeAspect="1" noChangeArrowheads="1"/>
                      </p:cNvPicPr>
                      <p:nvPr/>
                    </p:nvPicPr>
                    <p:blipFill>
                      <a:blip r:embed="rId4"/>
                      <a:srcRect/>
                      <a:stretch>
                        <a:fillRect/>
                      </a:stretch>
                    </p:blipFill>
                    <p:spPr bwMode="auto">
                      <a:xfrm>
                        <a:off x="434975" y="938213"/>
                        <a:ext cx="8720138" cy="5667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35524" name="Text Box 4"/>
          <p:cNvSpPr txBox="1">
            <a:spLocks noChangeArrowheads="1"/>
          </p:cNvSpPr>
          <p:nvPr/>
        </p:nvSpPr>
        <p:spPr bwMode="auto">
          <a:xfrm>
            <a:off x="3738563" y="6057900"/>
            <a:ext cx="241776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a:solidFill>
                  <a:srgbClr val="000000"/>
                </a:solidFill>
                <a:cs typeface="Arial" charset="0"/>
              </a:rPr>
              <a:t>f’’ (electrons)</a:t>
            </a:r>
          </a:p>
        </p:txBody>
      </p:sp>
      <p:sp>
        <p:nvSpPr>
          <p:cNvPr id="235525" name="Text Box 5"/>
          <p:cNvSpPr txBox="1">
            <a:spLocks noChangeArrowheads="1"/>
          </p:cNvSpPr>
          <p:nvPr/>
        </p:nvSpPr>
        <p:spPr bwMode="auto">
          <a:xfrm rot="-5400000">
            <a:off x="-1751806" y="3044031"/>
            <a:ext cx="4305300"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a:solidFill>
                  <a:srgbClr val="000000"/>
                </a:solidFill>
                <a:cs typeface="Arial" charset="0"/>
              </a:rPr>
              <a:t>DELFAN peak height (</a:t>
            </a:r>
            <a:r>
              <a:rPr lang="el-GR" altLang="en-US" sz="2800" b="1">
                <a:solidFill>
                  <a:srgbClr val="000000"/>
                </a:solidFill>
                <a:cs typeface="Arial" charset="0"/>
              </a:rPr>
              <a:t>σ</a:t>
            </a:r>
            <a:r>
              <a:rPr lang="en-US" altLang="en-US" sz="2800" b="1">
                <a:solidFill>
                  <a:srgbClr val="000000"/>
                </a:solidFill>
                <a:cs typeface="Arial" charset="0"/>
              </a:rPr>
              <a:t>)</a:t>
            </a:r>
          </a:p>
        </p:txBody>
      </p:sp>
      <p:sp>
        <p:nvSpPr>
          <p:cNvPr id="235526" name="TextBox 1"/>
          <p:cNvSpPr txBox="1">
            <a:spLocks noChangeArrowheads="1"/>
          </p:cNvSpPr>
          <p:nvPr/>
        </p:nvSpPr>
        <p:spPr bwMode="auto">
          <a:xfrm>
            <a:off x="5842000" y="4602163"/>
            <a:ext cx="62865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b="1">
                <a:solidFill>
                  <a:srgbClr val="000000"/>
                </a:solidFill>
                <a:cs typeface="Arial" charset="0"/>
              </a:rPr>
              <a:t>Mg</a:t>
            </a:r>
            <a:endParaRPr lang="en-US" altLang="en-US" sz="1800" b="1">
              <a:solidFill>
                <a:srgbClr val="000000"/>
              </a:solidFill>
              <a:cs typeface="Arial" charset="0"/>
            </a:endParaRPr>
          </a:p>
        </p:txBody>
      </p:sp>
      <p:sp>
        <p:nvSpPr>
          <p:cNvPr id="235527" name="TextBox 18"/>
          <p:cNvSpPr txBox="1">
            <a:spLocks noChangeArrowheads="1"/>
          </p:cNvSpPr>
          <p:nvPr/>
        </p:nvSpPr>
        <p:spPr bwMode="auto">
          <a:xfrm>
            <a:off x="3502025" y="4573588"/>
            <a:ext cx="579438"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b="1">
                <a:solidFill>
                  <a:srgbClr val="000000"/>
                </a:solidFill>
                <a:cs typeface="Arial" charset="0"/>
              </a:rPr>
              <a:t>Ne</a:t>
            </a:r>
            <a:endParaRPr lang="en-US" altLang="en-US" sz="1800" b="1">
              <a:solidFill>
                <a:srgbClr val="000000"/>
              </a:solidFill>
              <a:cs typeface="Arial" charset="0"/>
            </a:endParaRPr>
          </a:p>
        </p:txBody>
      </p:sp>
      <p:sp>
        <p:nvSpPr>
          <p:cNvPr id="235528" name="TextBox 19"/>
          <p:cNvSpPr txBox="1">
            <a:spLocks noChangeArrowheads="1"/>
          </p:cNvSpPr>
          <p:nvPr/>
        </p:nvSpPr>
        <p:spPr bwMode="auto">
          <a:xfrm>
            <a:off x="4621213" y="4586288"/>
            <a:ext cx="57785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b="1">
                <a:solidFill>
                  <a:srgbClr val="000000"/>
                </a:solidFill>
                <a:cs typeface="Arial" charset="0"/>
              </a:rPr>
              <a:t>Na</a:t>
            </a:r>
            <a:endParaRPr lang="en-US" altLang="en-US" sz="1800" b="1">
              <a:solidFill>
                <a:srgbClr val="000000"/>
              </a:solidFill>
              <a:cs typeface="Arial" charset="0"/>
            </a:endParaRPr>
          </a:p>
        </p:txBody>
      </p:sp>
      <p:sp>
        <p:nvSpPr>
          <p:cNvPr id="235529" name="TextBox 23"/>
          <p:cNvSpPr txBox="1">
            <a:spLocks noChangeArrowheads="1"/>
          </p:cNvSpPr>
          <p:nvPr/>
        </p:nvSpPr>
        <p:spPr bwMode="auto">
          <a:xfrm>
            <a:off x="2493963" y="4560888"/>
            <a:ext cx="373062"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b="1">
                <a:solidFill>
                  <a:srgbClr val="000000"/>
                </a:solidFill>
                <a:cs typeface="Arial" charset="0"/>
              </a:rPr>
              <a:t>F</a:t>
            </a:r>
            <a:endParaRPr lang="en-US" altLang="en-US" sz="1800" b="1">
              <a:solidFill>
                <a:srgbClr val="000000"/>
              </a:solidFill>
              <a:cs typeface="Arial" charset="0"/>
            </a:endParaRPr>
          </a:p>
        </p:txBody>
      </p:sp>
      <p:sp>
        <p:nvSpPr>
          <p:cNvPr id="235530" name="TextBox 24"/>
          <p:cNvSpPr txBox="1">
            <a:spLocks noChangeArrowheads="1"/>
          </p:cNvSpPr>
          <p:nvPr/>
        </p:nvSpPr>
        <p:spPr bwMode="auto">
          <a:xfrm>
            <a:off x="2008188" y="4589463"/>
            <a:ext cx="423862"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b="1">
                <a:solidFill>
                  <a:srgbClr val="000000"/>
                </a:solidFill>
                <a:cs typeface="Arial" charset="0"/>
              </a:rPr>
              <a:t>O</a:t>
            </a:r>
            <a:endParaRPr lang="en-US" altLang="en-US" sz="1800" b="1">
              <a:solidFill>
                <a:srgbClr val="000000"/>
              </a:solidFill>
              <a:cs typeface="Arial" charset="0"/>
            </a:endParaRPr>
          </a:p>
        </p:txBody>
      </p:sp>
      <p:sp>
        <p:nvSpPr>
          <p:cNvPr id="235531" name="TextBox 25"/>
          <p:cNvSpPr txBox="1">
            <a:spLocks noChangeArrowheads="1"/>
          </p:cNvSpPr>
          <p:nvPr/>
        </p:nvSpPr>
        <p:spPr bwMode="auto">
          <a:xfrm>
            <a:off x="1709738" y="4592638"/>
            <a:ext cx="423862"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b="1">
                <a:solidFill>
                  <a:srgbClr val="000000"/>
                </a:solidFill>
                <a:cs typeface="Arial" charset="0"/>
              </a:rPr>
              <a:t>N</a:t>
            </a:r>
            <a:endParaRPr lang="en-US" altLang="en-US" sz="1800" b="1">
              <a:solidFill>
                <a:srgbClr val="000000"/>
              </a:solidFill>
              <a:cs typeface="Arial" charset="0"/>
            </a:endParaRPr>
          </a:p>
        </p:txBody>
      </p:sp>
    </p:spTree>
    <p:extLst>
      <p:ext uri="{BB962C8B-B14F-4D97-AF65-F5344CB8AC3E}">
        <p14:creationId xmlns:p14="http://schemas.microsoft.com/office/powerpoint/2010/main" val="24437891"/>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6" name="Picture 4"/>
          <p:cNvPicPr>
            <a:picLocks noChangeAspect="1"/>
          </p:cNvPicPr>
          <p:nvPr/>
        </p:nvPicPr>
        <p:blipFill>
          <a:blip r:embed="rId2">
            <a:extLst>
              <a:ext uri="{28A0092B-C50C-407E-A947-70E740481C1C}">
                <a14:useLocalDpi xmlns:a14="http://schemas.microsoft.com/office/drawing/2010/main" val="0"/>
              </a:ext>
            </a:extLst>
          </a:blip>
          <a:srcRect t="15405"/>
          <a:stretch>
            <a:fillRect/>
          </a:stretch>
        </p:blipFill>
        <p:spPr bwMode="auto">
          <a:xfrm>
            <a:off x="0" y="1233488"/>
            <a:ext cx="9144000" cy="677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547" name="Title 1"/>
          <p:cNvSpPr>
            <a:spLocks noGrp="1"/>
          </p:cNvSpPr>
          <p:nvPr>
            <p:ph type="title"/>
          </p:nvPr>
        </p:nvSpPr>
        <p:spPr>
          <a:xfrm>
            <a:off x="457200" y="11113"/>
            <a:ext cx="8229600" cy="1143000"/>
          </a:xfrm>
        </p:spPr>
        <p:txBody>
          <a:bodyPr/>
          <a:lstStyle/>
          <a:p>
            <a:r>
              <a:rPr lang="en-US" altLang="en-US" smtClean="0"/>
              <a:t>140-fold multiplicity</a:t>
            </a:r>
          </a:p>
        </p:txBody>
      </p:sp>
      <p:sp>
        <p:nvSpPr>
          <p:cNvPr id="236548" name="TextBox 5"/>
          <p:cNvSpPr txBox="1">
            <a:spLocks noChangeArrowheads="1"/>
          </p:cNvSpPr>
          <p:nvPr/>
        </p:nvSpPr>
        <p:spPr bwMode="auto">
          <a:xfrm>
            <a:off x="1649413" y="3616325"/>
            <a:ext cx="17748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solidFill>
                  <a:srgbClr val="000000"/>
                </a:solidFill>
                <a:cs typeface="Arial" charset="0"/>
              </a:rPr>
              <a:t>7.4</a:t>
            </a:r>
            <a:r>
              <a:rPr lang="el-GR" altLang="en-US" sz="2800">
                <a:solidFill>
                  <a:srgbClr val="000000"/>
                </a:solidFill>
                <a:cs typeface="Arial" charset="0"/>
              </a:rPr>
              <a:t>σ </a:t>
            </a:r>
            <a:r>
              <a:rPr lang="en-US" altLang="en-US" sz="2800">
                <a:solidFill>
                  <a:srgbClr val="000000"/>
                </a:solidFill>
                <a:cs typeface="Arial" charset="0"/>
              </a:rPr>
              <a:t>= Na</a:t>
            </a:r>
          </a:p>
        </p:txBody>
      </p:sp>
      <p:sp>
        <p:nvSpPr>
          <p:cNvPr id="236549" name="TextBox 6"/>
          <p:cNvSpPr txBox="1">
            <a:spLocks noChangeArrowheads="1"/>
          </p:cNvSpPr>
          <p:nvPr/>
        </p:nvSpPr>
        <p:spPr bwMode="auto">
          <a:xfrm>
            <a:off x="3570288" y="6105525"/>
            <a:ext cx="5573712" cy="7381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en-US" altLang="en-US" sz="2400">
                <a:solidFill>
                  <a:srgbClr val="000000"/>
                </a:solidFill>
                <a:cs typeface="Arial" charset="0"/>
              </a:rPr>
              <a:t>DELFAN residual anomalous difference</a:t>
            </a:r>
          </a:p>
          <a:p>
            <a:pPr algn="r" eaLnBrk="1" hangingPunct="1">
              <a:spcBef>
                <a:spcPct val="0"/>
              </a:spcBef>
              <a:buFontTx/>
              <a:buNone/>
            </a:pPr>
            <a:r>
              <a:rPr lang="en-US" altLang="en-US" sz="1800">
                <a:solidFill>
                  <a:srgbClr val="000000"/>
                </a:solidFill>
                <a:cs typeface="Arial" charset="0"/>
              </a:rPr>
              <a:t>data Courtesy of Tom Peat &amp; Janet Newman</a:t>
            </a:r>
          </a:p>
        </p:txBody>
      </p:sp>
    </p:spTree>
    <p:extLst>
      <p:ext uri="{BB962C8B-B14F-4D97-AF65-F5344CB8AC3E}">
        <p14:creationId xmlns:p14="http://schemas.microsoft.com/office/powerpoint/2010/main" val="1528674317"/>
      </p:ext>
    </p:extLst>
  </p:cSld>
  <p:clrMapOvr>
    <a:masterClrMapping/>
  </p:clrMapOvr>
  <p:transition spd="slow"/>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0" name="Picture 2"/>
          <p:cNvPicPr>
            <a:picLocks noChangeAspect="1"/>
          </p:cNvPicPr>
          <p:nvPr/>
        </p:nvPicPr>
        <p:blipFill>
          <a:blip r:embed="rId2">
            <a:extLst>
              <a:ext uri="{28A0092B-C50C-407E-A947-70E740481C1C}">
                <a14:useLocalDpi xmlns:a14="http://schemas.microsoft.com/office/drawing/2010/main" val="0"/>
              </a:ext>
            </a:extLst>
          </a:blip>
          <a:srcRect t="12289"/>
          <a:stretch>
            <a:fillRect/>
          </a:stretch>
        </p:blipFill>
        <p:spPr bwMode="auto">
          <a:xfrm>
            <a:off x="0" y="984250"/>
            <a:ext cx="9144000" cy="701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7571" name="Title 1"/>
          <p:cNvSpPr>
            <a:spLocks noGrp="1"/>
          </p:cNvSpPr>
          <p:nvPr>
            <p:ph type="title"/>
          </p:nvPr>
        </p:nvSpPr>
        <p:spPr>
          <a:xfrm>
            <a:off x="457200" y="11113"/>
            <a:ext cx="8229600" cy="1143000"/>
          </a:xfrm>
        </p:spPr>
        <p:txBody>
          <a:bodyPr/>
          <a:lstStyle/>
          <a:p>
            <a:r>
              <a:rPr lang="en-US" altLang="en-US" smtClean="0"/>
              <a:t>140-fold multiplicity</a:t>
            </a:r>
          </a:p>
        </p:txBody>
      </p:sp>
      <p:sp>
        <p:nvSpPr>
          <p:cNvPr id="237572" name="TextBox 5"/>
          <p:cNvSpPr txBox="1">
            <a:spLocks noChangeArrowheads="1"/>
          </p:cNvSpPr>
          <p:nvPr/>
        </p:nvSpPr>
        <p:spPr bwMode="auto">
          <a:xfrm>
            <a:off x="5360988" y="3970338"/>
            <a:ext cx="1554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solidFill>
                  <a:srgbClr val="000000"/>
                </a:solidFill>
                <a:cs typeface="Arial" charset="0"/>
              </a:rPr>
              <a:t>7.3</a:t>
            </a:r>
            <a:r>
              <a:rPr lang="el-GR" altLang="en-US" sz="2800">
                <a:solidFill>
                  <a:srgbClr val="000000"/>
                </a:solidFill>
                <a:cs typeface="Arial" charset="0"/>
              </a:rPr>
              <a:t>σ</a:t>
            </a:r>
            <a:r>
              <a:rPr lang="en-US" altLang="en-US" sz="2800">
                <a:solidFill>
                  <a:srgbClr val="000000"/>
                </a:solidFill>
                <a:cs typeface="Arial" charset="0"/>
              </a:rPr>
              <a:t> = S</a:t>
            </a:r>
          </a:p>
        </p:txBody>
      </p:sp>
      <p:sp>
        <p:nvSpPr>
          <p:cNvPr id="237573" name="TextBox 6"/>
          <p:cNvSpPr txBox="1">
            <a:spLocks noChangeArrowheads="1"/>
          </p:cNvSpPr>
          <p:nvPr/>
        </p:nvSpPr>
        <p:spPr bwMode="auto">
          <a:xfrm>
            <a:off x="3570288" y="6105525"/>
            <a:ext cx="5573712" cy="7381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en-US" altLang="en-US" sz="2400">
                <a:solidFill>
                  <a:srgbClr val="000000"/>
                </a:solidFill>
                <a:cs typeface="Arial" charset="0"/>
              </a:rPr>
              <a:t>DELFAN residual anomalous difference</a:t>
            </a:r>
          </a:p>
          <a:p>
            <a:pPr algn="r" eaLnBrk="1" hangingPunct="1">
              <a:spcBef>
                <a:spcPct val="0"/>
              </a:spcBef>
              <a:buFontTx/>
              <a:buNone/>
            </a:pPr>
            <a:r>
              <a:rPr lang="en-US" altLang="en-US" sz="1800">
                <a:solidFill>
                  <a:srgbClr val="000000"/>
                </a:solidFill>
                <a:cs typeface="Arial" charset="0"/>
              </a:rPr>
              <a:t>data Courtesy of Tom Peat &amp; Janet Newman</a:t>
            </a:r>
          </a:p>
        </p:txBody>
      </p:sp>
    </p:spTree>
    <p:extLst>
      <p:ext uri="{BB962C8B-B14F-4D97-AF65-F5344CB8AC3E}">
        <p14:creationId xmlns:p14="http://schemas.microsoft.com/office/powerpoint/2010/main" val="313832062"/>
      </p:ext>
    </p:extLst>
  </p:cSld>
  <p:clrMapOvr>
    <a:masterClrMapping/>
  </p:clrMapOvr>
  <p:transition spd="slow"/>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4" name="Picture 4"/>
          <p:cNvPicPr>
            <a:picLocks noChangeAspect="1"/>
          </p:cNvPicPr>
          <p:nvPr/>
        </p:nvPicPr>
        <p:blipFill>
          <a:blip r:embed="rId2">
            <a:extLst>
              <a:ext uri="{28A0092B-C50C-407E-A947-70E740481C1C}">
                <a14:useLocalDpi xmlns:a14="http://schemas.microsoft.com/office/drawing/2010/main" val="0"/>
              </a:ext>
            </a:extLst>
          </a:blip>
          <a:srcRect t="15060"/>
          <a:stretch>
            <a:fillRect/>
          </a:stretch>
        </p:blipFill>
        <p:spPr bwMode="auto">
          <a:xfrm>
            <a:off x="0" y="1204913"/>
            <a:ext cx="9144000" cy="679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595" name="Title 1"/>
          <p:cNvSpPr>
            <a:spLocks noGrp="1"/>
          </p:cNvSpPr>
          <p:nvPr>
            <p:ph type="title"/>
          </p:nvPr>
        </p:nvSpPr>
        <p:spPr>
          <a:xfrm>
            <a:off x="457200" y="11113"/>
            <a:ext cx="8229600" cy="1143000"/>
          </a:xfrm>
        </p:spPr>
        <p:txBody>
          <a:bodyPr/>
          <a:lstStyle/>
          <a:p>
            <a:r>
              <a:rPr lang="en-US" altLang="en-US" smtClean="0"/>
              <a:t>140-fold multiplicity</a:t>
            </a:r>
          </a:p>
        </p:txBody>
      </p:sp>
      <p:sp>
        <p:nvSpPr>
          <p:cNvPr id="238596" name="TextBox 5"/>
          <p:cNvSpPr txBox="1">
            <a:spLocks noChangeArrowheads="1"/>
          </p:cNvSpPr>
          <p:nvPr/>
        </p:nvSpPr>
        <p:spPr bwMode="auto">
          <a:xfrm>
            <a:off x="4987925" y="3814763"/>
            <a:ext cx="14541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solidFill>
                  <a:srgbClr val="000000"/>
                </a:solidFill>
                <a:cs typeface="Arial" charset="0"/>
              </a:rPr>
              <a:t>12</a:t>
            </a:r>
            <a:r>
              <a:rPr lang="el-GR" altLang="en-US" sz="2800">
                <a:solidFill>
                  <a:srgbClr val="000000"/>
                </a:solidFill>
                <a:cs typeface="Arial" charset="0"/>
              </a:rPr>
              <a:t>σ</a:t>
            </a:r>
            <a:r>
              <a:rPr lang="en-US" altLang="en-US" sz="2800">
                <a:solidFill>
                  <a:srgbClr val="000000"/>
                </a:solidFill>
                <a:cs typeface="Arial" charset="0"/>
              </a:rPr>
              <a:t> = S</a:t>
            </a:r>
          </a:p>
        </p:txBody>
      </p:sp>
      <p:sp>
        <p:nvSpPr>
          <p:cNvPr id="238597" name="TextBox 6"/>
          <p:cNvSpPr txBox="1">
            <a:spLocks noChangeArrowheads="1"/>
          </p:cNvSpPr>
          <p:nvPr/>
        </p:nvSpPr>
        <p:spPr bwMode="auto">
          <a:xfrm>
            <a:off x="3827463" y="6105525"/>
            <a:ext cx="5316537" cy="7381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en-US" altLang="en-US" sz="2400">
                <a:solidFill>
                  <a:srgbClr val="000000"/>
                </a:solidFill>
                <a:cs typeface="Arial" charset="0"/>
              </a:rPr>
              <a:t>Phased anomalous difference Fourier</a:t>
            </a:r>
          </a:p>
          <a:p>
            <a:pPr algn="r" eaLnBrk="1" hangingPunct="1">
              <a:spcBef>
                <a:spcPct val="0"/>
              </a:spcBef>
              <a:buFontTx/>
              <a:buNone/>
            </a:pPr>
            <a:r>
              <a:rPr lang="en-US" altLang="en-US" sz="1800">
                <a:solidFill>
                  <a:srgbClr val="000000"/>
                </a:solidFill>
                <a:cs typeface="Arial" charset="0"/>
              </a:rPr>
              <a:t>data Courtesy of Tom Peat &amp; Janet Newman</a:t>
            </a:r>
          </a:p>
        </p:txBody>
      </p:sp>
    </p:spTree>
    <p:extLst>
      <p:ext uri="{BB962C8B-B14F-4D97-AF65-F5344CB8AC3E}">
        <p14:creationId xmlns:p14="http://schemas.microsoft.com/office/powerpoint/2010/main" val="2857164192"/>
      </p:ext>
    </p:extLst>
  </p:cSld>
  <p:clrMapOvr>
    <a:masterClrMapping/>
  </p:clrMapOvr>
  <p:transition spd="slow"/>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a:xfrm>
            <a:off x="0" y="285750"/>
            <a:ext cx="9144000" cy="1143000"/>
          </a:xfrm>
        </p:spPr>
        <p:txBody>
          <a:bodyPr/>
          <a:lstStyle/>
          <a:p>
            <a:pPr eaLnBrk="1" hangingPunct="1"/>
            <a:r>
              <a:rPr lang="en-US" altLang="en-US" smtClean="0"/>
              <a:t>Suggested anomalous protocol:</a:t>
            </a:r>
          </a:p>
        </p:txBody>
      </p:sp>
      <p:sp>
        <p:nvSpPr>
          <p:cNvPr id="2892803" name="Rectangle 3"/>
          <p:cNvSpPr>
            <a:spLocks noGrp="1" noChangeArrowheads="1"/>
          </p:cNvSpPr>
          <p:nvPr>
            <p:ph type="body" idx="1"/>
          </p:nvPr>
        </p:nvSpPr>
        <p:spPr>
          <a:xfrm>
            <a:off x="685800" y="4217988"/>
            <a:ext cx="7772400" cy="2074862"/>
          </a:xfrm>
        </p:spPr>
        <p:txBody>
          <a:bodyPr/>
          <a:lstStyle/>
          <a:p>
            <a:pPr marL="609600" indent="-609600" eaLnBrk="1" hangingPunct="1">
              <a:buFontTx/>
              <a:buNone/>
            </a:pPr>
            <a:r>
              <a:rPr lang="en-US" altLang="en-US" sz="3600" dirty="0" smtClean="0">
                <a:cs typeface="Arial" charset="0"/>
              </a:rPr>
              <a:t>2 wavelengths are better than 1</a:t>
            </a:r>
          </a:p>
          <a:p>
            <a:pPr marL="609600" indent="-609600" eaLnBrk="1" hangingPunct="1">
              <a:buFontTx/>
              <a:buNone/>
            </a:pPr>
            <a:r>
              <a:rPr lang="en-US" altLang="en-US" sz="3600" dirty="0" smtClean="0">
                <a:cs typeface="Arial" charset="0"/>
              </a:rPr>
              <a:t>	- (peak + </a:t>
            </a:r>
            <a:r>
              <a:rPr lang="en-US" altLang="en-US" sz="3600" dirty="0" err="1" smtClean="0">
                <a:cs typeface="Arial" charset="0"/>
              </a:rPr>
              <a:t>inf</a:t>
            </a:r>
            <a:r>
              <a:rPr lang="en-US" altLang="en-US" sz="3600" dirty="0" smtClean="0">
                <a:cs typeface="Arial" charset="0"/>
              </a:rPr>
              <a:t>)/2, and remote</a:t>
            </a:r>
          </a:p>
          <a:p>
            <a:pPr marL="609600" indent="-609600" eaLnBrk="1" hangingPunct="1">
              <a:buFontTx/>
              <a:buNone/>
            </a:pPr>
            <a:r>
              <a:rPr lang="en-US" altLang="en-US" sz="3600" dirty="0" smtClean="0">
                <a:cs typeface="Arial" charset="0"/>
              </a:rPr>
              <a:t>If you must do one, do 7235 eV</a:t>
            </a:r>
            <a:endParaRPr lang="en-US" altLang="en-US" sz="3600" dirty="0" smtClean="0">
              <a:cs typeface="Arial" charset="0"/>
            </a:endParaRPr>
          </a:p>
        </p:txBody>
      </p:sp>
      <p:sp>
        <p:nvSpPr>
          <p:cNvPr id="2892804" name="Rectangle 4"/>
          <p:cNvSpPr>
            <a:spLocks noChangeArrowheads="1"/>
          </p:cNvSpPr>
          <p:nvPr/>
        </p:nvSpPr>
        <p:spPr bwMode="auto">
          <a:xfrm>
            <a:off x="2668588" y="1627188"/>
            <a:ext cx="3806825" cy="238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90000"/>
              </a:lnSpc>
              <a:buFontTx/>
              <a:buAutoNum type="arabicPeriod"/>
            </a:pPr>
            <a:r>
              <a:rPr lang="en-US" altLang="en-US"/>
              <a:t>360</a:t>
            </a:r>
            <a:r>
              <a:rPr lang="en-US" altLang="en-US">
                <a:cs typeface="Arial" charset="0"/>
              </a:rPr>
              <a:t>° in &lt; 5 MGy</a:t>
            </a:r>
          </a:p>
          <a:p>
            <a:pPr eaLnBrk="1" hangingPunct="1">
              <a:lnSpc>
                <a:spcPct val="90000"/>
              </a:lnSpc>
              <a:buFontTx/>
              <a:buAutoNum type="arabicPeriod"/>
            </a:pPr>
            <a:r>
              <a:rPr lang="en-US" altLang="en-US">
                <a:cs typeface="Arial" charset="0"/>
              </a:rPr>
              <a:t>move detector</a:t>
            </a:r>
          </a:p>
          <a:p>
            <a:pPr eaLnBrk="1" hangingPunct="1">
              <a:lnSpc>
                <a:spcPct val="90000"/>
              </a:lnSpc>
              <a:buFontTx/>
              <a:buAutoNum type="arabicPeriod"/>
            </a:pPr>
            <a:r>
              <a:rPr lang="en-US" altLang="en-US">
                <a:cs typeface="Arial" charset="0"/>
              </a:rPr>
              <a:t>4X exposure </a:t>
            </a:r>
          </a:p>
          <a:p>
            <a:pPr eaLnBrk="1" hangingPunct="1">
              <a:lnSpc>
                <a:spcPct val="90000"/>
              </a:lnSpc>
              <a:buFontTx/>
              <a:buAutoNum type="arabicPeriod"/>
            </a:pPr>
            <a:r>
              <a:rPr lang="en-US" altLang="en-US">
                <a:cs typeface="Arial" charset="0"/>
              </a:rPr>
              <a:t>goto 2</a:t>
            </a:r>
          </a:p>
        </p:txBody>
      </p:sp>
      <p:sp>
        <p:nvSpPr>
          <p:cNvPr id="2892805" name="Freeform 5"/>
          <p:cNvSpPr>
            <a:spLocks/>
          </p:cNvSpPr>
          <p:nvPr/>
        </p:nvSpPr>
        <p:spPr bwMode="auto">
          <a:xfrm>
            <a:off x="1644650" y="2335213"/>
            <a:ext cx="620713" cy="1068387"/>
          </a:xfrm>
          <a:custGeom>
            <a:avLst/>
            <a:gdLst>
              <a:gd name="T0" fmla="*/ 2147483647 w 391"/>
              <a:gd name="T1" fmla="*/ 2147483647 h 673"/>
              <a:gd name="T2" fmla="*/ 2147483647 w 391"/>
              <a:gd name="T3" fmla="*/ 2147483647 h 673"/>
              <a:gd name="T4" fmla="*/ 2147483647 w 391"/>
              <a:gd name="T5" fmla="*/ 2147483647 h 673"/>
              <a:gd name="T6" fmla="*/ 2147483647 w 391"/>
              <a:gd name="T7" fmla="*/ 2147483647 h 673"/>
              <a:gd name="T8" fmla="*/ 2147483647 w 391"/>
              <a:gd name="T9" fmla="*/ 0 h 6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1" h="673">
                <a:moveTo>
                  <a:pt x="391" y="673"/>
                </a:moveTo>
                <a:cubicBezTo>
                  <a:pt x="341" y="658"/>
                  <a:pt x="154" y="643"/>
                  <a:pt x="89" y="585"/>
                </a:cubicBezTo>
                <a:cubicBezTo>
                  <a:pt x="24" y="527"/>
                  <a:pt x="2" y="415"/>
                  <a:pt x="1" y="328"/>
                </a:cubicBezTo>
                <a:cubicBezTo>
                  <a:pt x="0" y="241"/>
                  <a:pt x="24" y="117"/>
                  <a:pt x="81" y="62"/>
                </a:cubicBezTo>
                <a:cubicBezTo>
                  <a:pt x="138" y="7"/>
                  <a:pt x="291" y="13"/>
                  <a:pt x="346" y="0"/>
                </a:cubicBezTo>
              </a:path>
            </a:pathLst>
          </a:custGeom>
          <a:noFill/>
          <a:ln w="9525">
            <a:solidFill>
              <a:srgbClr val="FF0000"/>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417021441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89280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89280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89280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892804">
                                            <p:txEl>
                                              <p:pRg st="3" end="3"/>
                                            </p:txEl>
                                          </p:spTgt>
                                        </p:tgtEl>
                                        <p:attrNameLst>
                                          <p:attrName>style.visibility</p:attrName>
                                        </p:attrNameLst>
                                      </p:cBhvr>
                                      <p:to>
                                        <p:strVal val="visible"/>
                                      </p:to>
                                    </p:set>
                                  </p:childTnLst>
                                </p:cTn>
                              </p:par>
                              <p:par>
                                <p:cTn id="19" presetID="22" presetClass="entr" presetSubtype="4" fill="hold" grpId="0" nodeType="withEffect">
                                  <p:stCondLst>
                                    <p:cond delay="0"/>
                                  </p:stCondLst>
                                  <p:childTnLst>
                                    <p:set>
                                      <p:cBhvr>
                                        <p:cTn id="20" dur="1" fill="hold">
                                          <p:stCondLst>
                                            <p:cond delay="0"/>
                                          </p:stCondLst>
                                        </p:cTn>
                                        <p:tgtEl>
                                          <p:spTgt spid="2892805"/>
                                        </p:tgtEl>
                                        <p:attrNameLst>
                                          <p:attrName>style.visibility</p:attrName>
                                        </p:attrNameLst>
                                      </p:cBhvr>
                                      <p:to>
                                        <p:strVal val="visible"/>
                                      </p:to>
                                    </p:set>
                                    <p:animEffect transition="in" filter="wipe(down)">
                                      <p:cBhvr>
                                        <p:cTn id="21" dur="500"/>
                                        <p:tgtEl>
                                          <p:spTgt spid="289280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nodeType="clickEffect">
                                  <p:stCondLst>
                                    <p:cond delay="0"/>
                                  </p:stCondLst>
                                  <p:childTnLst>
                                    <p:set>
                                      <p:cBhvr>
                                        <p:cTn id="25" dur="1" fill="hold">
                                          <p:stCondLst>
                                            <p:cond delay="0"/>
                                          </p:stCondLst>
                                        </p:cTn>
                                        <p:tgtEl>
                                          <p:spTgt spid="2892803">
                                            <p:txEl>
                                              <p:pRg st="0" end="0"/>
                                            </p:txEl>
                                          </p:spTgt>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nodeType="clickEffect">
                                  <p:stCondLst>
                                    <p:cond delay="0"/>
                                  </p:stCondLst>
                                  <p:childTnLst>
                                    <p:set>
                                      <p:cBhvr>
                                        <p:cTn id="29" dur="1" fill="hold">
                                          <p:stCondLst>
                                            <p:cond delay="0"/>
                                          </p:stCondLst>
                                        </p:cTn>
                                        <p:tgtEl>
                                          <p:spTgt spid="2892803">
                                            <p:txEl>
                                              <p:pRg st="1" end="1"/>
                                            </p:txEl>
                                          </p:spTgt>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nodeType="clickEffect">
                                  <p:stCondLst>
                                    <p:cond delay="0"/>
                                  </p:stCondLst>
                                  <p:childTnLst>
                                    <p:set>
                                      <p:cBhvr>
                                        <p:cTn id="33" dur="1" fill="hold">
                                          <p:stCondLst>
                                            <p:cond delay="0"/>
                                          </p:stCondLst>
                                        </p:cTn>
                                        <p:tgtEl>
                                          <p:spTgt spid="289280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280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47" name="Group 351"/>
          <p:cNvGraphicFramePr>
            <a:graphicFrameLocks noGrp="1"/>
          </p:cNvGraphicFramePr>
          <p:nvPr>
            <p:ph idx="1"/>
            <p:extLst>
              <p:ext uri="{D42A27DB-BD31-4B8C-83A1-F6EECF244321}">
                <p14:modId xmlns:p14="http://schemas.microsoft.com/office/powerpoint/2010/main" val="3163603735"/>
              </p:ext>
            </p:extLst>
          </p:nvPr>
        </p:nvGraphicFramePr>
        <p:xfrm>
          <a:off x="457200" y="226815"/>
          <a:ext cx="8229600" cy="5726780"/>
        </p:xfrm>
        <a:graphic>
          <a:graphicData uri="http://schemas.openxmlformats.org/drawingml/2006/table">
            <a:tbl>
              <a:tblPr/>
              <a:tblGrid>
                <a:gridCol w="2514600"/>
                <a:gridCol w="2819400"/>
                <a:gridCol w="2895600"/>
              </a:tblGrid>
              <a:tr h="611385">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dirty="0" smtClean="0">
                          <a:ln>
                            <a:noFill/>
                          </a:ln>
                          <a:solidFill>
                            <a:schemeClr val="tx1"/>
                          </a:solidFill>
                          <a:effectLst/>
                          <a:latin typeface="Arial" charset="0"/>
                        </a:rPr>
                        <a:t>Lattice</a:t>
                      </a:r>
                    </a:p>
                  </a:txBody>
                  <a:tcPr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dirty="0" smtClean="0">
                          <a:ln>
                            <a:noFill/>
                          </a:ln>
                          <a:solidFill>
                            <a:schemeClr val="tx1"/>
                          </a:solidFill>
                          <a:effectLst/>
                          <a:latin typeface="Arial" charset="0"/>
                        </a:rPr>
                        <a:t>New</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dirty="0" smtClean="0">
                          <a:ln>
                            <a:noFill/>
                          </a:ln>
                          <a:solidFill>
                            <a:schemeClr val="tx1"/>
                          </a:solidFill>
                          <a:effectLst/>
                          <a:latin typeface="Arial" charset="0"/>
                        </a:rPr>
                        <a:t>Old</a:t>
                      </a:r>
                    </a:p>
                  </a:txBody>
                  <a:tcPr anchor="ctr" horzOverflow="overflow">
                    <a:lnL w="12700" cap="flat" cmpd="sng" algn="ctr">
                      <a:solidFill>
                        <a:schemeClr val="tx1"/>
                      </a:solidFill>
                      <a:prstDash val="solid"/>
                      <a:round/>
                      <a:headEnd type="none" w="med" len="med"/>
                      <a:tailEnd type="none" w="med" len="med"/>
                    </a:lnL>
                  </a:tcPr>
                </a:tc>
              </a:tr>
              <a:tr h="1930052">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dirty="0" err="1" smtClean="0">
                          <a:ln>
                            <a:noFill/>
                          </a:ln>
                          <a:solidFill>
                            <a:schemeClr val="tx1"/>
                          </a:solidFill>
                          <a:effectLst/>
                          <a:latin typeface="Arial" charset="0"/>
                          <a:cs typeface="Arial" charset="0"/>
                        </a:rPr>
                        <a:t>Unattenuated</a:t>
                      </a:r>
                      <a:endParaRPr kumimoji="0" lang="en-US" altLang="en-US" sz="2400" b="0" i="0" u="none" strike="noStrike" cap="none" normalizeH="0" baseline="0" dirty="0" smtClean="0">
                        <a:ln>
                          <a:noFill/>
                        </a:ln>
                        <a:solidFill>
                          <a:schemeClr val="tx1"/>
                        </a:solidFill>
                        <a:effectLst/>
                        <a:latin typeface="Arial" charset="0"/>
                        <a:cs typeface="Arial" charset="0"/>
                      </a:endParaRPr>
                    </a:p>
                  </a:txBody>
                  <a:tcPr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dirty="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92900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Arial" charset="0"/>
                          <a:cs typeface="Arial" charset="0"/>
                        </a:rPr>
                        <a:t>120 </a:t>
                      </a:r>
                      <a:r>
                        <a:rPr kumimoji="0" lang="el-GR" altLang="en-US" sz="2800" b="0" i="0" u="none" strike="noStrike" cap="none" normalizeH="0" baseline="0" dirty="0" smtClean="0">
                          <a:ln>
                            <a:noFill/>
                          </a:ln>
                          <a:solidFill>
                            <a:schemeClr val="tx1"/>
                          </a:solidFill>
                          <a:effectLst/>
                          <a:latin typeface="Arial" charset="0"/>
                          <a:cs typeface="Arial" charset="0"/>
                        </a:rPr>
                        <a:t>μ</a:t>
                      </a:r>
                      <a:r>
                        <a:rPr kumimoji="0" lang="en-US" altLang="en-US" sz="2800" b="0" i="0" u="none" strike="noStrike" cap="none" normalizeH="0" baseline="0" dirty="0" smtClean="0">
                          <a:ln>
                            <a:noFill/>
                          </a:ln>
                          <a:solidFill>
                            <a:schemeClr val="tx1"/>
                          </a:solidFill>
                          <a:effectLst/>
                          <a:latin typeface="Arial" charset="0"/>
                          <a:cs typeface="Arial" charset="0"/>
                        </a:rPr>
                        <a:t>m </a:t>
                      </a:r>
                      <a:r>
                        <a:rPr kumimoji="0" lang="en-US" altLang="en-US" sz="2800" b="0" i="0" u="none" strike="noStrike" cap="none" normalizeH="0" baseline="0" dirty="0" smtClean="0">
                          <a:ln>
                            <a:noFill/>
                          </a:ln>
                          <a:solidFill>
                            <a:schemeClr val="tx1"/>
                          </a:solidFill>
                          <a:effectLst/>
                          <a:latin typeface="Arial" charset="0"/>
                          <a:cs typeface="Arial" charset="0"/>
                        </a:rPr>
                        <a:t>Cu</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Arial" charset="0"/>
                          <a:cs typeface="Arial" charset="0"/>
                        </a:rPr>
                        <a:t>filter</a:t>
                      </a:r>
                      <a:endParaRPr kumimoji="0" lang="el-GR" altLang="en-US" sz="2800" b="0" i="0" u="none" strike="noStrike" cap="none" normalizeH="0" baseline="0" dirty="0" smtClean="0">
                        <a:ln>
                          <a:noFill/>
                        </a:ln>
                        <a:solidFill>
                          <a:schemeClr val="tx1"/>
                        </a:solidFill>
                        <a:effectLst/>
                        <a:latin typeface="Arial" charset="0"/>
                        <a:cs typeface="Arial" charset="0"/>
                      </a:endParaRPr>
                    </a:p>
                  </a:txBody>
                  <a:tcPr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dirty="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1000">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dirty="0" err="1" smtClean="0">
                          <a:ln>
                            <a:noFill/>
                          </a:ln>
                          <a:solidFill>
                            <a:schemeClr val="tx1"/>
                          </a:solidFill>
                          <a:effectLst/>
                          <a:latin typeface="Arial" charset="0"/>
                        </a:rPr>
                        <a:t>Vert</a:t>
                      </a:r>
                      <a:r>
                        <a:rPr kumimoji="0" lang="en-US" altLang="en-US" sz="1600" b="0" i="0" u="none" strike="noStrike" cap="none" normalizeH="0" baseline="0" dirty="0" smtClean="0">
                          <a:ln>
                            <a:noFill/>
                          </a:ln>
                          <a:solidFill>
                            <a:schemeClr val="tx1"/>
                          </a:solidFill>
                          <a:effectLst/>
                          <a:latin typeface="Arial" charset="0"/>
                        </a:rPr>
                        <a:t> x </a:t>
                      </a:r>
                      <a:r>
                        <a:rPr kumimoji="0" lang="en-US" altLang="en-US" sz="1600" b="0" i="0" u="none" strike="noStrike" cap="none" normalizeH="0" baseline="0" dirty="0" err="1" smtClean="0">
                          <a:ln>
                            <a:noFill/>
                          </a:ln>
                          <a:solidFill>
                            <a:schemeClr val="tx1"/>
                          </a:solidFill>
                          <a:effectLst/>
                          <a:latin typeface="Arial" charset="0"/>
                        </a:rPr>
                        <a:t>Horiz</a:t>
                      </a:r>
                      <a:r>
                        <a:rPr kumimoji="0" lang="en-US" altLang="en-US" sz="1600" b="0" i="0" u="none" strike="noStrike" cap="none" normalizeH="0" baseline="0" dirty="0" smtClean="0">
                          <a:ln>
                            <a:noFill/>
                          </a:ln>
                          <a:solidFill>
                            <a:schemeClr val="tx1"/>
                          </a:solidFill>
                          <a:effectLst/>
                          <a:latin typeface="Arial" charset="0"/>
                        </a:rPr>
                        <a:t> FWHM (</a:t>
                      </a:r>
                      <a:r>
                        <a:rPr kumimoji="0" lang="el-GR" altLang="en-US" sz="1600" b="0" i="0" u="none" strike="noStrike" cap="none" normalizeH="0" baseline="0" dirty="0" smtClean="0">
                          <a:ln>
                            <a:noFill/>
                          </a:ln>
                          <a:solidFill>
                            <a:schemeClr val="tx1"/>
                          </a:solidFill>
                          <a:effectLst/>
                          <a:latin typeface="Arial" charset="0"/>
                          <a:cs typeface="Arial" charset="0"/>
                        </a:rPr>
                        <a:t>μ</a:t>
                      </a:r>
                      <a:r>
                        <a:rPr kumimoji="0" lang="en-US" altLang="en-US" sz="1600" b="0" i="0" u="none" strike="noStrike" cap="none" normalizeH="0" baseline="0" dirty="0" smtClean="0">
                          <a:ln>
                            <a:noFill/>
                          </a:ln>
                          <a:solidFill>
                            <a:schemeClr val="tx1"/>
                          </a:solidFill>
                          <a:effectLst/>
                          <a:latin typeface="Arial" charset="0"/>
                          <a:cs typeface="Arial" charset="0"/>
                        </a:rPr>
                        <a:t>m</a:t>
                      </a:r>
                      <a:r>
                        <a:rPr kumimoji="0" lang="en-US" altLang="en-US" sz="1600" b="0" i="0" u="none" strike="noStrike" cap="none" normalizeH="0" baseline="0" dirty="0" smtClean="0">
                          <a:ln>
                            <a:noFill/>
                          </a:ln>
                          <a:solidFill>
                            <a:schemeClr val="tx1"/>
                          </a:solidFill>
                          <a:effectLst/>
                          <a:latin typeface="Arial" charset="0"/>
                        </a:rPr>
                        <a:t>)</a:t>
                      </a:r>
                    </a:p>
                  </a:txBody>
                  <a:tcPr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2400" b="0" i="0" u="none" strike="noStrike" cap="none" normalizeH="0" baseline="0" dirty="0" smtClean="0">
                          <a:ln>
                            <a:noFill/>
                          </a:ln>
                          <a:solidFill>
                            <a:schemeClr val="tx1"/>
                          </a:solidFill>
                          <a:effectLst/>
                          <a:latin typeface="Arial" charset="0"/>
                        </a:rPr>
                        <a:t>60 x </a:t>
                      </a:r>
                      <a:r>
                        <a:rPr kumimoji="0" lang="en-US" altLang="en-US" sz="2400" b="0" i="0" u="none" strike="noStrike" cap="none" normalizeH="0" baseline="0" dirty="0" smtClean="0">
                          <a:ln>
                            <a:noFill/>
                          </a:ln>
                          <a:solidFill>
                            <a:schemeClr val="tx1"/>
                          </a:solidFill>
                          <a:effectLst/>
                          <a:latin typeface="Arial" charset="0"/>
                        </a:rPr>
                        <a:t>176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2400" b="0" i="0" u="none" strike="noStrike" cap="none" normalizeH="0" baseline="0" dirty="0" smtClean="0">
                          <a:ln>
                            <a:noFill/>
                          </a:ln>
                          <a:solidFill>
                            <a:schemeClr val="tx1"/>
                          </a:solidFill>
                          <a:effectLst/>
                          <a:latin typeface="Arial" charset="0"/>
                        </a:rPr>
                        <a:t>137 x </a:t>
                      </a:r>
                      <a:r>
                        <a:rPr kumimoji="0" lang="en-US" altLang="en-US" sz="2400" b="0" i="0" u="none" strike="noStrike" cap="none" normalizeH="0" baseline="0" dirty="0" smtClean="0">
                          <a:ln>
                            <a:noFill/>
                          </a:ln>
                          <a:solidFill>
                            <a:schemeClr val="tx1"/>
                          </a:solidFill>
                          <a:effectLst/>
                          <a:latin typeface="Arial" charset="0"/>
                        </a:rPr>
                        <a:t>183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1000">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charset="0"/>
                        </a:rPr>
                        <a:t>Flux (10</a:t>
                      </a:r>
                      <a:r>
                        <a:rPr kumimoji="0" lang="en-US" altLang="en-US" sz="1800" b="0" i="0" u="none" strike="noStrike" cap="none" normalizeH="0" baseline="30000" dirty="0" smtClean="0">
                          <a:ln>
                            <a:noFill/>
                          </a:ln>
                          <a:solidFill>
                            <a:schemeClr val="tx1"/>
                          </a:solidFill>
                          <a:effectLst/>
                          <a:latin typeface="Arial" charset="0"/>
                        </a:rPr>
                        <a:t>11</a:t>
                      </a:r>
                      <a:r>
                        <a:rPr kumimoji="0" lang="en-US" altLang="en-US" sz="1800" b="0" i="0" u="none" strike="noStrike" cap="none" normalizeH="0" baseline="0" dirty="0" smtClean="0">
                          <a:ln>
                            <a:noFill/>
                          </a:ln>
                          <a:solidFill>
                            <a:schemeClr val="tx1"/>
                          </a:solidFill>
                          <a:effectLst/>
                          <a:latin typeface="Arial" charset="0"/>
                        </a:rPr>
                        <a:t> </a:t>
                      </a:r>
                      <a:r>
                        <a:rPr kumimoji="0" lang="en-US" altLang="en-US" sz="1800" b="0" i="0" u="none" strike="noStrike" cap="none" normalizeH="0" baseline="0" dirty="0" err="1" smtClean="0">
                          <a:ln>
                            <a:noFill/>
                          </a:ln>
                          <a:solidFill>
                            <a:schemeClr val="tx1"/>
                          </a:solidFill>
                          <a:effectLst/>
                          <a:latin typeface="Arial" charset="0"/>
                        </a:rPr>
                        <a:t>Ph</a:t>
                      </a:r>
                      <a:r>
                        <a:rPr kumimoji="0" lang="en-US" altLang="en-US" sz="1800" b="0" i="0" u="none" strike="noStrike" cap="none" normalizeH="0" baseline="0" dirty="0" smtClean="0">
                          <a:ln>
                            <a:noFill/>
                          </a:ln>
                          <a:solidFill>
                            <a:schemeClr val="tx1"/>
                          </a:solidFill>
                          <a:effectLst/>
                          <a:latin typeface="Arial" charset="0"/>
                        </a:rPr>
                        <a:t>/s) </a:t>
                      </a:r>
                      <a:endParaRPr kumimoji="0" lang="el-GR" altLang="en-US" sz="1800" b="0" i="0" u="none" strike="noStrike" cap="none" normalizeH="0" baseline="0" dirty="0" smtClean="0">
                        <a:ln>
                          <a:noFill/>
                        </a:ln>
                        <a:solidFill>
                          <a:schemeClr val="tx1"/>
                        </a:solidFill>
                        <a:effectLst/>
                        <a:latin typeface="Arial" charset="0"/>
                        <a:cs typeface="Arial" charset="0"/>
                      </a:endParaRPr>
                    </a:p>
                  </a:txBody>
                  <a:tcPr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charset="0"/>
                        </a:rPr>
                        <a:t>3.0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charset="0"/>
                        </a:rPr>
                        <a:t>2.1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8135">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charset="0"/>
                          <a:cs typeface="Arial" charset="0"/>
                        </a:rPr>
                        <a:t>Flicker (%/√Hz)</a:t>
                      </a:r>
                      <a:endParaRPr kumimoji="0" lang="el-GR" altLang="en-US" sz="1800" b="0" i="0" u="none" strike="noStrike" cap="none" normalizeH="0" baseline="0" dirty="0" smtClean="0">
                        <a:ln>
                          <a:noFill/>
                        </a:ln>
                        <a:solidFill>
                          <a:schemeClr val="tx1"/>
                        </a:solidFill>
                        <a:effectLst/>
                        <a:latin typeface="Arial" charset="0"/>
                        <a:cs typeface="Arial" charset="0"/>
                      </a:endParaRPr>
                    </a:p>
                  </a:txBody>
                  <a:tcPr anchor="ctr" horzOverflow="overflow">
                    <a:lnL cap="flat">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charset="0"/>
                        </a:rPr>
                        <a:t>0.37</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charset="0"/>
                        </a:rPr>
                        <a:t>0.66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4371" name="Picture 275" descr="831_oldlattice_brigh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04978" y="873126"/>
            <a:ext cx="2743200"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72" name="Picture 276" descr="831_newlattice_brigh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35474" y="875778"/>
            <a:ext cx="2743200" cy="1870074"/>
          </a:xfrm>
          <a:prstGeom prst="rect">
            <a:avLst/>
          </a:prstGeom>
          <a:noFill/>
          <a:extLst>
            <a:ext uri="{909E8E84-426E-40DD-AFC4-6F175D3DCCD1}">
              <a14:hiddenFill xmlns:a14="http://schemas.microsoft.com/office/drawing/2010/main">
                <a:solidFill>
                  <a:srgbClr val="FFFFFF"/>
                </a:solidFill>
              </a14:hiddenFill>
            </a:ext>
          </a:extLst>
        </p:spPr>
      </p:pic>
      <p:pic>
        <p:nvPicPr>
          <p:cNvPr id="4406" name="Picture 310" descr="831_newlattice_Cu"/>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35474" y="2790652"/>
            <a:ext cx="2743200" cy="1870074"/>
          </a:xfrm>
          <a:prstGeom prst="rect">
            <a:avLst/>
          </a:prstGeom>
          <a:noFill/>
          <a:extLst>
            <a:ext uri="{909E8E84-426E-40DD-AFC4-6F175D3DCCD1}">
              <a14:hiddenFill xmlns:a14="http://schemas.microsoft.com/office/drawing/2010/main">
                <a:solidFill>
                  <a:srgbClr val="FFFFFF"/>
                </a:solidFill>
              </a14:hiddenFill>
            </a:ext>
          </a:extLst>
        </p:spPr>
      </p:pic>
      <p:pic>
        <p:nvPicPr>
          <p:cNvPr id="4407" name="Picture 311" descr="831_oldlattice_Cu"/>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04978" y="2790652"/>
            <a:ext cx="2743200" cy="1870074"/>
          </a:xfrm>
          <a:prstGeom prst="rect">
            <a:avLst/>
          </a:prstGeom>
          <a:noFill/>
          <a:extLst>
            <a:ext uri="{909E8E84-426E-40DD-AFC4-6F175D3DCCD1}">
              <a14:hiddenFill xmlns:a14="http://schemas.microsoft.com/office/drawing/2010/main">
                <a:solidFill>
                  <a:srgbClr val="FFFFFF"/>
                </a:solidFill>
              </a14:hiddenFill>
            </a:ext>
          </a:extLst>
        </p:spPr>
      </p:pic>
      <p:sp>
        <p:nvSpPr>
          <p:cNvPr id="4422" name="Text Box 326"/>
          <p:cNvSpPr txBox="1">
            <a:spLocks noChangeArrowheads="1"/>
          </p:cNvSpPr>
          <p:nvPr/>
        </p:nvSpPr>
        <p:spPr bwMode="auto">
          <a:xfrm>
            <a:off x="304800" y="6096000"/>
            <a:ext cx="8458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600"/>
              <a:t>11.1 keV, convergence slits “wide” (3 x 0.3 mRad), pixel = 0.83 </a:t>
            </a:r>
            <a:r>
              <a:rPr lang="el-GR" altLang="en-US" sz="1600">
                <a:cs typeface="Arial" charset="0"/>
              </a:rPr>
              <a:t>μ</a:t>
            </a:r>
            <a:r>
              <a:rPr lang="en-US" altLang="en-US" sz="1600">
                <a:cs typeface="Arial" charset="0"/>
              </a:rPr>
              <a:t>m, FWHM from knife edge</a:t>
            </a:r>
            <a:endParaRPr lang="el-GR" altLang="en-US" sz="1600">
              <a:cs typeface="Arial" charset="0"/>
            </a:endParaRPr>
          </a:p>
        </p:txBody>
      </p:sp>
      <p:sp>
        <p:nvSpPr>
          <p:cNvPr id="2" name="Oval 1"/>
          <p:cNvSpPr>
            <a:spLocks noChangeAspect="1"/>
          </p:cNvSpPr>
          <p:nvPr/>
        </p:nvSpPr>
        <p:spPr>
          <a:xfrm>
            <a:off x="7089731" y="1665962"/>
            <a:ext cx="464224" cy="466344"/>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a:spLocks noChangeAspect="1"/>
          </p:cNvSpPr>
          <p:nvPr/>
        </p:nvSpPr>
        <p:spPr>
          <a:xfrm>
            <a:off x="4235885" y="1592894"/>
            <a:ext cx="464224" cy="466344"/>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0001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5954" name="Group 58"/>
          <p:cNvGrpSpPr>
            <a:grpSpLocks/>
          </p:cNvGrpSpPr>
          <p:nvPr/>
        </p:nvGrpSpPr>
        <p:grpSpPr bwMode="auto">
          <a:xfrm>
            <a:off x="1936750" y="2616200"/>
            <a:ext cx="1806575" cy="3425825"/>
            <a:chOff x="1366" y="1315"/>
            <a:chExt cx="1138" cy="2158"/>
          </a:xfrm>
        </p:grpSpPr>
        <p:sp>
          <p:nvSpPr>
            <p:cNvPr id="125994" name="Rectangle 7"/>
            <p:cNvSpPr>
              <a:spLocks noChangeArrowheads="1"/>
            </p:cNvSpPr>
            <p:nvPr/>
          </p:nvSpPr>
          <p:spPr bwMode="auto">
            <a:xfrm>
              <a:off x="1423" y="1315"/>
              <a:ext cx="1070" cy="300"/>
            </a:xfrm>
            <a:prstGeom prst="rect">
              <a:avLst/>
            </a:prstGeom>
            <a:solidFill>
              <a:srgbClr val="A7FFA7"/>
            </a:solidFill>
            <a:ln w="9525">
              <a:solidFill>
                <a:srgbClr val="99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1800" b="1">
                <a:solidFill>
                  <a:schemeClr val="bg1"/>
                </a:solidFill>
                <a:ea typeface="ＭＳ Ｐゴシック" pitchFamily="34" charset="-128"/>
              </a:endParaRPr>
            </a:p>
          </p:txBody>
        </p:sp>
        <p:sp>
          <p:nvSpPr>
            <p:cNvPr id="125995" name="Rectangle 9"/>
            <p:cNvSpPr>
              <a:spLocks noChangeArrowheads="1"/>
            </p:cNvSpPr>
            <p:nvPr/>
          </p:nvSpPr>
          <p:spPr bwMode="auto">
            <a:xfrm>
              <a:off x="1792" y="1381"/>
              <a:ext cx="320" cy="17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ea typeface="ＭＳ Ｐゴシック" pitchFamily="34" charset="-128"/>
              </a:endParaRPr>
            </a:p>
          </p:txBody>
        </p:sp>
        <p:sp>
          <p:nvSpPr>
            <p:cNvPr id="125996" name="Rectangle 10"/>
            <p:cNvSpPr>
              <a:spLocks noChangeArrowheads="1"/>
            </p:cNvSpPr>
            <p:nvPr/>
          </p:nvSpPr>
          <p:spPr bwMode="auto">
            <a:xfrm>
              <a:off x="1906" y="1466"/>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ea typeface="ＭＳ Ｐゴシック" pitchFamily="34" charset="-128"/>
              </a:endParaRPr>
            </a:p>
          </p:txBody>
        </p:sp>
        <p:sp>
          <p:nvSpPr>
            <p:cNvPr id="125997" name="Text Box 30"/>
            <p:cNvSpPr txBox="1">
              <a:spLocks noChangeArrowheads="1"/>
            </p:cNvSpPr>
            <p:nvPr/>
          </p:nvSpPr>
          <p:spPr bwMode="auto">
            <a:xfrm>
              <a:off x="1410" y="2314"/>
              <a:ext cx="870"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800">
                  <a:ea typeface="ＭＳ Ｐゴシック" pitchFamily="34" charset="-128"/>
                </a:rPr>
                <a:t>Fluidigm</a:t>
              </a:r>
            </a:p>
            <a:p>
              <a:pPr algn="ctr" eaLnBrk="1" hangingPunct="1">
                <a:spcBef>
                  <a:spcPct val="0"/>
                </a:spcBef>
                <a:buFontTx/>
                <a:buNone/>
              </a:pPr>
              <a:r>
                <a:rPr lang="en-US" altLang="en-US" sz="1800">
                  <a:ea typeface="ＭＳ Ｐゴシック" pitchFamily="34" charset="-128"/>
                </a:rPr>
                <a:t>Topaz® DC</a:t>
              </a:r>
            </a:p>
          </p:txBody>
        </p:sp>
        <p:sp>
          <p:nvSpPr>
            <p:cNvPr id="125998" name="Rectangle 31"/>
            <p:cNvSpPr>
              <a:spLocks noChangeArrowheads="1"/>
            </p:cNvSpPr>
            <p:nvPr/>
          </p:nvSpPr>
          <p:spPr bwMode="auto">
            <a:xfrm>
              <a:off x="1366" y="2879"/>
              <a:ext cx="1138" cy="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400" b="1">
                  <a:ea typeface="ＭＳ Ｐゴシック" pitchFamily="34" charset="-128"/>
                </a:rPr>
                <a:t>http://www.fluidigm.com/home/fluidigm/docs/Datasheet_1.96DC.pdf</a:t>
              </a:r>
            </a:p>
          </p:txBody>
        </p:sp>
        <p:sp>
          <p:nvSpPr>
            <p:cNvPr id="125999" name="Text Box 40"/>
            <p:cNvSpPr txBox="1">
              <a:spLocks noChangeArrowheads="1"/>
            </p:cNvSpPr>
            <p:nvPr/>
          </p:nvSpPr>
          <p:spPr bwMode="auto">
            <a:xfrm>
              <a:off x="1670" y="1686"/>
              <a:ext cx="59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ea typeface="ＭＳ Ｐゴシック" pitchFamily="34" charset="-128"/>
                </a:rPr>
                <a:t>200 </a:t>
              </a:r>
              <a:r>
                <a:rPr lang="el-GR" altLang="en-US" sz="1800">
                  <a:ea typeface="ＭＳ Ｐゴシック" pitchFamily="34" charset="-128"/>
                </a:rPr>
                <a:t>μ</a:t>
              </a:r>
              <a:r>
                <a:rPr lang="en-US" altLang="en-US" sz="1800">
                  <a:ea typeface="ＭＳ Ｐゴシック" pitchFamily="34" charset="-128"/>
                </a:rPr>
                <a:t>m</a:t>
              </a:r>
              <a:endParaRPr lang="el-GR" altLang="en-US" sz="1800">
                <a:ea typeface="ＭＳ Ｐゴシック" pitchFamily="34" charset="-128"/>
              </a:endParaRPr>
            </a:p>
          </p:txBody>
        </p:sp>
      </p:grpSp>
      <p:grpSp>
        <p:nvGrpSpPr>
          <p:cNvPr id="125955" name="Group 59"/>
          <p:cNvGrpSpPr>
            <a:grpSpLocks/>
          </p:cNvGrpSpPr>
          <p:nvPr/>
        </p:nvGrpSpPr>
        <p:grpSpPr bwMode="auto">
          <a:xfrm>
            <a:off x="5487988" y="1646238"/>
            <a:ext cx="1971675" cy="4191000"/>
            <a:chOff x="2714" y="704"/>
            <a:chExt cx="1441" cy="2640"/>
          </a:xfrm>
        </p:grpSpPr>
        <p:sp>
          <p:nvSpPr>
            <p:cNvPr id="125987" name="Oval 34"/>
            <p:cNvSpPr>
              <a:spLocks noChangeArrowheads="1"/>
            </p:cNvSpPr>
            <p:nvPr/>
          </p:nvSpPr>
          <p:spPr bwMode="auto">
            <a:xfrm>
              <a:off x="3052" y="1201"/>
              <a:ext cx="765" cy="75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ea typeface="ＭＳ Ｐゴシック" pitchFamily="34" charset="-128"/>
              </a:endParaRPr>
            </a:p>
          </p:txBody>
        </p:sp>
        <p:sp>
          <p:nvSpPr>
            <p:cNvPr id="125988" name="Rectangle 32"/>
            <p:cNvSpPr>
              <a:spLocks noChangeArrowheads="1"/>
            </p:cNvSpPr>
            <p:nvPr/>
          </p:nvSpPr>
          <p:spPr bwMode="auto">
            <a:xfrm>
              <a:off x="2739" y="2879"/>
              <a:ext cx="1416" cy="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400" b="1">
                  <a:ea typeface="ＭＳ Ｐゴシック" pitchFamily="34" charset="-128"/>
                </a:rPr>
                <a:t>Soliman, A. </a:t>
              </a:r>
              <a:r>
                <a:rPr lang="en-US" altLang="en-US" sz="1400" b="1" i="1">
                  <a:ea typeface="ＭＳ Ｐゴシック" pitchFamily="34" charset="-128"/>
                </a:rPr>
                <a:t>et al.</a:t>
              </a:r>
              <a:r>
                <a:rPr lang="en-US" altLang="en-US" sz="1400" b="1">
                  <a:ea typeface="ＭＳ Ｐゴシック" pitchFamily="34" charset="-128"/>
                </a:rPr>
                <a:t> (2011). </a:t>
              </a:r>
              <a:r>
                <a:rPr lang="en-US" altLang="en-US" sz="1400" b="1" i="1">
                  <a:ea typeface="ＭＳ Ｐゴシック" pitchFamily="34" charset="-128"/>
                </a:rPr>
                <a:t>Acta Cryst. D</a:t>
              </a:r>
              <a:r>
                <a:rPr lang="en-US" altLang="en-US" sz="1400" b="1">
                  <a:ea typeface="ＭＳ Ｐゴシック" pitchFamily="34" charset="-128"/>
                </a:rPr>
                <a:t> 67, 646-656. </a:t>
              </a:r>
            </a:p>
          </p:txBody>
        </p:sp>
        <p:sp>
          <p:nvSpPr>
            <p:cNvPr id="125989" name="Rectangle 33"/>
            <p:cNvSpPr>
              <a:spLocks noChangeArrowheads="1"/>
            </p:cNvSpPr>
            <p:nvPr/>
          </p:nvSpPr>
          <p:spPr bwMode="auto">
            <a:xfrm>
              <a:off x="2854" y="1554"/>
              <a:ext cx="1161" cy="449"/>
            </a:xfrm>
            <a:prstGeom prst="rect">
              <a:avLst/>
            </a:prstGeom>
            <a:solidFill>
              <a:srgbClr val="4BFF4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800">
                  <a:ea typeface="ＭＳ Ｐゴシック" pitchFamily="34" charset="-128"/>
                </a:rPr>
                <a:t>250 </a:t>
              </a:r>
              <a:r>
                <a:rPr lang="el-GR" altLang="en-US" sz="1800">
                  <a:ea typeface="ＭＳ Ｐゴシック" pitchFamily="34" charset="-128"/>
                </a:rPr>
                <a:t>μ</a:t>
              </a:r>
              <a:r>
                <a:rPr lang="en-US" altLang="en-US" sz="1800">
                  <a:ea typeface="ＭＳ Ｐゴシック" pitchFamily="34" charset="-128"/>
                </a:rPr>
                <a:t>m</a:t>
              </a:r>
              <a:endParaRPr lang="el-GR" altLang="en-US" sz="1800">
                <a:ea typeface="ＭＳ Ｐゴシック" pitchFamily="34" charset="-128"/>
              </a:endParaRPr>
            </a:p>
          </p:txBody>
        </p:sp>
        <p:sp>
          <p:nvSpPr>
            <p:cNvPr id="125990" name="Rectangle 35"/>
            <p:cNvSpPr>
              <a:spLocks noChangeArrowheads="1"/>
            </p:cNvSpPr>
            <p:nvPr/>
          </p:nvSpPr>
          <p:spPr bwMode="auto">
            <a:xfrm>
              <a:off x="3400" y="1466"/>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ea typeface="ＭＳ Ｐゴシック" pitchFamily="34" charset="-128"/>
              </a:endParaRPr>
            </a:p>
          </p:txBody>
        </p:sp>
        <p:sp>
          <p:nvSpPr>
            <p:cNvPr id="125991" name="Text Box 37"/>
            <p:cNvSpPr txBox="1">
              <a:spLocks noChangeArrowheads="1"/>
            </p:cNvSpPr>
            <p:nvPr/>
          </p:nvSpPr>
          <p:spPr bwMode="auto">
            <a:xfrm>
              <a:off x="2714" y="2314"/>
              <a:ext cx="1212"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800">
                  <a:ea typeface="ＭＳ Ｐゴシック" pitchFamily="34" charset="-128"/>
                </a:rPr>
                <a:t>NatX-ray</a:t>
              </a:r>
            </a:p>
            <a:p>
              <a:pPr algn="ctr" eaLnBrk="1" hangingPunct="1">
                <a:spcBef>
                  <a:spcPct val="0"/>
                </a:spcBef>
                <a:buFontTx/>
                <a:buNone/>
              </a:pPr>
              <a:r>
                <a:rPr lang="en-US" altLang="en-US" sz="1800">
                  <a:ea typeface="ＭＳ Ｐゴシック" pitchFamily="34" charset="-128"/>
                </a:rPr>
                <a:t>CrystalQuick™ X</a:t>
              </a:r>
            </a:p>
          </p:txBody>
        </p:sp>
        <p:sp>
          <p:nvSpPr>
            <p:cNvPr id="125992" name="Rectangle 45"/>
            <p:cNvSpPr>
              <a:spLocks noChangeArrowheads="1"/>
            </p:cNvSpPr>
            <p:nvPr/>
          </p:nvSpPr>
          <p:spPr bwMode="auto">
            <a:xfrm>
              <a:off x="2851" y="704"/>
              <a:ext cx="1161" cy="75"/>
            </a:xfrm>
            <a:prstGeom prst="rect">
              <a:avLst/>
            </a:prstGeom>
            <a:solidFill>
              <a:srgbClr val="4BFF4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l-GR" altLang="en-US" sz="1800">
                <a:ea typeface="ＭＳ Ｐゴシック" pitchFamily="34" charset="-128"/>
              </a:endParaRPr>
            </a:p>
          </p:txBody>
        </p:sp>
        <p:sp>
          <p:nvSpPr>
            <p:cNvPr id="125993" name="Text Box 46"/>
            <p:cNvSpPr txBox="1">
              <a:spLocks noChangeArrowheads="1"/>
            </p:cNvSpPr>
            <p:nvPr/>
          </p:nvSpPr>
          <p:spPr bwMode="auto">
            <a:xfrm>
              <a:off x="3003" y="721"/>
              <a:ext cx="92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ea typeface="ＭＳ Ｐゴシック" pitchFamily="34" charset="-128"/>
                </a:rPr>
                <a:t>~50 </a:t>
              </a:r>
              <a:r>
                <a:rPr lang="el-GR" altLang="en-US" sz="1800">
                  <a:ea typeface="ＭＳ Ｐゴシック" pitchFamily="34" charset="-128"/>
                </a:rPr>
                <a:t>μ</a:t>
              </a:r>
              <a:r>
                <a:rPr lang="en-US" altLang="en-US" sz="1800">
                  <a:ea typeface="ＭＳ Ｐゴシック" pitchFamily="34" charset="-128"/>
                </a:rPr>
                <a:t>m tape</a:t>
              </a:r>
              <a:endParaRPr lang="el-GR" altLang="en-US" sz="1800">
                <a:ea typeface="ＭＳ Ｐゴシック" pitchFamily="34" charset="-128"/>
              </a:endParaRPr>
            </a:p>
          </p:txBody>
        </p:sp>
      </p:grpSp>
      <p:grpSp>
        <p:nvGrpSpPr>
          <p:cNvPr id="125956" name="Group 61"/>
          <p:cNvGrpSpPr>
            <a:grpSpLocks/>
          </p:cNvGrpSpPr>
          <p:nvPr/>
        </p:nvGrpSpPr>
        <p:grpSpPr bwMode="auto">
          <a:xfrm>
            <a:off x="-608013" y="1687513"/>
            <a:ext cx="2451101" cy="4354512"/>
            <a:chOff x="-383" y="730"/>
            <a:chExt cx="1544" cy="2743"/>
          </a:xfrm>
        </p:grpSpPr>
        <p:grpSp>
          <p:nvGrpSpPr>
            <p:cNvPr id="125975" name="Group 12"/>
            <p:cNvGrpSpPr>
              <a:grpSpLocks/>
            </p:cNvGrpSpPr>
            <p:nvPr/>
          </p:nvGrpSpPr>
          <p:grpSpPr bwMode="auto">
            <a:xfrm flipH="1">
              <a:off x="-383" y="1296"/>
              <a:ext cx="1410" cy="316"/>
              <a:chOff x="4438" y="3135"/>
              <a:chExt cx="1410" cy="316"/>
            </a:xfrm>
          </p:grpSpPr>
          <p:sp>
            <p:nvSpPr>
              <p:cNvPr id="125982" name="Freeform 13"/>
              <p:cNvSpPr>
                <a:spLocks noChangeAspect="1"/>
              </p:cNvSpPr>
              <p:nvPr/>
            </p:nvSpPr>
            <p:spPr bwMode="auto">
              <a:xfrm>
                <a:off x="4438" y="3135"/>
                <a:ext cx="764" cy="316"/>
              </a:xfrm>
              <a:custGeom>
                <a:avLst/>
                <a:gdLst>
                  <a:gd name="T0" fmla="*/ 20 w 2552"/>
                  <a:gd name="T1" fmla="*/ 1 h 1384"/>
                  <a:gd name="T2" fmla="*/ 10 w 2552"/>
                  <a:gd name="T3" fmla="*/ 3 h 1384"/>
                  <a:gd name="T4" fmla="*/ 3 w 2552"/>
                  <a:gd name="T5" fmla="*/ 3 h 1384"/>
                  <a:gd name="T6" fmla="*/ 0 w 2552"/>
                  <a:gd name="T7" fmla="*/ 2 h 1384"/>
                  <a:gd name="T8" fmla="*/ 2 w 2552"/>
                  <a:gd name="T9" fmla="*/ 0 h 1384"/>
                  <a:gd name="T10" fmla="*/ 9 w 2552"/>
                  <a:gd name="T11" fmla="*/ 0 h 1384"/>
                  <a:gd name="T12" fmla="*/ 13 w 2552"/>
                  <a:gd name="T13" fmla="*/ 1 h 1384"/>
                  <a:gd name="T14" fmla="*/ 19 w 2552"/>
                  <a:gd name="T15" fmla="*/ 2 h 1384"/>
                  <a:gd name="T16" fmla="*/ 21 w 2552"/>
                  <a:gd name="T17" fmla="*/ 2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5983" name="Rectangle 14"/>
              <p:cNvSpPr>
                <a:spLocks noChangeArrowheads="1"/>
              </p:cNvSpPr>
              <p:nvPr/>
            </p:nvSpPr>
            <p:spPr bwMode="auto">
              <a:xfrm>
                <a:off x="4658" y="3279"/>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ea typeface="ＭＳ Ｐゴシック" pitchFamily="34" charset="-128"/>
                </a:endParaRPr>
              </a:p>
            </p:txBody>
          </p:sp>
          <p:sp>
            <p:nvSpPr>
              <p:cNvPr id="125984" name="Freeform 15"/>
              <p:cNvSpPr>
                <a:spLocks/>
              </p:cNvSpPr>
              <p:nvPr/>
            </p:nvSpPr>
            <p:spPr bwMode="auto">
              <a:xfrm>
                <a:off x="5136" y="3223"/>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5985" name="Freeform 16"/>
              <p:cNvSpPr>
                <a:spLocks/>
              </p:cNvSpPr>
              <p:nvPr/>
            </p:nvSpPr>
            <p:spPr bwMode="auto">
              <a:xfrm rot="10800000" flipH="1">
                <a:off x="5112" y="3219"/>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5986" name="Oval 17"/>
              <p:cNvSpPr>
                <a:spLocks noChangeArrowheads="1"/>
              </p:cNvSpPr>
              <p:nvPr/>
            </p:nvSpPr>
            <p:spPr bwMode="auto">
              <a:xfrm>
                <a:off x="5096" y="3147"/>
                <a:ext cx="90" cy="84"/>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ea typeface="ＭＳ Ｐゴシック" pitchFamily="34" charset="-128"/>
                </a:endParaRPr>
              </a:p>
            </p:txBody>
          </p:sp>
        </p:grpSp>
        <p:sp>
          <p:nvSpPr>
            <p:cNvPr id="125976" name="Text Box 36"/>
            <p:cNvSpPr txBox="1">
              <a:spLocks noChangeArrowheads="1"/>
            </p:cNvSpPr>
            <p:nvPr/>
          </p:nvSpPr>
          <p:spPr bwMode="auto">
            <a:xfrm>
              <a:off x="224" y="2315"/>
              <a:ext cx="804"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800">
                  <a:ea typeface="ＭＳ Ｐゴシック" pitchFamily="34" charset="-128"/>
                </a:rPr>
                <a:t>MiTeGen</a:t>
              </a:r>
            </a:p>
            <a:p>
              <a:pPr algn="ctr" eaLnBrk="1" hangingPunct="1">
                <a:spcBef>
                  <a:spcPct val="0"/>
                </a:spcBef>
                <a:buFontTx/>
                <a:buNone/>
              </a:pPr>
              <a:r>
                <a:rPr lang="en-US" altLang="en-US" sz="1800">
                  <a:ea typeface="ＭＳ Ｐゴシック" pitchFamily="34" charset="-128"/>
                </a:rPr>
                <a:t>MicroRT™</a:t>
              </a:r>
            </a:p>
          </p:txBody>
        </p:sp>
        <p:sp>
          <p:nvSpPr>
            <p:cNvPr id="125977" name="Rectangle 53"/>
            <p:cNvSpPr>
              <a:spLocks noChangeArrowheads="1"/>
            </p:cNvSpPr>
            <p:nvPr/>
          </p:nvSpPr>
          <p:spPr bwMode="auto">
            <a:xfrm>
              <a:off x="0" y="1974"/>
              <a:ext cx="1161" cy="35"/>
            </a:xfrm>
            <a:prstGeom prst="rect">
              <a:avLst/>
            </a:prstGeom>
            <a:solidFill>
              <a:srgbClr val="4BFF4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l-GR" altLang="en-US" sz="1800">
                <a:ea typeface="ＭＳ Ｐゴシック" pitchFamily="34" charset="-128"/>
              </a:endParaRPr>
            </a:p>
          </p:txBody>
        </p:sp>
        <p:sp>
          <p:nvSpPr>
            <p:cNvPr id="125978" name="Text Box 54"/>
            <p:cNvSpPr txBox="1">
              <a:spLocks noChangeArrowheads="1"/>
            </p:cNvSpPr>
            <p:nvPr/>
          </p:nvSpPr>
          <p:spPr bwMode="auto">
            <a:xfrm>
              <a:off x="152" y="1991"/>
              <a:ext cx="80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ea typeface="ＭＳ Ｐゴシック" pitchFamily="34" charset="-128"/>
                </a:rPr>
                <a:t>25 </a:t>
              </a:r>
              <a:r>
                <a:rPr lang="el-GR" altLang="en-US" sz="1800">
                  <a:ea typeface="ＭＳ Ｐゴシック" pitchFamily="34" charset="-128"/>
                </a:rPr>
                <a:t>μ</a:t>
              </a:r>
              <a:r>
                <a:rPr lang="en-US" altLang="en-US" sz="1800">
                  <a:ea typeface="ＭＳ Ｐゴシック" pitchFamily="34" charset="-128"/>
                </a:rPr>
                <a:t>m wall</a:t>
              </a:r>
              <a:endParaRPr lang="el-GR" altLang="en-US" sz="1800">
                <a:ea typeface="ＭＳ Ｐゴシック" pitchFamily="34" charset="-128"/>
              </a:endParaRPr>
            </a:p>
          </p:txBody>
        </p:sp>
        <p:sp>
          <p:nvSpPr>
            <p:cNvPr id="125979" name="Rectangle 55"/>
            <p:cNvSpPr>
              <a:spLocks noChangeArrowheads="1"/>
            </p:cNvSpPr>
            <p:nvPr/>
          </p:nvSpPr>
          <p:spPr bwMode="auto">
            <a:xfrm>
              <a:off x="0" y="730"/>
              <a:ext cx="1161" cy="35"/>
            </a:xfrm>
            <a:prstGeom prst="rect">
              <a:avLst/>
            </a:prstGeom>
            <a:solidFill>
              <a:srgbClr val="4BFF4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l-GR" altLang="en-US" sz="1800">
                <a:ea typeface="ＭＳ Ｐゴシック" pitchFamily="34" charset="-128"/>
              </a:endParaRPr>
            </a:p>
          </p:txBody>
        </p:sp>
        <p:sp>
          <p:nvSpPr>
            <p:cNvPr id="125980" name="Text Box 56"/>
            <p:cNvSpPr txBox="1">
              <a:spLocks noChangeArrowheads="1"/>
            </p:cNvSpPr>
            <p:nvPr/>
          </p:nvSpPr>
          <p:spPr bwMode="auto">
            <a:xfrm>
              <a:off x="152" y="747"/>
              <a:ext cx="80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ea typeface="ＭＳ Ｐゴシック" pitchFamily="34" charset="-128"/>
                </a:rPr>
                <a:t>25 </a:t>
              </a:r>
              <a:r>
                <a:rPr lang="el-GR" altLang="en-US" sz="1800">
                  <a:ea typeface="ＭＳ Ｐゴシック" pitchFamily="34" charset="-128"/>
                </a:rPr>
                <a:t>μ</a:t>
              </a:r>
              <a:r>
                <a:rPr lang="en-US" altLang="en-US" sz="1800">
                  <a:ea typeface="ＭＳ Ｐゴシック" pitchFamily="34" charset="-128"/>
                </a:rPr>
                <a:t>m wall</a:t>
              </a:r>
              <a:endParaRPr lang="el-GR" altLang="en-US" sz="1800">
                <a:ea typeface="ＭＳ Ｐゴシック" pitchFamily="34" charset="-128"/>
              </a:endParaRPr>
            </a:p>
          </p:txBody>
        </p:sp>
        <p:sp>
          <p:nvSpPr>
            <p:cNvPr id="125981" name="Rectangle 57"/>
            <p:cNvSpPr>
              <a:spLocks noChangeArrowheads="1"/>
            </p:cNvSpPr>
            <p:nvPr/>
          </p:nvSpPr>
          <p:spPr bwMode="auto">
            <a:xfrm>
              <a:off x="100" y="2879"/>
              <a:ext cx="971" cy="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400" b="1">
                  <a:ea typeface="ＭＳ Ｐゴシック" pitchFamily="34" charset="-128"/>
                </a:rPr>
                <a:t>http://www.mitegen.com/products/micrort/micrort.shtml</a:t>
              </a:r>
            </a:p>
          </p:txBody>
        </p:sp>
      </p:grpSp>
      <p:sp>
        <p:nvSpPr>
          <p:cNvPr id="125957" name="Rectangle 62"/>
          <p:cNvSpPr>
            <a:spLocks noChangeArrowheads="1"/>
          </p:cNvSpPr>
          <p:nvPr/>
        </p:nvSpPr>
        <p:spPr bwMode="auto">
          <a:xfrm>
            <a:off x="2032000" y="2717800"/>
            <a:ext cx="577850" cy="279400"/>
          </a:xfrm>
          <a:prstGeom prst="rect">
            <a:avLst/>
          </a:prstGeom>
          <a:solidFill>
            <a:srgbClr val="99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900">
                <a:solidFill>
                  <a:schemeClr val="bg1"/>
                </a:solidFill>
                <a:ea typeface="ＭＳ Ｐゴシック" pitchFamily="34" charset="-128"/>
              </a:rPr>
              <a:t>PDMS</a:t>
            </a:r>
          </a:p>
        </p:txBody>
      </p:sp>
      <p:sp>
        <p:nvSpPr>
          <p:cNvPr id="125958" name="Rectangle 63"/>
          <p:cNvSpPr>
            <a:spLocks noChangeArrowheads="1"/>
          </p:cNvSpPr>
          <p:nvPr/>
        </p:nvSpPr>
        <p:spPr bwMode="auto">
          <a:xfrm>
            <a:off x="3124200" y="2717800"/>
            <a:ext cx="596900" cy="279400"/>
          </a:xfrm>
          <a:prstGeom prst="rect">
            <a:avLst/>
          </a:prstGeom>
          <a:solidFill>
            <a:srgbClr val="99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900">
                <a:solidFill>
                  <a:schemeClr val="bg1"/>
                </a:solidFill>
                <a:ea typeface="ＭＳ Ｐゴシック" pitchFamily="34" charset="-128"/>
              </a:rPr>
              <a:t>PDMS</a:t>
            </a:r>
          </a:p>
        </p:txBody>
      </p:sp>
      <p:grpSp>
        <p:nvGrpSpPr>
          <p:cNvPr id="125959" name="Group 59"/>
          <p:cNvGrpSpPr>
            <a:grpSpLocks/>
          </p:cNvGrpSpPr>
          <p:nvPr/>
        </p:nvGrpSpPr>
        <p:grpSpPr bwMode="auto">
          <a:xfrm>
            <a:off x="7472363" y="1687513"/>
            <a:ext cx="1544637" cy="4406900"/>
            <a:chOff x="2851" y="704"/>
            <a:chExt cx="1164" cy="2776"/>
          </a:xfrm>
        </p:grpSpPr>
        <p:sp>
          <p:nvSpPr>
            <p:cNvPr id="125968" name="Oval 34"/>
            <p:cNvSpPr>
              <a:spLocks noChangeArrowheads="1"/>
            </p:cNvSpPr>
            <p:nvPr/>
          </p:nvSpPr>
          <p:spPr bwMode="auto">
            <a:xfrm>
              <a:off x="3052" y="1324"/>
              <a:ext cx="765" cy="409"/>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ea typeface="ＭＳ Ｐゴシック" pitchFamily="34" charset="-128"/>
              </a:endParaRPr>
            </a:p>
          </p:txBody>
        </p:sp>
        <p:sp>
          <p:nvSpPr>
            <p:cNvPr id="125969" name="Rectangle 32"/>
            <p:cNvSpPr>
              <a:spLocks noChangeArrowheads="1"/>
            </p:cNvSpPr>
            <p:nvPr/>
          </p:nvSpPr>
          <p:spPr bwMode="auto">
            <a:xfrm>
              <a:off x="2854" y="2879"/>
              <a:ext cx="1158" cy="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400" b="1">
                  <a:ea typeface="ＭＳ Ｐゴシック" pitchFamily="34" charset="-128"/>
                </a:rPr>
                <a:t>http://www.mitegen.com/mic_catalog.php?c=insituplates</a:t>
              </a:r>
            </a:p>
          </p:txBody>
        </p:sp>
        <p:sp>
          <p:nvSpPr>
            <p:cNvPr id="125970" name="Rectangle 33"/>
            <p:cNvSpPr>
              <a:spLocks noChangeArrowheads="1"/>
            </p:cNvSpPr>
            <p:nvPr/>
          </p:nvSpPr>
          <p:spPr bwMode="auto">
            <a:xfrm>
              <a:off x="2854" y="1554"/>
              <a:ext cx="1161" cy="179"/>
            </a:xfrm>
            <a:prstGeom prst="rect">
              <a:avLst/>
            </a:prstGeom>
            <a:solidFill>
              <a:srgbClr val="4BFF4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800">
                  <a:ea typeface="ＭＳ Ｐゴシック" pitchFamily="34" charset="-128"/>
                </a:rPr>
                <a:t>100 </a:t>
              </a:r>
              <a:r>
                <a:rPr lang="el-GR" altLang="en-US" sz="1800">
                  <a:ea typeface="ＭＳ Ｐゴシック" pitchFamily="34" charset="-128"/>
                </a:rPr>
                <a:t>μ</a:t>
              </a:r>
              <a:r>
                <a:rPr lang="en-US" altLang="en-US" sz="1800">
                  <a:ea typeface="ＭＳ Ｐゴシック" pitchFamily="34" charset="-128"/>
                </a:rPr>
                <a:t>m</a:t>
              </a:r>
              <a:endParaRPr lang="el-GR" altLang="en-US" sz="1800">
                <a:ea typeface="ＭＳ Ｐゴシック" pitchFamily="34" charset="-128"/>
              </a:endParaRPr>
            </a:p>
          </p:txBody>
        </p:sp>
        <p:sp>
          <p:nvSpPr>
            <p:cNvPr id="125971" name="Rectangle 35"/>
            <p:cNvSpPr>
              <a:spLocks noChangeArrowheads="1"/>
            </p:cNvSpPr>
            <p:nvPr/>
          </p:nvSpPr>
          <p:spPr bwMode="auto">
            <a:xfrm>
              <a:off x="3400" y="1466"/>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ea typeface="ＭＳ Ｐゴシック" pitchFamily="34" charset="-128"/>
              </a:endParaRPr>
            </a:p>
          </p:txBody>
        </p:sp>
        <p:sp>
          <p:nvSpPr>
            <p:cNvPr id="125972" name="Text Box 37"/>
            <p:cNvSpPr txBox="1">
              <a:spLocks noChangeArrowheads="1"/>
            </p:cNvSpPr>
            <p:nvPr/>
          </p:nvSpPr>
          <p:spPr bwMode="auto">
            <a:xfrm>
              <a:off x="2971" y="2314"/>
              <a:ext cx="698"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800">
                  <a:ea typeface="ＭＳ Ｐゴシック" pitchFamily="34" charset="-128"/>
                </a:rPr>
                <a:t>MiTeGen</a:t>
              </a:r>
            </a:p>
            <a:p>
              <a:pPr algn="ctr" eaLnBrk="1" hangingPunct="1">
                <a:spcBef>
                  <a:spcPct val="0"/>
                </a:spcBef>
                <a:buFontTx/>
                <a:buNone/>
              </a:pPr>
              <a:r>
                <a:rPr lang="en-US" altLang="en-US" sz="1800">
                  <a:ea typeface="ＭＳ Ｐゴシック" pitchFamily="34" charset="-128"/>
                </a:rPr>
                <a:t>in-situ-1</a:t>
              </a:r>
            </a:p>
          </p:txBody>
        </p:sp>
        <p:sp>
          <p:nvSpPr>
            <p:cNvPr id="125973" name="Rectangle 45"/>
            <p:cNvSpPr>
              <a:spLocks noChangeArrowheads="1"/>
            </p:cNvSpPr>
            <p:nvPr/>
          </p:nvSpPr>
          <p:spPr bwMode="auto">
            <a:xfrm>
              <a:off x="2851" y="704"/>
              <a:ext cx="1161" cy="75"/>
            </a:xfrm>
            <a:prstGeom prst="rect">
              <a:avLst/>
            </a:prstGeom>
            <a:solidFill>
              <a:srgbClr val="4BFF4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l-GR" altLang="en-US" sz="1800">
                <a:ea typeface="ＭＳ Ｐゴシック" pitchFamily="34" charset="-128"/>
              </a:endParaRPr>
            </a:p>
          </p:txBody>
        </p:sp>
        <p:sp>
          <p:nvSpPr>
            <p:cNvPr id="125974" name="Text Box 46"/>
            <p:cNvSpPr txBox="1">
              <a:spLocks noChangeArrowheads="1"/>
            </p:cNvSpPr>
            <p:nvPr/>
          </p:nvSpPr>
          <p:spPr bwMode="auto">
            <a:xfrm>
              <a:off x="3003" y="721"/>
              <a:ext cx="92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ea typeface="ＭＳ Ｐゴシック" pitchFamily="34" charset="-128"/>
                </a:rPr>
                <a:t>~50 </a:t>
              </a:r>
              <a:r>
                <a:rPr lang="el-GR" altLang="en-US" sz="1800">
                  <a:ea typeface="ＭＳ Ｐゴシック" pitchFamily="34" charset="-128"/>
                </a:rPr>
                <a:t>μ</a:t>
              </a:r>
              <a:r>
                <a:rPr lang="en-US" altLang="en-US" sz="1800">
                  <a:ea typeface="ＭＳ Ｐゴシック" pitchFamily="34" charset="-128"/>
                </a:rPr>
                <a:t>m tape</a:t>
              </a:r>
              <a:endParaRPr lang="el-GR" altLang="en-US" sz="1800">
                <a:ea typeface="ＭＳ Ｐゴシック" pitchFamily="34" charset="-128"/>
              </a:endParaRPr>
            </a:p>
          </p:txBody>
        </p:sp>
      </p:grpSp>
      <p:grpSp>
        <p:nvGrpSpPr>
          <p:cNvPr id="125960" name="Group 60"/>
          <p:cNvGrpSpPr>
            <a:grpSpLocks/>
          </p:cNvGrpSpPr>
          <p:nvPr/>
        </p:nvGrpSpPr>
        <p:grpSpPr bwMode="auto">
          <a:xfrm>
            <a:off x="3743325" y="1441450"/>
            <a:ext cx="1860550" cy="4395788"/>
            <a:chOff x="4104" y="575"/>
            <a:chExt cx="1656" cy="2769"/>
          </a:xfrm>
        </p:grpSpPr>
        <p:sp>
          <p:nvSpPr>
            <p:cNvPr id="125962" name="Rectangle 41"/>
            <p:cNvSpPr>
              <a:spLocks noChangeArrowheads="1"/>
            </p:cNvSpPr>
            <p:nvPr/>
          </p:nvSpPr>
          <p:spPr bwMode="auto">
            <a:xfrm>
              <a:off x="4104" y="2879"/>
              <a:ext cx="1656" cy="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400" b="1">
                  <a:ea typeface="ＭＳ Ｐゴシック" pitchFamily="34" charset="-128"/>
                </a:rPr>
                <a:t>Ng, J. </a:t>
              </a:r>
              <a:r>
                <a:rPr lang="en-US" altLang="en-US" sz="1400" b="1" i="1">
                  <a:ea typeface="ＭＳ Ｐゴシック" pitchFamily="34" charset="-128"/>
                </a:rPr>
                <a:t>et al.</a:t>
              </a:r>
              <a:r>
                <a:rPr lang="en-US" altLang="en-US" sz="1400" b="1">
                  <a:ea typeface="ＭＳ Ｐゴシック" pitchFamily="34" charset="-128"/>
                </a:rPr>
                <a:t> (2008). </a:t>
              </a:r>
              <a:r>
                <a:rPr lang="en-US" altLang="en-US" sz="1400" b="1" i="1">
                  <a:ea typeface="ＭＳ Ｐゴシック" pitchFamily="34" charset="-128"/>
                </a:rPr>
                <a:t>Acta Cryst. D</a:t>
              </a:r>
              <a:r>
                <a:rPr lang="en-US" altLang="en-US" sz="1400" b="1">
                  <a:ea typeface="ＭＳ Ｐゴシック" pitchFamily="34" charset="-128"/>
                </a:rPr>
                <a:t> 64, 189-197. </a:t>
              </a:r>
            </a:p>
          </p:txBody>
        </p:sp>
        <p:sp>
          <p:nvSpPr>
            <p:cNvPr id="125963" name="Rectangle 42"/>
            <p:cNvSpPr>
              <a:spLocks noChangeArrowheads="1"/>
            </p:cNvSpPr>
            <p:nvPr/>
          </p:nvSpPr>
          <p:spPr bwMode="auto">
            <a:xfrm>
              <a:off x="4356" y="575"/>
              <a:ext cx="1161" cy="1497"/>
            </a:xfrm>
            <a:prstGeom prst="rect">
              <a:avLst/>
            </a:prstGeom>
            <a:solidFill>
              <a:srgbClr val="4BFF4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l-GR" altLang="en-US" sz="1800">
                <a:ea typeface="ＭＳ Ｐゴシック" pitchFamily="34" charset="-128"/>
              </a:endParaRPr>
            </a:p>
          </p:txBody>
        </p:sp>
        <p:sp>
          <p:nvSpPr>
            <p:cNvPr id="125964" name="Text Box 43"/>
            <p:cNvSpPr txBox="1">
              <a:spLocks noChangeArrowheads="1"/>
            </p:cNvSpPr>
            <p:nvPr/>
          </p:nvSpPr>
          <p:spPr bwMode="auto">
            <a:xfrm>
              <a:off x="4474" y="1780"/>
              <a:ext cx="67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ea typeface="ＭＳ Ｐゴシック" pitchFamily="34" charset="-128"/>
                </a:rPr>
                <a:t>1000 </a:t>
              </a:r>
              <a:r>
                <a:rPr lang="el-GR" altLang="en-US" sz="1800">
                  <a:ea typeface="ＭＳ Ｐゴシック" pitchFamily="34" charset="-128"/>
                </a:rPr>
                <a:t>μ</a:t>
              </a:r>
              <a:r>
                <a:rPr lang="en-US" altLang="en-US" sz="1800">
                  <a:ea typeface="ＭＳ Ｐゴシック" pitchFamily="34" charset="-128"/>
                </a:rPr>
                <a:t>m</a:t>
              </a:r>
            </a:p>
          </p:txBody>
        </p:sp>
        <p:sp>
          <p:nvSpPr>
            <p:cNvPr id="125965" name="Text Box 49"/>
            <p:cNvSpPr txBox="1">
              <a:spLocks noChangeArrowheads="1"/>
            </p:cNvSpPr>
            <p:nvPr/>
          </p:nvSpPr>
          <p:spPr bwMode="auto">
            <a:xfrm>
              <a:off x="4342" y="2314"/>
              <a:ext cx="1175" cy="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800">
                  <a:ea typeface="ＭＳ Ｐゴシック" pitchFamily="34" charset="-128"/>
                </a:rPr>
                <a:t>Microlytic</a:t>
              </a:r>
            </a:p>
            <a:p>
              <a:pPr algn="ctr" eaLnBrk="1" hangingPunct="1">
                <a:spcBef>
                  <a:spcPct val="0"/>
                </a:spcBef>
                <a:buFontTx/>
                <a:buNone/>
              </a:pPr>
              <a:r>
                <a:rPr lang="en-US" altLang="en-US" sz="1800">
                  <a:ea typeface="ＭＳ Ｐゴシック" pitchFamily="34" charset="-128"/>
                </a:rPr>
                <a:t>Crystal Former™</a:t>
              </a:r>
            </a:p>
          </p:txBody>
        </p:sp>
        <p:sp>
          <p:nvSpPr>
            <p:cNvPr id="125966" name="Rectangle 51"/>
            <p:cNvSpPr>
              <a:spLocks noChangeArrowheads="1"/>
            </p:cNvSpPr>
            <p:nvPr/>
          </p:nvSpPr>
          <p:spPr bwMode="auto">
            <a:xfrm>
              <a:off x="4777" y="638"/>
              <a:ext cx="320" cy="17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ea typeface="ＭＳ Ｐゴシック" pitchFamily="34" charset="-128"/>
              </a:endParaRPr>
            </a:p>
          </p:txBody>
        </p:sp>
        <p:sp>
          <p:nvSpPr>
            <p:cNvPr id="125967" name="Rectangle 52"/>
            <p:cNvSpPr>
              <a:spLocks noChangeArrowheads="1"/>
            </p:cNvSpPr>
            <p:nvPr/>
          </p:nvSpPr>
          <p:spPr bwMode="auto">
            <a:xfrm>
              <a:off x="4891" y="707"/>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ea typeface="ＭＳ Ｐゴシック" pitchFamily="34" charset="-128"/>
              </a:endParaRPr>
            </a:p>
          </p:txBody>
        </p:sp>
      </p:grpSp>
      <p:sp>
        <p:nvSpPr>
          <p:cNvPr id="125961" name="TextBox 1"/>
          <p:cNvSpPr txBox="1">
            <a:spLocks noChangeArrowheads="1"/>
          </p:cNvSpPr>
          <p:nvPr/>
        </p:nvSpPr>
        <p:spPr bwMode="auto">
          <a:xfrm>
            <a:off x="0" y="0"/>
            <a:ext cx="9144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150000"/>
              </a:lnSpc>
              <a:spcBef>
                <a:spcPct val="0"/>
              </a:spcBef>
              <a:buFontTx/>
              <a:buNone/>
            </a:pPr>
            <a:r>
              <a:rPr lang="en-US" altLang="en-US" i="1">
                <a:ea typeface="ＭＳ Ｐゴシック" pitchFamily="34" charset="-128"/>
              </a:rPr>
              <a:t>in-situ</a:t>
            </a:r>
            <a:r>
              <a:rPr lang="en-US" altLang="en-US">
                <a:ea typeface="ＭＳ Ｐゴシック" pitchFamily="34" charset="-128"/>
              </a:rPr>
              <a:t> diffraction systems</a:t>
            </a:r>
          </a:p>
        </p:txBody>
      </p:sp>
    </p:spTree>
    <p:extLst>
      <p:ext uri="{BB962C8B-B14F-4D97-AF65-F5344CB8AC3E}">
        <p14:creationId xmlns:p14="http://schemas.microsoft.com/office/powerpoint/2010/main" val="2494910418"/>
      </p:ext>
    </p:extLst>
  </p:cSld>
  <p:clrMapOvr>
    <a:masterClrMapping/>
  </p:clrMapOvr>
  <p:transition spd="med"/>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Text Box 3"/>
          <p:cNvSpPr txBox="1">
            <a:spLocks noChangeArrowheads="1"/>
          </p:cNvSpPr>
          <p:nvPr/>
        </p:nvSpPr>
        <p:spPr bwMode="auto">
          <a:xfrm>
            <a:off x="563563" y="1784350"/>
            <a:ext cx="7878762" cy="344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4000">
                <a:solidFill>
                  <a:srgbClr val="000000"/>
                </a:solidFill>
              </a:rPr>
              <a:t>1 </a:t>
            </a:r>
            <a:r>
              <a:rPr lang="el-GR" altLang="en-US" sz="4000">
                <a:solidFill>
                  <a:srgbClr val="000000"/>
                </a:solidFill>
              </a:rPr>
              <a:t>μ</a:t>
            </a:r>
            <a:r>
              <a:rPr lang="en-US" altLang="en-US" sz="4000">
                <a:solidFill>
                  <a:srgbClr val="000000"/>
                </a:solidFill>
              </a:rPr>
              <a:t>m crystal	≈ 	1 </a:t>
            </a:r>
            <a:r>
              <a:rPr lang="el-GR" altLang="en-US" sz="4000">
                <a:solidFill>
                  <a:srgbClr val="000000"/>
                </a:solidFill>
              </a:rPr>
              <a:t>μ</a:t>
            </a:r>
            <a:r>
              <a:rPr lang="en-US" altLang="en-US" sz="4000">
                <a:solidFill>
                  <a:srgbClr val="000000"/>
                </a:solidFill>
              </a:rPr>
              <a:t>m water</a:t>
            </a:r>
          </a:p>
          <a:p>
            <a:pPr eaLnBrk="1" hangingPunct="1">
              <a:spcBef>
                <a:spcPct val="50000"/>
              </a:spcBef>
              <a:buFontTx/>
              <a:buNone/>
            </a:pPr>
            <a:r>
              <a:rPr lang="en-US" altLang="en-US" sz="4000">
                <a:solidFill>
                  <a:srgbClr val="000000"/>
                </a:solidFill>
              </a:rPr>
              <a:t>				≈ 	1 </a:t>
            </a:r>
            <a:r>
              <a:rPr lang="el-GR" altLang="en-US" sz="4000">
                <a:solidFill>
                  <a:srgbClr val="000000"/>
                </a:solidFill>
              </a:rPr>
              <a:t>μ</a:t>
            </a:r>
            <a:r>
              <a:rPr lang="en-US" altLang="en-US" sz="4000">
                <a:solidFill>
                  <a:srgbClr val="000000"/>
                </a:solidFill>
              </a:rPr>
              <a:t>m plastic</a:t>
            </a:r>
          </a:p>
          <a:p>
            <a:pPr eaLnBrk="1" hangingPunct="1">
              <a:spcBef>
                <a:spcPct val="50000"/>
              </a:spcBef>
              <a:buFontTx/>
              <a:buNone/>
            </a:pPr>
            <a:r>
              <a:rPr lang="en-US" altLang="en-US" sz="4000">
                <a:solidFill>
                  <a:srgbClr val="000000"/>
                </a:solidFill>
              </a:rPr>
              <a:t>				≈ 	0.1 </a:t>
            </a:r>
            <a:r>
              <a:rPr lang="el-GR" altLang="en-US" sz="4000">
                <a:solidFill>
                  <a:srgbClr val="000000"/>
                </a:solidFill>
              </a:rPr>
              <a:t>μ</a:t>
            </a:r>
            <a:r>
              <a:rPr lang="en-US" altLang="en-US" sz="4000">
                <a:solidFill>
                  <a:srgbClr val="000000"/>
                </a:solidFill>
              </a:rPr>
              <a:t>m glass</a:t>
            </a:r>
          </a:p>
          <a:p>
            <a:pPr eaLnBrk="1" hangingPunct="1">
              <a:spcBef>
                <a:spcPct val="50000"/>
              </a:spcBef>
              <a:buFontTx/>
              <a:buNone/>
            </a:pPr>
            <a:r>
              <a:rPr lang="en-US" altLang="en-US" sz="4000">
                <a:solidFill>
                  <a:srgbClr val="000000"/>
                </a:solidFill>
              </a:rPr>
              <a:t>				≈ 	1000 </a:t>
            </a:r>
            <a:r>
              <a:rPr lang="el-GR" altLang="en-US" sz="4000">
                <a:solidFill>
                  <a:srgbClr val="000000"/>
                </a:solidFill>
              </a:rPr>
              <a:t>μ</a:t>
            </a:r>
            <a:r>
              <a:rPr lang="en-US" altLang="en-US" sz="4000">
                <a:solidFill>
                  <a:srgbClr val="000000"/>
                </a:solidFill>
              </a:rPr>
              <a:t>m air</a:t>
            </a:r>
            <a:endParaRPr lang="el-GR" altLang="en-US" sz="4000">
              <a:solidFill>
                <a:srgbClr val="000000"/>
              </a:solidFill>
            </a:endParaRPr>
          </a:p>
        </p:txBody>
      </p:sp>
      <p:sp>
        <p:nvSpPr>
          <p:cNvPr id="124931" name="Rectangle 2"/>
          <p:cNvSpPr>
            <a:spLocks noGrp="1" noChangeArrowheads="1"/>
          </p:cNvSpPr>
          <p:nvPr>
            <p:ph type="title"/>
          </p:nvPr>
        </p:nvSpPr>
        <p:spPr/>
        <p:txBody>
          <a:bodyPr/>
          <a:lstStyle/>
          <a:p>
            <a:pPr eaLnBrk="1" hangingPunct="1"/>
            <a:r>
              <a:rPr lang="en-US" altLang="en-US" smtClean="0"/>
              <a:t>X-ray scattering “rules”:</a:t>
            </a:r>
          </a:p>
        </p:txBody>
      </p:sp>
      <p:grpSp>
        <p:nvGrpSpPr>
          <p:cNvPr id="4" name="Group 12"/>
          <p:cNvGrpSpPr>
            <a:grpSpLocks/>
          </p:cNvGrpSpPr>
          <p:nvPr/>
        </p:nvGrpSpPr>
        <p:grpSpPr bwMode="auto">
          <a:xfrm rot="5400000">
            <a:off x="592137" y="4033838"/>
            <a:ext cx="2238375" cy="501650"/>
            <a:chOff x="1288" y="3758"/>
            <a:chExt cx="1410" cy="316"/>
          </a:xfrm>
        </p:grpSpPr>
        <p:sp>
          <p:nvSpPr>
            <p:cNvPr id="124948" name="Freeform 13"/>
            <p:cNvSpPr>
              <a:spLocks noChangeAspect="1"/>
            </p:cNvSpPr>
            <p:nvPr/>
          </p:nvSpPr>
          <p:spPr bwMode="auto">
            <a:xfrm>
              <a:off x="1288" y="3758"/>
              <a:ext cx="764" cy="316"/>
            </a:xfrm>
            <a:custGeom>
              <a:avLst/>
              <a:gdLst>
                <a:gd name="T0" fmla="*/ 220 w 2552"/>
                <a:gd name="T1" fmla="*/ 27 h 1384"/>
                <a:gd name="T2" fmla="*/ 108 w 2552"/>
                <a:gd name="T3" fmla="*/ 67 h 1384"/>
                <a:gd name="T4" fmla="*/ 31 w 2552"/>
                <a:gd name="T5" fmla="*/ 59 h 1384"/>
                <a:gd name="T6" fmla="*/ 1 w 2552"/>
                <a:gd name="T7" fmla="*/ 32 h 1384"/>
                <a:gd name="T8" fmla="*/ 27 w 2552"/>
                <a:gd name="T9" fmla="*/ 7 h 1384"/>
                <a:gd name="T10" fmla="*/ 96 w 2552"/>
                <a:gd name="T11" fmla="*/ 2 h 1384"/>
                <a:gd name="T12" fmla="*/ 151 w 2552"/>
                <a:gd name="T13" fmla="*/ 17 h 1384"/>
                <a:gd name="T14" fmla="*/ 212 w 2552"/>
                <a:gd name="T15" fmla="*/ 29 h 1384"/>
                <a:gd name="T16" fmla="*/ 229 w 2552"/>
                <a:gd name="T17" fmla="*/ 29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49" name="Rectangle 14"/>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124950" name="Freeform 15"/>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51" name="Freeform 16"/>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52" name="Oval 17"/>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grpSp>
      <p:grpSp>
        <p:nvGrpSpPr>
          <p:cNvPr id="3" name="Group 2"/>
          <p:cNvGrpSpPr>
            <a:grpSpLocks/>
          </p:cNvGrpSpPr>
          <p:nvPr/>
        </p:nvGrpSpPr>
        <p:grpSpPr bwMode="auto">
          <a:xfrm>
            <a:off x="2090738" y="2965450"/>
            <a:ext cx="1809750" cy="2449513"/>
            <a:chOff x="2090550" y="2964790"/>
            <a:chExt cx="1810415" cy="2449974"/>
          </a:xfrm>
        </p:grpSpPr>
        <p:sp>
          <p:nvSpPr>
            <p:cNvPr id="124941" name="Freeform 3"/>
            <p:cNvSpPr>
              <a:spLocks/>
            </p:cNvSpPr>
            <p:nvPr/>
          </p:nvSpPr>
          <p:spPr bwMode="auto">
            <a:xfrm rot="-7731896">
              <a:off x="1964267" y="3091073"/>
              <a:ext cx="2062982" cy="1810415"/>
            </a:xfrm>
            <a:custGeom>
              <a:avLst/>
              <a:gdLst>
                <a:gd name="T0" fmla="*/ 663460 w 12531"/>
                <a:gd name="T1" fmla="*/ 1074143 h 11874"/>
                <a:gd name="T2" fmla="*/ 1350956 w 12531"/>
                <a:gd name="T3" fmla="*/ 1775500 h 11874"/>
                <a:gd name="T4" fmla="*/ 2004209 w 12531"/>
                <a:gd name="T5" fmla="*/ 1619524 h 11874"/>
                <a:gd name="T6" fmla="*/ 1904937 w 12531"/>
                <a:gd name="T7" fmla="*/ 891638 h 11874"/>
                <a:gd name="T8" fmla="*/ 1238184 w 12531"/>
                <a:gd name="T9" fmla="*/ 474178 h 11874"/>
                <a:gd name="T10" fmla="*/ 11359 w 12531"/>
                <a:gd name="T11" fmla="*/ 13875 h 11874"/>
                <a:gd name="T12" fmla="*/ 663460 w 12531"/>
                <a:gd name="T13" fmla="*/ 1074143 h 118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531" h="11874">
                  <a:moveTo>
                    <a:pt x="4030" y="7045"/>
                  </a:moveTo>
                  <a:cubicBezTo>
                    <a:pt x="5386" y="8971"/>
                    <a:pt x="6849" y="11049"/>
                    <a:pt x="8206" y="11645"/>
                  </a:cubicBezTo>
                  <a:cubicBezTo>
                    <a:pt x="9562" y="12240"/>
                    <a:pt x="11503" y="11601"/>
                    <a:pt x="12174" y="10622"/>
                  </a:cubicBezTo>
                  <a:cubicBezTo>
                    <a:pt x="12845" y="9643"/>
                    <a:pt x="12529" y="7259"/>
                    <a:pt x="11571" y="5848"/>
                  </a:cubicBezTo>
                  <a:cubicBezTo>
                    <a:pt x="10613" y="4437"/>
                    <a:pt x="9016" y="3734"/>
                    <a:pt x="7521" y="3110"/>
                  </a:cubicBezTo>
                  <a:cubicBezTo>
                    <a:pt x="6026" y="2485"/>
                    <a:pt x="649" y="-565"/>
                    <a:pt x="69" y="91"/>
                  </a:cubicBezTo>
                  <a:cubicBezTo>
                    <a:pt x="-509" y="747"/>
                    <a:pt x="2674" y="5119"/>
                    <a:pt x="4030" y="7045"/>
                  </a:cubicBezTo>
                  <a:close/>
                </a:path>
              </a:pathLst>
            </a:custGeom>
            <a:solidFill>
              <a:srgbClr val="FFC000"/>
            </a:solidFill>
            <a:ln w="9525">
              <a:solidFill>
                <a:schemeClr val="tx1"/>
              </a:solidFill>
              <a:round/>
              <a:headEnd/>
              <a:tailEnd/>
            </a:ln>
          </p:spPr>
          <p:txBody>
            <a:bodyPr/>
            <a:lstStyle/>
            <a:p>
              <a:endParaRPr lang="en-US"/>
            </a:p>
          </p:txBody>
        </p:sp>
        <p:grpSp>
          <p:nvGrpSpPr>
            <p:cNvPr id="124942" name="Group 12"/>
            <p:cNvGrpSpPr>
              <a:grpSpLocks/>
            </p:cNvGrpSpPr>
            <p:nvPr/>
          </p:nvGrpSpPr>
          <p:grpSpPr bwMode="auto">
            <a:xfrm rot="5400000">
              <a:off x="1762102" y="4044752"/>
              <a:ext cx="2238375" cy="501650"/>
              <a:chOff x="1288" y="3758"/>
              <a:chExt cx="1410" cy="316"/>
            </a:xfrm>
          </p:grpSpPr>
          <p:sp>
            <p:nvSpPr>
              <p:cNvPr id="124943" name="Freeform 13"/>
              <p:cNvSpPr>
                <a:spLocks noChangeAspect="1"/>
              </p:cNvSpPr>
              <p:nvPr/>
            </p:nvSpPr>
            <p:spPr bwMode="auto">
              <a:xfrm>
                <a:off x="1288" y="3758"/>
                <a:ext cx="764" cy="316"/>
              </a:xfrm>
              <a:custGeom>
                <a:avLst/>
                <a:gdLst>
                  <a:gd name="T0" fmla="*/ 220 w 2552"/>
                  <a:gd name="T1" fmla="*/ 27 h 1384"/>
                  <a:gd name="T2" fmla="*/ 108 w 2552"/>
                  <a:gd name="T3" fmla="*/ 67 h 1384"/>
                  <a:gd name="T4" fmla="*/ 31 w 2552"/>
                  <a:gd name="T5" fmla="*/ 59 h 1384"/>
                  <a:gd name="T6" fmla="*/ 1 w 2552"/>
                  <a:gd name="T7" fmla="*/ 32 h 1384"/>
                  <a:gd name="T8" fmla="*/ 27 w 2552"/>
                  <a:gd name="T9" fmla="*/ 7 h 1384"/>
                  <a:gd name="T10" fmla="*/ 96 w 2552"/>
                  <a:gd name="T11" fmla="*/ 2 h 1384"/>
                  <a:gd name="T12" fmla="*/ 151 w 2552"/>
                  <a:gd name="T13" fmla="*/ 17 h 1384"/>
                  <a:gd name="T14" fmla="*/ 212 w 2552"/>
                  <a:gd name="T15" fmla="*/ 29 h 1384"/>
                  <a:gd name="T16" fmla="*/ 229 w 2552"/>
                  <a:gd name="T17" fmla="*/ 29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44" name="Rectangle 14"/>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124945" name="Freeform 15"/>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46" name="Freeform 16"/>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47" name="Oval 17"/>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grpSp>
      </p:grpSp>
      <p:grpSp>
        <p:nvGrpSpPr>
          <p:cNvPr id="2" name="Group 1"/>
          <p:cNvGrpSpPr>
            <a:grpSpLocks/>
          </p:cNvGrpSpPr>
          <p:nvPr/>
        </p:nvGrpSpPr>
        <p:grpSpPr bwMode="auto">
          <a:xfrm>
            <a:off x="641350" y="3429000"/>
            <a:ext cx="373063" cy="1449388"/>
            <a:chOff x="640737" y="3429162"/>
            <a:chExt cx="373063" cy="1449256"/>
          </a:xfrm>
        </p:grpSpPr>
        <p:sp>
          <p:nvSpPr>
            <p:cNvPr id="124935" name="Freeform 13"/>
            <p:cNvSpPr>
              <a:spLocks noChangeAspect="1"/>
            </p:cNvSpPr>
            <p:nvPr/>
          </p:nvSpPr>
          <p:spPr bwMode="auto">
            <a:xfrm rot="5400000">
              <a:off x="584381" y="3485518"/>
              <a:ext cx="390525" cy="277813"/>
            </a:xfrm>
            <a:custGeom>
              <a:avLst/>
              <a:gdLst>
                <a:gd name="T0" fmla="*/ 112475 w 2552"/>
                <a:gd name="T1" fmla="*/ 23486 h 1384"/>
                <a:gd name="T2" fmla="*/ 55396 w 2552"/>
                <a:gd name="T3" fmla="*/ 58614 h 1384"/>
                <a:gd name="T4" fmla="*/ 15762 w 2552"/>
                <a:gd name="T5" fmla="*/ 51990 h 1384"/>
                <a:gd name="T6" fmla="*/ 306 w 2552"/>
                <a:gd name="T7" fmla="*/ 27902 h 1384"/>
                <a:gd name="T8" fmla="*/ 13619 w 2552"/>
                <a:gd name="T9" fmla="*/ 5821 h 1384"/>
                <a:gd name="T10" fmla="*/ 48816 w 2552"/>
                <a:gd name="T11" fmla="*/ 1405 h 1384"/>
                <a:gd name="T12" fmla="*/ 77279 w 2552"/>
                <a:gd name="T13" fmla="*/ 14653 h 1384"/>
                <a:gd name="T14" fmla="*/ 108190 w 2552"/>
                <a:gd name="T15" fmla="*/ 25694 h 1384"/>
                <a:gd name="T16" fmla="*/ 116913 w 2552"/>
                <a:gd name="T17" fmla="*/ 25694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36" name="Rectangle 14"/>
            <p:cNvSpPr>
              <a:spLocks noChangeArrowheads="1"/>
            </p:cNvSpPr>
            <p:nvPr/>
          </p:nvSpPr>
          <p:spPr bwMode="auto">
            <a:xfrm rot="5400000">
              <a:off x="715350" y="3551399"/>
              <a:ext cx="88900" cy="889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124937" name="Oval 17"/>
            <p:cNvSpPr>
              <a:spLocks noChangeArrowheads="1"/>
            </p:cNvSpPr>
            <p:nvPr/>
          </p:nvSpPr>
          <p:spPr bwMode="auto">
            <a:xfrm rot="5400000">
              <a:off x="875687" y="4251487"/>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124938" name="Freeform 15"/>
            <p:cNvSpPr>
              <a:spLocks/>
            </p:cNvSpPr>
            <p:nvPr/>
          </p:nvSpPr>
          <p:spPr bwMode="auto">
            <a:xfrm rot="5400000">
              <a:off x="237210" y="4260880"/>
              <a:ext cx="1130300" cy="104775"/>
            </a:xfrm>
            <a:custGeom>
              <a:avLst/>
              <a:gdLst>
                <a:gd name="T0" fmla="*/ 0 w 712"/>
                <a:gd name="T1" fmla="*/ 84138 h 66"/>
                <a:gd name="T2" fmla="*/ 196850 w 712"/>
                <a:gd name="T3" fmla="*/ 1588 h 66"/>
                <a:gd name="T4" fmla="*/ 419100 w 712"/>
                <a:gd name="T5" fmla="*/ 96838 h 66"/>
                <a:gd name="T6" fmla="*/ 666750 w 712"/>
                <a:gd name="T7" fmla="*/ 7938 h 66"/>
                <a:gd name="T8" fmla="*/ 895350 w 712"/>
                <a:gd name="T9" fmla="*/ 103188 h 66"/>
                <a:gd name="T10" fmla="*/ 1130300 w 712"/>
                <a:gd name="T11" fmla="*/ 158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39" name="Freeform 16"/>
            <p:cNvSpPr>
              <a:spLocks/>
            </p:cNvSpPr>
            <p:nvPr/>
          </p:nvSpPr>
          <p:spPr bwMode="auto">
            <a:xfrm rot="16200000" flipH="1">
              <a:off x="243560" y="4222780"/>
              <a:ext cx="1130300" cy="104775"/>
            </a:xfrm>
            <a:custGeom>
              <a:avLst/>
              <a:gdLst>
                <a:gd name="T0" fmla="*/ 0 w 712"/>
                <a:gd name="T1" fmla="*/ 84138 h 66"/>
                <a:gd name="T2" fmla="*/ 196850 w 712"/>
                <a:gd name="T3" fmla="*/ 1588 h 66"/>
                <a:gd name="T4" fmla="*/ 419100 w 712"/>
                <a:gd name="T5" fmla="*/ 96838 h 66"/>
                <a:gd name="T6" fmla="*/ 666750 w 712"/>
                <a:gd name="T7" fmla="*/ 7938 h 66"/>
                <a:gd name="T8" fmla="*/ 895350 w 712"/>
                <a:gd name="T9" fmla="*/ 103188 h 66"/>
                <a:gd name="T10" fmla="*/ 1130300 w 712"/>
                <a:gd name="T11" fmla="*/ 158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40" name="Oval 17"/>
            <p:cNvSpPr>
              <a:spLocks noChangeArrowheads="1"/>
            </p:cNvSpPr>
            <p:nvPr/>
          </p:nvSpPr>
          <p:spPr bwMode="auto">
            <a:xfrm rot="5400000">
              <a:off x="837285" y="3689380"/>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grpSp>
    </p:spTree>
    <p:extLst>
      <p:ext uri="{BB962C8B-B14F-4D97-AF65-F5344CB8AC3E}">
        <p14:creationId xmlns:p14="http://schemas.microsoft.com/office/powerpoint/2010/main" val="179451666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5715">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15715">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1571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609600" y="22225"/>
            <a:ext cx="7772400" cy="1044575"/>
          </a:xfrm>
        </p:spPr>
        <p:txBody>
          <a:bodyPr/>
          <a:lstStyle/>
          <a:p>
            <a:r>
              <a:rPr lang="en-US" altLang="en-US" smtClean="0"/>
              <a:t>Si(111) vs multilayers</a:t>
            </a:r>
          </a:p>
        </p:txBody>
      </p:sp>
      <p:pic>
        <p:nvPicPr>
          <p:cNvPr id="2051" name="Picture 2" descr="http://bl831.als.lbl.gov/%7Ejamesh/MX_w_ML/Si111_spots_4A.jpg"/>
          <p:cNvPicPr>
            <a:picLocks noChangeAspect="1" noChangeArrowheads="1"/>
          </p:cNvPicPr>
          <p:nvPr/>
        </p:nvPicPr>
        <p:blipFill>
          <a:blip r:embed="rId2">
            <a:extLst>
              <a:ext uri="{28A0092B-C50C-407E-A947-70E740481C1C}">
                <a14:useLocalDpi xmlns:a14="http://schemas.microsoft.com/office/drawing/2010/main" val="0"/>
              </a:ext>
            </a:extLst>
          </a:blip>
          <a:srcRect t="27296" b="13521"/>
          <a:stretch>
            <a:fillRect/>
          </a:stretch>
        </p:blipFill>
        <p:spPr bwMode="auto">
          <a:xfrm>
            <a:off x="1857375" y="2176463"/>
            <a:ext cx="3171825"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http://bl831.als.lbl.gov/%7Ejamesh/MX_w_ML/multilayer_spots_4A.jpg"/>
          <p:cNvPicPr>
            <a:picLocks noChangeAspect="1" noChangeArrowheads="1"/>
          </p:cNvPicPr>
          <p:nvPr/>
        </p:nvPicPr>
        <p:blipFill>
          <a:blip r:embed="rId3">
            <a:extLst>
              <a:ext uri="{28A0092B-C50C-407E-A947-70E740481C1C}">
                <a14:useLocalDpi xmlns:a14="http://schemas.microsoft.com/office/drawing/2010/main" val="0"/>
              </a:ext>
            </a:extLst>
          </a:blip>
          <a:srcRect t="27296" b="13521"/>
          <a:stretch>
            <a:fillRect/>
          </a:stretch>
        </p:blipFill>
        <p:spPr bwMode="auto">
          <a:xfrm>
            <a:off x="5181600" y="2176463"/>
            <a:ext cx="3171825"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6" descr="http://bl831.als.lbl.gov/%7Ejamesh/MX_w_ML/Si111_spot_1.9A.jpg"/>
          <p:cNvPicPr>
            <a:picLocks noChangeAspect="1" noChangeArrowheads="1"/>
          </p:cNvPicPr>
          <p:nvPr/>
        </p:nvPicPr>
        <p:blipFill>
          <a:blip r:embed="rId4">
            <a:extLst>
              <a:ext uri="{28A0092B-C50C-407E-A947-70E740481C1C}">
                <a14:useLocalDpi xmlns:a14="http://schemas.microsoft.com/office/drawing/2010/main" val="0"/>
              </a:ext>
            </a:extLst>
          </a:blip>
          <a:srcRect t="27364" b="13454"/>
          <a:stretch>
            <a:fillRect/>
          </a:stretch>
        </p:blipFill>
        <p:spPr bwMode="auto">
          <a:xfrm>
            <a:off x="1857375" y="4343400"/>
            <a:ext cx="3171825"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8" descr="http://bl831.als.lbl.gov/%7Ejamesh/MX_w_ML/multilayer_spot_1.9A.jpg"/>
          <p:cNvPicPr>
            <a:picLocks noChangeAspect="1" noChangeArrowheads="1"/>
          </p:cNvPicPr>
          <p:nvPr/>
        </p:nvPicPr>
        <p:blipFill>
          <a:blip r:embed="rId5">
            <a:extLst>
              <a:ext uri="{28A0092B-C50C-407E-A947-70E740481C1C}">
                <a14:useLocalDpi xmlns:a14="http://schemas.microsoft.com/office/drawing/2010/main" val="0"/>
              </a:ext>
            </a:extLst>
          </a:blip>
          <a:srcRect t="27364" b="13454"/>
          <a:stretch>
            <a:fillRect/>
          </a:stretch>
        </p:blipFill>
        <p:spPr bwMode="auto">
          <a:xfrm>
            <a:off x="5181600" y="4343400"/>
            <a:ext cx="3171825"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5" name="TextBox 3"/>
          <p:cNvSpPr txBox="1">
            <a:spLocks noChangeArrowheads="1"/>
          </p:cNvSpPr>
          <p:nvPr/>
        </p:nvSpPr>
        <p:spPr bwMode="auto">
          <a:xfrm>
            <a:off x="2514600" y="1285875"/>
            <a:ext cx="12636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sz="2800"/>
              <a:t>0.014%</a:t>
            </a:r>
          </a:p>
          <a:p>
            <a:pPr algn="ctr"/>
            <a:r>
              <a:rPr lang="en-US" altLang="en-US"/>
              <a:t>Si(111)</a:t>
            </a:r>
          </a:p>
        </p:txBody>
      </p:sp>
      <p:sp>
        <p:nvSpPr>
          <p:cNvPr id="2056" name="TextBox 8"/>
          <p:cNvSpPr txBox="1">
            <a:spLocks noChangeArrowheads="1"/>
          </p:cNvSpPr>
          <p:nvPr/>
        </p:nvSpPr>
        <p:spPr bwMode="auto">
          <a:xfrm>
            <a:off x="6477000" y="1301750"/>
            <a:ext cx="11303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sz="2800"/>
              <a:t>1%</a:t>
            </a:r>
          </a:p>
          <a:p>
            <a:pPr algn="ctr"/>
            <a:r>
              <a:rPr lang="en-US" altLang="en-US"/>
              <a:t>multilayer</a:t>
            </a:r>
          </a:p>
        </p:txBody>
      </p:sp>
      <p:sp>
        <p:nvSpPr>
          <p:cNvPr id="2057" name="TextBox 4"/>
          <p:cNvSpPr txBox="1">
            <a:spLocks noChangeArrowheads="1"/>
          </p:cNvSpPr>
          <p:nvPr/>
        </p:nvSpPr>
        <p:spPr bwMode="auto">
          <a:xfrm>
            <a:off x="530225" y="2876550"/>
            <a:ext cx="7334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3200" b="1"/>
              <a:t>4 Å</a:t>
            </a:r>
          </a:p>
        </p:txBody>
      </p:sp>
      <p:sp>
        <p:nvSpPr>
          <p:cNvPr id="2058" name="TextBox 10"/>
          <p:cNvSpPr txBox="1">
            <a:spLocks noChangeArrowheads="1"/>
          </p:cNvSpPr>
          <p:nvPr/>
        </p:nvSpPr>
        <p:spPr bwMode="auto">
          <a:xfrm>
            <a:off x="373063" y="5043488"/>
            <a:ext cx="10525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3200" b="1"/>
              <a:t>1.9 Å</a:t>
            </a:r>
          </a:p>
        </p:txBody>
      </p:sp>
      <p:sp>
        <p:nvSpPr>
          <p:cNvPr id="2059" name="TextBox 5"/>
          <p:cNvSpPr txBox="1">
            <a:spLocks noChangeArrowheads="1"/>
          </p:cNvSpPr>
          <p:nvPr/>
        </p:nvSpPr>
        <p:spPr bwMode="auto">
          <a:xfrm>
            <a:off x="165100" y="4033838"/>
            <a:ext cx="14525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2400"/>
              <a:t>resolution</a:t>
            </a:r>
          </a:p>
        </p:txBody>
      </p:sp>
      <p:sp>
        <p:nvSpPr>
          <p:cNvPr id="2060" name="TextBox 6"/>
          <p:cNvSpPr txBox="1">
            <a:spLocks noChangeArrowheads="1"/>
          </p:cNvSpPr>
          <p:nvPr/>
        </p:nvSpPr>
        <p:spPr bwMode="auto">
          <a:xfrm>
            <a:off x="4294188" y="1285875"/>
            <a:ext cx="14700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sz="2400"/>
              <a:t>spectral</a:t>
            </a:r>
          </a:p>
          <a:p>
            <a:pPr algn="ctr"/>
            <a:r>
              <a:rPr lang="en-US" altLang="en-US" sz="2400"/>
              <a:t>dispersion</a:t>
            </a:r>
          </a:p>
        </p:txBody>
      </p:sp>
    </p:spTree>
    <p:extLst>
      <p:ext uri="{BB962C8B-B14F-4D97-AF65-F5344CB8AC3E}">
        <p14:creationId xmlns:p14="http://schemas.microsoft.com/office/powerpoint/2010/main" val="5914029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a:xfrm>
            <a:off x="685800" y="0"/>
            <a:ext cx="7772400" cy="1143000"/>
          </a:xfrm>
          <a:noFill/>
        </p:spPr>
        <p:txBody>
          <a:bodyPr/>
          <a:lstStyle/>
          <a:p>
            <a:pPr eaLnBrk="1" hangingPunct="1"/>
            <a:r>
              <a:rPr lang="en-US" altLang="en-US" sz="5400" smtClean="0"/>
              <a:t>Beam Flicker</a:t>
            </a:r>
          </a:p>
        </p:txBody>
      </p:sp>
      <p:graphicFrame>
        <p:nvGraphicFramePr>
          <p:cNvPr id="167939" name="Object 3"/>
          <p:cNvGraphicFramePr>
            <a:graphicFrameLocks noChangeAspect="1"/>
          </p:cNvGraphicFramePr>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35848"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67940" name="Text Box 4"/>
          <p:cNvSpPr txBox="1">
            <a:spLocks noChangeArrowheads="1"/>
          </p:cNvSpPr>
          <p:nvPr/>
        </p:nvSpPr>
        <p:spPr bwMode="auto">
          <a:xfrm>
            <a:off x="3570288" y="6057900"/>
            <a:ext cx="26987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a:t>time (seconds)</a:t>
            </a:r>
          </a:p>
        </p:txBody>
      </p:sp>
      <p:sp>
        <p:nvSpPr>
          <p:cNvPr id="167941" name="Text Box 5"/>
          <p:cNvSpPr txBox="1">
            <a:spLocks noChangeArrowheads="1"/>
          </p:cNvSpPr>
          <p:nvPr/>
        </p:nvSpPr>
        <p:spPr bwMode="auto">
          <a:xfrm rot="-5400000">
            <a:off x="-999331" y="3075782"/>
            <a:ext cx="27940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a:t>normalized flux</a:t>
            </a:r>
          </a:p>
        </p:txBody>
      </p:sp>
      <p:sp>
        <p:nvSpPr>
          <p:cNvPr id="167942" name="Line 6"/>
          <p:cNvSpPr>
            <a:spLocks noChangeShapeType="1"/>
          </p:cNvSpPr>
          <p:nvPr/>
        </p:nvSpPr>
        <p:spPr bwMode="auto">
          <a:xfrm flipH="1">
            <a:off x="6613525" y="1143000"/>
            <a:ext cx="865188" cy="998538"/>
          </a:xfrm>
          <a:prstGeom prst="line">
            <a:avLst/>
          </a:prstGeom>
          <a:noFill/>
          <a:ln w="5715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7943" name="Text Box 7"/>
          <p:cNvSpPr txBox="1">
            <a:spLocks noChangeArrowheads="1"/>
          </p:cNvSpPr>
          <p:nvPr/>
        </p:nvSpPr>
        <p:spPr bwMode="auto">
          <a:xfrm>
            <a:off x="7478713" y="752475"/>
            <a:ext cx="1365250" cy="50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50000"/>
              </a:lnSpc>
              <a:spcBef>
                <a:spcPct val="50000"/>
              </a:spcBef>
              <a:buFontTx/>
              <a:buNone/>
            </a:pPr>
            <a:r>
              <a:rPr lang="en-US" altLang="en-US" sz="1800"/>
              <a:t>pinhole</a:t>
            </a:r>
          </a:p>
          <a:p>
            <a:pPr eaLnBrk="1" hangingPunct="1">
              <a:lnSpc>
                <a:spcPct val="50000"/>
              </a:lnSpc>
              <a:spcBef>
                <a:spcPct val="50000"/>
              </a:spcBef>
              <a:buFontTx/>
              <a:buNone/>
            </a:pPr>
            <a:r>
              <a:rPr lang="en-US" altLang="en-US" sz="1800"/>
              <a:t>removed</a:t>
            </a:r>
          </a:p>
        </p:txBody>
      </p:sp>
    </p:spTree>
    <p:extLst>
      <p:ext uri="{BB962C8B-B14F-4D97-AF65-F5344CB8AC3E}">
        <p14:creationId xmlns:p14="http://schemas.microsoft.com/office/powerpoint/2010/main" val="2562624513"/>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Wide-</a:t>
            </a:r>
            <a:r>
              <a:rPr lang="en-US" dirty="0" err="1" smtClean="0"/>
              <a:t>bandpass</a:t>
            </a:r>
            <a:r>
              <a:rPr lang="en-US" dirty="0" smtClean="0"/>
              <a:t> MX?</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59349727"/>
              </p:ext>
            </p:extLst>
          </p:nvPr>
        </p:nvGraphicFramePr>
        <p:xfrm>
          <a:off x="422031" y="1378628"/>
          <a:ext cx="8264769" cy="5042492"/>
        </p:xfrm>
        <a:graphic>
          <a:graphicData uri="http://schemas.openxmlformats.org/drawingml/2006/table">
            <a:tbl>
              <a:tblPr firstRow="1" bandRow="1">
                <a:tableStyleId>{17292A2E-F333-43FB-9621-5CBBE7FDCDCB}</a:tableStyleId>
              </a:tblPr>
              <a:tblGrid>
                <a:gridCol w="1652954"/>
                <a:gridCol w="1645890"/>
                <a:gridCol w="1723593"/>
                <a:gridCol w="1893126"/>
                <a:gridCol w="1349206"/>
              </a:tblGrid>
              <a:tr h="387884">
                <a:tc>
                  <a:txBody>
                    <a:bodyPr/>
                    <a:lstStyle/>
                    <a:p>
                      <a:pPr algn="ctr"/>
                      <a:r>
                        <a:rPr lang="en-US" dirty="0" smtClean="0"/>
                        <a:t>Mono</a:t>
                      </a:r>
                      <a:endParaRPr lang="en-US"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dirty="0" smtClean="0"/>
                        <a:t>Si(111)</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dirty="0" smtClean="0"/>
                        <a:t>multilayer</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dirty="0" smtClean="0"/>
                        <a:t>Difference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dirty="0" smtClean="0"/>
                        <a:t>good</a:t>
                      </a:r>
                      <a:endParaRPr lang="en-US"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r>
              <a:tr h="387884">
                <a:tc>
                  <a:txBody>
                    <a:bodyPr/>
                    <a:lstStyle/>
                    <a:p>
                      <a:pPr algn="ctr"/>
                      <a:r>
                        <a:rPr lang="en-US" dirty="0" smtClean="0"/>
                        <a:t>Energy (eV)</a:t>
                      </a:r>
                      <a:endParaRPr lang="en-US"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11111</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12027.5</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+8.2</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Same</a:t>
                      </a:r>
                      <a:endParaRPr lang="en-US"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7884">
                <a:tc>
                  <a:txBody>
                    <a:bodyPr/>
                    <a:lstStyle/>
                    <a:p>
                      <a:pPr algn="ctr"/>
                      <a:r>
                        <a:rPr lang="en-US" dirty="0" smtClean="0"/>
                        <a:t>Scale</a:t>
                      </a:r>
                      <a:endParaRPr lang="en-US"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1.0000</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1.0964</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+9.6</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Yes</a:t>
                      </a:r>
                      <a:endParaRPr lang="en-US"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7884">
                <a:tc>
                  <a:txBody>
                    <a:bodyPr/>
                    <a:lstStyle/>
                    <a:p>
                      <a:pPr algn="ctr"/>
                      <a:r>
                        <a:rPr lang="en-US" dirty="0" err="1" smtClean="0"/>
                        <a:t>R</a:t>
                      </a:r>
                      <a:r>
                        <a:rPr lang="en-US" baseline="-25000" dirty="0" err="1" smtClean="0"/>
                        <a:t>merge</a:t>
                      </a:r>
                      <a:r>
                        <a:rPr lang="en-US" dirty="0" smtClean="0"/>
                        <a:t> (%)</a:t>
                      </a:r>
                      <a:endParaRPr lang="en-US" baseline="-2500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7.5</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8.4</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+12</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No</a:t>
                      </a:r>
                      <a:endParaRPr lang="en-US"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788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err="1" smtClean="0"/>
                        <a:t>R</a:t>
                      </a:r>
                      <a:r>
                        <a:rPr lang="en-US" baseline="-25000" dirty="0" err="1" smtClean="0"/>
                        <a:t>anom</a:t>
                      </a:r>
                      <a:r>
                        <a:rPr lang="en-US" dirty="0" smtClean="0"/>
                        <a:t> (%)</a:t>
                      </a:r>
                      <a:endParaRPr lang="en-US" baseline="-25000" dirty="0" smtClean="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5.6</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5.5</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-1.8</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Same</a:t>
                      </a:r>
                      <a:endParaRPr lang="en-US"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7884">
                <a:tc>
                  <a:txBody>
                    <a:bodyPr/>
                    <a:lstStyle/>
                    <a:p>
                      <a:pPr algn="ctr"/>
                      <a:r>
                        <a:rPr lang="en-US" dirty="0" smtClean="0"/>
                        <a:t>I/</a:t>
                      </a:r>
                      <a:r>
                        <a:rPr lang="en-US" dirty="0" err="1" smtClean="0"/>
                        <a:t>sd</a:t>
                      </a:r>
                      <a:endParaRPr lang="en-US"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13.2</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12.3</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-6.8</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Same</a:t>
                      </a:r>
                      <a:endParaRPr lang="en-US"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7884">
                <a:tc>
                  <a:txBody>
                    <a:bodyPr/>
                    <a:lstStyle/>
                    <a:p>
                      <a:pPr algn="ctr"/>
                      <a:r>
                        <a:rPr lang="en-US" dirty="0" smtClean="0"/>
                        <a:t>I/</a:t>
                      </a:r>
                      <a:r>
                        <a:rPr lang="en-US" dirty="0" err="1" smtClean="0"/>
                        <a:t>sd</a:t>
                      </a:r>
                      <a:r>
                        <a:rPr lang="en-US" dirty="0" smtClean="0"/>
                        <a:t> (1.5Å)</a:t>
                      </a:r>
                      <a:endParaRPr lang="en-US"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2.3</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1.8</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-21.7</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No</a:t>
                      </a:r>
                      <a:endParaRPr lang="en-US"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7884">
                <a:tc>
                  <a:txBody>
                    <a:bodyPr/>
                    <a:lstStyle/>
                    <a:p>
                      <a:pPr algn="ctr"/>
                      <a:r>
                        <a:rPr lang="en-US" dirty="0" err="1" smtClean="0"/>
                        <a:t>Ano</a:t>
                      </a:r>
                      <a:r>
                        <a:rPr lang="en-US" dirty="0" smtClean="0"/>
                        <a:t> </a:t>
                      </a:r>
                      <a:r>
                        <a:rPr lang="en-US" dirty="0" err="1" smtClean="0"/>
                        <a:t>Patt</a:t>
                      </a:r>
                      <a:endParaRPr lang="en-US"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5.96</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4.75</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-20.3</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Same</a:t>
                      </a:r>
                      <a:endParaRPr lang="en-US"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7884">
                <a:tc>
                  <a:txBody>
                    <a:bodyPr/>
                    <a:lstStyle/>
                    <a:p>
                      <a:pPr algn="ctr"/>
                      <a:r>
                        <a:rPr lang="en-US" dirty="0" err="1" smtClean="0"/>
                        <a:t>Ano</a:t>
                      </a:r>
                      <a:r>
                        <a:rPr lang="en-US" dirty="0" smtClean="0"/>
                        <a:t> Phased</a:t>
                      </a:r>
                      <a:endParaRPr lang="en-US"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41</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39.33</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-4.1</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Same</a:t>
                      </a:r>
                      <a:endParaRPr lang="en-US"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7884">
                <a:tc>
                  <a:txBody>
                    <a:bodyPr/>
                    <a:lstStyle/>
                    <a:p>
                      <a:pPr algn="ctr"/>
                      <a:r>
                        <a:rPr lang="en-US" dirty="0" smtClean="0"/>
                        <a:t>FOM</a:t>
                      </a:r>
                      <a:endParaRPr lang="en-US"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0.238</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0.192</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-19.3</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Same</a:t>
                      </a:r>
                      <a:endParaRPr lang="en-US"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7884">
                <a:tc>
                  <a:txBody>
                    <a:bodyPr/>
                    <a:lstStyle/>
                    <a:p>
                      <a:pPr algn="ctr"/>
                      <a:r>
                        <a:rPr lang="en-US" dirty="0" smtClean="0"/>
                        <a:t>CC</a:t>
                      </a:r>
                      <a:endParaRPr lang="en-US"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0.555</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0.647</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-6.1</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Yes</a:t>
                      </a:r>
                      <a:endParaRPr lang="en-US"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788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err="1" smtClean="0"/>
                        <a:t>R</a:t>
                      </a:r>
                      <a:r>
                        <a:rPr lang="en-US" baseline="-25000" dirty="0" err="1" smtClean="0"/>
                        <a:t>cryst</a:t>
                      </a:r>
                      <a:r>
                        <a:rPr lang="en-US" dirty="0" smtClean="0"/>
                        <a:t> (%)</a:t>
                      </a:r>
                      <a:endParaRPr lang="en-US" baseline="-25000" dirty="0" smtClean="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26.70</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26.48</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-0.2</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Same</a:t>
                      </a:r>
                      <a:endParaRPr lang="en-US"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7884">
                <a:tc>
                  <a:txBody>
                    <a:bodyPr/>
                    <a:lstStyle/>
                    <a:p>
                      <a:pPr algn="ctr"/>
                      <a:r>
                        <a:rPr lang="en-US" dirty="0" smtClean="0"/>
                        <a:t>Ligand peak</a:t>
                      </a:r>
                      <a:endParaRPr lang="en-US"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dirty="0" smtClean="0"/>
                        <a:t>8.213</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dirty="0" smtClean="0"/>
                        <a:t>8.250</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dirty="0" smtClean="0"/>
                        <a:t>+0.4</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dirty="0" smtClean="0"/>
                        <a:t>Same</a:t>
                      </a:r>
                      <a:endParaRPr lang="en-US"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r>
            </a:tbl>
          </a:graphicData>
        </a:graphic>
      </p:graphicFrame>
    </p:spTree>
    <p:extLst>
      <p:ext uri="{BB962C8B-B14F-4D97-AF65-F5344CB8AC3E}">
        <p14:creationId xmlns:p14="http://schemas.microsoft.com/office/powerpoint/2010/main" val="145367616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p:cNvSpPr/>
          <p:nvPr/>
        </p:nvSpPr>
        <p:spPr>
          <a:xfrm>
            <a:off x="-1757363" y="1457325"/>
            <a:ext cx="5000625" cy="5000625"/>
          </a:xfrm>
          <a:prstGeom prst="ellipse">
            <a:avLst/>
          </a:prstGeom>
          <a:solidFill>
            <a:schemeClr val="accent1">
              <a:lumMod val="20000"/>
              <a:lumOff val="80000"/>
            </a:schemeClr>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2" name="Rectangle 11"/>
          <p:cNvSpPr/>
          <p:nvPr/>
        </p:nvSpPr>
        <p:spPr>
          <a:xfrm>
            <a:off x="6272213" y="3307553"/>
            <a:ext cx="2947986" cy="91440"/>
          </a:xfrm>
          <a:prstGeom prst="rect">
            <a:avLst/>
          </a:prstGeom>
          <a:solidFill>
            <a:srgbClr val="C0E399"/>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9" name="Rectangle 8"/>
          <p:cNvSpPr/>
          <p:nvPr/>
        </p:nvSpPr>
        <p:spPr>
          <a:xfrm>
            <a:off x="1809751" y="3429000"/>
            <a:ext cx="4679156" cy="9144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6" name="Rectangle 5"/>
          <p:cNvSpPr/>
          <p:nvPr/>
        </p:nvSpPr>
        <p:spPr>
          <a:xfrm rot="20520000">
            <a:off x="453128" y="3643412"/>
            <a:ext cx="1975792" cy="9144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7" name="Rectangle 6"/>
          <p:cNvSpPr/>
          <p:nvPr/>
        </p:nvSpPr>
        <p:spPr>
          <a:xfrm>
            <a:off x="-366504" y="3854299"/>
            <a:ext cx="1459498" cy="91440"/>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4" name="Rectangle 3"/>
          <p:cNvSpPr/>
          <p:nvPr/>
        </p:nvSpPr>
        <p:spPr>
          <a:xfrm rot="21060000">
            <a:off x="368783" y="3911067"/>
            <a:ext cx="914400" cy="9144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r>
              <a:rPr lang="en-US" dirty="0">
                <a:solidFill>
                  <a:prstClr val="white"/>
                </a:solidFill>
              </a:rPr>
              <a:t>Si(111)</a:t>
            </a:r>
            <a:endParaRPr lang="en-US" dirty="0">
              <a:solidFill>
                <a:prstClr val="white"/>
              </a:solidFill>
            </a:endParaRPr>
          </a:p>
        </p:txBody>
      </p:sp>
      <p:sp>
        <p:nvSpPr>
          <p:cNvPr id="8" name="Rectangle 7"/>
          <p:cNvSpPr/>
          <p:nvPr/>
        </p:nvSpPr>
        <p:spPr>
          <a:xfrm rot="21060000">
            <a:off x="1585123" y="2547194"/>
            <a:ext cx="914400" cy="9144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r>
              <a:rPr lang="en-US" dirty="0">
                <a:solidFill>
                  <a:prstClr val="white"/>
                </a:solidFill>
              </a:rPr>
              <a:t>Si(111)</a:t>
            </a:r>
            <a:endParaRPr lang="en-US" dirty="0">
              <a:solidFill>
                <a:prstClr val="white"/>
              </a:solidFill>
            </a:endParaRPr>
          </a:p>
        </p:txBody>
      </p:sp>
      <p:sp>
        <p:nvSpPr>
          <p:cNvPr id="13" name="Rectangle 12"/>
          <p:cNvSpPr/>
          <p:nvPr/>
        </p:nvSpPr>
        <p:spPr>
          <a:xfrm rot="1920000">
            <a:off x="6232542" y="3371593"/>
            <a:ext cx="286235" cy="91440"/>
          </a:xfrm>
          <a:prstGeom prst="rect">
            <a:avLst/>
          </a:prstGeom>
          <a:solidFill>
            <a:srgbClr val="C0E399"/>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6" name="TextBox 15"/>
          <p:cNvSpPr txBox="1"/>
          <p:nvPr/>
        </p:nvSpPr>
        <p:spPr>
          <a:xfrm>
            <a:off x="235528" y="1939636"/>
            <a:ext cx="1499770" cy="369332"/>
          </a:xfrm>
          <a:prstGeom prst="rect">
            <a:avLst/>
          </a:prstGeom>
          <a:noFill/>
        </p:spPr>
        <p:txBody>
          <a:bodyPr wrap="none" rtlCol="0">
            <a:spAutoFit/>
          </a:bodyPr>
          <a:lstStyle/>
          <a:p>
            <a:pPr fontAlgn="auto">
              <a:spcBef>
                <a:spcPts val="0"/>
              </a:spcBef>
              <a:spcAft>
                <a:spcPts val="0"/>
              </a:spcAft>
            </a:pPr>
            <a:r>
              <a:rPr lang="en-US" dirty="0">
                <a:solidFill>
                  <a:prstClr val="black"/>
                </a:solidFill>
                <a:latin typeface="Calibri"/>
              </a:rPr>
              <a:t>Existing mono</a:t>
            </a:r>
            <a:endParaRPr lang="en-US" dirty="0">
              <a:solidFill>
                <a:prstClr val="black"/>
              </a:solidFill>
              <a:latin typeface="Calibri"/>
            </a:endParaRPr>
          </a:p>
        </p:txBody>
      </p:sp>
      <p:sp>
        <p:nvSpPr>
          <p:cNvPr id="17" name="Rectangle 16"/>
          <p:cNvSpPr/>
          <p:nvPr/>
        </p:nvSpPr>
        <p:spPr>
          <a:xfrm rot="960000">
            <a:off x="6337888" y="3488228"/>
            <a:ext cx="495474" cy="106641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vert270" rtlCol="0" anchor="ctr"/>
          <a:lstStyle/>
          <a:p>
            <a:pPr algn="ctr" fontAlgn="auto">
              <a:spcBef>
                <a:spcPts val="0"/>
              </a:spcBef>
              <a:spcAft>
                <a:spcPts val="0"/>
              </a:spcAft>
            </a:pPr>
            <a:r>
              <a:rPr lang="en-US" dirty="0" err="1">
                <a:solidFill>
                  <a:prstClr val="white"/>
                </a:solidFill>
              </a:rPr>
              <a:t>Ge</a:t>
            </a:r>
            <a:r>
              <a:rPr lang="en-US" dirty="0">
                <a:solidFill>
                  <a:prstClr val="white"/>
                </a:solidFill>
              </a:rPr>
              <a:t>(11 1 1)</a:t>
            </a:r>
            <a:endParaRPr lang="en-US" dirty="0">
              <a:solidFill>
                <a:prstClr val="white"/>
              </a:solidFill>
            </a:endParaRPr>
          </a:p>
        </p:txBody>
      </p:sp>
      <p:sp>
        <p:nvSpPr>
          <p:cNvPr id="15" name="Rectangle 14"/>
          <p:cNvSpPr/>
          <p:nvPr/>
        </p:nvSpPr>
        <p:spPr>
          <a:xfrm rot="960000">
            <a:off x="5911645" y="2278553"/>
            <a:ext cx="495474" cy="106641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vert270" rtlCol="0" anchor="ctr"/>
          <a:lstStyle/>
          <a:p>
            <a:pPr algn="ctr" fontAlgn="auto">
              <a:spcBef>
                <a:spcPts val="0"/>
              </a:spcBef>
              <a:spcAft>
                <a:spcPts val="0"/>
              </a:spcAft>
            </a:pPr>
            <a:r>
              <a:rPr lang="en-US" dirty="0" err="1">
                <a:solidFill>
                  <a:prstClr val="white"/>
                </a:solidFill>
              </a:rPr>
              <a:t>Ge</a:t>
            </a:r>
            <a:r>
              <a:rPr lang="en-US" dirty="0">
                <a:solidFill>
                  <a:prstClr val="white"/>
                </a:solidFill>
              </a:rPr>
              <a:t>(11 1 1)</a:t>
            </a:r>
            <a:endParaRPr lang="en-US" dirty="0">
              <a:solidFill>
                <a:prstClr val="white"/>
              </a:solidFill>
            </a:endParaRPr>
          </a:p>
        </p:txBody>
      </p:sp>
      <p:cxnSp>
        <p:nvCxnSpPr>
          <p:cNvPr id="3" name="Straight Arrow Connector 2"/>
          <p:cNvCxnSpPr/>
          <p:nvPr/>
        </p:nvCxnSpPr>
        <p:spPr>
          <a:xfrm>
            <a:off x="4295775" y="3138488"/>
            <a:ext cx="285750" cy="338137"/>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0" name="TextBox 9"/>
          <p:cNvSpPr txBox="1"/>
          <p:nvPr/>
        </p:nvSpPr>
        <p:spPr>
          <a:xfrm>
            <a:off x="3629025" y="2800350"/>
            <a:ext cx="723275" cy="369332"/>
          </a:xfrm>
          <a:prstGeom prst="rect">
            <a:avLst/>
          </a:prstGeom>
          <a:noFill/>
        </p:spPr>
        <p:txBody>
          <a:bodyPr wrap="none" rtlCol="0">
            <a:spAutoFit/>
          </a:bodyPr>
          <a:lstStyle/>
          <a:p>
            <a:pPr fontAlgn="auto">
              <a:spcBef>
                <a:spcPts val="0"/>
              </a:spcBef>
              <a:spcAft>
                <a:spcPts val="0"/>
              </a:spcAft>
            </a:pPr>
            <a:r>
              <a:rPr lang="en-US" dirty="0">
                <a:solidFill>
                  <a:prstClr val="black"/>
                </a:solidFill>
                <a:latin typeface="Calibri"/>
              </a:rPr>
              <a:t>3 mm</a:t>
            </a:r>
            <a:endParaRPr lang="en-US" dirty="0">
              <a:solidFill>
                <a:prstClr val="black"/>
              </a:solidFill>
              <a:latin typeface="Calibri"/>
            </a:endParaRPr>
          </a:p>
        </p:txBody>
      </p:sp>
      <p:sp>
        <p:nvSpPr>
          <p:cNvPr id="22" name="TextBox 21"/>
          <p:cNvSpPr txBox="1"/>
          <p:nvPr/>
        </p:nvSpPr>
        <p:spPr>
          <a:xfrm>
            <a:off x="5214938" y="3814762"/>
            <a:ext cx="788999" cy="369332"/>
          </a:xfrm>
          <a:prstGeom prst="rect">
            <a:avLst/>
          </a:prstGeom>
          <a:noFill/>
        </p:spPr>
        <p:txBody>
          <a:bodyPr wrap="none" rtlCol="0">
            <a:spAutoFit/>
          </a:bodyPr>
          <a:lstStyle/>
          <a:p>
            <a:pPr fontAlgn="auto">
              <a:spcBef>
                <a:spcPts val="0"/>
              </a:spcBef>
              <a:spcAft>
                <a:spcPts val="0"/>
              </a:spcAft>
            </a:pPr>
            <a:r>
              <a:rPr lang="en-US" dirty="0">
                <a:solidFill>
                  <a:prstClr val="black"/>
                </a:solidFill>
                <a:latin typeface="Calibri"/>
              </a:rPr>
              <a:t>16.26°</a:t>
            </a:r>
            <a:endParaRPr lang="en-US" dirty="0">
              <a:solidFill>
                <a:prstClr val="black"/>
              </a:solidFill>
              <a:latin typeface="Calibri"/>
            </a:endParaRPr>
          </a:p>
        </p:txBody>
      </p:sp>
      <p:sp>
        <p:nvSpPr>
          <p:cNvPr id="23" name="TextBox 22"/>
          <p:cNvSpPr txBox="1"/>
          <p:nvPr/>
        </p:nvSpPr>
        <p:spPr>
          <a:xfrm>
            <a:off x="6915151" y="4071938"/>
            <a:ext cx="1484702" cy="923330"/>
          </a:xfrm>
          <a:prstGeom prst="rect">
            <a:avLst/>
          </a:prstGeom>
          <a:noFill/>
        </p:spPr>
        <p:txBody>
          <a:bodyPr wrap="none" rtlCol="0">
            <a:spAutoFit/>
          </a:bodyPr>
          <a:lstStyle/>
          <a:p>
            <a:pPr fontAlgn="auto">
              <a:spcBef>
                <a:spcPts val="0"/>
              </a:spcBef>
              <a:spcAft>
                <a:spcPts val="0"/>
              </a:spcAft>
            </a:pPr>
            <a:r>
              <a:rPr lang="en-US" dirty="0">
                <a:solidFill>
                  <a:prstClr val="black"/>
                </a:solidFill>
                <a:latin typeface="Calibri"/>
              </a:rPr>
              <a:t>d = 0.51 Å</a:t>
            </a:r>
          </a:p>
          <a:p>
            <a:pPr fontAlgn="auto">
              <a:spcBef>
                <a:spcPts val="0"/>
              </a:spcBef>
              <a:spcAft>
                <a:spcPts val="0"/>
              </a:spcAft>
            </a:pPr>
            <a:r>
              <a:rPr lang="en-US" dirty="0">
                <a:solidFill>
                  <a:prstClr val="black"/>
                </a:solidFill>
                <a:latin typeface="Calibri"/>
              </a:rPr>
              <a:t>2</a:t>
            </a:r>
            <a:r>
              <a:rPr lang="el-GR" dirty="0">
                <a:solidFill>
                  <a:prstClr val="black"/>
                </a:solidFill>
                <a:latin typeface="Calibri"/>
              </a:rPr>
              <a:t>θ</a:t>
            </a:r>
            <a:r>
              <a:rPr lang="en-US" dirty="0">
                <a:solidFill>
                  <a:prstClr val="black"/>
                </a:solidFill>
                <a:latin typeface="Calibri"/>
              </a:rPr>
              <a:t> = 147.478°</a:t>
            </a:r>
          </a:p>
          <a:p>
            <a:pPr fontAlgn="auto">
              <a:spcBef>
                <a:spcPts val="0"/>
              </a:spcBef>
              <a:spcAft>
                <a:spcPts val="0"/>
              </a:spcAft>
            </a:pPr>
            <a:r>
              <a:rPr lang="en-US" dirty="0">
                <a:solidFill>
                  <a:prstClr val="black"/>
                </a:solidFill>
                <a:latin typeface="Calibri"/>
              </a:rPr>
              <a:t>For 12660 </a:t>
            </a:r>
            <a:r>
              <a:rPr lang="en-US" dirty="0" err="1">
                <a:solidFill>
                  <a:prstClr val="black"/>
                </a:solidFill>
                <a:latin typeface="Calibri"/>
              </a:rPr>
              <a:t>eV</a:t>
            </a:r>
            <a:endParaRPr lang="en-US" dirty="0">
              <a:solidFill>
                <a:prstClr val="black"/>
              </a:solidFill>
              <a:latin typeface="Calibri"/>
            </a:endParaRPr>
          </a:p>
        </p:txBody>
      </p:sp>
      <p:cxnSp>
        <p:nvCxnSpPr>
          <p:cNvPr id="25" name="Straight Connector 24"/>
          <p:cNvCxnSpPr/>
          <p:nvPr/>
        </p:nvCxnSpPr>
        <p:spPr>
          <a:xfrm flipH="1">
            <a:off x="6557963" y="2452988"/>
            <a:ext cx="223837" cy="767848"/>
          </a:xfrm>
          <a:prstGeom prst="line">
            <a:avLst/>
          </a:prstGeom>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rot="17127164">
            <a:off x="6198055" y="2600325"/>
            <a:ext cx="723275" cy="369332"/>
          </a:xfrm>
          <a:prstGeom prst="rect">
            <a:avLst/>
          </a:prstGeom>
          <a:noFill/>
        </p:spPr>
        <p:txBody>
          <a:bodyPr wrap="none" rtlCol="0">
            <a:spAutoFit/>
          </a:bodyPr>
          <a:lstStyle/>
          <a:p>
            <a:pPr fontAlgn="auto">
              <a:spcBef>
                <a:spcPts val="0"/>
              </a:spcBef>
              <a:spcAft>
                <a:spcPts val="0"/>
              </a:spcAft>
            </a:pPr>
            <a:r>
              <a:rPr lang="en-US" dirty="0">
                <a:solidFill>
                  <a:prstClr val="black"/>
                </a:solidFill>
                <a:latin typeface="Calibri"/>
              </a:rPr>
              <a:t>6 mm</a:t>
            </a:r>
            <a:endParaRPr lang="en-US" dirty="0">
              <a:solidFill>
                <a:prstClr val="black"/>
              </a:solidFill>
              <a:latin typeface="Calibri"/>
            </a:endParaRPr>
          </a:p>
        </p:txBody>
      </p:sp>
      <p:cxnSp>
        <p:nvCxnSpPr>
          <p:cNvPr id="37" name="Straight Connector 36"/>
          <p:cNvCxnSpPr/>
          <p:nvPr/>
        </p:nvCxnSpPr>
        <p:spPr>
          <a:xfrm flipH="1">
            <a:off x="5943600" y="3610275"/>
            <a:ext cx="223837" cy="767848"/>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938838" y="3581401"/>
            <a:ext cx="0" cy="801485"/>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783772" y="0"/>
            <a:ext cx="7772400" cy="1061357"/>
          </a:xfrm>
        </p:spPr>
        <p:txBody>
          <a:bodyPr/>
          <a:lstStyle/>
          <a:p>
            <a:r>
              <a:rPr lang="en-US" dirty="0" smtClean="0"/>
              <a:t>Adjustable</a:t>
            </a:r>
            <a:r>
              <a:rPr lang="en-US" baseline="0" dirty="0" smtClean="0"/>
              <a:t> </a:t>
            </a:r>
            <a:r>
              <a:rPr lang="en-US" baseline="0" dirty="0" err="1" smtClean="0"/>
              <a:t>bandpass</a:t>
            </a:r>
            <a:endParaRPr lang="en-US" dirty="0"/>
          </a:p>
        </p:txBody>
      </p:sp>
      <p:sp>
        <p:nvSpPr>
          <p:cNvPr id="24" name="TextBox 23"/>
          <p:cNvSpPr txBox="1"/>
          <p:nvPr/>
        </p:nvSpPr>
        <p:spPr>
          <a:xfrm>
            <a:off x="3628572" y="1001486"/>
            <a:ext cx="4464684" cy="584775"/>
          </a:xfrm>
          <a:prstGeom prst="rect">
            <a:avLst/>
          </a:prstGeom>
          <a:noFill/>
        </p:spPr>
        <p:txBody>
          <a:bodyPr wrap="none" rtlCol="0">
            <a:spAutoFit/>
          </a:bodyPr>
          <a:lstStyle/>
          <a:p>
            <a:r>
              <a:rPr lang="en-US" sz="3200" dirty="0" smtClean="0"/>
              <a:t>0.0007 %        (8 hours)</a:t>
            </a:r>
            <a:endParaRPr lang="en-US" sz="3200" dirty="0"/>
          </a:p>
        </p:txBody>
      </p:sp>
    </p:spTree>
    <p:extLst>
      <p:ext uri="{BB962C8B-B14F-4D97-AF65-F5344CB8AC3E}">
        <p14:creationId xmlns:p14="http://schemas.microsoft.com/office/powerpoint/2010/main" val="405670809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p:cNvSpPr/>
          <p:nvPr/>
        </p:nvSpPr>
        <p:spPr>
          <a:xfrm>
            <a:off x="-1757363" y="1457325"/>
            <a:ext cx="5000625" cy="5000625"/>
          </a:xfrm>
          <a:prstGeom prst="ellipse">
            <a:avLst/>
          </a:prstGeom>
          <a:solidFill>
            <a:schemeClr val="accent1">
              <a:lumMod val="20000"/>
              <a:lumOff val="80000"/>
            </a:schemeClr>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9" name="Rectangle 8"/>
          <p:cNvSpPr/>
          <p:nvPr/>
        </p:nvSpPr>
        <p:spPr>
          <a:xfrm>
            <a:off x="1983918" y="3312888"/>
            <a:ext cx="7293432" cy="9144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6" name="Rectangle 5"/>
          <p:cNvSpPr/>
          <p:nvPr/>
        </p:nvSpPr>
        <p:spPr>
          <a:xfrm rot="20520000">
            <a:off x="453128" y="3643412"/>
            <a:ext cx="1975792" cy="9144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7" name="Rectangle 6"/>
          <p:cNvSpPr/>
          <p:nvPr/>
        </p:nvSpPr>
        <p:spPr>
          <a:xfrm>
            <a:off x="-366504" y="3854299"/>
            <a:ext cx="1459498" cy="91440"/>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4" name="Rectangle 3"/>
          <p:cNvSpPr/>
          <p:nvPr/>
        </p:nvSpPr>
        <p:spPr>
          <a:xfrm rot="21060000">
            <a:off x="368783" y="3911067"/>
            <a:ext cx="914400" cy="9144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r>
              <a:rPr lang="en-US" dirty="0">
                <a:solidFill>
                  <a:prstClr val="white"/>
                </a:solidFill>
              </a:rPr>
              <a:t>Si(111)</a:t>
            </a:r>
            <a:endParaRPr lang="en-US" dirty="0">
              <a:solidFill>
                <a:prstClr val="white"/>
              </a:solidFill>
            </a:endParaRPr>
          </a:p>
        </p:txBody>
      </p:sp>
      <p:sp>
        <p:nvSpPr>
          <p:cNvPr id="8" name="Rectangle 7"/>
          <p:cNvSpPr/>
          <p:nvPr/>
        </p:nvSpPr>
        <p:spPr>
          <a:xfrm rot="21060000">
            <a:off x="1759291" y="2431082"/>
            <a:ext cx="914400" cy="9144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r>
              <a:rPr lang="en-US" dirty="0">
                <a:solidFill>
                  <a:prstClr val="white"/>
                </a:solidFill>
              </a:rPr>
              <a:t>Si(111)</a:t>
            </a:r>
            <a:endParaRPr lang="en-US" dirty="0">
              <a:solidFill>
                <a:prstClr val="white"/>
              </a:solidFill>
            </a:endParaRPr>
          </a:p>
        </p:txBody>
      </p:sp>
      <p:sp>
        <p:nvSpPr>
          <p:cNvPr id="16" name="TextBox 15"/>
          <p:cNvSpPr txBox="1"/>
          <p:nvPr/>
        </p:nvSpPr>
        <p:spPr>
          <a:xfrm>
            <a:off x="235528" y="1939636"/>
            <a:ext cx="1499770" cy="369332"/>
          </a:xfrm>
          <a:prstGeom prst="rect">
            <a:avLst/>
          </a:prstGeom>
          <a:noFill/>
        </p:spPr>
        <p:txBody>
          <a:bodyPr wrap="none" rtlCol="0">
            <a:spAutoFit/>
          </a:bodyPr>
          <a:lstStyle/>
          <a:p>
            <a:pPr fontAlgn="auto">
              <a:spcBef>
                <a:spcPts val="0"/>
              </a:spcBef>
              <a:spcAft>
                <a:spcPts val="0"/>
              </a:spcAft>
            </a:pPr>
            <a:r>
              <a:rPr lang="en-US" dirty="0">
                <a:solidFill>
                  <a:prstClr val="black"/>
                </a:solidFill>
                <a:latin typeface="Calibri"/>
              </a:rPr>
              <a:t>Existing mono</a:t>
            </a:r>
            <a:endParaRPr lang="en-US" dirty="0">
              <a:solidFill>
                <a:prstClr val="black"/>
              </a:solidFill>
              <a:latin typeface="Calibri"/>
            </a:endParaRPr>
          </a:p>
        </p:txBody>
      </p:sp>
      <p:cxnSp>
        <p:nvCxnSpPr>
          <p:cNvPr id="3" name="Straight Arrow Connector 2"/>
          <p:cNvCxnSpPr/>
          <p:nvPr/>
        </p:nvCxnSpPr>
        <p:spPr>
          <a:xfrm>
            <a:off x="4469943" y="3022376"/>
            <a:ext cx="285750" cy="338137"/>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0" name="TextBox 9"/>
          <p:cNvSpPr txBox="1"/>
          <p:nvPr/>
        </p:nvSpPr>
        <p:spPr>
          <a:xfrm>
            <a:off x="3803193" y="2684238"/>
            <a:ext cx="723275" cy="369332"/>
          </a:xfrm>
          <a:prstGeom prst="rect">
            <a:avLst/>
          </a:prstGeom>
          <a:noFill/>
        </p:spPr>
        <p:txBody>
          <a:bodyPr wrap="none" rtlCol="0">
            <a:spAutoFit/>
          </a:bodyPr>
          <a:lstStyle/>
          <a:p>
            <a:pPr fontAlgn="auto">
              <a:spcBef>
                <a:spcPts val="0"/>
              </a:spcBef>
              <a:spcAft>
                <a:spcPts val="0"/>
              </a:spcAft>
            </a:pPr>
            <a:r>
              <a:rPr lang="en-US" dirty="0">
                <a:solidFill>
                  <a:prstClr val="black"/>
                </a:solidFill>
                <a:latin typeface="Calibri"/>
              </a:rPr>
              <a:t>3 mm</a:t>
            </a:r>
            <a:endParaRPr lang="en-US" dirty="0">
              <a:solidFill>
                <a:prstClr val="black"/>
              </a:solidFill>
              <a:latin typeface="Calibri"/>
            </a:endParaRPr>
          </a:p>
        </p:txBody>
      </p:sp>
      <p:sp>
        <p:nvSpPr>
          <p:cNvPr id="2" name="Title 1"/>
          <p:cNvSpPr>
            <a:spLocks noGrp="1"/>
          </p:cNvSpPr>
          <p:nvPr>
            <p:ph type="ctrTitle"/>
          </p:nvPr>
        </p:nvSpPr>
        <p:spPr>
          <a:xfrm>
            <a:off x="783772" y="0"/>
            <a:ext cx="7772400" cy="1061357"/>
          </a:xfrm>
        </p:spPr>
        <p:txBody>
          <a:bodyPr/>
          <a:lstStyle/>
          <a:p>
            <a:r>
              <a:rPr lang="en-US" dirty="0" smtClean="0"/>
              <a:t>Adjustable</a:t>
            </a:r>
            <a:r>
              <a:rPr lang="en-US" baseline="0" dirty="0" smtClean="0"/>
              <a:t> </a:t>
            </a:r>
            <a:r>
              <a:rPr lang="en-US" baseline="0" dirty="0" err="1" smtClean="0"/>
              <a:t>bandpass</a:t>
            </a:r>
            <a:endParaRPr lang="en-US" dirty="0"/>
          </a:p>
        </p:txBody>
      </p:sp>
      <p:sp>
        <p:nvSpPr>
          <p:cNvPr id="27" name="Rectangle 26"/>
          <p:cNvSpPr/>
          <p:nvPr/>
        </p:nvSpPr>
        <p:spPr>
          <a:xfrm rot="4648832">
            <a:off x="5781569" y="3280889"/>
            <a:ext cx="495474" cy="106641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vert270" rtlCol="0" anchor="ctr"/>
          <a:lstStyle/>
          <a:p>
            <a:pPr algn="ctr" fontAlgn="auto">
              <a:spcBef>
                <a:spcPts val="0"/>
              </a:spcBef>
              <a:spcAft>
                <a:spcPts val="0"/>
              </a:spcAft>
            </a:pPr>
            <a:r>
              <a:rPr lang="en-US" dirty="0" err="1">
                <a:solidFill>
                  <a:prstClr val="white"/>
                </a:solidFill>
              </a:rPr>
              <a:t>Ge</a:t>
            </a:r>
            <a:r>
              <a:rPr lang="en-US" dirty="0">
                <a:solidFill>
                  <a:prstClr val="white"/>
                </a:solidFill>
              </a:rPr>
              <a:t>(11 1 1)</a:t>
            </a:r>
            <a:endParaRPr lang="en-US" dirty="0">
              <a:solidFill>
                <a:prstClr val="white"/>
              </a:solidFill>
            </a:endParaRPr>
          </a:p>
        </p:txBody>
      </p:sp>
      <p:sp>
        <p:nvSpPr>
          <p:cNvPr id="28" name="Rectangle 27"/>
          <p:cNvSpPr/>
          <p:nvPr/>
        </p:nvSpPr>
        <p:spPr>
          <a:xfrm rot="4648832">
            <a:off x="6640943" y="2328801"/>
            <a:ext cx="495474" cy="106641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vert270" rtlCol="0" anchor="ctr"/>
          <a:lstStyle/>
          <a:p>
            <a:pPr algn="ctr" fontAlgn="auto">
              <a:spcBef>
                <a:spcPts val="0"/>
              </a:spcBef>
              <a:spcAft>
                <a:spcPts val="0"/>
              </a:spcAft>
            </a:pPr>
            <a:r>
              <a:rPr lang="en-US" dirty="0" err="1">
                <a:solidFill>
                  <a:prstClr val="white"/>
                </a:solidFill>
              </a:rPr>
              <a:t>Ge</a:t>
            </a:r>
            <a:r>
              <a:rPr lang="en-US" dirty="0">
                <a:solidFill>
                  <a:prstClr val="white"/>
                </a:solidFill>
              </a:rPr>
              <a:t>(11 1 1)</a:t>
            </a:r>
            <a:endParaRPr lang="en-US" dirty="0">
              <a:solidFill>
                <a:prstClr val="white"/>
              </a:solidFill>
            </a:endParaRPr>
          </a:p>
        </p:txBody>
      </p:sp>
      <p:sp>
        <p:nvSpPr>
          <p:cNvPr id="35" name="TextBox 34"/>
          <p:cNvSpPr txBox="1"/>
          <p:nvPr/>
        </p:nvSpPr>
        <p:spPr>
          <a:xfrm>
            <a:off x="3933366" y="1001486"/>
            <a:ext cx="3986989" cy="584775"/>
          </a:xfrm>
          <a:prstGeom prst="rect">
            <a:avLst/>
          </a:prstGeom>
          <a:noFill/>
        </p:spPr>
        <p:txBody>
          <a:bodyPr wrap="none" rtlCol="0">
            <a:spAutoFit/>
          </a:bodyPr>
          <a:lstStyle/>
          <a:p>
            <a:r>
              <a:rPr lang="en-US" sz="3200" dirty="0" smtClean="0"/>
              <a:t>0.014 %       (30 min)</a:t>
            </a:r>
            <a:endParaRPr lang="en-US" sz="3200" dirty="0"/>
          </a:p>
        </p:txBody>
      </p:sp>
    </p:spTree>
    <p:extLst>
      <p:ext uri="{BB962C8B-B14F-4D97-AF65-F5344CB8AC3E}">
        <p14:creationId xmlns:p14="http://schemas.microsoft.com/office/powerpoint/2010/main" val="420570602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p:cNvSpPr/>
          <p:nvPr/>
        </p:nvSpPr>
        <p:spPr>
          <a:xfrm>
            <a:off x="-1757363" y="1457325"/>
            <a:ext cx="5000625" cy="5000625"/>
          </a:xfrm>
          <a:prstGeom prst="ellipse">
            <a:avLst/>
          </a:prstGeom>
          <a:solidFill>
            <a:schemeClr val="accent1">
              <a:lumMod val="20000"/>
              <a:lumOff val="80000"/>
            </a:schemeClr>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9" name="Rectangle 8"/>
          <p:cNvSpPr/>
          <p:nvPr/>
        </p:nvSpPr>
        <p:spPr>
          <a:xfrm>
            <a:off x="1983918" y="3312888"/>
            <a:ext cx="7293432" cy="9144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6" name="Rectangle 5"/>
          <p:cNvSpPr/>
          <p:nvPr/>
        </p:nvSpPr>
        <p:spPr>
          <a:xfrm rot="20520000">
            <a:off x="453128" y="3643412"/>
            <a:ext cx="1975792" cy="9144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7" name="Rectangle 6"/>
          <p:cNvSpPr/>
          <p:nvPr/>
        </p:nvSpPr>
        <p:spPr>
          <a:xfrm>
            <a:off x="-366504" y="3854299"/>
            <a:ext cx="1459498" cy="91440"/>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4" name="Rectangle 3"/>
          <p:cNvSpPr/>
          <p:nvPr/>
        </p:nvSpPr>
        <p:spPr>
          <a:xfrm rot="21060000">
            <a:off x="325997" y="3914435"/>
            <a:ext cx="914400" cy="36738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r>
              <a:rPr lang="en-US" dirty="0" smtClean="0">
                <a:solidFill>
                  <a:prstClr val="white"/>
                </a:solidFill>
              </a:rPr>
              <a:t>ML</a:t>
            </a:r>
            <a:endParaRPr lang="en-US" dirty="0">
              <a:solidFill>
                <a:prstClr val="white"/>
              </a:solidFill>
            </a:endParaRPr>
          </a:p>
        </p:txBody>
      </p:sp>
      <p:sp>
        <p:nvSpPr>
          <p:cNvPr id="8" name="Rectangle 7"/>
          <p:cNvSpPr/>
          <p:nvPr/>
        </p:nvSpPr>
        <p:spPr>
          <a:xfrm rot="21060000">
            <a:off x="1797350" y="2914673"/>
            <a:ext cx="914400" cy="42781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r>
              <a:rPr lang="en-US" dirty="0" smtClean="0">
                <a:solidFill>
                  <a:prstClr val="white"/>
                </a:solidFill>
              </a:rPr>
              <a:t>ML</a:t>
            </a:r>
            <a:endParaRPr lang="en-US" dirty="0">
              <a:solidFill>
                <a:prstClr val="white"/>
              </a:solidFill>
            </a:endParaRPr>
          </a:p>
        </p:txBody>
      </p:sp>
      <p:sp>
        <p:nvSpPr>
          <p:cNvPr id="16" name="TextBox 15"/>
          <p:cNvSpPr txBox="1"/>
          <p:nvPr/>
        </p:nvSpPr>
        <p:spPr>
          <a:xfrm>
            <a:off x="235528" y="1939636"/>
            <a:ext cx="1499770" cy="369332"/>
          </a:xfrm>
          <a:prstGeom prst="rect">
            <a:avLst/>
          </a:prstGeom>
          <a:noFill/>
        </p:spPr>
        <p:txBody>
          <a:bodyPr wrap="none" rtlCol="0">
            <a:spAutoFit/>
          </a:bodyPr>
          <a:lstStyle/>
          <a:p>
            <a:pPr fontAlgn="auto">
              <a:spcBef>
                <a:spcPts val="0"/>
              </a:spcBef>
              <a:spcAft>
                <a:spcPts val="0"/>
              </a:spcAft>
            </a:pPr>
            <a:r>
              <a:rPr lang="en-US" dirty="0">
                <a:solidFill>
                  <a:prstClr val="black"/>
                </a:solidFill>
                <a:latin typeface="Calibri"/>
              </a:rPr>
              <a:t>Existing mono</a:t>
            </a:r>
            <a:endParaRPr lang="en-US" dirty="0">
              <a:solidFill>
                <a:prstClr val="black"/>
              </a:solidFill>
              <a:latin typeface="Calibri"/>
            </a:endParaRPr>
          </a:p>
        </p:txBody>
      </p:sp>
      <p:cxnSp>
        <p:nvCxnSpPr>
          <p:cNvPr id="3" name="Straight Arrow Connector 2"/>
          <p:cNvCxnSpPr/>
          <p:nvPr/>
        </p:nvCxnSpPr>
        <p:spPr>
          <a:xfrm>
            <a:off x="4469943" y="3022376"/>
            <a:ext cx="285750" cy="338137"/>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0" name="TextBox 9"/>
          <p:cNvSpPr txBox="1"/>
          <p:nvPr/>
        </p:nvSpPr>
        <p:spPr>
          <a:xfrm>
            <a:off x="3803193" y="2684238"/>
            <a:ext cx="723275" cy="369332"/>
          </a:xfrm>
          <a:prstGeom prst="rect">
            <a:avLst/>
          </a:prstGeom>
          <a:noFill/>
        </p:spPr>
        <p:txBody>
          <a:bodyPr wrap="none" rtlCol="0">
            <a:spAutoFit/>
          </a:bodyPr>
          <a:lstStyle/>
          <a:p>
            <a:pPr fontAlgn="auto">
              <a:spcBef>
                <a:spcPts val="0"/>
              </a:spcBef>
              <a:spcAft>
                <a:spcPts val="0"/>
              </a:spcAft>
            </a:pPr>
            <a:r>
              <a:rPr lang="en-US" dirty="0">
                <a:solidFill>
                  <a:prstClr val="black"/>
                </a:solidFill>
                <a:latin typeface="Calibri"/>
              </a:rPr>
              <a:t>3 mm</a:t>
            </a:r>
            <a:endParaRPr lang="en-US" dirty="0">
              <a:solidFill>
                <a:prstClr val="black"/>
              </a:solidFill>
              <a:latin typeface="Calibri"/>
            </a:endParaRPr>
          </a:p>
        </p:txBody>
      </p:sp>
      <p:sp>
        <p:nvSpPr>
          <p:cNvPr id="2" name="Title 1"/>
          <p:cNvSpPr>
            <a:spLocks noGrp="1"/>
          </p:cNvSpPr>
          <p:nvPr>
            <p:ph type="ctrTitle"/>
          </p:nvPr>
        </p:nvSpPr>
        <p:spPr>
          <a:xfrm>
            <a:off x="783772" y="0"/>
            <a:ext cx="7772400" cy="1061357"/>
          </a:xfrm>
        </p:spPr>
        <p:txBody>
          <a:bodyPr/>
          <a:lstStyle/>
          <a:p>
            <a:r>
              <a:rPr lang="en-US" dirty="0" smtClean="0"/>
              <a:t>Adjustable</a:t>
            </a:r>
            <a:r>
              <a:rPr lang="en-US" baseline="0" dirty="0" smtClean="0"/>
              <a:t> </a:t>
            </a:r>
            <a:r>
              <a:rPr lang="en-US" baseline="0" dirty="0" err="1" smtClean="0"/>
              <a:t>bandpass</a:t>
            </a:r>
            <a:endParaRPr lang="en-US" dirty="0"/>
          </a:p>
        </p:txBody>
      </p:sp>
      <p:sp>
        <p:nvSpPr>
          <p:cNvPr id="27" name="Rectangle 26"/>
          <p:cNvSpPr/>
          <p:nvPr/>
        </p:nvSpPr>
        <p:spPr>
          <a:xfrm rot="4648832">
            <a:off x="5781569" y="3280889"/>
            <a:ext cx="495474" cy="106641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vert270" rtlCol="0" anchor="ctr"/>
          <a:lstStyle/>
          <a:p>
            <a:pPr algn="ctr" fontAlgn="auto">
              <a:spcBef>
                <a:spcPts val="0"/>
              </a:spcBef>
              <a:spcAft>
                <a:spcPts val="0"/>
              </a:spcAft>
            </a:pPr>
            <a:r>
              <a:rPr lang="en-US" dirty="0" err="1">
                <a:solidFill>
                  <a:prstClr val="white"/>
                </a:solidFill>
              </a:rPr>
              <a:t>Ge</a:t>
            </a:r>
            <a:r>
              <a:rPr lang="en-US" dirty="0">
                <a:solidFill>
                  <a:prstClr val="white"/>
                </a:solidFill>
              </a:rPr>
              <a:t>(11 1 1)</a:t>
            </a:r>
            <a:endParaRPr lang="en-US" dirty="0">
              <a:solidFill>
                <a:prstClr val="white"/>
              </a:solidFill>
            </a:endParaRPr>
          </a:p>
        </p:txBody>
      </p:sp>
      <p:sp>
        <p:nvSpPr>
          <p:cNvPr id="28" name="Rectangle 27"/>
          <p:cNvSpPr/>
          <p:nvPr/>
        </p:nvSpPr>
        <p:spPr>
          <a:xfrm rot="4648832">
            <a:off x="6640943" y="2328801"/>
            <a:ext cx="495474" cy="106641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vert270" rtlCol="0" anchor="ctr"/>
          <a:lstStyle/>
          <a:p>
            <a:pPr algn="ctr" fontAlgn="auto">
              <a:spcBef>
                <a:spcPts val="0"/>
              </a:spcBef>
              <a:spcAft>
                <a:spcPts val="0"/>
              </a:spcAft>
            </a:pPr>
            <a:r>
              <a:rPr lang="en-US" dirty="0" err="1">
                <a:solidFill>
                  <a:prstClr val="white"/>
                </a:solidFill>
              </a:rPr>
              <a:t>Ge</a:t>
            </a:r>
            <a:r>
              <a:rPr lang="en-US" dirty="0">
                <a:solidFill>
                  <a:prstClr val="white"/>
                </a:solidFill>
              </a:rPr>
              <a:t>(11 1 1)</a:t>
            </a:r>
            <a:endParaRPr lang="en-US" dirty="0">
              <a:solidFill>
                <a:prstClr val="white"/>
              </a:solidFill>
            </a:endParaRPr>
          </a:p>
        </p:txBody>
      </p:sp>
      <p:sp>
        <p:nvSpPr>
          <p:cNvPr id="15" name="TextBox 14"/>
          <p:cNvSpPr txBox="1"/>
          <p:nvPr/>
        </p:nvSpPr>
        <p:spPr>
          <a:xfrm>
            <a:off x="4122058" y="1030515"/>
            <a:ext cx="4432624" cy="584775"/>
          </a:xfrm>
          <a:prstGeom prst="rect">
            <a:avLst/>
          </a:prstGeom>
          <a:noFill/>
        </p:spPr>
        <p:txBody>
          <a:bodyPr wrap="none" rtlCol="0">
            <a:spAutoFit/>
          </a:bodyPr>
          <a:lstStyle/>
          <a:p>
            <a:r>
              <a:rPr lang="en-US" sz="3200" dirty="0" smtClean="0"/>
              <a:t>1 %            (~1 second)</a:t>
            </a:r>
            <a:endParaRPr lang="en-US" sz="3200" dirty="0"/>
          </a:p>
        </p:txBody>
      </p:sp>
    </p:spTree>
    <p:extLst>
      <p:ext uri="{BB962C8B-B14F-4D97-AF65-F5344CB8AC3E}">
        <p14:creationId xmlns:p14="http://schemas.microsoft.com/office/powerpoint/2010/main" val="406606169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p:cNvSpPr/>
          <p:nvPr/>
        </p:nvSpPr>
        <p:spPr>
          <a:xfrm>
            <a:off x="-1757363" y="1457325"/>
            <a:ext cx="5000625" cy="5000625"/>
          </a:xfrm>
          <a:prstGeom prst="ellipse">
            <a:avLst/>
          </a:prstGeom>
          <a:solidFill>
            <a:schemeClr val="accent1">
              <a:lumMod val="20000"/>
              <a:lumOff val="80000"/>
            </a:schemeClr>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2" name="Rectangle 11"/>
          <p:cNvSpPr/>
          <p:nvPr/>
        </p:nvSpPr>
        <p:spPr>
          <a:xfrm>
            <a:off x="6272213" y="3307553"/>
            <a:ext cx="2947986" cy="91440"/>
          </a:xfrm>
          <a:prstGeom prst="rect">
            <a:avLst/>
          </a:prstGeom>
          <a:solidFill>
            <a:srgbClr val="C0E399"/>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9" name="Rectangle 8"/>
          <p:cNvSpPr/>
          <p:nvPr/>
        </p:nvSpPr>
        <p:spPr>
          <a:xfrm>
            <a:off x="1809751" y="3429000"/>
            <a:ext cx="4679156" cy="9144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6" name="Rectangle 5"/>
          <p:cNvSpPr/>
          <p:nvPr/>
        </p:nvSpPr>
        <p:spPr>
          <a:xfrm rot="20520000">
            <a:off x="453128" y="3643412"/>
            <a:ext cx="1975792" cy="9144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7" name="Rectangle 6"/>
          <p:cNvSpPr/>
          <p:nvPr/>
        </p:nvSpPr>
        <p:spPr>
          <a:xfrm>
            <a:off x="-366504" y="3854299"/>
            <a:ext cx="1459498" cy="91440"/>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3" name="Rectangle 12"/>
          <p:cNvSpPr/>
          <p:nvPr/>
        </p:nvSpPr>
        <p:spPr>
          <a:xfrm rot="1920000">
            <a:off x="6232542" y="3371593"/>
            <a:ext cx="286235" cy="91440"/>
          </a:xfrm>
          <a:prstGeom prst="rect">
            <a:avLst/>
          </a:prstGeom>
          <a:solidFill>
            <a:srgbClr val="C0E399"/>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6" name="TextBox 15"/>
          <p:cNvSpPr txBox="1"/>
          <p:nvPr/>
        </p:nvSpPr>
        <p:spPr>
          <a:xfrm>
            <a:off x="235528" y="1939636"/>
            <a:ext cx="1499770" cy="369332"/>
          </a:xfrm>
          <a:prstGeom prst="rect">
            <a:avLst/>
          </a:prstGeom>
          <a:noFill/>
        </p:spPr>
        <p:txBody>
          <a:bodyPr wrap="none" rtlCol="0">
            <a:spAutoFit/>
          </a:bodyPr>
          <a:lstStyle/>
          <a:p>
            <a:pPr fontAlgn="auto">
              <a:spcBef>
                <a:spcPts val="0"/>
              </a:spcBef>
              <a:spcAft>
                <a:spcPts val="0"/>
              </a:spcAft>
            </a:pPr>
            <a:r>
              <a:rPr lang="en-US" dirty="0">
                <a:solidFill>
                  <a:prstClr val="black"/>
                </a:solidFill>
                <a:latin typeface="Calibri"/>
              </a:rPr>
              <a:t>Existing mono</a:t>
            </a:r>
            <a:endParaRPr lang="en-US" dirty="0">
              <a:solidFill>
                <a:prstClr val="black"/>
              </a:solidFill>
              <a:latin typeface="Calibri"/>
            </a:endParaRPr>
          </a:p>
        </p:txBody>
      </p:sp>
      <p:sp>
        <p:nvSpPr>
          <p:cNvPr id="17" name="Rectangle 16"/>
          <p:cNvSpPr/>
          <p:nvPr/>
        </p:nvSpPr>
        <p:spPr>
          <a:xfrm rot="960000">
            <a:off x="6337888" y="3488228"/>
            <a:ext cx="495474" cy="106641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vert270" rtlCol="0" anchor="ctr"/>
          <a:lstStyle/>
          <a:p>
            <a:pPr algn="ctr" fontAlgn="auto">
              <a:spcBef>
                <a:spcPts val="0"/>
              </a:spcBef>
              <a:spcAft>
                <a:spcPts val="0"/>
              </a:spcAft>
            </a:pPr>
            <a:r>
              <a:rPr lang="en-US" dirty="0" err="1">
                <a:solidFill>
                  <a:prstClr val="white"/>
                </a:solidFill>
              </a:rPr>
              <a:t>Ge</a:t>
            </a:r>
            <a:r>
              <a:rPr lang="en-US" dirty="0">
                <a:solidFill>
                  <a:prstClr val="white"/>
                </a:solidFill>
              </a:rPr>
              <a:t>(11 1 1)</a:t>
            </a:r>
            <a:endParaRPr lang="en-US" dirty="0">
              <a:solidFill>
                <a:prstClr val="white"/>
              </a:solidFill>
            </a:endParaRPr>
          </a:p>
        </p:txBody>
      </p:sp>
      <p:sp>
        <p:nvSpPr>
          <p:cNvPr id="15" name="Rectangle 14"/>
          <p:cNvSpPr/>
          <p:nvPr/>
        </p:nvSpPr>
        <p:spPr>
          <a:xfrm rot="960000">
            <a:off x="5911645" y="2278553"/>
            <a:ext cx="495474" cy="106641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vert270" rtlCol="0" anchor="ctr"/>
          <a:lstStyle/>
          <a:p>
            <a:pPr algn="ctr" fontAlgn="auto">
              <a:spcBef>
                <a:spcPts val="0"/>
              </a:spcBef>
              <a:spcAft>
                <a:spcPts val="0"/>
              </a:spcAft>
            </a:pPr>
            <a:r>
              <a:rPr lang="en-US" dirty="0" err="1">
                <a:solidFill>
                  <a:prstClr val="white"/>
                </a:solidFill>
              </a:rPr>
              <a:t>Ge</a:t>
            </a:r>
            <a:r>
              <a:rPr lang="en-US" dirty="0">
                <a:solidFill>
                  <a:prstClr val="white"/>
                </a:solidFill>
              </a:rPr>
              <a:t>(11 1 1)</a:t>
            </a:r>
            <a:endParaRPr lang="en-US" dirty="0">
              <a:solidFill>
                <a:prstClr val="white"/>
              </a:solidFill>
            </a:endParaRPr>
          </a:p>
        </p:txBody>
      </p:sp>
      <p:cxnSp>
        <p:nvCxnSpPr>
          <p:cNvPr id="3" name="Straight Arrow Connector 2"/>
          <p:cNvCxnSpPr/>
          <p:nvPr/>
        </p:nvCxnSpPr>
        <p:spPr>
          <a:xfrm>
            <a:off x="4295775" y="3138488"/>
            <a:ext cx="285750" cy="338137"/>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0" name="TextBox 9"/>
          <p:cNvSpPr txBox="1"/>
          <p:nvPr/>
        </p:nvSpPr>
        <p:spPr>
          <a:xfrm>
            <a:off x="3629025" y="2800350"/>
            <a:ext cx="723275" cy="369332"/>
          </a:xfrm>
          <a:prstGeom prst="rect">
            <a:avLst/>
          </a:prstGeom>
          <a:noFill/>
        </p:spPr>
        <p:txBody>
          <a:bodyPr wrap="none" rtlCol="0">
            <a:spAutoFit/>
          </a:bodyPr>
          <a:lstStyle/>
          <a:p>
            <a:pPr fontAlgn="auto">
              <a:spcBef>
                <a:spcPts val="0"/>
              </a:spcBef>
              <a:spcAft>
                <a:spcPts val="0"/>
              </a:spcAft>
            </a:pPr>
            <a:r>
              <a:rPr lang="en-US" dirty="0">
                <a:solidFill>
                  <a:prstClr val="black"/>
                </a:solidFill>
                <a:latin typeface="Calibri"/>
              </a:rPr>
              <a:t>3 mm</a:t>
            </a:r>
            <a:endParaRPr lang="en-US" dirty="0">
              <a:solidFill>
                <a:prstClr val="black"/>
              </a:solidFill>
              <a:latin typeface="Calibri"/>
            </a:endParaRPr>
          </a:p>
        </p:txBody>
      </p:sp>
      <p:sp>
        <p:nvSpPr>
          <p:cNvPr id="22" name="TextBox 21"/>
          <p:cNvSpPr txBox="1"/>
          <p:nvPr/>
        </p:nvSpPr>
        <p:spPr>
          <a:xfrm>
            <a:off x="5214938" y="3814762"/>
            <a:ext cx="788999" cy="369332"/>
          </a:xfrm>
          <a:prstGeom prst="rect">
            <a:avLst/>
          </a:prstGeom>
          <a:noFill/>
        </p:spPr>
        <p:txBody>
          <a:bodyPr wrap="none" rtlCol="0">
            <a:spAutoFit/>
          </a:bodyPr>
          <a:lstStyle/>
          <a:p>
            <a:pPr fontAlgn="auto">
              <a:spcBef>
                <a:spcPts val="0"/>
              </a:spcBef>
              <a:spcAft>
                <a:spcPts val="0"/>
              </a:spcAft>
            </a:pPr>
            <a:r>
              <a:rPr lang="en-US" dirty="0">
                <a:solidFill>
                  <a:prstClr val="black"/>
                </a:solidFill>
                <a:latin typeface="Calibri"/>
              </a:rPr>
              <a:t>16.26°</a:t>
            </a:r>
            <a:endParaRPr lang="en-US" dirty="0">
              <a:solidFill>
                <a:prstClr val="black"/>
              </a:solidFill>
              <a:latin typeface="Calibri"/>
            </a:endParaRPr>
          </a:p>
        </p:txBody>
      </p:sp>
      <p:sp>
        <p:nvSpPr>
          <p:cNvPr id="23" name="TextBox 22"/>
          <p:cNvSpPr txBox="1"/>
          <p:nvPr/>
        </p:nvSpPr>
        <p:spPr>
          <a:xfrm>
            <a:off x="6915151" y="4071938"/>
            <a:ext cx="1484702" cy="923330"/>
          </a:xfrm>
          <a:prstGeom prst="rect">
            <a:avLst/>
          </a:prstGeom>
          <a:noFill/>
        </p:spPr>
        <p:txBody>
          <a:bodyPr wrap="none" rtlCol="0">
            <a:spAutoFit/>
          </a:bodyPr>
          <a:lstStyle/>
          <a:p>
            <a:pPr fontAlgn="auto">
              <a:spcBef>
                <a:spcPts val="0"/>
              </a:spcBef>
              <a:spcAft>
                <a:spcPts val="0"/>
              </a:spcAft>
            </a:pPr>
            <a:r>
              <a:rPr lang="en-US" dirty="0">
                <a:solidFill>
                  <a:prstClr val="black"/>
                </a:solidFill>
                <a:latin typeface="Calibri"/>
              </a:rPr>
              <a:t>d = 0.51 Å</a:t>
            </a:r>
          </a:p>
          <a:p>
            <a:pPr fontAlgn="auto">
              <a:spcBef>
                <a:spcPts val="0"/>
              </a:spcBef>
              <a:spcAft>
                <a:spcPts val="0"/>
              </a:spcAft>
            </a:pPr>
            <a:r>
              <a:rPr lang="en-US" dirty="0">
                <a:solidFill>
                  <a:prstClr val="black"/>
                </a:solidFill>
                <a:latin typeface="Calibri"/>
              </a:rPr>
              <a:t>2</a:t>
            </a:r>
            <a:r>
              <a:rPr lang="el-GR" dirty="0">
                <a:solidFill>
                  <a:prstClr val="black"/>
                </a:solidFill>
                <a:latin typeface="Calibri"/>
              </a:rPr>
              <a:t>θ</a:t>
            </a:r>
            <a:r>
              <a:rPr lang="en-US" dirty="0">
                <a:solidFill>
                  <a:prstClr val="black"/>
                </a:solidFill>
                <a:latin typeface="Calibri"/>
              </a:rPr>
              <a:t> = 147.478°</a:t>
            </a:r>
          </a:p>
          <a:p>
            <a:pPr fontAlgn="auto">
              <a:spcBef>
                <a:spcPts val="0"/>
              </a:spcBef>
              <a:spcAft>
                <a:spcPts val="0"/>
              </a:spcAft>
            </a:pPr>
            <a:r>
              <a:rPr lang="en-US" dirty="0">
                <a:solidFill>
                  <a:prstClr val="black"/>
                </a:solidFill>
                <a:latin typeface="Calibri"/>
              </a:rPr>
              <a:t>For 12660 </a:t>
            </a:r>
            <a:r>
              <a:rPr lang="en-US" dirty="0" err="1">
                <a:solidFill>
                  <a:prstClr val="black"/>
                </a:solidFill>
                <a:latin typeface="Calibri"/>
              </a:rPr>
              <a:t>eV</a:t>
            </a:r>
            <a:endParaRPr lang="en-US" dirty="0">
              <a:solidFill>
                <a:prstClr val="black"/>
              </a:solidFill>
              <a:latin typeface="Calibri"/>
            </a:endParaRPr>
          </a:p>
        </p:txBody>
      </p:sp>
      <p:cxnSp>
        <p:nvCxnSpPr>
          <p:cNvPr id="25" name="Straight Connector 24"/>
          <p:cNvCxnSpPr/>
          <p:nvPr/>
        </p:nvCxnSpPr>
        <p:spPr>
          <a:xfrm flipH="1">
            <a:off x="6557963" y="2452988"/>
            <a:ext cx="223837" cy="767848"/>
          </a:xfrm>
          <a:prstGeom prst="line">
            <a:avLst/>
          </a:prstGeom>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rot="17127164">
            <a:off x="6198055" y="2600325"/>
            <a:ext cx="723275" cy="369332"/>
          </a:xfrm>
          <a:prstGeom prst="rect">
            <a:avLst/>
          </a:prstGeom>
          <a:noFill/>
        </p:spPr>
        <p:txBody>
          <a:bodyPr wrap="none" rtlCol="0">
            <a:spAutoFit/>
          </a:bodyPr>
          <a:lstStyle/>
          <a:p>
            <a:pPr fontAlgn="auto">
              <a:spcBef>
                <a:spcPts val="0"/>
              </a:spcBef>
              <a:spcAft>
                <a:spcPts val="0"/>
              </a:spcAft>
            </a:pPr>
            <a:r>
              <a:rPr lang="en-US" dirty="0">
                <a:solidFill>
                  <a:prstClr val="black"/>
                </a:solidFill>
                <a:latin typeface="Calibri"/>
              </a:rPr>
              <a:t>6 mm</a:t>
            </a:r>
            <a:endParaRPr lang="en-US" dirty="0">
              <a:solidFill>
                <a:prstClr val="black"/>
              </a:solidFill>
              <a:latin typeface="Calibri"/>
            </a:endParaRPr>
          </a:p>
        </p:txBody>
      </p:sp>
      <p:cxnSp>
        <p:nvCxnSpPr>
          <p:cNvPr id="37" name="Straight Connector 36"/>
          <p:cNvCxnSpPr/>
          <p:nvPr/>
        </p:nvCxnSpPr>
        <p:spPr>
          <a:xfrm flipH="1">
            <a:off x="5943600" y="3610275"/>
            <a:ext cx="223837" cy="767848"/>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938838" y="3581401"/>
            <a:ext cx="0" cy="801485"/>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783772" y="0"/>
            <a:ext cx="7772400" cy="1061357"/>
          </a:xfrm>
        </p:spPr>
        <p:txBody>
          <a:bodyPr/>
          <a:lstStyle/>
          <a:p>
            <a:r>
              <a:rPr lang="en-US" dirty="0" smtClean="0"/>
              <a:t>Adjustable</a:t>
            </a:r>
            <a:r>
              <a:rPr lang="en-US" baseline="0" dirty="0" smtClean="0"/>
              <a:t> </a:t>
            </a:r>
            <a:r>
              <a:rPr lang="en-US" baseline="0" dirty="0" err="1" smtClean="0"/>
              <a:t>bandpass</a:t>
            </a:r>
            <a:endParaRPr lang="en-US" dirty="0"/>
          </a:p>
        </p:txBody>
      </p:sp>
      <p:sp>
        <p:nvSpPr>
          <p:cNvPr id="24" name="Rectangle 23"/>
          <p:cNvSpPr/>
          <p:nvPr/>
        </p:nvSpPr>
        <p:spPr>
          <a:xfrm rot="21060000">
            <a:off x="325997" y="3914435"/>
            <a:ext cx="914400" cy="36738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r>
              <a:rPr lang="en-US" dirty="0" smtClean="0">
                <a:solidFill>
                  <a:prstClr val="white"/>
                </a:solidFill>
              </a:rPr>
              <a:t>ML</a:t>
            </a:r>
            <a:endParaRPr lang="en-US" dirty="0">
              <a:solidFill>
                <a:prstClr val="white"/>
              </a:solidFill>
            </a:endParaRPr>
          </a:p>
        </p:txBody>
      </p:sp>
      <p:sp>
        <p:nvSpPr>
          <p:cNvPr id="26" name="Rectangle 25"/>
          <p:cNvSpPr/>
          <p:nvPr/>
        </p:nvSpPr>
        <p:spPr>
          <a:xfrm rot="21060000">
            <a:off x="1608668" y="3030785"/>
            <a:ext cx="914400" cy="42781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r>
              <a:rPr lang="en-US" dirty="0" smtClean="0">
                <a:solidFill>
                  <a:prstClr val="white"/>
                </a:solidFill>
              </a:rPr>
              <a:t>ML</a:t>
            </a:r>
            <a:endParaRPr lang="en-US" dirty="0">
              <a:solidFill>
                <a:prstClr val="white"/>
              </a:solidFill>
            </a:endParaRPr>
          </a:p>
        </p:txBody>
      </p:sp>
      <p:sp>
        <p:nvSpPr>
          <p:cNvPr id="5" name="TextBox 4"/>
          <p:cNvSpPr txBox="1"/>
          <p:nvPr/>
        </p:nvSpPr>
        <p:spPr>
          <a:xfrm>
            <a:off x="3628572" y="1001486"/>
            <a:ext cx="4464684" cy="584775"/>
          </a:xfrm>
          <a:prstGeom prst="rect">
            <a:avLst/>
          </a:prstGeom>
          <a:noFill/>
        </p:spPr>
        <p:txBody>
          <a:bodyPr wrap="none" rtlCol="0">
            <a:spAutoFit/>
          </a:bodyPr>
          <a:lstStyle/>
          <a:p>
            <a:r>
              <a:rPr lang="en-US" sz="3200" dirty="0" smtClean="0"/>
              <a:t>0.0007 %        (8 hours)</a:t>
            </a:r>
            <a:endParaRPr lang="en-US" sz="3200" dirty="0"/>
          </a:p>
        </p:txBody>
      </p:sp>
    </p:spTree>
    <p:extLst>
      <p:ext uri="{BB962C8B-B14F-4D97-AF65-F5344CB8AC3E}">
        <p14:creationId xmlns:p14="http://schemas.microsoft.com/office/powerpoint/2010/main" val="393639315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txBox="1">
            <a:spLocks/>
          </p:cNvSpPr>
          <p:nvPr/>
        </p:nvSpPr>
        <p:spPr bwMode="auto">
          <a:xfrm>
            <a:off x="457200" y="0"/>
            <a:ext cx="8229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4400">
                <a:solidFill>
                  <a:srgbClr val="000000"/>
                </a:solidFill>
                <a:latin typeface="Calibri" pitchFamily="34" charset="0"/>
                <a:cs typeface="Arial" charset="0"/>
              </a:rPr>
              <a:t>We’d love to use multiple crystals</a:t>
            </a:r>
          </a:p>
          <a:p>
            <a:pPr algn="ctr" eaLnBrk="1" hangingPunct="1">
              <a:spcBef>
                <a:spcPct val="0"/>
              </a:spcBef>
              <a:buFontTx/>
              <a:buNone/>
            </a:pPr>
            <a:endParaRPr lang="en-US" altLang="en-US" sz="4400">
              <a:solidFill>
                <a:srgbClr val="000000"/>
              </a:solidFill>
              <a:latin typeface="Calibri" pitchFamily="34" charset="0"/>
              <a:cs typeface="Arial" charset="0"/>
            </a:endParaRPr>
          </a:p>
          <a:p>
            <a:pPr algn="ctr" eaLnBrk="1" hangingPunct="1">
              <a:spcBef>
                <a:spcPct val="0"/>
              </a:spcBef>
              <a:buFontTx/>
              <a:buNone/>
            </a:pPr>
            <a:endParaRPr lang="en-US" altLang="en-US" sz="4400">
              <a:solidFill>
                <a:srgbClr val="000000"/>
              </a:solidFill>
              <a:latin typeface="Calibri" pitchFamily="34" charset="0"/>
              <a:cs typeface="Arial" charset="0"/>
            </a:endParaRPr>
          </a:p>
          <a:p>
            <a:pPr algn="ctr" eaLnBrk="1" hangingPunct="1">
              <a:spcBef>
                <a:spcPct val="0"/>
              </a:spcBef>
              <a:buFontTx/>
              <a:buNone/>
            </a:pPr>
            <a:r>
              <a:rPr lang="en-US" altLang="en-US" sz="4400">
                <a:solidFill>
                  <a:srgbClr val="000000"/>
                </a:solidFill>
                <a:latin typeface="Calibri" pitchFamily="34" charset="0"/>
                <a:cs typeface="Arial" charset="0"/>
              </a:rPr>
              <a:t>but we have a problem with </a:t>
            </a:r>
          </a:p>
          <a:p>
            <a:pPr algn="ctr" eaLnBrk="1" hangingPunct="1">
              <a:spcBef>
                <a:spcPct val="0"/>
              </a:spcBef>
              <a:buFontTx/>
              <a:buNone/>
            </a:pPr>
            <a:r>
              <a:rPr lang="en-US" altLang="en-US" sz="4400">
                <a:solidFill>
                  <a:srgbClr val="000000"/>
                </a:solidFill>
                <a:latin typeface="Calibri" pitchFamily="34" charset="0"/>
                <a:cs typeface="Arial" charset="0"/>
              </a:rPr>
              <a:t>non-isomorphism</a:t>
            </a:r>
          </a:p>
        </p:txBody>
      </p:sp>
    </p:spTree>
    <p:extLst>
      <p:ext uri="{BB962C8B-B14F-4D97-AF65-F5344CB8AC3E}">
        <p14:creationId xmlns:p14="http://schemas.microsoft.com/office/powerpoint/2010/main" val="400122082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ChangeArrowheads="1"/>
          </p:cNvSpPr>
          <p:nvPr>
            <p:ph type="title"/>
          </p:nvPr>
        </p:nvSpPr>
        <p:spPr>
          <a:xfrm>
            <a:off x="457200" y="0"/>
            <a:ext cx="8229600" cy="1143000"/>
          </a:xfrm>
        </p:spPr>
        <p:txBody>
          <a:bodyPr/>
          <a:lstStyle/>
          <a:p>
            <a:pPr eaLnBrk="1" hangingPunct="1"/>
            <a:r>
              <a:rPr lang="en-US" altLang="en-US" smtClean="0"/>
              <a:t>Multi-crystal strategies</a:t>
            </a:r>
          </a:p>
        </p:txBody>
      </p:sp>
      <p:pic>
        <p:nvPicPr>
          <p:cNvPr id="241667" name="Picture 3"/>
          <p:cNvPicPr>
            <a:picLocks noChangeAspect="1" noChangeArrowheads="1"/>
          </p:cNvPicPr>
          <p:nvPr/>
        </p:nvPicPr>
        <p:blipFill>
          <a:blip r:embed="rId2">
            <a:extLst>
              <a:ext uri="{28A0092B-C50C-407E-A947-70E740481C1C}">
                <a14:useLocalDpi xmlns:a14="http://schemas.microsoft.com/office/drawing/2010/main" val="0"/>
              </a:ext>
            </a:extLst>
          </a:blip>
          <a:srcRect l="8789" t="13113" r="37930" b="16559"/>
          <a:stretch>
            <a:fillRect/>
          </a:stretch>
        </p:blipFill>
        <p:spPr bwMode="auto">
          <a:xfrm>
            <a:off x="214313" y="1162050"/>
            <a:ext cx="6496050" cy="51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9572" name="Text Box 4"/>
          <p:cNvSpPr txBox="1">
            <a:spLocks noChangeArrowheads="1"/>
          </p:cNvSpPr>
          <p:nvPr/>
        </p:nvSpPr>
        <p:spPr bwMode="auto">
          <a:xfrm>
            <a:off x="0" y="6491288"/>
            <a:ext cx="71612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rgbClr val="000000"/>
                </a:solidFill>
              </a:rPr>
              <a:t>Kendrew </a:t>
            </a:r>
            <a:r>
              <a:rPr lang="en-US" altLang="en-US" sz="1800" i="1">
                <a:solidFill>
                  <a:srgbClr val="000000"/>
                </a:solidFill>
              </a:rPr>
              <a:t>et al.</a:t>
            </a:r>
            <a:r>
              <a:rPr lang="en-US" altLang="en-US" sz="1800">
                <a:solidFill>
                  <a:srgbClr val="000000"/>
                </a:solidFill>
              </a:rPr>
              <a:t> (1960) "Structure of Myoglobin” </a:t>
            </a:r>
            <a:r>
              <a:rPr lang="en-US" altLang="en-US" sz="1800" i="1">
                <a:solidFill>
                  <a:srgbClr val="000000"/>
                </a:solidFill>
              </a:rPr>
              <a:t>Nature</a:t>
            </a:r>
            <a:r>
              <a:rPr lang="en-US" altLang="en-US" sz="1800">
                <a:solidFill>
                  <a:srgbClr val="000000"/>
                </a:solidFill>
              </a:rPr>
              <a:t> </a:t>
            </a:r>
            <a:r>
              <a:rPr lang="en-US" altLang="en-US" sz="1800" b="1">
                <a:solidFill>
                  <a:srgbClr val="000000"/>
                </a:solidFill>
              </a:rPr>
              <a:t>185</a:t>
            </a:r>
            <a:r>
              <a:rPr lang="en-US" altLang="en-US" sz="1800">
                <a:solidFill>
                  <a:srgbClr val="000000"/>
                </a:solidFill>
              </a:rPr>
              <a:t>, 422-427. </a:t>
            </a:r>
          </a:p>
        </p:txBody>
      </p:sp>
      <p:pic>
        <p:nvPicPr>
          <p:cNvPr id="2669573" name="Picture 5"/>
          <p:cNvPicPr>
            <a:picLocks noChangeAspect="1" noChangeArrowheads="1"/>
          </p:cNvPicPr>
          <p:nvPr/>
        </p:nvPicPr>
        <p:blipFill>
          <a:blip r:embed="rId3">
            <a:extLst>
              <a:ext uri="{28A0092B-C50C-407E-A947-70E740481C1C}">
                <a14:useLocalDpi xmlns:a14="http://schemas.microsoft.com/office/drawing/2010/main" val="0"/>
              </a:ext>
            </a:extLst>
          </a:blip>
          <a:srcRect l="39969" t="16866" r="12523" b="9053"/>
          <a:stretch>
            <a:fillRect/>
          </a:stretch>
        </p:blipFill>
        <p:spPr bwMode="auto">
          <a:xfrm>
            <a:off x="6907213" y="2701925"/>
            <a:ext cx="1909762" cy="180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9574" name="Freeform 6"/>
          <p:cNvSpPr>
            <a:spLocks/>
          </p:cNvSpPr>
          <p:nvPr/>
        </p:nvSpPr>
        <p:spPr bwMode="auto">
          <a:xfrm>
            <a:off x="-163513" y="1382713"/>
            <a:ext cx="7032626" cy="600075"/>
          </a:xfrm>
          <a:custGeom>
            <a:avLst/>
            <a:gdLst>
              <a:gd name="T0" fmla="*/ 2147483647 w 4430"/>
              <a:gd name="T1" fmla="*/ 2147483647 h 378"/>
              <a:gd name="T2" fmla="*/ 2147483647 w 4430"/>
              <a:gd name="T3" fmla="*/ 2147483647 h 378"/>
              <a:gd name="T4" fmla="*/ 2147483647 w 4430"/>
              <a:gd name="T5" fmla="*/ 2147483647 h 378"/>
              <a:gd name="T6" fmla="*/ 2147483647 w 4430"/>
              <a:gd name="T7" fmla="*/ 2147483647 h 378"/>
              <a:gd name="T8" fmla="*/ 2147483647 w 4430"/>
              <a:gd name="T9" fmla="*/ 2147483647 h 378"/>
              <a:gd name="T10" fmla="*/ 2147483647 w 4430"/>
              <a:gd name="T11" fmla="*/ 2147483647 h 378"/>
              <a:gd name="T12" fmla="*/ 2147483647 w 4430"/>
              <a:gd name="T13" fmla="*/ 2147483647 h 378"/>
              <a:gd name="T14" fmla="*/ 2147483647 w 4430"/>
              <a:gd name="T15" fmla="*/ 2147483647 h 378"/>
              <a:gd name="T16" fmla="*/ 2147483647 w 4430"/>
              <a:gd name="T17" fmla="*/ 2147483647 h 378"/>
              <a:gd name="T18" fmla="*/ 2147483647 w 4430"/>
              <a:gd name="T19" fmla="*/ 2147483647 h 378"/>
              <a:gd name="T20" fmla="*/ 2147483647 w 4430"/>
              <a:gd name="T21" fmla="*/ 2147483647 h 378"/>
              <a:gd name="T22" fmla="*/ 2147483647 w 4430"/>
              <a:gd name="T23" fmla="*/ 2147483647 h 378"/>
              <a:gd name="T24" fmla="*/ 2147483647 w 4430"/>
              <a:gd name="T25" fmla="*/ 2147483647 h 378"/>
              <a:gd name="T26" fmla="*/ 2147483647 w 4430"/>
              <a:gd name="T27" fmla="*/ 2147483647 h 378"/>
              <a:gd name="T28" fmla="*/ 2147483647 w 4430"/>
              <a:gd name="T29" fmla="*/ 2147483647 h 378"/>
              <a:gd name="T30" fmla="*/ 2147483647 w 4430"/>
              <a:gd name="T31" fmla="*/ 2147483647 h 3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430" h="378">
                <a:moveTo>
                  <a:pt x="1665" y="202"/>
                </a:moveTo>
                <a:cubicBezTo>
                  <a:pt x="2206" y="207"/>
                  <a:pt x="2748" y="212"/>
                  <a:pt x="2975" y="202"/>
                </a:cubicBezTo>
                <a:cubicBezTo>
                  <a:pt x="3202" y="192"/>
                  <a:pt x="3021" y="163"/>
                  <a:pt x="3030" y="139"/>
                </a:cubicBezTo>
                <a:cubicBezTo>
                  <a:pt x="3039" y="115"/>
                  <a:pt x="3018" y="80"/>
                  <a:pt x="3030" y="60"/>
                </a:cubicBezTo>
                <a:cubicBezTo>
                  <a:pt x="3042" y="40"/>
                  <a:pt x="2899" y="26"/>
                  <a:pt x="3101" y="21"/>
                </a:cubicBezTo>
                <a:cubicBezTo>
                  <a:pt x="3303" y="16"/>
                  <a:pt x="4060" y="0"/>
                  <a:pt x="4245" y="29"/>
                </a:cubicBezTo>
                <a:cubicBezTo>
                  <a:pt x="4430" y="58"/>
                  <a:pt x="4330" y="165"/>
                  <a:pt x="4214" y="194"/>
                </a:cubicBezTo>
                <a:cubicBezTo>
                  <a:pt x="4098" y="223"/>
                  <a:pt x="3666" y="180"/>
                  <a:pt x="3551" y="202"/>
                </a:cubicBezTo>
                <a:cubicBezTo>
                  <a:pt x="3436" y="224"/>
                  <a:pt x="3553" y="302"/>
                  <a:pt x="3520" y="328"/>
                </a:cubicBezTo>
                <a:cubicBezTo>
                  <a:pt x="3487" y="354"/>
                  <a:pt x="3617" y="355"/>
                  <a:pt x="3354" y="360"/>
                </a:cubicBezTo>
                <a:cubicBezTo>
                  <a:pt x="3091" y="365"/>
                  <a:pt x="2453" y="360"/>
                  <a:pt x="1941" y="360"/>
                </a:cubicBezTo>
                <a:cubicBezTo>
                  <a:pt x="1429" y="360"/>
                  <a:pt x="568" y="378"/>
                  <a:pt x="284" y="360"/>
                </a:cubicBezTo>
                <a:cubicBezTo>
                  <a:pt x="0" y="342"/>
                  <a:pt x="233" y="278"/>
                  <a:pt x="237" y="249"/>
                </a:cubicBezTo>
                <a:cubicBezTo>
                  <a:pt x="241" y="220"/>
                  <a:pt x="98" y="195"/>
                  <a:pt x="308" y="186"/>
                </a:cubicBezTo>
                <a:cubicBezTo>
                  <a:pt x="518" y="177"/>
                  <a:pt x="1009" y="185"/>
                  <a:pt x="1500" y="194"/>
                </a:cubicBezTo>
                <a:cubicBezTo>
                  <a:pt x="1500" y="194"/>
                  <a:pt x="1665" y="202"/>
                  <a:pt x="1665" y="202"/>
                </a:cubicBez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2669575" name="Freeform 7"/>
          <p:cNvSpPr>
            <a:spLocks/>
          </p:cNvSpPr>
          <p:nvPr/>
        </p:nvSpPr>
        <p:spPr bwMode="auto">
          <a:xfrm>
            <a:off x="95250" y="1919288"/>
            <a:ext cx="2557463" cy="354012"/>
          </a:xfrm>
          <a:custGeom>
            <a:avLst/>
            <a:gdLst>
              <a:gd name="T0" fmla="*/ 2147483647 w 1611"/>
              <a:gd name="T1" fmla="*/ 2147483647 h 223"/>
              <a:gd name="T2" fmla="*/ 2147483647 w 1611"/>
              <a:gd name="T3" fmla="*/ 2147483647 h 223"/>
              <a:gd name="T4" fmla="*/ 2147483647 w 1611"/>
              <a:gd name="T5" fmla="*/ 2147483647 h 223"/>
              <a:gd name="T6" fmla="*/ 2147483647 w 1611"/>
              <a:gd name="T7" fmla="*/ 2147483647 h 223"/>
              <a:gd name="T8" fmla="*/ 2147483647 w 1611"/>
              <a:gd name="T9" fmla="*/ 2147483647 h 223"/>
              <a:gd name="T10" fmla="*/ 2147483647 w 1611"/>
              <a:gd name="T11" fmla="*/ 2147483647 h 223"/>
              <a:gd name="T12" fmla="*/ 2147483647 w 1611"/>
              <a:gd name="T13" fmla="*/ 2147483647 h 223"/>
              <a:gd name="T14" fmla="*/ 2147483647 w 1611"/>
              <a:gd name="T15" fmla="*/ 2147483647 h 22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11" h="223">
                <a:moveTo>
                  <a:pt x="879" y="188"/>
                </a:moveTo>
                <a:cubicBezTo>
                  <a:pt x="575" y="196"/>
                  <a:pt x="271" y="205"/>
                  <a:pt x="145" y="180"/>
                </a:cubicBezTo>
                <a:cubicBezTo>
                  <a:pt x="19" y="155"/>
                  <a:pt x="0" y="66"/>
                  <a:pt x="121" y="38"/>
                </a:cubicBezTo>
                <a:cubicBezTo>
                  <a:pt x="242" y="10"/>
                  <a:pt x="640" y="15"/>
                  <a:pt x="871" y="14"/>
                </a:cubicBezTo>
                <a:cubicBezTo>
                  <a:pt x="1102" y="13"/>
                  <a:pt x="1409" y="0"/>
                  <a:pt x="1510" y="30"/>
                </a:cubicBezTo>
                <a:cubicBezTo>
                  <a:pt x="1611" y="60"/>
                  <a:pt x="1549" y="167"/>
                  <a:pt x="1479" y="195"/>
                </a:cubicBezTo>
                <a:cubicBezTo>
                  <a:pt x="1409" y="223"/>
                  <a:pt x="1250" y="209"/>
                  <a:pt x="1092" y="195"/>
                </a:cubicBezTo>
                <a:cubicBezTo>
                  <a:pt x="1092" y="195"/>
                  <a:pt x="879" y="188"/>
                  <a:pt x="879" y="188"/>
                </a:cubicBez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2669576" name="Freeform 8"/>
          <p:cNvSpPr>
            <a:spLocks/>
          </p:cNvSpPr>
          <p:nvPr/>
        </p:nvSpPr>
        <p:spPr bwMode="auto">
          <a:xfrm>
            <a:off x="4014788" y="2946400"/>
            <a:ext cx="1695450" cy="338138"/>
          </a:xfrm>
          <a:custGeom>
            <a:avLst/>
            <a:gdLst>
              <a:gd name="T0" fmla="*/ 2147483647 w 1068"/>
              <a:gd name="T1" fmla="*/ 2147483647 h 213"/>
              <a:gd name="T2" fmla="*/ 2147483647 w 1068"/>
              <a:gd name="T3" fmla="*/ 2147483647 h 213"/>
              <a:gd name="T4" fmla="*/ 2147483647 w 1068"/>
              <a:gd name="T5" fmla="*/ 2147483647 h 213"/>
              <a:gd name="T6" fmla="*/ 2147483647 w 1068"/>
              <a:gd name="T7" fmla="*/ 2147483647 h 213"/>
              <a:gd name="T8" fmla="*/ 2147483647 w 1068"/>
              <a:gd name="T9" fmla="*/ 2147483647 h 213"/>
              <a:gd name="T10" fmla="*/ 2147483647 w 1068"/>
              <a:gd name="T11" fmla="*/ 2147483647 h 213"/>
              <a:gd name="T12" fmla="*/ 2147483647 w 1068"/>
              <a:gd name="T13" fmla="*/ 2147483647 h 213"/>
              <a:gd name="T14" fmla="*/ 2147483647 w 1068"/>
              <a:gd name="T15" fmla="*/ 2147483647 h 213"/>
              <a:gd name="T16" fmla="*/ 2147483647 w 1068"/>
              <a:gd name="T17" fmla="*/ 2147483647 h 2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68" h="213">
                <a:moveTo>
                  <a:pt x="580" y="203"/>
                </a:moveTo>
                <a:cubicBezTo>
                  <a:pt x="391" y="204"/>
                  <a:pt x="202" y="205"/>
                  <a:pt x="114" y="188"/>
                </a:cubicBezTo>
                <a:cubicBezTo>
                  <a:pt x="26" y="171"/>
                  <a:pt x="55" y="130"/>
                  <a:pt x="51" y="101"/>
                </a:cubicBezTo>
                <a:cubicBezTo>
                  <a:pt x="47" y="72"/>
                  <a:pt x="0" y="28"/>
                  <a:pt x="91" y="14"/>
                </a:cubicBezTo>
                <a:cubicBezTo>
                  <a:pt x="182" y="0"/>
                  <a:pt x="448" y="9"/>
                  <a:pt x="596" y="14"/>
                </a:cubicBezTo>
                <a:cubicBezTo>
                  <a:pt x="744" y="19"/>
                  <a:pt x="912" y="17"/>
                  <a:pt x="982" y="46"/>
                </a:cubicBezTo>
                <a:cubicBezTo>
                  <a:pt x="1052" y="75"/>
                  <a:pt x="1068" y="163"/>
                  <a:pt x="1014" y="188"/>
                </a:cubicBezTo>
                <a:cubicBezTo>
                  <a:pt x="960" y="213"/>
                  <a:pt x="809" y="204"/>
                  <a:pt x="659" y="196"/>
                </a:cubicBezTo>
                <a:cubicBezTo>
                  <a:pt x="659" y="196"/>
                  <a:pt x="580" y="203"/>
                  <a:pt x="580" y="203"/>
                </a:cubicBez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2669577" name="Freeform 9"/>
          <p:cNvSpPr>
            <a:spLocks/>
          </p:cNvSpPr>
          <p:nvPr/>
        </p:nvSpPr>
        <p:spPr bwMode="auto">
          <a:xfrm>
            <a:off x="3736975" y="4230688"/>
            <a:ext cx="2319338" cy="404812"/>
          </a:xfrm>
          <a:custGeom>
            <a:avLst/>
            <a:gdLst>
              <a:gd name="T0" fmla="*/ 2147483647 w 1461"/>
              <a:gd name="T1" fmla="*/ 2147483647 h 255"/>
              <a:gd name="T2" fmla="*/ 2147483647 w 1461"/>
              <a:gd name="T3" fmla="*/ 2147483647 h 255"/>
              <a:gd name="T4" fmla="*/ 2147483647 w 1461"/>
              <a:gd name="T5" fmla="*/ 2147483647 h 255"/>
              <a:gd name="T6" fmla="*/ 2147483647 w 1461"/>
              <a:gd name="T7" fmla="*/ 2147483647 h 255"/>
              <a:gd name="T8" fmla="*/ 2147483647 w 1461"/>
              <a:gd name="T9" fmla="*/ 2147483647 h 255"/>
              <a:gd name="T10" fmla="*/ 2147483647 w 1461"/>
              <a:gd name="T11" fmla="*/ 2147483647 h 255"/>
              <a:gd name="T12" fmla="*/ 2147483647 w 1461"/>
              <a:gd name="T13" fmla="*/ 2147483647 h 255"/>
              <a:gd name="T14" fmla="*/ 2147483647 w 1461"/>
              <a:gd name="T15" fmla="*/ 2147483647 h 255"/>
              <a:gd name="T16" fmla="*/ 2147483647 w 1461"/>
              <a:gd name="T17" fmla="*/ 2147483647 h 255"/>
              <a:gd name="T18" fmla="*/ 2147483647 w 1461"/>
              <a:gd name="T19" fmla="*/ 2147483647 h 2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61" h="255">
                <a:moveTo>
                  <a:pt x="707" y="215"/>
                </a:moveTo>
                <a:cubicBezTo>
                  <a:pt x="508" y="218"/>
                  <a:pt x="309" y="222"/>
                  <a:pt x="195" y="223"/>
                </a:cubicBezTo>
                <a:cubicBezTo>
                  <a:pt x="81" y="224"/>
                  <a:pt x="42" y="255"/>
                  <a:pt x="21" y="223"/>
                </a:cubicBezTo>
                <a:cubicBezTo>
                  <a:pt x="0" y="191"/>
                  <a:pt x="6" y="68"/>
                  <a:pt x="68" y="34"/>
                </a:cubicBezTo>
                <a:cubicBezTo>
                  <a:pt x="130" y="0"/>
                  <a:pt x="234" y="21"/>
                  <a:pt x="392" y="18"/>
                </a:cubicBezTo>
                <a:cubicBezTo>
                  <a:pt x="550" y="15"/>
                  <a:pt x="856" y="10"/>
                  <a:pt x="1015" y="18"/>
                </a:cubicBezTo>
                <a:cubicBezTo>
                  <a:pt x="1174" y="26"/>
                  <a:pt x="1284" y="32"/>
                  <a:pt x="1347" y="65"/>
                </a:cubicBezTo>
                <a:cubicBezTo>
                  <a:pt x="1410" y="98"/>
                  <a:pt x="1461" y="193"/>
                  <a:pt x="1394" y="215"/>
                </a:cubicBezTo>
                <a:cubicBezTo>
                  <a:pt x="1327" y="237"/>
                  <a:pt x="1135" y="218"/>
                  <a:pt x="944" y="199"/>
                </a:cubicBezTo>
                <a:cubicBezTo>
                  <a:pt x="944" y="199"/>
                  <a:pt x="707" y="215"/>
                  <a:pt x="707" y="215"/>
                </a:cubicBez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2669578" name="Freeform 10"/>
          <p:cNvSpPr>
            <a:spLocks/>
          </p:cNvSpPr>
          <p:nvPr/>
        </p:nvSpPr>
        <p:spPr bwMode="auto">
          <a:xfrm>
            <a:off x="234950" y="1377950"/>
            <a:ext cx="4302125" cy="352425"/>
          </a:xfrm>
          <a:custGeom>
            <a:avLst/>
            <a:gdLst>
              <a:gd name="T0" fmla="*/ 2147483647 w 2710"/>
              <a:gd name="T1" fmla="*/ 2147483647 h 222"/>
              <a:gd name="T2" fmla="*/ 2147483647 w 2710"/>
              <a:gd name="T3" fmla="*/ 2147483647 h 222"/>
              <a:gd name="T4" fmla="*/ 2147483647 w 2710"/>
              <a:gd name="T5" fmla="*/ 2147483647 h 222"/>
              <a:gd name="T6" fmla="*/ 2147483647 w 2710"/>
              <a:gd name="T7" fmla="*/ 2147483647 h 222"/>
              <a:gd name="T8" fmla="*/ 2147483647 w 2710"/>
              <a:gd name="T9" fmla="*/ 2147483647 h 222"/>
              <a:gd name="T10" fmla="*/ 2147483647 w 2710"/>
              <a:gd name="T11" fmla="*/ 2147483647 h 222"/>
              <a:gd name="T12" fmla="*/ 2147483647 w 2710"/>
              <a:gd name="T13" fmla="*/ 2147483647 h 222"/>
              <a:gd name="T14" fmla="*/ 2147483647 w 2710"/>
              <a:gd name="T15" fmla="*/ 2147483647 h 222"/>
              <a:gd name="T16" fmla="*/ 2147483647 w 2710"/>
              <a:gd name="T17" fmla="*/ 2147483647 h 222"/>
              <a:gd name="T18" fmla="*/ 2147483647 w 2710"/>
              <a:gd name="T19" fmla="*/ 2147483647 h 222"/>
              <a:gd name="T20" fmla="*/ 2147483647 w 2710"/>
              <a:gd name="T21" fmla="*/ 2147483647 h 222"/>
              <a:gd name="T22" fmla="*/ 2147483647 w 2710"/>
              <a:gd name="T23" fmla="*/ 2147483647 h 222"/>
              <a:gd name="T24" fmla="*/ 2147483647 w 2710"/>
              <a:gd name="T25" fmla="*/ 2147483647 h 222"/>
              <a:gd name="T26" fmla="*/ 2147483647 w 2710"/>
              <a:gd name="T27" fmla="*/ 2147483647 h 22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710" h="222">
                <a:moveTo>
                  <a:pt x="688" y="39"/>
                </a:moveTo>
                <a:cubicBezTo>
                  <a:pt x="1121" y="29"/>
                  <a:pt x="1554" y="20"/>
                  <a:pt x="1864" y="16"/>
                </a:cubicBezTo>
                <a:cubicBezTo>
                  <a:pt x="2174" y="12"/>
                  <a:pt x="2421" y="0"/>
                  <a:pt x="2551" y="16"/>
                </a:cubicBezTo>
                <a:cubicBezTo>
                  <a:pt x="2681" y="32"/>
                  <a:pt x="2634" y="80"/>
                  <a:pt x="2645" y="110"/>
                </a:cubicBezTo>
                <a:cubicBezTo>
                  <a:pt x="2656" y="140"/>
                  <a:pt x="2710" y="178"/>
                  <a:pt x="2614" y="197"/>
                </a:cubicBezTo>
                <a:cubicBezTo>
                  <a:pt x="2518" y="216"/>
                  <a:pt x="2281" y="222"/>
                  <a:pt x="2069" y="221"/>
                </a:cubicBezTo>
                <a:cubicBezTo>
                  <a:pt x="1857" y="220"/>
                  <a:pt x="1603" y="196"/>
                  <a:pt x="1343" y="189"/>
                </a:cubicBezTo>
                <a:cubicBezTo>
                  <a:pt x="1083" y="182"/>
                  <a:pt x="717" y="180"/>
                  <a:pt x="507" y="181"/>
                </a:cubicBezTo>
                <a:cubicBezTo>
                  <a:pt x="297" y="182"/>
                  <a:pt x="162" y="205"/>
                  <a:pt x="81" y="197"/>
                </a:cubicBezTo>
                <a:cubicBezTo>
                  <a:pt x="0" y="189"/>
                  <a:pt x="28" y="160"/>
                  <a:pt x="18" y="134"/>
                </a:cubicBezTo>
                <a:cubicBezTo>
                  <a:pt x="8" y="108"/>
                  <a:pt x="4" y="57"/>
                  <a:pt x="18" y="39"/>
                </a:cubicBezTo>
                <a:cubicBezTo>
                  <a:pt x="32" y="21"/>
                  <a:pt x="28" y="26"/>
                  <a:pt x="104" y="24"/>
                </a:cubicBezTo>
                <a:cubicBezTo>
                  <a:pt x="180" y="22"/>
                  <a:pt x="327" y="23"/>
                  <a:pt x="475" y="24"/>
                </a:cubicBezTo>
                <a:cubicBezTo>
                  <a:pt x="475" y="24"/>
                  <a:pt x="688" y="39"/>
                  <a:pt x="688" y="39"/>
                </a:cubicBezTo>
                <a:close/>
              </a:path>
            </a:pathLst>
          </a:custGeom>
          <a:noFill/>
          <a:ln w="25400">
            <a:solidFill>
              <a:srgbClr val="FF00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1" name="Freeform 8"/>
          <p:cNvSpPr>
            <a:spLocks/>
          </p:cNvSpPr>
          <p:nvPr/>
        </p:nvSpPr>
        <p:spPr bwMode="auto">
          <a:xfrm>
            <a:off x="214313" y="2928938"/>
            <a:ext cx="2171700" cy="355600"/>
          </a:xfrm>
          <a:custGeom>
            <a:avLst/>
            <a:gdLst>
              <a:gd name="T0" fmla="*/ 2147483647 w 1068"/>
              <a:gd name="T1" fmla="*/ 2147483647 h 213"/>
              <a:gd name="T2" fmla="*/ 2147483647 w 1068"/>
              <a:gd name="T3" fmla="*/ 2147483647 h 213"/>
              <a:gd name="T4" fmla="*/ 2147483647 w 1068"/>
              <a:gd name="T5" fmla="*/ 2147483647 h 213"/>
              <a:gd name="T6" fmla="*/ 2147483647 w 1068"/>
              <a:gd name="T7" fmla="*/ 2147483647 h 213"/>
              <a:gd name="T8" fmla="*/ 2147483647 w 1068"/>
              <a:gd name="T9" fmla="*/ 2147483647 h 213"/>
              <a:gd name="T10" fmla="*/ 2147483647 w 1068"/>
              <a:gd name="T11" fmla="*/ 2147483647 h 213"/>
              <a:gd name="T12" fmla="*/ 2147483647 w 1068"/>
              <a:gd name="T13" fmla="*/ 2147483647 h 213"/>
              <a:gd name="T14" fmla="*/ 2147483647 w 1068"/>
              <a:gd name="T15" fmla="*/ 2147483647 h 213"/>
              <a:gd name="T16" fmla="*/ 2147483647 w 1068"/>
              <a:gd name="T17" fmla="*/ 2147483647 h 2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68" h="213">
                <a:moveTo>
                  <a:pt x="580" y="203"/>
                </a:moveTo>
                <a:cubicBezTo>
                  <a:pt x="391" y="204"/>
                  <a:pt x="202" y="205"/>
                  <a:pt x="114" y="188"/>
                </a:cubicBezTo>
                <a:cubicBezTo>
                  <a:pt x="26" y="171"/>
                  <a:pt x="55" y="130"/>
                  <a:pt x="51" y="101"/>
                </a:cubicBezTo>
                <a:cubicBezTo>
                  <a:pt x="47" y="72"/>
                  <a:pt x="0" y="28"/>
                  <a:pt x="91" y="14"/>
                </a:cubicBezTo>
                <a:cubicBezTo>
                  <a:pt x="182" y="0"/>
                  <a:pt x="448" y="9"/>
                  <a:pt x="596" y="14"/>
                </a:cubicBezTo>
                <a:cubicBezTo>
                  <a:pt x="744" y="19"/>
                  <a:pt x="912" y="17"/>
                  <a:pt x="982" y="46"/>
                </a:cubicBezTo>
                <a:cubicBezTo>
                  <a:pt x="1052" y="75"/>
                  <a:pt x="1068" y="163"/>
                  <a:pt x="1014" y="188"/>
                </a:cubicBezTo>
                <a:cubicBezTo>
                  <a:pt x="960" y="213"/>
                  <a:pt x="809" y="204"/>
                  <a:pt x="659" y="196"/>
                </a:cubicBezTo>
                <a:cubicBezTo>
                  <a:pt x="659" y="196"/>
                  <a:pt x="580" y="203"/>
                  <a:pt x="580" y="203"/>
                </a:cubicBez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Tree>
    <p:extLst>
      <p:ext uri="{BB962C8B-B14F-4D97-AF65-F5344CB8AC3E}">
        <p14:creationId xmlns:p14="http://schemas.microsoft.com/office/powerpoint/2010/main" val="20784258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957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69575"/>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2669574"/>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69576"/>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2669575"/>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69577"/>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2669576"/>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669572"/>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2669577"/>
                                        </p:tgtEl>
                                        <p:attrNameLst>
                                          <p:attrName>style.visibility</p:attrName>
                                        </p:attrNameLst>
                                      </p:cBhvr>
                                      <p:to>
                                        <p:strVal val="hidden"/>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669573"/>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69578"/>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9572" grpId="0"/>
      <p:bldP spid="2669574" grpId="0" animBg="1"/>
      <p:bldP spid="2669574" grpId="1" animBg="1"/>
      <p:bldP spid="2669575" grpId="0" animBg="1"/>
      <p:bldP spid="2669575" grpId="1" animBg="1"/>
      <p:bldP spid="2669576" grpId="0" animBg="1"/>
      <p:bldP spid="2669576" grpId="1" animBg="1"/>
      <p:bldP spid="2669577" grpId="0" animBg="1"/>
      <p:bldP spid="2669577" grpId="1" animBg="1"/>
      <p:bldP spid="2669578" grpId="0" animBg="1"/>
      <p:bldP spid="11"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Box 3"/>
          <p:cNvSpPr txBox="1">
            <a:spLocks noChangeArrowheads="1"/>
          </p:cNvSpPr>
          <p:nvPr/>
        </p:nvSpPr>
        <p:spPr bwMode="auto">
          <a:xfrm>
            <a:off x="249238" y="990600"/>
            <a:ext cx="8382000" cy="569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400">
                <a:solidFill>
                  <a:srgbClr val="000000"/>
                </a:solidFill>
                <a:latin typeface="Calibri" pitchFamily="34" charset="0"/>
                <a:cs typeface="Arial" charset="0"/>
              </a:rPr>
              <a:t>Dear James</a:t>
            </a:r>
          </a:p>
          <a:p>
            <a:pPr eaLnBrk="1" hangingPunct="1">
              <a:spcBef>
                <a:spcPct val="0"/>
              </a:spcBef>
              <a:buFontTx/>
              <a:buNone/>
            </a:pPr>
            <a:endParaRPr lang="en-US" altLang="en-US" sz="1400">
              <a:solidFill>
                <a:srgbClr val="000000"/>
              </a:solidFill>
              <a:latin typeface="Calibri" pitchFamily="34" charset="0"/>
              <a:cs typeface="Arial" charset="0"/>
            </a:endParaRPr>
          </a:p>
          <a:p>
            <a:pPr eaLnBrk="1" hangingPunct="1">
              <a:spcBef>
                <a:spcPct val="0"/>
              </a:spcBef>
              <a:buFontTx/>
              <a:buNone/>
            </a:pPr>
            <a:r>
              <a:rPr lang="en-US" altLang="en-US" sz="1400">
                <a:solidFill>
                  <a:srgbClr val="000000"/>
                </a:solidFill>
                <a:latin typeface="Calibri" pitchFamily="34" charset="0"/>
                <a:cs typeface="Arial" charset="0"/>
              </a:rPr>
              <a:t>The story of the two forms of lysozyme crystals goes back to about 1964 when it was found that the diffraction patterns from different crystals could be placed in one of two classes depending on their intensities. This discovery was a big set back at the time and I can remember a lecture title being changed from the 'The structure of lysozyme' to 'The structure of lysozyme two steps forward and one step back'. Thereafter the crystals were screened based on intensities of the (11,11,l) rows to distinguish them (e.g. 11,11,4 &gt; 11,11,5 in one form and vice versa in another). Data were collected only for those that fulfilled the Type II criteria. (These reflections were easy to measure on the linear diffractometer because crystals were mounted to rotate about the diagonal axis). As I recall both Type I and Type II could be found in the same crystallisation batch . Although sometimes the external morphology allowed recognition this was not infallible. </a:t>
            </a:r>
          </a:p>
          <a:p>
            <a:pPr eaLnBrk="1" hangingPunct="1">
              <a:spcBef>
                <a:spcPct val="0"/>
              </a:spcBef>
              <a:buFontTx/>
              <a:buNone/>
            </a:pPr>
            <a:endParaRPr lang="en-US" altLang="en-US" sz="1400">
              <a:solidFill>
                <a:srgbClr val="000000"/>
              </a:solidFill>
              <a:latin typeface="Calibri" pitchFamily="34" charset="0"/>
              <a:cs typeface="Arial" charset="0"/>
            </a:endParaRPr>
          </a:p>
          <a:p>
            <a:pPr eaLnBrk="1" hangingPunct="1">
              <a:spcBef>
                <a:spcPct val="0"/>
              </a:spcBef>
              <a:buFontTx/>
              <a:buNone/>
            </a:pPr>
            <a:r>
              <a:rPr lang="en-US" altLang="en-US" sz="1400">
                <a:solidFill>
                  <a:srgbClr val="000000"/>
                </a:solidFill>
                <a:latin typeface="Calibri" pitchFamily="34" charset="0"/>
                <a:cs typeface="Arial" charset="0"/>
              </a:rPr>
              <a:t>The structure was based on Type II crystals. Later a graduate student Helen Handoll examined Type I. The work, which was in the early days and before refinement programmes, seemed to suggest that the differences lay in the arrangement of water or chloride molecules (Lysozyme was crystallised from NaCl). But the work was never written up. Keith Wilson at one stage was following this up as lysozyme was being used to test data collection strategies but I do not know the outcome. </a:t>
            </a:r>
          </a:p>
          <a:p>
            <a:pPr eaLnBrk="1" hangingPunct="1">
              <a:spcBef>
                <a:spcPct val="0"/>
              </a:spcBef>
              <a:buFontTx/>
              <a:buNone/>
            </a:pPr>
            <a:endParaRPr lang="en-US" altLang="en-US" sz="1400">
              <a:solidFill>
                <a:srgbClr val="000000"/>
              </a:solidFill>
              <a:latin typeface="Calibri" pitchFamily="34" charset="0"/>
              <a:cs typeface="Arial" charset="0"/>
            </a:endParaRPr>
          </a:p>
          <a:p>
            <a:pPr eaLnBrk="1" hangingPunct="1">
              <a:spcBef>
                <a:spcPct val="0"/>
              </a:spcBef>
              <a:buFontTx/>
              <a:buNone/>
            </a:pPr>
            <a:r>
              <a:rPr lang="en-US" altLang="en-US" sz="1400">
                <a:solidFill>
                  <a:srgbClr val="000000"/>
                </a:solidFill>
                <a:latin typeface="Calibri" pitchFamily="34" charset="0"/>
                <a:cs typeface="Arial" charset="0"/>
              </a:rPr>
              <a:t>An account of this is given in International Table Volume F (Rossmann and Arnold edited 2001) p760. </a:t>
            </a:r>
          </a:p>
          <a:p>
            <a:pPr eaLnBrk="1" hangingPunct="1">
              <a:spcBef>
                <a:spcPct val="0"/>
              </a:spcBef>
              <a:buFontTx/>
              <a:buNone/>
            </a:pPr>
            <a:endParaRPr lang="en-US" altLang="en-US" sz="1400">
              <a:solidFill>
                <a:srgbClr val="000000"/>
              </a:solidFill>
              <a:latin typeface="Calibri" pitchFamily="34" charset="0"/>
              <a:cs typeface="Arial" charset="0"/>
            </a:endParaRPr>
          </a:p>
          <a:p>
            <a:pPr eaLnBrk="1" hangingPunct="1">
              <a:spcBef>
                <a:spcPct val="0"/>
              </a:spcBef>
              <a:buFontTx/>
              <a:buNone/>
            </a:pPr>
            <a:r>
              <a:rPr lang="en-US" altLang="en-US" sz="1400">
                <a:solidFill>
                  <a:srgbClr val="000000"/>
                </a:solidFill>
                <a:latin typeface="Calibri" pitchFamily="34" charset="0"/>
                <a:cs typeface="Arial" charset="0"/>
              </a:rPr>
              <a:t>Tony North was much involved in sorting this out and if you wanted more info he would be the person to contact. I hope this is helpful. Do let me know if you need more. </a:t>
            </a:r>
          </a:p>
          <a:p>
            <a:pPr eaLnBrk="1" hangingPunct="1">
              <a:spcBef>
                <a:spcPct val="0"/>
              </a:spcBef>
              <a:buFontTx/>
              <a:buNone/>
            </a:pPr>
            <a:endParaRPr lang="en-US" altLang="en-US" sz="1400">
              <a:solidFill>
                <a:srgbClr val="000000"/>
              </a:solidFill>
              <a:latin typeface="Calibri" pitchFamily="34" charset="0"/>
              <a:cs typeface="Arial" charset="0"/>
            </a:endParaRPr>
          </a:p>
          <a:p>
            <a:pPr eaLnBrk="1" hangingPunct="1">
              <a:spcBef>
                <a:spcPct val="0"/>
              </a:spcBef>
              <a:buFontTx/>
              <a:buNone/>
            </a:pPr>
            <a:r>
              <a:rPr lang="en-US" altLang="en-US" sz="1400">
                <a:solidFill>
                  <a:srgbClr val="000000"/>
                </a:solidFill>
                <a:latin typeface="Calibri" pitchFamily="34" charset="0"/>
                <a:cs typeface="Arial" charset="0"/>
              </a:rPr>
              <a:t>Best wishes </a:t>
            </a:r>
          </a:p>
          <a:p>
            <a:pPr eaLnBrk="1" hangingPunct="1">
              <a:spcBef>
                <a:spcPct val="0"/>
              </a:spcBef>
              <a:buFontTx/>
              <a:buNone/>
            </a:pPr>
            <a:endParaRPr lang="en-US" altLang="en-US" sz="1400">
              <a:solidFill>
                <a:srgbClr val="000000"/>
              </a:solidFill>
              <a:latin typeface="Calibri" pitchFamily="34" charset="0"/>
              <a:cs typeface="Arial" charset="0"/>
            </a:endParaRPr>
          </a:p>
          <a:p>
            <a:pPr eaLnBrk="1" hangingPunct="1">
              <a:spcBef>
                <a:spcPct val="0"/>
              </a:spcBef>
              <a:buFontTx/>
              <a:buNone/>
            </a:pPr>
            <a:r>
              <a:rPr lang="en-US" altLang="en-US" sz="1400">
                <a:solidFill>
                  <a:srgbClr val="000000"/>
                </a:solidFill>
                <a:latin typeface="Calibri" pitchFamily="34" charset="0"/>
                <a:cs typeface="Arial" charset="0"/>
              </a:rPr>
              <a:t>Louise </a:t>
            </a:r>
          </a:p>
        </p:txBody>
      </p:sp>
      <p:sp>
        <p:nvSpPr>
          <p:cNvPr id="100355" name="Title 1"/>
          <p:cNvSpPr txBox="1">
            <a:spLocks/>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4400">
                <a:solidFill>
                  <a:srgbClr val="000000"/>
                </a:solidFill>
                <a:latin typeface="Calibri" pitchFamily="34" charset="0"/>
                <a:cs typeface="Arial" charset="0"/>
              </a:rPr>
              <a:t>Non-isomorphism in lysozyme</a:t>
            </a:r>
          </a:p>
        </p:txBody>
      </p:sp>
      <p:sp>
        <p:nvSpPr>
          <p:cNvPr id="4" name="Oval 3"/>
          <p:cNvSpPr/>
          <p:nvPr/>
        </p:nvSpPr>
        <p:spPr>
          <a:xfrm>
            <a:off x="5740400" y="2309813"/>
            <a:ext cx="1412875" cy="258762"/>
          </a:xfrm>
          <a:custGeom>
            <a:avLst/>
            <a:gdLst>
              <a:gd name="connsiteX0" fmla="*/ 0 w 2286000"/>
              <a:gd name="connsiteY0" fmla="*/ 190500 h 381000"/>
              <a:gd name="connsiteX1" fmla="*/ 1143000 w 2286000"/>
              <a:gd name="connsiteY1" fmla="*/ 0 h 381000"/>
              <a:gd name="connsiteX2" fmla="*/ 2286000 w 2286000"/>
              <a:gd name="connsiteY2" fmla="*/ 190500 h 381000"/>
              <a:gd name="connsiteX3" fmla="*/ 1143000 w 2286000"/>
              <a:gd name="connsiteY3" fmla="*/ 381000 h 381000"/>
              <a:gd name="connsiteX4" fmla="*/ 0 w 2286000"/>
              <a:gd name="connsiteY4" fmla="*/ 190500 h 381000"/>
              <a:gd name="connsiteX0" fmla="*/ 0 w 2286000"/>
              <a:gd name="connsiteY0" fmla="*/ 110372 h 300872"/>
              <a:gd name="connsiteX1" fmla="*/ 1143000 w 2286000"/>
              <a:gd name="connsiteY1" fmla="*/ 0 h 300872"/>
              <a:gd name="connsiteX2" fmla="*/ 2286000 w 2286000"/>
              <a:gd name="connsiteY2" fmla="*/ 110372 h 300872"/>
              <a:gd name="connsiteX3" fmla="*/ 1143000 w 2286000"/>
              <a:gd name="connsiteY3" fmla="*/ 300872 h 300872"/>
              <a:gd name="connsiteX4" fmla="*/ 0 w 2286000"/>
              <a:gd name="connsiteY4" fmla="*/ 110372 h 300872"/>
              <a:gd name="connsiteX0" fmla="*/ 0 w 2286000"/>
              <a:gd name="connsiteY0" fmla="*/ 110372 h 244311"/>
              <a:gd name="connsiteX1" fmla="*/ 1143000 w 2286000"/>
              <a:gd name="connsiteY1" fmla="*/ 0 h 244311"/>
              <a:gd name="connsiteX2" fmla="*/ 2286000 w 2286000"/>
              <a:gd name="connsiteY2" fmla="*/ 110372 h 244311"/>
              <a:gd name="connsiteX3" fmla="*/ 1147713 w 2286000"/>
              <a:gd name="connsiteY3" fmla="*/ 244311 h 244311"/>
              <a:gd name="connsiteX4" fmla="*/ 0 w 2286000"/>
              <a:gd name="connsiteY4" fmla="*/ 110372 h 244311"/>
              <a:gd name="connsiteX0" fmla="*/ 2 w 1805235"/>
              <a:gd name="connsiteY0" fmla="*/ 40649 h 252185"/>
              <a:gd name="connsiteX1" fmla="*/ 662235 w 1805235"/>
              <a:gd name="connsiteY1" fmla="*/ 5691 h 252185"/>
              <a:gd name="connsiteX2" fmla="*/ 1805235 w 1805235"/>
              <a:gd name="connsiteY2" fmla="*/ 116063 h 252185"/>
              <a:gd name="connsiteX3" fmla="*/ 666948 w 1805235"/>
              <a:gd name="connsiteY3" fmla="*/ 250002 h 252185"/>
              <a:gd name="connsiteX4" fmla="*/ 2 w 1805235"/>
              <a:gd name="connsiteY4" fmla="*/ 40649 h 252185"/>
              <a:gd name="connsiteX0" fmla="*/ 51251 w 1856484"/>
              <a:gd name="connsiteY0" fmla="*/ 39324 h 252000"/>
              <a:gd name="connsiteX1" fmla="*/ 713484 w 1856484"/>
              <a:gd name="connsiteY1" fmla="*/ 4366 h 252000"/>
              <a:gd name="connsiteX2" fmla="*/ 1856484 w 1856484"/>
              <a:gd name="connsiteY2" fmla="*/ 114738 h 252000"/>
              <a:gd name="connsiteX3" fmla="*/ 718197 w 1856484"/>
              <a:gd name="connsiteY3" fmla="*/ 248677 h 252000"/>
              <a:gd name="connsiteX4" fmla="*/ 119595 w 1856484"/>
              <a:gd name="connsiteY4" fmla="*/ 196760 h 252000"/>
              <a:gd name="connsiteX5" fmla="*/ 51251 w 1856484"/>
              <a:gd name="connsiteY5" fmla="*/ 39324 h 252000"/>
              <a:gd name="connsiteX0" fmla="*/ 96467 w 1802719"/>
              <a:gd name="connsiteY0" fmla="*/ 19967 h 265637"/>
              <a:gd name="connsiteX1" fmla="*/ 659719 w 1802719"/>
              <a:gd name="connsiteY1" fmla="*/ 18003 h 265637"/>
              <a:gd name="connsiteX2" fmla="*/ 1802719 w 1802719"/>
              <a:gd name="connsiteY2" fmla="*/ 128375 h 265637"/>
              <a:gd name="connsiteX3" fmla="*/ 664432 w 1802719"/>
              <a:gd name="connsiteY3" fmla="*/ 262314 h 265637"/>
              <a:gd name="connsiteX4" fmla="*/ 65830 w 1802719"/>
              <a:gd name="connsiteY4" fmla="*/ 210397 h 265637"/>
              <a:gd name="connsiteX5" fmla="*/ 96467 w 1802719"/>
              <a:gd name="connsiteY5" fmla="*/ 19967 h 265637"/>
              <a:gd name="connsiteX0" fmla="*/ 96467 w 1359660"/>
              <a:gd name="connsiteY0" fmla="*/ 17260 h 266126"/>
              <a:gd name="connsiteX1" fmla="*/ 659719 w 1359660"/>
              <a:gd name="connsiteY1" fmla="*/ 15296 h 266126"/>
              <a:gd name="connsiteX2" fmla="*/ 1359660 w 1359660"/>
              <a:gd name="connsiteY2" fmla="*/ 73821 h 266126"/>
              <a:gd name="connsiteX3" fmla="*/ 664432 w 1359660"/>
              <a:gd name="connsiteY3" fmla="*/ 259607 h 266126"/>
              <a:gd name="connsiteX4" fmla="*/ 65830 w 1359660"/>
              <a:gd name="connsiteY4" fmla="*/ 207690 h 266126"/>
              <a:gd name="connsiteX5" fmla="*/ 96467 w 1359660"/>
              <a:gd name="connsiteY5" fmla="*/ 17260 h 266126"/>
              <a:gd name="connsiteX0" fmla="*/ 96467 w 1412887"/>
              <a:gd name="connsiteY0" fmla="*/ 17260 h 259632"/>
              <a:gd name="connsiteX1" fmla="*/ 659719 w 1412887"/>
              <a:gd name="connsiteY1" fmla="*/ 15296 h 259632"/>
              <a:gd name="connsiteX2" fmla="*/ 1359660 w 1412887"/>
              <a:gd name="connsiteY2" fmla="*/ 73821 h 259632"/>
              <a:gd name="connsiteX3" fmla="*/ 1296028 w 1412887"/>
              <a:gd name="connsiteY3" fmla="*/ 212402 h 259632"/>
              <a:gd name="connsiteX4" fmla="*/ 664432 w 1412887"/>
              <a:gd name="connsiteY4" fmla="*/ 259607 h 259632"/>
              <a:gd name="connsiteX5" fmla="*/ 65830 w 1412887"/>
              <a:gd name="connsiteY5" fmla="*/ 207690 h 259632"/>
              <a:gd name="connsiteX6" fmla="*/ 96467 w 1412887"/>
              <a:gd name="connsiteY6" fmla="*/ 17260 h 259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2887" h="259632">
                <a:moveTo>
                  <a:pt x="96467" y="17260"/>
                </a:moveTo>
                <a:cubicBezTo>
                  <a:pt x="195449" y="-14806"/>
                  <a:pt x="449187" y="5869"/>
                  <a:pt x="659719" y="15296"/>
                </a:cubicBezTo>
                <a:cubicBezTo>
                  <a:pt x="870251" y="24723"/>
                  <a:pt x="1262250" y="51182"/>
                  <a:pt x="1359660" y="73821"/>
                </a:cubicBezTo>
                <a:cubicBezTo>
                  <a:pt x="1457070" y="96460"/>
                  <a:pt x="1411899" y="181438"/>
                  <a:pt x="1296028" y="212402"/>
                </a:cubicBezTo>
                <a:cubicBezTo>
                  <a:pt x="1180157" y="243366"/>
                  <a:pt x="869465" y="260392"/>
                  <a:pt x="664432" y="259607"/>
                </a:cubicBezTo>
                <a:cubicBezTo>
                  <a:pt x="459399" y="258822"/>
                  <a:pt x="176988" y="242582"/>
                  <a:pt x="65830" y="207690"/>
                </a:cubicBezTo>
                <a:cubicBezTo>
                  <a:pt x="-45328" y="172798"/>
                  <a:pt x="-2515" y="49326"/>
                  <a:pt x="96467" y="17260"/>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 name="Oval 4"/>
          <p:cNvSpPr/>
          <p:nvPr/>
        </p:nvSpPr>
        <p:spPr>
          <a:xfrm>
            <a:off x="5070475" y="1385888"/>
            <a:ext cx="623888"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6" name="Oval 5"/>
          <p:cNvSpPr/>
          <p:nvPr/>
        </p:nvSpPr>
        <p:spPr>
          <a:xfrm>
            <a:off x="1952625" y="2514600"/>
            <a:ext cx="4854575" cy="249238"/>
          </a:xfrm>
          <a:custGeom>
            <a:avLst/>
            <a:gdLst>
              <a:gd name="connsiteX0" fmla="*/ 0 w 5063837"/>
              <a:gd name="connsiteY0" fmla="*/ 190500 h 381000"/>
              <a:gd name="connsiteX1" fmla="*/ 2531919 w 5063837"/>
              <a:gd name="connsiteY1" fmla="*/ 0 h 381000"/>
              <a:gd name="connsiteX2" fmla="*/ 5063838 w 5063837"/>
              <a:gd name="connsiteY2" fmla="*/ 190500 h 381000"/>
              <a:gd name="connsiteX3" fmla="*/ 2531919 w 5063837"/>
              <a:gd name="connsiteY3" fmla="*/ 381000 h 381000"/>
              <a:gd name="connsiteX4" fmla="*/ 0 w 5063837"/>
              <a:gd name="connsiteY4" fmla="*/ 190500 h 381000"/>
              <a:gd name="connsiteX0" fmla="*/ 0 w 5095961"/>
              <a:gd name="connsiteY0" fmla="*/ 192522 h 383022"/>
              <a:gd name="connsiteX1" fmla="*/ 2531919 w 5095961"/>
              <a:gd name="connsiteY1" fmla="*/ 2022 h 383022"/>
              <a:gd name="connsiteX2" fmla="*/ 3872204 w 5095961"/>
              <a:gd name="connsiteY2" fmla="*/ 98183 h 383022"/>
              <a:gd name="connsiteX3" fmla="*/ 5063838 w 5095961"/>
              <a:gd name="connsiteY3" fmla="*/ 192522 h 383022"/>
              <a:gd name="connsiteX4" fmla="*/ 2531919 w 5095961"/>
              <a:gd name="connsiteY4" fmla="*/ 383022 h 383022"/>
              <a:gd name="connsiteX5" fmla="*/ 0 w 5095961"/>
              <a:gd name="connsiteY5" fmla="*/ 192522 h 383022"/>
              <a:gd name="connsiteX0" fmla="*/ 0 w 5183436"/>
              <a:gd name="connsiteY0" fmla="*/ 192522 h 387350"/>
              <a:gd name="connsiteX1" fmla="*/ 2531919 w 5183436"/>
              <a:gd name="connsiteY1" fmla="*/ 2022 h 387350"/>
              <a:gd name="connsiteX2" fmla="*/ 3872204 w 5183436"/>
              <a:gd name="connsiteY2" fmla="*/ 98183 h 387350"/>
              <a:gd name="connsiteX3" fmla="*/ 5063838 w 5183436"/>
              <a:gd name="connsiteY3" fmla="*/ 192522 h 387350"/>
              <a:gd name="connsiteX4" fmla="*/ 4876159 w 5183436"/>
              <a:gd name="connsiteY4" fmla="*/ 314999 h 387350"/>
              <a:gd name="connsiteX5" fmla="*/ 2531919 w 5183436"/>
              <a:gd name="connsiteY5" fmla="*/ 383022 h 387350"/>
              <a:gd name="connsiteX6" fmla="*/ 0 w 5183436"/>
              <a:gd name="connsiteY6" fmla="*/ 192522 h 387350"/>
              <a:gd name="connsiteX0" fmla="*/ 0 w 5077356"/>
              <a:gd name="connsiteY0" fmla="*/ 192522 h 387350"/>
              <a:gd name="connsiteX1" fmla="*/ 2531919 w 5077356"/>
              <a:gd name="connsiteY1" fmla="*/ 2022 h 387350"/>
              <a:gd name="connsiteX2" fmla="*/ 3872204 w 5077356"/>
              <a:gd name="connsiteY2" fmla="*/ 98183 h 387350"/>
              <a:gd name="connsiteX3" fmla="*/ 4804601 w 5077356"/>
              <a:gd name="connsiteY3" fmla="*/ 131247 h 387350"/>
              <a:gd name="connsiteX4" fmla="*/ 4876159 w 5077356"/>
              <a:gd name="connsiteY4" fmla="*/ 314999 h 387350"/>
              <a:gd name="connsiteX5" fmla="*/ 2531919 w 5077356"/>
              <a:gd name="connsiteY5" fmla="*/ 383022 h 387350"/>
              <a:gd name="connsiteX6" fmla="*/ 0 w 5077356"/>
              <a:gd name="connsiteY6" fmla="*/ 192522 h 387350"/>
              <a:gd name="connsiteX0" fmla="*/ 0 w 5096161"/>
              <a:gd name="connsiteY0" fmla="*/ 192522 h 386714"/>
              <a:gd name="connsiteX1" fmla="*/ 2531919 w 5096161"/>
              <a:gd name="connsiteY1" fmla="*/ 2022 h 386714"/>
              <a:gd name="connsiteX2" fmla="*/ 3872204 w 5096161"/>
              <a:gd name="connsiteY2" fmla="*/ 98183 h 386714"/>
              <a:gd name="connsiteX3" fmla="*/ 4804601 w 5096161"/>
              <a:gd name="connsiteY3" fmla="*/ 131247 h 386714"/>
              <a:gd name="connsiteX4" fmla="*/ 4970426 w 5096161"/>
              <a:gd name="connsiteY4" fmla="*/ 239585 h 386714"/>
              <a:gd name="connsiteX5" fmla="*/ 4876159 w 5096161"/>
              <a:gd name="connsiteY5" fmla="*/ 314999 h 386714"/>
              <a:gd name="connsiteX6" fmla="*/ 2531919 w 5096161"/>
              <a:gd name="connsiteY6" fmla="*/ 383022 h 386714"/>
              <a:gd name="connsiteX7" fmla="*/ 0 w 5096161"/>
              <a:gd name="connsiteY7" fmla="*/ 192522 h 386714"/>
              <a:gd name="connsiteX0" fmla="*/ 0 w 4971660"/>
              <a:gd name="connsiteY0" fmla="*/ 192522 h 387667"/>
              <a:gd name="connsiteX1" fmla="*/ 2531919 w 4971660"/>
              <a:gd name="connsiteY1" fmla="*/ 2022 h 387667"/>
              <a:gd name="connsiteX2" fmla="*/ 3872204 w 4971660"/>
              <a:gd name="connsiteY2" fmla="*/ 98183 h 387667"/>
              <a:gd name="connsiteX3" fmla="*/ 4804601 w 4971660"/>
              <a:gd name="connsiteY3" fmla="*/ 131247 h 387667"/>
              <a:gd name="connsiteX4" fmla="*/ 4970426 w 4971660"/>
              <a:gd name="connsiteY4" fmla="*/ 239585 h 387667"/>
              <a:gd name="connsiteX5" fmla="*/ 4489660 w 4971660"/>
              <a:gd name="connsiteY5" fmla="*/ 324426 h 387667"/>
              <a:gd name="connsiteX6" fmla="*/ 2531919 w 4971660"/>
              <a:gd name="connsiteY6" fmla="*/ 383022 h 387667"/>
              <a:gd name="connsiteX7" fmla="*/ 0 w 4971660"/>
              <a:gd name="connsiteY7" fmla="*/ 192522 h 387667"/>
              <a:gd name="connsiteX0" fmla="*/ 0 w 4971660"/>
              <a:gd name="connsiteY0" fmla="*/ 192522 h 336166"/>
              <a:gd name="connsiteX1" fmla="*/ 2531919 w 4971660"/>
              <a:gd name="connsiteY1" fmla="*/ 2022 h 336166"/>
              <a:gd name="connsiteX2" fmla="*/ 3872204 w 4971660"/>
              <a:gd name="connsiteY2" fmla="*/ 98183 h 336166"/>
              <a:gd name="connsiteX3" fmla="*/ 4804601 w 4971660"/>
              <a:gd name="connsiteY3" fmla="*/ 131247 h 336166"/>
              <a:gd name="connsiteX4" fmla="*/ 4970426 w 4971660"/>
              <a:gd name="connsiteY4" fmla="*/ 239585 h 336166"/>
              <a:gd name="connsiteX5" fmla="*/ 4489660 w 4971660"/>
              <a:gd name="connsiteY5" fmla="*/ 324426 h 336166"/>
              <a:gd name="connsiteX6" fmla="*/ 2531919 w 4971660"/>
              <a:gd name="connsiteY6" fmla="*/ 317034 h 336166"/>
              <a:gd name="connsiteX7" fmla="*/ 0 w 4971660"/>
              <a:gd name="connsiteY7" fmla="*/ 192522 h 336166"/>
              <a:gd name="connsiteX0" fmla="*/ 114129 w 5085789"/>
              <a:gd name="connsiteY0" fmla="*/ 192522 h 331297"/>
              <a:gd name="connsiteX1" fmla="*/ 2646048 w 5085789"/>
              <a:gd name="connsiteY1" fmla="*/ 2022 h 331297"/>
              <a:gd name="connsiteX2" fmla="*/ 3986333 w 5085789"/>
              <a:gd name="connsiteY2" fmla="*/ 98183 h 331297"/>
              <a:gd name="connsiteX3" fmla="*/ 4918730 w 5085789"/>
              <a:gd name="connsiteY3" fmla="*/ 131247 h 331297"/>
              <a:gd name="connsiteX4" fmla="*/ 5084555 w 5085789"/>
              <a:gd name="connsiteY4" fmla="*/ 239585 h 331297"/>
              <a:gd name="connsiteX5" fmla="*/ 4603789 w 5085789"/>
              <a:gd name="connsiteY5" fmla="*/ 324426 h 331297"/>
              <a:gd name="connsiteX6" fmla="*/ 2646048 w 5085789"/>
              <a:gd name="connsiteY6" fmla="*/ 317034 h 331297"/>
              <a:gd name="connsiteX7" fmla="*/ 658670 w 5085789"/>
              <a:gd name="connsiteY7" fmla="*/ 314999 h 331297"/>
              <a:gd name="connsiteX8" fmla="*/ 114129 w 5085789"/>
              <a:gd name="connsiteY8" fmla="*/ 192522 h 331297"/>
              <a:gd name="connsiteX0" fmla="*/ 164741 w 4886591"/>
              <a:gd name="connsiteY0" fmla="*/ 91531 h 329287"/>
              <a:gd name="connsiteX1" fmla="*/ 2446850 w 4886591"/>
              <a:gd name="connsiteY1" fmla="*/ 12 h 329287"/>
              <a:gd name="connsiteX2" fmla="*/ 3787135 w 4886591"/>
              <a:gd name="connsiteY2" fmla="*/ 96173 h 329287"/>
              <a:gd name="connsiteX3" fmla="*/ 4719532 w 4886591"/>
              <a:gd name="connsiteY3" fmla="*/ 129237 h 329287"/>
              <a:gd name="connsiteX4" fmla="*/ 4885357 w 4886591"/>
              <a:gd name="connsiteY4" fmla="*/ 237575 h 329287"/>
              <a:gd name="connsiteX5" fmla="*/ 4404591 w 4886591"/>
              <a:gd name="connsiteY5" fmla="*/ 322416 h 329287"/>
              <a:gd name="connsiteX6" fmla="*/ 2446850 w 4886591"/>
              <a:gd name="connsiteY6" fmla="*/ 315024 h 329287"/>
              <a:gd name="connsiteX7" fmla="*/ 459472 w 4886591"/>
              <a:gd name="connsiteY7" fmla="*/ 312989 h 329287"/>
              <a:gd name="connsiteX8" fmla="*/ 164741 w 4886591"/>
              <a:gd name="connsiteY8" fmla="*/ 91531 h 329287"/>
              <a:gd name="connsiteX0" fmla="*/ 207380 w 4929230"/>
              <a:gd name="connsiteY0" fmla="*/ 91530 h 329286"/>
              <a:gd name="connsiteX1" fmla="*/ 2489489 w 4929230"/>
              <a:gd name="connsiteY1" fmla="*/ 11 h 329286"/>
              <a:gd name="connsiteX2" fmla="*/ 3829774 w 4929230"/>
              <a:gd name="connsiteY2" fmla="*/ 96172 h 329286"/>
              <a:gd name="connsiteX3" fmla="*/ 4762171 w 4929230"/>
              <a:gd name="connsiteY3" fmla="*/ 129236 h 329286"/>
              <a:gd name="connsiteX4" fmla="*/ 4927996 w 4929230"/>
              <a:gd name="connsiteY4" fmla="*/ 237574 h 329286"/>
              <a:gd name="connsiteX5" fmla="*/ 4447230 w 4929230"/>
              <a:gd name="connsiteY5" fmla="*/ 322415 h 329286"/>
              <a:gd name="connsiteX6" fmla="*/ 2489489 w 4929230"/>
              <a:gd name="connsiteY6" fmla="*/ 315023 h 329286"/>
              <a:gd name="connsiteX7" fmla="*/ 502111 w 4929230"/>
              <a:gd name="connsiteY7" fmla="*/ 312988 h 329286"/>
              <a:gd name="connsiteX8" fmla="*/ 139180 w 4929230"/>
              <a:gd name="connsiteY8" fmla="*/ 294136 h 329286"/>
              <a:gd name="connsiteX9" fmla="*/ 207380 w 4929230"/>
              <a:gd name="connsiteY9" fmla="*/ 91530 h 329286"/>
              <a:gd name="connsiteX0" fmla="*/ 214107 w 4935957"/>
              <a:gd name="connsiteY0" fmla="*/ 91526 h 329282"/>
              <a:gd name="connsiteX1" fmla="*/ 2496216 w 4935957"/>
              <a:gd name="connsiteY1" fmla="*/ 7 h 329282"/>
              <a:gd name="connsiteX2" fmla="*/ 3836501 w 4935957"/>
              <a:gd name="connsiteY2" fmla="*/ 96168 h 329282"/>
              <a:gd name="connsiteX3" fmla="*/ 4768898 w 4935957"/>
              <a:gd name="connsiteY3" fmla="*/ 129232 h 329282"/>
              <a:gd name="connsiteX4" fmla="*/ 4934723 w 4935957"/>
              <a:gd name="connsiteY4" fmla="*/ 237570 h 329282"/>
              <a:gd name="connsiteX5" fmla="*/ 4453957 w 4935957"/>
              <a:gd name="connsiteY5" fmla="*/ 322411 h 329282"/>
              <a:gd name="connsiteX6" fmla="*/ 2496216 w 4935957"/>
              <a:gd name="connsiteY6" fmla="*/ 315019 h 329282"/>
              <a:gd name="connsiteX7" fmla="*/ 508838 w 4935957"/>
              <a:gd name="connsiteY7" fmla="*/ 312984 h 329282"/>
              <a:gd name="connsiteX8" fmla="*/ 145907 w 4935957"/>
              <a:gd name="connsiteY8" fmla="*/ 294132 h 329282"/>
              <a:gd name="connsiteX9" fmla="*/ 89346 w 4935957"/>
              <a:gd name="connsiteY9" fmla="*/ 157442 h 329282"/>
              <a:gd name="connsiteX10" fmla="*/ 214107 w 4935957"/>
              <a:gd name="connsiteY10" fmla="*/ 91526 h 329282"/>
              <a:gd name="connsiteX0" fmla="*/ 449208 w 4855260"/>
              <a:gd name="connsiteY0" fmla="*/ 82160 h 329343"/>
              <a:gd name="connsiteX1" fmla="*/ 2415519 w 4855260"/>
              <a:gd name="connsiteY1" fmla="*/ 68 h 329343"/>
              <a:gd name="connsiteX2" fmla="*/ 3755804 w 4855260"/>
              <a:gd name="connsiteY2" fmla="*/ 96229 h 329343"/>
              <a:gd name="connsiteX3" fmla="*/ 4688201 w 4855260"/>
              <a:gd name="connsiteY3" fmla="*/ 129293 h 329343"/>
              <a:gd name="connsiteX4" fmla="*/ 4854026 w 4855260"/>
              <a:gd name="connsiteY4" fmla="*/ 237631 h 329343"/>
              <a:gd name="connsiteX5" fmla="*/ 4373260 w 4855260"/>
              <a:gd name="connsiteY5" fmla="*/ 322472 h 329343"/>
              <a:gd name="connsiteX6" fmla="*/ 2415519 w 4855260"/>
              <a:gd name="connsiteY6" fmla="*/ 315080 h 329343"/>
              <a:gd name="connsiteX7" fmla="*/ 428141 w 4855260"/>
              <a:gd name="connsiteY7" fmla="*/ 313045 h 329343"/>
              <a:gd name="connsiteX8" fmla="*/ 65210 w 4855260"/>
              <a:gd name="connsiteY8" fmla="*/ 294193 h 329343"/>
              <a:gd name="connsiteX9" fmla="*/ 8649 w 4855260"/>
              <a:gd name="connsiteY9" fmla="*/ 157503 h 329343"/>
              <a:gd name="connsiteX10" fmla="*/ 449208 w 4855260"/>
              <a:gd name="connsiteY10" fmla="*/ 82160 h 329343"/>
              <a:gd name="connsiteX0" fmla="*/ 449208 w 4855260"/>
              <a:gd name="connsiteY0" fmla="*/ 82098 h 329281"/>
              <a:gd name="connsiteX1" fmla="*/ 1837449 w 4855260"/>
              <a:gd name="connsiteY1" fmla="*/ 91455 h 329281"/>
              <a:gd name="connsiteX2" fmla="*/ 2415519 w 4855260"/>
              <a:gd name="connsiteY2" fmla="*/ 6 h 329281"/>
              <a:gd name="connsiteX3" fmla="*/ 3755804 w 4855260"/>
              <a:gd name="connsiteY3" fmla="*/ 96167 h 329281"/>
              <a:gd name="connsiteX4" fmla="*/ 4688201 w 4855260"/>
              <a:gd name="connsiteY4" fmla="*/ 129231 h 329281"/>
              <a:gd name="connsiteX5" fmla="*/ 4854026 w 4855260"/>
              <a:gd name="connsiteY5" fmla="*/ 237569 h 329281"/>
              <a:gd name="connsiteX6" fmla="*/ 4373260 w 4855260"/>
              <a:gd name="connsiteY6" fmla="*/ 322410 h 329281"/>
              <a:gd name="connsiteX7" fmla="*/ 2415519 w 4855260"/>
              <a:gd name="connsiteY7" fmla="*/ 315018 h 329281"/>
              <a:gd name="connsiteX8" fmla="*/ 428141 w 4855260"/>
              <a:gd name="connsiteY8" fmla="*/ 312983 h 329281"/>
              <a:gd name="connsiteX9" fmla="*/ 65210 w 4855260"/>
              <a:gd name="connsiteY9" fmla="*/ 294131 h 329281"/>
              <a:gd name="connsiteX10" fmla="*/ 8649 w 4855260"/>
              <a:gd name="connsiteY10" fmla="*/ 157441 h 329281"/>
              <a:gd name="connsiteX11" fmla="*/ 449208 w 4855260"/>
              <a:gd name="connsiteY11" fmla="*/ 82098 h 329281"/>
              <a:gd name="connsiteX0" fmla="*/ 449208 w 4855260"/>
              <a:gd name="connsiteY0" fmla="*/ 2227 h 249410"/>
              <a:gd name="connsiteX1" fmla="*/ 1837449 w 4855260"/>
              <a:gd name="connsiteY1" fmla="*/ 11584 h 249410"/>
              <a:gd name="connsiteX2" fmla="*/ 2429659 w 4855260"/>
              <a:gd name="connsiteY2" fmla="*/ 9690 h 249410"/>
              <a:gd name="connsiteX3" fmla="*/ 3755804 w 4855260"/>
              <a:gd name="connsiteY3" fmla="*/ 16296 h 249410"/>
              <a:gd name="connsiteX4" fmla="*/ 4688201 w 4855260"/>
              <a:gd name="connsiteY4" fmla="*/ 49360 h 249410"/>
              <a:gd name="connsiteX5" fmla="*/ 4854026 w 4855260"/>
              <a:gd name="connsiteY5" fmla="*/ 157698 h 249410"/>
              <a:gd name="connsiteX6" fmla="*/ 4373260 w 4855260"/>
              <a:gd name="connsiteY6" fmla="*/ 242539 h 249410"/>
              <a:gd name="connsiteX7" fmla="*/ 2415519 w 4855260"/>
              <a:gd name="connsiteY7" fmla="*/ 235147 h 249410"/>
              <a:gd name="connsiteX8" fmla="*/ 428141 w 4855260"/>
              <a:gd name="connsiteY8" fmla="*/ 233112 h 249410"/>
              <a:gd name="connsiteX9" fmla="*/ 65210 w 4855260"/>
              <a:gd name="connsiteY9" fmla="*/ 214260 h 249410"/>
              <a:gd name="connsiteX10" fmla="*/ 8649 w 4855260"/>
              <a:gd name="connsiteY10" fmla="*/ 77570 h 249410"/>
              <a:gd name="connsiteX11" fmla="*/ 449208 w 4855260"/>
              <a:gd name="connsiteY11" fmla="*/ 2227 h 24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55260" h="249410">
                <a:moveTo>
                  <a:pt x="449208" y="2227"/>
                </a:moveTo>
                <a:cubicBezTo>
                  <a:pt x="754008" y="-8771"/>
                  <a:pt x="1509731" y="25266"/>
                  <a:pt x="1837449" y="11584"/>
                </a:cubicBezTo>
                <a:cubicBezTo>
                  <a:pt x="2165167" y="-2098"/>
                  <a:pt x="2109933" y="8905"/>
                  <a:pt x="2429659" y="9690"/>
                </a:cubicBezTo>
                <a:cubicBezTo>
                  <a:pt x="2749385" y="10475"/>
                  <a:pt x="3333817" y="-15454"/>
                  <a:pt x="3755804" y="16296"/>
                </a:cubicBezTo>
                <a:cubicBezTo>
                  <a:pt x="4177791" y="48046"/>
                  <a:pt x="4487096" y="20294"/>
                  <a:pt x="4688201" y="49360"/>
                </a:cubicBezTo>
                <a:cubicBezTo>
                  <a:pt x="4889306" y="78426"/>
                  <a:pt x="4842100" y="127073"/>
                  <a:pt x="4854026" y="157698"/>
                </a:cubicBezTo>
                <a:cubicBezTo>
                  <a:pt x="4865952" y="188323"/>
                  <a:pt x="4797746" y="224132"/>
                  <a:pt x="4373260" y="242539"/>
                </a:cubicBezTo>
                <a:cubicBezTo>
                  <a:pt x="3948774" y="260946"/>
                  <a:pt x="3073039" y="236718"/>
                  <a:pt x="2415519" y="235147"/>
                </a:cubicBezTo>
                <a:lnTo>
                  <a:pt x="428141" y="233112"/>
                </a:lnTo>
                <a:cubicBezTo>
                  <a:pt x="30138" y="219419"/>
                  <a:pt x="114332" y="251170"/>
                  <a:pt x="65210" y="214260"/>
                </a:cubicBezTo>
                <a:cubicBezTo>
                  <a:pt x="-16489" y="187551"/>
                  <a:pt x="-2718" y="111338"/>
                  <a:pt x="8649" y="77570"/>
                </a:cubicBezTo>
                <a:cubicBezTo>
                  <a:pt x="20016" y="43802"/>
                  <a:pt x="144408" y="13225"/>
                  <a:pt x="449208" y="2227"/>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8201689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1378" name="Object 3"/>
          <p:cNvGraphicFramePr>
            <a:graphicFrameLocks noChangeAspect="1"/>
          </p:cNvGraphicFramePr>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19464"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1379" name="Text Box 4"/>
          <p:cNvSpPr txBox="1">
            <a:spLocks noChangeArrowheads="1"/>
          </p:cNvSpPr>
          <p:nvPr/>
        </p:nvSpPr>
        <p:spPr bwMode="auto">
          <a:xfrm>
            <a:off x="3519488" y="6057900"/>
            <a:ext cx="28479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a:solidFill>
                  <a:srgbClr val="000000"/>
                </a:solidFill>
                <a:cs typeface="Arial" charset="0"/>
              </a:rPr>
              <a:t>Johnson’s ratio</a:t>
            </a:r>
          </a:p>
        </p:txBody>
      </p:sp>
      <p:sp>
        <p:nvSpPr>
          <p:cNvPr id="101380" name="Text Box 5"/>
          <p:cNvSpPr txBox="1">
            <a:spLocks noChangeArrowheads="1"/>
          </p:cNvSpPr>
          <p:nvPr/>
        </p:nvSpPr>
        <p:spPr bwMode="auto">
          <a:xfrm rot="-5400000">
            <a:off x="-1372393" y="3056731"/>
            <a:ext cx="3543300"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a:solidFill>
                  <a:srgbClr val="000000"/>
                </a:solidFill>
                <a:cs typeface="Arial" charset="0"/>
              </a:rPr>
              <a:t>Structure factor (e</a:t>
            </a:r>
            <a:r>
              <a:rPr lang="en-US" altLang="en-US" sz="2800" b="1" baseline="30000">
                <a:solidFill>
                  <a:srgbClr val="000000"/>
                </a:solidFill>
                <a:cs typeface="Arial" charset="0"/>
              </a:rPr>
              <a:t>-</a:t>
            </a:r>
            <a:r>
              <a:rPr lang="en-US" altLang="en-US" sz="2800" b="1">
                <a:solidFill>
                  <a:srgbClr val="000000"/>
                </a:solidFill>
                <a:cs typeface="Arial" charset="0"/>
              </a:rPr>
              <a:t>)</a:t>
            </a:r>
          </a:p>
        </p:txBody>
      </p:sp>
      <p:sp>
        <p:nvSpPr>
          <p:cNvPr id="101381" name="Title 1"/>
          <p:cNvSpPr txBox="1">
            <a:spLocks/>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4400">
                <a:solidFill>
                  <a:srgbClr val="000000"/>
                </a:solidFill>
                <a:latin typeface="Calibri" pitchFamily="34" charset="0"/>
                <a:cs typeface="Arial" charset="0"/>
              </a:rPr>
              <a:t>Non-isomorphism in lysozyme</a:t>
            </a:r>
          </a:p>
        </p:txBody>
      </p:sp>
    </p:spTree>
    <p:extLst>
      <p:ext uri="{BB962C8B-B14F-4D97-AF65-F5344CB8AC3E}">
        <p14:creationId xmlns:p14="http://schemas.microsoft.com/office/powerpoint/2010/main" val="3104528949"/>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02" name="Object 3"/>
          <p:cNvGraphicFramePr>
            <a:graphicFrameLocks noChangeAspect="1"/>
          </p:cNvGraphicFramePr>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20488"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2403" name="Text Box 4"/>
          <p:cNvSpPr txBox="1">
            <a:spLocks noChangeArrowheads="1"/>
          </p:cNvSpPr>
          <p:nvPr/>
        </p:nvSpPr>
        <p:spPr bwMode="auto">
          <a:xfrm>
            <a:off x="3519488" y="6057900"/>
            <a:ext cx="28479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a:solidFill>
                  <a:srgbClr val="000000"/>
                </a:solidFill>
                <a:cs typeface="Arial" charset="0"/>
              </a:rPr>
              <a:t>Johnson’s ratio</a:t>
            </a:r>
          </a:p>
        </p:txBody>
      </p:sp>
      <p:sp>
        <p:nvSpPr>
          <p:cNvPr id="102404" name="Text Box 5"/>
          <p:cNvSpPr txBox="1">
            <a:spLocks noChangeArrowheads="1"/>
          </p:cNvSpPr>
          <p:nvPr/>
        </p:nvSpPr>
        <p:spPr bwMode="auto">
          <a:xfrm rot="-5400000">
            <a:off x="-1372393" y="3056731"/>
            <a:ext cx="3543300"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a:solidFill>
                  <a:srgbClr val="000000"/>
                </a:solidFill>
                <a:cs typeface="Arial" charset="0"/>
              </a:rPr>
              <a:t>Structure factor (e</a:t>
            </a:r>
            <a:r>
              <a:rPr lang="en-US" altLang="en-US" sz="2800" b="1" baseline="30000">
                <a:solidFill>
                  <a:srgbClr val="000000"/>
                </a:solidFill>
                <a:cs typeface="Arial" charset="0"/>
              </a:rPr>
              <a:t>-</a:t>
            </a:r>
            <a:r>
              <a:rPr lang="en-US" altLang="en-US" sz="2800" b="1">
                <a:solidFill>
                  <a:srgbClr val="000000"/>
                </a:solidFill>
                <a:cs typeface="Arial" charset="0"/>
              </a:rPr>
              <a:t>)</a:t>
            </a:r>
          </a:p>
        </p:txBody>
      </p:sp>
      <p:sp>
        <p:nvSpPr>
          <p:cNvPr id="102405" name="Title 1"/>
          <p:cNvSpPr txBox="1">
            <a:spLocks/>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4400">
                <a:solidFill>
                  <a:srgbClr val="000000"/>
                </a:solidFill>
                <a:latin typeface="Calibri" pitchFamily="34" charset="0"/>
                <a:cs typeface="Arial" charset="0"/>
              </a:rPr>
              <a:t>Non-isomorphism in lysozyme</a:t>
            </a:r>
          </a:p>
        </p:txBody>
      </p:sp>
      <p:sp>
        <p:nvSpPr>
          <p:cNvPr id="2" name="Oval 1"/>
          <p:cNvSpPr/>
          <p:nvPr/>
        </p:nvSpPr>
        <p:spPr>
          <a:xfrm>
            <a:off x="1981200" y="1981200"/>
            <a:ext cx="457200" cy="28194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8" name="Oval 7"/>
          <p:cNvSpPr/>
          <p:nvPr/>
        </p:nvSpPr>
        <p:spPr>
          <a:xfrm>
            <a:off x="7010400" y="1546225"/>
            <a:ext cx="457200" cy="28194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228350065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ChangeArrowheads="1"/>
          </p:cNvSpPr>
          <p:nvPr/>
        </p:nvSpPr>
        <p:spPr bwMode="auto">
          <a:xfrm>
            <a:off x="4251325" y="4386263"/>
            <a:ext cx="157163" cy="519112"/>
          </a:xfrm>
          <a:prstGeom prst="rect">
            <a:avLst/>
          </a:prstGeom>
          <a:solidFill>
            <a:schemeClr val="bg2"/>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56675" name="Rectangle 3"/>
          <p:cNvSpPr>
            <a:spLocks noGrp="1" noChangeArrowheads="1"/>
          </p:cNvSpPr>
          <p:nvPr>
            <p:ph type="title"/>
          </p:nvPr>
        </p:nvSpPr>
        <p:spPr>
          <a:xfrm>
            <a:off x="685800" y="0"/>
            <a:ext cx="7772400" cy="1143000"/>
          </a:xfrm>
          <a:noFill/>
        </p:spPr>
        <p:txBody>
          <a:bodyPr/>
          <a:lstStyle/>
          <a:p>
            <a:pPr eaLnBrk="1" hangingPunct="1"/>
            <a:r>
              <a:rPr lang="en-US" altLang="en-US" smtClean="0"/>
              <a:t>Beam Flicker</a:t>
            </a:r>
          </a:p>
        </p:txBody>
      </p:sp>
      <p:sp>
        <p:nvSpPr>
          <p:cNvPr id="156676" name="Text Box 4"/>
          <p:cNvSpPr txBox="1">
            <a:spLocks noChangeArrowheads="1"/>
          </p:cNvSpPr>
          <p:nvPr/>
        </p:nvSpPr>
        <p:spPr bwMode="auto">
          <a:xfrm>
            <a:off x="546100" y="1285875"/>
            <a:ext cx="8027988" cy="2284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b="1"/>
              <a:t>1/f noise or “flicker noise”</a:t>
            </a:r>
          </a:p>
          <a:p>
            <a:pPr eaLnBrk="1" hangingPunct="1">
              <a:spcBef>
                <a:spcPct val="0"/>
              </a:spcBef>
              <a:buFontTx/>
              <a:buNone/>
            </a:pPr>
            <a:endParaRPr lang="en-US" altLang="en-US" b="1"/>
          </a:p>
          <a:p>
            <a:pPr algn="ctr" eaLnBrk="1" hangingPunct="1">
              <a:spcBef>
                <a:spcPct val="0"/>
              </a:spcBef>
              <a:buFontTx/>
              <a:buNone/>
            </a:pPr>
            <a:r>
              <a:rPr lang="en-US" altLang="en-US" sz="2400" b="1"/>
              <a:t>comes from everything</a:t>
            </a:r>
          </a:p>
          <a:p>
            <a:pPr eaLnBrk="1" hangingPunct="1">
              <a:spcBef>
                <a:spcPct val="0"/>
              </a:spcBef>
              <a:buFontTx/>
              <a:buNone/>
            </a:pPr>
            <a:endParaRPr lang="en-US" altLang="en-US" sz="2400" b="1"/>
          </a:p>
          <a:p>
            <a:pPr eaLnBrk="1" hangingPunct="1">
              <a:spcBef>
                <a:spcPct val="0"/>
              </a:spcBef>
              <a:buFontTx/>
              <a:buNone/>
            </a:pPr>
            <a:endParaRPr lang="en-US" altLang="en-US" b="1">
              <a:cs typeface="Arial" charset="0"/>
            </a:endParaRPr>
          </a:p>
        </p:txBody>
      </p:sp>
      <p:pic>
        <p:nvPicPr>
          <p:cNvPr id="156677" name="Picture 5" descr="MCBS00780_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5050" y="3849688"/>
            <a:ext cx="935038"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8" name="Line 6"/>
          <p:cNvSpPr>
            <a:spLocks noChangeShapeType="1"/>
          </p:cNvSpPr>
          <p:nvPr/>
        </p:nvSpPr>
        <p:spPr bwMode="auto">
          <a:xfrm>
            <a:off x="1709738" y="4276725"/>
            <a:ext cx="2698750" cy="0"/>
          </a:xfrm>
          <a:prstGeom prst="line">
            <a:avLst/>
          </a:prstGeom>
          <a:noFill/>
          <a:ln w="635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6679" name="Line 7"/>
          <p:cNvSpPr>
            <a:spLocks noChangeShapeType="1"/>
          </p:cNvSpPr>
          <p:nvPr/>
        </p:nvSpPr>
        <p:spPr bwMode="auto">
          <a:xfrm>
            <a:off x="4389438" y="4276725"/>
            <a:ext cx="2698750" cy="0"/>
          </a:xfrm>
          <a:prstGeom prst="line">
            <a:avLst/>
          </a:prstGeom>
          <a:noFill/>
          <a:ln w="152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6680" name="Rectangle 8"/>
          <p:cNvSpPr>
            <a:spLocks noChangeArrowheads="1"/>
          </p:cNvSpPr>
          <p:nvPr/>
        </p:nvSpPr>
        <p:spPr bwMode="auto">
          <a:xfrm>
            <a:off x="4251325" y="3771900"/>
            <a:ext cx="157163" cy="519113"/>
          </a:xfrm>
          <a:prstGeom prst="rect">
            <a:avLst/>
          </a:prstGeom>
          <a:solidFill>
            <a:schemeClr val="bg2"/>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Tree>
    <p:extLst>
      <p:ext uri="{BB962C8B-B14F-4D97-AF65-F5344CB8AC3E}">
        <p14:creationId xmlns:p14="http://schemas.microsoft.com/office/powerpoint/2010/main" val="2746104902"/>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173038"/>
            <a:ext cx="9144000" cy="668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5111750" y="735013"/>
            <a:ext cx="1274763"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37897742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07963" y="-304800"/>
            <a:ext cx="8709025" cy="7543800"/>
          </a:xfrm>
        </p:spPr>
      </p:pic>
      <p:sp>
        <p:nvSpPr>
          <p:cNvPr id="104451" name="TextBox 5"/>
          <p:cNvSpPr txBox="1">
            <a:spLocks noChangeArrowheads="1"/>
          </p:cNvSpPr>
          <p:nvPr/>
        </p:nvSpPr>
        <p:spPr bwMode="auto">
          <a:xfrm>
            <a:off x="304800" y="6019800"/>
            <a:ext cx="33321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a:solidFill>
                  <a:srgbClr val="000000"/>
                </a:solidFill>
                <a:latin typeface="Calibri" pitchFamily="34" charset="0"/>
                <a:cs typeface="Arial" charset="0"/>
              </a:rPr>
              <a:t>RH 84.2% vs 71.9%</a:t>
            </a:r>
          </a:p>
        </p:txBody>
      </p:sp>
      <p:sp>
        <p:nvSpPr>
          <p:cNvPr id="8" name="Rectangle 7"/>
          <p:cNvSpPr>
            <a:spLocks noChangeArrowheads="1"/>
          </p:cNvSpPr>
          <p:nvPr/>
        </p:nvSpPr>
        <p:spPr bwMode="auto">
          <a:xfrm>
            <a:off x="6781800" y="6049963"/>
            <a:ext cx="213518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a:solidFill>
                  <a:srgbClr val="000000"/>
                </a:solidFill>
                <a:latin typeface="Calibri" pitchFamily="34" charset="0"/>
                <a:cs typeface="Arial" charset="0"/>
              </a:rPr>
              <a:t>R</a:t>
            </a:r>
            <a:r>
              <a:rPr lang="en-US" altLang="en-US" baseline="-25000">
                <a:solidFill>
                  <a:srgbClr val="000000"/>
                </a:solidFill>
                <a:latin typeface="Calibri" pitchFamily="34" charset="0"/>
                <a:cs typeface="Arial" charset="0"/>
              </a:rPr>
              <a:t>iso</a:t>
            </a:r>
            <a:r>
              <a:rPr lang="en-US" altLang="en-US">
                <a:solidFill>
                  <a:srgbClr val="000000"/>
                </a:solidFill>
                <a:latin typeface="Calibri" pitchFamily="34" charset="0"/>
                <a:cs typeface="Arial" charset="0"/>
              </a:rPr>
              <a:t> = 44.5%</a:t>
            </a:r>
          </a:p>
        </p:txBody>
      </p:sp>
      <p:sp>
        <p:nvSpPr>
          <p:cNvPr id="10" name="Rectangle 9"/>
          <p:cNvSpPr>
            <a:spLocks noChangeArrowheads="1"/>
          </p:cNvSpPr>
          <p:nvPr/>
        </p:nvSpPr>
        <p:spPr bwMode="auto">
          <a:xfrm>
            <a:off x="3671888" y="6049963"/>
            <a:ext cx="265271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a:solidFill>
                  <a:srgbClr val="000000"/>
                </a:solidFill>
                <a:latin typeface="Calibri" pitchFamily="34" charset="0"/>
                <a:cs typeface="Arial" charset="0"/>
              </a:rPr>
              <a:t>RMSD = 0.18 Å</a:t>
            </a:r>
          </a:p>
        </p:txBody>
      </p:sp>
      <p:sp>
        <p:nvSpPr>
          <p:cNvPr id="11" name="Rectangle 10"/>
          <p:cNvSpPr/>
          <p:nvPr/>
        </p:nvSpPr>
        <p:spPr>
          <a:xfrm>
            <a:off x="-381000" y="-152400"/>
            <a:ext cx="15240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4455" name="Title 1"/>
          <p:cNvSpPr>
            <a:spLocks noGrp="1"/>
          </p:cNvSpPr>
          <p:nvPr>
            <p:ph type="title"/>
          </p:nvPr>
        </p:nvSpPr>
        <p:spPr>
          <a:xfrm>
            <a:off x="457200" y="0"/>
            <a:ext cx="8229600" cy="1143000"/>
          </a:xfrm>
        </p:spPr>
        <p:txBody>
          <a:bodyPr/>
          <a:lstStyle/>
          <a:p>
            <a:pPr eaLnBrk="1" hangingPunct="1"/>
            <a:r>
              <a:rPr lang="en-US" altLang="en-US" smtClean="0"/>
              <a:t>Non-isomorphism in lysozyme</a:t>
            </a:r>
          </a:p>
        </p:txBody>
      </p:sp>
    </p:spTree>
    <p:extLst>
      <p:ext uri="{BB962C8B-B14F-4D97-AF65-F5344CB8AC3E}">
        <p14:creationId xmlns:p14="http://schemas.microsoft.com/office/powerpoint/2010/main" val="31464238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extBox 3"/>
          <p:cNvSpPr txBox="1">
            <a:spLocks noChangeArrowheads="1"/>
          </p:cNvSpPr>
          <p:nvPr/>
        </p:nvSpPr>
        <p:spPr bwMode="auto">
          <a:xfrm>
            <a:off x="249238" y="990600"/>
            <a:ext cx="8382000" cy="569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400">
                <a:solidFill>
                  <a:srgbClr val="000000"/>
                </a:solidFill>
                <a:latin typeface="Calibri" pitchFamily="34" charset="0"/>
                <a:cs typeface="Arial" charset="0"/>
              </a:rPr>
              <a:t>Dear James</a:t>
            </a:r>
          </a:p>
          <a:p>
            <a:pPr eaLnBrk="1" hangingPunct="1">
              <a:spcBef>
                <a:spcPct val="0"/>
              </a:spcBef>
              <a:buFontTx/>
              <a:buNone/>
            </a:pPr>
            <a:endParaRPr lang="en-US" altLang="en-US" sz="1400">
              <a:solidFill>
                <a:srgbClr val="000000"/>
              </a:solidFill>
              <a:latin typeface="Calibri" pitchFamily="34" charset="0"/>
              <a:cs typeface="Arial" charset="0"/>
            </a:endParaRPr>
          </a:p>
          <a:p>
            <a:pPr eaLnBrk="1" hangingPunct="1">
              <a:spcBef>
                <a:spcPct val="0"/>
              </a:spcBef>
              <a:buFontTx/>
              <a:buNone/>
            </a:pPr>
            <a:r>
              <a:rPr lang="en-US" altLang="en-US" sz="1400">
                <a:solidFill>
                  <a:srgbClr val="000000"/>
                </a:solidFill>
                <a:latin typeface="Calibri" pitchFamily="34" charset="0"/>
                <a:cs typeface="Arial" charset="0"/>
              </a:rPr>
              <a:t>The story of the two forms of lysozyme crystals goes back to about 1964 when it was found that the diffraction patterns from different crystals could be placed in one of two classes depending on their intensities. This discovery was a big set back at the time and I can remember a lecture title being changed from the 'The structure of lysozyme' to 'The structure of lysozyme two steps forward and one step back'. Thereafter the crystals were screened based on intensities of the (11,11,l) rows to distinguish them (e.g. 11,11,4 &gt; 11,11,5 in one form and vice versa in another). Data were collected only for those that fulfilled the Type II criteria. (These reflections were easy to measure on the linear diffractometer because crystals were mounted to rotate about the diagonal axis). As I recall both Type I and Type II could be found in the same crystallisation batch . Although sometimes the external morphology allowed recognition this was not infallible. </a:t>
            </a:r>
          </a:p>
          <a:p>
            <a:pPr eaLnBrk="1" hangingPunct="1">
              <a:spcBef>
                <a:spcPct val="0"/>
              </a:spcBef>
              <a:buFontTx/>
              <a:buNone/>
            </a:pPr>
            <a:endParaRPr lang="en-US" altLang="en-US" sz="1400">
              <a:solidFill>
                <a:srgbClr val="000000"/>
              </a:solidFill>
              <a:latin typeface="Calibri" pitchFamily="34" charset="0"/>
              <a:cs typeface="Arial" charset="0"/>
            </a:endParaRPr>
          </a:p>
          <a:p>
            <a:pPr eaLnBrk="1" hangingPunct="1">
              <a:spcBef>
                <a:spcPct val="0"/>
              </a:spcBef>
              <a:buFontTx/>
              <a:buNone/>
            </a:pPr>
            <a:r>
              <a:rPr lang="en-US" altLang="en-US" sz="1400">
                <a:solidFill>
                  <a:srgbClr val="000000"/>
                </a:solidFill>
                <a:latin typeface="Calibri" pitchFamily="34" charset="0"/>
                <a:cs typeface="Arial" charset="0"/>
              </a:rPr>
              <a:t>The structure was based on Type II crystals. Later a graduate student Helen Handoll examined Type I. The work, which was in the early days and before refinement programmes, seemed to suggest that the differences lay in the arrangement of water or chloride molecules (Lysozyme was crystallised from NaCl). But the work was never written up. Keith Wilson at one stage was following this up as lysozyme was being used to test data collection strategies but I do not know the outcome. </a:t>
            </a:r>
          </a:p>
          <a:p>
            <a:pPr eaLnBrk="1" hangingPunct="1">
              <a:spcBef>
                <a:spcPct val="0"/>
              </a:spcBef>
              <a:buFontTx/>
              <a:buNone/>
            </a:pPr>
            <a:endParaRPr lang="en-US" altLang="en-US" sz="1400">
              <a:solidFill>
                <a:srgbClr val="000000"/>
              </a:solidFill>
              <a:latin typeface="Calibri" pitchFamily="34" charset="0"/>
              <a:cs typeface="Arial" charset="0"/>
            </a:endParaRPr>
          </a:p>
          <a:p>
            <a:pPr eaLnBrk="1" hangingPunct="1">
              <a:spcBef>
                <a:spcPct val="0"/>
              </a:spcBef>
              <a:buFontTx/>
              <a:buNone/>
            </a:pPr>
            <a:r>
              <a:rPr lang="en-US" altLang="en-US" sz="1400">
                <a:solidFill>
                  <a:srgbClr val="000000"/>
                </a:solidFill>
                <a:latin typeface="Calibri" pitchFamily="34" charset="0"/>
                <a:cs typeface="Arial" charset="0"/>
              </a:rPr>
              <a:t>An account of this is given in International Table Volume F (Rossmann and Arnold edited 2001) p760. </a:t>
            </a:r>
          </a:p>
          <a:p>
            <a:pPr eaLnBrk="1" hangingPunct="1">
              <a:spcBef>
                <a:spcPct val="0"/>
              </a:spcBef>
              <a:buFontTx/>
              <a:buNone/>
            </a:pPr>
            <a:endParaRPr lang="en-US" altLang="en-US" sz="1400">
              <a:solidFill>
                <a:srgbClr val="000000"/>
              </a:solidFill>
              <a:latin typeface="Calibri" pitchFamily="34" charset="0"/>
              <a:cs typeface="Arial" charset="0"/>
            </a:endParaRPr>
          </a:p>
          <a:p>
            <a:pPr eaLnBrk="1" hangingPunct="1">
              <a:spcBef>
                <a:spcPct val="0"/>
              </a:spcBef>
              <a:buFontTx/>
              <a:buNone/>
            </a:pPr>
            <a:r>
              <a:rPr lang="en-US" altLang="en-US" sz="1400">
                <a:solidFill>
                  <a:srgbClr val="000000"/>
                </a:solidFill>
                <a:latin typeface="Calibri" pitchFamily="34" charset="0"/>
                <a:cs typeface="Arial" charset="0"/>
              </a:rPr>
              <a:t>Tony North was much involved in sorting this out and if you wanted more info he would be the person to contact. I hope this is helpful. Do let me know if you need more. </a:t>
            </a:r>
          </a:p>
          <a:p>
            <a:pPr eaLnBrk="1" hangingPunct="1">
              <a:spcBef>
                <a:spcPct val="0"/>
              </a:spcBef>
              <a:buFontTx/>
              <a:buNone/>
            </a:pPr>
            <a:endParaRPr lang="en-US" altLang="en-US" sz="1400">
              <a:solidFill>
                <a:srgbClr val="000000"/>
              </a:solidFill>
              <a:latin typeface="Calibri" pitchFamily="34" charset="0"/>
              <a:cs typeface="Arial" charset="0"/>
            </a:endParaRPr>
          </a:p>
          <a:p>
            <a:pPr eaLnBrk="1" hangingPunct="1">
              <a:spcBef>
                <a:spcPct val="0"/>
              </a:spcBef>
              <a:buFontTx/>
              <a:buNone/>
            </a:pPr>
            <a:r>
              <a:rPr lang="en-US" altLang="en-US" sz="1400">
                <a:solidFill>
                  <a:srgbClr val="000000"/>
                </a:solidFill>
                <a:latin typeface="Calibri" pitchFamily="34" charset="0"/>
                <a:cs typeface="Arial" charset="0"/>
              </a:rPr>
              <a:t>Best wishes </a:t>
            </a:r>
          </a:p>
          <a:p>
            <a:pPr eaLnBrk="1" hangingPunct="1">
              <a:spcBef>
                <a:spcPct val="0"/>
              </a:spcBef>
              <a:buFontTx/>
              <a:buNone/>
            </a:pPr>
            <a:endParaRPr lang="en-US" altLang="en-US" sz="1400">
              <a:solidFill>
                <a:srgbClr val="000000"/>
              </a:solidFill>
              <a:latin typeface="Calibri" pitchFamily="34" charset="0"/>
              <a:cs typeface="Arial" charset="0"/>
            </a:endParaRPr>
          </a:p>
          <a:p>
            <a:pPr eaLnBrk="1" hangingPunct="1">
              <a:spcBef>
                <a:spcPct val="0"/>
              </a:spcBef>
              <a:buFontTx/>
              <a:buNone/>
            </a:pPr>
            <a:r>
              <a:rPr lang="en-US" altLang="en-US" sz="1400">
                <a:solidFill>
                  <a:srgbClr val="000000"/>
                </a:solidFill>
                <a:latin typeface="Calibri" pitchFamily="34" charset="0"/>
                <a:cs typeface="Arial" charset="0"/>
              </a:rPr>
              <a:t>Louise </a:t>
            </a:r>
          </a:p>
        </p:txBody>
      </p:sp>
      <p:sp>
        <p:nvSpPr>
          <p:cNvPr id="105475" name="Title 1"/>
          <p:cNvSpPr txBox="1">
            <a:spLocks/>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4400">
                <a:solidFill>
                  <a:srgbClr val="000000"/>
                </a:solidFill>
                <a:latin typeface="Calibri" pitchFamily="34" charset="0"/>
                <a:cs typeface="Arial" charset="0"/>
              </a:rPr>
              <a:t>Non-isomorphism in lysozyme</a:t>
            </a:r>
          </a:p>
        </p:txBody>
      </p:sp>
      <p:sp>
        <p:nvSpPr>
          <p:cNvPr id="2" name="Oval 1"/>
          <p:cNvSpPr/>
          <p:nvPr/>
        </p:nvSpPr>
        <p:spPr>
          <a:xfrm>
            <a:off x="4114800" y="2895600"/>
            <a:ext cx="2286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1491374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p:cNvSpPr>
            <a:spLocks noGrp="1"/>
          </p:cNvSpPr>
          <p:nvPr>
            <p:ph type="title"/>
          </p:nvPr>
        </p:nvSpPr>
        <p:spPr>
          <a:xfrm>
            <a:off x="207963" y="274638"/>
            <a:ext cx="8686800" cy="1143000"/>
          </a:xfrm>
        </p:spPr>
        <p:txBody>
          <a:bodyPr/>
          <a:lstStyle/>
          <a:p>
            <a:r>
              <a:rPr lang="en-US" altLang="en-US" smtClean="0"/>
              <a:t>Non-isomorphism = dehydration?</a:t>
            </a:r>
          </a:p>
        </p:txBody>
      </p:sp>
      <p:sp>
        <p:nvSpPr>
          <p:cNvPr id="4" name="Cube 3"/>
          <p:cNvSpPr/>
          <p:nvPr/>
        </p:nvSpPr>
        <p:spPr>
          <a:xfrm>
            <a:off x="2174875" y="2617788"/>
            <a:ext cx="2701925" cy="2438400"/>
          </a:xfrm>
          <a:prstGeom prst="cub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 name="TextBox 4"/>
          <p:cNvSpPr txBox="1">
            <a:spLocks noChangeArrowheads="1"/>
          </p:cNvSpPr>
          <p:nvPr/>
        </p:nvSpPr>
        <p:spPr bwMode="auto">
          <a:xfrm>
            <a:off x="5680075" y="3270250"/>
            <a:ext cx="177165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4400">
                <a:solidFill>
                  <a:srgbClr val="000000"/>
                </a:solidFill>
              </a:rPr>
              <a:t>= 1 nL</a:t>
            </a:r>
          </a:p>
        </p:txBody>
      </p:sp>
      <p:cxnSp>
        <p:nvCxnSpPr>
          <p:cNvPr id="7" name="Straight Arrow Connector 6"/>
          <p:cNvCxnSpPr/>
          <p:nvPr/>
        </p:nvCxnSpPr>
        <p:spPr>
          <a:xfrm>
            <a:off x="2189163" y="5348288"/>
            <a:ext cx="2092325"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7766" name="TextBox 7"/>
          <p:cNvSpPr txBox="1">
            <a:spLocks noChangeArrowheads="1"/>
          </p:cNvSpPr>
          <p:nvPr/>
        </p:nvSpPr>
        <p:spPr bwMode="auto">
          <a:xfrm>
            <a:off x="2632075" y="5445125"/>
            <a:ext cx="1219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solidFill>
                  <a:srgbClr val="000000"/>
                </a:solidFill>
              </a:rPr>
              <a:t>100 </a:t>
            </a:r>
            <a:r>
              <a:rPr lang="el-GR" altLang="en-US" sz="2400">
                <a:solidFill>
                  <a:srgbClr val="000000"/>
                </a:solidFill>
              </a:rPr>
              <a:t>μ</a:t>
            </a:r>
            <a:r>
              <a:rPr lang="en-US" altLang="en-US" sz="2400">
                <a:solidFill>
                  <a:srgbClr val="000000"/>
                </a:solidFill>
              </a:rPr>
              <a:t>m</a:t>
            </a:r>
          </a:p>
        </p:txBody>
      </p:sp>
    </p:spTree>
    <p:extLst>
      <p:ext uri="{BB962C8B-B14F-4D97-AF65-F5344CB8AC3E}">
        <p14:creationId xmlns:p14="http://schemas.microsoft.com/office/powerpoint/2010/main" val="29002014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457200" y="20638"/>
            <a:ext cx="8229600" cy="1143000"/>
          </a:xfrm>
        </p:spPr>
        <p:txBody>
          <a:bodyPr/>
          <a:lstStyle/>
          <a:p>
            <a:pPr eaLnBrk="1" hangingPunct="1"/>
            <a:r>
              <a:rPr lang="en-US" altLang="en-US" smtClean="0">
                <a:solidFill>
                  <a:schemeClr val="tx1"/>
                </a:solidFill>
              </a:rPr>
              <a:t>Response to dehydration</a:t>
            </a:r>
          </a:p>
        </p:txBody>
      </p:sp>
      <p:pic>
        <p:nvPicPr>
          <p:cNvPr id="13209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1838" y="1104900"/>
            <a:ext cx="767715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0" name="Text Box 7"/>
          <p:cNvSpPr txBox="1">
            <a:spLocks noChangeArrowheads="1"/>
          </p:cNvSpPr>
          <p:nvPr/>
        </p:nvSpPr>
        <p:spPr bwMode="auto">
          <a:xfrm>
            <a:off x="0" y="6491288"/>
            <a:ext cx="473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rgbClr val="000000"/>
                </a:solidFill>
              </a:rPr>
              <a:t>www.proteros.de</a:t>
            </a:r>
          </a:p>
        </p:txBody>
      </p:sp>
    </p:spTree>
    <p:extLst>
      <p:ext uri="{BB962C8B-B14F-4D97-AF65-F5344CB8AC3E}">
        <p14:creationId xmlns:p14="http://schemas.microsoft.com/office/powerpoint/2010/main" val="2632651578"/>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457200" y="20638"/>
            <a:ext cx="8229600" cy="1143000"/>
          </a:xfrm>
        </p:spPr>
        <p:txBody>
          <a:bodyPr/>
          <a:lstStyle/>
          <a:p>
            <a:pPr eaLnBrk="1" hangingPunct="1"/>
            <a:r>
              <a:rPr lang="en-US" altLang="en-US" smtClean="0">
                <a:solidFill>
                  <a:schemeClr val="tx1"/>
                </a:solidFill>
              </a:rPr>
              <a:t>Response to dehydration</a:t>
            </a:r>
          </a:p>
        </p:txBody>
      </p:sp>
      <p:pic>
        <p:nvPicPr>
          <p:cNvPr id="13312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1838" y="1104900"/>
            <a:ext cx="767715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4" name="Text Box 7"/>
          <p:cNvSpPr txBox="1">
            <a:spLocks noChangeArrowheads="1"/>
          </p:cNvSpPr>
          <p:nvPr/>
        </p:nvSpPr>
        <p:spPr bwMode="auto">
          <a:xfrm>
            <a:off x="0" y="6491288"/>
            <a:ext cx="473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rgbClr val="000000"/>
                </a:solidFill>
              </a:rPr>
              <a:t>www.proteros.de</a:t>
            </a:r>
          </a:p>
        </p:txBody>
      </p:sp>
    </p:spTree>
    <p:extLst>
      <p:ext uri="{BB962C8B-B14F-4D97-AF65-F5344CB8AC3E}">
        <p14:creationId xmlns:p14="http://schemas.microsoft.com/office/powerpoint/2010/main" val="939511234"/>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457200" y="20638"/>
            <a:ext cx="8229600" cy="1143000"/>
          </a:xfrm>
        </p:spPr>
        <p:txBody>
          <a:bodyPr/>
          <a:lstStyle/>
          <a:p>
            <a:pPr eaLnBrk="1" hangingPunct="1"/>
            <a:r>
              <a:rPr lang="en-US" altLang="en-US" smtClean="0">
                <a:solidFill>
                  <a:schemeClr val="tx1"/>
                </a:solidFill>
              </a:rPr>
              <a:t>Response to dehydration</a:t>
            </a:r>
          </a:p>
        </p:txBody>
      </p:sp>
      <p:pic>
        <p:nvPicPr>
          <p:cNvPr id="13414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3425" y="1104900"/>
            <a:ext cx="767715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8" name="Text Box 7"/>
          <p:cNvSpPr txBox="1">
            <a:spLocks noChangeArrowheads="1"/>
          </p:cNvSpPr>
          <p:nvPr/>
        </p:nvSpPr>
        <p:spPr bwMode="auto">
          <a:xfrm>
            <a:off x="0" y="6491288"/>
            <a:ext cx="473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rgbClr val="000000"/>
                </a:solidFill>
              </a:rPr>
              <a:t>www.proteros.de</a:t>
            </a:r>
          </a:p>
        </p:txBody>
      </p:sp>
    </p:spTree>
    <p:extLst>
      <p:ext uri="{BB962C8B-B14F-4D97-AF65-F5344CB8AC3E}">
        <p14:creationId xmlns:p14="http://schemas.microsoft.com/office/powerpoint/2010/main" val="2648986803"/>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457200" y="20638"/>
            <a:ext cx="8229600" cy="1143000"/>
          </a:xfrm>
        </p:spPr>
        <p:txBody>
          <a:bodyPr/>
          <a:lstStyle/>
          <a:p>
            <a:pPr eaLnBrk="1" hangingPunct="1"/>
            <a:r>
              <a:rPr lang="en-US" altLang="en-US" smtClean="0">
                <a:solidFill>
                  <a:schemeClr val="tx1"/>
                </a:solidFill>
              </a:rPr>
              <a:t>Response to dehydration</a:t>
            </a:r>
          </a:p>
        </p:txBody>
      </p:sp>
      <p:pic>
        <p:nvPicPr>
          <p:cNvPr id="13517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3425" y="1104900"/>
            <a:ext cx="767715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2" name="Text Box 7"/>
          <p:cNvSpPr txBox="1">
            <a:spLocks noChangeArrowheads="1"/>
          </p:cNvSpPr>
          <p:nvPr/>
        </p:nvSpPr>
        <p:spPr bwMode="auto">
          <a:xfrm>
            <a:off x="0" y="6491288"/>
            <a:ext cx="473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rgbClr val="000000"/>
                </a:solidFill>
              </a:rPr>
              <a:t>www.proteros.de</a:t>
            </a:r>
          </a:p>
        </p:txBody>
      </p:sp>
    </p:spTree>
    <p:extLst>
      <p:ext uri="{BB962C8B-B14F-4D97-AF65-F5344CB8AC3E}">
        <p14:creationId xmlns:p14="http://schemas.microsoft.com/office/powerpoint/2010/main" val="1746241085"/>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457200" y="20638"/>
            <a:ext cx="8229600" cy="1143000"/>
          </a:xfrm>
        </p:spPr>
        <p:txBody>
          <a:bodyPr/>
          <a:lstStyle/>
          <a:p>
            <a:pPr eaLnBrk="1" hangingPunct="1"/>
            <a:r>
              <a:rPr lang="en-US" altLang="en-US" smtClean="0">
                <a:solidFill>
                  <a:schemeClr val="tx1"/>
                </a:solidFill>
              </a:rPr>
              <a:t>Response to dehydration</a:t>
            </a:r>
          </a:p>
        </p:txBody>
      </p:sp>
      <p:pic>
        <p:nvPicPr>
          <p:cNvPr id="13619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3425" y="1104900"/>
            <a:ext cx="767715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6" name="Text Box 7"/>
          <p:cNvSpPr txBox="1">
            <a:spLocks noChangeArrowheads="1"/>
          </p:cNvSpPr>
          <p:nvPr/>
        </p:nvSpPr>
        <p:spPr bwMode="auto">
          <a:xfrm>
            <a:off x="0" y="6491288"/>
            <a:ext cx="473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rgbClr val="000000"/>
                </a:solidFill>
              </a:rPr>
              <a:t>www.proteros.de</a:t>
            </a:r>
          </a:p>
        </p:txBody>
      </p:sp>
    </p:spTree>
    <p:extLst>
      <p:ext uri="{BB962C8B-B14F-4D97-AF65-F5344CB8AC3E}">
        <p14:creationId xmlns:p14="http://schemas.microsoft.com/office/powerpoint/2010/main" val="3349745095"/>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457200" y="20638"/>
            <a:ext cx="8229600" cy="1143000"/>
          </a:xfrm>
        </p:spPr>
        <p:txBody>
          <a:bodyPr/>
          <a:lstStyle/>
          <a:p>
            <a:pPr eaLnBrk="1" hangingPunct="1"/>
            <a:r>
              <a:rPr lang="en-US" altLang="en-US" smtClean="0">
                <a:solidFill>
                  <a:schemeClr val="tx1"/>
                </a:solidFill>
              </a:rPr>
              <a:t>Response to dehydration</a:t>
            </a:r>
          </a:p>
        </p:txBody>
      </p:sp>
      <p:pic>
        <p:nvPicPr>
          <p:cNvPr id="13721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3425" y="1104900"/>
            <a:ext cx="767715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0" name="Text Box 7"/>
          <p:cNvSpPr txBox="1">
            <a:spLocks noChangeArrowheads="1"/>
          </p:cNvSpPr>
          <p:nvPr/>
        </p:nvSpPr>
        <p:spPr bwMode="auto">
          <a:xfrm>
            <a:off x="0" y="6491288"/>
            <a:ext cx="473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rgbClr val="000000"/>
                </a:solidFill>
              </a:rPr>
              <a:t>www.proteros.de</a:t>
            </a:r>
          </a:p>
        </p:txBody>
      </p:sp>
    </p:spTree>
    <p:extLst>
      <p:ext uri="{BB962C8B-B14F-4D97-AF65-F5344CB8AC3E}">
        <p14:creationId xmlns:p14="http://schemas.microsoft.com/office/powerpoint/2010/main" val="3820060370"/>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ChangeArrowheads="1"/>
          </p:cNvSpPr>
          <p:nvPr/>
        </p:nvSpPr>
        <p:spPr bwMode="auto">
          <a:xfrm>
            <a:off x="4251325" y="4400550"/>
            <a:ext cx="157163" cy="519113"/>
          </a:xfrm>
          <a:prstGeom prst="rect">
            <a:avLst/>
          </a:prstGeom>
          <a:solidFill>
            <a:schemeClr val="bg2"/>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57699" name="Rectangle 3"/>
          <p:cNvSpPr>
            <a:spLocks noGrp="1" noChangeArrowheads="1"/>
          </p:cNvSpPr>
          <p:nvPr>
            <p:ph type="title"/>
          </p:nvPr>
        </p:nvSpPr>
        <p:spPr>
          <a:xfrm>
            <a:off x="685800" y="0"/>
            <a:ext cx="7772400" cy="1143000"/>
          </a:xfrm>
          <a:noFill/>
        </p:spPr>
        <p:txBody>
          <a:bodyPr/>
          <a:lstStyle/>
          <a:p>
            <a:pPr eaLnBrk="1" hangingPunct="1"/>
            <a:r>
              <a:rPr lang="en-US" altLang="en-US" smtClean="0"/>
              <a:t>Beam Flicker</a:t>
            </a:r>
          </a:p>
        </p:txBody>
      </p:sp>
      <p:sp>
        <p:nvSpPr>
          <p:cNvPr id="157700" name="Text Box 4"/>
          <p:cNvSpPr txBox="1">
            <a:spLocks noChangeArrowheads="1"/>
          </p:cNvSpPr>
          <p:nvPr/>
        </p:nvSpPr>
        <p:spPr bwMode="auto">
          <a:xfrm>
            <a:off x="546100" y="1285875"/>
            <a:ext cx="8027988" cy="2284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b="1"/>
              <a:t>1/f noise or “flicker noise”</a:t>
            </a:r>
          </a:p>
          <a:p>
            <a:pPr eaLnBrk="1" hangingPunct="1">
              <a:spcBef>
                <a:spcPct val="0"/>
              </a:spcBef>
              <a:buFontTx/>
              <a:buNone/>
            </a:pPr>
            <a:endParaRPr lang="en-US" altLang="en-US" b="1"/>
          </a:p>
          <a:p>
            <a:pPr algn="ctr" eaLnBrk="1" hangingPunct="1">
              <a:spcBef>
                <a:spcPct val="0"/>
              </a:spcBef>
              <a:buFontTx/>
              <a:buNone/>
            </a:pPr>
            <a:r>
              <a:rPr lang="en-US" altLang="en-US" sz="2400" b="1"/>
              <a:t>comes from everything</a:t>
            </a:r>
          </a:p>
          <a:p>
            <a:pPr eaLnBrk="1" hangingPunct="1">
              <a:spcBef>
                <a:spcPct val="0"/>
              </a:spcBef>
              <a:buFontTx/>
              <a:buNone/>
            </a:pPr>
            <a:endParaRPr lang="en-US" altLang="en-US" sz="2400" b="1"/>
          </a:p>
          <a:p>
            <a:pPr eaLnBrk="1" hangingPunct="1">
              <a:spcBef>
                <a:spcPct val="0"/>
              </a:spcBef>
              <a:buFontTx/>
              <a:buNone/>
            </a:pPr>
            <a:endParaRPr lang="en-US" altLang="en-US" b="1">
              <a:cs typeface="Arial" charset="0"/>
            </a:endParaRPr>
          </a:p>
        </p:txBody>
      </p:sp>
      <p:pic>
        <p:nvPicPr>
          <p:cNvPr id="157701" name="Picture 5" descr="MCBS00780_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5050" y="3849688"/>
            <a:ext cx="935038"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2" name="Line 6"/>
          <p:cNvSpPr>
            <a:spLocks noChangeShapeType="1"/>
          </p:cNvSpPr>
          <p:nvPr/>
        </p:nvSpPr>
        <p:spPr bwMode="auto">
          <a:xfrm>
            <a:off x="1709738" y="4276725"/>
            <a:ext cx="2698750" cy="0"/>
          </a:xfrm>
          <a:prstGeom prst="line">
            <a:avLst/>
          </a:prstGeom>
          <a:noFill/>
          <a:ln w="889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7703" name="Line 7"/>
          <p:cNvSpPr>
            <a:spLocks noChangeShapeType="1"/>
          </p:cNvSpPr>
          <p:nvPr/>
        </p:nvSpPr>
        <p:spPr bwMode="auto">
          <a:xfrm>
            <a:off x="4389438" y="4276725"/>
            <a:ext cx="2698750" cy="0"/>
          </a:xfrm>
          <a:prstGeom prst="line">
            <a:avLst/>
          </a:prstGeom>
          <a:noFill/>
          <a:ln w="152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7704" name="Rectangle 8"/>
          <p:cNvSpPr>
            <a:spLocks noChangeArrowheads="1"/>
          </p:cNvSpPr>
          <p:nvPr/>
        </p:nvSpPr>
        <p:spPr bwMode="auto">
          <a:xfrm>
            <a:off x="4251325" y="3743325"/>
            <a:ext cx="157163" cy="519113"/>
          </a:xfrm>
          <a:prstGeom prst="rect">
            <a:avLst/>
          </a:prstGeom>
          <a:solidFill>
            <a:schemeClr val="bg2"/>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Tree>
    <p:extLst>
      <p:ext uri="{BB962C8B-B14F-4D97-AF65-F5344CB8AC3E}">
        <p14:creationId xmlns:p14="http://schemas.microsoft.com/office/powerpoint/2010/main" val="698263783"/>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457200" y="20638"/>
            <a:ext cx="8229600" cy="1143000"/>
          </a:xfrm>
        </p:spPr>
        <p:txBody>
          <a:bodyPr/>
          <a:lstStyle/>
          <a:p>
            <a:pPr eaLnBrk="1" hangingPunct="1"/>
            <a:r>
              <a:rPr lang="en-US" altLang="en-US" smtClean="0">
                <a:solidFill>
                  <a:schemeClr val="tx1"/>
                </a:solidFill>
              </a:rPr>
              <a:t>Response to dehydration</a:t>
            </a:r>
          </a:p>
        </p:txBody>
      </p:sp>
      <p:pic>
        <p:nvPicPr>
          <p:cNvPr id="13824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3425" y="1104900"/>
            <a:ext cx="767715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4" name="Text Box 7"/>
          <p:cNvSpPr txBox="1">
            <a:spLocks noChangeArrowheads="1"/>
          </p:cNvSpPr>
          <p:nvPr/>
        </p:nvSpPr>
        <p:spPr bwMode="auto">
          <a:xfrm>
            <a:off x="0" y="6491288"/>
            <a:ext cx="473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rgbClr val="000000"/>
                </a:solidFill>
              </a:rPr>
              <a:t>www.proteros.de</a:t>
            </a:r>
          </a:p>
        </p:txBody>
      </p:sp>
    </p:spTree>
    <p:extLst>
      <p:ext uri="{BB962C8B-B14F-4D97-AF65-F5344CB8AC3E}">
        <p14:creationId xmlns:p14="http://schemas.microsoft.com/office/powerpoint/2010/main" val="1248205177"/>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457200" y="20638"/>
            <a:ext cx="8229600" cy="1143000"/>
          </a:xfrm>
        </p:spPr>
        <p:txBody>
          <a:bodyPr/>
          <a:lstStyle/>
          <a:p>
            <a:pPr eaLnBrk="1" hangingPunct="1"/>
            <a:r>
              <a:rPr lang="en-US" altLang="en-US" smtClean="0">
                <a:solidFill>
                  <a:schemeClr val="tx1"/>
                </a:solidFill>
              </a:rPr>
              <a:t>Response to dehydration</a:t>
            </a:r>
          </a:p>
        </p:txBody>
      </p:sp>
      <p:pic>
        <p:nvPicPr>
          <p:cNvPr id="13926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3425" y="1104900"/>
            <a:ext cx="767715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8" name="Text Box 7"/>
          <p:cNvSpPr txBox="1">
            <a:spLocks noChangeArrowheads="1"/>
          </p:cNvSpPr>
          <p:nvPr/>
        </p:nvSpPr>
        <p:spPr bwMode="auto">
          <a:xfrm>
            <a:off x="0" y="6491288"/>
            <a:ext cx="473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rgbClr val="000000"/>
                </a:solidFill>
              </a:rPr>
              <a:t>www.proteros.de</a:t>
            </a:r>
          </a:p>
        </p:txBody>
      </p:sp>
    </p:spTree>
    <p:extLst>
      <p:ext uri="{BB962C8B-B14F-4D97-AF65-F5344CB8AC3E}">
        <p14:creationId xmlns:p14="http://schemas.microsoft.com/office/powerpoint/2010/main" val="3749096814"/>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457200" y="20638"/>
            <a:ext cx="8229600" cy="1143000"/>
          </a:xfrm>
        </p:spPr>
        <p:txBody>
          <a:bodyPr/>
          <a:lstStyle/>
          <a:p>
            <a:pPr eaLnBrk="1" hangingPunct="1"/>
            <a:r>
              <a:rPr lang="en-US" altLang="en-US" smtClean="0">
                <a:solidFill>
                  <a:schemeClr val="tx1"/>
                </a:solidFill>
              </a:rPr>
              <a:t>Ostwald Ripening</a:t>
            </a:r>
          </a:p>
        </p:txBody>
      </p:sp>
      <p:pic>
        <p:nvPicPr>
          <p:cNvPr id="140291" name="Picture 2" descr="http://xray.bmc.uu.se/terese/images/43.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7788" y="1128713"/>
            <a:ext cx="6383337" cy="537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2" name="Rectangle 1"/>
          <p:cNvSpPr>
            <a:spLocks noChangeArrowheads="1"/>
          </p:cNvSpPr>
          <p:nvPr/>
        </p:nvSpPr>
        <p:spPr bwMode="auto">
          <a:xfrm>
            <a:off x="0" y="6470650"/>
            <a:ext cx="6111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rgbClr val="000000"/>
                </a:solidFill>
                <a:latin typeface="Courier New" pitchFamily="49" charset="0"/>
                <a:cs typeface="Courier New" pitchFamily="49" charset="0"/>
              </a:rPr>
              <a:t>http://xray.bmc.uu.se/terese/tutorial6.html</a:t>
            </a:r>
          </a:p>
        </p:txBody>
      </p:sp>
    </p:spTree>
    <p:extLst>
      <p:ext uri="{BB962C8B-B14F-4D97-AF65-F5344CB8AC3E}">
        <p14:creationId xmlns:p14="http://schemas.microsoft.com/office/powerpoint/2010/main" val="1447898950"/>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528638" y="4743450"/>
            <a:ext cx="7945437"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a:ea typeface="ＭＳ Ｐゴシック" pitchFamily="34" charset="-128"/>
              </a:rPr>
              <a:t>Efremov, R. G. &amp; Sazanov, L. A. (2011)."Structure of the membrane domain of respiratory complex I", </a:t>
            </a:r>
            <a:r>
              <a:rPr lang="en-US" altLang="en-US" sz="1600" i="1">
                <a:ea typeface="ＭＳ Ｐゴシック" pitchFamily="34" charset="-128"/>
              </a:rPr>
              <a:t>Nature</a:t>
            </a:r>
            <a:r>
              <a:rPr lang="en-US" altLang="en-US" sz="1600">
                <a:ea typeface="ＭＳ Ｐゴシック" pitchFamily="34" charset="-128"/>
              </a:rPr>
              <a:t> </a:t>
            </a:r>
            <a:r>
              <a:rPr lang="en-US" altLang="en-US" sz="1600" b="1">
                <a:ea typeface="ＭＳ Ｐゴシック" pitchFamily="34" charset="-128"/>
              </a:rPr>
              <a:t>476</a:t>
            </a:r>
            <a:r>
              <a:rPr lang="en-US" altLang="en-US" sz="1600">
                <a:ea typeface="ＭＳ Ｐゴシック" pitchFamily="34" charset="-128"/>
              </a:rPr>
              <a:t>, 414-420. </a:t>
            </a:r>
          </a:p>
          <a:p>
            <a:pPr eaLnBrk="1" hangingPunct="1">
              <a:spcBef>
                <a:spcPct val="0"/>
              </a:spcBef>
              <a:buFontTx/>
              <a:buNone/>
            </a:pPr>
            <a:r>
              <a:rPr lang="en-US" altLang="en-US" sz="1400">
                <a:ea typeface="ＭＳ Ｐゴシック" pitchFamily="34" charset="-128"/>
              </a:rPr>
              <a:t>“To improve diffraction properties, crystals were slowly cooled to 4 C, placed into micro-dialysis buttons, and mother liquor was exchanged by dialysis for 0.1 M sodium acetate (pH 4.8), 0.15 M sodium tartrate (pH 5.0), 30% PEG4000, 0.1% sodium cholate and 12.5% glycerol over a period of 5 days.”</a:t>
            </a:r>
          </a:p>
        </p:txBody>
      </p:sp>
      <p:sp>
        <p:nvSpPr>
          <p:cNvPr id="141315" name="Title 1"/>
          <p:cNvSpPr>
            <a:spLocks noGrp="1"/>
          </p:cNvSpPr>
          <p:nvPr>
            <p:ph type="title"/>
          </p:nvPr>
        </p:nvSpPr>
        <p:spPr/>
        <p:txBody>
          <a:bodyPr>
            <a:normAutofit fontScale="90000"/>
          </a:bodyPr>
          <a:lstStyle/>
          <a:p>
            <a:r>
              <a:rPr lang="en-US" altLang="en-US" smtClean="0"/>
              <a:t>… but does it work for membrane proteins?</a:t>
            </a:r>
          </a:p>
        </p:txBody>
      </p:sp>
      <p:sp>
        <p:nvSpPr>
          <p:cNvPr id="141316" name="Content Placeholder 2"/>
          <p:cNvSpPr>
            <a:spLocks noGrp="1"/>
          </p:cNvSpPr>
          <p:nvPr>
            <p:ph idx="1"/>
          </p:nvPr>
        </p:nvSpPr>
        <p:spPr>
          <a:xfrm>
            <a:off x="457200" y="1728788"/>
            <a:ext cx="8229600" cy="3040062"/>
          </a:xfrm>
        </p:spPr>
        <p:txBody>
          <a:bodyPr/>
          <a:lstStyle/>
          <a:p>
            <a:pPr marL="0" indent="0">
              <a:buFontTx/>
              <a:buNone/>
            </a:pPr>
            <a:r>
              <a:rPr lang="en-US" altLang="en-US" sz="1600" b="1" smtClean="0"/>
              <a:t>CCP4BB:</a:t>
            </a:r>
            <a:endParaRPr lang="en-US" altLang="en-US" sz="1400" smtClean="0"/>
          </a:p>
          <a:p>
            <a:pPr marL="0" indent="0">
              <a:buFontTx/>
              <a:buNone/>
            </a:pPr>
            <a:r>
              <a:rPr lang="en-US" altLang="en-US" sz="1400" smtClean="0"/>
              <a:t>“We used it for a large membrane protein complex and diffraction improved from ~7 to 2.7 A. The crystal is fished out and put into mother liquor solution in the button, sealed with dialysis membrane and the button is then placed into about 5 mls of mother liquor with slightly higher PEG concentration. Then you just exchange outside buffer every day or so for solutions containing higher concentrations of PEG. We went from ~9 to 30 % PEG4000 in about a week. You can easily observe crystal under microscope and if it cracks - you went too far/too quickly with PEG and need to use a bit less next time. Also, this method allows you to control all other components of the dehydrating solution - we needed to decrease salt concentration at the same time as increasing PEG. You can also introduce/increase cryo-protectant concentration at the same time. With these crystals, otherwise excellent dehydration machines already mentioned did not work, possibly because the process had to be really slow.”</a:t>
            </a:r>
          </a:p>
        </p:txBody>
      </p:sp>
      <p:sp>
        <p:nvSpPr>
          <p:cNvPr id="4" name="Oval 3"/>
          <p:cNvSpPr/>
          <p:nvPr/>
        </p:nvSpPr>
        <p:spPr>
          <a:xfrm>
            <a:off x="425450" y="5873750"/>
            <a:ext cx="1017588" cy="3429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Oval 4"/>
          <p:cNvSpPr/>
          <p:nvPr/>
        </p:nvSpPr>
        <p:spPr>
          <a:xfrm>
            <a:off x="6735763" y="1968500"/>
            <a:ext cx="1158875" cy="43815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Oval 6"/>
          <p:cNvSpPr/>
          <p:nvPr/>
        </p:nvSpPr>
        <p:spPr>
          <a:xfrm>
            <a:off x="4070350" y="2882900"/>
            <a:ext cx="1466850" cy="3429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Oval 7"/>
          <p:cNvSpPr/>
          <p:nvPr/>
        </p:nvSpPr>
        <p:spPr>
          <a:xfrm>
            <a:off x="482600" y="5218113"/>
            <a:ext cx="2943225" cy="3429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6554265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P spid="5" grpId="0" animBg="1"/>
      <p:bldP spid="7" grpId="0" animBg="1"/>
      <p:bldP spid="8"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Freeform 2"/>
          <p:cNvSpPr>
            <a:spLocks/>
          </p:cNvSpPr>
          <p:nvPr/>
        </p:nvSpPr>
        <p:spPr bwMode="auto">
          <a:xfrm>
            <a:off x="2843213" y="5305425"/>
            <a:ext cx="2905125" cy="706438"/>
          </a:xfrm>
          <a:custGeom>
            <a:avLst/>
            <a:gdLst>
              <a:gd name="T0" fmla="*/ 2147483647 w 1830"/>
              <a:gd name="T1" fmla="*/ 2147483647 h 540"/>
              <a:gd name="T2" fmla="*/ 2147483647 w 1830"/>
              <a:gd name="T3" fmla="*/ 2147483647 h 540"/>
              <a:gd name="T4" fmla="*/ 2147483647 w 1830"/>
              <a:gd name="T5" fmla="*/ 2147483647 h 540"/>
              <a:gd name="T6" fmla="*/ 2147483647 w 1830"/>
              <a:gd name="T7" fmla="*/ 2147483647 h 540"/>
              <a:gd name="T8" fmla="*/ 2147483647 w 1830"/>
              <a:gd name="T9" fmla="*/ 2147483647 h 540"/>
              <a:gd name="T10" fmla="*/ 2147483647 w 1830"/>
              <a:gd name="T11" fmla="*/ 2147483647 h 540"/>
              <a:gd name="T12" fmla="*/ 2147483647 w 1830"/>
              <a:gd name="T13" fmla="*/ 2147483647 h 540"/>
              <a:gd name="T14" fmla="*/ 2147483647 w 1830"/>
              <a:gd name="T15" fmla="*/ 2147483647 h 540"/>
              <a:gd name="T16" fmla="*/ 2147483647 w 1830"/>
              <a:gd name="T17" fmla="*/ 2147483647 h 540"/>
              <a:gd name="T18" fmla="*/ 2147483647 w 1830"/>
              <a:gd name="T19" fmla="*/ 2147483647 h 540"/>
              <a:gd name="T20" fmla="*/ 2147483647 w 1830"/>
              <a:gd name="T21" fmla="*/ 2147483647 h 540"/>
              <a:gd name="T22" fmla="*/ 2147483647 w 1830"/>
              <a:gd name="T23" fmla="*/ 2147483647 h 540"/>
              <a:gd name="T24" fmla="*/ 2147483647 w 1830"/>
              <a:gd name="T25" fmla="*/ 2147483647 h 540"/>
              <a:gd name="T26" fmla="*/ 2147483647 w 1830"/>
              <a:gd name="T27" fmla="*/ 2147483647 h 540"/>
              <a:gd name="T28" fmla="*/ 2147483647 w 1830"/>
              <a:gd name="T29" fmla="*/ 2147483647 h 540"/>
              <a:gd name="T30" fmla="*/ 2147483647 w 1830"/>
              <a:gd name="T31" fmla="*/ 2147483647 h 540"/>
              <a:gd name="T32" fmla="*/ 2147483647 w 1830"/>
              <a:gd name="T33" fmla="*/ 2147483647 h 540"/>
              <a:gd name="T34" fmla="*/ 2147483647 w 1830"/>
              <a:gd name="T35" fmla="*/ 2147483647 h 540"/>
              <a:gd name="T36" fmla="*/ 2147483647 w 1830"/>
              <a:gd name="T37" fmla="*/ 2147483647 h 540"/>
              <a:gd name="T38" fmla="*/ 2147483647 w 1830"/>
              <a:gd name="T39" fmla="*/ 2147483647 h 540"/>
              <a:gd name="T40" fmla="*/ 2147483647 w 1830"/>
              <a:gd name="T41" fmla="*/ 2147483647 h 5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830" h="540">
                <a:moveTo>
                  <a:pt x="851" y="6"/>
                </a:moveTo>
                <a:cubicBezTo>
                  <a:pt x="883" y="0"/>
                  <a:pt x="890" y="7"/>
                  <a:pt x="912" y="7"/>
                </a:cubicBezTo>
                <a:cubicBezTo>
                  <a:pt x="933" y="7"/>
                  <a:pt x="953" y="6"/>
                  <a:pt x="979" y="7"/>
                </a:cubicBezTo>
                <a:cubicBezTo>
                  <a:pt x="1004" y="9"/>
                  <a:pt x="1033" y="11"/>
                  <a:pt x="1065" y="15"/>
                </a:cubicBezTo>
                <a:cubicBezTo>
                  <a:pt x="1096" y="19"/>
                  <a:pt x="1136" y="24"/>
                  <a:pt x="1168" y="30"/>
                </a:cubicBezTo>
                <a:cubicBezTo>
                  <a:pt x="1199" y="35"/>
                  <a:pt x="1220" y="38"/>
                  <a:pt x="1252" y="45"/>
                </a:cubicBezTo>
                <a:cubicBezTo>
                  <a:pt x="1284" y="52"/>
                  <a:pt x="1322" y="61"/>
                  <a:pt x="1358" y="71"/>
                </a:cubicBezTo>
                <a:cubicBezTo>
                  <a:pt x="1394" y="82"/>
                  <a:pt x="1433" y="96"/>
                  <a:pt x="1469" y="109"/>
                </a:cubicBezTo>
                <a:cubicBezTo>
                  <a:pt x="1505" y="123"/>
                  <a:pt x="1546" y="141"/>
                  <a:pt x="1574" y="154"/>
                </a:cubicBezTo>
                <a:cubicBezTo>
                  <a:pt x="1602" y="167"/>
                  <a:pt x="1613" y="175"/>
                  <a:pt x="1636" y="188"/>
                </a:cubicBezTo>
                <a:cubicBezTo>
                  <a:pt x="1659" y="201"/>
                  <a:pt x="1692" y="219"/>
                  <a:pt x="1713" y="233"/>
                </a:cubicBezTo>
                <a:cubicBezTo>
                  <a:pt x="1733" y="246"/>
                  <a:pt x="1748" y="258"/>
                  <a:pt x="1759" y="268"/>
                </a:cubicBezTo>
                <a:cubicBezTo>
                  <a:pt x="1771" y="278"/>
                  <a:pt x="1776" y="287"/>
                  <a:pt x="1781" y="293"/>
                </a:cubicBezTo>
                <a:cubicBezTo>
                  <a:pt x="1786" y="299"/>
                  <a:pt x="1830" y="276"/>
                  <a:pt x="1791" y="302"/>
                </a:cubicBezTo>
                <a:cubicBezTo>
                  <a:pt x="1751" y="328"/>
                  <a:pt x="1669" y="411"/>
                  <a:pt x="1544" y="449"/>
                </a:cubicBezTo>
                <a:cubicBezTo>
                  <a:pt x="1418" y="487"/>
                  <a:pt x="1276" y="540"/>
                  <a:pt x="1037" y="529"/>
                </a:cubicBezTo>
                <a:cubicBezTo>
                  <a:pt x="798" y="518"/>
                  <a:pt x="222" y="446"/>
                  <a:pt x="111" y="382"/>
                </a:cubicBezTo>
                <a:cubicBezTo>
                  <a:pt x="0" y="318"/>
                  <a:pt x="297" y="198"/>
                  <a:pt x="374" y="143"/>
                </a:cubicBezTo>
                <a:cubicBezTo>
                  <a:pt x="451" y="88"/>
                  <a:pt x="514" y="73"/>
                  <a:pt x="572" y="53"/>
                </a:cubicBezTo>
                <a:cubicBezTo>
                  <a:pt x="630" y="33"/>
                  <a:pt x="674" y="28"/>
                  <a:pt x="720" y="20"/>
                </a:cubicBezTo>
                <a:cubicBezTo>
                  <a:pt x="766" y="12"/>
                  <a:pt x="824" y="9"/>
                  <a:pt x="851" y="6"/>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31" name="Freeform 3"/>
          <p:cNvSpPr>
            <a:spLocks/>
          </p:cNvSpPr>
          <p:nvPr/>
        </p:nvSpPr>
        <p:spPr bwMode="auto">
          <a:xfrm>
            <a:off x="2841625" y="5167313"/>
            <a:ext cx="2905125" cy="857250"/>
          </a:xfrm>
          <a:custGeom>
            <a:avLst/>
            <a:gdLst>
              <a:gd name="T0" fmla="*/ 2147483647 w 1830"/>
              <a:gd name="T1" fmla="*/ 2147483647 h 540"/>
              <a:gd name="T2" fmla="*/ 2147483647 w 1830"/>
              <a:gd name="T3" fmla="*/ 2147483647 h 540"/>
              <a:gd name="T4" fmla="*/ 2147483647 w 1830"/>
              <a:gd name="T5" fmla="*/ 2147483647 h 540"/>
              <a:gd name="T6" fmla="*/ 2147483647 w 1830"/>
              <a:gd name="T7" fmla="*/ 2147483647 h 540"/>
              <a:gd name="T8" fmla="*/ 2147483647 w 1830"/>
              <a:gd name="T9" fmla="*/ 2147483647 h 540"/>
              <a:gd name="T10" fmla="*/ 2147483647 w 1830"/>
              <a:gd name="T11" fmla="*/ 2147483647 h 540"/>
              <a:gd name="T12" fmla="*/ 2147483647 w 1830"/>
              <a:gd name="T13" fmla="*/ 2147483647 h 540"/>
              <a:gd name="T14" fmla="*/ 2147483647 w 1830"/>
              <a:gd name="T15" fmla="*/ 2147483647 h 540"/>
              <a:gd name="T16" fmla="*/ 2147483647 w 1830"/>
              <a:gd name="T17" fmla="*/ 2147483647 h 540"/>
              <a:gd name="T18" fmla="*/ 2147483647 w 1830"/>
              <a:gd name="T19" fmla="*/ 2147483647 h 540"/>
              <a:gd name="T20" fmla="*/ 2147483647 w 1830"/>
              <a:gd name="T21" fmla="*/ 2147483647 h 540"/>
              <a:gd name="T22" fmla="*/ 2147483647 w 1830"/>
              <a:gd name="T23" fmla="*/ 2147483647 h 540"/>
              <a:gd name="T24" fmla="*/ 2147483647 w 1830"/>
              <a:gd name="T25" fmla="*/ 2147483647 h 540"/>
              <a:gd name="T26" fmla="*/ 2147483647 w 1830"/>
              <a:gd name="T27" fmla="*/ 2147483647 h 540"/>
              <a:gd name="T28" fmla="*/ 2147483647 w 1830"/>
              <a:gd name="T29" fmla="*/ 2147483647 h 540"/>
              <a:gd name="T30" fmla="*/ 2147483647 w 1830"/>
              <a:gd name="T31" fmla="*/ 2147483647 h 540"/>
              <a:gd name="T32" fmla="*/ 2147483647 w 1830"/>
              <a:gd name="T33" fmla="*/ 2147483647 h 540"/>
              <a:gd name="T34" fmla="*/ 2147483647 w 1830"/>
              <a:gd name="T35" fmla="*/ 2147483647 h 540"/>
              <a:gd name="T36" fmla="*/ 2147483647 w 1830"/>
              <a:gd name="T37" fmla="*/ 2147483647 h 540"/>
              <a:gd name="T38" fmla="*/ 2147483647 w 1830"/>
              <a:gd name="T39" fmla="*/ 2147483647 h 540"/>
              <a:gd name="T40" fmla="*/ 2147483647 w 1830"/>
              <a:gd name="T41" fmla="*/ 2147483647 h 5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830" h="540">
                <a:moveTo>
                  <a:pt x="851" y="6"/>
                </a:moveTo>
                <a:cubicBezTo>
                  <a:pt x="883" y="0"/>
                  <a:pt x="890" y="7"/>
                  <a:pt x="912" y="7"/>
                </a:cubicBezTo>
                <a:cubicBezTo>
                  <a:pt x="933" y="7"/>
                  <a:pt x="953" y="6"/>
                  <a:pt x="979" y="7"/>
                </a:cubicBezTo>
                <a:cubicBezTo>
                  <a:pt x="1004" y="9"/>
                  <a:pt x="1033" y="11"/>
                  <a:pt x="1065" y="15"/>
                </a:cubicBezTo>
                <a:cubicBezTo>
                  <a:pt x="1096" y="19"/>
                  <a:pt x="1136" y="24"/>
                  <a:pt x="1168" y="30"/>
                </a:cubicBezTo>
                <a:cubicBezTo>
                  <a:pt x="1199" y="35"/>
                  <a:pt x="1220" y="38"/>
                  <a:pt x="1252" y="45"/>
                </a:cubicBezTo>
                <a:cubicBezTo>
                  <a:pt x="1284" y="52"/>
                  <a:pt x="1322" y="61"/>
                  <a:pt x="1358" y="71"/>
                </a:cubicBezTo>
                <a:cubicBezTo>
                  <a:pt x="1394" y="82"/>
                  <a:pt x="1433" y="96"/>
                  <a:pt x="1469" y="109"/>
                </a:cubicBezTo>
                <a:cubicBezTo>
                  <a:pt x="1505" y="123"/>
                  <a:pt x="1546" y="141"/>
                  <a:pt x="1574" y="154"/>
                </a:cubicBezTo>
                <a:cubicBezTo>
                  <a:pt x="1602" y="167"/>
                  <a:pt x="1613" y="175"/>
                  <a:pt x="1636" y="188"/>
                </a:cubicBezTo>
                <a:cubicBezTo>
                  <a:pt x="1659" y="201"/>
                  <a:pt x="1692" y="219"/>
                  <a:pt x="1713" y="233"/>
                </a:cubicBezTo>
                <a:cubicBezTo>
                  <a:pt x="1733" y="246"/>
                  <a:pt x="1748" y="258"/>
                  <a:pt x="1759" y="268"/>
                </a:cubicBezTo>
                <a:cubicBezTo>
                  <a:pt x="1771" y="278"/>
                  <a:pt x="1776" y="287"/>
                  <a:pt x="1781" y="293"/>
                </a:cubicBezTo>
                <a:cubicBezTo>
                  <a:pt x="1786" y="299"/>
                  <a:pt x="1830" y="276"/>
                  <a:pt x="1791" y="302"/>
                </a:cubicBezTo>
                <a:cubicBezTo>
                  <a:pt x="1751" y="328"/>
                  <a:pt x="1669" y="411"/>
                  <a:pt x="1544" y="449"/>
                </a:cubicBezTo>
                <a:cubicBezTo>
                  <a:pt x="1418" y="487"/>
                  <a:pt x="1276" y="540"/>
                  <a:pt x="1037" y="529"/>
                </a:cubicBezTo>
                <a:cubicBezTo>
                  <a:pt x="798" y="518"/>
                  <a:pt x="222" y="446"/>
                  <a:pt x="111" y="382"/>
                </a:cubicBezTo>
                <a:cubicBezTo>
                  <a:pt x="0" y="318"/>
                  <a:pt x="297" y="198"/>
                  <a:pt x="374" y="143"/>
                </a:cubicBezTo>
                <a:cubicBezTo>
                  <a:pt x="451" y="88"/>
                  <a:pt x="514" y="73"/>
                  <a:pt x="572" y="53"/>
                </a:cubicBezTo>
                <a:cubicBezTo>
                  <a:pt x="630" y="33"/>
                  <a:pt x="674" y="28"/>
                  <a:pt x="720" y="20"/>
                </a:cubicBezTo>
                <a:cubicBezTo>
                  <a:pt x="766" y="12"/>
                  <a:pt x="824" y="9"/>
                  <a:pt x="851" y="6"/>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32" name="Rectangle 4"/>
          <p:cNvSpPr>
            <a:spLocks noChangeArrowheads="1"/>
          </p:cNvSpPr>
          <p:nvPr/>
        </p:nvSpPr>
        <p:spPr bwMode="auto">
          <a:xfrm>
            <a:off x="454025" y="27146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5400">
                <a:solidFill>
                  <a:srgbClr val="000000"/>
                </a:solidFill>
                <a:cs typeface="Arial" charset="0"/>
              </a:rPr>
              <a:t>equilibrated drop</a:t>
            </a:r>
            <a:br>
              <a:rPr lang="en-US" altLang="en-US" sz="5400">
                <a:solidFill>
                  <a:srgbClr val="000000"/>
                </a:solidFill>
                <a:cs typeface="Arial" charset="0"/>
              </a:rPr>
            </a:br>
            <a:endParaRPr lang="en-US" altLang="en-US" sz="4000">
              <a:solidFill>
                <a:srgbClr val="000000"/>
              </a:solidFill>
              <a:cs typeface="Arial" charset="0"/>
            </a:endParaRPr>
          </a:p>
        </p:txBody>
      </p:sp>
      <p:sp>
        <p:nvSpPr>
          <p:cNvPr id="124933" name="Rectangle 5"/>
          <p:cNvSpPr>
            <a:spLocks noGrp="1" noChangeArrowheads="1"/>
          </p:cNvSpPr>
          <p:nvPr>
            <p:ph type="title"/>
          </p:nvPr>
        </p:nvSpPr>
        <p:spPr/>
        <p:txBody>
          <a:bodyPr>
            <a:normAutofit fontScale="90000"/>
          </a:bodyPr>
          <a:lstStyle/>
          <a:p>
            <a:pPr eaLnBrk="1" hangingPunct="1"/>
            <a:r>
              <a:rPr lang="en-US" altLang="en-US" sz="5400" smtClean="0"/>
              <a:t>opened drop:</a:t>
            </a:r>
            <a:br>
              <a:rPr lang="en-US" altLang="en-US" sz="5400" smtClean="0"/>
            </a:br>
            <a:r>
              <a:rPr lang="en-US" altLang="en-US" sz="4000" smtClean="0"/>
              <a:t>you have ~30 seconds!</a:t>
            </a:r>
          </a:p>
        </p:txBody>
      </p:sp>
      <p:sp>
        <p:nvSpPr>
          <p:cNvPr id="106502" name="Freeform 6"/>
          <p:cNvSpPr>
            <a:spLocks/>
          </p:cNvSpPr>
          <p:nvPr/>
        </p:nvSpPr>
        <p:spPr bwMode="auto">
          <a:xfrm>
            <a:off x="-1703388" y="2362200"/>
            <a:ext cx="11834813" cy="5210175"/>
          </a:xfrm>
          <a:custGeom>
            <a:avLst/>
            <a:gdLst>
              <a:gd name="T0" fmla="*/ 2147483647 w 7455"/>
              <a:gd name="T1" fmla="*/ 2147483647 h 3282"/>
              <a:gd name="T2" fmla="*/ 2147483647 w 7455"/>
              <a:gd name="T3" fmla="*/ 2147483647 h 3282"/>
              <a:gd name="T4" fmla="*/ 2147483647 w 7455"/>
              <a:gd name="T5" fmla="*/ 2147483647 h 3282"/>
              <a:gd name="T6" fmla="*/ 2147483647 w 7455"/>
              <a:gd name="T7" fmla="*/ 2147483647 h 3282"/>
              <a:gd name="T8" fmla="*/ 2147483647 w 7455"/>
              <a:gd name="T9" fmla="*/ 2147483647 h 3282"/>
              <a:gd name="T10" fmla="*/ 2147483647 w 7455"/>
              <a:gd name="T11" fmla="*/ 2147483647 h 3282"/>
              <a:gd name="T12" fmla="*/ 2147483647 w 7455"/>
              <a:gd name="T13" fmla="*/ 2147483647 h 3282"/>
              <a:gd name="T14" fmla="*/ 2147483647 w 7455"/>
              <a:gd name="T15" fmla="*/ 2147483647 h 3282"/>
              <a:gd name="T16" fmla="*/ 2147483647 w 7455"/>
              <a:gd name="T17" fmla="*/ 2147483647 h 3282"/>
              <a:gd name="T18" fmla="*/ 2147483647 w 7455"/>
              <a:gd name="T19" fmla="*/ 2147483647 h 3282"/>
              <a:gd name="T20" fmla="*/ 2147483647 w 7455"/>
              <a:gd name="T21" fmla="*/ 2147483647 h 3282"/>
              <a:gd name="T22" fmla="*/ 2147483647 w 7455"/>
              <a:gd name="T23" fmla="*/ 2147483647 h 3282"/>
              <a:gd name="T24" fmla="*/ 2147483647 w 7455"/>
              <a:gd name="T25" fmla="*/ 2147483647 h 3282"/>
              <a:gd name="T26" fmla="*/ 2147483647 w 7455"/>
              <a:gd name="T27" fmla="*/ 2147483647 h 3282"/>
              <a:gd name="T28" fmla="*/ 2147483647 w 7455"/>
              <a:gd name="T29" fmla="*/ 2147483647 h 3282"/>
              <a:gd name="T30" fmla="*/ 2147483647 w 7455"/>
              <a:gd name="T31" fmla="*/ 2147483647 h 3282"/>
              <a:gd name="T32" fmla="*/ 2147483647 w 7455"/>
              <a:gd name="T33" fmla="*/ 2147483647 h 3282"/>
              <a:gd name="T34" fmla="*/ 2147483647 w 7455"/>
              <a:gd name="T35" fmla="*/ 2147483647 h 3282"/>
              <a:gd name="T36" fmla="*/ 2147483647 w 7455"/>
              <a:gd name="T37" fmla="*/ 2147483647 h 3282"/>
              <a:gd name="T38" fmla="*/ 2147483647 w 7455"/>
              <a:gd name="T39" fmla="*/ 2147483647 h 3282"/>
              <a:gd name="T40" fmla="*/ 2147483647 w 7455"/>
              <a:gd name="T41" fmla="*/ 2147483647 h 3282"/>
              <a:gd name="T42" fmla="*/ 2147483647 w 7455"/>
              <a:gd name="T43" fmla="*/ 2147483647 h 3282"/>
              <a:gd name="T44" fmla="*/ 2147483647 w 7455"/>
              <a:gd name="T45" fmla="*/ 2147483647 h 3282"/>
              <a:gd name="T46" fmla="*/ 2147483647 w 7455"/>
              <a:gd name="T47" fmla="*/ 2147483647 h 3282"/>
              <a:gd name="T48" fmla="*/ 2147483647 w 7455"/>
              <a:gd name="T49" fmla="*/ 2147483647 h 3282"/>
              <a:gd name="T50" fmla="*/ 2147483647 w 7455"/>
              <a:gd name="T51" fmla="*/ 2147483647 h 3282"/>
              <a:gd name="T52" fmla="*/ 2147483647 w 7455"/>
              <a:gd name="T53" fmla="*/ 2147483647 h 3282"/>
              <a:gd name="T54" fmla="*/ 2147483647 w 7455"/>
              <a:gd name="T55" fmla="*/ 2147483647 h 3282"/>
              <a:gd name="T56" fmla="*/ 2147483647 w 7455"/>
              <a:gd name="T57" fmla="*/ 2147483647 h 3282"/>
              <a:gd name="T58" fmla="*/ 2147483647 w 7455"/>
              <a:gd name="T59" fmla="*/ 2147483647 h 3282"/>
              <a:gd name="T60" fmla="*/ 2147483647 w 7455"/>
              <a:gd name="T61" fmla="*/ 2147483647 h 3282"/>
              <a:gd name="T62" fmla="*/ 2147483647 w 7455"/>
              <a:gd name="T63" fmla="*/ 2147483647 h 3282"/>
              <a:gd name="T64" fmla="*/ 2147483647 w 7455"/>
              <a:gd name="T65" fmla="*/ 2147483647 h 3282"/>
              <a:gd name="T66" fmla="*/ 2147483647 w 7455"/>
              <a:gd name="T67" fmla="*/ 2147483647 h 3282"/>
              <a:gd name="T68" fmla="*/ 2147483647 w 7455"/>
              <a:gd name="T69" fmla="*/ 2147483647 h 3282"/>
              <a:gd name="T70" fmla="*/ 2147483647 w 7455"/>
              <a:gd name="T71" fmla="*/ 2147483647 h 3282"/>
              <a:gd name="T72" fmla="*/ 2147483647 w 7455"/>
              <a:gd name="T73" fmla="*/ 2147483647 h 3282"/>
              <a:gd name="T74" fmla="*/ 2147483647 w 7455"/>
              <a:gd name="T75" fmla="*/ 2147483647 h 3282"/>
              <a:gd name="T76" fmla="*/ 2147483647 w 7455"/>
              <a:gd name="T77" fmla="*/ 2147483647 h 3282"/>
              <a:gd name="T78" fmla="*/ 2147483647 w 7455"/>
              <a:gd name="T79" fmla="*/ 2147483647 h 3282"/>
              <a:gd name="T80" fmla="*/ 2147483647 w 7455"/>
              <a:gd name="T81" fmla="*/ 2147483647 h 3282"/>
              <a:gd name="T82" fmla="*/ 2147483647 w 7455"/>
              <a:gd name="T83" fmla="*/ 2147483647 h 3282"/>
              <a:gd name="T84" fmla="*/ 2147483647 w 7455"/>
              <a:gd name="T85" fmla="*/ 2147483647 h 3282"/>
              <a:gd name="T86" fmla="*/ 2147483647 w 7455"/>
              <a:gd name="T87" fmla="*/ 2147483647 h 3282"/>
              <a:gd name="T88" fmla="*/ 2147483647 w 7455"/>
              <a:gd name="T89" fmla="*/ 2147483647 h 3282"/>
              <a:gd name="T90" fmla="*/ 2147483647 w 7455"/>
              <a:gd name="T91" fmla="*/ 2147483647 h 3282"/>
              <a:gd name="T92" fmla="*/ 2147483647 w 7455"/>
              <a:gd name="T93" fmla="*/ 2147483647 h 3282"/>
              <a:gd name="T94" fmla="*/ 2147483647 w 7455"/>
              <a:gd name="T95" fmla="*/ 2147483647 h 328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7455" h="3282">
                <a:moveTo>
                  <a:pt x="3723" y="2238"/>
                </a:moveTo>
                <a:cubicBezTo>
                  <a:pt x="3763" y="2232"/>
                  <a:pt x="3751" y="2238"/>
                  <a:pt x="3768" y="2238"/>
                </a:cubicBezTo>
                <a:cubicBezTo>
                  <a:pt x="3786" y="2238"/>
                  <a:pt x="3804" y="2238"/>
                  <a:pt x="3827" y="2238"/>
                </a:cubicBezTo>
                <a:cubicBezTo>
                  <a:pt x="3850" y="2237"/>
                  <a:pt x="3878" y="2234"/>
                  <a:pt x="3905" y="2233"/>
                </a:cubicBezTo>
                <a:cubicBezTo>
                  <a:pt x="3931" y="2231"/>
                  <a:pt x="3950" y="2230"/>
                  <a:pt x="3987" y="2226"/>
                </a:cubicBezTo>
                <a:cubicBezTo>
                  <a:pt x="4023" y="2222"/>
                  <a:pt x="4079" y="2216"/>
                  <a:pt x="4123" y="2209"/>
                </a:cubicBezTo>
                <a:cubicBezTo>
                  <a:pt x="4167" y="2202"/>
                  <a:pt x="4203" y="2195"/>
                  <a:pt x="4250" y="2184"/>
                </a:cubicBezTo>
                <a:cubicBezTo>
                  <a:pt x="4298" y="2172"/>
                  <a:pt x="4358" y="2155"/>
                  <a:pt x="4406" y="2140"/>
                </a:cubicBezTo>
                <a:cubicBezTo>
                  <a:pt x="4454" y="2124"/>
                  <a:pt x="4498" y="2107"/>
                  <a:pt x="4536" y="2091"/>
                </a:cubicBezTo>
                <a:cubicBezTo>
                  <a:pt x="4575" y="2074"/>
                  <a:pt x="4604" y="2060"/>
                  <a:pt x="4637" y="2042"/>
                </a:cubicBezTo>
                <a:cubicBezTo>
                  <a:pt x="4669" y="2024"/>
                  <a:pt x="4703" y="2003"/>
                  <a:pt x="4731" y="1983"/>
                </a:cubicBezTo>
                <a:cubicBezTo>
                  <a:pt x="4759" y="1962"/>
                  <a:pt x="4785" y="1938"/>
                  <a:pt x="4804" y="1921"/>
                </a:cubicBezTo>
                <a:cubicBezTo>
                  <a:pt x="4823" y="1904"/>
                  <a:pt x="4830" y="1891"/>
                  <a:pt x="4845" y="1878"/>
                </a:cubicBezTo>
                <a:cubicBezTo>
                  <a:pt x="4860" y="1865"/>
                  <a:pt x="4839" y="1849"/>
                  <a:pt x="4892" y="1842"/>
                </a:cubicBezTo>
                <a:cubicBezTo>
                  <a:pt x="4945" y="1835"/>
                  <a:pt x="5090" y="1837"/>
                  <a:pt x="5163" y="1836"/>
                </a:cubicBezTo>
                <a:cubicBezTo>
                  <a:pt x="5236" y="1835"/>
                  <a:pt x="5289" y="1843"/>
                  <a:pt x="5330" y="1836"/>
                </a:cubicBezTo>
                <a:cubicBezTo>
                  <a:pt x="5371" y="1829"/>
                  <a:pt x="5394" y="1821"/>
                  <a:pt x="5408" y="1794"/>
                </a:cubicBezTo>
                <a:cubicBezTo>
                  <a:pt x="5422" y="1767"/>
                  <a:pt x="5412" y="1716"/>
                  <a:pt x="5414" y="1674"/>
                </a:cubicBezTo>
                <a:cubicBezTo>
                  <a:pt x="5416" y="1632"/>
                  <a:pt x="5418" y="1677"/>
                  <a:pt x="5418" y="1540"/>
                </a:cubicBezTo>
                <a:cubicBezTo>
                  <a:pt x="5418" y="1403"/>
                  <a:pt x="5418" y="1017"/>
                  <a:pt x="5417" y="849"/>
                </a:cubicBezTo>
                <a:cubicBezTo>
                  <a:pt x="5416" y="681"/>
                  <a:pt x="5411" y="607"/>
                  <a:pt x="5414" y="534"/>
                </a:cubicBezTo>
                <a:cubicBezTo>
                  <a:pt x="5417" y="461"/>
                  <a:pt x="5422" y="452"/>
                  <a:pt x="5435" y="411"/>
                </a:cubicBezTo>
                <a:cubicBezTo>
                  <a:pt x="5448" y="370"/>
                  <a:pt x="5458" y="327"/>
                  <a:pt x="5492" y="291"/>
                </a:cubicBezTo>
                <a:cubicBezTo>
                  <a:pt x="5526" y="255"/>
                  <a:pt x="5567" y="213"/>
                  <a:pt x="5639" y="195"/>
                </a:cubicBezTo>
                <a:cubicBezTo>
                  <a:pt x="5711" y="177"/>
                  <a:pt x="5816" y="185"/>
                  <a:pt x="5927" y="183"/>
                </a:cubicBezTo>
                <a:cubicBezTo>
                  <a:pt x="6038" y="181"/>
                  <a:pt x="6172" y="181"/>
                  <a:pt x="6308" y="180"/>
                </a:cubicBezTo>
                <a:cubicBezTo>
                  <a:pt x="6444" y="179"/>
                  <a:pt x="6607" y="177"/>
                  <a:pt x="6743" y="177"/>
                </a:cubicBezTo>
                <a:cubicBezTo>
                  <a:pt x="6879" y="177"/>
                  <a:pt x="7036" y="182"/>
                  <a:pt x="7127" y="183"/>
                </a:cubicBezTo>
                <a:cubicBezTo>
                  <a:pt x="7218" y="184"/>
                  <a:pt x="7259" y="136"/>
                  <a:pt x="7289" y="180"/>
                </a:cubicBezTo>
                <a:cubicBezTo>
                  <a:pt x="7319" y="224"/>
                  <a:pt x="7348" y="0"/>
                  <a:pt x="7310" y="446"/>
                </a:cubicBezTo>
                <a:cubicBezTo>
                  <a:pt x="7272" y="892"/>
                  <a:pt x="7455" y="2440"/>
                  <a:pt x="7063" y="2857"/>
                </a:cubicBezTo>
                <a:cubicBezTo>
                  <a:pt x="6671" y="3274"/>
                  <a:pt x="6011" y="2944"/>
                  <a:pt x="4957" y="2947"/>
                </a:cubicBezTo>
                <a:cubicBezTo>
                  <a:pt x="3903" y="2950"/>
                  <a:pt x="1472" y="3282"/>
                  <a:pt x="736" y="2873"/>
                </a:cubicBezTo>
                <a:cubicBezTo>
                  <a:pt x="0" y="2464"/>
                  <a:pt x="567" y="941"/>
                  <a:pt x="538" y="495"/>
                </a:cubicBezTo>
                <a:cubicBezTo>
                  <a:pt x="509" y="49"/>
                  <a:pt x="389" y="253"/>
                  <a:pt x="563" y="198"/>
                </a:cubicBezTo>
                <a:cubicBezTo>
                  <a:pt x="737" y="143"/>
                  <a:pt x="1334" y="169"/>
                  <a:pt x="1583" y="165"/>
                </a:cubicBezTo>
                <a:cubicBezTo>
                  <a:pt x="1832" y="161"/>
                  <a:pt x="1951" y="156"/>
                  <a:pt x="2060" y="171"/>
                </a:cubicBezTo>
                <a:cubicBezTo>
                  <a:pt x="2169" y="186"/>
                  <a:pt x="2193" y="204"/>
                  <a:pt x="2240" y="255"/>
                </a:cubicBezTo>
                <a:cubicBezTo>
                  <a:pt x="2287" y="306"/>
                  <a:pt x="2326" y="326"/>
                  <a:pt x="2342" y="474"/>
                </a:cubicBezTo>
                <a:cubicBezTo>
                  <a:pt x="2358" y="622"/>
                  <a:pt x="2336" y="939"/>
                  <a:pt x="2336" y="1146"/>
                </a:cubicBezTo>
                <a:cubicBezTo>
                  <a:pt x="2336" y="1353"/>
                  <a:pt x="2337" y="1603"/>
                  <a:pt x="2339" y="1719"/>
                </a:cubicBezTo>
                <a:cubicBezTo>
                  <a:pt x="2341" y="1835"/>
                  <a:pt x="2332" y="1815"/>
                  <a:pt x="2351" y="1842"/>
                </a:cubicBezTo>
                <a:cubicBezTo>
                  <a:pt x="2370" y="1869"/>
                  <a:pt x="2382" y="1874"/>
                  <a:pt x="2456" y="1881"/>
                </a:cubicBezTo>
                <a:cubicBezTo>
                  <a:pt x="2530" y="1888"/>
                  <a:pt x="2704" y="1861"/>
                  <a:pt x="2793" y="1886"/>
                </a:cubicBezTo>
                <a:cubicBezTo>
                  <a:pt x="2882" y="1911"/>
                  <a:pt x="2930" y="1988"/>
                  <a:pt x="2990" y="2034"/>
                </a:cubicBezTo>
                <a:cubicBezTo>
                  <a:pt x="3050" y="2080"/>
                  <a:pt x="3082" y="2134"/>
                  <a:pt x="3155" y="2165"/>
                </a:cubicBezTo>
                <a:cubicBezTo>
                  <a:pt x="3228" y="2196"/>
                  <a:pt x="3331" y="2211"/>
                  <a:pt x="3426" y="2223"/>
                </a:cubicBezTo>
                <a:cubicBezTo>
                  <a:pt x="3521" y="2235"/>
                  <a:pt x="3661" y="2235"/>
                  <a:pt x="3723" y="2238"/>
                </a:cubicBezTo>
                <a:close/>
              </a:path>
            </a:pathLst>
          </a:custGeom>
          <a:pattFill prst="ltDnDiag">
            <a:fgClr>
              <a:schemeClr val="accent2"/>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06503" name="Group 7"/>
          <p:cNvGrpSpPr>
            <a:grpSpLocks/>
          </p:cNvGrpSpPr>
          <p:nvPr/>
        </p:nvGrpSpPr>
        <p:grpSpPr bwMode="auto">
          <a:xfrm>
            <a:off x="5197475" y="5548313"/>
            <a:ext cx="277813" cy="238125"/>
            <a:chOff x="3192" y="2215"/>
            <a:chExt cx="920" cy="943"/>
          </a:xfrm>
        </p:grpSpPr>
        <p:sp>
          <p:nvSpPr>
            <p:cNvPr id="106523" name="Freeform 8"/>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524" name="Line 9"/>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525" name="Line 10"/>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526" name="Line 11"/>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527" name="Line 12"/>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528" name="Freeform 13"/>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529" name="Freeform 14"/>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530" name="Freeform 15"/>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531" name="Freeform 16"/>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24945" name="Freeform 17"/>
          <p:cNvSpPr>
            <a:spLocks/>
          </p:cNvSpPr>
          <p:nvPr/>
        </p:nvSpPr>
        <p:spPr bwMode="auto">
          <a:xfrm>
            <a:off x="-692150" y="2141538"/>
            <a:ext cx="6705600" cy="487362"/>
          </a:xfrm>
          <a:custGeom>
            <a:avLst/>
            <a:gdLst>
              <a:gd name="T0" fmla="*/ 0 w 4224"/>
              <a:gd name="T1" fmla="*/ 2147483647 h 307"/>
              <a:gd name="T2" fmla="*/ 2147483647 w 4224"/>
              <a:gd name="T3" fmla="*/ 2147483647 h 307"/>
              <a:gd name="T4" fmla="*/ 2147483647 w 4224"/>
              <a:gd name="T5" fmla="*/ 2147483647 h 307"/>
              <a:gd name="T6" fmla="*/ 2147483647 w 4224"/>
              <a:gd name="T7" fmla="*/ 2147483647 h 307"/>
              <a:gd name="T8" fmla="*/ 2147483647 w 4224"/>
              <a:gd name="T9" fmla="*/ 0 h 3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24" h="307">
                <a:moveTo>
                  <a:pt x="0" y="272"/>
                </a:moveTo>
                <a:cubicBezTo>
                  <a:pt x="207" y="271"/>
                  <a:pt x="744" y="267"/>
                  <a:pt x="1242" y="264"/>
                </a:cubicBezTo>
                <a:cubicBezTo>
                  <a:pt x="1740" y="261"/>
                  <a:pt x="2523" y="256"/>
                  <a:pt x="2987" y="256"/>
                </a:cubicBezTo>
                <a:cubicBezTo>
                  <a:pt x="3451" y="256"/>
                  <a:pt x="3824" y="307"/>
                  <a:pt x="4024" y="264"/>
                </a:cubicBezTo>
                <a:cubicBezTo>
                  <a:pt x="4224" y="221"/>
                  <a:pt x="4161" y="44"/>
                  <a:pt x="4188" y="0"/>
                </a:cubicBezTo>
              </a:path>
            </a:pathLst>
          </a:custGeom>
          <a:noFill/>
          <a:ln w="101600">
            <a:solidFill>
              <a:srgbClr val="BEBEBE"/>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46" name="Freeform 18"/>
          <p:cNvSpPr>
            <a:spLocks/>
          </p:cNvSpPr>
          <p:nvPr/>
        </p:nvSpPr>
        <p:spPr bwMode="auto">
          <a:xfrm>
            <a:off x="6570663" y="2573338"/>
            <a:ext cx="2795587" cy="469900"/>
          </a:xfrm>
          <a:custGeom>
            <a:avLst/>
            <a:gdLst>
              <a:gd name="T0" fmla="*/ 0 w 1761"/>
              <a:gd name="T1" fmla="*/ 2147483647 h 296"/>
              <a:gd name="T2" fmla="*/ 2147483647 w 1761"/>
              <a:gd name="T3" fmla="*/ 2147483647 h 296"/>
              <a:gd name="T4" fmla="*/ 2147483647 w 1761"/>
              <a:gd name="T5" fmla="*/ 2147483647 h 296"/>
              <a:gd name="T6" fmla="*/ 2147483647 w 1761"/>
              <a:gd name="T7" fmla="*/ 0 h 2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61" h="296">
                <a:moveTo>
                  <a:pt x="0" y="296"/>
                </a:moveTo>
                <a:cubicBezTo>
                  <a:pt x="69" y="200"/>
                  <a:pt x="139" y="105"/>
                  <a:pt x="214" y="58"/>
                </a:cubicBezTo>
                <a:cubicBezTo>
                  <a:pt x="289" y="11"/>
                  <a:pt x="195" y="26"/>
                  <a:pt x="453" y="16"/>
                </a:cubicBezTo>
                <a:cubicBezTo>
                  <a:pt x="711" y="6"/>
                  <a:pt x="1489" y="3"/>
                  <a:pt x="1761" y="0"/>
                </a:cubicBezTo>
              </a:path>
            </a:pathLst>
          </a:custGeom>
          <a:noFill/>
          <a:ln w="88900">
            <a:solidFill>
              <a:srgbClr val="BEBEBE"/>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47" name="Line 19"/>
          <p:cNvSpPr>
            <a:spLocks noChangeShapeType="1"/>
          </p:cNvSpPr>
          <p:nvPr/>
        </p:nvSpPr>
        <p:spPr bwMode="auto">
          <a:xfrm>
            <a:off x="-836613" y="2560638"/>
            <a:ext cx="10202863" cy="0"/>
          </a:xfrm>
          <a:prstGeom prst="line">
            <a:avLst/>
          </a:prstGeom>
          <a:noFill/>
          <a:ln w="101600">
            <a:solidFill>
              <a:srgbClr val="BEBEB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24948" name="Group 20"/>
          <p:cNvGrpSpPr>
            <a:grpSpLocks/>
          </p:cNvGrpSpPr>
          <p:nvPr/>
        </p:nvGrpSpPr>
        <p:grpSpPr bwMode="auto">
          <a:xfrm>
            <a:off x="2543175" y="2952750"/>
            <a:ext cx="4041775" cy="2043113"/>
            <a:chOff x="1602" y="1860"/>
            <a:chExt cx="2546" cy="1287"/>
          </a:xfrm>
        </p:grpSpPr>
        <p:sp>
          <p:nvSpPr>
            <p:cNvPr id="106508" name="Oval 21"/>
            <p:cNvSpPr>
              <a:spLocks noChangeArrowheads="1"/>
            </p:cNvSpPr>
            <p:nvPr/>
          </p:nvSpPr>
          <p:spPr bwMode="auto">
            <a:xfrm>
              <a:off x="1605" y="1860"/>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sp>
          <p:nvSpPr>
            <p:cNvPr id="106509" name="Oval 22"/>
            <p:cNvSpPr>
              <a:spLocks noChangeArrowheads="1"/>
            </p:cNvSpPr>
            <p:nvPr/>
          </p:nvSpPr>
          <p:spPr bwMode="auto">
            <a:xfrm>
              <a:off x="3791" y="1972"/>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sp>
          <p:nvSpPr>
            <p:cNvPr id="106510" name="Oval 23"/>
            <p:cNvSpPr>
              <a:spLocks noChangeArrowheads="1"/>
            </p:cNvSpPr>
            <p:nvPr/>
          </p:nvSpPr>
          <p:spPr bwMode="auto">
            <a:xfrm>
              <a:off x="2685" y="2315"/>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sp>
          <p:nvSpPr>
            <p:cNvPr id="106511" name="Oval 24"/>
            <p:cNvSpPr>
              <a:spLocks noChangeArrowheads="1"/>
            </p:cNvSpPr>
            <p:nvPr/>
          </p:nvSpPr>
          <p:spPr bwMode="auto">
            <a:xfrm>
              <a:off x="1893" y="2148"/>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sp>
          <p:nvSpPr>
            <p:cNvPr id="106512" name="Oval 25"/>
            <p:cNvSpPr>
              <a:spLocks noChangeArrowheads="1"/>
            </p:cNvSpPr>
            <p:nvPr/>
          </p:nvSpPr>
          <p:spPr bwMode="auto">
            <a:xfrm>
              <a:off x="1602" y="3091"/>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sp>
          <p:nvSpPr>
            <p:cNvPr id="106513" name="Oval 26"/>
            <p:cNvSpPr>
              <a:spLocks noChangeArrowheads="1"/>
            </p:cNvSpPr>
            <p:nvPr/>
          </p:nvSpPr>
          <p:spPr bwMode="auto">
            <a:xfrm>
              <a:off x="1987" y="2875"/>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sp>
          <p:nvSpPr>
            <p:cNvPr id="106514" name="Oval 27"/>
            <p:cNvSpPr>
              <a:spLocks noChangeArrowheads="1"/>
            </p:cNvSpPr>
            <p:nvPr/>
          </p:nvSpPr>
          <p:spPr bwMode="auto">
            <a:xfrm>
              <a:off x="3218" y="2518"/>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sp>
          <p:nvSpPr>
            <p:cNvPr id="106515" name="Oval 28"/>
            <p:cNvSpPr>
              <a:spLocks noChangeArrowheads="1"/>
            </p:cNvSpPr>
            <p:nvPr/>
          </p:nvSpPr>
          <p:spPr bwMode="auto">
            <a:xfrm>
              <a:off x="2812" y="1940"/>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sp>
          <p:nvSpPr>
            <p:cNvPr id="106516" name="Oval 29"/>
            <p:cNvSpPr>
              <a:spLocks noChangeArrowheads="1"/>
            </p:cNvSpPr>
            <p:nvPr/>
          </p:nvSpPr>
          <p:spPr bwMode="auto">
            <a:xfrm>
              <a:off x="2373" y="2628"/>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sp>
          <p:nvSpPr>
            <p:cNvPr id="106517" name="Oval 30"/>
            <p:cNvSpPr>
              <a:spLocks noChangeArrowheads="1"/>
            </p:cNvSpPr>
            <p:nvPr/>
          </p:nvSpPr>
          <p:spPr bwMode="auto">
            <a:xfrm>
              <a:off x="3292" y="2304"/>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sp>
          <p:nvSpPr>
            <p:cNvPr id="106518" name="Oval 31"/>
            <p:cNvSpPr>
              <a:spLocks noChangeArrowheads="1"/>
            </p:cNvSpPr>
            <p:nvPr/>
          </p:nvSpPr>
          <p:spPr bwMode="auto">
            <a:xfrm>
              <a:off x="3380" y="3050"/>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sp>
          <p:nvSpPr>
            <p:cNvPr id="106519" name="Oval 32"/>
            <p:cNvSpPr>
              <a:spLocks noChangeArrowheads="1"/>
            </p:cNvSpPr>
            <p:nvPr/>
          </p:nvSpPr>
          <p:spPr bwMode="auto">
            <a:xfrm>
              <a:off x="3937" y="2677"/>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sp>
          <p:nvSpPr>
            <p:cNvPr id="106520" name="Oval 33"/>
            <p:cNvSpPr>
              <a:spLocks noChangeArrowheads="1"/>
            </p:cNvSpPr>
            <p:nvPr/>
          </p:nvSpPr>
          <p:spPr bwMode="auto">
            <a:xfrm>
              <a:off x="2244" y="1947"/>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sp>
          <p:nvSpPr>
            <p:cNvPr id="106521" name="Oval 34"/>
            <p:cNvSpPr>
              <a:spLocks noChangeArrowheads="1"/>
            </p:cNvSpPr>
            <p:nvPr/>
          </p:nvSpPr>
          <p:spPr bwMode="auto">
            <a:xfrm>
              <a:off x="4092" y="3072"/>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sp>
          <p:nvSpPr>
            <p:cNvPr id="106522" name="Oval 35"/>
            <p:cNvSpPr>
              <a:spLocks noChangeArrowheads="1"/>
            </p:cNvSpPr>
            <p:nvPr/>
          </p:nvSpPr>
          <p:spPr bwMode="auto">
            <a:xfrm>
              <a:off x="2601" y="2996"/>
              <a:ext cx="56" cy="56"/>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grpSp>
    </p:spTree>
    <p:extLst>
      <p:ext uri="{BB962C8B-B14F-4D97-AF65-F5344CB8AC3E}">
        <p14:creationId xmlns:p14="http://schemas.microsoft.com/office/powerpoint/2010/main" val="29219918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4947"/>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249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494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4933"/>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124932"/>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nodeType="clickEffect">
                                  <p:stCondLst>
                                    <p:cond delay="0"/>
                                  </p:stCondLst>
                                  <p:childTnLst>
                                    <p:set>
                                      <p:cBhvr>
                                        <p:cTn id="18" dur="1" fill="hold">
                                          <p:stCondLst>
                                            <p:cond delay="0"/>
                                          </p:stCondLst>
                                        </p:cTn>
                                        <p:tgtEl>
                                          <p:spTgt spid="124948"/>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249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1" grpId="0" animBg="1"/>
      <p:bldP spid="124932" grpId="0"/>
      <p:bldP spid="124933" grpId="0"/>
      <p:bldP spid="124945" grpId="0" animBg="1"/>
      <p:bldP spid="124946" grpId="0" animBg="1"/>
      <p:bldP spid="124947"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normAutofit fontScale="90000"/>
          </a:bodyPr>
          <a:lstStyle/>
          <a:p>
            <a:pPr eaLnBrk="1" hangingPunct="1"/>
            <a:r>
              <a:rPr lang="en-US" altLang="en-US" sz="5400" smtClean="0"/>
              <a:t>opened drop:</a:t>
            </a:r>
            <a:br>
              <a:rPr lang="en-US" altLang="en-US" sz="5400" smtClean="0"/>
            </a:br>
            <a:r>
              <a:rPr lang="en-US" altLang="en-US" sz="4000" smtClean="0"/>
              <a:t>you have ~30 seconds!</a:t>
            </a:r>
          </a:p>
        </p:txBody>
      </p:sp>
      <p:sp>
        <p:nvSpPr>
          <p:cNvPr id="107523" name="Freeform 3"/>
          <p:cNvSpPr>
            <a:spLocks/>
          </p:cNvSpPr>
          <p:nvPr/>
        </p:nvSpPr>
        <p:spPr bwMode="auto">
          <a:xfrm>
            <a:off x="2841625" y="5167313"/>
            <a:ext cx="2905125" cy="857250"/>
          </a:xfrm>
          <a:custGeom>
            <a:avLst/>
            <a:gdLst>
              <a:gd name="T0" fmla="*/ 2147483647 w 1830"/>
              <a:gd name="T1" fmla="*/ 2147483647 h 540"/>
              <a:gd name="T2" fmla="*/ 2147483647 w 1830"/>
              <a:gd name="T3" fmla="*/ 2147483647 h 540"/>
              <a:gd name="T4" fmla="*/ 2147483647 w 1830"/>
              <a:gd name="T5" fmla="*/ 2147483647 h 540"/>
              <a:gd name="T6" fmla="*/ 2147483647 w 1830"/>
              <a:gd name="T7" fmla="*/ 2147483647 h 540"/>
              <a:gd name="T8" fmla="*/ 2147483647 w 1830"/>
              <a:gd name="T9" fmla="*/ 2147483647 h 540"/>
              <a:gd name="T10" fmla="*/ 2147483647 w 1830"/>
              <a:gd name="T11" fmla="*/ 2147483647 h 540"/>
              <a:gd name="T12" fmla="*/ 2147483647 w 1830"/>
              <a:gd name="T13" fmla="*/ 2147483647 h 540"/>
              <a:gd name="T14" fmla="*/ 2147483647 w 1830"/>
              <a:gd name="T15" fmla="*/ 2147483647 h 540"/>
              <a:gd name="T16" fmla="*/ 2147483647 w 1830"/>
              <a:gd name="T17" fmla="*/ 2147483647 h 540"/>
              <a:gd name="T18" fmla="*/ 2147483647 w 1830"/>
              <a:gd name="T19" fmla="*/ 2147483647 h 540"/>
              <a:gd name="T20" fmla="*/ 2147483647 w 1830"/>
              <a:gd name="T21" fmla="*/ 2147483647 h 540"/>
              <a:gd name="T22" fmla="*/ 2147483647 w 1830"/>
              <a:gd name="T23" fmla="*/ 2147483647 h 540"/>
              <a:gd name="T24" fmla="*/ 2147483647 w 1830"/>
              <a:gd name="T25" fmla="*/ 2147483647 h 540"/>
              <a:gd name="T26" fmla="*/ 2147483647 w 1830"/>
              <a:gd name="T27" fmla="*/ 2147483647 h 540"/>
              <a:gd name="T28" fmla="*/ 2147483647 w 1830"/>
              <a:gd name="T29" fmla="*/ 2147483647 h 540"/>
              <a:gd name="T30" fmla="*/ 2147483647 w 1830"/>
              <a:gd name="T31" fmla="*/ 2147483647 h 540"/>
              <a:gd name="T32" fmla="*/ 2147483647 w 1830"/>
              <a:gd name="T33" fmla="*/ 2147483647 h 540"/>
              <a:gd name="T34" fmla="*/ 2147483647 w 1830"/>
              <a:gd name="T35" fmla="*/ 2147483647 h 540"/>
              <a:gd name="T36" fmla="*/ 2147483647 w 1830"/>
              <a:gd name="T37" fmla="*/ 2147483647 h 540"/>
              <a:gd name="T38" fmla="*/ 2147483647 w 1830"/>
              <a:gd name="T39" fmla="*/ 2147483647 h 540"/>
              <a:gd name="T40" fmla="*/ 2147483647 w 1830"/>
              <a:gd name="T41" fmla="*/ 2147483647 h 5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830" h="540">
                <a:moveTo>
                  <a:pt x="851" y="6"/>
                </a:moveTo>
                <a:cubicBezTo>
                  <a:pt x="883" y="0"/>
                  <a:pt x="890" y="7"/>
                  <a:pt x="912" y="7"/>
                </a:cubicBezTo>
                <a:cubicBezTo>
                  <a:pt x="933" y="7"/>
                  <a:pt x="953" y="6"/>
                  <a:pt x="979" y="7"/>
                </a:cubicBezTo>
                <a:cubicBezTo>
                  <a:pt x="1004" y="9"/>
                  <a:pt x="1033" y="11"/>
                  <a:pt x="1065" y="15"/>
                </a:cubicBezTo>
                <a:cubicBezTo>
                  <a:pt x="1096" y="19"/>
                  <a:pt x="1136" y="24"/>
                  <a:pt x="1168" y="30"/>
                </a:cubicBezTo>
                <a:cubicBezTo>
                  <a:pt x="1199" y="35"/>
                  <a:pt x="1220" y="38"/>
                  <a:pt x="1252" y="45"/>
                </a:cubicBezTo>
                <a:cubicBezTo>
                  <a:pt x="1284" y="52"/>
                  <a:pt x="1322" y="61"/>
                  <a:pt x="1358" y="71"/>
                </a:cubicBezTo>
                <a:cubicBezTo>
                  <a:pt x="1394" y="82"/>
                  <a:pt x="1433" y="96"/>
                  <a:pt x="1469" y="109"/>
                </a:cubicBezTo>
                <a:cubicBezTo>
                  <a:pt x="1505" y="123"/>
                  <a:pt x="1546" y="141"/>
                  <a:pt x="1574" y="154"/>
                </a:cubicBezTo>
                <a:cubicBezTo>
                  <a:pt x="1602" y="167"/>
                  <a:pt x="1613" y="175"/>
                  <a:pt x="1636" y="188"/>
                </a:cubicBezTo>
                <a:cubicBezTo>
                  <a:pt x="1659" y="201"/>
                  <a:pt x="1692" y="219"/>
                  <a:pt x="1713" y="233"/>
                </a:cubicBezTo>
                <a:cubicBezTo>
                  <a:pt x="1733" y="246"/>
                  <a:pt x="1748" y="258"/>
                  <a:pt x="1759" y="268"/>
                </a:cubicBezTo>
                <a:cubicBezTo>
                  <a:pt x="1771" y="278"/>
                  <a:pt x="1776" y="287"/>
                  <a:pt x="1781" y="293"/>
                </a:cubicBezTo>
                <a:cubicBezTo>
                  <a:pt x="1786" y="299"/>
                  <a:pt x="1830" y="276"/>
                  <a:pt x="1791" y="302"/>
                </a:cubicBezTo>
                <a:cubicBezTo>
                  <a:pt x="1751" y="328"/>
                  <a:pt x="1669" y="411"/>
                  <a:pt x="1544" y="449"/>
                </a:cubicBezTo>
                <a:cubicBezTo>
                  <a:pt x="1418" y="487"/>
                  <a:pt x="1276" y="540"/>
                  <a:pt x="1037" y="529"/>
                </a:cubicBezTo>
                <a:cubicBezTo>
                  <a:pt x="798" y="518"/>
                  <a:pt x="222" y="446"/>
                  <a:pt x="111" y="382"/>
                </a:cubicBezTo>
                <a:cubicBezTo>
                  <a:pt x="0" y="318"/>
                  <a:pt x="297" y="198"/>
                  <a:pt x="374" y="143"/>
                </a:cubicBezTo>
                <a:cubicBezTo>
                  <a:pt x="451" y="88"/>
                  <a:pt x="514" y="73"/>
                  <a:pt x="572" y="53"/>
                </a:cubicBezTo>
                <a:cubicBezTo>
                  <a:pt x="630" y="33"/>
                  <a:pt x="674" y="28"/>
                  <a:pt x="720" y="20"/>
                </a:cubicBezTo>
                <a:cubicBezTo>
                  <a:pt x="766" y="12"/>
                  <a:pt x="824" y="9"/>
                  <a:pt x="851" y="6"/>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7524" name="Freeform 4"/>
          <p:cNvSpPr>
            <a:spLocks/>
          </p:cNvSpPr>
          <p:nvPr/>
        </p:nvSpPr>
        <p:spPr bwMode="auto">
          <a:xfrm>
            <a:off x="-1703388" y="2362200"/>
            <a:ext cx="11834813" cy="5210175"/>
          </a:xfrm>
          <a:custGeom>
            <a:avLst/>
            <a:gdLst>
              <a:gd name="T0" fmla="*/ 2147483647 w 7455"/>
              <a:gd name="T1" fmla="*/ 2147483647 h 3282"/>
              <a:gd name="T2" fmla="*/ 2147483647 w 7455"/>
              <a:gd name="T3" fmla="*/ 2147483647 h 3282"/>
              <a:gd name="T4" fmla="*/ 2147483647 w 7455"/>
              <a:gd name="T5" fmla="*/ 2147483647 h 3282"/>
              <a:gd name="T6" fmla="*/ 2147483647 w 7455"/>
              <a:gd name="T7" fmla="*/ 2147483647 h 3282"/>
              <a:gd name="T8" fmla="*/ 2147483647 w 7455"/>
              <a:gd name="T9" fmla="*/ 2147483647 h 3282"/>
              <a:gd name="T10" fmla="*/ 2147483647 w 7455"/>
              <a:gd name="T11" fmla="*/ 2147483647 h 3282"/>
              <a:gd name="T12" fmla="*/ 2147483647 w 7455"/>
              <a:gd name="T13" fmla="*/ 2147483647 h 3282"/>
              <a:gd name="T14" fmla="*/ 2147483647 w 7455"/>
              <a:gd name="T15" fmla="*/ 2147483647 h 3282"/>
              <a:gd name="T16" fmla="*/ 2147483647 w 7455"/>
              <a:gd name="T17" fmla="*/ 2147483647 h 3282"/>
              <a:gd name="T18" fmla="*/ 2147483647 w 7455"/>
              <a:gd name="T19" fmla="*/ 2147483647 h 3282"/>
              <a:gd name="T20" fmla="*/ 2147483647 w 7455"/>
              <a:gd name="T21" fmla="*/ 2147483647 h 3282"/>
              <a:gd name="T22" fmla="*/ 2147483647 w 7455"/>
              <a:gd name="T23" fmla="*/ 2147483647 h 3282"/>
              <a:gd name="T24" fmla="*/ 2147483647 w 7455"/>
              <a:gd name="T25" fmla="*/ 2147483647 h 3282"/>
              <a:gd name="T26" fmla="*/ 2147483647 w 7455"/>
              <a:gd name="T27" fmla="*/ 2147483647 h 3282"/>
              <a:gd name="T28" fmla="*/ 2147483647 w 7455"/>
              <a:gd name="T29" fmla="*/ 2147483647 h 3282"/>
              <a:gd name="T30" fmla="*/ 2147483647 w 7455"/>
              <a:gd name="T31" fmla="*/ 2147483647 h 3282"/>
              <a:gd name="T32" fmla="*/ 2147483647 w 7455"/>
              <a:gd name="T33" fmla="*/ 2147483647 h 3282"/>
              <a:gd name="T34" fmla="*/ 2147483647 w 7455"/>
              <a:gd name="T35" fmla="*/ 2147483647 h 3282"/>
              <a:gd name="T36" fmla="*/ 2147483647 w 7455"/>
              <a:gd name="T37" fmla="*/ 2147483647 h 3282"/>
              <a:gd name="T38" fmla="*/ 2147483647 w 7455"/>
              <a:gd name="T39" fmla="*/ 2147483647 h 3282"/>
              <a:gd name="T40" fmla="*/ 2147483647 w 7455"/>
              <a:gd name="T41" fmla="*/ 2147483647 h 3282"/>
              <a:gd name="T42" fmla="*/ 2147483647 w 7455"/>
              <a:gd name="T43" fmla="*/ 2147483647 h 3282"/>
              <a:gd name="T44" fmla="*/ 2147483647 w 7455"/>
              <a:gd name="T45" fmla="*/ 2147483647 h 3282"/>
              <a:gd name="T46" fmla="*/ 2147483647 w 7455"/>
              <a:gd name="T47" fmla="*/ 2147483647 h 3282"/>
              <a:gd name="T48" fmla="*/ 2147483647 w 7455"/>
              <a:gd name="T49" fmla="*/ 2147483647 h 3282"/>
              <a:gd name="T50" fmla="*/ 2147483647 w 7455"/>
              <a:gd name="T51" fmla="*/ 2147483647 h 3282"/>
              <a:gd name="T52" fmla="*/ 2147483647 w 7455"/>
              <a:gd name="T53" fmla="*/ 2147483647 h 3282"/>
              <a:gd name="T54" fmla="*/ 2147483647 w 7455"/>
              <a:gd name="T55" fmla="*/ 2147483647 h 3282"/>
              <a:gd name="T56" fmla="*/ 2147483647 w 7455"/>
              <a:gd name="T57" fmla="*/ 2147483647 h 3282"/>
              <a:gd name="T58" fmla="*/ 2147483647 w 7455"/>
              <a:gd name="T59" fmla="*/ 2147483647 h 3282"/>
              <a:gd name="T60" fmla="*/ 2147483647 w 7455"/>
              <a:gd name="T61" fmla="*/ 2147483647 h 3282"/>
              <a:gd name="T62" fmla="*/ 2147483647 w 7455"/>
              <a:gd name="T63" fmla="*/ 2147483647 h 3282"/>
              <a:gd name="T64" fmla="*/ 2147483647 w 7455"/>
              <a:gd name="T65" fmla="*/ 2147483647 h 3282"/>
              <a:gd name="T66" fmla="*/ 2147483647 w 7455"/>
              <a:gd name="T67" fmla="*/ 2147483647 h 3282"/>
              <a:gd name="T68" fmla="*/ 2147483647 w 7455"/>
              <a:gd name="T69" fmla="*/ 2147483647 h 3282"/>
              <a:gd name="T70" fmla="*/ 2147483647 w 7455"/>
              <a:gd name="T71" fmla="*/ 2147483647 h 3282"/>
              <a:gd name="T72" fmla="*/ 2147483647 w 7455"/>
              <a:gd name="T73" fmla="*/ 2147483647 h 3282"/>
              <a:gd name="T74" fmla="*/ 2147483647 w 7455"/>
              <a:gd name="T75" fmla="*/ 2147483647 h 3282"/>
              <a:gd name="T76" fmla="*/ 2147483647 w 7455"/>
              <a:gd name="T77" fmla="*/ 2147483647 h 3282"/>
              <a:gd name="T78" fmla="*/ 2147483647 w 7455"/>
              <a:gd name="T79" fmla="*/ 2147483647 h 3282"/>
              <a:gd name="T80" fmla="*/ 2147483647 w 7455"/>
              <a:gd name="T81" fmla="*/ 2147483647 h 3282"/>
              <a:gd name="T82" fmla="*/ 2147483647 w 7455"/>
              <a:gd name="T83" fmla="*/ 2147483647 h 3282"/>
              <a:gd name="T84" fmla="*/ 2147483647 w 7455"/>
              <a:gd name="T85" fmla="*/ 2147483647 h 3282"/>
              <a:gd name="T86" fmla="*/ 2147483647 w 7455"/>
              <a:gd name="T87" fmla="*/ 2147483647 h 3282"/>
              <a:gd name="T88" fmla="*/ 2147483647 w 7455"/>
              <a:gd name="T89" fmla="*/ 2147483647 h 3282"/>
              <a:gd name="T90" fmla="*/ 2147483647 w 7455"/>
              <a:gd name="T91" fmla="*/ 2147483647 h 3282"/>
              <a:gd name="T92" fmla="*/ 2147483647 w 7455"/>
              <a:gd name="T93" fmla="*/ 2147483647 h 3282"/>
              <a:gd name="T94" fmla="*/ 2147483647 w 7455"/>
              <a:gd name="T95" fmla="*/ 2147483647 h 328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7455" h="3282">
                <a:moveTo>
                  <a:pt x="3723" y="2238"/>
                </a:moveTo>
                <a:cubicBezTo>
                  <a:pt x="3763" y="2232"/>
                  <a:pt x="3751" y="2238"/>
                  <a:pt x="3768" y="2238"/>
                </a:cubicBezTo>
                <a:cubicBezTo>
                  <a:pt x="3786" y="2238"/>
                  <a:pt x="3804" y="2238"/>
                  <a:pt x="3827" y="2238"/>
                </a:cubicBezTo>
                <a:cubicBezTo>
                  <a:pt x="3850" y="2237"/>
                  <a:pt x="3878" y="2234"/>
                  <a:pt x="3905" y="2233"/>
                </a:cubicBezTo>
                <a:cubicBezTo>
                  <a:pt x="3931" y="2231"/>
                  <a:pt x="3950" y="2230"/>
                  <a:pt x="3987" y="2226"/>
                </a:cubicBezTo>
                <a:cubicBezTo>
                  <a:pt x="4023" y="2222"/>
                  <a:pt x="4079" y="2216"/>
                  <a:pt x="4123" y="2209"/>
                </a:cubicBezTo>
                <a:cubicBezTo>
                  <a:pt x="4167" y="2202"/>
                  <a:pt x="4203" y="2195"/>
                  <a:pt x="4250" y="2184"/>
                </a:cubicBezTo>
                <a:cubicBezTo>
                  <a:pt x="4298" y="2172"/>
                  <a:pt x="4358" y="2155"/>
                  <a:pt x="4406" y="2140"/>
                </a:cubicBezTo>
                <a:cubicBezTo>
                  <a:pt x="4454" y="2124"/>
                  <a:pt x="4498" y="2107"/>
                  <a:pt x="4536" y="2091"/>
                </a:cubicBezTo>
                <a:cubicBezTo>
                  <a:pt x="4575" y="2074"/>
                  <a:pt x="4604" y="2060"/>
                  <a:pt x="4637" y="2042"/>
                </a:cubicBezTo>
                <a:cubicBezTo>
                  <a:pt x="4669" y="2024"/>
                  <a:pt x="4703" y="2003"/>
                  <a:pt x="4731" y="1983"/>
                </a:cubicBezTo>
                <a:cubicBezTo>
                  <a:pt x="4759" y="1962"/>
                  <a:pt x="4785" y="1938"/>
                  <a:pt x="4804" y="1921"/>
                </a:cubicBezTo>
                <a:cubicBezTo>
                  <a:pt x="4823" y="1904"/>
                  <a:pt x="4830" y="1891"/>
                  <a:pt x="4845" y="1878"/>
                </a:cubicBezTo>
                <a:cubicBezTo>
                  <a:pt x="4860" y="1865"/>
                  <a:pt x="4839" y="1849"/>
                  <a:pt x="4892" y="1842"/>
                </a:cubicBezTo>
                <a:cubicBezTo>
                  <a:pt x="4945" y="1835"/>
                  <a:pt x="5090" y="1837"/>
                  <a:pt x="5163" y="1836"/>
                </a:cubicBezTo>
                <a:cubicBezTo>
                  <a:pt x="5236" y="1835"/>
                  <a:pt x="5289" y="1843"/>
                  <a:pt x="5330" y="1836"/>
                </a:cubicBezTo>
                <a:cubicBezTo>
                  <a:pt x="5371" y="1829"/>
                  <a:pt x="5394" y="1821"/>
                  <a:pt x="5408" y="1794"/>
                </a:cubicBezTo>
                <a:cubicBezTo>
                  <a:pt x="5422" y="1767"/>
                  <a:pt x="5412" y="1716"/>
                  <a:pt x="5414" y="1674"/>
                </a:cubicBezTo>
                <a:cubicBezTo>
                  <a:pt x="5416" y="1632"/>
                  <a:pt x="5418" y="1677"/>
                  <a:pt x="5418" y="1540"/>
                </a:cubicBezTo>
                <a:cubicBezTo>
                  <a:pt x="5418" y="1403"/>
                  <a:pt x="5418" y="1017"/>
                  <a:pt x="5417" y="849"/>
                </a:cubicBezTo>
                <a:cubicBezTo>
                  <a:pt x="5416" y="681"/>
                  <a:pt x="5411" y="607"/>
                  <a:pt x="5414" y="534"/>
                </a:cubicBezTo>
                <a:cubicBezTo>
                  <a:pt x="5417" y="461"/>
                  <a:pt x="5422" y="452"/>
                  <a:pt x="5435" y="411"/>
                </a:cubicBezTo>
                <a:cubicBezTo>
                  <a:pt x="5448" y="370"/>
                  <a:pt x="5458" y="327"/>
                  <a:pt x="5492" y="291"/>
                </a:cubicBezTo>
                <a:cubicBezTo>
                  <a:pt x="5526" y="255"/>
                  <a:pt x="5567" y="213"/>
                  <a:pt x="5639" y="195"/>
                </a:cubicBezTo>
                <a:cubicBezTo>
                  <a:pt x="5711" y="177"/>
                  <a:pt x="5816" y="185"/>
                  <a:pt x="5927" y="183"/>
                </a:cubicBezTo>
                <a:cubicBezTo>
                  <a:pt x="6038" y="181"/>
                  <a:pt x="6172" y="181"/>
                  <a:pt x="6308" y="180"/>
                </a:cubicBezTo>
                <a:cubicBezTo>
                  <a:pt x="6444" y="179"/>
                  <a:pt x="6607" y="177"/>
                  <a:pt x="6743" y="177"/>
                </a:cubicBezTo>
                <a:cubicBezTo>
                  <a:pt x="6879" y="177"/>
                  <a:pt x="7036" y="182"/>
                  <a:pt x="7127" y="183"/>
                </a:cubicBezTo>
                <a:cubicBezTo>
                  <a:pt x="7218" y="184"/>
                  <a:pt x="7259" y="136"/>
                  <a:pt x="7289" y="180"/>
                </a:cubicBezTo>
                <a:cubicBezTo>
                  <a:pt x="7319" y="224"/>
                  <a:pt x="7348" y="0"/>
                  <a:pt x="7310" y="446"/>
                </a:cubicBezTo>
                <a:cubicBezTo>
                  <a:pt x="7272" y="892"/>
                  <a:pt x="7455" y="2440"/>
                  <a:pt x="7063" y="2857"/>
                </a:cubicBezTo>
                <a:cubicBezTo>
                  <a:pt x="6671" y="3274"/>
                  <a:pt x="6011" y="2944"/>
                  <a:pt x="4957" y="2947"/>
                </a:cubicBezTo>
                <a:cubicBezTo>
                  <a:pt x="3903" y="2950"/>
                  <a:pt x="1472" y="3282"/>
                  <a:pt x="736" y="2873"/>
                </a:cubicBezTo>
                <a:cubicBezTo>
                  <a:pt x="0" y="2464"/>
                  <a:pt x="567" y="941"/>
                  <a:pt x="538" y="495"/>
                </a:cubicBezTo>
                <a:cubicBezTo>
                  <a:pt x="509" y="49"/>
                  <a:pt x="389" y="253"/>
                  <a:pt x="563" y="198"/>
                </a:cubicBezTo>
                <a:cubicBezTo>
                  <a:pt x="737" y="143"/>
                  <a:pt x="1334" y="169"/>
                  <a:pt x="1583" y="165"/>
                </a:cubicBezTo>
                <a:cubicBezTo>
                  <a:pt x="1832" y="161"/>
                  <a:pt x="1951" y="156"/>
                  <a:pt x="2060" y="171"/>
                </a:cubicBezTo>
                <a:cubicBezTo>
                  <a:pt x="2169" y="186"/>
                  <a:pt x="2193" y="204"/>
                  <a:pt x="2240" y="255"/>
                </a:cubicBezTo>
                <a:cubicBezTo>
                  <a:pt x="2287" y="306"/>
                  <a:pt x="2326" y="326"/>
                  <a:pt x="2342" y="474"/>
                </a:cubicBezTo>
                <a:cubicBezTo>
                  <a:pt x="2358" y="622"/>
                  <a:pt x="2336" y="939"/>
                  <a:pt x="2336" y="1146"/>
                </a:cubicBezTo>
                <a:cubicBezTo>
                  <a:pt x="2336" y="1353"/>
                  <a:pt x="2337" y="1603"/>
                  <a:pt x="2339" y="1719"/>
                </a:cubicBezTo>
                <a:cubicBezTo>
                  <a:pt x="2341" y="1835"/>
                  <a:pt x="2332" y="1815"/>
                  <a:pt x="2351" y="1842"/>
                </a:cubicBezTo>
                <a:cubicBezTo>
                  <a:pt x="2370" y="1869"/>
                  <a:pt x="2382" y="1874"/>
                  <a:pt x="2456" y="1881"/>
                </a:cubicBezTo>
                <a:cubicBezTo>
                  <a:pt x="2530" y="1888"/>
                  <a:pt x="2704" y="1861"/>
                  <a:pt x="2793" y="1886"/>
                </a:cubicBezTo>
                <a:cubicBezTo>
                  <a:pt x="2882" y="1911"/>
                  <a:pt x="2930" y="1988"/>
                  <a:pt x="2990" y="2034"/>
                </a:cubicBezTo>
                <a:cubicBezTo>
                  <a:pt x="3050" y="2080"/>
                  <a:pt x="3082" y="2134"/>
                  <a:pt x="3155" y="2165"/>
                </a:cubicBezTo>
                <a:cubicBezTo>
                  <a:pt x="3228" y="2196"/>
                  <a:pt x="3331" y="2211"/>
                  <a:pt x="3426" y="2223"/>
                </a:cubicBezTo>
                <a:cubicBezTo>
                  <a:pt x="3521" y="2235"/>
                  <a:pt x="3661" y="2235"/>
                  <a:pt x="3723" y="2238"/>
                </a:cubicBezTo>
                <a:close/>
              </a:path>
            </a:pathLst>
          </a:custGeom>
          <a:pattFill prst="ltDnDiag">
            <a:fgClr>
              <a:schemeClr val="accent2"/>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07525" name="Group 5"/>
          <p:cNvGrpSpPr>
            <a:grpSpLocks/>
          </p:cNvGrpSpPr>
          <p:nvPr/>
        </p:nvGrpSpPr>
        <p:grpSpPr bwMode="auto">
          <a:xfrm>
            <a:off x="5197475" y="5548313"/>
            <a:ext cx="277813" cy="238125"/>
            <a:chOff x="3192" y="2215"/>
            <a:chExt cx="920" cy="943"/>
          </a:xfrm>
        </p:grpSpPr>
        <p:sp>
          <p:nvSpPr>
            <p:cNvPr id="107545" name="Freeform 6"/>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7546" name="Line 7"/>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7547" name="Line 8"/>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7548" name="Line 9"/>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7549" name="Line 10"/>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7550" name="Freeform 11"/>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7551" name="Freeform 12"/>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7552" name="Freeform 13"/>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7553" name="Freeform 14"/>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07526" name="Freeform 15"/>
          <p:cNvSpPr>
            <a:spLocks/>
          </p:cNvSpPr>
          <p:nvPr/>
        </p:nvSpPr>
        <p:spPr bwMode="auto">
          <a:xfrm>
            <a:off x="-4402138" y="2506663"/>
            <a:ext cx="6708776" cy="457200"/>
          </a:xfrm>
          <a:custGeom>
            <a:avLst/>
            <a:gdLst>
              <a:gd name="T0" fmla="*/ 0 w 4226"/>
              <a:gd name="T1" fmla="*/ 2147483647 h 288"/>
              <a:gd name="T2" fmla="*/ 2147483647 w 4226"/>
              <a:gd name="T3" fmla="*/ 2147483647 h 288"/>
              <a:gd name="T4" fmla="*/ 2147483647 w 4226"/>
              <a:gd name="T5" fmla="*/ 2147483647 h 288"/>
              <a:gd name="T6" fmla="*/ 2147483647 w 4226"/>
              <a:gd name="T7" fmla="*/ 2147483647 h 288"/>
              <a:gd name="T8" fmla="*/ 2147483647 w 4226"/>
              <a:gd name="T9" fmla="*/ 2147483647 h 2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26" h="288">
                <a:moveTo>
                  <a:pt x="0" y="50"/>
                </a:moveTo>
                <a:cubicBezTo>
                  <a:pt x="207" y="49"/>
                  <a:pt x="744" y="45"/>
                  <a:pt x="1242" y="42"/>
                </a:cubicBezTo>
                <a:cubicBezTo>
                  <a:pt x="1740" y="39"/>
                  <a:pt x="2523" y="34"/>
                  <a:pt x="2987" y="34"/>
                </a:cubicBezTo>
                <a:cubicBezTo>
                  <a:pt x="3451" y="34"/>
                  <a:pt x="3822" y="0"/>
                  <a:pt x="4024" y="42"/>
                </a:cubicBezTo>
                <a:cubicBezTo>
                  <a:pt x="4226" y="84"/>
                  <a:pt x="4161" y="237"/>
                  <a:pt x="4197" y="288"/>
                </a:cubicBezTo>
              </a:path>
            </a:pathLst>
          </a:custGeom>
          <a:noFill/>
          <a:ln w="101600">
            <a:solidFill>
              <a:srgbClr val="BEBEBE"/>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7527" name="Freeform 16"/>
          <p:cNvSpPr>
            <a:spLocks/>
          </p:cNvSpPr>
          <p:nvPr/>
        </p:nvSpPr>
        <p:spPr bwMode="auto">
          <a:xfrm>
            <a:off x="6570663" y="2573338"/>
            <a:ext cx="2795587" cy="469900"/>
          </a:xfrm>
          <a:custGeom>
            <a:avLst/>
            <a:gdLst>
              <a:gd name="T0" fmla="*/ 0 w 1761"/>
              <a:gd name="T1" fmla="*/ 2147483647 h 296"/>
              <a:gd name="T2" fmla="*/ 2147483647 w 1761"/>
              <a:gd name="T3" fmla="*/ 2147483647 h 296"/>
              <a:gd name="T4" fmla="*/ 2147483647 w 1761"/>
              <a:gd name="T5" fmla="*/ 2147483647 h 296"/>
              <a:gd name="T6" fmla="*/ 2147483647 w 1761"/>
              <a:gd name="T7" fmla="*/ 0 h 2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61" h="296">
                <a:moveTo>
                  <a:pt x="0" y="296"/>
                </a:moveTo>
                <a:cubicBezTo>
                  <a:pt x="69" y="200"/>
                  <a:pt x="139" y="105"/>
                  <a:pt x="214" y="58"/>
                </a:cubicBezTo>
                <a:cubicBezTo>
                  <a:pt x="289" y="11"/>
                  <a:pt x="195" y="26"/>
                  <a:pt x="453" y="16"/>
                </a:cubicBezTo>
                <a:cubicBezTo>
                  <a:pt x="711" y="6"/>
                  <a:pt x="1489" y="3"/>
                  <a:pt x="1761" y="0"/>
                </a:cubicBezTo>
              </a:path>
            </a:pathLst>
          </a:custGeom>
          <a:noFill/>
          <a:ln w="88900">
            <a:solidFill>
              <a:srgbClr val="BEBEBE"/>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7528" name="Oval 17"/>
          <p:cNvSpPr>
            <a:spLocks noChangeArrowheads="1"/>
          </p:cNvSpPr>
          <p:nvPr/>
        </p:nvSpPr>
        <p:spPr bwMode="auto">
          <a:xfrm>
            <a:off x="2547938" y="2952750"/>
            <a:ext cx="88900" cy="889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sp>
        <p:nvSpPr>
          <p:cNvPr id="107529" name="Oval 18"/>
          <p:cNvSpPr>
            <a:spLocks noChangeArrowheads="1"/>
          </p:cNvSpPr>
          <p:nvPr/>
        </p:nvSpPr>
        <p:spPr bwMode="auto">
          <a:xfrm>
            <a:off x="6018213" y="3130550"/>
            <a:ext cx="88900" cy="889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sp>
        <p:nvSpPr>
          <p:cNvPr id="107530" name="Oval 19"/>
          <p:cNvSpPr>
            <a:spLocks noChangeArrowheads="1"/>
          </p:cNvSpPr>
          <p:nvPr/>
        </p:nvSpPr>
        <p:spPr bwMode="auto">
          <a:xfrm>
            <a:off x="4262438" y="3675063"/>
            <a:ext cx="88900" cy="889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sp>
        <p:nvSpPr>
          <p:cNvPr id="107531" name="Oval 20"/>
          <p:cNvSpPr>
            <a:spLocks noChangeArrowheads="1"/>
          </p:cNvSpPr>
          <p:nvPr/>
        </p:nvSpPr>
        <p:spPr bwMode="auto">
          <a:xfrm>
            <a:off x="3005138" y="3409950"/>
            <a:ext cx="88900" cy="889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sp>
        <p:nvSpPr>
          <p:cNvPr id="107532" name="Oval 21"/>
          <p:cNvSpPr>
            <a:spLocks noChangeArrowheads="1"/>
          </p:cNvSpPr>
          <p:nvPr/>
        </p:nvSpPr>
        <p:spPr bwMode="auto">
          <a:xfrm>
            <a:off x="2543175" y="4906963"/>
            <a:ext cx="88900" cy="889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sp>
        <p:nvSpPr>
          <p:cNvPr id="107533" name="Oval 22"/>
          <p:cNvSpPr>
            <a:spLocks noChangeArrowheads="1"/>
          </p:cNvSpPr>
          <p:nvPr/>
        </p:nvSpPr>
        <p:spPr bwMode="auto">
          <a:xfrm>
            <a:off x="3154363" y="4564063"/>
            <a:ext cx="88900" cy="889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sp>
        <p:nvSpPr>
          <p:cNvPr id="107534" name="Oval 23"/>
          <p:cNvSpPr>
            <a:spLocks noChangeArrowheads="1"/>
          </p:cNvSpPr>
          <p:nvPr/>
        </p:nvSpPr>
        <p:spPr bwMode="auto">
          <a:xfrm>
            <a:off x="5108575" y="3997325"/>
            <a:ext cx="88900" cy="889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sp>
        <p:nvSpPr>
          <p:cNvPr id="107535" name="Oval 24"/>
          <p:cNvSpPr>
            <a:spLocks noChangeArrowheads="1"/>
          </p:cNvSpPr>
          <p:nvPr/>
        </p:nvSpPr>
        <p:spPr bwMode="auto">
          <a:xfrm>
            <a:off x="4464050" y="3079750"/>
            <a:ext cx="88900" cy="889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sp>
        <p:nvSpPr>
          <p:cNvPr id="107536" name="Oval 25"/>
          <p:cNvSpPr>
            <a:spLocks noChangeArrowheads="1"/>
          </p:cNvSpPr>
          <p:nvPr/>
        </p:nvSpPr>
        <p:spPr bwMode="auto">
          <a:xfrm>
            <a:off x="3767138" y="4171950"/>
            <a:ext cx="88900" cy="889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sp>
        <p:nvSpPr>
          <p:cNvPr id="107537" name="Oval 26"/>
          <p:cNvSpPr>
            <a:spLocks noChangeArrowheads="1"/>
          </p:cNvSpPr>
          <p:nvPr/>
        </p:nvSpPr>
        <p:spPr bwMode="auto">
          <a:xfrm>
            <a:off x="5226050" y="3657600"/>
            <a:ext cx="88900" cy="889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sp>
        <p:nvSpPr>
          <p:cNvPr id="107538" name="Oval 27"/>
          <p:cNvSpPr>
            <a:spLocks noChangeArrowheads="1"/>
          </p:cNvSpPr>
          <p:nvPr/>
        </p:nvSpPr>
        <p:spPr bwMode="auto">
          <a:xfrm>
            <a:off x="5365750" y="4841875"/>
            <a:ext cx="88900" cy="889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sp>
        <p:nvSpPr>
          <p:cNvPr id="107539" name="Oval 28"/>
          <p:cNvSpPr>
            <a:spLocks noChangeArrowheads="1"/>
          </p:cNvSpPr>
          <p:nvPr/>
        </p:nvSpPr>
        <p:spPr bwMode="auto">
          <a:xfrm>
            <a:off x="6249988" y="4249738"/>
            <a:ext cx="88900" cy="889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sp>
        <p:nvSpPr>
          <p:cNvPr id="107540" name="Oval 29"/>
          <p:cNvSpPr>
            <a:spLocks noChangeArrowheads="1"/>
          </p:cNvSpPr>
          <p:nvPr/>
        </p:nvSpPr>
        <p:spPr bwMode="auto">
          <a:xfrm>
            <a:off x="3562350" y="3090863"/>
            <a:ext cx="88900" cy="889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sp>
        <p:nvSpPr>
          <p:cNvPr id="107541" name="Oval 30"/>
          <p:cNvSpPr>
            <a:spLocks noChangeArrowheads="1"/>
          </p:cNvSpPr>
          <p:nvPr/>
        </p:nvSpPr>
        <p:spPr bwMode="auto">
          <a:xfrm>
            <a:off x="6496050" y="4876800"/>
            <a:ext cx="88900" cy="889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sp>
        <p:nvSpPr>
          <p:cNvPr id="107542" name="Oval 31"/>
          <p:cNvSpPr>
            <a:spLocks noChangeArrowheads="1"/>
          </p:cNvSpPr>
          <p:nvPr/>
        </p:nvSpPr>
        <p:spPr bwMode="auto">
          <a:xfrm>
            <a:off x="4129088" y="4756150"/>
            <a:ext cx="88900" cy="88900"/>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sp>
        <p:nvSpPr>
          <p:cNvPr id="107543" name="Freeform 32"/>
          <p:cNvSpPr>
            <a:spLocks/>
          </p:cNvSpPr>
          <p:nvPr/>
        </p:nvSpPr>
        <p:spPr bwMode="auto">
          <a:xfrm>
            <a:off x="3148013" y="1841500"/>
            <a:ext cx="2190750" cy="2717800"/>
          </a:xfrm>
          <a:custGeom>
            <a:avLst/>
            <a:gdLst>
              <a:gd name="T0" fmla="*/ 2147483647 w 1380"/>
              <a:gd name="T1" fmla="*/ 2147483647 h 1712"/>
              <a:gd name="T2" fmla="*/ 2147483647 w 1380"/>
              <a:gd name="T3" fmla="*/ 2147483647 h 1712"/>
              <a:gd name="T4" fmla="*/ 2147483647 w 1380"/>
              <a:gd name="T5" fmla="*/ 2147483647 h 1712"/>
              <a:gd name="T6" fmla="*/ 2147483647 w 1380"/>
              <a:gd name="T7" fmla="*/ 2147483647 h 1712"/>
              <a:gd name="T8" fmla="*/ 2147483647 w 1380"/>
              <a:gd name="T9" fmla="*/ 2147483647 h 1712"/>
              <a:gd name="T10" fmla="*/ 2147483647 w 1380"/>
              <a:gd name="T11" fmla="*/ 2147483647 h 1712"/>
              <a:gd name="T12" fmla="*/ 2147483647 w 1380"/>
              <a:gd name="T13" fmla="*/ 2147483647 h 1712"/>
              <a:gd name="T14" fmla="*/ 2147483647 w 1380"/>
              <a:gd name="T15" fmla="*/ 2147483647 h 1712"/>
              <a:gd name="T16" fmla="*/ 2147483647 w 1380"/>
              <a:gd name="T17" fmla="*/ 2147483647 h 1712"/>
              <a:gd name="T18" fmla="*/ 2147483647 w 1380"/>
              <a:gd name="T19" fmla="*/ 2147483647 h 1712"/>
              <a:gd name="T20" fmla="*/ 2147483647 w 1380"/>
              <a:gd name="T21" fmla="*/ 2147483647 h 17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80" h="1712">
                <a:moveTo>
                  <a:pt x="766" y="17"/>
                </a:moveTo>
                <a:cubicBezTo>
                  <a:pt x="832" y="0"/>
                  <a:pt x="861" y="344"/>
                  <a:pt x="905" y="469"/>
                </a:cubicBezTo>
                <a:cubicBezTo>
                  <a:pt x="949" y="594"/>
                  <a:pt x="954" y="636"/>
                  <a:pt x="1029" y="765"/>
                </a:cubicBezTo>
                <a:cubicBezTo>
                  <a:pt x="1104" y="894"/>
                  <a:pt x="1336" y="1106"/>
                  <a:pt x="1358" y="1243"/>
                </a:cubicBezTo>
                <a:cubicBezTo>
                  <a:pt x="1380" y="1380"/>
                  <a:pt x="1268" y="1510"/>
                  <a:pt x="1160" y="1588"/>
                </a:cubicBezTo>
                <a:cubicBezTo>
                  <a:pt x="1052" y="1666"/>
                  <a:pt x="867" y="1712"/>
                  <a:pt x="708" y="1712"/>
                </a:cubicBezTo>
                <a:cubicBezTo>
                  <a:pt x="549" y="1712"/>
                  <a:pt x="320" y="1669"/>
                  <a:pt x="206" y="1588"/>
                </a:cubicBezTo>
                <a:cubicBezTo>
                  <a:pt x="92" y="1507"/>
                  <a:pt x="0" y="1362"/>
                  <a:pt x="25" y="1226"/>
                </a:cubicBezTo>
                <a:cubicBezTo>
                  <a:pt x="50" y="1090"/>
                  <a:pt x="273" y="884"/>
                  <a:pt x="354" y="774"/>
                </a:cubicBezTo>
                <a:cubicBezTo>
                  <a:pt x="435" y="664"/>
                  <a:pt x="442" y="694"/>
                  <a:pt x="511" y="568"/>
                </a:cubicBezTo>
                <a:cubicBezTo>
                  <a:pt x="580" y="442"/>
                  <a:pt x="686" y="42"/>
                  <a:pt x="766" y="17"/>
                </a:cubicBezTo>
                <a:close/>
              </a:path>
            </a:pathLst>
          </a:custGeom>
          <a:solidFill>
            <a:srgbClr val="FFF0B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7544" name="Text Box 33"/>
          <p:cNvSpPr txBox="1">
            <a:spLocks noChangeArrowheads="1"/>
          </p:cNvSpPr>
          <p:nvPr/>
        </p:nvSpPr>
        <p:spPr bwMode="auto">
          <a:xfrm>
            <a:off x="3957638" y="3343275"/>
            <a:ext cx="54133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a:solidFill>
                  <a:srgbClr val="000000"/>
                </a:solidFill>
                <a:cs typeface="Arial" charset="0"/>
              </a:rPr>
              <a:t>oil</a:t>
            </a:r>
          </a:p>
        </p:txBody>
      </p:sp>
    </p:spTree>
    <p:extLst>
      <p:ext uri="{BB962C8B-B14F-4D97-AF65-F5344CB8AC3E}">
        <p14:creationId xmlns:p14="http://schemas.microsoft.com/office/powerpoint/2010/main" val="391962644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Freeform 2"/>
          <p:cNvSpPr>
            <a:spLocks/>
          </p:cNvSpPr>
          <p:nvPr/>
        </p:nvSpPr>
        <p:spPr bwMode="auto">
          <a:xfrm>
            <a:off x="1103313" y="3706813"/>
            <a:ext cx="6664325" cy="2460625"/>
          </a:xfrm>
          <a:custGeom>
            <a:avLst/>
            <a:gdLst>
              <a:gd name="T0" fmla="*/ 2147483647 w 4198"/>
              <a:gd name="T1" fmla="*/ 2147483647 h 1550"/>
              <a:gd name="T2" fmla="*/ 2147483647 w 4198"/>
              <a:gd name="T3" fmla="*/ 2147483647 h 1550"/>
              <a:gd name="T4" fmla="*/ 2147483647 w 4198"/>
              <a:gd name="T5" fmla="*/ 2147483647 h 1550"/>
              <a:gd name="T6" fmla="*/ 2147483647 w 4198"/>
              <a:gd name="T7" fmla="*/ 2147483647 h 1550"/>
              <a:gd name="T8" fmla="*/ 2147483647 w 4198"/>
              <a:gd name="T9" fmla="*/ 2147483647 h 1550"/>
              <a:gd name="T10" fmla="*/ 2147483647 w 4198"/>
              <a:gd name="T11" fmla="*/ 2147483647 h 1550"/>
              <a:gd name="T12" fmla="*/ 2147483647 w 4198"/>
              <a:gd name="T13" fmla="*/ 2147483647 h 1550"/>
              <a:gd name="T14" fmla="*/ 2147483647 w 4198"/>
              <a:gd name="T15" fmla="*/ 2147483647 h 1550"/>
              <a:gd name="T16" fmla="*/ 2147483647 w 4198"/>
              <a:gd name="T17" fmla="*/ 2147483647 h 1550"/>
              <a:gd name="T18" fmla="*/ 2147483647 w 4198"/>
              <a:gd name="T19" fmla="*/ 2147483647 h 1550"/>
              <a:gd name="T20" fmla="*/ 2147483647 w 4198"/>
              <a:gd name="T21" fmla="*/ 2147483647 h 1550"/>
              <a:gd name="T22" fmla="*/ 2147483647 w 4198"/>
              <a:gd name="T23" fmla="*/ 0 h 1550"/>
              <a:gd name="T24" fmla="*/ 2147483647 w 4198"/>
              <a:gd name="T25" fmla="*/ 2147483647 h 15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98" h="1550">
                <a:moveTo>
                  <a:pt x="457" y="140"/>
                </a:moveTo>
                <a:cubicBezTo>
                  <a:pt x="499" y="256"/>
                  <a:pt x="542" y="372"/>
                  <a:pt x="605" y="428"/>
                </a:cubicBezTo>
                <a:cubicBezTo>
                  <a:pt x="668" y="484"/>
                  <a:pt x="744" y="468"/>
                  <a:pt x="836" y="478"/>
                </a:cubicBezTo>
                <a:cubicBezTo>
                  <a:pt x="928" y="488"/>
                  <a:pt x="797" y="483"/>
                  <a:pt x="1156" y="486"/>
                </a:cubicBezTo>
                <a:cubicBezTo>
                  <a:pt x="1515" y="489"/>
                  <a:pt x="2603" y="499"/>
                  <a:pt x="2991" y="494"/>
                </a:cubicBezTo>
                <a:cubicBezTo>
                  <a:pt x="3379" y="489"/>
                  <a:pt x="3367" y="483"/>
                  <a:pt x="3485" y="453"/>
                </a:cubicBezTo>
                <a:cubicBezTo>
                  <a:pt x="3603" y="423"/>
                  <a:pt x="3650" y="345"/>
                  <a:pt x="3699" y="313"/>
                </a:cubicBezTo>
                <a:cubicBezTo>
                  <a:pt x="3748" y="281"/>
                  <a:pt x="3759" y="93"/>
                  <a:pt x="3781" y="264"/>
                </a:cubicBezTo>
                <a:cubicBezTo>
                  <a:pt x="3803" y="435"/>
                  <a:pt x="4198" y="1134"/>
                  <a:pt x="3831" y="1342"/>
                </a:cubicBezTo>
                <a:cubicBezTo>
                  <a:pt x="3464" y="1550"/>
                  <a:pt x="2181" y="1528"/>
                  <a:pt x="1576" y="1514"/>
                </a:cubicBezTo>
                <a:cubicBezTo>
                  <a:pt x="971" y="1500"/>
                  <a:pt x="404" y="1511"/>
                  <a:pt x="202" y="1259"/>
                </a:cubicBezTo>
                <a:cubicBezTo>
                  <a:pt x="0" y="1007"/>
                  <a:pt x="183" y="503"/>
                  <a:pt x="366" y="0"/>
                </a:cubicBezTo>
                <a:cubicBezTo>
                  <a:pt x="366" y="0"/>
                  <a:pt x="457" y="140"/>
                  <a:pt x="457" y="140"/>
                </a:cubicBezTo>
                <a:close/>
              </a:path>
            </a:pathLst>
          </a:custGeom>
          <a:solidFill>
            <a:srgbClr val="FFF0B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8547" name="Rectangle 3"/>
          <p:cNvSpPr>
            <a:spLocks noGrp="1" noChangeArrowheads="1"/>
          </p:cNvSpPr>
          <p:nvPr>
            <p:ph type="title"/>
          </p:nvPr>
        </p:nvSpPr>
        <p:spPr/>
        <p:txBody>
          <a:bodyPr>
            <a:normAutofit fontScale="90000"/>
          </a:bodyPr>
          <a:lstStyle/>
          <a:p>
            <a:pPr eaLnBrk="1" hangingPunct="1"/>
            <a:r>
              <a:rPr lang="en-US" altLang="en-US" sz="5400" smtClean="0"/>
              <a:t>oiled drop:</a:t>
            </a:r>
            <a:br>
              <a:rPr lang="en-US" altLang="en-US" sz="5400" smtClean="0"/>
            </a:br>
            <a:r>
              <a:rPr lang="en-US" altLang="en-US" sz="4000" smtClean="0"/>
              <a:t>you have ~3 hours</a:t>
            </a:r>
          </a:p>
        </p:txBody>
      </p:sp>
      <p:sp>
        <p:nvSpPr>
          <p:cNvPr id="108548" name="Freeform 4"/>
          <p:cNvSpPr>
            <a:spLocks/>
          </p:cNvSpPr>
          <p:nvPr/>
        </p:nvSpPr>
        <p:spPr bwMode="auto">
          <a:xfrm>
            <a:off x="2841625" y="5167313"/>
            <a:ext cx="2905125" cy="857250"/>
          </a:xfrm>
          <a:custGeom>
            <a:avLst/>
            <a:gdLst>
              <a:gd name="T0" fmla="*/ 2147483647 w 1830"/>
              <a:gd name="T1" fmla="*/ 2147483647 h 540"/>
              <a:gd name="T2" fmla="*/ 2147483647 w 1830"/>
              <a:gd name="T3" fmla="*/ 2147483647 h 540"/>
              <a:gd name="T4" fmla="*/ 2147483647 w 1830"/>
              <a:gd name="T5" fmla="*/ 2147483647 h 540"/>
              <a:gd name="T6" fmla="*/ 2147483647 w 1830"/>
              <a:gd name="T7" fmla="*/ 2147483647 h 540"/>
              <a:gd name="T8" fmla="*/ 2147483647 w 1830"/>
              <a:gd name="T9" fmla="*/ 2147483647 h 540"/>
              <a:gd name="T10" fmla="*/ 2147483647 w 1830"/>
              <a:gd name="T11" fmla="*/ 2147483647 h 540"/>
              <a:gd name="T12" fmla="*/ 2147483647 w 1830"/>
              <a:gd name="T13" fmla="*/ 2147483647 h 540"/>
              <a:gd name="T14" fmla="*/ 2147483647 w 1830"/>
              <a:gd name="T15" fmla="*/ 2147483647 h 540"/>
              <a:gd name="T16" fmla="*/ 2147483647 w 1830"/>
              <a:gd name="T17" fmla="*/ 2147483647 h 540"/>
              <a:gd name="T18" fmla="*/ 2147483647 w 1830"/>
              <a:gd name="T19" fmla="*/ 2147483647 h 540"/>
              <a:gd name="T20" fmla="*/ 2147483647 w 1830"/>
              <a:gd name="T21" fmla="*/ 2147483647 h 540"/>
              <a:gd name="T22" fmla="*/ 2147483647 w 1830"/>
              <a:gd name="T23" fmla="*/ 2147483647 h 540"/>
              <a:gd name="T24" fmla="*/ 2147483647 w 1830"/>
              <a:gd name="T25" fmla="*/ 2147483647 h 540"/>
              <a:gd name="T26" fmla="*/ 2147483647 w 1830"/>
              <a:gd name="T27" fmla="*/ 2147483647 h 540"/>
              <a:gd name="T28" fmla="*/ 2147483647 w 1830"/>
              <a:gd name="T29" fmla="*/ 2147483647 h 540"/>
              <a:gd name="T30" fmla="*/ 2147483647 w 1830"/>
              <a:gd name="T31" fmla="*/ 2147483647 h 540"/>
              <a:gd name="T32" fmla="*/ 2147483647 w 1830"/>
              <a:gd name="T33" fmla="*/ 2147483647 h 540"/>
              <a:gd name="T34" fmla="*/ 2147483647 w 1830"/>
              <a:gd name="T35" fmla="*/ 2147483647 h 540"/>
              <a:gd name="T36" fmla="*/ 2147483647 w 1830"/>
              <a:gd name="T37" fmla="*/ 2147483647 h 540"/>
              <a:gd name="T38" fmla="*/ 2147483647 w 1830"/>
              <a:gd name="T39" fmla="*/ 2147483647 h 540"/>
              <a:gd name="T40" fmla="*/ 2147483647 w 1830"/>
              <a:gd name="T41" fmla="*/ 2147483647 h 5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830" h="540">
                <a:moveTo>
                  <a:pt x="851" y="6"/>
                </a:moveTo>
                <a:cubicBezTo>
                  <a:pt x="883" y="0"/>
                  <a:pt x="890" y="7"/>
                  <a:pt x="912" y="7"/>
                </a:cubicBezTo>
                <a:cubicBezTo>
                  <a:pt x="933" y="7"/>
                  <a:pt x="953" y="6"/>
                  <a:pt x="979" y="7"/>
                </a:cubicBezTo>
                <a:cubicBezTo>
                  <a:pt x="1004" y="9"/>
                  <a:pt x="1033" y="11"/>
                  <a:pt x="1065" y="15"/>
                </a:cubicBezTo>
                <a:cubicBezTo>
                  <a:pt x="1096" y="19"/>
                  <a:pt x="1136" y="24"/>
                  <a:pt x="1168" y="30"/>
                </a:cubicBezTo>
                <a:cubicBezTo>
                  <a:pt x="1199" y="35"/>
                  <a:pt x="1220" y="38"/>
                  <a:pt x="1252" y="45"/>
                </a:cubicBezTo>
                <a:cubicBezTo>
                  <a:pt x="1284" y="52"/>
                  <a:pt x="1322" y="61"/>
                  <a:pt x="1358" y="71"/>
                </a:cubicBezTo>
                <a:cubicBezTo>
                  <a:pt x="1394" y="82"/>
                  <a:pt x="1433" y="96"/>
                  <a:pt x="1469" y="109"/>
                </a:cubicBezTo>
                <a:cubicBezTo>
                  <a:pt x="1505" y="123"/>
                  <a:pt x="1546" y="141"/>
                  <a:pt x="1574" y="154"/>
                </a:cubicBezTo>
                <a:cubicBezTo>
                  <a:pt x="1602" y="167"/>
                  <a:pt x="1613" y="175"/>
                  <a:pt x="1636" y="188"/>
                </a:cubicBezTo>
                <a:cubicBezTo>
                  <a:pt x="1659" y="201"/>
                  <a:pt x="1692" y="219"/>
                  <a:pt x="1713" y="233"/>
                </a:cubicBezTo>
                <a:cubicBezTo>
                  <a:pt x="1733" y="246"/>
                  <a:pt x="1748" y="258"/>
                  <a:pt x="1759" y="268"/>
                </a:cubicBezTo>
                <a:cubicBezTo>
                  <a:pt x="1771" y="278"/>
                  <a:pt x="1776" y="287"/>
                  <a:pt x="1781" y="293"/>
                </a:cubicBezTo>
                <a:cubicBezTo>
                  <a:pt x="1786" y="299"/>
                  <a:pt x="1830" y="276"/>
                  <a:pt x="1791" y="302"/>
                </a:cubicBezTo>
                <a:cubicBezTo>
                  <a:pt x="1751" y="328"/>
                  <a:pt x="1669" y="411"/>
                  <a:pt x="1544" y="449"/>
                </a:cubicBezTo>
                <a:cubicBezTo>
                  <a:pt x="1418" y="487"/>
                  <a:pt x="1276" y="540"/>
                  <a:pt x="1037" y="529"/>
                </a:cubicBezTo>
                <a:cubicBezTo>
                  <a:pt x="798" y="518"/>
                  <a:pt x="222" y="446"/>
                  <a:pt x="111" y="382"/>
                </a:cubicBezTo>
                <a:cubicBezTo>
                  <a:pt x="0" y="318"/>
                  <a:pt x="297" y="198"/>
                  <a:pt x="374" y="143"/>
                </a:cubicBezTo>
                <a:cubicBezTo>
                  <a:pt x="451" y="88"/>
                  <a:pt x="514" y="73"/>
                  <a:pt x="572" y="53"/>
                </a:cubicBezTo>
                <a:cubicBezTo>
                  <a:pt x="630" y="33"/>
                  <a:pt x="674" y="28"/>
                  <a:pt x="720" y="20"/>
                </a:cubicBezTo>
                <a:cubicBezTo>
                  <a:pt x="766" y="12"/>
                  <a:pt x="824" y="9"/>
                  <a:pt x="851" y="6"/>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8549" name="Freeform 5"/>
          <p:cNvSpPr>
            <a:spLocks/>
          </p:cNvSpPr>
          <p:nvPr/>
        </p:nvSpPr>
        <p:spPr bwMode="auto">
          <a:xfrm>
            <a:off x="-1703388" y="2362200"/>
            <a:ext cx="11834813" cy="5210175"/>
          </a:xfrm>
          <a:custGeom>
            <a:avLst/>
            <a:gdLst>
              <a:gd name="T0" fmla="*/ 2147483647 w 7455"/>
              <a:gd name="T1" fmla="*/ 2147483647 h 3282"/>
              <a:gd name="T2" fmla="*/ 2147483647 w 7455"/>
              <a:gd name="T3" fmla="*/ 2147483647 h 3282"/>
              <a:gd name="T4" fmla="*/ 2147483647 w 7455"/>
              <a:gd name="T5" fmla="*/ 2147483647 h 3282"/>
              <a:gd name="T6" fmla="*/ 2147483647 w 7455"/>
              <a:gd name="T7" fmla="*/ 2147483647 h 3282"/>
              <a:gd name="T8" fmla="*/ 2147483647 w 7455"/>
              <a:gd name="T9" fmla="*/ 2147483647 h 3282"/>
              <a:gd name="T10" fmla="*/ 2147483647 w 7455"/>
              <a:gd name="T11" fmla="*/ 2147483647 h 3282"/>
              <a:gd name="T12" fmla="*/ 2147483647 w 7455"/>
              <a:gd name="T13" fmla="*/ 2147483647 h 3282"/>
              <a:gd name="T14" fmla="*/ 2147483647 w 7455"/>
              <a:gd name="T15" fmla="*/ 2147483647 h 3282"/>
              <a:gd name="T16" fmla="*/ 2147483647 w 7455"/>
              <a:gd name="T17" fmla="*/ 2147483647 h 3282"/>
              <a:gd name="T18" fmla="*/ 2147483647 w 7455"/>
              <a:gd name="T19" fmla="*/ 2147483647 h 3282"/>
              <a:gd name="T20" fmla="*/ 2147483647 w 7455"/>
              <a:gd name="T21" fmla="*/ 2147483647 h 3282"/>
              <a:gd name="T22" fmla="*/ 2147483647 w 7455"/>
              <a:gd name="T23" fmla="*/ 2147483647 h 3282"/>
              <a:gd name="T24" fmla="*/ 2147483647 w 7455"/>
              <a:gd name="T25" fmla="*/ 2147483647 h 3282"/>
              <a:gd name="T26" fmla="*/ 2147483647 w 7455"/>
              <a:gd name="T27" fmla="*/ 2147483647 h 3282"/>
              <a:gd name="T28" fmla="*/ 2147483647 w 7455"/>
              <a:gd name="T29" fmla="*/ 2147483647 h 3282"/>
              <a:gd name="T30" fmla="*/ 2147483647 w 7455"/>
              <a:gd name="T31" fmla="*/ 2147483647 h 3282"/>
              <a:gd name="T32" fmla="*/ 2147483647 w 7455"/>
              <a:gd name="T33" fmla="*/ 2147483647 h 3282"/>
              <a:gd name="T34" fmla="*/ 2147483647 w 7455"/>
              <a:gd name="T35" fmla="*/ 2147483647 h 3282"/>
              <a:gd name="T36" fmla="*/ 2147483647 w 7455"/>
              <a:gd name="T37" fmla="*/ 2147483647 h 3282"/>
              <a:gd name="T38" fmla="*/ 2147483647 w 7455"/>
              <a:gd name="T39" fmla="*/ 2147483647 h 3282"/>
              <a:gd name="T40" fmla="*/ 2147483647 w 7455"/>
              <a:gd name="T41" fmla="*/ 2147483647 h 3282"/>
              <a:gd name="T42" fmla="*/ 2147483647 w 7455"/>
              <a:gd name="T43" fmla="*/ 2147483647 h 3282"/>
              <a:gd name="T44" fmla="*/ 2147483647 w 7455"/>
              <a:gd name="T45" fmla="*/ 2147483647 h 3282"/>
              <a:gd name="T46" fmla="*/ 2147483647 w 7455"/>
              <a:gd name="T47" fmla="*/ 2147483647 h 3282"/>
              <a:gd name="T48" fmla="*/ 2147483647 w 7455"/>
              <a:gd name="T49" fmla="*/ 2147483647 h 3282"/>
              <a:gd name="T50" fmla="*/ 2147483647 w 7455"/>
              <a:gd name="T51" fmla="*/ 2147483647 h 3282"/>
              <a:gd name="T52" fmla="*/ 2147483647 w 7455"/>
              <a:gd name="T53" fmla="*/ 2147483647 h 3282"/>
              <a:gd name="T54" fmla="*/ 2147483647 w 7455"/>
              <a:gd name="T55" fmla="*/ 2147483647 h 3282"/>
              <a:gd name="T56" fmla="*/ 2147483647 w 7455"/>
              <a:gd name="T57" fmla="*/ 2147483647 h 3282"/>
              <a:gd name="T58" fmla="*/ 2147483647 w 7455"/>
              <a:gd name="T59" fmla="*/ 2147483647 h 3282"/>
              <a:gd name="T60" fmla="*/ 2147483647 w 7455"/>
              <a:gd name="T61" fmla="*/ 2147483647 h 3282"/>
              <a:gd name="T62" fmla="*/ 2147483647 w 7455"/>
              <a:gd name="T63" fmla="*/ 2147483647 h 3282"/>
              <a:gd name="T64" fmla="*/ 2147483647 w 7455"/>
              <a:gd name="T65" fmla="*/ 2147483647 h 3282"/>
              <a:gd name="T66" fmla="*/ 2147483647 w 7455"/>
              <a:gd name="T67" fmla="*/ 2147483647 h 3282"/>
              <a:gd name="T68" fmla="*/ 2147483647 w 7455"/>
              <a:gd name="T69" fmla="*/ 2147483647 h 3282"/>
              <a:gd name="T70" fmla="*/ 2147483647 w 7455"/>
              <a:gd name="T71" fmla="*/ 2147483647 h 3282"/>
              <a:gd name="T72" fmla="*/ 2147483647 w 7455"/>
              <a:gd name="T73" fmla="*/ 2147483647 h 3282"/>
              <a:gd name="T74" fmla="*/ 2147483647 w 7455"/>
              <a:gd name="T75" fmla="*/ 2147483647 h 3282"/>
              <a:gd name="T76" fmla="*/ 2147483647 w 7455"/>
              <a:gd name="T77" fmla="*/ 2147483647 h 3282"/>
              <a:gd name="T78" fmla="*/ 2147483647 w 7455"/>
              <a:gd name="T79" fmla="*/ 2147483647 h 3282"/>
              <a:gd name="T80" fmla="*/ 2147483647 w 7455"/>
              <a:gd name="T81" fmla="*/ 2147483647 h 3282"/>
              <a:gd name="T82" fmla="*/ 2147483647 w 7455"/>
              <a:gd name="T83" fmla="*/ 2147483647 h 3282"/>
              <a:gd name="T84" fmla="*/ 2147483647 w 7455"/>
              <a:gd name="T85" fmla="*/ 2147483647 h 3282"/>
              <a:gd name="T86" fmla="*/ 2147483647 w 7455"/>
              <a:gd name="T87" fmla="*/ 2147483647 h 3282"/>
              <a:gd name="T88" fmla="*/ 2147483647 w 7455"/>
              <a:gd name="T89" fmla="*/ 2147483647 h 3282"/>
              <a:gd name="T90" fmla="*/ 2147483647 w 7455"/>
              <a:gd name="T91" fmla="*/ 2147483647 h 3282"/>
              <a:gd name="T92" fmla="*/ 2147483647 w 7455"/>
              <a:gd name="T93" fmla="*/ 2147483647 h 3282"/>
              <a:gd name="T94" fmla="*/ 2147483647 w 7455"/>
              <a:gd name="T95" fmla="*/ 2147483647 h 328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7455" h="3282">
                <a:moveTo>
                  <a:pt x="3723" y="2238"/>
                </a:moveTo>
                <a:cubicBezTo>
                  <a:pt x="3763" y="2232"/>
                  <a:pt x="3751" y="2238"/>
                  <a:pt x="3768" y="2238"/>
                </a:cubicBezTo>
                <a:cubicBezTo>
                  <a:pt x="3786" y="2238"/>
                  <a:pt x="3804" y="2238"/>
                  <a:pt x="3827" y="2238"/>
                </a:cubicBezTo>
                <a:cubicBezTo>
                  <a:pt x="3850" y="2237"/>
                  <a:pt x="3878" y="2234"/>
                  <a:pt x="3905" y="2233"/>
                </a:cubicBezTo>
                <a:cubicBezTo>
                  <a:pt x="3931" y="2231"/>
                  <a:pt x="3950" y="2230"/>
                  <a:pt x="3987" y="2226"/>
                </a:cubicBezTo>
                <a:cubicBezTo>
                  <a:pt x="4023" y="2222"/>
                  <a:pt x="4079" y="2216"/>
                  <a:pt x="4123" y="2209"/>
                </a:cubicBezTo>
                <a:cubicBezTo>
                  <a:pt x="4167" y="2202"/>
                  <a:pt x="4203" y="2195"/>
                  <a:pt x="4250" y="2184"/>
                </a:cubicBezTo>
                <a:cubicBezTo>
                  <a:pt x="4298" y="2172"/>
                  <a:pt x="4358" y="2155"/>
                  <a:pt x="4406" y="2140"/>
                </a:cubicBezTo>
                <a:cubicBezTo>
                  <a:pt x="4454" y="2124"/>
                  <a:pt x="4498" y="2107"/>
                  <a:pt x="4536" y="2091"/>
                </a:cubicBezTo>
                <a:cubicBezTo>
                  <a:pt x="4575" y="2074"/>
                  <a:pt x="4604" y="2060"/>
                  <a:pt x="4637" y="2042"/>
                </a:cubicBezTo>
                <a:cubicBezTo>
                  <a:pt x="4669" y="2024"/>
                  <a:pt x="4703" y="2003"/>
                  <a:pt x="4731" y="1983"/>
                </a:cubicBezTo>
                <a:cubicBezTo>
                  <a:pt x="4759" y="1962"/>
                  <a:pt x="4785" y="1938"/>
                  <a:pt x="4804" y="1921"/>
                </a:cubicBezTo>
                <a:cubicBezTo>
                  <a:pt x="4823" y="1904"/>
                  <a:pt x="4830" y="1891"/>
                  <a:pt x="4845" y="1878"/>
                </a:cubicBezTo>
                <a:cubicBezTo>
                  <a:pt x="4860" y="1865"/>
                  <a:pt x="4839" y="1849"/>
                  <a:pt x="4892" y="1842"/>
                </a:cubicBezTo>
                <a:cubicBezTo>
                  <a:pt x="4945" y="1835"/>
                  <a:pt x="5090" y="1837"/>
                  <a:pt x="5163" y="1836"/>
                </a:cubicBezTo>
                <a:cubicBezTo>
                  <a:pt x="5236" y="1835"/>
                  <a:pt x="5289" y="1843"/>
                  <a:pt x="5330" y="1836"/>
                </a:cubicBezTo>
                <a:cubicBezTo>
                  <a:pt x="5371" y="1829"/>
                  <a:pt x="5394" y="1821"/>
                  <a:pt x="5408" y="1794"/>
                </a:cubicBezTo>
                <a:cubicBezTo>
                  <a:pt x="5422" y="1767"/>
                  <a:pt x="5412" y="1716"/>
                  <a:pt x="5414" y="1674"/>
                </a:cubicBezTo>
                <a:cubicBezTo>
                  <a:pt x="5416" y="1632"/>
                  <a:pt x="5418" y="1677"/>
                  <a:pt x="5418" y="1540"/>
                </a:cubicBezTo>
                <a:cubicBezTo>
                  <a:pt x="5418" y="1403"/>
                  <a:pt x="5418" y="1017"/>
                  <a:pt x="5417" y="849"/>
                </a:cubicBezTo>
                <a:cubicBezTo>
                  <a:pt x="5416" y="681"/>
                  <a:pt x="5411" y="607"/>
                  <a:pt x="5414" y="534"/>
                </a:cubicBezTo>
                <a:cubicBezTo>
                  <a:pt x="5417" y="461"/>
                  <a:pt x="5422" y="452"/>
                  <a:pt x="5435" y="411"/>
                </a:cubicBezTo>
                <a:cubicBezTo>
                  <a:pt x="5448" y="370"/>
                  <a:pt x="5458" y="327"/>
                  <a:pt x="5492" y="291"/>
                </a:cubicBezTo>
                <a:cubicBezTo>
                  <a:pt x="5526" y="255"/>
                  <a:pt x="5567" y="213"/>
                  <a:pt x="5639" y="195"/>
                </a:cubicBezTo>
                <a:cubicBezTo>
                  <a:pt x="5711" y="177"/>
                  <a:pt x="5816" y="185"/>
                  <a:pt x="5927" y="183"/>
                </a:cubicBezTo>
                <a:cubicBezTo>
                  <a:pt x="6038" y="181"/>
                  <a:pt x="6172" y="181"/>
                  <a:pt x="6308" y="180"/>
                </a:cubicBezTo>
                <a:cubicBezTo>
                  <a:pt x="6444" y="179"/>
                  <a:pt x="6607" y="177"/>
                  <a:pt x="6743" y="177"/>
                </a:cubicBezTo>
                <a:cubicBezTo>
                  <a:pt x="6879" y="177"/>
                  <a:pt x="7036" y="182"/>
                  <a:pt x="7127" y="183"/>
                </a:cubicBezTo>
                <a:cubicBezTo>
                  <a:pt x="7218" y="184"/>
                  <a:pt x="7259" y="136"/>
                  <a:pt x="7289" y="180"/>
                </a:cubicBezTo>
                <a:cubicBezTo>
                  <a:pt x="7319" y="224"/>
                  <a:pt x="7348" y="0"/>
                  <a:pt x="7310" y="446"/>
                </a:cubicBezTo>
                <a:cubicBezTo>
                  <a:pt x="7272" y="892"/>
                  <a:pt x="7455" y="2440"/>
                  <a:pt x="7063" y="2857"/>
                </a:cubicBezTo>
                <a:cubicBezTo>
                  <a:pt x="6671" y="3274"/>
                  <a:pt x="6011" y="2944"/>
                  <a:pt x="4957" y="2947"/>
                </a:cubicBezTo>
                <a:cubicBezTo>
                  <a:pt x="3903" y="2950"/>
                  <a:pt x="1472" y="3282"/>
                  <a:pt x="736" y="2873"/>
                </a:cubicBezTo>
                <a:cubicBezTo>
                  <a:pt x="0" y="2464"/>
                  <a:pt x="567" y="941"/>
                  <a:pt x="538" y="495"/>
                </a:cubicBezTo>
                <a:cubicBezTo>
                  <a:pt x="509" y="49"/>
                  <a:pt x="389" y="253"/>
                  <a:pt x="563" y="198"/>
                </a:cubicBezTo>
                <a:cubicBezTo>
                  <a:pt x="737" y="143"/>
                  <a:pt x="1334" y="169"/>
                  <a:pt x="1583" y="165"/>
                </a:cubicBezTo>
                <a:cubicBezTo>
                  <a:pt x="1832" y="161"/>
                  <a:pt x="1951" y="156"/>
                  <a:pt x="2060" y="171"/>
                </a:cubicBezTo>
                <a:cubicBezTo>
                  <a:pt x="2169" y="186"/>
                  <a:pt x="2193" y="204"/>
                  <a:pt x="2240" y="255"/>
                </a:cubicBezTo>
                <a:cubicBezTo>
                  <a:pt x="2287" y="306"/>
                  <a:pt x="2326" y="326"/>
                  <a:pt x="2342" y="474"/>
                </a:cubicBezTo>
                <a:cubicBezTo>
                  <a:pt x="2358" y="622"/>
                  <a:pt x="2336" y="939"/>
                  <a:pt x="2336" y="1146"/>
                </a:cubicBezTo>
                <a:cubicBezTo>
                  <a:pt x="2336" y="1353"/>
                  <a:pt x="2337" y="1603"/>
                  <a:pt x="2339" y="1719"/>
                </a:cubicBezTo>
                <a:cubicBezTo>
                  <a:pt x="2341" y="1835"/>
                  <a:pt x="2332" y="1815"/>
                  <a:pt x="2351" y="1842"/>
                </a:cubicBezTo>
                <a:cubicBezTo>
                  <a:pt x="2370" y="1869"/>
                  <a:pt x="2382" y="1874"/>
                  <a:pt x="2456" y="1881"/>
                </a:cubicBezTo>
                <a:cubicBezTo>
                  <a:pt x="2530" y="1888"/>
                  <a:pt x="2704" y="1861"/>
                  <a:pt x="2793" y="1886"/>
                </a:cubicBezTo>
                <a:cubicBezTo>
                  <a:pt x="2882" y="1911"/>
                  <a:pt x="2930" y="1988"/>
                  <a:pt x="2990" y="2034"/>
                </a:cubicBezTo>
                <a:cubicBezTo>
                  <a:pt x="3050" y="2080"/>
                  <a:pt x="3082" y="2134"/>
                  <a:pt x="3155" y="2165"/>
                </a:cubicBezTo>
                <a:cubicBezTo>
                  <a:pt x="3228" y="2196"/>
                  <a:pt x="3331" y="2211"/>
                  <a:pt x="3426" y="2223"/>
                </a:cubicBezTo>
                <a:cubicBezTo>
                  <a:pt x="3521" y="2235"/>
                  <a:pt x="3661" y="2235"/>
                  <a:pt x="3723" y="2238"/>
                </a:cubicBezTo>
                <a:close/>
              </a:path>
            </a:pathLst>
          </a:custGeom>
          <a:pattFill prst="ltDnDiag">
            <a:fgClr>
              <a:schemeClr val="accent2"/>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08550" name="Group 6"/>
          <p:cNvGrpSpPr>
            <a:grpSpLocks/>
          </p:cNvGrpSpPr>
          <p:nvPr/>
        </p:nvGrpSpPr>
        <p:grpSpPr bwMode="auto">
          <a:xfrm>
            <a:off x="5197475" y="5548313"/>
            <a:ext cx="277813" cy="238125"/>
            <a:chOff x="3192" y="2215"/>
            <a:chExt cx="920" cy="943"/>
          </a:xfrm>
        </p:grpSpPr>
        <p:sp>
          <p:nvSpPr>
            <p:cNvPr id="108554"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8555"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8556"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8557"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8558"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8559"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8560"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8561"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8562"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08551" name="Freeform 16"/>
          <p:cNvSpPr>
            <a:spLocks/>
          </p:cNvSpPr>
          <p:nvPr/>
        </p:nvSpPr>
        <p:spPr bwMode="auto">
          <a:xfrm>
            <a:off x="-4402138" y="2506663"/>
            <a:ext cx="6708776" cy="457200"/>
          </a:xfrm>
          <a:custGeom>
            <a:avLst/>
            <a:gdLst>
              <a:gd name="T0" fmla="*/ 0 w 4226"/>
              <a:gd name="T1" fmla="*/ 2147483647 h 288"/>
              <a:gd name="T2" fmla="*/ 2147483647 w 4226"/>
              <a:gd name="T3" fmla="*/ 2147483647 h 288"/>
              <a:gd name="T4" fmla="*/ 2147483647 w 4226"/>
              <a:gd name="T5" fmla="*/ 2147483647 h 288"/>
              <a:gd name="T6" fmla="*/ 2147483647 w 4226"/>
              <a:gd name="T7" fmla="*/ 2147483647 h 288"/>
              <a:gd name="T8" fmla="*/ 2147483647 w 4226"/>
              <a:gd name="T9" fmla="*/ 2147483647 h 2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26" h="288">
                <a:moveTo>
                  <a:pt x="0" y="50"/>
                </a:moveTo>
                <a:cubicBezTo>
                  <a:pt x="207" y="49"/>
                  <a:pt x="744" y="45"/>
                  <a:pt x="1242" y="42"/>
                </a:cubicBezTo>
                <a:cubicBezTo>
                  <a:pt x="1740" y="39"/>
                  <a:pt x="2523" y="34"/>
                  <a:pt x="2987" y="34"/>
                </a:cubicBezTo>
                <a:cubicBezTo>
                  <a:pt x="3451" y="34"/>
                  <a:pt x="3822" y="0"/>
                  <a:pt x="4024" y="42"/>
                </a:cubicBezTo>
                <a:cubicBezTo>
                  <a:pt x="4226" y="84"/>
                  <a:pt x="4161" y="237"/>
                  <a:pt x="4197" y="288"/>
                </a:cubicBezTo>
              </a:path>
            </a:pathLst>
          </a:custGeom>
          <a:noFill/>
          <a:ln w="101600">
            <a:solidFill>
              <a:srgbClr val="BEBEBE"/>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8552" name="Freeform 17"/>
          <p:cNvSpPr>
            <a:spLocks/>
          </p:cNvSpPr>
          <p:nvPr/>
        </p:nvSpPr>
        <p:spPr bwMode="auto">
          <a:xfrm>
            <a:off x="6570663" y="2573338"/>
            <a:ext cx="2795587" cy="469900"/>
          </a:xfrm>
          <a:custGeom>
            <a:avLst/>
            <a:gdLst>
              <a:gd name="T0" fmla="*/ 0 w 1761"/>
              <a:gd name="T1" fmla="*/ 2147483647 h 296"/>
              <a:gd name="T2" fmla="*/ 2147483647 w 1761"/>
              <a:gd name="T3" fmla="*/ 2147483647 h 296"/>
              <a:gd name="T4" fmla="*/ 2147483647 w 1761"/>
              <a:gd name="T5" fmla="*/ 2147483647 h 296"/>
              <a:gd name="T6" fmla="*/ 2147483647 w 1761"/>
              <a:gd name="T7" fmla="*/ 0 h 2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61" h="296">
                <a:moveTo>
                  <a:pt x="0" y="296"/>
                </a:moveTo>
                <a:cubicBezTo>
                  <a:pt x="69" y="200"/>
                  <a:pt x="139" y="105"/>
                  <a:pt x="214" y="58"/>
                </a:cubicBezTo>
                <a:cubicBezTo>
                  <a:pt x="289" y="11"/>
                  <a:pt x="195" y="26"/>
                  <a:pt x="453" y="16"/>
                </a:cubicBezTo>
                <a:cubicBezTo>
                  <a:pt x="711" y="6"/>
                  <a:pt x="1489" y="3"/>
                  <a:pt x="1761" y="0"/>
                </a:cubicBezTo>
              </a:path>
            </a:pathLst>
          </a:custGeom>
          <a:noFill/>
          <a:ln w="88900">
            <a:solidFill>
              <a:srgbClr val="BEBEBE"/>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8553" name="Text Box 18"/>
          <p:cNvSpPr txBox="1">
            <a:spLocks noChangeArrowheads="1"/>
          </p:cNvSpPr>
          <p:nvPr/>
        </p:nvSpPr>
        <p:spPr bwMode="auto">
          <a:xfrm>
            <a:off x="2913063" y="4637088"/>
            <a:ext cx="541337"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a:solidFill>
                  <a:srgbClr val="000000"/>
                </a:solidFill>
                <a:cs typeface="Arial" charset="0"/>
              </a:rPr>
              <a:t>oil</a:t>
            </a:r>
          </a:p>
        </p:txBody>
      </p:sp>
    </p:spTree>
    <p:extLst>
      <p:ext uri="{BB962C8B-B14F-4D97-AF65-F5344CB8AC3E}">
        <p14:creationId xmlns:p14="http://schemas.microsoft.com/office/powerpoint/2010/main" val="90514774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Freeform 2"/>
          <p:cNvSpPr>
            <a:spLocks/>
          </p:cNvSpPr>
          <p:nvPr/>
        </p:nvSpPr>
        <p:spPr bwMode="auto">
          <a:xfrm>
            <a:off x="4884738" y="1927225"/>
            <a:ext cx="4052887" cy="3784600"/>
          </a:xfrm>
          <a:custGeom>
            <a:avLst/>
            <a:gdLst>
              <a:gd name="T0" fmla="*/ 2147483647 w 2553"/>
              <a:gd name="T1" fmla="*/ 2147483647 h 2384"/>
              <a:gd name="T2" fmla="*/ 2147483647 w 2553"/>
              <a:gd name="T3" fmla="*/ 2147483647 h 2384"/>
              <a:gd name="T4" fmla="*/ 2147483647 w 2553"/>
              <a:gd name="T5" fmla="*/ 2147483647 h 2384"/>
              <a:gd name="T6" fmla="*/ 2147483647 w 2553"/>
              <a:gd name="T7" fmla="*/ 2147483647 h 2384"/>
              <a:gd name="T8" fmla="*/ 2147483647 w 2553"/>
              <a:gd name="T9" fmla="*/ 2147483647 h 2384"/>
              <a:gd name="T10" fmla="*/ 2147483647 w 2553"/>
              <a:gd name="T11" fmla="*/ 2147483647 h 2384"/>
              <a:gd name="T12" fmla="*/ 2147483647 w 2553"/>
              <a:gd name="T13" fmla="*/ 2147483647 h 2384"/>
              <a:gd name="T14" fmla="*/ 2147483647 w 2553"/>
              <a:gd name="T15" fmla="*/ 2147483647 h 2384"/>
              <a:gd name="T16" fmla="*/ 2147483647 w 2553"/>
              <a:gd name="T17" fmla="*/ 2147483647 h 2384"/>
              <a:gd name="T18" fmla="*/ 2147483647 w 2553"/>
              <a:gd name="T19" fmla="*/ 2147483647 h 2384"/>
              <a:gd name="T20" fmla="*/ 2147483647 w 2553"/>
              <a:gd name="T21" fmla="*/ 2147483647 h 23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553" h="2384">
                <a:moveTo>
                  <a:pt x="1136" y="664"/>
                </a:moveTo>
                <a:cubicBezTo>
                  <a:pt x="1436" y="769"/>
                  <a:pt x="1670" y="639"/>
                  <a:pt x="1886" y="703"/>
                </a:cubicBezTo>
                <a:cubicBezTo>
                  <a:pt x="2102" y="767"/>
                  <a:pt x="2322" y="884"/>
                  <a:pt x="2430" y="1050"/>
                </a:cubicBezTo>
                <a:cubicBezTo>
                  <a:pt x="2538" y="1216"/>
                  <a:pt x="2553" y="1518"/>
                  <a:pt x="2533" y="1697"/>
                </a:cubicBezTo>
                <a:cubicBezTo>
                  <a:pt x="2513" y="1876"/>
                  <a:pt x="2438" y="2013"/>
                  <a:pt x="2312" y="2123"/>
                </a:cubicBezTo>
                <a:cubicBezTo>
                  <a:pt x="2186" y="2233"/>
                  <a:pt x="1987" y="2336"/>
                  <a:pt x="1775" y="2360"/>
                </a:cubicBezTo>
                <a:cubicBezTo>
                  <a:pt x="1563" y="2384"/>
                  <a:pt x="1225" y="2371"/>
                  <a:pt x="1042" y="2265"/>
                </a:cubicBezTo>
                <a:cubicBezTo>
                  <a:pt x="859" y="2159"/>
                  <a:pt x="750" y="1915"/>
                  <a:pt x="679" y="1721"/>
                </a:cubicBezTo>
                <a:cubicBezTo>
                  <a:pt x="608" y="1527"/>
                  <a:pt x="715" y="1373"/>
                  <a:pt x="616" y="1098"/>
                </a:cubicBezTo>
                <a:cubicBezTo>
                  <a:pt x="517" y="823"/>
                  <a:pt x="0" y="144"/>
                  <a:pt x="87" y="72"/>
                </a:cubicBezTo>
                <a:cubicBezTo>
                  <a:pt x="174" y="0"/>
                  <a:pt x="828" y="514"/>
                  <a:pt x="1136" y="664"/>
                </a:cubicBezTo>
                <a:close/>
              </a:path>
            </a:pathLst>
          </a:custGeom>
          <a:solidFill>
            <a:srgbClr val="FFF0B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9571" name="Rectangle 3"/>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sp>
        <p:nvSpPr>
          <p:cNvPr id="109572" name="Rectangle 4"/>
          <p:cNvSpPr>
            <a:spLocks noGrp="1" noChangeArrowheads="1"/>
          </p:cNvSpPr>
          <p:nvPr>
            <p:ph type="title"/>
          </p:nvPr>
        </p:nvSpPr>
        <p:spPr>
          <a:xfrm>
            <a:off x="457200" y="-207963"/>
            <a:ext cx="8229600" cy="1143001"/>
          </a:xfrm>
        </p:spPr>
        <p:txBody>
          <a:bodyPr/>
          <a:lstStyle/>
          <a:p>
            <a:pPr eaLnBrk="1" hangingPunct="1"/>
            <a:r>
              <a:rPr lang="en-US" altLang="en-US" smtClean="0"/>
              <a:t>Dabbing to remove excess</a:t>
            </a:r>
          </a:p>
        </p:txBody>
      </p:sp>
      <p:grpSp>
        <p:nvGrpSpPr>
          <p:cNvPr id="109573" name="Group 5"/>
          <p:cNvGrpSpPr>
            <a:grpSpLocks/>
          </p:cNvGrpSpPr>
          <p:nvPr/>
        </p:nvGrpSpPr>
        <p:grpSpPr bwMode="auto">
          <a:xfrm>
            <a:off x="4718050" y="1866900"/>
            <a:ext cx="3359150" cy="3021013"/>
            <a:chOff x="11" y="1490"/>
            <a:chExt cx="2116" cy="1903"/>
          </a:xfrm>
        </p:grpSpPr>
        <p:sp>
          <p:nvSpPr>
            <p:cNvPr id="109577" name="Freeform 6"/>
            <p:cNvSpPr>
              <a:spLocks/>
            </p:cNvSpPr>
            <p:nvPr/>
          </p:nvSpPr>
          <p:spPr bwMode="auto">
            <a:xfrm>
              <a:off x="11" y="1543"/>
              <a:ext cx="2116" cy="1766"/>
            </a:xfrm>
            <a:custGeom>
              <a:avLst/>
              <a:gdLst>
                <a:gd name="T0" fmla="*/ 2020 w 2116"/>
                <a:gd name="T1" fmla="*/ 1766 h 1766"/>
                <a:gd name="T2" fmla="*/ 2096 w 2116"/>
                <a:gd name="T3" fmla="*/ 1668 h 1766"/>
                <a:gd name="T4" fmla="*/ 2017 w 2116"/>
                <a:gd name="T5" fmla="*/ 1369 h 1766"/>
                <a:gd name="T6" fmla="*/ 1504 w 2116"/>
                <a:gd name="T7" fmla="*/ 1029 h 1766"/>
                <a:gd name="T8" fmla="*/ 1054 w 2116"/>
                <a:gd name="T9" fmla="*/ 911 h 1766"/>
                <a:gd name="T10" fmla="*/ 819 w 2116"/>
                <a:gd name="T11" fmla="*/ 812 h 1766"/>
                <a:gd name="T12" fmla="*/ 711 w 2116"/>
                <a:gd name="T13" fmla="*/ 530 h 1766"/>
                <a:gd name="T14" fmla="*/ 413 w 2116"/>
                <a:gd name="T15" fmla="*/ 398 h 1766"/>
                <a:gd name="T16" fmla="*/ 299 w 2116"/>
                <a:gd name="T17" fmla="*/ 110 h 1766"/>
                <a:gd name="T18" fmla="*/ 0 w 2116"/>
                <a:gd name="T19" fmla="*/ 0 h 17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16" h="1766">
                  <a:moveTo>
                    <a:pt x="2020" y="1766"/>
                  </a:moveTo>
                  <a:cubicBezTo>
                    <a:pt x="2033" y="1750"/>
                    <a:pt x="2096" y="1734"/>
                    <a:pt x="2096" y="1668"/>
                  </a:cubicBezTo>
                  <a:cubicBezTo>
                    <a:pt x="2096" y="1602"/>
                    <a:pt x="2116" y="1475"/>
                    <a:pt x="2017" y="1369"/>
                  </a:cubicBezTo>
                  <a:cubicBezTo>
                    <a:pt x="1918" y="1263"/>
                    <a:pt x="1665" y="1105"/>
                    <a:pt x="1504" y="1029"/>
                  </a:cubicBezTo>
                  <a:cubicBezTo>
                    <a:pt x="1343" y="953"/>
                    <a:pt x="1168" y="947"/>
                    <a:pt x="1054" y="911"/>
                  </a:cubicBezTo>
                  <a:cubicBezTo>
                    <a:pt x="940" y="875"/>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9578" name="Freeform 7"/>
            <p:cNvSpPr>
              <a:spLocks/>
            </p:cNvSpPr>
            <p:nvPr/>
          </p:nvSpPr>
          <p:spPr bwMode="auto">
            <a:xfrm>
              <a:off x="131" y="1490"/>
              <a:ext cx="1930" cy="1903"/>
            </a:xfrm>
            <a:custGeom>
              <a:avLst/>
              <a:gdLst>
                <a:gd name="T0" fmla="*/ 1930 w 1930"/>
                <a:gd name="T1" fmla="*/ 1804 h 1903"/>
                <a:gd name="T2" fmla="*/ 1636 w 1930"/>
                <a:gd name="T3" fmla="*/ 1887 h 1903"/>
                <a:gd name="T4" fmla="*/ 1321 w 1930"/>
                <a:gd name="T5" fmla="*/ 1706 h 1903"/>
                <a:gd name="T6" fmla="*/ 1053 w 1930"/>
                <a:gd name="T7" fmla="*/ 1351 h 1903"/>
                <a:gd name="T8" fmla="*/ 911 w 1930"/>
                <a:gd name="T9" fmla="*/ 1051 h 1903"/>
                <a:gd name="T10" fmla="*/ 819 w 1930"/>
                <a:gd name="T11" fmla="*/ 812 h 1903"/>
                <a:gd name="T12" fmla="*/ 537 w 1930"/>
                <a:gd name="T13" fmla="*/ 706 h 1903"/>
                <a:gd name="T14" fmla="*/ 402 w 1930"/>
                <a:gd name="T15" fmla="*/ 409 h 1903"/>
                <a:gd name="T16" fmla="*/ 113 w 1930"/>
                <a:gd name="T17" fmla="*/ 298 h 1903"/>
                <a:gd name="T18" fmla="*/ 0 w 1930"/>
                <a:gd name="T19" fmla="*/ 0 h 190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30" h="1903">
                  <a:moveTo>
                    <a:pt x="1930" y="1804"/>
                  </a:moveTo>
                  <a:cubicBezTo>
                    <a:pt x="1881" y="1818"/>
                    <a:pt x="1737" y="1903"/>
                    <a:pt x="1636" y="1887"/>
                  </a:cubicBezTo>
                  <a:cubicBezTo>
                    <a:pt x="1535" y="1871"/>
                    <a:pt x="1418" y="1795"/>
                    <a:pt x="1321" y="1706"/>
                  </a:cubicBezTo>
                  <a:cubicBezTo>
                    <a:pt x="1224" y="1617"/>
                    <a:pt x="1121" y="1460"/>
                    <a:pt x="1053" y="1351"/>
                  </a:cubicBezTo>
                  <a:cubicBezTo>
                    <a:pt x="985" y="1242"/>
                    <a:pt x="950" y="1141"/>
                    <a:pt x="911" y="1051"/>
                  </a:cubicBezTo>
                  <a:cubicBezTo>
                    <a:pt x="872" y="961"/>
                    <a:pt x="881" y="869"/>
                    <a:pt x="819" y="812"/>
                  </a:cubicBezTo>
                  <a:cubicBezTo>
                    <a:pt x="757" y="755"/>
                    <a:pt x="606" y="773"/>
                    <a:pt x="537" y="706"/>
                  </a:cubicBezTo>
                  <a:cubicBezTo>
                    <a:pt x="467" y="640"/>
                    <a:pt x="473" y="477"/>
                    <a:pt x="402" y="409"/>
                  </a:cubicBezTo>
                  <a:cubicBezTo>
                    <a:pt x="330" y="341"/>
                    <a:pt x="180" y="367"/>
                    <a:pt x="113" y="298"/>
                  </a:cubicBezTo>
                  <a:cubicBezTo>
                    <a:pt x="46" y="229"/>
                    <a:pt x="19" y="51"/>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09574" name="Rectangle 8"/>
          <p:cNvSpPr>
            <a:spLocks noChangeArrowheads="1"/>
          </p:cNvSpPr>
          <p:nvPr/>
        </p:nvSpPr>
        <p:spPr bwMode="auto">
          <a:xfrm>
            <a:off x="7102475" y="4144963"/>
            <a:ext cx="225425" cy="225425"/>
          </a:xfrm>
          <a:prstGeom prst="rect">
            <a:avLst/>
          </a:prstGeom>
          <a:solidFill>
            <a:srgbClr val="FF0000"/>
          </a:solidFill>
          <a:ln w="9525">
            <a:miter lim="800000"/>
            <a:headEnd/>
            <a:tailEnd/>
          </a:ln>
          <a:effectLst/>
          <a:scene3d>
            <a:camera prst="legacyObliqueTopRight">
              <a:rot lat="20999993" lon="21299992" rev="0"/>
            </a:camera>
            <a:lightRig rig="legacyFlat3" dir="b"/>
          </a:scene3d>
          <a:sp3d extrusionH="4302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sp>
        <p:nvSpPr>
          <p:cNvPr id="131081" name="Rectangle 9" descr="Light downward diagonal"/>
          <p:cNvSpPr>
            <a:spLocks noChangeArrowheads="1"/>
          </p:cNvSpPr>
          <p:nvPr/>
        </p:nvSpPr>
        <p:spPr bwMode="auto">
          <a:xfrm>
            <a:off x="-350838" y="6337300"/>
            <a:ext cx="9858376" cy="520700"/>
          </a:xfrm>
          <a:prstGeom prst="rect">
            <a:avLst/>
          </a:prstGeom>
          <a:pattFill prst="ltDnDiag">
            <a:fgClr>
              <a:schemeClr val="accent2"/>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2800">
              <a:solidFill>
                <a:srgbClr val="000000"/>
              </a:solidFill>
              <a:cs typeface="Arial" charset="0"/>
            </a:endParaRPr>
          </a:p>
        </p:txBody>
      </p:sp>
      <p:sp>
        <p:nvSpPr>
          <p:cNvPr id="131082" name="Text Box 10"/>
          <p:cNvSpPr txBox="1">
            <a:spLocks noChangeArrowheads="1"/>
          </p:cNvSpPr>
          <p:nvPr/>
        </p:nvSpPr>
        <p:spPr bwMode="auto">
          <a:xfrm>
            <a:off x="3756025" y="6415088"/>
            <a:ext cx="1543050"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rgbClr val="000000"/>
                </a:solidFill>
                <a:cs typeface="Arial" charset="0"/>
              </a:rPr>
              <a:t>clean surface</a:t>
            </a:r>
          </a:p>
        </p:txBody>
      </p:sp>
    </p:spTree>
    <p:extLst>
      <p:ext uri="{BB962C8B-B14F-4D97-AF65-F5344CB8AC3E}">
        <p14:creationId xmlns:p14="http://schemas.microsoft.com/office/powerpoint/2010/main" val="18636298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108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10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81" grpId="0" animBg="1"/>
      <p:bldP spid="131082"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Freeform 2"/>
          <p:cNvSpPr>
            <a:spLocks/>
          </p:cNvSpPr>
          <p:nvPr/>
        </p:nvSpPr>
        <p:spPr bwMode="auto">
          <a:xfrm>
            <a:off x="3730625" y="2686050"/>
            <a:ext cx="4354513" cy="3919538"/>
          </a:xfrm>
          <a:custGeom>
            <a:avLst/>
            <a:gdLst>
              <a:gd name="T0" fmla="*/ 2147483647 w 2743"/>
              <a:gd name="T1" fmla="*/ 2147483647 h 2469"/>
              <a:gd name="T2" fmla="*/ 2147483647 w 2743"/>
              <a:gd name="T3" fmla="*/ 2147483647 h 2469"/>
              <a:gd name="T4" fmla="*/ 2147483647 w 2743"/>
              <a:gd name="T5" fmla="*/ 2147483647 h 2469"/>
              <a:gd name="T6" fmla="*/ 2147483647 w 2743"/>
              <a:gd name="T7" fmla="*/ 2147483647 h 2469"/>
              <a:gd name="T8" fmla="*/ 2147483647 w 2743"/>
              <a:gd name="T9" fmla="*/ 2147483647 h 2469"/>
              <a:gd name="T10" fmla="*/ 2147483647 w 2743"/>
              <a:gd name="T11" fmla="*/ 2147483647 h 2469"/>
              <a:gd name="T12" fmla="*/ 2147483647 w 2743"/>
              <a:gd name="T13" fmla="*/ 2147483647 h 2469"/>
              <a:gd name="T14" fmla="*/ 2147483647 w 2743"/>
              <a:gd name="T15" fmla="*/ 2147483647 h 2469"/>
              <a:gd name="T16" fmla="*/ 2147483647 w 2743"/>
              <a:gd name="T17" fmla="*/ 2147483647 h 2469"/>
              <a:gd name="T18" fmla="*/ 2147483647 w 2743"/>
              <a:gd name="T19" fmla="*/ 2147483647 h 2469"/>
              <a:gd name="T20" fmla="*/ 2147483647 w 2743"/>
              <a:gd name="T21" fmla="*/ 2147483647 h 2469"/>
              <a:gd name="T22" fmla="*/ 2147483647 w 2743"/>
              <a:gd name="T23" fmla="*/ 2147483647 h 24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743" h="2469">
                <a:moveTo>
                  <a:pt x="1114" y="707"/>
                </a:moveTo>
                <a:cubicBezTo>
                  <a:pt x="1402" y="825"/>
                  <a:pt x="1612" y="711"/>
                  <a:pt x="1808" y="770"/>
                </a:cubicBezTo>
                <a:cubicBezTo>
                  <a:pt x="2004" y="829"/>
                  <a:pt x="2194" y="912"/>
                  <a:pt x="2290" y="1062"/>
                </a:cubicBezTo>
                <a:cubicBezTo>
                  <a:pt x="2386" y="1212"/>
                  <a:pt x="2382" y="1494"/>
                  <a:pt x="2384" y="1669"/>
                </a:cubicBezTo>
                <a:cubicBezTo>
                  <a:pt x="2386" y="1844"/>
                  <a:pt x="2286" y="1991"/>
                  <a:pt x="2305" y="2111"/>
                </a:cubicBezTo>
                <a:cubicBezTo>
                  <a:pt x="2324" y="2231"/>
                  <a:pt x="2743" y="2333"/>
                  <a:pt x="2495" y="2387"/>
                </a:cubicBezTo>
                <a:cubicBezTo>
                  <a:pt x="2247" y="2441"/>
                  <a:pt x="1084" y="2469"/>
                  <a:pt x="814" y="2435"/>
                </a:cubicBezTo>
                <a:cubicBezTo>
                  <a:pt x="544" y="2401"/>
                  <a:pt x="888" y="2302"/>
                  <a:pt x="877" y="2182"/>
                </a:cubicBezTo>
                <a:cubicBezTo>
                  <a:pt x="866" y="2062"/>
                  <a:pt x="792" y="1902"/>
                  <a:pt x="751" y="1717"/>
                </a:cubicBezTo>
                <a:cubicBezTo>
                  <a:pt x="710" y="1532"/>
                  <a:pt x="745" y="1346"/>
                  <a:pt x="633" y="1070"/>
                </a:cubicBezTo>
                <a:cubicBezTo>
                  <a:pt x="521" y="794"/>
                  <a:pt x="0" y="120"/>
                  <a:pt x="80" y="60"/>
                </a:cubicBezTo>
                <a:cubicBezTo>
                  <a:pt x="160" y="0"/>
                  <a:pt x="826" y="589"/>
                  <a:pt x="1114" y="707"/>
                </a:cubicBezTo>
                <a:close/>
              </a:path>
            </a:pathLst>
          </a:custGeom>
          <a:solidFill>
            <a:srgbClr val="FFF0B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0595" name="Rectangle 3"/>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sp>
        <p:nvSpPr>
          <p:cNvPr id="110596" name="Rectangle 4"/>
          <p:cNvSpPr>
            <a:spLocks noGrp="1" noChangeArrowheads="1"/>
          </p:cNvSpPr>
          <p:nvPr>
            <p:ph type="title"/>
          </p:nvPr>
        </p:nvSpPr>
        <p:spPr>
          <a:xfrm>
            <a:off x="457200" y="-207963"/>
            <a:ext cx="8229600" cy="1143001"/>
          </a:xfrm>
        </p:spPr>
        <p:txBody>
          <a:bodyPr/>
          <a:lstStyle/>
          <a:p>
            <a:pPr eaLnBrk="1" hangingPunct="1"/>
            <a:r>
              <a:rPr lang="en-US" altLang="en-US" smtClean="0"/>
              <a:t>Dabbing to remove excess</a:t>
            </a:r>
          </a:p>
        </p:txBody>
      </p:sp>
      <p:grpSp>
        <p:nvGrpSpPr>
          <p:cNvPr id="110597" name="Group 5"/>
          <p:cNvGrpSpPr>
            <a:grpSpLocks/>
          </p:cNvGrpSpPr>
          <p:nvPr/>
        </p:nvGrpSpPr>
        <p:grpSpPr bwMode="auto">
          <a:xfrm>
            <a:off x="3552825" y="2606675"/>
            <a:ext cx="3359150" cy="3021013"/>
            <a:chOff x="11" y="1490"/>
            <a:chExt cx="2116" cy="1903"/>
          </a:xfrm>
        </p:grpSpPr>
        <p:sp>
          <p:nvSpPr>
            <p:cNvPr id="110601" name="Freeform 6"/>
            <p:cNvSpPr>
              <a:spLocks/>
            </p:cNvSpPr>
            <p:nvPr/>
          </p:nvSpPr>
          <p:spPr bwMode="auto">
            <a:xfrm>
              <a:off x="11" y="1543"/>
              <a:ext cx="2116" cy="1766"/>
            </a:xfrm>
            <a:custGeom>
              <a:avLst/>
              <a:gdLst>
                <a:gd name="T0" fmla="*/ 2020 w 2116"/>
                <a:gd name="T1" fmla="*/ 1766 h 1766"/>
                <a:gd name="T2" fmla="*/ 2096 w 2116"/>
                <a:gd name="T3" fmla="*/ 1668 h 1766"/>
                <a:gd name="T4" fmla="*/ 2017 w 2116"/>
                <a:gd name="T5" fmla="*/ 1369 h 1766"/>
                <a:gd name="T6" fmla="*/ 1504 w 2116"/>
                <a:gd name="T7" fmla="*/ 1029 h 1766"/>
                <a:gd name="T8" fmla="*/ 1054 w 2116"/>
                <a:gd name="T9" fmla="*/ 911 h 1766"/>
                <a:gd name="T10" fmla="*/ 819 w 2116"/>
                <a:gd name="T11" fmla="*/ 812 h 1766"/>
                <a:gd name="T12" fmla="*/ 711 w 2116"/>
                <a:gd name="T13" fmla="*/ 530 h 1766"/>
                <a:gd name="T14" fmla="*/ 413 w 2116"/>
                <a:gd name="T15" fmla="*/ 398 h 1766"/>
                <a:gd name="T16" fmla="*/ 299 w 2116"/>
                <a:gd name="T17" fmla="*/ 110 h 1766"/>
                <a:gd name="T18" fmla="*/ 0 w 2116"/>
                <a:gd name="T19" fmla="*/ 0 h 17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16" h="1766">
                  <a:moveTo>
                    <a:pt x="2020" y="1766"/>
                  </a:moveTo>
                  <a:cubicBezTo>
                    <a:pt x="2033" y="1750"/>
                    <a:pt x="2096" y="1734"/>
                    <a:pt x="2096" y="1668"/>
                  </a:cubicBezTo>
                  <a:cubicBezTo>
                    <a:pt x="2096" y="1602"/>
                    <a:pt x="2116" y="1475"/>
                    <a:pt x="2017" y="1369"/>
                  </a:cubicBezTo>
                  <a:cubicBezTo>
                    <a:pt x="1918" y="1263"/>
                    <a:pt x="1665" y="1105"/>
                    <a:pt x="1504" y="1029"/>
                  </a:cubicBezTo>
                  <a:cubicBezTo>
                    <a:pt x="1343" y="953"/>
                    <a:pt x="1168" y="947"/>
                    <a:pt x="1054" y="911"/>
                  </a:cubicBezTo>
                  <a:cubicBezTo>
                    <a:pt x="940" y="875"/>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0602" name="Freeform 7"/>
            <p:cNvSpPr>
              <a:spLocks/>
            </p:cNvSpPr>
            <p:nvPr/>
          </p:nvSpPr>
          <p:spPr bwMode="auto">
            <a:xfrm>
              <a:off x="131" y="1490"/>
              <a:ext cx="1930" cy="1903"/>
            </a:xfrm>
            <a:custGeom>
              <a:avLst/>
              <a:gdLst>
                <a:gd name="T0" fmla="*/ 1930 w 1930"/>
                <a:gd name="T1" fmla="*/ 1804 h 1903"/>
                <a:gd name="T2" fmla="*/ 1636 w 1930"/>
                <a:gd name="T3" fmla="*/ 1887 h 1903"/>
                <a:gd name="T4" fmla="*/ 1321 w 1930"/>
                <a:gd name="T5" fmla="*/ 1706 h 1903"/>
                <a:gd name="T6" fmla="*/ 1053 w 1930"/>
                <a:gd name="T7" fmla="*/ 1351 h 1903"/>
                <a:gd name="T8" fmla="*/ 911 w 1930"/>
                <a:gd name="T9" fmla="*/ 1051 h 1903"/>
                <a:gd name="T10" fmla="*/ 819 w 1930"/>
                <a:gd name="T11" fmla="*/ 812 h 1903"/>
                <a:gd name="T12" fmla="*/ 537 w 1930"/>
                <a:gd name="T13" fmla="*/ 706 h 1903"/>
                <a:gd name="T14" fmla="*/ 402 w 1930"/>
                <a:gd name="T15" fmla="*/ 409 h 1903"/>
                <a:gd name="T16" fmla="*/ 113 w 1930"/>
                <a:gd name="T17" fmla="*/ 298 h 1903"/>
                <a:gd name="T18" fmla="*/ 0 w 1930"/>
                <a:gd name="T19" fmla="*/ 0 h 190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30" h="1903">
                  <a:moveTo>
                    <a:pt x="1930" y="1804"/>
                  </a:moveTo>
                  <a:cubicBezTo>
                    <a:pt x="1881" y="1818"/>
                    <a:pt x="1737" y="1903"/>
                    <a:pt x="1636" y="1887"/>
                  </a:cubicBezTo>
                  <a:cubicBezTo>
                    <a:pt x="1535" y="1871"/>
                    <a:pt x="1418" y="1795"/>
                    <a:pt x="1321" y="1706"/>
                  </a:cubicBezTo>
                  <a:cubicBezTo>
                    <a:pt x="1224" y="1617"/>
                    <a:pt x="1121" y="1460"/>
                    <a:pt x="1053" y="1351"/>
                  </a:cubicBezTo>
                  <a:cubicBezTo>
                    <a:pt x="985" y="1242"/>
                    <a:pt x="950" y="1141"/>
                    <a:pt x="911" y="1051"/>
                  </a:cubicBezTo>
                  <a:cubicBezTo>
                    <a:pt x="872" y="961"/>
                    <a:pt x="881" y="869"/>
                    <a:pt x="819" y="812"/>
                  </a:cubicBezTo>
                  <a:cubicBezTo>
                    <a:pt x="757" y="755"/>
                    <a:pt x="606" y="773"/>
                    <a:pt x="537" y="706"/>
                  </a:cubicBezTo>
                  <a:cubicBezTo>
                    <a:pt x="467" y="640"/>
                    <a:pt x="473" y="477"/>
                    <a:pt x="402" y="409"/>
                  </a:cubicBezTo>
                  <a:cubicBezTo>
                    <a:pt x="330" y="341"/>
                    <a:pt x="180" y="367"/>
                    <a:pt x="113" y="298"/>
                  </a:cubicBezTo>
                  <a:cubicBezTo>
                    <a:pt x="46" y="229"/>
                    <a:pt x="19" y="51"/>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10598" name="Rectangle 8"/>
          <p:cNvSpPr>
            <a:spLocks noChangeArrowheads="1"/>
          </p:cNvSpPr>
          <p:nvPr/>
        </p:nvSpPr>
        <p:spPr bwMode="auto">
          <a:xfrm>
            <a:off x="5937250" y="4884738"/>
            <a:ext cx="225425" cy="225425"/>
          </a:xfrm>
          <a:prstGeom prst="rect">
            <a:avLst/>
          </a:prstGeom>
          <a:solidFill>
            <a:srgbClr val="FF0000"/>
          </a:solidFill>
          <a:ln w="9525">
            <a:miter lim="800000"/>
            <a:headEnd/>
            <a:tailEnd/>
          </a:ln>
          <a:effectLst/>
          <a:scene3d>
            <a:camera prst="legacyObliqueTopRight">
              <a:rot lat="20999993" lon="21299992" rev="0"/>
            </a:camera>
            <a:lightRig rig="legacyFlat3" dir="b"/>
          </a:scene3d>
          <a:sp3d extrusionH="4302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sp>
        <p:nvSpPr>
          <p:cNvPr id="110599" name="Rectangle 9" descr="Light downward diagonal"/>
          <p:cNvSpPr>
            <a:spLocks noChangeArrowheads="1"/>
          </p:cNvSpPr>
          <p:nvPr/>
        </p:nvSpPr>
        <p:spPr bwMode="auto">
          <a:xfrm>
            <a:off x="-350838" y="6337300"/>
            <a:ext cx="9858376" cy="520700"/>
          </a:xfrm>
          <a:prstGeom prst="rect">
            <a:avLst/>
          </a:prstGeom>
          <a:pattFill prst="ltDnDiag">
            <a:fgClr>
              <a:schemeClr val="accent2"/>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2800">
              <a:solidFill>
                <a:srgbClr val="000000"/>
              </a:solidFill>
              <a:cs typeface="Arial" charset="0"/>
            </a:endParaRPr>
          </a:p>
        </p:txBody>
      </p:sp>
      <p:sp>
        <p:nvSpPr>
          <p:cNvPr id="110600" name="Text Box 10"/>
          <p:cNvSpPr txBox="1">
            <a:spLocks noChangeArrowheads="1"/>
          </p:cNvSpPr>
          <p:nvPr/>
        </p:nvSpPr>
        <p:spPr bwMode="auto">
          <a:xfrm>
            <a:off x="3756025" y="6415088"/>
            <a:ext cx="1543050"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rgbClr val="000000"/>
                </a:solidFill>
                <a:cs typeface="Arial" charset="0"/>
              </a:rPr>
              <a:t>clean surface</a:t>
            </a:r>
          </a:p>
        </p:txBody>
      </p:sp>
    </p:spTree>
    <p:extLst>
      <p:ext uri="{BB962C8B-B14F-4D97-AF65-F5344CB8AC3E}">
        <p14:creationId xmlns:p14="http://schemas.microsoft.com/office/powerpoint/2010/main" val="248371347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Freeform 2"/>
          <p:cNvSpPr>
            <a:spLocks/>
          </p:cNvSpPr>
          <p:nvPr/>
        </p:nvSpPr>
        <p:spPr bwMode="auto">
          <a:xfrm>
            <a:off x="4606925" y="5570538"/>
            <a:ext cx="3497263" cy="1098550"/>
          </a:xfrm>
          <a:custGeom>
            <a:avLst/>
            <a:gdLst>
              <a:gd name="T0" fmla="*/ 2147483647 w 2203"/>
              <a:gd name="T1" fmla="*/ 2147483647 h 692"/>
              <a:gd name="T2" fmla="*/ 2147483647 w 2203"/>
              <a:gd name="T3" fmla="*/ 2147483647 h 692"/>
              <a:gd name="T4" fmla="*/ 2147483647 w 2203"/>
              <a:gd name="T5" fmla="*/ 2147483647 h 692"/>
              <a:gd name="T6" fmla="*/ 2147483647 w 2203"/>
              <a:gd name="T7" fmla="*/ 2147483647 h 692"/>
              <a:gd name="T8" fmla="*/ 2147483647 w 2203"/>
              <a:gd name="T9" fmla="*/ 2147483647 h 692"/>
              <a:gd name="T10" fmla="*/ 2147483647 w 2203"/>
              <a:gd name="T11" fmla="*/ 2147483647 h 692"/>
              <a:gd name="T12" fmla="*/ 2147483647 w 2203"/>
              <a:gd name="T13" fmla="*/ 2147483647 h 69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03" h="692">
                <a:moveTo>
                  <a:pt x="775" y="58"/>
                </a:moveTo>
                <a:cubicBezTo>
                  <a:pt x="937" y="0"/>
                  <a:pt x="1136" y="24"/>
                  <a:pt x="1304" y="58"/>
                </a:cubicBezTo>
                <a:cubicBezTo>
                  <a:pt x="1472" y="92"/>
                  <a:pt x="1677" y="172"/>
                  <a:pt x="1785" y="264"/>
                </a:cubicBezTo>
                <a:cubicBezTo>
                  <a:pt x="1893" y="356"/>
                  <a:pt x="2203" y="544"/>
                  <a:pt x="1951" y="610"/>
                </a:cubicBezTo>
                <a:cubicBezTo>
                  <a:pt x="1699" y="676"/>
                  <a:pt x="540" y="692"/>
                  <a:pt x="270" y="658"/>
                </a:cubicBezTo>
                <a:cubicBezTo>
                  <a:pt x="0" y="624"/>
                  <a:pt x="249" y="505"/>
                  <a:pt x="333" y="405"/>
                </a:cubicBezTo>
                <a:cubicBezTo>
                  <a:pt x="417" y="305"/>
                  <a:pt x="613" y="116"/>
                  <a:pt x="775" y="58"/>
                </a:cubicBezTo>
                <a:close/>
              </a:path>
            </a:pathLst>
          </a:custGeom>
          <a:solidFill>
            <a:srgbClr val="FFF0B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1619" name="Rectangle 3"/>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sp>
        <p:nvSpPr>
          <p:cNvPr id="111620" name="Rectangle 4"/>
          <p:cNvSpPr>
            <a:spLocks noGrp="1" noChangeArrowheads="1"/>
          </p:cNvSpPr>
          <p:nvPr>
            <p:ph type="title"/>
          </p:nvPr>
        </p:nvSpPr>
        <p:spPr>
          <a:xfrm>
            <a:off x="457200" y="-207963"/>
            <a:ext cx="8229600" cy="1143001"/>
          </a:xfrm>
        </p:spPr>
        <p:txBody>
          <a:bodyPr/>
          <a:lstStyle/>
          <a:p>
            <a:pPr eaLnBrk="1" hangingPunct="1"/>
            <a:r>
              <a:rPr lang="en-US" altLang="en-US" smtClean="0"/>
              <a:t>Dabbing to remove excess</a:t>
            </a:r>
          </a:p>
        </p:txBody>
      </p:sp>
      <p:sp>
        <p:nvSpPr>
          <p:cNvPr id="111621" name="Rectangle 5" descr="Light downward diagonal"/>
          <p:cNvSpPr>
            <a:spLocks noChangeArrowheads="1"/>
          </p:cNvSpPr>
          <p:nvPr/>
        </p:nvSpPr>
        <p:spPr bwMode="auto">
          <a:xfrm>
            <a:off x="-350838" y="6337300"/>
            <a:ext cx="9858376" cy="520700"/>
          </a:xfrm>
          <a:prstGeom prst="rect">
            <a:avLst/>
          </a:prstGeom>
          <a:pattFill prst="ltDnDiag">
            <a:fgClr>
              <a:schemeClr val="accent2"/>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2800">
              <a:solidFill>
                <a:srgbClr val="000000"/>
              </a:solidFill>
              <a:cs typeface="Arial" charset="0"/>
            </a:endParaRPr>
          </a:p>
        </p:txBody>
      </p:sp>
      <p:sp>
        <p:nvSpPr>
          <p:cNvPr id="111622" name="Text Box 6"/>
          <p:cNvSpPr txBox="1">
            <a:spLocks noChangeArrowheads="1"/>
          </p:cNvSpPr>
          <p:nvPr/>
        </p:nvSpPr>
        <p:spPr bwMode="auto">
          <a:xfrm>
            <a:off x="3756025" y="6415088"/>
            <a:ext cx="1543050"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rgbClr val="000000"/>
                </a:solidFill>
                <a:cs typeface="Arial" charset="0"/>
              </a:rPr>
              <a:t>clean surface</a:t>
            </a:r>
          </a:p>
        </p:txBody>
      </p:sp>
      <p:sp>
        <p:nvSpPr>
          <p:cNvPr id="111623" name="Freeform 7"/>
          <p:cNvSpPr>
            <a:spLocks/>
          </p:cNvSpPr>
          <p:nvPr/>
        </p:nvSpPr>
        <p:spPr bwMode="auto">
          <a:xfrm>
            <a:off x="2435225" y="1700213"/>
            <a:ext cx="3768725" cy="3429000"/>
          </a:xfrm>
          <a:custGeom>
            <a:avLst/>
            <a:gdLst>
              <a:gd name="T0" fmla="*/ 2147483647 w 2374"/>
              <a:gd name="T1" fmla="*/ 2147483647 h 2160"/>
              <a:gd name="T2" fmla="*/ 2147483647 w 2374"/>
              <a:gd name="T3" fmla="*/ 2147483647 h 2160"/>
              <a:gd name="T4" fmla="*/ 2147483647 w 2374"/>
              <a:gd name="T5" fmla="*/ 2147483647 h 2160"/>
              <a:gd name="T6" fmla="*/ 2147483647 w 2374"/>
              <a:gd name="T7" fmla="*/ 2147483647 h 2160"/>
              <a:gd name="T8" fmla="*/ 2147483647 w 2374"/>
              <a:gd name="T9" fmla="*/ 2147483647 h 2160"/>
              <a:gd name="T10" fmla="*/ 2147483647 w 2374"/>
              <a:gd name="T11" fmla="*/ 2147483647 h 2160"/>
              <a:gd name="T12" fmla="*/ 2147483647 w 2374"/>
              <a:gd name="T13" fmla="*/ 2147483647 h 2160"/>
              <a:gd name="T14" fmla="*/ 2147483647 w 2374"/>
              <a:gd name="T15" fmla="*/ 2147483647 h 2160"/>
              <a:gd name="T16" fmla="*/ 2147483647 w 2374"/>
              <a:gd name="T17" fmla="*/ 2147483647 h 2160"/>
              <a:gd name="T18" fmla="*/ 2147483647 w 2374"/>
              <a:gd name="T19" fmla="*/ 2147483647 h 2160"/>
              <a:gd name="T20" fmla="*/ 2147483647 w 2374"/>
              <a:gd name="T21" fmla="*/ 2147483647 h 216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74" h="2160">
                <a:moveTo>
                  <a:pt x="975" y="720"/>
                </a:moveTo>
                <a:cubicBezTo>
                  <a:pt x="1266" y="845"/>
                  <a:pt x="1584" y="735"/>
                  <a:pt x="1796" y="799"/>
                </a:cubicBezTo>
                <a:cubicBezTo>
                  <a:pt x="2008" y="863"/>
                  <a:pt x="2153" y="961"/>
                  <a:pt x="2246" y="1107"/>
                </a:cubicBezTo>
                <a:cubicBezTo>
                  <a:pt x="2339" y="1253"/>
                  <a:pt x="2374" y="1530"/>
                  <a:pt x="2356" y="1675"/>
                </a:cubicBezTo>
                <a:cubicBezTo>
                  <a:pt x="2338" y="1820"/>
                  <a:pt x="2244" y="1896"/>
                  <a:pt x="2135" y="1975"/>
                </a:cubicBezTo>
                <a:cubicBezTo>
                  <a:pt x="2026" y="2054"/>
                  <a:pt x="1876" y="2136"/>
                  <a:pt x="1701" y="2148"/>
                </a:cubicBezTo>
                <a:cubicBezTo>
                  <a:pt x="1526" y="2160"/>
                  <a:pt x="1229" y="2129"/>
                  <a:pt x="1086" y="2046"/>
                </a:cubicBezTo>
                <a:cubicBezTo>
                  <a:pt x="943" y="1963"/>
                  <a:pt x="912" y="1823"/>
                  <a:pt x="841" y="1651"/>
                </a:cubicBezTo>
                <a:cubicBezTo>
                  <a:pt x="770" y="1479"/>
                  <a:pt x="791" y="1279"/>
                  <a:pt x="660" y="1012"/>
                </a:cubicBezTo>
                <a:cubicBezTo>
                  <a:pt x="529" y="745"/>
                  <a:pt x="0" y="98"/>
                  <a:pt x="52" y="49"/>
                </a:cubicBezTo>
                <a:cubicBezTo>
                  <a:pt x="104" y="0"/>
                  <a:pt x="675" y="615"/>
                  <a:pt x="975" y="720"/>
                </a:cubicBezTo>
                <a:close/>
              </a:path>
            </a:pathLst>
          </a:custGeom>
          <a:solidFill>
            <a:srgbClr val="FFF0B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11624" name="Group 8"/>
          <p:cNvGrpSpPr>
            <a:grpSpLocks/>
          </p:cNvGrpSpPr>
          <p:nvPr/>
        </p:nvGrpSpPr>
        <p:grpSpPr bwMode="auto">
          <a:xfrm>
            <a:off x="2212975" y="1603375"/>
            <a:ext cx="3359150" cy="3021013"/>
            <a:chOff x="11" y="1490"/>
            <a:chExt cx="2116" cy="1903"/>
          </a:xfrm>
        </p:grpSpPr>
        <p:sp>
          <p:nvSpPr>
            <p:cNvPr id="111626" name="Freeform 9"/>
            <p:cNvSpPr>
              <a:spLocks/>
            </p:cNvSpPr>
            <p:nvPr/>
          </p:nvSpPr>
          <p:spPr bwMode="auto">
            <a:xfrm>
              <a:off x="11" y="1543"/>
              <a:ext cx="2116" cy="1766"/>
            </a:xfrm>
            <a:custGeom>
              <a:avLst/>
              <a:gdLst>
                <a:gd name="T0" fmla="*/ 2020 w 2116"/>
                <a:gd name="T1" fmla="*/ 1766 h 1766"/>
                <a:gd name="T2" fmla="*/ 2096 w 2116"/>
                <a:gd name="T3" fmla="*/ 1668 h 1766"/>
                <a:gd name="T4" fmla="*/ 2017 w 2116"/>
                <a:gd name="T5" fmla="*/ 1369 h 1766"/>
                <a:gd name="T6" fmla="*/ 1504 w 2116"/>
                <a:gd name="T7" fmla="*/ 1029 h 1766"/>
                <a:gd name="T8" fmla="*/ 1054 w 2116"/>
                <a:gd name="T9" fmla="*/ 911 h 1766"/>
                <a:gd name="T10" fmla="*/ 819 w 2116"/>
                <a:gd name="T11" fmla="*/ 812 h 1766"/>
                <a:gd name="T12" fmla="*/ 711 w 2116"/>
                <a:gd name="T13" fmla="*/ 530 h 1766"/>
                <a:gd name="T14" fmla="*/ 413 w 2116"/>
                <a:gd name="T15" fmla="*/ 398 h 1766"/>
                <a:gd name="T16" fmla="*/ 299 w 2116"/>
                <a:gd name="T17" fmla="*/ 110 h 1766"/>
                <a:gd name="T18" fmla="*/ 0 w 2116"/>
                <a:gd name="T19" fmla="*/ 0 h 17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16" h="1766">
                  <a:moveTo>
                    <a:pt x="2020" y="1766"/>
                  </a:moveTo>
                  <a:cubicBezTo>
                    <a:pt x="2033" y="1750"/>
                    <a:pt x="2096" y="1734"/>
                    <a:pt x="2096" y="1668"/>
                  </a:cubicBezTo>
                  <a:cubicBezTo>
                    <a:pt x="2096" y="1602"/>
                    <a:pt x="2116" y="1475"/>
                    <a:pt x="2017" y="1369"/>
                  </a:cubicBezTo>
                  <a:cubicBezTo>
                    <a:pt x="1918" y="1263"/>
                    <a:pt x="1665" y="1105"/>
                    <a:pt x="1504" y="1029"/>
                  </a:cubicBezTo>
                  <a:cubicBezTo>
                    <a:pt x="1343" y="953"/>
                    <a:pt x="1168" y="947"/>
                    <a:pt x="1054" y="911"/>
                  </a:cubicBezTo>
                  <a:cubicBezTo>
                    <a:pt x="940" y="875"/>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1627" name="Freeform 10"/>
            <p:cNvSpPr>
              <a:spLocks/>
            </p:cNvSpPr>
            <p:nvPr/>
          </p:nvSpPr>
          <p:spPr bwMode="auto">
            <a:xfrm>
              <a:off x="131" y="1490"/>
              <a:ext cx="1930" cy="1903"/>
            </a:xfrm>
            <a:custGeom>
              <a:avLst/>
              <a:gdLst>
                <a:gd name="T0" fmla="*/ 1930 w 1930"/>
                <a:gd name="T1" fmla="*/ 1804 h 1903"/>
                <a:gd name="T2" fmla="*/ 1636 w 1930"/>
                <a:gd name="T3" fmla="*/ 1887 h 1903"/>
                <a:gd name="T4" fmla="*/ 1321 w 1930"/>
                <a:gd name="T5" fmla="*/ 1706 h 1903"/>
                <a:gd name="T6" fmla="*/ 1053 w 1930"/>
                <a:gd name="T7" fmla="*/ 1351 h 1903"/>
                <a:gd name="T8" fmla="*/ 911 w 1930"/>
                <a:gd name="T9" fmla="*/ 1051 h 1903"/>
                <a:gd name="T10" fmla="*/ 819 w 1930"/>
                <a:gd name="T11" fmla="*/ 812 h 1903"/>
                <a:gd name="T12" fmla="*/ 537 w 1930"/>
                <a:gd name="T13" fmla="*/ 706 h 1903"/>
                <a:gd name="T14" fmla="*/ 402 w 1930"/>
                <a:gd name="T15" fmla="*/ 409 h 1903"/>
                <a:gd name="T16" fmla="*/ 113 w 1930"/>
                <a:gd name="T17" fmla="*/ 298 h 1903"/>
                <a:gd name="T18" fmla="*/ 0 w 1930"/>
                <a:gd name="T19" fmla="*/ 0 h 190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30" h="1903">
                  <a:moveTo>
                    <a:pt x="1930" y="1804"/>
                  </a:moveTo>
                  <a:cubicBezTo>
                    <a:pt x="1881" y="1818"/>
                    <a:pt x="1737" y="1903"/>
                    <a:pt x="1636" y="1887"/>
                  </a:cubicBezTo>
                  <a:cubicBezTo>
                    <a:pt x="1535" y="1871"/>
                    <a:pt x="1418" y="1795"/>
                    <a:pt x="1321" y="1706"/>
                  </a:cubicBezTo>
                  <a:cubicBezTo>
                    <a:pt x="1224" y="1617"/>
                    <a:pt x="1121" y="1460"/>
                    <a:pt x="1053" y="1351"/>
                  </a:cubicBezTo>
                  <a:cubicBezTo>
                    <a:pt x="985" y="1242"/>
                    <a:pt x="950" y="1141"/>
                    <a:pt x="911" y="1051"/>
                  </a:cubicBezTo>
                  <a:cubicBezTo>
                    <a:pt x="872" y="961"/>
                    <a:pt x="881" y="869"/>
                    <a:pt x="819" y="812"/>
                  </a:cubicBezTo>
                  <a:cubicBezTo>
                    <a:pt x="757" y="755"/>
                    <a:pt x="606" y="773"/>
                    <a:pt x="537" y="706"/>
                  </a:cubicBezTo>
                  <a:cubicBezTo>
                    <a:pt x="467" y="640"/>
                    <a:pt x="473" y="477"/>
                    <a:pt x="402" y="409"/>
                  </a:cubicBezTo>
                  <a:cubicBezTo>
                    <a:pt x="330" y="341"/>
                    <a:pt x="180" y="367"/>
                    <a:pt x="113" y="298"/>
                  </a:cubicBezTo>
                  <a:cubicBezTo>
                    <a:pt x="46" y="229"/>
                    <a:pt x="19" y="51"/>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11625" name="Rectangle 11"/>
          <p:cNvSpPr>
            <a:spLocks noChangeArrowheads="1"/>
          </p:cNvSpPr>
          <p:nvPr/>
        </p:nvSpPr>
        <p:spPr bwMode="auto">
          <a:xfrm>
            <a:off x="4597400" y="3881438"/>
            <a:ext cx="225425" cy="225425"/>
          </a:xfrm>
          <a:prstGeom prst="rect">
            <a:avLst/>
          </a:prstGeom>
          <a:solidFill>
            <a:srgbClr val="FF0000"/>
          </a:solidFill>
          <a:ln w="9525">
            <a:miter lim="800000"/>
            <a:headEnd/>
            <a:tailEnd/>
          </a:ln>
          <a:effectLst/>
          <a:scene3d>
            <a:camera prst="legacyObliqueTopRight">
              <a:rot lat="20999993" lon="21299992" rev="0"/>
            </a:camera>
            <a:lightRig rig="legacyFlat3" dir="b"/>
          </a:scene3d>
          <a:sp3d extrusionH="4302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spTree>
    <p:extLst>
      <p:ext uri="{BB962C8B-B14F-4D97-AF65-F5344CB8AC3E}">
        <p14:creationId xmlns:p14="http://schemas.microsoft.com/office/powerpoint/2010/main" val="16445115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ChangeArrowheads="1"/>
          </p:cNvSpPr>
          <p:nvPr/>
        </p:nvSpPr>
        <p:spPr bwMode="auto">
          <a:xfrm>
            <a:off x="4251325" y="4400550"/>
            <a:ext cx="157163" cy="519113"/>
          </a:xfrm>
          <a:prstGeom prst="rect">
            <a:avLst/>
          </a:prstGeom>
          <a:solidFill>
            <a:schemeClr val="bg2"/>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58723" name="Rectangle 3"/>
          <p:cNvSpPr>
            <a:spLocks noGrp="1" noChangeArrowheads="1"/>
          </p:cNvSpPr>
          <p:nvPr>
            <p:ph type="title"/>
          </p:nvPr>
        </p:nvSpPr>
        <p:spPr>
          <a:xfrm>
            <a:off x="685800" y="0"/>
            <a:ext cx="7772400" cy="1143000"/>
          </a:xfrm>
          <a:noFill/>
        </p:spPr>
        <p:txBody>
          <a:bodyPr/>
          <a:lstStyle/>
          <a:p>
            <a:pPr eaLnBrk="1" hangingPunct="1"/>
            <a:r>
              <a:rPr lang="en-US" altLang="en-US" smtClean="0"/>
              <a:t>Beam Flicker</a:t>
            </a:r>
          </a:p>
        </p:txBody>
      </p:sp>
      <p:sp>
        <p:nvSpPr>
          <p:cNvPr id="158724" name="Text Box 4"/>
          <p:cNvSpPr txBox="1">
            <a:spLocks noChangeArrowheads="1"/>
          </p:cNvSpPr>
          <p:nvPr/>
        </p:nvSpPr>
        <p:spPr bwMode="auto">
          <a:xfrm>
            <a:off x="546100" y="1285875"/>
            <a:ext cx="8027988" cy="2284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b="1"/>
              <a:t>1/f noise or “flicker noise”</a:t>
            </a:r>
          </a:p>
          <a:p>
            <a:pPr eaLnBrk="1" hangingPunct="1">
              <a:spcBef>
                <a:spcPct val="0"/>
              </a:spcBef>
              <a:buFontTx/>
              <a:buNone/>
            </a:pPr>
            <a:endParaRPr lang="en-US" altLang="en-US" b="1"/>
          </a:p>
          <a:p>
            <a:pPr algn="ctr" eaLnBrk="1" hangingPunct="1">
              <a:spcBef>
                <a:spcPct val="0"/>
              </a:spcBef>
              <a:buFontTx/>
              <a:buNone/>
            </a:pPr>
            <a:r>
              <a:rPr lang="en-US" altLang="en-US" sz="2400" b="1"/>
              <a:t>comes from everything</a:t>
            </a:r>
          </a:p>
          <a:p>
            <a:pPr eaLnBrk="1" hangingPunct="1">
              <a:spcBef>
                <a:spcPct val="0"/>
              </a:spcBef>
              <a:buFontTx/>
              <a:buNone/>
            </a:pPr>
            <a:endParaRPr lang="en-US" altLang="en-US" sz="2400" b="1"/>
          </a:p>
          <a:p>
            <a:pPr eaLnBrk="1" hangingPunct="1">
              <a:spcBef>
                <a:spcPct val="0"/>
              </a:spcBef>
              <a:buFontTx/>
              <a:buNone/>
            </a:pPr>
            <a:endParaRPr lang="en-US" altLang="en-US" b="1">
              <a:cs typeface="Arial" charset="0"/>
            </a:endParaRPr>
          </a:p>
        </p:txBody>
      </p:sp>
      <p:pic>
        <p:nvPicPr>
          <p:cNvPr id="158725" name="Picture 5" descr="MCBS00780_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5050" y="3849688"/>
            <a:ext cx="935038"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6" name="Line 6"/>
          <p:cNvSpPr>
            <a:spLocks noChangeShapeType="1"/>
          </p:cNvSpPr>
          <p:nvPr/>
        </p:nvSpPr>
        <p:spPr bwMode="auto">
          <a:xfrm>
            <a:off x="1709738" y="4276725"/>
            <a:ext cx="2698750" cy="0"/>
          </a:xfrm>
          <a:prstGeom prst="line">
            <a:avLst/>
          </a:prstGeom>
          <a:noFill/>
          <a:ln w="762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8727" name="Line 7"/>
          <p:cNvSpPr>
            <a:spLocks noChangeShapeType="1"/>
          </p:cNvSpPr>
          <p:nvPr/>
        </p:nvSpPr>
        <p:spPr bwMode="auto">
          <a:xfrm>
            <a:off x="4389438" y="4276725"/>
            <a:ext cx="2698750" cy="0"/>
          </a:xfrm>
          <a:prstGeom prst="line">
            <a:avLst/>
          </a:prstGeom>
          <a:noFill/>
          <a:ln w="152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8728" name="Rectangle 8"/>
          <p:cNvSpPr>
            <a:spLocks noChangeArrowheads="1"/>
          </p:cNvSpPr>
          <p:nvPr/>
        </p:nvSpPr>
        <p:spPr bwMode="auto">
          <a:xfrm>
            <a:off x="4251325" y="3757613"/>
            <a:ext cx="157163" cy="519112"/>
          </a:xfrm>
          <a:prstGeom prst="rect">
            <a:avLst/>
          </a:prstGeom>
          <a:solidFill>
            <a:schemeClr val="bg2"/>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Tree>
    <p:extLst>
      <p:ext uri="{BB962C8B-B14F-4D97-AF65-F5344CB8AC3E}">
        <p14:creationId xmlns:p14="http://schemas.microsoft.com/office/powerpoint/2010/main" val="3205491933"/>
      </p:ext>
    </p:extLst>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Freeform 2"/>
          <p:cNvSpPr>
            <a:spLocks/>
          </p:cNvSpPr>
          <p:nvPr/>
        </p:nvSpPr>
        <p:spPr bwMode="auto">
          <a:xfrm>
            <a:off x="596900" y="2967038"/>
            <a:ext cx="4146550" cy="3598862"/>
          </a:xfrm>
          <a:custGeom>
            <a:avLst/>
            <a:gdLst>
              <a:gd name="T0" fmla="*/ 2147483647 w 2612"/>
              <a:gd name="T1" fmla="*/ 2147483647 h 2267"/>
              <a:gd name="T2" fmla="*/ 2147483647 w 2612"/>
              <a:gd name="T3" fmla="*/ 2147483647 h 2267"/>
              <a:gd name="T4" fmla="*/ 2147483647 w 2612"/>
              <a:gd name="T5" fmla="*/ 2147483647 h 2267"/>
              <a:gd name="T6" fmla="*/ 2147483647 w 2612"/>
              <a:gd name="T7" fmla="*/ 2147483647 h 2267"/>
              <a:gd name="T8" fmla="*/ 2147483647 w 2612"/>
              <a:gd name="T9" fmla="*/ 2147483647 h 2267"/>
              <a:gd name="T10" fmla="*/ 2147483647 w 2612"/>
              <a:gd name="T11" fmla="*/ 2147483647 h 2267"/>
              <a:gd name="T12" fmla="*/ 2147483647 w 2612"/>
              <a:gd name="T13" fmla="*/ 2147483647 h 2267"/>
              <a:gd name="T14" fmla="*/ 2147483647 w 2612"/>
              <a:gd name="T15" fmla="*/ 2147483647 h 2267"/>
              <a:gd name="T16" fmla="*/ 2147483647 w 2612"/>
              <a:gd name="T17" fmla="*/ 2147483647 h 2267"/>
              <a:gd name="T18" fmla="*/ 2147483647 w 2612"/>
              <a:gd name="T19" fmla="*/ 2147483647 h 2267"/>
              <a:gd name="T20" fmla="*/ 2147483647 w 2612"/>
              <a:gd name="T21" fmla="*/ 2147483647 h 2267"/>
              <a:gd name="T22" fmla="*/ 2147483647 w 2612"/>
              <a:gd name="T23" fmla="*/ 2147483647 h 226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12" h="2267">
                <a:moveTo>
                  <a:pt x="942" y="782"/>
                </a:moveTo>
                <a:cubicBezTo>
                  <a:pt x="1202" y="925"/>
                  <a:pt x="1421" y="848"/>
                  <a:pt x="1604" y="901"/>
                </a:cubicBezTo>
                <a:cubicBezTo>
                  <a:pt x="1787" y="954"/>
                  <a:pt x="1943" y="1003"/>
                  <a:pt x="2038" y="1098"/>
                </a:cubicBezTo>
                <a:cubicBezTo>
                  <a:pt x="2133" y="1193"/>
                  <a:pt x="2156" y="1344"/>
                  <a:pt x="2173" y="1469"/>
                </a:cubicBezTo>
                <a:cubicBezTo>
                  <a:pt x="2190" y="1594"/>
                  <a:pt x="2102" y="1723"/>
                  <a:pt x="2141" y="1847"/>
                </a:cubicBezTo>
                <a:cubicBezTo>
                  <a:pt x="2180" y="1971"/>
                  <a:pt x="2612" y="2153"/>
                  <a:pt x="2409" y="2210"/>
                </a:cubicBezTo>
                <a:cubicBezTo>
                  <a:pt x="2206" y="2267"/>
                  <a:pt x="1130" y="2243"/>
                  <a:pt x="926" y="2187"/>
                </a:cubicBezTo>
                <a:cubicBezTo>
                  <a:pt x="722" y="2131"/>
                  <a:pt x="1185" y="1974"/>
                  <a:pt x="1186" y="1871"/>
                </a:cubicBezTo>
                <a:cubicBezTo>
                  <a:pt x="1187" y="1768"/>
                  <a:pt x="1019" y="1710"/>
                  <a:pt x="934" y="1571"/>
                </a:cubicBezTo>
                <a:cubicBezTo>
                  <a:pt x="849" y="1432"/>
                  <a:pt x="821" y="1290"/>
                  <a:pt x="673" y="1035"/>
                </a:cubicBezTo>
                <a:cubicBezTo>
                  <a:pt x="525" y="780"/>
                  <a:pt x="0" y="84"/>
                  <a:pt x="45" y="42"/>
                </a:cubicBezTo>
                <a:cubicBezTo>
                  <a:pt x="90" y="0"/>
                  <a:pt x="682" y="639"/>
                  <a:pt x="942" y="782"/>
                </a:cubicBezTo>
                <a:close/>
              </a:path>
            </a:pathLst>
          </a:custGeom>
          <a:solidFill>
            <a:srgbClr val="FFF0B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43" name="Freeform 3"/>
          <p:cNvSpPr>
            <a:spLocks/>
          </p:cNvSpPr>
          <p:nvPr/>
        </p:nvSpPr>
        <p:spPr bwMode="auto">
          <a:xfrm>
            <a:off x="4606925" y="5570538"/>
            <a:ext cx="3497263" cy="1098550"/>
          </a:xfrm>
          <a:custGeom>
            <a:avLst/>
            <a:gdLst>
              <a:gd name="T0" fmla="*/ 2147483647 w 2203"/>
              <a:gd name="T1" fmla="*/ 2147483647 h 692"/>
              <a:gd name="T2" fmla="*/ 2147483647 w 2203"/>
              <a:gd name="T3" fmla="*/ 2147483647 h 692"/>
              <a:gd name="T4" fmla="*/ 2147483647 w 2203"/>
              <a:gd name="T5" fmla="*/ 2147483647 h 692"/>
              <a:gd name="T6" fmla="*/ 2147483647 w 2203"/>
              <a:gd name="T7" fmla="*/ 2147483647 h 692"/>
              <a:gd name="T8" fmla="*/ 2147483647 w 2203"/>
              <a:gd name="T9" fmla="*/ 2147483647 h 692"/>
              <a:gd name="T10" fmla="*/ 2147483647 w 2203"/>
              <a:gd name="T11" fmla="*/ 2147483647 h 692"/>
              <a:gd name="T12" fmla="*/ 2147483647 w 2203"/>
              <a:gd name="T13" fmla="*/ 2147483647 h 69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03" h="692">
                <a:moveTo>
                  <a:pt x="775" y="58"/>
                </a:moveTo>
                <a:cubicBezTo>
                  <a:pt x="937" y="0"/>
                  <a:pt x="1136" y="24"/>
                  <a:pt x="1304" y="58"/>
                </a:cubicBezTo>
                <a:cubicBezTo>
                  <a:pt x="1472" y="92"/>
                  <a:pt x="1677" y="172"/>
                  <a:pt x="1785" y="264"/>
                </a:cubicBezTo>
                <a:cubicBezTo>
                  <a:pt x="1893" y="356"/>
                  <a:pt x="2203" y="544"/>
                  <a:pt x="1951" y="610"/>
                </a:cubicBezTo>
                <a:cubicBezTo>
                  <a:pt x="1699" y="676"/>
                  <a:pt x="540" y="692"/>
                  <a:pt x="270" y="658"/>
                </a:cubicBezTo>
                <a:cubicBezTo>
                  <a:pt x="0" y="624"/>
                  <a:pt x="249" y="505"/>
                  <a:pt x="333" y="405"/>
                </a:cubicBezTo>
                <a:cubicBezTo>
                  <a:pt x="417" y="305"/>
                  <a:pt x="613" y="116"/>
                  <a:pt x="775" y="58"/>
                </a:cubicBezTo>
                <a:close/>
              </a:path>
            </a:pathLst>
          </a:custGeom>
          <a:solidFill>
            <a:srgbClr val="FFF0B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44" name="Rectangle 4"/>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sp>
        <p:nvSpPr>
          <p:cNvPr id="112645" name="Rectangle 5"/>
          <p:cNvSpPr>
            <a:spLocks noGrp="1" noChangeArrowheads="1"/>
          </p:cNvSpPr>
          <p:nvPr>
            <p:ph type="title"/>
          </p:nvPr>
        </p:nvSpPr>
        <p:spPr>
          <a:xfrm>
            <a:off x="457200" y="-207963"/>
            <a:ext cx="8229600" cy="1143001"/>
          </a:xfrm>
        </p:spPr>
        <p:txBody>
          <a:bodyPr/>
          <a:lstStyle/>
          <a:p>
            <a:pPr eaLnBrk="1" hangingPunct="1"/>
            <a:r>
              <a:rPr lang="en-US" altLang="en-US" smtClean="0"/>
              <a:t>Dabbing to remove excess</a:t>
            </a:r>
          </a:p>
        </p:txBody>
      </p:sp>
      <p:sp>
        <p:nvSpPr>
          <p:cNvPr id="112646" name="Rectangle 6" descr="Light downward diagonal"/>
          <p:cNvSpPr>
            <a:spLocks noChangeArrowheads="1"/>
          </p:cNvSpPr>
          <p:nvPr/>
        </p:nvSpPr>
        <p:spPr bwMode="auto">
          <a:xfrm>
            <a:off x="-350838" y="6337300"/>
            <a:ext cx="9858376" cy="520700"/>
          </a:xfrm>
          <a:prstGeom prst="rect">
            <a:avLst/>
          </a:prstGeom>
          <a:pattFill prst="ltDnDiag">
            <a:fgClr>
              <a:schemeClr val="accent2"/>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2800">
              <a:solidFill>
                <a:srgbClr val="000000"/>
              </a:solidFill>
              <a:cs typeface="Arial" charset="0"/>
            </a:endParaRPr>
          </a:p>
        </p:txBody>
      </p:sp>
      <p:sp>
        <p:nvSpPr>
          <p:cNvPr id="112647" name="Text Box 7"/>
          <p:cNvSpPr txBox="1">
            <a:spLocks noChangeArrowheads="1"/>
          </p:cNvSpPr>
          <p:nvPr/>
        </p:nvSpPr>
        <p:spPr bwMode="auto">
          <a:xfrm>
            <a:off x="3756025" y="6415088"/>
            <a:ext cx="1543050"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rgbClr val="000000"/>
                </a:solidFill>
                <a:cs typeface="Arial" charset="0"/>
              </a:rPr>
              <a:t>clean surface</a:t>
            </a:r>
          </a:p>
        </p:txBody>
      </p:sp>
      <p:grpSp>
        <p:nvGrpSpPr>
          <p:cNvPr id="112648" name="Group 8"/>
          <p:cNvGrpSpPr>
            <a:grpSpLocks/>
          </p:cNvGrpSpPr>
          <p:nvPr/>
        </p:nvGrpSpPr>
        <p:grpSpPr bwMode="auto">
          <a:xfrm>
            <a:off x="363538" y="2859088"/>
            <a:ext cx="3359150" cy="3021012"/>
            <a:chOff x="11" y="1490"/>
            <a:chExt cx="2116" cy="1903"/>
          </a:xfrm>
        </p:grpSpPr>
        <p:sp>
          <p:nvSpPr>
            <p:cNvPr id="112650" name="Freeform 9"/>
            <p:cNvSpPr>
              <a:spLocks/>
            </p:cNvSpPr>
            <p:nvPr/>
          </p:nvSpPr>
          <p:spPr bwMode="auto">
            <a:xfrm>
              <a:off x="11" y="1543"/>
              <a:ext cx="2116" cy="1766"/>
            </a:xfrm>
            <a:custGeom>
              <a:avLst/>
              <a:gdLst>
                <a:gd name="T0" fmla="*/ 2020 w 2116"/>
                <a:gd name="T1" fmla="*/ 1766 h 1766"/>
                <a:gd name="T2" fmla="*/ 2096 w 2116"/>
                <a:gd name="T3" fmla="*/ 1668 h 1766"/>
                <a:gd name="T4" fmla="*/ 2017 w 2116"/>
                <a:gd name="T5" fmla="*/ 1369 h 1766"/>
                <a:gd name="T6" fmla="*/ 1504 w 2116"/>
                <a:gd name="T7" fmla="*/ 1029 h 1766"/>
                <a:gd name="T8" fmla="*/ 1054 w 2116"/>
                <a:gd name="T9" fmla="*/ 911 h 1766"/>
                <a:gd name="T10" fmla="*/ 819 w 2116"/>
                <a:gd name="T11" fmla="*/ 812 h 1766"/>
                <a:gd name="T12" fmla="*/ 711 w 2116"/>
                <a:gd name="T13" fmla="*/ 530 h 1766"/>
                <a:gd name="T14" fmla="*/ 413 w 2116"/>
                <a:gd name="T15" fmla="*/ 398 h 1766"/>
                <a:gd name="T16" fmla="*/ 299 w 2116"/>
                <a:gd name="T17" fmla="*/ 110 h 1766"/>
                <a:gd name="T18" fmla="*/ 0 w 2116"/>
                <a:gd name="T19" fmla="*/ 0 h 17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16" h="1766">
                  <a:moveTo>
                    <a:pt x="2020" y="1766"/>
                  </a:moveTo>
                  <a:cubicBezTo>
                    <a:pt x="2033" y="1750"/>
                    <a:pt x="2096" y="1734"/>
                    <a:pt x="2096" y="1668"/>
                  </a:cubicBezTo>
                  <a:cubicBezTo>
                    <a:pt x="2096" y="1602"/>
                    <a:pt x="2116" y="1475"/>
                    <a:pt x="2017" y="1369"/>
                  </a:cubicBezTo>
                  <a:cubicBezTo>
                    <a:pt x="1918" y="1263"/>
                    <a:pt x="1665" y="1105"/>
                    <a:pt x="1504" y="1029"/>
                  </a:cubicBezTo>
                  <a:cubicBezTo>
                    <a:pt x="1343" y="953"/>
                    <a:pt x="1168" y="947"/>
                    <a:pt x="1054" y="911"/>
                  </a:cubicBezTo>
                  <a:cubicBezTo>
                    <a:pt x="940" y="875"/>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51" name="Freeform 10"/>
            <p:cNvSpPr>
              <a:spLocks/>
            </p:cNvSpPr>
            <p:nvPr/>
          </p:nvSpPr>
          <p:spPr bwMode="auto">
            <a:xfrm>
              <a:off x="131" y="1490"/>
              <a:ext cx="1930" cy="1903"/>
            </a:xfrm>
            <a:custGeom>
              <a:avLst/>
              <a:gdLst>
                <a:gd name="T0" fmla="*/ 1930 w 1930"/>
                <a:gd name="T1" fmla="*/ 1804 h 1903"/>
                <a:gd name="T2" fmla="*/ 1636 w 1930"/>
                <a:gd name="T3" fmla="*/ 1887 h 1903"/>
                <a:gd name="T4" fmla="*/ 1321 w 1930"/>
                <a:gd name="T5" fmla="*/ 1706 h 1903"/>
                <a:gd name="T6" fmla="*/ 1053 w 1930"/>
                <a:gd name="T7" fmla="*/ 1351 h 1903"/>
                <a:gd name="T8" fmla="*/ 911 w 1930"/>
                <a:gd name="T9" fmla="*/ 1051 h 1903"/>
                <a:gd name="T10" fmla="*/ 819 w 1930"/>
                <a:gd name="T11" fmla="*/ 812 h 1903"/>
                <a:gd name="T12" fmla="*/ 537 w 1930"/>
                <a:gd name="T13" fmla="*/ 706 h 1903"/>
                <a:gd name="T14" fmla="*/ 402 w 1930"/>
                <a:gd name="T15" fmla="*/ 409 h 1903"/>
                <a:gd name="T16" fmla="*/ 113 w 1930"/>
                <a:gd name="T17" fmla="*/ 298 h 1903"/>
                <a:gd name="T18" fmla="*/ 0 w 1930"/>
                <a:gd name="T19" fmla="*/ 0 h 190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30" h="1903">
                  <a:moveTo>
                    <a:pt x="1930" y="1804"/>
                  </a:moveTo>
                  <a:cubicBezTo>
                    <a:pt x="1881" y="1818"/>
                    <a:pt x="1737" y="1903"/>
                    <a:pt x="1636" y="1887"/>
                  </a:cubicBezTo>
                  <a:cubicBezTo>
                    <a:pt x="1535" y="1871"/>
                    <a:pt x="1418" y="1795"/>
                    <a:pt x="1321" y="1706"/>
                  </a:cubicBezTo>
                  <a:cubicBezTo>
                    <a:pt x="1224" y="1617"/>
                    <a:pt x="1121" y="1460"/>
                    <a:pt x="1053" y="1351"/>
                  </a:cubicBezTo>
                  <a:cubicBezTo>
                    <a:pt x="985" y="1242"/>
                    <a:pt x="950" y="1141"/>
                    <a:pt x="911" y="1051"/>
                  </a:cubicBezTo>
                  <a:cubicBezTo>
                    <a:pt x="872" y="961"/>
                    <a:pt x="881" y="869"/>
                    <a:pt x="819" y="812"/>
                  </a:cubicBezTo>
                  <a:cubicBezTo>
                    <a:pt x="757" y="755"/>
                    <a:pt x="606" y="773"/>
                    <a:pt x="537" y="706"/>
                  </a:cubicBezTo>
                  <a:cubicBezTo>
                    <a:pt x="467" y="640"/>
                    <a:pt x="473" y="477"/>
                    <a:pt x="402" y="409"/>
                  </a:cubicBezTo>
                  <a:cubicBezTo>
                    <a:pt x="330" y="341"/>
                    <a:pt x="180" y="367"/>
                    <a:pt x="113" y="298"/>
                  </a:cubicBezTo>
                  <a:cubicBezTo>
                    <a:pt x="46" y="229"/>
                    <a:pt x="19" y="51"/>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12649" name="Rectangle 11"/>
          <p:cNvSpPr>
            <a:spLocks noChangeArrowheads="1"/>
          </p:cNvSpPr>
          <p:nvPr/>
        </p:nvSpPr>
        <p:spPr bwMode="auto">
          <a:xfrm>
            <a:off x="2747963" y="5137150"/>
            <a:ext cx="225425" cy="225425"/>
          </a:xfrm>
          <a:prstGeom prst="rect">
            <a:avLst/>
          </a:prstGeom>
          <a:solidFill>
            <a:srgbClr val="FF0000"/>
          </a:solidFill>
          <a:ln w="9525">
            <a:miter lim="800000"/>
            <a:headEnd/>
            <a:tailEnd/>
          </a:ln>
          <a:effectLst/>
          <a:scene3d>
            <a:camera prst="legacyObliqueTopRight">
              <a:rot lat="20999993" lon="21299992" rev="0"/>
            </a:camera>
            <a:lightRig rig="legacyFlat3" dir="b"/>
          </a:scene3d>
          <a:sp3d extrusionH="4302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spTree>
    <p:extLst>
      <p:ext uri="{BB962C8B-B14F-4D97-AF65-F5344CB8AC3E}">
        <p14:creationId xmlns:p14="http://schemas.microsoft.com/office/powerpoint/2010/main" val="60219390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Freeform 2"/>
          <p:cNvSpPr>
            <a:spLocks/>
          </p:cNvSpPr>
          <p:nvPr/>
        </p:nvSpPr>
        <p:spPr bwMode="auto">
          <a:xfrm>
            <a:off x="1743075" y="5718175"/>
            <a:ext cx="3000375" cy="847725"/>
          </a:xfrm>
          <a:custGeom>
            <a:avLst/>
            <a:gdLst>
              <a:gd name="T0" fmla="*/ 2147483647 w 1890"/>
              <a:gd name="T1" fmla="*/ 2147483647 h 534"/>
              <a:gd name="T2" fmla="*/ 2147483647 w 1890"/>
              <a:gd name="T3" fmla="*/ 2147483647 h 534"/>
              <a:gd name="T4" fmla="*/ 2147483647 w 1890"/>
              <a:gd name="T5" fmla="*/ 2147483647 h 534"/>
              <a:gd name="T6" fmla="*/ 2147483647 w 1890"/>
              <a:gd name="T7" fmla="*/ 2147483647 h 534"/>
              <a:gd name="T8" fmla="*/ 2147483647 w 1890"/>
              <a:gd name="T9" fmla="*/ 2147483647 h 534"/>
              <a:gd name="T10" fmla="*/ 2147483647 w 1890"/>
              <a:gd name="T11" fmla="*/ 2147483647 h 53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90" h="534">
                <a:moveTo>
                  <a:pt x="1419" y="114"/>
                </a:moveTo>
                <a:cubicBezTo>
                  <a:pt x="1665" y="220"/>
                  <a:pt x="1890" y="420"/>
                  <a:pt x="1687" y="477"/>
                </a:cubicBezTo>
                <a:cubicBezTo>
                  <a:pt x="1484" y="534"/>
                  <a:pt x="408" y="510"/>
                  <a:pt x="204" y="454"/>
                </a:cubicBezTo>
                <a:cubicBezTo>
                  <a:pt x="0" y="398"/>
                  <a:pt x="335" y="213"/>
                  <a:pt x="464" y="138"/>
                </a:cubicBezTo>
                <a:cubicBezTo>
                  <a:pt x="593" y="63"/>
                  <a:pt x="818" y="8"/>
                  <a:pt x="977" y="4"/>
                </a:cubicBezTo>
                <a:cubicBezTo>
                  <a:pt x="1136" y="0"/>
                  <a:pt x="1327" y="91"/>
                  <a:pt x="1419" y="114"/>
                </a:cubicBezTo>
                <a:close/>
              </a:path>
            </a:pathLst>
          </a:custGeom>
          <a:solidFill>
            <a:srgbClr val="FFF0B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667" name="Freeform 3"/>
          <p:cNvSpPr>
            <a:spLocks/>
          </p:cNvSpPr>
          <p:nvPr/>
        </p:nvSpPr>
        <p:spPr bwMode="auto">
          <a:xfrm>
            <a:off x="4606925" y="5570538"/>
            <a:ext cx="3497263" cy="1098550"/>
          </a:xfrm>
          <a:custGeom>
            <a:avLst/>
            <a:gdLst>
              <a:gd name="T0" fmla="*/ 2147483647 w 2203"/>
              <a:gd name="T1" fmla="*/ 2147483647 h 692"/>
              <a:gd name="T2" fmla="*/ 2147483647 w 2203"/>
              <a:gd name="T3" fmla="*/ 2147483647 h 692"/>
              <a:gd name="T4" fmla="*/ 2147483647 w 2203"/>
              <a:gd name="T5" fmla="*/ 2147483647 h 692"/>
              <a:gd name="T6" fmla="*/ 2147483647 w 2203"/>
              <a:gd name="T7" fmla="*/ 2147483647 h 692"/>
              <a:gd name="T8" fmla="*/ 2147483647 w 2203"/>
              <a:gd name="T9" fmla="*/ 2147483647 h 692"/>
              <a:gd name="T10" fmla="*/ 2147483647 w 2203"/>
              <a:gd name="T11" fmla="*/ 2147483647 h 692"/>
              <a:gd name="T12" fmla="*/ 2147483647 w 2203"/>
              <a:gd name="T13" fmla="*/ 2147483647 h 69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03" h="692">
                <a:moveTo>
                  <a:pt x="775" y="58"/>
                </a:moveTo>
                <a:cubicBezTo>
                  <a:pt x="937" y="0"/>
                  <a:pt x="1136" y="24"/>
                  <a:pt x="1304" y="58"/>
                </a:cubicBezTo>
                <a:cubicBezTo>
                  <a:pt x="1472" y="92"/>
                  <a:pt x="1677" y="172"/>
                  <a:pt x="1785" y="264"/>
                </a:cubicBezTo>
                <a:cubicBezTo>
                  <a:pt x="1893" y="356"/>
                  <a:pt x="2203" y="544"/>
                  <a:pt x="1951" y="610"/>
                </a:cubicBezTo>
                <a:cubicBezTo>
                  <a:pt x="1699" y="676"/>
                  <a:pt x="540" y="692"/>
                  <a:pt x="270" y="658"/>
                </a:cubicBezTo>
                <a:cubicBezTo>
                  <a:pt x="0" y="624"/>
                  <a:pt x="249" y="505"/>
                  <a:pt x="333" y="405"/>
                </a:cubicBezTo>
                <a:cubicBezTo>
                  <a:pt x="417" y="305"/>
                  <a:pt x="613" y="116"/>
                  <a:pt x="775" y="58"/>
                </a:cubicBezTo>
                <a:close/>
              </a:path>
            </a:pathLst>
          </a:custGeom>
          <a:solidFill>
            <a:srgbClr val="FFF0B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668" name="Rectangle 4"/>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sp>
        <p:nvSpPr>
          <p:cNvPr id="113669" name="Rectangle 5"/>
          <p:cNvSpPr>
            <a:spLocks noGrp="1" noChangeArrowheads="1"/>
          </p:cNvSpPr>
          <p:nvPr>
            <p:ph type="title"/>
          </p:nvPr>
        </p:nvSpPr>
        <p:spPr>
          <a:xfrm>
            <a:off x="457200" y="-207963"/>
            <a:ext cx="8229600" cy="1143001"/>
          </a:xfrm>
        </p:spPr>
        <p:txBody>
          <a:bodyPr/>
          <a:lstStyle/>
          <a:p>
            <a:pPr eaLnBrk="1" hangingPunct="1"/>
            <a:r>
              <a:rPr lang="en-US" altLang="en-US" smtClean="0"/>
              <a:t>Dabbing to remove excess</a:t>
            </a:r>
          </a:p>
        </p:txBody>
      </p:sp>
      <p:sp>
        <p:nvSpPr>
          <p:cNvPr id="113670" name="Rectangle 6" descr="Light downward diagonal"/>
          <p:cNvSpPr>
            <a:spLocks noChangeArrowheads="1"/>
          </p:cNvSpPr>
          <p:nvPr/>
        </p:nvSpPr>
        <p:spPr bwMode="auto">
          <a:xfrm>
            <a:off x="-350838" y="6337300"/>
            <a:ext cx="9858376" cy="520700"/>
          </a:xfrm>
          <a:prstGeom prst="rect">
            <a:avLst/>
          </a:prstGeom>
          <a:pattFill prst="ltDnDiag">
            <a:fgClr>
              <a:schemeClr val="accent2"/>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2800">
              <a:solidFill>
                <a:srgbClr val="000000"/>
              </a:solidFill>
              <a:cs typeface="Arial" charset="0"/>
            </a:endParaRPr>
          </a:p>
        </p:txBody>
      </p:sp>
      <p:sp>
        <p:nvSpPr>
          <p:cNvPr id="113671" name="Text Box 7"/>
          <p:cNvSpPr txBox="1">
            <a:spLocks noChangeArrowheads="1"/>
          </p:cNvSpPr>
          <p:nvPr/>
        </p:nvSpPr>
        <p:spPr bwMode="auto">
          <a:xfrm>
            <a:off x="3756025" y="6415088"/>
            <a:ext cx="1543050"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rgbClr val="000000"/>
                </a:solidFill>
                <a:cs typeface="Arial" charset="0"/>
              </a:rPr>
              <a:t>clean surface</a:t>
            </a:r>
          </a:p>
        </p:txBody>
      </p:sp>
      <p:sp>
        <p:nvSpPr>
          <p:cNvPr id="113672" name="Freeform 8"/>
          <p:cNvSpPr>
            <a:spLocks/>
          </p:cNvSpPr>
          <p:nvPr/>
        </p:nvSpPr>
        <p:spPr bwMode="auto">
          <a:xfrm>
            <a:off x="-887413" y="2390775"/>
            <a:ext cx="3317876" cy="3122613"/>
          </a:xfrm>
          <a:custGeom>
            <a:avLst/>
            <a:gdLst>
              <a:gd name="T0" fmla="*/ 2147483647 w 2090"/>
              <a:gd name="T1" fmla="*/ 2147483647 h 1967"/>
              <a:gd name="T2" fmla="*/ 2147483647 w 2090"/>
              <a:gd name="T3" fmla="*/ 2147483647 h 1967"/>
              <a:gd name="T4" fmla="*/ 2147483647 w 2090"/>
              <a:gd name="T5" fmla="*/ 2147483647 h 1967"/>
              <a:gd name="T6" fmla="*/ 2147483647 w 2090"/>
              <a:gd name="T7" fmla="*/ 2147483647 h 1967"/>
              <a:gd name="T8" fmla="*/ 2147483647 w 2090"/>
              <a:gd name="T9" fmla="*/ 2147483647 h 1967"/>
              <a:gd name="T10" fmla="*/ 2147483647 w 2090"/>
              <a:gd name="T11" fmla="*/ 2147483647 h 1967"/>
              <a:gd name="T12" fmla="*/ 2147483647 w 2090"/>
              <a:gd name="T13" fmla="*/ 2147483647 h 1967"/>
              <a:gd name="T14" fmla="*/ 2147483647 w 2090"/>
              <a:gd name="T15" fmla="*/ 2147483647 h 1967"/>
              <a:gd name="T16" fmla="*/ 2147483647 w 2090"/>
              <a:gd name="T17" fmla="*/ 2147483647 h 1967"/>
              <a:gd name="T18" fmla="*/ 2147483647 w 2090"/>
              <a:gd name="T19" fmla="*/ 2147483647 h 1967"/>
              <a:gd name="T20" fmla="*/ 2147483647 w 2090"/>
              <a:gd name="T21" fmla="*/ 2147483647 h 19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90" h="1967">
                <a:moveTo>
                  <a:pt x="1513" y="956"/>
                </a:moveTo>
                <a:cubicBezTo>
                  <a:pt x="1680" y="1032"/>
                  <a:pt x="1807" y="1098"/>
                  <a:pt x="1900" y="1193"/>
                </a:cubicBezTo>
                <a:cubicBezTo>
                  <a:pt x="1993" y="1288"/>
                  <a:pt x="2056" y="1422"/>
                  <a:pt x="2073" y="1524"/>
                </a:cubicBezTo>
                <a:cubicBezTo>
                  <a:pt x="2090" y="1626"/>
                  <a:pt x="2068" y="1734"/>
                  <a:pt x="2002" y="1808"/>
                </a:cubicBezTo>
                <a:cubicBezTo>
                  <a:pt x="1936" y="1882"/>
                  <a:pt x="1809" y="1967"/>
                  <a:pt x="1679" y="1966"/>
                </a:cubicBezTo>
                <a:cubicBezTo>
                  <a:pt x="1549" y="1965"/>
                  <a:pt x="1338" y="1875"/>
                  <a:pt x="1221" y="1800"/>
                </a:cubicBezTo>
                <a:cubicBezTo>
                  <a:pt x="1104" y="1725"/>
                  <a:pt x="1060" y="1653"/>
                  <a:pt x="977" y="1516"/>
                </a:cubicBezTo>
                <a:cubicBezTo>
                  <a:pt x="894" y="1379"/>
                  <a:pt x="882" y="1226"/>
                  <a:pt x="724" y="980"/>
                </a:cubicBezTo>
                <a:cubicBezTo>
                  <a:pt x="566" y="734"/>
                  <a:pt x="0" y="82"/>
                  <a:pt x="29" y="41"/>
                </a:cubicBezTo>
                <a:cubicBezTo>
                  <a:pt x="58" y="0"/>
                  <a:pt x="651" y="583"/>
                  <a:pt x="898" y="735"/>
                </a:cubicBezTo>
                <a:cubicBezTo>
                  <a:pt x="1145" y="887"/>
                  <a:pt x="1346" y="880"/>
                  <a:pt x="1513" y="956"/>
                </a:cubicBezTo>
                <a:close/>
              </a:path>
            </a:pathLst>
          </a:custGeom>
          <a:solidFill>
            <a:srgbClr val="FFF0B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13673" name="Group 9"/>
          <p:cNvGrpSpPr>
            <a:grpSpLocks/>
          </p:cNvGrpSpPr>
          <p:nvPr/>
        </p:nvGrpSpPr>
        <p:grpSpPr bwMode="auto">
          <a:xfrm>
            <a:off x="-1146175" y="2281238"/>
            <a:ext cx="3359150" cy="3021012"/>
            <a:chOff x="11" y="1490"/>
            <a:chExt cx="2116" cy="1903"/>
          </a:xfrm>
        </p:grpSpPr>
        <p:sp>
          <p:nvSpPr>
            <p:cNvPr id="113675" name="Freeform 10"/>
            <p:cNvSpPr>
              <a:spLocks/>
            </p:cNvSpPr>
            <p:nvPr/>
          </p:nvSpPr>
          <p:spPr bwMode="auto">
            <a:xfrm>
              <a:off x="11" y="1543"/>
              <a:ext cx="2116" cy="1766"/>
            </a:xfrm>
            <a:custGeom>
              <a:avLst/>
              <a:gdLst>
                <a:gd name="T0" fmla="*/ 2020 w 2116"/>
                <a:gd name="T1" fmla="*/ 1766 h 1766"/>
                <a:gd name="T2" fmla="*/ 2096 w 2116"/>
                <a:gd name="T3" fmla="*/ 1668 h 1766"/>
                <a:gd name="T4" fmla="*/ 2017 w 2116"/>
                <a:gd name="T5" fmla="*/ 1369 h 1766"/>
                <a:gd name="T6" fmla="*/ 1504 w 2116"/>
                <a:gd name="T7" fmla="*/ 1029 h 1766"/>
                <a:gd name="T8" fmla="*/ 1054 w 2116"/>
                <a:gd name="T9" fmla="*/ 911 h 1766"/>
                <a:gd name="T10" fmla="*/ 819 w 2116"/>
                <a:gd name="T11" fmla="*/ 812 h 1766"/>
                <a:gd name="T12" fmla="*/ 711 w 2116"/>
                <a:gd name="T13" fmla="*/ 530 h 1766"/>
                <a:gd name="T14" fmla="*/ 413 w 2116"/>
                <a:gd name="T15" fmla="*/ 398 h 1766"/>
                <a:gd name="T16" fmla="*/ 299 w 2116"/>
                <a:gd name="T17" fmla="*/ 110 h 1766"/>
                <a:gd name="T18" fmla="*/ 0 w 2116"/>
                <a:gd name="T19" fmla="*/ 0 h 17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16" h="1766">
                  <a:moveTo>
                    <a:pt x="2020" y="1766"/>
                  </a:moveTo>
                  <a:cubicBezTo>
                    <a:pt x="2033" y="1750"/>
                    <a:pt x="2096" y="1734"/>
                    <a:pt x="2096" y="1668"/>
                  </a:cubicBezTo>
                  <a:cubicBezTo>
                    <a:pt x="2096" y="1602"/>
                    <a:pt x="2116" y="1475"/>
                    <a:pt x="2017" y="1369"/>
                  </a:cubicBezTo>
                  <a:cubicBezTo>
                    <a:pt x="1918" y="1263"/>
                    <a:pt x="1665" y="1105"/>
                    <a:pt x="1504" y="1029"/>
                  </a:cubicBezTo>
                  <a:cubicBezTo>
                    <a:pt x="1343" y="953"/>
                    <a:pt x="1168" y="947"/>
                    <a:pt x="1054" y="911"/>
                  </a:cubicBezTo>
                  <a:cubicBezTo>
                    <a:pt x="940" y="875"/>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676" name="Freeform 11"/>
            <p:cNvSpPr>
              <a:spLocks/>
            </p:cNvSpPr>
            <p:nvPr/>
          </p:nvSpPr>
          <p:spPr bwMode="auto">
            <a:xfrm>
              <a:off x="131" y="1490"/>
              <a:ext cx="1930" cy="1903"/>
            </a:xfrm>
            <a:custGeom>
              <a:avLst/>
              <a:gdLst>
                <a:gd name="T0" fmla="*/ 1930 w 1930"/>
                <a:gd name="T1" fmla="*/ 1804 h 1903"/>
                <a:gd name="T2" fmla="*/ 1636 w 1930"/>
                <a:gd name="T3" fmla="*/ 1887 h 1903"/>
                <a:gd name="T4" fmla="*/ 1321 w 1930"/>
                <a:gd name="T5" fmla="*/ 1706 h 1903"/>
                <a:gd name="T6" fmla="*/ 1053 w 1930"/>
                <a:gd name="T7" fmla="*/ 1351 h 1903"/>
                <a:gd name="T8" fmla="*/ 911 w 1930"/>
                <a:gd name="T9" fmla="*/ 1051 h 1903"/>
                <a:gd name="T10" fmla="*/ 819 w 1930"/>
                <a:gd name="T11" fmla="*/ 812 h 1903"/>
                <a:gd name="T12" fmla="*/ 537 w 1930"/>
                <a:gd name="T13" fmla="*/ 706 h 1903"/>
                <a:gd name="T14" fmla="*/ 402 w 1930"/>
                <a:gd name="T15" fmla="*/ 409 h 1903"/>
                <a:gd name="T16" fmla="*/ 113 w 1930"/>
                <a:gd name="T17" fmla="*/ 298 h 1903"/>
                <a:gd name="T18" fmla="*/ 0 w 1930"/>
                <a:gd name="T19" fmla="*/ 0 h 190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30" h="1903">
                  <a:moveTo>
                    <a:pt x="1930" y="1804"/>
                  </a:moveTo>
                  <a:cubicBezTo>
                    <a:pt x="1881" y="1818"/>
                    <a:pt x="1737" y="1903"/>
                    <a:pt x="1636" y="1887"/>
                  </a:cubicBezTo>
                  <a:cubicBezTo>
                    <a:pt x="1535" y="1871"/>
                    <a:pt x="1418" y="1795"/>
                    <a:pt x="1321" y="1706"/>
                  </a:cubicBezTo>
                  <a:cubicBezTo>
                    <a:pt x="1224" y="1617"/>
                    <a:pt x="1121" y="1460"/>
                    <a:pt x="1053" y="1351"/>
                  </a:cubicBezTo>
                  <a:cubicBezTo>
                    <a:pt x="985" y="1242"/>
                    <a:pt x="950" y="1141"/>
                    <a:pt x="911" y="1051"/>
                  </a:cubicBezTo>
                  <a:cubicBezTo>
                    <a:pt x="872" y="961"/>
                    <a:pt x="881" y="869"/>
                    <a:pt x="819" y="812"/>
                  </a:cubicBezTo>
                  <a:cubicBezTo>
                    <a:pt x="757" y="755"/>
                    <a:pt x="606" y="773"/>
                    <a:pt x="537" y="706"/>
                  </a:cubicBezTo>
                  <a:cubicBezTo>
                    <a:pt x="467" y="640"/>
                    <a:pt x="473" y="477"/>
                    <a:pt x="402" y="409"/>
                  </a:cubicBezTo>
                  <a:cubicBezTo>
                    <a:pt x="330" y="341"/>
                    <a:pt x="180" y="367"/>
                    <a:pt x="113" y="298"/>
                  </a:cubicBezTo>
                  <a:cubicBezTo>
                    <a:pt x="46" y="229"/>
                    <a:pt x="19" y="51"/>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13674" name="Rectangle 12"/>
          <p:cNvSpPr>
            <a:spLocks noChangeArrowheads="1"/>
          </p:cNvSpPr>
          <p:nvPr/>
        </p:nvSpPr>
        <p:spPr bwMode="auto">
          <a:xfrm>
            <a:off x="1238250" y="4559300"/>
            <a:ext cx="225425" cy="225425"/>
          </a:xfrm>
          <a:prstGeom prst="rect">
            <a:avLst/>
          </a:prstGeom>
          <a:solidFill>
            <a:srgbClr val="FF0000"/>
          </a:solidFill>
          <a:ln w="9525">
            <a:miter lim="800000"/>
            <a:headEnd/>
            <a:tailEnd/>
          </a:ln>
          <a:effectLst/>
          <a:scene3d>
            <a:camera prst="legacyObliqueTopRight">
              <a:rot lat="20999993" lon="21299992" rev="0"/>
            </a:camera>
            <a:lightRig rig="legacyFlat3" dir="b"/>
          </a:scene3d>
          <a:sp3d extrusionH="4302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spTree>
    <p:extLst>
      <p:ext uri="{BB962C8B-B14F-4D97-AF65-F5344CB8AC3E}">
        <p14:creationId xmlns:p14="http://schemas.microsoft.com/office/powerpoint/2010/main" val="40058462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Freeform 2"/>
          <p:cNvSpPr>
            <a:spLocks/>
          </p:cNvSpPr>
          <p:nvPr/>
        </p:nvSpPr>
        <p:spPr bwMode="auto">
          <a:xfrm>
            <a:off x="-827088" y="4578350"/>
            <a:ext cx="2268538" cy="2051050"/>
          </a:xfrm>
          <a:custGeom>
            <a:avLst/>
            <a:gdLst>
              <a:gd name="T0" fmla="*/ 2147483647 w 1429"/>
              <a:gd name="T1" fmla="*/ 2147483647 h 1292"/>
              <a:gd name="T2" fmla="*/ 2147483647 w 1429"/>
              <a:gd name="T3" fmla="*/ 2147483647 h 1292"/>
              <a:gd name="T4" fmla="*/ 2147483647 w 1429"/>
              <a:gd name="T5" fmla="*/ 2147483647 h 1292"/>
              <a:gd name="T6" fmla="*/ 2147483647 w 1429"/>
              <a:gd name="T7" fmla="*/ 2147483647 h 1292"/>
              <a:gd name="T8" fmla="*/ 2147483647 w 1429"/>
              <a:gd name="T9" fmla="*/ 2147483647 h 1292"/>
              <a:gd name="T10" fmla="*/ 2147483647 w 1429"/>
              <a:gd name="T11" fmla="*/ 2147483647 h 1292"/>
              <a:gd name="T12" fmla="*/ 2147483647 w 1429"/>
              <a:gd name="T13" fmla="*/ 2147483647 h 1292"/>
              <a:gd name="T14" fmla="*/ 2147483647 w 1429"/>
              <a:gd name="T15" fmla="*/ 2147483647 h 1292"/>
              <a:gd name="T16" fmla="*/ 2147483647 w 1429"/>
              <a:gd name="T17" fmla="*/ 2147483647 h 1292"/>
              <a:gd name="T18" fmla="*/ 2147483647 w 1429"/>
              <a:gd name="T19" fmla="*/ 2147483647 h 1292"/>
              <a:gd name="T20" fmla="*/ 2147483647 w 1429"/>
              <a:gd name="T21" fmla="*/ 2147483647 h 1292"/>
              <a:gd name="T22" fmla="*/ 2147483647 w 1429"/>
              <a:gd name="T23" fmla="*/ 2147483647 h 1292"/>
              <a:gd name="T24" fmla="*/ 2147483647 w 1429"/>
              <a:gd name="T25" fmla="*/ 2147483647 h 12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29" h="1292">
                <a:moveTo>
                  <a:pt x="727" y="218"/>
                </a:moveTo>
                <a:cubicBezTo>
                  <a:pt x="881" y="287"/>
                  <a:pt x="961" y="367"/>
                  <a:pt x="1039" y="449"/>
                </a:cubicBezTo>
                <a:cubicBezTo>
                  <a:pt x="1117" y="531"/>
                  <a:pt x="1166" y="622"/>
                  <a:pt x="1196" y="712"/>
                </a:cubicBezTo>
                <a:cubicBezTo>
                  <a:pt x="1226" y="802"/>
                  <a:pt x="1192" y="912"/>
                  <a:pt x="1222" y="990"/>
                </a:cubicBezTo>
                <a:cubicBezTo>
                  <a:pt x="1252" y="1068"/>
                  <a:pt x="1429" y="1137"/>
                  <a:pt x="1377" y="1181"/>
                </a:cubicBezTo>
                <a:cubicBezTo>
                  <a:pt x="1325" y="1225"/>
                  <a:pt x="1081" y="1244"/>
                  <a:pt x="908" y="1255"/>
                </a:cubicBezTo>
                <a:cubicBezTo>
                  <a:pt x="735" y="1266"/>
                  <a:pt x="418" y="1292"/>
                  <a:pt x="340" y="1247"/>
                </a:cubicBezTo>
                <a:cubicBezTo>
                  <a:pt x="262" y="1202"/>
                  <a:pt x="451" y="1079"/>
                  <a:pt x="441" y="982"/>
                </a:cubicBezTo>
                <a:cubicBezTo>
                  <a:pt x="431" y="885"/>
                  <a:pt x="347" y="800"/>
                  <a:pt x="282" y="663"/>
                </a:cubicBezTo>
                <a:cubicBezTo>
                  <a:pt x="217" y="526"/>
                  <a:pt x="96" y="268"/>
                  <a:pt x="52" y="161"/>
                </a:cubicBezTo>
                <a:cubicBezTo>
                  <a:pt x="8" y="54"/>
                  <a:pt x="8" y="42"/>
                  <a:pt x="19" y="21"/>
                </a:cubicBezTo>
                <a:cubicBezTo>
                  <a:pt x="30" y="0"/>
                  <a:pt x="0" y="4"/>
                  <a:pt x="118" y="37"/>
                </a:cubicBezTo>
                <a:cubicBezTo>
                  <a:pt x="236" y="70"/>
                  <a:pt x="560" y="162"/>
                  <a:pt x="727" y="218"/>
                </a:cubicBezTo>
                <a:close/>
              </a:path>
            </a:pathLst>
          </a:custGeom>
          <a:solidFill>
            <a:srgbClr val="FFF0B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4691" name="Freeform 3"/>
          <p:cNvSpPr>
            <a:spLocks/>
          </p:cNvSpPr>
          <p:nvPr/>
        </p:nvSpPr>
        <p:spPr bwMode="auto">
          <a:xfrm>
            <a:off x="1743075" y="5718175"/>
            <a:ext cx="3000375" cy="847725"/>
          </a:xfrm>
          <a:custGeom>
            <a:avLst/>
            <a:gdLst>
              <a:gd name="T0" fmla="*/ 2147483647 w 1890"/>
              <a:gd name="T1" fmla="*/ 2147483647 h 534"/>
              <a:gd name="T2" fmla="*/ 2147483647 w 1890"/>
              <a:gd name="T3" fmla="*/ 2147483647 h 534"/>
              <a:gd name="T4" fmla="*/ 2147483647 w 1890"/>
              <a:gd name="T5" fmla="*/ 2147483647 h 534"/>
              <a:gd name="T6" fmla="*/ 2147483647 w 1890"/>
              <a:gd name="T7" fmla="*/ 2147483647 h 534"/>
              <a:gd name="T8" fmla="*/ 2147483647 w 1890"/>
              <a:gd name="T9" fmla="*/ 2147483647 h 534"/>
              <a:gd name="T10" fmla="*/ 2147483647 w 1890"/>
              <a:gd name="T11" fmla="*/ 2147483647 h 53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90" h="534">
                <a:moveTo>
                  <a:pt x="1419" y="114"/>
                </a:moveTo>
                <a:cubicBezTo>
                  <a:pt x="1665" y="220"/>
                  <a:pt x="1890" y="420"/>
                  <a:pt x="1687" y="477"/>
                </a:cubicBezTo>
                <a:cubicBezTo>
                  <a:pt x="1484" y="534"/>
                  <a:pt x="408" y="510"/>
                  <a:pt x="204" y="454"/>
                </a:cubicBezTo>
                <a:cubicBezTo>
                  <a:pt x="0" y="398"/>
                  <a:pt x="335" y="213"/>
                  <a:pt x="464" y="138"/>
                </a:cubicBezTo>
                <a:cubicBezTo>
                  <a:pt x="593" y="63"/>
                  <a:pt x="818" y="8"/>
                  <a:pt x="977" y="4"/>
                </a:cubicBezTo>
                <a:cubicBezTo>
                  <a:pt x="1136" y="0"/>
                  <a:pt x="1327" y="91"/>
                  <a:pt x="1419" y="114"/>
                </a:cubicBezTo>
                <a:close/>
              </a:path>
            </a:pathLst>
          </a:custGeom>
          <a:solidFill>
            <a:srgbClr val="FFF0B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4692" name="Freeform 4"/>
          <p:cNvSpPr>
            <a:spLocks/>
          </p:cNvSpPr>
          <p:nvPr/>
        </p:nvSpPr>
        <p:spPr bwMode="auto">
          <a:xfrm>
            <a:off x="4606925" y="5570538"/>
            <a:ext cx="3497263" cy="1098550"/>
          </a:xfrm>
          <a:custGeom>
            <a:avLst/>
            <a:gdLst>
              <a:gd name="T0" fmla="*/ 2147483647 w 2203"/>
              <a:gd name="T1" fmla="*/ 2147483647 h 692"/>
              <a:gd name="T2" fmla="*/ 2147483647 w 2203"/>
              <a:gd name="T3" fmla="*/ 2147483647 h 692"/>
              <a:gd name="T4" fmla="*/ 2147483647 w 2203"/>
              <a:gd name="T5" fmla="*/ 2147483647 h 692"/>
              <a:gd name="T6" fmla="*/ 2147483647 w 2203"/>
              <a:gd name="T7" fmla="*/ 2147483647 h 692"/>
              <a:gd name="T8" fmla="*/ 2147483647 w 2203"/>
              <a:gd name="T9" fmla="*/ 2147483647 h 692"/>
              <a:gd name="T10" fmla="*/ 2147483647 w 2203"/>
              <a:gd name="T11" fmla="*/ 2147483647 h 692"/>
              <a:gd name="T12" fmla="*/ 2147483647 w 2203"/>
              <a:gd name="T13" fmla="*/ 2147483647 h 69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03" h="692">
                <a:moveTo>
                  <a:pt x="775" y="58"/>
                </a:moveTo>
                <a:cubicBezTo>
                  <a:pt x="937" y="0"/>
                  <a:pt x="1136" y="24"/>
                  <a:pt x="1304" y="58"/>
                </a:cubicBezTo>
                <a:cubicBezTo>
                  <a:pt x="1472" y="92"/>
                  <a:pt x="1677" y="172"/>
                  <a:pt x="1785" y="264"/>
                </a:cubicBezTo>
                <a:cubicBezTo>
                  <a:pt x="1893" y="356"/>
                  <a:pt x="2203" y="544"/>
                  <a:pt x="1951" y="610"/>
                </a:cubicBezTo>
                <a:cubicBezTo>
                  <a:pt x="1699" y="676"/>
                  <a:pt x="540" y="692"/>
                  <a:pt x="270" y="658"/>
                </a:cubicBezTo>
                <a:cubicBezTo>
                  <a:pt x="0" y="624"/>
                  <a:pt x="249" y="505"/>
                  <a:pt x="333" y="405"/>
                </a:cubicBezTo>
                <a:cubicBezTo>
                  <a:pt x="417" y="305"/>
                  <a:pt x="613" y="116"/>
                  <a:pt x="775" y="58"/>
                </a:cubicBezTo>
                <a:close/>
              </a:path>
            </a:pathLst>
          </a:custGeom>
          <a:solidFill>
            <a:srgbClr val="FFF0B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4693" name="Rectangle 5"/>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sp>
        <p:nvSpPr>
          <p:cNvPr id="114694" name="Rectangle 6"/>
          <p:cNvSpPr>
            <a:spLocks noGrp="1" noChangeArrowheads="1"/>
          </p:cNvSpPr>
          <p:nvPr>
            <p:ph type="title"/>
          </p:nvPr>
        </p:nvSpPr>
        <p:spPr>
          <a:xfrm>
            <a:off x="457200" y="-207963"/>
            <a:ext cx="8229600" cy="1143001"/>
          </a:xfrm>
        </p:spPr>
        <p:txBody>
          <a:bodyPr/>
          <a:lstStyle/>
          <a:p>
            <a:pPr eaLnBrk="1" hangingPunct="1"/>
            <a:r>
              <a:rPr lang="en-US" altLang="en-US" smtClean="0"/>
              <a:t>Dabbing to remove excess</a:t>
            </a:r>
          </a:p>
        </p:txBody>
      </p:sp>
      <p:sp>
        <p:nvSpPr>
          <p:cNvPr id="114695" name="Rectangle 7" descr="Light downward diagonal"/>
          <p:cNvSpPr>
            <a:spLocks noChangeArrowheads="1"/>
          </p:cNvSpPr>
          <p:nvPr/>
        </p:nvSpPr>
        <p:spPr bwMode="auto">
          <a:xfrm>
            <a:off x="-350838" y="6337300"/>
            <a:ext cx="9858376" cy="520700"/>
          </a:xfrm>
          <a:prstGeom prst="rect">
            <a:avLst/>
          </a:prstGeom>
          <a:pattFill prst="ltDnDiag">
            <a:fgClr>
              <a:schemeClr val="accent2"/>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2800">
              <a:solidFill>
                <a:srgbClr val="000000"/>
              </a:solidFill>
              <a:cs typeface="Arial" charset="0"/>
            </a:endParaRPr>
          </a:p>
        </p:txBody>
      </p:sp>
      <p:sp>
        <p:nvSpPr>
          <p:cNvPr id="114696" name="Text Box 8"/>
          <p:cNvSpPr txBox="1">
            <a:spLocks noChangeArrowheads="1"/>
          </p:cNvSpPr>
          <p:nvPr/>
        </p:nvSpPr>
        <p:spPr bwMode="auto">
          <a:xfrm>
            <a:off x="3756025" y="6415088"/>
            <a:ext cx="1543050"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rgbClr val="000000"/>
                </a:solidFill>
                <a:cs typeface="Arial" charset="0"/>
              </a:rPr>
              <a:t>clean surface</a:t>
            </a:r>
          </a:p>
        </p:txBody>
      </p:sp>
      <p:grpSp>
        <p:nvGrpSpPr>
          <p:cNvPr id="114697" name="Group 9"/>
          <p:cNvGrpSpPr>
            <a:grpSpLocks/>
          </p:cNvGrpSpPr>
          <p:nvPr/>
        </p:nvGrpSpPr>
        <p:grpSpPr bwMode="auto">
          <a:xfrm>
            <a:off x="-2324100" y="3170238"/>
            <a:ext cx="3359150" cy="3021012"/>
            <a:chOff x="11" y="1490"/>
            <a:chExt cx="2116" cy="1903"/>
          </a:xfrm>
        </p:grpSpPr>
        <p:sp>
          <p:nvSpPr>
            <p:cNvPr id="114699" name="Freeform 10"/>
            <p:cNvSpPr>
              <a:spLocks/>
            </p:cNvSpPr>
            <p:nvPr/>
          </p:nvSpPr>
          <p:spPr bwMode="auto">
            <a:xfrm>
              <a:off x="11" y="1543"/>
              <a:ext cx="2116" cy="1766"/>
            </a:xfrm>
            <a:custGeom>
              <a:avLst/>
              <a:gdLst>
                <a:gd name="T0" fmla="*/ 2020 w 2116"/>
                <a:gd name="T1" fmla="*/ 1766 h 1766"/>
                <a:gd name="T2" fmla="*/ 2096 w 2116"/>
                <a:gd name="T3" fmla="*/ 1668 h 1766"/>
                <a:gd name="T4" fmla="*/ 2017 w 2116"/>
                <a:gd name="T5" fmla="*/ 1369 h 1766"/>
                <a:gd name="T6" fmla="*/ 1504 w 2116"/>
                <a:gd name="T7" fmla="*/ 1029 h 1766"/>
                <a:gd name="T8" fmla="*/ 1054 w 2116"/>
                <a:gd name="T9" fmla="*/ 911 h 1766"/>
                <a:gd name="T10" fmla="*/ 819 w 2116"/>
                <a:gd name="T11" fmla="*/ 812 h 1766"/>
                <a:gd name="T12" fmla="*/ 711 w 2116"/>
                <a:gd name="T13" fmla="*/ 530 h 1766"/>
                <a:gd name="T14" fmla="*/ 413 w 2116"/>
                <a:gd name="T15" fmla="*/ 398 h 1766"/>
                <a:gd name="T16" fmla="*/ 299 w 2116"/>
                <a:gd name="T17" fmla="*/ 110 h 1766"/>
                <a:gd name="T18" fmla="*/ 0 w 2116"/>
                <a:gd name="T19" fmla="*/ 0 h 17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16" h="1766">
                  <a:moveTo>
                    <a:pt x="2020" y="1766"/>
                  </a:moveTo>
                  <a:cubicBezTo>
                    <a:pt x="2033" y="1750"/>
                    <a:pt x="2096" y="1734"/>
                    <a:pt x="2096" y="1668"/>
                  </a:cubicBezTo>
                  <a:cubicBezTo>
                    <a:pt x="2096" y="1602"/>
                    <a:pt x="2116" y="1475"/>
                    <a:pt x="2017" y="1369"/>
                  </a:cubicBezTo>
                  <a:cubicBezTo>
                    <a:pt x="1918" y="1263"/>
                    <a:pt x="1665" y="1105"/>
                    <a:pt x="1504" y="1029"/>
                  </a:cubicBezTo>
                  <a:cubicBezTo>
                    <a:pt x="1343" y="953"/>
                    <a:pt x="1168" y="947"/>
                    <a:pt x="1054" y="911"/>
                  </a:cubicBezTo>
                  <a:cubicBezTo>
                    <a:pt x="940" y="875"/>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4700" name="Freeform 11"/>
            <p:cNvSpPr>
              <a:spLocks/>
            </p:cNvSpPr>
            <p:nvPr/>
          </p:nvSpPr>
          <p:spPr bwMode="auto">
            <a:xfrm>
              <a:off x="131" y="1490"/>
              <a:ext cx="1930" cy="1903"/>
            </a:xfrm>
            <a:custGeom>
              <a:avLst/>
              <a:gdLst>
                <a:gd name="T0" fmla="*/ 1930 w 1930"/>
                <a:gd name="T1" fmla="*/ 1804 h 1903"/>
                <a:gd name="T2" fmla="*/ 1636 w 1930"/>
                <a:gd name="T3" fmla="*/ 1887 h 1903"/>
                <a:gd name="T4" fmla="*/ 1321 w 1930"/>
                <a:gd name="T5" fmla="*/ 1706 h 1903"/>
                <a:gd name="T6" fmla="*/ 1053 w 1930"/>
                <a:gd name="T7" fmla="*/ 1351 h 1903"/>
                <a:gd name="T8" fmla="*/ 911 w 1930"/>
                <a:gd name="T9" fmla="*/ 1051 h 1903"/>
                <a:gd name="T10" fmla="*/ 819 w 1930"/>
                <a:gd name="T11" fmla="*/ 812 h 1903"/>
                <a:gd name="T12" fmla="*/ 537 w 1930"/>
                <a:gd name="T13" fmla="*/ 706 h 1903"/>
                <a:gd name="T14" fmla="*/ 402 w 1930"/>
                <a:gd name="T15" fmla="*/ 409 h 1903"/>
                <a:gd name="T16" fmla="*/ 113 w 1930"/>
                <a:gd name="T17" fmla="*/ 298 h 1903"/>
                <a:gd name="T18" fmla="*/ 0 w 1930"/>
                <a:gd name="T19" fmla="*/ 0 h 190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30" h="1903">
                  <a:moveTo>
                    <a:pt x="1930" y="1804"/>
                  </a:moveTo>
                  <a:cubicBezTo>
                    <a:pt x="1881" y="1818"/>
                    <a:pt x="1737" y="1903"/>
                    <a:pt x="1636" y="1887"/>
                  </a:cubicBezTo>
                  <a:cubicBezTo>
                    <a:pt x="1535" y="1871"/>
                    <a:pt x="1418" y="1795"/>
                    <a:pt x="1321" y="1706"/>
                  </a:cubicBezTo>
                  <a:cubicBezTo>
                    <a:pt x="1224" y="1617"/>
                    <a:pt x="1121" y="1460"/>
                    <a:pt x="1053" y="1351"/>
                  </a:cubicBezTo>
                  <a:cubicBezTo>
                    <a:pt x="985" y="1242"/>
                    <a:pt x="950" y="1141"/>
                    <a:pt x="911" y="1051"/>
                  </a:cubicBezTo>
                  <a:cubicBezTo>
                    <a:pt x="872" y="961"/>
                    <a:pt x="881" y="869"/>
                    <a:pt x="819" y="812"/>
                  </a:cubicBezTo>
                  <a:cubicBezTo>
                    <a:pt x="757" y="755"/>
                    <a:pt x="606" y="773"/>
                    <a:pt x="537" y="706"/>
                  </a:cubicBezTo>
                  <a:cubicBezTo>
                    <a:pt x="467" y="640"/>
                    <a:pt x="473" y="477"/>
                    <a:pt x="402" y="409"/>
                  </a:cubicBezTo>
                  <a:cubicBezTo>
                    <a:pt x="330" y="341"/>
                    <a:pt x="180" y="367"/>
                    <a:pt x="113" y="298"/>
                  </a:cubicBezTo>
                  <a:cubicBezTo>
                    <a:pt x="46" y="229"/>
                    <a:pt x="19" y="51"/>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14698" name="Rectangle 12"/>
          <p:cNvSpPr>
            <a:spLocks noChangeArrowheads="1"/>
          </p:cNvSpPr>
          <p:nvPr/>
        </p:nvSpPr>
        <p:spPr bwMode="auto">
          <a:xfrm>
            <a:off x="60325" y="5448300"/>
            <a:ext cx="225425" cy="225425"/>
          </a:xfrm>
          <a:prstGeom prst="rect">
            <a:avLst/>
          </a:prstGeom>
          <a:solidFill>
            <a:srgbClr val="FF0000"/>
          </a:solidFill>
          <a:ln w="9525">
            <a:miter lim="800000"/>
            <a:headEnd/>
            <a:tailEnd/>
          </a:ln>
          <a:effectLst/>
          <a:scene3d>
            <a:camera prst="legacyObliqueTopRight">
              <a:rot lat="20999993" lon="21299992" rev="0"/>
            </a:camera>
            <a:lightRig rig="legacyFlat3" dir="b"/>
          </a:scene3d>
          <a:sp3d extrusionH="4302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spTree>
    <p:extLst>
      <p:ext uri="{BB962C8B-B14F-4D97-AF65-F5344CB8AC3E}">
        <p14:creationId xmlns:p14="http://schemas.microsoft.com/office/powerpoint/2010/main" val="283374019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Freeform 2"/>
          <p:cNvSpPr>
            <a:spLocks/>
          </p:cNvSpPr>
          <p:nvPr/>
        </p:nvSpPr>
        <p:spPr bwMode="auto">
          <a:xfrm>
            <a:off x="3514725" y="2708275"/>
            <a:ext cx="1701800" cy="1408113"/>
          </a:xfrm>
          <a:custGeom>
            <a:avLst/>
            <a:gdLst>
              <a:gd name="T0" fmla="*/ 2147483647 w 1072"/>
              <a:gd name="T1" fmla="*/ 2147483647 h 887"/>
              <a:gd name="T2" fmla="*/ 2147483647 w 1072"/>
              <a:gd name="T3" fmla="*/ 2147483647 h 887"/>
              <a:gd name="T4" fmla="*/ 2147483647 w 1072"/>
              <a:gd name="T5" fmla="*/ 2147483647 h 887"/>
              <a:gd name="T6" fmla="*/ 2147483647 w 1072"/>
              <a:gd name="T7" fmla="*/ 2147483647 h 887"/>
              <a:gd name="T8" fmla="*/ 2147483647 w 1072"/>
              <a:gd name="T9" fmla="*/ 2147483647 h 887"/>
              <a:gd name="T10" fmla="*/ 2147483647 w 1072"/>
              <a:gd name="T11" fmla="*/ 2147483647 h 887"/>
              <a:gd name="T12" fmla="*/ 2147483647 w 1072"/>
              <a:gd name="T13" fmla="*/ 2147483647 h 887"/>
              <a:gd name="T14" fmla="*/ 2147483647 w 1072"/>
              <a:gd name="T15" fmla="*/ 2147483647 h 887"/>
              <a:gd name="T16" fmla="*/ 2147483647 w 1072"/>
              <a:gd name="T17" fmla="*/ 2147483647 h 887"/>
              <a:gd name="T18" fmla="*/ 2147483647 w 1072"/>
              <a:gd name="T19" fmla="*/ 2147483647 h 8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72" h="887">
                <a:moveTo>
                  <a:pt x="705" y="274"/>
                </a:moveTo>
                <a:cubicBezTo>
                  <a:pt x="855" y="352"/>
                  <a:pt x="958" y="428"/>
                  <a:pt x="1013" y="511"/>
                </a:cubicBezTo>
                <a:cubicBezTo>
                  <a:pt x="1068" y="594"/>
                  <a:pt x="1072" y="712"/>
                  <a:pt x="1037" y="772"/>
                </a:cubicBezTo>
                <a:cubicBezTo>
                  <a:pt x="1002" y="832"/>
                  <a:pt x="879" y="861"/>
                  <a:pt x="800" y="874"/>
                </a:cubicBezTo>
                <a:cubicBezTo>
                  <a:pt x="721" y="887"/>
                  <a:pt x="650" y="884"/>
                  <a:pt x="563" y="850"/>
                </a:cubicBezTo>
                <a:cubicBezTo>
                  <a:pt x="476" y="816"/>
                  <a:pt x="365" y="781"/>
                  <a:pt x="279" y="667"/>
                </a:cubicBezTo>
                <a:cubicBezTo>
                  <a:pt x="193" y="553"/>
                  <a:pt x="93" y="272"/>
                  <a:pt x="49" y="165"/>
                </a:cubicBezTo>
                <a:cubicBezTo>
                  <a:pt x="5" y="58"/>
                  <a:pt x="5" y="46"/>
                  <a:pt x="16" y="25"/>
                </a:cubicBezTo>
                <a:cubicBezTo>
                  <a:pt x="27" y="4"/>
                  <a:pt x="0" y="0"/>
                  <a:pt x="115" y="41"/>
                </a:cubicBezTo>
                <a:cubicBezTo>
                  <a:pt x="230" y="82"/>
                  <a:pt x="555" y="196"/>
                  <a:pt x="705" y="274"/>
                </a:cubicBezTo>
                <a:close/>
              </a:path>
            </a:pathLst>
          </a:custGeom>
          <a:solidFill>
            <a:srgbClr val="FFF0B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715" name="Freeform 3"/>
          <p:cNvSpPr>
            <a:spLocks/>
          </p:cNvSpPr>
          <p:nvPr/>
        </p:nvSpPr>
        <p:spPr bwMode="auto">
          <a:xfrm>
            <a:off x="-492125" y="5970588"/>
            <a:ext cx="1868488" cy="660400"/>
          </a:xfrm>
          <a:custGeom>
            <a:avLst/>
            <a:gdLst>
              <a:gd name="T0" fmla="*/ 2147483647 w 1177"/>
              <a:gd name="T1" fmla="*/ 2147483647 h 416"/>
              <a:gd name="T2" fmla="*/ 2147483647 w 1177"/>
              <a:gd name="T3" fmla="*/ 2147483647 h 416"/>
              <a:gd name="T4" fmla="*/ 2147483647 w 1177"/>
              <a:gd name="T5" fmla="*/ 2147483647 h 416"/>
              <a:gd name="T6" fmla="*/ 2147483647 w 1177"/>
              <a:gd name="T7" fmla="*/ 2147483647 h 416"/>
              <a:gd name="T8" fmla="*/ 2147483647 w 1177"/>
              <a:gd name="T9" fmla="*/ 2147483647 h 416"/>
              <a:gd name="T10" fmla="*/ 2147483647 w 1177"/>
              <a:gd name="T11" fmla="*/ 2147483647 h 416"/>
              <a:gd name="T12" fmla="*/ 2147483647 w 1177"/>
              <a:gd name="T13" fmla="*/ 2147483647 h 416"/>
              <a:gd name="T14" fmla="*/ 2147483647 w 1177"/>
              <a:gd name="T15" fmla="*/ 2147483647 h 416"/>
              <a:gd name="T16" fmla="*/ 2147483647 w 1177"/>
              <a:gd name="T17" fmla="*/ 2147483647 h 4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77" h="416">
                <a:moveTo>
                  <a:pt x="1011" y="113"/>
                </a:moveTo>
                <a:cubicBezTo>
                  <a:pt x="1063" y="153"/>
                  <a:pt x="1167" y="259"/>
                  <a:pt x="1166" y="304"/>
                </a:cubicBezTo>
                <a:cubicBezTo>
                  <a:pt x="1165" y="349"/>
                  <a:pt x="1177" y="370"/>
                  <a:pt x="1004" y="381"/>
                </a:cubicBezTo>
                <a:cubicBezTo>
                  <a:pt x="831" y="392"/>
                  <a:pt x="258" y="416"/>
                  <a:pt x="129" y="370"/>
                </a:cubicBezTo>
                <a:cubicBezTo>
                  <a:pt x="0" y="324"/>
                  <a:pt x="178" y="162"/>
                  <a:pt x="230" y="105"/>
                </a:cubicBezTo>
                <a:cubicBezTo>
                  <a:pt x="282" y="48"/>
                  <a:pt x="376" y="43"/>
                  <a:pt x="444" y="26"/>
                </a:cubicBezTo>
                <a:cubicBezTo>
                  <a:pt x="512" y="9"/>
                  <a:pt x="573" y="0"/>
                  <a:pt x="641" y="3"/>
                </a:cubicBezTo>
                <a:cubicBezTo>
                  <a:pt x="709" y="6"/>
                  <a:pt x="792" y="24"/>
                  <a:pt x="854" y="42"/>
                </a:cubicBezTo>
                <a:cubicBezTo>
                  <a:pt x="916" y="60"/>
                  <a:pt x="978" y="98"/>
                  <a:pt x="1011" y="113"/>
                </a:cubicBezTo>
                <a:close/>
              </a:path>
            </a:pathLst>
          </a:custGeom>
          <a:solidFill>
            <a:srgbClr val="FFF0B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716" name="Freeform 4"/>
          <p:cNvSpPr>
            <a:spLocks/>
          </p:cNvSpPr>
          <p:nvPr/>
        </p:nvSpPr>
        <p:spPr bwMode="auto">
          <a:xfrm>
            <a:off x="1743075" y="5718175"/>
            <a:ext cx="3000375" cy="847725"/>
          </a:xfrm>
          <a:custGeom>
            <a:avLst/>
            <a:gdLst>
              <a:gd name="T0" fmla="*/ 2147483647 w 1890"/>
              <a:gd name="T1" fmla="*/ 2147483647 h 534"/>
              <a:gd name="T2" fmla="*/ 2147483647 w 1890"/>
              <a:gd name="T3" fmla="*/ 2147483647 h 534"/>
              <a:gd name="T4" fmla="*/ 2147483647 w 1890"/>
              <a:gd name="T5" fmla="*/ 2147483647 h 534"/>
              <a:gd name="T6" fmla="*/ 2147483647 w 1890"/>
              <a:gd name="T7" fmla="*/ 2147483647 h 534"/>
              <a:gd name="T8" fmla="*/ 2147483647 w 1890"/>
              <a:gd name="T9" fmla="*/ 2147483647 h 534"/>
              <a:gd name="T10" fmla="*/ 2147483647 w 1890"/>
              <a:gd name="T11" fmla="*/ 2147483647 h 53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90" h="534">
                <a:moveTo>
                  <a:pt x="1419" y="114"/>
                </a:moveTo>
                <a:cubicBezTo>
                  <a:pt x="1665" y="220"/>
                  <a:pt x="1890" y="420"/>
                  <a:pt x="1687" y="477"/>
                </a:cubicBezTo>
                <a:cubicBezTo>
                  <a:pt x="1484" y="534"/>
                  <a:pt x="408" y="510"/>
                  <a:pt x="204" y="454"/>
                </a:cubicBezTo>
                <a:cubicBezTo>
                  <a:pt x="0" y="398"/>
                  <a:pt x="335" y="213"/>
                  <a:pt x="464" y="138"/>
                </a:cubicBezTo>
                <a:cubicBezTo>
                  <a:pt x="593" y="63"/>
                  <a:pt x="818" y="8"/>
                  <a:pt x="977" y="4"/>
                </a:cubicBezTo>
                <a:cubicBezTo>
                  <a:pt x="1136" y="0"/>
                  <a:pt x="1327" y="91"/>
                  <a:pt x="1419" y="114"/>
                </a:cubicBezTo>
                <a:close/>
              </a:path>
            </a:pathLst>
          </a:custGeom>
          <a:solidFill>
            <a:srgbClr val="FFF0B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717" name="Freeform 5"/>
          <p:cNvSpPr>
            <a:spLocks/>
          </p:cNvSpPr>
          <p:nvPr/>
        </p:nvSpPr>
        <p:spPr bwMode="auto">
          <a:xfrm>
            <a:off x="4606925" y="5570538"/>
            <a:ext cx="3497263" cy="1098550"/>
          </a:xfrm>
          <a:custGeom>
            <a:avLst/>
            <a:gdLst>
              <a:gd name="T0" fmla="*/ 2147483647 w 2203"/>
              <a:gd name="T1" fmla="*/ 2147483647 h 692"/>
              <a:gd name="T2" fmla="*/ 2147483647 w 2203"/>
              <a:gd name="T3" fmla="*/ 2147483647 h 692"/>
              <a:gd name="T4" fmla="*/ 2147483647 w 2203"/>
              <a:gd name="T5" fmla="*/ 2147483647 h 692"/>
              <a:gd name="T6" fmla="*/ 2147483647 w 2203"/>
              <a:gd name="T7" fmla="*/ 2147483647 h 692"/>
              <a:gd name="T8" fmla="*/ 2147483647 w 2203"/>
              <a:gd name="T9" fmla="*/ 2147483647 h 692"/>
              <a:gd name="T10" fmla="*/ 2147483647 w 2203"/>
              <a:gd name="T11" fmla="*/ 2147483647 h 692"/>
              <a:gd name="T12" fmla="*/ 2147483647 w 2203"/>
              <a:gd name="T13" fmla="*/ 2147483647 h 69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03" h="692">
                <a:moveTo>
                  <a:pt x="775" y="58"/>
                </a:moveTo>
                <a:cubicBezTo>
                  <a:pt x="937" y="0"/>
                  <a:pt x="1136" y="24"/>
                  <a:pt x="1304" y="58"/>
                </a:cubicBezTo>
                <a:cubicBezTo>
                  <a:pt x="1472" y="92"/>
                  <a:pt x="1677" y="172"/>
                  <a:pt x="1785" y="264"/>
                </a:cubicBezTo>
                <a:cubicBezTo>
                  <a:pt x="1893" y="356"/>
                  <a:pt x="2203" y="544"/>
                  <a:pt x="1951" y="610"/>
                </a:cubicBezTo>
                <a:cubicBezTo>
                  <a:pt x="1699" y="676"/>
                  <a:pt x="540" y="692"/>
                  <a:pt x="270" y="658"/>
                </a:cubicBezTo>
                <a:cubicBezTo>
                  <a:pt x="0" y="624"/>
                  <a:pt x="249" y="505"/>
                  <a:pt x="333" y="405"/>
                </a:cubicBezTo>
                <a:cubicBezTo>
                  <a:pt x="417" y="305"/>
                  <a:pt x="613" y="116"/>
                  <a:pt x="775" y="58"/>
                </a:cubicBezTo>
                <a:close/>
              </a:path>
            </a:pathLst>
          </a:custGeom>
          <a:solidFill>
            <a:srgbClr val="FFF0B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718" name="Rectangle 6"/>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sp>
        <p:nvSpPr>
          <p:cNvPr id="115719" name="Rectangle 7"/>
          <p:cNvSpPr>
            <a:spLocks noGrp="1" noChangeArrowheads="1"/>
          </p:cNvSpPr>
          <p:nvPr>
            <p:ph type="title"/>
          </p:nvPr>
        </p:nvSpPr>
        <p:spPr>
          <a:xfrm>
            <a:off x="457200" y="-207963"/>
            <a:ext cx="8229600" cy="1143001"/>
          </a:xfrm>
        </p:spPr>
        <p:txBody>
          <a:bodyPr/>
          <a:lstStyle/>
          <a:p>
            <a:pPr eaLnBrk="1" hangingPunct="1"/>
            <a:r>
              <a:rPr lang="en-US" altLang="en-US" smtClean="0"/>
              <a:t>Dabbing to remove excess</a:t>
            </a:r>
          </a:p>
        </p:txBody>
      </p:sp>
      <p:sp>
        <p:nvSpPr>
          <p:cNvPr id="115720" name="Rectangle 8" descr="Light downward diagonal"/>
          <p:cNvSpPr>
            <a:spLocks noChangeArrowheads="1"/>
          </p:cNvSpPr>
          <p:nvPr/>
        </p:nvSpPr>
        <p:spPr bwMode="auto">
          <a:xfrm>
            <a:off x="-350838" y="6337300"/>
            <a:ext cx="9858376" cy="520700"/>
          </a:xfrm>
          <a:prstGeom prst="rect">
            <a:avLst/>
          </a:prstGeom>
          <a:pattFill prst="ltDnDiag">
            <a:fgClr>
              <a:schemeClr val="accent2"/>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2800">
              <a:solidFill>
                <a:srgbClr val="000000"/>
              </a:solidFill>
              <a:cs typeface="Arial" charset="0"/>
            </a:endParaRPr>
          </a:p>
        </p:txBody>
      </p:sp>
      <p:sp>
        <p:nvSpPr>
          <p:cNvPr id="115721" name="Text Box 9"/>
          <p:cNvSpPr txBox="1">
            <a:spLocks noChangeArrowheads="1"/>
          </p:cNvSpPr>
          <p:nvPr/>
        </p:nvSpPr>
        <p:spPr bwMode="auto">
          <a:xfrm>
            <a:off x="3756025" y="6415088"/>
            <a:ext cx="1543050"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rgbClr val="000000"/>
                </a:solidFill>
                <a:cs typeface="Arial" charset="0"/>
              </a:rPr>
              <a:t>clean surface</a:t>
            </a:r>
          </a:p>
        </p:txBody>
      </p:sp>
      <p:grpSp>
        <p:nvGrpSpPr>
          <p:cNvPr id="115722" name="Group 10"/>
          <p:cNvGrpSpPr>
            <a:grpSpLocks/>
          </p:cNvGrpSpPr>
          <p:nvPr/>
        </p:nvGrpSpPr>
        <p:grpSpPr bwMode="auto">
          <a:xfrm>
            <a:off x="1843088" y="1157288"/>
            <a:ext cx="3359150" cy="3021012"/>
            <a:chOff x="11" y="1490"/>
            <a:chExt cx="2116" cy="1903"/>
          </a:xfrm>
        </p:grpSpPr>
        <p:sp>
          <p:nvSpPr>
            <p:cNvPr id="115724" name="Freeform 11"/>
            <p:cNvSpPr>
              <a:spLocks/>
            </p:cNvSpPr>
            <p:nvPr/>
          </p:nvSpPr>
          <p:spPr bwMode="auto">
            <a:xfrm>
              <a:off x="11" y="1543"/>
              <a:ext cx="2116" cy="1766"/>
            </a:xfrm>
            <a:custGeom>
              <a:avLst/>
              <a:gdLst>
                <a:gd name="T0" fmla="*/ 2020 w 2116"/>
                <a:gd name="T1" fmla="*/ 1766 h 1766"/>
                <a:gd name="T2" fmla="*/ 2096 w 2116"/>
                <a:gd name="T3" fmla="*/ 1668 h 1766"/>
                <a:gd name="T4" fmla="*/ 2017 w 2116"/>
                <a:gd name="T5" fmla="*/ 1369 h 1766"/>
                <a:gd name="T6" fmla="*/ 1504 w 2116"/>
                <a:gd name="T7" fmla="*/ 1029 h 1766"/>
                <a:gd name="T8" fmla="*/ 1054 w 2116"/>
                <a:gd name="T9" fmla="*/ 911 h 1766"/>
                <a:gd name="T10" fmla="*/ 819 w 2116"/>
                <a:gd name="T11" fmla="*/ 812 h 1766"/>
                <a:gd name="T12" fmla="*/ 711 w 2116"/>
                <a:gd name="T13" fmla="*/ 530 h 1766"/>
                <a:gd name="T14" fmla="*/ 413 w 2116"/>
                <a:gd name="T15" fmla="*/ 398 h 1766"/>
                <a:gd name="T16" fmla="*/ 299 w 2116"/>
                <a:gd name="T17" fmla="*/ 110 h 1766"/>
                <a:gd name="T18" fmla="*/ 0 w 2116"/>
                <a:gd name="T19" fmla="*/ 0 h 17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16" h="1766">
                  <a:moveTo>
                    <a:pt x="2020" y="1766"/>
                  </a:moveTo>
                  <a:cubicBezTo>
                    <a:pt x="2033" y="1750"/>
                    <a:pt x="2096" y="1734"/>
                    <a:pt x="2096" y="1668"/>
                  </a:cubicBezTo>
                  <a:cubicBezTo>
                    <a:pt x="2096" y="1602"/>
                    <a:pt x="2116" y="1475"/>
                    <a:pt x="2017" y="1369"/>
                  </a:cubicBezTo>
                  <a:cubicBezTo>
                    <a:pt x="1918" y="1263"/>
                    <a:pt x="1665" y="1105"/>
                    <a:pt x="1504" y="1029"/>
                  </a:cubicBezTo>
                  <a:cubicBezTo>
                    <a:pt x="1343" y="953"/>
                    <a:pt x="1168" y="947"/>
                    <a:pt x="1054" y="911"/>
                  </a:cubicBezTo>
                  <a:cubicBezTo>
                    <a:pt x="940" y="875"/>
                    <a:pt x="876" y="876"/>
                    <a:pt x="819" y="812"/>
                  </a:cubicBezTo>
                  <a:cubicBezTo>
                    <a:pt x="762" y="748"/>
                    <a:pt x="778" y="599"/>
                    <a:pt x="711" y="530"/>
                  </a:cubicBezTo>
                  <a:cubicBezTo>
                    <a:pt x="644" y="461"/>
                    <a:pt x="481" y="468"/>
                    <a:pt x="413" y="398"/>
                  </a:cubicBezTo>
                  <a:cubicBezTo>
                    <a:pt x="344" y="327"/>
                    <a:pt x="369" y="177"/>
                    <a:pt x="299" y="110"/>
                  </a:cubicBezTo>
                  <a:cubicBezTo>
                    <a:pt x="230" y="44"/>
                    <a:pt x="51" y="18"/>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725" name="Freeform 12"/>
            <p:cNvSpPr>
              <a:spLocks/>
            </p:cNvSpPr>
            <p:nvPr/>
          </p:nvSpPr>
          <p:spPr bwMode="auto">
            <a:xfrm>
              <a:off x="131" y="1490"/>
              <a:ext cx="1930" cy="1903"/>
            </a:xfrm>
            <a:custGeom>
              <a:avLst/>
              <a:gdLst>
                <a:gd name="T0" fmla="*/ 1930 w 1930"/>
                <a:gd name="T1" fmla="*/ 1804 h 1903"/>
                <a:gd name="T2" fmla="*/ 1636 w 1930"/>
                <a:gd name="T3" fmla="*/ 1887 h 1903"/>
                <a:gd name="T4" fmla="*/ 1321 w 1930"/>
                <a:gd name="T5" fmla="*/ 1706 h 1903"/>
                <a:gd name="T6" fmla="*/ 1053 w 1930"/>
                <a:gd name="T7" fmla="*/ 1351 h 1903"/>
                <a:gd name="T8" fmla="*/ 911 w 1930"/>
                <a:gd name="T9" fmla="*/ 1051 h 1903"/>
                <a:gd name="T10" fmla="*/ 819 w 1930"/>
                <a:gd name="T11" fmla="*/ 812 h 1903"/>
                <a:gd name="T12" fmla="*/ 537 w 1930"/>
                <a:gd name="T13" fmla="*/ 706 h 1903"/>
                <a:gd name="T14" fmla="*/ 402 w 1930"/>
                <a:gd name="T15" fmla="*/ 409 h 1903"/>
                <a:gd name="T16" fmla="*/ 113 w 1930"/>
                <a:gd name="T17" fmla="*/ 298 h 1903"/>
                <a:gd name="T18" fmla="*/ 0 w 1930"/>
                <a:gd name="T19" fmla="*/ 0 h 190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30" h="1903">
                  <a:moveTo>
                    <a:pt x="1930" y="1804"/>
                  </a:moveTo>
                  <a:cubicBezTo>
                    <a:pt x="1881" y="1818"/>
                    <a:pt x="1737" y="1903"/>
                    <a:pt x="1636" y="1887"/>
                  </a:cubicBezTo>
                  <a:cubicBezTo>
                    <a:pt x="1535" y="1871"/>
                    <a:pt x="1418" y="1795"/>
                    <a:pt x="1321" y="1706"/>
                  </a:cubicBezTo>
                  <a:cubicBezTo>
                    <a:pt x="1224" y="1617"/>
                    <a:pt x="1121" y="1460"/>
                    <a:pt x="1053" y="1351"/>
                  </a:cubicBezTo>
                  <a:cubicBezTo>
                    <a:pt x="985" y="1242"/>
                    <a:pt x="950" y="1141"/>
                    <a:pt x="911" y="1051"/>
                  </a:cubicBezTo>
                  <a:cubicBezTo>
                    <a:pt x="872" y="961"/>
                    <a:pt x="881" y="869"/>
                    <a:pt x="819" y="812"/>
                  </a:cubicBezTo>
                  <a:cubicBezTo>
                    <a:pt x="757" y="755"/>
                    <a:pt x="606" y="773"/>
                    <a:pt x="537" y="706"/>
                  </a:cubicBezTo>
                  <a:cubicBezTo>
                    <a:pt x="467" y="640"/>
                    <a:pt x="473" y="477"/>
                    <a:pt x="402" y="409"/>
                  </a:cubicBezTo>
                  <a:cubicBezTo>
                    <a:pt x="330" y="341"/>
                    <a:pt x="180" y="367"/>
                    <a:pt x="113" y="298"/>
                  </a:cubicBezTo>
                  <a:cubicBezTo>
                    <a:pt x="46" y="229"/>
                    <a:pt x="19" y="51"/>
                    <a:pt x="0" y="0"/>
                  </a:cubicBezTo>
                </a:path>
              </a:pathLst>
            </a:custGeom>
            <a:noFill/>
            <a:ln w="177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15723" name="Rectangle 13"/>
          <p:cNvSpPr>
            <a:spLocks noChangeArrowheads="1"/>
          </p:cNvSpPr>
          <p:nvPr/>
        </p:nvSpPr>
        <p:spPr bwMode="auto">
          <a:xfrm>
            <a:off x="4227513" y="3435350"/>
            <a:ext cx="225425" cy="225425"/>
          </a:xfrm>
          <a:prstGeom prst="rect">
            <a:avLst/>
          </a:prstGeom>
          <a:solidFill>
            <a:srgbClr val="FF0000"/>
          </a:solidFill>
          <a:ln w="9525">
            <a:miter lim="800000"/>
            <a:headEnd/>
            <a:tailEnd/>
          </a:ln>
          <a:effectLst/>
          <a:scene3d>
            <a:camera prst="legacyObliqueTopRight">
              <a:rot lat="20999993" lon="21299992" rev="0"/>
            </a:camera>
            <a:lightRig rig="legacyFlat3" dir="b"/>
          </a:scene3d>
          <a:sp3d extrusionH="4302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spTree>
    <p:extLst>
      <p:ext uri="{BB962C8B-B14F-4D97-AF65-F5344CB8AC3E}">
        <p14:creationId xmlns:p14="http://schemas.microsoft.com/office/powerpoint/2010/main" val="18927606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ChangeArrowheads="1"/>
          </p:cNvSpPr>
          <p:nvPr/>
        </p:nvSpPr>
        <p:spPr bwMode="auto">
          <a:xfrm>
            <a:off x="0" y="0"/>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cs typeface="Arial" charset="0"/>
            </a:endParaRPr>
          </a:p>
        </p:txBody>
      </p:sp>
      <p:sp>
        <p:nvSpPr>
          <p:cNvPr id="116739" name="Rectangle 3"/>
          <p:cNvSpPr>
            <a:spLocks noGrp="1" noChangeArrowheads="1"/>
          </p:cNvSpPr>
          <p:nvPr>
            <p:ph type="title"/>
          </p:nvPr>
        </p:nvSpPr>
        <p:spPr>
          <a:xfrm>
            <a:off x="457200" y="-207963"/>
            <a:ext cx="8229600" cy="1143001"/>
          </a:xfrm>
        </p:spPr>
        <p:txBody>
          <a:bodyPr/>
          <a:lstStyle/>
          <a:p>
            <a:pPr eaLnBrk="1" hangingPunct="1"/>
            <a:r>
              <a:rPr lang="en-US" altLang="en-US" smtClean="0"/>
              <a:t>My crystal “dissolved” in the oil!</a:t>
            </a:r>
          </a:p>
        </p:txBody>
      </p:sp>
      <p:pic>
        <p:nvPicPr>
          <p:cNvPr id="139268" name="Picture 4"/>
          <p:cNvPicPr>
            <a:picLocks noChangeAspect="1" noChangeArrowheads="1"/>
          </p:cNvPicPr>
          <p:nvPr/>
        </p:nvPicPr>
        <p:blipFill>
          <a:blip r:embed="rId2">
            <a:extLst>
              <a:ext uri="{28A0092B-C50C-407E-A947-70E740481C1C}">
                <a14:useLocalDpi xmlns:a14="http://schemas.microsoft.com/office/drawing/2010/main" val="0"/>
              </a:ext>
            </a:extLst>
          </a:blip>
          <a:srcRect r="1389"/>
          <a:stretch>
            <a:fillRect/>
          </a:stretch>
        </p:blipFill>
        <p:spPr bwMode="auto">
          <a:xfrm>
            <a:off x="1905000" y="838200"/>
            <a:ext cx="5410200" cy="536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9269" name="Text Box 5"/>
          <p:cNvSpPr txBox="1">
            <a:spLocks noChangeArrowheads="1"/>
          </p:cNvSpPr>
          <p:nvPr/>
        </p:nvSpPr>
        <p:spPr bwMode="auto">
          <a:xfrm>
            <a:off x="3962400" y="6324600"/>
            <a:ext cx="1517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rgbClr val="000000"/>
                </a:solidFill>
                <a:cs typeface="Arial" charset="0"/>
              </a:rPr>
              <a:t>no, it didn’t…</a:t>
            </a:r>
          </a:p>
        </p:txBody>
      </p:sp>
    </p:spTree>
    <p:extLst>
      <p:ext uri="{BB962C8B-B14F-4D97-AF65-F5344CB8AC3E}">
        <p14:creationId xmlns:p14="http://schemas.microsoft.com/office/powerpoint/2010/main" val="33522715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926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92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9"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Freeform 2"/>
          <p:cNvSpPr>
            <a:spLocks/>
          </p:cNvSpPr>
          <p:nvPr/>
        </p:nvSpPr>
        <p:spPr bwMode="auto">
          <a:xfrm>
            <a:off x="1244600" y="2125663"/>
            <a:ext cx="6616700" cy="2351087"/>
          </a:xfrm>
          <a:custGeom>
            <a:avLst/>
            <a:gdLst>
              <a:gd name="T0" fmla="*/ 509071563 w 4168"/>
              <a:gd name="T1" fmla="*/ 1139110383 h 1481"/>
              <a:gd name="T2" fmla="*/ 748487200 w 4168"/>
              <a:gd name="T3" fmla="*/ 304938048 h 1481"/>
              <a:gd name="T4" fmla="*/ 2147483647 w 4168"/>
              <a:gd name="T5" fmla="*/ 229333376 h 1481"/>
              <a:gd name="T6" fmla="*/ 2147483647 w 4168"/>
              <a:gd name="T7" fmla="*/ 267136506 h 1481"/>
              <a:gd name="T8" fmla="*/ 2147483647 w 4168"/>
              <a:gd name="T9" fmla="*/ 267136506 h 1481"/>
              <a:gd name="T10" fmla="*/ 2147483647 w 4168"/>
              <a:gd name="T11" fmla="*/ 224293065 h 1481"/>
              <a:gd name="T12" fmla="*/ 2147483647 w 4168"/>
              <a:gd name="T13" fmla="*/ 224293065 h 1481"/>
              <a:gd name="T14" fmla="*/ 2147483647 w 4168"/>
              <a:gd name="T15" fmla="*/ 204131819 h 1481"/>
              <a:gd name="T16" fmla="*/ 2147483647 w 4168"/>
              <a:gd name="T17" fmla="*/ 204131819 h 1481"/>
              <a:gd name="T18" fmla="*/ 2147483647 w 4168"/>
              <a:gd name="T19" fmla="*/ 163809328 h 1481"/>
              <a:gd name="T20" fmla="*/ 2147483647 w 4168"/>
              <a:gd name="T21" fmla="*/ 146169031 h 1481"/>
              <a:gd name="T22" fmla="*/ 2147483647 w 4168"/>
              <a:gd name="T23" fmla="*/ 163809328 h 1481"/>
              <a:gd name="T24" fmla="*/ 2147483647 w 4168"/>
              <a:gd name="T25" fmla="*/ 244454311 h 1481"/>
              <a:gd name="T26" fmla="*/ 2147483647 w 4168"/>
              <a:gd name="T27" fmla="*/ 1635580265 h 1481"/>
              <a:gd name="T28" fmla="*/ 2147483647 w 4168"/>
              <a:gd name="T29" fmla="*/ 2147483647 h 1481"/>
              <a:gd name="T30" fmla="*/ 2147483647 w 4168"/>
              <a:gd name="T31" fmla="*/ 2147483647 h 1481"/>
              <a:gd name="T32" fmla="*/ 2144653763 w 4168"/>
              <a:gd name="T33" fmla="*/ 2147483647 h 1481"/>
              <a:gd name="T34" fmla="*/ 272176875 w 4168"/>
              <a:gd name="T35" fmla="*/ 2147483647 h 1481"/>
              <a:gd name="T36" fmla="*/ 509071563 w 4168"/>
              <a:gd name="T37" fmla="*/ 1139110383 h 14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168" h="1481">
                <a:moveTo>
                  <a:pt x="202" y="452"/>
                </a:moveTo>
                <a:cubicBezTo>
                  <a:pt x="233" y="248"/>
                  <a:pt x="177" y="181"/>
                  <a:pt x="297" y="121"/>
                </a:cubicBezTo>
                <a:cubicBezTo>
                  <a:pt x="417" y="61"/>
                  <a:pt x="778" y="93"/>
                  <a:pt x="922" y="91"/>
                </a:cubicBezTo>
                <a:cubicBezTo>
                  <a:pt x="1066" y="89"/>
                  <a:pt x="1079" y="103"/>
                  <a:pt x="1159" y="106"/>
                </a:cubicBezTo>
                <a:cubicBezTo>
                  <a:pt x="1239" y="109"/>
                  <a:pt x="1291" y="109"/>
                  <a:pt x="1404" y="106"/>
                </a:cubicBezTo>
                <a:cubicBezTo>
                  <a:pt x="1517" y="103"/>
                  <a:pt x="1715" y="92"/>
                  <a:pt x="1836" y="89"/>
                </a:cubicBezTo>
                <a:cubicBezTo>
                  <a:pt x="1957" y="86"/>
                  <a:pt x="2053" y="90"/>
                  <a:pt x="2128" y="89"/>
                </a:cubicBezTo>
                <a:cubicBezTo>
                  <a:pt x="2203" y="88"/>
                  <a:pt x="2235" y="82"/>
                  <a:pt x="2285" y="81"/>
                </a:cubicBezTo>
                <a:cubicBezTo>
                  <a:pt x="2335" y="80"/>
                  <a:pt x="2378" y="84"/>
                  <a:pt x="2427" y="81"/>
                </a:cubicBezTo>
                <a:cubicBezTo>
                  <a:pt x="2476" y="78"/>
                  <a:pt x="2498" y="69"/>
                  <a:pt x="2577" y="65"/>
                </a:cubicBezTo>
                <a:cubicBezTo>
                  <a:pt x="2656" y="61"/>
                  <a:pt x="2787" y="58"/>
                  <a:pt x="2901" y="58"/>
                </a:cubicBezTo>
                <a:cubicBezTo>
                  <a:pt x="3015" y="58"/>
                  <a:pt x="3091" y="59"/>
                  <a:pt x="3264" y="65"/>
                </a:cubicBezTo>
                <a:cubicBezTo>
                  <a:pt x="3437" y="71"/>
                  <a:pt x="3818" y="0"/>
                  <a:pt x="3942" y="97"/>
                </a:cubicBezTo>
                <a:cubicBezTo>
                  <a:pt x="4066" y="194"/>
                  <a:pt x="3987" y="447"/>
                  <a:pt x="4005" y="649"/>
                </a:cubicBezTo>
                <a:cubicBezTo>
                  <a:pt x="4023" y="851"/>
                  <a:pt x="4168" y="1216"/>
                  <a:pt x="4053" y="1312"/>
                </a:cubicBezTo>
                <a:cubicBezTo>
                  <a:pt x="3938" y="1408"/>
                  <a:pt x="3847" y="1233"/>
                  <a:pt x="3313" y="1227"/>
                </a:cubicBezTo>
                <a:cubicBezTo>
                  <a:pt x="2779" y="1221"/>
                  <a:pt x="1385" y="1255"/>
                  <a:pt x="851" y="1274"/>
                </a:cubicBezTo>
                <a:cubicBezTo>
                  <a:pt x="317" y="1293"/>
                  <a:pt x="216" y="1481"/>
                  <a:pt x="108" y="1344"/>
                </a:cubicBezTo>
                <a:cubicBezTo>
                  <a:pt x="0" y="1207"/>
                  <a:pt x="72" y="669"/>
                  <a:pt x="202" y="452"/>
                </a:cubicBez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1907" name="Freeform 3"/>
          <p:cNvSpPr>
            <a:spLocks/>
          </p:cNvSpPr>
          <p:nvPr/>
        </p:nvSpPr>
        <p:spPr bwMode="auto">
          <a:xfrm>
            <a:off x="1935163" y="2562225"/>
            <a:ext cx="5219700" cy="2727325"/>
          </a:xfrm>
          <a:custGeom>
            <a:avLst/>
            <a:gdLst>
              <a:gd name="T0" fmla="*/ 1005543138 w 3288"/>
              <a:gd name="T1" fmla="*/ 904736888 h 1718"/>
              <a:gd name="T2" fmla="*/ 1164312188 w 3288"/>
              <a:gd name="T3" fmla="*/ 763608138 h 1718"/>
              <a:gd name="T4" fmla="*/ 1242437825 w 3288"/>
              <a:gd name="T5" fmla="*/ 884575638 h 1718"/>
              <a:gd name="T6" fmla="*/ 1441529375 w 3288"/>
              <a:gd name="T7" fmla="*/ 922377188 h 1718"/>
              <a:gd name="T8" fmla="*/ 1522174375 w 3288"/>
              <a:gd name="T9" fmla="*/ 803930638 h 1718"/>
              <a:gd name="T10" fmla="*/ 1680945013 w 3288"/>
              <a:gd name="T11" fmla="*/ 922377188 h 1718"/>
              <a:gd name="T12" fmla="*/ 1839714063 w 3288"/>
              <a:gd name="T13" fmla="*/ 922377188 h 1718"/>
              <a:gd name="T14" fmla="*/ 2018645950 w 3288"/>
              <a:gd name="T15" fmla="*/ 982860938 h 1718"/>
              <a:gd name="T16" fmla="*/ 2116931250 w 3288"/>
              <a:gd name="T17" fmla="*/ 962699688 h 1718"/>
              <a:gd name="T18" fmla="*/ 2147483647 w 3288"/>
              <a:gd name="T19" fmla="*/ 922377188 h 1718"/>
              <a:gd name="T20" fmla="*/ 2147483647 w 3288"/>
              <a:gd name="T21" fmla="*/ 922377188 h 1718"/>
              <a:gd name="T22" fmla="*/ 2147483647 w 3288"/>
              <a:gd name="T23" fmla="*/ 962699688 h 1718"/>
              <a:gd name="T24" fmla="*/ 2147483647 w 3288"/>
              <a:gd name="T25" fmla="*/ 904736888 h 1718"/>
              <a:gd name="T26" fmla="*/ 2147483647 w 3288"/>
              <a:gd name="T27" fmla="*/ 844253138 h 1718"/>
              <a:gd name="T28" fmla="*/ 2147483647 w 3288"/>
              <a:gd name="T29" fmla="*/ 844253138 h 1718"/>
              <a:gd name="T30" fmla="*/ 2147483647 w 3288"/>
              <a:gd name="T31" fmla="*/ 982860938 h 1718"/>
              <a:gd name="T32" fmla="*/ 2147483647 w 3288"/>
              <a:gd name="T33" fmla="*/ 922377188 h 1718"/>
              <a:gd name="T34" fmla="*/ 2147483647 w 3288"/>
              <a:gd name="T35" fmla="*/ 1003022188 h 1718"/>
              <a:gd name="T36" fmla="*/ 2147483647 w 3288"/>
              <a:gd name="T37" fmla="*/ 942538438 h 1718"/>
              <a:gd name="T38" fmla="*/ 2147483647 w 3288"/>
              <a:gd name="T39" fmla="*/ 1003022188 h 1718"/>
              <a:gd name="T40" fmla="*/ 2147483647 w 3288"/>
              <a:gd name="T41" fmla="*/ 922377188 h 1718"/>
              <a:gd name="T42" fmla="*/ 2147483647 w 3288"/>
              <a:gd name="T43" fmla="*/ 962699688 h 1718"/>
              <a:gd name="T44" fmla="*/ 2147483647 w 3288"/>
              <a:gd name="T45" fmla="*/ 884575638 h 1718"/>
              <a:gd name="T46" fmla="*/ 2147483647 w 3288"/>
              <a:gd name="T47" fmla="*/ 962699688 h 1718"/>
              <a:gd name="T48" fmla="*/ 2147483647 w 3288"/>
              <a:gd name="T49" fmla="*/ 884575638 h 1718"/>
              <a:gd name="T50" fmla="*/ 2147483647 w 3288"/>
              <a:gd name="T51" fmla="*/ 922377188 h 1718"/>
              <a:gd name="T52" fmla="*/ 2147483647 w 3288"/>
              <a:gd name="T53" fmla="*/ 864414388 h 1718"/>
              <a:gd name="T54" fmla="*/ 2147483647 w 3288"/>
              <a:gd name="T55" fmla="*/ 922377188 h 1718"/>
              <a:gd name="T56" fmla="*/ 2147483647 w 3288"/>
              <a:gd name="T57" fmla="*/ 864414388 h 1718"/>
              <a:gd name="T58" fmla="*/ 2147483647 w 3288"/>
              <a:gd name="T59" fmla="*/ 904736888 h 1718"/>
              <a:gd name="T60" fmla="*/ 2147483647 w 3288"/>
              <a:gd name="T61" fmla="*/ 844253138 h 1718"/>
              <a:gd name="T62" fmla="*/ 2147483647 w 3288"/>
              <a:gd name="T63" fmla="*/ 884575638 h 1718"/>
              <a:gd name="T64" fmla="*/ 2147483647 w 3288"/>
              <a:gd name="T65" fmla="*/ 884575638 h 1718"/>
              <a:gd name="T66" fmla="*/ 2147483647 w 3288"/>
              <a:gd name="T67" fmla="*/ 864414388 h 1718"/>
              <a:gd name="T68" fmla="*/ 2147483647 w 3288"/>
              <a:gd name="T69" fmla="*/ 824091888 h 1718"/>
              <a:gd name="T70" fmla="*/ 2147483647 w 3288"/>
              <a:gd name="T71" fmla="*/ 486390950 h 1718"/>
              <a:gd name="T72" fmla="*/ 2147483647 w 3288"/>
              <a:gd name="T73" fmla="*/ 2147483647 h 1718"/>
              <a:gd name="T74" fmla="*/ 1063505938 w 3288"/>
              <a:gd name="T75" fmla="*/ 2147483647 h 1718"/>
              <a:gd name="T76" fmla="*/ 884575638 w 3288"/>
              <a:gd name="T77" fmla="*/ 962699688 h 17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3288" h="1718">
                <a:moveTo>
                  <a:pt x="399" y="359"/>
                </a:moveTo>
                <a:cubicBezTo>
                  <a:pt x="422" y="331"/>
                  <a:pt x="446" y="304"/>
                  <a:pt x="462" y="303"/>
                </a:cubicBezTo>
                <a:cubicBezTo>
                  <a:pt x="478" y="302"/>
                  <a:pt x="475" y="341"/>
                  <a:pt x="493" y="351"/>
                </a:cubicBezTo>
                <a:cubicBezTo>
                  <a:pt x="511" y="361"/>
                  <a:pt x="554" y="371"/>
                  <a:pt x="572" y="366"/>
                </a:cubicBezTo>
                <a:cubicBezTo>
                  <a:pt x="590" y="361"/>
                  <a:pt x="588" y="319"/>
                  <a:pt x="604" y="319"/>
                </a:cubicBezTo>
                <a:cubicBezTo>
                  <a:pt x="620" y="319"/>
                  <a:pt x="646" y="358"/>
                  <a:pt x="667" y="366"/>
                </a:cubicBezTo>
                <a:cubicBezTo>
                  <a:pt x="688" y="374"/>
                  <a:pt x="708" y="362"/>
                  <a:pt x="730" y="366"/>
                </a:cubicBezTo>
                <a:cubicBezTo>
                  <a:pt x="752" y="370"/>
                  <a:pt x="783" y="387"/>
                  <a:pt x="801" y="390"/>
                </a:cubicBezTo>
                <a:cubicBezTo>
                  <a:pt x="819" y="393"/>
                  <a:pt x="827" y="386"/>
                  <a:pt x="840" y="382"/>
                </a:cubicBezTo>
                <a:cubicBezTo>
                  <a:pt x="853" y="378"/>
                  <a:pt x="858" y="369"/>
                  <a:pt x="880" y="366"/>
                </a:cubicBezTo>
                <a:cubicBezTo>
                  <a:pt x="902" y="363"/>
                  <a:pt x="951" y="363"/>
                  <a:pt x="975" y="366"/>
                </a:cubicBezTo>
                <a:cubicBezTo>
                  <a:pt x="999" y="369"/>
                  <a:pt x="1005" y="383"/>
                  <a:pt x="1022" y="382"/>
                </a:cubicBezTo>
                <a:cubicBezTo>
                  <a:pt x="1039" y="381"/>
                  <a:pt x="1059" y="367"/>
                  <a:pt x="1077" y="359"/>
                </a:cubicBezTo>
                <a:cubicBezTo>
                  <a:pt x="1095" y="351"/>
                  <a:pt x="1104" y="339"/>
                  <a:pt x="1132" y="335"/>
                </a:cubicBezTo>
                <a:cubicBezTo>
                  <a:pt x="1160" y="331"/>
                  <a:pt x="1218" y="326"/>
                  <a:pt x="1243" y="335"/>
                </a:cubicBezTo>
                <a:cubicBezTo>
                  <a:pt x="1268" y="344"/>
                  <a:pt x="1268" y="385"/>
                  <a:pt x="1282" y="390"/>
                </a:cubicBezTo>
                <a:cubicBezTo>
                  <a:pt x="1296" y="395"/>
                  <a:pt x="1308" y="365"/>
                  <a:pt x="1330" y="366"/>
                </a:cubicBezTo>
                <a:cubicBezTo>
                  <a:pt x="1352" y="367"/>
                  <a:pt x="1387" y="397"/>
                  <a:pt x="1416" y="398"/>
                </a:cubicBezTo>
                <a:cubicBezTo>
                  <a:pt x="1445" y="399"/>
                  <a:pt x="1481" y="374"/>
                  <a:pt x="1503" y="374"/>
                </a:cubicBezTo>
                <a:cubicBezTo>
                  <a:pt x="1525" y="374"/>
                  <a:pt x="1529" y="399"/>
                  <a:pt x="1551" y="398"/>
                </a:cubicBezTo>
                <a:cubicBezTo>
                  <a:pt x="1573" y="397"/>
                  <a:pt x="1612" y="369"/>
                  <a:pt x="1637" y="366"/>
                </a:cubicBezTo>
                <a:cubicBezTo>
                  <a:pt x="1662" y="363"/>
                  <a:pt x="1671" y="384"/>
                  <a:pt x="1700" y="382"/>
                </a:cubicBezTo>
                <a:cubicBezTo>
                  <a:pt x="1729" y="380"/>
                  <a:pt x="1783" y="351"/>
                  <a:pt x="1811" y="351"/>
                </a:cubicBezTo>
                <a:cubicBezTo>
                  <a:pt x="1839" y="351"/>
                  <a:pt x="1845" y="382"/>
                  <a:pt x="1866" y="382"/>
                </a:cubicBezTo>
                <a:cubicBezTo>
                  <a:pt x="1887" y="382"/>
                  <a:pt x="1915" y="354"/>
                  <a:pt x="1937" y="351"/>
                </a:cubicBezTo>
                <a:cubicBezTo>
                  <a:pt x="1959" y="348"/>
                  <a:pt x="1978" y="367"/>
                  <a:pt x="2000" y="366"/>
                </a:cubicBezTo>
                <a:cubicBezTo>
                  <a:pt x="2022" y="365"/>
                  <a:pt x="2046" y="343"/>
                  <a:pt x="2071" y="343"/>
                </a:cubicBezTo>
                <a:cubicBezTo>
                  <a:pt x="2096" y="343"/>
                  <a:pt x="2122" y="366"/>
                  <a:pt x="2150" y="366"/>
                </a:cubicBezTo>
                <a:cubicBezTo>
                  <a:pt x="2178" y="366"/>
                  <a:pt x="2213" y="344"/>
                  <a:pt x="2237" y="343"/>
                </a:cubicBezTo>
                <a:cubicBezTo>
                  <a:pt x="2261" y="342"/>
                  <a:pt x="2270" y="360"/>
                  <a:pt x="2292" y="359"/>
                </a:cubicBezTo>
                <a:cubicBezTo>
                  <a:pt x="2314" y="358"/>
                  <a:pt x="2339" y="336"/>
                  <a:pt x="2371" y="335"/>
                </a:cubicBezTo>
                <a:cubicBezTo>
                  <a:pt x="2403" y="334"/>
                  <a:pt x="2448" y="348"/>
                  <a:pt x="2482" y="351"/>
                </a:cubicBezTo>
                <a:cubicBezTo>
                  <a:pt x="2516" y="354"/>
                  <a:pt x="2537" y="352"/>
                  <a:pt x="2576" y="351"/>
                </a:cubicBezTo>
                <a:cubicBezTo>
                  <a:pt x="2615" y="350"/>
                  <a:pt x="2683" y="347"/>
                  <a:pt x="2718" y="343"/>
                </a:cubicBezTo>
                <a:cubicBezTo>
                  <a:pt x="2753" y="339"/>
                  <a:pt x="2768" y="352"/>
                  <a:pt x="2789" y="327"/>
                </a:cubicBezTo>
                <a:cubicBezTo>
                  <a:pt x="2810" y="302"/>
                  <a:pt x="2829" y="0"/>
                  <a:pt x="2845" y="193"/>
                </a:cubicBezTo>
                <a:cubicBezTo>
                  <a:pt x="2861" y="386"/>
                  <a:pt x="3288" y="1264"/>
                  <a:pt x="2884" y="1487"/>
                </a:cubicBezTo>
                <a:cubicBezTo>
                  <a:pt x="2480" y="1710"/>
                  <a:pt x="844" y="1718"/>
                  <a:pt x="422" y="1534"/>
                </a:cubicBezTo>
                <a:cubicBezTo>
                  <a:pt x="0" y="1350"/>
                  <a:pt x="175" y="866"/>
                  <a:pt x="351" y="382"/>
                </a:cubicBezTo>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1908" name="Rectangle 4"/>
          <p:cNvSpPr>
            <a:spLocks noGrp="1" noChangeArrowheads="1"/>
          </p:cNvSpPr>
          <p:nvPr>
            <p:ph type="title"/>
          </p:nvPr>
        </p:nvSpPr>
        <p:spPr>
          <a:xfrm>
            <a:off x="457200" y="33338"/>
            <a:ext cx="8229600" cy="1143000"/>
          </a:xfrm>
        </p:spPr>
        <p:txBody>
          <a:bodyPr/>
          <a:lstStyle/>
          <a:p>
            <a:pPr eaLnBrk="1" hangingPunct="1"/>
            <a:r>
              <a:rPr lang="en-US" altLang="en-US" smtClean="0"/>
              <a:t>plunge cooling</a:t>
            </a:r>
          </a:p>
        </p:txBody>
      </p:sp>
      <p:sp>
        <p:nvSpPr>
          <p:cNvPr id="251909" name="Freeform 5"/>
          <p:cNvSpPr>
            <a:spLocks/>
          </p:cNvSpPr>
          <p:nvPr/>
        </p:nvSpPr>
        <p:spPr bwMode="auto">
          <a:xfrm>
            <a:off x="1771650" y="2427288"/>
            <a:ext cx="5600700" cy="3371850"/>
          </a:xfrm>
          <a:custGeom>
            <a:avLst/>
            <a:gdLst>
              <a:gd name="T0" fmla="*/ 2520950 w 3528"/>
              <a:gd name="T1" fmla="*/ 2147483647 h 2124"/>
              <a:gd name="T2" fmla="*/ 0 w 3528"/>
              <a:gd name="T3" fmla="*/ 2520950 h 2124"/>
              <a:gd name="T4" fmla="*/ 1771670638 w 3528"/>
              <a:gd name="T5" fmla="*/ 0 h 2124"/>
              <a:gd name="T6" fmla="*/ 1774190000 w 3528"/>
              <a:gd name="T7" fmla="*/ 2147483647 h 2124"/>
              <a:gd name="T8" fmla="*/ 2147483647 w 3528"/>
              <a:gd name="T9" fmla="*/ 2147483647 h 2124"/>
              <a:gd name="T10" fmla="*/ 2147483647 w 3528"/>
              <a:gd name="T11" fmla="*/ 2520950 h 2124"/>
              <a:gd name="T12" fmla="*/ 2147483647 w 3528"/>
              <a:gd name="T13" fmla="*/ 5040313 h 2124"/>
              <a:gd name="T14" fmla="*/ 2147483647 w 3528"/>
              <a:gd name="T15" fmla="*/ 2147483647 h 2124"/>
              <a:gd name="T16" fmla="*/ 2520950 w 3528"/>
              <a:gd name="T17" fmla="*/ 2147483647 h 2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28" h="2124">
                <a:moveTo>
                  <a:pt x="1" y="2124"/>
                </a:moveTo>
                <a:lnTo>
                  <a:pt x="0" y="1"/>
                </a:lnTo>
                <a:lnTo>
                  <a:pt x="703" y="0"/>
                </a:lnTo>
                <a:lnTo>
                  <a:pt x="704" y="1422"/>
                </a:lnTo>
                <a:lnTo>
                  <a:pt x="2824" y="1422"/>
                </a:lnTo>
                <a:lnTo>
                  <a:pt x="2826" y="1"/>
                </a:lnTo>
                <a:lnTo>
                  <a:pt x="3528" y="2"/>
                </a:lnTo>
                <a:lnTo>
                  <a:pt x="3528" y="2124"/>
                </a:lnTo>
                <a:lnTo>
                  <a:pt x="1" y="2124"/>
                </a:lnTo>
                <a:close/>
              </a:path>
            </a:pathLst>
          </a:custGeom>
          <a:solidFill>
            <a:srgbClr val="A589A5"/>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1910" name="Text Box 6"/>
          <p:cNvSpPr txBox="1">
            <a:spLocks noChangeArrowheads="1"/>
          </p:cNvSpPr>
          <p:nvPr/>
        </p:nvSpPr>
        <p:spPr bwMode="auto">
          <a:xfrm>
            <a:off x="3711575" y="5043488"/>
            <a:ext cx="1720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rgbClr val="000000"/>
                </a:solidFill>
              </a:rPr>
              <a:t>foam insulation</a:t>
            </a:r>
          </a:p>
        </p:txBody>
      </p:sp>
      <p:sp>
        <p:nvSpPr>
          <p:cNvPr id="251911" name="AutoShape 7"/>
          <p:cNvSpPr>
            <a:spLocks noChangeArrowheads="1"/>
          </p:cNvSpPr>
          <p:nvPr/>
        </p:nvSpPr>
        <p:spPr bwMode="auto">
          <a:xfrm>
            <a:off x="7372350" y="25622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1912" name="AutoShape 8"/>
          <p:cNvSpPr>
            <a:spLocks noChangeArrowheads="1"/>
          </p:cNvSpPr>
          <p:nvPr/>
        </p:nvSpPr>
        <p:spPr bwMode="auto">
          <a:xfrm>
            <a:off x="7418388" y="339090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1913" name="AutoShape 9"/>
          <p:cNvSpPr>
            <a:spLocks noChangeArrowheads="1"/>
          </p:cNvSpPr>
          <p:nvPr/>
        </p:nvSpPr>
        <p:spPr bwMode="auto">
          <a:xfrm>
            <a:off x="7675563" y="3627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1914" name="AutoShape 10"/>
          <p:cNvSpPr>
            <a:spLocks noChangeArrowheads="1"/>
          </p:cNvSpPr>
          <p:nvPr/>
        </p:nvSpPr>
        <p:spPr bwMode="auto">
          <a:xfrm>
            <a:off x="7466013" y="3627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1915" name="AutoShape 11"/>
          <p:cNvSpPr>
            <a:spLocks noChangeArrowheads="1"/>
          </p:cNvSpPr>
          <p:nvPr/>
        </p:nvSpPr>
        <p:spPr bwMode="auto">
          <a:xfrm>
            <a:off x="7673975" y="33464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1916" name="AutoShape 12"/>
          <p:cNvSpPr>
            <a:spLocks noChangeArrowheads="1"/>
          </p:cNvSpPr>
          <p:nvPr/>
        </p:nvSpPr>
        <p:spPr bwMode="auto">
          <a:xfrm>
            <a:off x="7558088" y="31686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1917" name="AutoShape 13"/>
          <p:cNvSpPr>
            <a:spLocks noChangeArrowheads="1"/>
          </p:cNvSpPr>
          <p:nvPr/>
        </p:nvSpPr>
        <p:spPr bwMode="auto">
          <a:xfrm>
            <a:off x="7675563" y="40020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1918" name="AutoShape 14"/>
          <p:cNvSpPr>
            <a:spLocks noChangeArrowheads="1"/>
          </p:cNvSpPr>
          <p:nvPr/>
        </p:nvSpPr>
        <p:spPr bwMode="auto">
          <a:xfrm>
            <a:off x="7372350" y="3538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1919" name="AutoShape 15"/>
          <p:cNvSpPr>
            <a:spLocks noChangeArrowheads="1"/>
          </p:cNvSpPr>
          <p:nvPr/>
        </p:nvSpPr>
        <p:spPr bwMode="auto">
          <a:xfrm>
            <a:off x="7418388" y="29051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1920" name="AutoShape 16"/>
          <p:cNvSpPr>
            <a:spLocks noChangeArrowheads="1"/>
          </p:cNvSpPr>
          <p:nvPr/>
        </p:nvSpPr>
        <p:spPr bwMode="auto">
          <a:xfrm>
            <a:off x="7558088" y="26511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1921" name="AutoShape 17"/>
          <p:cNvSpPr>
            <a:spLocks noChangeArrowheads="1"/>
          </p:cNvSpPr>
          <p:nvPr/>
        </p:nvSpPr>
        <p:spPr bwMode="auto">
          <a:xfrm>
            <a:off x="2889250" y="20780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1922" name="AutoShape 18"/>
          <p:cNvSpPr>
            <a:spLocks noChangeArrowheads="1"/>
          </p:cNvSpPr>
          <p:nvPr/>
        </p:nvSpPr>
        <p:spPr bwMode="auto">
          <a:xfrm>
            <a:off x="3041650" y="2128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1923" name="AutoShape 19"/>
          <p:cNvSpPr>
            <a:spLocks noChangeArrowheads="1"/>
          </p:cNvSpPr>
          <p:nvPr/>
        </p:nvSpPr>
        <p:spPr bwMode="auto">
          <a:xfrm>
            <a:off x="3194050" y="2382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1924" name="AutoShape 20"/>
          <p:cNvSpPr>
            <a:spLocks noChangeArrowheads="1"/>
          </p:cNvSpPr>
          <p:nvPr/>
        </p:nvSpPr>
        <p:spPr bwMode="auto">
          <a:xfrm>
            <a:off x="3333750" y="23193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1925" name="AutoShape 21"/>
          <p:cNvSpPr>
            <a:spLocks noChangeArrowheads="1"/>
          </p:cNvSpPr>
          <p:nvPr/>
        </p:nvSpPr>
        <p:spPr bwMode="auto">
          <a:xfrm>
            <a:off x="2795588" y="22558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1926" name="AutoShape 22"/>
          <p:cNvSpPr>
            <a:spLocks noChangeArrowheads="1"/>
          </p:cNvSpPr>
          <p:nvPr/>
        </p:nvSpPr>
        <p:spPr bwMode="auto">
          <a:xfrm>
            <a:off x="3427413" y="21669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1927" name="AutoShape 23"/>
          <p:cNvSpPr>
            <a:spLocks noChangeArrowheads="1"/>
          </p:cNvSpPr>
          <p:nvPr/>
        </p:nvSpPr>
        <p:spPr bwMode="auto">
          <a:xfrm>
            <a:off x="3684588" y="23209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1928" name="AutoShape 24"/>
          <p:cNvSpPr>
            <a:spLocks noChangeArrowheads="1"/>
          </p:cNvSpPr>
          <p:nvPr/>
        </p:nvSpPr>
        <p:spPr bwMode="auto">
          <a:xfrm>
            <a:off x="3825875" y="2154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1929" name="AutoShape 25"/>
          <p:cNvSpPr>
            <a:spLocks noChangeArrowheads="1"/>
          </p:cNvSpPr>
          <p:nvPr/>
        </p:nvSpPr>
        <p:spPr bwMode="auto">
          <a:xfrm>
            <a:off x="3240088" y="21669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1930" name="AutoShape 26"/>
          <p:cNvSpPr>
            <a:spLocks noChangeArrowheads="1"/>
          </p:cNvSpPr>
          <p:nvPr/>
        </p:nvSpPr>
        <p:spPr bwMode="auto">
          <a:xfrm>
            <a:off x="3087688" y="19891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1931" name="AutoShape 27"/>
          <p:cNvSpPr>
            <a:spLocks noChangeArrowheads="1"/>
          </p:cNvSpPr>
          <p:nvPr/>
        </p:nvSpPr>
        <p:spPr bwMode="auto">
          <a:xfrm>
            <a:off x="3638550" y="20589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1932" name="AutoShape 28"/>
          <p:cNvSpPr>
            <a:spLocks noChangeArrowheads="1"/>
          </p:cNvSpPr>
          <p:nvPr/>
        </p:nvSpPr>
        <p:spPr bwMode="auto">
          <a:xfrm>
            <a:off x="3943350" y="23637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1933" name="AutoShape 29"/>
          <p:cNvSpPr>
            <a:spLocks noChangeArrowheads="1"/>
          </p:cNvSpPr>
          <p:nvPr/>
        </p:nvSpPr>
        <p:spPr bwMode="auto">
          <a:xfrm>
            <a:off x="4083050" y="23002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1934" name="AutoShape 30"/>
          <p:cNvSpPr>
            <a:spLocks noChangeArrowheads="1"/>
          </p:cNvSpPr>
          <p:nvPr/>
        </p:nvSpPr>
        <p:spPr bwMode="auto">
          <a:xfrm>
            <a:off x="3333750" y="20335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1935" name="AutoShape 31"/>
          <p:cNvSpPr>
            <a:spLocks noChangeArrowheads="1"/>
          </p:cNvSpPr>
          <p:nvPr/>
        </p:nvSpPr>
        <p:spPr bwMode="auto">
          <a:xfrm>
            <a:off x="4176713" y="21478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1936" name="AutoShape 32"/>
          <p:cNvSpPr>
            <a:spLocks noChangeArrowheads="1"/>
          </p:cNvSpPr>
          <p:nvPr/>
        </p:nvSpPr>
        <p:spPr bwMode="auto">
          <a:xfrm>
            <a:off x="4270375" y="24034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1937" name="AutoShape 33"/>
          <p:cNvSpPr>
            <a:spLocks noChangeArrowheads="1"/>
          </p:cNvSpPr>
          <p:nvPr/>
        </p:nvSpPr>
        <p:spPr bwMode="auto">
          <a:xfrm>
            <a:off x="3943350" y="210820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1938" name="AutoShape 34"/>
          <p:cNvSpPr>
            <a:spLocks noChangeArrowheads="1"/>
          </p:cNvSpPr>
          <p:nvPr/>
        </p:nvSpPr>
        <p:spPr bwMode="auto">
          <a:xfrm>
            <a:off x="4364038" y="1976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1939" name="AutoShape 35"/>
          <p:cNvSpPr>
            <a:spLocks noChangeArrowheads="1"/>
          </p:cNvSpPr>
          <p:nvPr/>
        </p:nvSpPr>
        <p:spPr bwMode="auto">
          <a:xfrm>
            <a:off x="4516438" y="21288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1940" name="AutoShape 36"/>
          <p:cNvSpPr>
            <a:spLocks noChangeArrowheads="1"/>
          </p:cNvSpPr>
          <p:nvPr/>
        </p:nvSpPr>
        <p:spPr bwMode="auto">
          <a:xfrm>
            <a:off x="4668838" y="22812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1941" name="AutoShape 37"/>
          <p:cNvSpPr>
            <a:spLocks noChangeArrowheads="1"/>
          </p:cNvSpPr>
          <p:nvPr/>
        </p:nvSpPr>
        <p:spPr bwMode="auto">
          <a:xfrm>
            <a:off x="4808538" y="2217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1942" name="AutoShape 38"/>
          <p:cNvSpPr>
            <a:spLocks noChangeArrowheads="1"/>
          </p:cNvSpPr>
          <p:nvPr/>
        </p:nvSpPr>
        <p:spPr bwMode="auto">
          <a:xfrm>
            <a:off x="5065713" y="21415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1943" name="AutoShape 39"/>
          <p:cNvSpPr>
            <a:spLocks noChangeArrowheads="1"/>
          </p:cNvSpPr>
          <p:nvPr/>
        </p:nvSpPr>
        <p:spPr bwMode="auto">
          <a:xfrm>
            <a:off x="4995863" y="23209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1944" name="AutoShape 40"/>
          <p:cNvSpPr>
            <a:spLocks noChangeArrowheads="1"/>
          </p:cNvSpPr>
          <p:nvPr/>
        </p:nvSpPr>
        <p:spPr bwMode="auto">
          <a:xfrm>
            <a:off x="4714875" y="20653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1945" name="AutoShape 41"/>
          <p:cNvSpPr>
            <a:spLocks noChangeArrowheads="1"/>
          </p:cNvSpPr>
          <p:nvPr/>
        </p:nvSpPr>
        <p:spPr bwMode="auto">
          <a:xfrm>
            <a:off x="4562475" y="1887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1946" name="AutoShape 42"/>
          <p:cNvSpPr>
            <a:spLocks noChangeArrowheads="1"/>
          </p:cNvSpPr>
          <p:nvPr/>
        </p:nvSpPr>
        <p:spPr bwMode="auto">
          <a:xfrm>
            <a:off x="5006975" y="19764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1947" name="AutoShape 43"/>
          <p:cNvSpPr>
            <a:spLocks noChangeArrowheads="1"/>
          </p:cNvSpPr>
          <p:nvPr/>
        </p:nvSpPr>
        <p:spPr bwMode="auto">
          <a:xfrm>
            <a:off x="5159375" y="2128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1948" name="AutoShape 44"/>
          <p:cNvSpPr>
            <a:spLocks noChangeArrowheads="1"/>
          </p:cNvSpPr>
          <p:nvPr/>
        </p:nvSpPr>
        <p:spPr bwMode="auto">
          <a:xfrm>
            <a:off x="5311775" y="2281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1949" name="AutoShape 45"/>
          <p:cNvSpPr>
            <a:spLocks noChangeArrowheads="1"/>
          </p:cNvSpPr>
          <p:nvPr/>
        </p:nvSpPr>
        <p:spPr bwMode="auto">
          <a:xfrm>
            <a:off x="5451475" y="22177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1950" name="AutoShape 46"/>
          <p:cNvSpPr>
            <a:spLocks noChangeArrowheads="1"/>
          </p:cNvSpPr>
          <p:nvPr/>
        </p:nvSpPr>
        <p:spPr bwMode="auto">
          <a:xfrm>
            <a:off x="5218113" y="20399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1951" name="AutoShape 47"/>
          <p:cNvSpPr>
            <a:spLocks noChangeArrowheads="1"/>
          </p:cNvSpPr>
          <p:nvPr/>
        </p:nvSpPr>
        <p:spPr bwMode="auto">
          <a:xfrm>
            <a:off x="5545138"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1952" name="AutoShape 48"/>
          <p:cNvSpPr>
            <a:spLocks noChangeArrowheads="1"/>
          </p:cNvSpPr>
          <p:nvPr/>
        </p:nvSpPr>
        <p:spPr bwMode="auto">
          <a:xfrm>
            <a:off x="5638800" y="23209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1953" name="AutoShape 49"/>
          <p:cNvSpPr>
            <a:spLocks noChangeArrowheads="1"/>
          </p:cNvSpPr>
          <p:nvPr/>
        </p:nvSpPr>
        <p:spPr bwMode="auto">
          <a:xfrm>
            <a:off x="5357813"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1954" name="AutoShape 50"/>
          <p:cNvSpPr>
            <a:spLocks noChangeArrowheads="1"/>
          </p:cNvSpPr>
          <p:nvPr/>
        </p:nvSpPr>
        <p:spPr bwMode="auto">
          <a:xfrm>
            <a:off x="5205413" y="18875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1955" name="AutoShape 51"/>
          <p:cNvSpPr>
            <a:spLocks noChangeArrowheads="1"/>
          </p:cNvSpPr>
          <p:nvPr/>
        </p:nvSpPr>
        <p:spPr bwMode="auto">
          <a:xfrm>
            <a:off x="4422775" y="22764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1956" name="AutoShape 52"/>
          <p:cNvSpPr>
            <a:spLocks noChangeArrowheads="1"/>
          </p:cNvSpPr>
          <p:nvPr/>
        </p:nvSpPr>
        <p:spPr bwMode="auto">
          <a:xfrm>
            <a:off x="5815013"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1957" name="AutoShape 53"/>
          <p:cNvSpPr>
            <a:spLocks noChangeArrowheads="1"/>
          </p:cNvSpPr>
          <p:nvPr/>
        </p:nvSpPr>
        <p:spPr bwMode="auto">
          <a:xfrm>
            <a:off x="5967413" y="2217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1958" name="AutoShape 54"/>
          <p:cNvSpPr>
            <a:spLocks noChangeArrowheads="1"/>
          </p:cNvSpPr>
          <p:nvPr/>
        </p:nvSpPr>
        <p:spPr bwMode="auto">
          <a:xfrm>
            <a:off x="6200775" y="2001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1959" name="AutoShape 55"/>
          <p:cNvSpPr>
            <a:spLocks noChangeArrowheads="1"/>
          </p:cNvSpPr>
          <p:nvPr/>
        </p:nvSpPr>
        <p:spPr bwMode="auto">
          <a:xfrm>
            <a:off x="6294438" y="22574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1960" name="AutoShape 56"/>
          <p:cNvSpPr>
            <a:spLocks noChangeArrowheads="1"/>
          </p:cNvSpPr>
          <p:nvPr/>
        </p:nvSpPr>
        <p:spPr bwMode="auto">
          <a:xfrm>
            <a:off x="6318250" y="20907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1961" name="AutoShape 57"/>
          <p:cNvSpPr>
            <a:spLocks noChangeArrowheads="1"/>
          </p:cNvSpPr>
          <p:nvPr/>
        </p:nvSpPr>
        <p:spPr bwMode="auto">
          <a:xfrm>
            <a:off x="6013450" y="2001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1962" name="AutoShape 58"/>
          <p:cNvSpPr>
            <a:spLocks noChangeArrowheads="1"/>
          </p:cNvSpPr>
          <p:nvPr/>
        </p:nvSpPr>
        <p:spPr bwMode="auto">
          <a:xfrm>
            <a:off x="4083050" y="19891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1963" name="AutoShape 59"/>
          <p:cNvSpPr>
            <a:spLocks noChangeArrowheads="1"/>
          </p:cNvSpPr>
          <p:nvPr/>
        </p:nvSpPr>
        <p:spPr bwMode="auto">
          <a:xfrm>
            <a:off x="1935163" y="22558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1964" name="AutoShape 60"/>
          <p:cNvSpPr>
            <a:spLocks noChangeArrowheads="1"/>
          </p:cNvSpPr>
          <p:nvPr/>
        </p:nvSpPr>
        <p:spPr bwMode="auto">
          <a:xfrm>
            <a:off x="2087563" y="2090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1965" name="AutoShape 61"/>
          <p:cNvSpPr>
            <a:spLocks noChangeArrowheads="1"/>
          </p:cNvSpPr>
          <p:nvPr/>
        </p:nvSpPr>
        <p:spPr bwMode="auto">
          <a:xfrm>
            <a:off x="2239963" y="22431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1966" name="AutoShape 62"/>
          <p:cNvSpPr>
            <a:spLocks noChangeArrowheads="1"/>
          </p:cNvSpPr>
          <p:nvPr/>
        </p:nvSpPr>
        <p:spPr bwMode="auto">
          <a:xfrm>
            <a:off x="2379663" y="21796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1967" name="AutoShape 63"/>
          <p:cNvSpPr>
            <a:spLocks noChangeArrowheads="1"/>
          </p:cNvSpPr>
          <p:nvPr/>
        </p:nvSpPr>
        <p:spPr bwMode="auto">
          <a:xfrm>
            <a:off x="2098675" y="2316163"/>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1968" name="AutoShape 64"/>
          <p:cNvSpPr>
            <a:spLocks noChangeArrowheads="1"/>
          </p:cNvSpPr>
          <p:nvPr/>
        </p:nvSpPr>
        <p:spPr bwMode="auto">
          <a:xfrm>
            <a:off x="2473325" y="2027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1969" name="AutoShape 65"/>
          <p:cNvSpPr>
            <a:spLocks noChangeArrowheads="1"/>
          </p:cNvSpPr>
          <p:nvPr/>
        </p:nvSpPr>
        <p:spPr bwMode="auto">
          <a:xfrm>
            <a:off x="2566988" y="22828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1970" name="AutoShape 66"/>
          <p:cNvSpPr>
            <a:spLocks noChangeArrowheads="1"/>
          </p:cNvSpPr>
          <p:nvPr/>
        </p:nvSpPr>
        <p:spPr bwMode="auto">
          <a:xfrm>
            <a:off x="2590800" y="21161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1971" name="AutoShape 67"/>
          <p:cNvSpPr>
            <a:spLocks noChangeArrowheads="1"/>
          </p:cNvSpPr>
          <p:nvPr/>
        </p:nvSpPr>
        <p:spPr bwMode="auto">
          <a:xfrm>
            <a:off x="2286000" y="2027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1972" name="AutoShape 68"/>
          <p:cNvSpPr>
            <a:spLocks noChangeArrowheads="1"/>
          </p:cNvSpPr>
          <p:nvPr/>
        </p:nvSpPr>
        <p:spPr bwMode="auto">
          <a:xfrm>
            <a:off x="7067550" y="2268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1973" name="AutoShape 69"/>
          <p:cNvSpPr>
            <a:spLocks noChangeArrowheads="1"/>
          </p:cNvSpPr>
          <p:nvPr/>
        </p:nvSpPr>
        <p:spPr bwMode="auto">
          <a:xfrm>
            <a:off x="7219950" y="21685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1974" name="AutoShape 70"/>
          <p:cNvSpPr>
            <a:spLocks noChangeArrowheads="1"/>
          </p:cNvSpPr>
          <p:nvPr/>
        </p:nvSpPr>
        <p:spPr bwMode="auto">
          <a:xfrm>
            <a:off x="7372350" y="23209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1975" name="AutoShape 71"/>
          <p:cNvSpPr>
            <a:spLocks noChangeArrowheads="1"/>
          </p:cNvSpPr>
          <p:nvPr/>
        </p:nvSpPr>
        <p:spPr bwMode="auto">
          <a:xfrm>
            <a:off x="7512050" y="22574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1976" name="AutoShape 72"/>
          <p:cNvSpPr>
            <a:spLocks noChangeArrowheads="1"/>
          </p:cNvSpPr>
          <p:nvPr/>
        </p:nvSpPr>
        <p:spPr bwMode="auto">
          <a:xfrm>
            <a:off x="7605713" y="21050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1977" name="AutoShape 73"/>
          <p:cNvSpPr>
            <a:spLocks noChangeArrowheads="1"/>
          </p:cNvSpPr>
          <p:nvPr/>
        </p:nvSpPr>
        <p:spPr bwMode="auto">
          <a:xfrm>
            <a:off x="7558088" y="24733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1978" name="AutoShape 74"/>
          <p:cNvSpPr>
            <a:spLocks noChangeArrowheads="1"/>
          </p:cNvSpPr>
          <p:nvPr/>
        </p:nvSpPr>
        <p:spPr bwMode="auto">
          <a:xfrm>
            <a:off x="1579563" y="24526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1979" name="AutoShape 75"/>
          <p:cNvSpPr>
            <a:spLocks noChangeArrowheads="1"/>
          </p:cNvSpPr>
          <p:nvPr/>
        </p:nvSpPr>
        <p:spPr bwMode="auto">
          <a:xfrm>
            <a:off x="7418388" y="21050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1980" name="AutoShape 76"/>
          <p:cNvSpPr>
            <a:spLocks noChangeArrowheads="1"/>
          </p:cNvSpPr>
          <p:nvPr/>
        </p:nvSpPr>
        <p:spPr bwMode="auto">
          <a:xfrm>
            <a:off x="6470650" y="23050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1981" name="AutoShape 77"/>
          <p:cNvSpPr>
            <a:spLocks noChangeArrowheads="1"/>
          </p:cNvSpPr>
          <p:nvPr/>
        </p:nvSpPr>
        <p:spPr bwMode="auto">
          <a:xfrm>
            <a:off x="6318250" y="19113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1982" name="AutoShape 78"/>
          <p:cNvSpPr>
            <a:spLocks noChangeArrowheads="1"/>
          </p:cNvSpPr>
          <p:nvPr/>
        </p:nvSpPr>
        <p:spPr bwMode="auto">
          <a:xfrm>
            <a:off x="6470650" y="20637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1983" name="AutoShape 79"/>
          <p:cNvSpPr>
            <a:spLocks noChangeArrowheads="1"/>
          </p:cNvSpPr>
          <p:nvPr/>
        </p:nvSpPr>
        <p:spPr bwMode="auto">
          <a:xfrm>
            <a:off x="6623050" y="22161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1984" name="AutoShape 80"/>
          <p:cNvSpPr>
            <a:spLocks noChangeArrowheads="1"/>
          </p:cNvSpPr>
          <p:nvPr/>
        </p:nvSpPr>
        <p:spPr bwMode="auto">
          <a:xfrm>
            <a:off x="6762750" y="21526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1985" name="AutoShape 81"/>
          <p:cNvSpPr>
            <a:spLocks noChangeArrowheads="1"/>
          </p:cNvSpPr>
          <p:nvPr/>
        </p:nvSpPr>
        <p:spPr bwMode="auto">
          <a:xfrm>
            <a:off x="6856413" y="20002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1986" name="AutoShape 82"/>
          <p:cNvSpPr>
            <a:spLocks noChangeArrowheads="1"/>
          </p:cNvSpPr>
          <p:nvPr/>
        </p:nvSpPr>
        <p:spPr bwMode="auto">
          <a:xfrm>
            <a:off x="6950075" y="2255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1987" name="AutoShape 83"/>
          <p:cNvSpPr>
            <a:spLocks noChangeArrowheads="1"/>
          </p:cNvSpPr>
          <p:nvPr/>
        </p:nvSpPr>
        <p:spPr bwMode="auto">
          <a:xfrm>
            <a:off x="6669088" y="20002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1988" name="AutoShape 84"/>
          <p:cNvSpPr>
            <a:spLocks noChangeArrowheads="1"/>
          </p:cNvSpPr>
          <p:nvPr/>
        </p:nvSpPr>
        <p:spPr bwMode="auto">
          <a:xfrm>
            <a:off x="1381125" y="36274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1989" name="AutoShape 85"/>
          <p:cNvSpPr>
            <a:spLocks noChangeArrowheads="1"/>
          </p:cNvSpPr>
          <p:nvPr/>
        </p:nvSpPr>
        <p:spPr bwMode="auto">
          <a:xfrm>
            <a:off x="1579563" y="32575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1990" name="AutoShape 86"/>
          <p:cNvSpPr>
            <a:spLocks noChangeArrowheads="1"/>
          </p:cNvSpPr>
          <p:nvPr/>
        </p:nvSpPr>
        <p:spPr bwMode="auto">
          <a:xfrm>
            <a:off x="1381125" y="40909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1991" name="AutoShape 87"/>
          <p:cNvSpPr>
            <a:spLocks noChangeArrowheads="1"/>
          </p:cNvSpPr>
          <p:nvPr/>
        </p:nvSpPr>
        <p:spPr bwMode="auto">
          <a:xfrm>
            <a:off x="1520825" y="26955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1992" name="AutoShape 88"/>
          <p:cNvSpPr>
            <a:spLocks noChangeArrowheads="1"/>
          </p:cNvSpPr>
          <p:nvPr/>
        </p:nvSpPr>
        <p:spPr bwMode="auto">
          <a:xfrm>
            <a:off x="1381125" y="330200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1993" name="AutoShape 89"/>
          <p:cNvSpPr>
            <a:spLocks noChangeArrowheads="1"/>
          </p:cNvSpPr>
          <p:nvPr/>
        </p:nvSpPr>
        <p:spPr bwMode="auto">
          <a:xfrm>
            <a:off x="1244600" y="39131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1994" name="AutoShape 90"/>
          <p:cNvSpPr>
            <a:spLocks noChangeArrowheads="1"/>
          </p:cNvSpPr>
          <p:nvPr/>
        </p:nvSpPr>
        <p:spPr bwMode="auto">
          <a:xfrm>
            <a:off x="1720850" y="2255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1995" name="AutoShape 91"/>
          <p:cNvSpPr>
            <a:spLocks noChangeArrowheads="1"/>
          </p:cNvSpPr>
          <p:nvPr/>
        </p:nvSpPr>
        <p:spPr bwMode="auto">
          <a:xfrm>
            <a:off x="1744663" y="20891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1996" name="AutoShape 92"/>
          <p:cNvSpPr>
            <a:spLocks noChangeArrowheads="1"/>
          </p:cNvSpPr>
          <p:nvPr/>
        </p:nvSpPr>
        <p:spPr bwMode="auto">
          <a:xfrm>
            <a:off x="1427163" y="312420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1997" name="AutoShape 93"/>
          <p:cNvSpPr>
            <a:spLocks noChangeArrowheads="1"/>
          </p:cNvSpPr>
          <p:nvPr/>
        </p:nvSpPr>
        <p:spPr bwMode="auto">
          <a:xfrm>
            <a:off x="1533525" y="29051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1998" name="Text Box 94"/>
          <p:cNvSpPr txBox="1">
            <a:spLocks noChangeArrowheads="1"/>
          </p:cNvSpPr>
          <p:nvPr/>
        </p:nvSpPr>
        <p:spPr bwMode="auto">
          <a:xfrm>
            <a:off x="3705225" y="1235075"/>
            <a:ext cx="173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rgbClr val="000000"/>
                </a:solidFill>
              </a:rPr>
              <a:t>warm, moist air</a:t>
            </a:r>
          </a:p>
        </p:txBody>
      </p:sp>
      <p:sp>
        <p:nvSpPr>
          <p:cNvPr id="251999" name="Text Box 95"/>
          <p:cNvSpPr txBox="1">
            <a:spLocks noChangeArrowheads="1"/>
          </p:cNvSpPr>
          <p:nvPr/>
        </p:nvSpPr>
        <p:spPr bwMode="auto">
          <a:xfrm>
            <a:off x="4113213" y="2636838"/>
            <a:ext cx="9159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rgbClr val="000000"/>
                </a:solidFill>
              </a:rPr>
              <a:t>cold N</a:t>
            </a:r>
            <a:r>
              <a:rPr lang="en-US" altLang="en-US" sz="1800" baseline="-25000">
                <a:solidFill>
                  <a:srgbClr val="000000"/>
                </a:solidFill>
              </a:rPr>
              <a:t>2</a:t>
            </a:r>
          </a:p>
        </p:txBody>
      </p:sp>
      <p:sp>
        <p:nvSpPr>
          <p:cNvPr id="252000" name="Text Box 96"/>
          <p:cNvSpPr txBox="1">
            <a:spLocks noChangeArrowheads="1"/>
          </p:cNvSpPr>
          <p:nvPr/>
        </p:nvSpPr>
        <p:spPr bwMode="auto">
          <a:xfrm>
            <a:off x="4056063" y="3729038"/>
            <a:ext cx="10302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rgbClr val="000000"/>
                </a:solidFill>
              </a:rPr>
              <a:t>liquid N</a:t>
            </a:r>
            <a:r>
              <a:rPr lang="en-US" altLang="en-US" sz="1800" baseline="-25000">
                <a:solidFill>
                  <a:srgbClr val="000000"/>
                </a:solidFill>
              </a:rPr>
              <a:t>2</a:t>
            </a:r>
          </a:p>
        </p:txBody>
      </p:sp>
      <p:sp>
        <p:nvSpPr>
          <p:cNvPr id="252001" name="Text Box 97"/>
          <p:cNvSpPr txBox="1">
            <a:spLocks noChangeArrowheads="1"/>
          </p:cNvSpPr>
          <p:nvPr/>
        </p:nvSpPr>
        <p:spPr bwMode="auto">
          <a:xfrm>
            <a:off x="6550025" y="1417638"/>
            <a:ext cx="476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rgbClr val="993300"/>
                </a:solidFill>
              </a:rPr>
              <a:t>ice</a:t>
            </a:r>
            <a:endParaRPr lang="en-US" altLang="en-US" sz="1800" baseline="-25000">
              <a:solidFill>
                <a:srgbClr val="993300"/>
              </a:solidFill>
            </a:endParaRPr>
          </a:p>
        </p:txBody>
      </p:sp>
      <p:grpSp>
        <p:nvGrpSpPr>
          <p:cNvPr id="98402" name="Group 98"/>
          <p:cNvGrpSpPr>
            <a:grpSpLocks/>
          </p:cNvGrpSpPr>
          <p:nvPr/>
        </p:nvGrpSpPr>
        <p:grpSpPr bwMode="auto">
          <a:xfrm>
            <a:off x="-1071563" y="4995863"/>
            <a:ext cx="820738" cy="427037"/>
            <a:chOff x="445" y="1175"/>
            <a:chExt cx="517" cy="269"/>
          </a:xfrm>
        </p:grpSpPr>
        <p:sp>
          <p:nvSpPr>
            <p:cNvPr id="252003" name="Freeform 99"/>
            <p:cNvSpPr>
              <a:spLocks noChangeAspect="1"/>
            </p:cNvSpPr>
            <p:nvPr/>
          </p:nvSpPr>
          <p:spPr bwMode="auto">
            <a:xfrm rot="2166978" flipH="1">
              <a:off x="647" y="1293"/>
              <a:ext cx="315" cy="151"/>
            </a:xfrm>
            <a:custGeom>
              <a:avLst/>
              <a:gdLst>
                <a:gd name="T0" fmla="*/ 37 w 2552"/>
                <a:gd name="T1" fmla="*/ 6 h 1384"/>
                <a:gd name="T2" fmla="*/ 18 w 2552"/>
                <a:gd name="T3" fmla="*/ 15 h 1384"/>
                <a:gd name="T4" fmla="*/ 5 w 2552"/>
                <a:gd name="T5" fmla="*/ 14 h 1384"/>
                <a:gd name="T6" fmla="*/ 0 w 2552"/>
                <a:gd name="T7" fmla="*/ 7 h 1384"/>
                <a:gd name="T8" fmla="*/ 5 w 2552"/>
                <a:gd name="T9" fmla="*/ 2 h 1384"/>
                <a:gd name="T10" fmla="*/ 16 w 2552"/>
                <a:gd name="T11" fmla="*/ 0 h 1384"/>
                <a:gd name="T12" fmla="*/ 26 w 2552"/>
                <a:gd name="T13" fmla="*/ 4 h 1384"/>
                <a:gd name="T14" fmla="*/ 36 w 2552"/>
                <a:gd name="T15" fmla="*/ 7 h 1384"/>
                <a:gd name="T16" fmla="*/ 39 w 2552"/>
                <a:gd name="T17" fmla="*/ 7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508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2004" name="Rectangle 100"/>
            <p:cNvSpPr>
              <a:spLocks noChangeArrowheads="1"/>
            </p:cNvSpPr>
            <p:nvPr/>
          </p:nvSpPr>
          <p:spPr bwMode="auto">
            <a:xfrm rot="2166978" flipH="1">
              <a:off x="833" y="1393"/>
              <a:ext cx="23" cy="27"/>
            </a:xfrm>
            <a:prstGeom prst="rect">
              <a:avLst/>
            </a:prstGeom>
            <a:solidFill>
              <a:srgbClr val="FF0000"/>
            </a:solidFill>
            <a:ln w="9525">
              <a:miter lim="800000"/>
              <a:headEnd/>
              <a:tailEnd/>
            </a:ln>
            <a:effectLst/>
            <a:scene3d>
              <a:camera prst="legacyObliqueTopRight">
                <a:rot lat="20399996" lon="20999996" rev="0"/>
              </a:camera>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2005" name="Freeform 101"/>
            <p:cNvSpPr>
              <a:spLocks/>
            </p:cNvSpPr>
            <p:nvPr/>
          </p:nvSpPr>
          <p:spPr bwMode="auto">
            <a:xfrm rot="2166978" flipH="1">
              <a:off x="445" y="1175"/>
              <a:ext cx="293" cy="32"/>
            </a:xfrm>
            <a:custGeom>
              <a:avLst/>
              <a:gdLst>
                <a:gd name="T0" fmla="*/ 0 w 712"/>
                <a:gd name="T1" fmla="*/ 13 h 66"/>
                <a:gd name="T2" fmla="*/ 21 w 712"/>
                <a:gd name="T3" fmla="*/ 0 h 66"/>
                <a:gd name="T4" fmla="*/ 45 w 712"/>
                <a:gd name="T5" fmla="*/ 15 h 66"/>
                <a:gd name="T6" fmla="*/ 71 w 712"/>
                <a:gd name="T7" fmla="*/ 1 h 66"/>
                <a:gd name="T8" fmla="*/ 95 w 712"/>
                <a:gd name="T9" fmla="*/ 16 h 66"/>
                <a:gd name="T10" fmla="*/ 121 w 712"/>
                <a:gd name="T11" fmla="*/ 0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50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2006" name="Freeform 102"/>
            <p:cNvSpPr>
              <a:spLocks/>
            </p:cNvSpPr>
            <p:nvPr/>
          </p:nvSpPr>
          <p:spPr bwMode="auto">
            <a:xfrm rot="-8633022">
              <a:off x="454" y="1179"/>
              <a:ext cx="293" cy="32"/>
            </a:xfrm>
            <a:custGeom>
              <a:avLst/>
              <a:gdLst>
                <a:gd name="T0" fmla="*/ 0 w 712"/>
                <a:gd name="T1" fmla="*/ 13 h 66"/>
                <a:gd name="T2" fmla="*/ 21 w 712"/>
                <a:gd name="T3" fmla="*/ 0 h 66"/>
                <a:gd name="T4" fmla="*/ 45 w 712"/>
                <a:gd name="T5" fmla="*/ 15 h 66"/>
                <a:gd name="T6" fmla="*/ 71 w 712"/>
                <a:gd name="T7" fmla="*/ 1 h 66"/>
                <a:gd name="T8" fmla="*/ 95 w 712"/>
                <a:gd name="T9" fmla="*/ 16 h 66"/>
                <a:gd name="T10" fmla="*/ 121 w 712"/>
                <a:gd name="T11" fmla="*/ 0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50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extLst>
      <p:ext uri="{BB962C8B-B14F-4D97-AF65-F5344CB8AC3E}">
        <p14:creationId xmlns:p14="http://schemas.microsoft.com/office/powerpoint/2010/main" val="425441115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path" presetSubtype="0" decel="50000" fill="hold" nodeType="clickEffect">
                                  <p:stCondLst>
                                    <p:cond delay="0"/>
                                  </p:stCondLst>
                                  <p:childTnLst>
                                    <p:animMotion origin="layout" path="M 0.16041 -0.72988 L 0.67899 -0.16513 " pathEditMode="relative" rAng="0" ptsTypes="AA">
                                      <p:cBhvr>
                                        <p:cTn id="6" dur="500" fill="hold"/>
                                        <p:tgtEl>
                                          <p:spTgt spid="98402"/>
                                        </p:tgtEl>
                                        <p:attrNameLst>
                                          <p:attrName>ppt_x</p:attrName>
                                          <p:attrName>ppt_y</p:attrName>
                                        </p:attrNameLst>
                                      </p:cBhvr>
                                      <p:rCtr x="25920" y="28238"/>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49" presetClass="path" presetSubtype="0" decel="50000" fill="hold" nodeType="clickEffect">
                                  <p:stCondLst>
                                    <p:cond delay="0"/>
                                  </p:stCondLst>
                                  <p:childTnLst>
                                    <p:animMotion origin="layout" path="M 0.16441 -0.73079 L 0.75416 -0.06898 " pathEditMode="relative" rAng="0" ptsTypes="AA">
                                      <p:cBhvr>
                                        <p:cTn id="10" dur="500" fill="hold"/>
                                        <p:tgtEl>
                                          <p:spTgt spid="98402"/>
                                        </p:tgtEl>
                                        <p:attrNameLst>
                                          <p:attrName>ppt_x</p:attrName>
                                          <p:attrName>ppt_y</p:attrName>
                                        </p:attrNameLst>
                                      </p:cBhvr>
                                      <p:rCtr x="29479" y="33079"/>
                                    </p:animMotion>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path" presetSubtype="0" decel="50000" fill="hold" nodeType="clickEffect">
                                  <p:stCondLst>
                                    <p:cond delay="0"/>
                                  </p:stCondLst>
                                  <p:childTnLst>
                                    <p:animMotion origin="layout" path="M 0.16423 -0.72942 L 0.69305 -0.14663 " pathEditMode="relative" rAng="0" ptsTypes="AA">
                                      <p:cBhvr>
                                        <p:cTn id="14" dur="5000" fill="hold"/>
                                        <p:tgtEl>
                                          <p:spTgt spid="98402"/>
                                        </p:tgtEl>
                                        <p:attrNameLst>
                                          <p:attrName>ppt_x</p:attrName>
                                          <p:attrName>ppt_y</p:attrName>
                                        </p:attrNameLst>
                                      </p:cBhvr>
                                      <p:rCtr x="26441" y="2914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Freeform 2"/>
          <p:cNvSpPr>
            <a:spLocks/>
          </p:cNvSpPr>
          <p:nvPr/>
        </p:nvSpPr>
        <p:spPr bwMode="auto">
          <a:xfrm>
            <a:off x="1244600" y="2125663"/>
            <a:ext cx="6616700" cy="2351087"/>
          </a:xfrm>
          <a:custGeom>
            <a:avLst/>
            <a:gdLst>
              <a:gd name="T0" fmla="*/ 509071563 w 4168"/>
              <a:gd name="T1" fmla="*/ 1139110383 h 1481"/>
              <a:gd name="T2" fmla="*/ 748487200 w 4168"/>
              <a:gd name="T3" fmla="*/ 304938048 h 1481"/>
              <a:gd name="T4" fmla="*/ 2147483647 w 4168"/>
              <a:gd name="T5" fmla="*/ 229333376 h 1481"/>
              <a:gd name="T6" fmla="*/ 2147483647 w 4168"/>
              <a:gd name="T7" fmla="*/ 267136506 h 1481"/>
              <a:gd name="T8" fmla="*/ 2147483647 w 4168"/>
              <a:gd name="T9" fmla="*/ 267136506 h 1481"/>
              <a:gd name="T10" fmla="*/ 2147483647 w 4168"/>
              <a:gd name="T11" fmla="*/ 224293065 h 1481"/>
              <a:gd name="T12" fmla="*/ 2147483647 w 4168"/>
              <a:gd name="T13" fmla="*/ 224293065 h 1481"/>
              <a:gd name="T14" fmla="*/ 2147483647 w 4168"/>
              <a:gd name="T15" fmla="*/ 204131819 h 1481"/>
              <a:gd name="T16" fmla="*/ 2147483647 w 4168"/>
              <a:gd name="T17" fmla="*/ 204131819 h 1481"/>
              <a:gd name="T18" fmla="*/ 2147483647 w 4168"/>
              <a:gd name="T19" fmla="*/ 163809328 h 1481"/>
              <a:gd name="T20" fmla="*/ 2147483647 w 4168"/>
              <a:gd name="T21" fmla="*/ 146169031 h 1481"/>
              <a:gd name="T22" fmla="*/ 2147483647 w 4168"/>
              <a:gd name="T23" fmla="*/ 163809328 h 1481"/>
              <a:gd name="T24" fmla="*/ 2147483647 w 4168"/>
              <a:gd name="T25" fmla="*/ 244454311 h 1481"/>
              <a:gd name="T26" fmla="*/ 2147483647 w 4168"/>
              <a:gd name="T27" fmla="*/ 1635580265 h 1481"/>
              <a:gd name="T28" fmla="*/ 2147483647 w 4168"/>
              <a:gd name="T29" fmla="*/ 2147483647 h 1481"/>
              <a:gd name="T30" fmla="*/ 2147483647 w 4168"/>
              <a:gd name="T31" fmla="*/ 2147483647 h 1481"/>
              <a:gd name="T32" fmla="*/ 2144653763 w 4168"/>
              <a:gd name="T33" fmla="*/ 2147483647 h 1481"/>
              <a:gd name="T34" fmla="*/ 272176875 w 4168"/>
              <a:gd name="T35" fmla="*/ 2147483647 h 1481"/>
              <a:gd name="T36" fmla="*/ 509071563 w 4168"/>
              <a:gd name="T37" fmla="*/ 1139110383 h 14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168" h="1481">
                <a:moveTo>
                  <a:pt x="202" y="452"/>
                </a:moveTo>
                <a:cubicBezTo>
                  <a:pt x="233" y="248"/>
                  <a:pt x="177" y="181"/>
                  <a:pt x="297" y="121"/>
                </a:cubicBezTo>
                <a:cubicBezTo>
                  <a:pt x="417" y="61"/>
                  <a:pt x="778" y="93"/>
                  <a:pt x="922" y="91"/>
                </a:cubicBezTo>
                <a:cubicBezTo>
                  <a:pt x="1066" y="89"/>
                  <a:pt x="1079" y="103"/>
                  <a:pt x="1159" y="106"/>
                </a:cubicBezTo>
                <a:cubicBezTo>
                  <a:pt x="1239" y="109"/>
                  <a:pt x="1291" y="109"/>
                  <a:pt x="1404" y="106"/>
                </a:cubicBezTo>
                <a:cubicBezTo>
                  <a:pt x="1517" y="103"/>
                  <a:pt x="1715" y="92"/>
                  <a:pt x="1836" y="89"/>
                </a:cubicBezTo>
                <a:cubicBezTo>
                  <a:pt x="1957" y="86"/>
                  <a:pt x="2053" y="90"/>
                  <a:pt x="2128" y="89"/>
                </a:cubicBezTo>
                <a:cubicBezTo>
                  <a:pt x="2203" y="88"/>
                  <a:pt x="2235" y="82"/>
                  <a:pt x="2285" y="81"/>
                </a:cubicBezTo>
                <a:cubicBezTo>
                  <a:pt x="2335" y="80"/>
                  <a:pt x="2378" y="84"/>
                  <a:pt x="2427" y="81"/>
                </a:cubicBezTo>
                <a:cubicBezTo>
                  <a:pt x="2476" y="78"/>
                  <a:pt x="2498" y="69"/>
                  <a:pt x="2577" y="65"/>
                </a:cubicBezTo>
                <a:cubicBezTo>
                  <a:pt x="2656" y="61"/>
                  <a:pt x="2787" y="58"/>
                  <a:pt x="2901" y="58"/>
                </a:cubicBezTo>
                <a:cubicBezTo>
                  <a:pt x="3015" y="58"/>
                  <a:pt x="3091" y="59"/>
                  <a:pt x="3264" y="65"/>
                </a:cubicBezTo>
                <a:cubicBezTo>
                  <a:pt x="3437" y="71"/>
                  <a:pt x="3818" y="0"/>
                  <a:pt x="3942" y="97"/>
                </a:cubicBezTo>
                <a:cubicBezTo>
                  <a:pt x="4066" y="194"/>
                  <a:pt x="3987" y="447"/>
                  <a:pt x="4005" y="649"/>
                </a:cubicBezTo>
                <a:cubicBezTo>
                  <a:pt x="4023" y="851"/>
                  <a:pt x="4168" y="1216"/>
                  <a:pt x="4053" y="1312"/>
                </a:cubicBezTo>
                <a:cubicBezTo>
                  <a:pt x="3938" y="1408"/>
                  <a:pt x="3847" y="1233"/>
                  <a:pt x="3313" y="1227"/>
                </a:cubicBezTo>
                <a:cubicBezTo>
                  <a:pt x="2779" y="1221"/>
                  <a:pt x="1385" y="1255"/>
                  <a:pt x="851" y="1274"/>
                </a:cubicBezTo>
                <a:cubicBezTo>
                  <a:pt x="317" y="1293"/>
                  <a:pt x="216" y="1481"/>
                  <a:pt x="108" y="1344"/>
                </a:cubicBezTo>
                <a:cubicBezTo>
                  <a:pt x="0" y="1207"/>
                  <a:pt x="72" y="669"/>
                  <a:pt x="202" y="452"/>
                </a:cubicBez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2931" name="Text Box 3"/>
          <p:cNvSpPr txBox="1">
            <a:spLocks noChangeArrowheads="1"/>
          </p:cNvSpPr>
          <p:nvPr/>
        </p:nvSpPr>
        <p:spPr bwMode="auto">
          <a:xfrm>
            <a:off x="4113213" y="2636838"/>
            <a:ext cx="9159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rgbClr val="000000"/>
                </a:solidFill>
              </a:rPr>
              <a:t>cold N</a:t>
            </a:r>
            <a:r>
              <a:rPr lang="en-US" altLang="en-US" sz="1800" baseline="-25000">
                <a:solidFill>
                  <a:srgbClr val="000000"/>
                </a:solidFill>
              </a:rPr>
              <a:t>2</a:t>
            </a:r>
          </a:p>
        </p:txBody>
      </p:sp>
      <p:sp>
        <p:nvSpPr>
          <p:cNvPr id="252932" name="Freeform 4"/>
          <p:cNvSpPr>
            <a:spLocks/>
          </p:cNvSpPr>
          <p:nvPr/>
        </p:nvSpPr>
        <p:spPr bwMode="auto">
          <a:xfrm>
            <a:off x="1935163" y="2562225"/>
            <a:ext cx="5219700" cy="2727325"/>
          </a:xfrm>
          <a:custGeom>
            <a:avLst/>
            <a:gdLst>
              <a:gd name="T0" fmla="*/ 1005543138 w 3288"/>
              <a:gd name="T1" fmla="*/ 904736888 h 1718"/>
              <a:gd name="T2" fmla="*/ 1164312188 w 3288"/>
              <a:gd name="T3" fmla="*/ 763608138 h 1718"/>
              <a:gd name="T4" fmla="*/ 1242437825 w 3288"/>
              <a:gd name="T5" fmla="*/ 884575638 h 1718"/>
              <a:gd name="T6" fmla="*/ 1441529375 w 3288"/>
              <a:gd name="T7" fmla="*/ 922377188 h 1718"/>
              <a:gd name="T8" fmla="*/ 1522174375 w 3288"/>
              <a:gd name="T9" fmla="*/ 803930638 h 1718"/>
              <a:gd name="T10" fmla="*/ 1680945013 w 3288"/>
              <a:gd name="T11" fmla="*/ 922377188 h 1718"/>
              <a:gd name="T12" fmla="*/ 1839714063 w 3288"/>
              <a:gd name="T13" fmla="*/ 922377188 h 1718"/>
              <a:gd name="T14" fmla="*/ 2018645950 w 3288"/>
              <a:gd name="T15" fmla="*/ 982860938 h 1718"/>
              <a:gd name="T16" fmla="*/ 2116931250 w 3288"/>
              <a:gd name="T17" fmla="*/ 962699688 h 1718"/>
              <a:gd name="T18" fmla="*/ 2147483647 w 3288"/>
              <a:gd name="T19" fmla="*/ 922377188 h 1718"/>
              <a:gd name="T20" fmla="*/ 2147483647 w 3288"/>
              <a:gd name="T21" fmla="*/ 922377188 h 1718"/>
              <a:gd name="T22" fmla="*/ 2147483647 w 3288"/>
              <a:gd name="T23" fmla="*/ 962699688 h 1718"/>
              <a:gd name="T24" fmla="*/ 2147483647 w 3288"/>
              <a:gd name="T25" fmla="*/ 904736888 h 1718"/>
              <a:gd name="T26" fmla="*/ 2147483647 w 3288"/>
              <a:gd name="T27" fmla="*/ 844253138 h 1718"/>
              <a:gd name="T28" fmla="*/ 2147483647 w 3288"/>
              <a:gd name="T29" fmla="*/ 844253138 h 1718"/>
              <a:gd name="T30" fmla="*/ 2147483647 w 3288"/>
              <a:gd name="T31" fmla="*/ 982860938 h 1718"/>
              <a:gd name="T32" fmla="*/ 2147483647 w 3288"/>
              <a:gd name="T33" fmla="*/ 922377188 h 1718"/>
              <a:gd name="T34" fmla="*/ 2147483647 w 3288"/>
              <a:gd name="T35" fmla="*/ 1003022188 h 1718"/>
              <a:gd name="T36" fmla="*/ 2147483647 w 3288"/>
              <a:gd name="T37" fmla="*/ 942538438 h 1718"/>
              <a:gd name="T38" fmla="*/ 2147483647 w 3288"/>
              <a:gd name="T39" fmla="*/ 1003022188 h 1718"/>
              <a:gd name="T40" fmla="*/ 2147483647 w 3288"/>
              <a:gd name="T41" fmla="*/ 922377188 h 1718"/>
              <a:gd name="T42" fmla="*/ 2147483647 w 3288"/>
              <a:gd name="T43" fmla="*/ 962699688 h 1718"/>
              <a:gd name="T44" fmla="*/ 2147483647 w 3288"/>
              <a:gd name="T45" fmla="*/ 884575638 h 1718"/>
              <a:gd name="T46" fmla="*/ 2147483647 w 3288"/>
              <a:gd name="T47" fmla="*/ 962699688 h 1718"/>
              <a:gd name="T48" fmla="*/ 2147483647 w 3288"/>
              <a:gd name="T49" fmla="*/ 884575638 h 1718"/>
              <a:gd name="T50" fmla="*/ 2147483647 w 3288"/>
              <a:gd name="T51" fmla="*/ 922377188 h 1718"/>
              <a:gd name="T52" fmla="*/ 2147483647 w 3288"/>
              <a:gd name="T53" fmla="*/ 864414388 h 1718"/>
              <a:gd name="T54" fmla="*/ 2147483647 w 3288"/>
              <a:gd name="T55" fmla="*/ 922377188 h 1718"/>
              <a:gd name="T56" fmla="*/ 2147483647 w 3288"/>
              <a:gd name="T57" fmla="*/ 864414388 h 1718"/>
              <a:gd name="T58" fmla="*/ 2147483647 w 3288"/>
              <a:gd name="T59" fmla="*/ 904736888 h 1718"/>
              <a:gd name="T60" fmla="*/ 2147483647 w 3288"/>
              <a:gd name="T61" fmla="*/ 844253138 h 1718"/>
              <a:gd name="T62" fmla="*/ 2147483647 w 3288"/>
              <a:gd name="T63" fmla="*/ 884575638 h 1718"/>
              <a:gd name="T64" fmla="*/ 2147483647 w 3288"/>
              <a:gd name="T65" fmla="*/ 884575638 h 1718"/>
              <a:gd name="T66" fmla="*/ 2147483647 w 3288"/>
              <a:gd name="T67" fmla="*/ 864414388 h 1718"/>
              <a:gd name="T68" fmla="*/ 2147483647 w 3288"/>
              <a:gd name="T69" fmla="*/ 824091888 h 1718"/>
              <a:gd name="T70" fmla="*/ 2147483647 w 3288"/>
              <a:gd name="T71" fmla="*/ 486390950 h 1718"/>
              <a:gd name="T72" fmla="*/ 2147483647 w 3288"/>
              <a:gd name="T73" fmla="*/ 2147483647 h 1718"/>
              <a:gd name="T74" fmla="*/ 1063505938 w 3288"/>
              <a:gd name="T75" fmla="*/ 2147483647 h 1718"/>
              <a:gd name="T76" fmla="*/ 884575638 w 3288"/>
              <a:gd name="T77" fmla="*/ 962699688 h 17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3288" h="1718">
                <a:moveTo>
                  <a:pt x="399" y="359"/>
                </a:moveTo>
                <a:cubicBezTo>
                  <a:pt x="422" y="331"/>
                  <a:pt x="446" y="304"/>
                  <a:pt x="462" y="303"/>
                </a:cubicBezTo>
                <a:cubicBezTo>
                  <a:pt x="478" y="302"/>
                  <a:pt x="475" y="341"/>
                  <a:pt x="493" y="351"/>
                </a:cubicBezTo>
                <a:cubicBezTo>
                  <a:pt x="511" y="361"/>
                  <a:pt x="554" y="371"/>
                  <a:pt x="572" y="366"/>
                </a:cubicBezTo>
                <a:cubicBezTo>
                  <a:pt x="590" y="361"/>
                  <a:pt x="588" y="319"/>
                  <a:pt x="604" y="319"/>
                </a:cubicBezTo>
                <a:cubicBezTo>
                  <a:pt x="620" y="319"/>
                  <a:pt x="646" y="358"/>
                  <a:pt x="667" y="366"/>
                </a:cubicBezTo>
                <a:cubicBezTo>
                  <a:pt x="688" y="374"/>
                  <a:pt x="708" y="362"/>
                  <a:pt x="730" y="366"/>
                </a:cubicBezTo>
                <a:cubicBezTo>
                  <a:pt x="752" y="370"/>
                  <a:pt x="783" y="387"/>
                  <a:pt x="801" y="390"/>
                </a:cubicBezTo>
                <a:cubicBezTo>
                  <a:pt x="819" y="393"/>
                  <a:pt x="827" y="386"/>
                  <a:pt x="840" y="382"/>
                </a:cubicBezTo>
                <a:cubicBezTo>
                  <a:pt x="853" y="378"/>
                  <a:pt x="858" y="369"/>
                  <a:pt x="880" y="366"/>
                </a:cubicBezTo>
                <a:cubicBezTo>
                  <a:pt x="902" y="363"/>
                  <a:pt x="951" y="363"/>
                  <a:pt x="975" y="366"/>
                </a:cubicBezTo>
                <a:cubicBezTo>
                  <a:pt x="999" y="369"/>
                  <a:pt x="1005" y="383"/>
                  <a:pt x="1022" y="382"/>
                </a:cubicBezTo>
                <a:cubicBezTo>
                  <a:pt x="1039" y="381"/>
                  <a:pt x="1059" y="367"/>
                  <a:pt x="1077" y="359"/>
                </a:cubicBezTo>
                <a:cubicBezTo>
                  <a:pt x="1095" y="351"/>
                  <a:pt x="1104" y="339"/>
                  <a:pt x="1132" y="335"/>
                </a:cubicBezTo>
                <a:cubicBezTo>
                  <a:pt x="1160" y="331"/>
                  <a:pt x="1218" y="326"/>
                  <a:pt x="1243" y="335"/>
                </a:cubicBezTo>
                <a:cubicBezTo>
                  <a:pt x="1268" y="344"/>
                  <a:pt x="1268" y="385"/>
                  <a:pt x="1282" y="390"/>
                </a:cubicBezTo>
                <a:cubicBezTo>
                  <a:pt x="1296" y="395"/>
                  <a:pt x="1308" y="365"/>
                  <a:pt x="1330" y="366"/>
                </a:cubicBezTo>
                <a:cubicBezTo>
                  <a:pt x="1352" y="367"/>
                  <a:pt x="1387" y="397"/>
                  <a:pt x="1416" y="398"/>
                </a:cubicBezTo>
                <a:cubicBezTo>
                  <a:pt x="1445" y="399"/>
                  <a:pt x="1481" y="374"/>
                  <a:pt x="1503" y="374"/>
                </a:cubicBezTo>
                <a:cubicBezTo>
                  <a:pt x="1525" y="374"/>
                  <a:pt x="1529" y="399"/>
                  <a:pt x="1551" y="398"/>
                </a:cubicBezTo>
                <a:cubicBezTo>
                  <a:pt x="1573" y="397"/>
                  <a:pt x="1612" y="369"/>
                  <a:pt x="1637" y="366"/>
                </a:cubicBezTo>
                <a:cubicBezTo>
                  <a:pt x="1662" y="363"/>
                  <a:pt x="1671" y="384"/>
                  <a:pt x="1700" y="382"/>
                </a:cubicBezTo>
                <a:cubicBezTo>
                  <a:pt x="1729" y="380"/>
                  <a:pt x="1783" y="351"/>
                  <a:pt x="1811" y="351"/>
                </a:cubicBezTo>
                <a:cubicBezTo>
                  <a:pt x="1839" y="351"/>
                  <a:pt x="1845" y="382"/>
                  <a:pt x="1866" y="382"/>
                </a:cubicBezTo>
                <a:cubicBezTo>
                  <a:pt x="1887" y="382"/>
                  <a:pt x="1915" y="354"/>
                  <a:pt x="1937" y="351"/>
                </a:cubicBezTo>
                <a:cubicBezTo>
                  <a:pt x="1959" y="348"/>
                  <a:pt x="1978" y="367"/>
                  <a:pt x="2000" y="366"/>
                </a:cubicBezTo>
                <a:cubicBezTo>
                  <a:pt x="2022" y="365"/>
                  <a:pt x="2046" y="343"/>
                  <a:pt x="2071" y="343"/>
                </a:cubicBezTo>
                <a:cubicBezTo>
                  <a:pt x="2096" y="343"/>
                  <a:pt x="2122" y="366"/>
                  <a:pt x="2150" y="366"/>
                </a:cubicBezTo>
                <a:cubicBezTo>
                  <a:pt x="2178" y="366"/>
                  <a:pt x="2213" y="344"/>
                  <a:pt x="2237" y="343"/>
                </a:cubicBezTo>
                <a:cubicBezTo>
                  <a:pt x="2261" y="342"/>
                  <a:pt x="2270" y="360"/>
                  <a:pt x="2292" y="359"/>
                </a:cubicBezTo>
                <a:cubicBezTo>
                  <a:pt x="2314" y="358"/>
                  <a:pt x="2339" y="336"/>
                  <a:pt x="2371" y="335"/>
                </a:cubicBezTo>
                <a:cubicBezTo>
                  <a:pt x="2403" y="334"/>
                  <a:pt x="2448" y="348"/>
                  <a:pt x="2482" y="351"/>
                </a:cubicBezTo>
                <a:cubicBezTo>
                  <a:pt x="2516" y="354"/>
                  <a:pt x="2537" y="352"/>
                  <a:pt x="2576" y="351"/>
                </a:cubicBezTo>
                <a:cubicBezTo>
                  <a:pt x="2615" y="350"/>
                  <a:pt x="2683" y="347"/>
                  <a:pt x="2718" y="343"/>
                </a:cubicBezTo>
                <a:cubicBezTo>
                  <a:pt x="2753" y="339"/>
                  <a:pt x="2768" y="352"/>
                  <a:pt x="2789" y="327"/>
                </a:cubicBezTo>
                <a:cubicBezTo>
                  <a:pt x="2810" y="302"/>
                  <a:pt x="2829" y="0"/>
                  <a:pt x="2845" y="193"/>
                </a:cubicBezTo>
                <a:cubicBezTo>
                  <a:pt x="2861" y="386"/>
                  <a:pt x="3288" y="1264"/>
                  <a:pt x="2884" y="1487"/>
                </a:cubicBezTo>
                <a:cubicBezTo>
                  <a:pt x="2480" y="1710"/>
                  <a:pt x="844" y="1718"/>
                  <a:pt x="422" y="1534"/>
                </a:cubicBezTo>
                <a:cubicBezTo>
                  <a:pt x="0" y="1350"/>
                  <a:pt x="175" y="866"/>
                  <a:pt x="351" y="382"/>
                </a:cubicBezTo>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33" name="Freeform 5"/>
          <p:cNvSpPr>
            <a:spLocks/>
          </p:cNvSpPr>
          <p:nvPr/>
        </p:nvSpPr>
        <p:spPr bwMode="auto">
          <a:xfrm>
            <a:off x="1935163" y="2035175"/>
            <a:ext cx="5205412" cy="3005138"/>
          </a:xfrm>
          <a:custGeom>
            <a:avLst/>
            <a:gdLst>
              <a:gd name="T0" fmla="*/ 1005541453 w 3279"/>
              <a:gd name="T1" fmla="*/ 670361674 h 1893"/>
              <a:gd name="T2" fmla="*/ 1164312076 w 3279"/>
              <a:gd name="T3" fmla="*/ 501511971 h 1893"/>
              <a:gd name="T4" fmla="*/ 1242436118 w 3279"/>
              <a:gd name="T5" fmla="*/ 645160107 h 1893"/>
              <a:gd name="T6" fmla="*/ 1441529237 w 3279"/>
              <a:gd name="T7" fmla="*/ 690522927 h 1893"/>
              <a:gd name="T8" fmla="*/ 1522174229 w 3279"/>
              <a:gd name="T9" fmla="*/ 549394154 h 1893"/>
              <a:gd name="T10" fmla="*/ 1680943264 w 3279"/>
              <a:gd name="T11" fmla="*/ 690522927 h 1893"/>
              <a:gd name="T12" fmla="*/ 1839713886 w 3279"/>
              <a:gd name="T13" fmla="*/ 690522927 h 1893"/>
              <a:gd name="T14" fmla="*/ 2018644169 w 3279"/>
              <a:gd name="T15" fmla="*/ 763608265 h 1893"/>
              <a:gd name="T16" fmla="*/ 2116931047 w 3279"/>
              <a:gd name="T17" fmla="*/ 738406698 h 1893"/>
              <a:gd name="T18" fmla="*/ 2147483647 w 3279"/>
              <a:gd name="T19" fmla="*/ 690522927 h 1893"/>
              <a:gd name="T20" fmla="*/ 2147483647 w 3279"/>
              <a:gd name="T21" fmla="*/ 690522927 h 1893"/>
              <a:gd name="T22" fmla="*/ 2147483647 w 3279"/>
              <a:gd name="T23" fmla="*/ 738406698 h 1893"/>
              <a:gd name="T24" fmla="*/ 2147483647 w 3279"/>
              <a:gd name="T25" fmla="*/ 670361674 h 1893"/>
              <a:gd name="T26" fmla="*/ 2147483647 w 3279"/>
              <a:gd name="T27" fmla="*/ 597277924 h 1893"/>
              <a:gd name="T28" fmla="*/ 2147483647 w 3279"/>
              <a:gd name="T29" fmla="*/ 597277924 h 1893"/>
              <a:gd name="T30" fmla="*/ 2147483647 w 3279"/>
              <a:gd name="T31" fmla="*/ 763608265 h 1893"/>
              <a:gd name="T32" fmla="*/ 2147483647 w 3279"/>
              <a:gd name="T33" fmla="*/ 690522927 h 1893"/>
              <a:gd name="T34" fmla="*/ 2147483647 w 3279"/>
              <a:gd name="T35" fmla="*/ 788809831 h 1893"/>
              <a:gd name="T36" fmla="*/ 2147483647 w 3279"/>
              <a:gd name="T37" fmla="*/ 715724494 h 1893"/>
              <a:gd name="T38" fmla="*/ 2147483647 w 3279"/>
              <a:gd name="T39" fmla="*/ 788809831 h 1893"/>
              <a:gd name="T40" fmla="*/ 2147483647 w 3279"/>
              <a:gd name="T41" fmla="*/ 690522927 h 1893"/>
              <a:gd name="T42" fmla="*/ 2147483647 w 3279"/>
              <a:gd name="T43" fmla="*/ 738406698 h 1893"/>
              <a:gd name="T44" fmla="*/ 2147483647 w 3279"/>
              <a:gd name="T45" fmla="*/ 645160107 h 1893"/>
              <a:gd name="T46" fmla="*/ 2147483647 w 3279"/>
              <a:gd name="T47" fmla="*/ 738406698 h 1893"/>
              <a:gd name="T48" fmla="*/ 2147483647 w 3279"/>
              <a:gd name="T49" fmla="*/ 645160107 h 1893"/>
              <a:gd name="T50" fmla="*/ 2147483647 w 3279"/>
              <a:gd name="T51" fmla="*/ 690522927 h 1893"/>
              <a:gd name="T52" fmla="*/ 2147483647 w 3279"/>
              <a:gd name="T53" fmla="*/ 622479491 h 1893"/>
              <a:gd name="T54" fmla="*/ 2147483647 w 3279"/>
              <a:gd name="T55" fmla="*/ 690522927 h 1893"/>
              <a:gd name="T56" fmla="*/ 2147483647 w 3279"/>
              <a:gd name="T57" fmla="*/ 622479491 h 1893"/>
              <a:gd name="T58" fmla="*/ 2147483647 w 3279"/>
              <a:gd name="T59" fmla="*/ 670361674 h 1893"/>
              <a:gd name="T60" fmla="*/ 2147483647 w 3279"/>
              <a:gd name="T61" fmla="*/ 597277924 h 1893"/>
              <a:gd name="T62" fmla="*/ 2147483647 w 3279"/>
              <a:gd name="T63" fmla="*/ 645160107 h 1893"/>
              <a:gd name="T64" fmla="*/ 2147483647 w 3279"/>
              <a:gd name="T65" fmla="*/ 645160107 h 1893"/>
              <a:gd name="T66" fmla="*/ 2147483647 w 3279"/>
              <a:gd name="T67" fmla="*/ 622479491 h 1893"/>
              <a:gd name="T68" fmla="*/ 2147483647 w 3279"/>
              <a:gd name="T69" fmla="*/ 574595721 h 1893"/>
              <a:gd name="T70" fmla="*/ 2147483647 w 3279"/>
              <a:gd name="T71" fmla="*/ 2147483647 h 1893"/>
              <a:gd name="T72" fmla="*/ 1063505835 w 3279"/>
              <a:gd name="T73" fmla="*/ 2147483647 h 1893"/>
              <a:gd name="T74" fmla="*/ 884573965 w 3279"/>
              <a:gd name="T75" fmla="*/ 738406698 h 189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279" h="1893">
                <a:moveTo>
                  <a:pt x="399" y="266"/>
                </a:moveTo>
                <a:cubicBezTo>
                  <a:pt x="422" y="232"/>
                  <a:pt x="446" y="200"/>
                  <a:pt x="462" y="199"/>
                </a:cubicBezTo>
                <a:cubicBezTo>
                  <a:pt x="478" y="198"/>
                  <a:pt x="475" y="244"/>
                  <a:pt x="493" y="256"/>
                </a:cubicBezTo>
                <a:cubicBezTo>
                  <a:pt x="511" y="268"/>
                  <a:pt x="554" y="280"/>
                  <a:pt x="572" y="274"/>
                </a:cubicBezTo>
                <a:cubicBezTo>
                  <a:pt x="590" y="268"/>
                  <a:pt x="588" y="218"/>
                  <a:pt x="604" y="218"/>
                </a:cubicBezTo>
                <a:cubicBezTo>
                  <a:pt x="620" y="218"/>
                  <a:pt x="646" y="265"/>
                  <a:pt x="667" y="274"/>
                </a:cubicBezTo>
                <a:cubicBezTo>
                  <a:pt x="688" y="284"/>
                  <a:pt x="708" y="269"/>
                  <a:pt x="730" y="274"/>
                </a:cubicBezTo>
                <a:cubicBezTo>
                  <a:pt x="752" y="279"/>
                  <a:pt x="783" y="299"/>
                  <a:pt x="801" y="303"/>
                </a:cubicBezTo>
                <a:cubicBezTo>
                  <a:pt x="819" y="307"/>
                  <a:pt x="827" y="298"/>
                  <a:pt x="840" y="293"/>
                </a:cubicBezTo>
                <a:cubicBezTo>
                  <a:pt x="853" y="289"/>
                  <a:pt x="858" y="278"/>
                  <a:pt x="880" y="274"/>
                </a:cubicBezTo>
                <a:cubicBezTo>
                  <a:pt x="902" y="271"/>
                  <a:pt x="951" y="271"/>
                  <a:pt x="975" y="274"/>
                </a:cubicBezTo>
                <a:cubicBezTo>
                  <a:pt x="999" y="278"/>
                  <a:pt x="1005" y="295"/>
                  <a:pt x="1022" y="293"/>
                </a:cubicBezTo>
                <a:cubicBezTo>
                  <a:pt x="1039" y="292"/>
                  <a:pt x="1059" y="275"/>
                  <a:pt x="1077" y="266"/>
                </a:cubicBezTo>
                <a:cubicBezTo>
                  <a:pt x="1095" y="256"/>
                  <a:pt x="1104" y="242"/>
                  <a:pt x="1132" y="237"/>
                </a:cubicBezTo>
                <a:cubicBezTo>
                  <a:pt x="1160" y="232"/>
                  <a:pt x="1218" y="226"/>
                  <a:pt x="1243" y="237"/>
                </a:cubicBezTo>
                <a:cubicBezTo>
                  <a:pt x="1268" y="248"/>
                  <a:pt x="1268" y="297"/>
                  <a:pt x="1282" y="303"/>
                </a:cubicBezTo>
                <a:cubicBezTo>
                  <a:pt x="1296" y="309"/>
                  <a:pt x="1308" y="273"/>
                  <a:pt x="1330" y="274"/>
                </a:cubicBezTo>
                <a:cubicBezTo>
                  <a:pt x="1352" y="275"/>
                  <a:pt x="1387" y="311"/>
                  <a:pt x="1416" y="313"/>
                </a:cubicBezTo>
                <a:cubicBezTo>
                  <a:pt x="1445" y="314"/>
                  <a:pt x="1481" y="284"/>
                  <a:pt x="1503" y="284"/>
                </a:cubicBezTo>
                <a:cubicBezTo>
                  <a:pt x="1525" y="284"/>
                  <a:pt x="1529" y="314"/>
                  <a:pt x="1551" y="313"/>
                </a:cubicBezTo>
                <a:cubicBezTo>
                  <a:pt x="1573" y="311"/>
                  <a:pt x="1612" y="278"/>
                  <a:pt x="1637" y="274"/>
                </a:cubicBezTo>
                <a:cubicBezTo>
                  <a:pt x="1662" y="271"/>
                  <a:pt x="1671" y="296"/>
                  <a:pt x="1700" y="293"/>
                </a:cubicBezTo>
                <a:cubicBezTo>
                  <a:pt x="1729" y="291"/>
                  <a:pt x="1783" y="256"/>
                  <a:pt x="1811" y="256"/>
                </a:cubicBezTo>
                <a:cubicBezTo>
                  <a:pt x="1839" y="256"/>
                  <a:pt x="1845" y="293"/>
                  <a:pt x="1866" y="293"/>
                </a:cubicBezTo>
                <a:cubicBezTo>
                  <a:pt x="1887" y="293"/>
                  <a:pt x="1915" y="260"/>
                  <a:pt x="1937" y="256"/>
                </a:cubicBezTo>
                <a:cubicBezTo>
                  <a:pt x="1959" y="253"/>
                  <a:pt x="1978" y="275"/>
                  <a:pt x="2000" y="274"/>
                </a:cubicBezTo>
                <a:cubicBezTo>
                  <a:pt x="2022" y="273"/>
                  <a:pt x="2046" y="247"/>
                  <a:pt x="2071" y="247"/>
                </a:cubicBezTo>
                <a:cubicBezTo>
                  <a:pt x="2096" y="247"/>
                  <a:pt x="2122" y="274"/>
                  <a:pt x="2150" y="274"/>
                </a:cubicBezTo>
                <a:cubicBezTo>
                  <a:pt x="2178" y="274"/>
                  <a:pt x="2213" y="248"/>
                  <a:pt x="2237" y="247"/>
                </a:cubicBezTo>
                <a:cubicBezTo>
                  <a:pt x="2261" y="245"/>
                  <a:pt x="2270" y="267"/>
                  <a:pt x="2292" y="266"/>
                </a:cubicBezTo>
                <a:cubicBezTo>
                  <a:pt x="2314" y="265"/>
                  <a:pt x="2339" y="238"/>
                  <a:pt x="2371" y="237"/>
                </a:cubicBezTo>
                <a:cubicBezTo>
                  <a:pt x="2403" y="236"/>
                  <a:pt x="2448" y="253"/>
                  <a:pt x="2482" y="256"/>
                </a:cubicBezTo>
                <a:cubicBezTo>
                  <a:pt x="2516" y="260"/>
                  <a:pt x="2537" y="257"/>
                  <a:pt x="2576" y="256"/>
                </a:cubicBezTo>
                <a:cubicBezTo>
                  <a:pt x="2615" y="255"/>
                  <a:pt x="2683" y="251"/>
                  <a:pt x="2718" y="247"/>
                </a:cubicBezTo>
                <a:cubicBezTo>
                  <a:pt x="2753" y="242"/>
                  <a:pt x="2761" y="0"/>
                  <a:pt x="2789" y="228"/>
                </a:cubicBezTo>
                <a:cubicBezTo>
                  <a:pt x="2817" y="456"/>
                  <a:pt x="3279" y="1375"/>
                  <a:pt x="2884" y="1616"/>
                </a:cubicBezTo>
                <a:cubicBezTo>
                  <a:pt x="2489" y="1857"/>
                  <a:pt x="844" y="1893"/>
                  <a:pt x="422" y="1673"/>
                </a:cubicBezTo>
                <a:cubicBezTo>
                  <a:pt x="0" y="1452"/>
                  <a:pt x="175" y="873"/>
                  <a:pt x="351" y="293"/>
                </a:cubicBezTo>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2934" name="Rectangle 6"/>
          <p:cNvSpPr>
            <a:spLocks noGrp="1" noChangeArrowheads="1"/>
          </p:cNvSpPr>
          <p:nvPr>
            <p:ph type="title"/>
          </p:nvPr>
        </p:nvSpPr>
        <p:spPr>
          <a:xfrm>
            <a:off x="457200" y="33338"/>
            <a:ext cx="8229600" cy="1143000"/>
          </a:xfrm>
        </p:spPr>
        <p:txBody>
          <a:bodyPr/>
          <a:lstStyle/>
          <a:p>
            <a:pPr eaLnBrk="1" hangingPunct="1"/>
            <a:r>
              <a:rPr lang="en-US" altLang="en-US" smtClean="0"/>
              <a:t>plunge cooling</a:t>
            </a:r>
          </a:p>
        </p:txBody>
      </p:sp>
      <p:sp>
        <p:nvSpPr>
          <p:cNvPr id="252935" name="Freeform 7"/>
          <p:cNvSpPr>
            <a:spLocks/>
          </p:cNvSpPr>
          <p:nvPr/>
        </p:nvSpPr>
        <p:spPr bwMode="auto">
          <a:xfrm>
            <a:off x="1771650" y="2427288"/>
            <a:ext cx="5600700" cy="3371850"/>
          </a:xfrm>
          <a:custGeom>
            <a:avLst/>
            <a:gdLst>
              <a:gd name="T0" fmla="*/ 2520950 w 3528"/>
              <a:gd name="T1" fmla="*/ 2147483647 h 2124"/>
              <a:gd name="T2" fmla="*/ 0 w 3528"/>
              <a:gd name="T3" fmla="*/ 2520950 h 2124"/>
              <a:gd name="T4" fmla="*/ 1771670638 w 3528"/>
              <a:gd name="T5" fmla="*/ 0 h 2124"/>
              <a:gd name="T6" fmla="*/ 1774190000 w 3528"/>
              <a:gd name="T7" fmla="*/ 2147483647 h 2124"/>
              <a:gd name="T8" fmla="*/ 2147483647 w 3528"/>
              <a:gd name="T9" fmla="*/ 2147483647 h 2124"/>
              <a:gd name="T10" fmla="*/ 2147483647 w 3528"/>
              <a:gd name="T11" fmla="*/ 2520950 h 2124"/>
              <a:gd name="T12" fmla="*/ 2147483647 w 3528"/>
              <a:gd name="T13" fmla="*/ 5040313 h 2124"/>
              <a:gd name="T14" fmla="*/ 2147483647 w 3528"/>
              <a:gd name="T15" fmla="*/ 2147483647 h 2124"/>
              <a:gd name="T16" fmla="*/ 2520950 w 3528"/>
              <a:gd name="T17" fmla="*/ 2147483647 h 2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28" h="2124">
                <a:moveTo>
                  <a:pt x="1" y="2124"/>
                </a:moveTo>
                <a:lnTo>
                  <a:pt x="0" y="1"/>
                </a:lnTo>
                <a:lnTo>
                  <a:pt x="703" y="0"/>
                </a:lnTo>
                <a:lnTo>
                  <a:pt x="704" y="1422"/>
                </a:lnTo>
                <a:lnTo>
                  <a:pt x="2824" y="1422"/>
                </a:lnTo>
                <a:lnTo>
                  <a:pt x="2826" y="1"/>
                </a:lnTo>
                <a:lnTo>
                  <a:pt x="3528" y="2"/>
                </a:lnTo>
                <a:lnTo>
                  <a:pt x="3528" y="2124"/>
                </a:lnTo>
                <a:lnTo>
                  <a:pt x="1" y="2124"/>
                </a:lnTo>
                <a:close/>
              </a:path>
            </a:pathLst>
          </a:custGeom>
          <a:solidFill>
            <a:srgbClr val="A589A5"/>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2936" name="Text Box 8"/>
          <p:cNvSpPr txBox="1">
            <a:spLocks noChangeArrowheads="1"/>
          </p:cNvSpPr>
          <p:nvPr/>
        </p:nvSpPr>
        <p:spPr bwMode="auto">
          <a:xfrm>
            <a:off x="3711575" y="5043488"/>
            <a:ext cx="1720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rgbClr val="000000"/>
                </a:solidFill>
              </a:rPr>
              <a:t>foam insulation</a:t>
            </a:r>
          </a:p>
        </p:txBody>
      </p:sp>
      <p:sp>
        <p:nvSpPr>
          <p:cNvPr id="252937" name="AutoShape 9"/>
          <p:cNvSpPr>
            <a:spLocks noChangeArrowheads="1"/>
          </p:cNvSpPr>
          <p:nvPr/>
        </p:nvSpPr>
        <p:spPr bwMode="auto">
          <a:xfrm>
            <a:off x="7372350" y="25622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2938" name="AutoShape 10"/>
          <p:cNvSpPr>
            <a:spLocks noChangeArrowheads="1"/>
          </p:cNvSpPr>
          <p:nvPr/>
        </p:nvSpPr>
        <p:spPr bwMode="auto">
          <a:xfrm>
            <a:off x="7418388" y="339090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2939" name="AutoShape 11"/>
          <p:cNvSpPr>
            <a:spLocks noChangeArrowheads="1"/>
          </p:cNvSpPr>
          <p:nvPr/>
        </p:nvSpPr>
        <p:spPr bwMode="auto">
          <a:xfrm>
            <a:off x="7675563" y="3627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2940" name="AutoShape 12"/>
          <p:cNvSpPr>
            <a:spLocks noChangeArrowheads="1"/>
          </p:cNvSpPr>
          <p:nvPr/>
        </p:nvSpPr>
        <p:spPr bwMode="auto">
          <a:xfrm>
            <a:off x="7466013" y="3627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2941" name="AutoShape 13"/>
          <p:cNvSpPr>
            <a:spLocks noChangeArrowheads="1"/>
          </p:cNvSpPr>
          <p:nvPr/>
        </p:nvSpPr>
        <p:spPr bwMode="auto">
          <a:xfrm>
            <a:off x="7673975" y="33464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2942" name="AutoShape 14"/>
          <p:cNvSpPr>
            <a:spLocks noChangeArrowheads="1"/>
          </p:cNvSpPr>
          <p:nvPr/>
        </p:nvSpPr>
        <p:spPr bwMode="auto">
          <a:xfrm>
            <a:off x="7558088" y="31686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2943" name="AutoShape 15"/>
          <p:cNvSpPr>
            <a:spLocks noChangeArrowheads="1"/>
          </p:cNvSpPr>
          <p:nvPr/>
        </p:nvSpPr>
        <p:spPr bwMode="auto">
          <a:xfrm>
            <a:off x="7675563" y="40020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2944" name="AutoShape 16"/>
          <p:cNvSpPr>
            <a:spLocks noChangeArrowheads="1"/>
          </p:cNvSpPr>
          <p:nvPr/>
        </p:nvSpPr>
        <p:spPr bwMode="auto">
          <a:xfrm>
            <a:off x="7372350" y="3538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2945" name="AutoShape 17"/>
          <p:cNvSpPr>
            <a:spLocks noChangeArrowheads="1"/>
          </p:cNvSpPr>
          <p:nvPr/>
        </p:nvSpPr>
        <p:spPr bwMode="auto">
          <a:xfrm>
            <a:off x="7418388" y="29051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2946" name="AutoShape 18"/>
          <p:cNvSpPr>
            <a:spLocks noChangeArrowheads="1"/>
          </p:cNvSpPr>
          <p:nvPr/>
        </p:nvSpPr>
        <p:spPr bwMode="auto">
          <a:xfrm>
            <a:off x="7558088" y="26511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2947" name="AutoShape 19"/>
          <p:cNvSpPr>
            <a:spLocks noChangeArrowheads="1"/>
          </p:cNvSpPr>
          <p:nvPr/>
        </p:nvSpPr>
        <p:spPr bwMode="auto">
          <a:xfrm>
            <a:off x="2889250" y="20780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2948" name="AutoShape 20"/>
          <p:cNvSpPr>
            <a:spLocks noChangeArrowheads="1"/>
          </p:cNvSpPr>
          <p:nvPr/>
        </p:nvSpPr>
        <p:spPr bwMode="auto">
          <a:xfrm>
            <a:off x="3041650" y="2128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2949" name="AutoShape 21"/>
          <p:cNvSpPr>
            <a:spLocks noChangeArrowheads="1"/>
          </p:cNvSpPr>
          <p:nvPr/>
        </p:nvSpPr>
        <p:spPr bwMode="auto">
          <a:xfrm>
            <a:off x="3194050" y="2382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2950" name="AutoShape 22"/>
          <p:cNvSpPr>
            <a:spLocks noChangeArrowheads="1"/>
          </p:cNvSpPr>
          <p:nvPr/>
        </p:nvSpPr>
        <p:spPr bwMode="auto">
          <a:xfrm>
            <a:off x="3333750" y="23193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2951" name="AutoShape 23"/>
          <p:cNvSpPr>
            <a:spLocks noChangeArrowheads="1"/>
          </p:cNvSpPr>
          <p:nvPr/>
        </p:nvSpPr>
        <p:spPr bwMode="auto">
          <a:xfrm>
            <a:off x="2795588" y="22558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2952" name="AutoShape 24"/>
          <p:cNvSpPr>
            <a:spLocks noChangeArrowheads="1"/>
          </p:cNvSpPr>
          <p:nvPr/>
        </p:nvSpPr>
        <p:spPr bwMode="auto">
          <a:xfrm>
            <a:off x="3427413" y="21669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2953" name="AutoShape 25"/>
          <p:cNvSpPr>
            <a:spLocks noChangeArrowheads="1"/>
          </p:cNvSpPr>
          <p:nvPr/>
        </p:nvSpPr>
        <p:spPr bwMode="auto">
          <a:xfrm>
            <a:off x="3684588" y="23209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2954" name="AutoShape 26"/>
          <p:cNvSpPr>
            <a:spLocks noChangeArrowheads="1"/>
          </p:cNvSpPr>
          <p:nvPr/>
        </p:nvSpPr>
        <p:spPr bwMode="auto">
          <a:xfrm>
            <a:off x="3825875" y="2154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2955" name="AutoShape 27"/>
          <p:cNvSpPr>
            <a:spLocks noChangeArrowheads="1"/>
          </p:cNvSpPr>
          <p:nvPr/>
        </p:nvSpPr>
        <p:spPr bwMode="auto">
          <a:xfrm>
            <a:off x="3240088" y="21669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2956" name="AutoShape 28"/>
          <p:cNvSpPr>
            <a:spLocks noChangeArrowheads="1"/>
          </p:cNvSpPr>
          <p:nvPr/>
        </p:nvSpPr>
        <p:spPr bwMode="auto">
          <a:xfrm>
            <a:off x="3087688" y="19891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2957" name="AutoShape 29"/>
          <p:cNvSpPr>
            <a:spLocks noChangeArrowheads="1"/>
          </p:cNvSpPr>
          <p:nvPr/>
        </p:nvSpPr>
        <p:spPr bwMode="auto">
          <a:xfrm>
            <a:off x="3638550" y="20589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2958" name="AutoShape 30"/>
          <p:cNvSpPr>
            <a:spLocks noChangeArrowheads="1"/>
          </p:cNvSpPr>
          <p:nvPr/>
        </p:nvSpPr>
        <p:spPr bwMode="auto">
          <a:xfrm>
            <a:off x="3943350" y="23637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2959" name="AutoShape 31"/>
          <p:cNvSpPr>
            <a:spLocks noChangeArrowheads="1"/>
          </p:cNvSpPr>
          <p:nvPr/>
        </p:nvSpPr>
        <p:spPr bwMode="auto">
          <a:xfrm>
            <a:off x="4083050" y="23002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2960" name="AutoShape 32"/>
          <p:cNvSpPr>
            <a:spLocks noChangeArrowheads="1"/>
          </p:cNvSpPr>
          <p:nvPr/>
        </p:nvSpPr>
        <p:spPr bwMode="auto">
          <a:xfrm>
            <a:off x="3333750" y="20335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2961" name="AutoShape 33"/>
          <p:cNvSpPr>
            <a:spLocks noChangeArrowheads="1"/>
          </p:cNvSpPr>
          <p:nvPr/>
        </p:nvSpPr>
        <p:spPr bwMode="auto">
          <a:xfrm>
            <a:off x="4176713" y="21478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2962" name="AutoShape 34"/>
          <p:cNvSpPr>
            <a:spLocks noChangeArrowheads="1"/>
          </p:cNvSpPr>
          <p:nvPr/>
        </p:nvSpPr>
        <p:spPr bwMode="auto">
          <a:xfrm>
            <a:off x="4270375" y="24034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2963" name="AutoShape 35"/>
          <p:cNvSpPr>
            <a:spLocks noChangeArrowheads="1"/>
          </p:cNvSpPr>
          <p:nvPr/>
        </p:nvSpPr>
        <p:spPr bwMode="auto">
          <a:xfrm>
            <a:off x="3943350" y="210820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2964" name="AutoShape 36"/>
          <p:cNvSpPr>
            <a:spLocks noChangeArrowheads="1"/>
          </p:cNvSpPr>
          <p:nvPr/>
        </p:nvSpPr>
        <p:spPr bwMode="auto">
          <a:xfrm>
            <a:off x="4364038" y="1976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2965" name="AutoShape 37"/>
          <p:cNvSpPr>
            <a:spLocks noChangeArrowheads="1"/>
          </p:cNvSpPr>
          <p:nvPr/>
        </p:nvSpPr>
        <p:spPr bwMode="auto">
          <a:xfrm>
            <a:off x="4516438" y="21288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2966" name="AutoShape 38"/>
          <p:cNvSpPr>
            <a:spLocks noChangeArrowheads="1"/>
          </p:cNvSpPr>
          <p:nvPr/>
        </p:nvSpPr>
        <p:spPr bwMode="auto">
          <a:xfrm>
            <a:off x="4668838" y="22812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2967" name="AutoShape 39"/>
          <p:cNvSpPr>
            <a:spLocks noChangeArrowheads="1"/>
          </p:cNvSpPr>
          <p:nvPr/>
        </p:nvSpPr>
        <p:spPr bwMode="auto">
          <a:xfrm>
            <a:off x="4808538" y="2217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2968" name="AutoShape 40"/>
          <p:cNvSpPr>
            <a:spLocks noChangeArrowheads="1"/>
          </p:cNvSpPr>
          <p:nvPr/>
        </p:nvSpPr>
        <p:spPr bwMode="auto">
          <a:xfrm>
            <a:off x="5065713" y="21415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2969" name="AutoShape 41"/>
          <p:cNvSpPr>
            <a:spLocks noChangeArrowheads="1"/>
          </p:cNvSpPr>
          <p:nvPr/>
        </p:nvSpPr>
        <p:spPr bwMode="auto">
          <a:xfrm>
            <a:off x="4995863" y="23209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2970" name="AutoShape 42"/>
          <p:cNvSpPr>
            <a:spLocks noChangeArrowheads="1"/>
          </p:cNvSpPr>
          <p:nvPr/>
        </p:nvSpPr>
        <p:spPr bwMode="auto">
          <a:xfrm>
            <a:off x="4714875" y="20653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2971" name="AutoShape 43"/>
          <p:cNvSpPr>
            <a:spLocks noChangeArrowheads="1"/>
          </p:cNvSpPr>
          <p:nvPr/>
        </p:nvSpPr>
        <p:spPr bwMode="auto">
          <a:xfrm>
            <a:off x="4562475" y="1887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2972" name="AutoShape 44"/>
          <p:cNvSpPr>
            <a:spLocks noChangeArrowheads="1"/>
          </p:cNvSpPr>
          <p:nvPr/>
        </p:nvSpPr>
        <p:spPr bwMode="auto">
          <a:xfrm>
            <a:off x="5006975" y="19764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2973" name="AutoShape 45"/>
          <p:cNvSpPr>
            <a:spLocks noChangeArrowheads="1"/>
          </p:cNvSpPr>
          <p:nvPr/>
        </p:nvSpPr>
        <p:spPr bwMode="auto">
          <a:xfrm>
            <a:off x="5159375" y="2128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2974" name="AutoShape 46"/>
          <p:cNvSpPr>
            <a:spLocks noChangeArrowheads="1"/>
          </p:cNvSpPr>
          <p:nvPr/>
        </p:nvSpPr>
        <p:spPr bwMode="auto">
          <a:xfrm>
            <a:off x="5311775" y="2281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2975" name="AutoShape 47"/>
          <p:cNvSpPr>
            <a:spLocks noChangeArrowheads="1"/>
          </p:cNvSpPr>
          <p:nvPr/>
        </p:nvSpPr>
        <p:spPr bwMode="auto">
          <a:xfrm>
            <a:off x="5451475" y="22177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2976" name="AutoShape 48"/>
          <p:cNvSpPr>
            <a:spLocks noChangeArrowheads="1"/>
          </p:cNvSpPr>
          <p:nvPr/>
        </p:nvSpPr>
        <p:spPr bwMode="auto">
          <a:xfrm>
            <a:off x="5218113" y="20399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2977" name="AutoShape 49"/>
          <p:cNvSpPr>
            <a:spLocks noChangeArrowheads="1"/>
          </p:cNvSpPr>
          <p:nvPr/>
        </p:nvSpPr>
        <p:spPr bwMode="auto">
          <a:xfrm>
            <a:off x="5545138"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2978" name="AutoShape 50"/>
          <p:cNvSpPr>
            <a:spLocks noChangeArrowheads="1"/>
          </p:cNvSpPr>
          <p:nvPr/>
        </p:nvSpPr>
        <p:spPr bwMode="auto">
          <a:xfrm>
            <a:off x="5638800" y="23209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2979" name="AutoShape 51"/>
          <p:cNvSpPr>
            <a:spLocks noChangeArrowheads="1"/>
          </p:cNvSpPr>
          <p:nvPr/>
        </p:nvSpPr>
        <p:spPr bwMode="auto">
          <a:xfrm>
            <a:off x="5357813"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2980" name="AutoShape 52"/>
          <p:cNvSpPr>
            <a:spLocks noChangeArrowheads="1"/>
          </p:cNvSpPr>
          <p:nvPr/>
        </p:nvSpPr>
        <p:spPr bwMode="auto">
          <a:xfrm>
            <a:off x="5205413" y="18875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2981" name="AutoShape 53"/>
          <p:cNvSpPr>
            <a:spLocks noChangeArrowheads="1"/>
          </p:cNvSpPr>
          <p:nvPr/>
        </p:nvSpPr>
        <p:spPr bwMode="auto">
          <a:xfrm>
            <a:off x="4422775" y="22764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2982" name="AutoShape 54"/>
          <p:cNvSpPr>
            <a:spLocks noChangeArrowheads="1"/>
          </p:cNvSpPr>
          <p:nvPr/>
        </p:nvSpPr>
        <p:spPr bwMode="auto">
          <a:xfrm>
            <a:off x="5815013"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2983" name="AutoShape 55"/>
          <p:cNvSpPr>
            <a:spLocks noChangeArrowheads="1"/>
          </p:cNvSpPr>
          <p:nvPr/>
        </p:nvSpPr>
        <p:spPr bwMode="auto">
          <a:xfrm>
            <a:off x="5967413" y="2217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2984" name="AutoShape 56"/>
          <p:cNvSpPr>
            <a:spLocks noChangeArrowheads="1"/>
          </p:cNvSpPr>
          <p:nvPr/>
        </p:nvSpPr>
        <p:spPr bwMode="auto">
          <a:xfrm>
            <a:off x="6200775" y="2001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2985" name="AutoShape 57"/>
          <p:cNvSpPr>
            <a:spLocks noChangeArrowheads="1"/>
          </p:cNvSpPr>
          <p:nvPr/>
        </p:nvSpPr>
        <p:spPr bwMode="auto">
          <a:xfrm>
            <a:off x="6294438" y="22574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2986" name="AutoShape 58"/>
          <p:cNvSpPr>
            <a:spLocks noChangeArrowheads="1"/>
          </p:cNvSpPr>
          <p:nvPr/>
        </p:nvSpPr>
        <p:spPr bwMode="auto">
          <a:xfrm>
            <a:off x="6318250" y="20907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2987" name="AutoShape 59"/>
          <p:cNvSpPr>
            <a:spLocks noChangeArrowheads="1"/>
          </p:cNvSpPr>
          <p:nvPr/>
        </p:nvSpPr>
        <p:spPr bwMode="auto">
          <a:xfrm>
            <a:off x="6013450" y="2001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2988" name="AutoShape 60"/>
          <p:cNvSpPr>
            <a:spLocks noChangeArrowheads="1"/>
          </p:cNvSpPr>
          <p:nvPr/>
        </p:nvSpPr>
        <p:spPr bwMode="auto">
          <a:xfrm>
            <a:off x="4083050" y="19891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2989" name="AutoShape 61"/>
          <p:cNvSpPr>
            <a:spLocks noChangeArrowheads="1"/>
          </p:cNvSpPr>
          <p:nvPr/>
        </p:nvSpPr>
        <p:spPr bwMode="auto">
          <a:xfrm>
            <a:off x="1935163" y="22558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2990" name="AutoShape 62"/>
          <p:cNvSpPr>
            <a:spLocks noChangeArrowheads="1"/>
          </p:cNvSpPr>
          <p:nvPr/>
        </p:nvSpPr>
        <p:spPr bwMode="auto">
          <a:xfrm>
            <a:off x="2087563" y="2090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2991" name="AutoShape 63"/>
          <p:cNvSpPr>
            <a:spLocks noChangeArrowheads="1"/>
          </p:cNvSpPr>
          <p:nvPr/>
        </p:nvSpPr>
        <p:spPr bwMode="auto">
          <a:xfrm>
            <a:off x="2239963" y="22431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2992" name="AutoShape 64"/>
          <p:cNvSpPr>
            <a:spLocks noChangeArrowheads="1"/>
          </p:cNvSpPr>
          <p:nvPr/>
        </p:nvSpPr>
        <p:spPr bwMode="auto">
          <a:xfrm>
            <a:off x="2379663" y="21796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2993" name="AutoShape 65"/>
          <p:cNvSpPr>
            <a:spLocks noChangeArrowheads="1"/>
          </p:cNvSpPr>
          <p:nvPr/>
        </p:nvSpPr>
        <p:spPr bwMode="auto">
          <a:xfrm>
            <a:off x="2098675" y="2316163"/>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2994" name="AutoShape 66"/>
          <p:cNvSpPr>
            <a:spLocks noChangeArrowheads="1"/>
          </p:cNvSpPr>
          <p:nvPr/>
        </p:nvSpPr>
        <p:spPr bwMode="auto">
          <a:xfrm>
            <a:off x="2473325" y="2027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2995" name="AutoShape 67"/>
          <p:cNvSpPr>
            <a:spLocks noChangeArrowheads="1"/>
          </p:cNvSpPr>
          <p:nvPr/>
        </p:nvSpPr>
        <p:spPr bwMode="auto">
          <a:xfrm>
            <a:off x="2566988" y="22828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2996" name="AutoShape 68"/>
          <p:cNvSpPr>
            <a:spLocks noChangeArrowheads="1"/>
          </p:cNvSpPr>
          <p:nvPr/>
        </p:nvSpPr>
        <p:spPr bwMode="auto">
          <a:xfrm>
            <a:off x="2590800" y="21161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2997" name="AutoShape 69"/>
          <p:cNvSpPr>
            <a:spLocks noChangeArrowheads="1"/>
          </p:cNvSpPr>
          <p:nvPr/>
        </p:nvSpPr>
        <p:spPr bwMode="auto">
          <a:xfrm>
            <a:off x="2286000" y="2027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2998" name="AutoShape 70"/>
          <p:cNvSpPr>
            <a:spLocks noChangeArrowheads="1"/>
          </p:cNvSpPr>
          <p:nvPr/>
        </p:nvSpPr>
        <p:spPr bwMode="auto">
          <a:xfrm>
            <a:off x="7067550" y="2268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2999" name="AutoShape 71"/>
          <p:cNvSpPr>
            <a:spLocks noChangeArrowheads="1"/>
          </p:cNvSpPr>
          <p:nvPr/>
        </p:nvSpPr>
        <p:spPr bwMode="auto">
          <a:xfrm>
            <a:off x="7219950" y="21685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3000" name="AutoShape 72"/>
          <p:cNvSpPr>
            <a:spLocks noChangeArrowheads="1"/>
          </p:cNvSpPr>
          <p:nvPr/>
        </p:nvSpPr>
        <p:spPr bwMode="auto">
          <a:xfrm>
            <a:off x="7372350" y="23209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3001" name="AutoShape 73"/>
          <p:cNvSpPr>
            <a:spLocks noChangeArrowheads="1"/>
          </p:cNvSpPr>
          <p:nvPr/>
        </p:nvSpPr>
        <p:spPr bwMode="auto">
          <a:xfrm>
            <a:off x="7512050" y="22574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3002" name="AutoShape 74"/>
          <p:cNvSpPr>
            <a:spLocks noChangeArrowheads="1"/>
          </p:cNvSpPr>
          <p:nvPr/>
        </p:nvSpPr>
        <p:spPr bwMode="auto">
          <a:xfrm>
            <a:off x="7605713" y="21050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3003" name="AutoShape 75"/>
          <p:cNvSpPr>
            <a:spLocks noChangeArrowheads="1"/>
          </p:cNvSpPr>
          <p:nvPr/>
        </p:nvSpPr>
        <p:spPr bwMode="auto">
          <a:xfrm>
            <a:off x="7558088" y="24733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3004" name="AutoShape 76"/>
          <p:cNvSpPr>
            <a:spLocks noChangeArrowheads="1"/>
          </p:cNvSpPr>
          <p:nvPr/>
        </p:nvSpPr>
        <p:spPr bwMode="auto">
          <a:xfrm>
            <a:off x="1579563" y="24526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3005" name="AutoShape 77"/>
          <p:cNvSpPr>
            <a:spLocks noChangeArrowheads="1"/>
          </p:cNvSpPr>
          <p:nvPr/>
        </p:nvSpPr>
        <p:spPr bwMode="auto">
          <a:xfrm>
            <a:off x="7418388" y="21050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3006" name="AutoShape 78"/>
          <p:cNvSpPr>
            <a:spLocks noChangeArrowheads="1"/>
          </p:cNvSpPr>
          <p:nvPr/>
        </p:nvSpPr>
        <p:spPr bwMode="auto">
          <a:xfrm>
            <a:off x="6470650" y="23050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3007" name="AutoShape 79"/>
          <p:cNvSpPr>
            <a:spLocks noChangeArrowheads="1"/>
          </p:cNvSpPr>
          <p:nvPr/>
        </p:nvSpPr>
        <p:spPr bwMode="auto">
          <a:xfrm>
            <a:off x="6318250" y="19113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3008" name="AutoShape 80"/>
          <p:cNvSpPr>
            <a:spLocks noChangeArrowheads="1"/>
          </p:cNvSpPr>
          <p:nvPr/>
        </p:nvSpPr>
        <p:spPr bwMode="auto">
          <a:xfrm>
            <a:off x="6470650" y="20637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3009" name="AutoShape 81"/>
          <p:cNvSpPr>
            <a:spLocks noChangeArrowheads="1"/>
          </p:cNvSpPr>
          <p:nvPr/>
        </p:nvSpPr>
        <p:spPr bwMode="auto">
          <a:xfrm>
            <a:off x="6623050" y="22161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3010" name="AutoShape 82"/>
          <p:cNvSpPr>
            <a:spLocks noChangeArrowheads="1"/>
          </p:cNvSpPr>
          <p:nvPr/>
        </p:nvSpPr>
        <p:spPr bwMode="auto">
          <a:xfrm>
            <a:off x="6762750" y="21526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3011" name="AutoShape 83"/>
          <p:cNvSpPr>
            <a:spLocks noChangeArrowheads="1"/>
          </p:cNvSpPr>
          <p:nvPr/>
        </p:nvSpPr>
        <p:spPr bwMode="auto">
          <a:xfrm>
            <a:off x="6856413" y="20002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3012" name="AutoShape 84"/>
          <p:cNvSpPr>
            <a:spLocks noChangeArrowheads="1"/>
          </p:cNvSpPr>
          <p:nvPr/>
        </p:nvSpPr>
        <p:spPr bwMode="auto">
          <a:xfrm>
            <a:off x="6950075" y="2255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3013" name="AutoShape 85"/>
          <p:cNvSpPr>
            <a:spLocks noChangeArrowheads="1"/>
          </p:cNvSpPr>
          <p:nvPr/>
        </p:nvSpPr>
        <p:spPr bwMode="auto">
          <a:xfrm>
            <a:off x="6669088" y="20002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3014" name="AutoShape 86"/>
          <p:cNvSpPr>
            <a:spLocks noChangeArrowheads="1"/>
          </p:cNvSpPr>
          <p:nvPr/>
        </p:nvSpPr>
        <p:spPr bwMode="auto">
          <a:xfrm>
            <a:off x="1381125" y="36274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3015" name="AutoShape 87"/>
          <p:cNvSpPr>
            <a:spLocks noChangeArrowheads="1"/>
          </p:cNvSpPr>
          <p:nvPr/>
        </p:nvSpPr>
        <p:spPr bwMode="auto">
          <a:xfrm>
            <a:off x="1579563" y="32575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3016" name="AutoShape 88"/>
          <p:cNvSpPr>
            <a:spLocks noChangeArrowheads="1"/>
          </p:cNvSpPr>
          <p:nvPr/>
        </p:nvSpPr>
        <p:spPr bwMode="auto">
          <a:xfrm>
            <a:off x="1381125" y="40909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3017" name="AutoShape 89"/>
          <p:cNvSpPr>
            <a:spLocks noChangeArrowheads="1"/>
          </p:cNvSpPr>
          <p:nvPr/>
        </p:nvSpPr>
        <p:spPr bwMode="auto">
          <a:xfrm>
            <a:off x="1520825" y="26955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3018" name="AutoShape 90"/>
          <p:cNvSpPr>
            <a:spLocks noChangeArrowheads="1"/>
          </p:cNvSpPr>
          <p:nvPr/>
        </p:nvSpPr>
        <p:spPr bwMode="auto">
          <a:xfrm>
            <a:off x="1381125" y="330200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3019" name="AutoShape 91"/>
          <p:cNvSpPr>
            <a:spLocks noChangeArrowheads="1"/>
          </p:cNvSpPr>
          <p:nvPr/>
        </p:nvSpPr>
        <p:spPr bwMode="auto">
          <a:xfrm>
            <a:off x="1244600" y="39131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3020" name="AutoShape 92"/>
          <p:cNvSpPr>
            <a:spLocks noChangeArrowheads="1"/>
          </p:cNvSpPr>
          <p:nvPr/>
        </p:nvSpPr>
        <p:spPr bwMode="auto">
          <a:xfrm>
            <a:off x="1720850" y="2255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3021" name="AutoShape 93"/>
          <p:cNvSpPr>
            <a:spLocks noChangeArrowheads="1"/>
          </p:cNvSpPr>
          <p:nvPr/>
        </p:nvSpPr>
        <p:spPr bwMode="auto">
          <a:xfrm>
            <a:off x="1744663" y="20891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3022" name="AutoShape 94"/>
          <p:cNvSpPr>
            <a:spLocks noChangeArrowheads="1"/>
          </p:cNvSpPr>
          <p:nvPr/>
        </p:nvSpPr>
        <p:spPr bwMode="auto">
          <a:xfrm>
            <a:off x="1427163" y="312420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3023" name="AutoShape 95"/>
          <p:cNvSpPr>
            <a:spLocks noChangeArrowheads="1"/>
          </p:cNvSpPr>
          <p:nvPr/>
        </p:nvSpPr>
        <p:spPr bwMode="auto">
          <a:xfrm>
            <a:off x="1533525" y="29051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3024" name="Text Box 96"/>
          <p:cNvSpPr txBox="1">
            <a:spLocks noChangeArrowheads="1"/>
          </p:cNvSpPr>
          <p:nvPr/>
        </p:nvSpPr>
        <p:spPr bwMode="auto">
          <a:xfrm>
            <a:off x="3705225" y="1235075"/>
            <a:ext cx="173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rgbClr val="000000"/>
                </a:solidFill>
              </a:rPr>
              <a:t>warm, moist air</a:t>
            </a:r>
          </a:p>
        </p:txBody>
      </p:sp>
      <p:sp>
        <p:nvSpPr>
          <p:cNvPr id="253025" name="Text Box 97"/>
          <p:cNvSpPr txBox="1">
            <a:spLocks noChangeArrowheads="1"/>
          </p:cNvSpPr>
          <p:nvPr/>
        </p:nvSpPr>
        <p:spPr bwMode="auto">
          <a:xfrm>
            <a:off x="4056063" y="3729038"/>
            <a:ext cx="10302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rgbClr val="000000"/>
                </a:solidFill>
              </a:rPr>
              <a:t>liquid N</a:t>
            </a:r>
            <a:r>
              <a:rPr lang="en-US" altLang="en-US" sz="1800" baseline="-25000">
                <a:solidFill>
                  <a:srgbClr val="000000"/>
                </a:solidFill>
              </a:rPr>
              <a:t>2</a:t>
            </a:r>
          </a:p>
        </p:txBody>
      </p:sp>
      <p:sp>
        <p:nvSpPr>
          <p:cNvPr id="253026" name="Text Box 98"/>
          <p:cNvSpPr txBox="1">
            <a:spLocks noChangeArrowheads="1"/>
          </p:cNvSpPr>
          <p:nvPr/>
        </p:nvSpPr>
        <p:spPr bwMode="auto">
          <a:xfrm>
            <a:off x="6550025" y="1417638"/>
            <a:ext cx="476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rgbClr val="993300"/>
                </a:solidFill>
              </a:rPr>
              <a:t>ice</a:t>
            </a:r>
            <a:endParaRPr lang="en-US" altLang="en-US" sz="1800" baseline="-25000">
              <a:solidFill>
                <a:srgbClr val="993300"/>
              </a:solidFill>
            </a:endParaRPr>
          </a:p>
        </p:txBody>
      </p:sp>
    </p:spTree>
    <p:extLst>
      <p:ext uri="{BB962C8B-B14F-4D97-AF65-F5344CB8AC3E}">
        <p14:creationId xmlns:p14="http://schemas.microsoft.com/office/powerpoint/2010/main" val="161825562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93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3"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Freeform 2"/>
          <p:cNvSpPr>
            <a:spLocks/>
          </p:cNvSpPr>
          <p:nvPr/>
        </p:nvSpPr>
        <p:spPr bwMode="auto">
          <a:xfrm>
            <a:off x="1244600" y="1701800"/>
            <a:ext cx="6616700" cy="2774950"/>
          </a:xfrm>
          <a:custGeom>
            <a:avLst/>
            <a:gdLst>
              <a:gd name="T0" fmla="*/ 509071563 w 4168"/>
              <a:gd name="T1" fmla="*/ 1811993138 h 1748"/>
              <a:gd name="T2" fmla="*/ 748487200 w 4168"/>
              <a:gd name="T3" fmla="*/ 977820625 h 1748"/>
              <a:gd name="T4" fmla="*/ 1562496875 w 4168"/>
              <a:gd name="T5" fmla="*/ 441028138 h 1748"/>
              <a:gd name="T6" fmla="*/ 2147483647 w 4168"/>
              <a:gd name="T7" fmla="*/ 1035785013 h 1748"/>
              <a:gd name="T8" fmla="*/ 2147483647 w 4168"/>
              <a:gd name="T9" fmla="*/ 1275199063 h 1748"/>
              <a:gd name="T10" fmla="*/ 2147483647 w 4168"/>
              <a:gd name="T11" fmla="*/ 897175625 h 1748"/>
              <a:gd name="T12" fmla="*/ 2147483647 w 4168"/>
              <a:gd name="T13" fmla="*/ 897175625 h 1748"/>
              <a:gd name="T14" fmla="*/ 2147483647 w 4168"/>
              <a:gd name="T15" fmla="*/ 103327200 h 1748"/>
              <a:gd name="T16" fmla="*/ 2147483647 w 4168"/>
              <a:gd name="T17" fmla="*/ 282257500 h 1748"/>
              <a:gd name="T18" fmla="*/ 2147483647 w 4168"/>
              <a:gd name="T19" fmla="*/ 877014375 h 1748"/>
              <a:gd name="T20" fmla="*/ 2147483647 w 4168"/>
              <a:gd name="T21" fmla="*/ 262096250 h 1748"/>
              <a:gd name="T22" fmla="*/ 2147483647 w 4168"/>
              <a:gd name="T23" fmla="*/ 819051575 h 1748"/>
              <a:gd name="T24" fmla="*/ 2147483647 w 4168"/>
              <a:gd name="T25" fmla="*/ 836691875 h 1748"/>
              <a:gd name="T26" fmla="*/ 2147483647 w 4168"/>
              <a:gd name="T27" fmla="*/ 917336875 h 1748"/>
              <a:gd name="T28" fmla="*/ 2147483647 w 4168"/>
              <a:gd name="T29" fmla="*/ 2147483647 h 1748"/>
              <a:gd name="T30" fmla="*/ 2147483647 w 4168"/>
              <a:gd name="T31" fmla="*/ 2147483647 h 1748"/>
              <a:gd name="T32" fmla="*/ 2147483647 w 4168"/>
              <a:gd name="T33" fmla="*/ 2147483647 h 1748"/>
              <a:gd name="T34" fmla="*/ 2144653763 w 4168"/>
              <a:gd name="T35" fmla="*/ 2147483647 h 1748"/>
              <a:gd name="T36" fmla="*/ 272176875 w 4168"/>
              <a:gd name="T37" fmla="*/ 2147483647 h 1748"/>
              <a:gd name="T38" fmla="*/ 509071563 w 4168"/>
              <a:gd name="T39" fmla="*/ 1811993138 h 174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168" h="1748">
                <a:moveTo>
                  <a:pt x="202" y="719"/>
                </a:moveTo>
                <a:cubicBezTo>
                  <a:pt x="233" y="515"/>
                  <a:pt x="227" y="479"/>
                  <a:pt x="297" y="388"/>
                </a:cubicBezTo>
                <a:cubicBezTo>
                  <a:pt x="367" y="297"/>
                  <a:pt x="486" y="171"/>
                  <a:pt x="620" y="175"/>
                </a:cubicBezTo>
                <a:cubicBezTo>
                  <a:pt x="754" y="179"/>
                  <a:pt x="969" y="356"/>
                  <a:pt x="1102" y="411"/>
                </a:cubicBezTo>
                <a:cubicBezTo>
                  <a:pt x="1235" y="466"/>
                  <a:pt x="1300" y="515"/>
                  <a:pt x="1417" y="506"/>
                </a:cubicBezTo>
                <a:cubicBezTo>
                  <a:pt x="1534" y="497"/>
                  <a:pt x="1734" y="381"/>
                  <a:pt x="1804" y="356"/>
                </a:cubicBezTo>
                <a:cubicBezTo>
                  <a:pt x="1874" y="331"/>
                  <a:pt x="1770" y="408"/>
                  <a:pt x="1836" y="356"/>
                </a:cubicBezTo>
                <a:cubicBezTo>
                  <a:pt x="1902" y="304"/>
                  <a:pt x="2098" y="82"/>
                  <a:pt x="2199" y="41"/>
                </a:cubicBezTo>
                <a:cubicBezTo>
                  <a:pt x="2300" y="0"/>
                  <a:pt x="2405" y="61"/>
                  <a:pt x="2443" y="112"/>
                </a:cubicBezTo>
                <a:cubicBezTo>
                  <a:pt x="2481" y="163"/>
                  <a:pt x="2356" y="349"/>
                  <a:pt x="2427" y="348"/>
                </a:cubicBezTo>
                <a:cubicBezTo>
                  <a:pt x="2498" y="347"/>
                  <a:pt x="2790" y="108"/>
                  <a:pt x="2869" y="104"/>
                </a:cubicBezTo>
                <a:cubicBezTo>
                  <a:pt x="2948" y="100"/>
                  <a:pt x="2835" y="287"/>
                  <a:pt x="2901" y="325"/>
                </a:cubicBezTo>
                <a:cubicBezTo>
                  <a:pt x="2967" y="363"/>
                  <a:pt x="3091" y="326"/>
                  <a:pt x="3264" y="332"/>
                </a:cubicBezTo>
                <a:cubicBezTo>
                  <a:pt x="3437" y="338"/>
                  <a:pt x="3818" y="267"/>
                  <a:pt x="3942" y="364"/>
                </a:cubicBezTo>
                <a:cubicBezTo>
                  <a:pt x="4066" y="461"/>
                  <a:pt x="3987" y="714"/>
                  <a:pt x="4005" y="916"/>
                </a:cubicBezTo>
                <a:cubicBezTo>
                  <a:pt x="4023" y="1118"/>
                  <a:pt x="4168" y="1483"/>
                  <a:pt x="4053" y="1579"/>
                </a:cubicBezTo>
                <a:cubicBezTo>
                  <a:pt x="3938" y="1675"/>
                  <a:pt x="3847" y="1500"/>
                  <a:pt x="3313" y="1494"/>
                </a:cubicBezTo>
                <a:cubicBezTo>
                  <a:pt x="2779" y="1488"/>
                  <a:pt x="1385" y="1522"/>
                  <a:pt x="851" y="1541"/>
                </a:cubicBezTo>
                <a:cubicBezTo>
                  <a:pt x="317" y="1560"/>
                  <a:pt x="216" y="1748"/>
                  <a:pt x="108" y="1611"/>
                </a:cubicBezTo>
                <a:cubicBezTo>
                  <a:pt x="0" y="1474"/>
                  <a:pt x="72" y="936"/>
                  <a:pt x="202" y="719"/>
                </a:cubicBez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3955" name="Freeform 3"/>
          <p:cNvSpPr>
            <a:spLocks/>
          </p:cNvSpPr>
          <p:nvPr/>
        </p:nvSpPr>
        <p:spPr bwMode="auto">
          <a:xfrm>
            <a:off x="1935163" y="2024063"/>
            <a:ext cx="5203825" cy="3041650"/>
          </a:xfrm>
          <a:custGeom>
            <a:avLst/>
            <a:gdLst>
              <a:gd name="T0" fmla="*/ 1005543138 w 3278"/>
              <a:gd name="T1" fmla="*/ 680442188 h 1916"/>
              <a:gd name="T2" fmla="*/ 1164312188 w 3278"/>
              <a:gd name="T3" fmla="*/ 509071563 h 1916"/>
              <a:gd name="T4" fmla="*/ 1242437825 w 3278"/>
              <a:gd name="T5" fmla="*/ 655240625 h 1916"/>
              <a:gd name="T6" fmla="*/ 1441529375 w 3278"/>
              <a:gd name="T7" fmla="*/ 700603438 h 1916"/>
              <a:gd name="T8" fmla="*/ 1522174375 w 3278"/>
              <a:gd name="T9" fmla="*/ 556955325 h 1916"/>
              <a:gd name="T10" fmla="*/ 1680945013 w 3278"/>
              <a:gd name="T11" fmla="*/ 700603438 h 1916"/>
              <a:gd name="T12" fmla="*/ 1839714063 w 3278"/>
              <a:gd name="T13" fmla="*/ 700603438 h 1916"/>
              <a:gd name="T14" fmla="*/ 2018645950 w 3278"/>
              <a:gd name="T15" fmla="*/ 773688763 h 1916"/>
              <a:gd name="T16" fmla="*/ 2147483647 w 3278"/>
              <a:gd name="T17" fmla="*/ 844253138 h 1916"/>
              <a:gd name="T18" fmla="*/ 2147483647 w 3278"/>
              <a:gd name="T19" fmla="*/ 607358450 h 1916"/>
              <a:gd name="T20" fmla="*/ 2147483647 w 3278"/>
              <a:gd name="T21" fmla="*/ 524192500 h 1916"/>
              <a:gd name="T22" fmla="*/ 2147483647 w 3278"/>
              <a:gd name="T23" fmla="*/ 700603438 h 1916"/>
              <a:gd name="T24" fmla="*/ 2147483647 w 3278"/>
              <a:gd name="T25" fmla="*/ 604837500 h 1916"/>
              <a:gd name="T26" fmla="*/ 2147483647 w 3278"/>
              <a:gd name="T27" fmla="*/ 725805000 h 1916"/>
              <a:gd name="T28" fmla="*/ 2147483647 w 3278"/>
              <a:gd name="T29" fmla="*/ 798890325 h 1916"/>
              <a:gd name="T30" fmla="*/ 2147483647 w 3278"/>
              <a:gd name="T31" fmla="*/ 700603438 h 1916"/>
              <a:gd name="T32" fmla="*/ 2147483647 w 3278"/>
              <a:gd name="T33" fmla="*/ 751006563 h 1916"/>
              <a:gd name="T34" fmla="*/ 2147483647 w 3278"/>
              <a:gd name="T35" fmla="*/ 655240625 h 1916"/>
              <a:gd name="T36" fmla="*/ 2147483647 w 3278"/>
              <a:gd name="T37" fmla="*/ 751006563 h 1916"/>
              <a:gd name="T38" fmla="*/ 2147483647 w 3278"/>
              <a:gd name="T39" fmla="*/ 655240625 h 1916"/>
              <a:gd name="T40" fmla="*/ 2147483647 w 3278"/>
              <a:gd name="T41" fmla="*/ 700603438 h 1916"/>
              <a:gd name="T42" fmla="*/ 2147483647 w 3278"/>
              <a:gd name="T43" fmla="*/ 630039063 h 1916"/>
              <a:gd name="T44" fmla="*/ 2147483647 w 3278"/>
              <a:gd name="T45" fmla="*/ 700603438 h 1916"/>
              <a:gd name="T46" fmla="*/ 2147483647 w 3278"/>
              <a:gd name="T47" fmla="*/ 630039063 h 1916"/>
              <a:gd name="T48" fmla="*/ 2147483647 w 3278"/>
              <a:gd name="T49" fmla="*/ 680442188 h 1916"/>
              <a:gd name="T50" fmla="*/ 2147483647 w 3278"/>
              <a:gd name="T51" fmla="*/ 607358450 h 1916"/>
              <a:gd name="T52" fmla="*/ 2147483647 w 3278"/>
              <a:gd name="T53" fmla="*/ 655240625 h 1916"/>
              <a:gd name="T54" fmla="*/ 2147483647 w 3278"/>
              <a:gd name="T55" fmla="*/ 655240625 h 1916"/>
              <a:gd name="T56" fmla="*/ 2147483647 w 3278"/>
              <a:gd name="T57" fmla="*/ 630039063 h 1916"/>
              <a:gd name="T58" fmla="*/ 2147483647 w 3278"/>
              <a:gd name="T59" fmla="*/ 582156888 h 1916"/>
              <a:gd name="T60" fmla="*/ 2147483647 w 3278"/>
              <a:gd name="T61" fmla="*/ 2147483647 h 1916"/>
              <a:gd name="T62" fmla="*/ 1063505938 w 3278"/>
              <a:gd name="T63" fmla="*/ 2147483647 h 1916"/>
              <a:gd name="T64" fmla="*/ 884575638 w 3278"/>
              <a:gd name="T65" fmla="*/ 751006563 h 191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278" h="1916">
                <a:moveTo>
                  <a:pt x="399" y="270"/>
                </a:moveTo>
                <a:cubicBezTo>
                  <a:pt x="422" y="236"/>
                  <a:pt x="446" y="203"/>
                  <a:pt x="462" y="202"/>
                </a:cubicBezTo>
                <a:cubicBezTo>
                  <a:pt x="478" y="201"/>
                  <a:pt x="475" y="248"/>
                  <a:pt x="493" y="260"/>
                </a:cubicBezTo>
                <a:cubicBezTo>
                  <a:pt x="511" y="272"/>
                  <a:pt x="554" y="284"/>
                  <a:pt x="572" y="278"/>
                </a:cubicBezTo>
                <a:cubicBezTo>
                  <a:pt x="590" y="272"/>
                  <a:pt x="588" y="221"/>
                  <a:pt x="604" y="221"/>
                </a:cubicBezTo>
                <a:cubicBezTo>
                  <a:pt x="620" y="221"/>
                  <a:pt x="646" y="269"/>
                  <a:pt x="667" y="278"/>
                </a:cubicBezTo>
                <a:cubicBezTo>
                  <a:pt x="688" y="288"/>
                  <a:pt x="708" y="273"/>
                  <a:pt x="730" y="278"/>
                </a:cubicBezTo>
                <a:cubicBezTo>
                  <a:pt x="752" y="283"/>
                  <a:pt x="756" y="297"/>
                  <a:pt x="801" y="307"/>
                </a:cubicBezTo>
                <a:cubicBezTo>
                  <a:pt x="846" y="317"/>
                  <a:pt x="924" y="346"/>
                  <a:pt x="998" y="335"/>
                </a:cubicBezTo>
                <a:cubicBezTo>
                  <a:pt x="1072" y="324"/>
                  <a:pt x="1188" y="262"/>
                  <a:pt x="1243" y="241"/>
                </a:cubicBezTo>
                <a:cubicBezTo>
                  <a:pt x="1298" y="220"/>
                  <a:pt x="1315" y="202"/>
                  <a:pt x="1330" y="208"/>
                </a:cubicBezTo>
                <a:cubicBezTo>
                  <a:pt x="1345" y="214"/>
                  <a:pt x="1313" y="273"/>
                  <a:pt x="1330" y="278"/>
                </a:cubicBezTo>
                <a:cubicBezTo>
                  <a:pt x="1347" y="283"/>
                  <a:pt x="1403" y="238"/>
                  <a:pt x="1432" y="240"/>
                </a:cubicBezTo>
                <a:cubicBezTo>
                  <a:pt x="1461" y="242"/>
                  <a:pt x="1483" y="275"/>
                  <a:pt x="1503" y="288"/>
                </a:cubicBezTo>
                <a:cubicBezTo>
                  <a:pt x="1523" y="301"/>
                  <a:pt x="1529" y="318"/>
                  <a:pt x="1551" y="317"/>
                </a:cubicBezTo>
                <a:cubicBezTo>
                  <a:pt x="1573" y="316"/>
                  <a:pt x="1612" y="282"/>
                  <a:pt x="1637" y="278"/>
                </a:cubicBezTo>
                <a:cubicBezTo>
                  <a:pt x="1662" y="275"/>
                  <a:pt x="1671" y="300"/>
                  <a:pt x="1700" y="298"/>
                </a:cubicBezTo>
                <a:cubicBezTo>
                  <a:pt x="1729" y="295"/>
                  <a:pt x="1783" y="260"/>
                  <a:pt x="1811" y="260"/>
                </a:cubicBezTo>
                <a:cubicBezTo>
                  <a:pt x="1839" y="260"/>
                  <a:pt x="1845" y="298"/>
                  <a:pt x="1866" y="298"/>
                </a:cubicBezTo>
                <a:cubicBezTo>
                  <a:pt x="1887" y="298"/>
                  <a:pt x="1915" y="264"/>
                  <a:pt x="1937" y="260"/>
                </a:cubicBezTo>
                <a:cubicBezTo>
                  <a:pt x="1959" y="257"/>
                  <a:pt x="1978" y="280"/>
                  <a:pt x="2000" y="278"/>
                </a:cubicBezTo>
                <a:cubicBezTo>
                  <a:pt x="2022" y="277"/>
                  <a:pt x="2046" y="250"/>
                  <a:pt x="2071" y="250"/>
                </a:cubicBezTo>
                <a:cubicBezTo>
                  <a:pt x="2096" y="250"/>
                  <a:pt x="2122" y="278"/>
                  <a:pt x="2150" y="278"/>
                </a:cubicBezTo>
                <a:cubicBezTo>
                  <a:pt x="2178" y="278"/>
                  <a:pt x="2213" y="252"/>
                  <a:pt x="2237" y="250"/>
                </a:cubicBezTo>
                <a:cubicBezTo>
                  <a:pt x="2261" y="249"/>
                  <a:pt x="2270" y="271"/>
                  <a:pt x="2292" y="270"/>
                </a:cubicBezTo>
                <a:cubicBezTo>
                  <a:pt x="2314" y="269"/>
                  <a:pt x="2339" y="242"/>
                  <a:pt x="2371" y="241"/>
                </a:cubicBezTo>
                <a:cubicBezTo>
                  <a:pt x="2403" y="240"/>
                  <a:pt x="2448" y="257"/>
                  <a:pt x="2482" y="260"/>
                </a:cubicBezTo>
                <a:cubicBezTo>
                  <a:pt x="2516" y="264"/>
                  <a:pt x="2537" y="261"/>
                  <a:pt x="2576" y="260"/>
                </a:cubicBezTo>
                <a:cubicBezTo>
                  <a:pt x="2615" y="259"/>
                  <a:pt x="2683" y="255"/>
                  <a:pt x="2718" y="250"/>
                </a:cubicBezTo>
                <a:cubicBezTo>
                  <a:pt x="2753" y="246"/>
                  <a:pt x="2761" y="0"/>
                  <a:pt x="2789" y="231"/>
                </a:cubicBezTo>
                <a:cubicBezTo>
                  <a:pt x="2817" y="462"/>
                  <a:pt x="3278" y="1392"/>
                  <a:pt x="2884" y="1636"/>
                </a:cubicBezTo>
                <a:cubicBezTo>
                  <a:pt x="2490" y="1880"/>
                  <a:pt x="844" y="1916"/>
                  <a:pt x="422" y="1693"/>
                </a:cubicBezTo>
                <a:cubicBezTo>
                  <a:pt x="0" y="1470"/>
                  <a:pt x="175" y="884"/>
                  <a:pt x="351" y="298"/>
                </a:cubicBezTo>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3956" name="Rectangle 4"/>
          <p:cNvSpPr>
            <a:spLocks noGrp="1" noChangeArrowheads="1"/>
          </p:cNvSpPr>
          <p:nvPr>
            <p:ph type="title"/>
          </p:nvPr>
        </p:nvSpPr>
        <p:spPr>
          <a:xfrm>
            <a:off x="457200" y="33338"/>
            <a:ext cx="8229600" cy="1143000"/>
          </a:xfrm>
        </p:spPr>
        <p:txBody>
          <a:bodyPr/>
          <a:lstStyle/>
          <a:p>
            <a:pPr eaLnBrk="1" hangingPunct="1"/>
            <a:r>
              <a:rPr lang="en-US" altLang="en-US" smtClean="0"/>
              <a:t>Warkentin method</a:t>
            </a:r>
          </a:p>
        </p:txBody>
      </p:sp>
      <p:sp>
        <p:nvSpPr>
          <p:cNvPr id="253957" name="Freeform 5"/>
          <p:cNvSpPr>
            <a:spLocks/>
          </p:cNvSpPr>
          <p:nvPr/>
        </p:nvSpPr>
        <p:spPr bwMode="auto">
          <a:xfrm>
            <a:off x="1771650" y="2427288"/>
            <a:ext cx="5600700" cy="3371850"/>
          </a:xfrm>
          <a:custGeom>
            <a:avLst/>
            <a:gdLst>
              <a:gd name="T0" fmla="*/ 2520950 w 3528"/>
              <a:gd name="T1" fmla="*/ 2147483647 h 2124"/>
              <a:gd name="T2" fmla="*/ 0 w 3528"/>
              <a:gd name="T3" fmla="*/ 2520950 h 2124"/>
              <a:gd name="T4" fmla="*/ 1771670638 w 3528"/>
              <a:gd name="T5" fmla="*/ 0 h 2124"/>
              <a:gd name="T6" fmla="*/ 1774190000 w 3528"/>
              <a:gd name="T7" fmla="*/ 2147483647 h 2124"/>
              <a:gd name="T8" fmla="*/ 2147483647 w 3528"/>
              <a:gd name="T9" fmla="*/ 2147483647 h 2124"/>
              <a:gd name="T10" fmla="*/ 2147483647 w 3528"/>
              <a:gd name="T11" fmla="*/ 2520950 h 2124"/>
              <a:gd name="T12" fmla="*/ 2147483647 w 3528"/>
              <a:gd name="T13" fmla="*/ 5040313 h 2124"/>
              <a:gd name="T14" fmla="*/ 2147483647 w 3528"/>
              <a:gd name="T15" fmla="*/ 2147483647 h 2124"/>
              <a:gd name="T16" fmla="*/ 2520950 w 3528"/>
              <a:gd name="T17" fmla="*/ 2147483647 h 2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28" h="2124">
                <a:moveTo>
                  <a:pt x="1" y="2124"/>
                </a:moveTo>
                <a:lnTo>
                  <a:pt x="0" y="1"/>
                </a:lnTo>
                <a:lnTo>
                  <a:pt x="703" y="0"/>
                </a:lnTo>
                <a:lnTo>
                  <a:pt x="704" y="1422"/>
                </a:lnTo>
                <a:lnTo>
                  <a:pt x="2824" y="1422"/>
                </a:lnTo>
                <a:lnTo>
                  <a:pt x="2826" y="1"/>
                </a:lnTo>
                <a:lnTo>
                  <a:pt x="3528" y="2"/>
                </a:lnTo>
                <a:lnTo>
                  <a:pt x="3528" y="2124"/>
                </a:lnTo>
                <a:lnTo>
                  <a:pt x="1" y="2124"/>
                </a:lnTo>
                <a:close/>
              </a:path>
            </a:pathLst>
          </a:custGeom>
          <a:solidFill>
            <a:srgbClr val="A589A5"/>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3958" name="Text Box 6"/>
          <p:cNvSpPr txBox="1">
            <a:spLocks noChangeArrowheads="1"/>
          </p:cNvSpPr>
          <p:nvPr/>
        </p:nvSpPr>
        <p:spPr bwMode="auto">
          <a:xfrm>
            <a:off x="3711575" y="5043488"/>
            <a:ext cx="1720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rgbClr val="000000"/>
                </a:solidFill>
              </a:rPr>
              <a:t>foam insulation</a:t>
            </a:r>
          </a:p>
        </p:txBody>
      </p:sp>
      <p:sp>
        <p:nvSpPr>
          <p:cNvPr id="253959" name="AutoShape 7"/>
          <p:cNvSpPr>
            <a:spLocks noChangeArrowheads="1"/>
          </p:cNvSpPr>
          <p:nvPr/>
        </p:nvSpPr>
        <p:spPr bwMode="auto">
          <a:xfrm>
            <a:off x="7372350" y="25622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3960" name="AutoShape 8"/>
          <p:cNvSpPr>
            <a:spLocks noChangeArrowheads="1"/>
          </p:cNvSpPr>
          <p:nvPr/>
        </p:nvSpPr>
        <p:spPr bwMode="auto">
          <a:xfrm>
            <a:off x="7418388" y="339090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3961" name="AutoShape 9"/>
          <p:cNvSpPr>
            <a:spLocks noChangeArrowheads="1"/>
          </p:cNvSpPr>
          <p:nvPr/>
        </p:nvSpPr>
        <p:spPr bwMode="auto">
          <a:xfrm>
            <a:off x="7675563" y="3627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3962" name="AutoShape 10"/>
          <p:cNvSpPr>
            <a:spLocks noChangeArrowheads="1"/>
          </p:cNvSpPr>
          <p:nvPr/>
        </p:nvSpPr>
        <p:spPr bwMode="auto">
          <a:xfrm>
            <a:off x="7466013" y="3627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3963" name="AutoShape 11"/>
          <p:cNvSpPr>
            <a:spLocks noChangeArrowheads="1"/>
          </p:cNvSpPr>
          <p:nvPr/>
        </p:nvSpPr>
        <p:spPr bwMode="auto">
          <a:xfrm>
            <a:off x="7673975" y="33464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3964" name="AutoShape 12"/>
          <p:cNvSpPr>
            <a:spLocks noChangeArrowheads="1"/>
          </p:cNvSpPr>
          <p:nvPr/>
        </p:nvSpPr>
        <p:spPr bwMode="auto">
          <a:xfrm>
            <a:off x="7558088" y="31686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3965" name="AutoShape 13"/>
          <p:cNvSpPr>
            <a:spLocks noChangeArrowheads="1"/>
          </p:cNvSpPr>
          <p:nvPr/>
        </p:nvSpPr>
        <p:spPr bwMode="auto">
          <a:xfrm>
            <a:off x="7675563" y="40020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3966" name="AutoShape 14"/>
          <p:cNvSpPr>
            <a:spLocks noChangeArrowheads="1"/>
          </p:cNvSpPr>
          <p:nvPr/>
        </p:nvSpPr>
        <p:spPr bwMode="auto">
          <a:xfrm>
            <a:off x="7372350" y="3538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3967" name="AutoShape 15"/>
          <p:cNvSpPr>
            <a:spLocks noChangeArrowheads="1"/>
          </p:cNvSpPr>
          <p:nvPr/>
        </p:nvSpPr>
        <p:spPr bwMode="auto">
          <a:xfrm>
            <a:off x="7418388" y="29051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3968" name="AutoShape 16"/>
          <p:cNvSpPr>
            <a:spLocks noChangeArrowheads="1"/>
          </p:cNvSpPr>
          <p:nvPr/>
        </p:nvSpPr>
        <p:spPr bwMode="auto">
          <a:xfrm>
            <a:off x="7558088" y="26511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3969" name="AutoShape 17"/>
          <p:cNvSpPr>
            <a:spLocks noChangeArrowheads="1"/>
          </p:cNvSpPr>
          <p:nvPr/>
        </p:nvSpPr>
        <p:spPr bwMode="auto">
          <a:xfrm>
            <a:off x="4840288" y="184150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3970" name="AutoShape 18"/>
          <p:cNvSpPr>
            <a:spLocks noChangeArrowheads="1"/>
          </p:cNvSpPr>
          <p:nvPr/>
        </p:nvSpPr>
        <p:spPr bwMode="auto">
          <a:xfrm>
            <a:off x="3943350" y="23637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3971" name="AutoShape 19"/>
          <p:cNvSpPr>
            <a:spLocks noChangeArrowheads="1"/>
          </p:cNvSpPr>
          <p:nvPr/>
        </p:nvSpPr>
        <p:spPr bwMode="auto">
          <a:xfrm>
            <a:off x="4083050" y="23002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3972" name="AutoShape 20"/>
          <p:cNvSpPr>
            <a:spLocks noChangeArrowheads="1"/>
          </p:cNvSpPr>
          <p:nvPr/>
        </p:nvSpPr>
        <p:spPr bwMode="auto">
          <a:xfrm>
            <a:off x="4176713" y="21478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3973" name="AutoShape 21"/>
          <p:cNvSpPr>
            <a:spLocks noChangeArrowheads="1"/>
          </p:cNvSpPr>
          <p:nvPr/>
        </p:nvSpPr>
        <p:spPr bwMode="auto">
          <a:xfrm>
            <a:off x="4270375" y="24034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3974" name="AutoShape 22"/>
          <p:cNvSpPr>
            <a:spLocks noChangeArrowheads="1"/>
          </p:cNvSpPr>
          <p:nvPr/>
        </p:nvSpPr>
        <p:spPr bwMode="auto">
          <a:xfrm>
            <a:off x="5510213" y="190817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3975" name="AutoShape 23"/>
          <p:cNvSpPr>
            <a:spLocks noChangeArrowheads="1"/>
          </p:cNvSpPr>
          <p:nvPr/>
        </p:nvSpPr>
        <p:spPr bwMode="auto">
          <a:xfrm>
            <a:off x="4364038" y="1976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3976" name="AutoShape 24"/>
          <p:cNvSpPr>
            <a:spLocks noChangeArrowheads="1"/>
          </p:cNvSpPr>
          <p:nvPr/>
        </p:nvSpPr>
        <p:spPr bwMode="auto">
          <a:xfrm>
            <a:off x="4516438" y="21288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3977" name="AutoShape 25"/>
          <p:cNvSpPr>
            <a:spLocks noChangeArrowheads="1"/>
          </p:cNvSpPr>
          <p:nvPr/>
        </p:nvSpPr>
        <p:spPr bwMode="auto">
          <a:xfrm>
            <a:off x="4668838" y="22812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3978" name="AutoShape 26"/>
          <p:cNvSpPr>
            <a:spLocks noChangeArrowheads="1"/>
          </p:cNvSpPr>
          <p:nvPr/>
        </p:nvSpPr>
        <p:spPr bwMode="auto">
          <a:xfrm>
            <a:off x="4808538" y="2217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3979" name="AutoShape 27"/>
          <p:cNvSpPr>
            <a:spLocks noChangeArrowheads="1"/>
          </p:cNvSpPr>
          <p:nvPr/>
        </p:nvSpPr>
        <p:spPr bwMode="auto">
          <a:xfrm>
            <a:off x="5065713" y="21415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3980" name="AutoShape 28"/>
          <p:cNvSpPr>
            <a:spLocks noChangeArrowheads="1"/>
          </p:cNvSpPr>
          <p:nvPr/>
        </p:nvSpPr>
        <p:spPr bwMode="auto">
          <a:xfrm>
            <a:off x="4995863" y="23209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3981" name="AutoShape 29"/>
          <p:cNvSpPr>
            <a:spLocks noChangeArrowheads="1"/>
          </p:cNvSpPr>
          <p:nvPr/>
        </p:nvSpPr>
        <p:spPr bwMode="auto">
          <a:xfrm>
            <a:off x="4714875" y="20653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3982" name="AutoShape 30"/>
          <p:cNvSpPr>
            <a:spLocks noChangeArrowheads="1"/>
          </p:cNvSpPr>
          <p:nvPr/>
        </p:nvSpPr>
        <p:spPr bwMode="auto">
          <a:xfrm>
            <a:off x="4562475" y="1887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3983" name="AutoShape 31"/>
          <p:cNvSpPr>
            <a:spLocks noChangeArrowheads="1"/>
          </p:cNvSpPr>
          <p:nvPr/>
        </p:nvSpPr>
        <p:spPr bwMode="auto">
          <a:xfrm>
            <a:off x="5006975" y="19764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3984" name="AutoShape 32"/>
          <p:cNvSpPr>
            <a:spLocks noChangeArrowheads="1"/>
          </p:cNvSpPr>
          <p:nvPr/>
        </p:nvSpPr>
        <p:spPr bwMode="auto">
          <a:xfrm>
            <a:off x="5159375" y="2128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3985" name="AutoShape 33"/>
          <p:cNvSpPr>
            <a:spLocks noChangeArrowheads="1"/>
          </p:cNvSpPr>
          <p:nvPr/>
        </p:nvSpPr>
        <p:spPr bwMode="auto">
          <a:xfrm>
            <a:off x="5311775" y="2281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3986" name="AutoShape 34"/>
          <p:cNvSpPr>
            <a:spLocks noChangeArrowheads="1"/>
          </p:cNvSpPr>
          <p:nvPr/>
        </p:nvSpPr>
        <p:spPr bwMode="auto">
          <a:xfrm>
            <a:off x="5451475" y="22177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3987" name="AutoShape 35"/>
          <p:cNvSpPr>
            <a:spLocks noChangeArrowheads="1"/>
          </p:cNvSpPr>
          <p:nvPr/>
        </p:nvSpPr>
        <p:spPr bwMode="auto">
          <a:xfrm>
            <a:off x="5218113" y="20399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3988" name="AutoShape 36"/>
          <p:cNvSpPr>
            <a:spLocks noChangeArrowheads="1"/>
          </p:cNvSpPr>
          <p:nvPr/>
        </p:nvSpPr>
        <p:spPr bwMode="auto">
          <a:xfrm>
            <a:off x="5545138"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3989" name="AutoShape 37"/>
          <p:cNvSpPr>
            <a:spLocks noChangeArrowheads="1"/>
          </p:cNvSpPr>
          <p:nvPr/>
        </p:nvSpPr>
        <p:spPr bwMode="auto">
          <a:xfrm>
            <a:off x="5638800" y="23209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3990" name="AutoShape 38"/>
          <p:cNvSpPr>
            <a:spLocks noChangeArrowheads="1"/>
          </p:cNvSpPr>
          <p:nvPr/>
        </p:nvSpPr>
        <p:spPr bwMode="auto">
          <a:xfrm>
            <a:off x="5357813"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3991" name="AutoShape 39"/>
          <p:cNvSpPr>
            <a:spLocks noChangeArrowheads="1"/>
          </p:cNvSpPr>
          <p:nvPr/>
        </p:nvSpPr>
        <p:spPr bwMode="auto">
          <a:xfrm>
            <a:off x="5205413" y="18875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3992" name="AutoShape 40"/>
          <p:cNvSpPr>
            <a:spLocks noChangeArrowheads="1"/>
          </p:cNvSpPr>
          <p:nvPr/>
        </p:nvSpPr>
        <p:spPr bwMode="auto">
          <a:xfrm>
            <a:off x="4422775" y="22764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3993" name="AutoShape 41"/>
          <p:cNvSpPr>
            <a:spLocks noChangeArrowheads="1"/>
          </p:cNvSpPr>
          <p:nvPr/>
        </p:nvSpPr>
        <p:spPr bwMode="auto">
          <a:xfrm>
            <a:off x="5815013"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3994" name="AutoShape 42"/>
          <p:cNvSpPr>
            <a:spLocks noChangeArrowheads="1"/>
          </p:cNvSpPr>
          <p:nvPr/>
        </p:nvSpPr>
        <p:spPr bwMode="auto">
          <a:xfrm>
            <a:off x="5967413" y="2217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3995" name="AutoShape 43"/>
          <p:cNvSpPr>
            <a:spLocks noChangeArrowheads="1"/>
          </p:cNvSpPr>
          <p:nvPr/>
        </p:nvSpPr>
        <p:spPr bwMode="auto">
          <a:xfrm>
            <a:off x="6200775" y="2001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3996" name="AutoShape 44"/>
          <p:cNvSpPr>
            <a:spLocks noChangeArrowheads="1"/>
          </p:cNvSpPr>
          <p:nvPr/>
        </p:nvSpPr>
        <p:spPr bwMode="auto">
          <a:xfrm>
            <a:off x="6294438" y="22574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3997" name="AutoShape 45"/>
          <p:cNvSpPr>
            <a:spLocks noChangeArrowheads="1"/>
          </p:cNvSpPr>
          <p:nvPr/>
        </p:nvSpPr>
        <p:spPr bwMode="auto">
          <a:xfrm>
            <a:off x="6318250" y="20907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3998" name="AutoShape 46"/>
          <p:cNvSpPr>
            <a:spLocks noChangeArrowheads="1"/>
          </p:cNvSpPr>
          <p:nvPr/>
        </p:nvSpPr>
        <p:spPr bwMode="auto">
          <a:xfrm>
            <a:off x="6013450" y="2001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3999" name="AutoShape 47"/>
          <p:cNvSpPr>
            <a:spLocks noChangeArrowheads="1"/>
          </p:cNvSpPr>
          <p:nvPr/>
        </p:nvSpPr>
        <p:spPr bwMode="auto">
          <a:xfrm>
            <a:off x="4822825" y="2027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4000" name="AutoShape 48"/>
          <p:cNvSpPr>
            <a:spLocks noChangeArrowheads="1"/>
          </p:cNvSpPr>
          <p:nvPr/>
        </p:nvSpPr>
        <p:spPr bwMode="auto">
          <a:xfrm>
            <a:off x="1935163" y="22558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4001" name="AutoShape 49"/>
          <p:cNvSpPr>
            <a:spLocks noChangeArrowheads="1"/>
          </p:cNvSpPr>
          <p:nvPr/>
        </p:nvSpPr>
        <p:spPr bwMode="auto">
          <a:xfrm>
            <a:off x="2087563" y="2090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4002" name="AutoShape 50"/>
          <p:cNvSpPr>
            <a:spLocks noChangeArrowheads="1"/>
          </p:cNvSpPr>
          <p:nvPr/>
        </p:nvSpPr>
        <p:spPr bwMode="auto">
          <a:xfrm>
            <a:off x="2239963" y="22431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4003" name="AutoShape 51"/>
          <p:cNvSpPr>
            <a:spLocks noChangeArrowheads="1"/>
          </p:cNvSpPr>
          <p:nvPr/>
        </p:nvSpPr>
        <p:spPr bwMode="auto">
          <a:xfrm>
            <a:off x="2379663" y="21796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4004" name="AutoShape 52"/>
          <p:cNvSpPr>
            <a:spLocks noChangeArrowheads="1"/>
          </p:cNvSpPr>
          <p:nvPr/>
        </p:nvSpPr>
        <p:spPr bwMode="auto">
          <a:xfrm>
            <a:off x="2098675" y="2316163"/>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4005" name="AutoShape 53"/>
          <p:cNvSpPr>
            <a:spLocks noChangeArrowheads="1"/>
          </p:cNvSpPr>
          <p:nvPr/>
        </p:nvSpPr>
        <p:spPr bwMode="auto">
          <a:xfrm>
            <a:off x="2473325" y="2027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4006" name="AutoShape 54"/>
          <p:cNvSpPr>
            <a:spLocks noChangeArrowheads="1"/>
          </p:cNvSpPr>
          <p:nvPr/>
        </p:nvSpPr>
        <p:spPr bwMode="auto">
          <a:xfrm>
            <a:off x="2566988" y="22828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4007" name="AutoShape 55"/>
          <p:cNvSpPr>
            <a:spLocks noChangeArrowheads="1"/>
          </p:cNvSpPr>
          <p:nvPr/>
        </p:nvSpPr>
        <p:spPr bwMode="auto">
          <a:xfrm>
            <a:off x="5734050" y="22161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4008" name="AutoShape 56"/>
          <p:cNvSpPr>
            <a:spLocks noChangeArrowheads="1"/>
          </p:cNvSpPr>
          <p:nvPr/>
        </p:nvSpPr>
        <p:spPr bwMode="auto">
          <a:xfrm>
            <a:off x="2286000" y="2027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4009" name="AutoShape 57"/>
          <p:cNvSpPr>
            <a:spLocks noChangeArrowheads="1"/>
          </p:cNvSpPr>
          <p:nvPr/>
        </p:nvSpPr>
        <p:spPr bwMode="auto">
          <a:xfrm>
            <a:off x="7067550" y="2268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4010" name="AutoShape 58"/>
          <p:cNvSpPr>
            <a:spLocks noChangeArrowheads="1"/>
          </p:cNvSpPr>
          <p:nvPr/>
        </p:nvSpPr>
        <p:spPr bwMode="auto">
          <a:xfrm>
            <a:off x="7219950" y="21685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4011" name="AutoShape 59"/>
          <p:cNvSpPr>
            <a:spLocks noChangeArrowheads="1"/>
          </p:cNvSpPr>
          <p:nvPr/>
        </p:nvSpPr>
        <p:spPr bwMode="auto">
          <a:xfrm>
            <a:off x="7372350" y="23209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4012" name="AutoShape 60"/>
          <p:cNvSpPr>
            <a:spLocks noChangeArrowheads="1"/>
          </p:cNvSpPr>
          <p:nvPr/>
        </p:nvSpPr>
        <p:spPr bwMode="auto">
          <a:xfrm>
            <a:off x="7512050" y="22574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4013" name="AutoShape 61"/>
          <p:cNvSpPr>
            <a:spLocks noChangeArrowheads="1"/>
          </p:cNvSpPr>
          <p:nvPr/>
        </p:nvSpPr>
        <p:spPr bwMode="auto">
          <a:xfrm>
            <a:off x="7605713" y="21050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4014" name="AutoShape 62"/>
          <p:cNvSpPr>
            <a:spLocks noChangeArrowheads="1"/>
          </p:cNvSpPr>
          <p:nvPr/>
        </p:nvSpPr>
        <p:spPr bwMode="auto">
          <a:xfrm>
            <a:off x="7558088" y="24733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4015" name="AutoShape 63"/>
          <p:cNvSpPr>
            <a:spLocks noChangeArrowheads="1"/>
          </p:cNvSpPr>
          <p:nvPr/>
        </p:nvSpPr>
        <p:spPr bwMode="auto">
          <a:xfrm>
            <a:off x="1579563" y="24526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4016" name="AutoShape 64"/>
          <p:cNvSpPr>
            <a:spLocks noChangeArrowheads="1"/>
          </p:cNvSpPr>
          <p:nvPr/>
        </p:nvSpPr>
        <p:spPr bwMode="auto">
          <a:xfrm>
            <a:off x="7418388" y="21050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4017" name="AutoShape 65"/>
          <p:cNvSpPr>
            <a:spLocks noChangeArrowheads="1"/>
          </p:cNvSpPr>
          <p:nvPr/>
        </p:nvSpPr>
        <p:spPr bwMode="auto">
          <a:xfrm>
            <a:off x="6470650" y="23050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4018" name="AutoShape 66"/>
          <p:cNvSpPr>
            <a:spLocks noChangeArrowheads="1"/>
          </p:cNvSpPr>
          <p:nvPr/>
        </p:nvSpPr>
        <p:spPr bwMode="auto">
          <a:xfrm>
            <a:off x="6318250" y="19113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4019" name="AutoShape 67"/>
          <p:cNvSpPr>
            <a:spLocks noChangeArrowheads="1"/>
          </p:cNvSpPr>
          <p:nvPr/>
        </p:nvSpPr>
        <p:spPr bwMode="auto">
          <a:xfrm>
            <a:off x="6470650" y="20637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4020" name="AutoShape 68"/>
          <p:cNvSpPr>
            <a:spLocks noChangeArrowheads="1"/>
          </p:cNvSpPr>
          <p:nvPr/>
        </p:nvSpPr>
        <p:spPr bwMode="auto">
          <a:xfrm>
            <a:off x="6623050" y="22161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4021" name="AutoShape 69"/>
          <p:cNvSpPr>
            <a:spLocks noChangeArrowheads="1"/>
          </p:cNvSpPr>
          <p:nvPr/>
        </p:nvSpPr>
        <p:spPr bwMode="auto">
          <a:xfrm>
            <a:off x="6762750" y="21526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4022" name="AutoShape 70"/>
          <p:cNvSpPr>
            <a:spLocks noChangeArrowheads="1"/>
          </p:cNvSpPr>
          <p:nvPr/>
        </p:nvSpPr>
        <p:spPr bwMode="auto">
          <a:xfrm>
            <a:off x="6856413" y="20002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4023" name="AutoShape 71"/>
          <p:cNvSpPr>
            <a:spLocks noChangeArrowheads="1"/>
          </p:cNvSpPr>
          <p:nvPr/>
        </p:nvSpPr>
        <p:spPr bwMode="auto">
          <a:xfrm>
            <a:off x="6950075" y="2255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4024" name="AutoShape 72"/>
          <p:cNvSpPr>
            <a:spLocks noChangeArrowheads="1"/>
          </p:cNvSpPr>
          <p:nvPr/>
        </p:nvSpPr>
        <p:spPr bwMode="auto">
          <a:xfrm>
            <a:off x="6669088" y="20002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4025" name="AutoShape 73"/>
          <p:cNvSpPr>
            <a:spLocks noChangeArrowheads="1"/>
          </p:cNvSpPr>
          <p:nvPr/>
        </p:nvSpPr>
        <p:spPr bwMode="auto">
          <a:xfrm>
            <a:off x="1381125" y="36274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4026" name="AutoShape 74"/>
          <p:cNvSpPr>
            <a:spLocks noChangeArrowheads="1"/>
          </p:cNvSpPr>
          <p:nvPr/>
        </p:nvSpPr>
        <p:spPr bwMode="auto">
          <a:xfrm>
            <a:off x="1579563" y="32575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4027" name="AutoShape 75"/>
          <p:cNvSpPr>
            <a:spLocks noChangeArrowheads="1"/>
          </p:cNvSpPr>
          <p:nvPr/>
        </p:nvSpPr>
        <p:spPr bwMode="auto">
          <a:xfrm>
            <a:off x="1381125" y="40909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4028" name="AutoShape 76"/>
          <p:cNvSpPr>
            <a:spLocks noChangeArrowheads="1"/>
          </p:cNvSpPr>
          <p:nvPr/>
        </p:nvSpPr>
        <p:spPr bwMode="auto">
          <a:xfrm>
            <a:off x="1520825" y="26955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4029" name="AutoShape 77"/>
          <p:cNvSpPr>
            <a:spLocks noChangeArrowheads="1"/>
          </p:cNvSpPr>
          <p:nvPr/>
        </p:nvSpPr>
        <p:spPr bwMode="auto">
          <a:xfrm>
            <a:off x="1381125" y="330200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4030" name="AutoShape 78"/>
          <p:cNvSpPr>
            <a:spLocks noChangeArrowheads="1"/>
          </p:cNvSpPr>
          <p:nvPr/>
        </p:nvSpPr>
        <p:spPr bwMode="auto">
          <a:xfrm>
            <a:off x="1244600" y="39131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4031" name="AutoShape 79"/>
          <p:cNvSpPr>
            <a:spLocks noChangeArrowheads="1"/>
          </p:cNvSpPr>
          <p:nvPr/>
        </p:nvSpPr>
        <p:spPr bwMode="auto">
          <a:xfrm>
            <a:off x="1720850" y="2255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4032" name="AutoShape 80"/>
          <p:cNvSpPr>
            <a:spLocks noChangeArrowheads="1"/>
          </p:cNvSpPr>
          <p:nvPr/>
        </p:nvSpPr>
        <p:spPr bwMode="auto">
          <a:xfrm>
            <a:off x="1744663" y="20891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4033" name="AutoShape 81"/>
          <p:cNvSpPr>
            <a:spLocks noChangeArrowheads="1"/>
          </p:cNvSpPr>
          <p:nvPr/>
        </p:nvSpPr>
        <p:spPr bwMode="auto">
          <a:xfrm>
            <a:off x="1427163" y="312420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4034" name="AutoShape 82"/>
          <p:cNvSpPr>
            <a:spLocks noChangeArrowheads="1"/>
          </p:cNvSpPr>
          <p:nvPr/>
        </p:nvSpPr>
        <p:spPr bwMode="auto">
          <a:xfrm>
            <a:off x="1533525" y="29051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4035" name="Text Box 83"/>
          <p:cNvSpPr txBox="1">
            <a:spLocks noChangeArrowheads="1"/>
          </p:cNvSpPr>
          <p:nvPr/>
        </p:nvSpPr>
        <p:spPr bwMode="auto">
          <a:xfrm>
            <a:off x="4056063" y="3729038"/>
            <a:ext cx="10302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rgbClr val="000000"/>
                </a:solidFill>
              </a:rPr>
              <a:t>liquid N</a:t>
            </a:r>
            <a:r>
              <a:rPr lang="en-US" altLang="en-US" sz="1800" baseline="-25000">
                <a:solidFill>
                  <a:srgbClr val="000000"/>
                </a:solidFill>
              </a:rPr>
              <a:t>2</a:t>
            </a:r>
          </a:p>
        </p:txBody>
      </p:sp>
      <p:grpSp>
        <p:nvGrpSpPr>
          <p:cNvPr id="100436" name="Group 84"/>
          <p:cNvGrpSpPr>
            <a:grpSpLocks/>
          </p:cNvGrpSpPr>
          <p:nvPr/>
        </p:nvGrpSpPr>
        <p:grpSpPr bwMode="auto">
          <a:xfrm>
            <a:off x="-1071563" y="4995863"/>
            <a:ext cx="820738" cy="427037"/>
            <a:chOff x="445" y="1175"/>
            <a:chExt cx="517" cy="269"/>
          </a:xfrm>
        </p:grpSpPr>
        <p:sp>
          <p:nvSpPr>
            <p:cNvPr id="254042" name="Freeform 85"/>
            <p:cNvSpPr>
              <a:spLocks noChangeAspect="1"/>
            </p:cNvSpPr>
            <p:nvPr/>
          </p:nvSpPr>
          <p:spPr bwMode="auto">
            <a:xfrm rot="2166978" flipH="1">
              <a:off x="647" y="1293"/>
              <a:ext cx="315" cy="151"/>
            </a:xfrm>
            <a:custGeom>
              <a:avLst/>
              <a:gdLst>
                <a:gd name="T0" fmla="*/ 37 w 2552"/>
                <a:gd name="T1" fmla="*/ 6 h 1384"/>
                <a:gd name="T2" fmla="*/ 18 w 2552"/>
                <a:gd name="T3" fmla="*/ 15 h 1384"/>
                <a:gd name="T4" fmla="*/ 5 w 2552"/>
                <a:gd name="T5" fmla="*/ 14 h 1384"/>
                <a:gd name="T6" fmla="*/ 0 w 2552"/>
                <a:gd name="T7" fmla="*/ 7 h 1384"/>
                <a:gd name="T8" fmla="*/ 5 w 2552"/>
                <a:gd name="T9" fmla="*/ 2 h 1384"/>
                <a:gd name="T10" fmla="*/ 16 w 2552"/>
                <a:gd name="T11" fmla="*/ 0 h 1384"/>
                <a:gd name="T12" fmla="*/ 26 w 2552"/>
                <a:gd name="T13" fmla="*/ 4 h 1384"/>
                <a:gd name="T14" fmla="*/ 36 w 2552"/>
                <a:gd name="T15" fmla="*/ 7 h 1384"/>
                <a:gd name="T16" fmla="*/ 39 w 2552"/>
                <a:gd name="T17" fmla="*/ 7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508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4043" name="Rectangle 86"/>
            <p:cNvSpPr>
              <a:spLocks noChangeArrowheads="1"/>
            </p:cNvSpPr>
            <p:nvPr/>
          </p:nvSpPr>
          <p:spPr bwMode="auto">
            <a:xfrm rot="2166978" flipH="1">
              <a:off x="833" y="1393"/>
              <a:ext cx="23" cy="27"/>
            </a:xfrm>
            <a:prstGeom prst="rect">
              <a:avLst/>
            </a:prstGeom>
            <a:solidFill>
              <a:srgbClr val="FF0000"/>
            </a:solidFill>
            <a:ln w="9525">
              <a:miter lim="800000"/>
              <a:headEnd/>
              <a:tailEnd/>
            </a:ln>
            <a:effectLst/>
            <a:scene3d>
              <a:camera prst="legacyObliqueTopRight">
                <a:rot lat="20399996" lon="20999996" rev="0"/>
              </a:camera>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254044" name="Freeform 87"/>
            <p:cNvSpPr>
              <a:spLocks/>
            </p:cNvSpPr>
            <p:nvPr/>
          </p:nvSpPr>
          <p:spPr bwMode="auto">
            <a:xfrm rot="2166978" flipH="1">
              <a:off x="445" y="1175"/>
              <a:ext cx="293" cy="32"/>
            </a:xfrm>
            <a:custGeom>
              <a:avLst/>
              <a:gdLst>
                <a:gd name="T0" fmla="*/ 0 w 712"/>
                <a:gd name="T1" fmla="*/ 13 h 66"/>
                <a:gd name="T2" fmla="*/ 21 w 712"/>
                <a:gd name="T3" fmla="*/ 0 h 66"/>
                <a:gd name="T4" fmla="*/ 45 w 712"/>
                <a:gd name="T5" fmla="*/ 15 h 66"/>
                <a:gd name="T6" fmla="*/ 71 w 712"/>
                <a:gd name="T7" fmla="*/ 1 h 66"/>
                <a:gd name="T8" fmla="*/ 95 w 712"/>
                <a:gd name="T9" fmla="*/ 16 h 66"/>
                <a:gd name="T10" fmla="*/ 121 w 712"/>
                <a:gd name="T11" fmla="*/ 0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50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4045" name="Freeform 88"/>
            <p:cNvSpPr>
              <a:spLocks/>
            </p:cNvSpPr>
            <p:nvPr/>
          </p:nvSpPr>
          <p:spPr bwMode="auto">
            <a:xfrm rot="-8633022">
              <a:off x="454" y="1179"/>
              <a:ext cx="293" cy="32"/>
            </a:xfrm>
            <a:custGeom>
              <a:avLst/>
              <a:gdLst>
                <a:gd name="T0" fmla="*/ 0 w 712"/>
                <a:gd name="T1" fmla="*/ 13 h 66"/>
                <a:gd name="T2" fmla="*/ 21 w 712"/>
                <a:gd name="T3" fmla="*/ 0 h 66"/>
                <a:gd name="T4" fmla="*/ 45 w 712"/>
                <a:gd name="T5" fmla="*/ 15 h 66"/>
                <a:gd name="T6" fmla="*/ 71 w 712"/>
                <a:gd name="T7" fmla="*/ 1 h 66"/>
                <a:gd name="T8" fmla="*/ 95 w 712"/>
                <a:gd name="T9" fmla="*/ 16 h 66"/>
                <a:gd name="T10" fmla="*/ 121 w 712"/>
                <a:gd name="T11" fmla="*/ 0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50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54037" name="Text Box 89"/>
          <p:cNvSpPr txBox="1">
            <a:spLocks noChangeArrowheads="1"/>
          </p:cNvSpPr>
          <p:nvPr/>
        </p:nvSpPr>
        <p:spPr bwMode="auto">
          <a:xfrm>
            <a:off x="1849438" y="6178550"/>
            <a:ext cx="5391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rgbClr val="000000"/>
                </a:solidFill>
              </a:rPr>
              <a:t>Warkentin (2006) </a:t>
            </a:r>
            <a:r>
              <a:rPr lang="en-US" altLang="en-US" sz="1800" i="1">
                <a:solidFill>
                  <a:srgbClr val="000000"/>
                </a:solidFill>
              </a:rPr>
              <a:t>J. Appl. Crystallogr.</a:t>
            </a:r>
            <a:r>
              <a:rPr lang="en-US" altLang="en-US" sz="1800">
                <a:solidFill>
                  <a:srgbClr val="000000"/>
                </a:solidFill>
              </a:rPr>
              <a:t> </a:t>
            </a:r>
            <a:r>
              <a:rPr lang="en-US" altLang="en-US" sz="1800" b="1">
                <a:solidFill>
                  <a:srgbClr val="000000"/>
                </a:solidFill>
              </a:rPr>
              <a:t>39</a:t>
            </a:r>
            <a:r>
              <a:rPr lang="en-US" altLang="en-US" sz="1800">
                <a:solidFill>
                  <a:srgbClr val="000000"/>
                </a:solidFill>
              </a:rPr>
              <a:t>, 805-811. </a:t>
            </a:r>
          </a:p>
          <a:p>
            <a:pPr eaLnBrk="1" hangingPunct="1">
              <a:spcBef>
                <a:spcPct val="0"/>
              </a:spcBef>
              <a:buFontTx/>
              <a:buNone/>
            </a:pPr>
            <a:endParaRPr lang="en-US" altLang="en-US" sz="1800">
              <a:solidFill>
                <a:srgbClr val="000000"/>
              </a:solidFill>
            </a:endParaRPr>
          </a:p>
        </p:txBody>
      </p:sp>
      <p:sp>
        <p:nvSpPr>
          <p:cNvPr id="254038" name="Freeform 90"/>
          <p:cNvSpPr>
            <a:spLocks/>
          </p:cNvSpPr>
          <p:nvPr/>
        </p:nvSpPr>
        <p:spPr bwMode="auto">
          <a:xfrm>
            <a:off x="2617788" y="1114425"/>
            <a:ext cx="498475" cy="1084263"/>
          </a:xfrm>
          <a:custGeom>
            <a:avLst/>
            <a:gdLst>
              <a:gd name="T0" fmla="*/ 378023438 w 314"/>
              <a:gd name="T1" fmla="*/ 0 h 683"/>
              <a:gd name="T2" fmla="*/ 695563125 w 314"/>
              <a:gd name="T3" fmla="*/ 934979194 h 683"/>
              <a:gd name="T4" fmla="*/ 675401875 w 314"/>
              <a:gd name="T5" fmla="*/ 1650703899 h 683"/>
              <a:gd name="T6" fmla="*/ 0 w 314"/>
              <a:gd name="T7" fmla="*/ 1353325324 h 68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4" h="683">
                <a:moveTo>
                  <a:pt x="150" y="0"/>
                </a:moveTo>
                <a:cubicBezTo>
                  <a:pt x="203" y="131"/>
                  <a:pt x="256" y="262"/>
                  <a:pt x="276" y="371"/>
                </a:cubicBezTo>
                <a:cubicBezTo>
                  <a:pt x="296" y="480"/>
                  <a:pt x="314" y="627"/>
                  <a:pt x="268" y="655"/>
                </a:cubicBezTo>
                <a:cubicBezTo>
                  <a:pt x="222" y="683"/>
                  <a:pt x="111" y="610"/>
                  <a:pt x="0" y="537"/>
                </a:cubicBezTo>
              </a:path>
            </a:pathLst>
          </a:custGeom>
          <a:noFill/>
          <a:ln w="6350"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4039" name="Freeform 91"/>
          <p:cNvSpPr>
            <a:spLocks/>
          </p:cNvSpPr>
          <p:nvPr/>
        </p:nvSpPr>
        <p:spPr bwMode="auto">
          <a:xfrm>
            <a:off x="3319463" y="1039813"/>
            <a:ext cx="939800" cy="773112"/>
          </a:xfrm>
          <a:custGeom>
            <a:avLst/>
            <a:gdLst>
              <a:gd name="T0" fmla="*/ 0 w 592"/>
              <a:gd name="T1" fmla="*/ 0 h 487"/>
              <a:gd name="T2" fmla="*/ 337700938 w 592"/>
              <a:gd name="T3" fmla="*/ 975299044 h 487"/>
              <a:gd name="T4" fmla="*/ 934978763 w 592"/>
              <a:gd name="T5" fmla="*/ 1154230816 h 487"/>
              <a:gd name="T6" fmla="*/ 1491932500 w 592"/>
              <a:gd name="T7" fmla="*/ 536792140 h 48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92" h="487">
                <a:moveTo>
                  <a:pt x="0" y="0"/>
                </a:moveTo>
                <a:cubicBezTo>
                  <a:pt x="36" y="155"/>
                  <a:pt x="72" y="311"/>
                  <a:pt x="134" y="387"/>
                </a:cubicBezTo>
                <a:cubicBezTo>
                  <a:pt x="196" y="463"/>
                  <a:pt x="295" y="487"/>
                  <a:pt x="371" y="458"/>
                </a:cubicBezTo>
                <a:cubicBezTo>
                  <a:pt x="447" y="429"/>
                  <a:pt x="519" y="321"/>
                  <a:pt x="592" y="213"/>
                </a:cubicBezTo>
              </a:path>
            </a:pathLst>
          </a:custGeom>
          <a:noFill/>
          <a:ln w="6350"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4040" name="Freeform 92"/>
          <p:cNvSpPr>
            <a:spLocks/>
          </p:cNvSpPr>
          <p:nvPr/>
        </p:nvSpPr>
        <p:spPr bwMode="auto">
          <a:xfrm>
            <a:off x="3043238" y="1165225"/>
            <a:ext cx="333375" cy="1139825"/>
          </a:xfrm>
          <a:custGeom>
            <a:avLst/>
            <a:gdLst>
              <a:gd name="T0" fmla="*/ 0 w 210"/>
              <a:gd name="T1" fmla="*/ 0 h 718"/>
              <a:gd name="T2" fmla="*/ 458668438 w 210"/>
              <a:gd name="T3" fmla="*/ 1292840950 h 718"/>
              <a:gd name="T4" fmla="*/ 418345938 w 210"/>
              <a:gd name="T5" fmla="*/ 1809472188 h 718"/>
              <a:gd name="T6" fmla="*/ 0 60000 65536"/>
              <a:gd name="T7" fmla="*/ 0 60000 65536"/>
              <a:gd name="T8" fmla="*/ 0 60000 65536"/>
            </a:gdLst>
            <a:ahLst/>
            <a:cxnLst>
              <a:cxn ang="T6">
                <a:pos x="T0" y="T1"/>
              </a:cxn>
              <a:cxn ang="T7">
                <a:pos x="T2" y="T3"/>
              </a:cxn>
              <a:cxn ang="T8">
                <a:pos x="T4" y="T5"/>
              </a:cxn>
            </a:cxnLst>
            <a:rect l="0" t="0" r="r" b="b"/>
            <a:pathLst>
              <a:path w="210" h="718">
                <a:moveTo>
                  <a:pt x="0" y="0"/>
                </a:moveTo>
                <a:cubicBezTo>
                  <a:pt x="77" y="197"/>
                  <a:pt x="154" y="394"/>
                  <a:pt x="182" y="513"/>
                </a:cubicBezTo>
                <a:cubicBezTo>
                  <a:pt x="210" y="632"/>
                  <a:pt x="188" y="675"/>
                  <a:pt x="166" y="718"/>
                </a:cubicBezTo>
              </a:path>
            </a:pathLst>
          </a:custGeom>
          <a:noFill/>
          <a:ln w="6350"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4041" name="Freeform 93"/>
          <p:cNvSpPr>
            <a:spLocks/>
          </p:cNvSpPr>
          <p:nvPr/>
        </p:nvSpPr>
        <p:spPr bwMode="auto">
          <a:xfrm>
            <a:off x="3170238" y="1076325"/>
            <a:ext cx="1050925" cy="969963"/>
          </a:xfrm>
          <a:custGeom>
            <a:avLst/>
            <a:gdLst>
              <a:gd name="T0" fmla="*/ 0 w 449"/>
              <a:gd name="T1" fmla="*/ 0 h 555"/>
              <a:gd name="T2" fmla="*/ 602620056 w 449"/>
              <a:gd name="T3" fmla="*/ 1206483671 h 555"/>
              <a:gd name="T4" fmla="*/ 1512028291 w 449"/>
              <a:gd name="T5" fmla="*/ 1640207433 h 555"/>
              <a:gd name="T6" fmla="*/ 2147483647 w 449"/>
              <a:gd name="T7" fmla="*/ 1542466621 h 5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9" h="555">
                <a:moveTo>
                  <a:pt x="0" y="0"/>
                </a:moveTo>
                <a:cubicBezTo>
                  <a:pt x="32" y="153"/>
                  <a:pt x="64" y="306"/>
                  <a:pt x="110" y="395"/>
                </a:cubicBezTo>
                <a:cubicBezTo>
                  <a:pt x="156" y="484"/>
                  <a:pt x="220" y="519"/>
                  <a:pt x="276" y="537"/>
                </a:cubicBezTo>
                <a:cubicBezTo>
                  <a:pt x="332" y="555"/>
                  <a:pt x="390" y="530"/>
                  <a:pt x="449" y="505"/>
                </a:cubicBezTo>
              </a:path>
            </a:pathLst>
          </a:custGeom>
          <a:noFill/>
          <a:ln w="6350"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314181935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path" presetSubtype="0" decel="50000" fill="hold" nodeType="clickEffect">
                                  <p:stCondLst>
                                    <p:cond delay="0"/>
                                  </p:stCondLst>
                                  <p:childTnLst>
                                    <p:animMotion origin="layout" path="M 0.16041 -0.72988 L 0.67899 -0.16513 " pathEditMode="relative" rAng="0" ptsTypes="AA">
                                      <p:cBhvr>
                                        <p:cTn id="6" dur="5000" fill="hold"/>
                                        <p:tgtEl>
                                          <p:spTgt spid="100436"/>
                                        </p:tgtEl>
                                        <p:attrNameLst>
                                          <p:attrName>ppt_x</p:attrName>
                                          <p:attrName>ppt_y</p:attrName>
                                        </p:attrNameLst>
                                      </p:cBhvr>
                                      <p:rCtr x="25920" y="2823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457200" y="20638"/>
            <a:ext cx="8229600" cy="1730375"/>
          </a:xfrm>
        </p:spPr>
        <p:txBody>
          <a:bodyPr/>
          <a:lstStyle/>
          <a:p>
            <a:pPr eaLnBrk="1" hangingPunct="1"/>
            <a:r>
              <a:rPr lang="en-US" altLang="en-US" smtClean="0">
                <a:solidFill>
                  <a:schemeClr val="tx1"/>
                </a:solidFill>
              </a:rPr>
              <a:t>Elastic deformation</a:t>
            </a:r>
            <a:br>
              <a:rPr lang="en-US" altLang="en-US" smtClean="0">
                <a:solidFill>
                  <a:schemeClr val="tx1"/>
                </a:solidFill>
              </a:rPr>
            </a:br>
            <a:r>
              <a:rPr lang="en-US" altLang="en-US" smtClean="0">
                <a:solidFill>
                  <a:schemeClr val="tx1"/>
                </a:solidFill>
              </a:rPr>
              <a:t>= non-isomorphism</a:t>
            </a:r>
          </a:p>
        </p:txBody>
      </p:sp>
      <p:sp>
        <p:nvSpPr>
          <p:cNvPr id="3" name="Oval 2"/>
          <p:cNvSpPr/>
          <p:nvPr/>
        </p:nvSpPr>
        <p:spPr bwMode="auto">
          <a:xfrm rot="19736609" flipH="1" flipV="1">
            <a:off x="29527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Oval 9"/>
          <p:cNvSpPr/>
          <p:nvPr/>
        </p:nvSpPr>
        <p:spPr bwMode="auto">
          <a:xfrm rot="19736609" flipH="1" flipV="1">
            <a:off x="323373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 name="Oval 10"/>
          <p:cNvSpPr/>
          <p:nvPr/>
        </p:nvSpPr>
        <p:spPr bwMode="auto">
          <a:xfrm rot="19736609" flipH="1" flipV="1">
            <a:off x="3514725"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2" name="Oval 11"/>
          <p:cNvSpPr/>
          <p:nvPr/>
        </p:nvSpPr>
        <p:spPr bwMode="auto">
          <a:xfrm rot="19736609" flipH="1" flipV="1">
            <a:off x="379412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3" name="Oval 12"/>
          <p:cNvSpPr/>
          <p:nvPr/>
        </p:nvSpPr>
        <p:spPr bwMode="auto">
          <a:xfrm rot="19736609" flipH="1" flipV="1">
            <a:off x="4075113"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4" name="Oval 13"/>
          <p:cNvSpPr/>
          <p:nvPr/>
        </p:nvSpPr>
        <p:spPr bwMode="auto">
          <a:xfrm rot="19736609" flipH="1" flipV="1">
            <a:off x="435610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5" name="Oval 14"/>
          <p:cNvSpPr/>
          <p:nvPr/>
        </p:nvSpPr>
        <p:spPr bwMode="auto">
          <a:xfrm rot="19736609" flipH="1" flipV="1">
            <a:off x="463708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6" name="Oval 15"/>
          <p:cNvSpPr/>
          <p:nvPr/>
        </p:nvSpPr>
        <p:spPr bwMode="auto">
          <a:xfrm rot="19736609" flipH="1" flipV="1">
            <a:off x="4916488"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7" name="Oval 16"/>
          <p:cNvSpPr/>
          <p:nvPr/>
        </p:nvSpPr>
        <p:spPr bwMode="auto">
          <a:xfrm rot="19736609" flipH="1" flipV="1">
            <a:off x="519747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8" name="Oval 17"/>
          <p:cNvSpPr/>
          <p:nvPr/>
        </p:nvSpPr>
        <p:spPr bwMode="auto">
          <a:xfrm rot="19736609" flipH="1" flipV="1">
            <a:off x="5478463"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9" name="Oval 18"/>
          <p:cNvSpPr/>
          <p:nvPr/>
        </p:nvSpPr>
        <p:spPr bwMode="auto">
          <a:xfrm rot="19736609" flipH="1" flipV="1">
            <a:off x="575945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0" name="Oval 19"/>
          <p:cNvSpPr/>
          <p:nvPr/>
        </p:nvSpPr>
        <p:spPr bwMode="auto">
          <a:xfrm rot="19736609" flipH="1" flipV="1">
            <a:off x="60388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5" name="Oval 214"/>
          <p:cNvSpPr/>
          <p:nvPr/>
        </p:nvSpPr>
        <p:spPr bwMode="auto">
          <a:xfrm rot="19736609" flipH="1" flipV="1">
            <a:off x="29527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6" name="Oval 215"/>
          <p:cNvSpPr/>
          <p:nvPr/>
        </p:nvSpPr>
        <p:spPr bwMode="auto">
          <a:xfrm rot="19736609" flipH="1" flipV="1">
            <a:off x="323373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7" name="Oval 216"/>
          <p:cNvSpPr/>
          <p:nvPr/>
        </p:nvSpPr>
        <p:spPr bwMode="auto">
          <a:xfrm rot="19736609" flipH="1" flipV="1">
            <a:off x="3514725"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8" name="Oval 217"/>
          <p:cNvSpPr/>
          <p:nvPr/>
        </p:nvSpPr>
        <p:spPr bwMode="auto">
          <a:xfrm rot="19736609" flipH="1" flipV="1">
            <a:off x="379412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9" name="Oval 218"/>
          <p:cNvSpPr/>
          <p:nvPr/>
        </p:nvSpPr>
        <p:spPr bwMode="auto">
          <a:xfrm rot="19736609" flipH="1" flipV="1">
            <a:off x="4075113"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0" name="Oval 219"/>
          <p:cNvSpPr/>
          <p:nvPr/>
        </p:nvSpPr>
        <p:spPr bwMode="auto">
          <a:xfrm rot="19736609" flipH="1" flipV="1">
            <a:off x="435610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1" name="Oval 220"/>
          <p:cNvSpPr/>
          <p:nvPr/>
        </p:nvSpPr>
        <p:spPr bwMode="auto">
          <a:xfrm rot="19736609" flipH="1" flipV="1">
            <a:off x="463708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2" name="Oval 221"/>
          <p:cNvSpPr/>
          <p:nvPr/>
        </p:nvSpPr>
        <p:spPr bwMode="auto">
          <a:xfrm rot="19736609" flipH="1" flipV="1">
            <a:off x="4916488"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3" name="Oval 222"/>
          <p:cNvSpPr/>
          <p:nvPr/>
        </p:nvSpPr>
        <p:spPr bwMode="auto">
          <a:xfrm rot="19736609" flipH="1" flipV="1">
            <a:off x="519747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4" name="Oval 223"/>
          <p:cNvSpPr/>
          <p:nvPr/>
        </p:nvSpPr>
        <p:spPr bwMode="auto">
          <a:xfrm rot="19736609" flipH="1" flipV="1">
            <a:off x="5478463"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5" name="Oval 224"/>
          <p:cNvSpPr/>
          <p:nvPr/>
        </p:nvSpPr>
        <p:spPr bwMode="auto">
          <a:xfrm rot="19736609" flipH="1" flipV="1">
            <a:off x="575945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6" name="Oval 225"/>
          <p:cNvSpPr/>
          <p:nvPr/>
        </p:nvSpPr>
        <p:spPr bwMode="auto">
          <a:xfrm rot="19736609" flipH="1" flipV="1">
            <a:off x="60388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8" name="Oval 227"/>
          <p:cNvSpPr/>
          <p:nvPr/>
        </p:nvSpPr>
        <p:spPr bwMode="auto">
          <a:xfrm rot="19736609" flipH="1" flipV="1">
            <a:off x="29527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9" name="Oval 228"/>
          <p:cNvSpPr/>
          <p:nvPr/>
        </p:nvSpPr>
        <p:spPr bwMode="auto">
          <a:xfrm rot="19736609" flipH="1" flipV="1">
            <a:off x="323373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0" name="Oval 229"/>
          <p:cNvSpPr/>
          <p:nvPr/>
        </p:nvSpPr>
        <p:spPr bwMode="auto">
          <a:xfrm rot="19736609" flipH="1" flipV="1">
            <a:off x="3514725"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1" name="Oval 230"/>
          <p:cNvSpPr/>
          <p:nvPr/>
        </p:nvSpPr>
        <p:spPr bwMode="auto">
          <a:xfrm rot="19736609" flipH="1" flipV="1">
            <a:off x="379412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2" name="Oval 231"/>
          <p:cNvSpPr/>
          <p:nvPr/>
        </p:nvSpPr>
        <p:spPr bwMode="auto">
          <a:xfrm rot="19736609" flipH="1" flipV="1">
            <a:off x="4075113"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3" name="Oval 232"/>
          <p:cNvSpPr/>
          <p:nvPr/>
        </p:nvSpPr>
        <p:spPr bwMode="auto">
          <a:xfrm rot="19736609" flipH="1" flipV="1">
            <a:off x="435610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4" name="Oval 233"/>
          <p:cNvSpPr/>
          <p:nvPr/>
        </p:nvSpPr>
        <p:spPr bwMode="auto">
          <a:xfrm rot="19736609" flipH="1" flipV="1">
            <a:off x="463708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5" name="Oval 234"/>
          <p:cNvSpPr/>
          <p:nvPr/>
        </p:nvSpPr>
        <p:spPr bwMode="auto">
          <a:xfrm rot="19736609" flipH="1" flipV="1">
            <a:off x="4916488"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6" name="Oval 235"/>
          <p:cNvSpPr/>
          <p:nvPr/>
        </p:nvSpPr>
        <p:spPr bwMode="auto">
          <a:xfrm rot="19736609" flipH="1" flipV="1">
            <a:off x="519747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7" name="Oval 236"/>
          <p:cNvSpPr/>
          <p:nvPr/>
        </p:nvSpPr>
        <p:spPr bwMode="auto">
          <a:xfrm rot="19736609" flipH="1" flipV="1">
            <a:off x="5478463"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8" name="Oval 237"/>
          <p:cNvSpPr/>
          <p:nvPr/>
        </p:nvSpPr>
        <p:spPr bwMode="auto">
          <a:xfrm rot="19736609" flipH="1" flipV="1">
            <a:off x="575945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9" name="Oval 238"/>
          <p:cNvSpPr/>
          <p:nvPr/>
        </p:nvSpPr>
        <p:spPr bwMode="auto">
          <a:xfrm rot="19736609" flipH="1" flipV="1">
            <a:off x="60388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1" name="Oval 240"/>
          <p:cNvSpPr/>
          <p:nvPr/>
        </p:nvSpPr>
        <p:spPr bwMode="auto">
          <a:xfrm rot="19736609" flipH="1" flipV="1">
            <a:off x="29527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2" name="Oval 241"/>
          <p:cNvSpPr/>
          <p:nvPr/>
        </p:nvSpPr>
        <p:spPr bwMode="auto">
          <a:xfrm rot="19736609" flipH="1" flipV="1">
            <a:off x="323373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3" name="Oval 242"/>
          <p:cNvSpPr/>
          <p:nvPr/>
        </p:nvSpPr>
        <p:spPr bwMode="auto">
          <a:xfrm rot="19736609" flipH="1" flipV="1">
            <a:off x="3514725"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4" name="Oval 243"/>
          <p:cNvSpPr/>
          <p:nvPr/>
        </p:nvSpPr>
        <p:spPr bwMode="auto">
          <a:xfrm rot="19736609" flipH="1" flipV="1">
            <a:off x="379412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5" name="Oval 244"/>
          <p:cNvSpPr/>
          <p:nvPr/>
        </p:nvSpPr>
        <p:spPr bwMode="auto">
          <a:xfrm rot="19736609" flipH="1" flipV="1">
            <a:off x="4075113"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6" name="Oval 245"/>
          <p:cNvSpPr/>
          <p:nvPr/>
        </p:nvSpPr>
        <p:spPr bwMode="auto">
          <a:xfrm rot="19736609" flipH="1" flipV="1">
            <a:off x="435610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7" name="Oval 246"/>
          <p:cNvSpPr/>
          <p:nvPr/>
        </p:nvSpPr>
        <p:spPr bwMode="auto">
          <a:xfrm rot="19736609" flipH="1" flipV="1">
            <a:off x="463708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8" name="Oval 247"/>
          <p:cNvSpPr/>
          <p:nvPr/>
        </p:nvSpPr>
        <p:spPr bwMode="auto">
          <a:xfrm rot="19736609" flipH="1" flipV="1">
            <a:off x="4916488"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9" name="Oval 248"/>
          <p:cNvSpPr/>
          <p:nvPr/>
        </p:nvSpPr>
        <p:spPr bwMode="auto">
          <a:xfrm rot="19736609" flipH="1" flipV="1">
            <a:off x="519747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0" name="Oval 249"/>
          <p:cNvSpPr/>
          <p:nvPr/>
        </p:nvSpPr>
        <p:spPr bwMode="auto">
          <a:xfrm rot="19736609" flipH="1" flipV="1">
            <a:off x="5478463"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1" name="Oval 250"/>
          <p:cNvSpPr/>
          <p:nvPr/>
        </p:nvSpPr>
        <p:spPr bwMode="auto">
          <a:xfrm rot="19736609" flipH="1" flipV="1">
            <a:off x="575945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2" name="Oval 251"/>
          <p:cNvSpPr/>
          <p:nvPr/>
        </p:nvSpPr>
        <p:spPr bwMode="auto">
          <a:xfrm rot="19736609" flipH="1" flipV="1">
            <a:off x="60388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4" name="Oval 253"/>
          <p:cNvSpPr/>
          <p:nvPr/>
        </p:nvSpPr>
        <p:spPr bwMode="auto">
          <a:xfrm rot="19736609" flipH="1" flipV="1">
            <a:off x="29527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5" name="Oval 254"/>
          <p:cNvSpPr/>
          <p:nvPr/>
        </p:nvSpPr>
        <p:spPr bwMode="auto">
          <a:xfrm rot="19736609" flipH="1" flipV="1">
            <a:off x="323373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6" name="Oval 255"/>
          <p:cNvSpPr/>
          <p:nvPr/>
        </p:nvSpPr>
        <p:spPr bwMode="auto">
          <a:xfrm rot="19736609" flipH="1" flipV="1">
            <a:off x="3514725"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7" name="Oval 256"/>
          <p:cNvSpPr/>
          <p:nvPr/>
        </p:nvSpPr>
        <p:spPr bwMode="auto">
          <a:xfrm rot="19736609" flipH="1" flipV="1">
            <a:off x="379412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8" name="Oval 257"/>
          <p:cNvSpPr/>
          <p:nvPr/>
        </p:nvSpPr>
        <p:spPr bwMode="auto">
          <a:xfrm rot="19736609" flipH="1" flipV="1">
            <a:off x="4075113"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9" name="Oval 258"/>
          <p:cNvSpPr/>
          <p:nvPr/>
        </p:nvSpPr>
        <p:spPr bwMode="auto">
          <a:xfrm rot="19736609" flipH="1" flipV="1">
            <a:off x="435610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0" name="Oval 259"/>
          <p:cNvSpPr/>
          <p:nvPr/>
        </p:nvSpPr>
        <p:spPr bwMode="auto">
          <a:xfrm rot="19736609" flipH="1" flipV="1">
            <a:off x="463708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1" name="Oval 260"/>
          <p:cNvSpPr/>
          <p:nvPr/>
        </p:nvSpPr>
        <p:spPr bwMode="auto">
          <a:xfrm rot="19736609" flipH="1" flipV="1">
            <a:off x="4916488"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2" name="Oval 261"/>
          <p:cNvSpPr/>
          <p:nvPr/>
        </p:nvSpPr>
        <p:spPr bwMode="auto">
          <a:xfrm rot="19736609" flipH="1" flipV="1">
            <a:off x="519747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3" name="Oval 262"/>
          <p:cNvSpPr/>
          <p:nvPr/>
        </p:nvSpPr>
        <p:spPr bwMode="auto">
          <a:xfrm rot="19736609" flipH="1" flipV="1">
            <a:off x="5478463"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4" name="Oval 263"/>
          <p:cNvSpPr/>
          <p:nvPr/>
        </p:nvSpPr>
        <p:spPr bwMode="auto">
          <a:xfrm rot="19736609" flipH="1" flipV="1">
            <a:off x="575945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5" name="Oval 264"/>
          <p:cNvSpPr/>
          <p:nvPr/>
        </p:nvSpPr>
        <p:spPr bwMode="auto">
          <a:xfrm rot="19736609" flipH="1" flipV="1">
            <a:off x="60388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7" name="Oval 266"/>
          <p:cNvSpPr/>
          <p:nvPr/>
        </p:nvSpPr>
        <p:spPr bwMode="auto">
          <a:xfrm rot="19736609" flipH="1" flipV="1">
            <a:off x="29527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8" name="Oval 267"/>
          <p:cNvSpPr/>
          <p:nvPr/>
        </p:nvSpPr>
        <p:spPr bwMode="auto">
          <a:xfrm rot="19736609" flipH="1" flipV="1">
            <a:off x="323373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9" name="Oval 268"/>
          <p:cNvSpPr/>
          <p:nvPr/>
        </p:nvSpPr>
        <p:spPr bwMode="auto">
          <a:xfrm rot="19736609" flipH="1" flipV="1">
            <a:off x="3514725"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0" name="Oval 269"/>
          <p:cNvSpPr/>
          <p:nvPr/>
        </p:nvSpPr>
        <p:spPr bwMode="auto">
          <a:xfrm rot="19736609" flipH="1" flipV="1">
            <a:off x="379412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1" name="Oval 270"/>
          <p:cNvSpPr/>
          <p:nvPr/>
        </p:nvSpPr>
        <p:spPr bwMode="auto">
          <a:xfrm rot="19736609" flipH="1" flipV="1">
            <a:off x="4075113"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2" name="Oval 271"/>
          <p:cNvSpPr/>
          <p:nvPr/>
        </p:nvSpPr>
        <p:spPr bwMode="auto">
          <a:xfrm rot="19736609" flipH="1" flipV="1">
            <a:off x="435610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3" name="Oval 272"/>
          <p:cNvSpPr/>
          <p:nvPr/>
        </p:nvSpPr>
        <p:spPr bwMode="auto">
          <a:xfrm rot="19736609" flipH="1" flipV="1">
            <a:off x="463708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4" name="Oval 273"/>
          <p:cNvSpPr/>
          <p:nvPr/>
        </p:nvSpPr>
        <p:spPr bwMode="auto">
          <a:xfrm rot="19736609" flipH="1" flipV="1">
            <a:off x="4916488"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5" name="Oval 274"/>
          <p:cNvSpPr/>
          <p:nvPr/>
        </p:nvSpPr>
        <p:spPr bwMode="auto">
          <a:xfrm rot="19736609" flipH="1" flipV="1">
            <a:off x="519747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6" name="Oval 275"/>
          <p:cNvSpPr/>
          <p:nvPr/>
        </p:nvSpPr>
        <p:spPr bwMode="auto">
          <a:xfrm rot="19736609" flipH="1" flipV="1">
            <a:off x="5478463"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7" name="Oval 276"/>
          <p:cNvSpPr/>
          <p:nvPr/>
        </p:nvSpPr>
        <p:spPr bwMode="auto">
          <a:xfrm rot="19736609" flipH="1" flipV="1">
            <a:off x="575945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8" name="Oval 277"/>
          <p:cNvSpPr/>
          <p:nvPr/>
        </p:nvSpPr>
        <p:spPr bwMode="auto">
          <a:xfrm rot="19736609" flipH="1" flipV="1">
            <a:off x="60388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0" name="Oval 279"/>
          <p:cNvSpPr/>
          <p:nvPr/>
        </p:nvSpPr>
        <p:spPr bwMode="auto">
          <a:xfrm rot="19736609" flipH="1" flipV="1">
            <a:off x="29527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1" name="Oval 280"/>
          <p:cNvSpPr/>
          <p:nvPr/>
        </p:nvSpPr>
        <p:spPr bwMode="auto">
          <a:xfrm rot="19736609" flipH="1" flipV="1">
            <a:off x="323373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2" name="Oval 281"/>
          <p:cNvSpPr/>
          <p:nvPr/>
        </p:nvSpPr>
        <p:spPr bwMode="auto">
          <a:xfrm rot="19736609" flipH="1" flipV="1">
            <a:off x="3514725"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3" name="Oval 282"/>
          <p:cNvSpPr/>
          <p:nvPr/>
        </p:nvSpPr>
        <p:spPr bwMode="auto">
          <a:xfrm rot="19736609" flipH="1" flipV="1">
            <a:off x="379412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4" name="Oval 283"/>
          <p:cNvSpPr/>
          <p:nvPr/>
        </p:nvSpPr>
        <p:spPr bwMode="auto">
          <a:xfrm rot="19736609" flipH="1" flipV="1">
            <a:off x="4075113"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5" name="Oval 284"/>
          <p:cNvSpPr/>
          <p:nvPr/>
        </p:nvSpPr>
        <p:spPr bwMode="auto">
          <a:xfrm rot="19736609" flipH="1" flipV="1">
            <a:off x="435610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6" name="Oval 285"/>
          <p:cNvSpPr/>
          <p:nvPr/>
        </p:nvSpPr>
        <p:spPr bwMode="auto">
          <a:xfrm rot="19736609" flipH="1" flipV="1">
            <a:off x="463708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7" name="Oval 286"/>
          <p:cNvSpPr/>
          <p:nvPr/>
        </p:nvSpPr>
        <p:spPr bwMode="auto">
          <a:xfrm rot="19736609" flipH="1" flipV="1">
            <a:off x="4916488"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8" name="Oval 287"/>
          <p:cNvSpPr/>
          <p:nvPr/>
        </p:nvSpPr>
        <p:spPr bwMode="auto">
          <a:xfrm rot="19736609" flipH="1" flipV="1">
            <a:off x="519747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9" name="Oval 288"/>
          <p:cNvSpPr/>
          <p:nvPr/>
        </p:nvSpPr>
        <p:spPr bwMode="auto">
          <a:xfrm rot="19736609" flipH="1" flipV="1">
            <a:off x="5478463"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0" name="Oval 289"/>
          <p:cNvSpPr/>
          <p:nvPr/>
        </p:nvSpPr>
        <p:spPr bwMode="auto">
          <a:xfrm rot="19736609" flipH="1" flipV="1">
            <a:off x="575945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1" name="Oval 290"/>
          <p:cNvSpPr/>
          <p:nvPr/>
        </p:nvSpPr>
        <p:spPr bwMode="auto">
          <a:xfrm rot="19736609" flipH="1" flipV="1">
            <a:off x="60388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3" name="Oval 292"/>
          <p:cNvSpPr/>
          <p:nvPr/>
        </p:nvSpPr>
        <p:spPr bwMode="auto">
          <a:xfrm rot="19736609" flipH="1" flipV="1">
            <a:off x="29527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4" name="Oval 293"/>
          <p:cNvSpPr/>
          <p:nvPr/>
        </p:nvSpPr>
        <p:spPr bwMode="auto">
          <a:xfrm rot="19736609" flipH="1" flipV="1">
            <a:off x="323373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5" name="Oval 294"/>
          <p:cNvSpPr/>
          <p:nvPr/>
        </p:nvSpPr>
        <p:spPr bwMode="auto">
          <a:xfrm rot="19736609" flipH="1" flipV="1">
            <a:off x="3514725"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6" name="Oval 295"/>
          <p:cNvSpPr/>
          <p:nvPr/>
        </p:nvSpPr>
        <p:spPr bwMode="auto">
          <a:xfrm rot="19736609" flipH="1" flipV="1">
            <a:off x="379412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7" name="Oval 296"/>
          <p:cNvSpPr/>
          <p:nvPr/>
        </p:nvSpPr>
        <p:spPr bwMode="auto">
          <a:xfrm rot="19736609" flipH="1" flipV="1">
            <a:off x="4075113"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8" name="Oval 297"/>
          <p:cNvSpPr/>
          <p:nvPr/>
        </p:nvSpPr>
        <p:spPr bwMode="auto">
          <a:xfrm rot="19736609" flipH="1" flipV="1">
            <a:off x="435610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9" name="Oval 298"/>
          <p:cNvSpPr/>
          <p:nvPr/>
        </p:nvSpPr>
        <p:spPr bwMode="auto">
          <a:xfrm rot="19736609" flipH="1" flipV="1">
            <a:off x="463708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0" name="Oval 299"/>
          <p:cNvSpPr/>
          <p:nvPr/>
        </p:nvSpPr>
        <p:spPr bwMode="auto">
          <a:xfrm rot="19736609" flipH="1" flipV="1">
            <a:off x="4916488"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1" name="Oval 300"/>
          <p:cNvSpPr/>
          <p:nvPr/>
        </p:nvSpPr>
        <p:spPr bwMode="auto">
          <a:xfrm rot="19736609" flipH="1" flipV="1">
            <a:off x="519747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2" name="Oval 301"/>
          <p:cNvSpPr/>
          <p:nvPr/>
        </p:nvSpPr>
        <p:spPr bwMode="auto">
          <a:xfrm rot="19736609" flipH="1" flipV="1">
            <a:off x="5478463"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3" name="Oval 302"/>
          <p:cNvSpPr/>
          <p:nvPr/>
        </p:nvSpPr>
        <p:spPr bwMode="auto">
          <a:xfrm rot="19736609" flipH="1" flipV="1">
            <a:off x="575945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4" name="Oval 303"/>
          <p:cNvSpPr/>
          <p:nvPr/>
        </p:nvSpPr>
        <p:spPr bwMode="auto">
          <a:xfrm rot="19736609" flipH="1" flipV="1">
            <a:off x="60388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6" name="Oval 305"/>
          <p:cNvSpPr/>
          <p:nvPr/>
        </p:nvSpPr>
        <p:spPr bwMode="auto">
          <a:xfrm rot="19736609" flipH="1" flipV="1">
            <a:off x="29527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7" name="Oval 306"/>
          <p:cNvSpPr/>
          <p:nvPr/>
        </p:nvSpPr>
        <p:spPr bwMode="auto">
          <a:xfrm rot="19736609" flipH="1" flipV="1">
            <a:off x="323373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8" name="Oval 307"/>
          <p:cNvSpPr/>
          <p:nvPr/>
        </p:nvSpPr>
        <p:spPr bwMode="auto">
          <a:xfrm rot="19736609" flipH="1" flipV="1">
            <a:off x="3514725"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9" name="Oval 308"/>
          <p:cNvSpPr/>
          <p:nvPr/>
        </p:nvSpPr>
        <p:spPr bwMode="auto">
          <a:xfrm rot="19736609" flipH="1" flipV="1">
            <a:off x="379412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0" name="Oval 309"/>
          <p:cNvSpPr/>
          <p:nvPr/>
        </p:nvSpPr>
        <p:spPr bwMode="auto">
          <a:xfrm rot="19736609" flipH="1" flipV="1">
            <a:off x="4075113"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1" name="Oval 310"/>
          <p:cNvSpPr/>
          <p:nvPr/>
        </p:nvSpPr>
        <p:spPr bwMode="auto">
          <a:xfrm rot="19736609" flipH="1" flipV="1">
            <a:off x="435610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2" name="Oval 311"/>
          <p:cNvSpPr/>
          <p:nvPr/>
        </p:nvSpPr>
        <p:spPr bwMode="auto">
          <a:xfrm rot="19736609" flipH="1" flipV="1">
            <a:off x="463708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3" name="Oval 312"/>
          <p:cNvSpPr/>
          <p:nvPr/>
        </p:nvSpPr>
        <p:spPr bwMode="auto">
          <a:xfrm rot="19736609" flipH="1" flipV="1">
            <a:off x="4916488"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4" name="Oval 313"/>
          <p:cNvSpPr/>
          <p:nvPr/>
        </p:nvSpPr>
        <p:spPr bwMode="auto">
          <a:xfrm rot="19736609" flipH="1" flipV="1">
            <a:off x="519747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5" name="Oval 314"/>
          <p:cNvSpPr/>
          <p:nvPr/>
        </p:nvSpPr>
        <p:spPr bwMode="auto">
          <a:xfrm rot="19736609" flipH="1" flipV="1">
            <a:off x="5478463"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6" name="Oval 315"/>
          <p:cNvSpPr/>
          <p:nvPr/>
        </p:nvSpPr>
        <p:spPr bwMode="auto">
          <a:xfrm rot="19736609" flipH="1" flipV="1">
            <a:off x="575945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7" name="Oval 316"/>
          <p:cNvSpPr/>
          <p:nvPr/>
        </p:nvSpPr>
        <p:spPr bwMode="auto">
          <a:xfrm rot="19736609" flipH="1" flipV="1">
            <a:off x="60388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9" name="Oval 318"/>
          <p:cNvSpPr/>
          <p:nvPr/>
        </p:nvSpPr>
        <p:spPr bwMode="auto">
          <a:xfrm rot="19736609" flipH="1" flipV="1">
            <a:off x="29527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0" name="Oval 319"/>
          <p:cNvSpPr/>
          <p:nvPr/>
        </p:nvSpPr>
        <p:spPr bwMode="auto">
          <a:xfrm rot="19736609" flipH="1" flipV="1">
            <a:off x="323373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1" name="Oval 320"/>
          <p:cNvSpPr/>
          <p:nvPr/>
        </p:nvSpPr>
        <p:spPr bwMode="auto">
          <a:xfrm rot="19736609" flipH="1" flipV="1">
            <a:off x="3514725"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2" name="Oval 321"/>
          <p:cNvSpPr/>
          <p:nvPr/>
        </p:nvSpPr>
        <p:spPr bwMode="auto">
          <a:xfrm rot="19736609" flipH="1" flipV="1">
            <a:off x="379412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3" name="Oval 322"/>
          <p:cNvSpPr/>
          <p:nvPr/>
        </p:nvSpPr>
        <p:spPr bwMode="auto">
          <a:xfrm rot="19736609" flipH="1" flipV="1">
            <a:off x="4075113"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4" name="Oval 323"/>
          <p:cNvSpPr/>
          <p:nvPr/>
        </p:nvSpPr>
        <p:spPr bwMode="auto">
          <a:xfrm rot="19736609" flipH="1" flipV="1">
            <a:off x="435610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5" name="Oval 324"/>
          <p:cNvSpPr/>
          <p:nvPr/>
        </p:nvSpPr>
        <p:spPr bwMode="auto">
          <a:xfrm rot="19736609" flipH="1" flipV="1">
            <a:off x="463708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6" name="Oval 325"/>
          <p:cNvSpPr/>
          <p:nvPr/>
        </p:nvSpPr>
        <p:spPr bwMode="auto">
          <a:xfrm rot="19736609" flipH="1" flipV="1">
            <a:off x="4916488"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7" name="Oval 326"/>
          <p:cNvSpPr/>
          <p:nvPr/>
        </p:nvSpPr>
        <p:spPr bwMode="auto">
          <a:xfrm rot="19736609" flipH="1" flipV="1">
            <a:off x="519747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8" name="Oval 327"/>
          <p:cNvSpPr/>
          <p:nvPr/>
        </p:nvSpPr>
        <p:spPr bwMode="auto">
          <a:xfrm rot="19736609" flipH="1" flipV="1">
            <a:off x="5478463"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9" name="Oval 328"/>
          <p:cNvSpPr/>
          <p:nvPr/>
        </p:nvSpPr>
        <p:spPr bwMode="auto">
          <a:xfrm rot="19736609" flipH="1" flipV="1">
            <a:off x="575945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0" name="Oval 329"/>
          <p:cNvSpPr/>
          <p:nvPr/>
        </p:nvSpPr>
        <p:spPr bwMode="auto">
          <a:xfrm rot="19736609" flipH="1" flipV="1">
            <a:off x="60388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2" name="Oval 331"/>
          <p:cNvSpPr/>
          <p:nvPr/>
        </p:nvSpPr>
        <p:spPr bwMode="auto">
          <a:xfrm rot="19736609" flipH="1" flipV="1">
            <a:off x="29527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3" name="Oval 332"/>
          <p:cNvSpPr/>
          <p:nvPr/>
        </p:nvSpPr>
        <p:spPr bwMode="auto">
          <a:xfrm rot="19736609" flipH="1" flipV="1">
            <a:off x="323373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4" name="Oval 333"/>
          <p:cNvSpPr/>
          <p:nvPr/>
        </p:nvSpPr>
        <p:spPr bwMode="auto">
          <a:xfrm rot="19736609" flipH="1" flipV="1">
            <a:off x="3514725"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5" name="Oval 334"/>
          <p:cNvSpPr/>
          <p:nvPr/>
        </p:nvSpPr>
        <p:spPr bwMode="auto">
          <a:xfrm rot="19736609" flipH="1" flipV="1">
            <a:off x="379412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6" name="Oval 335"/>
          <p:cNvSpPr/>
          <p:nvPr/>
        </p:nvSpPr>
        <p:spPr bwMode="auto">
          <a:xfrm rot="19736609" flipH="1" flipV="1">
            <a:off x="4075113"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7" name="Oval 336"/>
          <p:cNvSpPr/>
          <p:nvPr/>
        </p:nvSpPr>
        <p:spPr bwMode="auto">
          <a:xfrm rot="19736609" flipH="1" flipV="1">
            <a:off x="435610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8" name="Oval 337"/>
          <p:cNvSpPr/>
          <p:nvPr/>
        </p:nvSpPr>
        <p:spPr bwMode="auto">
          <a:xfrm rot="19736609" flipH="1" flipV="1">
            <a:off x="463708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9" name="Oval 338"/>
          <p:cNvSpPr/>
          <p:nvPr/>
        </p:nvSpPr>
        <p:spPr bwMode="auto">
          <a:xfrm rot="19736609" flipH="1" flipV="1">
            <a:off x="4916488"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0" name="Oval 339"/>
          <p:cNvSpPr/>
          <p:nvPr/>
        </p:nvSpPr>
        <p:spPr bwMode="auto">
          <a:xfrm rot="19736609" flipH="1" flipV="1">
            <a:off x="519747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1" name="Oval 340"/>
          <p:cNvSpPr/>
          <p:nvPr/>
        </p:nvSpPr>
        <p:spPr bwMode="auto">
          <a:xfrm rot="19736609" flipH="1" flipV="1">
            <a:off x="5478463"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2" name="Oval 341"/>
          <p:cNvSpPr/>
          <p:nvPr/>
        </p:nvSpPr>
        <p:spPr bwMode="auto">
          <a:xfrm rot="19736609" flipH="1" flipV="1">
            <a:off x="575945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3" name="Oval 342"/>
          <p:cNvSpPr/>
          <p:nvPr/>
        </p:nvSpPr>
        <p:spPr bwMode="auto">
          <a:xfrm rot="19736609" flipH="1" flipV="1">
            <a:off x="60388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5" name="Oval 344"/>
          <p:cNvSpPr/>
          <p:nvPr/>
        </p:nvSpPr>
        <p:spPr bwMode="auto">
          <a:xfrm rot="19736609" flipH="1" flipV="1">
            <a:off x="29527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6" name="Oval 345"/>
          <p:cNvSpPr/>
          <p:nvPr/>
        </p:nvSpPr>
        <p:spPr bwMode="auto">
          <a:xfrm rot="19736609" flipH="1" flipV="1">
            <a:off x="323373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7" name="Oval 346"/>
          <p:cNvSpPr/>
          <p:nvPr/>
        </p:nvSpPr>
        <p:spPr bwMode="auto">
          <a:xfrm rot="19736609" flipH="1" flipV="1">
            <a:off x="3514725"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8" name="Oval 347"/>
          <p:cNvSpPr/>
          <p:nvPr/>
        </p:nvSpPr>
        <p:spPr bwMode="auto">
          <a:xfrm rot="19736609" flipH="1" flipV="1">
            <a:off x="379412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9" name="Oval 348"/>
          <p:cNvSpPr/>
          <p:nvPr/>
        </p:nvSpPr>
        <p:spPr bwMode="auto">
          <a:xfrm rot="19736609" flipH="1" flipV="1">
            <a:off x="4075113"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0" name="Oval 349"/>
          <p:cNvSpPr/>
          <p:nvPr/>
        </p:nvSpPr>
        <p:spPr bwMode="auto">
          <a:xfrm rot="19736609" flipH="1" flipV="1">
            <a:off x="435610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1" name="Oval 350"/>
          <p:cNvSpPr/>
          <p:nvPr/>
        </p:nvSpPr>
        <p:spPr bwMode="auto">
          <a:xfrm rot="19736609" flipH="1" flipV="1">
            <a:off x="463708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2" name="Oval 351"/>
          <p:cNvSpPr/>
          <p:nvPr/>
        </p:nvSpPr>
        <p:spPr bwMode="auto">
          <a:xfrm rot="19736609" flipH="1" flipV="1">
            <a:off x="4916488"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3" name="Oval 352"/>
          <p:cNvSpPr/>
          <p:nvPr/>
        </p:nvSpPr>
        <p:spPr bwMode="auto">
          <a:xfrm rot="19736609" flipH="1" flipV="1">
            <a:off x="519747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4" name="Oval 353"/>
          <p:cNvSpPr/>
          <p:nvPr/>
        </p:nvSpPr>
        <p:spPr bwMode="auto">
          <a:xfrm rot="19736609" flipH="1" flipV="1">
            <a:off x="5478463"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5" name="Oval 354"/>
          <p:cNvSpPr/>
          <p:nvPr/>
        </p:nvSpPr>
        <p:spPr bwMode="auto">
          <a:xfrm rot="19736609" flipH="1" flipV="1">
            <a:off x="575945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6" name="Oval 355"/>
          <p:cNvSpPr/>
          <p:nvPr/>
        </p:nvSpPr>
        <p:spPr bwMode="auto">
          <a:xfrm rot="19736609" flipH="1" flipV="1">
            <a:off x="60388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8" name="Oval 357"/>
          <p:cNvSpPr/>
          <p:nvPr/>
        </p:nvSpPr>
        <p:spPr bwMode="auto">
          <a:xfrm rot="19736609" flipH="1" flipV="1">
            <a:off x="29527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9" name="Oval 358"/>
          <p:cNvSpPr/>
          <p:nvPr/>
        </p:nvSpPr>
        <p:spPr bwMode="auto">
          <a:xfrm rot="19736609" flipH="1" flipV="1">
            <a:off x="323373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0" name="Oval 359"/>
          <p:cNvSpPr/>
          <p:nvPr/>
        </p:nvSpPr>
        <p:spPr bwMode="auto">
          <a:xfrm rot="19736609" flipH="1" flipV="1">
            <a:off x="3514725"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1" name="Oval 360"/>
          <p:cNvSpPr/>
          <p:nvPr/>
        </p:nvSpPr>
        <p:spPr bwMode="auto">
          <a:xfrm rot="19736609" flipH="1" flipV="1">
            <a:off x="379412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2" name="Oval 361"/>
          <p:cNvSpPr/>
          <p:nvPr/>
        </p:nvSpPr>
        <p:spPr bwMode="auto">
          <a:xfrm rot="19736609" flipH="1" flipV="1">
            <a:off x="4075113"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3" name="Oval 362"/>
          <p:cNvSpPr/>
          <p:nvPr/>
        </p:nvSpPr>
        <p:spPr bwMode="auto">
          <a:xfrm rot="19736609" flipH="1" flipV="1">
            <a:off x="435610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4" name="Oval 363"/>
          <p:cNvSpPr/>
          <p:nvPr/>
        </p:nvSpPr>
        <p:spPr bwMode="auto">
          <a:xfrm rot="19736609" flipH="1" flipV="1">
            <a:off x="463708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5" name="Oval 364"/>
          <p:cNvSpPr/>
          <p:nvPr/>
        </p:nvSpPr>
        <p:spPr bwMode="auto">
          <a:xfrm rot="19736609" flipH="1" flipV="1">
            <a:off x="4916488"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6" name="Oval 365"/>
          <p:cNvSpPr/>
          <p:nvPr/>
        </p:nvSpPr>
        <p:spPr bwMode="auto">
          <a:xfrm rot="19736609" flipH="1" flipV="1">
            <a:off x="519747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7" name="Oval 366"/>
          <p:cNvSpPr/>
          <p:nvPr/>
        </p:nvSpPr>
        <p:spPr bwMode="auto">
          <a:xfrm rot="19736609" flipH="1" flipV="1">
            <a:off x="5478463"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8" name="Oval 367"/>
          <p:cNvSpPr/>
          <p:nvPr/>
        </p:nvSpPr>
        <p:spPr bwMode="auto">
          <a:xfrm rot="19736609" flipH="1" flipV="1">
            <a:off x="575945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9" name="Oval 368"/>
          <p:cNvSpPr/>
          <p:nvPr/>
        </p:nvSpPr>
        <p:spPr bwMode="auto">
          <a:xfrm rot="19736609" flipH="1" flipV="1">
            <a:off x="60388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1" name="Oval 370"/>
          <p:cNvSpPr/>
          <p:nvPr/>
        </p:nvSpPr>
        <p:spPr bwMode="auto">
          <a:xfrm rot="19736609" flipH="1" flipV="1">
            <a:off x="29527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2" name="Oval 371"/>
          <p:cNvSpPr/>
          <p:nvPr/>
        </p:nvSpPr>
        <p:spPr bwMode="auto">
          <a:xfrm rot="19736609" flipH="1" flipV="1">
            <a:off x="323373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3" name="Oval 372"/>
          <p:cNvSpPr/>
          <p:nvPr/>
        </p:nvSpPr>
        <p:spPr bwMode="auto">
          <a:xfrm rot="19736609" flipH="1" flipV="1">
            <a:off x="3514725"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4" name="Oval 373"/>
          <p:cNvSpPr/>
          <p:nvPr/>
        </p:nvSpPr>
        <p:spPr bwMode="auto">
          <a:xfrm rot="19736609" flipH="1" flipV="1">
            <a:off x="379412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5" name="Oval 374"/>
          <p:cNvSpPr/>
          <p:nvPr/>
        </p:nvSpPr>
        <p:spPr bwMode="auto">
          <a:xfrm rot="19736609" flipH="1" flipV="1">
            <a:off x="4075113"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6" name="Oval 375"/>
          <p:cNvSpPr/>
          <p:nvPr/>
        </p:nvSpPr>
        <p:spPr bwMode="auto">
          <a:xfrm rot="19736609" flipH="1" flipV="1">
            <a:off x="435610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7" name="Oval 376"/>
          <p:cNvSpPr/>
          <p:nvPr/>
        </p:nvSpPr>
        <p:spPr bwMode="auto">
          <a:xfrm rot="19736609" flipH="1" flipV="1">
            <a:off x="463708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8" name="Oval 377"/>
          <p:cNvSpPr/>
          <p:nvPr/>
        </p:nvSpPr>
        <p:spPr bwMode="auto">
          <a:xfrm rot="19736609" flipH="1" flipV="1">
            <a:off x="4916488"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9" name="Oval 378"/>
          <p:cNvSpPr/>
          <p:nvPr/>
        </p:nvSpPr>
        <p:spPr bwMode="auto">
          <a:xfrm rot="19736609" flipH="1" flipV="1">
            <a:off x="519747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0" name="Oval 379"/>
          <p:cNvSpPr/>
          <p:nvPr/>
        </p:nvSpPr>
        <p:spPr bwMode="auto">
          <a:xfrm rot="19736609" flipH="1" flipV="1">
            <a:off x="5478463"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1" name="Oval 380"/>
          <p:cNvSpPr/>
          <p:nvPr/>
        </p:nvSpPr>
        <p:spPr bwMode="auto">
          <a:xfrm rot="19736609" flipH="1" flipV="1">
            <a:off x="575945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2" name="Oval 381"/>
          <p:cNvSpPr/>
          <p:nvPr/>
        </p:nvSpPr>
        <p:spPr bwMode="auto">
          <a:xfrm rot="19736609" flipH="1" flipV="1">
            <a:off x="60388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4" name="Oval 383"/>
          <p:cNvSpPr/>
          <p:nvPr/>
        </p:nvSpPr>
        <p:spPr bwMode="auto">
          <a:xfrm rot="19736609" flipH="1" flipV="1">
            <a:off x="29527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5" name="Oval 384"/>
          <p:cNvSpPr/>
          <p:nvPr/>
        </p:nvSpPr>
        <p:spPr bwMode="auto">
          <a:xfrm rot="19736609" flipH="1" flipV="1">
            <a:off x="323373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6" name="Oval 385"/>
          <p:cNvSpPr/>
          <p:nvPr/>
        </p:nvSpPr>
        <p:spPr bwMode="auto">
          <a:xfrm rot="19736609" flipH="1" flipV="1">
            <a:off x="3514725"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7" name="Oval 386"/>
          <p:cNvSpPr/>
          <p:nvPr/>
        </p:nvSpPr>
        <p:spPr bwMode="auto">
          <a:xfrm rot="19736609" flipH="1" flipV="1">
            <a:off x="379412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8" name="Oval 387"/>
          <p:cNvSpPr/>
          <p:nvPr/>
        </p:nvSpPr>
        <p:spPr bwMode="auto">
          <a:xfrm rot="19736609" flipH="1" flipV="1">
            <a:off x="4075113"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9" name="Oval 388"/>
          <p:cNvSpPr/>
          <p:nvPr/>
        </p:nvSpPr>
        <p:spPr bwMode="auto">
          <a:xfrm rot="19736609" flipH="1" flipV="1">
            <a:off x="435610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0" name="Oval 389"/>
          <p:cNvSpPr/>
          <p:nvPr/>
        </p:nvSpPr>
        <p:spPr bwMode="auto">
          <a:xfrm rot="19736609" flipH="1" flipV="1">
            <a:off x="463708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1" name="Oval 390"/>
          <p:cNvSpPr/>
          <p:nvPr/>
        </p:nvSpPr>
        <p:spPr bwMode="auto">
          <a:xfrm rot="19736609" flipH="1" flipV="1">
            <a:off x="4916488"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2" name="Oval 391"/>
          <p:cNvSpPr/>
          <p:nvPr/>
        </p:nvSpPr>
        <p:spPr bwMode="auto">
          <a:xfrm rot="19736609" flipH="1" flipV="1">
            <a:off x="519747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3" name="Oval 392"/>
          <p:cNvSpPr/>
          <p:nvPr/>
        </p:nvSpPr>
        <p:spPr bwMode="auto">
          <a:xfrm rot="19736609" flipH="1" flipV="1">
            <a:off x="5478463"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4" name="Oval 393"/>
          <p:cNvSpPr/>
          <p:nvPr/>
        </p:nvSpPr>
        <p:spPr bwMode="auto">
          <a:xfrm rot="19736609" flipH="1" flipV="1">
            <a:off x="575945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5" name="Oval 394"/>
          <p:cNvSpPr/>
          <p:nvPr/>
        </p:nvSpPr>
        <p:spPr bwMode="auto">
          <a:xfrm rot="19736609" flipH="1" flipV="1">
            <a:off x="60388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7" name="Oval 396"/>
          <p:cNvSpPr/>
          <p:nvPr/>
        </p:nvSpPr>
        <p:spPr bwMode="auto">
          <a:xfrm rot="19736609" flipH="1" flipV="1">
            <a:off x="29527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8" name="Oval 397"/>
          <p:cNvSpPr/>
          <p:nvPr/>
        </p:nvSpPr>
        <p:spPr bwMode="auto">
          <a:xfrm rot="19736609" flipH="1" flipV="1">
            <a:off x="323373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9" name="Oval 398"/>
          <p:cNvSpPr/>
          <p:nvPr/>
        </p:nvSpPr>
        <p:spPr bwMode="auto">
          <a:xfrm rot="19736609" flipH="1" flipV="1">
            <a:off x="3514725"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0" name="Oval 399"/>
          <p:cNvSpPr/>
          <p:nvPr/>
        </p:nvSpPr>
        <p:spPr bwMode="auto">
          <a:xfrm rot="19736609" flipH="1" flipV="1">
            <a:off x="379412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1" name="Oval 400"/>
          <p:cNvSpPr/>
          <p:nvPr/>
        </p:nvSpPr>
        <p:spPr bwMode="auto">
          <a:xfrm rot="19736609" flipH="1" flipV="1">
            <a:off x="4075113"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2" name="Oval 401"/>
          <p:cNvSpPr/>
          <p:nvPr/>
        </p:nvSpPr>
        <p:spPr bwMode="auto">
          <a:xfrm rot="19736609" flipH="1" flipV="1">
            <a:off x="435610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3" name="Oval 402"/>
          <p:cNvSpPr/>
          <p:nvPr/>
        </p:nvSpPr>
        <p:spPr bwMode="auto">
          <a:xfrm rot="19736609" flipH="1" flipV="1">
            <a:off x="463708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4" name="Oval 403"/>
          <p:cNvSpPr/>
          <p:nvPr/>
        </p:nvSpPr>
        <p:spPr bwMode="auto">
          <a:xfrm rot="19736609" flipH="1" flipV="1">
            <a:off x="4916488"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5" name="Oval 404"/>
          <p:cNvSpPr/>
          <p:nvPr/>
        </p:nvSpPr>
        <p:spPr bwMode="auto">
          <a:xfrm rot="19736609" flipH="1" flipV="1">
            <a:off x="519747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6" name="Oval 405"/>
          <p:cNvSpPr/>
          <p:nvPr/>
        </p:nvSpPr>
        <p:spPr bwMode="auto">
          <a:xfrm rot="19736609" flipH="1" flipV="1">
            <a:off x="5478463"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7" name="Oval 406"/>
          <p:cNvSpPr/>
          <p:nvPr/>
        </p:nvSpPr>
        <p:spPr bwMode="auto">
          <a:xfrm rot="19736609" flipH="1" flipV="1">
            <a:off x="575945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8" name="Oval 407"/>
          <p:cNvSpPr/>
          <p:nvPr/>
        </p:nvSpPr>
        <p:spPr bwMode="auto">
          <a:xfrm rot="19736609" flipH="1" flipV="1">
            <a:off x="60388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0" name="Oval 409"/>
          <p:cNvSpPr/>
          <p:nvPr/>
        </p:nvSpPr>
        <p:spPr bwMode="auto">
          <a:xfrm rot="19736609" flipH="1" flipV="1">
            <a:off x="29527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1" name="Oval 410"/>
          <p:cNvSpPr/>
          <p:nvPr/>
        </p:nvSpPr>
        <p:spPr bwMode="auto">
          <a:xfrm rot="19736609" flipH="1" flipV="1">
            <a:off x="323373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2" name="Oval 411"/>
          <p:cNvSpPr/>
          <p:nvPr/>
        </p:nvSpPr>
        <p:spPr bwMode="auto">
          <a:xfrm rot="19736609" flipH="1" flipV="1">
            <a:off x="3514725"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3" name="Oval 412"/>
          <p:cNvSpPr/>
          <p:nvPr/>
        </p:nvSpPr>
        <p:spPr bwMode="auto">
          <a:xfrm rot="19736609" flipH="1" flipV="1">
            <a:off x="379412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4" name="Oval 413"/>
          <p:cNvSpPr/>
          <p:nvPr/>
        </p:nvSpPr>
        <p:spPr bwMode="auto">
          <a:xfrm rot="19736609" flipH="1" flipV="1">
            <a:off x="4075113"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5" name="Oval 414"/>
          <p:cNvSpPr/>
          <p:nvPr/>
        </p:nvSpPr>
        <p:spPr bwMode="auto">
          <a:xfrm rot="19736609" flipH="1" flipV="1">
            <a:off x="435610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6" name="Oval 415"/>
          <p:cNvSpPr/>
          <p:nvPr/>
        </p:nvSpPr>
        <p:spPr bwMode="auto">
          <a:xfrm rot="19736609" flipH="1" flipV="1">
            <a:off x="463708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7" name="Oval 416"/>
          <p:cNvSpPr/>
          <p:nvPr/>
        </p:nvSpPr>
        <p:spPr bwMode="auto">
          <a:xfrm rot="19736609" flipH="1" flipV="1">
            <a:off x="4916488"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8" name="Oval 417"/>
          <p:cNvSpPr/>
          <p:nvPr/>
        </p:nvSpPr>
        <p:spPr bwMode="auto">
          <a:xfrm rot="19736609" flipH="1" flipV="1">
            <a:off x="519747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9" name="Oval 418"/>
          <p:cNvSpPr/>
          <p:nvPr/>
        </p:nvSpPr>
        <p:spPr bwMode="auto">
          <a:xfrm rot="19736609" flipH="1" flipV="1">
            <a:off x="5478463"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0" name="Oval 419"/>
          <p:cNvSpPr/>
          <p:nvPr/>
        </p:nvSpPr>
        <p:spPr bwMode="auto">
          <a:xfrm rot="19736609" flipH="1" flipV="1">
            <a:off x="575945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1" name="Oval 420"/>
          <p:cNvSpPr/>
          <p:nvPr/>
        </p:nvSpPr>
        <p:spPr bwMode="auto">
          <a:xfrm rot="19736609" flipH="1" flipV="1">
            <a:off x="60388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Tree>
    <p:extLst>
      <p:ext uri="{BB962C8B-B14F-4D97-AF65-F5344CB8AC3E}">
        <p14:creationId xmlns:p14="http://schemas.microsoft.com/office/powerpoint/2010/main" val="3102902352"/>
      </p:ext>
    </p:extLst>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498" name="Group 29"/>
          <p:cNvGrpSpPr>
            <a:grpSpLocks/>
          </p:cNvGrpSpPr>
          <p:nvPr/>
        </p:nvGrpSpPr>
        <p:grpSpPr bwMode="auto">
          <a:xfrm>
            <a:off x="3005138" y="5824538"/>
            <a:ext cx="3265487" cy="282575"/>
            <a:chOff x="3004726" y="5823939"/>
            <a:chExt cx="3265386" cy="283448"/>
          </a:xfrm>
        </p:grpSpPr>
        <p:sp>
          <p:nvSpPr>
            <p:cNvPr id="3" name="Oval 2"/>
            <p:cNvSpPr/>
            <p:nvPr/>
          </p:nvSpPr>
          <p:spPr bwMode="auto">
            <a:xfrm rot="18583957" flipH="1" flipV="1">
              <a:off x="2952693"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Oval 9"/>
            <p:cNvSpPr/>
            <p:nvPr/>
          </p:nvSpPr>
          <p:spPr bwMode="auto">
            <a:xfrm rot="18583957" flipH="1" flipV="1">
              <a:off x="3232881" y="5875176"/>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 name="Oval 10"/>
            <p:cNvSpPr/>
            <p:nvPr/>
          </p:nvSpPr>
          <p:spPr bwMode="auto">
            <a:xfrm rot="18583957" flipH="1" flipV="1">
              <a:off x="3513859" y="5875176"/>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2" name="Oval 11"/>
            <p:cNvSpPr/>
            <p:nvPr/>
          </p:nvSpPr>
          <p:spPr bwMode="auto">
            <a:xfrm rot="18583957" flipH="1" flipV="1">
              <a:off x="3794042"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3" name="Oval 12"/>
            <p:cNvSpPr/>
            <p:nvPr/>
          </p:nvSpPr>
          <p:spPr bwMode="auto">
            <a:xfrm rot="18583957" flipH="1" flipV="1">
              <a:off x="4075020" y="5875972"/>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4" name="Oval 13"/>
            <p:cNvSpPr/>
            <p:nvPr/>
          </p:nvSpPr>
          <p:spPr bwMode="auto">
            <a:xfrm rot="18583957" flipH="1" flipV="1">
              <a:off x="4355208" y="5875176"/>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5" name="Oval 14"/>
            <p:cNvSpPr/>
            <p:nvPr/>
          </p:nvSpPr>
          <p:spPr bwMode="auto">
            <a:xfrm rot="18583957" flipH="1" flipV="1">
              <a:off x="4636187" y="5875176"/>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6" name="Oval 15"/>
            <p:cNvSpPr/>
            <p:nvPr/>
          </p:nvSpPr>
          <p:spPr bwMode="auto">
            <a:xfrm rot="18583957" flipH="1" flipV="1">
              <a:off x="4916369" y="5875972"/>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7" name="Oval 16"/>
            <p:cNvSpPr/>
            <p:nvPr/>
          </p:nvSpPr>
          <p:spPr bwMode="auto">
            <a:xfrm rot="18583957" flipH="1" flipV="1">
              <a:off x="5197348"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8" name="Oval 17"/>
            <p:cNvSpPr/>
            <p:nvPr/>
          </p:nvSpPr>
          <p:spPr bwMode="auto">
            <a:xfrm rot="18583957" flipH="1" flipV="1">
              <a:off x="5477536" y="5875176"/>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9" name="Oval 18"/>
            <p:cNvSpPr/>
            <p:nvPr/>
          </p:nvSpPr>
          <p:spPr bwMode="auto">
            <a:xfrm rot="18583957" flipH="1" flipV="1">
              <a:off x="5758514" y="5875176"/>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0" name="Oval 19"/>
            <p:cNvSpPr/>
            <p:nvPr/>
          </p:nvSpPr>
          <p:spPr bwMode="auto">
            <a:xfrm rot="18583957" flipH="1" flipV="1">
              <a:off x="6038697"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499" name="Group 1"/>
          <p:cNvGrpSpPr>
            <a:grpSpLocks/>
          </p:cNvGrpSpPr>
          <p:nvPr/>
        </p:nvGrpSpPr>
        <p:grpSpPr bwMode="auto">
          <a:xfrm>
            <a:off x="3003550" y="1979613"/>
            <a:ext cx="3267075" cy="282575"/>
            <a:chOff x="3003957" y="1557582"/>
            <a:chExt cx="3266598" cy="283447"/>
          </a:xfrm>
        </p:grpSpPr>
        <p:sp>
          <p:nvSpPr>
            <p:cNvPr id="215" name="Oval 214"/>
            <p:cNvSpPr/>
            <p:nvPr/>
          </p:nvSpPr>
          <p:spPr bwMode="auto">
            <a:xfrm rot="18583957" flipH="1" flipV="1">
              <a:off x="2952708"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6" name="Oval 215"/>
            <p:cNvSpPr/>
            <p:nvPr/>
          </p:nvSpPr>
          <p:spPr bwMode="auto">
            <a:xfrm rot="18583957" flipH="1" flipV="1">
              <a:off x="3232863"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7" name="Oval 216"/>
            <p:cNvSpPr/>
            <p:nvPr/>
          </p:nvSpPr>
          <p:spPr bwMode="auto">
            <a:xfrm rot="18583957" flipH="1" flipV="1">
              <a:off x="3513810"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8" name="Oval 217"/>
            <p:cNvSpPr/>
            <p:nvPr/>
          </p:nvSpPr>
          <p:spPr bwMode="auto">
            <a:xfrm rot="18583957" flipH="1" flipV="1">
              <a:off x="3793960"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9" name="Oval 218"/>
            <p:cNvSpPr/>
            <p:nvPr/>
          </p:nvSpPr>
          <p:spPr bwMode="auto">
            <a:xfrm rot="18583957" flipH="1" flipV="1">
              <a:off x="4074907"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0" name="Oval 219"/>
            <p:cNvSpPr/>
            <p:nvPr/>
          </p:nvSpPr>
          <p:spPr bwMode="auto">
            <a:xfrm rot="18583957" flipH="1" flipV="1">
              <a:off x="4355063"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1" name="Oval 220"/>
            <p:cNvSpPr/>
            <p:nvPr/>
          </p:nvSpPr>
          <p:spPr bwMode="auto">
            <a:xfrm rot="18583957" flipH="1" flipV="1">
              <a:off x="4636009"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2" name="Oval 221"/>
            <p:cNvSpPr/>
            <p:nvPr/>
          </p:nvSpPr>
          <p:spPr bwMode="auto">
            <a:xfrm rot="18583957" flipH="1" flipV="1">
              <a:off x="4916159"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3" name="Oval 222"/>
            <p:cNvSpPr/>
            <p:nvPr/>
          </p:nvSpPr>
          <p:spPr bwMode="auto">
            <a:xfrm rot="18583957" flipH="1" flipV="1">
              <a:off x="5197105"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4" name="Oval 223"/>
            <p:cNvSpPr/>
            <p:nvPr/>
          </p:nvSpPr>
          <p:spPr bwMode="auto">
            <a:xfrm rot="18583957" flipH="1" flipV="1">
              <a:off x="5477261"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5" name="Oval 224"/>
            <p:cNvSpPr/>
            <p:nvPr/>
          </p:nvSpPr>
          <p:spPr bwMode="auto">
            <a:xfrm rot="18583957" flipH="1" flipV="1">
              <a:off x="5758208"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6" name="Oval 225"/>
            <p:cNvSpPr/>
            <p:nvPr/>
          </p:nvSpPr>
          <p:spPr bwMode="auto">
            <a:xfrm rot="18583957" flipH="1" flipV="1">
              <a:off x="6038357"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0" name="Group 3"/>
          <p:cNvGrpSpPr>
            <a:grpSpLocks/>
          </p:cNvGrpSpPr>
          <p:nvPr/>
        </p:nvGrpSpPr>
        <p:grpSpPr bwMode="auto">
          <a:xfrm>
            <a:off x="3003550" y="1722438"/>
            <a:ext cx="3267075" cy="284162"/>
            <a:chOff x="3003958" y="1806680"/>
            <a:chExt cx="3266597" cy="283447"/>
          </a:xfrm>
        </p:grpSpPr>
        <p:sp>
          <p:nvSpPr>
            <p:cNvPr id="228" name="Oval 227"/>
            <p:cNvSpPr/>
            <p:nvPr/>
          </p:nvSpPr>
          <p:spPr bwMode="auto">
            <a:xfrm rot="18583957" flipH="1" flipV="1">
              <a:off x="2952709"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9" name="Oval 228"/>
            <p:cNvSpPr/>
            <p:nvPr/>
          </p:nvSpPr>
          <p:spPr bwMode="auto">
            <a:xfrm rot="18583957" flipH="1" flipV="1">
              <a:off x="3232859"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0" name="Oval 229"/>
            <p:cNvSpPr/>
            <p:nvPr/>
          </p:nvSpPr>
          <p:spPr bwMode="auto">
            <a:xfrm rot="18583957" flipH="1" flipV="1">
              <a:off x="3513806"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1" name="Oval 230"/>
            <p:cNvSpPr/>
            <p:nvPr/>
          </p:nvSpPr>
          <p:spPr bwMode="auto">
            <a:xfrm rot="18583957" flipH="1" flipV="1">
              <a:off x="3793961"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2" name="Oval 231"/>
            <p:cNvSpPr/>
            <p:nvPr/>
          </p:nvSpPr>
          <p:spPr bwMode="auto">
            <a:xfrm rot="18583957" flipH="1" flipV="1">
              <a:off x="4074908"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3" name="Oval 232"/>
            <p:cNvSpPr/>
            <p:nvPr/>
          </p:nvSpPr>
          <p:spPr bwMode="auto">
            <a:xfrm rot="18583957" flipH="1" flipV="1">
              <a:off x="4355058"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4" name="Oval 233"/>
            <p:cNvSpPr/>
            <p:nvPr/>
          </p:nvSpPr>
          <p:spPr bwMode="auto">
            <a:xfrm rot="18583957" flipH="1" flipV="1">
              <a:off x="4636004"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5" name="Oval 234"/>
            <p:cNvSpPr/>
            <p:nvPr/>
          </p:nvSpPr>
          <p:spPr bwMode="auto">
            <a:xfrm rot="18583957" flipH="1" flipV="1">
              <a:off x="4916160"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6" name="Oval 235"/>
            <p:cNvSpPr/>
            <p:nvPr/>
          </p:nvSpPr>
          <p:spPr bwMode="auto">
            <a:xfrm rot="18583957" flipH="1" flipV="1">
              <a:off x="5197106"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7" name="Oval 236"/>
            <p:cNvSpPr/>
            <p:nvPr/>
          </p:nvSpPr>
          <p:spPr bwMode="auto">
            <a:xfrm rot="18583957" flipH="1" flipV="1">
              <a:off x="5477256"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8" name="Oval 237"/>
            <p:cNvSpPr/>
            <p:nvPr/>
          </p:nvSpPr>
          <p:spPr bwMode="auto">
            <a:xfrm rot="18583957" flipH="1" flipV="1">
              <a:off x="5758203"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9" name="Oval 238"/>
            <p:cNvSpPr/>
            <p:nvPr/>
          </p:nvSpPr>
          <p:spPr bwMode="auto">
            <a:xfrm rot="18583957" flipH="1" flipV="1">
              <a:off x="6038358"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1" name="Group 4"/>
          <p:cNvGrpSpPr>
            <a:grpSpLocks/>
          </p:cNvGrpSpPr>
          <p:nvPr/>
        </p:nvGrpSpPr>
        <p:grpSpPr bwMode="auto">
          <a:xfrm>
            <a:off x="3003550" y="2235200"/>
            <a:ext cx="3267075" cy="284163"/>
            <a:chOff x="3003957" y="2073360"/>
            <a:chExt cx="3266598" cy="283447"/>
          </a:xfrm>
        </p:grpSpPr>
        <p:sp>
          <p:nvSpPr>
            <p:cNvPr id="241" name="Oval 240"/>
            <p:cNvSpPr/>
            <p:nvPr/>
          </p:nvSpPr>
          <p:spPr bwMode="auto">
            <a:xfrm rot="18583957" flipH="1" flipV="1">
              <a:off x="2952708"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2" name="Oval 241"/>
            <p:cNvSpPr/>
            <p:nvPr/>
          </p:nvSpPr>
          <p:spPr bwMode="auto">
            <a:xfrm rot="18583957" flipH="1" flipV="1">
              <a:off x="3232859"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3" name="Oval 242"/>
            <p:cNvSpPr/>
            <p:nvPr/>
          </p:nvSpPr>
          <p:spPr bwMode="auto">
            <a:xfrm rot="18583957" flipH="1" flipV="1">
              <a:off x="3513806"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4" name="Oval 243"/>
            <p:cNvSpPr/>
            <p:nvPr/>
          </p:nvSpPr>
          <p:spPr bwMode="auto">
            <a:xfrm rot="18583957" flipH="1" flipV="1">
              <a:off x="3793960"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5" name="Oval 244"/>
            <p:cNvSpPr/>
            <p:nvPr/>
          </p:nvSpPr>
          <p:spPr bwMode="auto">
            <a:xfrm rot="18583957" flipH="1" flipV="1">
              <a:off x="4074907"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6" name="Oval 245"/>
            <p:cNvSpPr/>
            <p:nvPr/>
          </p:nvSpPr>
          <p:spPr bwMode="auto">
            <a:xfrm rot="18583957" flipH="1" flipV="1">
              <a:off x="4355058"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7" name="Oval 246"/>
            <p:cNvSpPr/>
            <p:nvPr/>
          </p:nvSpPr>
          <p:spPr bwMode="auto">
            <a:xfrm rot="18583957" flipH="1" flipV="1">
              <a:off x="4636004"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8" name="Oval 247"/>
            <p:cNvSpPr/>
            <p:nvPr/>
          </p:nvSpPr>
          <p:spPr bwMode="auto">
            <a:xfrm rot="18583957" flipH="1" flipV="1">
              <a:off x="4916159"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9" name="Oval 248"/>
            <p:cNvSpPr/>
            <p:nvPr/>
          </p:nvSpPr>
          <p:spPr bwMode="auto">
            <a:xfrm rot="18583957" flipH="1" flipV="1">
              <a:off x="5197105"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0" name="Oval 249"/>
            <p:cNvSpPr/>
            <p:nvPr/>
          </p:nvSpPr>
          <p:spPr bwMode="auto">
            <a:xfrm rot="18583957" flipH="1" flipV="1">
              <a:off x="5477256"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1" name="Oval 250"/>
            <p:cNvSpPr/>
            <p:nvPr/>
          </p:nvSpPr>
          <p:spPr bwMode="auto">
            <a:xfrm rot="18583957" flipH="1" flipV="1">
              <a:off x="5758203"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2" name="Oval 251"/>
            <p:cNvSpPr/>
            <p:nvPr/>
          </p:nvSpPr>
          <p:spPr bwMode="auto">
            <a:xfrm rot="18583957" flipH="1" flipV="1">
              <a:off x="6038357"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2" name="Group 5"/>
          <p:cNvGrpSpPr>
            <a:grpSpLocks/>
          </p:cNvGrpSpPr>
          <p:nvPr/>
        </p:nvGrpSpPr>
        <p:grpSpPr bwMode="auto">
          <a:xfrm>
            <a:off x="3003550" y="2492375"/>
            <a:ext cx="3267075" cy="282575"/>
            <a:chOff x="3003958" y="2340043"/>
            <a:chExt cx="3266597" cy="283447"/>
          </a:xfrm>
        </p:grpSpPr>
        <p:sp>
          <p:nvSpPr>
            <p:cNvPr id="254" name="Oval 253"/>
            <p:cNvSpPr/>
            <p:nvPr/>
          </p:nvSpPr>
          <p:spPr bwMode="auto">
            <a:xfrm rot="18583957" flipH="1" flipV="1">
              <a:off x="2952709"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5" name="Oval 254"/>
            <p:cNvSpPr/>
            <p:nvPr/>
          </p:nvSpPr>
          <p:spPr bwMode="auto">
            <a:xfrm rot="18583957" flipH="1" flipV="1">
              <a:off x="3232864"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6" name="Oval 255"/>
            <p:cNvSpPr/>
            <p:nvPr/>
          </p:nvSpPr>
          <p:spPr bwMode="auto">
            <a:xfrm rot="18583957" flipH="1" flipV="1">
              <a:off x="3513811"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7" name="Oval 256"/>
            <p:cNvSpPr/>
            <p:nvPr/>
          </p:nvSpPr>
          <p:spPr bwMode="auto">
            <a:xfrm rot="18583957" flipH="1" flipV="1">
              <a:off x="3793961"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8" name="Oval 257"/>
            <p:cNvSpPr/>
            <p:nvPr/>
          </p:nvSpPr>
          <p:spPr bwMode="auto">
            <a:xfrm rot="18583957" flipH="1" flipV="1">
              <a:off x="4074908"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9" name="Oval 258"/>
            <p:cNvSpPr/>
            <p:nvPr/>
          </p:nvSpPr>
          <p:spPr bwMode="auto">
            <a:xfrm rot="18583957" flipH="1" flipV="1">
              <a:off x="4355063"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0" name="Oval 259"/>
            <p:cNvSpPr/>
            <p:nvPr/>
          </p:nvSpPr>
          <p:spPr bwMode="auto">
            <a:xfrm rot="18583957" flipH="1" flipV="1">
              <a:off x="4636009"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1" name="Oval 260"/>
            <p:cNvSpPr/>
            <p:nvPr/>
          </p:nvSpPr>
          <p:spPr bwMode="auto">
            <a:xfrm rot="18583957" flipH="1" flipV="1">
              <a:off x="4916159"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2" name="Oval 261"/>
            <p:cNvSpPr/>
            <p:nvPr/>
          </p:nvSpPr>
          <p:spPr bwMode="auto">
            <a:xfrm rot="18583957" flipH="1" flipV="1">
              <a:off x="5197105"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3" name="Oval 262"/>
            <p:cNvSpPr/>
            <p:nvPr/>
          </p:nvSpPr>
          <p:spPr bwMode="auto">
            <a:xfrm rot="18583957" flipH="1" flipV="1">
              <a:off x="5477261"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4" name="Oval 263"/>
            <p:cNvSpPr/>
            <p:nvPr/>
          </p:nvSpPr>
          <p:spPr bwMode="auto">
            <a:xfrm rot="18583957" flipH="1" flipV="1">
              <a:off x="5758208"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5" name="Oval 264"/>
            <p:cNvSpPr/>
            <p:nvPr/>
          </p:nvSpPr>
          <p:spPr bwMode="auto">
            <a:xfrm rot="18583957" flipH="1" flipV="1">
              <a:off x="6038357"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3" name="Group 6"/>
          <p:cNvGrpSpPr>
            <a:grpSpLocks/>
          </p:cNvGrpSpPr>
          <p:nvPr/>
        </p:nvGrpSpPr>
        <p:grpSpPr bwMode="auto">
          <a:xfrm>
            <a:off x="3005138" y="2747963"/>
            <a:ext cx="3265487" cy="284162"/>
            <a:chOff x="3004726" y="2607660"/>
            <a:chExt cx="3265386" cy="283448"/>
          </a:xfrm>
        </p:grpSpPr>
        <p:sp>
          <p:nvSpPr>
            <p:cNvPr id="267" name="Oval 266"/>
            <p:cNvSpPr/>
            <p:nvPr/>
          </p:nvSpPr>
          <p:spPr bwMode="auto">
            <a:xfrm rot="18583957" flipH="1" flipV="1">
              <a:off x="2952693"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8" name="Oval 267"/>
            <p:cNvSpPr/>
            <p:nvPr/>
          </p:nvSpPr>
          <p:spPr bwMode="auto">
            <a:xfrm rot="18583957" flipH="1" flipV="1">
              <a:off x="3232876" y="2658902"/>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9" name="Oval 268"/>
            <p:cNvSpPr/>
            <p:nvPr/>
          </p:nvSpPr>
          <p:spPr bwMode="auto">
            <a:xfrm rot="18583957" flipH="1" flipV="1">
              <a:off x="3513854" y="2658902"/>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0" name="Oval 269"/>
            <p:cNvSpPr/>
            <p:nvPr/>
          </p:nvSpPr>
          <p:spPr bwMode="auto">
            <a:xfrm rot="18583957" flipH="1" flipV="1">
              <a:off x="3794042"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1" name="Oval 270"/>
            <p:cNvSpPr/>
            <p:nvPr/>
          </p:nvSpPr>
          <p:spPr bwMode="auto">
            <a:xfrm rot="18583957" flipH="1" flipV="1">
              <a:off x="4075021" y="265969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2" name="Oval 271"/>
            <p:cNvSpPr/>
            <p:nvPr/>
          </p:nvSpPr>
          <p:spPr bwMode="auto">
            <a:xfrm rot="18583957" flipH="1" flipV="1">
              <a:off x="4355203" y="2658902"/>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3" name="Oval 272"/>
            <p:cNvSpPr/>
            <p:nvPr/>
          </p:nvSpPr>
          <p:spPr bwMode="auto">
            <a:xfrm rot="18583957" flipH="1" flipV="1">
              <a:off x="4636182" y="2658902"/>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4" name="Oval 273"/>
            <p:cNvSpPr/>
            <p:nvPr/>
          </p:nvSpPr>
          <p:spPr bwMode="auto">
            <a:xfrm rot="18583957" flipH="1" flipV="1">
              <a:off x="4916369" y="265969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5" name="Oval 274"/>
            <p:cNvSpPr/>
            <p:nvPr/>
          </p:nvSpPr>
          <p:spPr bwMode="auto">
            <a:xfrm rot="18583957" flipH="1" flipV="1">
              <a:off x="5197349"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6" name="Oval 275"/>
            <p:cNvSpPr/>
            <p:nvPr/>
          </p:nvSpPr>
          <p:spPr bwMode="auto">
            <a:xfrm rot="18583957" flipH="1" flipV="1">
              <a:off x="5477531" y="2658902"/>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7" name="Oval 276"/>
            <p:cNvSpPr/>
            <p:nvPr/>
          </p:nvSpPr>
          <p:spPr bwMode="auto">
            <a:xfrm rot="18583957" flipH="1" flipV="1">
              <a:off x="5758509" y="2658902"/>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8" name="Oval 277"/>
            <p:cNvSpPr/>
            <p:nvPr/>
          </p:nvSpPr>
          <p:spPr bwMode="auto">
            <a:xfrm rot="18583957" flipH="1" flipV="1">
              <a:off x="6038698"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4" name="Group 7"/>
          <p:cNvGrpSpPr>
            <a:grpSpLocks/>
          </p:cNvGrpSpPr>
          <p:nvPr/>
        </p:nvGrpSpPr>
        <p:grpSpPr bwMode="auto">
          <a:xfrm>
            <a:off x="3005138" y="3003550"/>
            <a:ext cx="3265487" cy="284163"/>
            <a:chOff x="3004726" y="2874341"/>
            <a:chExt cx="3265386" cy="283448"/>
          </a:xfrm>
        </p:grpSpPr>
        <p:sp>
          <p:nvSpPr>
            <p:cNvPr id="280" name="Oval 279"/>
            <p:cNvSpPr/>
            <p:nvPr/>
          </p:nvSpPr>
          <p:spPr bwMode="auto">
            <a:xfrm rot="18583957" flipH="1" flipV="1">
              <a:off x="2952693"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1" name="Oval 280"/>
            <p:cNvSpPr/>
            <p:nvPr/>
          </p:nvSpPr>
          <p:spPr bwMode="auto">
            <a:xfrm rot="18583957" flipH="1" flipV="1">
              <a:off x="3232876" y="292558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2" name="Oval 281"/>
            <p:cNvSpPr/>
            <p:nvPr/>
          </p:nvSpPr>
          <p:spPr bwMode="auto">
            <a:xfrm rot="18583957" flipH="1" flipV="1">
              <a:off x="3513854" y="292558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3" name="Oval 282"/>
            <p:cNvSpPr/>
            <p:nvPr/>
          </p:nvSpPr>
          <p:spPr bwMode="auto">
            <a:xfrm rot="18583957" flipH="1" flipV="1">
              <a:off x="3794042"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4" name="Oval 283"/>
            <p:cNvSpPr/>
            <p:nvPr/>
          </p:nvSpPr>
          <p:spPr bwMode="auto">
            <a:xfrm rot="18583957" flipH="1" flipV="1">
              <a:off x="4075020" y="292637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5" name="Oval 284"/>
            <p:cNvSpPr/>
            <p:nvPr/>
          </p:nvSpPr>
          <p:spPr bwMode="auto">
            <a:xfrm rot="18583957" flipH="1" flipV="1">
              <a:off x="4355203" y="292558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6" name="Oval 285"/>
            <p:cNvSpPr/>
            <p:nvPr/>
          </p:nvSpPr>
          <p:spPr bwMode="auto">
            <a:xfrm rot="18583957" flipH="1" flipV="1">
              <a:off x="4636183" y="292558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7" name="Oval 286"/>
            <p:cNvSpPr/>
            <p:nvPr/>
          </p:nvSpPr>
          <p:spPr bwMode="auto">
            <a:xfrm rot="18583957" flipH="1" flipV="1">
              <a:off x="4916369" y="292637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8" name="Oval 287"/>
            <p:cNvSpPr/>
            <p:nvPr/>
          </p:nvSpPr>
          <p:spPr bwMode="auto">
            <a:xfrm rot="18583957" flipH="1" flipV="1">
              <a:off x="5197348"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9" name="Oval 288"/>
            <p:cNvSpPr/>
            <p:nvPr/>
          </p:nvSpPr>
          <p:spPr bwMode="auto">
            <a:xfrm rot="18583957" flipH="1" flipV="1">
              <a:off x="5477532" y="292558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0" name="Oval 289"/>
            <p:cNvSpPr/>
            <p:nvPr/>
          </p:nvSpPr>
          <p:spPr bwMode="auto">
            <a:xfrm rot="18583957" flipH="1" flipV="1">
              <a:off x="5758510" y="292558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1" name="Oval 290"/>
            <p:cNvSpPr/>
            <p:nvPr/>
          </p:nvSpPr>
          <p:spPr bwMode="auto">
            <a:xfrm rot="18583957" flipH="1" flipV="1">
              <a:off x="6038697"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5" name="Group 8"/>
          <p:cNvGrpSpPr>
            <a:grpSpLocks/>
          </p:cNvGrpSpPr>
          <p:nvPr/>
        </p:nvGrpSpPr>
        <p:grpSpPr bwMode="auto">
          <a:xfrm>
            <a:off x="3005138" y="3260725"/>
            <a:ext cx="3265487" cy="282575"/>
            <a:chOff x="3004726" y="3141023"/>
            <a:chExt cx="3265386" cy="283448"/>
          </a:xfrm>
        </p:grpSpPr>
        <p:sp>
          <p:nvSpPr>
            <p:cNvPr id="293" name="Oval 292"/>
            <p:cNvSpPr/>
            <p:nvPr/>
          </p:nvSpPr>
          <p:spPr bwMode="auto">
            <a:xfrm rot="18583957" flipH="1" flipV="1">
              <a:off x="2952693"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4" name="Oval 293"/>
            <p:cNvSpPr/>
            <p:nvPr/>
          </p:nvSpPr>
          <p:spPr bwMode="auto">
            <a:xfrm rot="18583957" flipH="1" flipV="1">
              <a:off x="3232881" y="319226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5" name="Oval 294"/>
            <p:cNvSpPr/>
            <p:nvPr/>
          </p:nvSpPr>
          <p:spPr bwMode="auto">
            <a:xfrm rot="18583957" flipH="1" flipV="1">
              <a:off x="3513859" y="319226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6" name="Oval 295"/>
            <p:cNvSpPr/>
            <p:nvPr/>
          </p:nvSpPr>
          <p:spPr bwMode="auto">
            <a:xfrm rot="18583957" flipH="1" flipV="1">
              <a:off x="3794042"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7" name="Oval 296"/>
            <p:cNvSpPr/>
            <p:nvPr/>
          </p:nvSpPr>
          <p:spPr bwMode="auto">
            <a:xfrm rot="18583957" flipH="1" flipV="1">
              <a:off x="4075020" y="319305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8" name="Oval 297"/>
            <p:cNvSpPr/>
            <p:nvPr/>
          </p:nvSpPr>
          <p:spPr bwMode="auto">
            <a:xfrm rot="18583957" flipH="1" flipV="1">
              <a:off x="4355208" y="319226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9" name="Oval 298"/>
            <p:cNvSpPr/>
            <p:nvPr/>
          </p:nvSpPr>
          <p:spPr bwMode="auto">
            <a:xfrm rot="18583957" flipH="1" flipV="1">
              <a:off x="4636187" y="319226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0" name="Oval 299"/>
            <p:cNvSpPr/>
            <p:nvPr/>
          </p:nvSpPr>
          <p:spPr bwMode="auto">
            <a:xfrm rot="18583957" flipH="1" flipV="1">
              <a:off x="4916369" y="319305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1" name="Oval 300"/>
            <p:cNvSpPr/>
            <p:nvPr/>
          </p:nvSpPr>
          <p:spPr bwMode="auto">
            <a:xfrm rot="18583957" flipH="1" flipV="1">
              <a:off x="5197348"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2" name="Oval 301"/>
            <p:cNvSpPr/>
            <p:nvPr/>
          </p:nvSpPr>
          <p:spPr bwMode="auto">
            <a:xfrm rot="18583957" flipH="1" flipV="1">
              <a:off x="5477536" y="319226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3" name="Oval 302"/>
            <p:cNvSpPr/>
            <p:nvPr/>
          </p:nvSpPr>
          <p:spPr bwMode="auto">
            <a:xfrm rot="18583957" flipH="1" flipV="1">
              <a:off x="5758514" y="319226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4" name="Oval 303"/>
            <p:cNvSpPr/>
            <p:nvPr/>
          </p:nvSpPr>
          <p:spPr bwMode="auto">
            <a:xfrm rot="18583957" flipH="1" flipV="1">
              <a:off x="6038697"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6" name="Group 20"/>
          <p:cNvGrpSpPr>
            <a:grpSpLocks/>
          </p:cNvGrpSpPr>
          <p:nvPr/>
        </p:nvGrpSpPr>
        <p:grpSpPr bwMode="auto">
          <a:xfrm>
            <a:off x="3005138" y="3516313"/>
            <a:ext cx="3265487" cy="284162"/>
            <a:chOff x="3004726" y="3422218"/>
            <a:chExt cx="3265386" cy="283448"/>
          </a:xfrm>
        </p:grpSpPr>
        <p:sp>
          <p:nvSpPr>
            <p:cNvPr id="306" name="Oval 305"/>
            <p:cNvSpPr/>
            <p:nvPr/>
          </p:nvSpPr>
          <p:spPr bwMode="auto">
            <a:xfrm rot="18583957" flipH="1" flipV="1">
              <a:off x="2952693"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7" name="Oval 306"/>
            <p:cNvSpPr/>
            <p:nvPr/>
          </p:nvSpPr>
          <p:spPr bwMode="auto">
            <a:xfrm rot="18583957" flipH="1" flipV="1">
              <a:off x="3232876" y="347346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8" name="Oval 307"/>
            <p:cNvSpPr/>
            <p:nvPr/>
          </p:nvSpPr>
          <p:spPr bwMode="auto">
            <a:xfrm rot="18583957" flipH="1" flipV="1">
              <a:off x="3513854" y="347346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9" name="Oval 308"/>
            <p:cNvSpPr/>
            <p:nvPr/>
          </p:nvSpPr>
          <p:spPr bwMode="auto">
            <a:xfrm rot="18583957" flipH="1" flipV="1">
              <a:off x="3794042"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0" name="Oval 309"/>
            <p:cNvSpPr/>
            <p:nvPr/>
          </p:nvSpPr>
          <p:spPr bwMode="auto">
            <a:xfrm rot="18583957" flipH="1" flipV="1">
              <a:off x="4075021" y="347425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1" name="Oval 310"/>
            <p:cNvSpPr/>
            <p:nvPr/>
          </p:nvSpPr>
          <p:spPr bwMode="auto">
            <a:xfrm rot="18583957" flipH="1" flipV="1">
              <a:off x="4355203" y="347346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2" name="Oval 311"/>
            <p:cNvSpPr/>
            <p:nvPr/>
          </p:nvSpPr>
          <p:spPr bwMode="auto">
            <a:xfrm rot="18583957" flipH="1" flipV="1">
              <a:off x="4636182" y="347346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3" name="Oval 312"/>
            <p:cNvSpPr/>
            <p:nvPr/>
          </p:nvSpPr>
          <p:spPr bwMode="auto">
            <a:xfrm rot="18583957" flipH="1" flipV="1">
              <a:off x="4916369" y="347425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4" name="Oval 313"/>
            <p:cNvSpPr/>
            <p:nvPr/>
          </p:nvSpPr>
          <p:spPr bwMode="auto">
            <a:xfrm rot="18583957" flipH="1" flipV="1">
              <a:off x="5197349"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5" name="Oval 314"/>
            <p:cNvSpPr/>
            <p:nvPr/>
          </p:nvSpPr>
          <p:spPr bwMode="auto">
            <a:xfrm rot="18583957" flipH="1" flipV="1">
              <a:off x="5477531" y="347346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6" name="Oval 315"/>
            <p:cNvSpPr/>
            <p:nvPr/>
          </p:nvSpPr>
          <p:spPr bwMode="auto">
            <a:xfrm rot="18583957" flipH="1" flipV="1">
              <a:off x="5758509" y="347346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7" name="Oval 316"/>
            <p:cNvSpPr/>
            <p:nvPr/>
          </p:nvSpPr>
          <p:spPr bwMode="auto">
            <a:xfrm rot="18583957" flipH="1" flipV="1">
              <a:off x="6038698"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7" name="Group 22"/>
          <p:cNvGrpSpPr>
            <a:grpSpLocks/>
          </p:cNvGrpSpPr>
          <p:nvPr/>
        </p:nvGrpSpPr>
        <p:grpSpPr bwMode="auto">
          <a:xfrm>
            <a:off x="3005138" y="4029075"/>
            <a:ext cx="3265487" cy="284163"/>
            <a:chOff x="3004726" y="3955581"/>
            <a:chExt cx="3265386" cy="283448"/>
          </a:xfrm>
        </p:grpSpPr>
        <p:sp>
          <p:nvSpPr>
            <p:cNvPr id="319" name="Oval 318"/>
            <p:cNvSpPr/>
            <p:nvPr/>
          </p:nvSpPr>
          <p:spPr bwMode="auto">
            <a:xfrm rot="18583957" flipH="1" flipV="1">
              <a:off x="2952693"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0" name="Oval 319"/>
            <p:cNvSpPr/>
            <p:nvPr/>
          </p:nvSpPr>
          <p:spPr bwMode="auto">
            <a:xfrm rot="18583957" flipH="1" flipV="1">
              <a:off x="3232876" y="400682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1" name="Oval 320"/>
            <p:cNvSpPr/>
            <p:nvPr/>
          </p:nvSpPr>
          <p:spPr bwMode="auto">
            <a:xfrm rot="18583957" flipH="1" flipV="1">
              <a:off x="3513854" y="400682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2" name="Oval 321"/>
            <p:cNvSpPr/>
            <p:nvPr/>
          </p:nvSpPr>
          <p:spPr bwMode="auto">
            <a:xfrm rot="18583957" flipH="1" flipV="1">
              <a:off x="3794042"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3" name="Oval 322"/>
            <p:cNvSpPr/>
            <p:nvPr/>
          </p:nvSpPr>
          <p:spPr bwMode="auto">
            <a:xfrm rot="18583957" flipH="1" flipV="1">
              <a:off x="4075020" y="400761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4" name="Oval 323"/>
            <p:cNvSpPr/>
            <p:nvPr/>
          </p:nvSpPr>
          <p:spPr bwMode="auto">
            <a:xfrm rot="18583957" flipH="1" flipV="1">
              <a:off x="4355203" y="400682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5" name="Oval 324"/>
            <p:cNvSpPr/>
            <p:nvPr/>
          </p:nvSpPr>
          <p:spPr bwMode="auto">
            <a:xfrm rot="18583957" flipH="1" flipV="1">
              <a:off x="4636183" y="400682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6" name="Oval 325"/>
            <p:cNvSpPr/>
            <p:nvPr/>
          </p:nvSpPr>
          <p:spPr bwMode="auto">
            <a:xfrm rot="18583957" flipH="1" flipV="1">
              <a:off x="4916369" y="400761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7" name="Oval 326"/>
            <p:cNvSpPr/>
            <p:nvPr/>
          </p:nvSpPr>
          <p:spPr bwMode="auto">
            <a:xfrm rot="18583957" flipH="1" flipV="1">
              <a:off x="5197348"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8" name="Oval 327"/>
            <p:cNvSpPr/>
            <p:nvPr/>
          </p:nvSpPr>
          <p:spPr bwMode="auto">
            <a:xfrm rot="18583957" flipH="1" flipV="1">
              <a:off x="5477532" y="400682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9" name="Oval 328"/>
            <p:cNvSpPr/>
            <p:nvPr/>
          </p:nvSpPr>
          <p:spPr bwMode="auto">
            <a:xfrm rot="18583957" flipH="1" flipV="1">
              <a:off x="5758510" y="400682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0" name="Oval 329"/>
            <p:cNvSpPr/>
            <p:nvPr/>
          </p:nvSpPr>
          <p:spPr bwMode="auto">
            <a:xfrm rot="18583957" flipH="1" flipV="1">
              <a:off x="6038697"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8" name="Group 23"/>
          <p:cNvGrpSpPr>
            <a:grpSpLocks/>
          </p:cNvGrpSpPr>
          <p:nvPr/>
        </p:nvGrpSpPr>
        <p:grpSpPr bwMode="auto">
          <a:xfrm>
            <a:off x="3005138" y="4286250"/>
            <a:ext cx="3265487" cy="282575"/>
            <a:chOff x="3004726" y="4222263"/>
            <a:chExt cx="3265386" cy="283448"/>
          </a:xfrm>
        </p:grpSpPr>
        <p:sp>
          <p:nvSpPr>
            <p:cNvPr id="332" name="Oval 331"/>
            <p:cNvSpPr/>
            <p:nvPr/>
          </p:nvSpPr>
          <p:spPr bwMode="auto">
            <a:xfrm rot="18583957" flipH="1" flipV="1">
              <a:off x="2952693"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3" name="Oval 332"/>
            <p:cNvSpPr/>
            <p:nvPr/>
          </p:nvSpPr>
          <p:spPr bwMode="auto">
            <a:xfrm rot="18583957" flipH="1" flipV="1">
              <a:off x="3232881" y="427350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4" name="Oval 333"/>
            <p:cNvSpPr/>
            <p:nvPr/>
          </p:nvSpPr>
          <p:spPr bwMode="auto">
            <a:xfrm rot="18583957" flipH="1" flipV="1">
              <a:off x="3513859" y="427350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5" name="Oval 334"/>
            <p:cNvSpPr/>
            <p:nvPr/>
          </p:nvSpPr>
          <p:spPr bwMode="auto">
            <a:xfrm rot="18583957" flipH="1" flipV="1">
              <a:off x="3794042"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6" name="Oval 335"/>
            <p:cNvSpPr/>
            <p:nvPr/>
          </p:nvSpPr>
          <p:spPr bwMode="auto">
            <a:xfrm rot="18583957" flipH="1" flipV="1">
              <a:off x="4075020" y="427429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7" name="Oval 336"/>
            <p:cNvSpPr/>
            <p:nvPr/>
          </p:nvSpPr>
          <p:spPr bwMode="auto">
            <a:xfrm rot="18583957" flipH="1" flipV="1">
              <a:off x="4355208" y="427350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8" name="Oval 337"/>
            <p:cNvSpPr/>
            <p:nvPr/>
          </p:nvSpPr>
          <p:spPr bwMode="auto">
            <a:xfrm rot="18583957" flipH="1" flipV="1">
              <a:off x="4636187" y="427350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9" name="Oval 338"/>
            <p:cNvSpPr/>
            <p:nvPr/>
          </p:nvSpPr>
          <p:spPr bwMode="auto">
            <a:xfrm rot="18583957" flipH="1" flipV="1">
              <a:off x="4916369" y="427429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0" name="Oval 339"/>
            <p:cNvSpPr/>
            <p:nvPr/>
          </p:nvSpPr>
          <p:spPr bwMode="auto">
            <a:xfrm rot="18583957" flipH="1" flipV="1">
              <a:off x="5197348"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1" name="Oval 340"/>
            <p:cNvSpPr/>
            <p:nvPr/>
          </p:nvSpPr>
          <p:spPr bwMode="auto">
            <a:xfrm rot="18583957" flipH="1" flipV="1">
              <a:off x="5477536" y="427350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2" name="Oval 341"/>
            <p:cNvSpPr/>
            <p:nvPr/>
          </p:nvSpPr>
          <p:spPr bwMode="auto">
            <a:xfrm rot="18583957" flipH="1" flipV="1">
              <a:off x="5758514" y="427350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3" name="Oval 342"/>
            <p:cNvSpPr/>
            <p:nvPr/>
          </p:nvSpPr>
          <p:spPr bwMode="auto">
            <a:xfrm rot="18583957" flipH="1" flipV="1">
              <a:off x="6038697"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9" name="Group 24"/>
          <p:cNvGrpSpPr>
            <a:grpSpLocks/>
          </p:cNvGrpSpPr>
          <p:nvPr/>
        </p:nvGrpSpPr>
        <p:grpSpPr bwMode="auto">
          <a:xfrm>
            <a:off x="3003550" y="4541838"/>
            <a:ext cx="3267075" cy="284162"/>
            <a:chOff x="3003957" y="4489595"/>
            <a:chExt cx="3266598" cy="283447"/>
          </a:xfrm>
        </p:grpSpPr>
        <p:sp>
          <p:nvSpPr>
            <p:cNvPr id="345" name="Oval 344"/>
            <p:cNvSpPr/>
            <p:nvPr/>
          </p:nvSpPr>
          <p:spPr bwMode="auto">
            <a:xfrm rot="18583957" flipH="1" flipV="1">
              <a:off x="2952708"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6" name="Oval 345"/>
            <p:cNvSpPr/>
            <p:nvPr/>
          </p:nvSpPr>
          <p:spPr bwMode="auto">
            <a:xfrm rot="18583957" flipH="1" flipV="1">
              <a:off x="3232858"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7" name="Oval 346"/>
            <p:cNvSpPr/>
            <p:nvPr/>
          </p:nvSpPr>
          <p:spPr bwMode="auto">
            <a:xfrm rot="18583957" flipH="1" flipV="1">
              <a:off x="3513805"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8" name="Oval 347"/>
            <p:cNvSpPr/>
            <p:nvPr/>
          </p:nvSpPr>
          <p:spPr bwMode="auto">
            <a:xfrm rot="18583957" flipH="1" flipV="1">
              <a:off x="3793960"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9" name="Oval 348"/>
            <p:cNvSpPr/>
            <p:nvPr/>
          </p:nvSpPr>
          <p:spPr bwMode="auto">
            <a:xfrm rot="18583957" flipH="1" flipV="1">
              <a:off x="4074907"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0" name="Oval 349"/>
            <p:cNvSpPr/>
            <p:nvPr/>
          </p:nvSpPr>
          <p:spPr bwMode="auto">
            <a:xfrm rot="18583957" flipH="1" flipV="1">
              <a:off x="4355058"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1" name="Oval 350"/>
            <p:cNvSpPr/>
            <p:nvPr/>
          </p:nvSpPr>
          <p:spPr bwMode="auto">
            <a:xfrm rot="18583957" flipH="1" flipV="1">
              <a:off x="4636004"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2" name="Oval 351"/>
            <p:cNvSpPr/>
            <p:nvPr/>
          </p:nvSpPr>
          <p:spPr bwMode="auto">
            <a:xfrm rot="18583957" flipH="1" flipV="1">
              <a:off x="4916160"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3" name="Oval 352"/>
            <p:cNvSpPr/>
            <p:nvPr/>
          </p:nvSpPr>
          <p:spPr bwMode="auto">
            <a:xfrm rot="18583957" flipH="1" flipV="1">
              <a:off x="5197106"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4" name="Oval 353"/>
            <p:cNvSpPr/>
            <p:nvPr/>
          </p:nvSpPr>
          <p:spPr bwMode="auto">
            <a:xfrm rot="18583957" flipH="1" flipV="1">
              <a:off x="5477256"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5" name="Oval 354"/>
            <p:cNvSpPr/>
            <p:nvPr/>
          </p:nvSpPr>
          <p:spPr bwMode="auto">
            <a:xfrm rot="18583957" flipH="1" flipV="1">
              <a:off x="5758203"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6" name="Oval 355"/>
            <p:cNvSpPr/>
            <p:nvPr/>
          </p:nvSpPr>
          <p:spPr bwMode="auto">
            <a:xfrm rot="18583957" flipH="1" flipV="1">
              <a:off x="6038358"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10" name="Group 25"/>
          <p:cNvGrpSpPr>
            <a:grpSpLocks/>
          </p:cNvGrpSpPr>
          <p:nvPr/>
        </p:nvGrpSpPr>
        <p:grpSpPr bwMode="auto">
          <a:xfrm>
            <a:off x="3003550" y="4799013"/>
            <a:ext cx="3267075" cy="282575"/>
            <a:chOff x="3003958" y="4756278"/>
            <a:chExt cx="3266597" cy="283447"/>
          </a:xfrm>
        </p:grpSpPr>
        <p:sp>
          <p:nvSpPr>
            <p:cNvPr id="358" name="Oval 357"/>
            <p:cNvSpPr/>
            <p:nvPr/>
          </p:nvSpPr>
          <p:spPr bwMode="auto">
            <a:xfrm rot="18583957" flipH="1" flipV="1">
              <a:off x="2952709"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9" name="Oval 358"/>
            <p:cNvSpPr/>
            <p:nvPr/>
          </p:nvSpPr>
          <p:spPr bwMode="auto">
            <a:xfrm rot="18583957" flipH="1" flipV="1">
              <a:off x="3232864"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0" name="Oval 359"/>
            <p:cNvSpPr/>
            <p:nvPr/>
          </p:nvSpPr>
          <p:spPr bwMode="auto">
            <a:xfrm rot="18583957" flipH="1" flipV="1">
              <a:off x="3513811"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1" name="Oval 360"/>
            <p:cNvSpPr/>
            <p:nvPr/>
          </p:nvSpPr>
          <p:spPr bwMode="auto">
            <a:xfrm rot="18583957" flipH="1" flipV="1">
              <a:off x="3793961"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2" name="Oval 361"/>
            <p:cNvSpPr/>
            <p:nvPr/>
          </p:nvSpPr>
          <p:spPr bwMode="auto">
            <a:xfrm rot="18583957" flipH="1" flipV="1">
              <a:off x="4074908"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3" name="Oval 362"/>
            <p:cNvSpPr/>
            <p:nvPr/>
          </p:nvSpPr>
          <p:spPr bwMode="auto">
            <a:xfrm rot="18583957" flipH="1" flipV="1">
              <a:off x="4355063"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4" name="Oval 363"/>
            <p:cNvSpPr/>
            <p:nvPr/>
          </p:nvSpPr>
          <p:spPr bwMode="auto">
            <a:xfrm rot="18583957" flipH="1" flipV="1">
              <a:off x="4636009"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5" name="Oval 364"/>
            <p:cNvSpPr/>
            <p:nvPr/>
          </p:nvSpPr>
          <p:spPr bwMode="auto">
            <a:xfrm rot="18583957" flipH="1" flipV="1">
              <a:off x="4916159"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6" name="Oval 365"/>
            <p:cNvSpPr/>
            <p:nvPr/>
          </p:nvSpPr>
          <p:spPr bwMode="auto">
            <a:xfrm rot="18583957" flipH="1" flipV="1">
              <a:off x="5197105"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7" name="Oval 366"/>
            <p:cNvSpPr/>
            <p:nvPr/>
          </p:nvSpPr>
          <p:spPr bwMode="auto">
            <a:xfrm rot="18583957" flipH="1" flipV="1">
              <a:off x="5477261"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8" name="Oval 367"/>
            <p:cNvSpPr/>
            <p:nvPr/>
          </p:nvSpPr>
          <p:spPr bwMode="auto">
            <a:xfrm rot="18583957" flipH="1" flipV="1">
              <a:off x="5758208"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9" name="Oval 368"/>
            <p:cNvSpPr/>
            <p:nvPr/>
          </p:nvSpPr>
          <p:spPr bwMode="auto">
            <a:xfrm rot="18583957" flipH="1" flipV="1">
              <a:off x="6038357"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11" name="Group 26"/>
          <p:cNvGrpSpPr>
            <a:grpSpLocks/>
          </p:cNvGrpSpPr>
          <p:nvPr/>
        </p:nvGrpSpPr>
        <p:grpSpPr bwMode="auto">
          <a:xfrm>
            <a:off x="3003550" y="5054600"/>
            <a:ext cx="3267075" cy="284163"/>
            <a:chOff x="3003957" y="5022958"/>
            <a:chExt cx="3266598" cy="283447"/>
          </a:xfrm>
        </p:grpSpPr>
        <p:sp>
          <p:nvSpPr>
            <p:cNvPr id="371" name="Oval 370"/>
            <p:cNvSpPr/>
            <p:nvPr/>
          </p:nvSpPr>
          <p:spPr bwMode="auto">
            <a:xfrm rot="18583957" flipH="1" flipV="1">
              <a:off x="2952708"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2" name="Oval 371"/>
            <p:cNvSpPr/>
            <p:nvPr/>
          </p:nvSpPr>
          <p:spPr bwMode="auto">
            <a:xfrm rot="18583957" flipH="1" flipV="1">
              <a:off x="3232859"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3" name="Oval 372"/>
            <p:cNvSpPr/>
            <p:nvPr/>
          </p:nvSpPr>
          <p:spPr bwMode="auto">
            <a:xfrm rot="18583957" flipH="1" flipV="1">
              <a:off x="3513806"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4" name="Oval 373"/>
            <p:cNvSpPr/>
            <p:nvPr/>
          </p:nvSpPr>
          <p:spPr bwMode="auto">
            <a:xfrm rot="18583957" flipH="1" flipV="1">
              <a:off x="3793960"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5" name="Oval 374"/>
            <p:cNvSpPr/>
            <p:nvPr/>
          </p:nvSpPr>
          <p:spPr bwMode="auto">
            <a:xfrm rot="18583957" flipH="1" flipV="1">
              <a:off x="4074907"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6" name="Oval 375"/>
            <p:cNvSpPr/>
            <p:nvPr/>
          </p:nvSpPr>
          <p:spPr bwMode="auto">
            <a:xfrm rot="18583957" flipH="1" flipV="1">
              <a:off x="4355058"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7" name="Oval 376"/>
            <p:cNvSpPr/>
            <p:nvPr/>
          </p:nvSpPr>
          <p:spPr bwMode="auto">
            <a:xfrm rot="18583957" flipH="1" flipV="1">
              <a:off x="4636004"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8" name="Oval 377"/>
            <p:cNvSpPr/>
            <p:nvPr/>
          </p:nvSpPr>
          <p:spPr bwMode="auto">
            <a:xfrm rot="18583957" flipH="1" flipV="1">
              <a:off x="4916159"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9" name="Oval 378"/>
            <p:cNvSpPr/>
            <p:nvPr/>
          </p:nvSpPr>
          <p:spPr bwMode="auto">
            <a:xfrm rot="18583957" flipH="1" flipV="1">
              <a:off x="5197105"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0" name="Oval 379"/>
            <p:cNvSpPr/>
            <p:nvPr/>
          </p:nvSpPr>
          <p:spPr bwMode="auto">
            <a:xfrm rot="18583957" flipH="1" flipV="1">
              <a:off x="5477256"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1" name="Oval 380"/>
            <p:cNvSpPr/>
            <p:nvPr/>
          </p:nvSpPr>
          <p:spPr bwMode="auto">
            <a:xfrm rot="18583957" flipH="1" flipV="1">
              <a:off x="5758203"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2" name="Oval 381"/>
            <p:cNvSpPr/>
            <p:nvPr/>
          </p:nvSpPr>
          <p:spPr bwMode="auto">
            <a:xfrm rot="18583957" flipH="1" flipV="1">
              <a:off x="6038357"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12" name="Group 27"/>
          <p:cNvGrpSpPr>
            <a:grpSpLocks/>
          </p:cNvGrpSpPr>
          <p:nvPr/>
        </p:nvGrpSpPr>
        <p:grpSpPr bwMode="auto">
          <a:xfrm>
            <a:off x="3003550" y="5311775"/>
            <a:ext cx="3267075" cy="282575"/>
            <a:chOff x="3003958" y="5289641"/>
            <a:chExt cx="3266597" cy="283447"/>
          </a:xfrm>
        </p:grpSpPr>
        <p:sp>
          <p:nvSpPr>
            <p:cNvPr id="384" name="Oval 383"/>
            <p:cNvSpPr/>
            <p:nvPr/>
          </p:nvSpPr>
          <p:spPr bwMode="auto">
            <a:xfrm rot="18583957" flipH="1" flipV="1">
              <a:off x="2952709"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5" name="Oval 384"/>
            <p:cNvSpPr/>
            <p:nvPr/>
          </p:nvSpPr>
          <p:spPr bwMode="auto">
            <a:xfrm rot="18583957" flipH="1" flipV="1">
              <a:off x="3232864"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6" name="Oval 385"/>
            <p:cNvSpPr/>
            <p:nvPr/>
          </p:nvSpPr>
          <p:spPr bwMode="auto">
            <a:xfrm rot="18583957" flipH="1" flipV="1">
              <a:off x="3513811"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7" name="Oval 386"/>
            <p:cNvSpPr/>
            <p:nvPr/>
          </p:nvSpPr>
          <p:spPr bwMode="auto">
            <a:xfrm rot="18583957" flipH="1" flipV="1">
              <a:off x="3793961"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8" name="Oval 387"/>
            <p:cNvSpPr/>
            <p:nvPr/>
          </p:nvSpPr>
          <p:spPr bwMode="auto">
            <a:xfrm rot="18583957" flipH="1" flipV="1">
              <a:off x="4074908"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9" name="Oval 388"/>
            <p:cNvSpPr/>
            <p:nvPr/>
          </p:nvSpPr>
          <p:spPr bwMode="auto">
            <a:xfrm rot="18583957" flipH="1" flipV="1">
              <a:off x="4355063"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0" name="Oval 389"/>
            <p:cNvSpPr/>
            <p:nvPr/>
          </p:nvSpPr>
          <p:spPr bwMode="auto">
            <a:xfrm rot="18583957" flipH="1" flipV="1">
              <a:off x="4636009"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1" name="Oval 390"/>
            <p:cNvSpPr/>
            <p:nvPr/>
          </p:nvSpPr>
          <p:spPr bwMode="auto">
            <a:xfrm rot="18583957" flipH="1" flipV="1">
              <a:off x="4916159"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2" name="Oval 391"/>
            <p:cNvSpPr/>
            <p:nvPr/>
          </p:nvSpPr>
          <p:spPr bwMode="auto">
            <a:xfrm rot="18583957" flipH="1" flipV="1">
              <a:off x="5197105"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3" name="Oval 392"/>
            <p:cNvSpPr/>
            <p:nvPr/>
          </p:nvSpPr>
          <p:spPr bwMode="auto">
            <a:xfrm rot="18583957" flipH="1" flipV="1">
              <a:off x="5477261"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4" name="Oval 393"/>
            <p:cNvSpPr/>
            <p:nvPr/>
          </p:nvSpPr>
          <p:spPr bwMode="auto">
            <a:xfrm rot="18583957" flipH="1" flipV="1">
              <a:off x="5758208"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5" name="Oval 394"/>
            <p:cNvSpPr/>
            <p:nvPr/>
          </p:nvSpPr>
          <p:spPr bwMode="auto">
            <a:xfrm rot="18583957" flipH="1" flipV="1">
              <a:off x="6038357"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13" name="Group 28"/>
          <p:cNvGrpSpPr>
            <a:grpSpLocks/>
          </p:cNvGrpSpPr>
          <p:nvPr/>
        </p:nvGrpSpPr>
        <p:grpSpPr bwMode="auto">
          <a:xfrm>
            <a:off x="3005138" y="5567363"/>
            <a:ext cx="3265487" cy="284162"/>
            <a:chOff x="3004726" y="5557258"/>
            <a:chExt cx="3265386" cy="283448"/>
          </a:xfrm>
        </p:grpSpPr>
        <p:sp>
          <p:nvSpPr>
            <p:cNvPr id="397" name="Oval 396"/>
            <p:cNvSpPr/>
            <p:nvPr/>
          </p:nvSpPr>
          <p:spPr bwMode="auto">
            <a:xfrm rot="18583957" flipH="1" flipV="1">
              <a:off x="2952693"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8" name="Oval 397"/>
            <p:cNvSpPr/>
            <p:nvPr/>
          </p:nvSpPr>
          <p:spPr bwMode="auto">
            <a:xfrm rot="18583957" flipH="1" flipV="1">
              <a:off x="3232876" y="560850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9" name="Oval 398"/>
            <p:cNvSpPr/>
            <p:nvPr/>
          </p:nvSpPr>
          <p:spPr bwMode="auto">
            <a:xfrm rot="18583957" flipH="1" flipV="1">
              <a:off x="3513854" y="560850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0" name="Oval 399"/>
            <p:cNvSpPr/>
            <p:nvPr/>
          </p:nvSpPr>
          <p:spPr bwMode="auto">
            <a:xfrm rot="18583957" flipH="1" flipV="1">
              <a:off x="3794042"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1" name="Oval 400"/>
            <p:cNvSpPr/>
            <p:nvPr/>
          </p:nvSpPr>
          <p:spPr bwMode="auto">
            <a:xfrm rot="18583957" flipH="1" flipV="1">
              <a:off x="4075021" y="560929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2" name="Oval 401"/>
            <p:cNvSpPr/>
            <p:nvPr/>
          </p:nvSpPr>
          <p:spPr bwMode="auto">
            <a:xfrm rot="18583957" flipH="1" flipV="1">
              <a:off x="4355203" y="560850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3" name="Oval 402"/>
            <p:cNvSpPr/>
            <p:nvPr/>
          </p:nvSpPr>
          <p:spPr bwMode="auto">
            <a:xfrm rot="18583957" flipH="1" flipV="1">
              <a:off x="4636182" y="560850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4" name="Oval 403"/>
            <p:cNvSpPr/>
            <p:nvPr/>
          </p:nvSpPr>
          <p:spPr bwMode="auto">
            <a:xfrm rot="18583957" flipH="1" flipV="1">
              <a:off x="4916369" y="560929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5" name="Oval 404"/>
            <p:cNvSpPr/>
            <p:nvPr/>
          </p:nvSpPr>
          <p:spPr bwMode="auto">
            <a:xfrm rot="18583957" flipH="1" flipV="1">
              <a:off x="5197349"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6" name="Oval 405"/>
            <p:cNvSpPr/>
            <p:nvPr/>
          </p:nvSpPr>
          <p:spPr bwMode="auto">
            <a:xfrm rot="18583957" flipH="1" flipV="1">
              <a:off x="5477531" y="560850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7" name="Oval 406"/>
            <p:cNvSpPr/>
            <p:nvPr/>
          </p:nvSpPr>
          <p:spPr bwMode="auto">
            <a:xfrm rot="18583957" flipH="1" flipV="1">
              <a:off x="5758509" y="560850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8" name="Oval 407"/>
            <p:cNvSpPr/>
            <p:nvPr/>
          </p:nvSpPr>
          <p:spPr bwMode="auto">
            <a:xfrm rot="18583957" flipH="1" flipV="1">
              <a:off x="6038698"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14" name="Group 21"/>
          <p:cNvGrpSpPr>
            <a:grpSpLocks/>
          </p:cNvGrpSpPr>
          <p:nvPr/>
        </p:nvGrpSpPr>
        <p:grpSpPr bwMode="auto">
          <a:xfrm>
            <a:off x="3005138" y="3773488"/>
            <a:ext cx="3265487" cy="282575"/>
            <a:chOff x="3004726" y="3688900"/>
            <a:chExt cx="3265386" cy="283448"/>
          </a:xfrm>
        </p:grpSpPr>
        <p:sp>
          <p:nvSpPr>
            <p:cNvPr id="410" name="Oval 409"/>
            <p:cNvSpPr/>
            <p:nvPr/>
          </p:nvSpPr>
          <p:spPr bwMode="auto">
            <a:xfrm rot="18583957" flipH="1" flipV="1">
              <a:off x="2952693"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1" name="Oval 410"/>
            <p:cNvSpPr/>
            <p:nvPr/>
          </p:nvSpPr>
          <p:spPr bwMode="auto">
            <a:xfrm rot="18583957" flipH="1" flipV="1">
              <a:off x="3232881" y="3740137"/>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2" name="Oval 411"/>
            <p:cNvSpPr/>
            <p:nvPr/>
          </p:nvSpPr>
          <p:spPr bwMode="auto">
            <a:xfrm rot="18583957" flipH="1" flipV="1">
              <a:off x="3513859" y="3740137"/>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3" name="Oval 412"/>
            <p:cNvSpPr/>
            <p:nvPr/>
          </p:nvSpPr>
          <p:spPr bwMode="auto">
            <a:xfrm rot="18583957" flipH="1" flipV="1">
              <a:off x="3794042"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4" name="Oval 413"/>
            <p:cNvSpPr/>
            <p:nvPr/>
          </p:nvSpPr>
          <p:spPr bwMode="auto">
            <a:xfrm rot="18583957" flipH="1" flipV="1">
              <a:off x="4075020" y="374093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5" name="Oval 414"/>
            <p:cNvSpPr/>
            <p:nvPr/>
          </p:nvSpPr>
          <p:spPr bwMode="auto">
            <a:xfrm rot="18583957" flipH="1" flipV="1">
              <a:off x="4355208" y="3740137"/>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6" name="Oval 415"/>
            <p:cNvSpPr/>
            <p:nvPr/>
          </p:nvSpPr>
          <p:spPr bwMode="auto">
            <a:xfrm rot="18583957" flipH="1" flipV="1">
              <a:off x="4636187" y="3740137"/>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7" name="Oval 416"/>
            <p:cNvSpPr/>
            <p:nvPr/>
          </p:nvSpPr>
          <p:spPr bwMode="auto">
            <a:xfrm rot="18583957" flipH="1" flipV="1">
              <a:off x="4916369" y="374093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8" name="Oval 417"/>
            <p:cNvSpPr/>
            <p:nvPr/>
          </p:nvSpPr>
          <p:spPr bwMode="auto">
            <a:xfrm rot="18583957" flipH="1" flipV="1">
              <a:off x="5197348"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9" name="Oval 418"/>
            <p:cNvSpPr/>
            <p:nvPr/>
          </p:nvSpPr>
          <p:spPr bwMode="auto">
            <a:xfrm rot="18583957" flipH="1" flipV="1">
              <a:off x="5477536" y="3740137"/>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0" name="Oval 419"/>
            <p:cNvSpPr/>
            <p:nvPr/>
          </p:nvSpPr>
          <p:spPr bwMode="auto">
            <a:xfrm rot="18583957" flipH="1" flipV="1">
              <a:off x="5758514" y="3740137"/>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1" name="Oval 420"/>
            <p:cNvSpPr/>
            <p:nvPr/>
          </p:nvSpPr>
          <p:spPr bwMode="auto">
            <a:xfrm rot="18583957" flipH="1" flipV="1">
              <a:off x="6038697"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106515" name="Rectangle 2"/>
          <p:cNvSpPr>
            <a:spLocks noGrp="1" noChangeArrowheads="1"/>
          </p:cNvSpPr>
          <p:nvPr>
            <p:ph type="title"/>
          </p:nvPr>
        </p:nvSpPr>
        <p:spPr>
          <a:xfrm>
            <a:off x="457200" y="20638"/>
            <a:ext cx="8229600" cy="1730375"/>
          </a:xfrm>
        </p:spPr>
        <p:txBody>
          <a:bodyPr/>
          <a:lstStyle/>
          <a:p>
            <a:pPr eaLnBrk="1" hangingPunct="1"/>
            <a:r>
              <a:rPr lang="en-US" altLang="en-US" smtClean="0">
                <a:solidFill>
                  <a:schemeClr val="tx1"/>
                </a:solidFill>
              </a:rPr>
              <a:t>Elastic deformation</a:t>
            </a:r>
            <a:br>
              <a:rPr lang="en-US" altLang="en-US" smtClean="0">
                <a:solidFill>
                  <a:schemeClr val="tx1"/>
                </a:solidFill>
              </a:rPr>
            </a:br>
            <a:r>
              <a:rPr lang="en-US" altLang="en-US" smtClean="0">
                <a:solidFill>
                  <a:schemeClr val="tx1"/>
                </a:solidFill>
              </a:rPr>
              <a:t>= non-isomorphism</a:t>
            </a:r>
          </a:p>
        </p:txBody>
      </p:sp>
    </p:spTree>
    <p:extLst>
      <p:ext uri="{BB962C8B-B14F-4D97-AF65-F5344CB8AC3E}">
        <p14:creationId xmlns:p14="http://schemas.microsoft.com/office/powerpoint/2010/main" val="2823175525"/>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598</TotalTime>
  <Words>6633</Words>
  <Application>Microsoft Office PowerPoint</Application>
  <PresentationFormat>On-screen Show (4:3)</PresentationFormat>
  <Paragraphs>1452</Paragraphs>
  <Slides>230</Slides>
  <Notes>5</Notes>
  <HiddenSlides>14</HiddenSlides>
  <MMClips>3</MMClips>
  <ScaleCrop>false</ScaleCrop>
  <HeadingPairs>
    <vt:vector size="8" baseType="variant">
      <vt:variant>
        <vt:lpstr>Fonts Used</vt:lpstr>
      </vt:variant>
      <vt:variant>
        <vt:i4>1</vt:i4>
      </vt:variant>
      <vt:variant>
        <vt:lpstr>Theme</vt:lpstr>
      </vt:variant>
      <vt:variant>
        <vt:i4>3</vt:i4>
      </vt:variant>
      <vt:variant>
        <vt:lpstr>Embedded OLE Servers</vt:lpstr>
      </vt:variant>
      <vt:variant>
        <vt:i4>5</vt:i4>
      </vt:variant>
      <vt:variant>
        <vt:lpstr>Slide Titles</vt:lpstr>
      </vt:variant>
      <vt:variant>
        <vt:i4>230</vt:i4>
      </vt:variant>
    </vt:vector>
  </HeadingPairs>
  <TitlesOfParts>
    <vt:vector size="239" baseType="lpstr">
      <vt:lpstr>Arial</vt:lpstr>
      <vt:lpstr>Default Design</vt:lpstr>
      <vt:lpstr>Office Theme</vt:lpstr>
      <vt:lpstr>1_Default Design</vt:lpstr>
      <vt:lpstr>Microsoft Graph Chart</vt:lpstr>
      <vt:lpstr>Microsoft Equation 3.0</vt:lpstr>
      <vt:lpstr>Chart</vt:lpstr>
      <vt:lpstr>Adobe Photoshop Image</vt:lpstr>
      <vt:lpstr>Equation</vt:lpstr>
      <vt:lpstr>Recent Developments</vt:lpstr>
      <vt:lpstr>ALS 8.3.1 optics</vt:lpstr>
      <vt:lpstr>ALS 8.3.1 optics</vt:lpstr>
      <vt:lpstr>PowerPoint Presentation</vt:lpstr>
      <vt:lpstr>Beam Flicker</vt:lpstr>
      <vt:lpstr>Beam Flicker</vt:lpstr>
      <vt:lpstr>Beam Flicker</vt:lpstr>
      <vt:lpstr>Beam Flicker</vt:lpstr>
      <vt:lpstr>Beam Flicker</vt:lpstr>
      <vt:lpstr>Beam Flicker</vt:lpstr>
      <vt:lpstr>Beam Flicker</vt:lpstr>
      <vt:lpstr>Beam Flicker</vt:lpstr>
      <vt:lpstr>Beam Flicker</vt:lpstr>
      <vt:lpstr>Beam Flicker</vt:lpstr>
      <vt:lpstr>Beam Flicker</vt:lpstr>
      <vt:lpstr>Beam Flicker</vt:lpstr>
      <vt:lpstr>Minimum exposure time</vt:lpstr>
      <vt:lpstr>Optimal exposure time (faint spots)</vt:lpstr>
      <vt:lpstr>PowerPoint Presentation</vt:lpstr>
      <vt:lpstr>PowerPoint Presentation</vt:lpstr>
      <vt:lpstr>PowerPoint Presentation</vt:lpstr>
      <vt:lpstr>Types of Rad Damage</vt:lpstr>
      <vt:lpstr>PowerPoint Presentation</vt:lpstr>
      <vt:lpstr>PowerPoint Presentation</vt:lpstr>
      <vt:lpstr>PowerPoint Presentation</vt:lpstr>
      <vt:lpstr>10 MGy/Å</vt:lpstr>
      <vt:lpstr>PowerPoint Presentation</vt:lpstr>
      <vt:lpstr>Dose-doubling concentration</vt:lpstr>
      <vt:lpstr>Dose-doubling concentration</vt:lpstr>
      <vt:lpstr>Riso vs dose</vt:lpstr>
      <vt:lpstr>Riso vs dose</vt:lpstr>
      <vt:lpstr>Specific damage</vt:lpstr>
      <vt:lpstr>Specific damage</vt:lpstr>
      <vt:lpstr>Specific damage</vt:lpstr>
      <vt:lpstr>Specific damage</vt:lpstr>
      <vt:lpstr>No Damage in the Dark!</vt:lpstr>
      <vt:lpstr>No Damage in the Dark!</vt:lpstr>
      <vt:lpstr>Damage is fast!</vt:lpstr>
      <vt:lpstr>Damage is fast!</vt:lpstr>
      <vt:lpstr>Specific damage “rate”</vt:lpstr>
      <vt:lpstr>PowerPoint Presentation</vt:lpstr>
      <vt:lpstr>PowerPoint Presentation</vt:lpstr>
      <vt:lpstr>PowerPoint Presentation</vt:lpstr>
      <vt:lpstr>Multi-crystal future?</vt:lpstr>
      <vt:lpstr>140-fold multiplicity</vt:lpstr>
      <vt:lpstr>PowerPoint Presentation</vt:lpstr>
      <vt:lpstr>140-fold multiplicity</vt:lpstr>
      <vt:lpstr>140-fold multiplicity</vt:lpstr>
      <vt:lpstr>140-fold multiplicity</vt:lpstr>
      <vt:lpstr>140-fold multiplicity</vt:lpstr>
      <vt:lpstr>Discerning Na+ from Mg++</vt:lpstr>
      <vt:lpstr>140-fold multiplicity</vt:lpstr>
      <vt:lpstr>140-fold multiplicity</vt:lpstr>
      <vt:lpstr>140-fold multiplicity</vt:lpstr>
      <vt:lpstr>Suggested anomalous protocol:</vt:lpstr>
      <vt:lpstr>PowerPoint Presentation</vt:lpstr>
      <vt:lpstr>PowerPoint Presentation</vt:lpstr>
      <vt:lpstr>X-ray scattering “rules”:</vt:lpstr>
      <vt:lpstr>Si(111) vs multilayers</vt:lpstr>
      <vt:lpstr>Wide-bandpass MX?</vt:lpstr>
      <vt:lpstr>Adjustable bandpass</vt:lpstr>
      <vt:lpstr>Adjustable bandpass</vt:lpstr>
      <vt:lpstr>Adjustable bandpass</vt:lpstr>
      <vt:lpstr>Adjustable bandpass</vt:lpstr>
      <vt:lpstr>PowerPoint Presentation</vt:lpstr>
      <vt:lpstr>Multi-crystal strategies</vt:lpstr>
      <vt:lpstr>PowerPoint Presentation</vt:lpstr>
      <vt:lpstr>PowerPoint Presentation</vt:lpstr>
      <vt:lpstr>PowerPoint Presentation</vt:lpstr>
      <vt:lpstr>PowerPoint Presentation</vt:lpstr>
      <vt:lpstr>Non-isomorphism in lysozyme</vt:lpstr>
      <vt:lpstr>PowerPoint Presentation</vt:lpstr>
      <vt:lpstr>Non-isomorphism = dehydration?</vt:lpstr>
      <vt:lpstr>Response to dehydration</vt:lpstr>
      <vt:lpstr>Response to dehydration</vt:lpstr>
      <vt:lpstr>Response to dehydration</vt:lpstr>
      <vt:lpstr>Response to dehydration</vt:lpstr>
      <vt:lpstr>Response to dehydration</vt:lpstr>
      <vt:lpstr>Response to dehydration</vt:lpstr>
      <vt:lpstr>Response to dehydration</vt:lpstr>
      <vt:lpstr>Response to dehydration</vt:lpstr>
      <vt:lpstr>Ostwald Ripening</vt:lpstr>
      <vt:lpstr>… but does it work for membrane proteins?</vt:lpstr>
      <vt:lpstr>opened drop: you have ~30 seconds!</vt:lpstr>
      <vt:lpstr>opened drop: you have ~30 seconds!</vt:lpstr>
      <vt:lpstr>oiled drop: you have ~3 hours</vt:lpstr>
      <vt:lpstr>Dabbing to remove excess</vt:lpstr>
      <vt:lpstr>Dabbing to remove excess</vt:lpstr>
      <vt:lpstr>Dabbing to remove excess</vt:lpstr>
      <vt:lpstr>Dabbing to remove excess</vt:lpstr>
      <vt:lpstr>Dabbing to remove excess</vt:lpstr>
      <vt:lpstr>Dabbing to remove excess</vt:lpstr>
      <vt:lpstr>Dabbing to remove excess</vt:lpstr>
      <vt:lpstr>My crystal “dissolved” in the oil!</vt:lpstr>
      <vt:lpstr>plunge cooling</vt:lpstr>
      <vt:lpstr>plunge cooling</vt:lpstr>
      <vt:lpstr>Warkentin method</vt:lpstr>
      <vt:lpstr>Elastic deformation = non-isomorphism</vt:lpstr>
      <vt:lpstr>Elastic deformation = non-isomorphism</vt:lpstr>
      <vt:lpstr>Plastic deformation = poor diffraction</vt:lpstr>
      <vt:lpstr>Plastic deformation = poor diffraction</vt:lpstr>
      <vt:lpstr>Now What?</vt:lpstr>
      <vt:lpstr>Ways to improve diffraction</vt:lpstr>
      <vt:lpstr>Proteins move</vt:lpstr>
      <vt:lpstr>Muybridge’s galloping horse (1878)</vt:lpstr>
      <vt:lpstr>average structure: galloping horse</vt:lpstr>
      <vt:lpstr>average structure: galloping horse</vt:lpstr>
      <vt:lpstr>Horse: real and reciprocal</vt:lpstr>
      <vt:lpstr>Supporting a model with data</vt:lpstr>
      <vt:lpstr>Molecular Dynamics Simulation</vt:lpstr>
      <vt:lpstr>30 conformers from 24,000</vt:lpstr>
      <vt:lpstr>Electron density from 24,000 conformers</vt:lpstr>
      <vt:lpstr>Regular model with real data!</vt:lpstr>
      <vt:lpstr>Molecular Dynamics vs Observation</vt:lpstr>
      <vt:lpstr>Molecular Dynamics vs Observation</vt:lpstr>
      <vt:lpstr>Molecular Dynamics vs Observation</vt:lpstr>
      <vt:lpstr>Molecular Dynamics vs Observation</vt:lpstr>
      <vt:lpstr>MD-predicted water structure</vt:lpstr>
      <vt:lpstr>MD-predicted water structure</vt:lpstr>
      <vt:lpstr>MD-predicted Val rotamer</vt:lpstr>
      <vt:lpstr>MD-predicted Val rotamer</vt:lpstr>
      <vt:lpstr>Molecular Dynamics Simulation</vt:lpstr>
      <vt:lpstr>Electron density from 24,000 conformers</vt:lpstr>
      <vt:lpstr>MLFSOM simulation</vt:lpstr>
      <vt:lpstr>Map from simulated data</vt:lpstr>
      <vt:lpstr>The “right” difference map</vt:lpstr>
      <vt:lpstr>Real data!</vt:lpstr>
      <vt:lpstr>Ringer: systematic map sampling</vt:lpstr>
      <vt:lpstr>Ringer: systematic map sampling</vt:lpstr>
      <vt:lpstr>Ringer: systematic map sampling</vt:lpstr>
      <vt:lpstr>Ringer: systematic map sampling</vt:lpstr>
      <vt:lpstr>Ringer: systematic map sampling</vt:lpstr>
      <vt:lpstr>Disorder is not noise</vt:lpstr>
      <vt:lpstr>"error bar" for electron density</vt:lpstr>
      <vt:lpstr>"error bar" for electron density</vt:lpstr>
      <vt:lpstr>"error bar" for electron density</vt:lpstr>
      <vt:lpstr>"error bar" for electron density</vt:lpstr>
      <vt:lpstr>"error bar" for electron density</vt:lpstr>
      <vt:lpstr>"error bar" for electron density</vt:lpstr>
      <vt:lpstr>"error bar" for electron density</vt:lpstr>
      <vt:lpstr>"error bar" for electron density</vt:lpstr>
      <vt:lpstr>"error bar" for electron density</vt:lpstr>
      <vt:lpstr>How does the “error” compare to “sigma”?</vt:lpstr>
      <vt:lpstr>How does the “error” compare to “sigma”?</vt:lpstr>
      <vt:lpstr>1 “sigma” is not a good criterion</vt:lpstr>
      <vt:lpstr>1.0 “sigma” multi-conformer (4nx4)</vt:lpstr>
      <vt:lpstr>7x noise  multi-conformer (4nx4)</vt:lpstr>
      <vt:lpstr>1.0 “sigma” no ligand built (2pxr)</vt:lpstr>
      <vt:lpstr>1.0 “sigma” multi-conformer (4nx4)</vt:lpstr>
      <vt:lpstr>7x noise  multi-conformer (4nx4)</vt:lpstr>
      <vt:lpstr>7x noise   no ligand built   (2pxr)</vt:lpstr>
      <vt:lpstr>Summary</vt:lpstr>
      <vt:lpstr>Classes of error in MX</vt:lpstr>
      <vt:lpstr>attenuation factor</vt:lpstr>
      <vt:lpstr>attenuation factor</vt:lpstr>
      <vt:lpstr>attenuation factor</vt:lpstr>
      <vt:lpstr>attenuation factor</vt:lpstr>
      <vt:lpstr>Where do photons go?</vt:lpstr>
      <vt:lpstr>Classes of error in MX</vt:lpstr>
      <vt:lpstr>Beam Flicker</vt:lpstr>
      <vt:lpstr>Beam Flicker</vt:lpstr>
      <vt:lpstr>Beam Flicker</vt:lpstr>
      <vt:lpstr>Beam Flicker</vt:lpstr>
      <vt:lpstr>Beam Flicker</vt:lpstr>
      <vt:lpstr>Beam Flicker</vt:lpstr>
      <vt:lpstr>Beam Flicker</vt:lpstr>
      <vt:lpstr>Beam Flicker</vt:lpstr>
      <vt:lpstr>Beam Flicker</vt:lpstr>
      <vt:lpstr>Beam Flicker</vt:lpstr>
      <vt:lpstr>Beam Flicker</vt:lpstr>
      <vt:lpstr>Beam Flicker</vt:lpstr>
      <vt:lpstr>Beam Flicker</vt:lpstr>
      <vt:lpstr>Classes of error in MX</vt:lpstr>
      <vt:lpstr>Shutter Jitter</vt:lpstr>
      <vt:lpstr>Shutter Jitter</vt:lpstr>
      <vt:lpstr>Shutter Jitter</vt:lpstr>
      <vt:lpstr>Shutter Jitter</vt:lpstr>
      <vt:lpstr>Shutter Jitter</vt:lpstr>
      <vt:lpstr>Classes of error in MX</vt:lpstr>
      <vt:lpstr>xtal vibration noise</vt:lpstr>
      <vt:lpstr>xtal vibration noise</vt:lpstr>
      <vt:lpstr>xtal vibration noise</vt:lpstr>
      <vt:lpstr>xtal vibration noise</vt:lpstr>
      <vt:lpstr>xtal vibration noise</vt:lpstr>
      <vt:lpstr>xtal vibration noise</vt:lpstr>
      <vt:lpstr>xtal vibration noise</vt:lpstr>
      <vt:lpstr>xtal vibration noise</vt:lpstr>
      <vt:lpstr>xtal vibration noise</vt:lpstr>
      <vt:lpstr>xtal vibration noise</vt:lpstr>
      <vt:lpstr>Classes of error in MX</vt:lpstr>
      <vt:lpstr>Detector calibration</vt:lpstr>
      <vt:lpstr>Detector calibration</vt:lpstr>
      <vt:lpstr>Detector calibration</vt:lpstr>
      <vt:lpstr>Detector calibration</vt:lpstr>
      <vt:lpstr>Detector calibration</vt:lpstr>
      <vt:lpstr>Detector calibration</vt:lpstr>
      <vt:lpstr>Detector calibration</vt:lpstr>
      <vt:lpstr>Detector calibration: 7247 eV</vt:lpstr>
      <vt:lpstr>Detector calibration: 7235 eV</vt:lpstr>
      <vt:lpstr>Detector calibration: ALS 8.3.1</vt:lpstr>
      <vt:lpstr>Detector calibration errors: detector 2</vt:lpstr>
      <vt:lpstr>Detector calibration errors: detector 3</vt:lpstr>
      <vt:lpstr>Detector calibration</vt:lpstr>
      <vt:lpstr>Detector calibration</vt:lpstr>
      <vt:lpstr>PowerPoint Presentation</vt:lpstr>
      <vt:lpstr>PowerPoint Presentation</vt:lpstr>
      <vt:lpstr>Detector calibration</vt:lpstr>
      <vt:lpstr>Calibration Error</vt:lpstr>
      <vt:lpstr>Calibration Error</vt:lpstr>
      <vt:lpstr>Calibration Error</vt:lpstr>
      <vt:lpstr>Calibration Error</vt:lpstr>
      <vt:lpstr>Calibration Error</vt:lpstr>
      <vt:lpstr>Calibration Error</vt:lpstr>
      <vt:lpstr>Calibration Error</vt:lpstr>
      <vt:lpstr>Calibration Error</vt:lpstr>
      <vt:lpstr>Calibration Error</vt:lpstr>
      <vt:lpstr>Calibration Error</vt:lpstr>
      <vt:lpstr>Calibration Error</vt:lpstr>
      <vt:lpstr>Detector calibration errors</vt:lpstr>
      <vt:lpstr>Calibration Error: Q315r vs Pilatus</vt:lpstr>
      <vt:lpstr>What is holding us back?</vt:lpstr>
      <vt:lpstr>What is holding us back?</vt:lpstr>
      <vt:lpstr>PowerPoint Presentation</vt:lpstr>
      <vt:lpstr>PowerPoint Presentation</vt:lpstr>
      <vt:lpstr>PowerPoint Presentation</vt:lpstr>
      <vt:lpstr>PowerPoint Presentation</vt:lpstr>
      <vt:lpstr>PowerPoint Presentation</vt:lpstr>
      <vt:lpstr>Fractional error</vt:lpstr>
      <vt:lpstr>PowerPoint Presentation</vt:lpstr>
      <vt:lpstr>Dose slicing</vt:lpstr>
    </vt:vector>
  </TitlesOfParts>
  <Company>Advance Light Source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Lattice Comparison Test</dc:title>
  <dc:creator>James Holton</dc:creator>
  <cp:lastModifiedBy>JMHolton</cp:lastModifiedBy>
  <cp:revision>28</cp:revision>
  <dcterms:created xsi:type="dcterms:W3CDTF">2013-06-25T16:58:40Z</dcterms:created>
  <dcterms:modified xsi:type="dcterms:W3CDTF">2014-01-10T00:11:11Z</dcterms:modified>
</cp:coreProperties>
</file>