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55" r:id="rId3"/>
    <p:sldId id="354" r:id="rId4"/>
    <p:sldId id="367" r:id="rId5"/>
    <p:sldId id="344" r:id="rId6"/>
    <p:sldId id="299" r:id="rId7"/>
    <p:sldId id="347" r:id="rId8"/>
    <p:sldId id="348" r:id="rId9"/>
    <p:sldId id="342" r:id="rId10"/>
    <p:sldId id="305" r:id="rId11"/>
    <p:sldId id="291" r:id="rId12"/>
    <p:sldId id="340" r:id="rId13"/>
    <p:sldId id="321" r:id="rId14"/>
    <p:sldId id="331" r:id="rId15"/>
    <p:sldId id="335" r:id="rId16"/>
    <p:sldId id="336" r:id="rId17"/>
    <p:sldId id="337" r:id="rId18"/>
    <p:sldId id="333" r:id="rId19"/>
    <p:sldId id="307" r:id="rId20"/>
    <p:sldId id="278" r:id="rId21"/>
    <p:sldId id="309" r:id="rId22"/>
    <p:sldId id="330" r:id="rId23"/>
    <p:sldId id="349" r:id="rId24"/>
    <p:sldId id="311" r:id="rId25"/>
    <p:sldId id="312" r:id="rId26"/>
    <p:sldId id="313" r:id="rId27"/>
    <p:sldId id="314" r:id="rId28"/>
    <p:sldId id="316" r:id="rId29"/>
    <p:sldId id="315" r:id="rId30"/>
    <p:sldId id="317" r:id="rId31"/>
    <p:sldId id="318" r:id="rId32"/>
    <p:sldId id="350" r:id="rId33"/>
    <p:sldId id="277" r:id="rId34"/>
    <p:sldId id="280" r:id="rId35"/>
    <p:sldId id="368" r:id="rId36"/>
    <p:sldId id="281" r:id="rId37"/>
    <p:sldId id="284" r:id="rId38"/>
    <p:sldId id="285" r:id="rId39"/>
    <p:sldId id="286" r:id="rId40"/>
    <p:sldId id="288" r:id="rId41"/>
    <p:sldId id="324" r:id="rId42"/>
    <p:sldId id="325" r:id="rId43"/>
    <p:sldId id="341" r:id="rId44"/>
    <p:sldId id="356" r:id="rId45"/>
    <p:sldId id="351" r:id="rId46"/>
    <p:sldId id="352" r:id="rId47"/>
    <p:sldId id="353" r:id="rId48"/>
    <p:sldId id="345" r:id="rId49"/>
    <p:sldId id="369" r:id="rId50"/>
    <p:sldId id="357" r:id="rId51"/>
    <p:sldId id="358" r:id="rId52"/>
    <p:sldId id="359" r:id="rId53"/>
    <p:sldId id="360" r:id="rId54"/>
    <p:sldId id="361" r:id="rId55"/>
    <p:sldId id="362" r:id="rId56"/>
    <p:sldId id="363" r:id="rId57"/>
    <p:sldId id="364" r:id="rId58"/>
    <p:sldId id="365" r:id="rId59"/>
    <p:sldId id="366" r:id="rId60"/>
    <p:sldId id="319" r:id="rId61"/>
    <p:sldId id="320" r:id="rId62"/>
    <p:sldId id="257" r:id="rId63"/>
    <p:sldId id="273" r:id="rId64"/>
    <p:sldId id="274" r:id="rId65"/>
    <p:sldId id="275" r:id="rId66"/>
    <p:sldId id="258" r:id="rId67"/>
    <p:sldId id="259" r:id="rId68"/>
    <p:sldId id="260" r:id="rId69"/>
    <p:sldId id="261" r:id="rId70"/>
    <p:sldId id="262" r:id="rId71"/>
    <p:sldId id="263" r:id="rId72"/>
    <p:sldId id="264" r:id="rId73"/>
    <p:sldId id="265" r:id="rId74"/>
    <p:sldId id="266" r:id="rId75"/>
    <p:sldId id="267" r:id="rId76"/>
    <p:sldId id="268" r:id="rId77"/>
    <p:sldId id="269" r:id="rId78"/>
    <p:sldId id="270" r:id="rId79"/>
    <p:sldId id="271" r:id="rId80"/>
    <p:sldId id="272" r:id="rId81"/>
    <p:sldId id="279" r:id="rId82"/>
    <p:sldId id="339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275BCD"/>
    <a:srgbClr val="FF5050"/>
    <a:srgbClr val="9F9F9F"/>
    <a:srgbClr val="006600"/>
    <a:srgbClr val="A50021"/>
    <a:srgbClr val="B91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 autoAdjust="0"/>
    <p:restoredTop sz="94660"/>
  </p:normalViewPr>
  <p:slideViewPr>
    <p:cSldViewPr snapToGrid="0">
      <p:cViewPr>
        <p:scale>
          <a:sx n="80" d="100"/>
          <a:sy n="80" d="100"/>
        </p:scale>
        <p:origin x="-994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189888"/>
        <c:axId val="150482944"/>
      </c:scatterChart>
      <c:valAx>
        <c:axId val="167189888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0482944"/>
        <c:crossesAt val="1.0000000000000001E-5"/>
        <c:crossBetween val="midCat"/>
        <c:majorUnit val="1"/>
      </c:valAx>
      <c:valAx>
        <c:axId val="150482944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7189888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546304"/>
        <c:axId val="150547840"/>
      </c:scatterChart>
      <c:valAx>
        <c:axId val="150546304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0547840"/>
        <c:crossesAt val="1.0000000000000001E-5"/>
        <c:crossBetween val="midCat"/>
        <c:majorUnit val="1"/>
      </c:valAx>
      <c:valAx>
        <c:axId val="150547840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0546304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 params</c:v>
                </c:pt>
              </c:strCache>
            </c:strRef>
          </c:tx>
          <c:spPr>
            <a:ln w="30356">
              <a:solidFill>
                <a:srgbClr val="808000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Sheet1!$E$2:$E$306</c:f>
              <c:numCache>
                <c:formatCode>General</c:formatCode>
                <c:ptCount val="305"/>
                <c:pt idx="0">
                  <c:v>0.28280699999999998</c:v>
                </c:pt>
                <c:pt idx="1">
                  <c:v>0.37053599999999998</c:v>
                </c:pt>
                <c:pt idx="2">
                  <c:v>0.43452299999999999</c:v>
                </c:pt>
                <c:pt idx="3">
                  <c:v>0.474769</c:v>
                </c:pt>
                <c:pt idx="4">
                  <c:v>0.49127399999999999</c:v>
                </c:pt>
                <c:pt idx="5">
                  <c:v>0.48403600000000002</c:v>
                </c:pt>
                <c:pt idx="6">
                  <c:v>0.45305800000000002</c:v>
                </c:pt>
                <c:pt idx="7">
                  <c:v>0.398337</c:v>
                </c:pt>
                <c:pt idx="8">
                  <c:v>0.31987599999999999</c:v>
                </c:pt>
                <c:pt idx="9">
                  <c:v>0.217672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636800"/>
        <c:axId val="269025280"/>
      </c:scatterChart>
      <c:valAx>
        <c:axId val="150636800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9025280"/>
        <c:crossesAt val="1.0000000000000001E-5"/>
        <c:crossBetween val="midCat"/>
        <c:majorUnit val="1"/>
      </c:valAx>
      <c:valAx>
        <c:axId val="269025280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0636800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 params</c:v>
                </c:pt>
              </c:strCache>
            </c:strRef>
          </c:tx>
          <c:spPr>
            <a:ln w="30356">
              <a:solidFill>
                <a:srgbClr val="808000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Sheet1!$E$2:$E$306</c:f>
              <c:numCache>
                <c:formatCode>General</c:formatCode>
                <c:ptCount val="305"/>
                <c:pt idx="0">
                  <c:v>0.28280699999999998</c:v>
                </c:pt>
                <c:pt idx="1">
                  <c:v>0.37053599999999998</c:v>
                </c:pt>
                <c:pt idx="2">
                  <c:v>0.43452299999999999</c:v>
                </c:pt>
                <c:pt idx="3">
                  <c:v>0.474769</c:v>
                </c:pt>
                <c:pt idx="4">
                  <c:v>0.49127399999999999</c:v>
                </c:pt>
                <c:pt idx="5">
                  <c:v>0.48403600000000002</c:v>
                </c:pt>
                <c:pt idx="6">
                  <c:v>0.45305800000000002</c:v>
                </c:pt>
                <c:pt idx="7">
                  <c:v>0.398337</c:v>
                </c:pt>
                <c:pt idx="8">
                  <c:v>0.31987599999999999</c:v>
                </c:pt>
                <c:pt idx="9">
                  <c:v>0.217672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10 params</c:v>
                </c:pt>
              </c:strCache>
            </c:strRef>
          </c:tx>
          <c:spPr>
            <a:ln w="30356">
              <a:solidFill>
                <a:srgbClr val="0000FF"/>
              </a:solidFill>
              <a:prstDash val="solid"/>
            </a:ln>
          </c:spPr>
          <c:marker>
            <c:symbol val="plus"/>
            <c:size val="3"/>
            <c:spPr>
              <a:noFill/>
              <a:ln w="7589">
                <a:noFill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Sheet1!$F$2:$F$306</c:f>
              <c:numCache>
                <c:formatCode>General</c:formatCode>
                <c:ptCount val="305"/>
                <c:pt idx="10">
                  <c:v>4.5980999999999999E-3</c:v>
                </c:pt>
                <c:pt idx="11">
                  <c:v>8.0822099999999994E-3</c:v>
                </c:pt>
                <c:pt idx="12">
                  <c:v>1.3759499999999999E-2</c:v>
                </c:pt>
                <c:pt idx="13">
                  <c:v>2.2688099999999999E-2</c:v>
                </c:pt>
                <c:pt idx="14">
                  <c:v>3.6233700000000001E-2</c:v>
                </c:pt>
                <c:pt idx="15">
                  <c:v>5.6046699999999998E-2</c:v>
                </c:pt>
                <c:pt idx="16">
                  <c:v>8.3967100000000003E-2</c:v>
                </c:pt>
                <c:pt idx="17">
                  <c:v>0.12184</c:v>
                </c:pt>
                <c:pt idx="18">
                  <c:v>0.171234</c:v>
                </c:pt>
                <c:pt idx="19">
                  <c:v>0.23308400000000001</c:v>
                </c:pt>
                <c:pt idx="20">
                  <c:v>0.30729600000000001</c:v>
                </c:pt>
                <c:pt idx="21">
                  <c:v>0.39239499999999999</c:v>
                </c:pt>
                <c:pt idx="22">
                  <c:v>0.48530000000000001</c:v>
                </c:pt>
                <c:pt idx="23">
                  <c:v>0.58132499999999998</c:v>
                </c:pt>
                <c:pt idx="24">
                  <c:v>0.67444800000000005</c:v>
                </c:pt>
                <c:pt idx="25">
                  <c:v>0.75787899999999997</c:v>
                </c:pt>
                <c:pt idx="26">
                  <c:v>0.824847</c:v>
                </c:pt>
                <c:pt idx="27">
                  <c:v>0.86949799999999999</c:v>
                </c:pt>
                <c:pt idx="28">
                  <c:v>0.88774399999999998</c:v>
                </c:pt>
                <c:pt idx="29">
                  <c:v>0.87787700000000002</c:v>
                </c:pt>
                <c:pt idx="30">
                  <c:v>0.84084499999999995</c:v>
                </c:pt>
                <c:pt idx="31">
                  <c:v>0.78010999999999997</c:v>
                </c:pt>
                <c:pt idx="32">
                  <c:v>0.70114699999999996</c:v>
                </c:pt>
                <c:pt idx="33">
                  <c:v>0.610676</c:v>
                </c:pt>
                <c:pt idx="34">
                  <c:v>0.51580599999999999</c:v>
                </c:pt>
                <c:pt idx="35">
                  <c:v>0.42325800000000002</c:v>
                </c:pt>
                <c:pt idx="36">
                  <c:v>0.33880700000000002</c:v>
                </c:pt>
                <c:pt idx="37">
                  <c:v>0.26699099999999998</c:v>
                </c:pt>
                <c:pt idx="38">
                  <c:v>0.21110100000000001</c:v>
                </c:pt>
                <c:pt idx="39">
                  <c:v>0.17333399999999999</c:v>
                </c:pt>
                <c:pt idx="40">
                  <c:v>0.154999</c:v>
                </c:pt>
                <c:pt idx="41">
                  <c:v>0.15662999999999999</c:v>
                </c:pt>
                <c:pt idx="42">
                  <c:v>0.177922</c:v>
                </c:pt>
                <c:pt idx="43">
                  <c:v>0.217476</c:v>
                </c:pt>
                <c:pt idx="44">
                  <c:v>0.27244699999999999</c:v>
                </c:pt>
                <c:pt idx="45">
                  <c:v>0.33826800000000001</c:v>
                </c:pt>
                <c:pt idx="46">
                  <c:v>0.40865200000000002</c:v>
                </c:pt>
                <c:pt idx="47">
                  <c:v>0.47601599999999999</c:v>
                </c:pt>
                <c:pt idx="48">
                  <c:v>0.53237900000000005</c:v>
                </c:pt>
                <c:pt idx="49">
                  <c:v>0.57057800000000003</c:v>
                </c:pt>
                <c:pt idx="50">
                  <c:v>0.58554499999999998</c:v>
                </c:pt>
                <c:pt idx="51">
                  <c:v>0.57528999999999997</c:v>
                </c:pt>
                <c:pt idx="52">
                  <c:v>0.54132000000000002</c:v>
                </c:pt>
                <c:pt idx="53">
                  <c:v>0.48836800000000002</c:v>
                </c:pt>
                <c:pt idx="54">
                  <c:v>0.423514</c:v>
                </c:pt>
                <c:pt idx="55">
                  <c:v>0.35495500000000002</c:v>
                </c:pt>
                <c:pt idx="56">
                  <c:v>0.29075899999999999</c:v>
                </c:pt>
                <c:pt idx="57">
                  <c:v>0.23788300000000001</c:v>
                </c:pt>
                <c:pt idx="58">
                  <c:v>0.201602</c:v>
                </c:pt>
                <c:pt idx="59">
                  <c:v>0.18534999999999999</c:v>
                </c:pt>
                <c:pt idx="60">
                  <c:v>0.190826</c:v>
                </c:pt>
                <c:pt idx="61">
                  <c:v>0.21818299999999999</c:v>
                </c:pt>
                <c:pt idx="62">
                  <c:v>0.26616200000000001</c:v>
                </c:pt>
                <c:pt idx="63">
                  <c:v>0.332096</c:v>
                </c:pt>
                <c:pt idx="64">
                  <c:v>0.411854</c:v>
                </c:pt>
                <c:pt idx="65">
                  <c:v>0.49983499999999997</c:v>
                </c:pt>
                <c:pt idx="66">
                  <c:v>0.58914699999999998</c:v>
                </c:pt>
                <c:pt idx="67">
                  <c:v>0.67208299999999999</c:v>
                </c:pt>
                <c:pt idx="68">
                  <c:v>0.74088799999999999</c:v>
                </c:pt>
                <c:pt idx="69">
                  <c:v>0.78871000000000002</c:v>
                </c:pt>
                <c:pt idx="70">
                  <c:v>0.81057599999999996</c:v>
                </c:pt>
                <c:pt idx="71">
                  <c:v>0.80413999999999997</c:v>
                </c:pt>
                <c:pt idx="72">
                  <c:v>0.77005400000000002</c:v>
                </c:pt>
                <c:pt idx="73">
                  <c:v>0.71184199999999997</c:v>
                </c:pt>
                <c:pt idx="74">
                  <c:v>0.63531499999999996</c:v>
                </c:pt>
                <c:pt idx="75">
                  <c:v>0.54766499999999996</c:v>
                </c:pt>
                <c:pt idx="76">
                  <c:v>0.45644099999999999</c:v>
                </c:pt>
                <c:pt idx="77">
                  <c:v>0.36862899999999998</c:v>
                </c:pt>
                <c:pt idx="78">
                  <c:v>0.29000999999999999</c:v>
                </c:pt>
                <c:pt idx="79">
                  <c:v>0.224858</c:v>
                </c:pt>
                <c:pt idx="80">
                  <c:v>0.17596000000000001</c:v>
                </c:pt>
                <c:pt idx="81">
                  <c:v>0.14485400000000001</c:v>
                </c:pt>
                <c:pt idx="82">
                  <c:v>0.13211999999999999</c:v>
                </c:pt>
                <c:pt idx="83">
                  <c:v>0.137598</c:v>
                </c:pt>
                <c:pt idx="84">
                  <c:v>0.16042600000000001</c:v>
                </c:pt>
                <c:pt idx="85">
                  <c:v>0.19889899999999999</c:v>
                </c:pt>
                <c:pt idx="86">
                  <c:v>0.250222</c:v>
                </c:pt>
                <c:pt idx="87">
                  <c:v>0.310307</c:v>
                </c:pt>
                <c:pt idx="88">
                  <c:v>0.373774</c:v>
                </c:pt>
                <c:pt idx="89">
                  <c:v>0.43427500000000002</c:v>
                </c:pt>
                <c:pt idx="90">
                  <c:v>0.48517300000000002</c:v>
                </c:pt>
                <c:pt idx="91">
                  <c:v>0.52046999999999999</c:v>
                </c:pt>
                <c:pt idx="92">
                  <c:v>0.53578599999999998</c:v>
                </c:pt>
                <c:pt idx="93">
                  <c:v>0.52912999999999999</c:v>
                </c:pt>
                <c:pt idx="94">
                  <c:v>0.50124899999999994</c:v>
                </c:pt>
                <c:pt idx="95">
                  <c:v>0.45545099999999999</c:v>
                </c:pt>
                <c:pt idx="96">
                  <c:v>0.39693099999999998</c:v>
                </c:pt>
                <c:pt idx="97">
                  <c:v>0.33179399999999998</c:v>
                </c:pt>
                <c:pt idx="98">
                  <c:v>0.26601200000000003</c:v>
                </c:pt>
                <c:pt idx="99">
                  <c:v>0.20455499999999999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9175808"/>
        <c:axId val="269182080"/>
      </c:scatterChart>
      <c:valAx>
        <c:axId val="269175808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9182080"/>
        <c:crossesAt val="1.0000000000000001E-5"/>
        <c:crossBetween val="midCat"/>
        <c:majorUnit val="1"/>
      </c:valAx>
      <c:valAx>
        <c:axId val="269182080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9175808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0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2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7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3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1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7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4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61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78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41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7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76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2FFB-0404-4ABC-B174-5EB869EEB1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7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1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4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36BF-4C66-49BC-B512-21EA717CE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1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0.png"/><Relationship Id="rId4" Type="http://schemas.openxmlformats.org/officeDocument/2006/relationships/image" Target="../media/image35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t="13949" r="15259" b="3261"/>
          <a:stretch/>
        </p:blipFill>
        <p:spPr bwMode="auto">
          <a:xfrm>
            <a:off x="152400" y="914400"/>
            <a:ext cx="8763000" cy="551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Model building: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real</a:t>
            </a:r>
            <a:r>
              <a:rPr lang="en-US" altLang="en-US" b="1" dirty="0" smtClean="0"/>
              <a:t> vs 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sim</a:t>
            </a:r>
            <a:r>
              <a:rPr lang="en-US" altLang="en-US" b="1" dirty="0" smtClean="0"/>
              <a:t> data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Holton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(2014)  "The R-factor gap",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, 4046-4060.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5609" y="1512603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4579" y="366045"/>
            <a:ext cx="9444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9492" y="3774393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3899" y="1494090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2852" y="424440"/>
            <a:ext cx="9909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sz="2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7511" y="1132319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5802" y="1113803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8504" y="4693066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7" y="940279"/>
            <a:ext cx="8459787" cy="549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21" y="0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Model building: </a:t>
            </a:r>
            <a:r>
              <a:rPr lang="en-US" altLang="en-US" b="1" dirty="0" smtClean="0">
                <a:solidFill>
                  <a:srgbClr val="C00000"/>
                </a:solidFill>
              </a:rPr>
              <a:t>real</a:t>
            </a:r>
            <a:r>
              <a:rPr lang="en-US" altLang="en-US" b="1" dirty="0" smtClean="0">
                <a:solidFill>
                  <a:srgbClr val="275BCD"/>
                </a:solidFill>
              </a:rPr>
              <a:t> </a:t>
            </a:r>
            <a:r>
              <a:rPr lang="en-US" altLang="en-US" b="1" dirty="0" smtClean="0"/>
              <a:t>vs </a:t>
            </a:r>
            <a:r>
              <a:rPr lang="en-US" altLang="en-US" b="1" dirty="0" smtClean="0">
                <a:solidFill>
                  <a:srgbClr val="275BCD"/>
                </a:solidFill>
              </a:rPr>
              <a:t>sim </a:t>
            </a:r>
            <a:r>
              <a:rPr lang="en-US" altLang="en-US" b="1" dirty="0" smtClean="0"/>
              <a:t>data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Holton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(2014)  "The R-factor gap",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, 4046-4060.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0074" y="370272"/>
            <a:ext cx="104227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8347" y="370272"/>
            <a:ext cx="23472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800" b="1" dirty="0" err="1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endParaRPr lang="en-US" sz="2800" b="1" dirty="0">
              <a:solidFill>
                <a:srgbClr val="275B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5500" y="4926540"/>
            <a:ext cx="27318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</a:t>
            </a:r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ground truth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9961" y="4907297"/>
            <a:ext cx="23230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000" dirty="0" err="1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0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ground</a:t>
            </a:r>
            <a:endParaRPr lang="en-US" sz="2000" dirty="0">
              <a:solidFill>
                <a:srgbClr val="275B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9050"/>
            <a:ext cx="2667000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0.0823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0.1106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0.014 Å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ngle:  1.92°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49676"/>
            <a:ext cx="23622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1.15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0.49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20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1.7%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0.03%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7188" y="0"/>
            <a:ext cx="4746812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1841" y="2054696"/>
            <a:ext cx="2292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 </a:t>
            </a:r>
            <a:r>
              <a:rPr lang="el-GR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4469" y="2770094"/>
            <a:ext cx="1748119" cy="1712259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48-copy ensemble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observation </a:t>
            </a:r>
          </a:p>
        </p:txBody>
      </p:sp>
    </p:spTree>
    <p:extLst>
      <p:ext uri="{BB962C8B-B14F-4D97-AF65-F5344CB8AC3E}">
        <p14:creationId xmlns:p14="http://schemas.microsoft.com/office/powerpoint/2010/main" val="74317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02169705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8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63172070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22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86260937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26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2644452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080" y="1604512"/>
            <a:ext cx="17395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≈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0325" y="2179606"/>
            <a:ext cx="24849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N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34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t="20625" r="11316" b="9555"/>
          <a:stretch/>
        </p:blipFill>
        <p:spPr>
          <a:xfrm>
            <a:off x="931653" y="1414733"/>
            <a:ext cx="7177177" cy="4787660"/>
          </a:xfrm>
          <a:prstGeom prst="rect">
            <a:avLst/>
          </a:prstGeom>
        </p:spPr>
      </p:pic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Under-Fitting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9080" y="1604512"/>
            <a:ext cx="17395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0325" y="2179606"/>
            <a:ext cx="24849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&gt; N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91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-1" y="19050"/>
            <a:ext cx="2631689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0.0823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   0.1106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0.014 Å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ngle:  1.92°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49676"/>
            <a:ext cx="23622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1.15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0.49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20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1.7%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0.03%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2114" y="0"/>
            <a:ext cx="3611886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under-fitting:</a:t>
            </a:r>
          </a:p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815"/>
            <a:ext cx="9144000" cy="570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holding it back?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0380" y="5203903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4181" y="5108062"/>
            <a:ext cx="157126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twist</a:t>
            </a:r>
          </a:p>
        </p:txBody>
      </p:sp>
      <p:cxnSp>
        <p:nvCxnSpPr>
          <p:cNvPr id="3" name="Straight Arrow Connector 2"/>
          <p:cNvCxnSpPr>
            <a:stCxn id="7" idx="0"/>
          </p:cNvCxnSpPr>
          <p:nvPr/>
        </p:nvCxnSpPr>
        <p:spPr>
          <a:xfrm flipH="1" flipV="1">
            <a:off x="4650059" y="3980985"/>
            <a:ext cx="451308" cy="122291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9167" y="960344"/>
            <a:ext cx="285366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48-copy ensemble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9295" y="876693"/>
            <a:ext cx="362150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parameters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 observation!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147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V="1">
            <a:off x="0" y="0"/>
            <a:ext cx="9144000" cy="67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4341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refinement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suck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parameters/observation and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still high!)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3549" y="4995075"/>
            <a:ext cx="5747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chains are “tangled”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05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231"/>
          <p:cNvGrpSpPr/>
          <p:nvPr/>
        </p:nvGrpSpPr>
        <p:grpSpPr>
          <a:xfrm>
            <a:off x="1438080" y="1871931"/>
            <a:ext cx="2358688" cy="4513697"/>
            <a:chOff x="629638" y="514557"/>
            <a:chExt cx="2358688" cy="5905041"/>
          </a:xfrm>
        </p:grpSpPr>
        <p:grpSp>
          <p:nvGrpSpPr>
            <p:cNvPr id="9" name="Group 8"/>
            <p:cNvGrpSpPr/>
            <p:nvPr/>
          </p:nvGrpSpPr>
          <p:grpSpPr>
            <a:xfrm>
              <a:off x="786789" y="3352799"/>
              <a:ext cx="326366" cy="2919065"/>
              <a:chOff x="3966996" y="181777"/>
              <a:chExt cx="744083" cy="7529625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4" name="Freeform 13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86789" y="629797"/>
              <a:ext cx="326366" cy="2919065"/>
              <a:chOff x="3966996" y="181777"/>
              <a:chExt cx="744083" cy="7529625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" name="Freeform 23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629638" y="514557"/>
              <a:ext cx="663927" cy="453528"/>
              <a:chOff x="1043687" y="436520"/>
              <a:chExt cx="663927" cy="45352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 flipV="1">
              <a:off x="629638" y="5966070"/>
              <a:ext cx="663927" cy="453528"/>
              <a:chOff x="1043687" y="436520"/>
              <a:chExt cx="663927" cy="453528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2481550" y="3352799"/>
              <a:ext cx="326366" cy="2919065"/>
              <a:chOff x="3966996" y="181777"/>
              <a:chExt cx="744083" cy="7529625"/>
            </a:xfrm>
            <a:solidFill>
              <a:srgbClr val="FF5050"/>
            </a:solidFill>
          </p:grpSpPr>
          <p:sp>
            <p:nvSpPr>
              <p:cNvPr id="154" name="Freeform 153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156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60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 162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481550" y="629797"/>
              <a:ext cx="326366" cy="2919065"/>
              <a:chOff x="3966996" y="181777"/>
              <a:chExt cx="744083" cy="7529625"/>
            </a:xfrm>
            <a:solidFill>
              <a:srgbClr val="FF5050"/>
            </a:solidFill>
          </p:grpSpPr>
          <p:sp>
            <p:nvSpPr>
              <p:cNvPr id="142" name="Freeform 141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144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150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2324399" y="514557"/>
              <a:ext cx="663927" cy="453528"/>
              <a:chOff x="1043687" y="436520"/>
              <a:chExt cx="663927" cy="453528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 flipV="1">
              <a:off x="2324399" y="5966070"/>
              <a:ext cx="663927" cy="453528"/>
              <a:chOff x="1043687" y="436520"/>
              <a:chExt cx="663927" cy="45352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071711" y="1159439"/>
            <a:ext cx="2940228" cy="5226189"/>
            <a:chOff x="5071711" y="1159439"/>
            <a:chExt cx="2940228" cy="5226189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5347233" y="1871931"/>
              <a:ext cx="2358688" cy="4513697"/>
              <a:chOff x="6158270" y="480588"/>
              <a:chExt cx="2358688" cy="5905041"/>
            </a:xfrm>
          </p:grpSpPr>
          <p:sp>
            <p:nvSpPr>
              <p:cNvPr id="326" name="Freeform 325"/>
              <p:cNvSpPr/>
              <p:nvPr/>
            </p:nvSpPr>
            <p:spPr>
              <a:xfrm rot="14792732">
                <a:off x="7906910" y="5686204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Freeform 326"/>
              <p:cNvSpPr/>
              <p:nvPr/>
            </p:nvSpPr>
            <p:spPr>
              <a:xfrm rot="14792732">
                <a:off x="7812134" y="5467762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>
              <a:xfrm rot="14792732">
                <a:off x="7717360" y="5249320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>
              <a:xfrm rot="14792732">
                <a:off x="7622585" y="5030879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>
              <a:xfrm rot="14792732">
                <a:off x="7527810" y="4812438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Freeform 330"/>
              <p:cNvSpPr/>
              <p:nvPr/>
            </p:nvSpPr>
            <p:spPr>
              <a:xfrm rot="14792732">
                <a:off x="7433036" y="4593996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Freeform 331"/>
              <p:cNvSpPr/>
              <p:nvPr/>
            </p:nvSpPr>
            <p:spPr>
              <a:xfrm rot="14792732">
                <a:off x="7338261" y="4375555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Freeform 332"/>
              <p:cNvSpPr/>
              <p:nvPr/>
            </p:nvSpPr>
            <p:spPr>
              <a:xfrm rot="14792732">
                <a:off x="7243487" y="4157114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Freeform 333"/>
              <p:cNvSpPr/>
              <p:nvPr/>
            </p:nvSpPr>
            <p:spPr>
              <a:xfrm rot="14792732">
                <a:off x="7148712" y="3938672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Freeform 334"/>
              <p:cNvSpPr/>
              <p:nvPr/>
            </p:nvSpPr>
            <p:spPr>
              <a:xfrm rot="14792732">
                <a:off x="7053937" y="3720231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Freeform 335"/>
              <p:cNvSpPr/>
              <p:nvPr/>
            </p:nvSpPr>
            <p:spPr>
              <a:xfrm rot="14792732">
                <a:off x="6959163" y="3501790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Freeform 336"/>
              <p:cNvSpPr/>
              <p:nvPr/>
            </p:nvSpPr>
            <p:spPr>
              <a:xfrm rot="15748337">
                <a:off x="6909261" y="3307678"/>
                <a:ext cx="434768" cy="314861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Freeform 353"/>
              <p:cNvSpPr/>
              <p:nvPr/>
            </p:nvSpPr>
            <p:spPr>
              <a:xfrm rot="17486350">
                <a:off x="6276787" y="576531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Freeform 354"/>
              <p:cNvSpPr/>
              <p:nvPr/>
            </p:nvSpPr>
            <p:spPr>
              <a:xfrm rot="17486350">
                <a:off x="6365369" y="553973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>
              <a:xfrm rot="17486350">
                <a:off x="6453950" y="531415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>
              <a:xfrm rot="17486350">
                <a:off x="6542532" y="508857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>
              <a:xfrm rot="17486350">
                <a:off x="6631114" y="486299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Freeform 358"/>
              <p:cNvSpPr/>
              <p:nvPr/>
            </p:nvSpPr>
            <p:spPr>
              <a:xfrm rot="17486350">
                <a:off x="6719695" y="463741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Freeform 359"/>
              <p:cNvSpPr/>
              <p:nvPr/>
            </p:nvSpPr>
            <p:spPr>
              <a:xfrm rot="17486350">
                <a:off x="6808277" y="441183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Freeform 360"/>
              <p:cNvSpPr/>
              <p:nvPr/>
            </p:nvSpPr>
            <p:spPr>
              <a:xfrm rot="17486350">
                <a:off x="6896858" y="418625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Freeform 361"/>
              <p:cNvSpPr/>
              <p:nvPr/>
            </p:nvSpPr>
            <p:spPr>
              <a:xfrm rot="17486350">
                <a:off x="6985440" y="3960673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Freeform 362"/>
              <p:cNvSpPr/>
              <p:nvPr/>
            </p:nvSpPr>
            <p:spPr>
              <a:xfrm rot="17486350">
                <a:off x="7074022" y="3735093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Freeform 363"/>
              <p:cNvSpPr/>
              <p:nvPr/>
            </p:nvSpPr>
            <p:spPr>
              <a:xfrm rot="17486350">
                <a:off x="7162603" y="3509514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Freeform 364"/>
              <p:cNvSpPr/>
              <p:nvPr/>
            </p:nvSpPr>
            <p:spPr>
              <a:xfrm rot="16490046">
                <a:off x="7197845" y="332775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>
              <a:xfrm rot="15367470">
                <a:off x="7213915" y="3211890"/>
                <a:ext cx="403334" cy="31957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197498 w 1127803"/>
                  <a:gd name="connsiteY0" fmla="*/ 186994 h 844323"/>
                  <a:gd name="connsiteX1" fmla="*/ 483936 w 1127803"/>
                  <a:gd name="connsiteY1" fmla="*/ 21741 h 844323"/>
                  <a:gd name="connsiteX2" fmla="*/ 902577 w 1127803"/>
                  <a:gd name="connsiteY2" fmla="*/ 21741 h 844323"/>
                  <a:gd name="connsiteX3" fmla="*/ 1127803 w 1127803"/>
                  <a:gd name="connsiteY3" fmla="*/ 204139 h 844323"/>
                  <a:gd name="connsiteX4" fmla="*/ 464381 w 1127803"/>
                  <a:gd name="connsiteY4" fmla="*/ 771140 h 844323"/>
                  <a:gd name="connsiteX5" fmla="*/ 43261 w 1127803"/>
                  <a:gd name="connsiteY5" fmla="*/ 825972 h 844323"/>
                  <a:gd name="connsiteX6" fmla="*/ 0 w 1127803"/>
                  <a:gd name="connsiteY6" fmla="*/ 667700 h 844323"/>
                  <a:gd name="connsiteX7" fmla="*/ 197498 w 1127803"/>
                  <a:gd name="connsiteY7" fmla="*/ 186994 h 844323"/>
                  <a:gd name="connsiteX0" fmla="*/ 197498 w 1127803"/>
                  <a:gd name="connsiteY0" fmla="*/ 186994 h 801492"/>
                  <a:gd name="connsiteX1" fmla="*/ 483936 w 1127803"/>
                  <a:gd name="connsiteY1" fmla="*/ 21741 h 801492"/>
                  <a:gd name="connsiteX2" fmla="*/ 902577 w 1127803"/>
                  <a:gd name="connsiteY2" fmla="*/ 21741 h 801492"/>
                  <a:gd name="connsiteX3" fmla="*/ 1127803 w 1127803"/>
                  <a:gd name="connsiteY3" fmla="*/ 204139 h 801492"/>
                  <a:gd name="connsiteX4" fmla="*/ 464381 w 1127803"/>
                  <a:gd name="connsiteY4" fmla="*/ 771140 h 801492"/>
                  <a:gd name="connsiteX5" fmla="*/ 0 w 1127803"/>
                  <a:gd name="connsiteY5" fmla="*/ 667700 h 801492"/>
                  <a:gd name="connsiteX6" fmla="*/ 197498 w 1127803"/>
                  <a:gd name="connsiteY6" fmla="*/ 186994 h 801492"/>
                  <a:gd name="connsiteX0" fmla="*/ 279220 w 1127803"/>
                  <a:gd name="connsiteY0" fmla="*/ 271397 h 806576"/>
                  <a:gd name="connsiteX1" fmla="*/ 483936 w 1127803"/>
                  <a:gd name="connsiteY1" fmla="*/ 26825 h 806576"/>
                  <a:gd name="connsiteX2" fmla="*/ 902577 w 1127803"/>
                  <a:gd name="connsiteY2" fmla="*/ 26825 h 806576"/>
                  <a:gd name="connsiteX3" fmla="*/ 1127803 w 1127803"/>
                  <a:gd name="connsiteY3" fmla="*/ 209223 h 806576"/>
                  <a:gd name="connsiteX4" fmla="*/ 464381 w 1127803"/>
                  <a:gd name="connsiteY4" fmla="*/ 776224 h 806576"/>
                  <a:gd name="connsiteX5" fmla="*/ 0 w 1127803"/>
                  <a:gd name="connsiteY5" fmla="*/ 672784 h 806576"/>
                  <a:gd name="connsiteX6" fmla="*/ 279220 w 1127803"/>
                  <a:gd name="connsiteY6" fmla="*/ 271397 h 806576"/>
                  <a:gd name="connsiteX0" fmla="*/ 279220 w 1127803"/>
                  <a:gd name="connsiteY0" fmla="*/ 246361 h 781540"/>
                  <a:gd name="connsiteX1" fmla="*/ 495153 w 1127803"/>
                  <a:gd name="connsiteY1" fmla="*/ 100155 h 781540"/>
                  <a:gd name="connsiteX2" fmla="*/ 902577 w 1127803"/>
                  <a:gd name="connsiteY2" fmla="*/ 1789 h 781540"/>
                  <a:gd name="connsiteX3" fmla="*/ 1127803 w 1127803"/>
                  <a:gd name="connsiteY3" fmla="*/ 184187 h 781540"/>
                  <a:gd name="connsiteX4" fmla="*/ 464381 w 1127803"/>
                  <a:gd name="connsiteY4" fmla="*/ 751188 h 781540"/>
                  <a:gd name="connsiteX5" fmla="*/ 0 w 1127803"/>
                  <a:gd name="connsiteY5" fmla="*/ 647748 h 781540"/>
                  <a:gd name="connsiteX6" fmla="*/ 279220 w 1127803"/>
                  <a:gd name="connsiteY6" fmla="*/ 246361 h 78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803" h="781540">
                    <a:moveTo>
                      <a:pt x="279220" y="246361"/>
                    </a:moveTo>
                    <a:cubicBezTo>
                      <a:pt x="363682" y="177505"/>
                      <a:pt x="391260" y="140917"/>
                      <a:pt x="495153" y="100155"/>
                    </a:cubicBezTo>
                    <a:cubicBezTo>
                      <a:pt x="599046" y="59393"/>
                      <a:pt x="797135" y="-12216"/>
                      <a:pt x="902577" y="1789"/>
                    </a:cubicBezTo>
                    <a:cubicBezTo>
                      <a:pt x="1008019" y="15794"/>
                      <a:pt x="1048436" y="78655"/>
                      <a:pt x="1127803" y="184187"/>
                    </a:cubicBezTo>
                    <a:cubicBezTo>
                      <a:pt x="1007145" y="284004"/>
                      <a:pt x="652348" y="673928"/>
                      <a:pt x="464381" y="751188"/>
                    </a:cubicBezTo>
                    <a:cubicBezTo>
                      <a:pt x="276414" y="828448"/>
                      <a:pt x="44481" y="745106"/>
                      <a:pt x="0" y="647748"/>
                    </a:cubicBezTo>
                    <a:lnTo>
                      <a:pt x="279220" y="24636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>
              <a:xfrm rot="14938305">
                <a:off x="7149538" y="3010593"/>
                <a:ext cx="443836" cy="360959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>
              <a:xfrm rot="14938305">
                <a:off x="7068968" y="2783751"/>
                <a:ext cx="462085" cy="377380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Freeform 344"/>
              <p:cNvSpPr/>
              <p:nvPr/>
            </p:nvSpPr>
            <p:spPr>
              <a:xfrm rot="14938305">
                <a:off x="6964824" y="2585690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Freeform 345"/>
              <p:cNvSpPr/>
              <p:nvPr/>
            </p:nvSpPr>
            <p:spPr>
              <a:xfrm rot="14938305">
                <a:off x="6878634" y="2361487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Freeform 346"/>
              <p:cNvSpPr/>
              <p:nvPr/>
            </p:nvSpPr>
            <p:spPr>
              <a:xfrm rot="14938305">
                <a:off x="6792443" y="2137285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 347"/>
              <p:cNvSpPr/>
              <p:nvPr/>
            </p:nvSpPr>
            <p:spPr>
              <a:xfrm rot="14938305">
                <a:off x="6706253" y="1913082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 348"/>
              <p:cNvSpPr/>
              <p:nvPr/>
            </p:nvSpPr>
            <p:spPr>
              <a:xfrm rot="14938305">
                <a:off x="6620063" y="1688879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 349"/>
              <p:cNvSpPr/>
              <p:nvPr/>
            </p:nvSpPr>
            <p:spPr>
              <a:xfrm rot="14938305">
                <a:off x="6533873" y="1464676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Freeform 350"/>
              <p:cNvSpPr/>
              <p:nvPr/>
            </p:nvSpPr>
            <p:spPr>
              <a:xfrm rot="14938305">
                <a:off x="6447682" y="1240473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Freeform 351"/>
              <p:cNvSpPr/>
              <p:nvPr/>
            </p:nvSpPr>
            <p:spPr>
              <a:xfrm rot="14938305">
                <a:off x="6361492" y="1016271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Freeform 352"/>
              <p:cNvSpPr/>
              <p:nvPr/>
            </p:nvSpPr>
            <p:spPr>
              <a:xfrm rot="14938305">
                <a:off x="6275302" y="792068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4" name="Group 303"/>
              <p:cNvGrpSpPr/>
              <p:nvPr/>
            </p:nvGrpSpPr>
            <p:grpSpPr>
              <a:xfrm>
                <a:off x="6158270" y="480588"/>
                <a:ext cx="663927" cy="453528"/>
                <a:chOff x="1043687" y="436520"/>
                <a:chExt cx="663927" cy="453528"/>
              </a:xfrm>
            </p:grpSpPr>
            <p:sp>
              <p:nvSpPr>
                <p:cNvPr id="340" name="Rectangle 339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5" name="Group 304"/>
              <p:cNvGrpSpPr/>
              <p:nvPr/>
            </p:nvGrpSpPr>
            <p:grpSpPr>
              <a:xfrm flipV="1">
                <a:off x="6158270" y="5932101"/>
                <a:ext cx="663927" cy="453528"/>
                <a:chOff x="1043687" y="436520"/>
                <a:chExt cx="663927" cy="453528"/>
              </a:xfrm>
            </p:grpSpPr>
            <p:sp>
              <p:nvSpPr>
                <p:cNvPr id="338" name="Rectangle 337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4" name="Freeform 313"/>
              <p:cNvSpPr/>
              <p:nvPr/>
            </p:nvSpPr>
            <p:spPr>
              <a:xfrm rot="15806950">
                <a:off x="6960980" y="3130717"/>
                <a:ext cx="340265" cy="288308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163554 w 1093859"/>
                  <a:gd name="connsiteY0" fmla="*/ 186994 h 841322"/>
                  <a:gd name="connsiteX1" fmla="*/ 449992 w 1093859"/>
                  <a:gd name="connsiteY1" fmla="*/ 21741 h 841322"/>
                  <a:gd name="connsiteX2" fmla="*/ 868633 w 1093859"/>
                  <a:gd name="connsiteY2" fmla="*/ 21741 h 841322"/>
                  <a:gd name="connsiteX3" fmla="*/ 1093859 w 1093859"/>
                  <a:gd name="connsiteY3" fmla="*/ 204139 h 841322"/>
                  <a:gd name="connsiteX4" fmla="*/ 430437 w 1093859"/>
                  <a:gd name="connsiteY4" fmla="*/ 771140 h 841322"/>
                  <a:gd name="connsiteX5" fmla="*/ 9317 w 1093859"/>
                  <a:gd name="connsiteY5" fmla="*/ 825972 h 841322"/>
                  <a:gd name="connsiteX6" fmla="*/ 163554 w 1093859"/>
                  <a:gd name="connsiteY6" fmla="*/ 186994 h 841322"/>
                  <a:gd name="connsiteX0" fmla="*/ 214474 w 1144779"/>
                  <a:gd name="connsiteY0" fmla="*/ 186994 h 788164"/>
                  <a:gd name="connsiteX1" fmla="*/ 500912 w 1144779"/>
                  <a:gd name="connsiteY1" fmla="*/ 21741 h 788164"/>
                  <a:gd name="connsiteX2" fmla="*/ 919553 w 1144779"/>
                  <a:gd name="connsiteY2" fmla="*/ 21741 h 788164"/>
                  <a:gd name="connsiteX3" fmla="*/ 1144779 w 1144779"/>
                  <a:gd name="connsiteY3" fmla="*/ 204139 h 788164"/>
                  <a:gd name="connsiteX4" fmla="*/ 481357 w 1144779"/>
                  <a:gd name="connsiteY4" fmla="*/ 771140 h 788164"/>
                  <a:gd name="connsiteX5" fmla="*/ 7022 w 1144779"/>
                  <a:gd name="connsiteY5" fmla="*/ 646241 h 788164"/>
                  <a:gd name="connsiteX6" fmla="*/ 214474 w 1144779"/>
                  <a:gd name="connsiteY6" fmla="*/ 186994 h 788164"/>
                  <a:gd name="connsiteX0" fmla="*/ 214474 w 1144779"/>
                  <a:gd name="connsiteY0" fmla="*/ 289820 h 890990"/>
                  <a:gd name="connsiteX1" fmla="*/ 553474 w 1144779"/>
                  <a:gd name="connsiteY1" fmla="*/ 4833 h 890990"/>
                  <a:gd name="connsiteX2" fmla="*/ 919553 w 1144779"/>
                  <a:gd name="connsiteY2" fmla="*/ 124567 h 890990"/>
                  <a:gd name="connsiteX3" fmla="*/ 1144779 w 1144779"/>
                  <a:gd name="connsiteY3" fmla="*/ 306965 h 890990"/>
                  <a:gd name="connsiteX4" fmla="*/ 481357 w 1144779"/>
                  <a:gd name="connsiteY4" fmla="*/ 873966 h 890990"/>
                  <a:gd name="connsiteX5" fmla="*/ 7022 w 1144779"/>
                  <a:gd name="connsiteY5" fmla="*/ 749067 h 890990"/>
                  <a:gd name="connsiteX6" fmla="*/ 214474 w 1144779"/>
                  <a:gd name="connsiteY6" fmla="*/ 289820 h 890990"/>
                  <a:gd name="connsiteX0" fmla="*/ 159226 w 1089531"/>
                  <a:gd name="connsiteY0" fmla="*/ 289820 h 880942"/>
                  <a:gd name="connsiteX1" fmla="*/ 498226 w 1089531"/>
                  <a:gd name="connsiteY1" fmla="*/ 4833 h 880942"/>
                  <a:gd name="connsiteX2" fmla="*/ 864305 w 1089531"/>
                  <a:gd name="connsiteY2" fmla="*/ 124567 h 880942"/>
                  <a:gd name="connsiteX3" fmla="*/ 1089531 w 1089531"/>
                  <a:gd name="connsiteY3" fmla="*/ 306965 h 880942"/>
                  <a:gd name="connsiteX4" fmla="*/ 426109 w 1089531"/>
                  <a:gd name="connsiteY4" fmla="*/ 873966 h 880942"/>
                  <a:gd name="connsiteX5" fmla="*/ 9587 w 1089531"/>
                  <a:gd name="connsiteY5" fmla="*/ 634824 h 880942"/>
                  <a:gd name="connsiteX6" fmla="*/ 159226 w 1089531"/>
                  <a:gd name="connsiteY6" fmla="*/ 289820 h 880942"/>
                  <a:gd name="connsiteX0" fmla="*/ 162564 w 1092869"/>
                  <a:gd name="connsiteY0" fmla="*/ 289820 h 761841"/>
                  <a:gd name="connsiteX1" fmla="*/ 501564 w 1092869"/>
                  <a:gd name="connsiteY1" fmla="*/ 4833 h 761841"/>
                  <a:gd name="connsiteX2" fmla="*/ 867643 w 1092869"/>
                  <a:gd name="connsiteY2" fmla="*/ 124567 h 761841"/>
                  <a:gd name="connsiteX3" fmla="*/ 1092869 w 1092869"/>
                  <a:gd name="connsiteY3" fmla="*/ 306965 h 761841"/>
                  <a:gd name="connsiteX4" fmla="*/ 489300 w 1092869"/>
                  <a:gd name="connsiteY4" fmla="*/ 744946 h 761841"/>
                  <a:gd name="connsiteX5" fmla="*/ 12925 w 1092869"/>
                  <a:gd name="connsiteY5" fmla="*/ 634824 h 761841"/>
                  <a:gd name="connsiteX6" fmla="*/ 162564 w 1092869"/>
                  <a:gd name="connsiteY6" fmla="*/ 289820 h 761841"/>
                  <a:gd name="connsiteX0" fmla="*/ 162564 w 1092869"/>
                  <a:gd name="connsiteY0" fmla="*/ 293279 h 765300"/>
                  <a:gd name="connsiteX1" fmla="*/ 501564 w 1092869"/>
                  <a:gd name="connsiteY1" fmla="*/ 8292 h 765300"/>
                  <a:gd name="connsiteX2" fmla="*/ 961973 w 1092869"/>
                  <a:gd name="connsiteY2" fmla="*/ 97109 h 765300"/>
                  <a:gd name="connsiteX3" fmla="*/ 1092869 w 1092869"/>
                  <a:gd name="connsiteY3" fmla="*/ 310424 h 765300"/>
                  <a:gd name="connsiteX4" fmla="*/ 489300 w 1092869"/>
                  <a:gd name="connsiteY4" fmla="*/ 748405 h 765300"/>
                  <a:gd name="connsiteX5" fmla="*/ 12925 w 1092869"/>
                  <a:gd name="connsiteY5" fmla="*/ 638283 h 765300"/>
                  <a:gd name="connsiteX6" fmla="*/ 162564 w 1092869"/>
                  <a:gd name="connsiteY6" fmla="*/ 293279 h 765300"/>
                  <a:gd name="connsiteX0" fmla="*/ 162564 w 1092869"/>
                  <a:gd name="connsiteY0" fmla="*/ 245008 h 717029"/>
                  <a:gd name="connsiteX1" fmla="*/ 554019 w 1092869"/>
                  <a:gd name="connsiteY1" fmla="*/ 14928 h 717029"/>
                  <a:gd name="connsiteX2" fmla="*/ 961973 w 1092869"/>
                  <a:gd name="connsiteY2" fmla="*/ 48838 h 717029"/>
                  <a:gd name="connsiteX3" fmla="*/ 1092869 w 1092869"/>
                  <a:gd name="connsiteY3" fmla="*/ 262153 h 717029"/>
                  <a:gd name="connsiteX4" fmla="*/ 489300 w 1092869"/>
                  <a:gd name="connsiteY4" fmla="*/ 700134 h 717029"/>
                  <a:gd name="connsiteX5" fmla="*/ 12925 w 1092869"/>
                  <a:gd name="connsiteY5" fmla="*/ 590012 h 717029"/>
                  <a:gd name="connsiteX6" fmla="*/ 162564 w 1092869"/>
                  <a:gd name="connsiteY6" fmla="*/ 245008 h 717029"/>
                  <a:gd name="connsiteX0" fmla="*/ 162564 w 1092869"/>
                  <a:gd name="connsiteY0" fmla="*/ 290127 h 762148"/>
                  <a:gd name="connsiteX1" fmla="*/ 537120 w 1092869"/>
                  <a:gd name="connsiteY1" fmla="*/ 8534 h 762148"/>
                  <a:gd name="connsiteX2" fmla="*/ 961973 w 1092869"/>
                  <a:gd name="connsiteY2" fmla="*/ 93957 h 762148"/>
                  <a:gd name="connsiteX3" fmla="*/ 1092869 w 1092869"/>
                  <a:gd name="connsiteY3" fmla="*/ 307272 h 762148"/>
                  <a:gd name="connsiteX4" fmla="*/ 489300 w 1092869"/>
                  <a:gd name="connsiteY4" fmla="*/ 745253 h 762148"/>
                  <a:gd name="connsiteX5" fmla="*/ 12925 w 1092869"/>
                  <a:gd name="connsiteY5" fmla="*/ 635131 h 762148"/>
                  <a:gd name="connsiteX6" fmla="*/ 162564 w 1092869"/>
                  <a:gd name="connsiteY6" fmla="*/ 290127 h 76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69" h="762148">
                    <a:moveTo>
                      <a:pt x="162564" y="290127"/>
                    </a:moveTo>
                    <a:cubicBezTo>
                      <a:pt x="236010" y="156089"/>
                      <a:pt x="403885" y="41229"/>
                      <a:pt x="537120" y="8534"/>
                    </a:cubicBezTo>
                    <a:cubicBezTo>
                      <a:pt x="670355" y="-24161"/>
                      <a:pt x="869348" y="44167"/>
                      <a:pt x="961973" y="93957"/>
                    </a:cubicBezTo>
                    <a:cubicBezTo>
                      <a:pt x="1054598" y="143747"/>
                      <a:pt x="1013502" y="201740"/>
                      <a:pt x="1092869" y="307272"/>
                    </a:cubicBezTo>
                    <a:cubicBezTo>
                      <a:pt x="972211" y="407089"/>
                      <a:pt x="669291" y="690610"/>
                      <a:pt x="489300" y="745253"/>
                    </a:cubicBezTo>
                    <a:cubicBezTo>
                      <a:pt x="309309" y="799896"/>
                      <a:pt x="67381" y="710985"/>
                      <a:pt x="12925" y="635131"/>
                    </a:cubicBezTo>
                    <a:cubicBezTo>
                      <a:pt x="-41531" y="559277"/>
                      <a:pt x="89118" y="424165"/>
                      <a:pt x="162564" y="290127"/>
                    </a:cubicBez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Freeform 314"/>
              <p:cNvSpPr/>
              <p:nvPr/>
            </p:nvSpPr>
            <p:spPr>
              <a:xfrm rot="17569756">
                <a:off x="7045953" y="2931921"/>
                <a:ext cx="377567" cy="329799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415658 w 1345963"/>
                  <a:gd name="connsiteY0" fmla="*/ 247295 h 901623"/>
                  <a:gd name="connsiteX1" fmla="*/ 660792 w 1345963"/>
                  <a:gd name="connsiteY1" fmla="*/ 7005 h 901623"/>
                  <a:gd name="connsiteX2" fmla="*/ 1120737 w 1345963"/>
                  <a:gd name="connsiteY2" fmla="*/ 82042 h 901623"/>
                  <a:gd name="connsiteX3" fmla="*/ 1345963 w 1345963"/>
                  <a:gd name="connsiteY3" fmla="*/ 264440 h 901623"/>
                  <a:gd name="connsiteX4" fmla="*/ 682541 w 1345963"/>
                  <a:gd name="connsiteY4" fmla="*/ 831441 h 901623"/>
                  <a:gd name="connsiteX5" fmla="*/ 261421 w 1345963"/>
                  <a:gd name="connsiteY5" fmla="*/ 886273 h 901623"/>
                  <a:gd name="connsiteX6" fmla="*/ 0 w 1345963"/>
                  <a:gd name="connsiteY6" fmla="*/ 772455 h 901623"/>
                  <a:gd name="connsiteX7" fmla="*/ 415658 w 1345963"/>
                  <a:gd name="connsiteY7" fmla="*/ 247295 h 901623"/>
                  <a:gd name="connsiteX0" fmla="*/ 415658 w 1345963"/>
                  <a:gd name="connsiteY0" fmla="*/ 247295 h 901623"/>
                  <a:gd name="connsiteX1" fmla="*/ 660792 w 1345963"/>
                  <a:gd name="connsiteY1" fmla="*/ 7005 h 901623"/>
                  <a:gd name="connsiteX2" fmla="*/ 1120737 w 1345963"/>
                  <a:gd name="connsiteY2" fmla="*/ 82042 h 901623"/>
                  <a:gd name="connsiteX3" fmla="*/ 1345963 w 1345963"/>
                  <a:gd name="connsiteY3" fmla="*/ 264440 h 901623"/>
                  <a:gd name="connsiteX4" fmla="*/ 682541 w 1345963"/>
                  <a:gd name="connsiteY4" fmla="*/ 831441 h 901623"/>
                  <a:gd name="connsiteX5" fmla="*/ 261421 w 1345963"/>
                  <a:gd name="connsiteY5" fmla="*/ 886273 h 901623"/>
                  <a:gd name="connsiteX6" fmla="*/ 1 w 1345963"/>
                  <a:gd name="connsiteY6" fmla="*/ 772455 h 901623"/>
                  <a:gd name="connsiteX7" fmla="*/ 415658 w 1345963"/>
                  <a:gd name="connsiteY7" fmla="*/ 247295 h 901623"/>
                  <a:gd name="connsiteX0" fmla="*/ 163198 w 1093503"/>
                  <a:gd name="connsiteY0" fmla="*/ 247295 h 901623"/>
                  <a:gd name="connsiteX1" fmla="*/ 408332 w 1093503"/>
                  <a:gd name="connsiteY1" fmla="*/ 7005 h 901623"/>
                  <a:gd name="connsiteX2" fmla="*/ 868277 w 1093503"/>
                  <a:gd name="connsiteY2" fmla="*/ 82042 h 901623"/>
                  <a:gd name="connsiteX3" fmla="*/ 1093503 w 1093503"/>
                  <a:gd name="connsiteY3" fmla="*/ 264440 h 901623"/>
                  <a:gd name="connsiteX4" fmla="*/ 430081 w 1093503"/>
                  <a:gd name="connsiteY4" fmla="*/ 831441 h 901623"/>
                  <a:gd name="connsiteX5" fmla="*/ 8961 w 1093503"/>
                  <a:gd name="connsiteY5" fmla="*/ 886273 h 901623"/>
                  <a:gd name="connsiteX6" fmla="*/ 163198 w 1093503"/>
                  <a:gd name="connsiteY6" fmla="*/ 247295 h 901623"/>
                  <a:gd name="connsiteX0" fmla="*/ 158650 w 1088955"/>
                  <a:gd name="connsiteY0" fmla="*/ 247295 h 850172"/>
                  <a:gd name="connsiteX1" fmla="*/ 403784 w 1088955"/>
                  <a:gd name="connsiteY1" fmla="*/ 7005 h 850172"/>
                  <a:gd name="connsiteX2" fmla="*/ 863729 w 1088955"/>
                  <a:gd name="connsiteY2" fmla="*/ 82042 h 850172"/>
                  <a:gd name="connsiteX3" fmla="*/ 1088955 w 1088955"/>
                  <a:gd name="connsiteY3" fmla="*/ 264440 h 850172"/>
                  <a:gd name="connsiteX4" fmla="*/ 425533 w 1088955"/>
                  <a:gd name="connsiteY4" fmla="*/ 831441 h 850172"/>
                  <a:gd name="connsiteX5" fmla="*/ 9223 w 1088955"/>
                  <a:gd name="connsiteY5" fmla="*/ 719287 h 850172"/>
                  <a:gd name="connsiteX6" fmla="*/ 158650 w 1088955"/>
                  <a:gd name="connsiteY6" fmla="*/ 247295 h 85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8955" h="850172">
                    <a:moveTo>
                      <a:pt x="158650" y="247295"/>
                    </a:moveTo>
                    <a:cubicBezTo>
                      <a:pt x="225212" y="100750"/>
                      <a:pt x="286271" y="34547"/>
                      <a:pt x="403784" y="7005"/>
                    </a:cubicBezTo>
                    <a:cubicBezTo>
                      <a:pt x="521297" y="-20537"/>
                      <a:pt x="749534" y="39136"/>
                      <a:pt x="863729" y="82042"/>
                    </a:cubicBezTo>
                    <a:cubicBezTo>
                      <a:pt x="977924" y="124948"/>
                      <a:pt x="1009588" y="158908"/>
                      <a:pt x="1088955" y="264440"/>
                    </a:cubicBezTo>
                    <a:cubicBezTo>
                      <a:pt x="968297" y="364257"/>
                      <a:pt x="605488" y="755633"/>
                      <a:pt x="425533" y="831441"/>
                    </a:cubicBezTo>
                    <a:cubicBezTo>
                      <a:pt x="245578" y="907249"/>
                      <a:pt x="122980" y="729118"/>
                      <a:pt x="9223" y="719287"/>
                    </a:cubicBezTo>
                    <a:cubicBezTo>
                      <a:pt x="-35258" y="621929"/>
                      <a:pt x="92088" y="393840"/>
                      <a:pt x="158650" y="247295"/>
                    </a:cubicBez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Freeform 315"/>
              <p:cNvSpPr/>
              <p:nvPr/>
            </p:nvSpPr>
            <p:spPr>
              <a:xfrm rot="17569756">
                <a:off x="7111605" y="2763672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Freeform 316"/>
              <p:cNvSpPr/>
              <p:nvPr/>
            </p:nvSpPr>
            <p:spPr>
              <a:xfrm rot="17569756">
                <a:off x="7209595" y="2530895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Freeform 317"/>
              <p:cNvSpPr/>
              <p:nvPr/>
            </p:nvSpPr>
            <p:spPr>
              <a:xfrm rot="17569756">
                <a:off x="7307586" y="2298118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Freeform 318"/>
              <p:cNvSpPr/>
              <p:nvPr/>
            </p:nvSpPr>
            <p:spPr>
              <a:xfrm rot="17569756">
                <a:off x="7405576" y="2065340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Freeform 319"/>
              <p:cNvSpPr/>
              <p:nvPr/>
            </p:nvSpPr>
            <p:spPr>
              <a:xfrm rot="17569756">
                <a:off x="7503567" y="1832563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Freeform 320"/>
              <p:cNvSpPr/>
              <p:nvPr/>
            </p:nvSpPr>
            <p:spPr>
              <a:xfrm rot="17569756">
                <a:off x="7601557" y="1599786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Freeform 321"/>
              <p:cNvSpPr/>
              <p:nvPr/>
            </p:nvSpPr>
            <p:spPr>
              <a:xfrm rot="17569756">
                <a:off x="7699547" y="1367009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Freeform 322"/>
              <p:cNvSpPr/>
              <p:nvPr/>
            </p:nvSpPr>
            <p:spPr>
              <a:xfrm rot="17569756">
                <a:off x="7797538" y="1134232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Freeform 323"/>
              <p:cNvSpPr/>
              <p:nvPr/>
            </p:nvSpPr>
            <p:spPr>
              <a:xfrm rot="17569756">
                <a:off x="7895528" y="901454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Freeform 324"/>
              <p:cNvSpPr/>
              <p:nvPr/>
            </p:nvSpPr>
            <p:spPr>
              <a:xfrm rot="17569756">
                <a:off x="7993519" y="668677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8" name="Group 307"/>
              <p:cNvGrpSpPr/>
              <p:nvPr/>
            </p:nvGrpSpPr>
            <p:grpSpPr>
              <a:xfrm>
                <a:off x="7853031" y="480588"/>
                <a:ext cx="663927" cy="453528"/>
                <a:chOff x="1043687" y="436520"/>
                <a:chExt cx="663927" cy="453528"/>
              </a:xfrm>
            </p:grpSpPr>
            <p:sp>
              <p:nvSpPr>
                <p:cNvPr id="312" name="Rectangle 311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 flipV="1">
                <a:off x="7853031" y="5932101"/>
                <a:ext cx="663927" cy="453528"/>
                <a:chOff x="1043687" y="436520"/>
                <a:chExt cx="663927" cy="453528"/>
              </a:xfrm>
            </p:grpSpPr>
            <p:sp>
              <p:nvSpPr>
                <p:cNvPr id="310" name="Rectangle 309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25" name="TextBox 1024"/>
            <p:cNvSpPr txBox="1"/>
            <p:nvPr/>
          </p:nvSpPr>
          <p:spPr>
            <a:xfrm>
              <a:off x="5071711" y="1159439"/>
              <a:ext cx="29402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Local Minimum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8" name="TextBox 367"/>
          <p:cNvSpPr txBox="1"/>
          <p:nvPr/>
        </p:nvSpPr>
        <p:spPr>
          <a:xfrm>
            <a:off x="1366333" y="1150813"/>
            <a:ext cx="2596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Ground Truth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mean, “tangled”?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82138" y="2502578"/>
            <a:ext cx="6079851" cy="3957749"/>
            <a:chOff x="2571400" y="1447800"/>
            <a:chExt cx="6572600" cy="42785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2571400" y="1447800"/>
              <a:ext cx="6572600" cy="4278510"/>
            </a:xfrm>
            <a:prstGeom prst="rect">
              <a:avLst/>
            </a:prstGeom>
          </p:spPr>
        </p:pic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7368540" y="3947160"/>
              <a:ext cx="255270" cy="255270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7368540" y="2954655"/>
              <a:ext cx="255270" cy="25527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51516" y="3540333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0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93642" y="2568057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6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20362" y="2459849"/>
            <a:ext cx="5248739" cy="3957750"/>
            <a:chOff x="752353" y="1447800"/>
            <a:chExt cx="5674129" cy="42785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0"/>
            <a:stretch/>
          </p:blipFill>
          <p:spPr>
            <a:xfrm>
              <a:off x="752353" y="1447800"/>
              <a:ext cx="5674129" cy="4278510"/>
            </a:xfrm>
            <a:prstGeom prst="rect">
              <a:avLst/>
            </a:prstGeom>
          </p:spPr>
        </p:pic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650105" y="3204210"/>
              <a:ext cx="255270" cy="255270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650105" y="3697605"/>
              <a:ext cx="255270" cy="25527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98671" y="2546839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0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41111" y="3584701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6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5"/>
          <a:stretch/>
        </p:blipFill>
        <p:spPr>
          <a:xfrm>
            <a:off x="567282" y="2502578"/>
            <a:ext cx="2895558" cy="3957749"/>
          </a:xfrm>
          <a:prstGeom prst="rect">
            <a:avLst/>
          </a:prstGeom>
        </p:spPr>
      </p:pic>
      <p:sp>
        <p:nvSpPr>
          <p:cNvPr id="14" name="Oval 13"/>
          <p:cNvSpPr>
            <a:spLocks noChangeAspect="1"/>
          </p:cNvSpPr>
          <p:nvPr/>
        </p:nvSpPr>
        <p:spPr>
          <a:xfrm>
            <a:off x="1815763" y="4803479"/>
            <a:ext cx="255270" cy="25527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795840" y="3891697"/>
            <a:ext cx="255270" cy="25527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47256" y="4503305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6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2335" y="3486664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6000" dirty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6763" y="65988"/>
            <a:ext cx="5259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takes two to tangle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05390" y="1356921"/>
            <a:ext cx="6689461" cy="1403910"/>
            <a:chOff x="1705390" y="1356921"/>
            <a:chExt cx="6689461" cy="1403910"/>
          </a:xfrm>
        </p:grpSpPr>
        <p:sp>
          <p:nvSpPr>
            <p:cNvPr id="27" name="Freeform 26"/>
            <p:cNvSpPr/>
            <p:nvPr/>
          </p:nvSpPr>
          <p:spPr>
            <a:xfrm>
              <a:off x="1705390" y="1649739"/>
              <a:ext cx="6689461" cy="1111092"/>
            </a:xfrm>
            <a:custGeom>
              <a:avLst/>
              <a:gdLst>
                <a:gd name="connsiteX0" fmla="*/ 0 w 7535580"/>
                <a:gd name="connsiteY0" fmla="*/ 1250398 h 1322037"/>
                <a:gd name="connsiteX1" fmla="*/ 2592729 w 7535580"/>
                <a:gd name="connsiteY1" fmla="*/ 1227248 h 1322037"/>
                <a:gd name="connsiteX2" fmla="*/ 3437681 w 7535580"/>
                <a:gd name="connsiteY2" fmla="*/ 324423 h 1322037"/>
                <a:gd name="connsiteX3" fmla="*/ 3796496 w 7535580"/>
                <a:gd name="connsiteY3" fmla="*/ 332 h 1322037"/>
                <a:gd name="connsiteX4" fmla="*/ 4340506 w 7535580"/>
                <a:gd name="connsiteY4" fmla="*/ 370722 h 1322037"/>
                <a:gd name="connsiteX5" fmla="*/ 4849792 w 7535580"/>
                <a:gd name="connsiteY5" fmla="*/ 1076777 h 1322037"/>
                <a:gd name="connsiteX6" fmla="*/ 7361499 w 7535580"/>
                <a:gd name="connsiteY6" fmla="*/ 1273547 h 1322037"/>
                <a:gd name="connsiteX7" fmla="*/ 7118430 w 7535580"/>
                <a:gd name="connsiteY7" fmla="*/ 1250398 h 1322037"/>
                <a:gd name="connsiteX0" fmla="*/ 0 w 7118430"/>
                <a:gd name="connsiteY0" fmla="*/ 1250398 h 1322037"/>
                <a:gd name="connsiteX1" fmla="*/ 2592729 w 7118430"/>
                <a:gd name="connsiteY1" fmla="*/ 1227248 h 1322037"/>
                <a:gd name="connsiteX2" fmla="*/ 3437681 w 7118430"/>
                <a:gd name="connsiteY2" fmla="*/ 324423 h 1322037"/>
                <a:gd name="connsiteX3" fmla="*/ 3796496 w 7118430"/>
                <a:gd name="connsiteY3" fmla="*/ 332 h 1322037"/>
                <a:gd name="connsiteX4" fmla="*/ 4340506 w 7118430"/>
                <a:gd name="connsiteY4" fmla="*/ 370722 h 1322037"/>
                <a:gd name="connsiteX5" fmla="*/ 4849792 w 7118430"/>
                <a:gd name="connsiteY5" fmla="*/ 1076777 h 1322037"/>
                <a:gd name="connsiteX6" fmla="*/ 7118430 w 7118430"/>
                <a:gd name="connsiteY6" fmla="*/ 1250398 h 1322037"/>
                <a:gd name="connsiteX0" fmla="*/ 0 w 7118430"/>
                <a:gd name="connsiteY0" fmla="*/ 1250358 h 1278502"/>
                <a:gd name="connsiteX1" fmla="*/ 2835798 w 7118430"/>
                <a:gd name="connsiteY1" fmla="*/ 1111461 h 1278502"/>
                <a:gd name="connsiteX2" fmla="*/ 3437681 w 7118430"/>
                <a:gd name="connsiteY2" fmla="*/ 324383 h 1278502"/>
                <a:gd name="connsiteX3" fmla="*/ 3796496 w 7118430"/>
                <a:gd name="connsiteY3" fmla="*/ 292 h 1278502"/>
                <a:gd name="connsiteX4" fmla="*/ 4340506 w 7118430"/>
                <a:gd name="connsiteY4" fmla="*/ 370682 h 1278502"/>
                <a:gd name="connsiteX5" fmla="*/ 4849792 w 7118430"/>
                <a:gd name="connsiteY5" fmla="*/ 1076737 h 1278502"/>
                <a:gd name="connsiteX6" fmla="*/ 7118430 w 7118430"/>
                <a:gd name="connsiteY6" fmla="*/ 1250358 h 1278502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7118430 w 7118430"/>
                <a:gd name="connsiteY7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618298 w 7118430"/>
                <a:gd name="connsiteY6" fmla="*/ 787370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796496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912243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0091 h 1255022"/>
                <a:gd name="connsiteX1" fmla="*/ 1967696 w 7118430"/>
                <a:gd name="connsiteY1" fmla="*/ 1250091 h 1255022"/>
                <a:gd name="connsiteX2" fmla="*/ 2835798 w 7118430"/>
                <a:gd name="connsiteY2" fmla="*/ 1111194 h 1255022"/>
                <a:gd name="connsiteX3" fmla="*/ 3437681 w 7118430"/>
                <a:gd name="connsiteY3" fmla="*/ 324116 h 1255022"/>
                <a:gd name="connsiteX4" fmla="*/ 3912243 w 7118430"/>
                <a:gd name="connsiteY4" fmla="*/ 25 h 1255022"/>
                <a:gd name="connsiteX5" fmla="*/ 4305782 w 7118430"/>
                <a:gd name="connsiteY5" fmla="*/ 243094 h 1255022"/>
                <a:gd name="connsiteX6" fmla="*/ 4618298 w 7118430"/>
                <a:gd name="connsiteY6" fmla="*/ 787103 h 1255022"/>
                <a:gd name="connsiteX7" fmla="*/ 5127585 w 7118430"/>
                <a:gd name="connsiteY7" fmla="*/ 1192218 h 1255022"/>
                <a:gd name="connsiteX8" fmla="*/ 7118430 w 7118430"/>
                <a:gd name="connsiteY8" fmla="*/ 1250091 h 1255022"/>
                <a:gd name="connsiteX0" fmla="*/ 0 w 7118430"/>
                <a:gd name="connsiteY0" fmla="*/ 1250082 h 1255013"/>
                <a:gd name="connsiteX1" fmla="*/ 1967696 w 7118430"/>
                <a:gd name="connsiteY1" fmla="*/ 1250082 h 1255013"/>
                <a:gd name="connsiteX2" fmla="*/ 2835798 w 7118430"/>
                <a:gd name="connsiteY2" fmla="*/ 1111185 h 1255013"/>
                <a:gd name="connsiteX3" fmla="*/ 3437681 w 7118430"/>
                <a:gd name="connsiteY3" fmla="*/ 324107 h 1255013"/>
                <a:gd name="connsiteX4" fmla="*/ 3530278 w 7118430"/>
                <a:gd name="connsiteY4" fmla="*/ 231510 h 1255013"/>
                <a:gd name="connsiteX5" fmla="*/ 3912243 w 7118430"/>
                <a:gd name="connsiteY5" fmla="*/ 16 h 1255013"/>
                <a:gd name="connsiteX6" fmla="*/ 4305782 w 7118430"/>
                <a:gd name="connsiteY6" fmla="*/ 243085 h 1255013"/>
                <a:gd name="connsiteX7" fmla="*/ 4618298 w 7118430"/>
                <a:gd name="connsiteY7" fmla="*/ 787094 h 1255013"/>
                <a:gd name="connsiteX8" fmla="*/ 5127585 w 7118430"/>
                <a:gd name="connsiteY8" fmla="*/ 1192209 h 1255013"/>
                <a:gd name="connsiteX9" fmla="*/ 7118430 w 7118430"/>
                <a:gd name="connsiteY9" fmla="*/ 1250082 h 1255013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97 h 1276291"/>
                <a:gd name="connsiteX1" fmla="*/ 1967696 w 7118430"/>
                <a:gd name="connsiteY1" fmla="*/ 1250097 h 1276291"/>
                <a:gd name="connsiteX2" fmla="*/ 3078866 w 7118430"/>
                <a:gd name="connsiteY2" fmla="*/ 879706 h 1276291"/>
                <a:gd name="connsiteX3" fmla="*/ 3530278 w 7118430"/>
                <a:gd name="connsiteY3" fmla="*/ 231525 h 1276291"/>
                <a:gd name="connsiteX4" fmla="*/ 3912243 w 7118430"/>
                <a:gd name="connsiteY4" fmla="*/ 31 h 1276291"/>
                <a:gd name="connsiteX5" fmla="*/ 4305782 w 7118430"/>
                <a:gd name="connsiteY5" fmla="*/ 243100 h 1276291"/>
                <a:gd name="connsiteX6" fmla="*/ 4618298 w 7118430"/>
                <a:gd name="connsiteY6" fmla="*/ 787109 h 1276291"/>
                <a:gd name="connsiteX7" fmla="*/ 5127585 w 7118430"/>
                <a:gd name="connsiteY7" fmla="*/ 1192224 h 1276291"/>
                <a:gd name="connsiteX8" fmla="*/ 7118430 w 7118430"/>
                <a:gd name="connsiteY8" fmla="*/ 1250097 h 1276291"/>
                <a:gd name="connsiteX0" fmla="*/ 0 w 7118430"/>
                <a:gd name="connsiteY0" fmla="*/ 1250097 h 1260158"/>
                <a:gd name="connsiteX1" fmla="*/ 2349661 w 7118430"/>
                <a:gd name="connsiteY1" fmla="*/ 1226948 h 1260158"/>
                <a:gd name="connsiteX2" fmla="*/ 3078866 w 7118430"/>
                <a:gd name="connsiteY2" fmla="*/ 879706 h 1260158"/>
                <a:gd name="connsiteX3" fmla="*/ 3530278 w 7118430"/>
                <a:gd name="connsiteY3" fmla="*/ 231525 h 1260158"/>
                <a:gd name="connsiteX4" fmla="*/ 3912243 w 7118430"/>
                <a:gd name="connsiteY4" fmla="*/ 31 h 1260158"/>
                <a:gd name="connsiteX5" fmla="*/ 4305782 w 7118430"/>
                <a:gd name="connsiteY5" fmla="*/ 243100 h 1260158"/>
                <a:gd name="connsiteX6" fmla="*/ 4618298 w 7118430"/>
                <a:gd name="connsiteY6" fmla="*/ 787109 h 1260158"/>
                <a:gd name="connsiteX7" fmla="*/ 5127585 w 7118430"/>
                <a:gd name="connsiteY7" fmla="*/ 1192224 h 1260158"/>
                <a:gd name="connsiteX8" fmla="*/ 7118430 w 7118430"/>
                <a:gd name="connsiteY8" fmla="*/ 1250097 h 1260158"/>
                <a:gd name="connsiteX0" fmla="*/ 0 w 7118430"/>
                <a:gd name="connsiteY0" fmla="*/ 1250097 h 1250097"/>
                <a:gd name="connsiteX1" fmla="*/ 2349661 w 7118430"/>
                <a:gd name="connsiteY1" fmla="*/ 1226948 h 1250097"/>
                <a:gd name="connsiteX2" fmla="*/ 3078866 w 7118430"/>
                <a:gd name="connsiteY2" fmla="*/ 879706 h 1250097"/>
                <a:gd name="connsiteX3" fmla="*/ 3530278 w 7118430"/>
                <a:gd name="connsiteY3" fmla="*/ 231525 h 1250097"/>
                <a:gd name="connsiteX4" fmla="*/ 3912243 w 7118430"/>
                <a:gd name="connsiteY4" fmla="*/ 31 h 1250097"/>
                <a:gd name="connsiteX5" fmla="*/ 4305782 w 7118430"/>
                <a:gd name="connsiteY5" fmla="*/ 243100 h 1250097"/>
                <a:gd name="connsiteX6" fmla="*/ 4618298 w 7118430"/>
                <a:gd name="connsiteY6" fmla="*/ 787109 h 1250097"/>
                <a:gd name="connsiteX7" fmla="*/ 5127585 w 7118430"/>
                <a:gd name="connsiteY7" fmla="*/ 1192224 h 1250097"/>
                <a:gd name="connsiteX8" fmla="*/ 7118430 w 7118430"/>
                <a:gd name="connsiteY8" fmla="*/ 1250097 h 1250097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6342927"/>
                <a:gd name="connsiteY0" fmla="*/ 1273247 h 1275554"/>
                <a:gd name="connsiteX1" fmla="*/ 1574158 w 6342927"/>
                <a:gd name="connsiteY1" fmla="*/ 1226948 h 1275554"/>
                <a:gd name="connsiteX2" fmla="*/ 2395961 w 6342927"/>
                <a:gd name="connsiteY2" fmla="*/ 821832 h 1275554"/>
                <a:gd name="connsiteX3" fmla="*/ 2754775 w 6342927"/>
                <a:gd name="connsiteY3" fmla="*/ 231525 h 1275554"/>
                <a:gd name="connsiteX4" fmla="*/ 3136740 w 6342927"/>
                <a:gd name="connsiteY4" fmla="*/ 31 h 1275554"/>
                <a:gd name="connsiteX5" fmla="*/ 3530279 w 6342927"/>
                <a:gd name="connsiteY5" fmla="*/ 243100 h 1275554"/>
                <a:gd name="connsiteX6" fmla="*/ 3842795 w 6342927"/>
                <a:gd name="connsiteY6" fmla="*/ 787109 h 1275554"/>
                <a:gd name="connsiteX7" fmla="*/ 4352082 w 6342927"/>
                <a:gd name="connsiteY7" fmla="*/ 1192224 h 1275554"/>
                <a:gd name="connsiteX8" fmla="*/ 6342927 w 6342927"/>
                <a:gd name="connsiteY8" fmla="*/ 1250097 h 1275554"/>
                <a:gd name="connsiteX0" fmla="*/ 0 w 6250329"/>
                <a:gd name="connsiteY0" fmla="*/ 1273247 h 1275554"/>
                <a:gd name="connsiteX1" fmla="*/ 1574158 w 6250329"/>
                <a:gd name="connsiteY1" fmla="*/ 1226948 h 1275554"/>
                <a:gd name="connsiteX2" fmla="*/ 2395961 w 6250329"/>
                <a:gd name="connsiteY2" fmla="*/ 821832 h 1275554"/>
                <a:gd name="connsiteX3" fmla="*/ 2754775 w 6250329"/>
                <a:gd name="connsiteY3" fmla="*/ 231525 h 1275554"/>
                <a:gd name="connsiteX4" fmla="*/ 3136740 w 6250329"/>
                <a:gd name="connsiteY4" fmla="*/ 31 h 1275554"/>
                <a:gd name="connsiteX5" fmla="*/ 3530279 w 6250329"/>
                <a:gd name="connsiteY5" fmla="*/ 243100 h 1275554"/>
                <a:gd name="connsiteX6" fmla="*/ 3842795 w 6250329"/>
                <a:gd name="connsiteY6" fmla="*/ 787109 h 1275554"/>
                <a:gd name="connsiteX7" fmla="*/ 4352082 w 6250329"/>
                <a:gd name="connsiteY7" fmla="*/ 1192224 h 1275554"/>
                <a:gd name="connsiteX8" fmla="*/ 6250329 w 6250329"/>
                <a:gd name="connsiteY8" fmla="*/ 1250097 h 1275554"/>
                <a:gd name="connsiteX0" fmla="*/ 0 w 6250329"/>
                <a:gd name="connsiteY0" fmla="*/ 1107190 h 1109497"/>
                <a:gd name="connsiteX1" fmla="*/ 1574158 w 6250329"/>
                <a:gd name="connsiteY1" fmla="*/ 1060891 h 1109497"/>
                <a:gd name="connsiteX2" fmla="*/ 2395961 w 6250329"/>
                <a:gd name="connsiteY2" fmla="*/ 655775 h 1109497"/>
                <a:gd name="connsiteX3" fmla="*/ 2754775 w 6250329"/>
                <a:gd name="connsiteY3" fmla="*/ 65468 h 1109497"/>
                <a:gd name="connsiteX4" fmla="*/ 3530279 w 6250329"/>
                <a:gd name="connsiteY4" fmla="*/ 77043 h 1109497"/>
                <a:gd name="connsiteX5" fmla="*/ 3842795 w 6250329"/>
                <a:gd name="connsiteY5" fmla="*/ 621052 h 1109497"/>
                <a:gd name="connsiteX6" fmla="*/ 4352082 w 6250329"/>
                <a:gd name="connsiteY6" fmla="*/ 1026167 h 1109497"/>
                <a:gd name="connsiteX7" fmla="*/ 6250329 w 6250329"/>
                <a:gd name="connsiteY7" fmla="*/ 1084040 h 1109497"/>
                <a:gd name="connsiteX0" fmla="*/ 0 w 6250329"/>
                <a:gd name="connsiteY0" fmla="*/ 1041784 h 1044091"/>
                <a:gd name="connsiteX1" fmla="*/ 1574158 w 6250329"/>
                <a:gd name="connsiteY1" fmla="*/ 995485 h 1044091"/>
                <a:gd name="connsiteX2" fmla="*/ 2395961 w 6250329"/>
                <a:gd name="connsiteY2" fmla="*/ 590369 h 1044091"/>
                <a:gd name="connsiteX3" fmla="*/ 2754775 w 6250329"/>
                <a:gd name="connsiteY3" fmla="*/ 62 h 1044091"/>
                <a:gd name="connsiteX4" fmla="*/ 3842795 w 6250329"/>
                <a:gd name="connsiteY4" fmla="*/ 555646 h 1044091"/>
                <a:gd name="connsiteX5" fmla="*/ 4352082 w 6250329"/>
                <a:gd name="connsiteY5" fmla="*/ 960761 h 1044091"/>
                <a:gd name="connsiteX6" fmla="*/ 6250329 w 6250329"/>
                <a:gd name="connsiteY6" fmla="*/ 1018634 h 1044091"/>
                <a:gd name="connsiteX0" fmla="*/ 0 w 6250329"/>
                <a:gd name="connsiteY0" fmla="*/ 1047470 h 1049777"/>
                <a:gd name="connsiteX1" fmla="*/ 1574158 w 6250329"/>
                <a:gd name="connsiteY1" fmla="*/ 1001171 h 1049777"/>
                <a:gd name="connsiteX2" fmla="*/ 2395961 w 6250329"/>
                <a:gd name="connsiteY2" fmla="*/ 596055 h 1049777"/>
                <a:gd name="connsiteX3" fmla="*/ 2754775 w 6250329"/>
                <a:gd name="connsiteY3" fmla="*/ 5748 h 1049777"/>
                <a:gd name="connsiteX4" fmla="*/ 4352082 w 6250329"/>
                <a:gd name="connsiteY4" fmla="*/ 966447 h 1049777"/>
                <a:gd name="connsiteX5" fmla="*/ 6250329 w 6250329"/>
                <a:gd name="connsiteY5" fmla="*/ 1024320 h 1049777"/>
                <a:gd name="connsiteX0" fmla="*/ 0 w 6195245"/>
                <a:gd name="connsiteY0" fmla="*/ 40 h 1263503"/>
                <a:gd name="connsiteX1" fmla="*/ 1519074 w 6195245"/>
                <a:gd name="connsiteY1" fmla="*/ 1231698 h 1263503"/>
                <a:gd name="connsiteX2" fmla="*/ 2340877 w 6195245"/>
                <a:gd name="connsiteY2" fmla="*/ 826582 h 1263503"/>
                <a:gd name="connsiteX3" fmla="*/ 2699691 w 6195245"/>
                <a:gd name="connsiteY3" fmla="*/ 236275 h 1263503"/>
                <a:gd name="connsiteX4" fmla="*/ 4296998 w 6195245"/>
                <a:gd name="connsiteY4" fmla="*/ 1196974 h 1263503"/>
                <a:gd name="connsiteX5" fmla="*/ 6195245 w 6195245"/>
                <a:gd name="connsiteY5" fmla="*/ 1254847 h 1263503"/>
                <a:gd name="connsiteX0" fmla="*/ 0 w 6195245"/>
                <a:gd name="connsiteY0" fmla="*/ 0 h 1254807"/>
                <a:gd name="connsiteX1" fmla="*/ 2340877 w 6195245"/>
                <a:gd name="connsiteY1" fmla="*/ 826542 h 1254807"/>
                <a:gd name="connsiteX2" fmla="*/ 2699691 w 6195245"/>
                <a:gd name="connsiteY2" fmla="*/ 236235 h 1254807"/>
                <a:gd name="connsiteX3" fmla="*/ 4296998 w 6195245"/>
                <a:gd name="connsiteY3" fmla="*/ 1196934 h 1254807"/>
                <a:gd name="connsiteX4" fmla="*/ 6195245 w 6195245"/>
                <a:gd name="connsiteY4" fmla="*/ 1254807 h 1254807"/>
                <a:gd name="connsiteX0" fmla="*/ 0 w 6195245"/>
                <a:gd name="connsiteY0" fmla="*/ 0 h 1254807"/>
                <a:gd name="connsiteX1" fmla="*/ 2699691 w 6195245"/>
                <a:gd name="connsiteY1" fmla="*/ 236235 h 1254807"/>
                <a:gd name="connsiteX2" fmla="*/ 4296998 w 6195245"/>
                <a:gd name="connsiteY2" fmla="*/ 1196934 h 1254807"/>
                <a:gd name="connsiteX3" fmla="*/ 6195245 w 6195245"/>
                <a:gd name="connsiteY3" fmla="*/ 1254807 h 1254807"/>
                <a:gd name="connsiteX0" fmla="*/ 0 w 6195245"/>
                <a:gd name="connsiteY0" fmla="*/ 0 h 1254807"/>
                <a:gd name="connsiteX1" fmla="*/ 4296998 w 6195245"/>
                <a:gd name="connsiteY1" fmla="*/ 1196934 h 1254807"/>
                <a:gd name="connsiteX2" fmla="*/ 6195245 w 6195245"/>
                <a:gd name="connsiteY2" fmla="*/ 1254807 h 1254807"/>
                <a:gd name="connsiteX0" fmla="*/ 0 w 6195245"/>
                <a:gd name="connsiteY0" fmla="*/ 0 h 1254807"/>
                <a:gd name="connsiteX1" fmla="*/ 6195245 w 6195245"/>
                <a:gd name="connsiteY1" fmla="*/ 1254807 h 1254807"/>
                <a:gd name="connsiteX0" fmla="*/ 0 w 6195245"/>
                <a:gd name="connsiteY0" fmla="*/ 0 h 1254807"/>
                <a:gd name="connsiteX1" fmla="*/ 4998148 w 6195245"/>
                <a:gd name="connsiteY1" fmla="*/ 1093462 h 1254807"/>
                <a:gd name="connsiteX2" fmla="*/ 6195245 w 6195245"/>
                <a:gd name="connsiteY2" fmla="*/ 1254807 h 1254807"/>
                <a:gd name="connsiteX0" fmla="*/ 0 w 6205138"/>
                <a:gd name="connsiteY0" fmla="*/ 0 h 1093462"/>
                <a:gd name="connsiteX1" fmla="*/ 4998148 w 6205138"/>
                <a:gd name="connsiteY1" fmla="*/ 1093462 h 1093462"/>
                <a:gd name="connsiteX2" fmla="*/ 6205138 w 6205138"/>
                <a:gd name="connsiteY2" fmla="*/ 737015 h 1093462"/>
                <a:gd name="connsiteX0" fmla="*/ 0 w 6205138"/>
                <a:gd name="connsiteY0" fmla="*/ 0 h 1104821"/>
                <a:gd name="connsiteX1" fmla="*/ 4998148 w 6205138"/>
                <a:gd name="connsiteY1" fmla="*/ 1093462 h 1104821"/>
                <a:gd name="connsiteX2" fmla="*/ 6205138 w 6205138"/>
                <a:gd name="connsiteY2" fmla="*/ 737015 h 1104821"/>
                <a:gd name="connsiteX0" fmla="*/ 0 w 6205138"/>
                <a:gd name="connsiteY0" fmla="*/ 0 h 1093537"/>
                <a:gd name="connsiteX1" fmla="*/ 4998148 w 6205138"/>
                <a:gd name="connsiteY1" fmla="*/ 1093462 h 1093537"/>
                <a:gd name="connsiteX2" fmla="*/ 6205138 w 6205138"/>
                <a:gd name="connsiteY2" fmla="*/ 737015 h 1093537"/>
                <a:gd name="connsiteX0" fmla="*/ 0 w 6205138"/>
                <a:gd name="connsiteY0" fmla="*/ 0 h 1093537"/>
                <a:gd name="connsiteX1" fmla="*/ 4998148 w 6205138"/>
                <a:gd name="connsiteY1" fmla="*/ 1093462 h 1093537"/>
                <a:gd name="connsiteX2" fmla="*/ 6205138 w 6205138"/>
                <a:gd name="connsiteY2" fmla="*/ 737015 h 1093537"/>
                <a:gd name="connsiteX0" fmla="*/ 0 w 6205138"/>
                <a:gd name="connsiteY0" fmla="*/ 0 h 1093537"/>
                <a:gd name="connsiteX1" fmla="*/ 3345955 w 6205138"/>
                <a:gd name="connsiteY1" fmla="*/ 1093462 h 1093537"/>
                <a:gd name="connsiteX2" fmla="*/ 6205138 w 6205138"/>
                <a:gd name="connsiteY2" fmla="*/ 737015 h 1093537"/>
                <a:gd name="connsiteX0" fmla="*/ 0 w 6244712"/>
                <a:gd name="connsiteY0" fmla="*/ 0 h 1108538"/>
                <a:gd name="connsiteX1" fmla="*/ 3345955 w 6244712"/>
                <a:gd name="connsiteY1" fmla="*/ 1093462 h 1108538"/>
                <a:gd name="connsiteX2" fmla="*/ 6244712 w 6244712"/>
                <a:gd name="connsiteY2" fmla="*/ 593795 h 1108538"/>
                <a:gd name="connsiteX0" fmla="*/ 0 w 6007271"/>
                <a:gd name="connsiteY0" fmla="*/ 0 h 1111092"/>
                <a:gd name="connsiteX1" fmla="*/ 3345955 w 6007271"/>
                <a:gd name="connsiteY1" fmla="*/ 1093462 h 1111092"/>
                <a:gd name="connsiteX2" fmla="*/ 6007271 w 6007271"/>
                <a:gd name="connsiteY2" fmla="*/ 626846 h 111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7271" h="1111092">
                  <a:moveTo>
                    <a:pt x="0" y="0"/>
                  </a:moveTo>
                  <a:cubicBezTo>
                    <a:pt x="1811152" y="368160"/>
                    <a:pt x="2344743" y="988988"/>
                    <a:pt x="3345955" y="1093462"/>
                  </a:cubicBezTo>
                  <a:cubicBezTo>
                    <a:pt x="4347167" y="1197936"/>
                    <a:pt x="5654407" y="811763"/>
                    <a:pt x="6007271" y="626846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772312">
              <a:off x="1803631" y="1356921"/>
              <a:ext cx="1784463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Chemical </a:t>
              </a:r>
            </a:p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strain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4184" y="1006214"/>
            <a:ext cx="6964052" cy="1821518"/>
            <a:chOff x="784184" y="1006214"/>
            <a:chExt cx="6964052" cy="1821518"/>
          </a:xfrm>
        </p:grpSpPr>
        <p:sp>
          <p:nvSpPr>
            <p:cNvPr id="10" name="Freeform 9"/>
            <p:cNvSpPr/>
            <p:nvPr/>
          </p:nvSpPr>
          <p:spPr>
            <a:xfrm>
              <a:off x="1497907" y="1502049"/>
              <a:ext cx="6250329" cy="1275554"/>
            </a:xfrm>
            <a:custGeom>
              <a:avLst/>
              <a:gdLst>
                <a:gd name="connsiteX0" fmla="*/ 0 w 7535580"/>
                <a:gd name="connsiteY0" fmla="*/ 1250398 h 1322037"/>
                <a:gd name="connsiteX1" fmla="*/ 2592729 w 7535580"/>
                <a:gd name="connsiteY1" fmla="*/ 1227248 h 1322037"/>
                <a:gd name="connsiteX2" fmla="*/ 3437681 w 7535580"/>
                <a:gd name="connsiteY2" fmla="*/ 324423 h 1322037"/>
                <a:gd name="connsiteX3" fmla="*/ 3796496 w 7535580"/>
                <a:gd name="connsiteY3" fmla="*/ 332 h 1322037"/>
                <a:gd name="connsiteX4" fmla="*/ 4340506 w 7535580"/>
                <a:gd name="connsiteY4" fmla="*/ 370722 h 1322037"/>
                <a:gd name="connsiteX5" fmla="*/ 4849792 w 7535580"/>
                <a:gd name="connsiteY5" fmla="*/ 1076777 h 1322037"/>
                <a:gd name="connsiteX6" fmla="*/ 7361499 w 7535580"/>
                <a:gd name="connsiteY6" fmla="*/ 1273547 h 1322037"/>
                <a:gd name="connsiteX7" fmla="*/ 7118430 w 7535580"/>
                <a:gd name="connsiteY7" fmla="*/ 1250398 h 1322037"/>
                <a:gd name="connsiteX0" fmla="*/ 0 w 7118430"/>
                <a:gd name="connsiteY0" fmla="*/ 1250398 h 1322037"/>
                <a:gd name="connsiteX1" fmla="*/ 2592729 w 7118430"/>
                <a:gd name="connsiteY1" fmla="*/ 1227248 h 1322037"/>
                <a:gd name="connsiteX2" fmla="*/ 3437681 w 7118430"/>
                <a:gd name="connsiteY2" fmla="*/ 324423 h 1322037"/>
                <a:gd name="connsiteX3" fmla="*/ 3796496 w 7118430"/>
                <a:gd name="connsiteY3" fmla="*/ 332 h 1322037"/>
                <a:gd name="connsiteX4" fmla="*/ 4340506 w 7118430"/>
                <a:gd name="connsiteY4" fmla="*/ 370722 h 1322037"/>
                <a:gd name="connsiteX5" fmla="*/ 4849792 w 7118430"/>
                <a:gd name="connsiteY5" fmla="*/ 1076777 h 1322037"/>
                <a:gd name="connsiteX6" fmla="*/ 7118430 w 7118430"/>
                <a:gd name="connsiteY6" fmla="*/ 1250398 h 1322037"/>
                <a:gd name="connsiteX0" fmla="*/ 0 w 7118430"/>
                <a:gd name="connsiteY0" fmla="*/ 1250358 h 1278502"/>
                <a:gd name="connsiteX1" fmla="*/ 2835798 w 7118430"/>
                <a:gd name="connsiteY1" fmla="*/ 1111461 h 1278502"/>
                <a:gd name="connsiteX2" fmla="*/ 3437681 w 7118430"/>
                <a:gd name="connsiteY2" fmla="*/ 324383 h 1278502"/>
                <a:gd name="connsiteX3" fmla="*/ 3796496 w 7118430"/>
                <a:gd name="connsiteY3" fmla="*/ 292 h 1278502"/>
                <a:gd name="connsiteX4" fmla="*/ 4340506 w 7118430"/>
                <a:gd name="connsiteY4" fmla="*/ 370682 h 1278502"/>
                <a:gd name="connsiteX5" fmla="*/ 4849792 w 7118430"/>
                <a:gd name="connsiteY5" fmla="*/ 1076737 h 1278502"/>
                <a:gd name="connsiteX6" fmla="*/ 7118430 w 7118430"/>
                <a:gd name="connsiteY6" fmla="*/ 1250358 h 1278502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7118430 w 7118430"/>
                <a:gd name="connsiteY7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618298 w 7118430"/>
                <a:gd name="connsiteY6" fmla="*/ 787370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796496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912243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0091 h 1255022"/>
                <a:gd name="connsiteX1" fmla="*/ 1967696 w 7118430"/>
                <a:gd name="connsiteY1" fmla="*/ 1250091 h 1255022"/>
                <a:gd name="connsiteX2" fmla="*/ 2835798 w 7118430"/>
                <a:gd name="connsiteY2" fmla="*/ 1111194 h 1255022"/>
                <a:gd name="connsiteX3" fmla="*/ 3437681 w 7118430"/>
                <a:gd name="connsiteY3" fmla="*/ 324116 h 1255022"/>
                <a:gd name="connsiteX4" fmla="*/ 3912243 w 7118430"/>
                <a:gd name="connsiteY4" fmla="*/ 25 h 1255022"/>
                <a:gd name="connsiteX5" fmla="*/ 4305782 w 7118430"/>
                <a:gd name="connsiteY5" fmla="*/ 243094 h 1255022"/>
                <a:gd name="connsiteX6" fmla="*/ 4618298 w 7118430"/>
                <a:gd name="connsiteY6" fmla="*/ 787103 h 1255022"/>
                <a:gd name="connsiteX7" fmla="*/ 5127585 w 7118430"/>
                <a:gd name="connsiteY7" fmla="*/ 1192218 h 1255022"/>
                <a:gd name="connsiteX8" fmla="*/ 7118430 w 7118430"/>
                <a:gd name="connsiteY8" fmla="*/ 1250091 h 1255022"/>
                <a:gd name="connsiteX0" fmla="*/ 0 w 7118430"/>
                <a:gd name="connsiteY0" fmla="*/ 1250082 h 1255013"/>
                <a:gd name="connsiteX1" fmla="*/ 1967696 w 7118430"/>
                <a:gd name="connsiteY1" fmla="*/ 1250082 h 1255013"/>
                <a:gd name="connsiteX2" fmla="*/ 2835798 w 7118430"/>
                <a:gd name="connsiteY2" fmla="*/ 1111185 h 1255013"/>
                <a:gd name="connsiteX3" fmla="*/ 3437681 w 7118430"/>
                <a:gd name="connsiteY3" fmla="*/ 324107 h 1255013"/>
                <a:gd name="connsiteX4" fmla="*/ 3530278 w 7118430"/>
                <a:gd name="connsiteY4" fmla="*/ 231510 h 1255013"/>
                <a:gd name="connsiteX5" fmla="*/ 3912243 w 7118430"/>
                <a:gd name="connsiteY5" fmla="*/ 16 h 1255013"/>
                <a:gd name="connsiteX6" fmla="*/ 4305782 w 7118430"/>
                <a:gd name="connsiteY6" fmla="*/ 243085 h 1255013"/>
                <a:gd name="connsiteX7" fmla="*/ 4618298 w 7118430"/>
                <a:gd name="connsiteY7" fmla="*/ 787094 h 1255013"/>
                <a:gd name="connsiteX8" fmla="*/ 5127585 w 7118430"/>
                <a:gd name="connsiteY8" fmla="*/ 1192209 h 1255013"/>
                <a:gd name="connsiteX9" fmla="*/ 7118430 w 7118430"/>
                <a:gd name="connsiteY9" fmla="*/ 1250082 h 1255013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97 h 1276291"/>
                <a:gd name="connsiteX1" fmla="*/ 1967696 w 7118430"/>
                <a:gd name="connsiteY1" fmla="*/ 1250097 h 1276291"/>
                <a:gd name="connsiteX2" fmla="*/ 3078866 w 7118430"/>
                <a:gd name="connsiteY2" fmla="*/ 879706 h 1276291"/>
                <a:gd name="connsiteX3" fmla="*/ 3530278 w 7118430"/>
                <a:gd name="connsiteY3" fmla="*/ 231525 h 1276291"/>
                <a:gd name="connsiteX4" fmla="*/ 3912243 w 7118430"/>
                <a:gd name="connsiteY4" fmla="*/ 31 h 1276291"/>
                <a:gd name="connsiteX5" fmla="*/ 4305782 w 7118430"/>
                <a:gd name="connsiteY5" fmla="*/ 243100 h 1276291"/>
                <a:gd name="connsiteX6" fmla="*/ 4618298 w 7118430"/>
                <a:gd name="connsiteY6" fmla="*/ 787109 h 1276291"/>
                <a:gd name="connsiteX7" fmla="*/ 5127585 w 7118430"/>
                <a:gd name="connsiteY7" fmla="*/ 1192224 h 1276291"/>
                <a:gd name="connsiteX8" fmla="*/ 7118430 w 7118430"/>
                <a:gd name="connsiteY8" fmla="*/ 1250097 h 1276291"/>
                <a:gd name="connsiteX0" fmla="*/ 0 w 7118430"/>
                <a:gd name="connsiteY0" fmla="*/ 1250097 h 1260158"/>
                <a:gd name="connsiteX1" fmla="*/ 2349661 w 7118430"/>
                <a:gd name="connsiteY1" fmla="*/ 1226948 h 1260158"/>
                <a:gd name="connsiteX2" fmla="*/ 3078866 w 7118430"/>
                <a:gd name="connsiteY2" fmla="*/ 879706 h 1260158"/>
                <a:gd name="connsiteX3" fmla="*/ 3530278 w 7118430"/>
                <a:gd name="connsiteY3" fmla="*/ 231525 h 1260158"/>
                <a:gd name="connsiteX4" fmla="*/ 3912243 w 7118430"/>
                <a:gd name="connsiteY4" fmla="*/ 31 h 1260158"/>
                <a:gd name="connsiteX5" fmla="*/ 4305782 w 7118430"/>
                <a:gd name="connsiteY5" fmla="*/ 243100 h 1260158"/>
                <a:gd name="connsiteX6" fmla="*/ 4618298 w 7118430"/>
                <a:gd name="connsiteY6" fmla="*/ 787109 h 1260158"/>
                <a:gd name="connsiteX7" fmla="*/ 5127585 w 7118430"/>
                <a:gd name="connsiteY7" fmla="*/ 1192224 h 1260158"/>
                <a:gd name="connsiteX8" fmla="*/ 7118430 w 7118430"/>
                <a:gd name="connsiteY8" fmla="*/ 1250097 h 1260158"/>
                <a:gd name="connsiteX0" fmla="*/ 0 w 7118430"/>
                <a:gd name="connsiteY0" fmla="*/ 1250097 h 1250097"/>
                <a:gd name="connsiteX1" fmla="*/ 2349661 w 7118430"/>
                <a:gd name="connsiteY1" fmla="*/ 1226948 h 1250097"/>
                <a:gd name="connsiteX2" fmla="*/ 3078866 w 7118430"/>
                <a:gd name="connsiteY2" fmla="*/ 879706 h 1250097"/>
                <a:gd name="connsiteX3" fmla="*/ 3530278 w 7118430"/>
                <a:gd name="connsiteY3" fmla="*/ 231525 h 1250097"/>
                <a:gd name="connsiteX4" fmla="*/ 3912243 w 7118430"/>
                <a:gd name="connsiteY4" fmla="*/ 31 h 1250097"/>
                <a:gd name="connsiteX5" fmla="*/ 4305782 w 7118430"/>
                <a:gd name="connsiteY5" fmla="*/ 243100 h 1250097"/>
                <a:gd name="connsiteX6" fmla="*/ 4618298 w 7118430"/>
                <a:gd name="connsiteY6" fmla="*/ 787109 h 1250097"/>
                <a:gd name="connsiteX7" fmla="*/ 5127585 w 7118430"/>
                <a:gd name="connsiteY7" fmla="*/ 1192224 h 1250097"/>
                <a:gd name="connsiteX8" fmla="*/ 7118430 w 7118430"/>
                <a:gd name="connsiteY8" fmla="*/ 1250097 h 1250097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6342927"/>
                <a:gd name="connsiteY0" fmla="*/ 1273247 h 1275554"/>
                <a:gd name="connsiteX1" fmla="*/ 1574158 w 6342927"/>
                <a:gd name="connsiteY1" fmla="*/ 1226948 h 1275554"/>
                <a:gd name="connsiteX2" fmla="*/ 2395961 w 6342927"/>
                <a:gd name="connsiteY2" fmla="*/ 821832 h 1275554"/>
                <a:gd name="connsiteX3" fmla="*/ 2754775 w 6342927"/>
                <a:gd name="connsiteY3" fmla="*/ 231525 h 1275554"/>
                <a:gd name="connsiteX4" fmla="*/ 3136740 w 6342927"/>
                <a:gd name="connsiteY4" fmla="*/ 31 h 1275554"/>
                <a:gd name="connsiteX5" fmla="*/ 3530279 w 6342927"/>
                <a:gd name="connsiteY5" fmla="*/ 243100 h 1275554"/>
                <a:gd name="connsiteX6" fmla="*/ 3842795 w 6342927"/>
                <a:gd name="connsiteY6" fmla="*/ 787109 h 1275554"/>
                <a:gd name="connsiteX7" fmla="*/ 4352082 w 6342927"/>
                <a:gd name="connsiteY7" fmla="*/ 1192224 h 1275554"/>
                <a:gd name="connsiteX8" fmla="*/ 6342927 w 6342927"/>
                <a:gd name="connsiteY8" fmla="*/ 1250097 h 1275554"/>
                <a:gd name="connsiteX0" fmla="*/ 0 w 6250329"/>
                <a:gd name="connsiteY0" fmla="*/ 1273247 h 1275554"/>
                <a:gd name="connsiteX1" fmla="*/ 1574158 w 6250329"/>
                <a:gd name="connsiteY1" fmla="*/ 1226948 h 1275554"/>
                <a:gd name="connsiteX2" fmla="*/ 2395961 w 6250329"/>
                <a:gd name="connsiteY2" fmla="*/ 821832 h 1275554"/>
                <a:gd name="connsiteX3" fmla="*/ 2754775 w 6250329"/>
                <a:gd name="connsiteY3" fmla="*/ 231525 h 1275554"/>
                <a:gd name="connsiteX4" fmla="*/ 3136740 w 6250329"/>
                <a:gd name="connsiteY4" fmla="*/ 31 h 1275554"/>
                <a:gd name="connsiteX5" fmla="*/ 3530279 w 6250329"/>
                <a:gd name="connsiteY5" fmla="*/ 243100 h 1275554"/>
                <a:gd name="connsiteX6" fmla="*/ 3842795 w 6250329"/>
                <a:gd name="connsiteY6" fmla="*/ 787109 h 1275554"/>
                <a:gd name="connsiteX7" fmla="*/ 4352082 w 6250329"/>
                <a:gd name="connsiteY7" fmla="*/ 1192224 h 1275554"/>
                <a:gd name="connsiteX8" fmla="*/ 6250329 w 6250329"/>
                <a:gd name="connsiteY8" fmla="*/ 1250097 h 127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0329" h="1275554">
                  <a:moveTo>
                    <a:pt x="0" y="1273247"/>
                  </a:moveTo>
                  <a:cubicBezTo>
                    <a:pt x="783220" y="1265531"/>
                    <a:pt x="1174831" y="1302184"/>
                    <a:pt x="1574158" y="1226948"/>
                  </a:cubicBezTo>
                  <a:cubicBezTo>
                    <a:pt x="1973485" y="1151712"/>
                    <a:pt x="2210766" y="1022460"/>
                    <a:pt x="2395961" y="821832"/>
                  </a:cubicBezTo>
                  <a:cubicBezTo>
                    <a:pt x="2581156" y="621204"/>
                    <a:pt x="2615879" y="378138"/>
                    <a:pt x="2754775" y="231525"/>
                  </a:cubicBezTo>
                  <a:cubicBezTo>
                    <a:pt x="2893671" y="84913"/>
                    <a:pt x="3007489" y="-1898"/>
                    <a:pt x="3136740" y="31"/>
                  </a:cubicBezTo>
                  <a:cubicBezTo>
                    <a:pt x="3265991" y="1960"/>
                    <a:pt x="3412603" y="111920"/>
                    <a:pt x="3530279" y="243100"/>
                  </a:cubicBezTo>
                  <a:cubicBezTo>
                    <a:pt x="3647955" y="374280"/>
                    <a:pt x="3705828" y="628922"/>
                    <a:pt x="3842795" y="787109"/>
                  </a:cubicBezTo>
                  <a:cubicBezTo>
                    <a:pt x="3979762" y="945296"/>
                    <a:pt x="3950826" y="1115059"/>
                    <a:pt x="4352082" y="1192224"/>
                  </a:cubicBezTo>
                  <a:cubicBezTo>
                    <a:pt x="4753338" y="1269389"/>
                    <a:pt x="5916592" y="1230806"/>
                    <a:pt x="6250329" y="1250097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74519" y="1006214"/>
              <a:ext cx="1324402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density</a:t>
              </a:r>
            </a:p>
            <a:p>
              <a:pPr algn="ctr"/>
              <a:r>
                <a:rPr lang="en-US" sz="2800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</a:t>
              </a:r>
              <a:endParaRPr lang="en-US" baseline="-25000" dirty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404676" y="1554921"/>
              <a:ext cx="0" cy="12192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363556" y="1883884"/>
              <a:ext cx="13644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5137" y="5955706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tangled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913915" y="5955706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barrier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6543231" y="5955706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untangled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1" grpId="0"/>
      <p:bldP spid="2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wap assignments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41765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low x-ray weight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14.3%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step 61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6.8%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high x-ray weight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0260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1.2%</a:t>
            </a:r>
          </a:p>
          <a:p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0.06 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Refine – low x-ray weight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14.3%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compromise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7.07%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hiring!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562100"/>
            <a:ext cx="9029700" cy="4886325"/>
          </a:xfrm>
        </p:spPr>
        <p:txBody>
          <a:bodyPr>
            <a:normAutofit/>
          </a:bodyPr>
          <a:lstStyle/>
          <a:p>
            <a:r>
              <a:rPr lang="en-US" dirty="0" smtClean="0"/>
              <a:t>UCSF Beamline Engineer</a:t>
            </a:r>
          </a:p>
          <a:p>
            <a:r>
              <a:rPr lang="en-US" dirty="0" smtClean="0"/>
              <a:t>Sole member of “Holton Lab”</a:t>
            </a:r>
            <a:r>
              <a:rPr lang="en-US" dirty="0"/>
              <a:t> – (replacing retiree)</a:t>
            </a:r>
            <a:endParaRPr lang="en-US" dirty="0" smtClean="0"/>
          </a:p>
          <a:p>
            <a:r>
              <a:rPr lang="en-US" dirty="0" smtClean="0"/>
              <a:t>Methods development</a:t>
            </a:r>
          </a:p>
          <a:p>
            <a:r>
              <a:rPr lang="en-US" dirty="0" smtClean="0"/>
              <a:t>Inventing devices</a:t>
            </a:r>
          </a:p>
          <a:p>
            <a:r>
              <a:rPr lang="en-US" dirty="0" smtClean="0"/>
              <a:t>Software and HPC</a:t>
            </a:r>
          </a:p>
          <a:p>
            <a:r>
              <a:rPr lang="en-US" dirty="0" smtClean="0"/>
              <a:t>All things structure</a:t>
            </a:r>
          </a:p>
          <a:p>
            <a:r>
              <a:rPr lang="en-US" dirty="0" smtClean="0"/>
              <a:t>User support</a:t>
            </a:r>
          </a:p>
          <a:p>
            <a:r>
              <a:rPr lang="en-US" dirty="0"/>
              <a:t>$</a:t>
            </a:r>
            <a:r>
              <a:rPr lang="en-US" dirty="0" smtClean="0"/>
              <a:t>106k </a:t>
            </a:r>
            <a:r>
              <a:rPr lang="en-US" dirty="0"/>
              <a:t>- $</a:t>
            </a:r>
            <a:r>
              <a:rPr lang="en-US" dirty="0" smtClean="0"/>
              <a:t>225k /y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49" y="2790825"/>
            <a:ext cx="37242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6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UNTANGLE: sim-data Ground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625"/>
            <a:ext cx="6155473" cy="506265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as possible: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conformers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50:50 occupancy</a:t>
            </a:r>
          </a:p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64 residues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78 waters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Every chance of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1.0 Å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“one thing wrong”</a:t>
            </a: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715508" cy="5182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flat bulk solvent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false outliers</a:t>
            </a: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phenix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refmac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shelxl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 score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error only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perfect phases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781"/>
            <a:ext cx="9144000" cy="6280220"/>
          </a:xfrm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16129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7791" y="2334175"/>
            <a:ext cx="129554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-0.3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6167" y="1252511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 rot="7921236">
            <a:off x="4952566" y="2114376"/>
            <a:ext cx="2350994" cy="148167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7811481">
            <a:off x="4625504" y="2255484"/>
            <a:ext cx="1658052" cy="1537499"/>
          </a:xfrm>
          <a:prstGeom prst="leftBrace">
            <a:avLst>
              <a:gd name="adj1" fmla="val 19169"/>
              <a:gd name="adj2" fmla="val 570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8644" y="426720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3640456" y="4152900"/>
            <a:ext cx="321658" cy="306478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33800" y="4795828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4" name="Arc 13"/>
          <p:cNvSpPr/>
          <p:nvPr/>
        </p:nvSpPr>
        <p:spPr>
          <a:xfrm>
            <a:off x="3048000" y="3581400"/>
            <a:ext cx="685800" cy="671151"/>
          </a:xfrm>
          <a:prstGeom prst="arc">
            <a:avLst>
              <a:gd name="adj1" fmla="val 19938659"/>
              <a:gd name="adj2" fmla="val 70091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8618" y="0"/>
            <a:ext cx="454804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Sim challenge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"/>
            <a:ext cx="9144000" cy="6280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0522" y="2256116"/>
            <a:ext cx="91082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167" y="1252511"/>
            <a:ext cx="125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7603221">
            <a:off x="4609819" y="1938993"/>
            <a:ext cx="2350994" cy="161584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8164945">
            <a:off x="4980275" y="2518906"/>
            <a:ext cx="1426642" cy="1308083"/>
          </a:xfrm>
          <a:prstGeom prst="leftBrace">
            <a:avLst>
              <a:gd name="adj1" fmla="val 19169"/>
              <a:gd name="adj2" fmla="val 38338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48000" y="3581400"/>
            <a:ext cx="1673571" cy="1676093"/>
            <a:chOff x="3048000" y="3581400"/>
            <a:chExt cx="1673571" cy="1676093"/>
          </a:xfrm>
        </p:grpSpPr>
        <p:sp>
          <p:nvSpPr>
            <p:cNvPr id="10" name="TextBox 9"/>
            <p:cNvSpPr txBox="1"/>
            <p:nvPr/>
          </p:nvSpPr>
          <p:spPr>
            <a:xfrm>
              <a:off x="3868644" y="426720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3640456" y="4152900"/>
              <a:ext cx="321658" cy="306478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4795828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  <p:sp>
          <p:nvSpPr>
            <p:cNvPr id="16" name="Arc 15"/>
            <p:cNvSpPr/>
            <p:nvPr/>
          </p:nvSpPr>
          <p:spPr>
            <a:xfrm>
              <a:off x="3048000" y="3581400"/>
              <a:ext cx="685800" cy="671151"/>
            </a:xfrm>
            <a:prstGeom prst="arc">
              <a:avLst>
                <a:gd name="adj1" fmla="val 19938659"/>
                <a:gd name="adj2" fmla="val 7009173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8618" y="0"/>
            <a:ext cx="654538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Sim challenge data: “otw39”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"/>
            <a:ext cx="9144000" cy="6280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0522" y="2256116"/>
            <a:ext cx="91082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167" y="1252511"/>
            <a:ext cx="125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7603221">
            <a:off x="4609819" y="1938993"/>
            <a:ext cx="2350994" cy="161584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8164945">
            <a:off x="4980275" y="2518906"/>
            <a:ext cx="1426642" cy="1308083"/>
          </a:xfrm>
          <a:prstGeom prst="leftBrace">
            <a:avLst>
              <a:gd name="adj1" fmla="val 19169"/>
              <a:gd name="adj2" fmla="val 38338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48000" y="3581400"/>
            <a:ext cx="1673571" cy="1676093"/>
            <a:chOff x="3048000" y="3581400"/>
            <a:chExt cx="1673571" cy="1676093"/>
          </a:xfrm>
        </p:grpSpPr>
        <p:sp>
          <p:nvSpPr>
            <p:cNvPr id="10" name="TextBox 9"/>
            <p:cNvSpPr txBox="1"/>
            <p:nvPr/>
          </p:nvSpPr>
          <p:spPr>
            <a:xfrm>
              <a:off x="3868644" y="426720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3640456" y="4152900"/>
              <a:ext cx="321658" cy="306478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4795828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  <p:sp>
          <p:nvSpPr>
            <p:cNvPr id="16" name="Arc 15"/>
            <p:cNvSpPr/>
            <p:nvPr/>
          </p:nvSpPr>
          <p:spPr>
            <a:xfrm>
              <a:off x="3048000" y="3581400"/>
              <a:ext cx="685800" cy="671151"/>
            </a:xfrm>
            <a:prstGeom prst="arc">
              <a:avLst>
                <a:gd name="adj1" fmla="val 19938659"/>
                <a:gd name="adj2" fmla="val 7009173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8618" y="0"/>
            <a:ext cx="654538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Sim challenge data: “otw39”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2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 animBg="1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9436" y="1977340"/>
            <a:ext cx="2424960" cy="1786342"/>
            <a:chOff x="2219436" y="1977340"/>
            <a:chExt cx="2424960" cy="1786342"/>
          </a:xfrm>
        </p:grpSpPr>
        <p:sp>
          <p:nvSpPr>
            <p:cNvPr id="9" name="TextBox 8"/>
            <p:cNvSpPr txBox="1"/>
            <p:nvPr/>
          </p:nvSpPr>
          <p:spPr>
            <a:xfrm>
              <a:off x="2753893" y="197734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 rot="2699425">
              <a:off x="3117139" y="2474991"/>
              <a:ext cx="1527257" cy="1288691"/>
            </a:xfrm>
            <a:prstGeom prst="leftBrace">
              <a:avLst>
                <a:gd name="adj1" fmla="val 16775"/>
                <a:gd name="adj2" fmla="val 58259"/>
              </a:avLst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19436" y="2376409"/>
              <a:ext cx="11928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l-GR" sz="2400" b="1" baseline="-25000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-C</a:t>
              </a:r>
              <a:r>
                <a:rPr lang="el-GR" sz="2400" b="1" baseline="-25000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bond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96938" y="880946"/>
            <a:ext cx="1043876" cy="2241395"/>
            <a:chOff x="4296938" y="880946"/>
            <a:chExt cx="1043876" cy="22413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60849" y="880946"/>
              <a:ext cx="356839" cy="2241395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96938" y="1689409"/>
              <a:ext cx="10438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2.8 Å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52580" y="4283842"/>
            <a:ext cx="3536347" cy="1561791"/>
            <a:chOff x="2652580" y="4283842"/>
            <a:chExt cx="3536347" cy="1561791"/>
          </a:xfrm>
        </p:grpSpPr>
        <p:sp>
          <p:nvSpPr>
            <p:cNvPr id="20" name="Left Brace 19"/>
            <p:cNvSpPr/>
            <p:nvPr/>
          </p:nvSpPr>
          <p:spPr>
            <a:xfrm rot="15785090">
              <a:off x="2766242" y="4170180"/>
              <a:ext cx="1171932" cy="1399256"/>
            </a:xfrm>
            <a:prstGeom prst="leftBrace">
              <a:avLst>
                <a:gd name="adj1" fmla="val 16775"/>
                <a:gd name="adj2" fmla="val 58259"/>
              </a:avLst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2714" y="5260858"/>
              <a:ext cx="2646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2.7</a:t>
              </a:r>
              <a:r>
                <a:rPr lang="el-GR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torsion</a:t>
              </a:r>
              <a:endParaRPr lang="en-US" sz="32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=50.7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96938" y="880946"/>
            <a:ext cx="1043876" cy="2241395"/>
            <a:chOff x="4296938" y="880946"/>
            <a:chExt cx="1043876" cy="22413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60849" y="880946"/>
              <a:ext cx="356839" cy="2241395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96938" y="1689409"/>
              <a:ext cx="10438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2.8 Å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1883" y="2080996"/>
            <a:ext cx="1443797" cy="1407661"/>
            <a:chOff x="2281883" y="2080996"/>
            <a:chExt cx="1443797" cy="1407661"/>
          </a:xfrm>
        </p:grpSpPr>
        <p:sp>
          <p:nvSpPr>
            <p:cNvPr id="13" name="TextBox 12"/>
            <p:cNvSpPr txBox="1"/>
            <p:nvPr/>
          </p:nvSpPr>
          <p:spPr>
            <a:xfrm>
              <a:off x="2416727" y="2080996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flipV="1">
              <a:off x="3142385" y="2608821"/>
              <a:ext cx="583295" cy="879836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1883" y="2598062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</p:grpSp>
      <p:sp>
        <p:nvSpPr>
          <p:cNvPr id="18" name="Arc 17"/>
          <p:cNvSpPr/>
          <p:nvPr/>
        </p:nvSpPr>
        <p:spPr>
          <a:xfrm>
            <a:off x="3646280" y="3354427"/>
            <a:ext cx="685800" cy="671151"/>
          </a:xfrm>
          <a:prstGeom prst="arc">
            <a:avLst>
              <a:gd name="adj1" fmla="val 10563442"/>
              <a:gd name="adj2" fmla="val 1925899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17688" y="648182"/>
            <a:ext cx="198322" cy="247415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97880" y="1573663"/>
            <a:ext cx="10438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4423" y="4662150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4084320" y="4459604"/>
            <a:ext cx="302485" cy="482785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48232" y="4797252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8" name="Arc 17"/>
          <p:cNvSpPr/>
          <p:nvPr/>
        </p:nvSpPr>
        <p:spPr>
          <a:xfrm>
            <a:off x="3553683" y="3842468"/>
            <a:ext cx="685800" cy="671151"/>
          </a:xfrm>
          <a:prstGeom prst="arc">
            <a:avLst>
              <a:gd name="adj1" fmla="val 21521494"/>
              <a:gd name="adj2" fmla="val 9545054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53893" y="197734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4443485">
            <a:off x="3357972" y="2818105"/>
            <a:ext cx="1606347" cy="971816"/>
          </a:xfrm>
          <a:prstGeom prst="leftBrace">
            <a:avLst>
              <a:gd name="adj1" fmla="val 16775"/>
              <a:gd name="adj2" fmla="val 77073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26838" y="2376409"/>
            <a:ext cx="11928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22" name="Left Brace 21"/>
          <p:cNvSpPr/>
          <p:nvPr/>
        </p:nvSpPr>
        <p:spPr>
          <a:xfrm rot="15785090">
            <a:off x="2766242" y="4170180"/>
            <a:ext cx="1171932" cy="1399256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42714" y="5260858"/>
            <a:ext cx="26462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</a:t>
            </a:r>
            <a:r>
              <a:rPr lang="el-GR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torsion</a:t>
            </a:r>
            <a:endParaRPr lang="en-US" sz="3200" b="1" baseline="-25000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9144000" cy="4784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197990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Tyr14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122" y="2540619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=33.1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5190" y="4025590"/>
            <a:ext cx="1460810" cy="8140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918476">
            <a:off x="1252514" y="440607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9144000" cy="4784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197990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Tyr14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5190" y="4103649"/>
            <a:ext cx="1683834" cy="73598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190397">
            <a:off x="1297118" y="451758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122" y="2540619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58" y="423000"/>
            <a:ext cx="6361762" cy="11430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706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77822" y="2699073"/>
            <a:ext cx="7772400" cy="4951412"/>
          </a:xfrm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</a:t>
            </a:r>
            <a:r>
              <a:rPr lang="en-US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LBNL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8.3.1: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TomAlberTron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NIGMS R01 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GM124149  (Holton)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NIAID P50 AI150476 (</a:t>
            </a:r>
            <a:r>
              <a:rPr lang="en-US" altLang="en-US" sz="2000" b="1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Krogan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)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</a:t>
            </a:r>
            <a:r>
              <a:rPr lang="en-US" altLang="en-US" sz="2000" b="1" dirty="0">
                <a:solidFill>
                  <a:srgbClr val="663300"/>
                </a:solidFill>
                <a:cs typeface="Arial" panose="020B0604020202020204" pitchFamily="34" charset="0"/>
              </a:rPr>
              <a:t>NIGMS P30 </a:t>
            </a:r>
            <a:r>
              <a:rPr lang="en-US" altLang="en-US" sz="20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GM124169  (Adams)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DOE-BER IDAT (</a:t>
            </a:r>
            <a:r>
              <a:rPr lang="en-US" altLang="en-US" sz="20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Hura</a:t>
            </a: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NIH NIGMS </a:t>
            </a:r>
            <a:r>
              <a:rPr lang="en-US" altLang="en-US" sz="2000" b="1" dirty="0">
                <a:solidFill>
                  <a:srgbClr val="C00000"/>
                </a:solidFill>
                <a:cs typeface="Arial" panose="020B0604020202020204" pitchFamily="34" charset="0"/>
              </a:rPr>
              <a:t>P30 GM133894 </a:t>
            </a:r>
            <a:r>
              <a:rPr lang="en-US" alt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(Hodgson)</a:t>
            </a:r>
          </a:p>
          <a:p>
            <a:pPr algn="ctr"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Advanced Light Source is supported by the Director, Office of Science, Office of Basic Energy Sciences, Materials Sciences Division, of the US Department of Energy under contract No. DE-AC02-05CH11231 at Lawrence Berkeley National Laboratory.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36" y="1542415"/>
            <a:ext cx="5515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James Fraser   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Nevan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Krogan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Paul Adams   John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Tainer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Greg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Hura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 Nick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Sauter</a:t>
            </a:r>
            <a:endParaRPr lang="en-US" dirty="0" smtClean="0">
              <a:solidFill>
                <a:srgbClr val="6633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Pavel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Afonine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anose="020B0604020202020204" pitchFamily="34" charset="0"/>
              </a:rPr>
              <a:t>Tom </a:t>
            </a:r>
            <a:r>
              <a:rPr lang="en-US" dirty="0" err="1" smtClean="0">
                <a:latin typeface="Arial" pitchFamily="34" charset="0"/>
                <a:cs typeface="Arial" panose="020B0604020202020204" pitchFamily="34" charset="0"/>
              </a:rPr>
              <a:t>Terwilliger</a:t>
            </a:r>
            <a:endParaRPr lang="en-US" dirty="0">
              <a:latin typeface="Arial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Aina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 Cohen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7142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</a:t>
            </a:r>
            <a:r>
              <a:rPr lang="en-US" dirty="0" smtClean="0"/>
              <a:t>jamesh/powerpoint/PDC_tangle_2024.pptx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194560" y="3972560"/>
            <a:ext cx="4135120" cy="4165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44800" y="5354320"/>
            <a:ext cx="2875280" cy="4165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75752" y="2140518"/>
            <a:ext cx="3236716" cy="3205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4" y="0"/>
            <a:ext cx="22193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250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Cys16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953" y="3267733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=21.4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8683" y="4992656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H="1" flipV="1">
            <a:off x="2137271" y="3855902"/>
            <a:ext cx="1608463" cy="1200839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34699" y="5458264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5" name="Arc 14"/>
          <p:cNvSpPr/>
          <p:nvPr/>
        </p:nvSpPr>
        <p:spPr>
          <a:xfrm>
            <a:off x="3454529" y="2630613"/>
            <a:ext cx="1414926" cy="1384702"/>
          </a:xfrm>
          <a:prstGeom prst="arc">
            <a:avLst>
              <a:gd name="adj1" fmla="val 4220326"/>
              <a:gd name="adj2" fmla="val 11379749"/>
            </a:avLst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Cys16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953" y="3267733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8683" y="4992656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flipH="1" flipV="1">
            <a:off x="2137271" y="3855902"/>
            <a:ext cx="1608463" cy="1200839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34699" y="5458264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7" name="Arc 16"/>
          <p:cNvSpPr/>
          <p:nvPr/>
        </p:nvSpPr>
        <p:spPr>
          <a:xfrm>
            <a:off x="3454529" y="2630613"/>
            <a:ext cx="1414926" cy="1384702"/>
          </a:xfrm>
          <a:prstGeom prst="arc">
            <a:avLst>
              <a:gd name="adj1" fmla="val 3948787"/>
              <a:gd name="adj2" fmla="val 11691753"/>
            </a:avLst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Potential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2320" y="1575079"/>
            <a:ext cx="8316307" cy="2762793"/>
            <a:chOff x="482320" y="1575079"/>
            <a:chExt cx="8316307" cy="2762793"/>
          </a:xfrm>
        </p:grpSpPr>
        <p:grpSp>
          <p:nvGrpSpPr>
            <p:cNvPr id="8" name="Group 7"/>
            <p:cNvGrpSpPr/>
            <p:nvPr/>
          </p:nvGrpSpPr>
          <p:grpSpPr>
            <a:xfrm>
              <a:off x="927584" y="1575079"/>
              <a:ext cx="7871043" cy="1323439"/>
              <a:chOff x="927584" y="1575079"/>
              <a:chExt cx="7871043" cy="13234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927584" y="1590151"/>
                    <a:ext cx="3104183" cy="11814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sz="3600" i="1" baseline="-250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el-GR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3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7584" y="1590151"/>
                    <a:ext cx="3104183" cy="1181414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TextBox 4"/>
              <p:cNvSpPr txBox="1"/>
              <p:nvPr/>
            </p:nvSpPr>
            <p:spPr>
              <a:xfrm>
                <a:off x="5282921" y="1575079"/>
                <a:ext cx="35157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“energy”</a:t>
                </a:r>
              </a:p>
              <a:p>
                <a:r>
                  <a:rPr lang="en-US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model value</a:t>
                </a:r>
              </a:p>
              <a:p>
                <a:r>
                  <a:rPr lang="en-US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</a:t>
                </a:r>
                <a:r>
                  <a:rPr lang="en-US" sz="2000" i="1" baseline="-25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ideal value</a:t>
                </a:r>
              </a:p>
              <a:p>
                <a:r>
                  <a:rPr lang="en-US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σ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rms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deviation expected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82320" y="3647552"/>
              <a:ext cx="30989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Outlier problem: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80113" y="3506875"/>
              <a:ext cx="43284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1 x </a:t>
              </a:r>
              <a:r>
                <a:rPr lang="en-US" sz="48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6</a:t>
              </a:r>
              <a:r>
                <a:rPr lang="el-GR" sz="48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r>
                <a:rPr lang="en-US" sz="4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≈ 36x </a:t>
              </a:r>
              <a:r>
                <a:rPr lang="en-US" sz="4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el-GR" sz="4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endParaRPr lang="en-US" sz="4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70676" y="4938828"/>
            <a:ext cx="46249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 weight by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“probability its not noise”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score: key concepts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4976"/>
            <a:ext cx="8229600" cy="44211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↔ dev/sigma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↔ Probability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outlier is not noise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outlier energy at “10”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so sharp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to outlier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Tighter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Non-bond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Leonard-Jones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65" y="-3071"/>
            <a:ext cx="10937289" cy="6861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9789" y="4427216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4616388" y="3080550"/>
            <a:ext cx="772359" cy="1287263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37119" y="4978363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3166945" y="2478794"/>
            <a:ext cx="1895708" cy="1855216"/>
          </a:xfrm>
          <a:prstGeom prst="arc">
            <a:avLst>
              <a:gd name="adj1" fmla="val 17667023"/>
              <a:gd name="adj2" fmla="val 21497957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10826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Glu32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0453" y="744072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388" y="-1"/>
            <a:ext cx="10963996" cy="6877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0459" y="5307297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-107°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3151573" y="3941683"/>
            <a:ext cx="435005" cy="1393796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59675" y="5416509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1841466" y="3390379"/>
            <a:ext cx="1895708" cy="1855216"/>
          </a:xfrm>
          <a:prstGeom prst="arc">
            <a:avLst>
              <a:gd name="adj1" fmla="val 16024202"/>
              <a:gd name="adj2" fmla="val 214664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2524" y="295836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phenix.holton_geometry_validation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test.pdb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phenix.create_alt_conf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phenix_autobuild.pdb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refme.mtz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nproc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=48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phenix.refine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model.pdb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refme.mtz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main.number_of_mac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=10 \</a:t>
            </a:r>
          </a:p>
          <a:p>
            <a:pPr marL="0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fit_altlocs_method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=masking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ordered_solvent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=true 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include_altlocs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=true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ordered_solvent.mode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every_macro_cycle_after_first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refine_oat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=true</a:t>
            </a:r>
          </a:p>
        </p:txBody>
      </p:sp>
      <p:sp>
        <p:nvSpPr>
          <p:cNvPr id="4" name="AutoShape 2" descr="Pavel Afonine | Biosciences | Berkeley Lab"/>
          <p:cNvSpPr>
            <a:spLocks noChangeAspect="1" noChangeArrowheads="1"/>
          </p:cNvSpPr>
          <p:nvPr/>
        </p:nvSpPr>
        <p:spPr bwMode="auto">
          <a:xfrm>
            <a:off x="155575" y="-1189038"/>
            <a:ext cx="18383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Pavel Afonine | Biosciences | Berkeley Lab"/>
          <p:cNvSpPr>
            <a:spLocks noChangeAspect="1" noChangeArrowheads="1"/>
          </p:cNvSpPr>
          <p:nvPr/>
        </p:nvSpPr>
        <p:spPr bwMode="auto">
          <a:xfrm>
            <a:off x="7681544" y="519787"/>
            <a:ext cx="1209540" cy="7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Tom</a:t>
            </a:r>
          </a:p>
          <a:p>
            <a:r>
              <a:rPr lang="en-US" dirty="0" err="1" smtClean="0"/>
              <a:t>Terwilliger</a:t>
            </a:r>
            <a:endParaRPr lang="en-US" dirty="0"/>
          </a:p>
        </p:txBody>
      </p:sp>
      <p:sp>
        <p:nvSpPr>
          <p:cNvPr id="6" name="AutoShape 6" descr="Pavel Afonine | Biosciences | Berkeley Lab"/>
          <p:cNvSpPr>
            <a:spLocks noChangeAspect="1" noChangeArrowheads="1"/>
          </p:cNvSpPr>
          <p:nvPr/>
        </p:nvSpPr>
        <p:spPr bwMode="auto">
          <a:xfrm>
            <a:off x="460375" y="-884238"/>
            <a:ext cx="18383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66" y="3561886"/>
            <a:ext cx="1060315" cy="142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13848"/>
          <a:stretch/>
        </p:blipFill>
        <p:spPr bwMode="auto">
          <a:xfrm>
            <a:off x="7772400" y="1183480"/>
            <a:ext cx="1060314" cy="142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 descr="Pavel Afonine | Biosciences | Berkeley Lab"/>
          <p:cNvSpPr>
            <a:spLocks noChangeAspect="1" noChangeArrowheads="1"/>
          </p:cNvSpPr>
          <p:nvPr/>
        </p:nvSpPr>
        <p:spPr bwMode="auto">
          <a:xfrm>
            <a:off x="7863127" y="2948460"/>
            <a:ext cx="1209540" cy="7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Pavel </a:t>
            </a:r>
            <a:r>
              <a:rPr lang="en-US" dirty="0" err="1" smtClean="0"/>
              <a:t>Afonine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Rfree</a:t>
            </a:r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3% → single e</a:t>
            </a:r>
            <a:r>
              <a:rPr lang="en-US" altLang="en-US" sz="3600" baseline="30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over-fitting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barrier: tangled ensemble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Sensible scoring function</a:t>
            </a:r>
          </a:p>
          <a:p>
            <a:pPr lvl="1"/>
            <a:r>
              <a:rPr lang="en-US" alt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its not noise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outliers are real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underlying ensemble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be required!</a:t>
            </a:r>
          </a:p>
          <a:p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Cooperative motions</a:t>
            </a:r>
            <a:endParaRPr lang="en-US" alt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36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73825">
            <a:off x="7341397" y="4014143"/>
            <a:ext cx="146706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$1000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73825">
            <a:off x="7231420" y="5604725"/>
            <a:ext cx="121058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7142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</a:t>
            </a:r>
            <a:r>
              <a:rPr lang="en-US" dirty="0" smtClean="0"/>
              <a:t>jamesh/powerpoint/PDC_tangle_2024.pptx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4" y="0"/>
            <a:ext cx="22193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9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erified Score sheet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30610"/>
              </p:ext>
            </p:extLst>
          </p:nvPr>
        </p:nvGraphicFramePr>
        <p:xfrm>
          <a:off x="685684" y="1018994"/>
          <a:ext cx="7380376" cy="5547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7934"/>
                <a:gridCol w="935665"/>
                <a:gridCol w="829340"/>
                <a:gridCol w="4727437"/>
              </a:tblGrid>
              <a:tr h="422531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endParaRPr lang="en-US" sz="22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en-US" sz="22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Alphafold2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Phenix.ensemble_refine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qFit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best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lotswrong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6.93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Amber24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aniso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Ala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Val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Rectified Simulated annealing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autobuild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(ground truth)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Potential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2320" y="1575079"/>
            <a:ext cx="8316307" cy="2762793"/>
            <a:chOff x="482320" y="1575079"/>
            <a:chExt cx="8316307" cy="2762793"/>
          </a:xfrm>
        </p:grpSpPr>
        <p:grpSp>
          <p:nvGrpSpPr>
            <p:cNvPr id="8" name="Group 7"/>
            <p:cNvGrpSpPr/>
            <p:nvPr/>
          </p:nvGrpSpPr>
          <p:grpSpPr>
            <a:xfrm>
              <a:off x="927584" y="1575079"/>
              <a:ext cx="7871043" cy="1323439"/>
              <a:chOff x="927584" y="1575079"/>
              <a:chExt cx="7871043" cy="13234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927584" y="1590151"/>
                    <a:ext cx="3104183" cy="11814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sz="3600" i="1" baseline="-250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el-GR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3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7584" y="1590151"/>
                    <a:ext cx="3104183" cy="1181414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TextBox 4"/>
              <p:cNvSpPr txBox="1"/>
              <p:nvPr/>
            </p:nvSpPr>
            <p:spPr>
              <a:xfrm>
                <a:off x="5282921" y="1575079"/>
                <a:ext cx="35157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“energy”</a:t>
                </a:r>
              </a:p>
              <a:p>
                <a:r>
                  <a:rPr lang="en-US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model value</a:t>
                </a:r>
              </a:p>
              <a:p>
                <a:r>
                  <a:rPr lang="en-US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</a:t>
                </a:r>
                <a:r>
                  <a:rPr lang="en-US" sz="2000" i="1" baseline="-25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ideal value</a:t>
                </a:r>
              </a:p>
              <a:p>
                <a:r>
                  <a:rPr lang="en-US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σ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rms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deviation expected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82320" y="3647552"/>
              <a:ext cx="30989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Outlier problem: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80113" y="3506875"/>
              <a:ext cx="43284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1 x </a:t>
              </a:r>
              <a:r>
                <a:rPr lang="en-US" sz="48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6</a:t>
              </a:r>
              <a:r>
                <a:rPr lang="el-GR" sz="48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r>
                <a:rPr lang="en-US" sz="4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≈ 36x </a:t>
              </a:r>
              <a:r>
                <a:rPr lang="en-US" sz="4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el-GR" sz="4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endParaRPr lang="en-US" sz="4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70676" y="4938828"/>
            <a:ext cx="46249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 weight by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“probability its not noise”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1446"/>
            <a:ext cx="7065034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is a beamline guy doing refinement things?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7648" y="2257188"/>
            <a:ext cx="84176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Because: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of crystallography has alternate conformations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87" y="3827092"/>
            <a:ext cx="43683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</a:t>
            </a:r>
            <a:r>
              <a:rPr lang="en-US" sz="28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resolution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signal/noise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Problem</a:t>
            </a:r>
            <a:endParaRPr lang="en-US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0953" y="3844184"/>
            <a:ext cx="3941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signal?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Overlapping states?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479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https://bl831.als.lbl.gov/~jamesh/powerpoint/PDC_tangle_2024.pptx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4" y="0"/>
            <a:ext cx="22193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1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score: key concepts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4976"/>
            <a:ext cx="8229600" cy="44211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outlier is not noise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outlier energy at “10”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so sharp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to outlier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Tighter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Non-bond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Leonard-Jones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Probability that it’s not noise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0128" y="1489668"/>
            <a:ext cx="8791147" cy="1552690"/>
            <a:chOff x="200128" y="1489668"/>
            <a:chExt cx="8791147" cy="15526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00128" y="1489668"/>
                  <a:ext cx="5418022" cy="14469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3600" b="0" i="1" baseline="-25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𝑛𝑛</m:t>
                        </m:r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6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erf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6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36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6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36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36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3600" b="0" i="1" baseline="-25000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num>
                                          <m:den>
                                            <m:r>
                                              <a:rPr lang="el-GR" sz="36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sz="36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36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n-US" sz="3600" b="0" i="1" baseline="-250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𝑡h𝑖𝑛𝑔𝑠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128" y="1489668"/>
                  <a:ext cx="5418022" cy="144693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6066692" y="1565030"/>
              <a:ext cx="292458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i="1" baseline="-25000" dirty="0" err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nn</a:t>
              </a:r>
              <a:r>
                <a:rPr lang="en-US" dirty="0" smtClean="0">
                  <a:solidFill>
                    <a:prstClr val="black"/>
                  </a:solidFill>
                </a:rPr>
                <a:t>        probability</a:t>
              </a:r>
            </a:p>
            <a:p>
              <a:r>
                <a:rPr lang="en-US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v</a:t>
              </a:r>
              <a:r>
                <a: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-v</a:t>
              </a:r>
              <a:r>
                <a:rPr lang="en-US" i="1" baseline="-250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r>
                <a:rPr lang="en-US" dirty="0" smtClean="0">
                  <a:solidFill>
                    <a:prstClr val="black"/>
                  </a:solidFill>
                </a:rPr>
                <a:t>    deviation from ideal</a:t>
              </a:r>
            </a:p>
            <a:p>
              <a:r>
                <a:rPr lang="en-US" dirty="0" smtClean="0">
                  <a:solidFill>
                    <a:prstClr val="black"/>
                  </a:solidFill>
                </a:rPr>
                <a:t>σ        </a:t>
              </a:r>
              <a:r>
                <a:rPr lang="en-US" dirty="0" err="1" smtClean="0">
                  <a:solidFill>
                    <a:prstClr val="black"/>
                  </a:solidFill>
                </a:rPr>
                <a:t>rms</a:t>
              </a:r>
              <a:r>
                <a:rPr lang="en-US" dirty="0" smtClean="0">
                  <a:solidFill>
                    <a:prstClr val="black"/>
                  </a:solidFill>
                </a:rPr>
                <a:t> deviation expected</a:t>
              </a:r>
            </a:p>
            <a:p>
              <a:r>
                <a:rPr lang="en-US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erf()  </a:t>
              </a:r>
              <a:r>
                <a:rPr lang="en-US" dirty="0" smtClean="0">
                  <a:solidFill>
                    <a:prstClr val="black"/>
                  </a:solidFill>
                </a:rPr>
                <a:t>integral of a Gaussian</a:t>
              </a:r>
            </a:p>
            <a:p>
              <a:r>
                <a:rPr lang="en-US" dirty="0" err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N</a:t>
              </a:r>
              <a:r>
                <a:rPr lang="en-US" baseline="-25000" dirty="0" err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things</a:t>
              </a:r>
              <a:r>
                <a:rPr lang="en-US" dirty="0" smtClean="0">
                  <a:solidFill>
                    <a:prstClr val="black"/>
                  </a:solidFill>
                </a:rPr>
                <a:t>    number of trials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8244" y="3697221"/>
                <a:ext cx="3618555" cy="70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erf(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.0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) = 68%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4" y="3697221"/>
                <a:ext cx="3618555" cy="700385"/>
              </a:xfrm>
              <a:prstGeom prst="rect">
                <a:avLst/>
              </a:prstGeom>
              <a:blipFill rotWithShape="1">
                <a:blip r:embed="rId3"/>
                <a:stretch>
                  <a:fillRect l="-5228" t="-3478" r="-4384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8244" y="4734448"/>
                <a:ext cx="3618555" cy="70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erf(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2.0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) = 95%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4" y="4734448"/>
                <a:ext cx="3618555" cy="700385"/>
              </a:xfrm>
              <a:prstGeom prst="rect">
                <a:avLst/>
              </a:prstGeom>
              <a:blipFill rotWithShape="1">
                <a:blip r:embed="rId4"/>
                <a:stretch>
                  <a:fillRect l="-5228" t="-4348" r="-4384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9840" y="3642527"/>
                <a:ext cx="3784947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1.0/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2%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40" y="3642527"/>
                <a:ext cx="3784947" cy="809773"/>
              </a:xfrm>
              <a:prstGeom prst="rect">
                <a:avLst/>
              </a:prstGeom>
              <a:blipFill rotWithShape="1">
                <a:blip r:embed="rId5"/>
                <a:stretch>
                  <a:fillRect r="-386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12821" y="4679754"/>
                <a:ext cx="4018985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63%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821" y="4679754"/>
                <a:ext cx="4018985" cy="809773"/>
              </a:xfrm>
              <a:prstGeom prst="rect">
                <a:avLst/>
              </a:prstGeom>
              <a:blipFill rotWithShape="1">
                <a:blip r:embed="rId6"/>
                <a:stretch>
                  <a:fillRect r="-3636" b="-27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85007" y="5656384"/>
                <a:ext cx="4674613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10,000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53%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07" y="5656384"/>
                <a:ext cx="4674613" cy="809773"/>
              </a:xfrm>
              <a:prstGeom prst="rect">
                <a:avLst/>
              </a:prstGeom>
              <a:blipFill rotWithShape="1">
                <a:blip r:embed="rId7"/>
                <a:stretch>
                  <a:fillRect r="-2999" b="-27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8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-1"/>
            <a:ext cx="8229600" cy="1658471"/>
          </a:xfrm>
        </p:spPr>
        <p:txBody>
          <a:bodyPr>
            <a:normAutofit/>
          </a:bodyPr>
          <a:lstStyle/>
          <a:p>
            <a:r>
              <a:rPr lang="en-US" dirty="0" smtClean="0"/>
              <a:t>Probability that it’s not noise</a:t>
            </a:r>
            <a:br>
              <a:rPr lang="en-US" dirty="0" smtClean="0"/>
            </a:br>
            <a:r>
              <a:rPr lang="en-US" sz="2800" dirty="0" smtClean="0">
                <a:solidFill>
                  <a:srgbClr val="CC00CC"/>
                </a:solidFill>
              </a:rPr>
              <a:t>softer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929" y="3422415"/>
            <a:ext cx="2924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i="1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nn</a:t>
            </a:r>
            <a:r>
              <a:rPr lang="en-US" dirty="0" smtClean="0">
                <a:solidFill>
                  <a:prstClr val="black"/>
                </a:solidFill>
              </a:rPr>
              <a:t>        probability</a:t>
            </a:r>
          </a:p>
          <a:p>
            <a:r>
              <a:rPr lang="en-US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-v</a:t>
            </a:r>
            <a:r>
              <a:rPr lang="en-US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    deviation from ideal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σ        </a:t>
            </a:r>
            <a:r>
              <a:rPr lang="en-US" dirty="0" err="1" smtClean="0">
                <a:solidFill>
                  <a:prstClr val="black"/>
                </a:solidFill>
              </a:rPr>
              <a:t>rms</a:t>
            </a:r>
            <a:r>
              <a:rPr lang="en-US" dirty="0" smtClean="0">
                <a:solidFill>
                  <a:prstClr val="black"/>
                </a:solidFill>
              </a:rPr>
              <a:t> deviation expected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inverf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()  </a:t>
            </a:r>
            <a:r>
              <a:rPr lang="en-US" dirty="0" smtClean="0">
                <a:solidFill>
                  <a:prstClr val="black"/>
                </a:solidFill>
              </a:rPr>
              <a:t>inverse erf()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things</a:t>
            </a:r>
            <a:r>
              <a:rPr lang="en-US" dirty="0" smtClean="0">
                <a:solidFill>
                  <a:prstClr val="black"/>
                </a:solidFill>
              </a:rPr>
              <a:t>    number of trials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949583" y="5083370"/>
                <a:ext cx="6426679" cy="1449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50</m:t>
                          </m:r>
                        </m:sub>
                      </m:sSub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inverf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0.5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𝑡h𝑖𝑛𝑔𝑠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9583" y="5083370"/>
                <a:ext cx="6426679" cy="14496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46551" y="1457869"/>
                <a:ext cx="6959797" cy="158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4400" i="1" baseline="-2500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4400" b="0" i="1" baseline="-2500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4400" b="0" i="1" baseline="-2500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𝑠𝑜𝑓𝑡</m:t>
                          </m:r>
                        </m:sup>
                      </m:sSup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US" sz="4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sz="44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4400" b="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4400" i="1" baseline="-2500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𝑃</m:t>
                                                  </m:r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50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d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551" y="1457869"/>
                <a:ext cx="6959797" cy="15833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373013" y="3213600"/>
            <a:ext cx="4656420" cy="3549643"/>
            <a:chOff x="4283366" y="2863977"/>
            <a:chExt cx="4656420" cy="3549643"/>
          </a:xfrm>
        </p:grpSpPr>
        <p:sp>
          <p:nvSpPr>
            <p:cNvPr id="8" name="Freeform 7"/>
            <p:cNvSpPr/>
            <p:nvPr/>
          </p:nvSpPr>
          <p:spPr>
            <a:xfrm>
              <a:off x="5099631" y="3022519"/>
              <a:ext cx="3698738" cy="2644796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597327"/>
                <a:gd name="connsiteX1" fmla="*/ 343983 w 3710409"/>
                <a:gd name="connsiteY1" fmla="*/ 2596699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2369655 w 3710409"/>
                <a:gd name="connsiteY8" fmla="*/ 214869 h 2597327"/>
                <a:gd name="connsiteX9" fmla="*/ 3710409 w 3710409"/>
                <a:gd name="connsiteY9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2369655 w 3710409"/>
                <a:gd name="connsiteY8" fmla="*/ 214869 h 2597327"/>
                <a:gd name="connsiteX9" fmla="*/ 3710409 w 3710409"/>
                <a:gd name="connsiteY9" fmla="*/ 0 h 2597327"/>
                <a:gd name="connsiteX0" fmla="*/ 0 w 3710409"/>
                <a:gd name="connsiteY0" fmla="*/ 2599195 h 2599195"/>
                <a:gd name="connsiteX1" fmla="*/ 194924 w 3710409"/>
                <a:gd name="connsiteY1" fmla="*/ 1921091 h 2599195"/>
                <a:gd name="connsiteX2" fmla="*/ 592415 w 3710409"/>
                <a:gd name="connsiteY2" fmla="*/ 2527684 h 2599195"/>
                <a:gd name="connsiteX3" fmla="*/ 863778 w 3710409"/>
                <a:gd name="connsiteY3" fmla="*/ 2267985 h 2599195"/>
                <a:gd name="connsiteX4" fmla="*/ 1150430 w 3710409"/>
                <a:gd name="connsiteY4" fmla="*/ 1662020 h 2599195"/>
                <a:gd name="connsiteX5" fmla="*/ 1395039 w 3710409"/>
                <a:gd name="connsiteY5" fmla="*/ 882294 h 2599195"/>
                <a:gd name="connsiteX6" fmla="*/ 1479972 w 3710409"/>
                <a:gd name="connsiteY6" fmla="*/ 607534 h 2599195"/>
                <a:gd name="connsiteX7" fmla="*/ 1739021 w 3710409"/>
                <a:gd name="connsiteY7" fmla="*/ 411824 h 2599195"/>
                <a:gd name="connsiteX8" fmla="*/ 2369655 w 3710409"/>
                <a:gd name="connsiteY8" fmla="*/ 216737 h 2599195"/>
                <a:gd name="connsiteX9" fmla="*/ 3710409 w 3710409"/>
                <a:gd name="connsiteY9" fmla="*/ 1868 h 2599195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3710409 w 3710409"/>
                <a:gd name="connsiteY8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739021 w 3710409"/>
                <a:gd name="connsiteY6" fmla="*/ 409956 h 2597327"/>
                <a:gd name="connsiteX7" fmla="*/ 3710409 w 3710409"/>
                <a:gd name="connsiteY7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739021 w 3710409"/>
                <a:gd name="connsiteY5" fmla="*/ 409956 h 2597327"/>
                <a:gd name="connsiteX6" fmla="*/ 3710409 w 3710409"/>
                <a:gd name="connsiteY6" fmla="*/ 0 h 2597327"/>
                <a:gd name="connsiteX0" fmla="*/ 0 w 3710409"/>
                <a:gd name="connsiteY0" fmla="*/ 2641691 h 2641691"/>
                <a:gd name="connsiteX1" fmla="*/ 194924 w 3710409"/>
                <a:gd name="connsiteY1" fmla="*/ 1963587 h 2641691"/>
                <a:gd name="connsiteX2" fmla="*/ 592415 w 3710409"/>
                <a:gd name="connsiteY2" fmla="*/ 2570180 h 2641691"/>
                <a:gd name="connsiteX3" fmla="*/ 863778 w 3710409"/>
                <a:gd name="connsiteY3" fmla="*/ 2310481 h 2641691"/>
                <a:gd name="connsiteX4" fmla="*/ 1150430 w 3710409"/>
                <a:gd name="connsiteY4" fmla="*/ 1704516 h 2641691"/>
                <a:gd name="connsiteX5" fmla="*/ 1677869 w 3710409"/>
                <a:gd name="connsiteY5" fmla="*/ 29016 h 2641691"/>
                <a:gd name="connsiteX6" fmla="*/ 3710409 w 3710409"/>
                <a:gd name="connsiteY6" fmla="*/ 44364 h 2641691"/>
                <a:gd name="connsiteX0" fmla="*/ 0 w 3710409"/>
                <a:gd name="connsiteY0" fmla="*/ 2613397 h 2613397"/>
                <a:gd name="connsiteX1" fmla="*/ 194924 w 3710409"/>
                <a:gd name="connsiteY1" fmla="*/ 1935293 h 2613397"/>
                <a:gd name="connsiteX2" fmla="*/ 592415 w 3710409"/>
                <a:gd name="connsiteY2" fmla="*/ 2541886 h 2613397"/>
                <a:gd name="connsiteX3" fmla="*/ 863778 w 3710409"/>
                <a:gd name="connsiteY3" fmla="*/ 2282187 h 2613397"/>
                <a:gd name="connsiteX4" fmla="*/ 1150430 w 3710409"/>
                <a:gd name="connsiteY4" fmla="*/ 1676222 h 2613397"/>
                <a:gd name="connsiteX5" fmla="*/ 1677869 w 3710409"/>
                <a:gd name="connsiteY5" fmla="*/ 722 h 2613397"/>
                <a:gd name="connsiteX6" fmla="*/ 3710409 w 3710409"/>
                <a:gd name="connsiteY6" fmla="*/ 16070 h 2613397"/>
                <a:gd name="connsiteX0" fmla="*/ 0 w 3710409"/>
                <a:gd name="connsiteY0" fmla="*/ 2619780 h 2619780"/>
                <a:gd name="connsiteX1" fmla="*/ 194924 w 3710409"/>
                <a:gd name="connsiteY1" fmla="*/ 1941676 h 2619780"/>
                <a:gd name="connsiteX2" fmla="*/ 592415 w 3710409"/>
                <a:gd name="connsiteY2" fmla="*/ 2548269 h 2619780"/>
                <a:gd name="connsiteX3" fmla="*/ 863778 w 3710409"/>
                <a:gd name="connsiteY3" fmla="*/ 2288570 h 2619780"/>
                <a:gd name="connsiteX4" fmla="*/ 1150430 w 3710409"/>
                <a:gd name="connsiteY4" fmla="*/ 1682605 h 2619780"/>
                <a:gd name="connsiteX5" fmla="*/ 1677869 w 3710409"/>
                <a:gd name="connsiteY5" fmla="*/ 7105 h 2619780"/>
                <a:gd name="connsiteX6" fmla="*/ 3710409 w 3710409"/>
                <a:gd name="connsiteY6" fmla="*/ 22453 h 2619780"/>
                <a:gd name="connsiteX0" fmla="*/ 0 w 3710409"/>
                <a:gd name="connsiteY0" fmla="*/ 2619780 h 2619780"/>
                <a:gd name="connsiteX1" fmla="*/ 194924 w 3710409"/>
                <a:gd name="connsiteY1" fmla="*/ 1941676 h 2619780"/>
                <a:gd name="connsiteX2" fmla="*/ 592415 w 3710409"/>
                <a:gd name="connsiteY2" fmla="*/ 2548269 h 2619780"/>
                <a:gd name="connsiteX3" fmla="*/ 485398 w 3710409"/>
                <a:gd name="connsiteY3" fmla="*/ 1144388 h 2619780"/>
                <a:gd name="connsiteX4" fmla="*/ 1150430 w 3710409"/>
                <a:gd name="connsiteY4" fmla="*/ 1682605 h 2619780"/>
                <a:gd name="connsiteX5" fmla="*/ 1677869 w 3710409"/>
                <a:gd name="connsiteY5" fmla="*/ 7105 h 2619780"/>
                <a:gd name="connsiteX6" fmla="*/ 3710409 w 3710409"/>
                <a:gd name="connsiteY6" fmla="*/ 22453 h 2619780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592415 w 3710409"/>
                <a:gd name="connsiteY2" fmla="*/ 2574045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592415 w 3710409"/>
                <a:gd name="connsiteY2" fmla="*/ 2574045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382204 w 3710409"/>
                <a:gd name="connsiteY2" fmla="*/ 1779893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485398 w 3710409"/>
                <a:gd name="connsiteY2" fmla="*/ 1170164 h 2645556"/>
                <a:gd name="connsiteX3" fmla="*/ 856134 w 3710409"/>
                <a:gd name="connsiteY3" fmla="*/ 462577 h 2645556"/>
                <a:gd name="connsiteX4" fmla="*/ 1677869 w 3710409"/>
                <a:gd name="connsiteY4" fmla="*/ 32881 h 2645556"/>
                <a:gd name="connsiteX5" fmla="*/ 3710409 w 3710409"/>
                <a:gd name="connsiteY5" fmla="*/ 48229 h 2645556"/>
                <a:gd name="connsiteX0" fmla="*/ 0 w 3710409"/>
                <a:gd name="connsiteY0" fmla="*/ 2612675 h 2612675"/>
                <a:gd name="connsiteX1" fmla="*/ 194924 w 3710409"/>
                <a:gd name="connsiteY1" fmla="*/ 1934571 h 2612675"/>
                <a:gd name="connsiteX2" fmla="*/ 485398 w 3710409"/>
                <a:gd name="connsiteY2" fmla="*/ 1137283 h 2612675"/>
                <a:gd name="connsiteX3" fmla="*/ 856134 w 3710409"/>
                <a:gd name="connsiteY3" fmla="*/ 429696 h 2612675"/>
                <a:gd name="connsiteX4" fmla="*/ 1677869 w 3710409"/>
                <a:gd name="connsiteY4" fmla="*/ 0 h 2612675"/>
                <a:gd name="connsiteX5" fmla="*/ 3710409 w 3710409"/>
                <a:gd name="connsiteY5" fmla="*/ 15348 h 2612675"/>
                <a:gd name="connsiteX0" fmla="*/ 0 w 3710409"/>
                <a:gd name="connsiteY0" fmla="*/ 2612675 h 2612675"/>
                <a:gd name="connsiteX1" fmla="*/ 194924 w 3710409"/>
                <a:gd name="connsiteY1" fmla="*/ 1934571 h 2612675"/>
                <a:gd name="connsiteX2" fmla="*/ 485398 w 3710409"/>
                <a:gd name="connsiteY2" fmla="*/ 1137283 h 2612675"/>
                <a:gd name="connsiteX3" fmla="*/ 856134 w 3710409"/>
                <a:gd name="connsiteY3" fmla="*/ 429696 h 2612675"/>
                <a:gd name="connsiteX4" fmla="*/ 1677869 w 3710409"/>
                <a:gd name="connsiteY4" fmla="*/ 0 h 2612675"/>
                <a:gd name="connsiteX5" fmla="*/ 3710409 w 3710409"/>
                <a:gd name="connsiteY5" fmla="*/ 15348 h 2612675"/>
                <a:gd name="connsiteX0" fmla="*/ 0 w 3710409"/>
                <a:gd name="connsiteY0" fmla="*/ 2612696 h 2612696"/>
                <a:gd name="connsiteX1" fmla="*/ 194924 w 3710409"/>
                <a:gd name="connsiteY1" fmla="*/ 1934592 h 2612696"/>
                <a:gd name="connsiteX2" fmla="*/ 485398 w 3710409"/>
                <a:gd name="connsiteY2" fmla="*/ 1137304 h 2612696"/>
                <a:gd name="connsiteX3" fmla="*/ 856134 w 3710409"/>
                <a:gd name="connsiteY3" fmla="*/ 429717 h 2612696"/>
                <a:gd name="connsiteX4" fmla="*/ 1677869 w 3710409"/>
                <a:gd name="connsiteY4" fmla="*/ 21 h 2612696"/>
                <a:gd name="connsiteX5" fmla="*/ 3710409 w 3710409"/>
                <a:gd name="connsiteY5" fmla="*/ 15369 h 26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0409" h="2612696">
                  <a:moveTo>
                    <a:pt x="0" y="2612696"/>
                  </a:moveTo>
                  <a:cubicBezTo>
                    <a:pt x="96188" y="2289536"/>
                    <a:pt x="114024" y="2180491"/>
                    <a:pt x="194924" y="1934592"/>
                  </a:cubicBezTo>
                  <a:cubicBezTo>
                    <a:pt x="275824" y="1688693"/>
                    <a:pt x="375196" y="1388116"/>
                    <a:pt x="485398" y="1137304"/>
                  </a:cubicBezTo>
                  <a:cubicBezTo>
                    <a:pt x="595600" y="886492"/>
                    <a:pt x="668855" y="653137"/>
                    <a:pt x="856134" y="429717"/>
                  </a:cubicBezTo>
                  <a:cubicBezTo>
                    <a:pt x="1043413" y="206297"/>
                    <a:pt x="1309174" y="-2433"/>
                    <a:pt x="1677869" y="21"/>
                  </a:cubicBezTo>
                  <a:lnTo>
                    <a:pt x="3710409" y="15369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95822" y="3019367"/>
              <a:ext cx="3703320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94846" y="286397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24322" y="4136015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37682" y="54577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92732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12452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031052" y="303079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31052" y="3294449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31052" y="3558101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31052" y="3821753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031052" y="4085405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31052" y="434905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31052" y="4612709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31052" y="4876361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31052" y="5140013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31052" y="5403665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31052" y="566731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43522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47134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959455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583206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209678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799142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>
              <a:off x="5095821" y="3008817"/>
              <a:ext cx="3698738" cy="2654690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0409" h="2622469">
                  <a:moveTo>
                    <a:pt x="0" y="2622469"/>
                  </a:moveTo>
                  <a:cubicBezTo>
                    <a:pt x="331242" y="1861981"/>
                    <a:pt x="1014420" y="768495"/>
                    <a:pt x="1452369" y="333477"/>
                  </a:cubicBezTo>
                  <a:cubicBezTo>
                    <a:pt x="1890318" y="-101541"/>
                    <a:pt x="2423345" y="14822"/>
                    <a:pt x="2627694" y="12361"/>
                  </a:cubicBezTo>
                  <a:cubicBezTo>
                    <a:pt x="2832043" y="9900"/>
                    <a:pt x="3445235" y="44340"/>
                    <a:pt x="3710409" y="25142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17355823">
              <a:off x="5070979" y="3762240"/>
              <a:ext cx="662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8079256">
              <a:off x="5495016" y="4032976"/>
              <a:ext cx="1202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 soft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13241" y="6013510"/>
              <a:ext cx="2462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ax sigma deviate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83366" y="3894971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111061" y="3026647"/>
              <a:ext cx="3698738" cy="265028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11184 h 2611184"/>
                <a:gd name="connsiteX1" fmla="*/ 1452369 w 3710409"/>
                <a:gd name="connsiteY1" fmla="*/ 322192 h 2611184"/>
                <a:gd name="connsiteX2" fmla="*/ 3197176 w 3710409"/>
                <a:gd name="connsiteY2" fmla="*/ 16131 h 2611184"/>
                <a:gd name="connsiteX3" fmla="*/ 3710409 w 3710409"/>
                <a:gd name="connsiteY3" fmla="*/ 13857 h 2611184"/>
                <a:gd name="connsiteX0" fmla="*/ 0 w 3710409"/>
                <a:gd name="connsiteY0" fmla="*/ 2689588 h 2689588"/>
                <a:gd name="connsiteX1" fmla="*/ 2461383 w 3710409"/>
                <a:gd name="connsiteY1" fmla="*/ 1416811 h 2689588"/>
                <a:gd name="connsiteX2" fmla="*/ 3197176 w 3710409"/>
                <a:gd name="connsiteY2" fmla="*/ 94535 h 2689588"/>
                <a:gd name="connsiteX3" fmla="*/ 3710409 w 3710409"/>
                <a:gd name="connsiteY3" fmla="*/ 92261 h 2689588"/>
                <a:gd name="connsiteX0" fmla="*/ 0 w 3710409"/>
                <a:gd name="connsiteY0" fmla="*/ 2689588 h 2689588"/>
                <a:gd name="connsiteX1" fmla="*/ 2461383 w 3710409"/>
                <a:gd name="connsiteY1" fmla="*/ 1416811 h 2689588"/>
                <a:gd name="connsiteX2" fmla="*/ 3197176 w 3710409"/>
                <a:gd name="connsiteY2" fmla="*/ 94535 h 2689588"/>
                <a:gd name="connsiteX3" fmla="*/ 3710409 w 3710409"/>
                <a:gd name="connsiteY3" fmla="*/ 92261 h 2689588"/>
                <a:gd name="connsiteX0" fmla="*/ 0 w 3710409"/>
                <a:gd name="connsiteY0" fmla="*/ 2689588 h 2773910"/>
                <a:gd name="connsiteX1" fmla="*/ 1951196 w 3710409"/>
                <a:gd name="connsiteY1" fmla="*/ 2699056 h 2773910"/>
                <a:gd name="connsiteX2" fmla="*/ 2461383 w 3710409"/>
                <a:gd name="connsiteY2" fmla="*/ 1416811 h 2773910"/>
                <a:gd name="connsiteX3" fmla="*/ 3197176 w 3710409"/>
                <a:gd name="connsiteY3" fmla="*/ 94535 h 2773910"/>
                <a:gd name="connsiteX4" fmla="*/ 3710409 w 3710409"/>
                <a:gd name="connsiteY4" fmla="*/ 92261 h 2773910"/>
                <a:gd name="connsiteX0" fmla="*/ 0 w 3710409"/>
                <a:gd name="connsiteY0" fmla="*/ 2689588 h 2773910"/>
                <a:gd name="connsiteX1" fmla="*/ 1951196 w 3710409"/>
                <a:gd name="connsiteY1" fmla="*/ 2699056 h 2773910"/>
                <a:gd name="connsiteX2" fmla="*/ 2461383 w 3710409"/>
                <a:gd name="connsiteY2" fmla="*/ 1416811 h 2773910"/>
                <a:gd name="connsiteX3" fmla="*/ 3197176 w 3710409"/>
                <a:gd name="connsiteY3" fmla="*/ 94535 h 2773910"/>
                <a:gd name="connsiteX4" fmla="*/ 3710409 w 3710409"/>
                <a:gd name="connsiteY4" fmla="*/ 92261 h 2773910"/>
                <a:gd name="connsiteX0" fmla="*/ 0 w 3710409"/>
                <a:gd name="connsiteY0" fmla="*/ 2689588 h 2701317"/>
                <a:gd name="connsiteX1" fmla="*/ 1951196 w 3710409"/>
                <a:gd name="connsiteY1" fmla="*/ 2699056 h 2701317"/>
                <a:gd name="connsiteX2" fmla="*/ 2461383 w 3710409"/>
                <a:gd name="connsiteY2" fmla="*/ 1416811 h 2701317"/>
                <a:gd name="connsiteX3" fmla="*/ 3197176 w 3710409"/>
                <a:gd name="connsiteY3" fmla="*/ 94535 h 2701317"/>
                <a:gd name="connsiteX4" fmla="*/ 3710409 w 3710409"/>
                <a:gd name="connsiteY4" fmla="*/ 92261 h 2701317"/>
                <a:gd name="connsiteX0" fmla="*/ 0 w 3710409"/>
                <a:gd name="connsiteY0" fmla="*/ 2689588 h 2706620"/>
                <a:gd name="connsiteX1" fmla="*/ 1951196 w 3710409"/>
                <a:gd name="connsiteY1" fmla="*/ 2699056 h 2706620"/>
                <a:gd name="connsiteX2" fmla="*/ 2461383 w 3710409"/>
                <a:gd name="connsiteY2" fmla="*/ 1416811 h 2706620"/>
                <a:gd name="connsiteX3" fmla="*/ 3197176 w 3710409"/>
                <a:gd name="connsiteY3" fmla="*/ 94535 h 2706620"/>
                <a:gd name="connsiteX4" fmla="*/ 3710409 w 3710409"/>
                <a:gd name="connsiteY4" fmla="*/ 92261 h 2706620"/>
                <a:gd name="connsiteX0" fmla="*/ 0 w 3710409"/>
                <a:gd name="connsiteY0" fmla="*/ 2689588 h 2716279"/>
                <a:gd name="connsiteX1" fmla="*/ 2027637 w 3710409"/>
                <a:gd name="connsiteY1" fmla="*/ 2710347 h 2716279"/>
                <a:gd name="connsiteX2" fmla="*/ 2461383 w 3710409"/>
                <a:gd name="connsiteY2" fmla="*/ 1416811 h 2716279"/>
                <a:gd name="connsiteX3" fmla="*/ 3197176 w 3710409"/>
                <a:gd name="connsiteY3" fmla="*/ 94535 h 2716279"/>
                <a:gd name="connsiteX4" fmla="*/ 3710409 w 3710409"/>
                <a:gd name="connsiteY4" fmla="*/ 92261 h 2716279"/>
                <a:gd name="connsiteX0" fmla="*/ 0 w 3710409"/>
                <a:gd name="connsiteY0" fmla="*/ 2689588 h 2710379"/>
                <a:gd name="connsiteX1" fmla="*/ 2027637 w 3710409"/>
                <a:gd name="connsiteY1" fmla="*/ 2710347 h 2710379"/>
                <a:gd name="connsiteX2" fmla="*/ 2461383 w 3710409"/>
                <a:gd name="connsiteY2" fmla="*/ 1416811 h 2710379"/>
                <a:gd name="connsiteX3" fmla="*/ 3197176 w 3710409"/>
                <a:gd name="connsiteY3" fmla="*/ 94535 h 2710379"/>
                <a:gd name="connsiteX4" fmla="*/ 3710409 w 3710409"/>
                <a:gd name="connsiteY4" fmla="*/ 92261 h 2710379"/>
                <a:gd name="connsiteX0" fmla="*/ 0 w 3710409"/>
                <a:gd name="connsiteY0" fmla="*/ 2598730 h 2619521"/>
                <a:gd name="connsiteX1" fmla="*/ 2027637 w 3710409"/>
                <a:gd name="connsiteY1" fmla="*/ 2619489 h 2619521"/>
                <a:gd name="connsiteX2" fmla="*/ 2461383 w 3710409"/>
                <a:gd name="connsiteY2" fmla="*/ 1325953 h 2619521"/>
                <a:gd name="connsiteX3" fmla="*/ 3197176 w 3710409"/>
                <a:gd name="connsiteY3" fmla="*/ 3677 h 2619521"/>
                <a:gd name="connsiteX4" fmla="*/ 3710409 w 3710409"/>
                <a:gd name="connsiteY4" fmla="*/ 1403 h 2619521"/>
                <a:gd name="connsiteX0" fmla="*/ 0 w 3710409"/>
                <a:gd name="connsiteY0" fmla="*/ 2598730 h 2619521"/>
                <a:gd name="connsiteX1" fmla="*/ 2027637 w 3710409"/>
                <a:gd name="connsiteY1" fmla="*/ 2619489 h 2619521"/>
                <a:gd name="connsiteX2" fmla="*/ 2461383 w 3710409"/>
                <a:gd name="connsiteY2" fmla="*/ 1325953 h 2619521"/>
                <a:gd name="connsiteX3" fmla="*/ 3116914 w 3710409"/>
                <a:gd name="connsiteY3" fmla="*/ 3677 h 2619521"/>
                <a:gd name="connsiteX4" fmla="*/ 3710409 w 3710409"/>
                <a:gd name="connsiteY4" fmla="*/ 1403 h 2619521"/>
                <a:gd name="connsiteX0" fmla="*/ 0 w 3710409"/>
                <a:gd name="connsiteY0" fmla="*/ 2598730 h 2619522"/>
                <a:gd name="connsiteX1" fmla="*/ 2027637 w 3710409"/>
                <a:gd name="connsiteY1" fmla="*/ 2619489 h 2619522"/>
                <a:gd name="connsiteX2" fmla="*/ 2461383 w 3710409"/>
                <a:gd name="connsiteY2" fmla="*/ 1325953 h 2619522"/>
                <a:gd name="connsiteX3" fmla="*/ 3116914 w 3710409"/>
                <a:gd name="connsiteY3" fmla="*/ 3677 h 2619522"/>
                <a:gd name="connsiteX4" fmla="*/ 3710409 w 3710409"/>
                <a:gd name="connsiteY4" fmla="*/ 1403 h 2619522"/>
                <a:gd name="connsiteX0" fmla="*/ 0 w 3710409"/>
                <a:gd name="connsiteY0" fmla="*/ 2597327 h 2618119"/>
                <a:gd name="connsiteX1" fmla="*/ 2027637 w 3710409"/>
                <a:gd name="connsiteY1" fmla="*/ 2618086 h 2618119"/>
                <a:gd name="connsiteX2" fmla="*/ 2461383 w 3710409"/>
                <a:gd name="connsiteY2" fmla="*/ 1324550 h 2618119"/>
                <a:gd name="connsiteX3" fmla="*/ 3116914 w 3710409"/>
                <a:gd name="connsiteY3" fmla="*/ 2274 h 2618119"/>
                <a:gd name="connsiteX4" fmla="*/ 3710409 w 3710409"/>
                <a:gd name="connsiteY4" fmla="*/ 0 h 2618119"/>
                <a:gd name="connsiteX0" fmla="*/ 0 w 3710409"/>
                <a:gd name="connsiteY0" fmla="*/ 2597327 h 2618119"/>
                <a:gd name="connsiteX1" fmla="*/ 2027637 w 3710409"/>
                <a:gd name="connsiteY1" fmla="*/ 2618086 h 2618119"/>
                <a:gd name="connsiteX2" fmla="*/ 2461383 w 3710409"/>
                <a:gd name="connsiteY2" fmla="*/ 1324550 h 2618119"/>
                <a:gd name="connsiteX3" fmla="*/ 3116914 w 3710409"/>
                <a:gd name="connsiteY3" fmla="*/ 2274 h 2618119"/>
                <a:gd name="connsiteX4" fmla="*/ 3710409 w 3710409"/>
                <a:gd name="connsiteY4" fmla="*/ 0 h 261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0409" h="2618119">
                  <a:moveTo>
                    <a:pt x="0" y="2597327"/>
                  </a:moveTo>
                  <a:cubicBezTo>
                    <a:pt x="167859" y="2600787"/>
                    <a:pt x="1709135" y="2611917"/>
                    <a:pt x="2027637" y="2618086"/>
                  </a:cubicBezTo>
                  <a:cubicBezTo>
                    <a:pt x="2346139" y="2624255"/>
                    <a:pt x="2363920" y="1764283"/>
                    <a:pt x="2461383" y="1324550"/>
                  </a:cubicBezTo>
                  <a:cubicBezTo>
                    <a:pt x="2558846" y="884817"/>
                    <a:pt x="2602982" y="-6557"/>
                    <a:pt x="3116914" y="2274"/>
                  </a:cubicBezTo>
                  <a:cubicBezTo>
                    <a:pt x="3630846" y="11105"/>
                    <a:pt x="3445235" y="19198"/>
                    <a:pt x="3710409" y="0"/>
                  </a:cubicBezTo>
                </a:path>
              </a:pathLst>
            </a:custGeom>
            <a:noFill/>
            <a:ln>
              <a:solidFill>
                <a:srgbClr val="275B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114871" y="3019028"/>
              <a:ext cx="3698738" cy="2629240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703613 h 2703613"/>
                <a:gd name="connsiteX1" fmla="*/ 2335256 w 3710409"/>
                <a:gd name="connsiteY1" fmla="*/ 1464709 h 2703613"/>
                <a:gd name="connsiteX2" fmla="*/ 2627694 w 3710409"/>
                <a:gd name="connsiteY2" fmla="*/ 93505 h 2703613"/>
                <a:gd name="connsiteX3" fmla="*/ 3710409 w 3710409"/>
                <a:gd name="connsiteY3" fmla="*/ 106286 h 2703613"/>
                <a:gd name="connsiteX0" fmla="*/ 0 w 3710409"/>
                <a:gd name="connsiteY0" fmla="*/ 2703613 h 2703613"/>
                <a:gd name="connsiteX1" fmla="*/ 2335256 w 3710409"/>
                <a:gd name="connsiteY1" fmla="*/ 1464709 h 2703613"/>
                <a:gd name="connsiteX2" fmla="*/ 2627694 w 3710409"/>
                <a:gd name="connsiteY2" fmla="*/ 93505 h 2703613"/>
                <a:gd name="connsiteX3" fmla="*/ 3710409 w 3710409"/>
                <a:gd name="connsiteY3" fmla="*/ 106286 h 2703613"/>
                <a:gd name="connsiteX0" fmla="*/ 0 w 3710409"/>
                <a:gd name="connsiteY0" fmla="*/ 2597327 h 2597327"/>
                <a:gd name="connsiteX1" fmla="*/ 2335256 w 3710409"/>
                <a:gd name="connsiteY1" fmla="*/ 1358423 h 2597327"/>
                <a:gd name="connsiteX2" fmla="*/ 3055761 w 3710409"/>
                <a:gd name="connsiteY2" fmla="*/ 216808 h 2597327"/>
                <a:gd name="connsiteX3" fmla="*/ 3710409 w 3710409"/>
                <a:gd name="connsiteY3" fmla="*/ 0 h 2597327"/>
                <a:gd name="connsiteX0" fmla="*/ 0 w 3710409"/>
                <a:gd name="connsiteY0" fmla="*/ 2597327 h 2597327"/>
                <a:gd name="connsiteX1" fmla="*/ 1194436 w 3710409"/>
                <a:gd name="connsiteY1" fmla="*/ 2460008 h 2597327"/>
                <a:gd name="connsiteX2" fmla="*/ 2335256 w 3710409"/>
                <a:gd name="connsiteY2" fmla="*/ 1358423 h 2597327"/>
                <a:gd name="connsiteX3" fmla="*/ 3055761 w 3710409"/>
                <a:gd name="connsiteY3" fmla="*/ 216808 h 2597327"/>
                <a:gd name="connsiteX4" fmla="*/ 3710409 w 3710409"/>
                <a:gd name="connsiteY4" fmla="*/ 0 h 2597327"/>
                <a:gd name="connsiteX0" fmla="*/ 0 w 3710409"/>
                <a:gd name="connsiteY0" fmla="*/ 2597327 h 2606508"/>
                <a:gd name="connsiteX1" fmla="*/ 1225012 w 3710409"/>
                <a:gd name="connsiteY1" fmla="*/ 2512701 h 2606508"/>
                <a:gd name="connsiteX2" fmla="*/ 2335256 w 3710409"/>
                <a:gd name="connsiteY2" fmla="*/ 1358423 h 2606508"/>
                <a:gd name="connsiteX3" fmla="*/ 3055761 w 3710409"/>
                <a:gd name="connsiteY3" fmla="*/ 216808 h 2606508"/>
                <a:gd name="connsiteX4" fmla="*/ 3710409 w 3710409"/>
                <a:gd name="connsiteY4" fmla="*/ 0 h 2606508"/>
                <a:gd name="connsiteX0" fmla="*/ 0 w 3710409"/>
                <a:gd name="connsiteY0" fmla="*/ 2597327 h 2631657"/>
                <a:gd name="connsiteX1" fmla="*/ 1225012 w 3710409"/>
                <a:gd name="connsiteY1" fmla="*/ 2512701 h 2631657"/>
                <a:gd name="connsiteX2" fmla="*/ 2335256 w 3710409"/>
                <a:gd name="connsiteY2" fmla="*/ 1358423 h 2631657"/>
                <a:gd name="connsiteX3" fmla="*/ 3055761 w 3710409"/>
                <a:gd name="connsiteY3" fmla="*/ 216808 h 2631657"/>
                <a:gd name="connsiteX4" fmla="*/ 3710409 w 3710409"/>
                <a:gd name="connsiteY4" fmla="*/ 0 h 2631657"/>
                <a:gd name="connsiteX0" fmla="*/ 0 w 3710409"/>
                <a:gd name="connsiteY0" fmla="*/ 2597327 h 2650031"/>
                <a:gd name="connsiteX1" fmla="*/ 1125640 w 3710409"/>
                <a:gd name="connsiteY1" fmla="*/ 2542812 h 2650031"/>
                <a:gd name="connsiteX2" fmla="*/ 2335256 w 3710409"/>
                <a:gd name="connsiteY2" fmla="*/ 1358423 h 2650031"/>
                <a:gd name="connsiteX3" fmla="*/ 3055761 w 3710409"/>
                <a:gd name="connsiteY3" fmla="*/ 216808 h 2650031"/>
                <a:gd name="connsiteX4" fmla="*/ 3710409 w 3710409"/>
                <a:gd name="connsiteY4" fmla="*/ 0 h 2650031"/>
                <a:gd name="connsiteX0" fmla="*/ 0 w 3710409"/>
                <a:gd name="connsiteY0" fmla="*/ 2597327 h 2650031"/>
                <a:gd name="connsiteX1" fmla="*/ 1125640 w 3710409"/>
                <a:gd name="connsiteY1" fmla="*/ 2542812 h 2650031"/>
                <a:gd name="connsiteX2" fmla="*/ 2335256 w 3710409"/>
                <a:gd name="connsiteY2" fmla="*/ 1358423 h 2650031"/>
                <a:gd name="connsiteX3" fmla="*/ 3055761 w 3710409"/>
                <a:gd name="connsiteY3" fmla="*/ 216808 h 2650031"/>
                <a:gd name="connsiteX4" fmla="*/ 3710409 w 3710409"/>
                <a:gd name="connsiteY4" fmla="*/ 0 h 2650031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2335256 w 3710409"/>
                <a:gd name="connsiteY2" fmla="*/ 1358423 h 2597327"/>
                <a:gd name="connsiteX3" fmla="*/ 3055761 w 3710409"/>
                <a:gd name="connsiteY3" fmla="*/ 216808 h 2597327"/>
                <a:gd name="connsiteX4" fmla="*/ 3710409 w 3710409"/>
                <a:gd name="connsiteY4" fmla="*/ 0 h 2597327"/>
                <a:gd name="connsiteX0" fmla="*/ 0 w 3710409"/>
                <a:gd name="connsiteY0" fmla="*/ 2597327 h 2599003"/>
                <a:gd name="connsiteX1" fmla="*/ 1125640 w 3710409"/>
                <a:gd name="connsiteY1" fmla="*/ 2542812 h 2599003"/>
                <a:gd name="connsiteX2" fmla="*/ 2335256 w 3710409"/>
                <a:gd name="connsiteY2" fmla="*/ 1358423 h 2599003"/>
                <a:gd name="connsiteX3" fmla="*/ 3055761 w 3710409"/>
                <a:gd name="connsiteY3" fmla="*/ 216808 h 2599003"/>
                <a:gd name="connsiteX4" fmla="*/ 3710409 w 3710409"/>
                <a:gd name="connsiteY4" fmla="*/ 0 h 2599003"/>
                <a:gd name="connsiteX0" fmla="*/ 0 w 3710409"/>
                <a:gd name="connsiteY0" fmla="*/ 2597327 h 2634701"/>
                <a:gd name="connsiteX1" fmla="*/ 1125640 w 3710409"/>
                <a:gd name="connsiteY1" fmla="*/ 2542812 h 2634701"/>
                <a:gd name="connsiteX2" fmla="*/ 2212952 w 3710409"/>
                <a:gd name="connsiteY2" fmla="*/ 1572958 h 2634701"/>
                <a:gd name="connsiteX3" fmla="*/ 3055761 w 3710409"/>
                <a:gd name="connsiteY3" fmla="*/ 216808 h 2634701"/>
                <a:gd name="connsiteX4" fmla="*/ 3710409 w 3710409"/>
                <a:gd name="connsiteY4" fmla="*/ 0 h 2634701"/>
                <a:gd name="connsiteX0" fmla="*/ 0 w 3710409"/>
                <a:gd name="connsiteY0" fmla="*/ 2597327 h 2634701"/>
                <a:gd name="connsiteX1" fmla="*/ 1125640 w 3710409"/>
                <a:gd name="connsiteY1" fmla="*/ 2542812 h 2634701"/>
                <a:gd name="connsiteX2" fmla="*/ 2212952 w 3710409"/>
                <a:gd name="connsiteY2" fmla="*/ 1572958 h 2634701"/>
                <a:gd name="connsiteX3" fmla="*/ 3055761 w 3710409"/>
                <a:gd name="connsiteY3" fmla="*/ 216808 h 2634701"/>
                <a:gd name="connsiteX4" fmla="*/ 3710409 w 3710409"/>
                <a:gd name="connsiteY4" fmla="*/ 0 h 2634701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0409" h="2597327">
                  <a:moveTo>
                    <a:pt x="0" y="2597327"/>
                  </a:moveTo>
                  <a:cubicBezTo>
                    <a:pt x="241114" y="2593260"/>
                    <a:pt x="849490" y="2595182"/>
                    <a:pt x="1125640" y="2542812"/>
                  </a:cubicBezTo>
                  <a:cubicBezTo>
                    <a:pt x="1401790" y="2490443"/>
                    <a:pt x="1483326" y="2407115"/>
                    <a:pt x="1656901" y="2283110"/>
                  </a:cubicBezTo>
                  <a:cubicBezTo>
                    <a:pt x="1830476" y="2159105"/>
                    <a:pt x="1979809" y="1917342"/>
                    <a:pt x="2212952" y="1572958"/>
                  </a:cubicBezTo>
                  <a:cubicBezTo>
                    <a:pt x="2446095" y="1228574"/>
                    <a:pt x="2806185" y="478968"/>
                    <a:pt x="3055761" y="216808"/>
                  </a:cubicBezTo>
                  <a:cubicBezTo>
                    <a:pt x="3305337" y="-45352"/>
                    <a:pt x="3445235" y="19198"/>
                    <a:pt x="3710409" y="0"/>
                  </a:cubicBezTo>
                </a:path>
              </a:pathLst>
            </a:cu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99305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05878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6159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79586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704799">
              <a:off x="7047809" y="4710929"/>
              <a:ext cx="1303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8556428">
              <a:off x="6342960" y="4653676"/>
              <a:ext cx="1303562" cy="743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</a:p>
            <a:p>
              <a:pPr>
                <a:lnSpc>
                  <a:spcPct val="110000"/>
                </a:lnSpc>
              </a:pPr>
              <a:r>
                <a:rPr lang="en-US" sz="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</a:t>
              </a:r>
              <a:endParaRPr lang="en-US" sz="2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0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-1"/>
            <a:ext cx="8229600" cy="1658471"/>
          </a:xfrm>
        </p:spPr>
        <p:txBody>
          <a:bodyPr>
            <a:normAutofit/>
          </a:bodyPr>
          <a:lstStyle/>
          <a:p>
            <a:r>
              <a:rPr lang="en-US" dirty="0" smtClean="0"/>
              <a:t>Probability that it’s not noise</a:t>
            </a:r>
            <a:br>
              <a:rPr lang="en-US" dirty="0" smtClean="0"/>
            </a:br>
            <a:r>
              <a:rPr lang="en-US" sz="2800" dirty="0" smtClean="0"/>
              <a:t>average/sum </a:t>
            </a:r>
            <a:r>
              <a:rPr lang="en-US" sz="2800" dirty="0"/>
              <a:t>of </a:t>
            </a:r>
            <a:r>
              <a:rPr lang="en-US" sz="2800" dirty="0" err="1"/>
              <a:t>N</a:t>
            </a:r>
            <a:r>
              <a:rPr lang="en-US" sz="2800" baseline="-25000" dirty="0" err="1"/>
              <a:t>things</a:t>
            </a:r>
            <a:endParaRPr lang="en-US" sz="2800" baseline="-25000" dirty="0"/>
          </a:p>
        </p:txBody>
      </p:sp>
      <p:pic>
        <p:nvPicPr>
          <p:cNvPr id="50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29" y="2164011"/>
            <a:ext cx="5701291" cy="435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43684" y="1982590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63" y="2997631"/>
            <a:ext cx="20986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That its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Gaussian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8537" y="5289383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tie breaker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73328" y="2385156"/>
            <a:ext cx="19323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Sensible scoring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6" y="1442301"/>
            <a:ext cx="7737028" cy="521497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potential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bonds, angles, planes, torsions, chiral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Leonard-Jones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vdW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non-bond and clashes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-&gt;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dev</a:t>
            </a:r>
          </a:p>
          <a:p>
            <a:pPr marL="914400" lvl="2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Rota,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Peptide bond </a:t>
            </a:r>
          </a:p>
          <a:p>
            <a:pPr marL="914400" lvl="2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 </a:t>
            </a:r>
          </a:p>
          <a:p>
            <a:pPr marL="914400" lvl="2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0.05 Å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26972" y="2618906"/>
            <a:ext cx="4617028" cy="3503625"/>
            <a:chOff x="4331843" y="3490598"/>
            <a:chExt cx="4617028" cy="3503625"/>
          </a:xfrm>
        </p:grpSpPr>
        <p:sp>
          <p:nvSpPr>
            <p:cNvPr id="8" name="Freeform 7"/>
            <p:cNvSpPr/>
            <p:nvPr/>
          </p:nvSpPr>
          <p:spPr>
            <a:xfrm>
              <a:off x="6261064" y="3687900"/>
              <a:ext cx="2530050" cy="2405226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7981"/>
                <a:gd name="connsiteY0" fmla="*/ 2384458 h 2389594"/>
                <a:gd name="connsiteX1" fmla="*/ 343983 w 3717981"/>
                <a:gd name="connsiteY1" fmla="*/ 2383830 h 2389594"/>
                <a:gd name="connsiteX2" fmla="*/ 592415 w 3717981"/>
                <a:gd name="connsiteY2" fmla="*/ 2312947 h 2389594"/>
                <a:gd name="connsiteX3" fmla="*/ 863778 w 3717981"/>
                <a:gd name="connsiteY3" fmla="*/ 2053248 h 2389594"/>
                <a:gd name="connsiteX4" fmla="*/ 1150430 w 3717981"/>
                <a:gd name="connsiteY4" fmla="*/ 1447283 h 2389594"/>
                <a:gd name="connsiteX5" fmla="*/ 1395039 w 3717981"/>
                <a:gd name="connsiteY5" fmla="*/ 667557 h 2389594"/>
                <a:gd name="connsiteX6" fmla="*/ 1479972 w 3717981"/>
                <a:gd name="connsiteY6" fmla="*/ 392797 h 2389594"/>
                <a:gd name="connsiteX7" fmla="*/ 1739021 w 3717981"/>
                <a:gd name="connsiteY7" fmla="*/ 197087 h 2389594"/>
                <a:gd name="connsiteX8" fmla="*/ 2369655 w 3717981"/>
                <a:gd name="connsiteY8" fmla="*/ 2000 h 2389594"/>
                <a:gd name="connsiteX9" fmla="*/ 3717981 w 3717981"/>
                <a:gd name="connsiteY9" fmla="*/ 1714174 h 2389594"/>
                <a:gd name="connsiteX0" fmla="*/ 0 w 3717981"/>
                <a:gd name="connsiteY0" fmla="*/ 2189135 h 2194271"/>
                <a:gd name="connsiteX1" fmla="*/ 343983 w 3717981"/>
                <a:gd name="connsiteY1" fmla="*/ 2188507 h 2194271"/>
                <a:gd name="connsiteX2" fmla="*/ 592415 w 3717981"/>
                <a:gd name="connsiteY2" fmla="*/ 2117624 h 2194271"/>
                <a:gd name="connsiteX3" fmla="*/ 863778 w 3717981"/>
                <a:gd name="connsiteY3" fmla="*/ 1857925 h 2194271"/>
                <a:gd name="connsiteX4" fmla="*/ 1150430 w 3717981"/>
                <a:gd name="connsiteY4" fmla="*/ 1251960 h 2194271"/>
                <a:gd name="connsiteX5" fmla="*/ 1395039 w 3717981"/>
                <a:gd name="connsiteY5" fmla="*/ 472234 h 2194271"/>
                <a:gd name="connsiteX6" fmla="*/ 1479972 w 3717981"/>
                <a:gd name="connsiteY6" fmla="*/ 197474 h 2194271"/>
                <a:gd name="connsiteX7" fmla="*/ 1739021 w 3717981"/>
                <a:gd name="connsiteY7" fmla="*/ 1764 h 2194271"/>
                <a:gd name="connsiteX8" fmla="*/ 2687673 w 3717981"/>
                <a:gd name="connsiteY8" fmla="*/ 1624572 h 2194271"/>
                <a:gd name="connsiteX9" fmla="*/ 3717981 w 3717981"/>
                <a:gd name="connsiteY9" fmla="*/ 1518851 h 2194271"/>
                <a:gd name="connsiteX0" fmla="*/ 0 w 3717981"/>
                <a:gd name="connsiteY0" fmla="*/ 2066689 h 2071825"/>
                <a:gd name="connsiteX1" fmla="*/ 343983 w 3717981"/>
                <a:gd name="connsiteY1" fmla="*/ 2066061 h 2071825"/>
                <a:gd name="connsiteX2" fmla="*/ 592415 w 3717981"/>
                <a:gd name="connsiteY2" fmla="*/ 1995178 h 2071825"/>
                <a:gd name="connsiteX3" fmla="*/ 863778 w 3717981"/>
                <a:gd name="connsiteY3" fmla="*/ 1735479 h 2071825"/>
                <a:gd name="connsiteX4" fmla="*/ 1150430 w 3717981"/>
                <a:gd name="connsiteY4" fmla="*/ 1129514 h 2071825"/>
                <a:gd name="connsiteX5" fmla="*/ 1395039 w 3717981"/>
                <a:gd name="connsiteY5" fmla="*/ 349788 h 2071825"/>
                <a:gd name="connsiteX6" fmla="*/ 1479972 w 3717981"/>
                <a:gd name="connsiteY6" fmla="*/ 75028 h 2071825"/>
                <a:gd name="connsiteX7" fmla="*/ 2121399 w 3717981"/>
                <a:gd name="connsiteY7" fmla="*/ 1674630 h 2071825"/>
                <a:gd name="connsiteX8" fmla="*/ 2687673 w 3717981"/>
                <a:gd name="connsiteY8" fmla="*/ 1502126 h 2071825"/>
                <a:gd name="connsiteX9" fmla="*/ 3717981 w 3717981"/>
                <a:gd name="connsiteY9" fmla="*/ 1396405 h 2071825"/>
                <a:gd name="connsiteX0" fmla="*/ 0 w 3717981"/>
                <a:gd name="connsiteY0" fmla="*/ 1732621 h 1737757"/>
                <a:gd name="connsiteX1" fmla="*/ 343983 w 3717981"/>
                <a:gd name="connsiteY1" fmla="*/ 1731993 h 1737757"/>
                <a:gd name="connsiteX2" fmla="*/ 592415 w 3717981"/>
                <a:gd name="connsiteY2" fmla="*/ 1661110 h 1737757"/>
                <a:gd name="connsiteX3" fmla="*/ 863778 w 3717981"/>
                <a:gd name="connsiteY3" fmla="*/ 1401411 h 1737757"/>
                <a:gd name="connsiteX4" fmla="*/ 1150430 w 3717981"/>
                <a:gd name="connsiteY4" fmla="*/ 795446 h 1737757"/>
                <a:gd name="connsiteX5" fmla="*/ 1395039 w 3717981"/>
                <a:gd name="connsiteY5" fmla="*/ 15720 h 1737757"/>
                <a:gd name="connsiteX6" fmla="*/ 1510259 w 3717981"/>
                <a:gd name="connsiteY6" fmla="*/ 1412068 h 1737757"/>
                <a:gd name="connsiteX7" fmla="*/ 2121399 w 3717981"/>
                <a:gd name="connsiteY7" fmla="*/ 1340562 h 1737757"/>
                <a:gd name="connsiteX8" fmla="*/ 2687673 w 3717981"/>
                <a:gd name="connsiteY8" fmla="*/ 1168058 h 1737757"/>
                <a:gd name="connsiteX9" fmla="*/ 3717981 w 3717981"/>
                <a:gd name="connsiteY9" fmla="*/ 1062337 h 1737757"/>
                <a:gd name="connsiteX0" fmla="*/ 0 w 3717981"/>
                <a:gd name="connsiteY0" fmla="*/ 1405035 h 1410171"/>
                <a:gd name="connsiteX1" fmla="*/ 343983 w 3717981"/>
                <a:gd name="connsiteY1" fmla="*/ 1404407 h 1410171"/>
                <a:gd name="connsiteX2" fmla="*/ 592415 w 3717981"/>
                <a:gd name="connsiteY2" fmla="*/ 1333524 h 1410171"/>
                <a:gd name="connsiteX3" fmla="*/ 863778 w 3717981"/>
                <a:gd name="connsiteY3" fmla="*/ 1073825 h 1410171"/>
                <a:gd name="connsiteX4" fmla="*/ 1150430 w 3717981"/>
                <a:gd name="connsiteY4" fmla="*/ 467860 h 1410171"/>
                <a:gd name="connsiteX5" fmla="*/ 1289033 w 3717981"/>
                <a:gd name="connsiteY5" fmla="*/ 19344 h 1410171"/>
                <a:gd name="connsiteX6" fmla="*/ 1510259 w 3717981"/>
                <a:gd name="connsiteY6" fmla="*/ 1084482 h 1410171"/>
                <a:gd name="connsiteX7" fmla="*/ 2121399 w 3717981"/>
                <a:gd name="connsiteY7" fmla="*/ 1012976 h 1410171"/>
                <a:gd name="connsiteX8" fmla="*/ 2687673 w 3717981"/>
                <a:gd name="connsiteY8" fmla="*/ 840472 h 1410171"/>
                <a:gd name="connsiteX9" fmla="*/ 3717981 w 3717981"/>
                <a:gd name="connsiteY9" fmla="*/ 734751 h 1410171"/>
                <a:gd name="connsiteX0" fmla="*/ 867156 w 3381215"/>
                <a:gd name="connsiteY0" fmla="*/ 14 h 2596448"/>
                <a:gd name="connsiteX1" fmla="*/ 7217 w 3381215"/>
                <a:gd name="connsiteY1" fmla="*/ 2596378 h 2596448"/>
                <a:gd name="connsiteX2" fmla="*/ 255649 w 3381215"/>
                <a:gd name="connsiteY2" fmla="*/ 2525495 h 2596448"/>
                <a:gd name="connsiteX3" fmla="*/ 527012 w 3381215"/>
                <a:gd name="connsiteY3" fmla="*/ 2265796 h 2596448"/>
                <a:gd name="connsiteX4" fmla="*/ 813664 w 3381215"/>
                <a:gd name="connsiteY4" fmla="*/ 1659831 h 2596448"/>
                <a:gd name="connsiteX5" fmla="*/ 952267 w 3381215"/>
                <a:gd name="connsiteY5" fmla="*/ 1211315 h 2596448"/>
                <a:gd name="connsiteX6" fmla="*/ 1173493 w 3381215"/>
                <a:gd name="connsiteY6" fmla="*/ 2276453 h 2596448"/>
                <a:gd name="connsiteX7" fmla="*/ 1784633 w 3381215"/>
                <a:gd name="connsiteY7" fmla="*/ 2204947 h 2596448"/>
                <a:gd name="connsiteX8" fmla="*/ 2350907 w 3381215"/>
                <a:gd name="connsiteY8" fmla="*/ 2032443 h 2596448"/>
                <a:gd name="connsiteX9" fmla="*/ 3381215 w 3381215"/>
                <a:gd name="connsiteY9" fmla="*/ 1926722 h 2596448"/>
                <a:gd name="connsiteX0" fmla="*/ 867360 w 3381419"/>
                <a:gd name="connsiteY0" fmla="*/ 0 h 2596442"/>
                <a:gd name="connsiteX1" fmla="*/ 7421 w 3381419"/>
                <a:gd name="connsiteY1" fmla="*/ 2596364 h 2596442"/>
                <a:gd name="connsiteX2" fmla="*/ 255853 w 3381419"/>
                <a:gd name="connsiteY2" fmla="*/ 2525481 h 2596442"/>
                <a:gd name="connsiteX3" fmla="*/ 527216 w 3381419"/>
                <a:gd name="connsiteY3" fmla="*/ 2265782 h 2596442"/>
                <a:gd name="connsiteX4" fmla="*/ 813868 w 3381419"/>
                <a:gd name="connsiteY4" fmla="*/ 1659817 h 2596442"/>
                <a:gd name="connsiteX5" fmla="*/ 952471 w 3381419"/>
                <a:gd name="connsiteY5" fmla="*/ 1211301 h 2596442"/>
                <a:gd name="connsiteX6" fmla="*/ 1173697 w 3381419"/>
                <a:gd name="connsiteY6" fmla="*/ 2276439 h 2596442"/>
                <a:gd name="connsiteX7" fmla="*/ 1784837 w 3381419"/>
                <a:gd name="connsiteY7" fmla="*/ 2204933 h 2596442"/>
                <a:gd name="connsiteX8" fmla="*/ 2351111 w 3381419"/>
                <a:gd name="connsiteY8" fmla="*/ 2032429 h 2596442"/>
                <a:gd name="connsiteX9" fmla="*/ 3381419 w 3381419"/>
                <a:gd name="connsiteY9" fmla="*/ 1926708 h 2596442"/>
                <a:gd name="connsiteX0" fmla="*/ 621666 w 3135725"/>
                <a:gd name="connsiteY0" fmla="*/ 0 h 2666748"/>
                <a:gd name="connsiteX1" fmla="*/ 10159 w 3135725"/>
                <a:gd name="connsiteY1" fmla="*/ 2525481 h 2666748"/>
                <a:gd name="connsiteX2" fmla="*/ 281522 w 3135725"/>
                <a:gd name="connsiteY2" fmla="*/ 2265782 h 2666748"/>
                <a:gd name="connsiteX3" fmla="*/ 568174 w 3135725"/>
                <a:gd name="connsiteY3" fmla="*/ 1659817 h 2666748"/>
                <a:gd name="connsiteX4" fmla="*/ 706777 w 3135725"/>
                <a:gd name="connsiteY4" fmla="*/ 1211301 h 2666748"/>
                <a:gd name="connsiteX5" fmla="*/ 928003 w 3135725"/>
                <a:gd name="connsiteY5" fmla="*/ 2276439 h 2666748"/>
                <a:gd name="connsiteX6" fmla="*/ 1539143 w 3135725"/>
                <a:gd name="connsiteY6" fmla="*/ 2204933 h 2666748"/>
                <a:gd name="connsiteX7" fmla="*/ 2105417 w 3135725"/>
                <a:gd name="connsiteY7" fmla="*/ 2032429 h 2666748"/>
                <a:gd name="connsiteX8" fmla="*/ 3135725 w 3135725"/>
                <a:gd name="connsiteY8" fmla="*/ 1926708 h 2666748"/>
                <a:gd name="connsiteX0" fmla="*/ 340402 w 2854461"/>
                <a:gd name="connsiteY0" fmla="*/ 0 h 2346370"/>
                <a:gd name="connsiteX1" fmla="*/ 258 w 2854461"/>
                <a:gd name="connsiteY1" fmla="*/ 2265782 h 2346370"/>
                <a:gd name="connsiteX2" fmla="*/ 286910 w 2854461"/>
                <a:gd name="connsiteY2" fmla="*/ 1659817 h 2346370"/>
                <a:gd name="connsiteX3" fmla="*/ 425513 w 2854461"/>
                <a:gd name="connsiteY3" fmla="*/ 1211301 h 2346370"/>
                <a:gd name="connsiteX4" fmla="*/ 646739 w 2854461"/>
                <a:gd name="connsiteY4" fmla="*/ 2276439 h 2346370"/>
                <a:gd name="connsiteX5" fmla="*/ 1257879 w 2854461"/>
                <a:gd name="connsiteY5" fmla="*/ 2204933 h 2346370"/>
                <a:gd name="connsiteX6" fmla="*/ 1824153 w 2854461"/>
                <a:gd name="connsiteY6" fmla="*/ 2032429 h 2346370"/>
                <a:gd name="connsiteX7" fmla="*/ 2854461 w 2854461"/>
                <a:gd name="connsiteY7" fmla="*/ 1926708 h 2346370"/>
                <a:gd name="connsiteX0" fmla="*/ 55761 w 2569820"/>
                <a:gd name="connsiteY0" fmla="*/ 0 h 2346370"/>
                <a:gd name="connsiteX1" fmla="*/ 2269 w 2569820"/>
                <a:gd name="connsiteY1" fmla="*/ 1659817 h 2346370"/>
                <a:gd name="connsiteX2" fmla="*/ 140872 w 2569820"/>
                <a:gd name="connsiteY2" fmla="*/ 1211301 h 2346370"/>
                <a:gd name="connsiteX3" fmla="*/ 362098 w 2569820"/>
                <a:gd name="connsiteY3" fmla="*/ 2276439 h 2346370"/>
                <a:gd name="connsiteX4" fmla="*/ 973238 w 2569820"/>
                <a:gd name="connsiteY4" fmla="*/ 2204933 h 2346370"/>
                <a:gd name="connsiteX5" fmla="*/ 1539512 w 2569820"/>
                <a:gd name="connsiteY5" fmla="*/ 2032429 h 2346370"/>
                <a:gd name="connsiteX6" fmla="*/ 2569820 w 2569820"/>
                <a:gd name="connsiteY6" fmla="*/ 1926708 h 2346370"/>
                <a:gd name="connsiteX0" fmla="*/ 0 w 2514059"/>
                <a:gd name="connsiteY0" fmla="*/ 0 h 2346370"/>
                <a:gd name="connsiteX1" fmla="*/ 85111 w 2514059"/>
                <a:gd name="connsiteY1" fmla="*/ 1211301 h 2346370"/>
                <a:gd name="connsiteX2" fmla="*/ 306337 w 2514059"/>
                <a:gd name="connsiteY2" fmla="*/ 2276439 h 2346370"/>
                <a:gd name="connsiteX3" fmla="*/ 917477 w 2514059"/>
                <a:gd name="connsiteY3" fmla="*/ 2204933 h 2346370"/>
                <a:gd name="connsiteX4" fmla="*/ 1483751 w 2514059"/>
                <a:gd name="connsiteY4" fmla="*/ 2032429 h 2346370"/>
                <a:gd name="connsiteX5" fmla="*/ 2514059 w 2514059"/>
                <a:gd name="connsiteY5" fmla="*/ 1926708 h 2346370"/>
                <a:gd name="connsiteX0" fmla="*/ 0 w 2514059"/>
                <a:gd name="connsiteY0" fmla="*/ 0 h 2403090"/>
                <a:gd name="connsiteX1" fmla="*/ 85111 w 2514059"/>
                <a:gd name="connsiteY1" fmla="*/ 1211301 h 2403090"/>
                <a:gd name="connsiteX2" fmla="*/ 306337 w 2514059"/>
                <a:gd name="connsiteY2" fmla="*/ 2276439 h 2403090"/>
                <a:gd name="connsiteX3" fmla="*/ 460656 w 2514059"/>
                <a:gd name="connsiteY3" fmla="*/ 2375109 h 2403090"/>
                <a:gd name="connsiteX4" fmla="*/ 917477 w 2514059"/>
                <a:gd name="connsiteY4" fmla="*/ 2204933 h 2403090"/>
                <a:gd name="connsiteX5" fmla="*/ 1483751 w 2514059"/>
                <a:gd name="connsiteY5" fmla="*/ 2032429 h 2403090"/>
                <a:gd name="connsiteX6" fmla="*/ 2514059 w 2514059"/>
                <a:gd name="connsiteY6" fmla="*/ 1926708 h 2403090"/>
                <a:gd name="connsiteX0" fmla="*/ 0 w 2514059"/>
                <a:gd name="connsiteY0" fmla="*/ 0 h 2391803"/>
                <a:gd name="connsiteX1" fmla="*/ 85111 w 2514059"/>
                <a:gd name="connsiteY1" fmla="*/ 1211301 h 2391803"/>
                <a:gd name="connsiteX2" fmla="*/ 306337 w 2514059"/>
                <a:gd name="connsiteY2" fmla="*/ 2276439 h 2391803"/>
                <a:gd name="connsiteX3" fmla="*/ 460656 w 2514059"/>
                <a:gd name="connsiteY3" fmla="*/ 2375109 h 2391803"/>
                <a:gd name="connsiteX4" fmla="*/ 917477 w 2514059"/>
                <a:gd name="connsiteY4" fmla="*/ 2204933 h 2391803"/>
                <a:gd name="connsiteX5" fmla="*/ 1483751 w 2514059"/>
                <a:gd name="connsiteY5" fmla="*/ 2032429 h 2391803"/>
                <a:gd name="connsiteX6" fmla="*/ 2514059 w 2514059"/>
                <a:gd name="connsiteY6" fmla="*/ 1926708 h 2391803"/>
                <a:gd name="connsiteX0" fmla="*/ 0 w 2514059"/>
                <a:gd name="connsiteY0" fmla="*/ 0 h 2403090"/>
                <a:gd name="connsiteX1" fmla="*/ 85111 w 2514059"/>
                <a:gd name="connsiteY1" fmla="*/ 1211301 h 2403090"/>
                <a:gd name="connsiteX2" fmla="*/ 306337 w 2514059"/>
                <a:gd name="connsiteY2" fmla="*/ 2276439 h 2403090"/>
                <a:gd name="connsiteX3" fmla="*/ 460656 w 2514059"/>
                <a:gd name="connsiteY3" fmla="*/ 2375109 h 2403090"/>
                <a:gd name="connsiteX4" fmla="*/ 917477 w 2514059"/>
                <a:gd name="connsiteY4" fmla="*/ 2204933 h 2403090"/>
                <a:gd name="connsiteX5" fmla="*/ 1483751 w 2514059"/>
                <a:gd name="connsiteY5" fmla="*/ 2032429 h 2403090"/>
                <a:gd name="connsiteX6" fmla="*/ 2514059 w 2514059"/>
                <a:gd name="connsiteY6" fmla="*/ 1926708 h 2403090"/>
                <a:gd name="connsiteX0" fmla="*/ 0 w 2514059"/>
                <a:gd name="connsiteY0" fmla="*/ 0 h 2376032"/>
                <a:gd name="connsiteX1" fmla="*/ 85111 w 2514059"/>
                <a:gd name="connsiteY1" fmla="*/ 1211301 h 2376032"/>
                <a:gd name="connsiteX2" fmla="*/ 238191 w 2514059"/>
                <a:gd name="connsiteY2" fmla="*/ 2125889 h 2376032"/>
                <a:gd name="connsiteX3" fmla="*/ 460656 w 2514059"/>
                <a:gd name="connsiteY3" fmla="*/ 2375109 h 2376032"/>
                <a:gd name="connsiteX4" fmla="*/ 917477 w 2514059"/>
                <a:gd name="connsiteY4" fmla="*/ 2204933 h 2376032"/>
                <a:gd name="connsiteX5" fmla="*/ 1483751 w 2514059"/>
                <a:gd name="connsiteY5" fmla="*/ 2032429 h 2376032"/>
                <a:gd name="connsiteX6" fmla="*/ 2514059 w 2514059"/>
                <a:gd name="connsiteY6" fmla="*/ 1926708 h 237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059" h="2376032">
                  <a:moveTo>
                    <a:pt x="0" y="0"/>
                  </a:moveTo>
                  <a:cubicBezTo>
                    <a:pt x="17731" y="252354"/>
                    <a:pt x="34055" y="831895"/>
                    <a:pt x="85111" y="1211301"/>
                  </a:cubicBezTo>
                  <a:cubicBezTo>
                    <a:pt x="136167" y="1590707"/>
                    <a:pt x="175600" y="1931921"/>
                    <a:pt x="238191" y="2125889"/>
                  </a:cubicBezTo>
                  <a:cubicBezTo>
                    <a:pt x="300782" y="2319857"/>
                    <a:pt x="347442" y="2361935"/>
                    <a:pt x="460656" y="2375109"/>
                  </a:cubicBezTo>
                  <a:cubicBezTo>
                    <a:pt x="573870" y="2388283"/>
                    <a:pt x="750747" y="2257028"/>
                    <a:pt x="917477" y="2204933"/>
                  </a:cubicBezTo>
                  <a:cubicBezTo>
                    <a:pt x="1084207" y="2152838"/>
                    <a:pt x="1156460" y="2105773"/>
                    <a:pt x="1483751" y="2032429"/>
                  </a:cubicBezTo>
                  <a:cubicBezTo>
                    <a:pt x="1848483" y="1962222"/>
                    <a:pt x="2287415" y="1946837"/>
                    <a:pt x="2514059" y="192670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41827" y="3668848"/>
              <a:ext cx="3738636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59487" y="349059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2870" y="4434976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9792" y="5406208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5678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88104" y="6347795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976439" y="368789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76439" y="392792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76439" y="416795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76439" y="440798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976439" y="464801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976439" y="488804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976439" y="512807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76439" y="536810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76439" y="560813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76439" y="584816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976439" y="608819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80286" y="632822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30311" y="633775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994618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458925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923232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387539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851846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316153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780463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618415" y="6347795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99966" y="3687898"/>
              <a:ext cx="3368252" cy="192657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02837"/>
                <a:gd name="connsiteY0" fmla="*/ 2479344 h 2484696"/>
                <a:gd name="connsiteX1" fmla="*/ 343983 w 3702837"/>
                <a:gd name="connsiteY1" fmla="*/ 2478716 h 2484696"/>
                <a:gd name="connsiteX2" fmla="*/ 886711 w 3702837"/>
                <a:gd name="connsiteY2" fmla="*/ 2475580 h 2484696"/>
                <a:gd name="connsiteX3" fmla="*/ 1245980 w 3702837"/>
                <a:gd name="connsiteY3" fmla="*/ 2309976 h 2484696"/>
                <a:gd name="connsiteX4" fmla="*/ 1494412 w 3702837"/>
                <a:gd name="connsiteY4" fmla="*/ 1944891 h 2484696"/>
                <a:gd name="connsiteX5" fmla="*/ 1876614 w 3702837"/>
                <a:gd name="connsiteY5" fmla="*/ 1180220 h 2484696"/>
                <a:gd name="connsiteX6" fmla="*/ 2164114 w 3702837"/>
                <a:gd name="connsiteY6" fmla="*/ 547904 h 2484696"/>
                <a:gd name="connsiteX7" fmla="*/ 2702171 w 3702837"/>
                <a:gd name="connsiteY7" fmla="*/ 47329 h 2484696"/>
                <a:gd name="connsiteX8" fmla="*/ 3702837 w 3702837"/>
                <a:gd name="connsiteY8" fmla="*/ 1778950 h 2484696"/>
                <a:gd name="connsiteX0" fmla="*/ 0 w 3702837"/>
                <a:gd name="connsiteY0" fmla="*/ 2479344 h 2484696"/>
                <a:gd name="connsiteX1" fmla="*/ 343983 w 3702837"/>
                <a:gd name="connsiteY1" fmla="*/ 2478716 h 2484696"/>
                <a:gd name="connsiteX2" fmla="*/ 886711 w 3702837"/>
                <a:gd name="connsiteY2" fmla="*/ 2475580 h 2484696"/>
                <a:gd name="connsiteX3" fmla="*/ 1245980 w 3702837"/>
                <a:gd name="connsiteY3" fmla="*/ 2309976 h 2484696"/>
                <a:gd name="connsiteX4" fmla="*/ 1494412 w 3702837"/>
                <a:gd name="connsiteY4" fmla="*/ 1944891 h 2484696"/>
                <a:gd name="connsiteX5" fmla="*/ 1876614 w 3702837"/>
                <a:gd name="connsiteY5" fmla="*/ 1180220 h 2484696"/>
                <a:gd name="connsiteX6" fmla="*/ 2164114 w 3702837"/>
                <a:gd name="connsiteY6" fmla="*/ 547904 h 2484696"/>
                <a:gd name="connsiteX7" fmla="*/ 2702171 w 3702837"/>
                <a:gd name="connsiteY7" fmla="*/ 47329 h 2484696"/>
                <a:gd name="connsiteX8" fmla="*/ 3702837 w 3702837"/>
                <a:gd name="connsiteY8" fmla="*/ 1778950 h 2484696"/>
                <a:gd name="connsiteX0" fmla="*/ 45962 w 3392923"/>
                <a:gd name="connsiteY0" fmla="*/ 14 h 2598595"/>
                <a:gd name="connsiteX1" fmla="*/ 34069 w 3392923"/>
                <a:gd name="connsiteY1" fmla="*/ 2592615 h 2598595"/>
                <a:gd name="connsiteX2" fmla="*/ 576797 w 3392923"/>
                <a:gd name="connsiteY2" fmla="*/ 2589479 h 2598595"/>
                <a:gd name="connsiteX3" fmla="*/ 936066 w 3392923"/>
                <a:gd name="connsiteY3" fmla="*/ 2423875 h 2598595"/>
                <a:gd name="connsiteX4" fmla="*/ 1184498 w 3392923"/>
                <a:gd name="connsiteY4" fmla="*/ 2058790 h 2598595"/>
                <a:gd name="connsiteX5" fmla="*/ 1566700 w 3392923"/>
                <a:gd name="connsiteY5" fmla="*/ 1294119 h 2598595"/>
                <a:gd name="connsiteX6" fmla="*/ 1854200 w 3392923"/>
                <a:gd name="connsiteY6" fmla="*/ 661803 h 2598595"/>
                <a:gd name="connsiteX7" fmla="*/ 2392257 w 3392923"/>
                <a:gd name="connsiteY7" fmla="*/ 161228 h 2598595"/>
                <a:gd name="connsiteX8" fmla="*/ 3392923 w 3392923"/>
                <a:gd name="connsiteY8" fmla="*/ 1892849 h 2598595"/>
                <a:gd name="connsiteX0" fmla="*/ 42645 w 3389606"/>
                <a:gd name="connsiteY0" fmla="*/ 0 h 2598581"/>
                <a:gd name="connsiteX1" fmla="*/ 30752 w 3389606"/>
                <a:gd name="connsiteY1" fmla="*/ 2592601 h 2598581"/>
                <a:gd name="connsiteX2" fmla="*/ 573480 w 3389606"/>
                <a:gd name="connsiteY2" fmla="*/ 2589465 h 2598581"/>
                <a:gd name="connsiteX3" fmla="*/ 932749 w 3389606"/>
                <a:gd name="connsiteY3" fmla="*/ 2423861 h 2598581"/>
                <a:gd name="connsiteX4" fmla="*/ 1181181 w 3389606"/>
                <a:gd name="connsiteY4" fmla="*/ 2058776 h 2598581"/>
                <a:gd name="connsiteX5" fmla="*/ 1563383 w 3389606"/>
                <a:gd name="connsiteY5" fmla="*/ 1294105 h 2598581"/>
                <a:gd name="connsiteX6" fmla="*/ 1850883 w 3389606"/>
                <a:gd name="connsiteY6" fmla="*/ 661789 h 2598581"/>
                <a:gd name="connsiteX7" fmla="*/ 2388940 w 3389606"/>
                <a:gd name="connsiteY7" fmla="*/ 161214 h 2598581"/>
                <a:gd name="connsiteX8" fmla="*/ 3389606 w 3389606"/>
                <a:gd name="connsiteY8" fmla="*/ 1892835 h 2598581"/>
                <a:gd name="connsiteX0" fmla="*/ 0 w 3346961"/>
                <a:gd name="connsiteY0" fmla="*/ 0 h 2691587"/>
                <a:gd name="connsiteX1" fmla="*/ 211476 w 3346961"/>
                <a:gd name="connsiteY1" fmla="*/ 947840 h 2691587"/>
                <a:gd name="connsiteX2" fmla="*/ 530835 w 3346961"/>
                <a:gd name="connsiteY2" fmla="*/ 2589465 h 2691587"/>
                <a:gd name="connsiteX3" fmla="*/ 890104 w 3346961"/>
                <a:gd name="connsiteY3" fmla="*/ 2423861 h 2691587"/>
                <a:gd name="connsiteX4" fmla="*/ 1138536 w 3346961"/>
                <a:gd name="connsiteY4" fmla="*/ 2058776 h 2691587"/>
                <a:gd name="connsiteX5" fmla="*/ 1520738 w 3346961"/>
                <a:gd name="connsiteY5" fmla="*/ 1294105 h 2691587"/>
                <a:gd name="connsiteX6" fmla="*/ 1808238 w 3346961"/>
                <a:gd name="connsiteY6" fmla="*/ 661789 h 2691587"/>
                <a:gd name="connsiteX7" fmla="*/ 2346295 w 3346961"/>
                <a:gd name="connsiteY7" fmla="*/ 161214 h 2691587"/>
                <a:gd name="connsiteX8" fmla="*/ 3346961 w 3346961"/>
                <a:gd name="connsiteY8" fmla="*/ 1892835 h 2691587"/>
                <a:gd name="connsiteX0" fmla="*/ 0 w 3346961"/>
                <a:gd name="connsiteY0" fmla="*/ 0 h 2691587"/>
                <a:gd name="connsiteX1" fmla="*/ 211476 w 3346961"/>
                <a:gd name="connsiteY1" fmla="*/ 947840 h 2691587"/>
                <a:gd name="connsiteX2" fmla="*/ 530835 w 3346961"/>
                <a:gd name="connsiteY2" fmla="*/ 2589465 h 2691587"/>
                <a:gd name="connsiteX3" fmla="*/ 890104 w 3346961"/>
                <a:gd name="connsiteY3" fmla="*/ 2423861 h 2691587"/>
                <a:gd name="connsiteX4" fmla="*/ 1138536 w 3346961"/>
                <a:gd name="connsiteY4" fmla="*/ 2058776 h 2691587"/>
                <a:gd name="connsiteX5" fmla="*/ 1520738 w 3346961"/>
                <a:gd name="connsiteY5" fmla="*/ 1294105 h 2691587"/>
                <a:gd name="connsiteX6" fmla="*/ 1808238 w 3346961"/>
                <a:gd name="connsiteY6" fmla="*/ 661789 h 2691587"/>
                <a:gd name="connsiteX7" fmla="*/ 2346295 w 3346961"/>
                <a:gd name="connsiteY7" fmla="*/ 161214 h 2691587"/>
                <a:gd name="connsiteX8" fmla="*/ 3346961 w 3346961"/>
                <a:gd name="connsiteY8" fmla="*/ 1892835 h 2691587"/>
                <a:gd name="connsiteX0" fmla="*/ 0 w 3346961"/>
                <a:gd name="connsiteY0" fmla="*/ 0 h 2761405"/>
                <a:gd name="connsiteX1" fmla="*/ 530835 w 3346961"/>
                <a:gd name="connsiteY1" fmla="*/ 2589465 h 2761405"/>
                <a:gd name="connsiteX2" fmla="*/ 890104 w 3346961"/>
                <a:gd name="connsiteY2" fmla="*/ 2423861 h 2761405"/>
                <a:gd name="connsiteX3" fmla="*/ 1138536 w 3346961"/>
                <a:gd name="connsiteY3" fmla="*/ 2058776 h 2761405"/>
                <a:gd name="connsiteX4" fmla="*/ 1520738 w 3346961"/>
                <a:gd name="connsiteY4" fmla="*/ 1294105 h 2761405"/>
                <a:gd name="connsiteX5" fmla="*/ 1808238 w 3346961"/>
                <a:gd name="connsiteY5" fmla="*/ 661789 h 2761405"/>
                <a:gd name="connsiteX6" fmla="*/ 2346295 w 3346961"/>
                <a:gd name="connsiteY6" fmla="*/ 161214 h 2761405"/>
                <a:gd name="connsiteX7" fmla="*/ 3346961 w 3346961"/>
                <a:gd name="connsiteY7" fmla="*/ 1892835 h 2761405"/>
                <a:gd name="connsiteX0" fmla="*/ 0 w 3346961"/>
                <a:gd name="connsiteY0" fmla="*/ 0 h 2436797"/>
                <a:gd name="connsiteX1" fmla="*/ 190103 w 3346961"/>
                <a:gd name="connsiteY1" fmla="*/ 884484 h 2436797"/>
                <a:gd name="connsiteX2" fmla="*/ 890104 w 3346961"/>
                <a:gd name="connsiteY2" fmla="*/ 2423861 h 2436797"/>
                <a:gd name="connsiteX3" fmla="*/ 1138536 w 3346961"/>
                <a:gd name="connsiteY3" fmla="*/ 2058776 h 2436797"/>
                <a:gd name="connsiteX4" fmla="*/ 1520738 w 3346961"/>
                <a:gd name="connsiteY4" fmla="*/ 1294105 h 2436797"/>
                <a:gd name="connsiteX5" fmla="*/ 1808238 w 3346961"/>
                <a:gd name="connsiteY5" fmla="*/ 661789 h 2436797"/>
                <a:gd name="connsiteX6" fmla="*/ 2346295 w 3346961"/>
                <a:gd name="connsiteY6" fmla="*/ 161214 h 2436797"/>
                <a:gd name="connsiteX7" fmla="*/ 3346961 w 3346961"/>
                <a:gd name="connsiteY7" fmla="*/ 1892835 h 2436797"/>
                <a:gd name="connsiteX0" fmla="*/ 0 w 3346961"/>
                <a:gd name="connsiteY0" fmla="*/ 0 h 2436597"/>
                <a:gd name="connsiteX1" fmla="*/ 190103 w 3346961"/>
                <a:gd name="connsiteY1" fmla="*/ 884484 h 2436597"/>
                <a:gd name="connsiteX2" fmla="*/ 890104 w 3346961"/>
                <a:gd name="connsiteY2" fmla="*/ 2423861 h 2436597"/>
                <a:gd name="connsiteX3" fmla="*/ 1138536 w 3346961"/>
                <a:gd name="connsiteY3" fmla="*/ 2058776 h 2436597"/>
                <a:gd name="connsiteX4" fmla="*/ 1520738 w 3346961"/>
                <a:gd name="connsiteY4" fmla="*/ 1294105 h 2436597"/>
                <a:gd name="connsiteX5" fmla="*/ 1808238 w 3346961"/>
                <a:gd name="connsiteY5" fmla="*/ 661789 h 2436597"/>
                <a:gd name="connsiteX6" fmla="*/ 2346295 w 3346961"/>
                <a:gd name="connsiteY6" fmla="*/ 161214 h 2436597"/>
                <a:gd name="connsiteX7" fmla="*/ 3346961 w 3346961"/>
                <a:gd name="connsiteY7" fmla="*/ 1892835 h 2436597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8727"/>
                <a:gd name="connsiteX1" fmla="*/ 190103 w 3346961"/>
                <a:gd name="connsiteY1" fmla="*/ 884484 h 2068727"/>
                <a:gd name="connsiteX2" fmla="*/ 564515 w 3346961"/>
                <a:gd name="connsiteY2" fmla="*/ 1682402 h 2068727"/>
                <a:gd name="connsiteX3" fmla="*/ 1138536 w 3346961"/>
                <a:gd name="connsiteY3" fmla="*/ 2058776 h 2068727"/>
                <a:gd name="connsiteX4" fmla="*/ 1520738 w 3346961"/>
                <a:gd name="connsiteY4" fmla="*/ 1294105 h 2068727"/>
                <a:gd name="connsiteX5" fmla="*/ 1808238 w 3346961"/>
                <a:gd name="connsiteY5" fmla="*/ 661789 h 2068727"/>
                <a:gd name="connsiteX6" fmla="*/ 2346295 w 3346961"/>
                <a:gd name="connsiteY6" fmla="*/ 161214 h 2068727"/>
                <a:gd name="connsiteX7" fmla="*/ 3346961 w 3346961"/>
                <a:gd name="connsiteY7" fmla="*/ 1892835 h 2068727"/>
                <a:gd name="connsiteX0" fmla="*/ 0 w 3346961"/>
                <a:gd name="connsiteY0" fmla="*/ 0 h 1905405"/>
                <a:gd name="connsiteX1" fmla="*/ 190103 w 3346961"/>
                <a:gd name="connsiteY1" fmla="*/ 884484 h 1905405"/>
                <a:gd name="connsiteX2" fmla="*/ 564515 w 3346961"/>
                <a:gd name="connsiteY2" fmla="*/ 1682402 h 1905405"/>
                <a:gd name="connsiteX3" fmla="*/ 979528 w 3346961"/>
                <a:gd name="connsiteY3" fmla="*/ 1885644 h 1905405"/>
                <a:gd name="connsiteX4" fmla="*/ 1520738 w 3346961"/>
                <a:gd name="connsiteY4" fmla="*/ 1294105 h 1905405"/>
                <a:gd name="connsiteX5" fmla="*/ 1808238 w 3346961"/>
                <a:gd name="connsiteY5" fmla="*/ 661789 h 1905405"/>
                <a:gd name="connsiteX6" fmla="*/ 2346295 w 3346961"/>
                <a:gd name="connsiteY6" fmla="*/ 161214 h 1905405"/>
                <a:gd name="connsiteX7" fmla="*/ 3346961 w 3346961"/>
                <a:gd name="connsiteY7" fmla="*/ 1892835 h 1905405"/>
                <a:gd name="connsiteX0" fmla="*/ 0 w 3346961"/>
                <a:gd name="connsiteY0" fmla="*/ 0 h 1892838"/>
                <a:gd name="connsiteX1" fmla="*/ 190103 w 3346961"/>
                <a:gd name="connsiteY1" fmla="*/ 884484 h 1892838"/>
                <a:gd name="connsiteX2" fmla="*/ 564515 w 3346961"/>
                <a:gd name="connsiteY2" fmla="*/ 1682402 h 1892838"/>
                <a:gd name="connsiteX3" fmla="*/ 979528 w 3346961"/>
                <a:gd name="connsiteY3" fmla="*/ 1885644 h 1892838"/>
                <a:gd name="connsiteX4" fmla="*/ 1520738 w 3346961"/>
                <a:gd name="connsiteY4" fmla="*/ 1294105 h 1892838"/>
                <a:gd name="connsiteX5" fmla="*/ 1808238 w 3346961"/>
                <a:gd name="connsiteY5" fmla="*/ 661789 h 1892838"/>
                <a:gd name="connsiteX6" fmla="*/ 2346295 w 3346961"/>
                <a:gd name="connsiteY6" fmla="*/ 161214 h 1892838"/>
                <a:gd name="connsiteX7" fmla="*/ 3346961 w 3346961"/>
                <a:gd name="connsiteY7" fmla="*/ 1892835 h 1892838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1808238 w 3346961"/>
                <a:gd name="connsiteY5" fmla="*/ 661789 h 1892835"/>
                <a:gd name="connsiteX6" fmla="*/ 3346961 w 3346961"/>
                <a:gd name="connsiteY6" fmla="*/ 1892835 h 1892835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3346961 w 3346961"/>
                <a:gd name="connsiteY5" fmla="*/ 1892835 h 1892835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3346961 w 3346961"/>
                <a:gd name="connsiteY5" fmla="*/ 1892835 h 1892835"/>
                <a:gd name="connsiteX0" fmla="*/ 0 w 3346961"/>
                <a:gd name="connsiteY0" fmla="*/ 0 h 1906194"/>
                <a:gd name="connsiteX1" fmla="*/ 190103 w 3346961"/>
                <a:gd name="connsiteY1" fmla="*/ 884484 h 1906194"/>
                <a:gd name="connsiteX2" fmla="*/ 564515 w 3346961"/>
                <a:gd name="connsiteY2" fmla="*/ 1682402 h 1906194"/>
                <a:gd name="connsiteX3" fmla="*/ 979528 w 3346961"/>
                <a:gd name="connsiteY3" fmla="*/ 1885644 h 1906194"/>
                <a:gd name="connsiteX4" fmla="*/ 1539668 w 3346961"/>
                <a:gd name="connsiteY4" fmla="*/ 1900070 h 1906194"/>
                <a:gd name="connsiteX5" fmla="*/ 3346961 w 3346961"/>
                <a:gd name="connsiteY5" fmla="*/ 1892835 h 1906194"/>
                <a:gd name="connsiteX0" fmla="*/ 0 w 3346961"/>
                <a:gd name="connsiteY0" fmla="*/ 0 h 1906194"/>
                <a:gd name="connsiteX1" fmla="*/ 190103 w 3346961"/>
                <a:gd name="connsiteY1" fmla="*/ 884484 h 1906194"/>
                <a:gd name="connsiteX2" fmla="*/ 564515 w 3346961"/>
                <a:gd name="connsiteY2" fmla="*/ 1682402 h 1906194"/>
                <a:gd name="connsiteX3" fmla="*/ 979528 w 3346961"/>
                <a:gd name="connsiteY3" fmla="*/ 1885644 h 1906194"/>
                <a:gd name="connsiteX4" fmla="*/ 1539668 w 3346961"/>
                <a:gd name="connsiteY4" fmla="*/ 1900070 h 1906194"/>
                <a:gd name="connsiteX5" fmla="*/ 3346961 w 3346961"/>
                <a:gd name="connsiteY5" fmla="*/ 1892835 h 1906194"/>
                <a:gd name="connsiteX0" fmla="*/ 0 w 3346961"/>
                <a:gd name="connsiteY0" fmla="*/ 0 h 1903193"/>
                <a:gd name="connsiteX1" fmla="*/ 190103 w 3346961"/>
                <a:gd name="connsiteY1" fmla="*/ 884484 h 1903193"/>
                <a:gd name="connsiteX2" fmla="*/ 564515 w 3346961"/>
                <a:gd name="connsiteY2" fmla="*/ 1682402 h 1903193"/>
                <a:gd name="connsiteX3" fmla="*/ 979528 w 3346961"/>
                <a:gd name="connsiteY3" fmla="*/ 1885644 h 1903193"/>
                <a:gd name="connsiteX4" fmla="*/ 1539668 w 3346961"/>
                <a:gd name="connsiteY4" fmla="*/ 1900070 h 1903193"/>
                <a:gd name="connsiteX5" fmla="*/ 3346961 w 3346961"/>
                <a:gd name="connsiteY5" fmla="*/ 1892835 h 190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6961" h="1903193">
                  <a:moveTo>
                    <a:pt x="0" y="0"/>
                  </a:moveTo>
                  <a:cubicBezTo>
                    <a:pt x="110591" y="539472"/>
                    <a:pt x="96017" y="604084"/>
                    <a:pt x="190103" y="884484"/>
                  </a:cubicBezTo>
                  <a:cubicBezTo>
                    <a:pt x="284189" y="1164884"/>
                    <a:pt x="432944" y="1515542"/>
                    <a:pt x="564515" y="1682402"/>
                  </a:cubicBezTo>
                  <a:cubicBezTo>
                    <a:pt x="696086" y="1849262"/>
                    <a:pt x="805645" y="1856894"/>
                    <a:pt x="979528" y="1885644"/>
                  </a:cubicBezTo>
                  <a:cubicBezTo>
                    <a:pt x="1153411" y="1914394"/>
                    <a:pt x="1145096" y="1898872"/>
                    <a:pt x="1539668" y="1900070"/>
                  </a:cubicBezTo>
                  <a:cubicBezTo>
                    <a:pt x="1934240" y="1901268"/>
                    <a:pt x="2909709" y="1877249"/>
                    <a:pt x="3346961" y="189283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5070616">
              <a:off x="5544229" y="4401189"/>
              <a:ext cx="19130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der Waals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29480" y="5136518"/>
              <a:ext cx="1936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Phenix</a:t>
              </a:r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refmac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44167" y="6624891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Atomic separation (Å)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4004349" y="5420361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00480" y="5878966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1190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7083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weighted Energy scoring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63777" y="1017766"/>
            <a:ext cx="9229736" cy="5649854"/>
            <a:chOff x="-263777" y="1017766"/>
            <a:chExt cx="9229736" cy="56498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-91440" y="3720326"/>
                  <a:ext cx="3994030" cy="1399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𝑎𝑣𝑔</m:t>
                            </m:r>
                          </m:sub>
                        </m:s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l-GR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χ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</m:nary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1440" y="3720326"/>
                  <a:ext cx="3994030" cy="139916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2270" y="5036801"/>
                  <a:ext cx="1808059" cy="6973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2000" i="1" baseline="-25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l-GR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270" y="5036801"/>
                  <a:ext cx="1808059" cy="69737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01123" y="6027815"/>
                  <a:ext cx="3340851" cy="635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</a:rPr>
                    <a:t>clip(</a:t>
                  </a:r>
                  <a:r>
                    <a:rPr lang="en-US" i="1" dirty="0" smtClean="0">
                      <a:solidFill>
                        <a:prstClr val="black"/>
                      </a:solidFill>
                    </a:rPr>
                    <a:t>E</a:t>
                  </a:r>
                  <a:r>
                    <a:rPr lang="en-US" dirty="0" smtClean="0">
                      <a:solidFill>
                        <a:prstClr val="black"/>
                      </a:solidFill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,             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&lt;10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10+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⁡(10)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23" y="6027815"/>
                  <a:ext cx="3340851" cy="63575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4283366" y="3273367"/>
              <a:ext cx="4682593" cy="3394253"/>
              <a:chOff x="4283366" y="3273367"/>
              <a:chExt cx="4682593" cy="3394253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5099631" y="3292078"/>
                <a:ext cx="3698738" cy="2634438"/>
              </a:xfrm>
              <a:custGeom>
                <a:avLst/>
                <a:gdLst>
                  <a:gd name="connsiteX0" fmla="*/ 0 w 3946918"/>
                  <a:gd name="connsiteY0" fmla="*/ 2651546 h 2651546"/>
                  <a:gd name="connsiteX1" fmla="*/ 1541124 w 3946918"/>
                  <a:gd name="connsiteY1" fmla="*/ 452877 h 2651546"/>
                  <a:gd name="connsiteX2" fmla="*/ 3729519 w 3946918"/>
                  <a:gd name="connsiteY2" fmla="*/ 31636 h 2651546"/>
                  <a:gd name="connsiteX3" fmla="*/ 3750068 w 3946918"/>
                  <a:gd name="connsiteY3" fmla="*/ 62459 h 2651546"/>
                  <a:gd name="connsiteX0" fmla="*/ 0 w 3729519"/>
                  <a:gd name="connsiteY0" fmla="*/ 2619910 h 2619910"/>
                  <a:gd name="connsiteX1" fmla="*/ 1541124 w 3729519"/>
                  <a:gd name="connsiteY1" fmla="*/ 421241 h 2619910"/>
                  <a:gd name="connsiteX2" fmla="*/ 3729519 w 3729519"/>
                  <a:gd name="connsiteY2" fmla="*/ 0 h 2619910"/>
                  <a:gd name="connsiteX0" fmla="*/ 0 w 3729519"/>
                  <a:gd name="connsiteY0" fmla="*/ 2619910 h 2619910"/>
                  <a:gd name="connsiteX1" fmla="*/ 1541124 w 3729519"/>
                  <a:gd name="connsiteY1" fmla="*/ 421241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028125 w 3729519"/>
                  <a:gd name="connsiteY1" fmla="*/ 1581113 h 2619910"/>
                  <a:gd name="connsiteX2" fmla="*/ 1487616 w 3729519"/>
                  <a:gd name="connsiteY2" fmla="*/ 440060 h 2619910"/>
                  <a:gd name="connsiteX3" fmla="*/ 2388765 w 3729519"/>
                  <a:gd name="connsiteY3" fmla="*/ 214869 h 2619910"/>
                  <a:gd name="connsiteX4" fmla="*/ 3729519 w 3729519"/>
                  <a:gd name="connsiteY4" fmla="*/ 0 h 2619910"/>
                  <a:gd name="connsiteX0" fmla="*/ 0 w 3729519"/>
                  <a:gd name="connsiteY0" fmla="*/ 2619910 h 2619910"/>
                  <a:gd name="connsiteX1" fmla="*/ 1028125 w 3729519"/>
                  <a:gd name="connsiteY1" fmla="*/ 1581113 h 2619910"/>
                  <a:gd name="connsiteX2" fmla="*/ 1487616 w 3729519"/>
                  <a:gd name="connsiteY2" fmla="*/ 440060 h 2619910"/>
                  <a:gd name="connsiteX3" fmla="*/ 2388765 w 3729519"/>
                  <a:gd name="connsiteY3" fmla="*/ 214869 h 2619910"/>
                  <a:gd name="connsiteX4" fmla="*/ 3729519 w 3729519"/>
                  <a:gd name="connsiteY4" fmla="*/ 0 h 2619910"/>
                  <a:gd name="connsiteX0" fmla="*/ 0 w 3729519"/>
                  <a:gd name="connsiteY0" fmla="*/ 2619910 h 2619910"/>
                  <a:gd name="connsiteX1" fmla="*/ 1028125 w 3729519"/>
                  <a:gd name="connsiteY1" fmla="*/ 1581113 h 2619910"/>
                  <a:gd name="connsiteX2" fmla="*/ 1487616 w 3729519"/>
                  <a:gd name="connsiteY2" fmla="*/ 440060 h 2619910"/>
                  <a:gd name="connsiteX3" fmla="*/ 2388765 w 3729519"/>
                  <a:gd name="connsiteY3" fmla="*/ 214869 h 2619910"/>
                  <a:gd name="connsiteX4" fmla="*/ 3729519 w 3729519"/>
                  <a:gd name="connsiteY4" fmla="*/ 0 h 2619910"/>
                  <a:gd name="connsiteX0" fmla="*/ 0 w 3729519"/>
                  <a:gd name="connsiteY0" fmla="*/ 2619910 h 2619910"/>
                  <a:gd name="connsiteX1" fmla="*/ 573304 w 3729519"/>
                  <a:gd name="connsiteY1" fmla="*/ 2296227 h 2619910"/>
                  <a:gd name="connsiteX2" fmla="*/ 1028125 w 3729519"/>
                  <a:gd name="connsiteY2" fmla="*/ 1581113 h 2619910"/>
                  <a:gd name="connsiteX3" fmla="*/ 1487616 w 3729519"/>
                  <a:gd name="connsiteY3" fmla="*/ 440060 h 2619910"/>
                  <a:gd name="connsiteX4" fmla="*/ 2388765 w 3729519"/>
                  <a:gd name="connsiteY4" fmla="*/ 214869 h 2619910"/>
                  <a:gd name="connsiteX5" fmla="*/ 3729519 w 3729519"/>
                  <a:gd name="connsiteY5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87616 w 3729519"/>
                  <a:gd name="connsiteY4" fmla="*/ 440060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87616 w 3729519"/>
                  <a:gd name="connsiteY4" fmla="*/ 440060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2388765 w 3729519"/>
                  <a:gd name="connsiteY6" fmla="*/ 214869 h 2619910"/>
                  <a:gd name="connsiteX7" fmla="*/ 3729519 w 3729519"/>
                  <a:gd name="connsiteY7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2388765 w 3729519"/>
                  <a:gd name="connsiteY6" fmla="*/ 214869 h 2619910"/>
                  <a:gd name="connsiteX7" fmla="*/ 3729519 w 3729519"/>
                  <a:gd name="connsiteY7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2388765 w 3729519"/>
                  <a:gd name="connsiteY6" fmla="*/ 214869 h 2619910"/>
                  <a:gd name="connsiteX7" fmla="*/ 3729519 w 3729519"/>
                  <a:gd name="connsiteY7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611525 w 3729519"/>
                  <a:gd name="connsiteY1" fmla="*/ 2525816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363093 w 3729519"/>
                  <a:gd name="connsiteY1" fmla="*/ 2596699 h 2619910"/>
                  <a:gd name="connsiteX2" fmla="*/ 611525 w 3729519"/>
                  <a:gd name="connsiteY2" fmla="*/ 2525816 h 2619910"/>
                  <a:gd name="connsiteX3" fmla="*/ 882888 w 3729519"/>
                  <a:gd name="connsiteY3" fmla="*/ 2266117 h 2619910"/>
                  <a:gd name="connsiteX4" fmla="*/ 1169540 w 3729519"/>
                  <a:gd name="connsiteY4" fmla="*/ 1660152 h 2619910"/>
                  <a:gd name="connsiteX5" fmla="*/ 1414149 w 3729519"/>
                  <a:gd name="connsiteY5" fmla="*/ 880426 h 2619910"/>
                  <a:gd name="connsiteX6" fmla="*/ 1499082 w 3729519"/>
                  <a:gd name="connsiteY6" fmla="*/ 605666 h 2619910"/>
                  <a:gd name="connsiteX7" fmla="*/ 1758131 w 3729519"/>
                  <a:gd name="connsiteY7" fmla="*/ 409956 h 2619910"/>
                  <a:gd name="connsiteX8" fmla="*/ 2388765 w 3729519"/>
                  <a:gd name="connsiteY8" fmla="*/ 214869 h 2619910"/>
                  <a:gd name="connsiteX9" fmla="*/ 3729519 w 3729519"/>
                  <a:gd name="connsiteY9" fmla="*/ 0 h 2619910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1479972 w 3710409"/>
                  <a:gd name="connsiteY6" fmla="*/ 605666 h 2602463"/>
                  <a:gd name="connsiteX7" fmla="*/ 1739021 w 3710409"/>
                  <a:gd name="connsiteY7" fmla="*/ 409956 h 2602463"/>
                  <a:gd name="connsiteX8" fmla="*/ 2369655 w 3710409"/>
                  <a:gd name="connsiteY8" fmla="*/ 214869 h 2602463"/>
                  <a:gd name="connsiteX9" fmla="*/ 3710409 w 3710409"/>
                  <a:gd name="connsiteY9" fmla="*/ 0 h 2602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10409" h="2602463">
                    <a:moveTo>
                      <a:pt x="0" y="2597327"/>
                    </a:moveTo>
                    <a:cubicBezTo>
                      <a:pt x="50323" y="2590322"/>
                      <a:pt x="242062" y="2612381"/>
                      <a:pt x="343983" y="2596699"/>
                    </a:cubicBezTo>
                    <a:cubicBezTo>
                      <a:pt x="445904" y="2581017"/>
                      <a:pt x="495591" y="2577777"/>
                      <a:pt x="592415" y="2525816"/>
                    </a:cubicBezTo>
                    <a:cubicBezTo>
                      <a:pt x="689240" y="2473856"/>
                      <a:pt x="728733" y="2421686"/>
                      <a:pt x="863778" y="2266117"/>
                    </a:cubicBezTo>
                    <a:cubicBezTo>
                      <a:pt x="998823" y="2110548"/>
                      <a:pt x="1056790" y="1874791"/>
                      <a:pt x="1150430" y="1660152"/>
                    </a:cubicBezTo>
                    <a:cubicBezTo>
                      <a:pt x="1244070" y="1445513"/>
                      <a:pt x="1340115" y="1056174"/>
                      <a:pt x="1395039" y="880426"/>
                    </a:cubicBezTo>
                    <a:cubicBezTo>
                      <a:pt x="1449963" y="704678"/>
                      <a:pt x="1422642" y="684078"/>
                      <a:pt x="1479972" y="605666"/>
                    </a:cubicBezTo>
                    <a:cubicBezTo>
                      <a:pt x="1537302" y="527254"/>
                      <a:pt x="1590741" y="475089"/>
                      <a:pt x="1739021" y="409956"/>
                    </a:cubicBezTo>
                    <a:cubicBezTo>
                      <a:pt x="1887301" y="344823"/>
                      <a:pt x="2042364" y="288213"/>
                      <a:pt x="2369655" y="214869"/>
                    </a:cubicBezTo>
                    <a:cubicBezTo>
                      <a:pt x="2734387" y="144662"/>
                      <a:pt x="3483765" y="20129"/>
                      <a:pt x="371040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095822" y="3273367"/>
                <a:ext cx="3703320" cy="26555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652936" y="3563747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760542" y="452336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737682" y="5711767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353016" y="5946599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717102" y="5941863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5031052" y="329241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031052" y="353244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031052" y="377247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031052" y="401250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031052" y="425253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031052" y="449256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031052" y="473259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031052" y="497262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031052" y="521265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031052" y="545268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031052" y="569271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034862" y="593274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579692" y="594227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039613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499534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959455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419376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879297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339218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8799142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8638625" y="5940439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5095821" y="3288268"/>
                <a:ext cx="3698738" cy="2634657"/>
              </a:xfrm>
              <a:custGeom>
                <a:avLst/>
                <a:gdLst>
                  <a:gd name="connsiteX0" fmla="*/ 0 w 3946918"/>
                  <a:gd name="connsiteY0" fmla="*/ 2651546 h 2651546"/>
                  <a:gd name="connsiteX1" fmla="*/ 1541124 w 3946918"/>
                  <a:gd name="connsiteY1" fmla="*/ 452877 h 2651546"/>
                  <a:gd name="connsiteX2" fmla="*/ 3729519 w 3946918"/>
                  <a:gd name="connsiteY2" fmla="*/ 31636 h 2651546"/>
                  <a:gd name="connsiteX3" fmla="*/ 3750068 w 3946918"/>
                  <a:gd name="connsiteY3" fmla="*/ 62459 h 2651546"/>
                  <a:gd name="connsiteX0" fmla="*/ 0 w 3729519"/>
                  <a:gd name="connsiteY0" fmla="*/ 2619910 h 2619910"/>
                  <a:gd name="connsiteX1" fmla="*/ 1541124 w 3729519"/>
                  <a:gd name="connsiteY1" fmla="*/ 421241 h 2619910"/>
                  <a:gd name="connsiteX2" fmla="*/ 3729519 w 3729519"/>
                  <a:gd name="connsiteY2" fmla="*/ 0 h 2619910"/>
                  <a:gd name="connsiteX0" fmla="*/ 0 w 3729519"/>
                  <a:gd name="connsiteY0" fmla="*/ 2619910 h 2619910"/>
                  <a:gd name="connsiteX1" fmla="*/ 1541124 w 3729519"/>
                  <a:gd name="connsiteY1" fmla="*/ 421241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028125 w 3729519"/>
                  <a:gd name="connsiteY1" fmla="*/ 1581113 h 2619910"/>
                  <a:gd name="connsiteX2" fmla="*/ 1487616 w 3729519"/>
                  <a:gd name="connsiteY2" fmla="*/ 440060 h 2619910"/>
                  <a:gd name="connsiteX3" fmla="*/ 2388765 w 3729519"/>
                  <a:gd name="connsiteY3" fmla="*/ 214869 h 2619910"/>
                  <a:gd name="connsiteX4" fmla="*/ 3729519 w 3729519"/>
                  <a:gd name="connsiteY4" fmla="*/ 0 h 2619910"/>
                  <a:gd name="connsiteX0" fmla="*/ 0 w 3729519"/>
                  <a:gd name="connsiteY0" fmla="*/ 2619910 h 2619910"/>
                  <a:gd name="connsiteX1" fmla="*/ 1028125 w 3729519"/>
                  <a:gd name="connsiteY1" fmla="*/ 1581113 h 2619910"/>
                  <a:gd name="connsiteX2" fmla="*/ 1487616 w 3729519"/>
                  <a:gd name="connsiteY2" fmla="*/ 440060 h 2619910"/>
                  <a:gd name="connsiteX3" fmla="*/ 2388765 w 3729519"/>
                  <a:gd name="connsiteY3" fmla="*/ 214869 h 2619910"/>
                  <a:gd name="connsiteX4" fmla="*/ 3729519 w 3729519"/>
                  <a:gd name="connsiteY4" fmla="*/ 0 h 2619910"/>
                  <a:gd name="connsiteX0" fmla="*/ 0 w 3729519"/>
                  <a:gd name="connsiteY0" fmla="*/ 2619910 h 2619910"/>
                  <a:gd name="connsiteX1" fmla="*/ 1028125 w 3729519"/>
                  <a:gd name="connsiteY1" fmla="*/ 1581113 h 2619910"/>
                  <a:gd name="connsiteX2" fmla="*/ 1487616 w 3729519"/>
                  <a:gd name="connsiteY2" fmla="*/ 440060 h 2619910"/>
                  <a:gd name="connsiteX3" fmla="*/ 2388765 w 3729519"/>
                  <a:gd name="connsiteY3" fmla="*/ 214869 h 2619910"/>
                  <a:gd name="connsiteX4" fmla="*/ 3729519 w 3729519"/>
                  <a:gd name="connsiteY4" fmla="*/ 0 h 2619910"/>
                  <a:gd name="connsiteX0" fmla="*/ 0 w 3729519"/>
                  <a:gd name="connsiteY0" fmla="*/ 2619910 h 2619910"/>
                  <a:gd name="connsiteX1" fmla="*/ 573304 w 3729519"/>
                  <a:gd name="connsiteY1" fmla="*/ 2296227 h 2619910"/>
                  <a:gd name="connsiteX2" fmla="*/ 1028125 w 3729519"/>
                  <a:gd name="connsiteY2" fmla="*/ 1581113 h 2619910"/>
                  <a:gd name="connsiteX3" fmla="*/ 1487616 w 3729519"/>
                  <a:gd name="connsiteY3" fmla="*/ 440060 h 2619910"/>
                  <a:gd name="connsiteX4" fmla="*/ 2388765 w 3729519"/>
                  <a:gd name="connsiteY4" fmla="*/ 214869 h 2619910"/>
                  <a:gd name="connsiteX5" fmla="*/ 3729519 w 3729519"/>
                  <a:gd name="connsiteY5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87616 w 3729519"/>
                  <a:gd name="connsiteY4" fmla="*/ 440060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87616 w 3729519"/>
                  <a:gd name="connsiteY4" fmla="*/ 440060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2388765 w 3729519"/>
                  <a:gd name="connsiteY6" fmla="*/ 214869 h 2619910"/>
                  <a:gd name="connsiteX7" fmla="*/ 3729519 w 3729519"/>
                  <a:gd name="connsiteY7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2388765 w 3729519"/>
                  <a:gd name="connsiteY6" fmla="*/ 214869 h 2619910"/>
                  <a:gd name="connsiteX7" fmla="*/ 3729519 w 3729519"/>
                  <a:gd name="connsiteY7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2388765 w 3729519"/>
                  <a:gd name="connsiteY6" fmla="*/ 214869 h 2619910"/>
                  <a:gd name="connsiteX7" fmla="*/ 3729519 w 3729519"/>
                  <a:gd name="connsiteY7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611525 w 3729519"/>
                  <a:gd name="connsiteY1" fmla="*/ 2525816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363093 w 3729519"/>
                  <a:gd name="connsiteY1" fmla="*/ 2596699 h 2619910"/>
                  <a:gd name="connsiteX2" fmla="*/ 611525 w 3729519"/>
                  <a:gd name="connsiteY2" fmla="*/ 2525816 h 2619910"/>
                  <a:gd name="connsiteX3" fmla="*/ 882888 w 3729519"/>
                  <a:gd name="connsiteY3" fmla="*/ 2266117 h 2619910"/>
                  <a:gd name="connsiteX4" fmla="*/ 1169540 w 3729519"/>
                  <a:gd name="connsiteY4" fmla="*/ 1660152 h 2619910"/>
                  <a:gd name="connsiteX5" fmla="*/ 1414149 w 3729519"/>
                  <a:gd name="connsiteY5" fmla="*/ 880426 h 2619910"/>
                  <a:gd name="connsiteX6" fmla="*/ 1499082 w 3729519"/>
                  <a:gd name="connsiteY6" fmla="*/ 605666 h 2619910"/>
                  <a:gd name="connsiteX7" fmla="*/ 1758131 w 3729519"/>
                  <a:gd name="connsiteY7" fmla="*/ 409956 h 2619910"/>
                  <a:gd name="connsiteX8" fmla="*/ 2388765 w 3729519"/>
                  <a:gd name="connsiteY8" fmla="*/ 214869 h 2619910"/>
                  <a:gd name="connsiteX9" fmla="*/ 3729519 w 3729519"/>
                  <a:gd name="connsiteY9" fmla="*/ 0 h 2619910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1479972 w 3710409"/>
                  <a:gd name="connsiteY6" fmla="*/ 605666 h 2602463"/>
                  <a:gd name="connsiteX7" fmla="*/ 1739021 w 3710409"/>
                  <a:gd name="connsiteY7" fmla="*/ 409956 h 2602463"/>
                  <a:gd name="connsiteX8" fmla="*/ 2369655 w 3710409"/>
                  <a:gd name="connsiteY8" fmla="*/ 214869 h 2602463"/>
                  <a:gd name="connsiteX9" fmla="*/ 3710409 w 3710409"/>
                  <a:gd name="connsiteY9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1479972 w 3710409"/>
                  <a:gd name="connsiteY6" fmla="*/ 605666 h 2602463"/>
                  <a:gd name="connsiteX7" fmla="*/ 1739021 w 3710409"/>
                  <a:gd name="connsiteY7" fmla="*/ 409956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1479972 w 3710409"/>
                  <a:gd name="connsiteY6" fmla="*/ 605666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1479972 w 3710409"/>
                  <a:gd name="connsiteY6" fmla="*/ 605666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1479972 w 3710409"/>
                  <a:gd name="connsiteY6" fmla="*/ 605666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494412 w 3710409"/>
                  <a:gd name="connsiteY4" fmla="*/ 2062874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494412 w 3710409"/>
                  <a:gd name="connsiteY4" fmla="*/ 2062874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1245980 w 3710409"/>
                  <a:gd name="connsiteY3" fmla="*/ 2427959 h 2602463"/>
                  <a:gd name="connsiteX4" fmla="*/ 1494412 w 3710409"/>
                  <a:gd name="connsiteY4" fmla="*/ 2062874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1245980 w 3710409"/>
                  <a:gd name="connsiteY3" fmla="*/ 2427959 h 2602463"/>
                  <a:gd name="connsiteX4" fmla="*/ 1494412 w 3710409"/>
                  <a:gd name="connsiteY4" fmla="*/ 2062874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1245980 w 3710409"/>
                  <a:gd name="connsiteY3" fmla="*/ 2427959 h 2602463"/>
                  <a:gd name="connsiteX4" fmla="*/ 1494412 w 3710409"/>
                  <a:gd name="connsiteY4" fmla="*/ 2062874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679"/>
                  <a:gd name="connsiteX1" fmla="*/ 343983 w 3710409"/>
                  <a:gd name="connsiteY1" fmla="*/ 2596699 h 2602679"/>
                  <a:gd name="connsiteX2" fmla="*/ 886711 w 3710409"/>
                  <a:gd name="connsiteY2" fmla="*/ 2593563 h 2602679"/>
                  <a:gd name="connsiteX3" fmla="*/ 1245980 w 3710409"/>
                  <a:gd name="connsiteY3" fmla="*/ 2427959 h 2602679"/>
                  <a:gd name="connsiteX4" fmla="*/ 1494412 w 3710409"/>
                  <a:gd name="connsiteY4" fmla="*/ 2062874 h 2602679"/>
                  <a:gd name="connsiteX5" fmla="*/ 1876614 w 3710409"/>
                  <a:gd name="connsiteY5" fmla="*/ 1298203 h 2602679"/>
                  <a:gd name="connsiteX6" fmla="*/ 2164114 w 3710409"/>
                  <a:gd name="connsiteY6" fmla="*/ 665887 h 2602679"/>
                  <a:gd name="connsiteX7" fmla="*/ 2660128 w 3710409"/>
                  <a:gd name="connsiteY7" fmla="*/ 176603 h 2602679"/>
                  <a:gd name="connsiteX8" fmla="*/ 3710409 w 3710409"/>
                  <a:gd name="connsiteY8" fmla="*/ 0 h 2602679"/>
                  <a:gd name="connsiteX0" fmla="*/ 0 w 3710409"/>
                  <a:gd name="connsiteY0" fmla="*/ 2597327 h 2602679"/>
                  <a:gd name="connsiteX1" fmla="*/ 343983 w 3710409"/>
                  <a:gd name="connsiteY1" fmla="*/ 2596699 h 2602679"/>
                  <a:gd name="connsiteX2" fmla="*/ 886711 w 3710409"/>
                  <a:gd name="connsiteY2" fmla="*/ 2593563 h 2602679"/>
                  <a:gd name="connsiteX3" fmla="*/ 1245980 w 3710409"/>
                  <a:gd name="connsiteY3" fmla="*/ 2427959 h 2602679"/>
                  <a:gd name="connsiteX4" fmla="*/ 1494412 w 3710409"/>
                  <a:gd name="connsiteY4" fmla="*/ 2062874 h 2602679"/>
                  <a:gd name="connsiteX5" fmla="*/ 1876614 w 3710409"/>
                  <a:gd name="connsiteY5" fmla="*/ 1298203 h 2602679"/>
                  <a:gd name="connsiteX6" fmla="*/ 2164114 w 3710409"/>
                  <a:gd name="connsiteY6" fmla="*/ 665887 h 2602679"/>
                  <a:gd name="connsiteX7" fmla="*/ 2851229 w 3710409"/>
                  <a:gd name="connsiteY7" fmla="*/ 138966 h 2602679"/>
                  <a:gd name="connsiteX8" fmla="*/ 3710409 w 3710409"/>
                  <a:gd name="connsiteY8" fmla="*/ 0 h 2602679"/>
                  <a:gd name="connsiteX0" fmla="*/ 0 w 3710409"/>
                  <a:gd name="connsiteY0" fmla="*/ 2597327 h 2602679"/>
                  <a:gd name="connsiteX1" fmla="*/ 343983 w 3710409"/>
                  <a:gd name="connsiteY1" fmla="*/ 2596699 h 2602679"/>
                  <a:gd name="connsiteX2" fmla="*/ 886711 w 3710409"/>
                  <a:gd name="connsiteY2" fmla="*/ 2593563 h 2602679"/>
                  <a:gd name="connsiteX3" fmla="*/ 1245980 w 3710409"/>
                  <a:gd name="connsiteY3" fmla="*/ 2427959 h 2602679"/>
                  <a:gd name="connsiteX4" fmla="*/ 1494412 w 3710409"/>
                  <a:gd name="connsiteY4" fmla="*/ 2062874 h 2602679"/>
                  <a:gd name="connsiteX5" fmla="*/ 1876614 w 3710409"/>
                  <a:gd name="connsiteY5" fmla="*/ 1298203 h 2602679"/>
                  <a:gd name="connsiteX6" fmla="*/ 2164114 w 3710409"/>
                  <a:gd name="connsiteY6" fmla="*/ 665887 h 2602679"/>
                  <a:gd name="connsiteX7" fmla="*/ 2851229 w 3710409"/>
                  <a:gd name="connsiteY7" fmla="*/ 138966 h 2602679"/>
                  <a:gd name="connsiteX8" fmla="*/ 3710409 w 3710409"/>
                  <a:gd name="connsiteY8" fmla="*/ 0 h 2602679"/>
                  <a:gd name="connsiteX0" fmla="*/ 0 w 3710409"/>
                  <a:gd name="connsiteY0" fmla="*/ 2597327 h 2602679"/>
                  <a:gd name="connsiteX1" fmla="*/ 343983 w 3710409"/>
                  <a:gd name="connsiteY1" fmla="*/ 2596699 h 2602679"/>
                  <a:gd name="connsiteX2" fmla="*/ 886711 w 3710409"/>
                  <a:gd name="connsiteY2" fmla="*/ 2593563 h 2602679"/>
                  <a:gd name="connsiteX3" fmla="*/ 1245980 w 3710409"/>
                  <a:gd name="connsiteY3" fmla="*/ 2427959 h 2602679"/>
                  <a:gd name="connsiteX4" fmla="*/ 1494412 w 3710409"/>
                  <a:gd name="connsiteY4" fmla="*/ 2062874 h 2602679"/>
                  <a:gd name="connsiteX5" fmla="*/ 1876614 w 3710409"/>
                  <a:gd name="connsiteY5" fmla="*/ 1298203 h 2602679"/>
                  <a:gd name="connsiteX6" fmla="*/ 2164114 w 3710409"/>
                  <a:gd name="connsiteY6" fmla="*/ 665887 h 2602679"/>
                  <a:gd name="connsiteX7" fmla="*/ 2851229 w 3710409"/>
                  <a:gd name="connsiteY7" fmla="*/ 138966 h 2602679"/>
                  <a:gd name="connsiteX8" fmla="*/ 3710409 w 3710409"/>
                  <a:gd name="connsiteY8" fmla="*/ 0 h 2602679"/>
                  <a:gd name="connsiteX0" fmla="*/ 0 w 3710409"/>
                  <a:gd name="connsiteY0" fmla="*/ 2597327 h 2602679"/>
                  <a:gd name="connsiteX1" fmla="*/ 343983 w 3710409"/>
                  <a:gd name="connsiteY1" fmla="*/ 2596699 h 2602679"/>
                  <a:gd name="connsiteX2" fmla="*/ 886711 w 3710409"/>
                  <a:gd name="connsiteY2" fmla="*/ 2593563 h 2602679"/>
                  <a:gd name="connsiteX3" fmla="*/ 1245980 w 3710409"/>
                  <a:gd name="connsiteY3" fmla="*/ 2427959 h 2602679"/>
                  <a:gd name="connsiteX4" fmla="*/ 1494412 w 3710409"/>
                  <a:gd name="connsiteY4" fmla="*/ 2062874 h 2602679"/>
                  <a:gd name="connsiteX5" fmla="*/ 1876614 w 3710409"/>
                  <a:gd name="connsiteY5" fmla="*/ 1298203 h 2602679"/>
                  <a:gd name="connsiteX6" fmla="*/ 2164114 w 3710409"/>
                  <a:gd name="connsiteY6" fmla="*/ 665887 h 2602679"/>
                  <a:gd name="connsiteX7" fmla="*/ 2702171 w 3710409"/>
                  <a:gd name="connsiteY7" fmla="*/ 165312 h 2602679"/>
                  <a:gd name="connsiteX8" fmla="*/ 3710409 w 3710409"/>
                  <a:gd name="connsiteY8" fmla="*/ 0 h 260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0409" h="2602679">
                    <a:moveTo>
                      <a:pt x="0" y="2597327"/>
                    </a:moveTo>
                    <a:cubicBezTo>
                      <a:pt x="50323" y="2590322"/>
                      <a:pt x="242062" y="2612381"/>
                      <a:pt x="343983" y="2596699"/>
                    </a:cubicBezTo>
                    <a:cubicBezTo>
                      <a:pt x="445904" y="2581017"/>
                      <a:pt x="763132" y="2619177"/>
                      <a:pt x="886711" y="2593563"/>
                    </a:cubicBezTo>
                    <a:cubicBezTo>
                      <a:pt x="1010290" y="2567949"/>
                      <a:pt x="1110935" y="2583528"/>
                      <a:pt x="1245980" y="2427959"/>
                    </a:cubicBezTo>
                    <a:cubicBezTo>
                      <a:pt x="1381025" y="2272390"/>
                      <a:pt x="1389306" y="2251167"/>
                      <a:pt x="1494412" y="2062874"/>
                    </a:cubicBezTo>
                    <a:cubicBezTo>
                      <a:pt x="1599518" y="1874581"/>
                      <a:pt x="1821690" y="1473951"/>
                      <a:pt x="1876614" y="1298203"/>
                    </a:cubicBezTo>
                    <a:cubicBezTo>
                      <a:pt x="1950648" y="1122455"/>
                      <a:pt x="2026521" y="854702"/>
                      <a:pt x="2164114" y="665887"/>
                    </a:cubicBezTo>
                    <a:cubicBezTo>
                      <a:pt x="2301707" y="477072"/>
                      <a:pt x="2429167" y="216073"/>
                      <a:pt x="2702171" y="165312"/>
                    </a:cubicBezTo>
                    <a:cubicBezTo>
                      <a:pt x="2975175" y="114551"/>
                      <a:pt x="3299703" y="85408"/>
                      <a:pt x="3710409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7355823">
                <a:off x="5700685" y="4337177"/>
                <a:ext cx="8050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N=10</a:t>
                </a:r>
                <a:endPara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17785745">
                <a:off x="6557936" y="4622927"/>
                <a:ext cx="13035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N=10,000</a:t>
                </a:r>
                <a:endParaRPr lang="en-US" sz="20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813241" y="6267510"/>
                <a:ext cx="24625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ax sigma deviate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83366" y="4148971"/>
                <a:ext cx="5549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endParaRPr lang="en-US" sz="20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48" name="TextBox 2047"/>
            <p:cNvSpPr txBox="1"/>
            <p:nvPr/>
          </p:nvSpPr>
          <p:spPr>
            <a:xfrm>
              <a:off x="395771" y="5778349"/>
              <a:ext cx="2139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ax() = worst outlier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47672" y="2104829"/>
              <a:ext cx="16667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validation types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-263777" y="3162485"/>
                  <a:ext cx="5374257" cy="6481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>
                            <a:solidFill>
                              <a:prstClr val="black"/>
                            </a:solidFill>
                          </a:rPr>
                          <m:t>nn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max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clip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3777" y="3162485"/>
                  <a:ext cx="5374257" cy="6481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>
            <a:xfrm>
              <a:off x="2330015" y="4749547"/>
              <a:ext cx="7457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N</a:t>
              </a:r>
              <a:r>
                <a:rPr lang="en-US" baseline="-25000" dirty="0" err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bonds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690880" y="1017766"/>
                  <a:ext cx="7985760" cy="1433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𝑎𝑣𝑔</m:t>
                                </m:r>
                              </m:sub>
                            </m:sSub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3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</m:e>
                        </m:nary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ax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clip</m:t>
                            </m:r>
                            <m:d>
                              <m:d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3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880" y="1017766"/>
                  <a:ext cx="7985760" cy="14338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301557" y="1332691"/>
              <a:ext cx="8515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wE</a:t>
              </a:r>
              <a:endParaRPr lang="en-US" sz="3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39694" y="2548647"/>
              <a:ext cx="6268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phenix.holton_geometry_validation</a:t>
              </a:r>
              <a:endPara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89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65" y="-3071"/>
            <a:ext cx="10937289" cy="6861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9789" y="4427216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4616388" y="3080550"/>
            <a:ext cx="772359" cy="1287263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37119" y="4978363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3166945" y="2478794"/>
            <a:ext cx="1895708" cy="1855216"/>
          </a:xfrm>
          <a:prstGeom prst="arc">
            <a:avLst>
              <a:gd name="adj1" fmla="val 17667023"/>
              <a:gd name="adj2" fmla="val 21497957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10826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Glu32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0453" y="744072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388" y="-1"/>
            <a:ext cx="10963996" cy="6877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0459" y="5307297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-107°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3151573" y="3941683"/>
            <a:ext cx="435005" cy="1393796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59675" y="5416509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1841466" y="3390379"/>
            <a:ext cx="1895708" cy="1855216"/>
          </a:xfrm>
          <a:prstGeom prst="arc">
            <a:avLst>
              <a:gd name="adj1" fmla="val 16024202"/>
              <a:gd name="adj2" fmla="val 214664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2524" y="295836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UNTANGLE scoring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" y="1281926"/>
                <a:ext cx="78329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𝑠𝑐𝑜𝑟𝑒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𝑤𝐸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sz="3600" i="1" baseline="-25000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𝑓𝑟𝑒𝑒</m:t>
                                  </m:r>
                                  <m:r>
                                    <a:rPr lang="en-US" sz="36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281926"/>
                <a:ext cx="7832993" cy="14465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6105" y="3143303"/>
            <a:ext cx="6092309" cy="1672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sz="2800" i="1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core   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UNTANGLE Challenge score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weighted energy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worst</a:t>
            </a:r>
          </a:p>
          <a:p>
            <a:r>
              <a:rPr lang="el-GR" sz="280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σ</a:t>
            </a:r>
            <a:r>
              <a:rPr lang="en-US" sz="2800" baseline="-2500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experimental error (2%)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aseline="-25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59160" y="6376908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72" y="4844272"/>
            <a:ext cx="2013728" cy="201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3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8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4268" y="1022904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54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UNTANGLE Challenge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11) Build better than the best: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as-good or better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non-equivalent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ensemble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10) Recover </a:t>
            </a:r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refme.mtz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true phases, auto-building allowed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cheating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(don’t use best.pdb as guide)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Prove: true ensemble is unique</a:t>
            </a:r>
            <a:b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 be recovered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392" y="94003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est.pdb</a:t>
            </a:r>
            <a:endParaRPr lang="en-US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2302" y="104116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efme.mtz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73825">
            <a:off x="7351125" y="2331258"/>
            <a:ext cx="146706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$1000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73825">
            <a:off x="7241148" y="3921840"/>
            <a:ext cx="121058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68" y="4986068"/>
            <a:ext cx="1871931" cy="187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42040" y="6298625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</p:spTree>
    <p:extLst>
      <p:ext uri="{BB962C8B-B14F-4D97-AF65-F5344CB8AC3E}">
        <p14:creationId xmlns:p14="http://schemas.microsoft.com/office/powerpoint/2010/main" val="292209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6" cy="6858000"/>
          </a:xfrm>
        </p:spPr>
      </p:pic>
      <p:sp>
        <p:nvSpPr>
          <p:cNvPr id="6" name="TextBox 5"/>
          <p:cNvSpPr txBox="1"/>
          <p:nvPr/>
        </p:nvSpPr>
        <p:spPr>
          <a:xfrm>
            <a:off x="334268" y="1022904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=21.4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(1872)</a:t>
            </a:r>
          </a:p>
        </p:txBody>
      </p:sp>
      <p:pic>
        <p:nvPicPr>
          <p:cNvPr id="6148" name="Picture 4" descr="Muybridge_race_horse_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40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3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average structure: galloping horse</a:t>
            </a:r>
          </a:p>
        </p:txBody>
      </p:sp>
    </p:spTree>
    <p:extLst>
      <p:ext uri="{BB962C8B-B14F-4D97-AF65-F5344CB8AC3E}">
        <p14:creationId xmlns:p14="http://schemas.microsoft.com/office/powerpoint/2010/main" val="24823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Horses have bones</a:t>
            </a:r>
          </a:p>
        </p:txBody>
      </p:sp>
      <p:pic>
        <p:nvPicPr>
          <p:cNvPr id="1026" name="Picture 2" descr="Horse Skeleton Stock Illustration - Download Image Now - Animal Skeleton,  Horse, Anatom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5" b="97561" l="1961" r="98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8" y="1982915"/>
            <a:ext cx="6214404" cy="47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024785" y="4572000"/>
            <a:ext cx="1734796" cy="91440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9024" y="461473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+/- 0.01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Horses have bones</a:t>
            </a:r>
          </a:p>
        </p:txBody>
      </p:sp>
      <p:pic>
        <p:nvPicPr>
          <p:cNvPr id="1026" name="Picture 2" descr="Horse Skeleton Stock Illustration - Download Image Now - Animal Skeleton,  Horse, Anatom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5" b="97561" l="1961" r="98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8" y="1982915"/>
            <a:ext cx="6214404" cy="47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706948">
            <a:off x="3184525" y="3877844"/>
            <a:ext cx="133705" cy="4741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595">
            <a:off x="2950679" y="4521601"/>
            <a:ext cx="133705" cy="7299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15946">
            <a:off x="2581867" y="5422094"/>
            <a:ext cx="133705" cy="5060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214219">
            <a:off x="2641386" y="6190568"/>
            <a:ext cx="133705" cy="2863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571750" y="5147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92780" y="4343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51810" y="36156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347406">
            <a:off x="3463132" y="3243208"/>
            <a:ext cx="133705" cy="5305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37610" y="3131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772733">
            <a:off x="4889117" y="2464601"/>
            <a:ext cx="133705" cy="18975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34990" y="3078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17920" y="3848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59780" y="4385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5597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97880" y="60045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53640" y="59321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1384983">
            <a:off x="5942836" y="5622405"/>
            <a:ext cx="133705" cy="3665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38520" y="4667250"/>
            <a:ext cx="133705" cy="6590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9541542">
            <a:off x="6133179" y="6217929"/>
            <a:ext cx="133705" cy="2859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199820">
            <a:off x="6114286" y="4060306"/>
            <a:ext cx="133705" cy="3665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16930" y="33832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9389382">
            <a:off x="6020332" y="3261065"/>
            <a:ext cx="133705" cy="6631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nut 29"/>
          <p:cNvSpPr>
            <a:spLocks noChangeAspect="1"/>
          </p:cNvSpPr>
          <p:nvPr/>
        </p:nvSpPr>
        <p:spPr>
          <a:xfrm>
            <a:off x="6781800" y="231648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ord 27"/>
          <p:cNvSpPr/>
          <p:nvPr/>
        </p:nvSpPr>
        <p:spPr>
          <a:xfrm rot="5400000">
            <a:off x="2621280" y="640080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ord 30"/>
          <p:cNvSpPr/>
          <p:nvPr/>
        </p:nvSpPr>
        <p:spPr>
          <a:xfrm rot="5400000">
            <a:off x="6172200" y="640080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72400" y="3307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117080" y="2392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9389382">
            <a:off x="7555163" y="2553459"/>
            <a:ext cx="100919" cy="8339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686050" y="45910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99510" y="4072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83480" y="5093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25340" y="54597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36620" y="5036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04660" y="25412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3781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63590" y="51549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/>
          <p:nvPr/>
        </p:nvSpPr>
        <p:spPr>
          <a:xfrm rot="9959765">
            <a:off x="3429000" y="5414011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4612710">
            <a:off x="3676650" y="5280661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4679114">
            <a:off x="4194810" y="539876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4679114">
            <a:off x="4987291" y="524636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07630" y="31965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nut 37"/>
          <p:cNvSpPr>
            <a:spLocks noChangeAspect="1"/>
          </p:cNvSpPr>
          <p:nvPr/>
        </p:nvSpPr>
        <p:spPr>
          <a:xfrm>
            <a:off x="6724650" y="220599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93670" y="3261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nut 39"/>
          <p:cNvSpPr>
            <a:spLocks noChangeAspect="1"/>
          </p:cNvSpPr>
          <p:nvPr/>
        </p:nvSpPr>
        <p:spPr>
          <a:xfrm>
            <a:off x="1699260" y="357378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688080" y="49568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7620" y="38900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82690" y="4903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78830" y="54635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99910" y="2522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3101002">
            <a:off x="5520692" y="5528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6906459">
            <a:off x="4732020" y="57302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2633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hord 38"/>
          <p:cNvSpPr/>
          <p:nvPr/>
        </p:nvSpPr>
        <p:spPr>
          <a:xfrm rot="13101002">
            <a:off x="5673092" y="56807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768590" y="3211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ord 41"/>
          <p:cNvSpPr/>
          <p:nvPr/>
        </p:nvSpPr>
        <p:spPr>
          <a:xfrm rot="9328716">
            <a:off x="3947160" y="54101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hord 42"/>
          <p:cNvSpPr/>
          <p:nvPr/>
        </p:nvSpPr>
        <p:spPr>
          <a:xfrm rot="15833697">
            <a:off x="4057650" y="48158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32760" y="4712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774180" y="22212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47950" y="3261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2042160" y="371856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94710" y="4842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41420" y="4278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11290" y="47320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96990" y="53835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83330" y="5044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26580" y="2548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hord 29"/>
          <p:cNvSpPr/>
          <p:nvPr/>
        </p:nvSpPr>
        <p:spPr>
          <a:xfrm rot="6256110">
            <a:off x="4777741" y="599312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ord 30"/>
          <p:cNvSpPr/>
          <p:nvPr/>
        </p:nvSpPr>
        <p:spPr>
          <a:xfrm rot="7688527">
            <a:off x="4491991" y="53759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 rot="17719180">
            <a:off x="4674871" y="47929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1306475">
            <a:off x="6191250" y="564260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57750" y="52463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44490" y="5345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33900" y="56959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97680" y="5044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49540" y="32994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nut 39"/>
          <p:cNvSpPr>
            <a:spLocks noChangeAspect="1"/>
          </p:cNvSpPr>
          <p:nvPr/>
        </p:nvSpPr>
        <p:spPr>
          <a:xfrm>
            <a:off x="6762750" y="23126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636520" y="3318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nut 41"/>
          <p:cNvSpPr>
            <a:spLocks noChangeAspect="1"/>
          </p:cNvSpPr>
          <p:nvPr/>
        </p:nvSpPr>
        <p:spPr>
          <a:xfrm>
            <a:off x="2395245" y="3863416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3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86050" y="3425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55030" y="51244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63690" y="4712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73240" y="5311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83730" y="26136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53350" y="34137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 rot="5400000">
            <a:off x="4320541" y="63398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6326716">
            <a:off x="4987291" y="547115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7719180">
            <a:off x="5238751" y="49910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7795688">
            <a:off x="6846569" y="576452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782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632960" y="5181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92830" y="4953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16630" y="52730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107180" y="6046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nut 40"/>
          <p:cNvSpPr>
            <a:spLocks noChangeAspect="1"/>
          </p:cNvSpPr>
          <p:nvPr/>
        </p:nvSpPr>
        <p:spPr>
          <a:xfrm>
            <a:off x="6770370" y="24269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Donut 41"/>
          <p:cNvSpPr>
            <a:spLocks noChangeAspect="1"/>
          </p:cNvSpPr>
          <p:nvPr/>
        </p:nvSpPr>
        <p:spPr>
          <a:xfrm>
            <a:off x="2603474" y="3953951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4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124700" y="26746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87640" y="35623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12230" y="48539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15150" y="4888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58050" y="5311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3486151" y="632078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5071110" y="57911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3627686">
            <a:off x="5634991" y="525398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7026173">
            <a:off x="7437119" y="573404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5028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86300" y="5524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7630" y="50787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65120" y="53035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73730" y="61950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59730" y="45300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804660" y="257556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47010" y="3459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2911293" y="4080698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erified Score sheet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43475"/>
              </p:ext>
            </p:extLst>
          </p:nvPr>
        </p:nvGraphicFramePr>
        <p:xfrm>
          <a:off x="685684" y="1018994"/>
          <a:ext cx="7380376" cy="5547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7934"/>
                <a:gridCol w="935665"/>
                <a:gridCol w="829340"/>
                <a:gridCol w="4727437"/>
              </a:tblGrid>
              <a:tr h="422531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endParaRPr lang="en-US" sz="22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en-US" sz="22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Alphafold2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Phenix.ensemble_refine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qFit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best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lotswrong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6.93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Amber24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aniso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Ala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Val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Rectified Simulated annealing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autobuild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(ground truth)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24314" y="1495514"/>
            <a:ext cx="5366759" cy="5170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00122 0.775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5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26630" y="2689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951470" y="36347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728460" y="4594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68490" y="49796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486650" y="5471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hord 58"/>
          <p:cNvSpPr/>
          <p:nvPr/>
        </p:nvSpPr>
        <p:spPr>
          <a:xfrm rot="5400000">
            <a:off x="2598421" y="631697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hord 59"/>
          <p:cNvSpPr/>
          <p:nvPr/>
        </p:nvSpPr>
        <p:spPr>
          <a:xfrm rot="5400000">
            <a:off x="4663440" y="625982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hord 60"/>
          <p:cNvSpPr/>
          <p:nvPr/>
        </p:nvSpPr>
        <p:spPr>
          <a:xfrm rot="10596685">
            <a:off x="6236970" y="553592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hord 61"/>
          <p:cNvSpPr/>
          <p:nvPr/>
        </p:nvSpPr>
        <p:spPr>
          <a:xfrm rot="5400000">
            <a:off x="7799069" y="579500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515100" y="52082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438650" y="5943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703320" y="5284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32410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259330" y="6107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730240" y="4522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nut 68"/>
          <p:cNvSpPr>
            <a:spLocks noChangeAspect="1"/>
          </p:cNvSpPr>
          <p:nvPr/>
        </p:nvSpPr>
        <p:spPr>
          <a:xfrm>
            <a:off x="6960870" y="264795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739390" y="34556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nut 70"/>
          <p:cNvSpPr>
            <a:spLocks noChangeAspect="1"/>
          </p:cNvSpPr>
          <p:nvPr/>
        </p:nvSpPr>
        <p:spPr>
          <a:xfrm>
            <a:off x="2712117" y="4288928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6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79970" y="27622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6230" y="3733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84670" y="45453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15200" y="5730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1634491" y="63017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5400000">
            <a:off x="3798570" y="633602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8193790">
            <a:off x="6770370" y="565784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4761145">
            <a:off x="7654289" y="602741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819900" y="52197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32810" y="61988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83230" y="53911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992630" y="5090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493520" y="59245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97880" y="4495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512820" y="44005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949440" y="274320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39390" y="3429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nut 49"/>
          <p:cNvSpPr>
            <a:spLocks noChangeAspect="1"/>
          </p:cNvSpPr>
          <p:nvPr/>
        </p:nvSpPr>
        <p:spPr>
          <a:xfrm>
            <a:off x="1996893" y="4406623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7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76160" y="2773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43850" y="37490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48500" y="46253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2282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2628676">
            <a:off x="838202" y="579119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2701290" y="62788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7105650" y="626363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8490080">
            <a:off x="7288530" y="562736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42760" y="59397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5540" y="61036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29743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21180" y="4998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07770" y="5692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993130" y="4450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08020" y="45453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15100" y="53530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953250" y="2754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58440" y="33832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1299776" y="418934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8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699760" y="4762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51370" y="4834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53300" y="27660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2420" y="37223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759714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5291969">
            <a:off x="643891" y="523874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1699260" y="6290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6134100" y="625220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6850387">
            <a:off x="7829550" y="568451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886450" y="6096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77340" y="58940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77390" y="4987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64030" y="48158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17270" y="53263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41720" y="4453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84170" y="44996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53100" y="5372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945630" y="27317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73680" y="33299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982905" y="399921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9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214110" y="45339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59930" y="5189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85710" y="56007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53300" y="2796539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6230" y="37414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3844858">
            <a:off x="518161" y="506349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539746">
            <a:off x="670561" y="589025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5400000">
            <a:off x="5200650" y="627506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3354761">
            <a:off x="8012430" y="577595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37760" y="6031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70610" y="5737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83080" y="4987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14500" y="4617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25830" y="51015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788920" y="4427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093970" y="5330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6949440" y="2754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12720" y="32689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nut 47"/>
          <p:cNvSpPr>
            <a:spLocks noChangeAspect="1"/>
          </p:cNvSpPr>
          <p:nvPr/>
        </p:nvSpPr>
        <p:spPr>
          <a:xfrm>
            <a:off x="801836" y="399921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096000" y="45605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0370" y="53225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04710" y="5905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5200" y="2750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55820" y="52501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17670" y="5878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7294077">
            <a:off x="716280" y="506348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4198620" y="625601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5400000">
            <a:off x="7456170" y="626363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75360" y="53263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832610" y="4381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941320" y="44081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6941820" y="269748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58440" y="3211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nut 47"/>
          <p:cNvSpPr>
            <a:spLocks noChangeAspect="1"/>
          </p:cNvSpPr>
          <p:nvPr/>
        </p:nvSpPr>
        <p:spPr>
          <a:xfrm>
            <a:off x="865211" y="374572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24800" y="3657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189470" y="2712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82890" y="3581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7410" y="4617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38850" y="5490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56020" y="6130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52950" y="53911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34790" y="5650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4440715">
            <a:off x="826770" y="49072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12903020">
            <a:off x="3569970" y="569975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5400000">
            <a:off x="6522720" y="624458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188720" y="5105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57400" y="4347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181350" y="4343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43500" y="4728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hord 42"/>
          <p:cNvSpPr/>
          <p:nvPr/>
        </p:nvSpPr>
        <p:spPr>
          <a:xfrm rot="14130530">
            <a:off x="1680210" y="53492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04060" y="5181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987040" y="4461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31670" y="45567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892290" y="259842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85110" y="32346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946692" y="3573704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010400" y="2663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80660" y="53835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42560" y="60769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68190" y="5421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9288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743752">
            <a:off x="1154429" y="51587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5127452">
            <a:off x="3619500" y="5147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5524500" y="624839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20190" y="5090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326130" y="4202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ord 41"/>
          <p:cNvSpPr/>
          <p:nvPr/>
        </p:nvSpPr>
        <p:spPr>
          <a:xfrm rot="12334135">
            <a:off x="2308860" y="547878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87930" y="5212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15490" y="42633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093720" y="4423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781800" y="248412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31770" y="32232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1037225" y="326588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26680" y="3459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953250" y="25946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60970" y="3352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7299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76750" y="59550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92980" y="5345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1292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738708">
            <a:off x="1775458" y="543687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5910772">
            <a:off x="3947160" y="501776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4678680" y="629030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95500" y="5269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68980" y="43967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hord 39"/>
          <p:cNvSpPr/>
          <p:nvPr/>
        </p:nvSpPr>
        <p:spPr>
          <a:xfrm rot="10800000">
            <a:off x="2891790" y="557021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009900" y="52387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072640" y="4331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06090" y="44919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nut 43"/>
          <p:cNvSpPr>
            <a:spLocks noChangeAspect="1"/>
          </p:cNvSpPr>
          <p:nvPr/>
        </p:nvSpPr>
        <p:spPr>
          <a:xfrm>
            <a:off x="6789420" y="2373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55570" y="3242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1082494" y="3329261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903720" y="25641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11140" y="5421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11930" y="58102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32020" y="5440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30090" y="5372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1736908">
            <a:off x="2598418" y="561594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6200000">
            <a:off x="4396740" y="51053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9661170">
            <a:off x="3707130" y="614933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788920" y="5269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497580" y="42595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hord 39"/>
          <p:cNvSpPr/>
          <p:nvPr/>
        </p:nvSpPr>
        <p:spPr>
          <a:xfrm rot="8832950">
            <a:off x="3531870" y="563498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01390" y="52806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01240" y="45339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724150" y="4785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nut 43"/>
          <p:cNvSpPr>
            <a:spLocks noChangeAspect="1"/>
          </p:cNvSpPr>
          <p:nvPr/>
        </p:nvSpPr>
        <p:spPr>
          <a:xfrm>
            <a:off x="6755130" y="23126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21280" y="32880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1308830" y="353749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26680" y="3276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4715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Map Noise: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Parseval’s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Theorem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1437" y="1857570"/>
            <a:ext cx="6758581" cy="4679764"/>
            <a:chOff x="1211437" y="1857570"/>
            <a:chExt cx="6758581" cy="4679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95313" y="1857570"/>
                  <a:ext cx="4153374" cy="17441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40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num>
                          <m:den>
                            <m:r>
                              <a:rPr lang="el-GR" sz="5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l-GR" sz="5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54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</m:d>
                          </m:den>
                        </m:f>
                        <m:r>
                          <a:rPr lang="el-GR" sz="5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  <m:f>
                          <m:fPr>
                            <m:ctrlPr>
                              <a:rPr lang="en-US" sz="5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i="1" smtClean="0">
                                    <a:solidFill>
                                      <a:srgbClr val="275BCD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0" i="1" smtClean="0">
                                    <a:solidFill>
                                      <a:srgbClr val="275BCD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5400" b="0" i="1" smtClean="0">
                                    <a:solidFill>
                                      <a:srgbClr val="275BCD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00" b="0" i="1" smtClean="0">
                                <a:solidFill>
                                  <a:srgbClr val="275BCD"/>
                                </a:solidFill>
                                <a:latin typeface="Cambria Math"/>
                              </a:rPr>
                              <m:t>7</m:t>
                            </m:r>
                            <m:r>
                              <a:rPr lang="en-US" sz="5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𝑅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5313" y="1857570"/>
                  <a:ext cx="4153374" cy="174419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1211437" y="4290565"/>
              <a:ext cx="6758581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rgbClr val="275BCD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e</a:t>
              </a:r>
              <a:r>
                <a:rPr lang="en-US" sz="2800" b="1" i="1" baseline="30000" dirty="0" smtClean="0">
                  <a:solidFill>
                    <a:srgbClr val="275BCD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-</a:t>
              </a:r>
              <a:r>
                <a:rPr lang="en-US" sz="2800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number of electrons in peak</a:t>
              </a:r>
            </a:p>
            <a:p>
              <a:r>
                <a:rPr lang="en-US" sz="2800" dirty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number of electrons in typical atom</a:t>
              </a:r>
            </a:p>
            <a:p>
              <a:r>
                <a:rPr lang="en-US" sz="2800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R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800" baseline="-25000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iso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or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800" baseline="-25000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</a:t>
              </a:r>
              <a:endPara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l-GR" sz="28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</a:t>
              </a:r>
              <a:r>
                <a:rPr 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electron density peak</a:t>
              </a:r>
            </a:p>
            <a:p>
              <a:r>
                <a:rPr lang="en-US" sz="280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σ</a:t>
              </a:r>
              <a:r>
                <a:rPr lang="en-US" sz="28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rms</a:t>
              </a:r>
              <a:r>
                <a:rPr 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deviation expected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91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ensemble refine   ???</a:t>
            </a:r>
          </a:p>
        </p:txBody>
      </p:sp>
    </p:spTree>
    <p:extLst>
      <p:ext uri="{BB962C8B-B14F-4D97-AF65-F5344CB8AC3E}">
        <p14:creationId xmlns:p14="http://schemas.microsoft.com/office/powerpoint/2010/main" val="7470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horse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~2 m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Stiff backbone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Bone sigma ~ 1 mm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joints/leg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angle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torision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Concerted motion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molecule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~100 Å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Stiff backbone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 sigma = 0.01 Å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0-4 chi angles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Angle sigma ~ 1°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Rotamers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Concerted motion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9050"/>
            <a:ext cx="9144000" cy="6838950"/>
            <a:chOff x="0" y="19050"/>
            <a:chExt cx="9144000" cy="68389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99171"/>
              <a:ext cx="9144000" cy="60588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" y="914400"/>
              <a:ext cx="2981325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4000" b="1" baseline="-25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</a:t>
              </a:r>
              <a:r>
                <a:rPr lang="en-US" sz="4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sz="4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0.04</a:t>
              </a:r>
              <a:endPara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4000" b="1" baseline="-25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</a:t>
              </a:r>
              <a:r>
                <a: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= </a:t>
              </a:r>
              <a:r>
                <a:rPr lang="en-US" sz="4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0.05</a:t>
              </a:r>
              <a:endPara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283765" y="542926"/>
              <a:ext cx="3644505" cy="1565542"/>
            </a:xfrm>
            <a:custGeom>
              <a:avLst/>
              <a:gdLst>
                <a:gd name="connsiteX0" fmla="*/ 0 w 3644505"/>
                <a:gd name="connsiteY0" fmla="*/ 79513 h 1263641"/>
                <a:gd name="connsiteX1" fmla="*/ 159026 w 3644505"/>
                <a:gd name="connsiteY1" fmla="*/ 447261 h 1263641"/>
                <a:gd name="connsiteX2" fmla="*/ 616226 w 3644505"/>
                <a:gd name="connsiteY2" fmla="*/ 695739 h 1263641"/>
                <a:gd name="connsiteX3" fmla="*/ 1451113 w 3644505"/>
                <a:gd name="connsiteY3" fmla="*/ 1133061 h 1263641"/>
                <a:gd name="connsiteX4" fmla="*/ 2146852 w 3644505"/>
                <a:gd name="connsiteY4" fmla="*/ 1222513 h 1263641"/>
                <a:gd name="connsiteX5" fmla="*/ 2773018 w 3644505"/>
                <a:gd name="connsiteY5" fmla="*/ 1182757 h 1263641"/>
                <a:gd name="connsiteX6" fmla="*/ 3597965 w 3644505"/>
                <a:gd name="connsiteY6" fmla="*/ 327991 h 1263641"/>
                <a:gd name="connsiteX7" fmla="*/ 3468757 w 3644505"/>
                <a:gd name="connsiteY7" fmla="*/ 0 h 126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4505" h="1263641">
                  <a:moveTo>
                    <a:pt x="0" y="79513"/>
                  </a:moveTo>
                  <a:cubicBezTo>
                    <a:pt x="28161" y="212035"/>
                    <a:pt x="56322" y="344557"/>
                    <a:pt x="159026" y="447261"/>
                  </a:cubicBezTo>
                  <a:cubicBezTo>
                    <a:pt x="261730" y="549965"/>
                    <a:pt x="616226" y="695739"/>
                    <a:pt x="616226" y="695739"/>
                  </a:cubicBezTo>
                  <a:cubicBezTo>
                    <a:pt x="831574" y="810039"/>
                    <a:pt x="1196009" y="1045265"/>
                    <a:pt x="1451113" y="1133061"/>
                  </a:cubicBezTo>
                  <a:cubicBezTo>
                    <a:pt x="1706217" y="1220857"/>
                    <a:pt x="1926535" y="1214230"/>
                    <a:pt x="2146852" y="1222513"/>
                  </a:cubicBezTo>
                  <a:cubicBezTo>
                    <a:pt x="2367169" y="1230796"/>
                    <a:pt x="2531166" y="1331844"/>
                    <a:pt x="2773018" y="1182757"/>
                  </a:cubicBezTo>
                  <a:cubicBezTo>
                    <a:pt x="3014870" y="1033670"/>
                    <a:pt x="3482009" y="525117"/>
                    <a:pt x="3597965" y="327991"/>
                  </a:cubicBezTo>
                  <a:cubicBezTo>
                    <a:pt x="3713922" y="130865"/>
                    <a:pt x="3591339" y="65432"/>
                    <a:pt x="346875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46424" y="1239470"/>
              <a:ext cx="3797576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600" b="1" dirty="0" smtClean="0">
                  <a:solidFill>
                    <a:srgbClr val="5098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l-GR" sz="6600" b="1" dirty="0" smtClean="0">
                  <a:solidFill>
                    <a:srgbClr val="5098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6600" b="1" dirty="0" smtClean="0">
                  <a:solidFill>
                    <a:srgbClr val="5098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 e</a:t>
              </a:r>
              <a:r>
                <a:rPr lang="en-US" sz="6600" b="1" baseline="30000" dirty="0" smtClean="0">
                  <a:solidFill>
                    <a:srgbClr val="5098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400" b="1" baseline="30000" dirty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24200" y="5349895"/>
              <a:ext cx="2674434" cy="15081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Simulation: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Realistic noise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“perfect” model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44534" y="19050"/>
              <a:ext cx="86934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Hydrogen: visible at </a:t>
              </a:r>
              <a:r>
                <a:rPr lang="en-US" sz="4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3.5 Å</a:t>
              </a:r>
              <a:r>
                <a:rPr lang="en-US" sz="4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resolution!</a:t>
              </a:r>
              <a:endPara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26347" y="2268748"/>
              <a:ext cx="17107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cut at 5 Å :</a:t>
              </a:r>
            </a:p>
            <a:p>
              <a:r>
                <a:rPr lang="en-US" sz="2400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400" baseline="-25000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</a:t>
              </a:r>
              <a:r>
                <a:rPr lang="en-US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0.01</a:t>
              </a:r>
              <a:endPara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72902</TotalTime>
  <Words>1747</Words>
  <Application>Microsoft Office PowerPoint</Application>
  <PresentationFormat>On-screen Show (4:3)</PresentationFormat>
  <Paragraphs>605</Paragraphs>
  <Slides>81</Slides>
  <Notes>0</Notes>
  <HiddenSlides>9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Office Theme</vt:lpstr>
      <vt:lpstr>1_Office Theme</vt:lpstr>
      <vt:lpstr>PowerPoint Presentation</vt:lpstr>
      <vt:lpstr>PowerPoint Presentation</vt:lpstr>
      <vt:lpstr>I’m hiring!</vt:lpstr>
      <vt:lpstr>Acknowledgements</vt:lpstr>
      <vt:lpstr>Why is a beamline guy doing refinement things?</vt:lpstr>
      <vt:lpstr>The UNTANGLE Challenge</vt:lpstr>
      <vt:lpstr>verified Score sheet</vt:lpstr>
      <vt:lpstr>Map Noise: via Parseval’s Theorem</vt:lpstr>
      <vt:lpstr>PowerPoint Presentation</vt:lpstr>
      <vt:lpstr>Model building: real vs sim data</vt:lpstr>
      <vt:lpstr>Model building: real vs sim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 ensemble refinement  suck?  (3 parameters/observation and Rwork still high!)</vt:lpstr>
      <vt:lpstr>PowerPoint Presentation</vt:lpstr>
      <vt:lpstr>PowerPoint Presentation</vt:lpstr>
      <vt:lpstr>Right answer</vt:lpstr>
      <vt:lpstr>swap assignments</vt:lpstr>
      <vt:lpstr>Refine – low x-ray weight</vt:lpstr>
      <vt:lpstr>Refine – step 61</vt:lpstr>
      <vt:lpstr>Refine – high x-ray weight</vt:lpstr>
      <vt:lpstr>Refine – low x-ray weight</vt:lpstr>
      <vt:lpstr>Final compromise</vt:lpstr>
      <vt:lpstr>Right answer</vt:lpstr>
      <vt:lpstr>UNTANGLE: sim-data Ground Truth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Statistical Potential</vt:lpstr>
      <vt:lpstr>wE score: key concepts</vt:lpstr>
      <vt:lpstr>PowerPoint Presentation</vt:lpstr>
      <vt:lpstr>PowerPoint Presentation</vt:lpstr>
      <vt:lpstr>New Tools!</vt:lpstr>
      <vt:lpstr>Summary</vt:lpstr>
      <vt:lpstr>verified Score sheet</vt:lpstr>
      <vt:lpstr>Statistical Potential</vt:lpstr>
      <vt:lpstr>wE score: key concepts</vt:lpstr>
      <vt:lpstr>Probability that it’s not noise</vt:lpstr>
      <vt:lpstr>Probability that it’s not noise softer</vt:lpstr>
      <vt:lpstr>Probability that it’s not noise average/sum of Nthings</vt:lpstr>
      <vt:lpstr>Sensible scoring function</vt:lpstr>
      <vt:lpstr>weighted Energy scoring function</vt:lpstr>
      <vt:lpstr>PowerPoint Presentation</vt:lpstr>
      <vt:lpstr>PowerPoint Presentation</vt:lpstr>
      <vt:lpstr>UNTANGLE scoring function</vt:lpstr>
      <vt:lpstr>PowerPoint Presentation</vt:lpstr>
      <vt:lpstr>PowerPoint Presentation</vt:lpstr>
      <vt:lpstr>Muybridge’s galloping horse (1872)</vt:lpstr>
      <vt:lpstr>average structure: galloping horse</vt:lpstr>
      <vt:lpstr>Horses have bones</vt:lpstr>
      <vt:lpstr>Horses have bones</vt:lpstr>
      <vt:lpstr>Muybridge’s galloping horse 0</vt:lpstr>
      <vt:lpstr>Muybridge’s galloping horse 1</vt:lpstr>
      <vt:lpstr>Muybridge’s galloping horse 2</vt:lpstr>
      <vt:lpstr>Muybridge’s galloping horse 3</vt:lpstr>
      <vt:lpstr>Muybridge’s galloping horse 4</vt:lpstr>
      <vt:lpstr>Muybridge’s galloping horse 5</vt:lpstr>
      <vt:lpstr>Muybridge’s galloping horse 6</vt:lpstr>
      <vt:lpstr>Muybridge’s galloping horse 7</vt:lpstr>
      <vt:lpstr>Muybridge’s galloping horse 8</vt:lpstr>
      <vt:lpstr>Muybridge’s galloping horse 9</vt:lpstr>
      <vt:lpstr>Muybridge’s galloping horse 10</vt:lpstr>
      <vt:lpstr>Muybridge’s galloping horse 11</vt:lpstr>
      <vt:lpstr>Muybridge’s galloping horse 12</vt:lpstr>
      <vt:lpstr>Muybridge’s galloping horse 13</vt:lpstr>
      <vt:lpstr>Muybridge’s galloping horse 14</vt:lpstr>
      <vt:lpstr>ensemble refine   ???</vt:lpstr>
      <vt:lpstr>Differences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James_Holton</cp:lastModifiedBy>
  <cp:revision>169</cp:revision>
  <dcterms:created xsi:type="dcterms:W3CDTF">2024-01-07T16:57:56Z</dcterms:created>
  <dcterms:modified xsi:type="dcterms:W3CDTF">2024-09-23T14:00:25Z</dcterms:modified>
</cp:coreProperties>
</file>