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674" r:id="rId4"/>
    <p:sldMasterId id="2147483686" r:id="rId5"/>
    <p:sldMasterId id="2147483699" r:id="rId6"/>
  </p:sldMasterIdLst>
  <p:notesMasterIdLst>
    <p:notesMasterId r:id="rId109"/>
  </p:notesMasterIdLst>
  <p:sldIdLst>
    <p:sldId id="373" r:id="rId7"/>
    <p:sldId id="269" r:id="rId8"/>
    <p:sldId id="271" r:id="rId9"/>
    <p:sldId id="257" r:id="rId10"/>
    <p:sldId id="265" r:id="rId11"/>
    <p:sldId id="264" r:id="rId12"/>
    <p:sldId id="268" r:id="rId13"/>
    <p:sldId id="267" r:id="rId14"/>
    <p:sldId id="266" r:id="rId15"/>
    <p:sldId id="262" r:id="rId16"/>
    <p:sldId id="263" r:id="rId17"/>
    <p:sldId id="261" r:id="rId18"/>
    <p:sldId id="259" r:id="rId19"/>
    <p:sldId id="274" r:id="rId20"/>
    <p:sldId id="276" r:id="rId21"/>
    <p:sldId id="272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364" r:id="rId32"/>
    <p:sldId id="288" r:id="rId33"/>
    <p:sldId id="270" r:id="rId34"/>
    <p:sldId id="289" r:id="rId35"/>
    <p:sldId id="305" r:id="rId36"/>
    <p:sldId id="290" r:id="rId37"/>
    <p:sldId id="287" r:id="rId38"/>
    <p:sldId id="291" r:id="rId39"/>
    <p:sldId id="292" r:id="rId40"/>
    <p:sldId id="293" r:id="rId41"/>
    <p:sldId id="298" r:id="rId42"/>
    <p:sldId id="299" r:id="rId43"/>
    <p:sldId id="371" r:id="rId44"/>
    <p:sldId id="306" r:id="rId45"/>
    <p:sldId id="301" r:id="rId46"/>
    <p:sldId id="302" r:id="rId47"/>
    <p:sldId id="303" r:id="rId48"/>
    <p:sldId id="304" r:id="rId49"/>
    <p:sldId id="372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37" r:id="rId72"/>
    <p:sldId id="338" r:id="rId73"/>
    <p:sldId id="339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40" r:id="rId84"/>
    <p:sldId id="341" r:id="rId85"/>
    <p:sldId id="343" r:id="rId86"/>
    <p:sldId id="344" r:id="rId87"/>
    <p:sldId id="345" r:id="rId88"/>
    <p:sldId id="365" r:id="rId89"/>
    <p:sldId id="366" r:id="rId90"/>
    <p:sldId id="367" r:id="rId91"/>
    <p:sldId id="368" r:id="rId92"/>
    <p:sldId id="369" r:id="rId93"/>
    <p:sldId id="370" r:id="rId94"/>
    <p:sldId id="342" r:id="rId95"/>
    <p:sldId id="353" r:id="rId96"/>
    <p:sldId id="354" r:id="rId97"/>
    <p:sldId id="355" r:id="rId98"/>
    <p:sldId id="356" r:id="rId99"/>
    <p:sldId id="357" r:id="rId100"/>
    <p:sldId id="358" r:id="rId101"/>
    <p:sldId id="359" r:id="rId102"/>
    <p:sldId id="360" r:id="rId103"/>
    <p:sldId id="361" r:id="rId104"/>
    <p:sldId id="362" r:id="rId105"/>
    <p:sldId id="363" r:id="rId106"/>
    <p:sldId id="286" r:id="rId107"/>
    <p:sldId id="258" r:id="rId10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FFFF"/>
    <a:srgbClr val="FF9F9F"/>
    <a:srgbClr val="FF6969"/>
    <a:srgbClr val="FFE5E5"/>
    <a:srgbClr val="FFEBEB"/>
    <a:srgbClr val="FF7D7D"/>
    <a:srgbClr val="FF7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-701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787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87" Type="http://schemas.openxmlformats.org/officeDocument/2006/relationships/slide" Target="slides/slide81.xml"/><Relationship Id="rId102" Type="http://schemas.openxmlformats.org/officeDocument/2006/relationships/slide" Target="slides/slide96.xml"/><Relationship Id="rId11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113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103" Type="http://schemas.openxmlformats.org/officeDocument/2006/relationships/slide" Target="slides/slide97.xml"/><Relationship Id="rId108" Type="http://schemas.openxmlformats.org/officeDocument/2006/relationships/slide" Target="slides/slide102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3FE431-F1AA-4209-B612-F6B9D101B520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60F18B-AFA5-4631-9C4D-A1115162A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79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91E80-1F70-4D5E-9E70-3346552B3E5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646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91E80-1F70-4D5E-9E70-3346552B3E5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646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B8F9E-CA99-4D0F-82EB-7E205E8436C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55575-527D-439C-8DC2-E1B5587F5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619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B8F9E-CA99-4D0F-82EB-7E205E8436C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55575-527D-439C-8DC2-E1B5587F5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598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B8F9E-CA99-4D0F-82EB-7E205E8436C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55575-527D-439C-8DC2-E1B5587F5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343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484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B8F9E-CA99-4D0F-82EB-7E205E8436C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55575-527D-439C-8DC2-E1B5587F5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3288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DCC74-722A-411B-97DE-846B955F17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6F633-C696-4C21-9D88-85B3ABAB72B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734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142C9-3274-4260-8B13-BF5DC5CA7B6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40715-29BA-4307-8F91-2F022EEA925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9939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298C4-FD10-458A-8D81-AB0E98B29C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D15FE-579C-4ACD-BC28-231461DFB36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4242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B2F50-40E3-4684-9D5A-A6BB96B3EF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77D59-28AC-4490-861B-531C91623B8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1266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6DBDF-D767-4EF9-BCEA-A825500EC0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F0695-E251-4F0F-BEA7-1983E0940AF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2513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D10E1-F58B-4BCE-9FA9-739E58BD7B3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4C66F-4941-4190-B66D-7F5A1D0707A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427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B8F9E-CA99-4D0F-82EB-7E205E8436C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55575-527D-439C-8DC2-E1B5587F5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158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9E797-5663-47EF-B5B1-A46FAF55A4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45873-04AA-4AB9-A662-9A335355A88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0580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257BE-5736-444A-B94A-AE498591975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A5915-E075-4D45-8F64-C639A36AC1B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2292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72F5A-F564-48EF-A10C-2C5A787138D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A87DA-E62B-4CCE-9B91-720DC565B1E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4631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CA750-B2D8-4FE6-BBDF-DB2B7AF71B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D5BD5-9E4D-4CDA-9D86-45AEC78DC8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4255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A6D48-F767-4B8F-87B5-919144904A1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0C149-9C8A-45CC-80DD-667EF37A33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536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2884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0499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6808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98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297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B8F9E-CA99-4D0F-82EB-7E205E8436C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55575-527D-439C-8DC2-E1B5587F5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101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44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9143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7924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0564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0377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8825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DAA7-FD3D-4CF1-AA17-C60C9BE4EE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A0146-8834-4F98-87CE-6F26B91AE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9468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DAA7-FD3D-4CF1-AA17-C60C9BE4EE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A0146-8834-4F98-87CE-6F26B91AE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5911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DAA7-FD3D-4CF1-AA17-C60C9BE4EE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A0146-8834-4F98-87CE-6F26B91AE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1816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DAA7-FD3D-4CF1-AA17-C60C9BE4EE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A0146-8834-4F98-87CE-6F26B91AE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719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B8F9E-CA99-4D0F-82EB-7E205E8436C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55575-527D-439C-8DC2-E1B5587F5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2426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DAA7-FD3D-4CF1-AA17-C60C9BE4EE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A0146-8834-4F98-87CE-6F26B91AE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132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DAA7-FD3D-4CF1-AA17-C60C9BE4EE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A0146-8834-4F98-87CE-6F26B91AE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8184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DAA7-FD3D-4CF1-AA17-C60C9BE4EE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A0146-8834-4F98-87CE-6F26B91AE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3220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DAA7-FD3D-4CF1-AA17-C60C9BE4EE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A0146-8834-4F98-87CE-6F26B91AE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7007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DAA7-FD3D-4CF1-AA17-C60C9BE4EE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A0146-8834-4F98-87CE-6F26B91AE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5489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DAA7-FD3D-4CF1-AA17-C60C9BE4EE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A0146-8834-4F98-87CE-6F26B91AE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0205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DAA7-FD3D-4CF1-AA17-C60C9BE4EE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A0146-8834-4F98-87CE-6F26B91AE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277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A9291E-8747-4900-94FE-BB0F3B674A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74734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2498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548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B8F9E-CA99-4D0F-82EB-7E205E8436C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55575-527D-439C-8DC2-E1B5587F5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4652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0113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8120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5918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9506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6774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8911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2211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9837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908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B8F9E-CA99-4D0F-82EB-7E205E8436C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55575-527D-439C-8DC2-E1B5587F5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403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B8F9E-CA99-4D0F-82EB-7E205E8436C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55575-527D-439C-8DC2-E1B5587F5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684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B8F9E-CA99-4D0F-82EB-7E205E8436C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55575-527D-439C-8DC2-E1B5587F5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65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B8F9E-CA99-4D0F-82EB-7E205E8436C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55575-527D-439C-8DC2-E1B5587F5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876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B8F9E-CA99-4D0F-82EB-7E205E8436C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55575-527D-439C-8DC2-E1B5587F5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950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346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11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5D5569A-5FF9-47CA-995B-8586E06472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9BE8E52-D886-484D-99DC-06649A733D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737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122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2DAA7-FD3D-4CF1-AA17-C60C9BE4EE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A0146-8834-4F98-87CE-6F26B91AE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197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680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26" Type="http://schemas.openxmlformats.org/officeDocument/2006/relationships/image" Target="../media/image27.png"/><Relationship Id="rId3" Type="http://schemas.openxmlformats.org/officeDocument/2006/relationships/image" Target="../media/image10.png"/><Relationship Id="rId21" Type="http://schemas.openxmlformats.org/officeDocument/2006/relationships/image" Target="../media/image24.png"/><Relationship Id="rId34" Type="http://schemas.openxmlformats.org/officeDocument/2006/relationships/image" Target="../media/image33.png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5" Type="http://schemas.microsoft.com/office/2007/relationships/hdphoto" Target="../media/hdphoto6.wdp"/><Relationship Id="rId33" Type="http://schemas.openxmlformats.org/officeDocument/2006/relationships/image" Target="../media/image32.gif"/><Relationship Id="rId2" Type="http://schemas.openxmlformats.org/officeDocument/2006/relationships/image" Target="../media/image9.jpeg"/><Relationship Id="rId16" Type="http://schemas.openxmlformats.org/officeDocument/2006/relationships/image" Target="../media/image20.png"/><Relationship Id="rId20" Type="http://schemas.microsoft.com/office/2007/relationships/hdphoto" Target="../media/hdphoto4.wdp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11" Type="http://schemas.microsoft.com/office/2007/relationships/hdphoto" Target="../media/hdphoto2.wdp"/><Relationship Id="rId24" Type="http://schemas.openxmlformats.org/officeDocument/2006/relationships/image" Target="../media/image26.png"/><Relationship Id="rId32" Type="http://schemas.openxmlformats.org/officeDocument/2006/relationships/image" Target="../media/image31.png"/><Relationship Id="rId5" Type="http://schemas.openxmlformats.org/officeDocument/2006/relationships/image" Target="../media/image12.jpeg"/><Relationship Id="rId15" Type="http://schemas.microsoft.com/office/2007/relationships/hdphoto" Target="../media/hdphoto3.wdp"/><Relationship Id="rId23" Type="http://schemas.microsoft.com/office/2007/relationships/hdphoto" Target="../media/hdphoto5.wdp"/><Relationship Id="rId28" Type="http://schemas.openxmlformats.org/officeDocument/2006/relationships/image" Target="../media/image28.png"/><Relationship Id="rId10" Type="http://schemas.openxmlformats.org/officeDocument/2006/relationships/image" Target="../media/image16.png"/><Relationship Id="rId19" Type="http://schemas.openxmlformats.org/officeDocument/2006/relationships/image" Target="../media/image23.png"/><Relationship Id="rId31" Type="http://schemas.openxmlformats.org/officeDocument/2006/relationships/image" Target="../media/image30.png"/><Relationship Id="rId4" Type="http://schemas.openxmlformats.org/officeDocument/2006/relationships/image" Target="../media/image11.png"/><Relationship Id="rId9" Type="http://schemas.microsoft.com/office/2007/relationships/hdphoto" Target="../media/hdphoto1.wdp"/><Relationship Id="rId14" Type="http://schemas.openxmlformats.org/officeDocument/2006/relationships/image" Target="../media/image19.png"/><Relationship Id="rId22" Type="http://schemas.openxmlformats.org/officeDocument/2006/relationships/image" Target="../media/image25.png"/><Relationship Id="rId27" Type="http://schemas.microsoft.com/office/2007/relationships/hdphoto" Target="../media/hdphoto7.wdp"/><Relationship Id="rId30" Type="http://schemas.microsoft.com/office/2007/relationships/hdphoto" Target="../media/hdphoto8.wdp"/><Relationship Id="rId35" Type="http://schemas.openxmlformats.org/officeDocument/2006/relationships/image" Target="../media/image34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18" Type="http://schemas.microsoft.com/office/2007/relationships/hdphoto" Target="../media/hdphoto7.wdp"/><Relationship Id="rId3" Type="http://schemas.openxmlformats.org/officeDocument/2006/relationships/image" Target="../media/image14.png"/><Relationship Id="rId21" Type="http://schemas.microsoft.com/office/2007/relationships/hdphoto" Target="../media/hdphoto8.wdp"/><Relationship Id="rId7" Type="http://schemas.microsoft.com/office/2007/relationships/hdphoto" Target="../media/hdphoto3.wdp"/><Relationship Id="rId12" Type="http://schemas.openxmlformats.org/officeDocument/2006/relationships/image" Target="../media/image24.png"/><Relationship Id="rId17" Type="http://schemas.openxmlformats.org/officeDocument/2006/relationships/image" Target="../media/image27.png"/><Relationship Id="rId2" Type="http://schemas.openxmlformats.org/officeDocument/2006/relationships/image" Target="../media/image11.png"/><Relationship Id="rId16" Type="http://schemas.microsoft.com/office/2007/relationships/hdphoto" Target="../media/hdphoto6.wdp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microsoft.com/office/2007/relationships/hdphoto" Target="../media/hdphoto4.wdp"/><Relationship Id="rId24" Type="http://schemas.openxmlformats.org/officeDocument/2006/relationships/image" Target="../media/image32.gif"/><Relationship Id="rId5" Type="http://schemas.microsoft.com/office/2007/relationships/hdphoto" Target="../media/hdphoto1.wdp"/><Relationship Id="rId15" Type="http://schemas.openxmlformats.org/officeDocument/2006/relationships/image" Target="../media/image26.png"/><Relationship Id="rId23" Type="http://schemas.openxmlformats.org/officeDocument/2006/relationships/image" Target="../media/image31.png"/><Relationship Id="rId10" Type="http://schemas.openxmlformats.org/officeDocument/2006/relationships/image" Target="../media/image23.png"/><Relationship Id="rId19" Type="http://schemas.openxmlformats.org/officeDocument/2006/relationships/image" Target="../media/image28.png"/><Relationship Id="rId4" Type="http://schemas.openxmlformats.org/officeDocument/2006/relationships/image" Target="../media/image15.png"/><Relationship Id="rId9" Type="http://schemas.openxmlformats.org/officeDocument/2006/relationships/image" Target="../media/image22.png"/><Relationship Id="rId14" Type="http://schemas.microsoft.com/office/2007/relationships/hdphoto" Target="../media/hdphoto5.wdp"/><Relationship Id="rId22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26" Type="http://schemas.openxmlformats.org/officeDocument/2006/relationships/image" Target="../media/image58.png"/><Relationship Id="rId3" Type="http://schemas.openxmlformats.org/officeDocument/2006/relationships/image" Target="../media/image11.png"/><Relationship Id="rId21" Type="http://schemas.openxmlformats.org/officeDocument/2006/relationships/image" Target="../media/image54.jpe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5" Type="http://schemas.openxmlformats.org/officeDocument/2006/relationships/image" Target="../media/image57.png"/><Relationship Id="rId2" Type="http://schemas.openxmlformats.org/officeDocument/2006/relationships/image" Target="../media/image36.jpeg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11" Type="http://schemas.openxmlformats.org/officeDocument/2006/relationships/image" Target="../media/image44.png"/><Relationship Id="rId24" Type="http://schemas.openxmlformats.org/officeDocument/2006/relationships/image" Target="../media/image56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23" Type="http://schemas.openxmlformats.org/officeDocument/2006/relationships/image" Target="../media/image10.pn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Relationship Id="rId22" Type="http://schemas.openxmlformats.org/officeDocument/2006/relationships/image" Target="../media/image55.png"/><Relationship Id="rId27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0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8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4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4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5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5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5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gif"/><Relationship Id="rId1" Type="http://schemas.openxmlformats.org/officeDocument/2006/relationships/slideLayout" Target="../slideLayouts/slideLayout4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gif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9.xml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9.xml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9.xml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9.xml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9.xml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9.xml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06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9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5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5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5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9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9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9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9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gif"/><Relationship Id="rId1" Type="http://schemas.openxmlformats.org/officeDocument/2006/relationships/slideLayout" Target="../slideLayouts/slideLayout49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9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4343400"/>
            <a:ext cx="8610600" cy="198119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Second </a:t>
            </a:r>
            <a:r>
              <a:rPr lang="en-US" b="1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Golden Age</a:t>
            </a:r>
            <a:br>
              <a:rPr lang="en-US" b="1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Structural Biology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1200" y="533400"/>
            <a:ext cx="524534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00B050"/>
                </a:solidFill>
                <a:latin typeface="+mj-lt"/>
              </a:rPr>
              <a:t>The Last</a:t>
            </a:r>
          </a:p>
          <a:p>
            <a:pPr algn="ctr"/>
            <a:r>
              <a:rPr lang="en-US" sz="9600" b="1" dirty="0">
                <a:solidFill>
                  <a:srgbClr val="00B050"/>
                </a:solidFill>
                <a:latin typeface="+mj-lt"/>
              </a:rPr>
              <a:t>Å</a:t>
            </a:r>
          </a:p>
        </p:txBody>
      </p:sp>
    </p:spTree>
    <p:extLst>
      <p:ext uri="{BB962C8B-B14F-4D97-AF65-F5344CB8AC3E}">
        <p14:creationId xmlns:p14="http://schemas.microsoft.com/office/powerpoint/2010/main" val="144247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eart cardiogram isolated on white background. with ecg ..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4" b="16972"/>
          <a:stretch/>
        </p:blipFill>
        <p:spPr bwMode="auto">
          <a:xfrm>
            <a:off x="1676400" y="1524000"/>
            <a:ext cx="944777" cy="57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3" name="Picture 4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96873">
            <a:off x="8495365" y="100927"/>
            <a:ext cx="566692" cy="487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TextBox 74"/>
          <p:cNvSpPr txBox="1"/>
          <p:nvPr/>
        </p:nvSpPr>
        <p:spPr>
          <a:xfrm rot="19081655">
            <a:off x="2414673" y="1808827"/>
            <a:ext cx="1147815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novocaine</a:t>
            </a: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0" y="1143000"/>
            <a:ext cx="94532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1901   1902    1903    1904    1905    1906    1907    1908    1909    1910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352800"/>
            <a:ext cx="91966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1911   1912    1913    1914    1915    1916    1917    1918    1919    1920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562600"/>
            <a:ext cx="93746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1921   1922    1923    1924    1925    1926    1927    1928    1929    1930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00400" y="3810000"/>
            <a:ext cx="388620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Word War I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19800" y="3962400"/>
            <a:ext cx="2362200" cy="369332"/>
          </a:xfrm>
          <a:prstGeom prst="rect">
            <a:avLst/>
          </a:prstGeom>
          <a:gradFill>
            <a:gsLst>
              <a:gs pos="83000">
                <a:srgbClr val="FF7D7D"/>
              </a:gs>
              <a:gs pos="75000">
                <a:srgbClr val="FFB3B3"/>
              </a:gs>
              <a:gs pos="70000">
                <a:srgbClr val="FFC8C8"/>
              </a:gs>
              <a:gs pos="62000">
                <a:srgbClr val="FF6969"/>
              </a:gs>
              <a:gs pos="32664">
                <a:srgbClr val="FFEBEB"/>
              </a:gs>
              <a:gs pos="13000">
                <a:srgbClr val="FFE5E5"/>
              </a:gs>
              <a:gs pos="4000">
                <a:srgbClr val="FF9F9F"/>
              </a:gs>
              <a:gs pos="0">
                <a:schemeClr val="bg1"/>
              </a:gs>
              <a:gs pos="50000">
                <a:srgbClr val="FF0000"/>
              </a:gs>
              <a:gs pos="100000">
                <a:schemeClr val="bg1"/>
              </a:gs>
            </a:gsLst>
            <a:lin ang="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Pandemic</a:t>
            </a:r>
            <a:endParaRPr lang="en-US" dirty="0"/>
          </a:p>
        </p:txBody>
      </p:sp>
      <p:grpSp>
        <p:nvGrpSpPr>
          <p:cNvPr id="84" name="Group 83"/>
          <p:cNvGrpSpPr/>
          <p:nvPr/>
        </p:nvGrpSpPr>
        <p:grpSpPr>
          <a:xfrm>
            <a:off x="4572000" y="424586"/>
            <a:ext cx="963212" cy="718414"/>
            <a:chOff x="4572000" y="424586"/>
            <a:chExt cx="963212" cy="718414"/>
          </a:xfrm>
        </p:grpSpPr>
        <p:sp>
          <p:nvSpPr>
            <p:cNvPr id="17" name="TextBox 16"/>
            <p:cNvSpPr txBox="1"/>
            <p:nvPr/>
          </p:nvSpPr>
          <p:spPr>
            <a:xfrm>
              <a:off x="4572000" y="424586"/>
              <a:ext cx="9632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electron</a:t>
              </a:r>
              <a:endParaRPr lang="en-US" dirty="0"/>
            </a:p>
          </p:txBody>
        </p:sp>
        <p:pic>
          <p:nvPicPr>
            <p:cNvPr id="18" name="Picture 2" descr="https://upload.wikimedia.org/wikipedia/en/e/ed/Nobel_Priz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805586"/>
              <a:ext cx="342900" cy="337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7" name="Group 86"/>
          <p:cNvGrpSpPr/>
          <p:nvPr/>
        </p:nvGrpSpPr>
        <p:grpSpPr>
          <a:xfrm>
            <a:off x="2819400" y="2438400"/>
            <a:ext cx="1155509" cy="947014"/>
            <a:chOff x="2819400" y="2438400"/>
            <a:chExt cx="1155509" cy="947014"/>
          </a:xfrm>
        </p:grpSpPr>
        <p:sp>
          <p:nvSpPr>
            <p:cNvPr id="21" name="TextBox 20"/>
            <p:cNvSpPr txBox="1"/>
            <p:nvPr/>
          </p:nvSpPr>
          <p:spPr>
            <a:xfrm>
              <a:off x="2819400" y="2438400"/>
              <a:ext cx="11555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X-ray</a:t>
              </a:r>
            </a:p>
            <a:p>
              <a:r>
                <a:rPr lang="en-US" dirty="0" smtClean="0"/>
                <a:t>diffraction</a:t>
              </a:r>
              <a:endParaRPr lang="en-US" dirty="0"/>
            </a:p>
          </p:txBody>
        </p:sp>
        <p:pic>
          <p:nvPicPr>
            <p:cNvPr id="22" name="Picture 2" descr="https://upload.wikimedia.org/wikipedia/en/e/ed/Nobel_Priz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3048000"/>
              <a:ext cx="342900" cy="337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https://upload.wikimedia.org/wikipedia/en/e/ed/Nobel_Priz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400" y="3048000"/>
              <a:ext cx="342900" cy="337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2" descr="https://upload.wikimedia.org/wikipedia/en/e/ed/Nobel_Priz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98" y="5257800"/>
            <a:ext cx="342900" cy="33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3" name="Group 92"/>
          <p:cNvGrpSpPr/>
          <p:nvPr/>
        </p:nvGrpSpPr>
        <p:grpSpPr>
          <a:xfrm>
            <a:off x="8613229" y="4453629"/>
            <a:ext cx="530771" cy="1102400"/>
            <a:chOff x="8613229" y="4453629"/>
            <a:chExt cx="530771" cy="1102400"/>
          </a:xfrm>
        </p:grpSpPr>
        <p:sp>
          <p:nvSpPr>
            <p:cNvPr id="4" name="TextBox 3"/>
            <p:cNvSpPr txBox="1"/>
            <p:nvPr/>
          </p:nvSpPr>
          <p:spPr>
            <a:xfrm rot="14937762">
              <a:off x="8313884" y="4752974"/>
              <a:ext cx="9680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Neutron</a:t>
              </a:r>
              <a:endParaRPr lang="en-US" dirty="0"/>
            </a:p>
          </p:txBody>
        </p:sp>
        <p:sp>
          <p:nvSpPr>
            <p:cNvPr id="5" name="Freeform 4"/>
            <p:cNvSpPr/>
            <p:nvPr/>
          </p:nvSpPr>
          <p:spPr>
            <a:xfrm>
              <a:off x="8884118" y="5410200"/>
              <a:ext cx="259882" cy="145829"/>
            </a:xfrm>
            <a:custGeom>
              <a:avLst/>
              <a:gdLst>
                <a:gd name="connsiteX0" fmla="*/ 0 w 259882"/>
                <a:gd name="connsiteY0" fmla="*/ 0 h 145829"/>
                <a:gd name="connsiteX1" fmla="*/ 86627 w 259882"/>
                <a:gd name="connsiteY1" fmla="*/ 125128 h 145829"/>
                <a:gd name="connsiteX2" fmla="*/ 259882 w 259882"/>
                <a:gd name="connsiteY2" fmla="*/ 144379 h 145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9882" h="145829">
                  <a:moveTo>
                    <a:pt x="0" y="0"/>
                  </a:moveTo>
                  <a:cubicBezTo>
                    <a:pt x="21656" y="50532"/>
                    <a:pt x="43313" y="101065"/>
                    <a:pt x="86627" y="125128"/>
                  </a:cubicBezTo>
                  <a:cubicBezTo>
                    <a:pt x="129941" y="149191"/>
                    <a:pt x="194911" y="146785"/>
                    <a:pt x="259882" y="144379"/>
                  </a:cubicBezTo>
                </a:path>
              </a:pathLst>
            </a:custGeom>
            <a:noFill/>
            <a:ln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7543800" y="4648200"/>
            <a:ext cx="979755" cy="92333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“Nature</a:t>
            </a:r>
          </a:p>
          <a:p>
            <a:r>
              <a:rPr lang="en-US" dirty="0" smtClean="0"/>
              <a:t>of </a:t>
            </a:r>
            <a:r>
              <a:rPr lang="en-US" dirty="0" err="1" smtClean="0"/>
              <a:t>chem</a:t>
            </a:r>
            <a:endParaRPr lang="en-US" dirty="0" smtClean="0"/>
          </a:p>
          <a:p>
            <a:r>
              <a:rPr lang="en-US" dirty="0" smtClean="0"/>
              <a:t>Bond”</a:t>
            </a:r>
            <a:endParaRPr lang="en-US" dirty="0"/>
          </a:p>
        </p:txBody>
      </p:sp>
      <p:grpSp>
        <p:nvGrpSpPr>
          <p:cNvPr id="74" name="Group 73"/>
          <p:cNvGrpSpPr/>
          <p:nvPr/>
        </p:nvGrpSpPr>
        <p:grpSpPr>
          <a:xfrm>
            <a:off x="76200" y="2667000"/>
            <a:ext cx="678391" cy="718414"/>
            <a:chOff x="76200" y="2667000"/>
            <a:chExt cx="678391" cy="718414"/>
          </a:xfrm>
        </p:grpSpPr>
        <p:sp>
          <p:nvSpPr>
            <p:cNvPr id="30" name="TextBox 29"/>
            <p:cNvSpPr txBox="1"/>
            <p:nvPr/>
          </p:nvSpPr>
          <p:spPr>
            <a:xfrm>
              <a:off x="76200" y="2667000"/>
              <a:ext cx="6783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Curie</a:t>
              </a:r>
              <a:endParaRPr lang="en-US" dirty="0"/>
            </a:p>
          </p:txBody>
        </p:sp>
        <p:pic>
          <p:nvPicPr>
            <p:cNvPr id="31" name="Picture 2" descr="https://upload.wikimedia.org/wikipedia/en/e/ed/Nobel_Priz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3048000"/>
              <a:ext cx="342900" cy="337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TextBox 32"/>
          <p:cNvSpPr txBox="1"/>
          <p:nvPr/>
        </p:nvSpPr>
        <p:spPr>
          <a:xfrm>
            <a:off x="7530976" y="1524000"/>
            <a:ext cx="1524263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Genes on </a:t>
            </a:r>
          </a:p>
          <a:p>
            <a:pPr algn="ctr"/>
            <a:r>
              <a:rPr lang="en-US" dirty="0" err="1" smtClean="0"/>
              <a:t>Chromasomes</a:t>
            </a:r>
            <a:endParaRPr lang="en-US" dirty="0" smtClean="0"/>
          </a:p>
        </p:txBody>
      </p:sp>
      <p:sp>
        <p:nvSpPr>
          <p:cNvPr id="36" name="TextBox 35"/>
          <p:cNvSpPr txBox="1"/>
          <p:nvPr/>
        </p:nvSpPr>
        <p:spPr>
          <a:xfrm>
            <a:off x="6362387" y="5943600"/>
            <a:ext cx="1027846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</a:t>
            </a:r>
            <a:r>
              <a:rPr lang="en-US" dirty="0" smtClean="0"/>
              <a:t>enicillin</a:t>
            </a:r>
            <a:br>
              <a:rPr lang="en-US" dirty="0" smtClean="0"/>
            </a:br>
            <a:r>
              <a:rPr lang="en-US" dirty="0" smtClean="0"/>
              <a:t>(1941)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1066800" y="4953000"/>
            <a:ext cx="659155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</a:t>
            </a:r>
            <a:r>
              <a:rPr lang="en-US" dirty="0" smtClean="0"/>
              <a:t>ass</a:t>
            </a:r>
          </a:p>
          <a:p>
            <a:pPr algn="ctr"/>
            <a:r>
              <a:rPr lang="en-US" dirty="0" smtClean="0"/>
              <a:t>spec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8346894" y="5943600"/>
            <a:ext cx="729367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e-</a:t>
            </a:r>
          </a:p>
          <a:p>
            <a:pPr algn="ctr"/>
            <a:r>
              <a:rPr lang="en-US" dirty="0" smtClean="0"/>
              <a:t>scope</a:t>
            </a:r>
            <a:endParaRPr lang="en-US" dirty="0"/>
          </a:p>
        </p:txBody>
      </p:sp>
      <p:grpSp>
        <p:nvGrpSpPr>
          <p:cNvPr id="64" name="Group 63"/>
          <p:cNvGrpSpPr/>
          <p:nvPr/>
        </p:nvGrpSpPr>
        <p:grpSpPr>
          <a:xfrm>
            <a:off x="8458200" y="457200"/>
            <a:ext cx="609462" cy="718414"/>
            <a:chOff x="8458200" y="457200"/>
            <a:chExt cx="609462" cy="718414"/>
          </a:xfrm>
        </p:grpSpPr>
        <p:sp>
          <p:nvSpPr>
            <p:cNvPr id="39" name="TextBox 38"/>
            <p:cNvSpPr txBox="1"/>
            <p:nvPr/>
          </p:nvSpPr>
          <p:spPr>
            <a:xfrm>
              <a:off x="8458200" y="457200"/>
              <a:ext cx="6094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DNA</a:t>
              </a:r>
              <a:endParaRPr lang="en-US" dirty="0"/>
            </a:p>
          </p:txBody>
        </p:sp>
        <p:pic>
          <p:nvPicPr>
            <p:cNvPr id="40" name="Picture 2" descr="https://upload.wikimedia.org/wikipedia/en/e/ed/Nobel_Priz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0600" y="838200"/>
              <a:ext cx="342900" cy="337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2" name="Group 91"/>
          <p:cNvGrpSpPr/>
          <p:nvPr/>
        </p:nvGrpSpPr>
        <p:grpSpPr>
          <a:xfrm>
            <a:off x="76200" y="1524000"/>
            <a:ext cx="1033617" cy="646331"/>
            <a:chOff x="76200" y="1524000"/>
            <a:chExt cx="1033617" cy="646331"/>
          </a:xfrm>
        </p:grpSpPr>
        <p:sp>
          <p:nvSpPr>
            <p:cNvPr id="41" name="TextBox 40"/>
            <p:cNvSpPr txBox="1"/>
            <p:nvPr/>
          </p:nvSpPr>
          <p:spPr>
            <a:xfrm>
              <a:off x="76200" y="1524000"/>
              <a:ext cx="103361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       conv.</a:t>
              </a:r>
            </a:p>
            <a:p>
              <a:pPr algn="ctr"/>
              <a:r>
                <a:rPr lang="en-US" dirty="0" smtClean="0"/>
                <a:t>plasma</a:t>
              </a:r>
              <a:endParaRPr lang="en-US" dirty="0"/>
            </a:p>
          </p:txBody>
        </p:sp>
        <p:pic>
          <p:nvPicPr>
            <p:cNvPr id="42" name="Picture 2" descr="https://upload.wikimedia.org/wikipedia/en/e/ed/Nobel_Priz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524000"/>
              <a:ext cx="342900" cy="337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" name="Group 76"/>
          <p:cNvGrpSpPr/>
          <p:nvPr/>
        </p:nvGrpSpPr>
        <p:grpSpPr>
          <a:xfrm>
            <a:off x="2819400" y="457200"/>
            <a:ext cx="787203" cy="718414"/>
            <a:chOff x="2819400" y="457200"/>
            <a:chExt cx="787203" cy="718414"/>
          </a:xfrm>
        </p:grpSpPr>
        <p:sp>
          <p:nvSpPr>
            <p:cNvPr id="43" name="TextBox 42"/>
            <p:cNvSpPr txBox="1"/>
            <p:nvPr/>
          </p:nvSpPr>
          <p:spPr>
            <a:xfrm>
              <a:off x="2819400" y="457200"/>
              <a:ext cx="7872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Pavlov</a:t>
              </a:r>
              <a:endParaRPr lang="en-US" dirty="0"/>
            </a:p>
          </p:txBody>
        </p:sp>
        <p:pic>
          <p:nvPicPr>
            <p:cNvPr id="44" name="Picture 2" descr="https://upload.wikimedia.org/wikipedia/en/e/ed/Nobel_Priz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838200"/>
              <a:ext cx="342900" cy="337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8" name="Group 87"/>
          <p:cNvGrpSpPr/>
          <p:nvPr/>
        </p:nvGrpSpPr>
        <p:grpSpPr>
          <a:xfrm>
            <a:off x="76200" y="5943600"/>
            <a:ext cx="798617" cy="674132"/>
            <a:chOff x="76200" y="5943600"/>
            <a:chExt cx="798617" cy="674132"/>
          </a:xfrm>
        </p:grpSpPr>
        <p:sp>
          <p:nvSpPr>
            <p:cNvPr id="35" name="TextBox 34"/>
            <p:cNvSpPr txBox="1"/>
            <p:nvPr/>
          </p:nvSpPr>
          <p:spPr>
            <a:xfrm>
              <a:off x="76200" y="6248400"/>
              <a:ext cx="7986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accent3">
                      <a:lumMod val="50000"/>
                    </a:schemeClr>
                  </a:solidFill>
                </a:rPr>
                <a:t>insulin</a:t>
              </a:r>
              <a:endParaRPr lang="en-US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pic>
          <p:nvPicPr>
            <p:cNvPr id="46" name="Picture 2" descr="https://upload.wikimedia.org/wikipedia/en/e/ed/Nobel_Priz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5943600"/>
              <a:ext cx="342900" cy="337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7" name="TextBox 46"/>
          <p:cNvSpPr txBox="1"/>
          <p:nvPr/>
        </p:nvSpPr>
        <p:spPr>
          <a:xfrm rot="18540154">
            <a:off x="7298853" y="6178139"/>
            <a:ext cx="1085939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Vitamin K</a:t>
            </a:r>
            <a:endParaRPr lang="en-US" dirty="0"/>
          </a:p>
        </p:txBody>
      </p:sp>
      <p:grpSp>
        <p:nvGrpSpPr>
          <p:cNvPr id="91" name="Group 90"/>
          <p:cNvGrpSpPr/>
          <p:nvPr/>
        </p:nvGrpSpPr>
        <p:grpSpPr>
          <a:xfrm>
            <a:off x="4512248" y="4876800"/>
            <a:ext cx="1050352" cy="718414"/>
            <a:chOff x="4512248" y="4876800"/>
            <a:chExt cx="1050352" cy="718414"/>
          </a:xfrm>
        </p:grpSpPr>
        <p:sp>
          <p:nvSpPr>
            <p:cNvPr id="48" name="TextBox 47"/>
            <p:cNvSpPr txBox="1"/>
            <p:nvPr/>
          </p:nvSpPr>
          <p:spPr>
            <a:xfrm>
              <a:off x="4512248" y="4876800"/>
              <a:ext cx="1050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Svedberg</a:t>
              </a:r>
              <a:endParaRPr lang="en-US" dirty="0"/>
            </a:p>
          </p:txBody>
        </p:sp>
        <p:pic>
          <p:nvPicPr>
            <p:cNvPr id="49" name="Picture 2" descr="https://upload.wikimedia.org/wikipedia/en/e/ed/Nobel_Priz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5257800"/>
              <a:ext cx="342900" cy="337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TextBox 50"/>
          <p:cNvSpPr txBox="1"/>
          <p:nvPr/>
        </p:nvSpPr>
        <p:spPr>
          <a:xfrm>
            <a:off x="838200" y="3733800"/>
            <a:ext cx="807017" cy="369332"/>
          </a:xfrm>
          <a:prstGeom prst="rect">
            <a:avLst/>
          </a:prstGeom>
          <a:solidFill>
            <a:srgbClr val="FF9F9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Titanic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 rot="18263823">
            <a:off x="894623" y="466872"/>
            <a:ext cx="1141659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hormones</a:t>
            </a:r>
          </a:p>
        </p:txBody>
      </p:sp>
      <p:pic>
        <p:nvPicPr>
          <p:cNvPr id="3074" name="Picture 2" descr="184 Wright flyer Images, Stock Photos &amp; Vectors | Shutterstock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0758" b="11931"/>
          <a:stretch/>
        </p:blipFill>
        <p:spPr bwMode="auto">
          <a:xfrm>
            <a:off x="1828800" y="685800"/>
            <a:ext cx="903347" cy="46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6" name="Group 75"/>
          <p:cNvGrpSpPr/>
          <p:nvPr/>
        </p:nvGrpSpPr>
        <p:grpSpPr>
          <a:xfrm>
            <a:off x="76200" y="152400"/>
            <a:ext cx="748988" cy="1023214"/>
            <a:chOff x="76200" y="152400"/>
            <a:chExt cx="748988" cy="1023214"/>
          </a:xfrm>
        </p:grpSpPr>
        <p:sp>
          <p:nvSpPr>
            <p:cNvPr id="15" name="TextBox 14"/>
            <p:cNvSpPr txBox="1"/>
            <p:nvPr/>
          </p:nvSpPr>
          <p:spPr>
            <a:xfrm>
              <a:off x="76200" y="457200"/>
              <a:ext cx="7489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X-rays</a:t>
              </a:r>
              <a:endParaRPr lang="en-US" dirty="0"/>
            </a:p>
          </p:txBody>
        </p:sp>
        <p:pic>
          <p:nvPicPr>
            <p:cNvPr id="16" name="Picture 2" descr="https://upload.wikimedia.org/wikipedia/en/e/ed/Nobel_Priz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705" y="838200"/>
              <a:ext cx="342900" cy="337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Wilhelm Röntgen - Wikipedi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21685" y="54985"/>
              <a:ext cx="342900" cy="537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AutoShape 8" descr="Chemistry Cartoon png download - 421*480 - Free Transparent Atomic Nucleus  png Download. - CleanPNG / KissPNG"/>
          <p:cNvSpPr>
            <a:spLocks noChangeAspect="1" noChangeArrowheads="1"/>
          </p:cNvSpPr>
          <p:nvPr/>
        </p:nvSpPr>
        <p:spPr bwMode="auto">
          <a:xfrm>
            <a:off x="155575" y="-754063"/>
            <a:ext cx="2933700" cy="157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15" descr="Rutherford model - Wiki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18" descr="Rutherford model - Wikip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AutoShape 21" descr="Atomic nucleus drawing free image download"/>
          <p:cNvSpPr>
            <a:spLocks noChangeAspect="1" noChangeArrowheads="1"/>
          </p:cNvSpPr>
          <p:nvPr/>
        </p:nvSpPr>
        <p:spPr bwMode="auto">
          <a:xfrm>
            <a:off x="155575" y="-822325"/>
            <a:ext cx="153352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AutoShape 26" descr="Phage diagram (bacteriophage T4). | Download Scientific Diagram"/>
          <p:cNvSpPr>
            <a:spLocks noChangeAspect="1" noChangeArrowheads="1"/>
          </p:cNvSpPr>
          <p:nvPr/>
        </p:nvSpPr>
        <p:spPr bwMode="auto">
          <a:xfrm>
            <a:off x="307975" y="-669925"/>
            <a:ext cx="109537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99" name="Picture 2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667000"/>
            <a:ext cx="464166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5" name="Group 64"/>
          <p:cNvGrpSpPr/>
          <p:nvPr/>
        </p:nvGrpSpPr>
        <p:grpSpPr>
          <a:xfrm>
            <a:off x="7278828" y="2459353"/>
            <a:ext cx="709470" cy="926061"/>
            <a:chOff x="7278828" y="2459353"/>
            <a:chExt cx="709470" cy="926061"/>
          </a:xfrm>
        </p:grpSpPr>
        <p:pic>
          <p:nvPicPr>
            <p:cNvPr id="45" name="Picture 2" descr="https://upload.wikimedia.org/wikipedia/en/e/ed/Nobel_Priz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5398" y="3048000"/>
              <a:ext cx="342900" cy="337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02" name="Picture 30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63" t="22160" r="20879" b="24657"/>
            <a:stretch/>
          </p:blipFill>
          <p:spPr bwMode="auto">
            <a:xfrm rot="9302571">
              <a:off x="7278828" y="2459353"/>
              <a:ext cx="693337" cy="612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9" name="Group 58"/>
          <p:cNvGrpSpPr/>
          <p:nvPr/>
        </p:nvGrpSpPr>
        <p:grpSpPr>
          <a:xfrm>
            <a:off x="5486400" y="304800"/>
            <a:ext cx="924933" cy="902732"/>
            <a:chOff x="5486400" y="304800"/>
            <a:chExt cx="924933" cy="902732"/>
          </a:xfrm>
        </p:grpSpPr>
        <p:pic>
          <p:nvPicPr>
            <p:cNvPr id="3104" name="Picture 3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304800"/>
              <a:ext cx="795338" cy="5284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8" name="TextBox 67"/>
            <p:cNvSpPr txBox="1"/>
            <p:nvPr/>
          </p:nvSpPr>
          <p:spPr>
            <a:xfrm>
              <a:off x="5486400" y="838200"/>
              <a:ext cx="9249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bakelite</a:t>
              </a:r>
              <a:endParaRPr lang="en-US" dirty="0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5029200" y="1447800"/>
            <a:ext cx="878254" cy="1027748"/>
            <a:chOff x="5029200" y="1447800"/>
            <a:chExt cx="878254" cy="1027748"/>
          </a:xfrm>
        </p:grpSpPr>
        <p:pic>
          <p:nvPicPr>
            <p:cNvPr id="3103" name="Picture 31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5400" y="1752600"/>
              <a:ext cx="657225" cy="7229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0" name="TextBox 69"/>
            <p:cNvSpPr txBox="1"/>
            <p:nvPr/>
          </p:nvSpPr>
          <p:spPr>
            <a:xfrm>
              <a:off x="5029200" y="1447800"/>
              <a:ext cx="8782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victrola</a:t>
              </a:r>
              <a:endParaRPr lang="en-US" dirty="0"/>
            </a:p>
          </p:txBody>
        </p:sp>
      </p:grpSp>
      <p:sp>
        <p:nvSpPr>
          <p:cNvPr id="57" name="AutoShape 34" descr="4,947 Asteroid Impact Stock Photos and Images - 123RF"/>
          <p:cNvSpPr>
            <a:spLocks noChangeAspect="1" noChangeArrowheads="1"/>
          </p:cNvSpPr>
          <p:nvPr/>
        </p:nvSpPr>
        <p:spPr bwMode="auto">
          <a:xfrm>
            <a:off x="155575" y="-808038"/>
            <a:ext cx="1657350" cy="169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AutoShape 37" descr="Telegraph Icon Isolated on White Background Stock Vector - Illustration of  concept, isolated: 133862090"/>
          <p:cNvSpPr>
            <a:spLocks noChangeAspect="1" noChangeArrowheads="1"/>
          </p:cNvSpPr>
          <p:nvPr/>
        </p:nvSpPr>
        <p:spPr bwMode="auto">
          <a:xfrm>
            <a:off x="155575" y="-822325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3" name="Group 62"/>
          <p:cNvGrpSpPr/>
          <p:nvPr/>
        </p:nvGrpSpPr>
        <p:grpSpPr>
          <a:xfrm>
            <a:off x="7467600" y="152400"/>
            <a:ext cx="854133" cy="1023214"/>
            <a:chOff x="7467600" y="152400"/>
            <a:chExt cx="854133" cy="1023214"/>
          </a:xfrm>
        </p:grpSpPr>
        <p:pic>
          <p:nvPicPr>
            <p:cNvPr id="20" name="Picture 2" descr="https://upload.wikimedia.org/wikipedia/en/e/ed/Nobel_Priz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838200"/>
              <a:ext cx="342900" cy="337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10" name="Picture 38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59" t="23627" r="12961" b="22454"/>
            <a:stretch/>
          </p:blipFill>
          <p:spPr bwMode="auto">
            <a:xfrm>
              <a:off x="7467600" y="152400"/>
              <a:ext cx="854133" cy="621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2" name="Group 61"/>
          <p:cNvGrpSpPr/>
          <p:nvPr/>
        </p:nvGrpSpPr>
        <p:grpSpPr>
          <a:xfrm>
            <a:off x="3657600" y="457200"/>
            <a:ext cx="1006687" cy="1436132"/>
            <a:chOff x="3657600" y="457200"/>
            <a:chExt cx="1006687" cy="1436132"/>
          </a:xfrm>
        </p:grpSpPr>
        <p:sp>
          <p:nvSpPr>
            <p:cNvPr id="50" name="TextBox 49"/>
            <p:cNvSpPr txBox="1"/>
            <p:nvPr/>
          </p:nvSpPr>
          <p:spPr>
            <a:xfrm>
              <a:off x="3657600" y="1524000"/>
              <a:ext cx="1006687" cy="3693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relativity</a:t>
              </a:r>
              <a:endParaRPr lang="en-US" dirty="0"/>
            </a:p>
          </p:txBody>
        </p:sp>
        <p:pic>
          <p:nvPicPr>
            <p:cNvPr id="3112" name="Picture 40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3800" y="457200"/>
              <a:ext cx="809625" cy="7335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78" name="Picture 40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0"/>
            <a:ext cx="809625" cy="733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" name="Picture 40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667000"/>
            <a:ext cx="809625" cy="733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0" name="Group 59"/>
          <p:cNvGrpSpPr/>
          <p:nvPr/>
        </p:nvGrpSpPr>
        <p:grpSpPr>
          <a:xfrm>
            <a:off x="6477000" y="304800"/>
            <a:ext cx="955711" cy="902732"/>
            <a:chOff x="6477000" y="304800"/>
            <a:chExt cx="955711" cy="902732"/>
          </a:xfrm>
          <a:solidFill>
            <a:srgbClr val="FF9F9F"/>
          </a:solidFill>
        </p:grpSpPr>
        <p:pic>
          <p:nvPicPr>
            <p:cNvPr id="3107" name="Picture 35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5600" y="304800"/>
              <a:ext cx="600075" cy="613590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80" name="TextBox 79"/>
            <p:cNvSpPr txBox="1"/>
            <p:nvPr/>
          </p:nvSpPr>
          <p:spPr>
            <a:xfrm>
              <a:off x="6477000" y="838200"/>
              <a:ext cx="955711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Arial Narrow" panose="020B0606020202030204" pitchFamily="34" charset="0"/>
                </a:rPr>
                <a:t>tunguska</a:t>
              </a:r>
              <a:endParaRPr lang="en-US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1905000" y="2667000"/>
            <a:ext cx="633507" cy="826532"/>
            <a:chOff x="1905000" y="2667000"/>
            <a:chExt cx="633507" cy="826532"/>
          </a:xfrm>
        </p:grpSpPr>
        <p:pic>
          <p:nvPicPr>
            <p:cNvPr id="81" name="Picture 22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200" y="2667000"/>
              <a:ext cx="476250" cy="534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" name="TextBox 82"/>
            <p:cNvSpPr txBox="1"/>
            <p:nvPr/>
          </p:nvSpPr>
          <p:spPr>
            <a:xfrm>
              <a:off x="1905000" y="3124200"/>
              <a:ext cx="633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Bohr</a:t>
              </a:r>
              <a:endParaRPr lang="en-US" dirty="0"/>
            </a:p>
          </p:txBody>
        </p:sp>
      </p:grpSp>
      <p:pic>
        <p:nvPicPr>
          <p:cNvPr id="3114" name="Picture 42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1" r="4460" b="13869"/>
          <a:stretch/>
        </p:blipFill>
        <p:spPr bwMode="auto">
          <a:xfrm>
            <a:off x="1828800" y="3733800"/>
            <a:ext cx="695081" cy="315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" name="TextBox 95"/>
          <p:cNvSpPr txBox="1"/>
          <p:nvPr/>
        </p:nvSpPr>
        <p:spPr>
          <a:xfrm>
            <a:off x="1066800" y="6324600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USSR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6" name="AutoShape 44" descr="Steamboat Willie png images | PNGWing"/>
          <p:cNvSpPr>
            <a:spLocks noChangeAspect="1" noChangeArrowheads="1"/>
          </p:cNvSpPr>
          <p:nvPr/>
        </p:nvSpPr>
        <p:spPr bwMode="auto">
          <a:xfrm>
            <a:off x="155575" y="-822325"/>
            <a:ext cx="127635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117" name="Picture 45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800600"/>
            <a:ext cx="538163" cy="72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0" name="Group 89"/>
          <p:cNvGrpSpPr/>
          <p:nvPr/>
        </p:nvGrpSpPr>
        <p:grpSpPr>
          <a:xfrm>
            <a:off x="3657600" y="4572000"/>
            <a:ext cx="748393" cy="1055132"/>
            <a:chOff x="3657600" y="4572000"/>
            <a:chExt cx="748393" cy="1055132"/>
          </a:xfrm>
        </p:grpSpPr>
        <p:pic>
          <p:nvPicPr>
            <p:cNvPr id="3118" name="Picture 46"/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0" t="7773" r="46547" b="11521"/>
            <a:stretch/>
          </p:blipFill>
          <p:spPr bwMode="auto">
            <a:xfrm>
              <a:off x="3657600" y="4572000"/>
              <a:ext cx="748393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" name="TextBox 102"/>
            <p:cNvSpPr txBox="1"/>
            <p:nvPr/>
          </p:nvSpPr>
          <p:spPr>
            <a:xfrm>
              <a:off x="3733800" y="5257800"/>
              <a:ext cx="606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Lucy</a:t>
              </a:r>
              <a:endParaRPr lang="en-US" dirty="0"/>
            </a:p>
          </p:txBody>
        </p:sp>
      </p:grpSp>
      <p:sp>
        <p:nvSpPr>
          <p:cNvPr id="104" name="TextBox 103"/>
          <p:cNvSpPr txBox="1"/>
          <p:nvPr/>
        </p:nvSpPr>
        <p:spPr>
          <a:xfrm>
            <a:off x="4191000" y="6019800"/>
            <a:ext cx="1048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“how-to”</a:t>
            </a:r>
            <a:endParaRPr lang="en-US" dirty="0"/>
          </a:p>
        </p:txBody>
      </p:sp>
      <p:pic>
        <p:nvPicPr>
          <p:cNvPr id="3119" name="Picture 47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648200"/>
            <a:ext cx="833711" cy="852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0" name="Picture 48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876800"/>
            <a:ext cx="1009650" cy="6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3" name="Picture 51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84" r="10558"/>
          <a:stretch/>
        </p:blipFill>
        <p:spPr bwMode="auto">
          <a:xfrm>
            <a:off x="1981200" y="5943601"/>
            <a:ext cx="519504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9" name="Group 88"/>
          <p:cNvGrpSpPr/>
          <p:nvPr/>
        </p:nvGrpSpPr>
        <p:grpSpPr>
          <a:xfrm>
            <a:off x="2743200" y="4800600"/>
            <a:ext cx="905761" cy="750332"/>
            <a:chOff x="2743200" y="4800600"/>
            <a:chExt cx="905761" cy="750332"/>
          </a:xfrm>
        </p:grpSpPr>
        <p:sp>
          <p:nvSpPr>
            <p:cNvPr id="100" name="TextBox 99"/>
            <p:cNvSpPr txBox="1"/>
            <p:nvPr/>
          </p:nvSpPr>
          <p:spPr>
            <a:xfrm>
              <a:off x="2743200" y="5181600"/>
              <a:ext cx="9057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kleenex</a:t>
              </a:r>
              <a:endParaRPr lang="en-US" dirty="0"/>
            </a:p>
          </p:txBody>
        </p:sp>
        <p:pic>
          <p:nvPicPr>
            <p:cNvPr id="3124" name="Picture 52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5600" y="4800600"/>
              <a:ext cx="614363" cy="461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1" name="AutoShape 54" descr="Fish Finger Birds Eye Frozen Food Captain Birdseye Pea PNG, Clipart,  Advertising, Area, Bird, Birds Eye,"/>
          <p:cNvSpPr>
            <a:spLocks noChangeAspect="1" noChangeArrowheads="1"/>
          </p:cNvSpPr>
          <p:nvPr/>
        </p:nvSpPr>
        <p:spPr bwMode="auto">
          <a:xfrm>
            <a:off x="155575" y="-731838"/>
            <a:ext cx="2971800" cy="153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127" name="Picture 55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943600"/>
            <a:ext cx="1304925" cy="67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9" name="Picture 57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3733800"/>
            <a:ext cx="625311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2" name="Group 71"/>
          <p:cNvGrpSpPr/>
          <p:nvPr/>
        </p:nvGrpSpPr>
        <p:grpSpPr>
          <a:xfrm>
            <a:off x="6382308" y="2438400"/>
            <a:ext cx="797078" cy="923925"/>
            <a:chOff x="6382308" y="2438400"/>
            <a:chExt cx="797078" cy="923925"/>
          </a:xfrm>
        </p:grpSpPr>
        <p:sp>
          <p:nvSpPr>
            <p:cNvPr id="94" name="TextBox 93"/>
            <p:cNvSpPr txBox="1"/>
            <p:nvPr/>
          </p:nvSpPr>
          <p:spPr>
            <a:xfrm>
              <a:off x="6382308" y="2438400"/>
              <a:ext cx="79707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Russia</a:t>
              </a:r>
            </a:p>
            <a:p>
              <a:pPr algn="ctr"/>
              <a:r>
                <a:rPr lang="en-US" dirty="0"/>
                <a:t>v</a:t>
              </a:r>
              <a:r>
                <a:rPr lang="en-US" dirty="0" smtClean="0"/>
                <a:t>s</a:t>
              </a:r>
            </a:p>
            <a:p>
              <a:pPr algn="ctr"/>
              <a:r>
                <a:rPr lang="en-US" dirty="0" err="1" smtClean="0"/>
                <a:t>Ukra</a:t>
              </a:r>
              <a:endParaRPr lang="en-US" dirty="0"/>
            </a:p>
          </p:txBody>
        </p:sp>
        <p:pic>
          <p:nvPicPr>
            <p:cNvPr id="3131" name="Picture 59" descr="Flag of the Russian SFSR (17 June 1918 – 21 January 1937)"/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8898" y="2438400"/>
              <a:ext cx="647702" cy="323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33" name="Picture 61" descr="https://www.crwflags.com/fotw/images/u/ua_1918.gif"/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0" y="3048000"/>
              <a:ext cx="470763" cy="314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3" name="Group 72"/>
          <p:cNvGrpSpPr/>
          <p:nvPr/>
        </p:nvGrpSpPr>
        <p:grpSpPr>
          <a:xfrm>
            <a:off x="8178671" y="2510438"/>
            <a:ext cx="965329" cy="906894"/>
            <a:chOff x="8178671" y="2510438"/>
            <a:chExt cx="965329" cy="906894"/>
          </a:xfrm>
        </p:grpSpPr>
        <p:pic>
          <p:nvPicPr>
            <p:cNvPr id="3134" name="Picture 62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5800" y="2510438"/>
              <a:ext cx="676275" cy="6137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8" name="TextBox 117"/>
            <p:cNvSpPr txBox="1"/>
            <p:nvPr/>
          </p:nvSpPr>
          <p:spPr>
            <a:xfrm>
              <a:off x="8178671" y="3048000"/>
              <a:ext cx="9653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polymer</a:t>
              </a:r>
              <a:endParaRPr lang="en-US" dirty="0"/>
            </a:p>
          </p:txBody>
        </p:sp>
      </p:grpSp>
      <p:pic>
        <p:nvPicPr>
          <p:cNvPr id="3136" name="Picture 64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019800"/>
            <a:ext cx="938213" cy="260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" name="TextBox 121"/>
          <p:cNvSpPr txBox="1"/>
          <p:nvPr/>
        </p:nvSpPr>
        <p:spPr>
          <a:xfrm>
            <a:off x="1720637" y="4114800"/>
            <a:ext cx="1098763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Vitamin A</a:t>
            </a:r>
            <a:endParaRPr lang="en-US" dirty="0"/>
          </a:p>
        </p:txBody>
      </p:sp>
      <p:sp>
        <p:nvSpPr>
          <p:cNvPr id="123" name="TextBox 122"/>
          <p:cNvSpPr txBox="1"/>
          <p:nvPr/>
        </p:nvSpPr>
        <p:spPr>
          <a:xfrm>
            <a:off x="5423024" y="6019800"/>
            <a:ext cx="865943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“giant 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ereditary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olecule”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90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11" grpId="0" animBg="1"/>
      <p:bldP spid="26" grpId="0" animBg="1"/>
      <p:bldP spid="33" grpId="0" animBg="1"/>
      <p:bldP spid="36" grpId="0" animBg="1"/>
      <p:bldP spid="37" grpId="0" animBg="1"/>
      <p:bldP spid="38" grpId="0" animBg="1"/>
      <p:bldP spid="47" grpId="0" animBg="1"/>
      <p:bldP spid="51" grpId="0" animBg="1"/>
      <p:bldP spid="52" grpId="0" animBg="1"/>
      <p:bldP spid="96" grpId="0"/>
      <p:bldP spid="104" grpId="0"/>
      <p:bldP spid="122" grpId="0" animBg="1"/>
      <p:bldP spid="123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20064" y="9906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Take home: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2450760" y="3276600"/>
            <a:ext cx="4242508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“dose flattening” </a:t>
            </a:r>
          </a:p>
          <a:p>
            <a:pPr algn="ctr"/>
            <a:r>
              <a:rPr lang="en-US" sz="3600" dirty="0" smtClean="0"/>
              <a:t>makes rad dam</a:t>
            </a:r>
          </a:p>
          <a:p>
            <a:pPr algn="ctr"/>
            <a:r>
              <a:rPr lang="en-US" sz="3600" dirty="0"/>
              <a:t>c</a:t>
            </a:r>
            <a:r>
              <a:rPr lang="en-US" sz="3600" dirty="0" smtClean="0"/>
              <a:t>orrectable</a:t>
            </a:r>
          </a:p>
          <a:p>
            <a:pPr algn="ctr"/>
            <a:r>
              <a:rPr lang="en-US" sz="2800" dirty="0" smtClean="0"/>
              <a:t>(if we can use weak images)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8635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Magic Microscope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21789" y="1598540"/>
            <a:ext cx="785008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Visualize a single molecule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spatial resolution 1 Å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temporal resolution: ~100 fs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same molecule indefinitely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damage to molecule/patient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Ability to tap / tug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Handheld &amp; common</a:t>
            </a:r>
          </a:p>
          <a:p>
            <a:r>
              <a:rPr lang="en-US" sz="3200" dirty="0" smtClean="0">
                <a:solidFill>
                  <a:srgbClr val="006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Q: what would you look at first?</a:t>
            </a:r>
          </a:p>
          <a:p>
            <a:r>
              <a:rPr lang="en-US" sz="3200" dirty="0" smtClean="0">
                <a:solidFill>
                  <a:srgbClr val="006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Q2: how long before end of disease?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828831" y="4504507"/>
            <a:ext cx="1492716" cy="864191"/>
            <a:chOff x="6018398" y="4459903"/>
            <a:chExt cx="1492716" cy="864191"/>
          </a:xfrm>
        </p:grpSpPr>
        <p:sp>
          <p:nvSpPr>
            <p:cNvPr id="4" name="TextBox 3"/>
            <p:cNvSpPr txBox="1"/>
            <p:nvPr/>
          </p:nvSpPr>
          <p:spPr>
            <a:xfrm rot="21091021">
              <a:off x="6018398" y="4459903"/>
              <a:ext cx="14927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C00000"/>
                  </a:solidFill>
                  <a:latin typeface="Comic Sans MS" panose="030F0702030302020204" pitchFamily="66" charset="0"/>
                </a:rPr>
                <a:t>second</a:t>
              </a:r>
              <a:endParaRPr lang="en-US" sz="3200" dirty="0">
                <a:solidFill>
                  <a:srgbClr val="C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" name="Freeform 4"/>
            <p:cNvSpPr/>
            <p:nvPr/>
          </p:nvSpPr>
          <p:spPr>
            <a:xfrm>
              <a:off x="6146157" y="5265960"/>
              <a:ext cx="618599" cy="58134"/>
            </a:xfrm>
            <a:custGeom>
              <a:avLst/>
              <a:gdLst>
                <a:gd name="connsiteX0" fmla="*/ 1018572 w 1018572"/>
                <a:gd name="connsiteY0" fmla="*/ 116268 h 116268"/>
                <a:gd name="connsiteX1" fmla="*/ 497711 w 1018572"/>
                <a:gd name="connsiteY1" fmla="*/ 521 h 116268"/>
                <a:gd name="connsiteX2" fmla="*/ 0 w 1018572"/>
                <a:gd name="connsiteY2" fmla="*/ 81544 h 116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8572" h="116268">
                  <a:moveTo>
                    <a:pt x="1018572" y="116268"/>
                  </a:moveTo>
                  <a:cubicBezTo>
                    <a:pt x="843022" y="61288"/>
                    <a:pt x="667473" y="6308"/>
                    <a:pt x="497711" y="521"/>
                  </a:cubicBezTo>
                  <a:cubicBezTo>
                    <a:pt x="327949" y="-5266"/>
                    <a:pt x="163974" y="38139"/>
                    <a:pt x="0" y="81544"/>
                  </a:cubicBezTo>
                </a:path>
              </a:pathLst>
            </a:custGeom>
            <a:noFill/>
            <a:ln w="57150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653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0"/>
            <a:ext cx="8610600" cy="198119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 </a:t>
            </a:r>
            <a:r>
              <a:rPr lang="en-US" b="1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Golden Age</a:t>
            </a:r>
            <a:br>
              <a:rPr lang="en-US" b="1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Structural Biology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752600"/>
            <a:ext cx="6019800" cy="4800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Biology priority</a:t>
            </a:r>
            <a:endParaRPr lang="en-US" sz="4000" b="1" dirty="0" smtClean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Last Å</a:t>
            </a:r>
          </a:p>
          <a:p>
            <a:pPr>
              <a:lnSpc>
                <a:spcPct val="150000"/>
              </a:lnSpc>
            </a:pPr>
            <a:r>
              <a:rPr lang="en-US" sz="40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Trillion-dollar scale</a:t>
            </a:r>
            <a:endParaRPr lang="en-US" sz="4000" b="1" dirty="0" smtClean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40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tepping stones</a:t>
            </a:r>
          </a:p>
        </p:txBody>
      </p:sp>
    </p:spTree>
    <p:extLst>
      <p:ext uri="{BB962C8B-B14F-4D97-AF65-F5344CB8AC3E}">
        <p14:creationId xmlns:p14="http://schemas.microsoft.com/office/powerpoint/2010/main" val="223520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1066800"/>
            <a:ext cx="91966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1911   1912    1913    1914    1915    1916    1917    1918    1919    1920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276600"/>
            <a:ext cx="93746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1921   1922    1923    1924    1925    1926    1927    1928    1929    1930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00400" y="1524000"/>
            <a:ext cx="388620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Word War I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19800" y="1676400"/>
            <a:ext cx="2362200" cy="369332"/>
          </a:xfrm>
          <a:prstGeom prst="rect">
            <a:avLst/>
          </a:prstGeom>
          <a:gradFill>
            <a:gsLst>
              <a:gs pos="83000">
                <a:srgbClr val="FF7D7D"/>
              </a:gs>
              <a:gs pos="75000">
                <a:srgbClr val="FFB3B3"/>
              </a:gs>
              <a:gs pos="70000">
                <a:srgbClr val="FFC8C8"/>
              </a:gs>
              <a:gs pos="62000">
                <a:srgbClr val="FF6969"/>
              </a:gs>
              <a:gs pos="32664">
                <a:srgbClr val="FFEBEB"/>
              </a:gs>
              <a:gs pos="13000">
                <a:srgbClr val="FFE5E5"/>
              </a:gs>
              <a:gs pos="4000">
                <a:srgbClr val="FF9F9F"/>
              </a:gs>
              <a:gs pos="0">
                <a:schemeClr val="bg1"/>
              </a:gs>
              <a:gs pos="50000">
                <a:srgbClr val="FF0000"/>
              </a:gs>
              <a:gs pos="100000">
                <a:schemeClr val="bg1"/>
              </a:gs>
            </a:gsLst>
            <a:lin ang="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Pandemic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14400" y="5181600"/>
            <a:ext cx="968022" cy="36933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Neutron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819400" y="152400"/>
            <a:ext cx="1155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X-ray</a:t>
            </a:r>
          </a:p>
          <a:p>
            <a:r>
              <a:rPr lang="en-US" dirty="0" smtClean="0"/>
              <a:t>diffraction</a:t>
            </a:r>
            <a:endParaRPr lang="en-US" dirty="0"/>
          </a:p>
        </p:txBody>
      </p:sp>
      <p:pic>
        <p:nvPicPr>
          <p:cNvPr id="22" name="Picture 2" descr="https://upload.wikimedia.org/wikipedia/en/e/ed/Nobel_Priz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62000"/>
            <a:ext cx="342900" cy="33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s://upload.wikimedia.org/wikipedia/en/e/ed/Nobel_Priz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762000"/>
            <a:ext cx="342900" cy="33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upload.wikimedia.org/wikipedia/en/e/ed/Nobel_Priz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98" y="2971800"/>
            <a:ext cx="342900" cy="33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8077200" y="2362200"/>
            <a:ext cx="979755" cy="92333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“Nature</a:t>
            </a:r>
          </a:p>
          <a:p>
            <a:r>
              <a:rPr lang="en-US" dirty="0" smtClean="0"/>
              <a:t>of </a:t>
            </a:r>
            <a:r>
              <a:rPr lang="en-US" dirty="0" err="1" smtClean="0"/>
              <a:t>chem</a:t>
            </a:r>
            <a:endParaRPr lang="en-US" dirty="0" smtClean="0"/>
          </a:p>
          <a:p>
            <a:r>
              <a:rPr lang="en-US" dirty="0" smtClean="0"/>
              <a:t>Bond”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76200" y="381000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Curie</a:t>
            </a:r>
            <a:endParaRPr lang="en-US" dirty="0"/>
          </a:p>
        </p:txBody>
      </p:sp>
      <p:pic>
        <p:nvPicPr>
          <p:cNvPr id="31" name="Picture 2" descr="https://upload.wikimedia.org/wikipedia/en/e/ed/Nobel_Priz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0"/>
            <a:ext cx="342900" cy="33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76200" y="3962400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insulin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362387" y="3657600"/>
            <a:ext cx="1027846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penicillin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1066800" y="2667000"/>
            <a:ext cx="659155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</a:t>
            </a:r>
            <a:r>
              <a:rPr lang="en-US" dirty="0" smtClean="0"/>
              <a:t>ass</a:t>
            </a:r>
          </a:p>
          <a:p>
            <a:pPr algn="ctr"/>
            <a:r>
              <a:rPr lang="en-US" dirty="0" smtClean="0"/>
              <a:t>spec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8346894" y="3657600"/>
            <a:ext cx="729367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e-</a:t>
            </a:r>
          </a:p>
          <a:p>
            <a:pPr algn="ctr"/>
            <a:r>
              <a:rPr lang="en-US" dirty="0" smtClean="0"/>
              <a:t>scope</a:t>
            </a:r>
            <a:endParaRPr lang="en-US" dirty="0"/>
          </a:p>
        </p:txBody>
      </p:sp>
      <p:pic>
        <p:nvPicPr>
          <p:cNvPr id="46" name="Picture 2" descr="https://upload.wikimedia.org/wikipedia/en/e/ed/Nobel_Priz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657600"/>
            <a:ext cx="342900" cy="33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/>
          <p:cNvSpPr txBox="1"/>
          <p:nvPr/>
        </p:nvSpPr>
        <p:spPr>
          <a:xfrm rot="18540154">
            <a:off x="7354156" y="3892139"/>
            <a:ext cx="975332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vitamins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4512248" y="2590800"/>
            <a:ext cx="1050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Svedberg</a:t>
            </a:r>
            <a:endParaRPr lang="en-US" dirty="0"/>
          </a:p>
        </p:txBody>
      </p:sp>
      <p:pic>
        <p:nvPicPr>
          <p:cNvPr id="49" name="Picture 2" descr="https://upload.wikimedia.org/wikipedia/en/e/ed/Nobel_Priz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971800"/>
            <a:ext cx="342900" cy="33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838200" y="1447800"/>
            <a:ext cx="807017" cy="369332"/>
          </a:xfrm>
          <a:prstGeom prst="rect">
            <a:avLst/>
          </a:prstGeom>
          <a:solidFill>
            <a:srgbClr val="FF9F9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Titanic</a:t>
            </a:r>
            <a:endParaRPr lang="en-US" dirty="0"/>
          </a:p>
        </p:txBody>
      </p:sp>
      <p:sp>
        <p:nvSpPr>
          <p:cNvPr id="3" name="AutoShape 8" descr="Chemistry Cartoon png download - 421*480 - Free Transparent Atomic Nucleus  png Download. - CleanPNG / KissPNG"/>
          <p:cNvSpPr>
            <a:spLocks noChangeAspect="1" noChangeArrowheads="1"/>
          </p:cNvSpPr>
          <p:nvPr/>
        </p:nvSpPr>
        <p:spPr bwMode="auto">
          <a:xfrm>
            <a:off x="155575" y="-754063"/>
            <a:ext cx="2933700" cy="157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0" descr="Chemistry Cartoon png download - 421*480 - Free Transparent Atomic Nucleus  png Download. - CleanPNG / KissPNG"/>
          <p:cNvSpPr>
            <a:spLocks noChangeAspect="1" noChangeArrowheads="1"/>
          </p:cNvSpPr>
          <p:nvPr/>
        </p:nvSpPr>
        <p:spPr bwMode="auto">
          <a:xfrm>
            <a:off x="307975" y="-601663"/>
            <a:ext cx="2933700" cy="157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3" descr="Chemistry Cartoon png download - 421*480 - Free Transparent Atomic Nucleus  png Download. - CleanPNG / KissPNG"/>
          <p:cNvSpPr>
            <a:spLocks noChangeAspect="1" noChangeArrowheads="1"/>
          </p:cNvSpPr>
          <p:nvPr/>
        </p:nvSpPr>
        <p:spPr bwMode="auto">
          <a:xfrm>
            <a:off x="460375" y="-449263"/>
            <a:ext cx="2933700" cy="157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AutoShape 21" descr="Atomic nucleus drawing free image download"/>
          <p:cNvSpPr>
            <a:spLocks noChangeAspect="1" noChangeArrowheads="1"/>
          </p:cNvSpPr>
          <p:nvPr/>
        </p:nvSpPr>
        <p:spPr bwMode="auto">
          <a:xfrm>
            <a:off x="155575" y="-822325"/>
            <a:ext cx="153352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AutoShape 26" descr="Phage diagram (bacteriophage T4). | Download Scientific Diagram"/>
          <p:cNvSpPr>
            <a:spLocks noChangeAspect="1" noChangeArrowheads="1"/>
          </p:cNvSpPr>
          <p:nvPr/>
        </p:nvSpPr>
        <p:spPr bwMode="auto">
          <a:xfrm>
            <a:off x="307975" y="-669925"/>
            <a:ext cx="109537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99" name="Picture 2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81000"/>
            <a:ext cx="464166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AutoShape 29" descr="Antibody Vector Images – Browse 22,569 Stock Photos, Vectors, and Video |  Adobe Stock"/>
          <p:cNvSpPr>
            <a:spLocks noChangeAspect="1" noChangeArrowheads="1"/>
          </p:cNvSpPr>
          <p:nvPr/>
        </p:nvSpPr>
        <p:spPr bwMode="auto">
          <a:xfrm>
            <a:off x="155575" y="-10287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5" name="Group 64"/>
          <p:cNvGrpSpPr/>
          <p:nvPr/>
        </p:nvGrpSpPr>
        <p:grpSpPr>
          <a:xfrm>
            <a:off x="7278828" y="173353"/>
            <a:ext cx="709470" cy="926061"/>
            <a:chOff x="7278828" y="2459353"/>
            <a:chExt cx="709470" cy="926061"/>
          </a:xfrm>
        </p:grpSpPr>
        <p:pic>
          <p:nvPicPr>
            <p:cNvPr id="45" name="Picture 2" descr="https://upload.wikimedia.org/wikipedia/en/e/ed/Nobel_Prize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5398" y="3048000"/>
              <a:ext cx="342900" cy="337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02" name="Picture 30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63" t="22160" r="20879" b="24657"/>
            <a:stretch/>
          </p:blipFill>
          <p:spPr bwMode="auto">
            <a:xfrm rot="9302571">
              <a:off x="7278828" y="2459353"/>
              <a:ext cx="693337" cy="612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7" name="AutoShape 34" descr="4,947 Asteroid Impact Stock Photos and Images - 123RF"/>
          <p:cNvSpPr>
            <a:spLocks noChangeAspect="1" noChangeArrowheads="1"/>
          </p:cNvSpPr>
          <p:nvPr/>
        </p:nvSpPr>
        <p:spPr bwMode="auto">
          <a:xfrm>
            <a:off x="155575" y="-808038"/>
            <a:ext cx="1657350" cy="169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AutoShape 37" descr="Telegraph Icon Isolated on White Background Stock Vector - Illustration of  concept, isolated: 133862090"/>
          <p:cNvSpPr>
            <a:spLocks noChangeAspect="1" noChangeArrowheads="1"/>
          </p:cNvSpPr>
          <p:nvPr/>
        </p:nvSpPr>
        <p:spPr bwMode="auto">
          <a:xfrm>
            <a:off x="155575" y="-822325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8" name="Picture 40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0"/>
            <a:ext cx="809625" cy="733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" name="Picture 40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81000"/>
            <a:ext cx="809625" cy="733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2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81000"/>
            <a:ext cx="476250" cy="534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1905000" y="838200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Bohr</a:t>
            </a:r>
            <a:endParaRPr lang="en-US" dirty="0"/>
          </a:p>
        </p:txBody>
      </p:sp>
      <p:pic>
        <p:nvPicPr>
          <p:cNvPr id="3114" name="Picture 4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1" r="4460" b="13869"/>
          <a:stretch/>
        </p:blipFill>
        <p:spPr bwMode="auto">
          <a:xfrm>
            <a:off x="1828800" y="1447800"/>
            <a:ext cx="695081" cy="315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" name="TextBox 94"/>
          <p:cNvSpPr txBox="1"/>
          <p:nvPr/>
        </p:nvSpPr>
        <p:spPr>
          <a:xfrm>
            <a:off x="1066800" y="3657600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BBC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1066800" y="3962400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USSR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6" name="AutoShape 44" descr="Steamboat Willie png images | PNGWing"/>
          <p:cNvSpPr>
            <a:spLocks noChangeAspect="1" noChangeArrowheads="1"/>
          </p:cNvSpPr>
          <p:nvPr/>
        </p:nvSpPr>
        <p:spPr bwMode="auto">
          <a:xfrm>
            <a:off x="155575" y="-822325"/>
            <a:ext cx="127635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117" name="Picture 4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514600"/>
            <a:ext cx="538163" cy="72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" name="TextBox 99"/>
          <p:cNvSpPr txBox="1"/>
          <p:nvPr/>
        </p:nvSpPr>
        <p:spPr>
          <a:xfrm>
            <a:off x="2743200" y="2895600"/>
            <a:ext cx="905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kleenex</a:t>
            </a:r>
            <a:endParaRPr lang="en-US" dirty="0"/>
          </a:p>
        </p:txBody>
      </p:sp>
      <p:pic>
        <p:nvPicPr>
          <p:cNvPr id="3118" name="Picture 46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" t="7773" r="46547" b="11521"/>
          <a:stretch/>
        </p:blipFill>
        <p:spPr bwMode="auto">
          <a:xfrm>
            <a:off x="3657600" y="2286000"/>
            <a:ext cx="74839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" name="TextBox 102"/>
          <p:cNvSpPr txBox="1"/>
          <p:nvPr/>
        </p:nvSpPr>
        <p:spPr>
          <a:xfrm>
            <a:off x="3733800" y="2971800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Lucy</a:t>
            </a:r>
            <a:endParaRPr lang="en-US" dirty="0"/>
          </a:p>
        </p:txBody>
      </p:sp>
      <p:sp>
        <p:nvSpPr>
          <p:cNvPr id="104" name="TextBox 103"/>
          <p:cNvSpPr txBox="1"/>
          <p:nvPr/>
        </p:nvSpPr>
        <p:spPr>
          <a:xfrm>
            <a:off x="4495800" y="3657600"/>
            <a:ext cx="1048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“how-to”</a:t>
            </a:r>
            <a:endParaRPr lang="en-US" dirty="0"/>
          </a:p>
        </p:txBody>
      </p:sp>
      <p:pic>
        <p:nvPicPr>
          <p:cNvPr id="3119" name="Picture 4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362200"/>
            <a:ext cx="833711" cy="852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0" name="Picture 4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590800"/>
            <a:ext cx="1009650" cy="6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AutoShape 50" descr="use the transparent template to place photo behind - time magazine PNG  image with transparent background | TOPpng"/>
          <p:cNvSpPr>
            <a:spLocks noChangeAspect="1" noChangeArrowheads="1"/>
          </p:cNvSpPr>
          <p:nvPr/>
        </p:nvSpPr>
        <p:spPr bwMode="auto">
          <a:xfrm>
            <a:off x="155575" y="-822325"/>
            <a:ext cx="168592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123" name="Picture 51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84" r="10558"/>
          <a:stretch/>
        </p:blipFill>
        <p:spPr bwMode="auto">
          <a:xfrm>
            <a:off x="1981200" y="3657601"/>
            <a:ext cx="519504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4" name="Picture 5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514600"/>
            <a:ext cx="614363" cy="461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" name="AutoShape 54" descr="Fish Finger Birds Eye Frozen Food Captain Birdseye Pea PNG, Clipart,  Advertising, Area, Bird, Birds Eye,"/>
          <p:cNvSpPr>
            <a:spLocks noChangeAspect="1" noChangeArrowheads="1"/>
          </p:cNvSpPr>
          <p:nvPr/>
        </p:nvSpPr>
        <p:spPr bwMode="auto">
          <a:xfrm>
            <a:off x="155575" y="-731838"/>
            <a:ext cx="2971800" cy="153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127" name="Picture 55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657600"/>
            <a:ext cx="1304925" cy="67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9" name="Picture 57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262" y="217160"/>
            <a:ext cx="871538" cy="849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2" name="Group 71"/>
          <p:cNvGrpSpPr/>
          <p:nvPr/>
        </p:nvGrpSpPr>
        <p:grpSpPr>
          <a:xfrm>
            <a:off x="6382308" y="152400"/>
            <a:ext cx="797078" cy="923925"/>
            <a:chOff x="6382308" y="2438400"/>
            <a:chExt cx="797078" cy="923925"/>
          </a:xfrm>
        </p:grpSpPr>
        <p:sp>
          <p:nvSpPr>
            <p:cNvPr id="94" name="TextBox 93"/>
            <p:cNvSpPr txBox="1"/>
            <p:nvPr/>
          </p:nvSpPr>
          <p:spPr>
            <a:xfrm>
              <a:off x="6382308" y="2438400"/>
              <a:ext cx="79707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Russia</a:t>
              </a:r>
            </a:p>
            <a:p>
              <a:pPr algn="ctr"/>
              <a:r>
                <a:rPr lang="en-US" dirty="0"/>
                <a:t>v</a:t>
              </a:r>
              <a:r>
                <a:rPr lang="en-US" dirty="0" smtClean="0"/>
                <a:t>s</a:t>
              </a:r>
            </a:p>
            <a:p>
              <a:pPr algn="ctr"/>
              <a:r>
                <a:rPr lang="en-US" dirty="0" err="1" smtClean="0"/>
                <a:t>Ukra</a:t>
              </a:r>
              <a:endParaRPr lang="en-US" dirty="0"/>
            </a:p>
          </p:txBody>
        </p:sp>
        <p:pic>
          <p:nvPicPr>
            <p:cNvPr id="3131" name="Picture 59" descr="Flag of the Russian SFSR (17 June 1918 – 21 January 1937)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8898" y="2438400"/>
              <a:ext cx="647702" cy="323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33" name="Picture 61" descr="https://www.crwflags.com/fotw/images/u/ua_1918.gif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0" y="3048000"/>
              <a:ext cx="470763" cy="314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7" name="TextBox 96"/>
          <p:cNvSpPr txBox="1"/>
          <p:nvPr/>
        </p:nvSpPr>
        <p:spPr>
          <a:xfrm>
            <a:off x="76200" y="5486400"/>
            <a:ext cx="92175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1931   1932    1933    1934    1935    1936    1937    1938    1939    1940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30622" y="5867400"/>
            <a:ext cx="985911" cy="36933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plexiglas</a:t>
            </a:r>
            <a:endParaRPr lang="en-US" dirty="0"/>
          </a:p>
        </p:txBody>
      </p:sp>
      <p:sp>
        <p:nvSpPr>
          <p:cNvPr id="99" name="TextBox 98"/>
          <p:cNvSpPr txBox="1"/>
          <p:nvPr/>
        </p:nvSpPr>
        <p:spPr>
          <a:xfrm>
            <a:off x="5419607" y="5879068"/>
            <a:ext cx="1285993" cy="369332"/>
          </a:xfrm>
          <a:prstGeom prst="rect">
            <a:avLst/>
          </a:prstGeom>
          <a:solidFill>
            <a:srgbClr val="FF9F9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Hindenberg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611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5" name="Picture 17" descr="Mars Rover Icon Vector Isolated On White Background, Logo Concept Of Mars  Rover Sign On Transparent Background, Filled Black Symbol Royalty Free SVG,  Cliparts, Vectors, And Stock Illustration. Image 107939009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52400"/>
            <a:ext cx="6477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1143000"/>
            <a:ext cx="92175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01   2002    2003    2004    2005    2006    2007    2008    2009    2010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352800"/>
            <a:ext cx="91966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2011   2012    2013    2014    2015    2016    2017    2018    2019    2020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562600"/>
            <a:ext cx="93746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2021   2022    2023    2024    2025    2026    2027    2028    2029    2030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3710531">
            <a:off x="5244879" y="475474"/>
            <a:ext cx="95410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iPhone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5105400"/>
            <a:ext cx="2057400" cy="369332"/>
          </a:xfrm>
          <a:prstGeom prst="rect">
            <a:avLst/>
          </a:prstGeom>
          <a:gradFill>
            <a:gsLst>
              <a:gs pos="0">
                <a:srgbClr val="FF7D7D"/>
              </a:gs>
              <a:gs pos="50000">
                <a:srgbClr val="FF7979"/>
              </a:gs>
              <a:gs pos="100000">
                <a:schemeClr val="bg1"/>
              </a:gs>
            </a:gsLst>
            <a:lin ang="0" scaled="1"/>
          </a:gradFill>
        </p:spPr>
        <p:txBody>
          <a:bodyPr wrap="square" rtlCol="0">
            <a:spAutoFit/>
          </a:bodyPr>
          <a:lstStyle/>
          <a:p>
            <a:r>
              <a:rPr lang="en-US" dirty="0" smtClean="0"/>
              <a:t>Pandemic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057400" y="6019800"/>
            <a:ext cx="1752600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dirty="0" smtClean="0"/>
              <a:t>APS-U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962400" y="5181600"/>
            <a:ext cx="1752600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dirty="0" smtClean="0"/>
              <a:t>ALS-U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924800" y="2895600"/>
            <a:ext cx="1219200" cy="369332"/>
          </a:xfrm>
          <a:prstGeom prst="rect">
            <a:avLst/>
          </a:prstGeom>
          <a:gradFill flip="none" rotWithShape="1">
            <a:gsLst>
              <a:gs pos="0">
                <a:srgbClr val="FF7D7D"/>
              </a:gs>
              <a:gs pos="50000">
                <a:srgbClr val="FF7979"/>
              </a:gs>
              <a:gs pos="100000">
                <a:schemeClr val="bg1"/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dirty="0" smtClean="0"/>
              <a:t>Pandemic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14400" y="1524000"/>
            <a:ext cx="3938129" cy="369332"/>
          </a:xfrm>
          <a:prstGeom prst="rect">
            <a:avLst/>
          </a:prstGeom>
          <a:gradFill>
            <a:gsLst>
              <a:gs pos="32664">
                <a:srgbClr val="92D050"/>
              </a:gs>
              <a:gs pos="0">
                <a:schemeClr val="bg1"/>
              </a:gs>
              <a:gs pos="27993">
                <a:schemeClr val="bg1"/>
              </a:gs>
              <a:gs pos="100000">
                <a:schemeClr val="bg1"/>
              </a:gs>
            </a:gsLst>
            <a:lin ang="0" scaled="1"/>
          </a:gradFill>
        </p:spPr>
        <p:txBody>
          <a:bodyPr wrap="none" rtlCol="0">
            <a:spAutoFit/>
          </a:bodyPr>
          <a:lstStyle/>
          <a:p>
            <a:r>
              <a:rPr lang="en-US" dirty="0" smtClean="0"/>
              <a:t>16k PDBs:  Protein Structure Initiative -&gt;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772400" y="3733800"/>
            <a:ext cx="1241109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AlphaFold2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324600" y="3733800"/>
            <a:ext cx="1124090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AlphaFold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648200" y="5943600"/>
            <a:ext cx="2209800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dirty="0" smtClean="0"/>
              <a:t>Diamond &amp; Soleil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133600" y="3733800"/>
            <a:ext cx="968535" cy="369332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92D050"/>
              </a:gs>
            </a:gsLst>
            <a:lin ang="0" scaled="1"/>
          </a:gradFill>
        </p:spPr>
        <p:txBody>
          <a:bodyPr wrap="none" rtlCol="0">
            <a:spAutoFit/>
          </a:bodyPr>
          <a:lstStyle/>
          <a:p>
            <a:r>
              <a:rPr lang="en-US" dirty="0" smtClean="0"/>
              <a:t>PSI ends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905000" y="2743200"/>
            <a:ext cx="660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100k</a:t>
            </a:r>
          </a:p>
          <a:p>
            <a:r>
              <a:rPr lang="en-US" dirty="0" smtClean="0"/>
              <a:t>PDBs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553200" y="2819400"/>
            <a:ext cx="660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150k</a:t>
            </a:r>
          </a:p>
          <a:p>
            <a:r>
              <a:rPr lang="en-US" dirty="0" smtClean="0"/>
              <a:t>PDBs</a:t>
            </a:r>
            <a:endParaRPr lang="en-US" dirty="0"/>
          </a:p>
        </p:txBody>
      </p:sp>
      <p:grpSp>
        <p:nvGrpSpPr>
          <p:cNvPr id="39" name="Group 38"/>
          <p:cNvGrpSpPr/>
          <p:nvPr/>
        </p:nvGrpSpPr>
        <p:grpSpPr>
          <a:xfrm>
            <a:off x="5410200" y="2743200"/>
            <a:ext cx="896464" cy="642214"/>
            <a:chOff x="5410200" y="2743200"/>
            <a:chExt cx="896464" cy="642214"/>
          </a:xfrm>
        </p:grpSpPr>
        <p:sp>
          <p:nvSpPr>
            <p:cNvPr id="22" name="TextBox 21"/>
            <p:cNvSpPr txBox="1"/>
            <p:nvPr/>
          </p:nvSpPr>
          <p:spPr>
            <a:xfrm>
              <a:off x="5410200" y="2743200"/>
              <a:ext cx="896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cryoEM</a:t>
              </a:r>
              <a:endParaRPr lang="en-US" dirty="0"/>
            </a:p>
          </p:txBody>
        </p:sp>
        <p:pic>
          <p:nvPicPr>
            <p:cNvPr id="2050" name="Picture 2" descr="https://upload.wikimedia.org/wikipedia/en/e/ed/Nobel_Priz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3048000"/>
              <a:ext cx="342900" cy="337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64" name="Group 2063"/>
          <p:cNvGrpSpPr/>
          <p:nvPr/>
        </p:nvGrpSpPr>
        <p:grpSpPr>
          <a:xfrm>
            <a:off x="7315200" y="621268"/>
            <a:ext cx="1072730" cy="597932"/>
            <a:chOff x="7315200" y="1524000"/>
            <a:chExt cx="1072730" cy="597932"/>
          </a:xfrm>
        </p:grpSpPr>
        <p:sp>
          <p:nvSpPr>
            <p:cNvPr id="13" name="TextBox 12"/>
            <p:cNvSpPr txBox="1"/>
            <p:nvPr/>
          </p:nvSpPr>
          <p:spPr>
            <a:xfrm>
              <a:off x="7315200" y="1752600"/>
              <a:ext cx="1072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ribosome</a:t>
              </a:r>
              <a:endParaRPr lang="en-US" dirty="0"/>
            </a:p>
          </p:txBody>
        </p:sp>
        <p:pic>
          <p:nvPicPr>
            <p:cNvPr id="25" name="Picture 2" descr="https://upload.wikimedia.org/wikipedia/en/e/ed/Nobel_Priz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1524000"/>
              <a:ext cx="342900" cy="337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Group 40"/>
          <p:cNvGrpSpPr/>
          <p:nvPr/>
        </p:nvGrpSpPr>
        <p:grpSpPr>
          <a:xfrm>
            <a:off x="36095" y="2514600"/>
            <a:ext cx="715260" cy="947014"/>
            <a:chOff x="36095" y="2514600"/>
            <a:chExt cx="715260" cy="947014"/>
          </a:xfrm>
        </p:grpSpPr>
        <p:sp>
          <p:nvSpPr>
            <p:cNvPr id="23" name="TextBox 22"/>
            <p:cNvSpPr txBox="1"/>
            <p:nvPr/>
          </p:nvSpPr>
          <p:spPr>
            <a:xfrm>
              <a:off x="36095" y="2514600"/>
              <a:ext cx="7152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Quasi</a:t>
              </a:r>
            </a:p>
            <a:p>
              <a:r>
                <a:rPr lang="en-US" dirty="0" err="1" smtClean="0"/>
                <a:t>Xtals</a:t>
              </a:r>
              <a:endParaRPr lang="en-US" dirty="0"/>
            </a:p>
          </p:txBody>
        </p:sp>
        <p:pic>
          <p:nvPicPr>
            <p:cNvPr id="26" name="Picture 2" descr="https://upload.wikimedia.org/wikipedia/en/e/ed/Nobel_Priz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3124200"/>
              <a:ext cx="342900" cy="337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76200" y="1524000"/>
            <a:ext cx="625492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9/11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28600" y="838200"/>
            <a:ext cx="64633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iPod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https://upload.wikimedia.org/wikipedia/commons/thumb/3/3b/Euro_logo_plus_character.png/220px-Euro_logo_plus_character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27"/>
          <a:stretch/>
        </p:blipFill>
        <p:spPr bwMode="auto">
          <a:xfrm>
            <a:off x="1066800" y="838200"/>
            <a:ext cx="369771" cy="3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77" name="Group 2076"/>
          <p:cNvGrpSpPr/>
          <p:nvPr/>
        </p:nvGrpSpPr>
        <p:grpSpPr>
          <a:xfrm>
            <a:off x="1219200" y="76200"/>
            <a:ext cx="1009583" cy="685800"/>
            <a:chOff x="1219200" y="76200"/>
            <a:chExt cx="1009583" cy="685800"/>
          </a:xfrm>
        </p:grpSpPr>
        <p:sp>
          <p:nvSpPr>
            <p:cNvPr id="28" name="TextBox 27"/>
            <p:cNvSpPr txBox="1"/>
            <p:nvPr/>
          </p:nvSpPr>
          <p:spPr>
            <a:xfrm rot="19724525">
              <a:off x="1447800" y="76200"/>
              <a:ext cx="7809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firefox</a:t>
              </a:r>
              <a:endParaRPr lang="en-US" dirty="0"/>
            </a:p>
          </p:txBody>
        </p:sp>
        <p:pic>
          <p:nvPicPr>
            <p:cNvPr id="2054" name="Picture 6" descr="https://cdn-icons-png.flaticon.com/512/5968/596882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381000"/>
              <a:ext cx="3810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6" name="Picture 8" descr="https://upload.wikimedia.org/wikipedia/commons/thumb/f/f3/Logo_HGP.jpg/220px-Logo_HGP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609600"/>
            <a:ext cx="571500" cy="56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acebook f logo (2021).sv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685800"/>
            <a:ext cx="4381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upload.wikimedia.org/wikipedia/commons/thumb/0/0a/Youtube_logo.jpg/220px-Youtube_logo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01"/>
          <a:stretch/>
        </p:blipFill>
        <p:spPr bwMode="auto">
          <a:xfrm>
            <a:off x="3733800" y="914400"/>
            <a:ext cx="586339" cy="25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78" name="Group 2077"/>
          <p:cNvGrpSpPr/>
          <p:nvPr/>
        </p:nvGrpSpPr>
        <p:grpSpPr>
          <a:xfrm>
            <a:off x="3801" y="7219"/>
            <a:ext cx="1082348" cy="723797"/>
            <a:chOff x="3801" y="7219"/>
            <a:chExt cx="1082348" cy="723797"/>
          </a:xfrm>
        </p:grpSpPr>
        <p:pic>
          <p:nvPicPr>
            <p:cNvPr id="2061" name="Picture 1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7219"/>
              <a:ext cx="552450" cy="492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 rot="20487131">
              <a:off x="3801" y="361684"/>
              <a:ext cx="1082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wikipedia</a:t>
              </a:r>
              <a:endParaRPr lang="en-US" dirty="0"/>
            </a:p>
          </p:txBody>
        </p:sp>
      </p:grpSp>
      <p:pic>
        <p:nvPicPr>
          <p:cNvPr id="2067" name="Picture 19" descr="Twitter-logo.sv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685800"/>
            <a:ext cx="571500" cy="47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9" name="Picture 21" descr="Google Chrome.sv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85800"/>
            <a:ext cx="392201" cy="39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1" name="Picture 23" descr="Tesla Motors.sv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12210"/>
          <a:stretch/>
        </p:blipFill>
        <p:spPr bwMode="auto">
          <a:xfrm>
            <a:off x="6400800" y="609600"/>
            <a:ext cx="428625" cy="62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" name="AutoShape 29" descr="The LHC&quot; Sticker for Sale by GUS3141592 | Redbubble"/>
          <p:cNvSpPr>
            <a:spLocks noChangeAspect="1" noChangeArrowheads="1"/>
          </p:cNvSpPr>
          <p:nvPr/>
        </p:nvSpPr>
        <p:spPr bwMode="auto">
          <a:xfrm>
            <a:off x="307975" y="-784225"/>
            <a:ext cx="1952625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9" name="AutoShape 31" descr="The LHC&quot; Sticker for Sale by GUS3141592 | Redbubble"/>
          <p:cNvSpPr>
            <a:spLocks noChangeAspect="1" noChangeArrowheads="1"/>
          </p:cNvSpPr>
          <p:nvPr/>
        </p:nvSpPr>
        <p:spPr bwMode="auto">
          <a:xfrm>
            <a:off x="460375" y="-631825"/>
            <a:ext cx="1952625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1" name="AutoShape 33" descr="The LHC&quot; Sticker for Sale by GUS3141592 | Redbubble"/>
          <p:cNvSpPr>
            <a:spLocks noChangeAspect="1" noChangeArrowheads="1"/>
          </p:cNvSpPr>
          <p:nvPr/>
        </p:nvSpPr>
        <p:spPr bwMode="auto">
          <a:xfrm>
            <a:off x="612775" y="-479425"/>
            <a:ext cx="1952625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3" name="AutoShape 35" descr="Scientific Symposium to Mark the 50th Anniversary of Hadron Colliders on  October 14 at CERN"/>
          <p:cNvSpPr>
            <a:spLocks noChangeAspect="1" noChangeArrowheads="1"/>
          </p:cNvSpPr>
          <p:nvPr/>
        </p:nvSpPr>
        <p:spPr bwMode="auto">
          <a:xfrm>
            <a:off x="155575" y="-822325"/>
            <a:ext cx="17335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062" name="Group 2061"/>
          <p:cNvGrpSpPr/>
          <p:nvPr/>
        </p:nvGrpSpPr>
        <p:grpSpPr>
          <a:xfrm>
            <a:off x="6248400" y="1534308"/>
            <a:ext cx="990600" cy="446892"/>
            <a:chOff x="6248400" y="1496888"/>
            <a:chExt cx="990600" cy="446892"/>
          </a:xfrm>
        </p:grpSpPr>
        <p:pic>
          <p:nvPicPr>
            <p:cNvPr id="2086" name="Picture 38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400" y="1524000"/>
              <a:ext cx="384061" cy="382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7" name="TextBox 2056"/>
            <p:cNvSpPr txBox="1"/>
            <p:nvPr/>
          </p:nvSpPr>
          <p:spPr>
            <a:xfrm>
              <a:off x="6528549" y="1496888"/>
              <a:ext cx="710451" cy="4468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LHC</a:t>
              </a:r>
              <a:endParaRPr lang="en-US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pic>
        <p:nvPicPr>
          <p:cNvPr id="2088" name="Picture 40" descr="https://upload.wikimedia.org/wikipedia/commons/thumb/5/50/Bitcoin.png/90px-Bitcoin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76200"/>
            <a:ext cx="471969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/>
          <p:cNvSpPr txBox="1"/>
          <p:nvPr/>
        </p:nvSpPr>
        <p:spPr>
          <a:xfrm>
            <a:off x="7467600" y="1981200"/>
            <a:ext cx="1143000" cy="369332"/>
          </a:xfrm>
          <a:prstGeom prst="rect">
            <a:avLst/>
          </a:prstGeom>
          <a:gradFill>
            <a:gsLst>
              <a:gs pos="0">
                <a:srgbClr val="FF7D7D"/>
              </a:gs>
              <a:gs pos="50000">
                <a:srgbClr val="FF7979"/>
              </a:gs>
              <a:gs pos="100000">
                <a:schemeClr val="bg1"/>
              </a:gs>
            </a:gsLst>
            <a:lin ang="0" scaled="1"/>
          </a:gradFill>
        </p:spPr>
        <p:txBody>
          <a:bodyPr wrap="square" rtlCol="0">
            <a:spAutoFit/>
          </a:bodyPr>
          <a:lstStyle/>
          <a:p>
            <a:r>
              <a:rPr lang="en-US" dirty="0" smtClean="0"/>
              <a:t>Pandemic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8382000" y="762000"/>
            <a:ext cx="67197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iPad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90" name="Picture 42" descr="Snapchat logo.sv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733800"/>
            <a:ext cx="41910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2" name="Picture 44" descr="File:Higgs boson.svg - Wikimedia Common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667000"/>
            <a:ext cx="501226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3" name="Picture 4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733800"/>
            <a:ext cx="54768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66" name="AutoShape 49" descr="File:Mars (white background).jpg - Wikipedia"/>
          <p:cNvSpPr>
            <a:spLocks noChangeAspect="1" noChangeArrowheads="1"/>
          </p:cNvSpPr>
          <p:nvPr/>
        </p:nvSpPr>
        <p:spPr bwMode="auto">
          <a:xfrm>
            <a:off x="155575" y="-822325"/>
            <a:ext cx="172402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70" name="AutoShape 53" descr="File:Mars (white background).jpg - Wikipedia"/>
          <p:cNvSpPr>
            <a:spLocks noChangeAspect="1" noChangeArrowheads="1"/>
          </p:cNvSpPr>
          <p:nvPr/>
        </p:nvSpPr>
        <p:spPr bwMode="auto">
          <a:xfrm>
            <a:off x="460375" y="-517525"/>
            <a:ext cx="172402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074" name="Group 2073"/>
          <p:cNvGrpSpPr/>
          <p:nvPr/>
        </p:nvGrpSpPr>
        <p:grpSpPr>
          <a:xfrm>
            <a:off x="3707315" y="2819400"/>
            <a:ext cx="561926" cy="533400"/>
            <a:chOff x="3707315" y="2819400"/>
            <a:chExt cx="561926" cy="533400"/>
          </a:xfrm>
        </p:grpSpPr>
        <p:pic>
          <p:nvPicPr>
            <p:cNvPr id="2102" name="Picture 54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3460" y="2819400"/>
              <a:ext cx="535781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72" name="TextBox 2071"/>
            <p:cNvSpPr txBox="1"/>
            <p:nvPr/>
          </p:nvSpPr>
          <p:spPr>
            <a:xfrm>
              <a:off x="3707315" y="2895600"/>
              <a:ext cx="5598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tx2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en-US" b="1" baseline="-25000" dirty="0" smtClean="0">
                  <a:solidFill>
                    <a:schemeClr val="tx2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b="1" dirty="0" smtClean="0">
                  <a:solidFill>
                    <a:schemeClr val="tx2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endPara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75" name="AutoShape 56" descr="File:Pluto-transparent.png - Wikimedia Commons"/>
          <p:cNvSpPr>
            <a:spLocks noChangeAspect="1" noChangeArrowheads="1"/>
          </p:cNvSpPr>
          <p:nvPr/>
        </p:nvSpPr>
        <p:spPr bwMode="auto">
          <a:xfrm>
            <a:off x="155575" y="-822325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07" name="Picture 59" descr="TikTok logo.svg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90"/>
          <a:stretch/>
        </p:blipFill>
        <p:spPr bwMode="auto">
          <a:xfrm>
            <a:off x="4800600" y="3048000"/>
            <a:ext cx="36947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9" name="Picture 61" descr="JWST spacecraft model 3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709462" cy="606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1" name="Picture 63" descr="www-group.slac.stanford.edu - /met/quality/SLAC LOGOS/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524000"/>
            <a:ext cx="847725" cy="44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76" name="Group 2075"/>
          <p:cNvGrpSpPr/>
          <p:nvPr/>
        </p:nvGrpSpPr>
        <p:grpSpPr>
          <a:xfrm>
            <a:off x="8229600" y="4114800"/>
            <a:ext cx="840295" cy="674132"/>
            <a:chOff x="8229600" y="4114800"/>
            <a:chExt cx="840295" cy="674132"/>
          </a:xfrm>
        </p:grpSpPr>
        <p:sp>
          <p:nvSpPr>
            <p:cNvPr id="80" name="TextBox 79"/>
            <p:cNvSpPr txBox="1"/>
            <p:nvPr/>
          </p:nvSpPr>
          <p:spPr>
            <a:xfrm>
              <a:off x="8229600" y="4419600"/>
              <a:ext cx="8402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CRISPR</a:t>
              </a:r>
              <a:endParaRPr lang="en-US" dirty="0"/>
            </a:p>
          </p:txBody>
        </p:sp>
        <p:pic>
          <p:nvPicPr>
            <p:cNvPr id="81" name="Picture 2" descr="https://upload.wikimedia.org/wikipedia/en/e/ed/Nobel_Priz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4400" y="4114800"/>
              <a:ext cx="342900" cy="337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3" name="TextBox 82"/>
          <p:cNvSpPr txBox="1"/>
          <p:nvPr/>
        </p:nvSpPr>
        <p:spPr>
          <a:xfrm>
            <a:off x="914400" y="6019800"/>
            <a:ext cx="899605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CASP15</a:t>
            </a:r>
            <a:endParaRPr lang="en-US" dirty="0"/>
          </a:p>
        </p:txBody>
      </p:sp>
      <p:grpSp>
        <p:nvGrpSpPr>
          <p:cNvPr id="42" name="Group 41"/>
          <p:cNvGrpSpPr/>
          <p:nvPr/>
        </p:nvGrpSpPr>
        <p:grpSpPr>
          <a:xfrm>
            <a:off x="3581400" y="3733800"/>
            <a:ext cx="990600" cy="381000"/>
            <a:chOff x="3581400" y="3733800"/>
            <a:chExt cx="990600" cy="381000"/>
          </a:xfrm>
        </p:grpSpPr>
        <p:pic>
          <p:nvPicPr>
            <p:cNvPr id="2105" name="Picture 57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400" y="3733800"/>
              <a:ext cx="3810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4" name="TextBox 83"/>
            <p:cNvSpPr txBox="1"/>
            <p:nvPr/>
          </p:nvSpPr>
          <p:spPr>
            <a:xfrm>
              <a:off x="3894250" y="3745468"/>
              <a:ext cx="6777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pluto</a:t>
              </a:r>
              <a:endParaRPr lang="en-US" dirty="0"/>
            </a:p>
          </p:txBody>
        </p:sp>
      </p:grpSp>
      <p:grpSp>
        <p:nvGrpSpPr>
          <p:cNvPr id="2079" name="Group 2078"/>
          <p:cNvGrpSpPr/>
          <p:nvPr/>
        </p:nvGrpSpPr>
        <p:grpSpPr>
          <a:xfrm>
            <a:off x="2590800" y="2279586"/>
            <a:ext cx="889154" cy="1105599"/>
            <a:chOff x="2590800" y="2279586"/>
            <a:chExt cx="889154" cy="1105599"/>
          </a:xfrm>
        </p:grpSpPr>
        <p:pic>
          <p:nvPicPr>
            <p:cNvPr id="88" name="Picture 41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496873">
              <a:off x="2714440" y="2319395"/>
              <a:ext cx="566692" cy="487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5" name="Picture 47" descr="Rosetta mission insignia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0" y="2971800"/>
              <a:ext cx="800100" cy="413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7" name="TextBox 86"/>
            <p:cNvSpPr txBox="1"/>
            <p:nvPr/>
          </p:nvSpPr>
          <p:spPr>
            <a:xfrm>
              <a:off x="2590800" y="2667000"/>
              <a:ext cx="8891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Rosetta</a:t>
              </a:r>
              <a:endParaRPr lang="en-US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724400" y="3657600"/>
            <a:ext cx="539763" cy="819777"/>
            <a:chOff x="4724400" y="3657600"/>
            <a:chExt cx="539763" cy="819777"/>
          </a:xfrm>
        </p:grpSpPr>
        <p:pic>
          <p:nvPicPr>
            <p:cNvPr id="2112" name="Picture 64"/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74" t="6201" r="19974" b="13547"/>
            <a:stretch/>
          </p:blipFill>
          <p:spPr bwMode="auto">
            <a:xfrm>
              <a:off x="4724400" y="3962400"/>
              <a:ext cx="536737" cy="514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" name="TextBox 90"/>
            <p:cNvSpPr txBox="1"/>
            <p:nvPr/>
          </p:nvSpPr>
          <p:spPr>
            <a:xfrm>
              <a:off x="4724400" y="3657600"/>
              <a:ext cx="5397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zika</a:t>
              </a:r>
              <a:endParaRPr lang="en-US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366798" y="2209800"/>
            <a:ext cx="1119602" cy="746333"/>
            <a:chOff x="4366798" y="2209800"/>
            <a:chExt cx="1119602" cy="746333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261" b="11748"/>
            <a:stretch/>
          </p:blipFill>
          <p:spPr>
            <a:xfrm>
              <a:off x="4572000" y="2590800"/>
              <a:ext cx="772844" cy="365333"/>
            </a:xfrm>
            <a:prstGeom prst="rect">
              <a:avLst/>
            </a:prstGeom>
          </p:spPr>
        </p:pic>
        <p:sp>
          <p:nvSpPr>
            <p:cNvPr id="94" name="TextBox 93"/>
            <p:cNvSpPr txBox="1"/>
            <p:nvPr/>
          </p:nvSpPr>
          <p:spPr>
            <a:xfrm>
              <a:off x="4366798" y="2209800"/>
              <a:ext cx="11196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g</a:t>
              </a:r>
              <a:r>
                <a:rPr lang="en-US" dirty="0" err="1" smtClean="0"/>
                <a:t>rav</a:t>
              </a:r>
              <a:r>
                <a:rPr lang="en-US" dirty="0" smtClean="0"/>
                <a:t> wave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7289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1" grpId="0"/>
      <p:bldP spid="24" grpId="0"/>
      <p:bldP spid="3" grpId="0" animBg="1"/>
      <p:bldP spid="35" grpId="0" animBg="1"/>
      <p:bldP spid="62" grpId="0" animBg="1"/>
      <p:bldP spid="63" grpId="0" animBg="1"/>
      <p:bldP spid="8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Cancer Moonshot – ideas?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" y="1479443"/>
            <a:ext cx="9137583" cy="5378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724400" y="6324600"/>
            <a:ext cx="1828800" cy="4572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33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9617" y="821131"/>
            <a:ext cx="5598334" cy="58111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gross world product</a:t>
            </a:r>
          </a:p>
          <a:p>
            <a:pPr marL="0" indent="0">
              <a:buNone/>
            </a:pPr>
            <a:r>
              <a:rPr lang="en-US" dirty="0"/>
              <a:t>CARES + HEROES Acts</a:t>
            </a:r>
          </a:p>
          <a:p>
            <a:pPr marL="0" indent="0">
              <a:buNone/>
            </a:pPr>
            <a:r>
              <a:rPr lang="en-US" dirty="0"/>
              <a:t>USA Federal Budget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(2019)</a:t>
            </a:r>
          </a:p>
          <a:p>
            <a:pPr marL="0" indent="0">
              <a:buNone/>
            </a:pPr>
            <a:r>
              <a:rPr lang="en-US" dirty="0"/>
              <a:t>USA health care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(2018)</a:t>
            </a:r>
          </a:p>
          <a:p>
            <a:pPr marL="0" indent="0">
              <a:buNone/>
            </a:pPr>
            <a:r>
              <a:rPr lang="en-US" dirty="0"/>
              <a:t>Apple Inc</a:t>
            </a:r>
            <a:r>
              <a:rPr lang="en-US" dirty="0" smtClean="0"/>
              <a:t>.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(2018)</a:t>
            </a:r>
          </a:p>
          <a:p>
            <a:pPr marL="0" indent="0">
              <a:buNone/>
            </a:pPr>
            <a:r>
              <a:rPr lang="en-US" dirty="0" smtClean="0"/>
              <a:t>3 </a:t>
            </a:r>
            <a:r>
              <a:rPr lang="en-US" dirty="0" err="1"/>
              <a:t>yr∙life∙salary</a:t>
            </a:r>
            <a:r>
              <a:rPr lang="en-US" dirty="0"/>
              <a:t> cancer &amp; heart</a:t>
            </a:r>
          </a:p>
          <a:p>
            <a:pPr marL="0" indent="0">
              <a:buNone/>
            </a:pPr>
            <a:r>
              <a:rPr lang="en-US" dirty="0" smtClean="0"/>
              <a:t>USA </a:t>
            </a:r>
            <a:r>
              <a:rPr lang="en-US" dirty="0"/>
              <a:t>Department of Defense</a:t>
            </a:r>
          </a:p>
          <a:p>
            <a:pPr marL="0" indent="0">
              <a:buNone/>
            </a:pPr>
            <a:r>
              <a:rPr lang="en-US" dirty="0" smtClean="0"/>
              <a:t>NASA Apollo program (</a:t>
            </a:r>
            <a:r>
              <a:rPr lang="en-US" dirty="0" err="1" smtClean="0"/>
              <a:t>adj</a:t>
            </a:r>
            <a:r>
              <a:rPr lang="en-US" dirty="0" smtClean="0"/>
              <a:t> $)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National Institutes of Health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mentions </a:t>
            </a:r>
            <a:r>
              <a:rPr lang="en-US" dirty="0"/>
              <a:t>"cancer"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19919" y="821130"/>
            <a:ext cx="2813213" cy="58111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b="1" dirty="0">
                <a:solidFill>
                  <a:prstClr val="black"/>
                </a:solidFill>
              </a:rPr>
              <a:t>80   T  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b="1" dirty="0">
                <a:solidFill>
                  <a:prstClr val="black"/>
                </a:solidFill>
              </a:rPr>
              <a:t>5.0 T 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b="1" dirty="0">
                <a:solidFill>
                  <a:prstClr val="black"/>
                </a:solidFill>
              </a:rPr>
              <a:t>4.5 T 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b="1" dirty="0">
                <a:solidFill>
                  <a:prstClr val="black"/>
                </a:solidFill>
              </a:rPr>
              <a:t>3.6 T 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prstClr val="black"/>
                </a:solidFill>
              </a:rPr>
              <a:t>1 </a:t>
            </a:r>
            <a:r>
              <a:rPr lang="en-US" b="1" dirty="0">
                <a:solidFill>
                  <a:prstClr val="black"/>
                </a:solidFill>
              </a:rPr>
              <a:t>T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prstClr val="black"/>
                </a:solidFill>
              </a:rPr>
              <a:t> </a:t>
            </a:r>
            <a:r>
              <a:rPr lang="en-US" b="1" dirty="0">
                <a:solidFill>
                  <a:prstClr val="black"/>
                </a:solidFill>
              </a:rPr>
              <a:t>~1 T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prstClr val="black"/>
                </a:solidFill>
              </a:rPr>
              <a:t>700 G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prstClr val="black"/>
                </a:solidFill>
              </a:rPr>
              <a:t>300 G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prstClr val="black"/>
                </a:solidFill>
              </a:rPr>
              <a:t>45 G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b="1" dirty="0">
                <a:solidFill>
                  <a:prstClr val="black"/>
                </a:solidFill>
              </a:rPr>
              <a:t>5.6 G</a:t>
            </a:r>
          </a:p>
          <a:p>
            <a:pPr marL="0" indent="0" algn="r">
              <a:buFont typeface="Arial" panose="020B0604020202020204" pitchFamily="34" charset="0"/>
              <a:buNone/>
            </a:pPr>
            <a:endParaRPr lang="en-US" b="1" dirty="0" smtClean="0">
              <a:solidFill>
                <a:prstClr val="black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879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prstClr val="black"/>
                </a:solidFill>
              </a:rPr>
              <a:t>What is a trillion dollars?</a:t>
            </a:r>
            <a:endParaRPr 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51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15122"/>
          </a:xfrm>
        </p:spPr>
        <p:txBody>
          <a:bodyPr/>
          <a:lstStyle/>
          <a:p>
            <a:r>
              <a:rPr lang="en-US" b="1" dirty="0" smtClean="0"/>
              <a:t>A trillion dollars for NIH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5707" y="1318856"/>
            <a:ext cx="7248293" cy="2282987"/>
          </a:xfrm>
        </p:spPr>
        <p:txBody>
          <a:bodyPr>
            <a:noAutofit/>
          </a:bodyPr>
          <a:lstStyle/>
          <a:p>
            <a:r>
              <a:rPr lang="en-US" dirty="0" smtClean="0"/>
              <a:t>Fund all applications (5 </a:t>
            </a:r>
            <a:r>
              <a:rPr lang="en-US" dirty="0" err="1" smtClean="0"/>
              <a:t>yr</a:t>
            </a:r>
            <a:r>
              <a:rPr lang="en-US" dirty="0" smtClean="0"/>
              <a:t>)</a:t>
            </a:r>
          </a:p>
          <a:p>
            <a:r>
              <a:rPr lang="en-US" dirty="0" smtClean="0"/>
              <a:t>1000 XFELs &amp; 10</a:t>
            </a:r>
            <a:r>
              <a:rPr lang="en-US" baseline="30000" dirty="0" smtClean="0"/>
              <a:t>5</a:t>
            </a:r>
            <a:r>
              <a:rPr lang="en-US" dirty="0" smtClean="0"/>
              <a:t> Titan </a:t>
            </a:r>
            <a:r>
              <a:rPr lang="en-US" dirty="0" err="1" smtClean="0"/>
              <a:t>Krios</a:t>
            </a:r>
            <a:endParaRPr lang="en-US" dirty="0" smtClean="0"/>
          </a:p>
          <a:p>
            <a:r>
              <a:rPr lang="en-US" b="1" dirty="0" smtClean="0"/>
              <a:t>$10 M </a:t>
            </a:r>
            <a:r>
              <a:rPr lang="en-US" dirty="0"/>
              <a:t>/ </a:t>
            </a:r>
            <a:r>
              <a:rPr lang="en-US" dirty="0" smtClean="0"/>
              <a:t>biologist</a:t>
            </a:r>
          </a:p>
          <a:p>
            <a:pPr marL="457200" lvl="1" indent="0">
              <a:buNone/>
            </a:pPr>
            <a:r>
              <a:rPr lang="en-US" sz="2000" dirty="0" smtClean="0"/>
              <a:t>	PI, postdoc, student, tech</a:t>
            </a:r>
            <a:endParaRPr lang="en-US" sz="2000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52184" y="3847171"/>
            <a:ext cx="4661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6C00"/>
                </a:solidFill>
                <a:latin typeface="Arial"/>
              </a:rPr>
              <a:t>Q: would that solve</a:t>
            </a:r>
          </a:p>
          <a:p>
            <a:r>
              <a:rPr lang="en-US" sz="3600" dirty="0" smtClean="0">
                <a:solidFill>
                  <a:srgbClr val="006C00"/>
                </a:solidFill>
                <a:latin typeface="Arial"/>
              </a:rPr>
              <a:t>     all your problems?</a:t>
            </a:r>
            <a:endParaRPr lang="en-US" sz="3600" dirty="0">
              <a:solidFill>
                <a:srgbClr val="006C00"/>
              </a:solidFill>
              <a:latin typeface="Arial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2852877" y="4931232"/>
            <a:ext cx="509286" cy="116268"/>
          </a:xfrm>
          <a:custGeom>
            <a:avLst/>
            <a:gdLst>
              <a:gd name="connsiteX0" fmla="*/ 1018572 w 1018572"/>
              <a:gd name="connsiteY0" fmla="*/ 116268 h 116268"/>
              <a:gd name="connsiteX1" fmla="*/ 497711 w 1018572"/>
              <a:gd name="connsiteY1" fmla="*/ 521 h 116268"/>
              <a:gd name="connsiteX2" fmla="*/ 0 w 1018572"/>
              <a:gd name="connsiteY2" fmla="*/ 81544 h 116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8572" h="116268">
                <a:moveTo>
                  <a:pt x="1018572" y="116268"/>
                </a:moveTo>
                <a:cubicBezTo>
                  <a:pt x="843022" y="61288"/>
                  <a:pt x="667473" y="6308"/>
                  <a:pt x="497711" y="521"/>
                </a:cubicBezTo>
                <a:cubicBezTo>
                  <a:pt x="327949" y="-5266"/>
                  <a:pt x="163974" y="38139"/>
                  <a:pt x="0" y="81544"/>
                </a:cubicBezTo>
              </a:path>
            </a:pathLst>
          </a:custGeom>
          <a:noFill/>
          <a:ln w="5715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107520" y="5096280"/>
            <a:ext cx="2974874" cy="1234586"/>
            <a:chOff x="3107520" y="5096280"/>
            <a:chExt cx="2974874" cy="1234586"/>
          </a:xfrm>
        </p:grpSpPr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9466" y="5226935"/>
              <a:ext cx="1272928" cy="10678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4227521" y="5096280"/>
              <a:ext cx="66877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?</a:t>
              </a:r>
              <a:endParaRPr 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7520" y="5386773"/>
              <a:ext cx="1120001" cy="944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4652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latin typeface="+mj-lt"/>
                <a:cs typeface="Arial" panose="020B0604020202020204" pitchFamily="34" charset="0"/>
              </a:rPr>
              <a:t>Critical Challenges in Structural Biology</a:t>
            </a:r>
            <a:endParaRPr lang="en-US" sz="36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8587" y="1342067"/>
            <a:ext cx="832329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400" dirty="0" smtClean="0">
                <a:solidFill>
                  <a:srgbClr val="C00000"/>
                </a:solidFill>
                <a:latin typeface="Arial"/>
              </a:rPr>
              <a:t>$$$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prstClr val="black"/>
                </a:solidFill>
                <a:latin typeface="Arial"/>
              </a:rPr>
              <a:t>Predicting crystallization outcomes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prstClr val="black"/>
                </a:solidFill>
                <a:latin typeface="Arial"/>
              </a:rPr>
              <a:t>Getting crystals to diffract better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prstClr val="black"/>
                </a:solidFill>
                <a:latin typeface="Arial"/>
              </a:rPr>
              <a:t>Is the ligand there or not?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prstClr val="black"/>
                </a:solidFill>
                <a:latin typeface="Arial"/>
              </a:rPr>
              <a:t>Anisotropic diffraction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prstClr val="black"/>
                </a:solidFill>
                <a:latin typeface="Arial"/>
              </a:rPr>
              <a:t>Radiation damage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prstClr val="black"/>
                </a:solidFill>
                <a:latin typeface="Arial"/>
              </a:rPr>
              <a:t>Phase problem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prstClr val="black"/>
                </a:solidFill>
                <a:latin typeface="Arial"/>
              </a:rPr>
              <a:t>Metals (anaerobic)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prstClr val="black"/>
                </a:solidFill>
                <a:latin typeface="Arial"/>
              </a:rPr>
              <a:t>What 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is “resolution”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prstClr val="black"/>
                </a:solidFill>
                <a:latin typeface="Arial"/>
              </a:rPr>
              <a:t>Serial 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crystallography (processing)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prstClr val="black"/>
                </a:solidFill>
                <a:latin typeface="Arial"/>
              </a:rPr>
              <a:t>Non-isomorphism &amp; multi-crystal </a:t>
            </a:r>
            <a:r>
              <a:rPr lang="en-US" sz="2800" dirty="0" smtClean="0">
                <a:solidFill>
                  <a:prstClr val="black"/>
                </a:solidFill>
                <a:latin typeface="Arial"/>
              </a:rPr>
              <a:t>methods</a:t>
            </a:r>
            <a:endParaRPr lang="en-US" sz="28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699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749" y="3553101"/>
            <a:ext cx="1272928" cy="1067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57174" y="3590730"/>
            <a:ext cx="6687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?</a:t>
            </a:r>
            <a:endParaRPr lang="en-US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69989" name="Picture 5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173" y="3881223"/>
            <a:ext cx="1120001" cy="944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3222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How to end a pandemic?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2374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9600" dirty="0" smtClean="0"/>
              <a:t>R</a:t>
            </a:r>
            <a:r>
              <a:rPr lang="en-US" sz="9600" baseline="-25000" dirty="0" smtClean="0"/>
              <a:t>e</a:t>
            </a:r>
            <a:r>
              <a:rPr lang="en-US" sz="9600" dirty="0" smtClean="0"/>
              <a:t> &lt; 1 </a:t>
            </a:r>
          </a:p>
          <a:p>
            <a:pPr marL="0" indent="0" algn="ctr">
              <a:buNone/>
            </a:pPr>
            <a:endParaRPr lang="en-US" sz="4000" dirty="0" smtClean="0"/>
          </a:p>
          <a:p>
            <a:pPr marL="0" indent="0" algn="ctr">
              <a:buNone/>
            </a:pPr>
            <a:r>
              <a:rPr lang="en-US" sz="4000" dirty="0" smtClean="0"/>
              <a:t>Until # cases &lt; 1</a:t>
            </a:r>
          </a:p>
          <a:p>
            <a:pPr marL="0" indent="0" algn="ctr">
              <a:buNone/>
            </a:pPr>
            <a:r>
              <a:rPr lang="en-US" sz="4000" dirty="0" smtClean="0"/>
              <a:t> </a:t>
            </a:r>
          </a:p>
          <a:p>
            <a:pPr marL="0" indent="0" algn="ctr">
              <a:buNone/>
            </a:pPr>
            <a:r>
              <a:rPr lang="en-US" sz="4000" dirty="0" smtClean="0"/>
              <a:t>i.e. 90% effective for ~16 weeks</a:t>
            </a:r>
          </a:p>
          <a:p>
            <a:pPr marL="0" indent="0" algn="ctr">
              <a:buNone/>
            </a:pPr>
            <a:r>
              <a:rPr lang="en-US" sz="4000" dirty="0" smtClean="0">
                <a:solidFill>
                  <a:srgbClr val="C00000"/>
                </a:solidFill>
              </a:rPr>
              <a:t>Need ~10</a:t>
            </a:r>
            <a:r>
              <a:rPr lang="en-US" sz="4000" baseline="30000" dirty="0" smtClean="0">
                <a:solidFill>
                  <a:srgbClr val="C00000"/>
                </a:solidFill>
              </a:rPr>
              <a:t>9</a:t>
            </a:r>
            <a:r>
              <a:rPr lang="en-US" sz="4000" dirty="0" smtClean="0">
                <a:solidFill>
                  <a:srgbClr val="C00000"/>
                </a:solidFill>
              </a:rPr>
              <a:t> tests/day</a:t>
            </a:r>
            <a:endParaRPr lang="en-US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17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Seven billion tests for seven billion dollars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How to end a pandemic in 16 weeks)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4419600" cy="4800600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5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</a:t>
            </a:r>
            <a:endParaRPr lang="en-US" sz="28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60000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$1000/test is infeasible</a:t>
            </a:r>
            <a:endParaRPr lang="en-US" sz="28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60000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PPE</a:t>
            </a:r>
          </a:p>
          <a:p>
            <a:pPr>
              <a:lnSpc>
                <a:spcPct val="160000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Centralization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-&gt;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logistics</a:t>
            </a:r>
          </a:p>
          <a:p>
            <a:pPr>
              <a:lnSpc>
                <a:spcPct val="160000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Specialized equipment</a:t>
            </a:r>
          </a:p>
          <a:p>
            <a:pPr>
              <a:lnSpc>
                <a:spcPct val="160000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Specialized skills</a:t>
            </a:r>
          </a:p>
          <a:p>
            <a:pPr>
              <a:lnSpc>
                <a:spcPct val="160000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Antibodies unreliable?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334000" y="1524000"/>
            <a:ext cx="3810000" cy="480059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Font typeface="Arial" panose="020B0604020202020204" pitchFamily="34" charset="0"/>
              <a:buNone/>
            </a:pP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5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</a:t>
            </a:r>
            <a:endParaRPr lang="en-US" sz="28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 test</a:t>
            </a:r>
            <a:endParaRPr lang="en-US" sz="2800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Self-test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decentralize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Pre-distributed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hw</a:t>
            </a:r>
            <a:endParaRPr lang="en-US" sz="28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YouTube training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Robust reagents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Ø"/>
            </a:pPr>
            <a:endParaRPr lang="en-US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145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-1"/>
            <a:ext cx="9144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7" t="39445" r="25625" b="25416"/>
          <a:stretch/>
        </p:blipFill>
        <p:spPr>
          <a:xfrm rot="10800000">
            <a:off x="3676648" y="4785473"/>
            <a:ext cx="3190874" cy="21585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66900" y="2476500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Excitation stage</a:t>
            </a:r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81450" y="3438525"/>
            <a:ext cx="966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</a:p>
          <a:p>
            <a:r>
              <a:rPr lang="en-US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holder</a:t>
            </a:r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24500" y="2343150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Emission</a:t>
            </a:r>
          </a:p>
          <a:p>
            <a:r>
              <a:rPr lang="en-US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</a:t>
            </a:r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43700" y="3752850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ball</a:t>
            </a:r>
          </a:p>
          <a:p>
            <a:r>
              <a:rPr lang="en-US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lens</a:t>
            </a:r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38675" y="4238625"/>
            <a:ext cx="98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aseline="30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filter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71750" y="5553075"/>
            <a:ext cx="9156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AAA</a:t>
            </a:r>
          </a:p>
          <a:p>
            <a:r>
              <a:rPr lang="en-US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battery</a:t>
            </a:r>
          </a:p>
          <a:p>
            <a:r>
              <a:rPr lang="en-US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cutting</a:t>
            </a:r>
          </a:p>
          <a:p>
            <a:r>
              <a:rPr lang="en-US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</a:t>
            </a:r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87247" y="1416326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ample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cover</a:t>
            </a:r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88446" y="1381954"/>
            <a:ext cx="1492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battery</a:t>
            </a:r>
          </a:p>
          <a:p>
            <a:r>
              <a:rPr lang="en-US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cutting guide</a:t>
            </a:r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00380" y="5280578"/>
            <a:ext cx="954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Focal</a:t>
            </a:r>
          </a:p>
          <a:p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 at </a:t>
            </a:r>
          </a:p>
          <a:p>
            <a:r>
              <a:rPr lang="en-US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88326" y="-9526"/>
            <a:ext cx="67201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Massively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anufacturable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Fluorimeter</a:t>
            </a: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98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5002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70659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71285" y="1906588"/>
            <a:ext cx="7772400" cy="4951412"/>
          </a:xfrm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  <p:txBody>
          <a:bodyPr>
            <a:normAutofit lnSpcReduction="10000"/>
          </a:bodyPr>
          <a:lstStyle/>
          <a:p>
            <a:pPr algn="ctr">
              <a:spcBef>
                <a:spcPts val="1200"/>
              </a:spcBef>
              <a:buNone/>
            </a:pP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UCSF</a:t>
            </a:r>
            <a:r>
              <a:rPr lang="en-US" altLang="en-US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LBNL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SLAC</a:t>
            </a:r>
            <a:endParaRPr lang="en-US" altLang="en-US" sz="1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 8.3.1: </a:t>
            </a:r>
            <a:r>
              <a:rPr lang="en-US" alt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TomAlberTron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1800" b="1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  <a:buNone/>
            </a:pP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NIH </a:t>
            </a:r>
            <a:r>
              <a:rPr lang="en-US" altLang="en-US" sz="18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NIGMS R01 GM124149</a:t>
            </a:r>
          </a:p>
          <a:p>
            <a:pPr algn="ctr">
              <a:spcBef>
                <a:spcPts val="1200"/>
              </a:spcBef>
              <a:buNone/>
            </a:pPr>
            <a:r>
              <a:rPr lang="en-US" altLang="en-US" sz="18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NIH NIGMS P50 </a:t>
            </a: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AI150476</a:t>
            </a:r>
          </a:p>
          <a:p>
            <a:pPr algn="ctr">
              <a:spcBef>
                <a:spcPts val="1200"/>
              </a:spcBef>
              <a:buNone/>
            </a:pPr>
            <a:r>
              <a:rPr lang="en-US" altLang="en-US" sz="18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NIH </a:t>
            </a:r>
            <a:r>
              <a:rPr lang="en-US" altLang="en-US" sz="1800" b="1" dirty="0" smtClean="0">
                <a:solidFill>
                  <a:srgbClr val="663300"/>
                </a:solidFill>
                <a:cs typeface="Arial" panose="020B0604020202020204" pitchFamily="34" charset="0"/>
              </a:rPr>
              <a:t>NIGMS P30 GM124169</a:t>
            </a:r>
          </a:p>
          <a:p>
            <a:pPr algn="ctr">
              <a:spcBef>
                <a:spcPts val="1200"/>
              </a:spcBef>
              <a:buNone/>
            </a:pPr>
            <a:r>
              <a:rPr lang="en-US" altLang="en-US" sz="1800" b="1" dirty="0" smtClean="0">
                <a:solidFill>
                  <a:srgbClr val="663300"/>
                </a:solidFill>
                <a:cs typeface="Arial" panose="020B0604020202020204" pitchFamily="34" charset="0"/>
              </a:rPr>
              <a:t>NIH NIGMS R01 GM117126</a:t>
            </a:r>
            <a:endParaRPr lang="en-US" altLang="en-US" sz="1800" b="1" dirty="0" smtClean="0">
              <a:solidFill>
                <a:srgbClr val="66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  <a:buNone/>
            </a:pPr>
            <a:r>
              <a:rPr lang="en-US" altLang="en-US" sz="18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DOE-BER Integrated Diffraction Analysis Technologies (IDAT)</a:t>
            </a: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sz="1800" b="1" dirty="0" err="1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Plexxikon</a:t>
            </a:r>
            <a:r>
              <a:rPr lang="en-US" altLang="en-US" sz="18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Inc.</a:t>
            </a:r>
          </a:p>
          <a:p>
            <a:pPr algn="ctr">
              <a:spcBef>
                <a:spcPts val="1200"/>
              </a:spcBef>
              <a:buNone/>
            </a:pPr>
            <a:r>
              <a:rPr lang="en-US" altLang="en-US" sz="1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NIH NIGMS P41 GM103393</a:t>
            </a:r>
          </a:p>
          <a:p>
            <a:pPr algn="ctr">
              <a:spcBef>
                <a:spcPts val="1200"/>
              </a:spcBef>
              <a:buNone/>
            </a:pPr>
            <a:r>
              <a:rPr lang="en-US" altLang="en-US" sz="1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NSF DBI-1625906</a:t>
            </a:r>
            <a:endParaRPr lang="en-US" altLang="en-US" sz="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sz="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Advanced Light Source is supported by the Director, Office of Science, Office of Basic Energy Sciences, Materials Sciences Division, of the US Department of Energy under contract No. DE-AC02-05CH11231 at Lawrence Berkeley National Laboratory.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18793" y="1074057"/>
            <a:ext cx="56648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Robert </a:t>
            </a:r>
            <a:r>
              <a:rPr lang="en-US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Stroud      James </a:t>
            </a:r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Fraser    </a:t>
            </a:r>
            <a:r>
              <a:rPr lang="en-US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Nevan</a:t>
            </a:r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Krogan</a:t>
            </a:r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Paul Adams   John </a:t>
            </a:r>
            <a:r>
              <a:rPr lang="en-US" dirty="0" err="1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Tainer</a:t>
            </a:r>
            <a:r>
              <a:rPr lang="en-US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   Greg </a:t>
            </a:r>
            <a:r>
              <a:rPr lang="en-US" dirty="0" err="1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Hura</a:t>
            </a:r>
            <a:r>
              <a:rPr lang="en-US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    Nick </a:t>
            </a:r>
            <a:r>
              <a:rPr lang="en-US" dirty="0" err="1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Sauter</a:t>
            </a:r>
            <a:endParaRPr lang="en-US" dirty="0">
              <a:solidFill>
                <a:srgbClr val="663300"/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  </a:t>
            </a:r>
            <a:r>
              <a:rPr lang="en-US" dirty="0" err="1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Aina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Cohen   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Art Lyubimov   </a:t>
            </a:r>
            <a:r>
              <a:rPr lang="en-US" dirty="0" err="1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Jeney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 Wierman</a:t>
            </a:r>
            <a:endParaRPr lang="en-US" dirty="0">
              <a:solidFill>
                <a:srgbClr val="C00000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9829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8231" y="145329"/>
            <a:ext cx="8226023" cy="6131443"/>
            <a:chOff x="418231" y="145329"/>
            <a:chExt cx="8226023" cy="6131443"/>
          </a:xfrm>
        </p:grpSpPr>
        <p:sp>
          <p:nvSpPr>
            <p:cNvPr id="11" name="Rectangle 10"/>
            <p:cNvSpPr/>
            <p:nvPr/>
          </p:nvSpPr>
          <p:spPr>
            <a:xfrm>
              <a:off x="2243026" y="951436"/>
              <a:ext cx="1615440" cy="145389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702131" y="1097740"/>
              <a:ext cx="1024128" cy="1161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052270" y="1106884"/>
              <a:ext cx="320040" cy="1143000"/>
            </a:xfrm>
            <a:prstGeom prst="rect">
              <a:avLst/>
            </a:prstGeom>
            <a:gradFill>
              <a:gsLst>
                <a:gs pos="0">
                  <a:schemeClr val="tx1"/>
                </a:gs>
                <a:gs pos="64000">
                  <a:schemeClr val="tx1">
                    <a:lumMod val="50000"/>
                    <a:lumOff val="50000"/>
                  </a:schemeClr>
                </a:gs>
                <a:gs pos="26000">
                  <a:schemeClr val="tx1">
                    <a:lumMod val="85000"/>
                    <a:lumOff val="15000"/>
                  </a:schemeClr>
                </a:gs>
                <a:gs pos="80000">
                  <a:schemeClr val="tx1">
                    <a:lumMod val="75000"/>
                    <a:lumOff val="25000"/>
                  </a:schemeClr>
                </a:gs>
                <a:gs pos="43000">
                  <a:schemeClr val="tx1">
                    <a:lumMod val="65000"/>
                    <a:lumOff val="35000"/>
                  </a:schemeClr>
                </a:gs>
                <a:gs pos="100000">
                  <a:schemeClr val="tx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2008711" y="1097740"/>
              <a:ext cx="1024128" cy="1161288"/>
              <a:chOff x="3061335" y="1243584"/>
              <a:chExt cx="1024128" cy="1161288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3061335" y="1243584"/>
                <a:ext cx="1024128" cy="116128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3061335" y="1389888"/>
                <a:ext cx="1024128" cy="8686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" name="Oval 4"/>
              <p:cNvSpPr/>
              <p:nvPr/>
            </p:nvSpPr>
            <p:spPr>
              <a:xfrm>
                <a:off x="3116199" y="1367028"/>
                <a:ext cx="914400" cy="9144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64000">
                    <a:schemeClr val="bg2">
                      <a:lumMod val="90000"/>
                    </a:schemeClr>
                  </a:gs>
                  <a:gs pos="26000">
                    <a:schemeClr val="bg2">
                      <a:lumMod val="90000"/>
                    </a:schemeClr>
                  </a:gs>
                  <a:gs pos="80000">
                    <a:schemeClr val="bg2"/>
                  </a:gs>
                  <a:gs pos="43000">
                    <a:schemeClr val="tx2">
                      <a:lumMod val="20000"/>
                      <a:lumOff val="80000"/>
                    </a:schemeClr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3391741" y="1097740"/>
              <a:ext cx="1024128" cy="1161288"/>
              <a:chOff x="4444365" y="1243584"/>
              <a:chExt cx="1024128" cy="1161288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4444365" y="1243584"/>
                <a:ext cx="1024128" cy="116128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4444365" y="1389888"/>
                <a:ext cx="1024128" cy="8686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4499229" y="1367028"/>
                <a:ext cx="914400" cy="9144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64000">
                    <a:schemeClr val="bg2">
                      <a:lumMod val="90000"/>
                    </a:schemeClr>
                  </a:gs>
                  <a:gs pos="26000">
                    <a:schemeClr val="bg2">
                      <a:lumMod val="90000"/>
                    </a:schemeClr>
                  </a:gs>
                  <a:gs pos="80000">
                    <a:schemeClr val="bg2"/>
                  </a:gs>
                  <a:gs pos="43000">
                    <a:schemeClr val="tx2">
                      <a:lumMod val="20000"/>
                      <a:lumOff val="80000"/>
                    </a:schemeClr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4675711" y="951436"/>
              <a:ext cx="2407158" cy="1453896"/>
              <a:chOff x="5587365" y="1082040"/>
              <a:chExt cx="2407158" cy="1453896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6076950" y="1082040"/>
                <a:ext cx="1664970" cy="1453896"/>
                <a:chOff x="3474720" y="1097280"/>
                <a:chExt cx="1664970" cy="1453896"/>
              </a:xfrm>
            </p:grpSpPr>
            <p:sp>
              <p:nvSpPr>
                <p:cNvPr id="18" name="Rectangle 17"/>
                <p:cNvSpPr/>
                <p:nvPr/>
              </p:nvSpPr>
              <p:spPr>
                <a:xfrm>
                  <a:off x="3474720" y="1097280"/>
                  <a:ext cx="1664970" cy="1453896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3678555" y="1243584"/>
                  <a:ext cx="1024128" cy="11612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0" name="Rectangle 19"/>
              <p:cNvSpPr/>
              <p:nvPr/>
            </p:nvSpPr>
            <p:spPr>
              <a:xfrm>
                <a:off x="6630924" y="1237488"/>
                <a:ext cx="320040" cy="1143000"/>
              </a:xfrm>
              <a:prstGeom prst="rect">
                <a:avLst/>
              </a:prstGeom>
              <a:gradFill>
                <a:gsLst>
                  <a:gs pos="0">
                    <a:schemeClr val="tx1"/>
                  </a:gs>
                  <a:gs pos="64000">
                    <a:schemeClr val="tx1">
                      <a:lumMod val="50000"/>
                      <a:lumOff val="50000"/>
                    </a:schemeClr>
                  </a:gs>
                  <a:gs pos="26000">
                    <a:schemeClr val="tx1">
                      <a:lumMod val="85000"/>
                      <a:lumOff val="15000"/>
                    </a:schemeClr>
                  </a:gs>
                  <a:gs pos="80000">
                    <a:schemeClr val="tx1">
                      <a:lumMod val="75000"/>
                      <a:lumOff val="25000"/>
                    </a:schemeClr>
                  </a:gs>
                  <a:gs pos="4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5587365" y="1228344"/>
                <a:ext cx="1024128" cy="1161288"/>
                <a:chOff x="3061335" y="1243584"/>
                <a:chExt cx="1024128" cy="1161288"/>
              </a:xfrm>
            </p:grpSpPr>
            <p:sp>
              <p:nvSpPr>
                <p:cNvPr id="22" name="Rectangle 21"/>
                <p:cNvSpPr/>
                <p:nvPr/>
              </p:nvSpPr>
              <p:spPr>
                <a:xfrm>
                  <a:off x="3061335" y="1243584"/>
                  <a:ext cx="1024128" cy="1161288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>
                  <a:off x="3061335" y="1389888"/>
                  <a:ext cx="1024128" cy="8686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" name="Oval 23"/>
                <p:cNvSpPr/>
                <p:nvPr/>
              </p:nvSpPr>
              <p:spPr>
                <a:xfrm>
                  <a:off x="3116199" y="1367028"/>
                  <a:ext cx="914400" cy="9144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64000">
                      <a:schemeClr val="bg2">
                        <a:lumMod val="90000"/>
                      </a:schemeClr>
                    </a:gs>
                    <a:gs pos="26000">
                      <a:schemeClr val="bg2">
                        <a:lumMod val="90000"/>
                      </a:schemeClr>
                    </a:gs>
                    <a:gs pos="80000">
                      <a:schemeClr val="bg2"/>
                    </a:gs>
                    <a:gs pos="43000">
                      <a:schemeClr val="tx2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5" name="Group 24"/>
              <p:cNvGrpSpPr/>
              <p:nvPr/>
            </p:nvGrpSpPr>
            <p:grpSpPr>
              <a:xfrm>
                <a:off x="6970395" y="1228344"/>
                <a:ext cx="1024128" cy="1161288"/>
                <a:chOff x="4444365" y="1243584"/>
                <a:chExt cx="1024128" cy="1161288"/>
              </a:xfrm>
            </p:grpSpPr>
            <p:sp>
              <p:nvSpPr>
                <p:cNvPr id="26" name="Rectangle 25"/>
                <p:cNvSpPr/>
                <p:nvPr/>
              </p:nvSpPr>
              <p:spPr>
                <a:xfrm>
                  <a:off x="4444365" y="1243584"/>
                  <a:ext cx="1024128" cy="1161288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4444365" y="1389888"/>
                  <a:ext cx="1024128" cy="8686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" name="Oval 27"/>
                <p:cNvSpPr/>
                <p:nvPr/>
              </p:nvSpPr>
              <p:spPr>
                <a:xfrm>
                  <a:off x="4499229" y="1367028"/>
                  <a:ext cx="914400" cy="9144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64000">
                      <a:schemeClr val="bg2">
                        <a:lumMod val="90000"/>
                      </a:schemeClr>
                    </a:gs>
                    <a:gs pos="26000">
                      <a:schemeClr val="bg2">
                        <a:lumMod val="90000"/>
                      </a:schemeClr>
                    </a:gs>
                    <a:gs pos="80000">
                      <a:schemeClr val="bg2"/>
                    </a:gs>
                    <a:gs pos="43000">
                      <a:schemeClr val="tx2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36" name="Rectangle 35"/>
            <p:cNvSpPr/>
            <p:nvPr/>
          </p:nvSpPr>
          <p:spPr>
            <a:xfrm>
              <a:off x="4431490" y="1099264"/>
              <a:ext cx="97536" cy="1143000"/>
            </a:xfrm>
            <a:prstGeom prst="rect">
              <a:avLst/>
            </a:prstGeom>
            <a:gradFill>
              <a:gsLst>
                <a:gs pos="0">
                  <a:schemeClr val="tx1"/>
                </a:gs>
                <a:gs pos="64000">
                  <a:schemeClr val="tx1">
                    <a:lumMod val="50000"/>
                    <a:lumOff val="50000"/>
                  </a:schemeClr>
                </a:gs>
                <a:gs pos="26000">
                  <a:schemeClr val="tx1">
                    <a:lumMod val="85000"/>
                    <a:lumOff val="15000"/>
                  </a:schemeClr>
                </a:gs>
                <a:gs pos="80000">
                  <a:schemeClr val="tx1">
                    <a:lumMod val="75000"/>
                    <a:lumOff val="25000"/>
                  </a:schemeClr>
                </a:gs>
                <a:gs pos="43000">
                  <a:schemeClr val="tx1">
                    <a:lumMod val="65000"/>
                    <a:lumOff val="35000"/>
                  </a:schemeClr>
                </a:gs>
                <a:gs pos="100000">
                  <a:schemeClr val="tx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572460" y="1099264"/>
              <a:ext cx="97536" cy="1143000"/>
            </a:xfrm>
            <a:prstGeom prst="rect">
              <a:avLst/>
            </a:prstGeom>
            <a:gradFill>
              <a:gsLst>
                <a:gs pos="0">
                  <a:schemeClr val="tx1"/>
                </a:gs>
                <a:gs pos="64000">
                  <a:schemeClr val="tx1">
                    <a:lumMod val="50000"/>
                    <a:lumOff val="50000"/>
                  </a:schemeClr>
                </a:gs>
                <a:gs pos="26000">
                  <a:schemeClr val="tx1">
                    <a:lumMod val="85000"/>
                    <a:lumOff val="15000"/>
                  </a:schemeClr>
                </a:gs>
                <a:gs pos="80000">
                  <a:schemeClr val="tx1">
                    <a:lumMod val="75000"/>
                    <a:lumOff val="25000"/>
                  </a:schemeClr>
                </a:gs>
                <a:gs pos="43000">
                  <a:schemeClr val="tx1">
                    <a:lumMod val="65000"/>
                    <a:lumOff val="35000"/>
                  </a:schemeClr>
                </a:gs>
                <a:gs pos="100000">
                  <a:schemeClr val="tx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399487" y="1609725"/>
              <a:ext cx="308610" cy="152399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892756" y="944770"/>
              <a:ext cx="1238249" cy="147636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6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892756" y="2255410"/>
              <a:ext cx="1238249" cy="147636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6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3187906" y="2014426"/>
              <a:ext cx="209550" cy="6477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3317446" y="2593546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Blue</a:t>
              </a:r>
            </a:p>
            <a:p>
              <a:r>
                <a:rPr lang="en-US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filter</a:t>
              </a: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2357326" y="1976326"/>
              <a:ext cx="209550" cy="6477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2212546" y="2570686"/>
              <a:ext cx="137730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cm </a:t>
              </a:r>
            </a:p>
            <a:p>
              <a:r>
                <a:rPr lang="en-US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dia.</a:t>
              </a:r>
            </a:p>
            <a:p>
              <a:r>
                <a: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crylic</a:t>
              </a:r>
            </a:p>
            <a:p>
              <a:r>
                <a: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all bearing</a:t>
              </a: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4559507" y="1695449"/>
              <a:ext cx="164893" cy="1367791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4603321" y="2949781"/>
              <a:ext cx="10049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sample</a:t>
              </a: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4551886" y="1637236"/>
              <a:ext cx="3810" cy="9525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5881576" y="1957276"/>
              <a:ext cx="209550" cy="6477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6003496" y="2559256"/>
              <a:ext cx="82586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Green</a:t>
              </a:r>
            </a:p>
            <a:p>
              <a:r>
                <a:rPr lang="en-US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filter</a:t>
              </a: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1" name="Straight Connector 50"/>
            <p:cNvCxnSpPr/>
            <p:nvPr/>
          </p:nvCxnSpPr>
          <p:spPr>
            <a:xfrm flipH="1">
              <a:off x="4442460" y="1960897"/>
              <a:ext cx="27512" cy="1696703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4308046" y="3622246"/>
              <a:ext cx="1863011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Rubber gasket</a:t>
              </a:r>
            </a:p>
            <a:p>
              <a:r>
                <a:rPr lang="en-US" sz="12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(disk with hole in middle)</a:t>
              </a:r>
              <a:endPara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5" name="Straight Connector 54"/>
            <p:cNvCxnSpPr>
              <a:stCxn id="60" idx="1"/>
            </p:cNvCxnSpPr>
            <p:nvPr/>
          </p:nvCxnSpPr>
          <p:spPr>
            <a:xfrm flipH="1">
              <a:off x="2467818" y="431252"/>
              <a:ext cx="220978" cy="588764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>
              <a:stCxn id="61" idx="1"/>
            </p:cNvCxnSpPr>
            <p:nvPr/>
          </p:nvCxnSpPr>
          <p:spPr>
            <a:xfrm flipH="1">
              <a:off x="2532588" y="720812"/>
              <a:ext cx="182878" cy="443984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2688796" y="246586"/>
              <a:ext cx="29033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1/2” ID black rubber tubing</a:t>
              </a: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715466" y="536146"/>
              <a:ext cx="29033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3/8” ID black rubber tubing</a:t>
              </a: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0" name="Group 79"/>
            <p:cNvGrpSpPr/>
            <p:nvPr/>
          </p:nvGrpSpPr>
          <p:grpSpPr>
            <a:xfrm rot="5400000">
              <a:off x="-1584251" y="2686528"/>
              <a:ext cx="5592726" cy="1587762"/>
              <a:chOff x="1052623" y="4175085"/>
              <a:chExt cx="6645350" cy="2225715"/>
            </a:xfrm>
          </p:grpSpPr>
          <p:sp>
            <p:nvSpPr>
              <p:cNvPr id="72" name="Rounded Rectangle 71"/>
              <p:cNvSpPr/>
              <p:nvPr/>
            </p:nvSpPr>
            <p:spPr>
              <a:xfrm>
                <a:off x="1052623" y="4191000"/>
                <a:ext cx="6645350" cy="2209800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5550224" y="4188106"/>
                <a:ext cx="737657" cy="46009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lens</a:t>
                </a:r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74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33" t="23467" r="52000" b="26709"/>
              <a:stretch/>
            </p:blipFill>
            <p:spPr bwMode="auto">
              <a:xfrm rot="5400000">
                <a:off x="5467350" y="3889413"/>
                <a:ext cx="876300" cy="2698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5" name="TextBox 74"/>
              <p:cNvSpPr txBox="1"/>
              <p:nvPr/>
            </p:nvSpPr>
            <p:spPr>
              <a:xfrm>
                <a:off x="4931182" y="5695227"/>
                <a:ext cx="2173004" cy="517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CMOS sensor</a:t>
                </a:r>
                <a:endParaRPr lang="en-US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76" name="Picture 4" descr="Diffused White 3mm LED (25 pack)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8819" b="100000" l="38041" r="58557">
                            <a14:foregroundMark x1="42784" y1="64698" x2="42784" y2="64698"/>
                            <a14:foregroundMark x1="54742" y1="65247" x2="54742" y2="65247"/>
                            <a14:foregroundMark x1="43196" y1="91346" x2="43196" y2="91346"/>
                            <a14:foregroundMark x1="54330" y1="90797" x2="54330" y2="90797"/>
                            <a14:foregroundMark x1="42784" y1="97527" x2="42784" y2="97527"/>
                            <a14:foregroundMark x1="42784" y1="68681" x2="42784" y2="68681"/>
                            <a14:foregroundMark x1="42784" y1="72665" x2="42784" y2="72665"/>
                            <a14:foregroundMark x1="43551" y1="61507" x2="43551" y2="61507"/>
                            <a14:foregroundMark x1="43551" y1="58248" x2="43551" y2="58248"/>
                            <a14:foregroundMark x1="43551" y1="57637" x2="43551" y2="57637"/>
                            <a14:foregroundMark x1="43551" y1="56823" x2="43551" y2="56823"/>
                            <a14:foregroundMark x1="43551" y1="54786" x2="43551" y2="5478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401" t="19106" r="42743" b="27336"/>
              <a:stretch/>
            </p:blipFill>
            <p:spPr bwMode="auto">
              <a:xfrm>
                <a:off x="1981200" y="4418154"/>
                <a:ext cx="432050" cy="10952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7" name="Rectangle 76"/>
              <p:cNvSpPr/>
              <p:nvPr/>
            </p:nvSpPr>
            <p:spPr>
              <a:xfrm>
                <a:off x="1981199" y="4175085"/>
                <a:ext cx="432050" cy="243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1855519" y="5480769"/>
                <a:ext cx="67197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</a:t>
                </a:r>
                <a:r>
                  <a:rPr lang="en-US" dirty="0" smtClean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lash</a:t>
                </a:r>
              </a:p>
              <a:p>
                <a:r>
                  <a:rPr lang="en-US" dirty="0" smtClean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LED</a:t>
                </a: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2694173" y="4188474"/>
                <a:ext cx="1571766" cy="15100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lang="en-US" sz="3200" dirty="0" smtClean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mart</a:t>
                </a:r>
              </a:p>
              <a:p>
                <a:r>
                  <a:rPr lang="en-US" sz="3200" dirty="0" smtClean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phone</a:t>
                </a:r>
                <a:endParaRPr lang="en-US" sz="32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2" name="Group 91"/>
            <p:cNvGrpSpPr/>
            <p:nvPr/>
          </p:nvGrpSpPr>
          <p:grpSpPr>
            <a:xfrm rot="16200000">
              <a:off x="5054010" y="2147811"/>
              <a:ext cx="5592726" cy="1587762"/>
              <a:chOff x="1052623" y="4175085"/>
              <a:chExt cx="6645350" cy="2225715"/>
            </a:xfrm>
          </p:grpSpPr>
          <p:sp>
            <p:nvSpPr>
              <p:cNvPr id="93" name="Rounded Rectangle 92"/>
              <p:cNvSpPr/>
              <p:nvPr/>
            </p:nvSpPr>
            <p:spPr>
              <a:xfrm>
                <a:off x="1052623" y="4191000"/>
                <a:ext cx="6645350" cy="2209800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5550224" y="4188106"/>
                <a:ext cx="737657" cy="46009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lens</a:t>
                </a:r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95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33" t="23467" r="52000" b="26709"/>
              <a:stretch/>
            </p:blipFill>
            <p:spPr bwMode="auto">
              <a:xfrm rot="5400000">
                <a:off x="5467350" y="3889413"/>
                <a:ext cx="876300" cy="2698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6" name="TextBox 95"/>
              <p:cNvSpPr txBox="1"/>
              <p:nvPr/>
            </p:nvSpPr>
            <p:spPr>
              <a:xfrm>
                <a:off x="4931182" y="5695227"/>
                <a:ext cx="2173004" cy="517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CMOS sensor</a:t>
                </a:r>
                <a:endParaRPr lang="en-US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97" name="Picture 4" descr="Diffused White 3mm LED (25 pack)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8819" b="100000" l="38041" r="58557">
                            <a14:foregroundMark x1="42784" y1="64698" x2="42784" y2="64698"/>
                            <a14:foregroundMark x1="54742" y1="65247" x2="54742" y2="65247"/>
                            <a14:foregroundMark x1="43196" y1="91346" x2="43196" y2="91346"/>
                            <a14:foregroundMark x1="54330" y1="90797" x2="54330" y2="90797"/>
                            <a14:foregroundMark x1="42784" y1="97527" x2="42784" y2="97527"/>
                            <a14:foregroundMark x1="42784" y1="68681" x2="42784" y2="68681"/>
                            <a14:foregroundMark x1="42784" y1="72665" x2="42784" y2="72665"/>
                            <a14:foregroundMark x1="43551" y1="61507" x2="43551" y2="61507"/>
                            <a14:foregroundMark x1="43551" y1="58248" x2="43551" y2="58248"/>
                            <a14:foregroundMark x1="43551" y1="57637" x2="43551" y2="57637"/>
                            <a14:foregroundMark x1="43551" y1="56823" x2="43551" y2="56823"/>
                            <a14:foregroundMark x1="43551" y1="54786" x2="43551" y2="5478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401" t="19106" r="42743" b="27336"/>
              <a:stretch/>
            </p:blipFill>
            <p:spPr bwMode="auto">
              <a:xfrm>
                <a:off x="1981200" y="4418154"/>
                <a:ext cx="432050" cy="10952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8" name="Rectangle 97"/>
              <p:cNvSpPr/>
              <p:nvPr/>
            </p:nvSpPr>
            <p:spPr>
              <a:xfrm>
                <a:off x="1981199" y="4175085"/>
                <a:ext cx="432050" cy="243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1855519" y="5480769"/>
                <a:ext cx="67197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</a:t>
                </a:r>
                <a:r>
                  <a:rPr lang="en-US" dirty="0" smtClean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lash</a:t>
                </a:r>
              </a:p>
              <a:p>
                <a:r>
                  <a:rPr lang="en-US" dirty="0" smtClean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LED</a:t>
                </a:r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2694173" y="4188474"/>
                <a:ext cx="1571766" cy="15100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lang="en-US" sz="3200" dirty="0" smtClean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mart</a:t>
                </a:r>
              </a:p>
              <a:p>
                <a:r>
                  <a:rPr lang="en-US" sz="3200" dirty="0" smtClean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phone</a:t>
                </a:r>
                <a:endParaRPr lang="en-US" sz="32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85" name="Group 184"/>
            <p:cNvGrpSpPr/>
            <p:nvPr/>
          </p:nvGrpSpPr>
          <p:grpSpPr>
            <a:xfrm>
              <a:off x="1912620" y="1335405"/>
              <a:ext cx="1118235" cy="657225"/>
              <a:chOff x="1912620" y="1335405"/>
              <a:chExt cx="1118235" cy="657225"/>
            </a:xfrm>
          </p:grpSpPr>
          <p:grpSp>
            <p:nvGrpSpPr>
              <p:cNvPr id="180" name="Group 179"/>
              <p:cNvGrpSpPr/>
              <p:nvPr/>
            </p:nvGrpSpPr>
            <p:grpSpPr>
              <a:xfrm>
                <a:off x="1912620" y="1335405"/>
                <a:ext cx="1118235" cy="333375"/>
                <a:chOff x="1912620" y="1335405"/>
                <a:chExt cx="1118235" cy="333375"/>
              </a:xfrm>
            </p:grpSpPr>
            <p:cxnSp>
              <p:nvCxnSpPr>
                <p:cNvPr id="103" name="Straight Connector 102"/>
                <p:cNvCxnSpPr/>
                <p:nvPr/>
              </p:nvCxnSpPr>
              <p:spPr>
                <a:xfrm flipV="1">
                  <a:off x="1912620" y="1464945"/>
                  <a:ext cx="207645" cy="20383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/>
                <p:nvPr/>
              </p:nvCxnSpPr>
              <p:spPr>
                <a:xfrm flipV="1">
                  <a:off x="2112645" y="1335405"/>
                  <a:ext cx="710565" cy="13144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flipV="1">
                  <a:off x="2813685" y="1337310"/>
                  <a:ext cx="217170" cy="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4" name="Straight Connector 123"/>
              <p:cNvCxnSpPr/>
              <p:nvPr/>
            </p:nvCxnSpPr>
            <p:spPr>
              <a:xfrm>
                <a:off x="1912620" y="1666875"/>
                <a:ext cx="192405" cy="1943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>
                <a:off x="2105025" y="1863090"/>
                <a:ext cx="733425" cy="12763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>
                <a:off x="2842260" y="1990723"/>
                <a:ext cx="188595" cy="190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6" name="Group 185"/>
            <p:cNvGrpSpPr/>
            <p:nvPr/>
          </p:nvGrpSpPr>
          <p:grpSpPr>
            <a:xfrm>
              <a:off x="4575810" y="1346835"/>
              <a:ext cx="1118235" cy="657225"/>
              <a:chOff x="1912620" y="1335405"/>
              <a:chExt cx="1118235" cy="657225"/>
            </a:xfrm>
          </p:grpSpPr>
          <p:grpSp>
            <p:nvGrpSpPr>
              <p:cNvPr id="187" name="Group 186"/>
              <p:cNvGrpSpPr/>
              <p:nvPr/>
            </p:nvGrpSpPr>
            <p:grpSpPr>
              <a:xfrm>
                <a:off x="1912620" y="1335405"/>
                <a:ext cx="1118235" cy="333375"/>
                <a:chOff x="1912620" y="1335405"/>
                <a:chExt cx="1118235" cy="333375"/>
              </a:xfrm>
            </p:grpSpPr>
            <p:cxnSp>
              <p:nvCxnSpPr>
                <p:cNvPr id="191" name="Straight Connector 190"/>
                <p:cNvCxnSpPr/>
                <p:nvPr/>
              </p:nvCxnSpPr>
              <p:spPr>
                <a:xfrm flipV="1">
                  <a:off x="1912620" y="1464945"/>
                  <a:ext cx="207645" cy="203835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/>
              </p:nvCxnSpPr>
              <p:spPr>
                <a:xfrm flipV="1">
                  <a:off x="2112645" y="1335405"/>
                  <a:ext cx="710565" cy="131445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/>
                <p:cNvCxnSpPr/>
                <p:nvPr/>
              </p:nvCxnSpPr>
              <p:spPr>
                <a:xfrm flipV="1">
                  <a:off x="2813685" y="1337310"/>
                  <a:ext cx="217170" cy="2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8" name="Straight Connector 187"/>
              <p:cNvCxnSpPr/>
              <p:nvPr/>
            </p:nvCxnSpPr>
            <p:spPr>
              <a:xfrm>
                <a:off x="1912620" y="1666875"/>
                <a:ext cx="192405" cy="19431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/>
              <p:cNvCxnSpPr/>
              <p:nvPr/>
            </p:nvCxnSpPr>
            <p:spPr>
              <a:xfrm>
                <a:off x="2105025" y="1863090"/>
                <a:ext cx="733425" cy="127635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/>
              <p:cNvCxnSpPr/>
              <p:nvPr/>
            </p:nvCxnSpPr>
            <p:spPr>
              <a:xfrm>
                <a:off x="2842260" y="1990723"/>
                <a:ext cx="188595" cy="1907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4" name="Group 193"/>
            <p:cNvGrpSpPr/>
            <p:nvPr/>
          </p:nvGrpSpPr>
          <p:grpSpPr>
            <a:xfrm flipH="1">
              <a:off x="3396615" y="1352550"/>
              <a:ext cx="1118235" cy="657225"/>
              <a:chOff x="1912620" y="1335405"/>
              <a:chExt cx="1118235" cy="657225"/>
            </a:xfrm>
          </p:grpSpPr>
          <p:grpSp>
            <p:nvGrpSpPr>
              <p:cNvPr id="195" name="Group 194"/>
              <p:cNvGrpSpPr/>
              <p:nvPr/>
            </p:nvGrpSpPr>
            <p:grpSpPr>
              <a:xfrm>
                <a:off x="1912620" y="1335405"/>
                <a:ext cx="1118235" cy="333375"/>
                <a:chOff x="1912620" y="1335405"/>
                <a:chExt cx="1118235" cy="333375"/>
              </a:xfrm>
            </p:grpSpPr>
            <p:cxnSp>
              <p:nvCxnSpPr>
                <p:cNvPr id="199" name="Straight Connector 198"/>
                <p:cNvCxnSpPr/>
                <p:nvPr/>
              </p:nvCxnSpPr>
              <p:spPr>
                <a:xfrm flipV="1">
                  <a:off x="1912620" y="1464945"/>
                  <a:ext cx="207645" cy="203835"/>
                </a:xfrm>
                <a:prstGeom prst="line">
                  <a:avLst/>
                </a:prstGeom>
                <a:ln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/>
              </p:nvCxnSpPr>
              <p:spPr>
                <a:xfrm flipV="1">
                  <a:off x="2112645" y="1335405"/>
                  <a:ext cx="710565" cy="131445"/>
                </a:xfrm>
                <a:prstGeom prst="line">
                  <a:avLst/>
                </a:prstGeom>
                <a:ln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Straight Connector 200"/>
                <p:cNvCxnSpPr/>
                <p:nvPr/>
              </p:nvCxnSpPr>
              <p:spPr>
                <a:xfrm flipV="1">
                  <a:off x="2813685" y="1337310"/>
                  <a:ext cx="217170" cy="2"/>
                </a:xfrm>
                <a:prstGeom prst="line">
                  <a:avLst/>
                </a:prstGeom>
                <a:ln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96" name="Straight Connector 195"/>
              <p:cNvCxnSpPr/>
              <p:nvPr/>
            </p:nvCxnSpPr>
            <p:spPr>
              <a:xfrm>
                <a:off x="1912620" y="1666875"/>
                <a:ext cx="192405" cy="194310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>
              <a:xfrm>
                <a:off x="2105025" y="1863090"/>
                <a:ext cx="733425" cy="127635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>
              <a:xfrm>
                <a:off x="2842260" y="1990723"/>
                <a:ext cx="188595" cy="1907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3" name="Group 212"/>
            <p:cNvGrpSpPr/>
            <p:nvPr/>
          </p:nvGrpSpPr>
          <p:grpSpPr>
            <a:xfrm flipH="1">
              <a:off x="6059805" y="1331595"/>
              <a:ext cx="1118235" cy="657225"/>
              <a:chOff x="1912620" y="1335405"/>
              <a:chExt cx="1118235" cy="657225"/>
            </a:xfrm>
          </p:grpSpPr>
          <p:grpSp>
            <p:nvGrpSpPr>
              <p:cNvPr id="214" name="Group 213"/>
              <p:cNvGrpSpPr/>
              <p:nvPr/>
            </p:nvGrpSpPr>
            <p:grpSpPr>
              <a:xfrm>
                <a:off x="1912620" y="1335405"/>
                <a:ext cx="1118235" cy="333375"/>
                <a:chOff x="1912620" y="1335405"/>
                <a:chExt cx="1118235" cy="333375"/>
              </a:xfrm>
            </p:grpSpPr>
            <p:cxnSp>
              <p:nvCxnSpPr>
                <p:cNvPr id="218" name="Straight Connector 217"/>
                <p:cNvCxnSpPr/>
                <p:nvPr/>
              </p:nvCxnSpPr>
              <p:spPr>
                <a:xfrm flipV="1">
                  <a:off x="1912620" y="1464945"/>
                  <a:ext cx="207645" cy="203835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9" name="Straight Connector 218"/>
                <p:cNvCxnSpPr/>
                <p:nvPr/>
              </p:nvCxnSpPr>
              <p:spPr>
                <a:xfrm flipV="1">
                  <a:off x="2112645" y="1335405"/>
                  <a:ext cx="710565" cy="131445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" name="Straight Connector 219"/>
                <p:cNvCxnSpPr/>
                <p:nvPr/>
              </p:nvCxnSpPr>
              <p:spPr>
                <a:xfrm flipV="1">
                  <a:off x="2813685" y="1337310"/>
                  <a:ext cx="217170" cy="2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15" name="Straight Connector 214"/>
              <p:cNvCxnSpPr/>
              <p:nvPr/>
            </p:nvCxnSpPr>
            <p:spPr>
              <a:xfrm>
                <a:off x="1912620" y="1666875"/>
                <a:ext cx="192405" cy="19431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/>
              <p:cNvCxnSpPr/>
              <p:nvPr/>
            </p:nvCxnSpPr>
            <p:spPr>
              <a:xfrm>
                <a:off x="2105025" y="1863090"/>
                <a:ext cx="733425" cy="127635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/>
              <p:cNvCxnSpPr/>
              <p:nvPr/>
            </p:nvCxnSpPr>
            <p:spPr>
              <a:xfrm>
                <a:off x="2842260" y="1990723"/>
                <a:ext cx="188595" cy="1907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73874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6946" y="274638"/>
            <a:ext cx="5519853" cy="1143000"/>
          </a:xfrm>
        </p:spPr>
        <p:txBody>
          <a:bodyPr/>
          <a:lstStyle/>
          <a:p>
            <a:r>
              <a:rPr lang="en-US" dirty="0" smtClean="0"/>
              <a:t>Optics for &lt; $1  ?</a:t>
            </a:r>
            <a:endParaRPr lang="en-US" dirty="0"/>
          </a:p>
        </p:txBody>
      </p:sp>
      <p:pic>
        <p:nvPicPr>
          <p:cNvPr id="178178" name="Picture 2" descr="https://images-na.ssl-images-amazon.com/images/I/61TM5rOVvML._SL1000_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0380"/>
          <a:stretch/>
        </p:blipFill>
        <p:spPr bwMode="auto">
          <a:xfrm>
            <a:off x="4187282" y="2955072"/>
            <a:ext cx="4956717" cy="390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187281" y="1763435"/>
            <a:ext cx="49567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mm </a:t>
            </a:r>
            <a:r>
              <a:rPr 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glass beads </a:t>
            </a:r>
          </a:p>
          <a:p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$0.001 / each</a:t>
            </a:r>
          </a:p>
          <a:p>
            <a:r>
              <a:rPr lang="en-US" sz="1600" b="1" dirty="0" smtClean="0">
                <a:solidFill>
                  <a:prstClr val="black"/>
                </a:solidFill>
              </a:rPr>
              <a:t>https</a:t>
            </a:r>
            <a:r>
              <a:rPr lang="en-US" sz="1600" b="1" dirty="0">
                <a:solidFill>
                  <a:prstClr val="black"/>
                </a:solidFill>
              </a:rPr>
              <a:t>://www.amazon.com/gp/product/B074C4FPWK/</a:t>
            </a:r>
          </a:p>
        </p:txBody>
      </p:sp>
      <p:pic>
        <p:nvPicPr>
          <p:cNvPr id="178182" name="Picture 6" descr="Fiber to Fiber Coupl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 rot="16200000">
            <a:off x="606231" y="436563"/>
            <a:ext cx="2619375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Fiber to Fiber Coupl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 rot="16200000">
            <a:off x="606231" y="4356890"/>
            <a:ext cx="2619375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>
            <a:off x="1915918" y="2722496"/>
            <a:ext cx="1" cy="1300952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1309771" y="2722496"/>
            <a:ext cx="1" cy="1300952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2555998" y="2722496"/>
            <a:ext cx="1" cy="1300952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4893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of Methods Development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35620" y="2319454"/>
            <a:ext cx="822959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4400" dirty="0" smtClean="0">
                <a:solidFill>
                  <a:srgbClr val="C00000"/>
                </a:solidFill>
                <a:latin typeface="Arial"/>
              </a:rPr>
              <a:t>  Impossible</a:t>
            </a:r>
            <a:r>
              <a:rPr lang="en-US" sz="4400" dirty="0" smtClean="0">
                <a:solidFill>
                  <a:prstClr val="black"/>
                </a:solidFill>
                <a:latin typeface="Arial"/>
              </a:rPr>
              <a:t> → </a:t>
            </a:r>
            <a:r>
              <a:rPr lang="en-US" sz="4400" dirty="0">
                <a:solidFill>
                  <a:srgbClr val="006C00"/>
                </a:solidFill>
                <a:latin typeface="Arial"/>
              </a:rPr>
              <a:t>E</a:t>
            </a:r>
            <a:r>
              <a:rPr lang="en-US" sz="4400" dirty="0" smtClean="0">
                <a:solidFill>
                  <a:srgbClr val="006C00"/>
                </a:solidFill>
                <a:latin typeface="Arial"/>
              </a:rPr>
              <a:t>xpensive</a:t>
            </a:r>
          </a:p>
          <a:p>
            <a:pPr marL="342900" indent="-342900">
              <a:buFontTx/>
              <a:buAutoNum type="arabicPeriod"/>
            </a:pPr>
            <a:endParaRPr lang="en-US" sz="2000" dirty="0" smtClean="0">
              <a:solidFill>
                <a:prstClr val="black"/>
              </a:solidFill>
              <a:latin typeface="Arial"/>
            </a:endParaRPr>
          </a:p>
          <a:p>
            <a:pPr marL="342900" indent="-342900">
              <a:buFontTx/>
              <a:buAutoNum type="arabicPeriod"/>
            </a:pPr>
            <a:endParaRPr lang="en-US" sz="2000" dirty="0">
              <a:solidFill>
                <a:prstClr val="black"/>
              </a:solidFill>
              <a:latin typeface="Arial"/>
            </a:endParaRPr>
          </a:p>
          <a:p>
            <a:pPr marL="342900" indent="-342900">
              <a:buFontTx/>
              <a:buAutoNum type="arabicPeriod"/>
            </a:pPr>
            <a:r>
              <a:rPr lang="en-US" sz="4400" dirty="0" smtClean="0">
                <a:solidFill>
                  <a:srgbClr val="C00000"/>
                </a:solidFill>
                <a:latin typeface="Arial"/>
              </a:rPr>
              <a:t>   Expensive</a:t>
            </a:r>
            <a:r>
              <a:rPr lang="en-US" sz="4400" dirty="0" smtClean="0">
                <a:solidFill>
                  <a:prstClr val="black"/>
                </a:solidFill>
                <a:latin typeface="Arial"/>
              </a:rPr>
              <a:t> → </a:t>
            </a:r>
            <a:r>
              <a:rPr lang="en-US" sz="4400" dirty="0">
                <a:solidFill>
                  <a:srgbClr val="006C00"/>
                </a:solidFill>
                <a:latin typeface="Arial"/>
              </a:rPr>
              <a:t>C</a:t>
            </a:r>
            <a:r>
              <a:rPr lang="en-US" sz="4400" dirty="0" smtClean="0">
                <a:solidFill>
                  <a:srgbClr val="006C00"/>
                </a:solidFill>
                <a:latin typeface="Arial"/>
              </a:rPr>
              <a:t>heaper</a:t>
            </a:r>
          </a:p>
          <a:p>
            <a:pPr lvl="1"/>
            <a:r>
              <a:rPr lang="en-US" sz="4400" dirty="0" smtClean="0">
                <a:solidFill>
                  <a:srgbClr val="006C00"/>
                </a:solidFill>
                <a:latin typeface="Arial"/>
              </a:rPr>
              <a:t>    </a:t>
            </a:r>
            <a:r>
              <a:rPr lang="en-US" sz="4400" dirty="0" smtClean="0">
                <a:solidFill>
                  <a:srgbClr val="C00000"/>
                </a:solidFill>
                <a:latin typeface="Arial"/>
              </a:rPr>
              <a:t>    Difficult </a:t>
            </a:r>
            <a:r>
              <a:rPr lang="en-US" sz="4400" dirty="0" smtClean="0">
                <a:solidFill>
                  <a:srgbClr val="006C00"/>
                </a:solidFill>
                <a:latin typeface="Arial"/>
              </a:rPr>
              <a:t>→ Easier</a:t>
            </a:r>
            <a:endParaRPr lang="en-US" sz="4400" dirty="0">
              <a:solidFill>
                <a:srgbClr val="006C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201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latin typeface="+mj-lt"/>
                <a:cs typeface="Arial" panose="020B0604020202020204" pitchFamily="34" charset="0"/>
              </a:rPr>
              <a:t>Critical Challenges in Structural Biology</a:t>
            </a:r>
            <a:endParaRPr lang="en-US" sz="36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8587" y="1342067"/>
            <a:ext cx="832329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400" dirty="0" smtClean="0">
                <a:solidFill>
                  <a:srgbClr val="C00000"/>
                </a:solidFill>
                <a:latin typeface="Arial"/>
              </a:rPr>
              <a:t>$$$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006C00"/>
                </a:solidFill>
                <a:latin typeface="Arial"/>
              </a:rPr>
              <a:t>Predicting crystallization outcomes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prstClr val="black"/>
                </a:solidFill>
                <a:latin typeface="Arial"/>
              </a:rPr>
              <a:t>Getting crystals to diffract better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prstClr val="black"/>
                </a:solidFill>
                <a:latin typeface="Arial"/>
              </a:rPr>
              <a:t>Is the ligand there or not?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prstClr val="black"/>
                </a:solidFill>
                <a:latin typeface="Arial"/>
              </a:rPr>
              <a:t>Anisotropic diffraction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prstClr val="black"/>
                </a:solidFill>
                <a:latin typeface="Arial"/>
              </a:rPr>
              <a:t>Radiation damage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prstClr val="black"/>
                </a:solidFill>
                <a:latin typeface="Arial"/>
              </a:rPr>
              <a:t>Phase problem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prstClr val="black"/>
                </a:solidFill>
                <a:latin typeface="Arial"/>
              </a:rPr>
              <a:t>Metals (anaerobic)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prstClr val="black"/>
                </a:solidFill>
                <a:latin typeface="Arial"/>
              </a:rPr>
              <a:t>What 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is “resolution”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prstClr val="black"/>
                </a:solidFill>
                <a:latin typeface="Arial"/>
              </a:rPr>
              <a:t>Serial 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crystallography (processing)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prstClr val="black"/>
                </a:solidFill>
                <a:latin typeface="Arial"/>
              </a:rPr>
              <a:t>Non-isomorphism &amp; multi-crystal </a:t>
            </a:r>
            <a:r>
              <a:rPr lang="en-US" sz="2800" dirty="0" smtClean="0">
                <a:solidFill>
                  <a:prstClr val="black"/>
                </a:solidFill>
                <a:latin typeface="Arial"/>
              </a:rPr>
              <a:t>methods</a:t>
            </a:r>
            <a:endParaRPr lang="en-US" sz="28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51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/>
          <a:lstStyle/>
          <a:p>
            <a:r>
              <a:rPr lang="en-US" b="1" dirty="0" smtClean="0"/>
              <a:t>If I had a trillion dollars …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9616" y="2911970"/>
            <a:ext cx="6044383" cy="32881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/>
              <a:t>Re-do all structures in PDB</a:t>
            </a:r>
          </a:p>
          <a:p>
            <a:pPr marL="0" indent="0">
              <a:buNone/>
            </a:pPr>
            <a:r>
              <a:rPr lang="en-US" dirty="0" smtClean="0"/>
              <a:t>Buy Google</a:t>
            </a:r>
          </a:p>
          <a:p>
            <a:pPr marL="0" indent="0">
              <a:buNone/>
            </a:pPr>
            <a:r>
              <a:rPr lang="en-US" dirty="0" smtClean="0"/>
              <a:t>Buy Facebook</a:t>
            </a:r>
          </a:p>
          <a:p>
            <a:pPr marL="0" indent="0">
              <a:buNone/>
            </a:pPr>
            <a:r>
              <a:rPr lang="en-US" dirty="0" smtClean="0"/>
              <a:t>10 </a:t>
            </a:r>
            <a:r>
              <a:rPr lang="en-US" dirty="0" err="1" smtClean="0"/>
              <a:t>zettaflops</a:t>
            </a:r>
            <a:endParaRPr lang="en-US" dirty="0" smtClean="0"/>
          </a:p>
          <a:p>
            <a:pPr marL="0" indent="0">
              <a:buNone/>
            </a:pPr>
            <a:r>
              <a:rPr lang="en-US" b="1" dirty="0" smtClean="0">
                <a:solidFill>
                  <a:srgbClr val="006C00"/>
                </a:solidFill>
              </a:rPr>
              <a:t>Success? → impact?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19919" y="2911970"/>
            <a:ext cx="2277954" cy="3288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prstClr val="black"/>
                </a:solidFill>
              </a:rPr>
              <a:t>$ 500 M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prstClr val="black"/>
                </a:solidFill>
              </a:rPr>
              <a:t>$ 131 B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prstClr val="black"/>
                </a:solidFill>
              </a:rPr>
              <a:t>$ 527 B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prstClr val="black"/>
                </a:solidFill>
              </a:rPr>
              <a:t>$ 335 B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prstClr val="black"/>
                </a:solidFill>
              </a:rPr>
              <a:t>$  1.0 T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70455" y="1508758"/>
            <a:ext cx="66030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6C00"/>
                </a:solidFill>
                <a:latin typeface="Arial"/>
              </a:rPr>
              <a:t>Predict crystallization conditions</a:t>
            </a:r>
          </a:p>
          <a:p>
            <a:pPr algn="ctr"/>
            <a:r>
              <a:rPr lang="en-US" sz="3200" b="1" dirty="0" smtClean="0">
                <a:solidFill>
                  <a:srgbClr val="006C00"/>
                </a:solidFill>
                <a:latin typeface="Arial"/>
              </a:rPr>
              <a:t>from sequence</a:t>
            </a:r>
            <a:endParaRPr lang="en-US" sz="3200" b="1" dirty="0">
              <a:solidFill>
                <a:srgbClr val="006C00"/>
              </a:solidFill>
              <a:latin typeface="Arial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758283" y="5252224"/>
            <a:ext cx="173959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8059" y="2911970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6C00"/>
                </a:solidFill>
                <a:latin typeface="Arial"/>
              </a:rPr>
              <a:t>10x</a:t>
            </a:r>
            <a:endParaRPr lang="en-US" sz="3200" b="1" dirty="0">
              <a:solidFill>
                <a:srgbClr val="006C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482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/>
          <a:lstStyle/>
          <a:p>
            <a:r>
              <a:rPr lang="en-US" b="1" dirty="0" smtClean="0"/>
              <a:t>If I had a trillion dollars …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7424" y="2354420"/>
            <a:ext cx="7348655" cy="43363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/>
              <a:t>10</a:t>
            </a:r>
            <a:r>
              <a:rPr lang="en-US" baseline="30000" dirty="0" smtClean="0"/>
              <a:t>21</a:t>
            </a:r>
            <a:r>
              <a:rPr lang="en-US" dirty="0" smtClean="0"/>
              <a:t> flops ( $0.03 / </a:t>
            </a:r>
            <a:r>
              <a:rPr lang="en-US" dirty="0" err="1"/>
              <a:t>G</a:t>
            </a:r>
            <a:r>
              <a:rPr lang="en-US" dirty="0" err="1" smtClean="0"/>
              <a:t>flop</a:t>
            </a:r>
            <a:r>
              <a:rPr lang="en-US" dirty="0" smtClean="0"/>
              <a:t> )</a:t>
            </a:r>
          </a:p>
          <a:p>
            <a:pPr marL="0" indent="0">
              <a:buNone/>
            </a:pPr>
            <a:r>
              <a:rPr lang="en-US" dirty="0" smtClean="0"/>
              <a:t>5 CPU*min per guess: (</a:t>
            </a:r>
            <a:r>
              <a:rPr lang="en-US" dirty="0" err="1" smtClean="0"/>
              <a:t>autobuild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r>
              <a:rPr lang="en-US" dirty="0"/>
              <a:t>2 phase values / </a:t>
            </a:r>
            <a:r>
              <a:rPr lang="en-US" dirty="0" err="1"/>
              <a:t>hkl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1 year run time</a:t>
            </a:r>
          </a:p>
          <a:p>
            <a:pPr marL="0" indent="0">
              <a:buNone/>
            </a:pPr>
            <a:r>
              <a:rPr lang="en-US" dirty="0" smtClean="0"/>
              <a:t>89 </a:t>
            </a:r>
            <a:r>
              <a:rPr lang="en-US" dirty="0" err="1"/>
              <a:t>hkls</a:t>
            </a:r>
            <a:r>
              <a:rPr lang="en-US" dirty="0"/>
              <a:t> = 10</a:t>
            </a:r>
            <a:r>
              <a:rPr lang="en-US" baseline="30000" dirty="0"/>
              <a:t>27</a:t>
            </a:r>
            <a:r>
              <a:rPr lang="en-US" dirty="0"/>
              <a:t> combinations</a:t>
            </a:r>
          </a:p>
          <a:p>
            <a:pPr marL="0" indent="0">
              <a:buNone/>
            </a:pPr>
            <a:r>
              <a:rPr lang="en-US" dirty="0" smtClean="0"/>
              <a:t>50 Å cell, P2</a:t>
            </a:r>
            <a:r>
              <a:rPr lang="en-US" baseline="-25000" dirty="0"/>
              <a:t>1</a:t>
            </a:r>
            <a:r>
              <a:rPr lang="en-US" dirty="0" smtClean="0"/>
              <a:t>2</a:t>
            </a:r>
            <a:r>
              <a:rPr lang="en-US" baseline="-25000" dirty="0" smtClean="0"/>
              <a:t>1</a:t>
            </a:r>
            <a:r>
              <a:rPr lang="en-US" dirty="0" smtClean="0"/>
              <a:t>2</a:t>
            </a:r>
            <a:r>
              <a:rPr lang="en-US" baseline="-25000" dirty="0" smtClean="0"/>
              <a:t>1</a:t>
            </a:r>
            <a:r>
              <a:rPr lang="en-US" dirty="0" smtClean="0"/>
              <a:t> → 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10 Å resolution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6C00"/>
                </a:solidFill>
              </a:rPr>
              <a:t>Success? → impact</a:t>
            </a:r>
            <a:r>
              <a:rPr lang="en-US" b="1" dirty="0" smtClean="0">
                <a:solidFill>
                  <a:srgbClr val="006C00"/>
                </a:solidFill>
              </a:rPr>
              <a:t>?</a:t>
            </a:r>
            <a:endParaRPr lang="en-US" b="1" dirty="0">
              <a:solidFill>
                <a:srgbClr val="006C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94963" y="1129624"/>
            <a:ext cx="435407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6C00"/>
                </a:solidFill>
                <a:latin typeface="Arial"/>
              </a:rPr>
              <a:t>Solve Phase Problem</a:t>
            </a:r>
          </a:p>
          <a:p>
            <a:pPr algn="ctr"/>
            <a:r>
              <a:rPr lang="en-US" sz="3200" b="1" dirty="0">
                <a:solidFill>
                  <a:srgbClr val="006C00"/>
                </a:solidFill>
                <a:latin typeface="Arial"/>
              </a:rPr>
              <a:t>(</a:t>
            </a:r>
            <a:r>
              <a:rPr lang="en-US" sz="3200" b="1" dirty="0" smtClean="0">
                <a:solidFill>
                  <a:srgbClr val="006C00"/>
                </a:solidFill>
                <a:latin typeface="Arial"/>
              </a:rPr>
              <a:t>brute force)</a:t>
            </a:r>
            <a:endParaRPr lang="en-US" sz="3200" b="1" dirty="0">
              <a:solidFill>
                <a:srgbClr val="006C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95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Magic Microscope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21789" y="1598540"/>
            <a:ext cx="785008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Visualize a single molecule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spatial resolution 1 Å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temporal resolution: ~100 fs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same molecule indefinitely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damage to molecule/patient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Ability to tap / tug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Handheld &amp; common</a:t>
            </a:r>
          </a:p>
          <a:p>
            <a:r>
              <a:rPr lang="en-US" sz="3200" dirty="0" smtClean="0">
                <a:solidFill>
                  <a:srgbClr val="006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Q: what would you look at first?</a:t>
            </a:r>
          </a:p>
          <a:p>
            <a:r>
              <a:rPr lang="en-US" sz="3200" dirty="0" smtClean="0">
                <a:solidFill>
                  <a:srgbClr val="006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Q2: how long before end of disease?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828831" y="4504507"/>
            <a:ext cx="1492716" cy="864191"/>
            <a:chOff x="6018398" y="4459903"/>
            <a:chExt cx="1492716" cy="864191"/>
          </a:xfrm>
        </p:grpSpPr>
        <p:sp>
          <p:nvSpPr>
            <p:cNvPr id="4" name="TextBox 3"/>
            <p:cNvSpPr txBox="1"/>
            <p:nvPr/>
          </p:nvSpPr>
          <p:spPr>
            <a:xfrm rot="21091021">
              <a:off x="6018398" y="4459903"/>
              <a:ext cx="14927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C00000"/>
                  </a:solidFill>
                  <a:latin typeface="Comic Sans MS" panose="030F0702030302020204" pitchFamily="66" charset="0"/>
                </a:rPr>
                <a:t>second</a:t>
              </a:r>
              <a:endParaRPr lang="en-US" sz="3200" dirty="0">
                <a:solidFill>
                  <a:srgbClr val="C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" name="Freeform 4"/>
            <p:cNvSpPr/>
            <p:nvPr/>
          </p:nvSpPr>
          <p:spPr>
            <a:xfrm>
              <a:off x="6146157" y="5265960"/>
              <a:ext cx="618599" cy="58134"/>
            </a:xfrm>
            <a:custGeom>
              <a:avLst/>
              <a:gdLst>
                <a:gd name="connsiteX0" fmla="*/ 1018572 w 1018572"/>
                <a:gd name="connsiteY0" fmla="*/ 116268 h 116268"/>
                <a:gd name="connsiteX1" fmla="*/ 497711 w 1018572"/>
                <a:gd name="connsiteY1" fmla="*/ 521 h 116268"/>
                <a:gd name="connsiteX2" fmla="*/ 0 w 1018572"/>
                <a:gd name="connsiteY2" fmla="*/ 81544 h 116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8572" h="116268">
                  <a:moveTo>
                    <a:pt x="1018572" y="116268"/>
                  </a:moveTo>
                  <a:cubicBezTo>
                    <a:pt x="843022" y="61288"/>
                    <a:pt x="667473" y="6308"/>
                    <a:pt x="497711" y="521"/>
                  </a:cubicBezTo>
                  <a:cubicBezTo>
                    <a:pt x="327949" y="-5266"/>
                    <a:pt x="163974" y="38139"/>
                    <a:pt x="0" y="81544"/>
                  </a:cubicBezTo>
                </a:path>
              </a:pathLst>
            </a:custGeom>
            <a:noFill/>
            <a:ln w="57150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893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The last Å</a:t>
            </a:r>
            <a:b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 prediction and observation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7" b="-8777"/>
          <a:stretch/>
        </p:blipFill>
        <p:spPr>
          <a:xfrm>
            <a:off x="0" y="1600200"/>
            <a:ext cx="9144000" cy="625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98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65829" y="2438400"/>
            <a:ext cx="42434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R1 &lt; 2*</a:t>
            </a:r>
            <a:r>
              <a:rPr lang="en-US" sz="5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54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sigma</a:t>
            </a:r>
            <a:endParaRPr lang="en-US" sz="5400" baseline="-25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3428" y="1712685"/>
            <a:ext cx="6862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Publication criterion for chemical crystallography: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6627" y="3722914"/>
            <a:ext cx="760977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R1 		=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44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vs F</a:t>
            </a:r>
            <a:r>
              <a:rPr lang="en-US" sz="44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I/</a:t>
            </a:r>
            <a:r>
              <a:rPr lang="el-GR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(I) &gt; 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44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sigma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= &lt;</a:t>
            </a:r>
            <a:r>
              <a:rPr lang="el-GR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(I)&gt;/&lt;I&gt;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8628" y="5558972"/>
            <a:ext cx="7295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PDB entries that pass this test!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Holton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(2014)  "The R-factor gap",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FEBS J.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281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4046-4060. 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676401"/>
          </a:xfrm>
        </p:spPr>
        <p:txBody>
          <a:bodyPr/>
          <a:lstStyle/>
          <a:p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R-factor Gap </a:t>
            </a:r>
            <a:b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small vs macro molecules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29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9171"/>
            <a:ext cx="9144000" cy="60588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914400"/>
            <a:ext cx="2981325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4000" b="1" baseline="-25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0.04</a:t>
            </a:r>
            <a:endParaRPr lang="en-US" sz="4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4000" b="1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= 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0.05</a:t>
            </a:r>
            <a:endParaRPr lang="en-US" sz="4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4000" b="1" baseline="-25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3.5 Å </a:t>
            </a:r>
          </a:p>
        </p:txBody>
      </p:sp>
      <p:sp>
        <p:nvSpPr>
          <p:cNvPr id="8" name="Freeform 7"/>
          <p:cNvSpPr/>
          <p:nvPr/>
        </p:nvSpPr>
        <p:spPr>
          <a:xfrm>
            <a:off x="4283765" y="542926"/>
            <a:ext cx="3644505" cy="1565542"/>
          </a:xfrm>
          <a:custGeom>
            <a:avLst/>
            <a:gdLst>
              <a:gd name="connsiteX0" fmla="*/ 0 w 3644505"/>
              <a:gd name="connsiteY0" fmla="*/ 79513 h 1263641"/>
              <a:gd name="connsiteX1" fmla="*/ 159026 w 3644505"/>
              <a:gd name="connsiteY1" fmla="*/ 447261 h 1263641"/>
              <a:gd name="connsiteX2" fmla="*/ 616226 w 3644505"/>
              <a:gd name="connsiteY2" fmla="*/ 695739 h 1263641"/>
              <a:gd name="connsiteX3" fmla="*/ 1451113 w 3644505"/>
              <a:gd name="connsiteY3" fmla="*/ 1133061 h 1263641"/>
              <a:gd name="connsiteX4" fmla="*/ 2146852 w 3644505"/>
              <a:gd name="connsiteY4" fmla="*/ 1222513 h 1263641"/>
              <a:gd name="connsiteX5" fmla="*/ 2773018 w 3644505"/>
              <a:gd name="connsiteY5" fmla="*/ 1182757 h 1263641"/>
              <a:gd name="connsiteX6" fmla="*/ 3597965 w 3644505"/>
              <a:gd name="connsiteY6" fmla="*/ 327991 h 1263641"/>
              <a:gd name="connsiteX7" fmla="*/ 3468757 w 3644505"/>
              <a:gd name="connsiteY7" fmla="*/ 0 h 1263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44505" h="1263641">
                <a:moveTo>
                  <a:pt x="0" y="79513"/>
                </a:moveTo>
                <a:cubicBezTo>
                  <a:pt x="28161" y="212035"/>
                  <a:pt x="56322" y="344557"/>
                  <a:pt x="159026" y="447261"/>
                </a:cubicBezTo>
                <a:cubicBezTo>
                  <a:pt x="261730" y="549965"/>
                  <a:pt x="616226" y="695739"/>
                  <a:pt x="616226" y="695739"/>
                </a:cubicBezTo>
                <a:cubicBezTo>
                  <a:pt x="831574" y="810039"/>
                  <a:pt x="1196009" y="1045265"/>
                  <a:pt x="1451113" y="1133061"/>
                </a:cubicBezTo>
                <a:cubicBezTo>
                  <a:pt x="1706217" y="1220857"/>
                  <a:pt x="1926535" y="1214230"/>
                  <a:pt x="2146852" y="1222513"/>
                </a:cubicBezTo>
                <a:cubicBezTo>
                  <a:pt x="2367169" y="1230796"/>
                  <a:pt x="2531166" y="1331844"/>
                  <a:pt x="2773018" y="1182757"/>
                </a:cubicBezTo>
                <a:cubicBezTo>
                  <a:pt x="3014870" y="1033670"/>
                  <a:pt x="3482009" y="525117"/>
                  <a:pt x="3597965" y="327991"/>
                </a:cubicBezTo>
                <a:cubicBezTo>
                  <a:pt x="3713922" y="130865"/>
                  <a:pt x="3591339" y="65432"/>
                  <a:pt x="3468757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46424" y="1239470"/>
            <a:ext cx="3797576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600" b="1" dirty="0" smtClean="0">
                <a:solidFill>
                  <a:srgbClr val="509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l-GR" sz="6600" b="1" dirty="0" smtClean="0">
                <a:solidFill>
                  <a:srgbClr val="509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6600" b="1" dirty="0" smtClean="0">
                <a:solidFill>
                  <a:srgbClr val="509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 e</a:t>
            </a:r>
            <a:r>
              <a:rPr lang="en-US" sz="6600" b="1" baseline="30000" dirty="0" smtClean="0">
                <a:solidFill>
                  <a:srgbClr val="509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sz="4400" b="1" baseline="30000" dirty="0">
              <a:solidFill>
                <a:srgbClr val="5098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24200" y="5349895"/>
            <a:ext cx="3660749" cy="150810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Realistic noise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“perfect” model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4534" y="19050"/>
            <a:ext cx="86549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Hydrogen: visible at 3.5 Å resolution!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38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Structural Biology in 10 years…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219200" y="1219200"/>
            <a:ext cx="6838072" cy="6323381"/>
            <a:chOff x="1219200" y="1219200"/>
            <a:chExt cx="6838072" cy="6323381"/>
          </a:xfrm>
        </p:grpSpPr>
        <p:pic>
          <p:nvPicPr>
            <p:cNvPr id="1229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2133600"/>
              <a:ext cx="6762750" cy="54089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29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1219200"/>
              <a:ext cx="6761872" cy="99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Rounded Rectangle 4"/>
          <p:cNvSpPr/>
          <p:nvPr/>
        </p:nvSpPr>
        <p:spPr>
          <a:xfrm>
            <a:off x="1447800" y="1752600"/>
            <a:ext cx="1600200" cy="3048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116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69"/>
          <a:stretch>
            <a:fillRect/>
          </a:stretch>
        </p:blipFill>
        <p:spPr bwMode="auto">
          <a:xfrm>
            <a:off x="4570413" y="-457200"/>
            <a:ext cx="4879975" cy="731520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los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11"/>
          <a:stretch>
            <a:fillRect/>
          </a:stretch>
        </p:blipFill>
        <p:spPr bwMode="auto">
          <a:xfrm>
            <a:off x="0" y="-457200"/>
            <a:ext cx="4573588" cy="731520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-1449388" y="-258763"/>
            <a:ext cx="11969751" cy="218757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folHlink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379333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282575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Is it Real? Or is it</a:t>
            </a:r>
            <a:r>
              <a:rPr lang="en-US" altLang="en-US" sz="3600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MLFSOM</a:t>
            </a:r>
          </a:p>
        </p:txBody>
      </p:sp>
      <p:sp>
        <p:nvSpPr>
          <p:cNvPr id="1379334" name="Text Box 6"/>
          <p:cNvSpPr txBox="1">
            <a:spLocks noChangeArrowheads="1"/>
          </p:cNvSpPr>
          <p:nvPr/>
        </p:nvSpPr>
        <p:spPr bwMode="auto">
          <a:xfrm>
            <a:off x="1273175" y="1498600"/>
            <a:ext cx="1774825" cy="4572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alpha val="2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simulated</a:t>
            </a:r>
            <a:endParaRPr lang="en-US" altLang="en-US" sz="2400" b="1">
              <a:solidFill>
                <a:srgbClr val="0099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379335" name="Text Box 7"/>
          <p:cNvSpPr txBox="1">
            <a:spLocks noChangeArrowheads="1"/>
          </p:cNvSpPr>
          <p:nvPr/>
        </p:nvSpPr>
        <p:spPr bwMode="auto">
          <a:xfrm>
            <a:off x="7232650" y="1498600"/>
            <a:ext cx="790575" cy="4572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alpha val="2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2400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real</a:t>
            </a:r>
          </a:p>
        </p:txBody>
      </p:sp>
      <p:sp>
        <p:nvSpPr>
          <p:cNvPr id="8" name="Rectangle 7"/>
          <p:cNvSpPr/>
          <p:nvPr/>
        </p:nvSpPr>
        <p:spPr>
          <a:xfrm>
            <a:off x="1104851" y="6073032"/>
            <a:ext cx="69030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Holton </a:t>
            </a:r>
            <a:r>
              <a:rPr lang="en-US" i="1" dirty="0" smtClean="0">
                <a:solidFill>
                  <a:prstClr val="black"/>
                </a:solidFill>
              </a:rPr>
              <a:t>et al</a:t>
            </a:r>
            <a:r>
              <a:rPr lang="en-US" dirty="0" smtClean="0">
                <a:solidFill>
                  <a:prstClr val="black"/>
                </a:solidFill>
              </a:rPr>
              <a:t> (2014) "R-factor gap", </a:t>
            </a:r>
            <a:r>
              <a:rPr lang="en-US" i="1" dirty="0">
                <a:solidFill>
                  <a:prstClr val="black"/>
                </a:solidFill>
              </a:rPr>
              <a:t>FEBS Journal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b="1" dirty="0">
                <a:solidFill>
                  <a:prstClr val="black"/>
                </a:solidFill>
              </a:rPr>
              <a:t>281</a:t>
            </a:r>
            <a:r>
              <a:rPr lang="en-US" dirty="0">
                <a:solidFill>
                  <a:prstClr val="black"/>
                </a:solidFill>
              </a:rPr>
              <a:t>, 4046-4060. </a:t>
            </a:r>
          </a:p>
        </p:txBody>
      </p:sp>
    </p:spTree>
    <p:extLst>
      <p:ext uri="{BB962C8B-B14F-4D97-AF65-F5344CB8AC3E}">
        <p14:creationId xmlns:p14="http://schemas.microsoft.com/office/powerpoint/2010/main" val="24765660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9334" grpId="0" animBg="1"/>
      <p:bldP spid="137933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20064" y="9906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prstClr val="black"/>
                </a:solidFill>
              </a:rPr>
              <a:t>Big Question:</a:t>
            </a:r>
            <a:endParaRPr lang="en-US" sz="48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82192" y="3276600"/>
            <a:ext cx="43796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prstClr val="black"/>
                </a:solidFill>
              </a:rPr>
              <a:t>Why doesn’t this work</a:t>
            </a:r>
          </a:p>
          <a:p>
            <a:pPr algn="ctr"/>
            <a:r>
              <a:rPr lang="en-US" sz="3600" dirty="0">
                <a:solidFill>
                  <a:prstClr val="black"/>
                </a:solidFill>
              </a:rPr>
              <a:t>w</a:t>
            </a:r>
            <a:r>
              <a:rPr lang="en-US" sz="3600" dirty="0" smtClean="0">
                <a:solidFill>
                  <a:prstClr val="black"/>
                </a:solidFill>
              </a:rPr>
              <a:t>ith real data?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60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7" b="-8777"/>
          <a:stretch/>
        </p:blipFill>
        <p:spPr>
          <a:xfrm>
            <a:off x="0" y="1600200"/>
            <a:ext cx="9144000" cy="625089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The last Å</a:t>
            </a:r>
            <a:b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 prediction and observation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74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81"/>
          <a:stretch/>
        </p:blipFill>
        <p:spPr>
          <a:xfrm>
            <a:off x="0" y="-612648"/>
            <a:ext cx="9144000" cy="1021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55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81"/>
          <a:stretch/>
        </p:blipFill>
        <p:spPr>
          <a:xfrm>
            <a:off x="0" y="-609600"/>
            <a:ext cx="9144000" cy="1021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7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60020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Right answer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295400"/>
            <a:ext cx="2760692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= 0.8%</a:t>
            </a:r>
          </a:p>
          <a:p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bond = 0.0002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2" t="19425" r="16631" b="18109"/>
          <a:stretch/>
        </p:blipFill>
        <p:spPr>
          <a:xfrm>
            <a:off x="6096000" y="1219200"/>
            <a:ext cx="2686050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14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60020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Crossed chains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295400"/>
            <a:ext cx="2589170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= 7.07%</a:t>
            </a:r>
          </a:p>
          <a:p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bond = 0.001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61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60020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</a:t>
            </a:r>
            <a:r>
              <a:rPr lang="en-US" dirty="0" smtClean="0"/>
              <a:t>x-ray weight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295400"/>
            <a:ext cx="2502608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= 1.2%</a:t>
            </a:r>
          </a:p>
          <a:p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bond = 0.06 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51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60020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Right answer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295400"/>
            <a:ext cx="2760692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= 0.8%</a:t>
            </a:r>
          </a:p>
          <a:p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bond = 0.0002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55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Crossed chains (real data)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1" y="1219200"/>
            <a:ext cx="9029315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242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648200" cy="10668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COVID vaccine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No photo description availab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410575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12454" y="152400"/>
            <a:ext cx="234070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PDBID: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6vsb</a:t>
            </a:r>
          </a:p>
          <a:p>
            <a:pPr algn="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Feb 10, 2020</a:t>
            </a:r>
          </a:p>
          <a:p>
            <a:pPr algn="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3.5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Å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cryoEM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3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What if … ?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Exactly two conformations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50:50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Geometry/energy excellent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Solvent model-able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Can correct assignments be found?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If so,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w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hat would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be?   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~4%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83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914400"/>
            <a:ext cx="2133600" cy="5334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flipme.pdb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2" descr="Nancy Pelosi poised to return as House speak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65" b="22556"/>
          <a:stretch/>
        </p:blipFill>
        <p:spPr>
          <a:xfrm>
            <a:off x="1676400" y="2133600"/>
            <a:ext cx="1905000" cy="7024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1"/>
          <a:stretch/>
        </p:blipFill>
        <p:spPr>
          <a:xfrm>
            <a:off x="1676400" y="3048000"/>
            <a:ext cx="1905000" cy="10083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" y="2133600"/>
            <a:ext cx="1265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3086100"/>
            <a:ext cx="11657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Flip_1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96" r="3333" b="18112"/>
          <a:stretch/>
        </p:blipFill>
        <p:spPr>
          <a:xfrm>
            <a:off x="1676400" y="4000007"/>
            <a:ext cx="1905000" cy="80059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4038600"/>
            <a:ext cx="11657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Flip_2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695700" y="2514600"/>
            <a:ext cx="1524000" cy="0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695700" y="3467100"/>
            <a:ext cx="1524000" cy="0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695700" y="4419600"/>
            <a:ext cx="1524000" cy="0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733800" y="1752600"/>
            <a:ext cx="1225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Refine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43600" y="1676400"/>
            <a:ext cx="22204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Score &amp; Sort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34474" y="2667000"/>
            <a:ext cx="3838743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Multiply together:</a:t>
            </a:r>
          </a:p>
          <a:p>
            <a:pPr algn="ctr"/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aseline="-25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Clashscore</a:t>
            </a:r>
            <a:endParaRPr lang="en-US" sz="2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VdW_Energy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C</a:t>
            </a:r>
            <a:r>
              <a:rPr lang="el-GR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4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Worst &amp; average Z-scores:</a:t>
            </a:r>
          </a:p>
          <a:p>
            <a:pPr algn="ctr"/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rama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rotamer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sin(</a:t>
            </a:r>
            <a:r>
              <a:rPr lang="el-GR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algn="ctr"/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bonds angles planes</a:t>
            </a:r>
          </a:p>
          <a:p>
            <a:pPr algn="ctr"/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Chirals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dihedrals</a:t>
            </a:r>
          </a:p>
        </p:txBody>
      </p:sp>
      <p:sp>
        <p:nvSpPr>
          <p:cNvPr id="20" name="Freeform 19"/>
          <p:cNvSpPr/>
          <p:nvPr/>
        </p:nvSpPr>
        <p:spPr>
          <a:xfrm>
            <a:off x="3143250" y="1065826"/>
            <a:ext cx="5926689" cy="1572599"/>
          </a:xfrm>
          <a:custGeom>
            <a:avLst/>
            <a:gdLst>
              <a:gd name="connsiteX0" fmla="*/ 5248275 w 5926689"/>
              <a:gd name="connsiteY0" fmla="*/ 1572599 h 1572599"/>
              <a:gd name="connsiteX1" fmla="*/ 5467350 w 5926689"/>
              <a:gd name="connsiteY1" fmla="*/ 143849 h 1572599"/>
              <a:gd name="connsiteX2" fmla="*/ 0 w 5926689"/>
              <a:gd name="connsiteY2" fmla="*/ 124799 h 1572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26689" h="1572599">
                <a:moveTo>
                  <a:pt x="5248275" y="1572599"/>
                </a:moveTo>
                <a:cubicBezTo>
                  <a:pt x="5795169" y="978874"/>
                  <a:pt x="6342063" y="385149"/>
                  <a:pt x="5467350" y="143849"/>
                </a:cubicBezTo>
                <a:cubicBezTo>
                  <a:pt x="4592637" y="-97451"/>
                  <a:pt x="2296318" y="13674"/>
                  <a:pt x="0" y="124799"/>
                </a:cubicBezTo>
              </a:path>
            </a:pathLst>
          </a:custGeom>
          <a:noFill/>
          <a:ln w="76200"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3400" y="5029200"/>
            <a:ext cx="2021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Flip_3     …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3400" y="6019800"/>
            <a:ext cx="2021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Flip_4     …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53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6" grpId="0"/>
      <p:bldP spid="17" grpId="0"/>
      <p:bldP spid="18" grpId="0"/>
      <p:bldP spid="20" grpId="0" animBg="1"/>
      <p:bldP spid="21" grpId="0"/>
      <p:bldP spid="2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1809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2514600" cy="190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9050"/>
            <a:ext cx="2971800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aseline="-25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	   0.1226</a:t>
            </a:r>
          </a:p>
          <a:p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aseline="-25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	   0.1385</a:t>
            </a:r>
          </a:p>
          <a:p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bond:	   0.0319</a:t>
            </a:r>
          </a:p>
          <a:p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Angle:   3.57</a:t>
            </a:r>
          </a:p>
        </p:txBody>
      </p:sp>
      <p:sp>
        <p:nvSpPr>
          <p:cNvPr id="5" name="AutoShape 2" descr="Nancy Pelosi poised to return as House speak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2600" y="4919008"/>
            <a:ext cx="2362200" cy="1938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MoPro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2.12</a:t>
            </a:r>
          </a:p>
          <a:p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Clash:	    6.52</a:t>
            </a:r>
          </a:p>
          <a:p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dev:     11</a:t>
            </a:r>
          </a:p>
          <a:p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Rota:	    2.78</a:t>
            </a:r>
          </a:p>
          <a:p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Rama:	    1.61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15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Nancy Pelosi poised to return as House speak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1809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2514600" cy="190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9050"/>
            <a:ext cx="2514600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aseline="-25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	   0.1107</a:t>
            </a:r>
          </a:p>
          <a:p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aseline="-25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	   0.1250</a:t>
            </a:r>
          </a:p>
          <a:p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bond:	   0.024</a:t>
            </a:r>
          </a:p>
          <a:p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Angle:   4.11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52600" y="4919008"/>
            <a:ext cx="2362200" cy="1938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MoPro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0.89</a:t>
            </a:r>
          </a:p>
          <a:p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Clash:	    0.54</a:t>
            </a:r>
          </a:p>
          <a:p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dev:    1</a:t>
            </a:r>
          </a:p>
          <a:p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Rota:	    0.93</a:t>
            </a:r>
          </a:p>
          <a:p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Rama:	    0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00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20064" y="9906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Take home: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1276469" y="3276600"/>
            <a:ext cx="65911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Ensemble refinement gets </a:t>
            </a:r>
            <a:r>
              <a:rPr lang="en-US" sz="3600" dirty="0" smtClean="0">
                <a:solidFill>
                  <a:srgbClr val="FF0000"/>
                </a:solidFill>
              </a:rPr>
              <a:t>tangled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50882" y="3962400"/>
            <a:ext cx="56860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Fixing this could reveal </a:t>
            </a:r>
            <a:r>
              <a:rPr lang="en-US" sz="2800" dirty="0" smtClean="0">
                <a:solidFill>
                  <a:srgbClr val="00B050"/>
                </a:solidFill>
              </a:rPr>
              <a:t>true</a:t>
            </a:r>
            <a:r>
              <a:rPr lang="en-US" sz="2800" dirty="0" smtClean="0"/>
              <a:t> ensemble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318435" y="4572000"/>
            <a:ext cx="42682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not fixing it means: </a:t>
            </a:r>
            <a:r>
              <a:rPr lang="en-US" sz="2400" dirty="0" smtClean="0">
                <a:solidFill>
                  <a:srgbClr val="FF0000"/>
                </a:solidFill>
              </a:rPr>
              <a:t>stuck forever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03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1470025"/>
          </a:xfrm>
        </p:spPr>
        <p:txBody>
          <a:bodyPr>
            <a:normAutofit/>
          </a:bodyPr>
          <a:lstStyle/>
          <a:p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Non-isomorphism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9293" y="1447800"/>
            <a:ext cx="9144000" cy="914400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 annoying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533400" y="3886200"/>
            <a:ext cx="4038600" cy="25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Caused by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l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 dam</a:t>
            </a:r>
          </a:p>
          <a:p>
            <a:pPr algn="l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humidity</a:t>
            </a:r>
          </a:p>
          <a:p>
            <a:pPr algn="l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temperature</a:t>
            </a:r>
          </a:p>
          <a:p>
            <a:pPr algn="l"/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4495800" y="4038600"/>
            <a:ext cx="4038600" cy="25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Growth conditions</a:t>
            </a:r>
          </a:p>
          <a:p>
            <a:pPr algn="l"/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-cooling</a:t>
            </a:r>
          </a:p>
          <a:p>
            <a:pPr algn="l"/>
            <a:endParaRPr lang="en-US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Everything</a:t>
            </a:r>
          </a:p>
          <a:p>
            <a:pPr algn="l"/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533400" y="2209800"/>
            <a:ext cx="3352800" cy="152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means you:</a:t>
            </a:r>
          </a:p>
          <a:p>
            <a:pPr algn="l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can’t merge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4419600" y="2362200"/>
            <a:ext cx="2362200" cy="137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can’t </a:t>
            </a:r>
          </a:p>
          <a:p>
            <a:pPr algn="l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6172200" y="2362200"/>
            <a:ext cx="2590800" cy="137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can’t </a:t>
            </a:r>
          </a:p>
          <a:p>
            <a:pPr algn="l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subtract</a:t>
            </a:r>
          </a:p>
        </p:txBody>
      </p:sp>
    </p:spTree>
    <p:extLst>
      <p:ext uri="{BB962C8B-B14F-4D97-AF65-F5344CB8AC3E}">
        <p14:creationId xmlns:p14="http://schemas.microsoft.com/office/powerpoint/2010/main" val="994424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Cell clustering: 100 datasets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49186" name="Picture 2" descr="http://bl831.als.lbl.gov/~jamesh/tre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9061"/>
            <a:ext cx="9053852" cy="576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02849" y="1582892"/>
            <a:ext cx="22878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Reality: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Perfect isomorphism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(simulated data)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0" y="2506222"/>
            <a:ext cx="9144000" cy="4301991"/>
            <a:chOff x="0" y="2506222"/>
            <a:chExt cx="9144000" cy="4301991"/>
          </a:xfrm>
        </p:grpSpPr>
        <p:sp>
          <p:nvSpPr>
            <p:cNvPr id="7" name="Rectangle 6"/>
            <p:cNvSpPr/>
            <p:nvPr/>
          </p:nvSpPr>
          <p:spPr>
            <a:xfrm>
              <a:off x="0" y="6408103"/>
              <a:ext cx="850700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sz="2000" dirty="0" err="1"/>
                <a:t>Holton</a:t>
              </a:r>
              <a:r>
                <a:rPr lang="es-ES" sz="2000" dirty="0"/>
                <a:t>, J. (2019).</a:t>
              </a:r>
              <a:r>
                <a:rPr lang="es-ES" sz="2000" i="1" dirty="0"/>
                <a:t> Acta </a:t>
              </a:r>
              <a:r>
                <a:rPr lang="es-ES" sz="2000" i="1" dirty="0" err="1"/>
                <a:t>Cryst</a:t>
              </a:r>
              <a:r>
                <a:rPr lang="es-ES" sz="2000" i="1" dirty="0"/>
                <a:t>. D</a:t>
              </a:r>
              <a:r>
                <a:rPr lang="es-ES" sz="2000" dirty="0"/>
                <a:t> </a:t>
              </a:r>
              <a:r>
                <a:rPr lang="es-ES" sz="2000" b="1" dirty="0"/>
                <a:t>75</a:t>
              </a:r>
              <a:r>
                <a:rPr lang="es-ES" sz="2000" dirty="0"/>
                <a:t>, 113-122.</a:t>
              </a:r>
              <a:endParaRPr lang="en-US" sz="20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pic>
          <p:nvPicPr>
            <p:cNvPr id="6" name="Picture 4" descr="http://bl831.als.lbl.gov/~jamesh/challenge/microfocus/movie.gi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8552" y="2506222"/>
              <a:ext cx="4045448" cy="4061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15117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395494" y="5560526"/>
            <a:ext cx="59186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black"/>
                </a:solidFill>
                <a:cs typeface="Arial" panose="020B0604020202020204" pitchFamily="34" charset="0"/>
              </a:rPr>
              <a:t>0.5% cell change → 15%</a:t>
            </a:r>
          </a:p>
        </p:txBody>
      </p:sp>
      <p:sp>
        <p:nvSpPr>
          <p:cNvPr id="91" name="Rectangle 90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Crick &amp; </a:t>
            </a:r>
            <a:r>
              <a:rPr lang="en-US" dirty="0" err="1">
                <a:solidFill>
                  <a:prstClr val="black"/>
                </a:solidFill>
              </a:rPr>
              <a:t>Magdoff</a:t>
            </a:r>
            <a:r>
              <a:rPr lang="en-US" dirty="0">
                <a:solidFill>
                  <a:prstClr val="black"/>
                </a:solidFill>
              </a:rPr>
              <a:t> (1956) “theory method isomorphous replacement”, </a:t>
            </a:r>
            <a:r>
              <a:rPr lang="en-US" i="1" dirty="0" err="1">
                <a:solidFill>
                  <a:prstClr val="black"/>
                </a:solidFill>
              </a:rPr>
              <a:t>Acta</a:t>
            </a:r>
            <a:r>
              <a:rPr lang="en-US" i="1" dirty="0">
                <a:solidFill>
                  <a:prstClr val="black"/>
                </a:solidFill>
              </a:rPr>
              <a:t> </a:t>
            </a:r>
            <a:r>
              <a:rPr lang="en-US" i="1" dirty="0" err="1">
                <a:solidFill>
                  <a:prstClr val="black"/>
                </a:solidFill>
              </a:rPr>
              <a:t>Cryst</a:t>
            </a:r>
            <a:r>
              <a:rPr lang="en-US" i="1" dirty="0">
                <a:solidFill>
                  <a:prstClr val="black"/>
                </a:solidFill>
              </a:rPr>
              <a:t>. </a:t>
            </a:r>
            <a:r>
              <a:rPr lang="en-US" b="1" dirty="0">
                <a:solidFill>
                  <a:prstClr val="black"/>
                </a:solidFill>
              </a:rPr>
              <a:t>9</a:t>
            </a:r>
            <a:r>
              <a:rPr lang="en-US" dirty="0">
                <a:solidFill>
                  <a:prstClr val="black"/>
                </a:solidFill>
              </a:rPr>
              <a:t>, 901-8.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</a:rPr>
              <a:t>Same structure, different cell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283133" y="1951514"/>
            <a:ext cx="4586426" cy="3531444"/>
            <a:chOff x="2283133" y="1951514"/>
            <a:chExt cx="4586426" cy="3531444"/>
          </a:xfrm>
        </p:grpSpPr>
        <p:cxnSp>
          <p:nvCxnSpPr>
            <p:cNvPr id="78" name="Straight Connector 77"/>
            <p:cNvCxnSpPr/>
            <p:nvPr/>
          </p:nvCxnSpPr>
          <p:spPr>
            <a:xfrm flipV="1">
              <a:off x="2283133" y="1951514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V="1">
              <a:off x="5672777" y="4676228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V="1">
              <a:off x="2283133" y="4676228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V="1">
              <a:off x="3479915" y="4676228"/>
              <a:ext cx="3389644" cy="2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V="1">
              <a:off x="3479915" y="1951514"/>
              <a:ext cx="3389644" cy="2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3479915" y="1951514"/>
              <a:ext cx="0" cy="2724716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6869559" y="1951516"/>
              <a:ext cx="0" cy="2724716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5" name="Picture 2" descr="http://upload.wikimedia.org/wikipedia/commons/d/df/Myoglobin-1mba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4" b="-64"/>
            <a:stretch/>
          </p:blipFill>
          <p:spPr bwMode="auto">
            <a:xfrm>
              <a:off x="2592491" y="2865828"/>
              <a:ext cx="2463076" cy="2609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2" descr="http://upload.wikimedia.org/wikipedia/commons/d/df/Myoglobin-1mba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4" b="-64"/>
            <a:stretch/>
          </p:blipFill>
          <p:spPr bwMode="auto">
            <a:xfrm>
              <a:off x="4384649" y="2100598"/>
              <a:ext cx="2463076" cy="2609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7" name="Rectangle 76"/>
            <p:cNvSpPr/>
            <p:nvPr/>
          </p:nvSpPr>
          <p:spPr>
            <a:xfrm>
              <a:off x="2283133" y="2758244"/>
              <a:ext cx="3389644" cy="272471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400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79" name="Straight Connector 78"/>
            <p:cNvCxnSpPr/>
            <p:nvPr/>
          </p:nvCxnSpPr>
          <p:spPr>
            <a:xfrm flipV="1">
              <a:off x="5650942" y="1951514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46093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9" name="Straight Connector 218"/>
          <p:cNvCxnSpPr/>
          <p:nvPr/>
        </p:nvCxnSpPr>
        <p:spPr>
          <a:xfrm flipV="1">
            <a:off x="2278837" y="957943"/>
            <a:ext cx="1461896" cy="10356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/>
          <p:nvPr/>
        </p:nvCxnSpPr>
        <p:spPr>
          <a:xfrm flipV="1">
            <a:off x="6392690" y="957943"/>
            <a:ext cx="1461896" cy="10356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/>
          <p:cNvCxnSpPr/>
          <p:nvPr/>
        </p:nvCxnSpPr>
        <p:spPr>
          <a:xfrm flipV="1">
            <a:off x="6419361" y="4455877"/>
            <a:ext cx="1461896" cy="10356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/>
          <p:cNvCxnSpPr/>
          <p:nvPr/>
        </p:nvCxnSpPr>
        <p:spPr>
          <a:xfrm flipV="1">
            <a:off x="2278837" y="4455877"/>
            <a:ext cx="1461896" cy="1035664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/>
          <p:cNvCxnSpPr/>
          <p:nvPr/>
        </p:nvCxnSpPr>
        <p:spPr>
          <a:xfrm flipV="1">
            <a:off x="3740733" y="4455877"/>
            <a:ext cx="4140524" cy="3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/>
          <p:cNvCxnSpPr/>
          <p:nvPr/>
        </p:nvCxnSpPr>
        <p:spPr>
          <a:xfrm flipV="1">
            <a:off x="3740733" y="957943"/>
            <a:ext cx="4140524" cy="3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/>
          <p:cNvCxnSpPr/>
          <p:nvPr/>
        </p:nvCxnSpPr>
        <p:spPr>
          <a:xfrm>
            <a:off x="3740733" y="957943"/>
            <a:ext cx="0" cy="3497937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/>
          <p:cNvCxnSpPr/>
          <p:nvPr/>
        </p:nvCxnSpPr>
        <p:spPr>
          <a:xfrm>
            <a:off x="7881257" y="957946"/>
            <a:ext cx="0" cy="3497937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</a:rPr>
              <a:t>Same structure, different cell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395494" y="5560526"/>
            <a:ext cx="59186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black"/>
                </a:solidFill>
                <a:cs typeface="Arial" panose="020B0604020202020204" pitchFamily="34" charset="0"/>
              </a:rPr>
              <a:t>0.5% cell change → 15%</a:t>
            </a:r>
          </a:p>
        </p:txBody>
      </p:sp>
      <p:sp>
        <p:nvSpPr>
          <p:cNvPr id="57" name="Rectangle 5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Crick &amp; </a:t>
            </a:r>
            <a:r>
              <a:rPr lang="en-US" dirty="0" err="1">
                <a:solidFill>
                  <a:prstClr val="black"/>
                </a:solidFill>
              </a:rPr>
              <a:t>Magdoff</a:t>
            </a:r>
            <a:r>
              <a:rPr lang="en-US" dirty="0">
                <a:solidFill>
                  <a:prstClr val="black"/>
                </a:solidFill>
              </a:rPr>
              <a:t> (1956) “theory method isomorphous replacement”, </a:t>
            </a:r>
            <a:r>
              <a:rPr lang="en-US" i="1" dirty="0" err="1">
                <a:solidFill>
                  <a:prstClr val="black"/>
                </a:solidFill>
              </a:rPr>
              <a:t>Acta</a:t>
            </a:r>
            <a:r>
              <a:rPr lang="en-US" i="1" dirty="0">
                <a:solidFill>
                  <a:prstClr val="black"/>
                </a:solidFill>
              </a:rPr>
              <a:t> </a:t>
            </a:r>
            <a:r>
              <a:rPr lang="en-US" i="1" dirty="0" err="1">
                <a:solidFill>
                  <a:prstClr val="black"/>
                </a:solidFill>
              </a:rPr>
              <a:t>Cryst</a:t>
            </a:r>
            <a:r>
              <a:rPr lang="en-US" i="1" dirty="0">
                <a:solidFill>
                  <a:prstClr val="black"/>
                </a:solidFill>
              </a:rPr>
              <a:t>. </a:t>
            </a:r>
            <a:r>
              <a:rPr lang="en-US" b="1" dirty="0">
                <a:solidFill>
                  <a:prstClr val="black"/>
                </a:solidFill>
              </a:rPr>
              <a:t>9</a:t>
            </a:r>
            <a:r>
              <a:rPr lang="en-US" dirty="0">
                <a:solidFill>
                  <a:prstClr val="black"/>
                </a:solidFill>
              </a:rPr>
              <a:t>, 901-8.</a:t>
            </a:r>
          </a:p>
        </p:txBody>
      </p:sp>
      <p:pic>
        <p:nvPicPr>
          <p:cNvPr id="18" name="Picture 2" descr="http://upload.wikimedia.org/wikipedia/commons/d/df/Myoglobin-1mba.p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4" b="-64"/>
          <a:stretch/>
        </p:blipFill>
        <p:spPr bwMode="auto">
          <a:xfrm>
            <a:off x="2592491" y="2865828"/>
            <a:ext cx="2463076" cy="260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upload.wikimedia.org/wikipedia/commons/d/df/Myoglobin-1mba.p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4" b="-64"/>
          <a:stretch/>
        </p:blipFill>
        <p:spPr bwMode="auto">
          <a:xfrm>
            <a:off x="4384649" y="2100598"/>
            <a:ext cx="2463076" cy="260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8" name="Rectangle 217"/>
          <p:cNvSpPr/>
          <p:nvPr/>
        </p:nvSpPr>
        <p:spPr>
          <a:xfrm>
            <a:off x="2278837" y="1993607"/>
            <a:ext cx="4140524" cy="349793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815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</a:rPr>
              <a:t>Uniform stretch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25419" y="5560526"/>
            <a:ext cx="42931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black"/>
                </a:solidFill>
                <a:cs typeface="Arial" panose="020B0604020202020204" pitchFamily="34" charset="0"/>
              </a:rPr>
              <a:t>5% change → 0%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283133" y="1951514"/>
            <a:ext cx="4586426" cy="3531444"/>
            <a:chOff x="2283133" y="1951514"/>
            <a:chExt cx="4586426" cy="3531444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2283133" y="1951514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5672777" y="4676228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2283133" y="4676228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79915" y="4676228"/>
              <a:ext cx="3389644" cy="2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3479915" y="1951514"/>
              <a:ext cx="3389644" cy="2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479915" y="1951514"/>
              <a:ext cx="0" cy="2724716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6869559" y="1951516"/>
              <a:ext cx="0" cy="2724716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" descr="http://upload.wikimedia.org/wikipedia/commons/d/df/Myoglobin-1mba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4" b="-64"/>
            <a:stretch/>
          </p:blipFill>
          <p:spPr bwMode="auto">
            <a:xfrm>
              <a:off x="2592491" y="2865828"/>
              <a:ext cx="2463076" cy="2609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http://upload.wikimedia.org/wikipedia/commons/d/df/Myoglobin-1mba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4" b="-64"/>
            <a:stretch/>
          </p:blipFill>
          <p:spPr bwMode="auto">
            <a:xfrm>
              <a:off x="4384649" y="2100598"/>
              <a:ext cx="2463076" cy="2609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28"/>
            <p:cNvSpPr/>
            <p:nvPr/>
          </p:nvSpPr>
          <p:spPr>
            <a:xfrm>
              <a:off x="2283133" y="2758244"/>
              <a:ext cx="3389644" cy="272471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400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 flipV="1">
              <a:off x="5650942" y="1951514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14871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Porcine Coronavirus Impact</a:t>
            </a:r>
            <a:endParaRPr lang="en-US" dirty="0"/>
          </a:p>
        </p:txBody>
      </p:sp>
      <p:sp>
        <p:nvSpPr>
          <p:cNvPr id="4" name="AutoShape 2" descr="Saving Downton's Bacon, Literally! | Downton Abbey - YouTube"/>
          <p:cNvSpPr>
            <a:spLocks noChangeAspect="1" noChangeArrowheads="1"/>
          </p:cNvSpPr>
          <p:nvPr/>
        </p:nvSpPr>
        <p:spPr bwMode="auto">
          <a:xfrm>
            <a:off x="155575" y="-769938"/>
            <a:ext cx="2857500" cy="160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8229600" cy="4608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577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425419" y="5560526"/>
            <a:ext cx="42931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black"/>
                </a:solidFill>
                <a:cs typeface="Arial" panose="020B0604020202020204" pitchFamily="34" charset="0"/>
              </a:rPr>
              <a:t>5% change → 0%</a:t>
            </a:r>
          </a:p>
        </p:txBody>
      </p:sp>
      <p:cxnSp>
        <p:nvCxnSpPr>
          <p:cNvPr id="78" name="Straight Connector 77"/>
          <p:cNvCxnSpPr/>
          <p:nvPr/>
        </p:nvCxnSpPr>
        <p:spPr>
          <a:xfrm flipV="1">
            <a:off x="2283132" y="1524000"/>
            <a:ext cx="1341664" cy="9043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V="1">
            <a:off x="6083123" y="4578566"/>
            <a:ext cx="1341664" cy="9043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V="1">
            <a:off x="2283132" y="4578566"/>
            <a:ext cx="1341664" cy="904392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V="1">
            <a:off x="3624796" y="4578566"/>
            <a:ext cx="3799991" cy="3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V="1">
            <a:off x="3624796" y="1524000"/>
            <a:ext cx="3799991" cy="3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3624796" y="1524000"/>
            <a:ext cx="0" cy="3054568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7424787" y="1524003"/>
            <a:ext cx="0" cy="3054568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Picture 2" descr="http://upload.wikimedia.org/wikipedia/commons/d/df/Myoglobin-1mba.p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4" b="-64"/>
          <a:stretch/>
        </p:blipFill>
        <p:spPr bwMode="auto">
          <a:xfrm>
            <a:off x="2629941" y="2549000"/>
            <a:ext cx="2761254" cy="2924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http://upload.wikimedia.org/wikipedia/commons/d/df/Myoglobin-1mba.p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4" b="-64"/>
          <a:stretch/>
        </p:blipFill>
        <p:spPr bwMode="auto">
          <a:xfrm>
            <a:off x="4639056" y="1691132"/>
            <a:ext cx="2761254" cy="2924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</a:rPr>
              <a:t>Uniform stretch</a:t>
            </a:r>
          </a:p>
        </p:txBody>
      </p:sp>
      <p:sp>
        <p:nvSpPr>
          <p:cNvPr id="77" name="Rectangle 76"/>
          <p:cNvSpPr/>
          <p:nvPr/>
        </p:nvSpPr>
        <p:spPr>
          <a:xfrm>
            <a:off x="2283132" y="2428392"/>
            <a:ext cx="3799991" cy="305456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cxnSp>
        <p:nvCxnSpPr>
          <p:cNvPr id="79" name="Straight Connector 78"/>
          <p:cNvCxnSpPr/>
          <p:nvPr/>
        </p:nvCxnSpPr>
        <p:spPr>
          <a:xfrm flipV="1">
            <a:off x="6058645" y="1524000"/>
            <a:ext cx="1341664" cy="9043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361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Hygrostatic</a:t>
            </a:r>
            <a:r>
              <a:rPr lang="en-US" dirty="0" smtClean="0"/>
              <a:t> gradients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5486400" y="2667000"/>
            <a:ext cx="2286000" cy="2240280"/>
          </a:xfrm>
          <a:prstGeom prst="ellipse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92D050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2"/>
          <p:cNvSpPr>
            <a:spLocks/>
          </p:cNvSpPr>
          <p:nvPr/>
        </p:nvSpPr>
        <p:spPr bwMode="auto">
          <a:xfrm>
            <a:off x="2357437" y="3608387"/>
            <a:ext cx="1701800" cy="1408113"/>
          </a:xfrm>
          <a:custGeom>
            <a:avLst/>
            <a:gdLst>
              <a:gd name="T0" fmla="*/ 705 w 1072"/>
              <a:gd name="T1" fmla="*/ 274 h 887"/>
              <a:gd name="T2" fmla="*/ 1013 w 1072"/>
              <a:gd name="T3" fmla="*/ 511 h 887"/>
              <a:gd name="T4" fmla="*/ 1037 w 1072"/>
              <a:gd name="T5" fmla="*/ 772 h 887"/>
              <a:gd name="T6" fmla="*/ 800 w 1072"/>
              <a:gd name="T7" fmla="*/ 874 h 887"/>
              <a:gd name="T8" fmla="*/ 563 w 1072"/>
              <a:gd name="T9" fmla="*/ 850 h 887"/>
              <a:gd name="T10" fmla="*/ 279 w 1072"/>
              <a:gd name="T11" fmla="*/ 667 h 887"/>
              <a:gd name="T12" fmla="*/ 49 w 1072"/>
              <a:gd name="T13" fmla="*/ 165 h 887"/>
              <a:gd name="T14" fmla="*/ 16 w 1072"/>
              <a:gd name="T15" fmla="*/ 25 h 887"/>
              <a:gd name="T16" fmla="*/ 115 w 1072"/>
              <a:gd name="T17" fmla="*/ 41 h 887"/>
              <a:gd name="T18" fmla="*/ 705 w 1072"/>
              <a:gd name="T19" fmla="*/ 274 h 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72" h="887">
                <a:moveTo>
                  <a:pt x="705" y="274"/>
                </a:moveTo>
                <a:cubicBezTo>
                  <a:pt x="855" y="352"/>
                  <a:pt x="958" y="428"/>
                  <a:pt x="1013" y="511"/>
                </a:cubicBezTo>
                <a:cubicBezTo>
                  <a:pt x="1068" y="594"/>
                  <a:pt x="1072" y="712"/>
                  <a:pt x="1037" y="772"/>
                </a:cubicBezTo>
                <a:cubicBezTo>
                  <a:pt x="1002" y="832"/>
                  <a:pt x="879" y="861"/>
                  <a:pt x="800" y="874"/>
                </a:cubicBezTo>
                <a:cubicBezTo>
                  <a:pt x="721" y="887"/>
                  <a:pt x="650" y="884"/>
                  <a:pt x="563" y="850"/>
                </a:cubicBezTo>
                <a:cubicBezTo>
                  <a:pt x="476" y="816"/>
                  <a:pt x="365" y="781"/>
                  <a:pt x="279" y="667"/>
                </a:cubicBezTo>
                <a:cubicBezTo>
                  <a:pt x="193" y="553"/>
                  <a:pt x="93" y="272"/>
                  <a:pt x="49" y="165"/>
                </a:cubicBezTo>
                <a:cubicBezTo>
                  <a:pt x="5" y="58"/>
                  <a:pt x="5" y="46"/>
                  <a:pt x="16" y="25"/>
                </a:cubicBezTo>
                <a:cubicBezTo>
                  <a:pt x="27" y="4"/>
                  <a:pt x="0" y="0"/>
                  <a:pt x="115" y="41"/>
                </a:cubicBezTo>
                <a:cubicBezTo>
                  <a:pt x="230" y="82"/>
                  <a:pt x="555" y="196"/>
                  <a:pt x="705" y="274"/>
                </a:cubicBezTo>
                <a:close/>
              </a:path>
            </a:pathLst>
          </a:custGeom>
          <a:gradFill flip="none" rotWithShape="1">
            <a:gsLst>
              <a:gs pos="0">
                <a:srgbClr val="00B0F0"/>
              </a:gs>
              <a:gs pos="100000">
                <a:srgbClr val="92D050"/>
              </a:gs>
            </a:gsLst>
            <a:lin ang="2700000" scaled="1"/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685800" y="2057400"/>
            <a:ext cx="3359150" cy="3021012"/>
            <a:chOff x="11" y="1490"/>
            <a:chExt cx="2116" cy="1903"/>
          </a:xfrm>
        </p:grpSpPr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11" y="1543"/>
              <a:ext cx="2116" cy="1766"/>
            </a:xfrm>
            <a:custGeom>
              <a:avLst/>
              <a:gdLst>
                <a:gd name="T0" fmla="*/ 2020 w 2116"/>
                <a:gd name="T1" fmla="*/ 1766 h 1766"/>
                <a:gd name="T2" fmla="*/ 2096 w 2116"/>
                <a:gd name="T3" fmla="*/ 1668 h 1766"/>
                <a:gd name="T4" fmla="*/ 2017 w 2116"/>
                <a:gd name="T5" fmla="*/ 1369 h 1766"/>
                <a:gd name="T6" fmla="*/ 1504 w 2116"/>
                <a:gd name="T7" fmla="*/ 1029 h 1766"/>
                <a:gd name="T8" fmla="*/ 1054 w 2116"/>
                <a:gd name="T9" fmla="*/ 911 h 1766"/>
                <a:gd name="T10" fmla="*/ 819 w 2116"/>
                <a:gd name="T11" fmla="*/ 812 h 1766"/>
                <a:gd name="T12" fmla="*/ 711 w 2116"/>
                <a:gd name="T13" fmla="*/ 530 h 1766"/>
                <a:gd name="T14" fmla="*/ 413 w 2116"/>
                <a:gd name="T15" fmla="*/ 398 h 1766"/>
                <a:gd name="T16" fmla="*/ 299 w 2116"/>
                <a:gd name="T17" fmla="*/ 110 h 1766"/>
                <a:gd name="T18" fmla="*/ 0 w 2116"/>
                <a:gd name="T19" fmla="*/ 0 h 1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16" h="1766">
                  <a:moveTo>
                    <a:pt x="2020" y="1766"/>
                  </a:moveTo>
                  <a:cubicBezTo>
                    <a:pt x="2033" y="1750"/>
                    <a:pt x="2096" y="1734"/>
                    <a:pt x="2096" y="1668"/>
                  </a:cubicBezTo>
                  <a:cubicBezTo>
                    <a:pt x="2096" y="1602"/>
                    <a:pt x="2116" y="1475"/>
                    <a:pt x="2017" y="1369"/>
                  </a:cubicBezTo>
                  <a:cubicBezTo>
                    <a:pt x="1918" y="1263"/>
                    <a:pt x="1665" y="1105"/>
                    <a:pt x="1504" y="1029"/>
                  </a:cubicBezTo>
                  <a:cubicBezTo>
                    <a:pt x="1343" y="953"/>
                    <a:pt x="1168" y="947"/>
                    <a:pt x="1054" y="911"/>
                  </a:cubicBezTo>
                  <a:cubicBezTo>
                    <a:pt x="940" y="875"/>
                    <a:pt x="876" y="876"/>
                    <a:pt x="819" y="812"/>
                  </a:cubicBezTo>
                  <a:cubicBezTo>
                    <a:pt x="762" y="748"/>
                    <a:pt x="778" y="599"/>
                    <a:pt x="711" y="530"/>
                  </a:cubicBezTo>
                  <a:cubicBezTo>
                    <a:pt x="644" y="461"/>
                    <a:pt x="481" y="468"/>
                    <a:pt x="413" y="398"/>
                  </a:cubicBezTo>
                  <a:cubicBezTo>
                    <a:pt x="344" y="327"/>
                    <a:pt x="369" y="177"/>
                    <a:pt x="299" y="110"/>
                  </a:cubicBezTo>
                  <a:cubicBezTo>
                    <a:pt x="230" y="44"/>
                    <a:pt x="51" y="18"/>
                    <a:pt x="0" y="0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131" y="1490"/>
              <a:ext cx="1930" cy="1903"/>
            </a:xfrm>
            <a:custGeom>
              <a:avLst/>
              <a:gdLst>
                <a:gd name="T0" fmla="*/ 1930 w 1930"/>
                <a:gd name="T1" fmla="*/ 1804 h 1903"/>
                <a:gd name="T2" fmla="*/ 1636 w 1930"/>
                <a:gd name="T3" fmla="*/ 1887 h 1903"/>
                <a:gd name="T4" fmla="*/ 1321 w 1930"/>
                <a:gd name="T5" fmla="*/ 1706 h 1903"/>
                <a:gd name="T6" fmla="*/ 1053 w 1930"/>
                <a:gd name="T7" fmla="*/ 1351 h 1903"/>
                <a:gd name="T8" fmla="*/ 911 w 1930"/>
                <a:gd name="T9" fmla="*/ 1051 h 1903"/>
                <a:gd name="T10" fmla="*/ 819 w 1930"/>
                <a:gd name="T11" fmla="*/ 812 h 1903"/>
                <a:gd name="T12" fmla="*/ 537 w 1930"/>
                <a:gd name="T13" fmla="*/ 706 h 1903"/>
                <a:gd name="T14" fmla="*/ 402 w 1930"/>
                <a:gd name="T15" fmla="*/ 409 h 1903"/>
                <a:gd name="T16" fmla="*/ 113 w 1930"/>
                <a:gd name="T17" fmla="*/ 298 h 1903"/>
                <a:gd name="T18" fmla="*/ 0 w 1930"/>
                <a:gd name="T19" fmla="*/ 0 h 1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0" h="1903">
                  <a:moveTo>
                    <a:pt x="1930" y="1804"/>
                  </a:moveTo>
                  <a:cubicBezTo>
                    <a:pt x="1881" y="1818"/>
                    <a:pt x="1737" y="1903"/>
                    <a:pt x="1636" y="1887"/>
                  </a:cubicBezTo>
                  <a:cubicBezTo>
                    <a:pt x="1535" y="1871"/>
                    <a:pt x="1418" y="1795"/>
                    <a:pt x="1321" y="1706"/>
                  </a:cubicBezTo>
                  <a:cubicBezTo>
                    <a:pt x="1224" y="1617"/>
                    <a:pt x="1121" y="1460"/>
                    <a:pt x="1053" y="1351"/>
                  </a:cubicBezTo>
                  <a:cubicBezTo>
                    <a:pt x="985" y="1242"/>
                    <a:pt x="950" y="1141"/>
                    <a:pt x="911" y="1051"/>
                  </a:cubicBezTo>
                  <a:cubicBezTo>
                    <a:pt x="872" y="961"/>
                    <a:pt x="881" y="869"/>
                    <a:pt x="819" y="812"/>
                  </a:cubicBezTo>
                  <a:cubicBezTo>
                    <a:pt x="757" y="755"/>
                    <a:pt x="606" y="773"/>
                    <a:pt x="537" y="706"/>
                  </a:cubicBezTo>
                  <a:cubicBezTo>
                    <a:pt x="467" y="640"/>
                    <a:pt x="473" y="477"/>
                    <a:pt x="402" y="409"/>
                  </a:cubicBezTo>
                  <a:cubicBezTo>
                    <a:pt x="330" y="341"/>
                    <a:pt x="180" y="367"/>
                    <a:pt x="113" y="298"/>
                  </a:cubicBezTo>
                  <a:cubicBezTo>
                    <a:pt x="46" y="229"/>
                    <a:pt x="19" y="51"/>
                    <a:pt x="0" y="0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3070225" y="4335462"/>
            <a:ext cx="225425" cy="225425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20999999" lon="21299999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57400" y="5562600"/>
            <a:ext cx="9589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loop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00800" y="5410200"/>
            <a:ext cx="6174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jet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5562600" y="3124200"/>
            <a:ext cx="225425" cy="225425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20999999" lon="21299999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6553200" y="3657600"/>
            <a:ext cx="225425" cy="225425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20999999" lon="21299999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2274193" y="2286000"/>
            <a:ext cx="5803007" cy="3316311"/>
            <a:chOff x="2274193" y="2286000"/>
            <a:chExt cx="5803007" cy="3316311"/>
          </a:xfrm>
        </p:grpSpPr>
        <p:sp>
          <p:nvSpPr>
            <p:cNvPr id="17" name="Freeform 16"/>
            <p:cNvSpPr/>
            <p:nvPr/>
          </p:nvSpPr>
          <p:spPr>
            <a:xfrm>
              <a:off x="3036194" y="3453685"/>
              <a:ext cx="1764406" cy="1880315"/>
            </a:xfrm>
            <a:custGeom>
              <a:avLst/>
              <a:gdLst>
                <a:gd name="connsiteX0" fmla="*/ 1764406 w 1764406"/>
                <a:gd name="connsiteY0" fmla="*/ 1880315 h 1880315"/>
                <a:gd name="connsiteX1" fmla="*/ 1313646 w 1764406"/>
                <a:gd name="connsiteY1" fmla="*/ 1378039 h 1880315"/>
                <a:gd name="connsiteX2" fmla="*/ 1133341 w 1764406"/>
                <a:gd name="connsiteY2" fmla="*/ 656822 h 1880315"/>
                <a:gd name="connsiteX3" fmla="*/ 0 w 1764406"/>
                <a:gd name="connsiteY3" fmla="*/ 0 h 1880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64406" h="1880315">
                  <a:moveTo>
                    <a:pt x="1764406" y="1880315"/>
                  </a:moveTo>
                  <a:cubicBezTo>
                    <a:pt x="1591614" y="1731134"/>
                    <a:pt x="1418823" y="1581954"/>
                    <a:pt x="1313646" y="1378039"/>
                  </a:cubicBezTo>
                  <a:cubicBezTo>
                    <a:pt x="1208468" y="1174123"/>
                    <a:pt x="1352282" y="886495"/>
                    <a:pt x="1133341" y="656822"/>
                  </a:cubicBezTo>
                  <a:cubicBezTo>
                    <a:pt x="914400" y="427149"/>
                    <a:pt x="457200" y="213574"/>
                    <a:pt x="0" y="0"/>
                  </a:cubicBezTo>
                </a:path>
              </a:pathLst>
            </a:custGeom>
            <a:noFill/>
            <a:ln w="31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74193" y="4404577"/>
              <a:ext cx="2189409" cy="1197734"/>
            </a:xfrm>
            <a:custGeom>
              <a:avLst/>
              <a:gdLst>
                <a:gd name="connsiteX0" fmla="*/ 1764406 w 1764406"/>
                <a:gd name="connsiteY0" fmla="*/ 1880315 h 1880315"/>
                <a:gd name="connsiteX1" fmla="*/ 1313646 w 1764406"/>
                <a:gd name="connsiteY1" fmla="*/ 1378039 h 1880315"/>
                <a:gd name="connsiteX2" fmla="*/ 1133341 w 1764406"/>
                <a:gd name="connsiteY2" fmla="*/ 656822 h 1880315"/>
                <a:gd name="connsiteX3" fmla="*/ 0 w 1764406"/>
                <a:gd name="connsiteY3" fmla="*/ 0 h 1880315"/>
                <a:gd name="connsiteX0" fmla="*/ 2678806 w 2678806"/>
                <a:gd name="connsiteY0" fmla="*/ 1237233 h 1237233"/>
                <a:gd name="connsiteX1" fmla="*/ 2228046 w 2678806"/>
                <a:gd name="connsiteY1" fmla="*/ 734957 h 1237233"/>
                <a:gd name="connsiteX2" fmla="*/ 2047741 w 2678806"/>
                <a:gd name="connsiteY2" fmla="*/ 13740 h 1237233"/>
                <a:gd name="connsiteX3" fmla="*/ 0 w 2678806"/>
                <a:gd name="connsiteY3" fmla="*/ 155409 h 1237233"/>
                <a:gd name="connsiteX0" fmla="*/ 2678806 w 2678806"/>
                <a:gd name="connsiteY0" fmla="*/ 1081824 h 1081824"/>
                <a:gd name="connsiteX1" fmla="*/ 2228046 w 2678806"/>
                <a:gd name="connsiteY1" fmla="*/ 579548 h 1081824"/>
                <a:gd name="connsiteX2" fmla="*/ 875764 w 2678806"/>
                <a:gd name="connsiteY2" fmla="*/ 862883 h 1081824"/>
                <a:gd name="connsiteX3" fmla="*/ 0 w 2678806"/>
                <a:gd name="connsiteY3" fmla="*/ 0 h 1081824"/>
                <a:gd name="connsiteX0" fmla="*/ 2678806 w 2678806"/>
                <a:gd name="connsiteY0" fmla="*/ 1081824 h 1081824"/>
                <a:gd name="connsiteX1" fmla="*/ 1571223 w 2678806"/>
                <a:gd name="connsiteY1" fmla="*/ 837125 h 1081824"/>
                <a:gd name="connsiteX2" fmla="*/ 875764 w 2678806"/>
                <a:gd name="connsiteY2" fmla="*/ 862883 h 1081824"/>
                <a:gd name="connsiteX3" fmla="*/ 0 w 2678806"/>
                <a:gd name="connsiteY3" fmla="*/ 0 h 1081824"/>
                <a:gd name="connsiteX0" fmla="*/ 2189409 w 2189409"/>
                <a:gd name="connsiteY0" fmla="*/ 1197734 h 1197734"/>
                <a:gd name="connsiteX1" fmla="*/ 1571223 w 2189409"/>
                <a:gd name="connsiteY1" fmla="*/ 837125 h 1197734"/>
                <a:gd name="connsiteX2" fmla="*/ 875764 w 2189409"/>
                <a:gd name="connsiteY2" fmla="*/ 862883 h 1197734"/>
                <a:gd name="connsiteX3" fmla="*/ 0 w 2189409"/>
                <a:gd name="connsiteY3" fmla="*/ 0 h 1197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9409" h="1197734">
                  <a:moveTo>
                    <a:pt x="2189409" y="1197734"/>
                  </a:moveTo>
                  <a:cubicBezTo>
                    <a:pt x="2016617" y="1048553"/>
                    <a:pt x="1790164" y="892933"/>
                    <a:pt x="1571223" y="837125"/>
                  </a:cubicBezTo>
                  <a:cubicBezTo>
                    <a:pt x="1352282" y="781317"/>
                    <a:pt x="1137634" y="1002404"/>
                    <a:pt x="875764" y="862883"/>
                  </a:cubicBezTo>
                  <a:cubicBezTo>
                    <a:pt x="613894" y="723362"/>
                    <a:pt x="457200" y="213574"/>
                    <a:pt x="0" y="0"/>
                  </a:cubicBezTo>
                </a:path>
              </a:pathLst>
            </a:custGeom>
            <a:noFill/>
            <a:ln w="31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>
              <a:off x="5181600" y="3886200"/>
              <a:ext cx="685800" cy="1143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6629400" y="2286000"/>
              <a:ext cx="0" cy="914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7162800" y="3581400"/>
              <a:ext cx="914400" cy="152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6858000" y="4114800"/>
              <a:ext cx="508000" cy="762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>
              <a:off x="5867400" y="4267200"/>
              <a:ext cx="533400" cy="6667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2583286" y="1752600"/>
            <a:ext cx="3922268" cy="2868768"/>
            <a:chOff x="2583286" y="1752600"/>
            <a:chExt cx="3922268" cy="2868768"/>
          </a:xfrm>
        </p:grpSpPr>
        <p:sp>
          <p:nvSpPr>
            <p:cNvPr id="40" name="Freeform 39"/>
            <p:cNvSpPr/>
            <p:nvPr/>
          </p:nvSpPr>
          <p:spPr>
            <a:xfrm>
              <a:off x="2583286" y="1957589"/>
              <a:ext cx="1249252" cy="1893193"/>
            </a:xfrm>
            <a:custGeom>
              <a:avLst/>
              <a:gdLst>
                <a:gd name="connsiteX0" fmla="*/ 1764406 w 1764406"/>
                <a:gd name="connsiteY0" fmla="*/ 1880315 h 1880315"/>
                <a:gd name="connsiteX1" fmla="*/ 1313646 w 1764406"/>
                <a:gd name="connsiteY1" fmla="*/ 1378039 h 1880315"/>
                <a:gd name="connsiteX2" fmla="*/ 1133341 w 1764406"/>
                <a:gd name="connsiteY2" fmla="*/ 656822 h 1880315"/>
                <a:gd name="connsiteX3" fmla="*/ 0 w 1764406"/>
                <a:gd name="connsiteY3" fmla="*/ 0 h 1880315"/>
                <a:gd name="connsiteX0" fmla="*/ 2369713 w 2369713"/>
                <a:gd name="connsiteY0" fmla="*/ 1635617 h 1635617"/>
                <a:gd name="connsiteX1" fmla="*/ 1918953 w 2369713"/>
                <a:gd name="connsiteY1" fmla="*/ 1133341 h 1635617"/>
                <a:gd name="connsiteX2" fmla="*/ 1738648 w 2369713"/>
                <a:gd name="connsiteY2" fmla="*/ 412124 h 1635617"/>
                <a:gd name="connsiteX3" fmla="*/ 0 w 2369713"/>
                <a:gd name="connsiteY3" fmla="*/ 0 h 1635617"/>
                <a:gd name="connsiteX0" fmla="*/ 2369713 w 2369713"/>
                <a:gd name="connsiteY0" fmla="*/ 1888848 h 1888848"/>
                <a:gd name="connsiteX1" fmla="*/ 1918953 w 2369713"/>
                <a:gd name="connsiteY1" fmla="*/ 1386572 h 1888848"/>
                <a:gd name="connsiteX2" fmla="*/ 1738648 w 2369713"/>
                <a:gd name="connsiteY2" fmla="*/ 665355 h 1888848"/>
                <a:gd name="connsiteX3" fmla="*/ 0 w 2369713"/>
                <a:gd name="connsiteY3" fmla="*/ 253231 h 1888848"/>
                <a:gd name="connsiteX0" fmla="*/ 2369713 w 2369713"/>
                <a:gd name="connsiteY0" fmla="*/ 2802732 h 2802732"/>
                <a:gd name="connsiteX1" fmla="*/ 1918953 w 2369713"/>
                <a:gd name="connsiteY1" fmla="*/ 2300456 h 2802732"/>
                <a:gd name="connsiteX2" fmla="*/ 682581 w 2369713"/>
                <a:gd name="connsiteY2" fmla="*/ 33774 h 2802732"/>
                <a:gd name="connsiteX3" fmla="*/ 0 w 2369713"/>
                <a:gd name="connsiteY3" fmla="*/ 1167115 h 2802732"/>
                <a:gd name="connsiteX0" fmla="*/ 2369713 w 2369713"/>
                <a:gd name="connsiteY0" fmla="*/ 2795329 h 2795329"/>
                <a:gd name="connsiteX1" fmla="*/ 1571223 w 2369713"/>
                <a:gd name="connsiteY1" fmla="*/ 567284 h 2795329"/>
                <a:gd name="connsiteX2" fmla="*/ 682581 w 2369713"/>
                <a:gd name="connsiteY2" fmla="*/ 26371 h 2795329"/>
                <a:gd name="connsiteX3" fmla="*/ 0 w 2369713"/>
                <a:gd name="connsiteY3" fmla="*/ 1159712 h 2795329"/>
                <a:gd name="connsiteX0" fmla="*/ 1571223 w 1571223"/>
                <a:gd name="connsiteY0" fmla="*/ 567284 h 1159712"/>
                <a:gd name="connsiteX1" fmla="*/ 682581 w 1571223"/>
                <a:gd name="connsiteY1" fmla="*/ 26371 h 1159712"/>
                <a:gd name="connsiteX2" fmla="*/ 0 w 1571223"/>
                <a:gd name="connsiteY2" fmla="*/ 1159712 h 1159712"/>
                <a:gd name="connsiteX0" fmla="*/ 1210615 w 1210615"/>
                <a:gd name="connsiteY0" fmla="*/ 221811 h 1471061"/>
                <a:gd name="connsiteX1" fmla="*/ 682581 w 1210615"/>
                <a:gd name="connsiteY1" fmla="*/ 337720 h 1471061"/>
                <a:gd name="connsiteX2" fmla="*/ 0 w 1210615"/>
                <a:gd name="connsiteY2" fmla="*/ 1471061 h 1471061"/>
                <a:gd name="connsiteX0" fmla="*/ 1210615 w 1210615"/>
                <a:gd name="connsiteY0" fmla="*/ 190020 h 1439270"/>
                <a:gd name="connsiteX1" fmla="*/ 334852 w 1210615"/>
                <a:gd name="connsiteY1" fmla="*/ 434717 h 1439270"/>
                <a:gd name="connsiteX2" fmla="*/ 0 w 1210615"/>
                <a:gd name="connsiteY2" fmla="*/ 1439270 h 143927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017432 w 1017432"/>
                <a:gd name="connsiteY0" fmla="*/ 0 h 1700010"/>
                <a:gd name="connsiteX1" fmla="*/ 0 w 1017432"/>
                <a:gd name="connsiteY1" fmla="*/ 1700010 h 1700010"/>
                <a:gd name="connsiteX0" fmla="*/ 1249252 w 1249252"/>
                <a:gd name="connsiteY0" fmla="*/ 0 h 1893193"/>
                <a:gd name="connsiteX1" fmla="*/ 0 w 1249252"/>
                <a:gd name="connsiteY1" fmla="*/ 1893193 h 1893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49252" h="1893193">
                  <a:moveTo>
                    <a:pt x="1249252" y="0"/>
                  </a:moveTo>
                  <a:cubicBezTo>
                    <a:pt x="382074" y="4293"/>
                    <a:pt x="133082" y="1167683"/>
                    <a:pt x="0" y="1893193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4422822" y="1955442"/>
              <a:ext cx="2082732" cy="1596979"/>
            </a:xfrm>
            <a:custGeom>
              <a:avLst/>
              <a:gdLst>
                <a:gd name="connsiteX0" fmla="*/ 1764406 w 1764406"/>
                <a:gd name="connsiteY0" fmla="*/ 1880315 h 1880315"/>
                <a:gd name="connsiteX1" fmla="*/ 1313646 w 1764406"/>
                <a:gd name="connsiteY1" fmla="*/ 1378039 h 1880315"/>
                <a:gd name="connsiteX2" fmla="*/ 1133341 w 1764406"/>
                <a:gd name="connsiteY2" fmla="*/ 656822 h 1880315"/>
                <a:gd name="connsiteX3" fmla="*/ 0 w 1764406"/>
                <a:gd name="connsiteY3" fmla="*/ 0 h 1880315"/>
                <a:gd name="connsiteX0" fmla="*/ 2369713 w 2369713"/>
                <a:gd name="connsiteY0" fmla="*/ 1635617 h 1635617"/>
                <a:gd name="connsiteX1" fmla="*/ 1918953 w 2369713"/>
                <a:gd name="connsiteY1" fmla="*/ 1133341 h 1635617"/>
                <a:gd name="connsiteX2" fmla="*/ 1738648 w 2369713"/>
                <a:gd name="connsiteY2" fmla="*/ 412124 h 1635617"/>
                <a:gd name="connsiteX3" fmla="*/ 0 w 2369713"/>
                <a:gd name="connsiteY3" fmla="*/ 0 h 1635617"/>
                <a:gd name="connsiteX0" fmla="*/ 2369713 w 2369713"/>
                <a:gd name="connsiteY0" fmla="*/ 1888848 h 1888848"/>
                <a:gd name="connsiteX1" fmla="*/ 1918953 w 2369713"/>
                <a:gd name="connsiteY1" fmla="*/ 1386572 h 1888848"/>
                <a:gd name="connsiteX2" fmla="*/ 1738648 w 2369713"/>
                <a:gd name="connsiteY2" fmla="*/ 665355 h 1888848"/>
                <a:gd name="connsiteX3" fmla="*/ 0 w 2369713"/>
                <a:gd name="connsiteY3" fmla="*/ 253231 h 1888848"/>
                <a:gd name="connsiteX0" fmla="*/ 2369713 w 2369713"/>
                <a:gd name="connsiteY0" fmla="*/ 2802732 h 2802732"/>
                <a:gd name="connsiteX1" fmla="*/ 1918953 w 2369713"/>
                <a:gd name="connsiteY1" fmla="*/ 2300456 h 2802732"/>
                <a:gd name="connsiteX2" fmla="*/ 682581 w 2369713"/>
                <a:gd name="connsiteY2" fmla="*/ 33774 h 2802732"/>
                <a:gd name="connsiteX3" fmla="*/ 0 w 2369713"/>
                <a:gd name="connsiteY3" fmla="*/ 1167115 h 2802732"/>
                <a:gd name="connsiteX0" fmla="*/ 2369713 w 2369713"/>
                <a:gd name="connsiteY0" fmla="*/ 2795329 h 2795329"/>
                <a:gd name="connsiteX1" fmla="*/ 1571223 w 2369713"/>
                <a:gd name="connsiteY1" fmla="*/ 567284 h 2795329"/>
                <a:gd name="connsiteX2" fmla="*/ 682581 w 2369713"/>
                <a:gd name="connsiteY2" fmla="*/ 26371 h 2795329"/>
                <a:gd name="connsiteX3" fmla="*/ 0 w 2369713"/>
                <a:gd name="connsiteY3" fmla="*/ 1159712 h 2795329"/>
                <a:gd name="connsiteX0" fmla="*/ 1571223 w 1571223"/>
                <a:gd name="connsiteY0" fmla="*/ 567284 h 1159712"/>
                <a:gd name="connsiteX1" fmla="*/ 682581 w 1571223"/>
                <a:gd name="connsiteY1" fmla="*/ 26371 h 1159712"/>
                <a:gd name="connsiteX2" fmla="*/ 0 w 1571223"/>
                <a:gd name="connsiteY2" fmla="*/ 1159712 h 1159712"/>
                <a:gd name="connsiteX0" fmla="*/ 1210615 w 1210615"/>
                <a:gd name="connsiteY0" fmla="*/ 221811 h 1471061"/>
                <a:gd name="connsiteX1" fmla="*/ 682581 w 1210615"/>
                <a:gd name="connsiteY1" fmla="*/ 337720 h 1471061"/>
                <a:gd name="connsiteX2" fmla="*/ 0 w 1210615"/>
                <a:gd name="connsiteY2" fmla="*/ 1471061 h 1471061"/>
                <a:gd name="connsiteX0" fmla="*/ 1210615 w 1210615"/>
                <a:gd name="connsiteY0" fmla="*/ 190020 h 1439270"/>
                <a:gd name="connsiteX1" fmla="*/ 334852 w 1210615"/>
                <a:gd name="connsiteY1" fmla="*/ 434717 h 1439270"/>
                <a:gd name="connsiteX2" fmla="*/ 0 w 1210615"/>
                <a:gd name="connsiteY2" fmla="*/ 1439270 h 143927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36607 w 2690278"/>
                <a:gd name="connsiteY0" fmla="*/ 0 h 798489"/>
                <a:gd name="connsiteX1" fmla="*/ 2686623 w 2690278"/>
                <a:gd name="connsiteY1" fmla="*/ 798489 h 798489"/>
                <a:gd name="connsiteX0" fmla="*/ 166783 w 1974427"/>
                <a:gd name="connsiteY0" fmla="*/ 0 h 1068945"/>
                <a:gd name="connsiteX1" fmla="*/ 1969824 w 1974427"/>
                <a:gd name="connsiteY1" fmla="*/ 1068945 h 1068945"/>
                <a:gd name="connsiteX0" fmla="*/ 0 w 1814382"/>
                <a:gd name="connsiteY0" fmla="*/ 0 h 1068945"/>
                <a:gd name="connsiteX1" fmla="*/ 1803041 w 1814382"/>
                <a:gd name="connsiteY1" fmla="*/ 1068945 h 1068945"/>
                <a:gd name="connsiteX0" fmla="*/ 0 w 1814382"/>
                <a:gd name="connsiteY0" fmla="*/ 0 h 991672"/>
                <a:gd name="connsiteX1" fmla="*/ 1803041 w 1814382"/>
                <a:gd name="connsiteY1" fmla="*/ 991672 h 991672"/>
                <a:gd name="connsiteX0" fmla="*/ 0 w 1686966"/>
                <a:gd name="connsiteY0" fmla="*/ 0 h 1378038"/>
                <a:gd name="connsiteX1" fmla="*/ 1674252 w 1686966"/>
                <a:gd name="connsiteY1" fmla="*/ 1378038 h 1378038"/>
                <a:gd name="connsiteX0" fmla="*/ 0 w 2082732"/>
                <a:gd name="connsiteY0" fmla="*/ 0 h 1596979"/>
                <a:gd name="connsiteX1" fmla="*/ 2073497 w 2082732"/>
                <a:gd name="connsiteY1" fmla="*/ 1596979 h 1596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82732" h="1596979">
                  <a:moveTo>
                    <a:pt x="0" y="0"/>
                  </a:moveTo>
                  <a:cubicBezTo>
                    <a:pt x="871470" y="42930"/>
                    <a:pt x="2206579" y="871469"/>
                    <a:pt x="2073497" y="1596979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352800" y="1752600"/>
              <a:ext cx="151836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h</a:t>
              </a:r>
              <a:r>
                <a:rPr lang="en-US" dirty="0" smtClean="0">
                  <a:solidFill>
                    <a:srgbClr val="000000"/>
                  </a:solidFill>
                </a:rPr>
                <a:t>igh</a:t>
              </a:r>
            </a:p>
            <a:p>
              <a:pPr algn="ctr"/>
              <a:r>
                <a:rPr lang="en-US" dirty="0">
                  <a:solidFill>
                    <a:srgbClr val="000000"/>
                  </a:solidFill>
                </a:rPr>
                <a:t>w</a:t>
              </a:r>
              <a:r>
                <a:rPr lang="en-US" dirty="0" smtClean="0">
                  <a:solidFill>
                    <a:srgbClr val="000000"/>
                  </a:solidFill>
                </a:rPr>
                <a:t>ater activity</a:t>
              </a:r>
            </a:p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low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3489019" y="2483478"/>
              <a:ext cx="392888" cy="2137890"/>
            </a:xfrm>
            <a:custGeom>
              <a:avLst/>
              <a:gdLst>
                <a:gd name="connsiteX0" fmla="*/ 1764406 w 1764406"/>
                <a:gd name="connsiteY0" fmla="*/ 1880315 h 1880315"/>
                <a:gd name="connsiteX1" fmla="*/ 1313646 w 1764406"/>
                <a:gd name="connsiteY1" fmla="*/ 1378039 h 1880315"/>
                <a:gd name="connsiteX2" fmla="*/ 1133341 w 1764406"/>
                <a:gd name="connsiteY2" fmla="*/ 656822 h 1880315"/>
                <a:gd name="connsiteX3" fmla="*/ 0 w 1764406"/>
                <a:gd name="connsiteY3" fmla="*/ 0 h 1880315"/>
                <a:gd name="connsiteX0" fmla="*/ 2369713 w 2369713"/>
                <a:gd name="connsiteY0" fmla="*/ 1635617 h 1635617"/>
                <a:gd name="connsiteX1" fmla="*/ 1918953 w 2369713"/>
                <a:gd name="connsiteY1" fmla="*/ 1133341 h 1635617"/>
                <a:gd name="connsiteX2" fmla="*/ 1738648 w 2369713"/>
                <a:gd name="connsiteY2" fmla="*/ 412124 h 1635617"/>
                <a:gd name="connsiteX3" fmla="*/ 0 w 2369713"/>
                <a:gd name="connsiteY3" fmla="*/ 0 h 1635617"/>
                <a:gd name="connsiteX0" fmla="*/ 2369713 w 2369713"/>
                <a:gd name="connsiteY0" fmla="*/ 1888848 h 1888848"/>
                <a:gd name="connsiteX1" fmla="*/ 1918953 w 2369713"/>
                <a:gd name="connsiteY1" fmla="*/ 1386572 h 1888848"/>
                <a:gd name="connsiteX2" fmla="*/ 1738648 w 2369713"/>
                <a:gd name="connsiteY2" fmla="*/ 665355 h 1888848"/>
                <a:gd name="connsiteX3" fmla="*/ 0 w 2369713"/>
                <a:gd name="connsiteY3" fmla="*/ 253231 h 1888848"/>
                <a:gd name="connsiteX0" fmla="*/ 2369713 w 2369713"/>
                <a:gd name="connsiteY0" fmla="*/ 2802732 h 2802732"/>
                <a:gd name="connsiteX1" fmla="*/ 1918953 w 2369713"/>
                <a:gd name="connsiteY1" fmla="*/ 2300456 h 2802732"/>
                <a:gd name="connsiteX2" fmla="*/ 682581 w 2369713"/>
                <a:gd name="connsiteY2" fmla="*/ 33774 h 2802732"/>
                <a:gd name="connsiteX3" fmla="*/ 0 w 2369713"/>
                <a:gd name="connsiteY3" fmla="*/ 1167115 h 2802732"/>
                <a:gd name="connsiteX0" fmla="*/ 2369713 w 2369713"/>
                <a:gd name="connsiteY0" fmla="*/ 2795329 h 2795329"/>
                <a:gd name="connsiteX1" fmla="*/ 1571223 w 2369713"/>
                <a:gd name="connsiteY1" fmla="*/ 567284 h 2795329"/>
                <a:gd name="connsiteX2" fmla="*/ 682581 w 2369713"/>
                <a:gd name="connsiteY2" fmla="*/ 26371 h 2795329"/>
                <a:gd name="connsiteX3" fmla="*/ 0 w 2369713"/>
                <a:gd name="connsiteY3" fmla="*/ 1159712 h 2795329"/>
                <a:gd name="connsiteX0" fmla="*/ 1571223 w 1571223"/>
                <a:gd name="connsiteY0" fmla="*/ 567284 h 1159712"/>
                <a:gd name="connsiteX1" fmla="*/ 682581 w 1571223"/>
                <a:gd name="connsiteY1" fmla="*/ 26371 h 1159712"/>
                <a:gd name="connsiteX2" fmla="*/ 0 w 1571223"/>
                <a:gd name="connsiteY2" fmla="*/ 1159712 h 1159712"/>
                <a:gd name="connsiteX0" fmla="*/ 1210615 w 1210615"/>
                <a:gd name="connsiteY0" fmla="*/ 221811 h 1471061"/>
                <a:gd name="connsiteX1" fmla="*/ 682581 w 1210615"/>
                <a:gd name="connsiteY1" fmla="*/ 337720 h 1471061"/>
                <a:gd name="connsiteX2" fmla="*/ 0 w 1210615"/>
                <a:gd name="connsiteY2" fmla="*/ 1471061 h 1471061"/>
                <a:gd name="connsiteX0" fmla="*/ 1210615 w 1210615"/>
                <a:gd name="connsiteY0" fmla="*/ 190020 h 1439270"/>
                <a:gd name="connsiteX1" fmla="*/ 334852 w 1210615"/>
                <a:gd name="connsiteY1" fmla="*/ 434717 h 1439270"/>
                <a:gd name="connsiteX2" fmla="*/ 0 w 1210615"/>
                <a:gd name="connsiteY2" fmla="*/ 1439270 h 143927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017432 w 1017432"/>
                <a:gd name="connsiteY0" fmla="*/ 0 h 1700010"/>
                <a:gd name="connsiteX1" fmla="*/ 0 w 1017432"/>
                <a:gd name="connsiteY1" fmla="*/ 1700010 h 1700010"/>
                <a:gd name="connsiteX0" fmla="*/ 1249252 w 1249252"/>
                <a:gd name="connsiteY0" fmla="*/ 0 h 1893193"/>
                <a:gd name="connsiteX1" fmla="*/ 0 w 1249252"/>
                <a:gd name="connsiteY1" fmla="*/ 1893193 h 1893193"/>
                <a:gd name="connsiteX0" fmla="*/ 423431 w 423431"/>
                <a:gd name="connsiteY0" fmla="*/ 0 h 2511378"/>
                <a:gd name="connsiteX1" fmla="*/ 178731 w 423431"/>
                <a:gd name="connsiteY1" fmla="*/ 2511378 h 2511378"/>
                <a:gd name="connsiteX0" fmla="*/ 392888 w 392888"/>
                <a:gd name="connsiteY0" fmla="*/ 0 h 2137890"/>
                <a:gd name="connsiteX1" fmla="*/ 251219 w 392888"/>
                <a:gd name="connsiteY1" fmla="*/ 2137890 h 213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2888" h="2137890">
                  <a:moveTo>
                    <a:pt x="392888" y="0"/>
                  </a:moveTo>
                  <a:cubicBezTo>
                    <a:pt x="-474290" y="4293"/>
                    <a:pt x="384301" y="1412380"/>
                    <a:pt x="251219" y="2137890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4330521" y="2494208"/>
              <a:ext cx="1275008" cy="1107582"/>
            </a:xfrm>
            <a:custGeom>
              <a:avLst/>
              <a:gdLst>
                <a:gd name="connsiteX0" fmla="*/ 1764406 w 1764406"/>
                <a:gd name="connsiteY0" fmla="*/ 1880315 h 1880315"/>
                <a:gd name="connsiteX1" fmla="*/ 1313646 w 1764406"/>
                <a:gd name="connsiteY1" fmla="*/ 1378039 h 1880315"/>
                <a:gd name="connsiteX2" fmla="*/ 1133341 w 1764406"/>
                <a:gd name="connsiteY2" fmla="*/ 656822 h 1880315"/>
                <a:gd name="connsiteX3" fmla="*/ 0 w 1764406"/>
                <a:gd name="connsiteY3" fmla="*/ 0 h 1880315"/>
                <a:gd name="connsiteX0" fmla="*/ 2369713 w 2369713"/>
                <a:gd name="connsiteY0" fmla="*/ 1635617 h 1635617"/>
                <a:gd name="connsiteX1" fmla="*/ 1918953 w 2369713"/>
                <a:gd name="connsiteY1" fmla="*/ 1133341 h 1635617"/>
                <a:gd name="connsiteX2" fmla="*/ 1738648 w 2369713"/>
                <a:gd name="connsiteY2" fmla="*/ 412124 h 1635617"/>
                <a:gd name="connsiteX3" fmla="*/ 0 w 2369713"/>
                <a:gd name="connsiteY3" fmla="*/ 0 h 1635617"/>
                <a:gd name="connsiteX0" fmla="*/ 2369713 w 2369713"/>
                <a:gd name="connsiteY0" fmla="*/ 1888848 h 1888848"/>
                <a:gd name="connsiteX1" fmla="*/ 1918953 w 2369713"/>
                <a:gd name="connsiteY1" fmla="*/ 1386572 h 1888848"/>
                <a:gd name="connsiteX2" fmla="*/ 1738648 w 2369713"/>
                <a:gd name="connsiteY2" fmla="*/ 665355 h 1888848"/>
                <a:gd name="connsiteX3" fmla="*/ 0 w 2369713"/>
                <a:gd name="connsiteY3" fmla="*/ 253231 h 1888848"/>
                <a:gd name="connsiteX0" fmla="*/ 2369713 w 2369713"/>
                <a:gd name="connsiteY0" fmla="*/ 2802732 h 2802732"/>
                <a:gd name="connsiteX1" fmla="*/ 1918953 w 2369713"/>
                <a:gd name="connsiteY1" fmla="*/ 2300456 h 2802732"/>
                <a:gd name="connsiteX2" fmla="*/ 682581 w 2369713"/>
                <a:gd name="connsiteY2" fmla="*/ 33774 h 2802732"/>
                <a:gd name="connsiteX3" fmla="*/ 0 w 2369713"/>
                <a:gd name="connsiteY3" fmla="*/ 1167115 h 2802732"/>
                <a:gd name="connsiteX0" fmla="*/ 2369713 w 2369713"/>
                <a:gd name="connsiteY0" fmla="*/ 2795329 h 2795329"/>
                <a:gd name="connsiteX1" fmla="*/ 1571223 w 2369713"/>
                <a:gd name="connsiteY1" fmla="*/ 567284 h 2795329"/>
                <a:gd name="connsiteX2" fmla="*/ 682581 w 2369713"/>
                <a:gd name="connsiteY2" fmla="*/ 26371 h 2795329"/>
                <a:gd name="connsiteX3" fmla="*/ 0 w 2369713"/>
                <a:gd name="connsiteY3" fmla="*/ 1159712 h 2795329"/>
                <a:gd name="connsiteX0" fmla="*/ 1571223 w 1571223"/>
                <a:gd name="connsiteY0" fmla="*/ 567284 h 1159712"/>
                <a:gd name="connsiteX1" fmla="*/ 682581 w 1571223"/>
                <a:gd name="connsiteY1" fmla="*/ 26371 h 1159712"/>
                <a:gd name="connsiteX2" fmla="*/ 0 w 1571223"/>
                <a:gd name="connsiteY2" fmla="*/ 1159712 h 1159712"/>
                <a:gd name="connsiteX0" fmla="*/ 1210615 w 1210615"/>
                <a:gd name="connsiteY0" fmla="*/ 221811 h 1471061"/>
                <a:gd name="connsiteX1" fmla="*/ 682581 w 1210615"/>
                <a:gd name="connsiteY1" fmla="*/ 337720 h 1471061"/>
                <a:gd name="connsiteX2" fmla="*/ 0 w 1210615"/>
                <a:gd name="connsiteY2" fmla="*/ 1471061 h 1471061"/>
                <a:gd name="connsiteX0" fmla="*/ 1210615 w 1210615"/>
                <a:gd name="connsiteY0" fmla="*/ 190020 h 1439270"/>
                <a:gd name="connsiteX1" fmla="*/ 334852 w 1210615"/>
                <a:gd name="connsiteY1" fmla="*/ 434717 h 1439270"/>
                <a:gd name="connsiteX2" fmla="*/ 0 w 1210615"/>
                <a:gd name="connsiteY2" fmla="*/ 1439270 h 143927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36607 w 2690278"/>
                <a:gd name="connsiteY0" fmla="*/ 0 h 798489"/>
                <a:gd name="connsiteX1" fmla="*/ 2686623 w 2690278"/>
                <a:gd name="connsiteY1" fmla="*/ 798489 h 798489"/>
                <a:gd name="connsiteX0" fmla="*/ 166783 w 1974427"/>
                <a:gd name="connsiteY0" fmla="*/ 0 h 1068945"/>
                <a:gd name="connsiteX1" fmla="*/ 1969824 w 1974427"/>
                <a:gd name="connsiteY1" fmla="*/ 1068945 h 1068945"/>
                <a:gd name="connsiteX0" fmla="*/ 0 w 1814382"/>
                <a:gd name="connsiteY0" fmla="*/ 0 h 1068945"/>
                <a:gd name="connsiteX1" fmla="*/ 1803041 w 1814382"/>
                <a:gd name="connsiteY1" fmla="*/ 1068945 h 1068945"/>
                <a:gd name="connsiteX0" fmla="*/ 0 w 1814382"/>
                <a:gd name="connsiteY0" fmla="*/ 0 h 991672"/>
                <a:gd name="connsiteX1" fmla="*/ 1803041 w 1814382"/>
                <a:gd name="connsiteY1" fmla="*/ 991672 h 991672"/>
                <a:gd name="connsiteX0" fmla="*/ 0 w 1686966"/>
                <a:gd name="connsiteY0" fmla="*/ 0 h 1378038"/>
                <a:gd name="connsiteX1" fmla="*/ 1674252 w 1686966"/>
                <a:gd name="connsiteY1" fmla="*/ 1378038 h 1378038"/>
                <a:gd name="connsiteX0" fmla="*/ 0 w 2082732"/>
                <a:gd name="connsiteY0" fmla="*/ 0 h 1596979"/>
                <a:gd name="connsiteX1" fmla="*/ 2073497 w 2082732"/>
                <a:gd name="connsiteY1" fmla="*/ 1596979 h 1596979"/>
                <a:gd name="connsiteX0" fmla="*/ 0 w 2326098"/>
                <a:gd name="connsiteY0" fmla="*/ 0 h 1210613"/>
                <a:gd name="connsiteX1" fmla="*/ 2318196 w 2326098"/>
                <a:gd name="connsiteY1" fmla="*/ 1210613 h 1210613"/>
                <a:gd name="connsiteX0" fmla="*/ 0 w 1295183"/>
                <a:gd name="connsiteY0" fmla="*/ 0 h 1107582"/>
                <a:gd name="connsiteX1" fmla="*/ 1275008 w 1295183"/>
                <a:gd name="connsiteY1" fmla="*/ 1107582 h 1107582"/>
                <a:gd name="connsiteX0" fmla="*/ 0 w 1275008"/>
                <a:gd name="connsiteY0" fmla="*/ 0 h 1107582"/>
                <a:gd name="connsiteX1" fmla="*/ 1275008 w 1275008"/>
                <a:gd name="connsiteY1" fmla="*/ 1107582 h 1107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5008" h="1107582">
                  <a:moveTo>
                    <a:pt x="0" y="0"/>
                  </a:moveTo>
                  <a:cubicBezTo>
                    <a:pt x="871470" y="42930"/>
                    <a:pt x="880056" y="884348"/>
                    <a:pt x="1275008" y="1107582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0976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225" y="352029"/>
            <a:ext cx="8709660" cy="7543800"/>
          </a:xfrm>
        </p:spPr>
      </p:pic>
      <p:sp>
        <p:nvSpPr>
          <p:cNvPr id="6" name="TextBox 5"/>
          <p:cNvSpPr txBox="1"/>
          <p:nvPr/>
        </p:nvSpPr>
        <p:spPr>
          <a:xfrm>
            <a:off x="6726775" y="1710050"/>
            <a:ext cx="27216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</a:rPr>
              <a:t>RH: 84.2%</a:t>
            </a:r>
          </a:p>
          <a:p>
            <a:pPr>
              <a:defRPr/>
            </a:pPr>
            <a:r>
              <a:rPr lang="en-US" sz="3200" dirty="0">
                <a:solidFill>
                  <a:prstClr val="black"/>
                </a:solidFill>
              </a:rPr>
              <a:t>  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3200" dirty="0">
                <a:solidFill>
                  <a:prstClr val="black"/>
                </a:solidFill>
              </a:rPr>
              <a:t>vs 71.9%</a:t>
            </a:r>
          </a:p>
        </p:txBody>
      </p:sp>
      <p:sp>
        <p:nvSpPr>
          <p:cNvPr id="8" name="Rectangle 7"/>
          <p:cNvSpPr/>
          <p:nvPr/>
        </p:nvSpPr>
        <p:spPr>
          <a:xfrm>
            <a:off x="6423764" y="1052500"/>
            <a:ext cx="24609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 err="1">
                <a:solidFill>
                  <a:prstClr val="black"/>
                </a:solidFill>
              </a:rPr>
              <a:t>R</a:t>
            </a:r>
            <a:r>
              <a:rPr lang="en-US" sz="3200" baseline="-25000" dirty="0" err="1">
                <a:solidFill>
                  <a:prstClr val="black"/>
                </a:solidFill>
              </a:rPr>
              <a:t>iso</a:t>
            </a:r>
            <a:r>
              <a:rPr lang="en-US" sz="3200" dirty="0">
                <a:solidFill>
                  <a:prstClr val="black"/>
                </a:solidFill>
              </a:rPr>
              <a:t> = 44.5%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299247" y="440774"/>
            <a:ext cx="1524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78197" y="5559029"/>
            <a:ext cx="9220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3aw6</a:t>
            </a:r>
          </a:p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3aw7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436513" y="1052500"/>
            <a:ext cx="25907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l-GR" sz="3200" dirty="0">
                <a:solidFill>
                  <a:srgbClr val="FF0000"/>
                </a:solidFill>
              </a:rPr>
              <a:t>Δ</a:t>
            </a:r>
            <a:r>
              <a:rPr lang="en-US" sz="3200" dirty="0">
                <a:solidFill>
                  <a:srgbClr val="FF0000"/>
                </a:solidFill>
              </a:rPr>
              <a:t>cell = 0.7 %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Non-isomorphism in lysozyme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1052500"/>
            <a:ext cx="30460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</a:rPr>
              <a:t>RMSD = 1.70 Å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1516295"/>
            <a:ext cx="33826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</a:rPr>
              <a:t>RMSD = 0.18 </a:t>
            </a:r>
            <a:r>
              <a:rPr lang="en-US" sz="3200" dirty="0" smtClean="0">
                <a:solidFill>
                  <a:prstClr val="black"/>
                </a:solidFill>
              </a:rPr>
              <a:t>Å LSQ</a:t>
            </a: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36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0" grpId="0"/>
      <p:bldP spid="1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7422"/>
          </a:xfrm>
        </p:spPr>
        <p:txBody>
          <a:bodyPr/>
          <a:lstStyle/>
          <a:p>
            <a:r>
              <a:rPr lang="en-US" dirty="0" smtClean="0"/>
              <a:t>3aw6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7422"/>
            <a:ext cx="9144000" cy="594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83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7422"/>
          </a:xfrm>
        </p:spPr>
        <p:txBody>
          <a:bodyPr/>
          <a:lstStyle/>
          <a:p>
            <a:r>
              <a:rPr lang="en-US" dirty="0" smtClean="0"/>
              <a:t>3aw6 3aw7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7422"/>
            <a:ext cx="9144000" cy="5940578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6934200" y="4648200"/>
            <a:ext cx="228600" cy="457200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6324600" y="4581525"/>
            <a:ext cx="171450" cy="466725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7153275" y="5238750"/>
            <a:ext cx="171450" cy="466725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000125" y="2867025"/>
            <a:ext cx="9525" cy="371475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276600" y="3057525"/>
            <a:ext cx="161925" cy="514350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724150" y="5810250"/>
            <a:ext cx="142876" cy="409575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124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609600"/>
            <a:ext cx="9117875" cy="68384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200" y="76200"/>
            <a:ext cx="89087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Periodic Spatial Distortion Vector Field</a:t>
            </a:r>
            <a:endParaRPr lang="en-US" sz="4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69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7422"/>
          </a:xfrm>
        </p:spPr>
        <p:txBody>
          <a:bodyPr/>
          <a:lstStyle/>
          <a:p>
            <a:r>
              <a:rPr lang="en-US" dirty="0" smtClean="0"/>
              <a:t>3aw6 3aw7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7422"/>
            <a:ext cx="9144000" cy="5940578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6934200" y="4648200"/>
            <a:ext cx="228600" cy="457200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6324600" y="4581525"/>
            <a:ext cx="171450" cy="466725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7153275" y="5238750"/>
            <a:ext cx="171450" cy="466725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000125" y="2867025"/>
            <a:ext cx="9525" cy="371475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276600" y="3057525"/>
            <a:ext cx="161925" cy="514350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724150" y="5810250"/>
            <a:ext cx="142876" cy="409575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858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7422"/>
          </a:xfrm>
        </p:spPr>
        <p:txBody>
          <a:bodyPr/>
          <a:lstStyle/>
          <a:p>
            <a:r>
              <a:rPr lang="en-US" dirty="0" smtClean="0"/>
              <a:t>3aw6, 3aw7, “bent” 3aw6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7422"/>
            <a:ext cx="9144000" cy="594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29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7422"/>
          </a:xfrm>
        </p:spPr>
        <p:txBody>
          <a:bodyPr/>
          <a:lstStyle/>
          <a:p>
            <a:r>
              <a:rPr lang="en-US" dirty="0" smtClean="0"/>
              <a:t>3aw7, “bent” 3aw6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7422"/>
            <a:ext cx="9144000" cy="594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3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259"/>
            <a:ext cx="9144000" cy="64047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7422"/>
          </a:xfrm>
        </p:spPr>
        <p:txBody>
          <a:bodyPr/>
          <a:lstStyle/>
          <a:p>
            <a:r>
              <a:rPr lang="en-US" dirty="0" smtClean="0"/>
              <a:t>3aw7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55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No photo description available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7"/>
          <a:stretch/>
        </p:blipFill>
        <p:spPr bwMode="auto">
          <a:xfrm>
            <a:off x="1143000" y="304800"/>
            <a:ext cx="7305675" cy="585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561" y="6228048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https://www.ncbi.nlm.nih.gov/pmc/articles/PMC7184994/</a:t>
            </a:r>
          </a:p>
          <a:p>
            <a:r>
              <a:rPr lang="en-US" dirty="0"/>
              <a:t>https://jamanetwork.com/.../</a:t>
            </a:r>
            <a:r>
              <a:rPr lang="en-US" dirty="0" err="1"/>
              <a:t>jamanetwo</a:t>
            </a:r>
            <a:r>
              <a:rPr lang="en-US" dirty="0"/>
              <a:t>.../</a:t>
            </a:r>
            <a:r>
              <a:rPr lang="en-US" dirty="0" err="1"/>
              <a:t>fullarticle</a:t>
            </a:r>
            <a:r>
              <a:rPr lang="en-US" dirty="0"/>
              <a:t>/2767009</a:t>
            </a:r>
          </a:p>
        </p:txBody>
      </p:sp>
    </p:spTree>
    <p:extLst>
      <p:ext uri="{BB962C8B-B14F-4D97-AF65-F5344CB8AC3E}">
        <p14:creationId xmlns:p14="http://schemas.microsoft.com/office/powerpoint/2010/main" val="176537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8" y="450655"/>
            <a:ext cx="9147717" cy="64073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7422"/>
          </a:xfrm>
        </p:spPr>
        <p:txBody>
          <a:bodyPr/>
          <a:lstStyle/>
          <a:p>
            <a:r>
              <a:rPr lang="en-US" dirty="0" smtClean="0"/>
              <a:t>“bent” 3aw7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49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259"/>
            <a:ext cx="9144000" cy="64047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7422"/>
          </a:xfrm>
        </p:spPr>
        <p:txBody>
          <a:bodyPr/>
          <a:lstStyle/>
          <a:p>
            <a:r>
              <a:rPr lang="en-US" dirty="0" smtClean="0"/>
              <a:t>3aw6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94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2393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57775" y="390525"/>
            <a:ext cx="365356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3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obs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-F</a:t>
            </a:r>
            <a:r>
              <a:rPr lang="en-US" sz="3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obs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difference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l-G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1.8 Å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“unbent”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30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2393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57775" y="390525"/>
            <a:ext cx="360765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3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obs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-F</a:t>
            </a:r>
            <a:r>
              <a:rPr lang="en-US" sz="3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obs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difference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l-G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1.8 Å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old way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38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20064" y="9906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Take home: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2764335" y="3276600"/>
            <a:ext cx="361534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Non-isomorphism</a:t>
            </a:r>
          </a:p>
          <a:p>
            <a:pPr algn="ctr"/>
            <a:r>
              <a:rPr lang="en-US" sz="3600" dirty="0"/>
              <a:t>i</a:t>
            </a:r>
            <a:r>
              <a:rPr lang="en-US" sz="3600" dirty="0" smtClean="0"/>
              <a:t>s </a:t>
            </a:r>
            <a:r>
              <a:rPr lang="en-US" sz="3600" dirty="0" smtClean="0"/>
              <a:t>correctable</a:t>
            </a:r>
            <a:endParaRPr lang="en-US" sz="3600" dirty="0" smtClean="0"/>
          </a:p>
          <a:p>
            <a:pPr algn="ctr"/>
            <a:r>
              <a:rPr lang="en-US" sz="2800" dirty="0" smtClean="0"/>
              <a:t>(in real space)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3783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Downloading “map bender”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10206318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6004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9367" y="641350"/>
            <a:ext cx="8345347" cy="596423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52" y="-260620"/>
            <a:ext cx="8229600" cy="1143000"/>
          </a:xfrm>
        </p:spPr>
        <p:txBody>
          <a:bodyPr/>
          <a:lstStyle/>
          <a:p>
            <a:r>
              <a:rPr lang="en-US" dirty="0" smtClean="0"/>
              <a:t>0 </a:t>
            </a:r>
            <a:r>
              <a:rPr lang="en-US" dirty="0" err="1" smtClean="0"/>
              <a:t>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50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orse_man_skeleton_in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641350"/>
            <a:ext cx="7962900" cy="596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16016"/>
            <a:ext cx="8229600" cy="1143000"/>
          </a:xfrm>
        </p:spPr>
        <p:txBody>
          <a:bodyPr/>
          <a:lstStyle/>
          <a:p>
            <a:r>
              <a:rPr lang="en-US" dirty="0" smtClean="0"/>
              <a:t>100 </a:t>
            </a:r>
            <a:r>
              <a:rPr lang="en-US" dirty="0" err="1" smtClean="0"/>
              <a:t>MGy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79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orse_man_skeleton_in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641350"/>
            <a:ext cx="7962900" cy="596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89367" y="641350"/>
            <a:ext cx="8345347" cy="5964238"/>
          </a:xfrm>
          <a:prstGeom prst="rect">
            <a:avLst/>
          </a:prstGeom>
          <a:blipFill dpi="0" rotWithShape="1">
            <a:blip r:embed="rId3">
              <a:alphaModFix amt="52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57200" y="-216016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kern="0" dirty="0" smtClean="0"/>
              <a:t>50 </a:t>
            </a:r>
            <a:r>
              <a:rPr lang="en-US" kern="0" dirty="0" err="1" smtClean="0"/>
              <a:t>MGy</a:t>
            </a:r>
            <a:r>
              <a:rPr lang="en-US" kern="0" dirty="0" smtClean="0"/>
              <a:t> ?</a:t>
            </a:r>
            <a:endParaRPr lang="en-US" kern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4997"/>
            <a:ext cx="8229600" cy="1143000"/>
          </a:xfrm>
        </p:spPr>
        <p:txBody>
          <a:bodyPr/>
          <a:lstStyle/>
          <a:p>
            <a:r>
              <a:rPr lang="en-US" dirty="0" smtClean="0"/>
              <a:t>What is the dose?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44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Systematic error: </a:t>
            </a:r>
            <a:r>
              <a:rPr lang="en-US" dirty="0" smtClean="0">
                <a:solidFill>
                  <a:srgbClr val="FFC000"/>
                </a:solidFill>
              </a:rPr>
              <a:t>Illumination contrast</a:t>
            </a:r>
            <a:r>
              <a:rPr lang="en-US" dirty="0" smtClean="0">
                <a:solidFill>
                  <a:srgbClr val="C00000"/>
                </a:solidFill>
              </a:rPr>
              <a:t/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sz="3200" dirty="0" smtClean="0"/>
              <a:t>appears to “reverse” damage</a:t>
            </a:r>
            <a:endParaRPr lang="en-US" sz="3200" dirty="0"/>
          </a:p>
        </p:txBody>
      </p:sp>
      <p:pic>
        <p:nvPicPr>
          <p:cNvPr id="4" name="hd_14ms_22oct18.png" descr="hd_14ms_22oct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" y="2286000"/>
            <a:ext cx="3654001" cy="3654001"/>
          </a:xfrm>
          <a:prstGeom prst="rect">
            <a:avLst/>
          </a:prstGeom>
          <a:ln w="3175">
            <a:miter lim="400000"/>
          </a:ln>
        </p:spPr>
      </p:pic>
      <p:sp>
        <p:nvSpPr>
          <p:cNvPr id="5" name="0.34 MGy"/>
          <p:cNvSpPr txBox="1"/>
          <p:nvPr/>
        </p:nvSpPr>
        <p:spPr>
          <a:xfrm>
            <a:off x="289637" y="2257438"/>
            <a:ext cx="1325608" cy="441146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2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smtClean="0"/>
              <a:t>0.3</a:t>
            </a:r>
            <a:r>
              <a:rPr lang="fr-FR" smtClean="0"/>
              <a:t>5</a:t>
            </a:r>
            <a:r>
              <a:rPr smtClean="0"/>
              <a:t> </a:t>
            </a:r>
            <a:r>
              <a:rPr dirty="0"/>
              <a:t>MGy</a:t>
            </a:r>
          </a:p>
        </p:txBody>
      </p:sp>
      <p:sp>
        <p:nvSpPr>
          <p:cNvPr id="6" name="Cys6"/>
          <p:cNvSpPr txBox="1"/>
          <p:nvPr/>
        </p:nvSpPr>
        <p:spPr>
          <a:xfrm>
            <a:off x="1546586" y="4388557"/>
            <a:ext cx="635125" cy="36082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18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Cys6</a:t>
            </a:r>
          </a:p>
        </p:txBody>
      </p:sp>
      <p:sp>
        <p:nvSpPr>
          <p:cNvPr id="7" name="Cys127"/>
          <p:cNvSpPr txBox="1"/>
          <p:nvPr/>
        </p:nvSpPr>
        <p:spPr>
          <a:xfrm>
            <a:off x="2347575" y="3250704"/>
            <a:ext cx="889398" cy="36082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18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Cys127</a:t>
            </a:r>
          </a:p>
        </p:txBody>
      </p:sp>
      <p:sp>
        <p:nvSpPr>
          <p:cNvPr id="11" name="RT high-dose rate series"/>
          <p:cNvSpPr txBox="1"/>
          <p:nvPr/>
        </p:nvSpPr>
        <p:spPr>
          <a:xfrm>
            <a:off x="1981200" y="1752600"/>
            <a:ext cx="5234318" cy="4411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2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smtClean="0"/>
              <a:t>Room temperature</a:t>
            </a:r>
            <a:r>
              <a:rPr dirty="0" smtClean="0"/>
              <a:t> </a:t>
            </a:r>
            <a:r>
              <a:rPr dirty="0"/>
              <a:t>high-dose rate series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488668"/>
            <a:ext cx="59250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de la Mora, </a:t>
            </a:r>
            <a:r>
              <a:rPr lang="en-US" dirty="0" smtClean="0"/>
              <a:t>et al. </a:t>
            </a:r>
            <a:r>
              <a:rPr lang="en-US" dirty="0"/>
              <a:t>(2020) </a:t>
            </a:r>
            <a:r>
              <a:rPr lang="en-US" i="1" dirty="0" smtClean="0"/>
              <a:t>PNAS </a:t>
            </a:r>
            <a:r>
              <a:rPr lang="en-US" i="1" dirty="0"/>
              <a:t>USA</a:t>
            </a:r>
            <a:r>
              <a:rPr lang="en-US" dirty="0"/>
              <a:t> </a:t>
            </a:r>
            <a:r>
              <a:rPr lang="en-US" b="1" dirty="0"/>
              <a:t>117</a:t>
            </a:r>
            <a:r>
              <a:rPr lang="en-US" dirty="0"/>
              <a:t>, 4142-4151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209800"/>
            <a:ext cx="4646216" cy="357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359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 smtClean="0"/>
              <a:t>There is no feline coronavirus vaccine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-30622" y="6488668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https://journals.asm.org/doi/epdf/10.1128/jvi.64.3.1407-1409.1990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862577"/>
            <a:ext cx="6400800" cy="5690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reeform 5"/>
          <p:cNvSpPr/>
          <p:nvPr/>
        </p:nvSpPr>
        <p:spPr>
          <a:xfrm>
            <a:off x="1251227" y="814363"/>
            <a:ext cx="6984723" cy="5858320"/>
          </a:xfrm>
          <a:custGeom>
            <a:avLst/>
            <a:gdLst>
              <a:gd name="connsiteX0" fmla="*/ 4636825 w 6984723"/>
              <a:gd name="connsiteY0" fmla="*/ 236770 h 5858320"/>
              <a:gd name="connsiteX1" fmla="*/ 4645371 w 6984723"/>
              <a:gd name="connsiteY1" fmla="*/ 74400 h 5858320"/>
              <a:gd name="connsiteX2" fmla="*/ 4893199 w 6984723"/>
              <a:gd name="connsiteY2" fmla="*/ 40216 h 5858320"/>
              <a:gd name="connsiteX3" fmla="*/ 6294709 w 6984723"/>
              <a:gd name="connsiteY3" fmla="*/ 31671 h 5858320"/>
              <a:gd name="connsiteX4" fmla="*/ 6542537 w 6984723"/>
              <a:gd name="connsiteY4" fmla="*/ 476052 h 5858320"/>
              <a:gd name="connsiteX5" fmla="*/ 6773274 w 6984723"/>
              <a:gd name="connsiteY5" fmla="*/ 2774871 h 5858320"/>
              <a:gd name="connsiteX6" fmla="*/ 6704908 w 6984723"/>
              <a:gd name="connsiteY6" fmla="*/ 4996777 h 5858320"/>
              <a:gd name="connsiteX7" fmla="*/ 6602358 w 6984723"/>
              <a:gd name="connsiteY7" fmla="*/ 5612074 h 5858320"/>
              <a:gd name="connsiteX8" fmla="*/ 1833805 w 6984723"/>
              <a:gd name="connsiteY8" fmla="*/ 5782990 h 5858320"/>
              <a:gd name="connsiteX9" fmla="*/ 150283 w 6984723"/>
              <a:gd name="connsiteY9" fmla="*/ 5757353 h 5858320"/>
              <a:gd name="connsiteX10" fmla="*/ 90463 w 6984723"/>
              <a:gd name="connsiteY10" fmla="*/ 4603671 h 5858320"/>
              <a:gd name="connsiteX11" fmla="*/ 227195 w 6984723"/>
              <a:gd name="connsiteY11" fmla="*/ 4287476 h 5858320"/>
              <a:gd name="connsiteX12" fmla="*/ 2474739 w 6984723"/>
              <a:gd name="connsiteY12" fmla="*/ 4338751 h 5858320"/>
              <a:gd name="connsiteX13" fmla="*/ 3799337 w 6984723"/>
              <a:gd name="connsiteY13" fmla="*/ 4355843 h 5858320"/>
              <a:gd name="connsiteX14" fmla="*/ 3842066 w 6984723"/>
              <a:gd name="connsiteY14" fmla="*/ 3808912 h 5858320"/>
              <a:gd name="connsiteX15" fmla="*/ 3807883 w 6984723"/>
              <a:gd name="connsiteY15" fmla="*/ 1963020 h 5858320"/>
              <a:gd name="connsiteX16" fmla="*/ 3833521 w 6984723"/>
              <a:gd name="connsiteY16" fmla="*/ 1057166 h 5858320"/>
              <a:gd name="connsiteX17" fmla="*/ 3748063 w 6984723"/>
              <a:gd name="connsiteY17" fmla="*/ 809338 h 5858320"/>
              <a:gd name="connsiteX18" fmla="*/ 3184040 w 6984723"/>
              <a:gd name="connsiteY18" fmla="*/ 834975 h 5858320"/>
              <a:gd name="connsiteX19" fmla="*/ 2201274 w 6984723"/>
              <a:gd name="connsiteY19" fmla="*/ 817884 h 5858320"/>
              <a:gd name="connsiteX20" fmla="*/ 1543248 w 6984723"/>
              <a:gd name="connsiteY20" fmla="*/ 681151 h 5858320"/>
              <a:gd name="connsiteX21" fmla="*/ 1244145 w 6984723"/>
              <a:gd name="connsiteY21" fmla="*/ 458960 h 5858320"/>
              <a:gd name="connsiteX22" fmla="*/ 1278328 w 6984723"/>
              <a:gd name="connsiteY22" fmla="*/ 339319 h 5858320"/>
              <a:gd name="connsiteX23" fmla="*/ 1474881 w 6984723"/>
              <a:gd name="connsiteY23" fmla="*/ 339319 h 5858320"/>
              <a:gd name="connsiteX24" fmla="*/ 2483285 w 6984723"/>
              <a:gd name="connsiteY24" fmla="*/ 330773 h 5858320"/>
              <a:gd name="connsiteX25" fmla="*/ 4072803 w 6984723"/>
              <a:gd name="connsiteY25" fmla="*/ 305136 h 5858320"/>
              <a:gd name="connsiteX26" fmla="*/ 4653917 w 6984723"/>
              <a:gd name="connsiteY26" fmla="*/ 347865 h 5858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984723" h="5858320">
                <a:moveTo>
                  <a:pt x="4636825" y="236770"/>
                </a:moveTo>
                <a:cubicBezTo>
                  <a:pt x="4619733" y="171964"/>
                  <a:pt x="4602642" y="107159"/>
                  <a:pt x="4645371" y="74400"/>
                </a:cubicBezTo>
                <a:cubicBezTo>
                  <a:pt x="4688100" y="41641"/>
                  <a:pt x="4618309" y="47337"/>
                  <a:pt x="4893199" y="40216"/>
                </a:cubicBezTo>
                <a:cubicBezTo>
                  <a:pt x="5168089" y="33095"/>
                  <a:pt x="6019819" y="-40968"/>
                  <a:pt x="6294709" y="31671"/>
                </a:cubicBezTo>
                <a:cubicBezTo>
                  <a:pt x="6569599" y="104310"/>
                  <a:pt x="6462776" y="18852"/>
                  <a:pt x="6542537" y="476052"/>
                </a:cubicBezTo>
                <a:cubicBezTo>
                  <a:pt x="6622298" y="933252"/>
                  <a:pt x="6746212" y="2021417"/>
                  <a:pt x="6773274" y="2774871"/>
                </a:cubicBezTo>
                <a:cubicBezTo>
                  <a:pt x="6800336" y="3528325"/>
                  <a:pt x="6733394" y="4523910"/>
                  <a:pt x="6704908" y="4996777"/>
                </a:cubicBezTo>
                <a:cubicBezTo>
                  <a:pt x="6676422" y="5469644"/>
                  <a:pt x="7414208" y="5481039"/>
                  <a:pt x="6602358" y="5612074"/>
                </a:cubicBezTo>
                <a:cubicBezTo>
                  <a:pt x="5790508" y="5743109"/>
                  <a:pt x="2909151" y="5758777"/>
                  <a:pt x="1833805" y="5782990"/>
                </a:cubicBezTo>
                <a:cubicBezTo>
                  <a:pt x="758459" y="5807203"/>
                  <a:pt x="440840" y="5953906"/>
                  <a:pt x="150283" y="5757353"/>
                </a:cubicBezTo>
                <a:cubicBezTo>
                  <a:pt x="-140274" y="5560800"/>
                  <a:pt x="77644" y="4848650"/>
                  <a:pt x="90463" y="4603671"/>
                </a:cubicBezTo>
                <a:cubicBezTo>
                  <a:pt x="103282" y="4358692"/>
                  <a:pt x="-170184" y="4331629"/>
                  <a:pt x="227195" y="4287476"/>
                </a:cubicBezTo>
                <a:cubicBezTo>
                  <a:pt x="624574" y="4243323"/>
                  <a:pt x="2474739" y="4338751"/>
                  <a:pt x="2474739" y="4338751"/>
                </a:cubicBezTo>
                <a:cubicBezTo>
                  <a:pt x="3070096" y="4350146"/>
                  <a:pt x="3571449" y="4444149"/>
                  <a:pt x="3799337" y="4355843"/>
                </a:cubicBezTo>
                <a:cubicBezTo>
                  <a:pt x="4027225" y="4267537"/>
                  <a:pt x="3840642" y="4207716"/>
                  <a:pt x="3842066" y="3808912"/>
                </a:cubicBezTo>
                <a:cubicBezTo>
                  <a:pt x="3843490" y="3410108"/>
                  <a:pt x="3809307" y="2421644"/>
                  <a:pt x="3807883" y="1963020"/>
                </a:cubicBezTo>
                <a:cubicBezTo>
                  <a:pt x="3806459" y="1504396"/>
                  <a:pt x="3843491" y="1249446"/>
                  <a:pt x="3833521" y="1057166"/>
                </a:cubicBezTo>
                <a:cubicBezTo>
                  <a:pt x="3823551" y="864886"/>
                  <a:pt x="3856310" y="846370"/>
                  <a:pt x="3748063" y="809338"/>
                </a:cubicBezTo>
                <a:cubicBezTo>
                  <a:pt x="3639816" y="772306"/>
                  <a:pt x="3441838" y="833551"/>
                  <a:pt x="3184040" y="834975"/>
                </a:cubicBezTo>
                <a:cubicBezTo>
                  <a:pt x="2926242" y="836399"/>
                  <a:pt x="2474739" y="843521"/>
                  <a:pt x="2201274" y="817884"/>
                </a:cubicBezTo>
                <a:cubicBezTo>
                  <a:pt x="1927809" y="792247"/>
                  <a:pt x="1702769" y="740972"/>
                  <a:pt x="1543248" y="681151"/>
                </a:cubicBezTo>
                <a:cubicBezTo>
                  <a:pt x="1383727" y="621330"/>
                  <a:pt x="1288298" y="515932"/>
                  <a:pt x="1244145" y="458960"/>
                </a:cubicBezTo>
                <a:cubicBezTo>
                  <a:pt x="1199992" y="401988"/>
                  <a:pt x="1239872" y="359259"/>
                  <a:pt x="1278328" y="339319"/>
                </a:cubicBezTo>
                <a:cubicBezTo>
                  <a:pt x="1316784" y="319379"/>
                  <a:pt x="1474881" y="339319"/>
                  <a:pt x="1474881" y="339319"/>
                </a:cubicBezTo>
                <a:lnTo>
                  <a:pt x="2483285" y="330773"/>
                </a:lnTo>
                <a:lnTo>
                  <a:pt x="4072803" y="305136"/>
                </a:lnTo>
                <a:cubicBezTo>
                  <a:pt x="4434575" y="307985"/>
                  <a:pt x="4544246" y="327925"/>
                  <a:pt x="4653917" y="347865"/>
                </a:cubicBezTo>
              </a:path>
            </a:pathLst>
          </a:cu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52600" y="2895600"/>
            <a:ext cx="1184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candidate</a:t>
            </a:r>
          </a:p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vaccine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28800" y="43434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43800" y="6019800"/>
            <a:ext cx="13260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1990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553200"/>
            <a:ext cx="457200" cy="2286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848600" y="914400"/>
            <a:ext cx="991746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(not yet)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72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"/>
            <a:ext cx="7772400" cy="17526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False “Damage reversal”: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from beam profile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-59773" y="3206187"/>
            <a:ext cx="4237459" cy="1203434"/>
          </a:xfrm>
          <a:prstGeom prst="rect">
            <a:avLst/>
          </a:prstGeom>
          <a:gradFill flip="none" rotWithShape="1">
            <a:gsLst>
              <a:gs pos="0">
                <a:srgbClr val="66FF66"/>
              </a:gs>
              <a:gs pos="50000">
                <a:srgbClr val="993366"/>
              </a:gs>
              <a:gs pos="100000">
                <a:srgbClr val="66FF66"/>
              </a:gs>
            </a:gsLst>
            <a:lin ang="54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X-ray beam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784161" y="1401454"/>
            <a:ext cx="695441" cy="4910137"/>
            <a:chOff x="7645075" y="1582459"/>
            <a:chExt cx="695441" cy="1197254"/>
          </a:xfrm>
        </p:grpSpPr>
        <p:cxnSp>
          <p:nvCxnSpPr>
            <p:cNvPr id="7" name="Straight Connector 6"/>
            <p:cNvCxnSpPr/>
            <p:nvPr/>
          </p:nvCxnSpPr>
          <p:spPr>
            <a:xfrm flipH="1" flipV="1">
              <a:off x="7645075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 flipV="1">
              <a:off x="7784163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 flipV="1">
              <a:off x="7923251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 flipV="1">
              <a:off x="8062339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 flipV="1">
              <a:off x="8201427" y="1582459"/>
              <a:ext cx="2" cy="1197254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 flipV="1">
              <a:off x="8340514" y="1609725"/>
              <a:ext cx="2" cy="116998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5367816" y="2516291"/>
            <a:ext cx="2134956" cy="2305260"/>
            <a:chOff x="5146791" y="2954337"/>
            <a:chExt cx="1039078" cy="1390354"/>
          </a:xfrm>
        </p:grpSpPr>
        <p:sp>
          <p:nvSpPr>
            <p:cNvPr id="22" name="Line 13"/>
            <p:cNvSpPr>
              <a:spLocks noChangeAspect="1" noChangeShapeType="1"/>
            </p:cNvSpPr>
            <p:nvPr/>
          </p:nvSpPr>
          <p:spPr bwMode="auto">
            <a:xfrm flipV="1">
              <a:off x="5209556" y="2954337"/>
              <a:ext cx="976313" cy="7032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Line 14"/>
            <p:cNvSpPr>
              <a:spLocks noChangeAspect="1" noChangeShapeType="1"/>
            </p:cNvSpPr>
            <p:nvPr/>
          </p:nvSpPr>
          <p:spPr bwMode="auto">
            <a:xfrm>
              <a:off x="5146791" y="3720803"/>
              <a:ext cx="1035050" cy="3175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Line 15"/>
            <p:cNvSpPr>
              <a:spLocks noChangeAspect="1" noChangeShapeType="1"/>
            </p:cNvSpPr>
            <p:nvPr/>
          </p:nvSpPr>
          <p:spPr bwMode="auto">
            <a:xfrm flipV="1">
              <a:off x="5269029" y="3498553"/>
              <a:ext cx="520700" cy="2000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" name="Line 16"/>
            <p:cNvSpPr>
              <a:spLocks noChangeAspect="1" noChangeShapeType="1"/>
            </p:cNvSpPr>
            <p:nvPr/>
          </p:nvSpPr>
          <p:spPr bwMode="auto">
            <a:xfrm>
              <a:off x="5265854" y="3847803"/>
              <a:ext cx="554038" cy="4968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568293" y="803930"/>
            <a:ext cx="1441891" cy="5953709"/>
            <a:chOff x="7621260" y="1582459"/>
            <a:chExt cx="722699" cy="4016932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0786" y="1582459"/>
              <a:ext cx="713173" cy="4016932"/>
            </a:xfrm>
            <a:prstGeom prst="rect">
              <a:avLst/>
            </a:prstGeom>
          </p:spPr>
        </p:pic>
        <p:cxnSp>
          <p:nvCxnSpPr>
            <p:cNvPr id="27" name="Straight Connector 26"/>
            <p:cNvCxnSpPr/>
            <p:nvPr/>
          </p:nvCxnSpPr>
          <p:spPr>
            <a:xfrm flipV="1">
              <a:off x="7630786" y="1609725"/>
              <a:ext cx="703647" cy="702528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7621260" y="1940720"/>
              <a:ext cx="713173" cy="570566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7628426" y="2271714"/>
              <a:ext cx="706007" cy="442911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7622845" y="2602708"/>
              <a:ext cx="711588" cy="306644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7622845" y="2933702"/>
              <a:ext cx="711588" cy="17468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7622845" y="3264695"/>
              <a:ext cx="711588" cy="4272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7621260" y="3482976"/>
              <a:ext cx="713173" cy="11271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7622845" y="3705484"/>
              <a:ext cx="711588" cy="221199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630786" y="3904515"/>
              <a:ext cx="703647" cy="353162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622845" y="4106864"/>
              <a:ext cx="711588" cy="481807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7622845" y="4302583"/>
              <a:ext cx="711588" cy="617082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7622845" y="4501616"/>
              <a:ext cx="711588" cy="74904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7621260" y="4700648"/>
              <a:ext cx="713173" cy="881004"/>
            </a:xfrm>
            <a:prstGeom prst="line">
              <a:avLst/>
            </a:prstGeom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 bwMode="auto">
          <a:xfrm>
            <a:off x="4181708" y="1986020"/>
            <a:ext cx="847493" cy="3929114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177686" y="5921299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crystal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658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"/>
            <a:ext cx="7772400" cy="17526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False “Damage reversal”: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from beam profile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-59773" y="3211586"/>
            <a:ext cx="4237459" cy="646771"/>
          </a:xfrm>
          <a:prstGeom prst="rect">
            <a:avLst/>
          </a:prstGeom>
          <a:solidFill>
            <a:srgbClr val="66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beam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-55754" y="3832567"/>
            <a:ext cx="4237462" cy="620752"/>
          </a:xfrm>
          <a:prstGeom prst="rect">
            <a:avLst/>
          </a:prstGeom>
          <a:solidFill>
            <a:srgbClr val="9933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 beam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784161" y="1401454"/>
            <a:ext cx="695441" cy="4910137"/>
            <a:chOff x="7645075" y="1582459"/>
            <a:chExt cx="695441" cy="1197254"/>
          </a:xfrm>
        </p:grpSpPr>
        <p:cxnSp>
          <p:nvCxnSpPr>
            <p:cNvPr id="7" name="Straight Connector 6"/>
            <p:cNvCxnSpPr/>
            <p:nvPr/>
          </p:nvCxnSpPr>
          <p:spPr>
            <a:xfrm flipH="1" flipV="1">
              <a:off x="7645075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 flipV="1">
              <a:off x="7784163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 flipV="1">
              <a:off x="7923251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 flipV="1">
              <a:off x="8062339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 flipV="1">
              <a:off x="8201427" y="1582459"/>
              <a:ext cx="2" cy="1197254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 flipV="1">
              <a:off x="8340514" y="1609725"/>
              <a:ext cx="2" cy="116998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5367816" y="2516291"/>
            <a:ext cx="2134956" cy="2305260"/>
            <a:chOff x="5146791" y="2954337"/>
            <a:chExt cx="1039078" cy="1390354"/>
          </a:xfrm>
        </p:grpSpPr>
        <p:sp>
          <p:nvSpPr>
            <p:cNvPr id="22" name="Line 13"/>
            <p:cNvSpPr>
              <a:spLocks noChangeAspect="1" noChangeShapeType="1"/>
            </p:cNvSpPr>
            <p:nvPr/>
          </p:nvSpPr>
          <p:spPr bwMode="auto">
            <a:xfrm flipV="1">
              <a:off x="5209556" y="2954337"/>
              <a:ext cx="976313" cy="7032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Line 14"/>
            <p:cNvSpPr>
              <a:spLocks noChangeAspect="1" noChangeShapeType="1"/>
            </p:cNvSpPr>
            <p:nvPr/>
          </p:nvSpPr>
          <p:spPr bwMode="auto">
            <a:xfrm>
              <a:off x="5146791" y="3720803"/>
              <a:ext cx="1035050" cy="3175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Line 15"/>
            <p:cNvSpPr>
              <a:spLocks noChangeAspect="1" noChangeShapeType="1"/>
            </p:cNvSpPr>
            <p:nvPr/>
          </p:nvSpPr>
          <p:spPr bwMode="auto">
            <a:xfrm flipV="1">
              <a:off x="5269029" y="3498553"/>
              <a:ext cx="520700" cy="2000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" name="Line 16"/>
            <p:cNvSpPr>
              <a:spLocks noChangeAspect="1" noChangeShapeType="1"/>
            </p:cNvSpPr>
            <p:nvPr/>
          </p:nvSpPr>
          <p:spPr bwMode="auto">
            <a:xfrm>
              <a:off x="5265854" y="3847803"/>
              <a:ext cx="554038" cy="4968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568293" y="803930"/>
            <a:ext cx="1441891" cy="5953709"/>
            <a:chOff x="7621260" y="1582459"/>
            <a:chExt cx="722699" cy="4016932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0786" y="1582459"/>
              <a:ext cx="713173" cy="4016932"/>
            </a:xfrm>
            <a:prstGeom prst="rect">
              <a:avLst/>
            </a:prstGeom>
          </p:spPr>
        </p:pic>
        <p:cxnSp>
          <p:nvCxnSpPr>
            <p:cNvPr id="27" name="Straight Connector 26"/>
            <p:cNvCxnSpPr/>
            <p:nvPr/>
          </p:nvCxnSpPr>
          <p:spPr>
            <a:xfrm flipV="1">
              <a:off x="7630786" y="1609725"/>
              <a:ext cx="703647" cy="702528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7621260" y="1940720"/>
              <a:ext cx="713173" cy="570566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7628426" y="2271714"/>
              <a:ext cx="706007" cy="442911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7622845" y="2602708"/>
              <a:ext cx="711588" cy="306644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7622845" y="2933702"/>
              <a:ext cx="711588" cy="17468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7622845" y="3264695"/>
              <a:ext cx="711588" cy="4272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7621260" y="3482976"/>
              <a:ext cx="713173" cy="11271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7622845" y="3705484"/>
              <a:ext cx="711588" cy="221199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630786" y="3904515"/>
              <a:ext cx="703647" cy="353162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622845" y="4106864"/>
              <a:ext cx="711588" cy="481807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7622845" y="4302583"/>
              <a:ext cx="711588" cy="617082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7622845" y="4501616"/>
              <a:ext cx="711588" cy="74904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7621260" y="4700648"/>
              <a:ext cx="713173" cy="881004"/>
            </a:xfrm>
            <a:prstGeom prst="line">
              <a:avLst/>
            </a:prstGeom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 bwMode="auto">
          <a:xfrm>
            <a:off x="4181708" y="1986020"/>
            <a:ext cx="847493" cy="3929114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177686" y="5921299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crystal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627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"/>
            <a:ext cx="7772400" cy="17526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False “Damage reversal”: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from beam profile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-55751" y="2999678"/>
            <a:ext cx="4237459" cy="646771"/>
          </a:xfrm>
          <a:prstGeom prst="rect">
            <a:avLst/>
          </a:prstGeom>
          <a:solidFill>
            <a:srgbClr val="66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beam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-55754" y="4016925"/>
            <a:ext cx="4237462" cy="620752"/>
          </a:xfrm>
          <a:prstGeom prst="rect">
            <a:avLst/>
          </a:prstGeom>
          <a:solidFill>
            <a:srgbClr val="9933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 beam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784161" y="1401454"/>
            <a:ext cx="695441" cy="4910137"/>
            <a:chOff x="7645075" y="1582459"/>
            <a:chExt cx="695441" cy="1197254"/>
          </a:xfrm>
        </p:grpSpPr>
        <p:cxnSp>
          <p:nvCxnSpPr>
            <p:cNvPr id="7" name="Straight Connector 6"/>
            <p:cNvCxnSpPr/>
            <p:nvPr/>
          </p:nvCxnSpPr>
          <p:spPr>
            <a:xfrm flipH="1" flipV="1">
              <a:off x="7645075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 flipV="1">
              <a:off x="7784163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 flipV="1">
              <a:off x="7923251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 flipV="1">
              <a:off x="8062339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 flipV="1">
              <a:off x="8201427" y="1582459"/>
              <a:ext cx="2" cy="1197254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 flipV="1">
              <a:off x="8340514" y="1609725"/>
              <a:ext cx="2" cy="116998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5367816" y="2516291"/>
            <a:ext cx="2134956" cy="2305260"/>
            <a:chOff x="5146791" y="2954337"/>
            <a:chExt cx="1039078" cy="1390354"/>
          </a:xfrm>
        </p:grpSpPr>
        <p:sp>
          <p:nvSpPr>
            <p:cNvPr id="22" name="Line 13"/>
            <p:cNvSpPr>
              <a:spLocks noChangeAspect="1" noChangeShapeType="1"/>
            </p:cNvSpPr>
            <p:nvPr/>
          </p:nvSpPr>
          <p:spPr bwMode="auto">
            <a:xfrm flipV="1">
              <a:off x="5209556" y="2954337"/>
              <a:ext cx="976313" cy="7032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Line 14"/>
            <p:cNvSpPr>
              <a:spLocks noChangeAspect="1" noChangeShapeType="1"/>
            </p:cNvSpPr>
            <p:nvPr/>
          </p:nvSpPr>
          <p:spPr bwMode="auto">
            <a:xfrm>
              <a:off x="5146791" y="3720803"/>
              <a:ext cx="1035050" cy="3175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Line 15"/>
            <p:cNvSpPr>
              <a:spLocks noChangeAspect="1" noChangeShapeType="1"/>
            </p:cNvSpPr>
            <p:nvPr/>
          </p:nvSpPr>
          <p:spPr bwMode="auto">
            <a:xfrm flipV="1">
              <a:off x="5269029" y="3498553"/>
              <a:ext cx="520700" cy="2000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" name="Line 16"/>
            <p:cNvSpPr>
              <a:spLocks noChangeAspect="1" noChangeShapeType="1"/>
            </p:cNvSpPr>
            <p:nvPr/>
          </p:nvSpPr>
          <p:spPr bwMode="auto">
            <a:xfrm>
              <a:off x="5265854" y="3847803"/>
              <a:ext cx="554038" cy="4968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568293" y="803930"/>
            <a:ext cx="1441891" cy="5953709"/>
            <a:chOff x="7621260" y="1582459"/>
            <a:chExt cx="722699" cy="4016932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0786" y="1582459"/>
              <a:ext cx="713173" cy="4016932"/>
            </a:xfrm>
            <a:prstGeom prst="rect">
              <a:avLst/>
            </a:prstGeom>
          </p:spPr>
        </p:pic>
        <p:cxnSp>
          <p:nvCxnSpPr>
            <p:cNvPr id="27" name="Straight Connector 26"/>
            <p:cNvCxnSpPr/>
            <p:nvPr/>
          </p:nvCxnSpPr>
          <p:spPr>
            <a:xfrm flipV="1">
              <a:off x="7630786" y="1609725"/>
              <a:ext cx="703647" cy="702528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7621260" y="1940720"/>
              <a:ext cx="713173" cy="570566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7628426" y="2271714"/>
              <a:ext cx="706007" cy="442911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7622845" y="2602708"/>
              <a:ext cx="711588" cy="306644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7622845" y="2933702"/>
              <a:ext cx="711588" cy="17468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7622845" y="3264695"/>
              <a:ext cx="711588" cy="4272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7621260" y="3482976"/>
              <a:ext cx="713173" cy="11271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7622845" y="3705484"/>
              <a:ext cx="711588" cy="221199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630786" y="3904515"/>
              <a:ext cx="703647" cy="353162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622845" y="4106864"/>
              <a:ext cx="711588" cy="481807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7622845" y="4302583"/>
              <a:ext cx="711588" cy="617082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7622845" y="4501616"/>
              <a:ext cx="711588" cy="74904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7621260" y="4700648"/>
              <a:ext cx="713173" cy="881004"/>
            </a:xfrm>
            <a:prstGeom prst="line">
              <a:avLst/>
            </a:prstGeom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 bwMode="auto">
          <a:xfrm>
            <a:off x="4181708" y="1986020"/>
            <a:ext cx="847493" cy="3929114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177686" y="5921299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crystal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242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"/>
            <a:ext cx="7772400" cy="17526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False “Damage reversal”: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from beam profile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-55751" y="2999678"/>
            <a:ext cx="4237459" cy="646771"/>
          </a:xfrm>
          <a:prstGeom prst="rect">
            <a:avLst/>
          </a:prstGeom>
          <a:solidFill>
            <a:srgbClr val="66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beam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-55754" y="4016925"/>
            <a:ext cx="4237462" cy="620752"/>
          </a:xfrm>
          <a:prstGeom prst="rect">
            <a:avLst/>
          </a:prstGeom>
          <a:solidFill>
            <a:srgbClr val="9933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 beam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784161" y="1401454"/>
            <a:ext cx="695441" cy="4910137"/>
            <a:chOff x="7645075" y="1582459"/>
            <a:chExt cx="695441" cy="1197254"/>
          </a:xfrm>
        </p:grpSpPr>
        <p:cxnSp>
          <p:nvCxnSpPr>
            <p:cNvPr id="7" name="Straight Connector 6"/>
            <p:cNvCxnSpPr/>
            <p:nvPr/>
          </p:nvCxnSpPr>
          <p:spPr>
            <a:xfrm flipH="1" flipV="1">
              <a:off x="7645075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 flipV="1">
              <a:off x="7784163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 flipV="1">
              <a:off x="7923251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 flipV="1">
              <a:off x="8062339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 flipV="1">
              <a:off x="8201427" y="1582459"/>
              <a:ext cx="2" cy="1197254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 flipV="1">
              <a:off x="8340514" y="1609725"/>
              <a:ext cx="2" cy="116998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5367816" y="2516291"/>
            <a:ext cx="2134956" cy="2305260"/>
            <a:chOff x="5146791" y="2954337"/>
            <a:chExt cx="1039078" cy="1390354"/>
          </a:xfrm>
        </p:grpSpPr>
        <p:sp>
          <p:nvSpPr>
            <p:cNvPr id="22" name="Line 13"/>
            <p:cNvSpPr>
              <a:spLocks noChangeAspect="1" noChangeShapeType="1"/>
            </p:cNvSpPr>
            <p:nvPr/>
          </p:nvSpPr>
          <p:spPr bwMode="auto">
            <a:xfrm flipV="1">
              <a:off x="5209556" y="2954337"/>
              <a:ext cx="976313" cy="7032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Line 14"/>
            <p:cNvSpPr>
              <a:spLocks noChangeAspect="1" noChangeShapeType="1"/>
            </p:cNvSpPr>
            <p:nvPr/>
          </p:nvSpPr>
          <p:spPr bwMode="auto">
            <a:xfrm>
              <a:off x="5146791" y="3720803"/>
              <a:ext cx="1035050" cy="3175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Line 15"/>
            <p:cNvSpPr>
              <a:spLocks noChangeAspect="1" noChangeShapeType="1"/>
            </p:cNvSpPr>
            <p:nvPr/>
          </p:nvSpPr>
          <p:spPr bwMode="auto">
            <a:xfrm flipV="1">
              <a:off x="5269029" y="3498553"/>
              <a:ext cx="520700" cy="2000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" name="Line 16"/>
            <p:cNvSpPr>
              <a:spLocks noChangeAspect="1" noChangeShapeType="1"/>
            </p:cNvSpPr>
            <p:nvPr/>
          </p:nvSpPr>
          <p:spPr bwMode="auto">
            <a:xfrm>
              <a:off x="5265854" y="3847803"/>
              <a:ext cx="554038" cy="4968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568293" y="803930"/>
            <a:ext cx="1441891" cy="5953709"/>
            <a:chOff x="7621260" y="1582459"/>
            <a:chExt cx="722699" cy="4016932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993366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0786" y="1582459"/>
              <a:ext cx="713173" cy="4016932"/>
            </a:xfrm>
            <a:prstGeom prst="rect">
              <a:avLst/>
            </a:prstGeom>
          </p:spPr>
        </p:pic>
        <p:cxnSp>
          <p:nvCxnSpPr>
            <p:cNvPr id="27" name="Straight Connector 26"/>
            <p:cNvCxnSpPr/>
            <p:nvPr/>
          </p:nvCxnSpPr>
          <p:spPr>
            <a:xfrm flipV="1">
              <a:off x="7630786" y="1609725"/>
              <a:ext cx="703647" cy="702528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7621260" y="1940720"/>
              <a:ext cx="713173" cy="570566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7628426" y="2271714"/>
              <a:ext cx="706007" cy="442911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7622845" y="2602708"/>
              <a:ext cx="711588" cy="306644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7622845" y="2933702"/>
              <a:ext cx="711588" cy="17468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7622845" y="3264695"/>
              <a:ext cx="711588" cy="4272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7621260" y="3482976"/>
              <a:ext cx="713173" cy="11271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7622845" y="3705484"/>
              <a:ext cx="711588" cy="221199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630786" y="3904515"/>
              <a:ext cx="703647" cy="353162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622845" y="4106864"/>
              <a:ext cx="711588" cy="481807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7622845" y="4302583"/>
              <a:ext cx="711588" cy="617082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7622845" y="4501616"/>
              <a:ext cx="711588" cy="74904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7621260" y="4700648"/>
              <a:ext cx="713173" cy="881004"/>
            </a:xfrm>
            <a:prstGeom prst="line">
              <a:avLst/>
            </a:prstGeom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 bwMode="auto">
          <a:xfrm>
            <a:off x="4181708" y="1986020"/>
            <a:ext cx="847493" cy="3929114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177686" y="5921299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crystal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367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"/>
            <a:ext cx="7772400" cy="17526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False “Damage reversal”: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from beam profile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-55751" y="2999678"/>
            <a:ext cx="4237459" cy="646771"/>
          </a:xfrm>
          <a:prstGeom prst="rect">
            <a:avLst/>
          </a:prstGeom>
          <a:solidFill>
            <a:srgbClr val="66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beam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-55754" y="4016925"/>
            <a:ext cx="4237462" cy="620752"/>
          </a:xfrm>
          <a:prstGeom prst="rect">
            <a:avLst/>
          </a:prstGeom>
          <a:solidFill>
            <a:srgbClr val="9933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 beam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784161" y="1401454"/>
            <a:ext cx="695441" cy="4910137"/>
            <a:chOff x="7645075" y="1582459"/>
            <a:chExt cx="695441" cy="1197254"/>
          </a:xfrm>
        </p:grpSpPr>
        <p:cxnSp>
          <p:nvCxnSpPr>
            <p:cNvPr id="7" name="Straight Connector 6"/>
            <p:cNvCxnSpPr/>
            <p:nvPr/>
          </p:nvCxnSpPr>
          <p:spPr>
            <a:xfrm flipH="1" flipV="1">
              <a:off x="7645075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 flipV="1">
              <a:off x="7784163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 flipV="1">
              <a:off x="7923251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 flipV="1">
              <a:off x="8062339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 flipV="1">
              <a:off x="8201427" y="1582459"/>
              <a:ext cx="2" cy="1197254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 flipV="1">
              <a:off x="8340514" y="1609725"/>
              <a:ext cx="2" cy="116998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5367816" y="2516291"/>
            <a:ext cx="2134956" cy="2305260"/>
            <a:chOff x="5146791" y="2954337"/>
            <a:chExt cx="1039078" cy="1390354"/>
          </a:xfrm>
        </p:grpSpPr>
        <p:sp>
          <p:nvSpPr>
            <p:cNvPr id="22" name="Line 13"/>
            <p:cNvSpPr>
              <a:spLocks noChangeAspect="1" noChangeShapeType="1"/>
            </p:cNvSpPr>
            <p:nvPr/>
          </p:nvSpPr>
          <p:spPr bwMode="auto">
            <a:xfrm flipV="1">
              <a:off x="5209556" y="2954337"/>
              <a:ext cx="976313" cy="7032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Line 14"/>
            <p:cNvSpPr>
              <a:spLocks noChangeAspect="1" noChangeShapeType="1"/>
            </p:cNvSpPr>
            <p:nvPr/>
          </p:nvSpPr>
          <p:spPr bwMode="auto">
            <a:xfrm>
              <a:off x="5146791" y="3720803"/>
              <a:ext cx="1035050" cy="3175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Line 15"/>
            <p:cNvSpPr>
              <a:spLocks noChangeAspect="1" noChangeShapeType="1"/>
            </p:cNvSpPr>
            <p:nvPr/>
          </p:nvSpPr>
          <p:spPr bwMode="auto">
            <a:xfrm flipV="1">
              <a:off x="5269029" y="3498553"/>
              <a:ext cx="520700" cy="2000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" name="Line 16"/>
            <p:cNvSpPr>
              <a:spLocks noChangeAspect="1" noChangeShapeType="1"/>
            </p:cNvSpPr>
            <p:nvPr/>
          </p:nvSpPr>
          <p:spPr bwMode="auto">
            <a:xfrm>
              <a:off x="5265854" y="3847803"/>
              <a:ext cx="554038" cy="4968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568293" y="803930"/>
            <a:ext cx="1441891" cy="5953709"/>
            <a:chOff x="7621260" y="1582459"/>
            <a:chExt cx="722699" cy="4016932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66FF66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0786" y="1582459"/>
              <a:ext cx="713173" cy="4016932"/>
            </a:xfrm>
            <a:prstGeom prst="rect">
              <a:avLst/>
            </a:prstGeom>
          </p:spPr>
        </p:pic>
        <p:cxnSp>
          <p:nvCxnSpPr>
            <p:cNvPr id="27" name="Straight Connector 26"/>
            <p:cNvCxnSpPr/>
            <p:nvPr/>
          </p:nvCxnSpPr>
          <p:spPr>
            <a:xfrm flipV="1">
              <a:off x="7630786" y="1609725"/>
              <a:ext cx="703647" cy="702528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7621260" y="1940720"/>
              <a:ext cx="713173" cy="570566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7628426" y="2271714"/>
              <a:ext cx="706007" cy="442911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7622845" y="2602708"/>
              <a:ext cx="711588" cy="306644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7622845" y="2933702"/>
              <a:ext cx="711588" cy="17468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7622845" y="3264695"/>
              <a:ext cx="711588" cy="4272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7621260" y="3482976"/>
              <a:ext cx="713173" cy="11271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7622845" y="3705484"/>
              <a:ext cx="711588" cy="221199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630786" y="3904515"/>
              <a:ext cx="703647" cy="353162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622845" y="4106864"/>
              <a:ext cx="711588" cy="481807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7622845" y="4302583"/>
              <a:ext cx="711588" cy="617082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7622845" y="4501616"/>
              <a:ext cx="711588" cy="74904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7621260" y="4700648"/>
              <a:ext cx="713173" cy="881004"/>
            </a:xfrm>
            <a:prstGeom prst="line">
              <a:avLst/>
            </a:prstGeom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 bwMode="auto">
          <a:xfrm>
            <a:off x="4181708" y="1986020"/>
            <a:ext cx="847493" cy="3929114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4181707" y="4016925"/>
            <a:ext cx="847493" cy="620752"/>
          </a:xfrm>
          <a:prstGeom prst="rect">
            <a:avLst/>
          </a:prstGeom>
          <a:solidFill>
            <a:srgbClr val="CC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177686" y="5921299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crystal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186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"/>
            <a:ext cx="7772400" cy="17526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False “Damage reversal”: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from beam profile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-55751" y="2999678"/>
            <a:ext cx="4237459" cy="646771"/>
          </a:xfrm>
          <a:prstGeom prst="rect">
            <a:avLst/>
          </a:prstGeom>
          <a:solidFill>
            <a:srgbClr val="66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beam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-55754" y="4016925"/>
            <a:ext cx="4237462" cy="620752"/>
          </a:xfrm>
          <a:prstGeom prst="rect">
            <a:avLst/>
          </a:prstGeom>
          <a:solidFill>
            <a:srgbClr val="9933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 beam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784161" y="1401454"/>
            <a:ext cx="695441" cy="4910137"/>
            <a:chOff x="7645075" y="1582459"/>
            <a:chExt cx="695441" cy="1197254"/>
          </a:xfrm>
        </p:grpSpPr>
        <p:cxnSp>
          <p:nvCxnSpPr>
            <p:cNvPr id="7" name="Straight Connector 6"/>
            <p:cNvCxnSpPr/>
            <p:nvPr/>
          </p:nvCxnSpPr>
          <p:spPr>
            <a:xfrm flipH="1" flipV="1">
              <a:off x="7645075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 flipV="1">
              <a:off x="7784163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 flipV="1">
              <a:off x="7923251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 flipV="1">
              <a:off x="8062339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 flipV="1">
              <a:off x="8201427" y="1582459"/>
              <a:ext cx="2" cy="1197254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 flipV="1">
              <a:off x="8340514" y="1609725"/>
              <a:ext cx="2" cy="116998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5367816" y="2516291"/>
            <a:ext cx="2134956" cy="2305260"/>
            <a:chOff x="5146791" y="2954337"/>
            <a:chExt cx="1039078" cy="1390354"/>
          </a:xfrm>
        </p:grpSpPr>
        <p:sp>
          <p:nvSpPr>
            <p:cNvPr id="22" name="Line 13"/>
            <p:cNvSpPr>
              <a:spLocks noChangeAspect="1" noChangeShapeType="1"/>
            </p:cNvSpPr>
            <p:nvPr/>
          </p:nvSpPr>
          <p:spPr bwMode="auto">
            <a:xfrm flipV="1">
              <a:off x="5209556" y="2954337"/>
              <a:ext cx="976313" cy="7032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Line 14"/>
            <p:cNvSpPr>
              <a:spLocks noChangeAspect="1" noChangeShapeType="1"/>
            </p:cNvSpPr>
            <p:nvPr/>
          </p:nvSpPr>
          <p:spPr bwMode="auto">
            <a:xfrm>
              <a:off x="5146791" y="3720803"/>
              <a:ext cx="1035050" cy="3175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Line 15"/>
            <p:cNvSpPr>
              <a:spLocks noChangeAspect="1" noChangeShapeType="1"/>
            </p:cNvSpPr>
            <p:nvPr/>
          </p:nvSpPr>
          <p:spPr bwMode="auto">
            <a:xfrm flipV="1">
              <a:off x="5269029" y="3498553"/>
              <a:ext cx="520700" cy="2000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" name="Line 16"/>
            <p:cNvSpPr>
              <a:spLocks noChangeAspect="1" noChangeShapeType="1"/>
            </p:cNvSpPr>
            <p:nvPr/>
          </p:nvSpPr>
          <p:spPr bwMode="auto">
            <a:xfrm>
              <a:off x="5265854" y="3847803"/>
              <a:ext cx="554038" cy="4968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568293" y="803930"/>
            <a:ext cx="1441891" cy="5953709"/>
            <a:chOff x="7621260" y="1582459"/>
            <a:chExt cx="722699" cy="4016932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66FF66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0786" y="1582459"/>
              <a:ext cx="713173" cy="4016932"/>
            </a:xfrm>
            <a:prstGeom prst="rect">
              <a:avLst/>
            </a:prstGeom>
          </p:spPr>
        </p:pic>
        <p:cxnSp>
          <p:nvCxnSpPr>
            <p:cNvPr id="27" name="Straight Connector 26"/>
            <p:cNvCxnSpPr/>
            <p:nvPr/>
          </p:nvCxnSpPr>
          <p:spPr>
            <a:xfrm flipV="1">
              <a:off x="7630786" y="1609725"/>
              <a:ext cx="703647" cy="702528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7621260" y="1940720"/>
              <a:ext cx="713173" cy="570566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7628426" y="2271714"/>
              <a:ext cx="706007" cy="442911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7622845" y="2602708"/>
              <a:ext cx="711588" cy="306644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7622845" y="2933702"/>
              <a:ext cx="711588" cy="17468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7622845" y="3264695"/>
              <a:ext cx="711588" cy="4272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7621260" y="3482976"/>
              <a:ext cx="713173" cy="11271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7622845" y="3705484"/>
              <a:ext cx="711588" cy="221199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630786" y="3904515"/>
              <a:ext cx="703647" cy="353162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622845" y="4106864"/>
              <a:ext cx="711588" cy="481807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7622845" y="4302583"/>
              <a:ext cx="711588" cy="617082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7622845" y="4501616"/>
              <a:ext cx="711588" cy="74904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7621260" y="4700648"/>
              <a:ext cx="713173" cy="881004"/>
            </a:xfrm>
            <a:prstGeom prst="line">
              <a:avLst/>
            </a:prstGeom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 bwMode="auto">
          <a:xfrm>
            <a:off x="4181708" y="1986020"/>
            <a:ext cx="847493" cy="3929114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4181707" y="4016925"/>
            <a:ext cx="847493" cy="62075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177686" y="5921299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crystal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822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"/>
            <a:ext cx="7772400" cy="17526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False “Damage reversal”: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from drift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-59773" y="3533136"/>
            <a:ext cx="4237459" cy="646771"/>
          </a:xfrm>
          <a:prstGeom prst="rect">
            <a:avLst/>
          </a:prstGeom>
          <a:solidFill>
            <a:srgbClr val="66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X-ray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beam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784161" y="1401454"/>
            <a:ext cx="695441" cy="4910137"/>
            <a:chOff x="7645075" y="1582459"/>
            <a:chExt cx="695441" cy="1197254"/>
          </a:xfrm>
        </p:grpSpPr>
        <p:cxnSp>
          <p:nvCxnSpPr>
            <p:cNvPr id="7" name="Straight Connector 6"/>
            <p:cNvCxnSpPr/>
            <p:nvPr/>
          </p:nvCxnSpPr>
          <p:spPr>
            <a:xfrm flipH="1" flipV="1">
              <a:off x="7645075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 flipV="1">
              <a:off x="7784163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 flipV="1">
              <a:off x="7923251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 flipV="1">
              <a:off x="8062339" y="1844815"/>
              <a:ext cx="2" cy="93489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 flipV="1">
              <a:off x="8201427" y="1582459"/>
              <a:ext cx="2" cy="1197254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 flipV="1">
              <a:off x="8340514" y="1609725"/>
              <a:ext cx="2" cy="1169988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5367816" y="2516291"/>
            <a:ext cx="2134956" cy="2305260"/>
            <a:chOff x="5146791" y="2954337"/>
            <a:chExt cx="1039078" cy="1390354"/>
          </a:xfrm>
        </p:grpSpPr>
        <p:sp>
          <p:nvSpPr>
            <p:cNvPr id="22" name="Line 13"/>
            <p:cNvSpPr>
              <a:spLocks noChangeAspect="1" noChangeShapeType="1"/>
            </p:cNvSpPr>
            <p:nvPr/>
          </p:nvSpPr>
          <p:spPr bwMode="auto">
            <a:xfrm flipV="1">
              <a:off x="5209556" y="2954337"/>
              <a:ext cx="976313" cy="7032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Line 14"/>
            <p:cNvSpPr>
              <a:spLocks noChangeAspect="1" noChangeShapeType="1"/>
            </p:cNvSpPr>
            <p:nvPr/>
          </p:nvSpPr>
          <p:spPr bwMode="auto">
            <a:xfrm>
              <a:off x="5146791" y="3720803"/>
              <a:ext cx="1035050" cy="3175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Line 15"/>
            <p:cNvSpPr>
              <a:spLocks noChangeAspect="1" noChangeShapeType="1"/>
            </p:cNvSpPr>
            <p:nvPr/>
          </p:nvSpPr>
          <p:spPr bwMode="auto">
            <a:xfrm flipV="1">
              <a:off x="5269029" y="3498553"/>
              <a:ext cx="520700" cy="2000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" name="Line 16"/>
            <p:cNvSpPr>
              <a:spLocks noChangeAspect="1" noChangeShapeType="1"/>
            </p:cNvSpPr>
            <p:nvPr/>
          </p:nvSpPr>
          <p:spPr bwMode="auto">
            <a:xfrm>
              <a:off x="5265854" y="3847803"/>
              <a:ext cx="554038" cy="4968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568293" y="803930"/>
            <a:ext cx="1441891" cy="5953709"/>
            <a:chOff x="7621260" y="1582459"/>
            <a:chExt cx="722699" cy="4016932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0786" y="1582459"/>
              <a:ext cx="713173" cy="4016932"/>
            </a:xfrm>
            <a:prstGeom prst="rect">
              <a:avLst/>
            </a:prstGeom>
          </p:spPr>
        </p:pic>
        <p:cxnSp>
          <p:nvCxnSpPr>
            <p:cNvPr id="27" name="Straight Connector 26"/>
            <p:cNvCxnSpPr/>
            <p:nvPr/>
          </p:nvCxnSpPr>
          <p:spPr>
            <a:xfrm flipV="1">
              <a:off x="7630786" y="1609725"/>
              <a:ext cx="703647" cy="702528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7621260" y="1940720"/>
              <a:ext cx="713173" cy="570566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7628426" y="2271714"/>
              <a:ext cx="706007" cy="442911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7622845" y="2602708"/>
              <a:ext cx="711588" cy="306644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7622845" y="2933702"/>
              <a:ext cx="711588" cy="17468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7622845" y="3264695"/>
              <a:ext cx="711588" cy="4272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7621260" y="3482976"/>
              <a:ext cx="713173" cy="11271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7622845" y="3705484"/>
              <a:ext cx="711588" cy="221199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630786" y="3904515"/>
              <a:ext cx="703647" cy="353162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622845" y="4106864"/>
              <a:ext cx="711588" cy="481807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7622845" y="4302583"/>
              <a:ext cx="711588" cy="617082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7622845" y="4501616"/>
              <a:ext cx="711588" cy="74904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7621260" y="4700648"/>
              <a:ext cx="713173" cy="881004"/>
            </a:xfrm>
            <a:prstGeom prst="line">
              <a:avLst/>
            </a:prstGeom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 bwMode="auto">
          <a:xfrm>
            <a:off x="4181708" y="1986020"/>
            <a:ext cx="847493" cy="3929114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177686" y="5921299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crystal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Rectangle 63"/>
          <p:cNvSpPr/>
          <p:nvPr/>
        </p:nvSpPr>
        <p:spPr bwMode="auto">
          <a:xfrm>
            <a:off x="4181708" y="3546146"/>
            <a:ext cx="847493" cy="620752"/>
          </a:xfrm>
          <a:prstGeom prst="rect">
            <a:avLst/>
          </a:prstGeom>
          <a:solidFill>
            <a:srgbClr val="CC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7549287" y="810991"/>
            <a:ext cx="1441891" cy="5953709"/>
            <a:chOff x="7621260" y="1582459"/>
            <a:chExt cx="722699" cy="4016932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  <a14:imgEffect>
                        <a14:brightnessContrast contrast="-5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0786" y="1582459"/>
              <a:ext cx="713173" cy="4016932"/>
            </a:xfrm>
            <a:prstGeom prst="rect">
              <a:avLst/>
            </a:prstGeom>
          </p:spPr>
        </p:pic>
        <p:cxnSp>
          <p:nvCxnSpPr>
            <p:cNvPr id="67" name="Straight Connector 66"/>
            <p:cNvCxnSpPr/>
            <p:nvPr/>
          </p:nvCxnSpPr>
          <p:spPr>
            <a:xfrm flipV="1">
              <a:off x="7630786" y="1609725"/>
              <a:ext cx="703647" cy="702528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V="1">
              <a:off x="7621260" y="1940720"/>
              <a:ext cx="713173" cy="570566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V="1">
              <a:off x="7628426" y="2271714"/>
              <a:ext cx="706007" cy="442911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V="1">
              <a:off x="7622845" y="2602708"/>
              <a:ext cx="711588" cy="306644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V="1">
              <a:off x="7622845" y="2933702"/>
              <a:ext cx="711588" cy="17468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V="1">
              <a:off x="7622845" y="3264695"/>
              <a:ext cx="711588" cy="4272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7621260" y="3482976"/>
              <a:ext cx="713173" cy="11271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7622845" y="3705484"/>
              <a:ext cx="711588" cy="221199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7630786" y="3904515"/>
              <a:ext cx="703647" cy="353162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7622845" y="4106864"/>
              <a:ext cx="711588" cy="481807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7622845" y="4302583"/>
              <a:ext cx="711588" cy="617082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7622845" y="4501616"/>
              <a:ext cx="711588" cy="749043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7621260" y="4700648"/>
              <a:ext cx="713173" cy="881004"/>
            </a:xfrm>
            <a:prstGeom prst="line">
              <a:avLst/>
            </a:prstGeom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51508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48148E-6 L -3.61111E-6 -0.0865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4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Systematic error: </a:t>
            </a:r>
            <a:r>
              <a:rPr lang="en-US" dirty="0" smtClean="0">
                <a:solidFill>
                  <a:srgbClr val="FFC000"/>
                </a:solidFill>
              </a:rPr>
              <a:t>Illumination contrast</a:t>
            </a:r>
            <a:r>
              <a:rPr lang="en-US" dirty="0" smtClean="0">
                <a:solidFill>
                  <a:srgbClr val="C00000"/>
                </a:solidFill>
              </a:rPr>
              <a:t/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sz="3200" dirty="0" smtClean="0"/>
              <a:t>appears to “reverse” damage</a:t>
            </a:r>
            <a:endParaRPr lang="en-US" sz="3200" dirty="0"/>
          </a:p>
        </p:txBody>
      </p:sp>
      <p:sp>
        <p:nvSpPr>
          <p:cNvPr id="11" name="RT high-dose rate series"/>
          <p:cNvSpPr txBox="1"/>
          <p:nvPr/>
        </p:nvSpPr>
        <p:spPr>
          <a:xfrm>
            <a:off x="1981200" y="1752600"/>
            <a:ext cx="5234318" cy="4411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2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smtClean="0"/>
              <a:t>Room temperature</a:t>
            </a:r>
            <a:r>
              <a:rPr dirty="0" smtClean="0"/>
              <a:t> </a:t>
            </a:r>
            <a:r>
              <a:rPr dirty="0"/>
              <a:t>high-dose rate series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488668"/>
            <a:ext cx="59250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de la Mora, </a:t>
            </a:r>
            <a:r>
              <a:rPr lang="en-US" dirty="0" smtClean="0"/>
              <a:t>et al. </a:t>
            </a:r>
            <a:r>
              <a:rPr lang="en-US" dirty="0"/>
              <a:t>(2020) </a:t>
            </a:r>
            <a:r>
              <a:rPr lang="en-US" i="1" dirty="0" smtClean="0"/>
              <a:t>PNAS </a:t>
            </a:r>
            <a:r>
              <a:rPr lang="en-US" i="1" dirty="0"/>
              <a:t>USA</a:t>
            </a:r>
            <a:r>
              <a:rPr lang="en-US" dirty="0"/>
              <a:t> </a:t>
            </a:r>
            <a:r>
              <a:rPr lang="en-US" b="1" dirty="0"/>
              <a:t>117</a:t>
            </a:r>
            <a:r>
              <a:rPr lang="en-US" dirty="0"/>
              <a:t>, 4142-4151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209800"/>
            <a:ext cx="4646216" cy="357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Freeform 9"/>
          <p:cNvSpPr/>
          <p:nvPr/>
        </p:nvSpPr>
        <p:spPr>
          <a:xfrm>
            <a:off x="614503" y="2546144"/>
            <a:ext cx="4039077" cy="1604049"/>
          </a:xfrm>
          <a:custGeom>
            <a:avLst/>
            <a:gdLst>
              <a:gd name="connsiteX0" fmla="*/ 0 w 3695700"/>
              <a:gd name="connsiteY0" fmla="*/ 0 h 2309662"/>
              <a:gd name="connsiteX1" fmla="*/ 85725 w 3695700"/>
              <a:gd name="connsiteY1" fmla="*/ 1362075 h 2309662"/>
              <a:gd name="connsiteX2" fmla="*/ 200025 w 3695700"/>
              <a:gd name="connsiteY2" fmla="*/ 2114550 h 2309662"/>
              <a:gd name="connsiteX3" fmla="*/ 304800 w 3695700"/>
              <a:gd name="connsiteY3" fmla="*/ 2266950 h 2309662"/>
              <a:gd name="connsiteX4" fmla="*/ 523875 w 3695700"/>
              <a:gd name="connsiteY4" fmla="*/ 2305050 h 2309662"/>
              <a:gd name="connsiteX5" fmla="*/ 752475 w 3695700"/>
              <a:gd name="connsiteY5" fmla="*/ 2181225 h 2309662"/>
              <a:gd name="connsiteX6" fmla="*/ 1181100 w 3695700"/>
              <a:gd name="connsiteY6" fmla="*/ 1866900 h 2309662"/>
              <a:gd name="connsiteX7" fmla="*/ 1905000 w 3695700"/>
              <a:gd name="connsiteY7" fmla="*/ 1571625 h 2309662"/>
              <a:gd name="connsiteX8" fmla="*/ 2809875 w 3695700"/>
              <a:gd name="connsiteY8" fmla="*/ 1457325 h 2309662"/>
              <a:gd name="connsiteX9" fmla="*/ 3695700 w 3695700"/>
              <a:gd name="connsiteY9" fmla="*/ 1514475 h 2309662"/>
              <a:gd name="connsiteX0" fmla="*/ 0 w 3695700"/>
              <a:gd name="connsiteY0" fmla="*/ 0 h 2312971"/>
              <a:gd name="connsiteX1" fmla="*/ 85725 w 3695700"/>
              <a:gd name="connsiteY1" fmla="*/ 1362075 h 2312971"/>
              <a:gd name="connsiteX2" fmla="*/ 173560 w 3695700"/>
              <a:gd name="connsiteY2" fmla="*/ 1995936 h 2312971"/>
              <a:gd name="connsiteX3" fmla="*/ 304800 w 3695700"/>
              <a:gd name="connsiteY3" fmla="*/ 2266950 h 2312971"/>
              <a:gd name="connsiteX4" fmla="*/ 523875 w 3695700"/>
              <a:gd name="connsiteY4" fmla="*/ 2305050 h 2312971"/>
              <a:gd name="connsiteX5" fmla="*/ 752475 w 3695700"/>
              <a:gd name="connsiteY5" fmla="*/ 2181225 h 2312971"/>
              <a:gd name="connsiteX6" fmla="*/ 1181100 w 3695700"/>
              <a:gd name="connsiteY6" fmla="*/ 1866900 h 2312971"/>
              <a:gd name="connsiteX7" fmla="*/ 1905000 w 3695700"/>
              <a:gd name="connsiteY7" fmla="*/ 1571625 h 2312971"/>
              <a:gd name="connsiteX8" fmla="*/ 2809875 w 3695700"/>
              <a:gd name="connsiteY8" fmla="*/ 1457325 h 2312971"/>
              <a:gd name="connsiteX9" fmla="*/ 3695700 w 3695700"/>
              <a:gd name="connsiteY9" fmla="*/ 1514475 h 2312971"/>
              <a:gd name="connsiteX0" fmla="*/ 0 w 3695700"/>
              <a:gd name="connsiteY0" fmla="*/ 0 h 2352471"/>
              <a:gd name="connsiteX1" fmla="*/ 85725 w 3695700"/>
              <a:gd name="connsiteY1" fmla="*/ 1362075 h 2352471"/>
              <a:gd name="connsiteX2" fmla="*/ 304800 w 3695700"/>
              <a:gd name="connsiteY2" fmla="*/ 2266950 h 2352471"/>
              <a:gd name="connsiteX3" fmla="*/ 523875 w 3695700"/>
              <a:gd name="connsiteY3" fmla="*/ 2305050 h 2352471"/>
              <a:gd name="connsiteX4" fmla="*/ 752475 w 3695700"/>
              <a:gd name="connsiteY4" fmla="*/ 2181225 h 2352471"/>
              <a:gd name="connsiteX5" fmla="*/ 1181100 w 3695700"/>
              <a:gd name="connsiteY5" fmla="*/ 1866900 h 2352471"/>
              <a:gd name="connsiteX6" fmla="*/ 1905000 w 3695700"/>
              <a:gd name="connsiteY6" fmla="*/ 1571625 h 2352471"/>
              <a:gd name="connsiteX7" fmla="*/ 2809875 w 3695700"/>
              <a:gd name="connsiteY7" fmla="*/ 1457325 h 2352471"/>
              <a:gd name="connsiteX8" fmla="*/ 3695700 w 3695700"/>
              <a:gd name="connsiteY8" fmla="*/ 1514475 h 2352471"/>
              <a:gd name="connsiteX0" fmla="*/ 0 w 3695700"/>
              <a:gd name="connsiteY0" fmla="*/ 0 h 2353581"/>
              <a:gd name="connsiteX1" fmla="*/ 85725 w 3695700"/>
              <a:gd name="connsiteY1" fmla="*/ 1362075 h 2353581"/>
              <a:gd name="connsiteX2" fmla="*/ 523875 w 3695700"/>
              <a:gd name="connsiteY2" fmla="*/ 2305050 h 2353581"/>
              <a:gd name="connsiteX3" fmla="*/ 752475 w 3695700"/>
              <a:gd name="connsiteY3" fmla="*/ 2181225 h 2353581"/>
              <a:gd name="connsiteX4" fmla="*/ 1181100 w 3695700"/>
              <a:gd name="connsiteY4" fmla="*/ 1866900 h 2353581"/>
              <a:gd name="connsiteX5" fmla="*/ 1905000 w 3695700"/>
              <a:gd name="connsiteY5" fmla="*/ 1571625 h 2353581"/>
              <a:gd name="connsiteX6" fmla="*/ 2809875 w 3695700"/>
              <a:gd name="connsiteY6" fmla="*/ 1457325 h 2353581"/>
              <a:gd name="connsiteX7" fmla="*/ 3695700 w 3695700"/>
              <a:gd name="connsiteY7" fmla="*/ 1514475 h 2353581"/>
              <a:gd name="connsiteX0" fmla="*/ 0 w 3695700"/>
              <a:gd name="connsiteY0" fmla="*/ 0 h 2196053"/>
              <a:gd name="connsiteX1" fmla="*/ 85725 w 3695700"/>
              <a:gd name="connsiteY1" fmla="*/ 1362075 h 2196053"/>
              <a:gd name="connsiteX2" fmla="*/ 752475 w 3695700"/>
              <a:gd name="connsiteY2" fmla="*/ 2181225 h 2196053"/>
              <a:gd name="connsiteX3" fmla="*/ 1181100 w 3695700"/>
              <a:gd name="connsiteY3" fmla="*/ 1866900 h 2196053"/>
              <a:gd name="connsiteX4" fmla="*/ 1905000 w 3695700"/>
              <a:gd name="connsiteY4" fmla="*/ 1571625 h 2196053"/>
              <a:gd name="connsiteX5" fmla="*/ 2809875 w 3695700"/>
              <a:gd name="connsiteY5" fmla="*/ 1457325 h 2196053"/>
              <a:gd name="connsiteX6" fmla="*/ 3695700 w 3695700"/>
              <a:gd name="connsiteY6" fmla="*/ 1514475 h 2196053"/>
              <a:gd name="connsiteX0" fmla="*/ 22431 w 3718131"/>
              <a:gd name="connsiteY0" fmla="*/ 0 h 1870089"/>
              <a:gd name="connsiteX1" fmla="*/ 108156 w 3718131"/>
              <a:gd name="connsiteY1" fmla="*/ 1362075 h 1870089"/>
              <a:gd name="connsiteX2" fmla="*/ 1203531 w 3718131"/>
              <a:gd name="connsiteY2" fmla="*/ 1866900 h 1870089"/>
              <a:gd name="connsiteX3" fmla="*/ 1927431 w 3718131"/>
              <a:gd name="connsiteY3" fmla="*/ 1571625 h 1870089"/>
              <a:gd name="connsiteX4" fmla="*/ 2832306 w 3718131"/>
              <a:gd name="connsiteY4" fmla="*/ 1457325 h 1870089"/>
              <a:gd name="connsiteX5" fmla="*/ 3718131 w 3718131"/>
              <a:gd name="connsiteY5" fmla="*/ 1514475 h 1870089"/>
              <a:gd name="connsiteX0" fmla="*/ 0 w 3695700"/>
              <a:gd name="connsiteY0" fmla="*/ 0 h 1943432"/>
              <a:gd name="connsiteX1" fmla="*/ 1181100 w 3695700"/>
              <a:gd name="connsiteY1" fmla="*/ 1866900 h 1943432"/>
              <a:gd name="connsiteX2" fmla="*/ 1905000 w 3695700"/>
              <a:gd name="connsiteY2" fmla="*/ 1571625 h 1943432"/>
              <a:gd name="connsiteX3" fmla="*/ 2809875 w 3695700"/>
              <a:gd name="connsiteY3" fmla="*/ 1457325 h 1943432"/>
              <a:gd name="connsiteX4" fmla="*/ 3695700 w 3695700"/>
              <a:gd name="connsiteY4" fmla="*/ 1514475 h 1943432"/>
              <a:gd name="connsiteX0" fmla="*/ 0 w 3695700"/>
              <a:gd name="connsiteY0" fmla="*/ 0 h 1571625"/>
              <a:gd name="connsiteX1" fmla="*/ 1905000 w 3695700"/>
              <a:gd name="connsiteY1" fmla="*/ 1571625 h 1571625"/>
              <a:gd name="connsiteX2" fmla="*/ 2809875 w 3695700"/>
              <a:gd name="connsiteY2" fmla="*/ 1457325 h 1571625"/>
              <a:gd name="connsiteX3" fmla="*/ 3695700 w 3695700"/>
              <a:gd name="connsiteY3" fmla="*/ 1514475 h 1571625"/>
              <a:gd name="connsiteX0" fmla="*/ 0 w 3695700"/>
              <a:gd name="connsiteY0" fmla="*/ 0 h 1514475"/>
              <a:gd name="connsiteX1" fmla="*/ 2809875 w 3695700"/>
              <a:gd name="connsiteY1" fmla="*/ 1457325 h 1514475"/>
              <a:gd name="connsiteX2" fmla="*/ 3695700 w 3695700"/>
              <a:gd name="connsiteY2" fmla="*/ 1514475 h 1514475"/>
              <a:gd name="connsiteX0" fmla="*/ 0 w 3695700"/>
              <a:gd name="connsiteY0" fmla="*/ 0 h 1514475"/>
              <a:gd name="connsiteX1" fmla="*/ 3695700 w 3695700"/>
              <a:gd name="connsiteY1" fmla="*/ 1514475 h 1514475"/>
              <a:gd name="connsiteX0" fmla="*/ 0 w 3701848"/>
              <a:gd name="connsiteY0" fmla="*/ 0 h 1579136"/>
              <a:gd name="connsiteX1" fmla="*/ 3701848 w 3701848"/>
              <a:gd name="connsiteY1" fmla="*/ 1579136 h 1579136"/>
              <a:gd name="connsiteX0" fmla="*/ 0 w 3701848"/>
              <a:gd name="connsiteY0" fmla="*/ 0 h 1579136"/>
              <a:gd name="connsiteX1" fmla="*/ 3701848 w 3701848"/>
              <a:gd name="connsiteY1" fmla="*/ 1579136 h 1579136"/>
              <a:gd name="connsiteX0" fmla="*/ 0 w 3701848"/>
              <a:gd name="connsiteY0" fmla="*/ 0 h 1579136"/>
              <a:gd name="connsiteX1" fmla="*/ 3701848 w 3701848"/>
              <a:gd name="connsiteY1" fmla="*/ 1579136 h 1579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01848" h="1579136">
                <a:moveTo>
                  <a:pt x="0" y="0"/>
                </a:moveTo>
                <a:cubicBezTo>
                  <a:pt x="637558" y="1539397"/>
                  <a:pt x="1951437" y="1462275"/>
                  <a:pt x="3701848" y="1579136"/>
                </a:cubicBezTo>
              </a:path>
            </a:pathLst>
          </a:cu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70"/>
          <p:cNvSpPr/>
          <p:nvPr/>
        </p:nvSpPr>
        <p:spPr>
          <a:xfrm>
            <a:off x="598064" y="2342899"/>
            <a:ext cx="4026567" cy="3024659"/>
          </a:xfrm>
          <a:custGeom>
            <a:avLst/>
            <a:gdLst>
              <a:gd name="connsiteX0" fmla="*/ 0 w 5676900"/>
              <a:gd name="connsiteY0" fmla="*/ 0 h 2019300"/>
              <a:gd name="connsiteX1" fmla="*/ 5676900 w 5676900"/>
              <a:gd name="connsiteY1" fmla="*/ 0 h 2019300"/>
              <a:gd name="connsiteX2" fmla="*/ 5676900 w 5676900"/>
              <a:gd name="connsiteY2" fmla="*/ 2019300 h 2019300"/>
              <a:gd name="connsiteX3" fmla="*/ 0 w 5676900"/>
              <a:gd name="connsiteY3" fmla="*/ 2019300 h 2019300"/>
              <a:gd name="connsiteX4" fmla="*/ 0 w 5676900"/>
              <a:gd name="connsiteY4" fmla="*/ 0 h 2019300"/>
              <a:gd name="connsiteX0" fmla="*/ 5676900 w 5676900"/>
              <a:gd name="connsiteY0" fmla="*/ 0 h 2019300"/>
              <a:gd name="connsiteX1" fmla="*/ 5676900 w 5676900"/>
              <a:gd name="connsiteY1" fmla="*/ 2019300 h 2019300"/>
              <a:gd name="connsiteX2" fmla="*/ 0 w 5676900"/>
              <a:gd name="connsiteY2" fmla="*/ 2019300 h 2019300"/>
              <a:gd name="connsiteX3" fmla="*/ 91440 w 5676900"/>
              <a:gd name="connsiteY3" fmla="*/ 91440 h 2019300"/>
              <a:gd name="connsiteX0" fmla="*/ 5714668 w 5714668"/>
              <a:gd name="connsiteY0" fmla="*/ 17891 h 2037191"/>
              <a:gd name="connsiteX1" fmla="*/ 5714668 w 5714668"/>
              <a:gd name="connsiteY1" fmla="*/ 2037191 h 2037191"/>
              <a:gd name="connsiteX2" fmla="*/ 37768 w 5714668"/>
              <a:gd name="connsiteY2" fmla="*/ 2037191 h 2037191"/>
              <a:gd name="connsiteX3" fmla="*/ 0 w 5714668"/>
              <a:gd name="connsiteY3" fmla="*/ 0 h 2037191"/>
              <a:gd name="connsiteX0" fmla="*/ 5714668 w 5714668"/>
              <a:gd name="connsiteY0" fmla="*/ 2037191 h 2037191"/>
              <a:gd name="connsiteX1" fmla="*/ 37768 w 5714668"/>
              <a:gd name="connsiteY1" fmla="*/ 2037191 h 2037191"/>
              <a:gd name="connsiteX2" fmla="*/ 0 w 5714668"/>
              <a:gd name="connsiteY2" fmla="*/ 0 h 2037191"/>
              <a:gd name="connsiteX0" fmla="*/ 5676900 w 5676900"/>
              <a:gd name="connsiteY0" fmla="*/ 2027252 h 2027252"/>
              <a:gd name="connsiteX1" fmla="*/ 0 w 5676900"/>
              <a:gd name="connsiteY1" fmla="*/ 2027252 h 2027252"/>
              <a:gd name="connsiteX2" fmla="*/ 1988 w 5676900"/>
              <a:gd name="connsiteY2" fmla="*/ 0 h 2027252"/>
              <a:gd name="connsiteX0" fmla="*/ 5694790 w 5694790"/>
              <a:gd name="connsiteY0" fmla="*/ 2027252 h 2027252"/>
              <a:gd name="connsiteX1" fmla="*/ 17890 w 5694790"/>
              <a:gd name="connsiteY1" fmla="*/ 2027252 h 2027252"/>
              <a:gd name="connsiteX2" fmla="*/ 0 w 5694790"/>
              <a:gd name="connsiteY2" fmla="*/ 0 h 2027252"/>
              <a:gd name="connsiteX0" fmla="*/ 5676900 w 5676900"/>
              <a:gd name="connsiteY0" fmla="*/ 2017313 h 2017313"/>
              <a:gd name="connsiteX1" fmla="*/ 0 w 5676900"/>
              <a:gd name="connsiteY1" fmla="*/ 2017313 h 2017313"/>
              <a:gd name="connsiteX2" fmla="*/ 11927 w 5676900"/>
              <a:gd name="connsiteY2" fmla="*/ 0 h 2017313"/>
              <a:gd name="connsiteX0" fmla="*/ 5680213 w 5680213"/>
              <a:gd name="connsiteY0" fmla="*/ 2015408 h 2015408"/>
              <a:gd name="connsiteX1" fmla="*/ 3313 w 5680213"/>
              <a:gd name="connsiteY1" fmla="*/ 2015408 h 2015408"/>
              <a:gd name="connsiteX2" fmla="*/ 0 w 5680213"/>
              <a:gd name="connsiteY2" fmla="*/ 0 h 2015408"/>
              <a:gd name="connsiteX0" fmla="*/ 5676900 w 5676900"/>
              <a:gd name="connsiteY0" fmla="*/ 2013503 h 2013503"/>
              <a:gd name="connsiteX1" fmla="*/ 0 w 5676900"/>
              <a:gd name="connsiteY1" fmla="*/ 2013503 h 2013503"/>
              <a:gd name="connsiteX2" fmla="*/ 4307 w 5676900"/>
              <a:gd name="connsiteY2" fmla="*/ 0 h 2013503"/>
              <a:gd name="connsiteX0" fmla="*/ 5678308 w 5678308"/>
              <a:gd name="connsiteY0" fmla="*/ 2011598 h 2011598"/>
              <a:gd name="connsiteX1" fmla="*/ 1408 w 5678308"/>
              <a:gd name="connsiteY1" fmla="*/ 2011598 h 2011598"/>
              <a:gd name="connsiteX2" fmla="*/ 0 w 5678308"/>
              <a:gd name="connsiteY2" fmla="*/ 0 h 201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78308" h="2011598">
                <a:moveTo>
                  <a:pt x="5678308" y="2011598"/>
                </a:moveTo>
                <a:lnTo>
                  <a:pt x="1408" y="2011598"/>
                </a:lnTo>
                <a:cubicBezTo>
                  <a:pt x="1408" y="1338498"/>
                  <a:pt x="0" y="0"/>
                  <a:pt x="0" y="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-703437" y="3690211"/>
            <a:ext cx="1868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occupancy</a:t>
            </a:r>
            <a:endParaRPr lang="en-US" sz="2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19813" y="5399419"/>
            <a:ext cx="1060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endParaRPr lang="en-US" sz="2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594" y="509543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0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70272" y="234563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</a:t>
            </a:r>
            <a:endParaRPr lang="en-US" sz="2400" dirty="0"/>
          </a:p>
        </p:txBody>
      </p:sp>
      <p:sp>
        <p:nvSpPr>
          <p:cNvPr id="21" name="Freeform 20"/>
          <p:cNvSpPr/>
          <p:nvPr/>
        </p:nvSpPr>
        <p:spPr>
          <a:xfrm>
            <a:off x="686113" y="2574786"/>
            <a:ext cx="3810016" cy="2386386"/>
          </a:xfrm>
          <a:custGeom>
            <a:avLst/>
            <a:gdLst>
              <a:gd name="connsiteX0" fmla="*/ 0 w 3695700"/>
              <a:gd name="connsiteY0" fmla="*/ 0 h 2309662"/>
              <a:gd name="connsiteX1" fmla="*/ 85725 w 3695700"/>
              <a:gd name="connsiteY1" fmla="*/ 1362075 h 2309662"/>
              <a:gd name="connsiteX2" fmla="*/ 200025 w 3695700"/>
              <a:gd name="connsiteY2" fmla="*/ 2114550 h 2309662"/>
              <a:gd name="connsiteX3" fmla="*/ 304800 w 3695700"/>
              <a:gd name="connsiteY3" fmla="*/ 2266950 h 2309662"/>
              <a:gd name="connsiteX4" fmla="*/ 523875 w 3695700"/>
              <a:gd name="connsiteY4" fmla="*/ 2305050 h 2309662"/>
              <a:gd name="connsiteX5" fmla="*/ 752475 w 3695700"/>
              <a:gd name="connsiteY5" fmla="*/ 2181225 h 2309662"/>
              <a:gd name="connsiteX6" fmla="*/ 1181100 w 3695700"/>
              <a:gd name="connsiteY6" fmla="*/ 1866900 h 2309662"/>
              <a:gd name="connsiteX7" fmla="*/ 1905000 w 3695700"/>
              <a:gd name="connsiteY7" fmla="*/ 1571625 h 2309662"/>
              <a:gd name="connsiteX8" fmla="*/ 2809875 w 3695700"/>
              <a:gd name="connsiteY8" fmla="*/ 1457325 h 2309662"/>
              <a:gd name="connsiteX9" fmla="*/ 3695700 w 3695700"/>
              <a:gd name="connsiteY9" fmla="*/ 1514475 h 2309662"/>
              <a:gd name="connsiteX0" fmla="*/ 0 w 3695700"/>
              <a:gd name="connsiteY0" fmla="*/ 0 h 2312971"/>
              <a:gd name="connsiteX1" fmla="*/ 85725 w 3695700"/>
              <a:gd name="connsiteY1" fmla="*/ 1362075 h 2312971"/>
              <a:gd name="connsiteX2" fmla="*/ 173560 w 3695700"/>
              <a:gd name="connsiteY2" fmla="*/ 1995936 h 2312971"/>
              <a:gd name="connsiteX3" fmla="*/ 304800 w 3695700"/>
              <a:gd name="connsiteY3" fmla="*/ 2266950 h 2312971"/>
              <a:gd name="connsiteX4" fmla="*/ 523875 w 3695700"/>
              <a:gd name="connsiteY4" fmla="*/ 2305050 h 2312971"/>
              <a:gd name="connsiteX5" fmla="*/ 752475 w 3695700"/>
              <a:gd name="connsiteY5" fmla="*/ 2181225 h 2312971"/>
              <a:gd name="connsiteX6" fmla="*/ 1181100 w 3695700"/>
              <a:gd name="connsiteY6" fmla="*/ 1866900 h 2312971"/>
              <a:gd name="connsiteX7" fmla="*/ 1905000 w 3695700"/>
              <a:gd name="connsiteY7" fmla="*/ 1571625 h 2312971"/>
              <a:gd name="connsiteX8" fmla="*/ 2809875 w 3695700"/>
              <a:gd name="connsiteY8" fmla="*/ 1457325 h 2312971"/>
              <a:gd name="connsiteX9" fmla="*/ 3695700 w 3695700"/>
              <a:gd name="connsiteY9" fmla="*/ 1514475 h 2312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95700" h="2312971">
                <a:moveTo>
                  <a:pt x="0" y="0"/>
                </a:moveTo>
                <a:cubicBezTo>
                  <a:pt x="26194" y="504825"/>
                  <a:pt x="56798" y="1029419"/>
                  <a:pt x="85725" y="1362075"/>
                </a:cubicBezTo>
                <a:cubicBezTo>
                  <a:pt x="114652" y="1694731"/>
                  <a:pt x="137048" y="1845124"/>
                  <a:pt x="173560" y="1995936"/>
                </a:cubicBezTo>
                <a:cubicBezTo>
                  <a:pt x="210072" y="2146748"/>
                  <a:pt x="246414" y="2215431"/>
                  <a:pt x="304800" y="2266950"/>
                </a:cubicBezTo>
                <a:cubicBezTo>
                  <a:pt x="363186" y="2318469"/>
                  <a:pt x="449263" y="2319337"/>
                  <a:pt x="523875" y="2305050"/>
                </a:cubicBezTo>
                <a:cubicBezTo>
                  <a:pt x="598487" y="2290763"/>
                  <a:pt x="642938" y="2254250"/>
                  <a:pt x="752475" y="2181225"/>
                </a:cubicBezTo>
                <a:cubicBezTo>
                  <a:pt x="862012" y="2108200"/>
                  <a:pt x="989013" y="1968500"/>
                  <a:pt x="1181100" y="1866900"/>
                </a:cubicBezTo>
                <a:cubicBezTo>
                  <a:pt x="1373188" y="1765300"/>
                  <a:pt x="1633538" y="1639888"/>
                  <a:pt x="1905000" y="1571625"/>
                </a:cubicBezTo>
                <a:cubicBezTo>
                  <a:pt x="2176463" y="1503363"/>
                  <a:pt x="2511425" y="1466850"/>
                  <a:pt x="2809875" y="1457325"/>
                </a:cubicBezTo>
                <a:cubicBezTo>
                  <a:pt x="3108325" y="1447800"/>
                  <a:pt x="3402012" y="1481137"/>
                  <a:pt x="3695700" y="1514475"/>
                </a:cubicBezTo>
              </a:path>
            </a:pathLst>
          </a:cu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671792" y="2546143"/>
            <a:ext cx="587625" cy="2778446"/>
          </a:xfrm>
          <a:custGeom>
            <a:avLst/>
            <a:gdLst>
              <a:gd name="connsiteX0" fmla="*/ 0 w 3695700"/>
              <a:gd name="connsiteY0" fmla="*/ 0 h 2309662"/>
              <a:gd name="connsiteX1" fmla="*/ 85725 w 3695700"/>
              <a:gd name="connsiteY1" fmla="*/ 1362075 h 2309662"/>
              <a:gd name="connsiteX2" fmla="*/ 200025 w 3695700"/>
              <a:gd name="connsiteY2" fmla="*/ 2114550 h 2309662"/>
              <a:gd name="connsiteX3" fmla="*/ 304800 w 3695700"/>
              <a:gd name="connsiteY3" fmla="*/ 2266950 h 2309662"/>
              <a:gd name="connsiteX4" fmla="*/ 523875 w 3695700"/>
              <a:gd name="connsiteY4" fmla="*/ 2305050 h 2309662"/>
              <a:gd name="connsiteX5" fmla="*/ 752475 w 3695700"/>
              <a:gd name="connsiteY5" fmla="*/ 2181225 h 2309662"/>
              <a:gd name="connsiteX6" fmla="*/ 1181100 w 3695700"/>
              <a:gd name="connsiteY6" fmla="*/ 1866900 h 2309662"/>
              <a:gd name="connsiteX7" fmla="*/ 1905000 w 3695700"/>
              <a:gd name="connsiteY7" fmla="*/ 1571625 h 2309662"/>
              <a:gd name="connsiteX8" fmla="*/ 2809875 w 3695700"/>
              <a:gd name="connsiteY8" fmla="*/ 1457325 h 2309662"/>
              <a:gd name="connsiteX9" fmla="*/ 3695700 w 3695700"/>
              <a:gd name="connsiteY9" fmla="*/ 1514475 h 2309662"/>
              <a:gd name="connsiteX0" fmla="*/ 0 w 3695700"/>
              <a:gd name="connsiteY0" fmla="*/ 0 h 2312971"/>
              <a:gd name="connsiteX1" fmla="*/ 85725 w 3695700"/>
              <a:gd name="connsiteY1" fmla="*/ 1362075 h 2312971"/>
              <a:gd name="connsiteX2" fmla="*/ 173560 w 3695700"/>
              <a:gd name="connsiteY2" fmla="*/ 1995936 h 2312971"/>
              <a:gd name="connsiteX3" fmla="*/ 304800 w 3695700"/>
              <a:gd name="connsiteY3" fmla="*/ 2266950 h 2312971"/>
              <a:gd name="connsiteX4" fmla="*/ 523875 w 3695700"/>
              <a:gd name="connsiteY4" fmla="*/ 2305050 h 2312971"/>
              <a:gd name="connsiteX5" fmla="*/ 752475 w 3695700"/>
              <a:gd name="connsiteY5" fmla="*/ 2181225 h 2312971"/>
              <a:gd name="connsiteX6" fmla="*/ 1181100 w 3695700"/>
              <a:gd name="connsiteY6" fmla="*/ 1866900 h 2312971"/>
              <a:gd name="connsiteX7" fmla="*/ 1905000 w 3695700"/>
              <a:gd name="connsiteY7" fmla="*/ 1571625 h 2312971"/>
              <a:gd name="connsiteX8" fmla="*/ 2809875 w 3695700"/>
              <a:gd name="connsiteY8" fmla="*/ 1457325 h 2312971"/>
              <a:gd name="connsiteX9" fmla="*/ 3695700 w 3695700"/>
              <a:gd name="connsiteY9" fmla="*/ 1514475 h 2312971"/>
              <a:gd name="connsiteX0" fmla="*/ 0 w 3695700"/>
              <a:gd name="connsiteY0" fmla="*/ 0 h 2352471"/>
              <a:gd name="connsiteX1" fmla="*/ 85725 w 3695700"/>
              <a:gd name="connsiteY1" fmla="*/ 1362075 h 2352471"/>
              <a:gd name="connsiteX2" fmla="*/ 304800 w 3695700"/>
              <a:gd name="connsiteY2" fmla="*/ 2266950 h 2352471"/>
              <a:gd name="connsiteX3" fmla="*/ 523875 w 3695700"/>
              <a:gd name="connsiteY3" fmla="*/ 2305050 h 2352471"/>
              <a:gd name="connsiteX4" fmla="*/ 752475 w 3695700"/>
              <a:gd name="connsiteY4" fmla="*/ 2181225 h 2352471"/>
              <a:gd name="connsiteX5" fmla="*/ 1181100 w 3695700"/>
              <a:gd name="connsiteY5" fmla="*/ 1866900 h 2352471"/>
              <a:gd name="connsiteX6" fmla="*/ 1905000 w 3695700"/>
              <a:gd name="connsiteY6" fmla="*/ 1571625 h 2352471"/>
              <a:gd name="connsiteX7" fmla="*/ 2809875 w 3695700"/>
              <a:gd name="connsiteY7" fmla="*/ 1457325 h 2352471"/>
              <a:gd name="connsiteX8" fmla="*/ 3695700 w 3695700"/>
              <a:gd name="connsiteY8" fmla="*/ 1514475 h 2352471"/>
              <a:gd name="connsiteX0" fmla="*/ 0 w 3695700"/>
              <a:gd name="connsiteY0" fmla="*/ 0 h 2353581"/>
              <a:gd name="connsiteX1" fmla="*/ 85725 w 3695700"/>
              <a:gd name="connsiteY1" fmla="*/ 1362075 h 2353581"/>
              <a:gd name="connsiteX2" fmla="*/ 523875 w 3695700"/>
              <a:gd name="connsiteY2" fmla="*/ 2305050 h 2353581"/>
              <a:gd name="connsiteX3" fmla="*/ 752475 w 3695700"/>
              <a:gd name="connsiteY3" fmla="*/ 2181225 h 2353581"/>
              <a:gd name="connsiteX4" fmla="*/ 1181100 w 3695700"/>
              <a:gd name="connsiteY4" fmla="*/ 1866900 h 2353581"/>
              <a:gd name="connsiteX5" fmla="*/ 1905000 w 3695700"/>
              <a:gd name="connsiteY5" fmla="*/ 1571625 h 2353581"/>
              <a:gd name="connsiteX6" fmla="*/ 2809875 w 3695700"/>
              <a:gd name="connsiteY6" fmla="*/ 1457325 h 2353581"/>
              <a:gd name="connsiteX7" fmla="*/ 3695700 w 3695700"/>
              <a:gd name="connsiteY7" fmla="*/ 1514475 h 2353581"/>
              <a:gd name="connsiteX0" fmla="*/ 0 w 3695700"/>
              <a:gd name="connsiteY0" fmla="*/ 0 h 2196053"/>
              <a:gd name="connsiteX1" fmla="*/ 85725 w 3695700"/>
              <a:gd name="connsiteY1" fmla="*/ 1362075 h 2196053"/>
              <a:gd name="connsiteX2" fmla="*/ 752475 w 3695700"/>
              <a:gd name="connsiteY2" fmla="*/ 2181225 h 2196053"/>
              <a:gd name="connsiteX3" fmla="*/ 1181100 w 3695700"/>
              <a:gd name="connsiteY3" fmla="*/ 1866900 h 2196053"/>
              <a:gd name="connsiteX4" fmla="*/ 1905000 w 3695700"/>
              <a:gd name="connsiteY4" fmla="*/ 1571625 h 2196053"/>
              <a:gd name="connsiteX5" fmla="*/ 2809875 w 3695700"/>
              <a:gd name="connsiteY5" fmla="*/ 1457325 h 2196053"/>
              <a:gd name="connsiteX6" fmla="*/ 3695700 w 3695700"/>
              <a:gd name="connsiteY6" fmla="*/ 1514475 h 2196053"/>
              <a:gd name="connsiteX0" fmla="*/ 22431 w 3718131"/>
              <a:gd name="connsiteY0" fmla="*/ 0 h 1870089"/>
              <a:gd name="connsiteX1" fmla="*/ 108156 w 3718131"/>
              <a:gd name="connsiteY1" fmla="*/ 1362075 h 1870089"/>
              <a:gd name="connsiteX2" fmla="*/ 1203531 w 3718131"/>
              <a:gd name="connsiteY2" fmla="*/ 1866900 h 1870089"/>
              <a:gd name="connsiteX3" fmla="*/ 1927431 w 3718131"/>
              <a:gd name="connsiteY3" fmla="*/ 1571625 h 1870089"/>
              <a:gd name="connsiteX4" fmla="*/ 2832306 w 3718131"/>
              <a:gd name="connsiteY4" fmla="*/ 1457325 h 1870089"/>
              <a:gd name="connsiteX5" fmla="*/ 3718131 w 3718131"/>
              <a:gd name="connsiteY5" fmla="*/ 1514475 h 1870089"/>
              <a:gd name="connsiteX0" fmla="*/ 0 w 3695700"/>
              <a:gd name="connsiteY0" fmla="*/ 0 h 1943432"/>
              <a:gd name="connsiteX1" fmla="*/ 1181100 w 3695700"/>
              <a:gd name="connsiteY1" fmla="*/ 1866900 h 1943432"/>
              <a:gd name="connsiteX2" fmla="*/ 1905000 w 3695700"/>
              <a:gd name="connsiteY2" fmla="*/ 1571625 h 1943432"/>
              <a:gd name="connsiteX3" fmla="*/ 2809875 w 3695700"/>
              <a:gd name="connsiteY3" fmla="*/ 1457325 h 1943432"/>
              <a:gd name="connsiteX4" fmla="*/ 3695700 w 3695700"/>
              <a:gd name="connsiteY4" fmla="*/ 1514475 h 1943432"/>
              <a:gd name="connsiteX0" fmla="*/ 0 w 3695700"/>
              <a:gd name="connsiteY0" fmla="*/ 0 h 1571625"/>
              <a:gd name="connsiteX1" fmla="*/ 1905000 w 3695700"/>
              <a:gd name="connsiteY1" fmla="*/ 1571625 h 1571625"/>
              <a:gd name="connsiteX2" fmla="*/ 2809875 w 3695700"/>
              <a:gd name="connsiteY2" fmla="*/ 1457325 h 1571625"/>
              <a:gd name="connsiteX3" fmla="*/ 3695700 w 3695700"/>
              <a:gd name="connsiteY3" fmla="*/ 1514475 h 1571625"/>
              <a:gd name="connsiteX0" fmla="*/ 0 w 3695700"/>
              <a:gd name="connsiteY0" fmla="*/ 0 h 1514475"/>
              <a:gd name="connsiteX1" fmla="*/ 2809875 w 3695700"/>
              <a:gd name="connsiteY1" fmla="*/ 1457325 h 1514475"/>
              <a:gd name="connsiteX2" fmla="*/ 3695700 w 3695700"/>
              <a:gd name="connsiteY2" fmla="*/ 1514475 h 1514475"/>
              <a:gd name="connsiteX0" fmla="*/ 0 w 3695700"/>
              <a:gd name="connsiteY0" fmla="*/ 0 h 1514475"/>
              <a:gd name="connsiteX1" fmla="*/ 3695700 w 3695700"/>
              <a:gd name="connsiteY1" fmla="*/ 1514475 h 1514475"/>
              <a:gd name="connsiteX0" fmla="*/ 0 w 3701848"/>
              <a:gd name="connsiteY0" fmla="*/ 0 h 1579136"/>
              <a:gd name="connsiteX1" fmla="*/ 3701848 w 3701848"/>
              <a:gd name="connsiteY1" fmla="*/ 1579136 h 1579136"/>
              <a:gd name="connsiteX0" fmla="*/ 0 w 3701848"/>
              <a:gd name="connsiteY0" fmla="*/ 0 h 1579136"/>
              <a:gd name="connsiteX1" fmla="*/ 3701848 w 3701848"/>
              <a:gd name="connsiteY1" fmla="*/ 1579136 h 1579136"/>
              <a:gd name="connsiteX0" fmla="*/ 0 w 3701848"/>
              <a:gd name="connsiteY0" fmla="*/ 0 h 1579136"/>
              <a:gd name="connsiteX1" fmla="*/ 3701848 w 3701848"/>
              <a:gd name="connsiteY1" fmla="*/ 1579136 h 1579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01848" h="1579136">
                <a:moveTo>
                  <a:pt x="0" y="0"/>
                </a:moveTo>
                <a:cubicBezTo>
                  <a:pt x="637558" y="1539397"/>
                  <a:pt x="1951437" y="1462275"/>
                  <a:pt x="3701848" y="1579136"/>
                </a:cubicBezTo>
              </a:path>
            </a:pathLst>
          </a:custGeom>
          <a:noFill/>
          <a:ln w="76200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07942" y="4393581"/>
            <a:ext cx="1784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observed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91269" y="3118625"/>
            <a:ext cx="923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</a:t>
            </a:r>
            <a:endParaRPr lang="en-US" sz="28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95454" y="3839736"/>
            <a:ext cx="744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99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</a:t>
            </a:r>
            <a:endParaRPr lang="en-US" sz="2800" b="1" dirty="0">
              <a:solidFill>
                <a:srgbClr val="99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24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Text Box 2"/>
          <p:cNvSpPr txBox="1">
            <a:spLocks noChangeArrowheads="1"/>
          </p:cNvSpPr>
          <p:nvPr/>
        </p:nvSpPr>
        <p:spPr bwMode="auto">
          <a:xfrm>
            <a:off x="6" y="6491288"/>
            <a:ext cx="5622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cs typeface="Arial" charset="0"/>
              </a:rPr>
              <a:t>Holton (2009) </a:t>
            </a:r>
            <a:r>
              <a:rPr lang="en-US" altLang="en-US" i="1" dirty="0">
                <a:solidFill>
                  <a:srgbClr val="000000"/>
                </a:solidFill>
                <a:cs typeface="Arial" charset="0"/>
              </a:rPr>
              <a:t>J. Synchrotron Rad.</a:t>
            </a:r>
            <a:r>
              <a:rPr lang="en-US" altLang="en-US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b="1" dirty="0">
                <a:solidFill>
                  <a:srgbClr val="000000"/>
                </a:solidFill>
                <a:cs typeface="Arial" charset="0"/>
              </a:rPr>
              <a:t>16</a:t>
            </a:r>
            <a:r>
              <a:rPr lang="en-US" altLang="en-US" dirty="0">
                <a:solidFill>
                  <a:srgbClr val="000000"/>
                </a:solidFill>
                <a:cs typeface="Arial" charset="0"/>
              </a:rPr>
              <a:t> 133-42</a:t>
            </a:r>
          </a:p>
        </p:txBody>
      </p:sp>
      <p:sp>
        <p:nvSpPr>
          <p:cNvPr id="301059" name="Text Box 3"/>
          <p:cNvSpPr txBox="1">
            <a:spLocks noChangeArrowheads="1"/>
          </p:cNvSpPr>
          <p:nvPr/>
        </p:nvSpPr>
        <p:spPr bwMode="auto">
          <a:xfrm>
            <a:off x="0" y="12"/>
            <a:ext cx="914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Radiation Damage World Records</a:t>
            </a:r>
          </a:p>
        </p:txBody>
      </p:sp>
      <p:sp>
        <p:nvSpPr>
          <p:cNvPr id="301060" name="Text Box 4"/>
          <p:cNvSpPr txBox="1">
            <a:spLocks noChangeArrowheads="1"/>
          </p:cNvSpPr>
          <p:nvPr/>
        </p:nvSpPr>
        <p:spPr bwMode="auto">
          <a:xfrm>
            <a:off x="622300" y="-16656"/>
            <a:ext cx="8064500" cy="603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36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err="1">
                <a:solidFill>
                  <a:srgbClr val="000000"/>
                </a:solidFill>
                <a:cs typeface="Arial" charset="0"/>
              </a:rPr>
              <a:t>MGy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	reaction			reference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000" dirty="0">
              <a:solidFill>
                <a:srgbClr val="000000"/>
              </a:solidFill>
              <a:cs typeface="Arial" charset="0"/>
            </a:endParaRP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~45	global damage		Owen </a:t>
            </a:r>
            <a:r>
              <a:rPr lang="en-US" altLang="en-US" sz="2000" i="1" dirty="0">
                <a:solidFill>
                  <a:srgbClr val="000000"/>
                </a:solidFill>
                <a:cs typeface="Arial" charset="0"/>
              </a:rPr>
              <a:t>et al.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 (2006)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70C0"/>
                </a:solidFill>
                <a:cs typeface="Arial" charset="0"/>
              </a:rPr>
              <a:t>10/Å	global damage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		Howells et al. (2009)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5	Se</a:t>
            </a:r>
            <a:r>
              <a:rPr lang="en-US" altLang="en-US" sz="2000" dirty="0">
                <a:solidFill>
                  <a:srgbClr val="FF0000"/>
                </a:solidFill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Met			Holton (2007)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4	Hg</a:t>
            </a:r>
            <a:r>
              <a:rPr lang="en-US" altLang="en-US" sz="2000" dirty="0">
                <a:solidFill>
                  <a:srgbClr val="FF0000"/>
                </a:solidFill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S			</a:t>
            </a:r>
            <a:r>
              <a:rPr lang="en-US" altLang="en-US" sz="2000" dirty="0" err="1">
                <a:solidFill>
                  <a:srgbClr val="000000"/>
                </a:solidFill>
                <a:cs typeface="Arial" charset="0"/>
              </a:rPr>
              <a:t>Ramagopal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i="1" dirty="0">
                <a:solidFill>
                  <a:srgbClr val="000000"/>
                </a:solidFill>
                <a:cs typeface="Arial" charset="0"/>
              </a:rPr>
              <a:t>et al.</a:t>
            </a:r>
            <a:r>
              <a:rPr lang="en-US" altLang="en-US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(2004)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4	R-C</a:t>
            </a:r>
            <a:r>
              <a:rPr lang="en-US" altLang="en-US" sz="2000" dirty="0">
                <a:solidFill>
                  <a:srgbClr val="FF0000"/>
                </a:solidFill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COOH		Garman et al. (2015)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3	S</a:t>
            </a:r>
            <a:r>
              <a:rPr lang="en-US" altLang="en-US" sz="2000" dirty="0">
                <a:solidFill>
                  <a:srgbClr val="FF0000"/>
                </a:solidFill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S			Murray </a:t>
            </a:r>
            <a:r>
              <a:rPr lang="en-US" altLang="en-US" sz="2000" i="1" dirty="0">
                <a:solidFill>
                  <a:srgbClr val="000000"/>
                </a:solidFill>
                <a:cs typeface="Arial" charset="0"/>
              </a:rPr>
              <a:t>et al.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 (2002)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1	Br</a:t>
            </a:r>
            <a:r>
              <a:rPr lang="en-US" altLang="en-US" sz="2000" dirty="0">
                <a:solidFill>
                  <a:srgbClr val="FF0000"/>
                </a:solidFill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RNA			</a:t>
            </a:r>
            <a:r>
              <a:rPr lang="en-US" altLang="en-US" sz="2000" dirty="0" err="1">
                <a:solidFill>
                  <a:srgbClr val="000000"/>
                </a:solidFill>
                <a:cs typeface="Arial" charset="0"/>
              </a:rPr>
              <a:t>Olieric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2000" i="1" dirty="0">
                <a:solidFill>
                  <a:srgbClr val="000000"/>
                </a:solidFill>
                <a:cs typeface="Arial" charset="0"/>
              </a:rPr>
              <a:t>et al.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 (2007)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~1?	Cl</a:t>
            </a:r>
            <a:r>
              <a:rPr lang="en-US" altLang="en-US" sz="2000" dirty="0">
                <a:solidFill>
                  <a:srgbClr val="FF0000"/>
                </a:solidFill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C			???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0.5	</a:t>
            </a:r>
            <a:r>
              <a:rPr lang="en-US" altLang="en-US" sz="2000" dirty="0" err="1">
                <a:solidFill>
                  <a:srgbClr val="000000"/>
                </a:solidFill>
                <a:cs typeface="Arial" charset="0"/>
              </a:rPr>
              <a:t>Mn</a:t>
            </a:r>
            <a:r>
              <a:rPr lang="en-US" altLang="en-US" sz="2000" dirty="0">
                <a:solidFill>
                  <a:srgbClr val="FF0000"/>
                </a:solidFill>
                <a:cs typeface="Arial" charset="0"/>
              </a:rPr>
              <a:t> in 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PS II		Yano </a:t>
            </a:r>
            <a:r>
              <a:rPr lang="en-US" altLang="en-US" sz="2000" i="1" dirty="0">
                <a:solidFill>
                  <a:srgbClr val="000000"/>
                </a:solidFill>
                <a:cs typeface="Arial" charset="0"/>
              </a:rPr>
              <a:t>et al. 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(2005)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0.06	</a:t>
            </a:r>
            <a:r>
              <a:rPr lang="en-US" altLang="en-US" sz="2000" dirty="0" err="1">
                <a:solidFill>
                  <a:srgbClr val="000000"/>
                </a:solidFill>
                <a:cs typeface="Arial" charset="0"/>
              </a:rPr>
              <a:t>putidaredoxin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		Corbett </a:t>
            </a:r>
            <a:r>
              <a:rPr lang="en-US" altLang="en-US" sz="2000" i="1" dirty="0">
                <a:solidFill>
                  <a:srgbClr val="000000"/>
                </a:solidFill>
                <a:cs typeface="Arial" charset="0"/>
              </a:rPr>
              <a:t>et al. 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(2007)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0.02	Fe</a:t>
            </a:r>
            <a:r>
              <a:rPr lang="en-US" altLang="en-US" sz="2000" dirty="0">
                <a:solidFill>
                  <a:srgbClr val="FF0000"/>
                </a:solidFill>
                <a:cs typeface="Arial" charset="0"/>
              </a:rPr>
              <a:t> in 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myoglobin		Denisov </a:t>
            </a:r>
            <a:r>
              <a:rPr lang="en-US" altLang="en-US" sz="2000" i="1" dirty="0">
                <a:solidFill>
                  <a:srgbClr val="000000"/>
                </a:solidFill>
                <a:cs typeface="Arial" charset="0"/>
              </a:rPr>
              <a:t>et al.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 (2007)</a:t>
            </a:r>
          </a:p>
        </p:txBody>
      </p:sp>
      <p:sp>
        <p:nvSpPr>
          <p:cNvPr id="301061" name="Line 5"/>
          <p:cNvSpPr>
            <a:spLocks noChangeShapeType="1"/>
          </p:cNvSpPr>
          <p:nvPr/>
        </p:nvSpPr>
        <p:spPr bwMode="auto">
          <a:xfrm>
            <a:off x="500065" y="1504169"/>
            <a:ext cx="7816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4937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20064" y="9906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Take home: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2876672" y="3276600"/>
            <a:ext cx="339067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“dose contrast” </a:t>
            </a:r>
          </a:p>
          <a:p>
            <a:pPr algn="ctr"/>
            <a:r>
              <a:rPr lang="en-US" sz="3600" dirty="0" smtClean="0"/>
              <a:t>makes rad dam</a:t>
            </a:r>
          </a:p>
          <a:p>
            <a:pPr algn="ctr"/>
            <a:r>
              <a:rPr lang="en-US" sz="3600" dirty="0" smtClean="0"/>
              <a:t>Hard to correct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3498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2400: Statistics - explain xkc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09600"/>
            <a:ext cx="4559300" cy="591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553200"/>
            <a:ext cx="723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https://www.explainxkcd.com/wiki/index.php/2400:_Statistics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43800" y="6019800"/>
            <a:ext cx="13260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40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62" name="Picture 2" descr="sample04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" t="1087" r="5542" b="1110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 flipH="1">
            <a:off x="4513943" y="2496457"/>
            <a:ext cx="1190171" cy="1001486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776686" y="1915886"/>
            <a:ext cx="24240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Membrane </a:t>
            </a:r>
          </a:p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 crystal</a:t>
            </a:r>
          </a:p>
        </p:txBody>
      </p:sp>
      <p:sp>
        <p:nvSpPr>
          <p:cNvPr id="16" name="Oval 15"/>
          <p:cNvSpPr/>
          <p:nvPr/>
        </p:nvSpPr>
        <p:spPr>
          <a:xfrm>
            <a:off x="1524000" y="1901371"/>
            <a:ext cx="624114" cy="493486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609600" y="1828800"/>
            <a:ext cx="914400" cy="228600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57200" y="1219200"/>
            <a:ext cx="2044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X-ray beam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3614057" y="1828800"/>
            <a:ext cx="957943" cy="493486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572000" y="1524000"/>
            <a:ext cx="644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6096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rastering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” to find the crystal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64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7.40741E-6 L 0.21598 7.40741E-6 L 0.21789 0.05325 L -0.03003 0.05325 L -0.03211 0.10394 L 0.29393 0.10394 L 0.3 0.15464 L -0.06215 0.15186 L -0.05816 0.21598 L 0.43386 0.20533 L 0.43177 0.26135 L -0.0401 0.2639 L -0.03402 0.31459 L 0.50591 0.31737 L 0.51389 0.36806 L 0.03195 0.35996 L 0.03386 0.4213 L 0.2 0.4132 " pathEditMode="relative" ptsTypes="AAAAAAAAAAAAAAAAAA">
                                      <p:cBhvr>
                                        <p:cTn id="1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9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62" name="Picture 2" descr="sample04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" t="1087" r="5542" b="1110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solidFill>
            <a:srgbClr val="00B050"/>
          </a:solidFill>
          <a:extLst/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6096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“painting”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for flat dose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938664" y="1862962"/>
            <a:ext cx="5907413" cy="3421856"/>
          </a:xfrm>
          <a:custGeom>
            <a:avLst/>
            <a:gdLst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3916140 w 5907413"/>
              <a:gd name="connsiteY12" fmla="*/ 1445846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3030021 w 5907413"/>
              <a:gd name="connsiteY28" fmla="*/ 3086110 h 3421856"/>
              <a:gd name="connsiteX29" fmla="*/ 3011167 w 5907413"/>
              <a:gd name="connsiteY29" fmla="*/ 3208659 h 3421856"/>
              <a:gd name="connsiteX30" fmla="*/ 2869765 w 5907413"/>
              <a:gd name="connsiteY30" fmla="*/ 3321780 h 3421856"/>
              <a:gd name="connsiteX31" fmla="*/ 2681229 w 5907413"/>
              <a:gd name="connsiteY31" fmla="*/ 3387768 h 3421856"/>
              <a:gd name="connsiteX32" fmla="*/ 1220074 w 5907413"/>
              <a:gd name="connsiteY32" fmla="*/ 3406622 h 3421856"/>
              <a:gd name="connsiteX33" fmla="*/ 927843 w 5907413"/>
              <a:gd name="connsiteY33" fmla="*/ 3161525 h 3421856"/>
              <a:gd name="connsiteX34" fmla="*/ 927843 w 5907413"/>
              <a:gd name="connsiteY34" fmla="*/ 3076683 h 3421856"/>
              <a:gd name="connsiteX35" fmla="*/ 1040965 w 5907413"/>
              <a:gd name="connsiteY35" fmla="*/ 2963562 h 3421856"/>
              <a:gd name="connsiteX36" fmla="*/ 946697 w 5907413"/>
              <a:gd name="connsiteY36" fmla="*/ 2878720 h 3421856"/>
              <a:gd name="connsiteX37" fmla="*/ 918416 w 5907413"/>
              <a:gd name="connsiteY37" fmla="*/ 2737318 h 3421856"/>
              <a:gd name="connsiteX38" fmla="*/ 974977 w 5907413"/>
              <a:gd name="connsiteY38" fmla="*/ 2680758 h 3421856"/>
              <a:gd name="connsiteX39" fmla="*/ 588478 w 5907413"/>
              <a:gd name="connsiteY39" fmla="*/ 2690184 h 3421856"/>
              <a:gd name="connsiteX40" fmla="*/ 362235 w 5907413"/>
              <a:gd name="connsiteY40" fmla="*/ 2595916 h 3421856"/>
              <a:gd name="connsiteX41" fmla="*/ 277394 w 5907413"/>
              <a:gd name="connsiteY41" fmla="*/ 2416807 h 3421856"/>
              <a:gd name="connsiteX42" fmla="*/ 381089 w 5907413"/>
              <a:gd name="connsiteY42" fmla="*/ 2284832 h 3421856"/>
              <a:gd name="connsiteX43" fmla="*/ 296247 w 5907413"/>
              <a:gd name="connsiteY43" fmla="*/ 2247125 h 3421856"/>
              <a:gd name="connsiteX44" fmla="*/ 220833 w 5907413"/>
              <a:gd name="connsiteY44" fmla="*/ 2124576 h 3421856"/>
              <a:gd name="connsiteX45" fmla="*/ 286821 w 5907413"/>
              <a:gd name="connsiteY45" fmla="*/ 1992601 h 3421856"/>
              <a:gd name="connsiteX46" fmla="*/ 154845 w 5907413"/>
              <a:gd name="connsiteY46" fmla="*/ 1954894 h 3421856"/>
              <a:gd name="connsiteX47" fmla="*/ 60577 w 5907413"/>
              <a:gd name="connsiteY47" fmla="*/ 1794638 h 3421856"/>
              <a:gd name="connsiteX48" fmla="*/ 32297 w 5907413"/>
              <a:gd name="connsiteY48" fmla="*/ 1747504 h 3421856"/>
              <a:gd name="connsiteX49" fmla="*/ 154845 w 5907413"/>
              <a:gd name="connsiteY49" fmla="*/ 1568395 h 3421856"/>
              <a:gd name="connsiteX50" fmla="*/ 88858 w 5907413"/>
              <a:gd name="connsiteY50" fmla="*/ 1521261 h 3421856"/>
              <a:gd name="connsiteX51" fmla="*/ 4016 w 5907413"/>
              <a:gd name="connsiteY51" fmla="*/ 1417566 h 3421856"/>
              <a:gd name="connsiteX52" fmla="*/ 32297 w 5907413"/>
              <a:gd name="connsiteY52" fmla="*/ 1238457 h 3421856"/>
              <a:gd name="connsiteX53" fmla="*/ 192552 w 5907413"/>
              <a:gd name="connsiteY53" fmla="*/ 1163042 h 3421856"/>
              <a:gd name="connsiteX54" fmla="*/ 352808 w 5907413"/>
              <a:gd name="connsiteY54" fmla="*/ 1106481 h 3421856"/>
              <a:gd name="connsiteX55" fmla="*/ 315101 w 5907413"/>
              <a:gd name="connsiteY55" fmla="*/ 955652 h 3421856"/>
              <a:gd name="connsiteX56" fmla="*/ 399942 w 5907413"/>
              <a:gd name="connsiteY56" fmla="*/ 851958 h 3421856"/>
              <a:gd name="connsiteX57" fmla="*/ 475357 w 5907413"/>
              <a:gd name="connsiteY57" fmla="*/ 833104 h 3421856"/>
              <a:gd name="connsiteX58" fmla="*/ 371662 w 5907413"/>
              <a:gd name="connsiteY58" fmla="*/ 719982 h 3421856"/>
              <a:gd name="connsiteX59" fmla="*/ 333955 w 5907413"/>
              <a:gd name="connsiteY59" fmla="*/ 550300 h 3421856"/>
              <a:gd name="connsiteX60" fmla="*/ 428223 w 5907413"/>
              <a:gd name="connsiteY60" fmla="*/ 418325 h 3421856"/>
              <a:gd name="connsiteX61" fmla="*/ 616759 w 5907413"/>
              <a:gd name="connsiteY61" fmla="*/ 408898 h 3421856"/>
              <a:gd name="connsiteX62" fmla="*/ 588478 w 5907413"/>
              <a:gd name="connsiteY62" fmla="*/ 248642 h 3421856"/>
              <a:gd name="connsiteX63" fmla="*/ 673320 w 5907413"/>
              <a:gd name="connsiteY63" fmla="*/ 135520 h 3421856"/>
              <a:gd name="connsiteX64" fmla="*/ 824148 w 5907413"/>
              <a:gd name="connsiteY64" fmla="*/ 5067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3916140 w 5907413"/>
              <a:gd name="connsiteY12" fmla="*/ 1445846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3916140 w 5907413"/>
              <a:gd name="connsiteY12" fmla="*/ 1445846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3916140 w 5907413"/>
              <a:gd name="connsiteY12" fmla="*/ 1445846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3916140 w 5907413"/>
              <a:gd name="connsiteY12" fmla="*/ 1445846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3916140 w 5907413"/>
              <a:gd name="connsiteY12" fmla="*/ 1445846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66" fmla="*/ 927843 w 5907413"/>
              <a:gd name="connsiteY66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3925567 w 5907413"/>
              <a:gd name="connsiteY10" fmla="*/ 1276164 h 3421856"/>
              <a:gd name="connsiteX11" fmla="*/ 3972701 w 5907413"/>
              <a:gd name="connsiteY11" fmla="*/ 1398712 h 3421856"/>
              <a:gd name="connsiteX12" fmla="*/ 4189517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66" fmla="*/ 927843 w 5907413"/>
              <a:gd name="connsiteY66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4170663 w 5907413"/>
              <a:gd name="connsiteY10" fmla="*/ 1172469 h 3421856"/>
              <a:gd name="connsiteX11" fmla="*/ 3972701 w 5907413"/>
              <a:gd name="connsiteY11" fmla="*/ 1398712 h 3421856"/>
              <a:gd name="connsiteX12" fmla="*/ 4189517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66" fmla="*/ 927843 w 5907413"/>
              <a:gd name="connsiteY66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4170663 w 5907413"/>
              <a:gd name="connsiteY10" fmla="*/ 1172469 h 3421856"/>
              <a:gd name="connsiteX11" fmla="*/ 4283785 w 5907413"/>
              <a:gd name="connsiteY11" fmla="*/ 1285591 h 3421856"/>
              <a:gd name="connsiteX12" fmla="*/ 4189517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66" fmla="*/ 927843 w 5907413"/>
              <a:gd name="connsiteY66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765311 w 5907413"/>
              <a:gd name="connsiteY9" fmla="*/ 1191323 h 3421856"/>
              <a:gd name="connsiteX10" fmla="*/ 4170663 w 5907413"/>
              <a:gd name="connsiteY10" fmla="*/ 1172469 h 3421856"/>
              <a:gd name="connsiteX11" fmla="*/ 4283785 w 5907413"/>
              <a:gd name="connsiteY11" fmla="*/ 1285591 h 3421856"/>
              <a:gd name="connsiteX12" fmla="*/ 4387480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66" fmla="*/ 927843 w 5907413"/>
              <a:gd name="connsiteY66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897286 w 5907413"/>
              <a:gd name="connsiteY9" fmla="*/ 1172469 h 3421856"/>
              <a:gd name="connsiteX10" fmla="*/ 4170663 w 5907413"/>
              <a:gd name="connsiteY10" fmla="*/ 1172469 h 3421856"/>
              <a:gd name="connsiteX11" fmla="*/ 4283785 w 5907413"/>
              <a:gd name="connsiteY11" fmla="*/ 1285591 h 3421856"/>
              <a:gd name="connsiteX12" fmla="*/ 4387480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4981369 w 5907413"/>
              <a:gd name="connsiteY16" fmla="*/ 1888906 h 3421856"/>
              <a:gd name="connsiteX17" fmla="*/ 5113344 w 5907413"/>
              <a:gd name="connsiteY17" fmla="*/ 1917186 h 3421856"/>
              <a:gd name="connsiteX18" fmla="*/ 5151051 w 5907413"/>
              <a:gd name="connsiteY18" fmla="*/ 2190564 h 3421856"/>
              <a:gd name="connsiteX19" fmla="*/ 5499843 w 5907413"/>
              <a:gd name="connsiteY19" fmla="*/ 2209417 h 3421856"/>
              <a:gd name="connsiteX20" fmla="*/ 5697806 w 5907413"/>
              <a:gd name="connsiteY20" fmla="*/ 2228271 h 3421856"/>
              <a:gd name="connsiteX21" fmla="*/ 5792074 w 5907413"/>
              <a:gd name="connsiteY21" fmla="*/ 2303685 h 3421856"/>
              <a:gd name="connsiteX22" fmla="*/ 5801501 w 5907413"/>
              <a:gd name="connsiteY22" fmla="*/ 2454514 h 3421856"/>
              <a:gd name="connsiteX23" fmla="*/ 5688379 w 5907413"/>
              <a:gd name="connsiteY23" fmla="*/ 2614770 h 3421856"/>
              <a:gd name="connsiteX24" fmla="*/ 5858062 w 5907413"/>
              <a:gd name="connsiteY24" fmla="*/ 2661904 h 3421856"/>
              <a:gd name="connsiteX25" fmla="*/ 5895769 w 5907413"/>
              <a:gd name="connsiteY25" fmla="*/ 2878720 h 3421856"/>
              <a:gd name="connsiteX26" fmla="*/ 5678952 w 5907413"/>
              <a:gd name="connsiteY26" fmla="*/ 3067257 h 3421856"/>
              <a:gd name="connsiteX27" fmla="*/ 5565831 w 5907413"/>
              <a:gd name="connsiteY27" fmla="*/ 3067257 h 3421856"/>
              <a:gd name="connsiteX28" fmla="*/ 4255505 w 5907413"/>
              <a:gd name="connsiteY28" fmla="*/ 3076683 h 3421856"/>
              <a:gd name="connsiteX29" fmla="*/ 3030021 w 5907413"/>
              <a:gd name="connsiteY29" fmla="*/ 3086110 h 3421856"/>
              <a:gd name="connsiteX30" fmla="*/ 3011167 w 5907413"/>
              <a:gd name="connsiteY30" fmla="*/ 3208659 h 3421856"/>
              <a:gd name="connsiteX31" fmla="*/ 2869765 w 5907413"/>
              <a:gd name="connsiteY31" fmla="*/ 3321780 h 3421856"/>
              <a:gd name="connsiteX32" fmla="*/ 2681229 w 5907413"/>
              <a:gd name="connsiteY32" fmla="*/ 3387768 h 3421856"/>
              <a:gd name="connsiteX33" fmla="*/ 1220074 w 5907413"/>
              <a:gd name="connsiteY33" fmla="*/ 3406622 h 3421856"/>
              <a:gd name="connsiteX34" fmla="*/ 927843 w 5907413"/>
              <a:gd name="connsiteY34" fmla="*/ 3161525 h 3421856"/>
              <a:gd name="connsiteX35" fmla="*/ 927843 w 5907413"/>
              <a:gd name="connsiteY35" fmla="*/ 3076683 h 3421856"/>
              <a:gd name="connsiteX36" fmla="*/ 1040965 w 5907413"/>
              <a:gd name="connsiteY36" fmla="*/ 2963562 h 3421856"/>
              <a:gd name="connsiteX37" fmla="*/ 946697 w 5907413"/>
              <a:gd name="connsiteY37" fmla="*/ 2878720 h 3421856"/>
              <a:gd name="connsiteX38" fmla="*/ 918416 w 5907413"/>
              <a:gd name="connsiteY38" fmla="*/ 2737318 h 3421856"/>
              <a:gd name="connsiteX39" fmla="*/ 974977 w 5907413"/>
              <a:gd name="connsiteY39" fmla="*/ 2680758 h 3421856"/>
              <a:gd name="connsiteX40" fmla="*/ 588478 w 5907413"/>
              <a:gd name="connsiteY40" fmla="*/ 2690184 h 3421856"/>
              <a:gd name="connsiteX41" fmla="*/ 362235 w 5907413"/>
              <a:gd name="connsiteY41" fmla="*/ 2595916 h 3421856"/>
              <a:gd name="connsiteX42" fmla="*/ 277394 w 5907413"/>
              <a:gd name="connsiteY42" fmla="*/ 2416807 h 3421856"/>
              <a:gd name="connsiteX43" fmla="*/ 381089 w 5907413"/>
              <a:gd name="connsiteY43" fmla="*/ 2284832 h 3421856"/>
              <a:gd name="connsiteX44" fmla="*/ 296247 w 5907413"/>
              <a:gd name="connsiteY44" fmla="*/ 2247125 h 3421856"/>
              <a:gd name="connsiteX45" fmla="*/ 220833 w 5907413"/>
              <a:gd name="connsiteY45" fmla="*/ 2124576 h 3421856"/>
              <a:gd name="connsiteX46" fmla="*/ 286821 w 5907413"/>
              <a:gd name="connsiteY46" fmla="*/ 1992601 h 3421856"/>
              <a:gd name="connsiteX47" fmla="*/ 154845 w 5907413"/>
              <a:gd name="connsiteY47" fmla="*/ 1954894 h 3421856"/>
              <a:gd name="connsiteX48" fmla="*/ 60577 w 5907413"/>
              <a:gd name="connsiteY48" fmla="*/ 1794638 h 3421856"/>
              <a:gd name="connsiteX49" fmla="*/ 32297 w 5907413"/>
              <a:gd name="connsiteY49" fmla="*/ 1747504 h 3421856"/>
              <a:gd name="connsiteX50" fmla="*/ 154845 w 5907413"/>
              <a:gd name="connsiteY50" fmla="*/ 1568395 h 3421856"/>
              <a:gd name="connsiteX51" fmla="*/ 88858 w 5907413"/>
              <a:gd name="connsiteY51" fmla="*/ 1521261 h 3421856"/>
              <a:gd name="connsiteX52" fmla="*/ 4016 w 5907413"/>
              <a:gd name="connsiteY52" fmla="*/ 1417566 h 3421856"/>
              <a:gd name="connsiteX53" fmla="*/ 32297 w 5907413"/>
              <a:gd name="connsiteY53" fmla="*/ 1238457 h 3421856"/>
              <a:gd name="connsiteX54" fmla="*/ 192552 w 5907413"/>
              <a:gd name="connsiteY54" fmla="*/ 1163042 h 3421856"/>
              <a:gd name="connsiteX55" fmla="*/ 352808 w 5907413"/>
              <a:gd name="connsiteY55" fmla="*/ 1106481 h 3421856"/>
              <a:gd name="connsiteX56" fmla="*/ 315101 w 5907413"/>
              <a:gd name="connsiteY56" fmla="*/ 955652 h 3421856"/>
              <a:gd name="connsiteX57" fmla="*/ 399942 w 5907413"/>
              <a:gd name="connsiteY57" fmla="*/ 851958 h 3421856"/>
              <a:gd name="connsiteX58" fmla="*/ 475357 w 5907413"/>
              <a:gd name="connsiteY58" fmla="*/ 833104 h 3421856"/>
              <a:gd name="connsiteX59" fmla="*/ 371662 w 5907413"/>
              <a:gd name="connsiteY59" fmla="*/ 719982 h 3421856"/>
              <a:gd name="connsiteX60" fmla="*/ 333955 w 5907413"/>
              <a:gd name="connsiteY60" fmla="*/ 550300 h 3421856"/>
              <a:gd name="connsiteX61" fmla="*/ 428223 w 5907413"/>
              <a:gd name="connsiteY61" fmla="*/ 418325 h 3421856"/>
              <a:gd name="connsiteX62" fmla="*/ 616759 w 5907413"/>
              <a:gd name="connsiteY62" fmla="*/ 408898 h 3421856"/>
              <a:gd name="connsiteX63" fmla="*/ 588478 w 5907413"/>
              <a:gd name="connsiteY63" fmla="*/ 248642 h 3421856"/>
              <a:gd name="connsiteX64" fmla="*/ 673320 w 5907413"/>
              <a:gd name="connsiteY64" fmla="*/ 135520 h 3421856"/>
              <a:gd name="connsiteX65" fmla="*/ 824148 w 5907413"/>
              <a:gd name="connsiteY65" fmla="*/ 50679 h 3421856"/>
              <a:gd name="connsiteX66" fmla="*/ 927843 w 5907413"/>
              <a:gd name="connsiteY66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897286 w 5907413"/>
              <a:gd name="connsiteY9" fmla="*/ 1172469 h 3421856"/>
              <a:gd name="connsiteX10" fmla="*/ 4170663 w 5907413"/>
              <a:gd name="connsiteY10" fmla="*/ 1172469 h 3421856"/>
              <a:gd name="connsiteX11" fmla="*/ 4283785 w 5907413"/>
              <a:gd name="connsiteY11" fmla="*/ 1285591 h 3421856"/>
              <a:gd name="connsiteX12" fmla="*/ 4387480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5113344 w 5907413"/>
              <a:gd name="connsiteY16" fmla="*/ 1917186 h 3421856"/>
              <a:gd name="connsiteX17" fmla="*/ 5151051 w 5907413"/>
              <a:gd name="connsiteY17" fmla="*/ 2190564 h 3421856"/>
              <a:gd name="connsiteX18" fmla="*/ 5499843 w 5907413"/>
              <a:gd name="connsiteY18" fmla="*/ 2209417 h 3421856"/>
              <a:gd name="connsiteX19" fmla="*/ 5697806 w 5907413"/>
              <a:gd name="connsiteY19" fmla="*/ 2228271 h 3421856"/>
              <a:gd name="connsiteX20" fmla="*/ 5792074 w 5907413"/>
              <a:gd name="connsiteY20" fmla="*/ 2303685 h 3421856"/>
              <a:gd name="connsiteX21" fmla="*/ 5801501 w 5907413"/>
              <a:gd name="connsiteY21" fmla="*/ 2454514 h 3421856"/>
              <a:gd name="connsiteX22" fmla="*/ 5688379 w 5907413"/>
              <a:gd name="connsiteY22" fmla="*/ 2614770 h 3421856"/>
              <a:gd name="connsiteX23" fmla="*/ 5858062 w 5907413"/>
              <a:gd name="connsiteY23" fmla="*/ 2661904 h 3421856"/>
              <a:gd name="connsiteX24" fmla="*/ 5895769 w 5907413"/>
              <a:gd name="connsiteY24" fmla="*/ 2878720 h 3421856"/>
              <a:gd name="connsiteX25" fmla="*/ 5678952 w 5907413"/>
              <a:gd name="connsiteY25" fmla="*/ 3067257 h 3421856"/>
              <a:gd name="connsiteX26" fmla="*/ 5565831 w 5907413"/>
              <a:gd name="connsiteY26" fmla="*/ 3067257 h 3421856"/>
              <a:gd name="connsiteX27" fmla="*/ 4255505 w 5907413"/>
              <a:gd name="connsiteY27" fmla="*/ 3076683 h 3421856"/>
              <a:gd name="connsiteX28" fmla="*/ 3030021 w 5907413"/>
              <a:gd name="connsiteY28" fmla="*/ 3086110 h 3421856"/>
              <a:gd name="connsiteX29" fmla="*/ 3011167 w 5907413"/>
              <a:gd name="connsiteY29" fmla="*/ 3208659 h 3421856"/>
              <a:gd name="connsiteX30" fmla="*/ 2869765 w 5907413"/>
              <a:gd name="connsiteY30" fmla="*/ 3321780 h 3421856"/>
              <a:gd name="connsiteX31" fmla="*/ 2681229 w 5907413"/>
              <a:gd name="connsiteY31" fmla="*/ 3387768 h 3421856"/>
              <a:gd name="connsiteX32" fmla="*/ 1220074 w 5907413"/>
              <a:gd name="connsiteY32" fmla="*/ 3406622 h 3421856"/>
              <a:gd name="connsiteX33" fmla="*/ 927843 w 5907413"/>
              <a:gd name="connsiteY33" fmla="*/ 3161525 h 3421856"/>
              <a:gd name="connsiteX34" fmla="*/ 927843 w 5907413"/>
              <a:gd name="connsiteY34" fmla="*/ 3076683 h 3421856"/>
              <a:gd name="connsiteX35" fmla="*/ 1040965 w 5907413"/>
              <a:gd name="connsiteY35" fmla="*/ 2963562 h 3421856"/>
              <a:gd name="connsiteX36" fmla="*/ 946697 w 5907413"/>
              <a:gd name="connsiteY36" fmla="*/ 2878720 h 3421856"/>
              <a:gd name="connsiteX37" fmla="*/ 918416 w 5907413"/>
              <a:gd name="connsiteY37" fmla="*/ 2737318 h 3421856"/>
              <a:gd name="connsiteX38" fmla="*/ 974977 w 5907413"/>
              <a:gd name="connsiteY38" fmla="*/ 2680758 h 3421856"/>
              <a:gd name="connsiteX39" fmla="*/ 588478 w 5907413"/>
              <a:gd name="connsiteY39" fmla="*/ 2690184 h 3421856"/>
              <a:gd name="connsiteX40" fmla="*/ 362235 w 5907413"/>
              <a:gd name="connsiteY40" fmla="*/ 2595916 h 3421856"/>
              <a:gd name="connsiteX41" fmla="*/ 277394 w 5907413"/>
              <a:gd name="connsiteY41" fmla="*/ 2416807 h 3421856"/>
              <a:gd name="connsiteX42" fmla="*/ 381089 w 5907413"/>
              <a:gd name="connsiteY42" fmla="*/ 2284832 h 3421856"/>
              <a:gd name="connsiteX43" fmla="*/ 296247 w 5907413"/>
              <a:gd name="connsiteY43" fmla="*/ 2247125 h 3421856"/>
              <a:gd name="connsiteX44" fmla="*/ 220833 w 5907413"/>
              <a:gd name="connsiteY44" fmla="*/ 2124576 h 3421856"/>
              <a:gd name="connsiteX45" fmla="*/ 286821 w 5907413"/>
              <a:gd name="connsiteY45" fmla="*/ 1992601 h 3421856"/>
              <a:gd name="connsiteX46" fmla="*/ 154845 w 5907413"/>
              <a:gd name="connsiteY46" fmla="*/ 1954894 h 3421856"/>
              <a:gd name="connsiteX47" fmla="*/ 60577 w 5907413"/>
              <a:gd name="connsiteY47" fmla="*/ 1794638 h 3421856"/>
              <a:gd name="connsiteX48" fmla="*/ 32297 w 5907413"/>
              <a:gd name="connsiteY48" fmla="*/ 1747504 h 3421856"/>
              <a:gd name="connsiteX49" fmla="*/ 154845 w 5907413"/>
              <a:gd name="connsiteY49" fmla="*/ 1568395 h 3421856"/>
              <a:gd name="connsiteX50" fmla="*/ 88858 w 5907413"/>
              <a:gd name="connsiteY50" fmla="*/ 1521261 h 3421856"/>
              <a:gd name="connsiteX51" fmla="*/ 4016 w 5907413"/>
              <a:gd name="connsiteY51" fmla="*/ 1417566 h 3421856"/>
              <a:gd name="connsiteX52" fmla="*/ 32297 w 5907413"/>
              <a:gd name="connsiteY52" fmla="*/ 1238457 h 3421856"/>
              <a:gd name="connsiteX53" fmla="*/ 192552 w 5907413"/>
              <a:gd name="connsiteY53" fmla="*/ 1163042 h 3421856"/>
              <a:gd name="connsiteX54" fmla="*/ 352808 w 5907413"/>
              <a:gd name="connsiteY54" fmla="*/ 1106481 h 3421856"/>
              <a:gd name="connsiteX55" fmla="*/ 315101 w 5907413"/>
              <a:gd name="connsiteY55" fmla="*/ 955652 h 3421856"/>
              <a:gd name="connsiteX56" fmla="*/ 399942 w 5907413"/>
              <a:gd name="connsiteY56" fmla="*/ 851958 h 3421856"/>
              <a:gd name="connsiteX57" fmla="*/ 475357 w 5907413"/>
              <a:gd name="connsiteY57" fmla="*/ 833104 h 3421856"/>
              <a:gd name="connsiteX58" fmla="*/ 371662 w 5907413"/>
              <a:gd name="connsiteY58" fmla="*/ 719982 h 3421856"/>
              <a:gd name="connsiteX59" fmla="*/ 333955 w 5907413"/>
              <a:gd name="connsiteY59" fmla="*/ 550300 h 3421856"/>
              <a:gd name="connsiteX60" fmla="*/ 428223 w 5907413"/>
              <a:gd name="connsiteY60" fmla="*/ 418325 h 3421856"/>
              <a:gd name="connsiteX61" fmla="*/ 616759 w 5907413"/>
              <a:gd name="connsiteY61" fmla="*/ 408898 h 3421856"/>
              <a:gd name="connsiteX62" fmla="*/ 588478 w 5907413"/>
              <a:gd name="connsiteY62" fmla="*/ 248642 h 3421856"/>
              <a:gd name="connsiteX63" fmla="*/ 673320 w 5907413"/>
              <a:gd name="connsiteY63" fmla="*/ 135520 h 3421856"/>
              <a:gd name="connsiteX64" fmla="*/ 824148 w 5907413"/>
              <a:gd name="connsiteY64" fmla="*/ 50679 h 3421856"/>
              <a:gd name="connsiteX65" fmla="*/ 927843 w 5907413"/>
              <a:gd name="connsiteY65" fmla="*/ 22399 h 3421856"/>
              <a:gd name="connsiteX0" fmla="*/ 927843 w 5907413"/>
              <a:gd name="connsiteY0" fmla="*/ 22399 h 3421856"/>
              <a:gd name="connsiteX1" fmla="*/ 2869765 w 5907413"/>
              <a:gd name="connsiteY1" fmla="*/ 41252 h 3421856"/>
              <a:gd name="connsiteX2" fmla="*/ 3086581 w 5907413"/>
              <a:gd name="connsiteY2" fmla="*/ 399471 h 3421856"/>
              <a:gd name="connsiteX3" fmla="*/ 2992313 w 5907413"/>
              <a:gd name="connsiteY3" fmla="*/ 493739 h 3421856"/>
              <a:gd name="connsiteX4" fmla="*/ 3199703 w 5907413"/>
              <a:gd name="connsiteY4" fmla="*/ 616287 h 3421856"/>
              <a:gd name="connsiteX5" fmla="*/ 3227983 w 5907413"/>
              <a:gd name="connsiteY5" fmla="*/ 729409 h 3421856"/>
              <a:gd name="connsiteX6" fmla="*/ 3605056 w 5907413"/>
              <a:gd name="connsiteY6" fmla="*/ 776543 h 3421856"/>
              <a:gd name="connsiteX7" fmla="*/ 3869006 w 5907413"/>
              <a:gd name="connsiteY7" fmla="*/ 965079 h 3421856"/>
              <a:gd name="connsiteX8" fmla="*/ 3859579 w 5907413"/>
              <a:gd name="connsiteY8" fmla="*/ 1059347 h 3421856"/>
              <a:gd name="connsiteX9" fmla="*/ 3897286 w 5907413"/>
              <a:gd name="connsiteY9" fmla="*/ 1172469 h 3421856"/>
              <a:gd name="connsiteX10" fmla="*/ 4170663 w 5907413"/>
              <a:gd name="connsiteY10" fmla="*/ 1172469 h 3421856"/>
              <a:gd name="connsiteX11" fmla="*/ 4283785 w 5907413"/>
              <a:gd name="connsiteY11" fmla="*/ 1285591 h 3421856"/>
              <a:gd name="connsiteX12" fmla="*/ 4387480 w 5907413"/>
              <a:gd name="connsiteY12" fmla="*/ 1426992 h 3421856"/>
              <a:gd name="connsiteX13" fmla="*/ 4877674 w 5907413"/>
              <a:gd name="connsiteY13" fmla="*/ 1445846 h 3421856"/>
              <a:gd name="connsiteX14" fmla="*/ 5160478 w 5907413"/>
              <a:gd name="connsiteY14" fmla="*/ 1634382 h 3421856"/>
              <a:gd name="connsiteX15" fmla="*/ 5094491 w 5907413"/>
              <a:gd name="connsiteY15" fmla="*/ 1851199 h 3421856"/>
              <a:gd name="connsiteX16" fmla="*/ 5113344 w 5907413"/>
              <a:gd name="connsiteY16" fmla="*/ 1917186 h 3421856"/>
              <a:gd name="connsiteX17" fmla="*/ 5151051 w 5907413"/>
              <a:gd name="connsiteY17" fmla="*/ 2190564 h 3421856"/>
              <a:gd name="connsiteX18" fmla="*/ 5499843 w 5907413"/>
              <a:gd name="connsiteY18" fmla="*/ 2209417 h 3421856"/>
              <a:gd name="connsiteX19" fmla="*/ 5697806 w 5907413"/>
              <a:gd name="connsiteY19" fmla="*/ 2228271 h 3421856"/>
              <a:gd name="connsiteX20" fmla="*/ 5792074 w 5907413"/>
              <a:gd name="connsiteY20" fmla="*/ 2303685 h 3421856"/>
              <a:gd name="connsiteX21" fmla="*/ 5801501 w 5907413"/>
              <a:gd name="connsiteY21" fmla="*/ 2454514 h 3421856"/>
              <a:gd name="connsiteX22" fmla="*/ 5688379 w 5907413"/>
              <a:gd name="connsiteY22" fmla="*/ 2614770 h 3421856"/>
              <a:gd name="connsiteX23" fmla="*/ 5858062 w 5907413"/>
              <a:gd name="connsiteY23" fmla="*/ 2661904 h 3421856"/>
              <a:gd name="connsiteX24" fmla="*/ 5895769 w 5907413"/>
              <a:gd name="connsiteY24" fmla="*/ 2878720 h 3421856"/>
              <a:gd name="connsiteX25" fmla="*/ 5678952 w 5907413"/>
              <a:gd name="connsiteY25" fmla="*/ 3067257 h 3421856"/>
              <a:gd name="connsiteX26" fmla="*/ 5565831 w 5907413"/>
              <a:gd name="connsiteY26" fmla="*/ 3067257 h 3421856"/>
              <a:gd name="connsiteX27" fmla="*/ 4255505 w 5907413"/>
              <a:gd name="connsiteY27" fmla="*/ 3076683 h 3421856"/>
              <a:gd name="connsiteX28" fmla="*/ 3030021 w 5907413"/>
              <a:gd name="connsiteY28" fmla="*/ 3086110 h 3421856"/>
              <a:gd name="connsiteX29" fmla="*/ 3011167 w 5907413"/>
              <a:gd name="connsiteY29" fmla="*/ 3208659 h 3421856"/>
              <a:gd name="connsiteX30" fmla="*/ 2869765 w 5907413"/>
              <a:gd name="connsiteY30" fmla="*/ 3321780 h 3421856"/>
              <a:gd name="connsiteX31" fmla="*/ 2681229 w 5907413"/>
              <a:gd name="connsiteY31" fmla="*/ 3387768 h 3421856"/>
              <a:gd name="connsiteX32" fmla="*/ 1220074 w 5907413"/>
              <a:gd name="connsiteY32" fmla="*/ 3406622 h 3421856"/>
              <a:gd name="connsiteX33" fmla="*/ 927843 w 5907413"/>
              <a:gd name="connsiteY33" fmla="*/ 3161525 h 3421856"/>
              <a:gd name="connsiteX34" fmla="*/ 927843 w 5907413"/>
              <a:gd name="connsiteY34" fmla="*/ 3076683 h 3421856"/>
              <a:gd name="connsiteX35" fmla="*/ 1040965 w 5907413"/>
              <a:gd name="connsiteY35" fmla="*/ 2963562 h 3421856"/>
              <a:gd name="connsiteX36" fmla="*/ 946697 w 5907413"/>
              <a:gd name="connsiteY36" fmla="*/ 2878720 h 3421856"/>
              <a:gd name="connsiteX37" fmla="*/ 918416 w 5907413"/>
              <a:gd name="connsiteY37" fmla="*/ 2737318 h 3421856"/>
              <a:gd name="connsiteX38" fmla="*/ 588478 w 5907413"/>
              <a:gd name="connsiteY38" fmla="*/ 2690184 h 3421856"/>
              <a:gd name="connsiteX39" fmla="*/ 362235 w 5907413"/>
              <a:gd name="connsiteY39" fmla="*/ 2595916 h 3421856"/>
              <a:gd name="connsiteX40" fmla="*/ 277394 w 5907413"/>
              <a:gd name="connsiteY40" fmla="*/ 2416807 h 3421856"/>
              <a:gd name="connsiteX41" fmla="*/ 381089 w 5907413"/>
              <a:gd name="connsiteY41" fmla="*/ 2284832 h 3421856"/>
              <a:gd name="connsiteX42" fmla="*/ 296247 w 5907413"/>
              <a:gd name="connsiteY42" fmla="*/ 2247125 h 3421856"/>
              <a:gd name="connsiteX43" fmla="*/ 220833 w 5907413"/>
              <a:gd name="connsiteY43" fmla="*/ 2124576 h 3421856"/>
              <a:gd name="connsiteX44" fmla="*/ 286821 w 5907413"/>
              <a:gd name="connsiteY44" fmla="*/ 1992601 h 3421856"/>
              <a:gd name="connsiteX45" fmla="*/ 154845 w 5907413"/>
              <a:gd name="connsiteY45" fmla="*/ 1954894 h 3421856"/>
              <a:gd name="connsiteX46" fmla="*/ 60577 w 5907413"/>
              <a:gd name="connsiteY46" fmla="*/ 1794638 h 3421856"/>
              <a:gd name="connsiteX47" fmla="*/ 32297 w 5907413"/>
              <a:gd name="connsiteY47" fmla="*/ 1747504 h 3421856"/>
              <a:gd name="connsiteX48" fmla="*/ 154845 w 5907413"/>
              <a:gd name="connsiteY48" fmla="*/ 1568395 h 3421856"/>
              <a:gd name="connsiteX49" fmla="*/ 88858 w 5907413"/>
              <a:gd name="connsiteY49" fmla="*/ 1521261 h 3421856"/>
              <a:gd name="connsiteX50" fmla="*/ 4016 w 5907413"/>
              <a:gd name="connsiteY50" fmla="*/ 1417566 h 3421856"/>
              <a:gd name="connsiteX51" fmla="*/ 32297 w 5907413"/>
              <a:gd name="connsiteY51" fmla="*/ 1238457 h 3421856"/>
              <a:gd name="connsiteX52" fmla="*/ 192552 w 5907413"/>
              <a:gd name="connsiteY52" fmla="*/ 1163042 h 3421856"/>
              <a:gd name="connsiteX53" fmla="*/ 352808 w 5907413"/>
              <a:gd name="connsiteY53" fmla="*/ 1106481 h 3421856"/>
              <a:gd name="connsiteX54" fmla="*/ 315101 w 5907413"/>
              <a:gd name="connsiteY54" fmla="*/ 955652 h 3421856"/>
              <a:gd name="connsiteX55" fmla="*/ 399942 w 5907413"/>
              <a:gd name="connsiteY55" fmla="*/ 851958 h 3421856"/>
              <a:gd name="connsiteX56" fmla="*/ 475357 w 5907413"/>
              <a:gd name="connsiteY56" fmla="*/ 833104 h 3421856"/>
              <a:gd name="connsiteX57" fmla="*/ 371662 w 5907413"/>
              <a:gd name="connsiteY57" fmla="*/ 719982 h 3421856"/>
              <a:gd name="connsiteX58" fmla="*/ 333955 w 5907413"/>
              <a:gd name="connsiteY58" fmla="*/ 550300 h 3421856"/>
              <a:gd name="connsiteX59" fmla="*/ 428223 w 5907413"/>
              <a:gd name="connsiteY59" fmla="*/ 418325 h 3421856"/>
              <a:gd name="connsiteX60" fmla="*/ 616759 w 5907413"/>
              <a:gd name="connsiteY60" fmla="*/ 408898 h 3421856"/>
              <a:gd name="connsiteX61" fmla="*/ 588478 w 5907413"/>
              <a:gd name="connsiteY61" fmla="*/ 248642 h 3421856"/>
              <a:gd name="connsiteX62" fmla="*/ 673320 w 5907413"/>
              <a:gd name="connsiteY62" fmla="*/ 135520 h 3421856"/>
              <a:gd name="connsiteX63" fmla="*/ 824148 w 5907413"/>
              <a:gd name="connsiteY63" fmla="*/ 50679 h 3421856"/>
              <a:gd name="connsiteX64" fmla="*/ 927843 w 5907413"/>
              <a:gd name="connsiteY64" fmla="*/ 22399 h 3421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5907413" h="3421856">
                <a:moveTo>
                  <a:pt x="927843" y="22399"/>
                </a:moveTo>
                <a:cubicBezTo>
                  <a:pt x="1718909" y="403"/>
                  <a:pt x="2509975" y="-21593"/>
                  <a:pt x="2869765" y="41252"/>
                </a:cubicBezTo>
                <a:cubicBezTo>
                  <a:pt x="3229555" y="104097"/>
                  <a:pt x="3066156" y="324057"/>
                  <a:pt x="3086581" y="399471"/>
                </a:cubicBezTo>
                <a:cubicBezTo>
                  <a:pt x="3107006" y="474885"/>
                  <a:pt x="2973459" y="457603"/>
                  <a:pt x="2992313" y="493739"/>
                </a:cubicBezTo>
                <a:cubicBezTo>
                  <a:pt x="3011167" y="529875"/>
                  <a:pt x="3160425" y="577009"/>
                  <a:pt x="3199703" y="616287"/>
                </a:cubicBezTo>
                <a:cubicBezTo>
                  <a:pt x="3238981" y="655565"/>
                  <a:pt x="3160424" y="702700"/>
                  <a:pt x="3227983" y="729409"/>
                </a:cubicBezTo>
                <a:cubicBezTo>
                  <a:pt x="3295542" y="756118"/>
                  <a:pt x="3498219" y="737265"/>
                  <a:pt x="3605056" y="776543"/>
                </a:cubicBezTo>
                <a:cubicBezTo>
                  <a:pt x="3711893" y="815821"/>
                  <a:pt x="3826586" y="917945"/>
                  <a:pt x="3869006" y="965079"/>
                </a:cubicBezTo>
                <a:cubicBezTo>
                  <a:pt x="3911427" y="1012213"/>
                  <a:pt x="3854866" y="1024782"/>
                  <a:pt x="3859579" y="1059347"/>
                </a:cubicBezTo>
                <a:cubicBezTo>
                  <a:pt x="3864292" y="1093912"/>
                  <a:pt x="3845439" y="1153615"/>
                  <a:pt x="3897286" y="1172469"/>
                </a:cubicBezTo>
                <a:cubicBezTo>
                  <a:pt x="3949133" y="1191323"/>
                  <a:pt x="4106247" y="1153615"/>
                  <a:pt x="4170663" y="1172469"/>
                </a:cubicBezTo>
                <a:cubicBezTo>
                  <a:pt x="4235080" y="1191323"/>
                  <a:pt x="4247649" y="1243171"/>
                  <a:pt x="4283785" y="1285591"/>
                </a:cubicBezTo>
                <a:cubicBezTo>
                  <a:pt x="4319921" y="1328011"/>
                  <a:pt x="4288499" y="1400283"/>
                  <a:pt x="4387480" y="1426992"/>
                </a:cubicBezTo>
                <a:cubicBezTo>
                  <a:pt x="4486461" y="1453701"/>
                  <a:pt x="4748841" y="1411281"/>
                  <a:pt x="4877674" y="1445846"/>
                </a:cubicBezTo>
                <a:cubicBezTo>
                  <a:pt x="5006507" y="1480411"/>
                  <a:pt x="5124342" y="1566823"/>
                  <a:pt x="5160478" y="1634382"/>
                </a:cubicBezTo>
                <a:cubicBezTo>
                  <a:pt x="5196614" y="1701941"/>
                  <a:pt x="5102347" y="1804065"/>
                  <a:pt x="5094491" y="1851199"/>
                </a:cubicBezTo>
                <a:cubicBezTo>
                  <a:pt x="5086635" y="1898333"/>
                  <a:pt x="5103917" y="1860625"/>
                  <a:pt x="5113344" y="1917186"/>
                </a:cubicBezTo>
                <a:cubicBezTo>
                  <a:pt x="5122771" y="1973747"/>
                  <a:pt x="5086635" y="2141859"/>
                  <a:pt x="5151051" y="2190564"/>
                </a:cubicBezTo>
                <a:cubicBezTo>
                  <a:pt x="5215467" y="2239269"/>
                  <a:pt x="5408717" y="2203133"/>
                  <a:pt x="5499843" y="2209417"/>
                </a:cubicBezTo>
                <a:cubicBezTo>
                  <a:pt x="5590969" y="2215701"/>
                  <a:pt x="5649101" y="2212560"/>
                  <a:pt x="5697806" y="2228271"/>
                </a:cubicBezTo>
                <a:cubicBezTo>
                  <a:pt x="5746511" y="2243982"/>
                  <a:pt x="5774792" y="2265978"/>
                  <a:pt x="5792074" y="2303685"/>
                </a:cubicBezTo>
                <a:cubicBezTo>
                  <a:pt x="5809356" y="2341392"/>
                  <a:pt x="5818783" y="2402667"/>
                  <a:pt x="5801501" y="2454514"/>
                </a:cubicBezTo>
                <a:cubicBezTo>
                  <a:pt x="5784219" y="2506361"/>
                  <a:pt x="5678952" y="2580205"/>
                  <a:pt x="5688379" y="2614770"/>
                </a:cubicBezTo>
                <a:cubicBezTo>
                  <a:pt x="5697806" y="2649335"/>
                  <a:pt x="5823497" y="2617912"/>
                  <a:pt x="5858062" y="2661904"/>
                </a:cubicBezTo>
                <a:cubicBezTo>
                  <a:pt x="5892627" y="2705896"/>
                  <a:pt x="5925621" y="2811161"/>
                  <a:pt x="5895769" y="2878720"/>
                </a:cubicBezTo>
                <a:cubicBezTo>
                  <a:pt x="5865917" y="2946279"/>
                  <a:pt x="5733942" y="3035834"/>
                  <a:pt x="5678952" y="3067257"/>
                </a:cubicBezTo>
                <a:cubicBezTo>
                  <a:pt x="5623962" y="3098680"/>
                  <a:pt x="5803072" y="3065686"/>
                  <a:pt x="5565831" y="3067257"/>
                </a:cubicBezTo>
                <a:lnTo>
                  <a:pt x="4255505" y="3076683"/>
                </a:lnTo>
                <a:lnTo>
                  <a:pt x="3030021" y="3086110"/>
                </a:lnTo>
                <a:cubicBezTo>
                  <a:pt x="3000171" y="3185092"/>
                  <a:pt x="3037876" y="3169381"/>
                  <a:pt x="3011167" y="3208659"/>
                </a:cubicBezTo>
                <a:cubicBezTo>
                  <a:pt x="2984458" y="3247937"/>
                  <a:pt x="2924755" y="3291929"/>
                  <a:pt x="2869765" y="3321780"/>
                </a:cubicBezTo>
                <a:cubicBezTo>
                  <a:pt x="2814775" y="3351631"/>
                  <a:pt x="2956178" y="3373628"/>
                  <a:pt x="2681229" y="3387768"/>
                </a:cubicBezTo>
                <a:cubicBezTo>
                  <a:pt x="2406280" y="3401908"/>
                  <a:pt x="1512305" y="3444329"/>
                  <a:pt x="1220074" y="3406622"/>
                </a:cubicBezTo>
                <a:cubicBezTo>
                  <a:pt x="927843" y="3368915"/>
                  <a:pt x="976548" y="3216515"/>
                  <a:pt x="927843" y="3161525"/>
                </a:cubicBezTo>
                <a:cubicBezTo>
                  <a:pt x="879138" y="3106535"/>
                  <a:pt x="908989" y="3109677"/>
                  <a:pt x="927843" y="3076683"/>
                </a:cubicBezTo>
                <a:cubicBezTo>
                  <a:pt x="946697" y="3043689"/>
                  <a:pt x="1037823" y="2996556"/>
                  <a:pt x="1040965" y="2963562"/>
                </a:cubicBezTo>
                <a:cubicBezTo>
                  <a:pt x="1044107" y="2930568"/>
                  <a:pt x="967122" y="2916427"/>
                  <a:pt x="946697" y="2878720"/>
                </a:cubicBezTo>
                <a:cubicBezTo>
                  <a:pt x="926272" y="2841013"/>
                  <a:pt x="978119" y="2768741"/>
                  <a:pt x="918416" y="2737318"/>
                </a:cubicBezTo>
                <a:cubicBezTo>
                  <a:pt x="858713" y="2705895"/>
                  <a:pt x="681175" y="2713751"/>
                  <a:pt x="588478" y="2690184"/>
                </a:cubicBezTo>
                <a:cubicBezTo>
                  <a:pt x="495781" y="2666617"/>
                  <a:pt x="414082" y="2641479"/>
                  <a:pt x="362235" y="2595916"/>
                </a:cubicBezTo>
                <a:cubicBezTo>
                  <a:pt x="310388" y="2550353"/>
                  <a:pt x="274252" y="2468654"/>
                  <a:pt x="277394" y="2416807"/>
                </a:cubicBezTo>
                <a:cubicBezTo>
                  <a:pt x="280536" y="2364960"/>
                  <a:pt x="377947" y="2313112"/>
                  <a:pt x="381089" y="2284832"/>
                </a:cubicBezTo>
                <a:cubicBezTo>
                  <a:pt x="384231" y="2256552"/>
                  <a:pt x="322956" y="2273834"/>
                  <a:pt x="296247" y="2247125"/>
                </a:cubicBezTo>
                <a:cubicBezTo>
                  <a:pt x="269538" y="2220416"/>
                  <a:pt x="222404" y="2166997"/>
                  <a:pt x="220833" y="2124576"/>
                </a:cubicBezTo>
                <a:cubicBezTo>
                  <a:pt x="219262" y="2082155"/>
                  <a:pt x="297819" y="2020881"/>
                  <a:pt x="286821" y="1992601"/>
                </a:cubicBezTo>
                <a:cubicBezTo>
                  <a:pt x="275823" y="1964321"/>
                  <a:pt x="192552" y="1987888"/>
                  <a:pt x="154845" y="1954894"/>
                </a:cubicBezTo>
                <a:cubicBezTo>
                  <a:pt x="117138" y="1921900"/>
                  <a:pt x="81002" y="1829203"/>
                  <a:pt x="60577" y="1794638"/>
                </a:cubicBezTo>
                <a:cubicBezTo>
                  <a:pt x="40152" y="1760073"/>
                  <a:pt x="16586" y="1785211"/>
                  <a:pt x="32297" y="1747504"/>
                </a:cubicBezTo>
                <a:cubicBezTo>
                  <a:pt x="48008" y="1709797"/>
                  <a:pt x="145418" y="1606102"/>
                  <a:pt x="154845" y="1568395"/>
                </a:cubicBezTo>
                <a:cubicBezTo>
                  <a:pt x="164272" y="1530688"/>
                  <a:pt x="113996" y="1546399"/>
                  <a:pt x="88858" y="1521261"/>
                </a:cubicBezTo>
                <a:cubicBezTo>
                  <a:pt x="63720" y="1496123"/>
                  <a:pt x="13443" y="1464700"/>
                  <a:pt x="4016" y="1417566"/>
                </a:cubicBezTo>
                <a:cubicBezTo>
                  <a:pt x="-5411" y="1370432"/>
                  <a:pt x="874" y="1280878"/>
                  <a:pt x="32297" y="1238457"/>
                </a:cubicBezTo>
                <a:cubicBezTo>
                  <a:pt x="63720" y="1196036"/>
                  <a:pt x="139134" y="1185038"/>
                  <a:pt x="192552" y="1163042"/>
                </a:cubicBezTo>
                <a:cubicBezTo>
                  <a:pt x="245970" y="1141046"/>
                  <a:pt x="332383" y="1141046"/>
                  <a:pt x="352808" y="1106481"/>
                </a:cubicBezTo>
                <a:cubicBezTo>
                  <a:pt x="373233" y="1071916"/>
                  <a:pt x="307245" y="998073"/>
                  <a:pt x="315101" y="955652"/>
                </a:cubicBezTo>
                <a:cubicBezTo>
                  <a:pt x="322957" y="913232"/>
                  <a:pt x="373233" y="872383"/>
                  <a:pt x="399942" y="851958"/>
                </a:cubicBezTo>
                <a:cubicBezTo>
                  <a:pt x="426651" y="831533"/>
                  <a:pt x="480070" y="855100"/>
                  <a:pt x="475357" y="833104"/>
                </a:cubicBezTo>
                <a:cubicBezTo>
                  <a:pt x="470644" y="811108"/>
                  <a:pt x="395229" y="767116"/>
                  <a:pt x="371662" y="719982"/>
                </a:cubicBezTo>
                <a:cubicBezTo>
                  <a:pt x="348095" y="672848"/>
                  <a:pt x="324528" y="600576"/>
                  <a:pt x="333955" y="550300"/>
                </a:cubicBezTo>
                <a:cubicBezTo>
                  <a:pt x="343382" y="500024"/>
                  <a:pt x="381089" y="441892"/>
                  <a:pt x="428223" y="418325"/>
                </a:cubicBezTo>
                <a:cubicBezTo>
                  <a:pt x="475357" y="394758"/>
                  <a:pt x="590050" y="437178"/>
                  <a:pt x="616759" y="408898"/>
                </a:cubicBezTo>
                <a:cubicBezTo>
                  <a:pt x="643468" y="380618"/>
                  <a:pt x="579051" y="294205"/>
                  <a:pt x="588478" y="248642"/>
                </a:cubicBezTo>
                <a:cubicBezTo>
                  <a:pt x="597905" y="203079"/>
                  <a:pt x="634042" y="168514"/>
                  <a:pt x="673320" y="135520"/>
                </a:cubicBezTo>
                <a:cubicBezTo>
                  <a:pt x="712598" y="102526"/>
                  <a:pt x="768373" y="76602"/>
                  <a:pt x="824148" y="50679"/>
                </a:cubicBezTo>
                <a:lnTo>
                  <a:pt x="927843" y="22399"/>
                </a:lnTo>
                <a:close/>
              </a:path>
            </a:pathLst>
          </a:cu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25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62" name="Picture 2" descr="sample04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" t="1087" r="5542" b="1110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6096"/>
            <a:ext cx="8229600" cy="11430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“painting”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for virtual beam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171361" y="3313820"/>
            <a:ext cx="624114" cy="493486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4598709" y="3646901"/>
            <a:ext cx="624114" cy="493486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3744012" y="3348386"/>
            <a:ext cx="624114" cy="493486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3740871" y="2987025"/>
            <a:ext cx="624114" cy="493486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74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Painting with X-rays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 rot="13660949">
            <a:off x="4162426" y="2630259"/>
            <a:ext cx="1460500" cy="1497012"/>
            <a:chOff x="5067300" y="3516313"/>
            <a:chExt cx="1460500" cy="1497012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0" name="Freeform 3"/>
            <p:cNvSpPr>
              <a:spLocks/>
            </p:cNvSpPr>
            <p:nvPr/>
          </p:nvSpPr>
          <p:spPr bwMode="auto">
            <a:xfrm>
              <a:off x="5067300" y="3524250"/>
              <a:ext cx="1457325" cy="1489075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6"/>
            <p:cNvSpPr>
              <a:spLocks noChangeShapeType="1"/>
            </p:cNvSpPr>
            <p:nvPr/>
          </p:nvSpPr>
          <p:spPr bwMode="auto">
            <a:xfrm flipV="1">
              <a:off x="5068888" y="3692525"/>
              <a:ext cx="352425" cy="132080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7"/>
            <p:cNvSpPr>
              <a:spLocks noChangeShapeType="1"/>
            </p:cNvSpPr>
            <p:nvPr/>
          </p:nvSpPr>
          <p:spPr bwMode="auto">
            <a:xfrm flipV="1">
              <a:off x="5308600" y="3765550"/>
              <a:ext cx="309563" cy="1157288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8"/>
            <p:cNvSpPr>
              <a:spLocks noChangeShapeType="1"/>
            </p:cNvSpPr>
            <p:nvPr/>
          </p:nvSpPr>
          <p:spPr bwMode="auto">
            <a:xfrm flipV="1">
              <a:off x="6018213" y="3822700"/>
              <a:ext cx="219075" cy="81915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 flipV="1">
              <a:off x="6337300" y="3783013"/>
              <a:ext cx="190500" cy="714375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5416550" y="3516313"/>
              <a:ext cx="1108075" cy="265112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5422900" y="3678238"/>
              <a:ext cx="193675" cy="87312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5616575" y="3705225"/>
              <a:ext cx="619125" cy="111125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6238875" y="3711575"/>
              <a:ext cx="288925" cy="111125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8"/>
          <p:cNvGrpSpPr>
            <a:grpSpLocks/>
          </p:cNvGrpSpPr>
          <p:nvPr/>
        </p:nvGrpSpPr>
        <p:grpSpPr bwMode="auto">
          <a:xfrm rot="10800000">
            <a:off x="3671882" y="2683105"/>
            <a:ext cx="5169699" cy="1458284"/>
            <a:chOff x="816" y="1957"/>
            <a:chExt cx="2885" cy="1107"/>
          </a:xfrm>
        </p:grpSpPr>
        <p:sp>
          <p:nvSpPr>
            <p:cNvPr id="20" name="Freeform 19"/>
            <p:cNvSpPr>
              <a:spLocks noChangeAspect="1"/>
            </p:cNvSpPr>
            <p:nvPr/>
          </p:nvSpPr>
          <p:spPr bwMode="auto">
            <a:xfrm flipH="1">
              <a:off x="2001" y="1957"/>
              <a:ext cx="1700" cy="1107"/>
            </a:xfrm>
            <a:custGeom>
              <a:avLst/>
              <a:gdLst>
                <a:gd name="T0" fmla="*/ 2456 w 2552"/>
                <a:gd name="T1" fmla="*/ 512 h 1384"/>
                <a:gd name="T2" fmla="*/ 1208 w 2552"/>
                <a:gd name="T3" fmla="*/ 1280 h 1384"/>
                <a:gd name="T4" fmla="*/ 344 w 2552"/>
                <a:gd name="T5" fmla="*/ 1136 h 1384"/>
                <a:gd name="T6" fmla="*/ 8 w 2552"/>
                <a:gd name="T7" fmla="*/ 608 h 1384"/>
                <a:gd name="T8" fmla="*/ 296 w 2552"/>
                <a:gd name="T9" fmla="*/ 128 h 1384"/>
                <a:gd name="T10" fmla="*/ 1064 w 2552"/>
                <a:gd name="T11" fmla="*/ 32 h 1384"/>
                <a:gd name="T12" fmla="*/ 1688 w 2552"/>
                <a:gd name="T13" fmla="*/ 320 h 1384"/>
                <a:gd name="T14" fmla="*/ 2360 w 2552"/>
                <a:gd name="T15" fmla="*/ 560 h 1384"/>
                <a:gd name="T16" fmla="*/ 2552 w 2552"/>
                <a:gd name="T17" fmla="*/ 560 h 1384"/>
                <a:gd name="connsiteX0" fmla="*/ 10023 w 10399"/>
                <a:gd name="connsiteY0" fmla="*/ 3555 h 11423"/>
                <a:gd name="connsiteX1" fmla="*/ 5133 w 10399"/>
                <a:gd name="connsiteY1" fmla="*/ 9105 h 11423"/>
                <a:gd name="connsiteX2" fmla="*/ 381 w 10399"/>
                <a:gd name="connsiteY2" fmla="*/ 11208 h 11423"/>
                <a:gd name="connsiteX3" fmla="*/ 430 w 10399"/>
                <a:gd name="connsiteY3" fmla="*/ 4249 h 11423"/>
                <a:gd name="connsiteX4" fmla="*/ 1559 w 10399"/>
                <a:gd name="connsiteY4" fmla="*/ 781 h 11423"/>
                <a:gd name="connsiteX5" fmla="*/ 4568 w 10399"/>
                <a:gd name="connsiteY5" fmla="*/ 87 h 11423"/>
                <a:gd name="connsiteX6" fmla="*/ 7013 w 10399"/>
                <a:gd name="connsiteY6" fmla="*/ 2168 h 11423"/>
                <a:gd name="connsiteX7" fmla="*/ 9647 w 10399"/>
                <a:gd name="connsiteY7" fmla="*/ 3902 h 11423"/>
                <a:gd name="connsiteX8" fmla="*/ 10399 w 10399"/>
                <a:gd name="connsiteY8" fmla="*/ 3902 h 11423"/>
                <a:gd name="connsiteX0" fmla="*/ 10252 w 10628"/>
                <a:gd name="connsiteY0" fmla="*/ 5440 h 13308"/>
                <a:gd name="connsiteX1" fmla="*/ 5362 w 10628"/>
                <a:gd name="connsiteY1" fmla="*/ 10990 h 13308"/>
                <a:gd name="connsiteX2" fmla="*/ 610 w 10628"/>
                <a:gd name="connsiteY2" fmla="*/ 13093 h 13308"/>
                <a:gd name="connsiteX3" fmla="*/ 659 w 10628"/>
                <a:gd name="connsiteY3" fmla="*/ 6134 h 13308"/>
                <a:gd name="connsiteX4" fmla="*/ 233 w 10628"/>
                <a:gd name="connsiteY4" fmla="*/ 152 h 13308"/>
                <a:gd name="connsiteX5" fmla="*/ 4797 w 10628"/>
                <a:gd name="connsiteY5" fmla="*/ 1972 h 13308"/>
                <a:gd name="connsiteX6" fmla="*/ 7242 w 10628"/>
                <a:gd name="connsiteY6" fmla="*/ 4053 h 13308"/>
                <a:gd name="connsiteX7" fmla="*/ 9876 w 10628"/>
                <a:gd name="connsiteY7" fmla="*/ 5787 h 13308"/>
                <a:gd name="connsiteX8" fmla="*/ 10628 w 10628"/>
                <a:gd name="connsiteY8" fmla="*/ 5787 h 13308"/>
                <a:gd name="connsiteX0" fmla="*/ 11759 w 12135"/>
                <a:gd name="connsiteY0" fmla="*/ 5431 h 13310"/>
                <a:gd name="connsiteX1" fmla="*/ 6869 w 12135"/>
                <a:gd name="connsiteY1" fmla="*/ 10981 h 13310"/>
                <a:gd name="connsiteX2" fmla="*/ 2117 w 12135"/>
                <a:gd name="connsiteY2" fmla="*/ 13084 h 13310"/>
                <a:gd name="connsiteX3" fmla="*/ 3 w 12135"/>
                <a:gd name="connsiteY3" fmla="*/ 5945 h 13310"/>
                <a:gd name="connsiteX4" fmla="*/ 1740 w 12135"/>
                <a:gd name="connsiteY4" fmla="*/ 143 h 13310"/>
                <a:gd name="connsiteX5" fmla="*/ 6304 w 12135"/>
                <a:gd name="connsiteY5" fmla="*/ 1963 h 13310"/>
                <a:gd name="connsiteX6" fmla="*/ 8749 w 12135"/>
                <a:gd name="connsiteY6" fmla="*/ 4044 h 13310"/>
                <a:gd name="connsiteX7" fmla="*/ 11383 w 12135"/>
                <a:gd name="connsiteY7" fmla="*/ 5778 h 13310"/>
                <a:gd name="connsiteX8" fmla="*/ 12135 w 12135"/>
                <a:gd name="connsiteY8" fmla="*/ 5778 h 13310"/>
                <a:gd name="connsiteX0" fmla="*/ 11760 w 12136"/>
                <a:gd name="connsiteY0" fmla="*/ 5806 h 13685"/>
                <a:gd name="connsiteX1" fmla="*/ 6870 w 12136"/>
                <a:gd name="connsiteY1" fmla="*/ 11356 h 13685"/>
                <a:gd name="connsiteX2" fmla="*/ 2118 w 12136"/>
                <a:gd name="connsiteY2" fmla="*/ 13459 h 13685"/>
                <a:gd name="connsiteX3" fmla="*/ 4 w 12136"/>
                <a:gd name="connsiteY3" fmla="*/ 6320 h 13685"/>
                <a:gd name="connsiteX4" fmla="*/ 1741 w 12136"/>
                <a:gd name="connsiteY4" fmla="*/ 518 h 13685"/>
                <a:gd name="connsiteX5" fmla="*/ 6950 w 12136"/>
                <a:gd name="connsiteY5" fmla="*/ 722 h 13685"/>
                <a:gd name="connsiteX6" fmla="*/ 8750 w 12136"/>
                <a:gd name="connsiteY6" fmla="*/ 4419 h 13685"/>
                <a:gd name="connsiteX7" fmla="*/ 11384 w 12136"/>
                <a:gd name="connsiteY7" fmla="*/ 6153 h 13685"/>
                <a:gd name="connsiteX8" fmla="*/ 12136 w 12136"/>
                <a:gd name="connsiteY8" fmla="*/ 6153 h 13685"/>
                <a:gd name="connsiteX0" fmla="*/ 11760 w 12136"/>
                <a:gd name="connsiteY0" fmla="*/ 5770 h 13649"/>
                <a:gd name="connsiteX1" fmla="*/ 6870 w 12136"/>
                <a:gd name="connsiteY1" fmla="*/ 11320 h 13649"/>
                <a:gd name="connsiteX2" fmla="*/ 2118 w 12136"/>
                <a:gd name="connsiteY2" fmla="*/ 13423 h 13649"/>
                <a:gd name="connsiteX3" fmla="*/ 4 w 12136"/>
                <a:gd name="connsiteY3" fmla="*/ 6284 h 13649"/>
                <a:gd name="connsiteX4" fmla="*/ 1741 w 12136"/>
                <a:gd name="connsiteY4" fmla="*/ 482 h 13649"/>
                <a:gd name="connsiteX5" fmla="*/ 6950 w 12136"/>
                <a:gd name="connsiteY5" fmla="*/ 686 h 13649"/>
                <a:gd name="connsiteX6" fmla="*/ 9547 w 12136"/>
                <a:gd name="connsiteY6" fmla="*/ 3575 h 13649"/>
                <a:gd name="connsiteX7" fmla="*/ 11384 w 12136"/>
                <a:gd name="connsiteY7" fmla="*/ 6117 h 13649"/>
                <a:gd name="connsiteX8" fmla="*/ 12136 w 12136"/>
                <a:gd name="connsiteY8" fmla="*/ 6117 h 13649"/>
                <a:gd name="connsiteX0" fmla="*/ 11760 w 12136"/>
                <a:gd name="connsiteY0" fmla="*/ 5770 h 13749"/>
                <a:gd name="connsiteX1" fmla="*/ 7401 w 12136"/>
                <a:gd name="connsiteY1" fmla="*/ 11859 h 13749"/>
                <a:gd name="connsiteX2" fmla="*/ 2118 w 12136"/>
                <a:gd name="connsiteY2" fmla="*/ 13423 h 13749"/>
                <a:gd name="connsiteX3" fmla="*/ 4 w 12136"/>
                <a:gd name="connsiteY3" fmla="*/ 6284 h 13749"/>
                <a:gd name="connsiteX4" fmla="*/ 1741 w 12136"/>
                <a:gd name="connsiteY4" fmla="*/ 482 h 13749"/>
                <a:gd name="connsiteX5" fmla="*/ 6950 w 12136"/>
                <a:gd name="connsiteY5" fmla="*/ 686 h 13749"/>
                <a:gd name="connsiteX6" fmla="*/ 9547 w 12136"/>
                <a:gd name="connsiteY6" fmla="*/ 3575 h 13749"/>
                <a:gd name="connsiteX7" fmla="*/ 11384 w 12136"/>
                <a:gd name="connsiteY7" fmla="*/ 6117 h 13749"/>
                <a:gd name="connsiteX8" fmla="*/ 12136 w 12136"/>
                <a:gd name="connsiteY8" fmla="*/ 6117 h 1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36" h="13749">
                  <a:moveTo>
                    <a:pt x="11760" y="5770"/>
                  </a:moveTo>
                  <a:cubicBezTo>
                    <a:pt x="10004" y="8169"/>
                    <a:pt x="9008" y="10584"/>
                    <a:pt x="7401" y="11859"/>
                  </a:cubicBezTo>
                  <a:cubicBezTo>
                    <a:pt x="5794" y="13134"/>
                    <a:pt x="3351" y="14352"/>
                    <a:pt x="2118" y="13423"/>
                  </a:cubicBezTo>
                  <a:cubicBezTo>
                    <a:pt x="885" y="12494"/>
                    <a:pt x="67" y="8441"/>
                    <a:pt x="4" y="6284"/>
                  </a:cubicBezTo>
                  <a:cubicBezTo>
                    <a:pt x="-59" y="4127"/>
                    <a:pt x="583" y="1415"/>
                    <a:pt x="1741" y="482"/>
                  </a:cubicBezTo>
                  <a:cubicBezTo>
                    <a:pt x="2899" y="-451"/>
                    <a:pt x="5649" y="171"/>
                    <a:pt x="6950" y="686"/>
                  </a:cubicBezTo>
                  <a:cubicBezTo>
                    <a:pt x="8251" y="1202"/>
                    <a:pt x="8808" y="2670"/>
                    <a:pt x="9547" y="3575"/>
                  </a:cubicBezTo>
                  <a:cubicBezTo>
                    <a:pt x="10286" y="4480"/>
                    <a:pt x="10819" y="5828"/>
                    <a:pt x="11384" y="6117"/>
                  </a:cubicBezTo>
                  <a:cubicBezTo>
                    <a:pt x="11948" y="6406"/>
                    <a:pt x="12042" y="6262"/>
                    <a:pt x="12136" y="6117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 flipH="1">
              <a:off x="816" y="2347"/>
              <a:ext cx="1306" cy="168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859" y="2337"/>
              <a:ext cx="1335" cy="182"/>
            </a:xfrm>
            <a:custGeom>
              <a:avLst/>
              <a:gdLst>
                <a:gd name="T0" fmla="*/ 1335 w 1335"/>
                <a:gd name="T1" fmla="*/ 117 h 182"/>
                <a:gd name="T2" fmla="*/ 1079 w 1335"/>
                <a:gd name="T3" fmla="*/ 165 h 182"/>
                <a:gd name="T4" fmla="*/ 822 w 1335"/>
                <a:gd name="T5" fmla="*/ 13 h 182"/>
                <a:gd name="T6" fmla="*/ 536 w 1335"/>
                <a:gd name="T7" fmla="*/ 155 h 182"/>
                <a:gd name="T8" fmla="*/ 271 w 1335"/>
                <a:gd name="T9" fmla="*/ 3 h 182"/>
                <a:gd name="T10" fmla="*/ 0 w 1335"/>
                <a:gd name="T11" fmla="*/ 165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35" h="182">
                  <a:moveTo>
                    <a:pt x="1335" y="117"/>
                  </a:moveTo>
                  <a:cubicBezTo>
                    <a:pt x="1292" y="125"/>
                    <a:pt x="1164" y="182"/>
                    <a:pt x="1079" y="165"/>
                  </a:cubicBezTo>
                  <a:cubicBezTo>
                    <a:pt x="994" y="148"/>
                    <a:pt x="912" y="15"/>
                    <a:pt x="822" y="13"/>
                  </a:cubicBezTo>
                  <a:cubicBezTo>
                    <a:pt x="732" y="10"/>
                    <a:pt x="627" y="158"/>
                    <a:pt x="536" y="155"/>
                  </a:cubicBezTo>
                  <a:cubicBezTo>
                    <a:pt x="444" y="153"/>
                    <a:pt x="361" y="0"/>
                    <a:pt x="271" y="3"/>
                  </a:cubicBezTo>
                  <a:cubicBezTo>
                    <a:pt x="182" y="5"/>
                    <a:pt x="46" y="137"/>
                    <a:pt x="0" y="165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546837" y="2124389"/>
            <a:ext cx="2804885" cy="370192"/>
            <a:chOff x="3726180" y="4232215"/>
            <a:chExt cx="2804885" cy="370192"/>
          </a:xfrm>
          <a:noFill/>
        </p:grpSpPr>
        <p:sp>
          <p:nvSpPr>
            <p:cNvPr id="23" name="Oval 22"/>
            <p:cNvSpPr/>
            <p:nvPr/>
          </p:nvSpPr>
          <p:spPr>
            <a:xfrm>
              <a:off x="3726180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3994831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4263482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4532133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4800784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5069435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338086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5606737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875388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6144041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546837" y="2366959"/>
            <a:ext cx="2804885" cy="370192"/>
            <a:chOff x="3726180" y="4232215"/>
            <a:chExt cx="2804885" cy="370192"/>
          </a:xfrm>
          <a:noFill/>
        </p:grpSpPr>
        <p:sp>
          <p:nvSpPr>
            <p:cNvPr id="35" name="Oval 34"/>
            <p:cNvSpPr/>
            <p:nvPr/>
          </p:nvSpPr>
          <p:spPr>
            <a:xfrm>
              <a:off x="3726180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3994831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4263482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4532133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4800784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5069435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5338086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5606737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5875388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6144041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546837" y="2609529"/>
            <a:ext cx="2804885" cy="370192"/>
            <a:chOff x="3726180" y="4232215"/>
            <a:chExt cx="2804885" cy="370192"/>
          </a:xfrm>
          <a:noFill/>
        </p:grpSpPr>
        <p:sp>
          <p:nvSpPr>
            <p:cNvPr id="46" name="Oval 45"/>
            <p:cNvSpPr/>
            <p:nvPr/>
          </p:nvSpPr>
          <p:spPr>
            <a:xfrm>
              <a:off x="3726180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3994831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4263482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4532133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4800784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5069435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5338086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5606737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5875388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6144041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546837" y="2852099"/>
            <a:ext cx="2804885" cy="370192"/>
            <a:chOff x="3726180" y="4232215"/>
            <a:chExt cx="2804885" cy="370192"/>
          </a:xfrm>
          <a:noFill/>
        </p:grpSpPr>
        <p:sp>
          <p:nvSpPr>
            <p:cNvPr id="57" name="Oval 56"/>
            <p:cNvSpPr/>
            <p:nvPr/>
          </p:nvSpPr>
          <p:spPr>
            <a:xfrm>
              <a:off x="3726180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3994831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4263482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4532133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4800784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5069435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5338086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5606737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5875388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6144041" y="4232215"/>
              <a:ext cx="387024" cy="370192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" name="Oval 67"/>
          <p:cNvSpPr/>
          <p:nvPr/>
        </p:nvSpPr>
        <p:spPr>
          <a:xfrm>
            <a:off x="3546837" y="3094669"/>
            <a:ext cx="387024" cy="370192"/>
          </a:xfrm>
          <a:prstGeom prst="ellipse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3815488" y="3094669"/>
            <a:ext cx="387024" cy="370192"/>
          </a:xfrm>
          <a:prstGeom prst="ellipse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4084139" y="3094669"/>
            <a:ext cx="387024" cy="370192"/>
          </a:xfrm>
          <a:prstGeom prst="ellipse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4352790" y="3094669"/>
            <a:ext cx="387024" cy="370192"/>
          </a:xfrm>
          <a:prstGeom prst="ellipse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4621441" y="3094669"/>
            <a:ext cx="387024" cy="370192"/>
          </a:xfrm>
          <a:prstGeom prst="ellipse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TextBox 133"/>
          <p:cNvSpPr txBox="1"/>
          <p:nvPr/>
        </p:nvSpPr>
        <p:spPr>
          <a:xfrm>
            <a:off x="6629400" y="2196035"/>
            <a:ext cx="14654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  0°</a:t>
            </a:r>
            <a:endParaRPr lang="en-US" sz="6600" dirty="0"/>
          </a:p>
        </p:txBody>
      </p:sp>
      <p:sp>
        <p:nvSpPr>
          <p:cNvPr id="136" name="TextBox 135"/>
          <p:cNvSpPr txBox="1"/>
          <p:nvPr/>
        </p:nvSpPr>
        <p:spPr>
          <a:xfrm>
            <a:off x="3400741" y="4673003"/>
            <a:ext cx="32928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img_000045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70328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 rot="13660949">
            <a:off x="4162426" y="2630259"/>
            <a:ext cx="1460500" cy="1497012"/>
            <a:chOff x="5067300" y="3516313"/>
            <a:chExt cx="1460500" cy="1497012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0" name="Freeform 3"/>
            <p:cNvSpPr>
              <a:spLocks/>
            </p:cNvSpPr>
            <p:nvPr/>
          </p:nvSpPr>
          <p:spPr bwMode="auto">
            <a:xfrm>
              <a:off x="5067300" y="3524250"/>
              <a:ext cx="1457325" cy="1489075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6"/>
            <p:cNvSpPr>
              <a:spLocks noChangeShapeType="1"/>
            </p:cNvSpPr>
            <p:nvPr/>
          </p:nvSpPr>
          <p:spPr bwMode="auto">
            <a:xfrm flipV="1">
              <a:off x="5068888" y="3692525"/>
              <a:ext cx="352425" cy="132080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7"/>
            <p:cNvSpPr>
              <a:spLocks noChangeShapeType="1"/>
            </p:cNvSpPr>
            <p:nvPr/>
          </p:nvSpPr>
          <p:spPr bwMode="auto">
            <a:xfrm flipV="1">
              <a:off x="5308600" y="3765550"/>
              <a:ext cx="309563" cy="1157288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8"/>
            <p:cNvSpPr>
              <a:spLocks noChangeShapeType="1"/>
            </p:cNvSpPr>
            <p:nvPr/>
          </p:nvSpPr>
          <p:spPr bwMode="auto">
            <a:xfrm flipV="1">
              <a:off x="6018213" y="3822700"/>
              <a:ext cx="219075" cy="81915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 flipV="1">
              <a:off x="6337300" y="3783013"/>
              <a:ext cx="190500" cy="714375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5416550" y="3516313"/>
              <a:ext cx="1108075" cy="265112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5422900" y="3678238"/>
              <a:ext cx="193675" cy="87312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5616575" y="3705225"/>
              <a:ext cx="619125" cy="111125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6238875" y="3711575"/>
              <a:ext cx="288925" cy="111125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8"/>
          <p:cNvGrpSpPr>
            <a:grpSpLocks/>
          </p:cNvGrpSpPr>
          <p:nvPr/>
        </p:nvGrpSpPr>
        <p:grpSpPr bwMode="auto">
          <a:xfrm rot="10800000">
            <a:off x="3671882" y="2683105"/>
            <a:ext cx="5169699" cy="1458284"/>
            <a:chOff x="816" y="1957"/>
            <a:chExt cx="2885" cy="1107"/>
          </a:xfrm>
        </p:grpSpPr>
        <p:sp>
          <p:nvSpPr>
            <p:cNvPr id="20" name="Freeform 19"/>
            <p:cNvSpPr>
              <a:spLocks noChangeAspect="1"/>
            </p:cNvSpPr>
            <p:nvPr/>
          </p:nvSpPr>
          <p:spPr bwMode="auto">
            <a:xfrm flipH="1">
              <a:off x="2001" y="1957"/>
              <a:ext cx="1700" cy="1107"/>
            </a:xfrm>
            <a:custGeom>
              <a:avLst/>
              <a:gdLst>
                <a:gd name="T0" fmla="*/ 2456 w 2552"/>
                <a:gd name="T1" fmla="*/ 512 h 1384"/>
                <a:gd name="T2" fmla="*/ 1208 w 2552"/>
                <a:gd name="T3" fmla="*/ 1280 h 1384"/>
                <a:gd name="T4" fmla="*/ 344 w 2552"/>
                <a:gd name="T5" fmla="*/ 1136 h 1384"/>
                <a:gd name="T6" fmla="*/ 8 w 2552"/>
                <a:gd name="T7" fmla="*/ 608 h 1384"/>
                <a:gd name="T8" fmla="*/ 296 w 2552"/>
                <a:gd name="T9" fmla="*/ 128 h 1384"/>
                <a:gd name="T10" fmla="*/ 1064 w 2552"/>
                <a:gd name="T11" fmla="*/ 32 h 1384"/>
                <a:gd name="T12" fmla="*/ 1688 w 2552"/>
                <a:gd name="T13" fmla="*/ 320 h 1384"/>
                <a:gd name="T14" fmla="*/ 2360 w 2552"/>
                <a:gd name="T15" fmla="*/ 560 h 1384"/>
                <a:gd name="T16" fmla="*/ 2552 w 2552"/>
                <a:gd name="T17" fmla="*/ 560 h 1384"/>
                <a:gd name="connsiteX0" fmla="*/ 10023 w 10399"/>
                <a:gd name="connsiteY0" fmla="*/ 3555 h 11423"/>
                <a:gd name="connsiteX1" fmla="*/ 5133 w 10399"/>
                <a:gd name="connsiteY1" fmla="*/ 9105 h 11423"/>
                <a:gd name="connsiteX2" fmla="*/ 381 w 10399"/>
                <a:gd name="connsiteY2" fmla="*/ 11208 h 11423"/>
                <a:gd name="connsiteX3" fmla="*/ 430 w 10399"/>
                <a:gd name="connsiteY3" fmla="*/ 4249 h 11423"/>
                <a:gd name="connsiteX4" fmla="*/ 1559 w 10399"/>
                <a:gd name="connsiteY4" fmla="*/ 781 h 11423"/>
                <a:gd name="connsiteX5" fmla="*/ 4568 w 10399"/>
                <a:gd name="connsiteY5" fmla="*/ 87 h 11423"/>
                <a:gd name="connsiteX6" fmla="*/ 7013 w 10399"/>
                <a:gd name="connsiteY6" fmla="*/ 2168 h 11423"/>
                <a:gd name="connsiteX7" fmla="*/ 9647 w 10399"/>
                <a:gd name="connsiteY7" fmla="*/ 3902 h 11423"/>
                <a:gd name="connsiteX8" fmla="*/ 10399 w 10399"/>
                <a:gd name="connsiteY8" fmla="*/ 3902 h 11423"/>
                <a:gd name="connsiteX0" fmla="*/ 10252 w 10628"/>
                <a:gd name="connsiteY0" fmla="*/ 5440 h 13308"/>
                <a:gd name="connsiteX1" fmla="*/ 5362 w 10628"/>
                <a:gd name="connsiteY1" fmla="*/ 10990 h 13308"/>
                <a:gd name="connsiteX2" fmla="*/ 610 w 10628"/>
                <a:gd name="connsiteY2" fmla="*/ 13093 h 13308"/>
                <a:gd name="connsiteX3" fmla="*/ 659 w 10628"/>
                <a:gd name="connsiteY3" fmla="*/ 6134 h 13308"/>
                <a:gd name="connsiteX4" fmla="*/ 233 w 10628"/>
                <a:gd name="connsiteY4" fmla="*/ 152 h 13308"/>
                <a:gd name="connsiteX5" fmla="*/ 4797 w 10628"/>
                <a:gd name="connsiteY5" fmla="*/ 1972 h 13308"/>
                <a:gd name="connsiteX6" fmla="*/ 7242 w 10628"/>
                <a:gd name="connsiteY6" fmla="*/ 4053 h 13308"/>
                <a:gd name="connsiteX7" fmla="*/ 9876 w 10628"/>
                <a:gd name="connsiteY7" fmla="*/ 5787 h 13308"/>
                <a:gd name="connsiteX8" fmla="*/ 10628 w 10628"/>
                <a:gd name="connsiteY8" fmla="*/ 5787 h 13308"/>
                <a:gd name="connsiteX0" fmla="*/ 11759 w 12135"/>
                <a:gd name="connsiteY0" fmla="*/ 5431 h 13310"/>
                <a:gd name="connsiteX1" fmla="*/ 6869 w 12135"/>
                <a:gd name="connsiteY1" fmla="*/ 10981 h 13310"/>
                <a:gd name="connsiteX2" fmla="*/ 2117 w 12135"/>
                <a:gd name="connsiteY2" fmla="*/ 13084 h 13310"/>
                <a:gd name="connsiteX3" fmla="*/ 3 w 12135"/>
                <a:gd name="connsiteY3" fmla="*/ 5945 h 13310"/>
                <a:gd name="connsiteX4" fmla="*/ 1740 w 12135"/>
                <a:gd name="connsiteY4" fmla="*/ 143 h 13310"/>
                <a:gd name="connsiteX5" fmla="*/ 6304 w 12135"/>
                <a:gd name="connsiteY5" fmla="*/ 1963 h 13310"/>
                <a:gd name="connsiteX6" fmla="*/ 8749 w 12135"/>
                <a:gd name="connsiteY6" fmla="*/ 4044 h 13310"/>
                <a:gd name="connsiteX7" fmla="*/ 11383 w 12135"/>
                <a:gd name="connsiteY7" fmla="*/ 5778 h 13310"/>
                <a:gd name="connsiteX8" fmla="*/ 12135 w 12135"/>
                <a:gd name="connsiteY8" fmla="*/ 5778 h 13310"/>
                <a:gd name="connsiteX0" fmla="*/ 11760 w 12136"/>
                <a:gd name="connsiteY0" fmla="*/ 5806 h 13685"/>
                <a:gd name="connsiteX1" fmla="*/ 6870 w 12136"/>
                <a:gd name="connsiteY1" fmla="*/ 11356 h 13685"/>
                <a:gd name="connsiteX2" fmla="*/ 2118 w 12136"/>
                <a:gd name="connsiteY2" fmla="*/ 13459 h 13685"/>
                <a:gd name="connsiteX3" fmla="*/ 4 w 12136"/>
                <a:gd name="connsiteY3" fmla="*/ 6320 h 13685"/>
                <a:gd name="connsiteX4" fmla="*/ 1741 w 12136"/>
                <a:gd name="connsiteY4" fmla="*/ 518 h 13685"/>
                <a:gd name="connsiteX5" fmla="*/ 6950 w 12136"/>
                <a:gd name="connsiteY5" fmla="*/ 722 h 13685"/>
                <a:gd name="connsiteX6" fmla="*/ 8750 w 12136"/>
                <a:gd name="connsiteY6" fmla="*/ 4419 h 13685"/>
                <a:gd name="connsiteX7" fmla="*/ 11384 w 12136"/>
                <a:gd name="connsiteY7" fmla="*/ 6153 h 13685"/>
                <a:gd name="connsiteX8" fmla="*/ 12136 w 12136"/>
                <a:gd name="connsiteY8" fmla="*/ 6153 h 13685"/>
                <a:gd name="connsiteX0" fmla="*/ 11760 w 12136"/>
                <a:gd name="connsiteY0" fmla="*/ 5770 h 13649"/>
                <a:gd name="connsiteX1" fmla="*/ 6870 w 12136"/>
                <a:gd name="connsiteY1" fmla="*/ 11320 h 13649"/>
                <a:gd name="connsiteX2" fmla="*/ 2118 w 12136"/>
                <a:gd name="connsiteY2" fmla="*/ 13423 h 13649"/>
                <a:gd name="connsiteX3" fmla="*/ 4 w 12136"/>
                <a:gd name="connsiteY3" fmla="*/ 6284 h 13649"/>
                <a:gd name="connsiteX4" fmla="*/ 1741 w 12136"/>
                <a:gd name="connsiteY4" fmla="*/ 482 h 13649"/>
                <a:gd name="connsiteX5" fmla="*/ 6950 w 12136"/>
                <a:gd name="connsiteY5" fmla="*/ 686 h 13649"/>
                <a:gd name="connsiteX6" fmla="*/ 9547 w 12136"/>
                <a:gd name="connsiteY6" fmla="*/ 3575 h 13649"/>
                <a:gd name="connsiteX7" fmla="*/ 11384 w 12136"/>
                <a:gd name="connsiteY7" fmla="*/ 6117 h 13649"/>
                <a:gd name="connsiteX8" fmla="*/ 12136 w 12136"/>
                <a:gd name="connsiteY8" fmla="*/ 6117 h 13649"/>
                <a:gd name="connsiteX0" fmla="*/ 11760 w 12136"/>
                <a:gd name="connsiteY0" fmla="*/ 5770 h 13749"/>
                <a:gd name="connsiteX1" fmla="*/ 7401 w 12136"/>
                <a:gd name="connsiteY1" fmla="*/ 11859 h 13749"/>
                <a:gd name="connsiteX2" fmla="*/ 2118 w 12136"/>
                <a:gd name="connsiteY2" fmla="*/ 13423 h 13749"/>
                <a:gd name="connsiteX3" fmla="*/ 4 w 12136"/>
                <a:gd name="connsiteY3" fmla="*/ 6284 h 13749"/>
                <a:gd name="connsiteX4" fmla="*/ 1741 w 12136"/>
                <a:gd name="connsiteY4" fmla="*/ 482 h 13749"/>
                <a:gd name="connsiteX5" fmla="*/ 6950 w 12136"/>
                <a:gd name="connsiteY5" fmla="*/ 686 h 13749"/>
                <a:gd name="connsiteX6" fmla="*/ 9547 w 12136"/>
                <a:gd name="connsiteY6" fmla="*/ 3575 h 13749"/>
                <a:gd name="connsiteX7" fmla="*/ 11384 w 12136"/>
                <a:gd name="connsiteY7" fmla="*/ 6117 h 13749"/>
                <a:gd name="connsiteX8" fmla="*/ 12136 w 12136"/>
                <a:gd name="connsiteY8" fmla="*/ 6117 h 1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36" h="13749">
                  <a:moveTo>
                    <a:pt x="11760" y="5770"/>
                  </a:moveTo>
                  <a:cubicBezTo>
                    <a:pt x="10004" y="8169"/>
                    <a:pt x="9008" y="10584"/>
                    <a:pt x="7401" y="11859"/>
                  </a:cubicBezTo>
                  <a:cubicBezTo>
                    <a:pt x="5794" y="13134"/>
                    <a:pt x="3351" y="14352"/>
                    <a:pt x="2118" y="13423"/>
                  </a:cubicBezTo>
                  <a:cubicBezTo>
                    <a:pt x="885" y="12494"/>
                    <a:pt x="67" y="8441"/>
                    <a:pt x="4" y="6284"/>
                  </a:cubicBezTo>
                  <a:cubicBezTo>
                    <a:pt x="-59" y="4127"/>
                    <a:pt x="583" y="1415"/>
                    <a:pt x="1741" y="482"/>
                  </a:cubicBezTo>
                  <a:cubicBezTo>
                    <a:pt x="2899" y="-451"/>
                    <a:pt x="5649" y="171"/>
                    <a:pt x="6950" y="686"/>
                  </a:cubicBezTo>
                  <a:cubicBezTo>
                    <a:pt x="8251" y="1202"/>
                    <a:pt x="8808" y="2670"/>
                    <a:pt x="9547" y="3575"/>
                  </a:cubicBezTo>
                  <a:cubicBezTo>
                    <a:pt x="10286" y="4480"/>
                    <a:pt x="10819" y="5828"/>
                    <a:pt x="11384" y="6117"/>
                  </a:cubicBezTo>
                  <a:cubicBezTo>
                    <a:pt x="11948" y="6406"/>
                    <a:pt x="12042" y="6262"/>
                    <a:pt x="12136" y="6117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 flipH="1">
              <a:off x="816" y="2347"/>
              <a:ext cx="1306" cy="168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859" y="2337"/>
              <a:ext cx="1335" cy="182"/>
            </a:xfrm>
            <a:custGeom>
              <a:avLst/>
              <a:gdLst>
                <a:gd name="T0" fmla="*/ 1335 w 1335"/>
                <a:gd name="T1" fmla="*/ 117 h 182"/>
                <a:gd name="T2" fmla="*/ 1079 w 1335"/>
                <a:gd name="T3" fmla="*/ 165 h 182"/>
                <a:gd name="T4" fmla="*/ 822 w 1335"/>
                <a:gd name="T5" fmla="*/ 13 h 182"/>
                <a:gd name="T6" fmla="*/ 536 w 1335"/>
                <a:gd name="T7" fmla="*/ 155 h 182"/>
                <a:gd name="T8" fmla="*/ 271 w 1335"/>
                <a:gd name="T9" fmla="*/ 3 h 182"/>
                <a:gd name="T10" fmla="*/ 0 w 1335"/>
                <a:gd name="T11" fmla="*/ 165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35" h="182">
                  <a:moveTo>
                    <a:pt x="1335" y="117"/>
                  </a:moveTo>
                  <a:cubicBezTo>
                    <a:pt x="1292" y="125"/>
                    <a:pt x="1164" y="182"/>
                    <a:pt x="1079" y="165"/>
                  </a:cubicBezTo>
                  <a:cubicBezTo>
                    <a:pt x="994" y="148"/>
                    <a:pt x="912" y="15"/>
                    <a:pt x="822" y="13"/>
                  </a:cubicBezTo>
                  <a:cubicBezTo>
                    <a:pt x="732" y="10"/>
                    <a:pt x="627" y="158"/>
                    <a:pt x="536" y="155"/>
                  </a:cubicBezTo>
                  <a:cubicBezTo>
                    <a:pt x="444" y="153"/>
                    <a:pt x="361" y="0"/>
                    <a:pt x="271" y="3"/>
                  </a:cubicBezTo>
                  <a:cubicBezTo>
                    <a:pt x="182" y="5"/>
                    <a:pt x="46" y="137"/>
                    <a:pt x="0" y="165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3546837" y="2124389"/>
            <a:ext cx="2804885" cy="2553322"/>
            <a:chOff x="4411980" y="4232215"/>
            <a:chExt cx="2804885" cy="2553322"/>
          </a:xfrm>
          <a:noFill/>
        </p:grpSpPr>
        <p:grpSp>
          <p:nvGrpSpPr>
            <p:cNvPr id="33" name="Group 32"/>
            <p:cNvGrpSpPr/>
            <p:nvPr/>
          </p:nvGrpSpPr>
          <p:grpSpPr>
            <a:xfrm>
              <a:off x="4411980" y="423221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23" name="Oval 22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4411980" y="447478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35" name="Oval 34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4411980" y="471735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46" name="Oval 45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4411980" y="495992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57" name="Oval 56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7" name="Group 66"/>
            <p:cNvGrpSpPr/>
            <p:nvPr/>
          </p:nvGrpSpPr>
          <p:grpSpPr>
            <a:xfrm>
              <a:off x="4411980" y="520249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68" name="Oval 67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8" name="Group 77"/>
            <p:cNvGrpSpPr/>
            <p:nvPr/>
          </p:nvGrpSpPr>
          <p:grpSpPr>
            <a:xfrm>
              <a:off x="4411980" y="544506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79" name="Oval 78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9" name="Group 88"/>
            <p:cNvGrpSpPr/>
            <p:nvPr/>
          </p:nvGrpSpPr>
          <p:grpSpPr>
            <a:xfrm>
              <a:off x="4411980" y="568763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90" name="Oval 89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95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0" name="Group 99"/>
            <p:cNvGrpSpPr/>
            <p:nvPr/>
          </p:nvGrpSpPr>
          <p:grpSpPr>
            <a:xfrm>
              <a:off x="4411980" y="593020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101" name="Oval 100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Oval 105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/>
            <p:cNvGrpSpPr/>
            <p:nvPr/>
          </p:nvGrpSpPr>
          <p:grpSpPr>
            <a:xfrm>
              <a:off x="4411980" y="617277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112" name="Oval 111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2" name="Group 121"/>
            <p:cNvGrpSpPr/>
            <p:nvPr/>
          </p:nvGrpSpPr>
          <p:grpSpPr>
            <a:xfrm>
              <a:off x="4411980" y="641534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123" name="Oval 122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Oval 123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Oval 129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34" name="TextBox 133"/>
          <p:cNvSpPr txBox="1"/>
          <p:nvPr/>
        </p:nvSpPr>
        <p:spPr>
          <a:xfrm>
            <a:off x="6629400" y="2196035"/>
            <a:ext cx="170110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0.2°</a:t>
            </a:r>
            <a:endParaRPr lang="en-US" sz="6600" dirty="0"/>
          </a:p>
        </p:txBody>
      </p:sp>
      <p:sp>
        <p:nvSpPr>
          <p:cNvPr id="135" name="TextBox 134"/>
          <p:cNvSpPr txBox="1"/>
          <p:nvPr/>
        </p:nvSpPr>
        <p:spPr>
          <a:xfrm>
            <a:off x="3400741" y="4673003"/>
            <a:ext cx="32928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img_000100</a:t>
            </a:r>
            <a:endParaRPr lang="en-US" sz="4400" dirty="0"/>
          </a:p>
        </p:txBody>
      </p:sp>
      <p:sp>
        <p:nvSpPr>
          <p:cNvPr id="1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Painting with X-rays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58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/>
          <p:cNvSpPr>
            <a:spLocks noChangeAspect="1"/>
          </p:cNvSpPr>
          <p:nvPr/>
        </p:nvSpPr>
        <p:spPr bwMode="auto">
          <a:xfrm rot="10800000" flipH="1">
            <a:off x="3671881" y="2864901"/>
            <a:ext cx="2949506" cy="665251"/>
          </a:xfrm>
          <a:custGeom>
            <a:avLst/>
            <a:gdLst>
              <a:gd name="T0" fmla="*/ 2456 w 2552"/>
              <a:gd name="T1" fmla="*/ 512 h 1384"/>
              <a:gd name="T2" fmla="*/ 1208 w 2552"/>
              <a:gd name="T3" fmla="*/ 1280 h 1384"/>
              <a:gd name="T4" fmla="*/ 344 w 2552"/>
              <a:gd name="T5" fmla="*/ 1136 h 1384"/>
              <a:gd name="T6" fmla="*/ 8 w 2552"/>
              <a:gd name="T7" fmla="*/ 608 h 1384"/>
              <a:gd name="T8" fmla="*/ 296 w 2552"/>
              <a:gd name="T9" fmla="*/ 128 h 1384"/>
              <a:gd name="T10" fmla="*/ 1064 w 2552"/>
              <a:gd name="T11" fmla="*/ 32 h 1384"/>
              <a:gd name="T12" fmla="*/ 1688 w 2552"/>
              <a:gd name="T13" fmla="*/ 320 h 1384"/>
              <a:gd name="T14" fmla="*/ 2360 w 2552"/>
              <a:gd name="T15" fmla="*/ 560 h 1384"/>
              <a:gd name="T16" fmla="*/ 2552 w 2552"/>
              <a:gd name="T17" fmla="*/ 560 h 1384"/>
              <a:gd name="connsiteX0" fmla="*/ 10023 w 10399"/>
              <a:gd name="connsiteY0" fmla="*/ 3555 h 11423"/>
              <a:gd name="connsiteX1" fmla="*/ 5133 w 10399"/>
              <a:gd name="connsiteY1" fmla="*/ 9105 h 11423"/>
              <a:gd name="connsiteX2" fmla="*/ 381 w 10399"/>
              <a:gd name="connsiteY2" fmla="*/ 11208 h 11423"/>
              <a:gd name="connsiteX3" fmla="*/ 430 w 10399"/>
              <a:gd name="connsiteY3" fmla="*/ 4249 h 11423"/>
              <a:gd name="connsiteX4" fmla="*/ 1559 w 10399"/>
              <a:gd name="connsiteY4" fmla="*/ 781 h 11423"/>
              <a:gd name="connsiteX5" fmla="*/ 4568 w 10399"/>
              <a:gd name="connsiteY5" fmla="*/ 87 h 11423"/>
              <a:gd name="connsiteX6" fmla="*/ 7013 w 10399"/>
              <a:gd name="connsiteY6" fmla="*/ 2168 h 11423"/>
              <a:gd name="connsiteX7" fmla="*/ 9647 w 10399"/>
              <a:gd name="connsiteY7" fmla="*/ 3902 h 11423"/>
              <a:gd name="connsiteX8" fmla="*/ 10399 w 10399"/>
              <a:gd name="connsiteY8" fmla="*/ 3902 h 11423"/>
              <a:gd name="connsiteX0" fmla="*/ 10252 w 10628"/>
              <a:gd name="connsiteY0" fmla="*/ 5440 h 13308"/>
              <a:gd name="connsiteX1" fmla="*/ 5362 w 10628"/>
              <a:gd name="connsiteY1" fmla="*/ 10990 h 13308"/>
              <a:gd name="connsiteX2" fmla="*/ 610 w 10628"/>
              <a:gd name="connsiteY2" fmla="*/ 13093 h 13308"/>
              <a:gd name="connsiteX3" fmla="*/ 659 w 10628"/>
              <a:gd name="connsiteY3" fmla="*/ 6134 h 13308"/>
              <a:gd name="connsiteX4" fmla="*/ 233 w 10628"/>
              <a:gd name="connsiteY4" fmla="*/ 152 h 13308"/>
              <a:gd name="connsiteX5" fmla="*/ 4797 w 10628"/>
              <a:gd name="connsiteY5" fmla="*/ 1972 h 13308"/>
              <a:gd name="connsiteX6" fmla="*/ 7242 w 10628"/>
              <a:gd name="connsiteY6" fmla="*/ 4053 h 13308"/>
              <a:gd name="connsiteX7" fmla="*/ 9876 w 10628"/>
              <a:gd name="connsiteY7" fmla="*/ 5787 h 13308"/>
              <a:gd name="connsiteX8" fmla="*/ 10628 w 10628"/>
              <a:gd name="connsiteY8" fmla="*/ 5787 h 13308"/>
              <a:gd name="connsiteX0" fmla="*/ 11759 w 12135"/>
              <a:gd name="connsiteY0" fmla="*/ 5431 h 13310"/>
              <a:gd name="connsiteX1" fmla="*/ 6869 w 12135"/>
              <a:gd name="connsiteY1" fmla="*/ 10981 h 13310"/>
              <a:gd name="connsiteX2" fmla="*/ 2117 w 12135"/>
              <a:gd name="connsiteY2" fmla="*/ 13084 h 13310"/>
              <a:gd name="connsiteX3" fmla="*/ 3 w 12135"/>
              <a:gd name="connsiteY3" fmla="*/ 5945 h 13310"/>
              <a:gd name="connsiteX4" fmla="*/ 1740 w 12135"/>
              <a:gd name="connsiteY4" fmla="*/ 143 h 13310"/>
              <a:gd name="connsiteX5" fmla="*/ 6304 w 12135"/>
              <a:gd name="connsiteY5" fmla="*/ 1963 h 13310"/>
              <a:gd name="connsiteX6" fmla="*/ 8749 w 12135"/>
              <a:gd name="connsiteY6" fmla="*/ 4044 h 13310"/>
              <a:gd name="connsiteX7" fmla="*/ 11383 w 12135"/>
              <a:gd name="connsiteY7" fmla="*/ 5778 h 13310"/>
              <a:gd name="connsiteX8" fmla="*/ 12135 w 12135"/>
              <a:gd name="connsiteY8" fmla="*/ 5778 h 13310"/>
              <a:gd name="connsiteX0" fmla="*/ 11760 w 12136"/>
              <a:gd name="connsiteY0" fmla="*/ 5806 h 13685"/>
              <a:gd name="connsiteX1" fmla="*/ 6870 w 12136"/>
              <a:gd name="connsiteY1" fmla="*/ 11356 h 13685"/>
              <a:gd name="connsiteX2" fmla="*/ 2118 w 12136"/>
              <a:gd name="connsiteY2" fmla="*/ 13459 h 13685"/>
              <a:gd name="connsiteX3" fmla="*/ 4 w 12136"/>
              <a:gd name="connsiteY3" fmla="*/ 6320 h 13685"/>
              <a:gd name="connsiteX4" fmla="*/ 1741 w 12136"/>
              <a:gd name="connsiteY4" fmla="*/ 518 h 13685"/>
              <a:gd name="connsiteX5" fmla="*/ 6950 w 12136"/>
              <a:gd name="connsiteY5" fmla="*/ 722 h 13685"/>
              <a:gd name="connsiteX6" fmla="*/ 8750 w 12136"/>
              <a:gd name="connsiteY6" fmla="*/ 4419 h 13685"/>
              <a:gd name="connsiteX7" fmla="*/ 11384 w 12136"/>
              <a:gd name="connsiteY7" fmla="*/ 6153 h 13685"/>
              <a:gd name="connsiteX8" fmla="*/ 12136 w 12136"/>
              <a:gd name="connsiteY8" fmla="*/ 6153 h 13685"/>
              <a:gd name="connsiteX0" fmla="*/ 11760 w 12136"/>
              <a:gd name="connsiteY0" fmla="*/ 5770 h 13649"/>
              <a:gd name="connsiteX1" fmla="*/ 6870 w 12136"/>
              <a:gd name="connsiteY1" fmla="*/ 11320 h 13649"/>
              <a:gd name="connsiteX2" fmla="*/ 2118 w 12136"/>
              <a:gd name="connsiteY2" fmla="*/ 13423 h 13649"/>
              <a:gd name="connsiteX3" fmla="*/ 4 w 12136"/>
              <a:gd name="connsiteY3" fmla="*/ 6284 h 13649"/>
              <a:gd name="connsiteX4" fmla="*/ 1741 w 12136"/>
              <a:gd name="connsiteY4" fmla="*/ 482 h 13649"/>
              <a:gd name="connsiteX5" fmla="*/ 6950 w 12136"/>
              <a:gd name="connsiteY5" fmla="*/ 686 h 13649"/>
              <a:gd name="connsiteX6" fmla="*/ 9547 w 12136"/>
              <a:gd name="connsiteY6" fmla="*/ 3575 h 13649"/>
              <a:gd name="connsiteX7" fmla="*/ 11384 w 12136"/>
              <a:gd name="connsiteY7" fmla="*/ 6117 h 13649"/>
              <a:gd name="connsiteX8" fmla="*/ 12136 w 12136"/>
              <a:gd name="connsiteY8" fmla="*/ 6117 h 13649"/>
              <a:gd name="connsiteX0" fmla="*/ 11760 w 12136"/>
              <a:gd name="connsiteY0" fmla="*/ 5770 h 13749"/>
              <a:gd name="connsiteX1" fmla="*/ 7401 w 12136"/>
              <a:gd name="connsiteY1" fmla="*/ 11859 h 13749"/>
              <a:gd name="connsiteX2" fmla="*/ 2118 w 12136"/>
              <a:gd name="connsiteY2" fmla="*/ 13423 h 13749"/>
              <a:gd name="connsiteX3" fmla="*/ 4 w 12136"/>
              <a:gd name="connsiteY3" fmla="*/ 6284 h 13749"/>
              <a:gd name="connsiteX4" fmla="*/ 1741 w 12136"/>
              <a:gd name="connsiteY4" fmla="*/ 482 h 13749"/>
              <a:gd name="connsiteX5" fmla="*/ 6950 w 12136"/>
              <a:gd name="connsiteY5" fmla="*/ 686 h 13749"/>
              <a:gd name="connsiteX6" fmla="*/ 9547 w 12136"/>
              <a:gd name="connsiteY6" fmla="*/ 3575 h 13749"/>
              <a:gd name="connsiteX7" fmla="*/ 11384 w 12136"/>
              <a:gd name="connsiteY7" fmla="*/ 6117 h 13749"/>
              <a:gd name="connsiteX8" fmla="*/ 12136 w 12136"/>
              <a:gd name="connsiteY8" fmla="*/ 6117 h 13749"/>
              <a:gd name="connsiteX0" fmla="*/ 11762 w 12138"/>
              <a:gd name="connsiteY0" fmla="*/ 5770 h 12436"/>
              <a:gd name="connsiteX1" fmla="*/ 7403 w 12138"/>
              <a:gd name="connsiteY1" fmla="*/ 11859 h 12436"/>
              <a:gd name="connsiteX2" fmla="*/ 2211 w 12138"/>
              <a:gd name="connsiteY2" fmla="*/ 11555 h 12436"/>
              <a:gd name="connsiteX3" fmla="*/ 6 w 12138"/>
              <a:gd name="connsiteY3" fmla="*/ 6284 h 12436"/>
              <a:gd name="connsiteX4" fmla="*/ 1743 w 12138"/>
              <a:gd name="connsiteY4" fmla="*/ 482 h 12436"/>
              <a:gd name="connsiteX5" fmla="*/ 6952 w 12138"/>
              <a:gd name="connsiteY5" fmla="*/ 686 h 12436"/>
              <a:gd name="connsiteX6" fmla="*/ 9549 w 12138"/>
              <a:gd name="connsiteY6" fmla="*/ 3575 h 12436"/>
              <a:gd name="connsiteX7" fmla="*/ 11386 w 12138"/>
              <a:gd name="connsiteY7" fmla="*/ 6117 h 12436"/>
              <a:gd name="connsiteX8" fmla="*/ 12138 w 12138"/>
              <a:gd name="connsiteY8" fmla="*/ 6117 h 12436"/>
              <a:gd name="connsiteX0" fmla="*/ 11762 w 12138"/>
              <a:gd name="connsiteY0" fmla="*/ 5770 h 12036"/>
              <a:gd name="connsiteX1" fmla="*/ 7251 w 12138"/>
              <a:gd name="connsiteY1" fmla="*/ 11140 h 12036"/>
              <a:gd name="connsiteX2" fmla="*/ 2211 w 12138"/>
              <a:gd name="connsiteY2" fmla="*/ 11555 h 12036"/>
              <a:gd name="connsiteX3" fmla="*/ 6 w 12138"/>
              <a:gd name="connsiteY3" fmla="*/ 6284 h 12036"/>
              <a:gd name="connsiteX4" fmla="*/ 1743 w 12138"/>
              <a:gd name="connsiteY4" fmla="*/ 482 h 12036"/>
              <a:gd name="connsiteX5" fmla="*/ 6952 w 12138"/>
              <a:gd name="connsiteY5" fmla="*/ 686 h 12036"/>
              <a:gd name="connsiteX6" fmla="*/ 9549 w 12138"/>
              <a:gd name="connsiteY6" fmla="*/ 3575 h 12036"/>
              <a:gd name="connsiteX7" fmla="*/ 11386 w 12138"/>
              <a:gd name="connsiteY7" fmla="*/ 6117 h 12036"/>
              <a:gd name="connsiteX8" fmla="*/ 12138 w 12138"/>
              <a:gd name="connsiteY8" fmla="*/ 6117 h 12036"/>
              <a:gd name="connsiteX0" fmla="*/ 11762 w 12138"/>
              <a:gd name="connsiteY0" fmla="*/ 5468 h 11734"/>
              <a:gd name="connsiteX1" fmla="*/ 7251 w 12138"/>
              <a:gd name="connsiteY1" fmla="*/ 10838 h 11734"/>
              <a:gd name="connsiteX2" fmla="*/ 2211 w 12138"/>
              <a:gd name="connsiteY2" fmla="*/ 11253 h 11734"/>
              <a:gd name="connsiteX3" fmla="*/ 6 w 12138"/>
              <a:gd name="connsiteY3" fmla="*/ 5982 h 11734"/>
              <a:gd name="connsiteX4" fmla="*/ 1743 w 12138"/>
              <a:gd name="connsiteY4" fmla="*/ 180 h 11734"/>
              <a:gd name="connsiteX5" fmla="*/ 6755 w 12138"/>
              <a:gd name="connsiteY5" fmla="*/ 1641 h 11734"/>
              <a:gd name="connsiteX6" fmla="*/ 9549 w 12138"/>
              <a:gd name="connsiteY6" fmla="*/ 3273 h 11734"/>
              <a:gd name="connsiteX7" fmla="*/ 11386 w 12138"/>
              <a:gd name="connsiteY7" fmla="*/ 5815 h 11734"/>
              <a:gd name="connsiteX8" fmla="*/ 12138 w 12138"/>
              <a:gd name="connsiteY8" fmla="*/ 5815 h 11734"/>
              <a:gd name="connsiteX0" fmla="*/ 11762 w 12138"/>
              <a:gd name="connsiteY0" fmla="*/ 5478 h 11744"/>
              <a:gd name="connsiteX1" fmla="*/ 7251 w 12138"/>
              <a:gd name="connsiteY1" fmla="*/ 10848 h 11744"/>
              <a:gd name="connsiteX2" fmla="*/ 2211 w 12138"/>
              <a:gd name="connsiteY2" fmla="*/ 11263 h 11744"/>
              <a:gd name="connsiteX3" fmla="*/ 6 w 12138"/>
              <a:gd name="connsiteY3" fmla="*/ 5992 h 11744"/>
              <a:gd name="connsiteX4" fmla="*/ 1743 w 12138"/>
              <a:gd name="connsiteY4" fmla="*/ 190 h 11744"/>
              <a:gd name="connsiteX5" fmla="*/ 6755 w 12138"/>
              <a:gd name="connsiteY5" fmla="*/ 1651 h 11744"/>
              <a:gd name="connsiteX6" fmla="*/ 9245 w 12138"/>
              <a:gd name="connsiteY6" fmla="*/ 4145 h 11744"/>
              <a:gd name="connsiteX7" fmla="*/ 11386 w 12138"/>
              <a:gd name="connsiteY7" fmla="*/ 5825 h 11744"/>
              <a:gd name="connsiteX8" fmla="*/ 12138 w 12138"/>
              <a:gd name="connsiteY8" fmla="*/ 5825 h 11744"/>
              <a:gd name="connsiteX0" fmla="*/ 11762 w 12138"/>
              <a:gd name="connsiteY0" fmla="*/ 4210 h 10476"/>
              <a:gd name="connsiteX1" fmla="*/ 7251 w 12138"/>
              <a:gd name="connsiteY1" fmla="*/ 9580 h 10476"/>
              <a:gd name="connsiteX2" fmla="*/ 2211 w 12138"/>
              <a:gd name="connsiteY2" fmla="*/ 9995 h 10476"/>
              <a:gd name="connsiteX3" fmla="*/ 6 w 12138"/>
              <a:gd name="connsiteY3" fmla="*/ 4724 h 10476"/>
              <a:gd name="connsiteX4" fmla="*/ 1713 w 12138"/>
              <a:gd name="connsiteY4" fmla="*/ 466 h 10476"/>
              <a:gd name="connsiteX5" fmla="*/ 6755 w 12138"/>
              <a:gd name="connsiteY5" fmla="*/ 383 h 10476"/>
              <a:gd name="connsiteX6" fmla="*/ 9245 w 12138"/>
              <a:gd name="connsiteY6" fmla="*/ 2877 h 10476"/>
              <a:gd name="connsiteX7" fmla="*/ 11386 w 12138"/>
              <a:gd name="connsiteY7" fmla="*/ 4557 h 10476"/>
              <a:gd name="connsiteX8" fmla="*/ 12138 w 12138"/>
              <a:gd name="connsiteY8" fmla="*/ 4557 h 10476"/>
              <a:gd name="connsiteX0" fmla="*/ 11762 w 11762"/>
              <a:gd name="connsiteY0" fmla="*/ 4210 h 10476"/>
              <a:gd name="connsiteX1" fmla="*/ 7251 w 11762"/>
              <a:gd name="connsiteY1" fmla="*/ 9580 h 10476"/>
              <a:gd name="connsiteX2" fmla="*/ 2211 w 11762"/>
              <a:gd name="connsiteY2" fmla="*/ 9995 h 10476"/>
              <a:gd name="connsiteX3" fmla="*/ 6 w 11762"/>
              <a:gd name="connsiteY3" fmla="*/ 4724 h 10476"/>
              <a:gd name="connsiteX4" fmla="*/ 1713 w 11762"/>
              <a:gd name="connsiteY4" fmla="*/ 466 h 10476"/>
              <a:gd name="connsiteX5" fmla="*/ 6755 w 11762"/>
              <a:gd name="connsiteY5" fmla="*/ 383 h 10476"/>
              <a:gd name="connsiteX6" fmla="*/ 9245 w 11762"/>
              <a:gd name="connsiteY6" fmla="*/ 2877 h 10476"/>
              <a:gd name="connsiteX7" fmla="*/ 11386 w 11762"/>
              <a:gd name="connsiteY7" fmla="*/ 4557 h 10476"/>
              <a:gd name="connsiteX0" fmla="*/ 11762 w 11762"/>
              <a:gd name="connsiteY0" fmla="*/ 4210 h 10476"/>
              <a:gd name="connsiteX1" fmla="*/ 7251 w 11762"/>
              <a:gd name="connsiteY1" fmla="*/ 9580 h 10476"/>
              <a:gd name="connsiteX2" fmla="*/ 2211 w 11762"/>
              <a:gd name="connsiteY2" fmla="*/ 9995 h 10476"/>
              <a:gd name="connsiteX3" fmla="*/ 6 w 11762"/>
              <a:gd name="connsiteY3" fmla="*/ 4724 h 10476"/>
              <a:gd name="connsiteX4" fmla="*/ 1713 w 11762"/>
              <a:gd name="connsiteY4" fmla="*/ 466 h 10476"/>
              <a:gd name="connsiteX5" fmla="*/ 6755 w 11762"/>
              <a:gd name="connsiteY5" fmla="*/ 383 h 10476"/>
              <a:gd name="connsiteX6" fmla="*/ 9245 w 11762"/>
              <a:gd name="connsiteY6" fmla="*/ 2877 h 10476"/>
              <a:gd name="connsiteX0" fmla="*/ 11762 w 11762"/>
              <a:gd name="connsiteY0" fmla="*/ 4210 h 10476"/>
              <a:gd name="connsiteX1" fmla="*/ 7251 w 11762"/>
              <a:gd name="connsiteY1" fmla="*/ 9580 h 10476"/>
              <a:gd name="connsiteX2" fmla="*/ 2211 w 11762"/>
              <a:gd name="connsiteY2" fmla="*/ 9995 h 10476"/>
              <a:gd name="connsiteX3" fmla="*/ 6 w 11762"/>
              <a:gd name="connsiteY3" fmla="*/ 4724 h 10476"/>
              <a:gd name="connsiteX4" fmla="*/ 1713 w 11762"/>
              <a:gd name="connsiteY4" fmla="*/ 466 h 10476"/>
              <a:gd name="connsiteX5" fmla="*/ 6755 w 11762"/>
              <a:gd name="connsiteY5" fmla="*/ 383 h 10476"/>
              <a:gd name="connsiteX0" fmla="*/ 11762 w 11762"/>
              <a:gd name="connsiteY0" fmla="*/ 3744 h 10010"/>
              <a:gd name="connsiteX1" fmla="*/ 7251 w 11762"/>
              <a:gd name="connsiteY1" fmla="*/ 9114 h 10010"/>
              <a:gd name="connsiteX2" fmla="*/ 2211 w 11762"/>
              <a:gd name="connsiteY2" fmla="*/ 9529 h 10010"/>
              <a:gd name="connsiteX3" fmla="*/ 6 w 11762"/>
              <a:gd name="connsiteY3" fmla="*/ 4258 h 10010"/>
              <a:gd name="connsiteX4" fmla="*/ 1713 w 11762"/>
              <a:gd name="connsiteY4" fmla="*/ 0 h 10010"/>
              <a:gd name="connsiteX0" fmla="*/ 11756 w 11756"/>
              <a:gd name="connsiteY0" fmla="*/ 0 h 6266"/>
              <a:gd name="connsiteX1" fmla="*/ 7245 w 11756"/>
              <a:gd name="connsiteY1" fmla="*/ 5370 h 6266"/>
              <a:gd name="connsiteX2" fmla="*/ 2205 w 11756"/>
              <a:gd name="connsiteY2" fmla="*/ 5785 h 6266"/>
              <a:gd name="connsiteX3" fmla="*/ 0 w 11756"/>
              <a:gd name="connsiteY3" fmla="*/ 514 h 6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56" h="6266">
                <a:moveTo>
                  <a:pt x="11756" y="0"/>
                </a:moveTo>
                <a:cubicBezTo>
                  <a:pt x="10000" y="2399"/>
                  <a:pt x="8837" y="4406"/>
                  <a:pt x="7245" y="5370"/>
                </a:cubicBezTo>
                <a:cubicBezTo>
                  <a:pt x="5653" y="6334"/>
                  <a:pt x="3412" y="6594"/>
                  <a:pt x="2205" y="5785"/>
                </a:cubicBezTo>
                <a:cubicBezTo>
                  <a:pt x="998" y="4976"/>
                  <a:pt x="83" y="2102"/>
                  <a:pt x="0" y="514"/>
                </a:cubicBezTo>
              </a:path>
            </a:pathLst>
          </a:custGeom>
          <a:noFill/>
          <a:ln w="1778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Freeform 3"/>
          <p:cNvSpPr>
            <a:spLocks/>
          </p:cNvSpPr>
          <p:nvPr/>
        </p:nvSpPr>
        <p:spPr bwMode="auto">
          <a:xfrm rot="13660949">
            <a:off x="4168017" y="2632730"/>
            <a:ext cx="1457325" cy="1489075"/>
          </a:xfrm>
          <a:custGeom>
            <a:avLst/>
            <a:gdLst>
              <a:gd name="T0" fmla="*/ 0 w 918"/>
              <a:gd name="T1" fmla="*/ 938 h 938"/>
              <a:gd name="T2" fmla="*/ 222 w 918"/>
              <a:gd name="T3" fmla="*/ 108 h 938"/>
              <a:gd name="T4" fmla="*/ 258 w 918"/>
              <a:gd name="T5" fmla="*/ 84 h 938"/>
              <a:gd name="T6" fmla="*/ 316 w 918"/>
              <a:gd name="T7" fmla="*/ 54 h 938"/>
              <a:gd name="T8" fmla="*/ 386 w 918"/>
              <a:gd name="T9" fmla="*/ 26 h 938"/>
              <a:gd name="T10" fmla="*/ 466 w 918"/>
              <a:gd name="T11" fmla="*/ 8 h 938"/>
              <a:gd name="T12" fmla="*/ 550 w 918"/>
              <a:gd name="T13" fmla="*/ 0 h 938"/>
              <a:gd name="T14" fmla="*/ 650 w 918"/>
              <a:gd name="T15" fmla="*/ 2 h 938"/>
              <a:gd name="T16" fmla="*/ 726 w 918"/>
              <a:gd name="T17" fmla="*/ 12 h 938"/>
              <a:gd name="T18" fmla="*/ 788 w 918"/>
              <a:gd name="T19" fmla="*/ 30 h 938"/>
              <a:gd name="T20" fmla="*/ 824 w 918"/>
              <a:gd name="T21" fmla="*/ 56 h 938"/>
              <a:gd name="T22" fmla="*/ 862 w 918"/>
              <a:gd name="T23" fmla="*/ 88 h 938"/>
              <a:gd name="T24" fmla="*/ 890 w 918"/>
              <a:gd name="T25" fmla="*/ 126 h 938"/>
              <a:gd name="T26" fmla="*/ 918 w 918"/>
              <a:gd name="T27" fmla="*/ 164 h 938"/>
              <a:gd name="T28" fmla="*/ 798 w 918"/>
              <a:gd name="T29" fmla="*/ 614 h 938"/>
              <a:gd name="T30" fmla="*/ 648 w 918"/>
              <a:gd name="T31" fmla="*/ 684 h 938"/>
              <a:gd name="T32" fmla="*/ 512 w 918"/>
              <a:gd name="T33" fmla="*/ 744 h 938"/>
              <a:gd name="T34" fmla="*/ 358 w 918"/>
              <a:gd name="T35" fmla="*/ 806 h 938"/>
              <a:gd name="T36" fmla="*/ 174 w 918"/>
              <a:gd name="T37" fmla="*/ 878 h 938"/>
              <a:gd name="T38" fmla="*/ 58 w 918"/>
              <a:gd name="T39" fmla="*/ 916 h 938"/>
              <a:gd name="T40" fmla="*/ 0 w 918"/>
              <a:gd name="T41" fmla="*/ 938 h 938"/>
              <a:gd name="connsiteX0" fmla="*/ 0 w 10000"/>
              <a:gd name="connsiteY0" fmla="*/ 10000 h 10000"/>
              <a:gd name="connsiteX1" fmla="*/ 2418 w 10000"/>
              <a:gd name="connsiteY1" fmla="*/ 1151 h 10000"/>
              <a:gd name="connsiteX2" fmla="*/ 2810 w 10000"/>
              <a:gd name="connsiteY2" fmla="*/ 896 h 10000"/>
              <a:gd name="connsiteX3" fmla="*/ 3442 w 10000"/>
              <a:gd name="connsiteY3" fmla="*/ 576 h 10000"/>
              <a:gd name="connsiteX4" fmla="*/ 4205 w 10000"/>
              <a:gd name="connsiteY4" fmla="*/ 277 h 10000"/>
              <a:gd name="connsiteX5" fmla="*/ 5076 w 10000"/>
              <a:gd name="connsiteY5" fmla="*/ 85 h 10000"/>
              <a:gd name="connsiteX6" fmla="*/ 5991 w 10000"/>
              <a:gd name="connsiteY6" fmla="*/ 0 h 10000"/>
              <a:gd name="connsiteX7" fmla="*/ 7081 w 10000"/>
              <a:gd name="connsiteY7" fmla="*/ 21 h 10000"/>
              <a:gd name="connsiteX8" fmla="*/ 7908 w 10000"/>
              <a:gd name="connsiteY8" fmla="*/ 128 h 10000"/>
              <a:gd name="connsiteX9" fmla="*/ 8584 w 10000"/>
              <a:gd name="connsiteY9" fmla="*/ 320 h 10000"/>
              <a:gd name="connsiteX10" fmla="*/ 8976 w 10000"/>
              <a:gd name="connsiteY10" fmla="*/ 597 h 10000"/>
              <a:gd name="connsiteX11" fmla="*/ 9390 w 10000"/>
              <a:gd name="connsiteY11" fmla="*/ 938 h 10000"/>
              <a:gd name="connsiteX12" fmla="*/ 9695 w 10000"/>
              <a:gd name="connsiteY12" fmla="*/ 1343 h 10000"/>
              <a:gd name="connsiteX13" fmla="*/ 10000 w 10000"/>
              <a:gd name="connsiteY13" fmla="*/ 1748 h 10000"/>
              <a:gd name="connsiteX14" fmla="*/ 8693 w 10000"/>
              <a:gd name="connsiteY14" fmla="*/ 6546 h 10000"/>
              <a:gd name="connsiteX15" fmla="*/ 7074 w 10000"/>
              <a:gd name="connsiteY15" fmla="*/ 7998 h 10000"/>
              <a:gd name="connsiteX16" fmla="*/ 5577 w 10000"/>
              <a:gd name="connsiteY16" fmla="*/ 7932 h 10000"/>
              <a:gd name="connsiteX17" fmla="*/ 3900 w 10000"/>
              <a:gd name="connsiteY17" fmla="*/ 8593 h 10000"/>
              <a:gd name="connsiteX18" fmla="*/ 1895 w 10000"/>
              <a:gd name="connsiteY18" fmla="*/ 9360 h 10000"/>
              <a:gd name="connsiteX19" fmla="*/ 632 w 10000"/>
              <a:gd name="connsiteY19" fmla="*/ 9765 h 10000"/>
              <a:gd name="connsiteX20" fmla="*/ 0 w 10000"/>
              <a:gd name="connsiteY20" fmla="*/ 10000 h 10000"/>
              <a:gd name="connsiteX0" fmla="*/ 0 w 10000"/>
              <a:gd name="connsiteY0" fmla="*/ 10000 h 10000"/>
              <a:gd name="connsiteX1" fmla="*/ 2418 w 10000"/>
              <a:gd name="connsiteY1" fmla="*/ 1151 h 10000"/>
              <a:gd name="connsiteX2" fmla="*/ 2810 w 10000"/>
              <a:gd name="connsiteY2" fmla="*/ 896 h 10000"/>
              <a:gd name="connsiteX3" fmla="*/ 3442 w 10000"/>
              <a:gd name="connsiteY3" fmla="*/ 576 h 10000"/>
              <a:gd name="connsiteX4" fmla="*/ 4205 w 10000"/>
              <a:gd name="connsiteY4" fmla="*/ 277 h 10000"/>
              <a:gd name="connsiteX5" fmla="*/ 5076 w 10000"/>
              <a:gd name="connsiteY5" fmla="*/ 85 h 10000"/>
              <a:gd name="connsiteX6" fmla="*/ 5991 w 10000"/>
              <a:gd name="connsiteY6" fmla="*/ 0 h 10000"/>
              <a:gd name="connsiteX7" fmla="*/ 7081 w 10000"/>
              <a:gd name="connsiteY7" fmla="*/ 21 h 10000"/>
              <a:gd name="connsiteX8" fmla="*/ 7908 w 10000"/>
              <a:gd name="connsiteY8" fmla="*/ 128 h 10000"/>
              <a:gd name="connsiteX9" fmla="*/ 8584 w 10000"/>
              <a:gd name="connsiteY9" fmla="*/ 320 h 10000"/>
              <a:gd name="connsiteX10" fmla="*/ 8976 w 10000"/>
              <a:gd name="connsiteY10" fmla="*/ 597 h 10000"/>
              <a:gd name="connsiteX11" fmla="*/ 9390 w 10000"/>
              <a:gd name="connsiteY11" fmla="*/ 938 h 10000"/>
              <a:gd name="connsiteX12" fmla="*/ 9695 w 10000"/>
              <a:gd name="connsiteY12" fmla="*/ 1343 h 10000"/>
              <a:gd name="connsiteX13" fmla="*/ 10000 w 10000"/>
              <a:gd name="connsiteY13" fmla="*/ 1748 h 10000"/>
              <a:gd name="connsiteX14" fmla="*/ 8693 w 10000"/>
              <a:gd name="connsiteY14" fmla="*/ 6546 h 10000"/>
              <a:gd name="connsiteX15" fmla="*/ 7074 w 10000"/>
              <a:gd name="connsiteY15" fmla="*/ 7998 h 10000"/>
              <a:gd name="connsiteX16" fmla="*/ 5577 w 10000"/>
              <a:gd name="connsiteY16" fmla="*/ 7932 h 10000"/>
              <a:gd name="connsiteX17" fmla="*/ 3900 w 10000"/>
              <a:gd name="connsiteY17" fmla="*/ 8593 h 10000"/>
              <a:gd name="connsiteX18" fmla="*/ 2658 w 10000"/>
              <a:gd name="connsiteY18" fmla="*/ 9832 h 10000"/>
              <a:gd name="connsiteX19" fmla="*/ 632 w 10000"/>
              <a:gd name="connsiteY19" fmla="*/ 9765 h 10000"/>
              <a:gd name="connsiteX20" fmla="*/ 0 w 10000"/>
              <a:gd name="connsiteY20" fmla="*/ 10000 h 10000"/>
              <a:gd name="connsiteX0" fmla="*/ 0 w 10000"/>
              <a:gd name="connsiteY0" fmla="*/ 10000 h 10000"/>
              <a:gd name="connsiteX1" fmla="*/ 2418 w 10000"/>
              <a:gd name="connsiteY1" fmla="*/ 1151 h 10000"/>
              <a:gd name="connsiteX2" fmla="*/ 2810 w 10000"/>
              <a:gd name="connsiteY2" fmla="*/ 896 h 10000"/>
              <a:gd name="connsiteX3" fmla="*/ 3442 w 10000"/>
              <a:gd name="connsiteY3" fmla="*/ 576 h 10000"/>
              <a:gd name="connsiteX4" fmla="*/ 4205 w 10000"/>
              <a:gd name="connsiteY4" fmla="*/ 277 h 10000"/>
              <a:gd name="connsiteX5" fmla="*/ 5076 w 10000"/>
              <a:gd name="connsiteY5" fmla="*/ 85 h 10000"/>
              <a:gd name="connsiteX6" fmla="*/ 5991 w 10000"/>
              <a:gd name="connsiteY6" fmla="*/ 0 h 10000"/>
              <a:gd name="connsiteX7" fmla="*/ 7081 w 10000"/>
              <a:gd name="connsiteY7" fmla="*/ 21 h 10000"/>
              <a:gd name="connsiteX8" fmla="*/ 7908 w 10000"/>
              <a:gd name="connsiteY8" fmla="*/ 128 h 10000"/>
              <a:gd name="connsiteX9" fmla="*/ 8584 w 10000"/>
              <a:gd name="connsiteY9" fmla="*/ 320 h 10000"/>
              <a:gd name="connsiteX10" fmla="*/ 8976 w 10000"/>
              <a:gd name="connsiteY10" fmla="*/ 597 h 10000"/>
              <a:gd name="connsiteX11" fmla="*/ 9390 w 10000"/>
              <a:gd name="connsiteY11" fmla="*/ 938 h 10000"/>
              <a:gd name="connsiteX12" fmla="*/ 9695 w 10000"/>
              <a:gd name="connsiteY12" fmla="*/ 1343 h 10000"/>
              <a:gd name="connsiteX13" fmla="*/ 10000 w 10000"/>
              <a:gd name="connsiteY13" fmla="*/ 1748 h 10000"/>
              <a:gd name="connsiteX14" fmla="*/ 8693 w 10000"/>
              <a:gd name="connsiteY14" fmla="*/ 6546 h 10000"/>
              <a:gd name="connsiteX15" fmla="*/ 7074 w 10000"/>
              <a:gd name="connsiteY15" fmla="*/ 7998 h 10000"/>
              <a:gd name="connsiteX16" fmla="*/ 5577 w 10000"/>
              <a:gd name="connsiteY16" fmla="*/ 7932 h 10000"/>
              <a:gd name="connsiteX17" fmla="*/ 3900 w 10000"/>
              <a:gd name="connsiteY17" fmla="*/ 8593 h 10000"/>
              <a:gd name="connsiteX18" fmla="*/ 2658 w 10000"/>
              <a:gd name="connsiteY18" fmla="*/ 9832 h 10000"/>
              <a:gd name="connsiteX19" fmla="*/ 0 w 10000"/>
              <a:gd name="connsiteY19" fmla="*/ 10000 h 10000"/>
              <a:gd name="connsiteX0" fmla="*/ 0 w 10000"/>
              <a:gd name="connsiteY0" fmla="*/ 10000 h 10000"/>
              <a:gd name="connsiteX1" fmla="*/ 2418 w 10000"/>
              <a:gd name="connsiteY1" fmla="*/ 1151 h 10000"/>
              <a:gd name="connsiteX2" fmla="*/ 2810 w 10000"/>
              <a:gd name="connsiteY2" fmla="*/ 896 h 10000"/>
              <a:gd name="connsiteX3" fmla="*/ 3442 w 10000"/>
              <a:gd name="connsiteY3" fmla="*/ 576 h 10000"/>
              <a:gd name="connsiteX4" fmla="*/ 4205 w 10000"/>
              <a:gd name="connsiteY4" fmla="*/ 277 h 10000"/>
              <a:gd name="connsiteX5" fmla="*/ 5076 w 10000"/>
              <a:gd name="connsiteY5" fmla="*/ 85 h 10000"/>
              <a:gd name="connsiteX6" fmla="*/ 5991 w 10000"/>
              <a:gd name="connsiteY6" fmla="*/ 0 h 10000"/>
              <a:gd name="connsiteX7" fmla="*/ 7081 w 10000"/>
              <a:gd name="connsiteY7" fmla="*/ 21 h 10000"/>
              <a:gd name="connsiteX8" fmla="*/ 7908 w 10000"/>
              <a:gd name="connsiteY8" fmla="*/ 128 h 10000"/>
              <a:gd name="connsiteX9" fmla="*/ 8584 w 10000"/>
              <a:gd name="connsiteY9" fmla="*/ 320 h 10000"/>
              <a:gd name="connsiteX10" fmla="*/ 8976 w 10000"/>
              <a:gd name="connsiteY10" fmla="*/ 597 h 10000"/>
              <a:gd name="connsiteX11" fmla="*/ 9390 w 10000"/>
              <a:gd name="connsiteY11" fmla="*/ 938 h 10000"/>
              <a:gd name="connsiteX12" fmla="*/ 9695 w 10000"/>
              <a:gd name="connsiteY12" fmla="*/ 1343 h 10000"/>
              <a:gd name="connsiteX13" fmla="*/ 10000 w 10000"/>
              <a:gd name="connsiteY13" fmla="*/ 1748 h 10000"/>
              <a:gd name="connsiteX14" fmla="*/ 8693 w 10000"/>
              <a:gd name="connsiteY14" fmla="*/ 6546 h 10000"/>
              <a:gd name="connsiteX15" fmla="*/ 7074 w 10000"/>
              <a:gd name="connsiteY15" fmla="*/ 7998 h 10000"/>
              <a:gd name="connsiteX16" fmla="*/ 3900 w 10000"/>
              <a:gd name="connsiteY16" fmla="*/ 8593 h 10000"/>
              <a:gd name="connsiteX17" fmla="*/ 2658 w 10000"/>
              <a:gd name="connsiteY17" fmla="*/ 9832 h 10000"/>
              <a:gd name="connsiteX18" fmla="*/ 0 w 10000"/>
              <a:gd name="connsiteY18" fmla="*/ 10000 h 10000"/>
              <a:gd name="connsiteX0" fmla="*/ 0 w 10000"/>
              <a:gd name="connsiteY0" fmla="*/ 10000 h 10000"/>
              <a:gd name="connsiteX1" fmla="*/ 2418 w 10000"/>
              <a:gd name="connsiteY1" fmla="*/ 1151 h 10000"/>
              <a:gd name="connsiteX2" fmla="*/ 2810 w 10000"/>
              <a:gd name="connsiteY2" fmla="*/ 896 h 10000"/>
              <a:gd name="connsiteX3" fmla="*/ 3442 w 10000"/>
              <a:gd name="connsiteY3" fmla="*/ 576 h 10000"/>
              <a:gd name="connsiteX4" fmla="*/ 4205 w 10000"/>
              <a:gd name="connsiteY4" fmla="*/ 277 h 10000"/>
              <a:gd name="connsiteX5" fmla="*/ 5076 w 10000"/>
              <a:gd name="connsiteY5" fmla="*/ 85 h 10000"/>
              <a:gd name="connsiteX6" fmla="*/ 5991 w 10000"/>
              <a:gd name="connsiteY6" fmla="*/ 0 h 10000"/>
              <a:gd name="connsiteX7" fmla="*/ 7081 w 10000"/>
              <a:gd name="connsiteY7" fmla="*/ 21 h 10000"/>
              <a:gd name="connsiteX8" fmla="*/ 7908 w 10000"/>
              <a:gd name="connsiteY8" fmla="*/ 128 h 10000"/>
              <a:gd name="connsiteX9" fmla="*/ 8584 w 10000"/>
              <a:gd name="connsiteY9" fmla="*/ 320 h 10000"/>
              <a:gd name="connsiteX10" fmla="*/ 8976 w 10000"/>
              <a:gd name="connsiteY10" fmla="*/ 597 h 10000"/>
              <a:gd name="connsiteX11" fmla="*/ 9390 w 10000"/>
              <a:gd name="connsiteY11" fmla="*/ 938 h 10000"/>
              <a:gd name="connsiteX12" fmla="*/ 9695 w 10000"/>
              <a:gd name="connsiteY12" fmla="*/ 1343 h 10000"/>
              <a:gd name="connsiteX13" fmla="*/ 10000 w 10000"/>
              <a:gd name="connsiteY13" fmla="*/ 1748 h 10000"/>
              <a:gd name="connsiteX14" fmla="*/ 8693 w 10000"/>
              <a:gd name="connsiteY14" fmla="*/ 6546 h 10000"/>
              <a:gd name="connsiteX15" fmla="*/ 7074 w 10000"/>
              <a:gd name="connsiteY15" fmla="*/ 7998 h 10000"/>
              <a:gd name="connsiteX16" fmla="*/ 2658 w 10000"/>
              <a:gd name="connsiteY16" fmla="*/ 9832 h 10000"/>
              <a:gd name="connsiteX17" fmla="*/ 0 w 10000"/>
              <a:gd name="connsiteY17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418" y="1151"/>
                </a:lnTo>
                <a:lnTo>
                  <a:pt x="2810" y="896"/>
                </a:lnTo>
                <a:lnTo>
                  <a:pt x="3442" y="576"/>
                </a:lnTo>
                <a:lnTo>
                  <a:pt x="4205" y="277"/>
                </a:lnTo>
                <a:lnTo>
                  <a:pt x="5076" y="85"/>
                </a:lnTo>
                <a:lnTo>
                  <a:pt x="5991" y="0"/>
                </a:lnTo>
                <a:lnTo>
                  <a:pt x="7081" y="21"/>
                </a:lnTo>
                <a:lnTo>
                  <a:pt x="7908" y="128"/>
                </a:lnTo>
                <a:lnTo>
                  <a:pt x="8584" y="320"/>
                </a:lnTo>
                <a:lnTo>
                  <a:pt x="8976" y="597"/>
                </a:lnTo>
                <a:lnTo>
                  <a:pt x="9390" y="938"/>
                </a:lnTo>
                <a:lnTo>
                  <a:pt x="9695" y="1343"/>
                </a:lnTo>
                <a:lnTo>
                  <a:pt x="10000" y="1748"/>
                </a:lnTo>
                <a:lnTo>
                  <a:pt x="8693" y="6546"/>
                </a:lnTo>
                <a:lnTo>
                  <a:pt x="7074" y="7998"/>
                </a:lnTo>
                <a:lnTo>
                  <a:pt x="2658" y="9832"/>
                </a:lnTo>
                <a:lnTo>
                  <a:pt x="0" y="1000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 rot="13660949" flipV="1">
            <a:off x="5153542" y="3067544"/>
            <a:ext cx="352425" cy="1320800"/>
          </a:xfrm>
          <a:prstGeom prst="line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 rot="13660949" flipV="1">
            <a:off x="4958068" y="2846496"/>
            <a:ext cx="309563" cy="1157288"/>
          </a:xfrm>
          <a:prstGeom prst="line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rot="13660949" flipV="1">
            <a:off x="4504228" y="2654874"/>
            <a:ext cx="215581" cy="822332"/>
          </a:xfrm>
          <a:prstGeom prst="line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 rot="13660949" flipV="1">
            <a:off x="4277773" y="2635940"/>
            <a:ext cx="190500" cy="714375"/>
          </a:xfrm>
          <a:prstGeom prst="line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Freeform 13"/>
          <p:cNvSpPr>
            <a:spLocks/>
          </p:cNvSpPr>
          <p:nvPr/>
        </p:nvSpPr>
        <p:spPr bwMode="auto">
          <a:xfrm rot="13660949">
            <a:off x="3766694" y="3532942"/>
            <a:ext cx="1108075" cy="265112"/>
          </a:xfrm>
          <a:custGeom>
            <a:avLst/>
            <a:gdLst>
              <a:gd name="T0" fmla="*/ 0 w 698"/>
              <a:gd name="T1" fmla="*/ 111 h 167"/>
              <a:gd name="T2" fmla="*/ 232 w 698"/>
              <a:gd name="T3" fmla="*/ 15 h 167"/>
              <a:gd name="T4" fmla="*/ 538 w 698"/>
              <a:gd name="T5" fmla="*/ 25 h 167"/>
              <a:gd name="T6" fmla="*/ 698 w 698"/>
              <a:gd name="T7" fmla="*/ 167 h 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98" h="167">
                <a:moveTo>
                  <a:pt x="0" y="111"/>
                </a:moveTo>
                <a:cubicBezTo>
                  <a:pt x="71" y="70"/>
                  <a:pt x="142" y="29"/>
                  <a:pt x="232" y="15"/>
                </a:cubicBezTo>
                <a:cubicBezTo>
                  <a:pt x="322" y="1"/>
                  <a:pt x="460" y="0"/>
                  <a:pt x="538" y="25"/>
                </a:cubicBezTo>
                <a:cubicBezTo>
                  <a:pt x="616" y="50"/>
                  <a:pt x="657" y="108"/>
                  <a:pt x="698" y="167"/>
                </a:cubicBezTo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Freeform 10"/>
          <p:cNvSpPr>
            <a:spLocks/>
          </p:cNvSpPr>
          <p:nvPr/>
        </p:nvSpPr>
        <p:spPr bwMode="auto">
          <a:xfrm rot="13660949">
            <a:off x="4472329" y="3811329"/>
            <a:ext cx="352275" cy="116509"/>
          </a:xfrm>
          <a:custGeom>
            <a:avLst/>
            <a:gdLst>
              <a:gd name="T0" fmla="*/ 0 w 122"/>
              <a:gd name="T1" fmla="*/ 11 h 55"/>
              <a:gd name="T2" fmla="*/ 56 w 122"/>
              <a:gd name="T3" fmla="*/ 7 h 55"/>
              <a:gd name="T4" fmla="*/ 122 w 122"/>
              <a:gd name="T5" fmla="*/ 55 h 55"/>
              <a:gd name="connsiteX0" fmla="*/ 0 w 18189"/>
              <a:gd name="connsiteY0" fmla="*/ 1177 h 14504"/>
              <a:gd name="connsiteX1" fmla="*/ 4590 w 18189"/>
              <a:gd name="connsiteY1" fmla="*/ 450 h 14504"/>
              <a:gd name="connsiteX2" fmla="*/ 18189 w 18189"/>
              <a:gd name="connsiteY2" fmla="*/ 14504 h 14504"/>
              <a:gd name="connsiteX0" fmla="*/ 0 w 18189"/>
              <a:gd name="connsiteY0" fmla="*/ 17 h 13344"/>
              <a:gd name="connsiteX1" fmla="*/ 9948 w 18189"/>
              <a:gd name="connsiteY1" fmla="*/ 2440 h 13344"/>
              <a:gd name="connsiteX2" fmla="*/ 18189 w 18189"/>
              <a:gd name="connsiteY2" fmla="*/ 13344 h 1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89" h="13344">
                <a:moveTo>
                  <a:pt x="0" y="17"/>
                </a:moveTo>
                <a:cubicBezTo>
                  <a:pt x="738" y="-165"/>
                  <a:pt x="8309" y="1167"/>
                  <a:pt x="9948" y="2440"/>
                </a:cubicBezTo>
                <a:cubicBezTo>
                  <a:pt x="11588" y="3712"/>
                  <a:pt x="17041" y="11526"/>
                  <a:pt x="18189" y="13344"/>
                </a:cubicBezTo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Freeform 11"/>
          <p:cNvSpPr>
            <a:spLocks/>
          </p:cNvSpPr>
          <p:nvPr/>
        </p:nvSpPr>
        <p:spPr bwMode="auto">
          <a:xfrm rot="13660949">
            <a:off x="4108066" y="3453403"/>
            <a:ext cx="575307" cy="80459"/>
          </a:xfrm>
          <a:custGeom>
            <a:avLst/>
            <a:gdLst>
              <a:gd name="T0" fmla="*/ 0 w 390"/>
              <a:gd name="T1" fmla="*/ 36 h 70"/>
              <a:gd name="T2" fmla="*/ 204 w 390"/>
              <a:gd name="T3" fmla="*/ 6 h 70"/>
              <a:gd name="T4" fmla="*/ 390 w 390"/>
              <a:gd name="T5" fmla="*/ 70 h 70"/>
              <a:gd name="connsiteX0" fmla="*/ 0 w 7691"/>
              <a:gd name="connsiteY0" fmla="*/ 9562 h 9562"/>
              <a:gd name="connsiteX1" fmla="*/ 2922 w 7691"/>
              <a:gd name="connsiteY1" fmla="*/ 54 h 9562"/>
              <a:gd name="connsiteX2" fmla="*/ 7691 w 7691"/>
              <a:gd name="connsiteY2" fmla="*/ 9197 h 9562"/>
              <a:gd name="connsiteX0" fmla="*/ 0 w 12082"/>
              <a:gd name="connsiteY0" fmla="*/ 10000 h 13750"/>
              <a:gd name="connsiteX1" fmla="*/ 3799 w 12082"/>
              <a:gd name="connsiteY1" fmla="*/ 56 h 13750"/>
              <a:gd name="connsiteX2" fmla="*/ 12082 w 12082"/>
              <a:gd name="connsiteY2" fmla="*/ 13750 h 13750"/>
              <a:gd name="connsiteX0" fmla="*/ 0 w 12082"/>
              <a:gd name="connsiteY0" fmla="*/ 3822 h 7572"/>
              <a:gd name="connsiteX1" fmla="*/ 6640 w 12082"/>
              <a:gd name="connsiteY1" fmla="*/ 135 h 7572"/>
              <a:gd name="connsiteX2" fmla="*/ 12082 w 12082"/>
              <a:gd name="connsiteY2" fmla="*/ 7572 h 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82" h="7572">
                <a:moveTo>
                  <a:pt x="0" y="3822"/>
                </a:moveTo>
                <a:cubicBezTo>
                  <a:pt x="1134" y="3075"/>
                  <a:pt x="4473" y="-761"/>
                  <a:pt x="6640" y="135"/>
                </a:cubicBezTo>
                <a:cubicBezTo>
                  <a:pt x="8806" y="1032"/>
                  <a:pt x="10782" y="5630"/>
                  <a:pt x="12082" y="7572"/>
                </a:cubicBezTo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Freeform 12"/>
          <p:cNvSpPr>
            <a:spLocks/>
          </p:cNvSpPr>
          <p:nvPr/>
        </p:nvSpPr>
        <p:spPr bwMode="auto">
          <a:xfrm rot="13660949">
            <a:off x="4031576" y="3180461"/>
            <a:ext cx="206668" cy="80799"/>
          </a:xfrm>
          <a:custGeom>
            <a:avLst/>
            <a:gdLst>
              <a:gd name="T0" fmla="*/ 0 w 182"/>
              <a:gd name="T1" fmla="*/ 70 h 70"/>
              <a:gd name="T2" fmla="*/ 124 w 182"/>
              <a:gd name="T3" fmla="*/ 4 h 70"/>
              <a:gd name="T4" fmla="*/ 182 w 182"/>
              <a:gd name="T5" fmla="*/ 46 h 70"/>
              <a:gd name="connsiteX0" fmla="*/ 0 w 7153"/>
              <a:gd name="connsiteY0" fmla="*/ 12038 h 12038"/>
              <a:gd name="connsiteX1" fmla="*/ 3966 w 7153"/>
              <a:gd name="connsiteY1" fmla="*/ 43 h 12038"/>
              <a:gd name="connsiteX2" fmla="*/ 7153 w 7153"/>
              <a:gd name="connsiteY2" fmla="*/ 6043 h 12038"/>
              <a:gd name="connsiteX0" fmla="*/ 0 w 10000"/>
              <a:gd name="connsiteY0" fmla="*/ 6040 h 6040"/>
              <a:gd name="connsiteX1" fmla="*/ 6585 w 10000"/>
              <a:gd name="connsiteY1" fmla="*/ 235 h 6040"/>
              <a:gd name="connsiteX2" fmla="*/ 10000 w 10000"/>
              <a:gd name="connsiteY2" fmla="*/ 1060 h 6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00" h="6040">
                <a:moveTo>
                  <a:pt x="0" y="6040"/>
                </a:moveTo>
                <a:cubicBezTo>
                  <a:pt x="1613" y="4735"/>
                  <a:pt x="4281" y="710"/>
                  <a:pt x="6585" y="235"/>
                </a:cubicBezTo>
                <a:cubicBezTo>
                  <a:pt x="8890" y="-240"/>
                  <a:pt x="9079" y="-8"/>
                  <a:pt x="10000" y="1060"/>
                </a:cubicBezTo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9" name="Group 18"/>
          <p:cNvGrpSpPr>
            <a:grpSpLocks/>
          </p:cNvGrpSpPr>
          <p:nvPr/>
        </p:nvGrpSpPr>
        <p:grpSpPr bwMode="auto">
          <a:xfrm rot="10800000">
            <a:off x="3671882" y="2916278"/>
            <a:ext cx="5069347" cy="1060449"/>
            <a:chOff x="872" y="2082"/>
            <a:chExt cx="2829" cy="805"/>
          </a:xfrm>
        </p:grpSpPr>
        <p:sp>
          <p:nvSpPr>
            <p:cNvPr id="20" name="Freeform 19"/>
            <p:cNvSpPr>
              <a:spLocks noChangeAspect="1"/>
            </p:cNvSpPr>
            <p:nvPr/>
          </p:nvSpPr>
          <p:spPr bwMode="auto">
            <a:xfrm flipH="1">
              <a:off x="2001" y="2082"/>
              <a:ext cx="1700" cy="805"/>
            </a:xfrm>
            <a:custGeom>
              <a:avLst/>
              <a:gdLst>
                <a:gd name="T0" fmla="*/ 2456 w 2552"/>
                <a:gd name="T1" fmla="*/ 512 h 1384"/>
                <a:gd name="T2" fmla="*/ 1208 w 2552"/>
                <a:gd name="T3" fmla="*/ 1280 h 1384"/>
                <a:gd name="T4" fmla="*/ 344 w 2552"/>
                <a:gd name="T5" fmla="*/ 1136 h 1384"/>
                <a:gd name="T6" fmla="*/ 8 w 2552"/>
                <a:gd name="T7" fmla="*/ 608 h 1384"/>
                <a:gd name="T8" fmla="*/ 296 w 2552"/>
                <a:gd name="T9" fmla="*/ 128 h 1384"/>
                <a:gd name="T10" fmla="*/ 1064 w 2552"/>
                <a:gd name="T11" fmla="*/ 32 h 1384"/>
                <a:gd name="T12" fmla="*/ 1688 w 2552"/>
                <a:gd name="T13" fmla="*/ 320 h 1384"/>
                <a:gd name="T14" fmla="*/ 2360 w 2552"/>
                <a:gd name="T15" fmla="*/ 560 h 1384"/>
                <a:gd name="T16" fmla="*/ 2552 w 2552"/>
                <a:gd name="T17" fmla="*/ 560 h 1384"/>
                <a:gd name="connsiteX0" fmla="*/ 10023 w 10399"/>
                <a:gd name="connsiteY0" fmla="*/ 3555 h 11423"/>
                <a:gd name="connsiteX1" fmla="*/ 5133 w 10399"/>
                <a:gd name="connsiteY1" fmla="*/ 9105 h 11423"/>
                <a:gd name="connsiteX2" fmla="*/ 381 w 10399"/>
                <a:gd name="connsiteY2" fmla="*/ 11208 h 11423"/>
                <a:gd name="connsiteX3" fmla="*/ 430 w 10399"/>
                <a:gd name="connsiteY3" fmla="*/ 4249 h 11423"/>
                <a:gd name="connsiteX4" fmla="*/ 1559 w 10399"/>
                <a:gd name="connsiteY4" fmla="*/ 781 h 11423"/>
                <a:gd name="connsiteX5" fmla="*/ 4568 w 10399"/>
                <a:gd name="connsiteY5" fmla="*/ 87 h 11423"/>
                <a:gd name="connsiteX6" fmla="*/ 7013 w 10399"/>
                <a:gd name="connsiteY6" fmla="*/ 2168 h 11423"/>
                <a:gd name="connsiteX7" fmla="*/ 9647 w 10399"/>
                <a:gd name="connsiteY7" fmla="*/ 3902 h 11423"/>
                <a:gd name="connsiteX8" fmla="*/ 10399 w 10399"/>
                <a:gd name="connsiteY8" fmla="*/ 3902 h 11423"/>
                <a:gd name="connsiteX0" fmla="*/ 10252 w 10628"/>
                <a:gd name="connsiteY0" fmla="*/ 5440 h 13308"/>
                <a:gd name="connsiteX1" fmla="*/ 5362 w 10628"/>
                <a:gd name="connsiteY1" fmla="*/ 10990 h 13308"/>
                <a:gd name="connsiteX2" fmla="*/ 610 w 10628"/>
                <a:gd name="connsiteY2" fmla="*/ 13093 h 13308"/>
                <a:gd name="connsiteX3" fmla="*/ 659 w 10628"/>
                <a:gd name="connsiteY3" fmla="*/ 6134 h 13308"/>
                <a:gd name="connsiteX4" fmla="*/ 233 w 10628"/>
                <a:gd name="connsiteY4" fmla="*/ 152 h 13308"/>
                <a:gd name="connsiteX5" fmla="*/ 4797 w 10628"/>
                <a:gd name="connsiteY5" fmla="*/ 1972 h 13308"/>
                <a:gd name="connsiteX6" fmla="*/ 7242 w 10628"/>
                <a:gd name="connsiteY6" fmla="*/ 4053 h 13308"/>
                <a:gd name="connsiteX7" fmla="*/ 9876 w 10628"/>
                <a:gd name="connsiteY7" fmla="*/ 5787 h 13308"/>
                <a:gd name="connsiteX8" fmla="*/ 10628 w 10628"/>
                <a:gd name="connsiteY8" fmla="*/ 5787 h 13308"/>
                <a:gd name="connsiteX0" fmla="*/ 11759 w 12135"/>
                <a:gd name="connsiteY0" fmla="*/ 5431 h 13310"/>
                <a:gd name="connsiteX1" fmla="*/ 6869 w 12135"/>
                <a:gd name="connsiteY1" fmla="*/ 10981 h 13310"/>
                <a:gd name="connsiteX2" fmla="*/ 2117 w 12135"/>
                <a:gd name="connsiteY2" fmla="*/ 13084 h 13310"/>
                <a:gd name="connsiteX3" fmla="*/ 3 w 12135"/>
                <a:gd name="connsiteY3" fmla="*/ 5945 h 13310"/>
                <a:gd name="connsiteX4" fmla="*/ 1740 w 12135"/>
                <a:gd name="connsiteY4" fmla="*/ 143 h 13310"/>
                <a:gd name="connsiteX5" fmla="*/ 6304 w 12135"/>
                <a:gd name="connsiteY5" fmla="*/ 1963 h 13310"/>
                <a:gd name="connsiteX6" fmla="*/ 8749 w 12135"/>
                <a:gd name="connsiteY6" fmla="*/ 4044 h 13310"/>
                <a:gd name="connsiteX7" fmla="*/ 11383 w 12135"/>
                <a:gd name="connsiteY7" fmla="*/ 5778 h 13310"/>
                <a:gd name="connsiteX8" fmla="*/ 12135 w 12135"/>
                <a:gd name="connsiteY8" fmla="*/ 5778 h 13310"/>
                <a:gd name="connsiteX0" fmla="*/ 11760 w 12136"/>
                <a:gd name="connsiteY0" fmla="*/ 5806 h 13685"/>
                <a:gd name="connsiteX1" fmla="*/ 6870 w 12136"/>
                <a:gd name="connsiteY1" fmla="*/ 11356 h 13685"/>
                <a:gd name="connsiteX2" fmla="*/ 2118 w 12136"/>
                <a:gd name="connsiteY2" fmla="*/ 13459 h 13685"/>
                <a:gd name="connsiteX3" fmla="*/ 4 w 12136"/>
                <a:gd name="connsiteY3" fmla="*/ 6320 h 13685"/>
                <a:gd name="connsiteX4" fmla="*/ 1741 w 12136"/>
                <a:gd name="connsiteY4" fmla="*/ 518 h 13685"/>
                <a:gd name="connsiteX5" fmla="*/ 6950 w 12136"/>
                <a:gd name="connsiteY5" fmla="*/ 722 h 13685"/>
                <a:gd name="connsiteX6" fmla="*/ 8750 w 12136"/>
                <a:gd name="connsiteY6" fmla="*/ 4419 h 13685"/>
                <a:gd name="connsiteX7" fmla="*/ 11384 w 12136"/>
                <a:gd name="connsiteY7" fmla="*/ 6153 h 13685"/>
                <a:gd name="connsiteX8" fmla="*/ 12136 w 12136"/>
                <a:gd name="connsiteY8" fmla="*/ 6153 h 13685"/>
                <a:gd name="connsiteX0" fmla="*/ 11760 w 12136"/>
                <a:gd name="connsiteY0" fmla="*/ 5770 h 13649"/>
                <a:gd name="connsiteX1" fmla="*/ 6870 w 12136"/>
                <a:gd name="connsiteY1" fmla="*/ 11320 h 13649"/>
                <a:gd name="connsiteX2" fmla="*/ 2118 w 12136"/>
                <a:gd name="connsiteY2" fmla="*/ 13423 h 13649"/>
                <a:gd name="connsiteX3" fmla="*/ 4 w 12136"/>
                <a:gd name="connsiteY3" fmla="*/ 6284 h 13649"/>
                <a:gd name="connsiteX4" fmla="*/ 1741 w 12136"/>
                <a:gd name="connsiteY4" fmla="*/ 482 h 13649"/>
                <a:gd name="connsiteX5" fmla="*/ 6950 w 12136"/>
                <a:gd name="connsiteY5" fmla="*/ 686 h 13649"/>
                <a:gd name="connsiteX6" fmla="*/ 9547 w 12136"/>
                <a:gd name="connsiteY6" fmla="*/ 3575 h 13649"/>
                <a:gd name="connsiteX7" fmla="*/ 11384 w 12136"/>
                <a:gd name="connsiteY7" fmla="*/ 6117 h 13649"/>
                <a:gd name="connsiteX8" fmla="*/ 12136 w 12136"/>
                <a:gd name="connsiteY8" fmla="*/ 6117 h 13649"/>
                <a:gd name="connsiteX0" fmla="*/ 11760 w 12136"/>
                <a:gd name="connsiteY0" fmla="*/ 5770 h 13749"/>
                <a:gd name="connsiteX1" fmla="*/ 7401 w 12136"/>
                <a:gd name="connsiteY1" fmla="*/ 11859 h 13749"/>
                <a:gd name="connsiteX2" fmla="*/ 2118 w 12136"/>
                <a:gd name="connsiteY2" fmla="*/ 13423 h 13749"/>
                <a:gd name="connsiteX3" fmla="*/ 4 w 12136"/>
                <a:gd name="connsiteY3" fmla="*/ 6284 h 13749"/>
                <a:gd name="connsiteX4" fmla="*/ 1741 w 12136"/>
                <a:gd name="connsiteY4" fmla="*/ 482 h 13749"/>
                <a:gd name="connsiteX5" fmla="*/ 6950 w 12136"/>
                <a:gd name="connsiteY5" fmla="*/ 686 h 13749"/>
                <a:gd name="connsiteX6" fmla="*/ 9547 w 12136"/>
                <a:gd name="connsiteY6" fmla="*/ 3575 h 13749"/>
                <a:gd name="connsiteX7" fmla="*/ 11384 w 12136"/>
                <a:gd name="connsiteY7" fmla="*/ 6117 h 13749"/>
                <a:gd name="connsiteX8" fmla="*/ 12136 w 12136"/>
                <a:gd name="connsiteY8" fmla="*/ 6117 h 13749"/>
                <a:gd name="connsiteX0" fmla="*/ 11762 w 12138"/>
                <a:gd name="connsiteY0" fmla="*/ 5770 h 12436"/>
                <a:gd name="connsiteX1" fmla="*/ 7403 w 12138"/>
                <a:gd name="connsiteY1" fmla="*/ 11859 h 12436"/>
                <a:gd name="connsiteX2" fmla="*/ 2211 w 12138"/>
                <a:gd name="connsiteY2" fmla="*/ 11555 h 12436"/>
                <a:gd name="connsiteX3" fmla="*/ 6 w 12138"/>
                <a:gd name="connsiteY3" fmla="*/ 6284 h 12436"/>
                <a:gd name="connsiteX4" fmla="*/ 1743 w 12138"/>
                <a:gd name="connsiteY4" fmla="*/ 482 h 12436"/>
                <a:gd name="connsiteX5" fmla="*/ 6952 w 12138"/>
                <a:gd name="connsiteY5" fmla="*/ 686 h 12436"/>
                <a:gd name="connsiteX6" fmla="*/ 9549 w 12138"/>
                <a:gd name="connsiteY6" fmla="*/ 3575 h 12436"/>
                <a:gd name="connsiteX7" fmla="*/ 11386 w 12138"/>
                <a:gd name="connsiteY7" fmla="*/ 6117 h 12436"/>
                <a:gd name="connsiteX8" fmla="*/ 12138 w 12138"/>
                <a:gd name="connsiteY8" fmla="*/ 6117 h 12436"/>
                <a:gd name="connsiteX0" fmla="*/ 11762 w 12138"/>
                <a:gd name="connsiteY0" fmla="*/ 5770 h 12036"/>
                <a:gd name="connsiteX1" fmla="*/ 7251 w 12138"/>
                <a:gd name="connsiteY1" fmla="*/ 11140 h 12036"/>
                <a:gd name="connsiteX2" fmla="*/ 2211 w 12138"/>
                <a:gd name="connsiteY2" fmla="*/ 11555 h 12036"/>
                <a:gd name="connsiteX3" fmla="*/ 6 w 12138"/>
                <a:gd name="connsiteY3" fmla="*/ 6284 h 12036"/>
                <a:gd name="connsiteX4" fmla="*/ 1743 w 12138"/>
                <a:gd name="connsiteY4" fmla="*/ 482 h 12036"/>
                <a:gd name="connsiteX5" fmla="*/ 6952 w 12138"/>
                <a:gd name="connsiteY5" fmla="*/ 686 h 12036"/>
                <a:gd name="connsiteX6" fmla="*/ 9549 w 12138"/>
                <a:gd name="connsiteY6" fmla="*/ 3575 h 12036"/>
                <a:gd name="connsiteX7" fmla="*/ 11386 w 12138"/>
                <a:gd name="connsiteY7" fmla="*/ 6117 h 12036"/>
                <a:gd name="connsiteX8" fmla="*/ 12138 w 12138"/>
                <a:gd name="connsiteY8" fmla="*/ 6117 h 12036"/>
                <a:gd name="connsiteX0" fmla="*/ 11762 w 12138"/>
                <a:gd name="connsiteY0" fmla="*/ 5468 h 11734"/>
                <a:gd name="connsiteX1" fmla="*/ 7251 w 12138"/>
                <a:gd name="connsiteY1" fmla="*/ 10838 h 11734"/>
                <a:gd name="connsiteX2" fmla="*/ 2211 w 12138"/>
                <a:gd name="connsiteY2" fmla="*/ 11253 h 11734"/>
                <a:gd name="connsiteX3" fmla="*/ 6 w 12138"/>
                <a:gd name="connsiteY3" fmla="*/ 5982 h 11734"/>
                <a:gd name="connsiteX4" fmla="*/ 1743 w 12138"/>
                <a:gd name="connsiteY4" fmla="*/ 180 h 11734"/>
                <a:gd name="connsiteX5" fmla="*/ 6755 w 12138"/>
                <a:gd name="connsiteY5" fmla="*/ 1641 h 11734"/>
                <a:gd name="connsiteX6" fmla="*/ 9549 w 12138"/>
                <a:gd name="connsiteY6" fmla="*/ 3273 h 11734"/>
                <a:gd name="connsiteX7" fmla="*/ 11386 w 12138"/>
                <a:gd name="connsiteY7" fmla="*/ 5815 h 11734"/>
                <a:gd name="connsiteX8" fmla="*/ 12138 w 12138"/>
                <a:gd name="connsiteY8" fmla="*/ 5815 h 11734"/>
                <a:gd name="connsiteX0" fmla="*/ 11762 w 12138"/>
                <a:gd name="connsiteY0" fmla="*/ 5478 h 11744"/>
                <a:gd name="connsiteX1" fmla="*/ 7251 w 12138"/>
                <a:gd name="connsiteY1" fmla="*/ 10848 h 11744"/>
                <a:gd name="connsiteX2" fmla="*/ 2211 w 12138"/>
                <a:gd name="connsiteY2" fmla="*/ 11263 h 11744"/>
                <a:gd name="connsiteX3" fmla="*/ 6 w 12138"/>
                <a:gd name="connsiteY3" fmla="*/ 5992 h 11744"/>
                <a:gd name="connsiteX4" fmla="*/ 1743 w 12138"/>
                <a:gd name="connsiteY4" fmla="*/ 190 h 11744"/>
                <a:gd name="connsiteX5" fmla="*/ 6755 w 12138"/>
                <a:gd name="connsiteY5" fmla="*/ 1651 h 11744"/>
                <a:gd name="connsiteX6" fmla="*/ 9245 w 12138"/>
                <a:gd name="connsiteY6" fmla="*/ 4145 h 11744"/>
                <a:gd name="connsiteX7" fmla="*/ 11386 w 12138"/>
                <a:gd name="connsiteY7" fmla="*/ 5825 h 11744"/>
                <a:gd name="connsiteX8" fmla="*/ 12138 w 12138"/>
                <a:gd name="connsiteY8" fmla="*/ 5825 h 11744"/>
                <a:gd name="connsiteX0" fmla="*/ 11762 w 12138"/>
                <a:gd name="connsiteY0" fmla="*/ 4210 h 10476"/>
                <a:gd name="connsiteX1" fmla="*/ 7251 w 12138"/>
                <a:gd name="connsiteY1" fmla="*/ 9580 h 10476"/>
                <a:gd name="connsiteX2" fmla="*/ 2211 w 12138"/>
                <a:gd name="connsiteY2" fmla="*/ 9995 h 10476"/>
                <a:gd name="connsiteX3" fmla="*/ 6 w 12138"/>
                <a:gd name="connsiteY3" fmla="*/ 4724 h 10476"/>
                <a:gd name="connsiteX4" fmla="*/ 1713 w 12138"/>
                <a:gd name="connsiteY4" fmla="*/ 466 h 10476"/>
                <a:gd name="connsiteX5" fmla="*/ 6755 w 12138"/>
                <a:gd name="connsiteY5" fmla="*/ 383 h 10476"/>
                <a:gd name="connsiteX6" fmla="*/ 9245 w 12138"/>
                <a:gd name="connsiteY6" fmla="*/ 2877 h 10476"/>
                <a:gd name="connsiteX7" fmla="*/ 11386 w 12138"/>
                <a:gd name="connsiteY7" fmla="*/ 4557 h 10476"/>
                <a:gd name="connsiteX8" fmla="*/ 12138 w 12138"/>
                <a:gd name="connsiteY8" fmla="*/ 4557 h 10476"/>
                <a:gd name="connsiteX0" fmla="*/ 7251 w 12138"/>
                <a:gd name="connsiteY0" fmla="*/ 9580 h 10476"/>
                <a:gd name="connsiteX1" fmla="*/ 2211 w 12138"/>
                <a:gd name="connsiteY1" fmla="*/ 9995 h 10476"/>
                <a:gd name="connsiteX2" fmla="*/ 6 w 12138"/>
                <a:gd name="connsiteY2" fmla="*/ 4724 h 10476"/>
                <a:gd name="connsiteX3" fmla="*/ 1713 w 12138"/>
                <a:gd name="connsiteY3" fmla="*/ 466 h 10476"/>
                <a:gd name="connsiteX4" fmla="*/ 6755 w 12138"/>
                <a:gd name="connsiteY4" fmla="*/ 383 h 10476"/>
                <a:gd name="connsiteX5" fmla="*/ 9245 w 12138"/>
                <a:gd name="connsiteY5" fmla="*/ 2877 h 10476"/>
                <a:gd name="connsiteX6" fmla="*/ 11386 w 12138"/>
                <a:gd name="connsiteY6" fmla="*/ 4557 h 10476"/>
                <a:gd name="connsiteX7" fmla="*/ 12138 w 12138"/>
                <a:gd name="connsiteY7" fmla="*/ 4557 h 10476"/>
                <a:gd name="connsiteX0" fmla="*/ 2211 w 12138"/>
                <a:gd name="connsiteY0" fmla="*/ 9995 h 9995"/>
                <a:gd name="connsiteX1" fmla="*/ 6 w 12138"/>
                <a:gd name="connsiteY1" fmla="*/ 4724 h 9995"/>
                <a:gd name="connsiteX2" fmla="*/ 1713 w 12138"/>
                <a:gd name="connsiteY2" fmla="*/ 466 h 9995"/>
                <a:gd name="connsiteX3" fmla="*/ 6755 w 12138"/>
                <a:gd name="connsiteY3" fmla="*/ 383 h 9995"/>
                <a:gd name="connsiteX4" fmla="*/ 9245 w 12138"/>
                <a:gd name="connsiteY4" fmla="*/ 2877 h 9995"/>
                <a:gd name="connsiteX5" fmla="*/ 11386 w 12138"/>
                <a:gd name="connsiteY5" fmla="*/ 4557 h 9995"/>
                <a:gd name="connsiteX6" fmla="*/ 12138 w 12138"/>
                <a:gd name="connsiteY6" fmla="*/ 4557 h 9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38" h="9995">
                  <a:moveTo>
                    <a:pt x="2211" y="9995"/>
                  </a:moveTo>
                  <a:cubicBezTo>
                    <a:pt x="1004" y="9186"/>
                    <a:pt x="89" y="6312"/>
                    <a:pt x="6" y="4724"/>
                  </a:cubicBezTo>
                  <a:cubicBezTo>
                    <a:pt x="-77" y="3136"/>
                    <a:pt x="588" y="1190"/>
                    <a:pt x="1713" y="466"/>
                  </a:cubicBezTo>
                  <a:cubicBezTo>
                    <a:pt x="2838" y="-258"/>
                    <a:pt x="5500" y="-19"/>
                    <a:pt x="6755" y="383"/>
                  </a:cubicBezTo>
                  <a:cubicBezTo>
                    <a:pt x="8010" y="785"/>
                    <a:pt x="8473" y="2181"/>
                    <a:pt x="9245" y="2877"/>
                  </a:cubicBezTo>
                  <a:cubicBezTo>
                    <a:pt x="10017" y="3573"/>
                    <a:pt x="10821" y="4268"/>
                    <a:pt x="11386" y="4557"/>
                  </a:cubicBezTo>
                  <a:cubicBezTo>
                    <a:pt x="11950" y="4846"/>
                    <a:pt x="12044" y="4702"/>
                    <a:pt x="12138" y="4557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 flipH="1">
              <a:off x="872" y="2347"/>
              <a:ext cx="1306" cy="168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915" y="2340"/>
              <a:ext cx="1273" cy="168"/>
            </a:xfrm>
            <a:custGeom>
              <a:avLst/>
              <a:gdLst>
                <a:gd name="T0" fmla="*/ 1335 w 1335"/>
                <a:gd name="T1" fmla="*/ 117 h 182"/>
                <a:gd name="T2" fmla="*/ 1079 w 1335"/>
                <a:gd name="T3" fmla="*/ 165 h 182"/>
                <a:gd name="T4" fmla="*/ 822 w 1335"/>
                <a:gd name="T5" fmla="*/ 13 h 182"/>
                <a:gd name="T6" fmla="*/ 536 w 1335"/>
                <a:gd name="T7" fmla="*/ 155 h 182"/>
                <a:gd name="T8" fmla="*/ 271 w 1335"/>
                <a:gd name="T9" fmla="*/ 3 h 182"/>
                <a:gd name="T10" fmla="*/ 0 w 1335"/>
                <a:gd name="T11" fmla="*/ 165 h 182"/>
                <a:gd name="connsiteX0" fmla="*/ 9538 w 9538"/>
                <a:gd name="connsiteY0" fmla="*/ 7379 h 9224"/>
                <a:gd name="connsiteX1" fmla="*/ 8082 w 9538"/>
                <a:gd name="connsiteY1" fmla="*/ 8904 h 9224"/>
                <a:gd name="connsiteX2" fmla="*/ 6157 w 9538"/>
                <a:gd name="connsiteY2" fmla="*/ 552 h 9224"/>
                <a:gd name="connsiteX3" fmla="*/ 4015 w 9538"/>
                <a:gd name="connsiteY3" fmla="*/ 8354 h 9224"/>
                <a:gd name="connsiteX4" fmla="*/ 2030 w 9538"/>
                <a:gd name="connsiteY4" fmla="*/ 3 h 9224"/>
                <a:gd name="connsiteX5" fmla="*/ 0 w 9538"/>
                <a:gd name="connsiteY5" fmla="*/ 8904 h 9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38" h="9224">
                  <a:moveTo>
                    <a:pt x="9538" y="7379"/>
                  </a:moveTo>
                  <a:cubicBezTo>
                    <a:pt x="9216" y="7818"/>
                    <a:pt x="8646" y="10042"/>
                    <a:pt x="8082" y="8904"/>
                  </a:cubicBezTo>
                  <a:cubicBezTo>
                    <a:pt x="7519" y="7766"/>
                    <a:pt x="6831" y="662"/>
                    <a:pt x="6157" y="552"/>
                  </a:cubicBezTo>
                  <a:cubicBezTo>
                    <a:pt x="5483" y="387"/>
                    <a:pt x="4697" y="8519"/>
                    <a:pt x="4015" y="8354"/>
                  </a:cubicBezTo>
                  <a:cubicBezTo>
                    <a:pt x="3326" y="8245"/>
                    <a:pt x="2704" y="-162"/>
                    <a:pt x="2030" y="3"/>
                  </a:cubicBezTo>
                  <a:cubicBezTo>
                    <a:pt x="1363" y="113"/>
                    <a:pt x="345" y="7365"/>
                    <a:pt x="0" y="8904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3546837" y="2124389"/>
            <a:ext cx="2804885" cy="2553322"/>
            <a:chOff x="4411980" y="4232215"/>
            <a:chExt cx="2804885" cy="2553322"/>
          </a:xfrm>
          <a:noFill/>
        </p:grpSpPr>
        <p:grpSp>
          <p:nvGrpSpPr>
            <p:cNvPr id="139" name="Group 138"/>
            <p:cNvGrpSpPr/>
            <p:nvPr/>
          </p:nvGrpSpPr>
          <p:grpSpPr>
            <a:xfrm>
              <a:off x="4411980" y="423221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239" name="Oval 238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Oval 239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Oval 240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Oval 241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Oval 242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Oval 243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Oval 244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Oval 245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Oval 246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Oval 247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0" name="Group 139"/>
            <p:cNvGrpSpPr/>
            <p:nvPr/>
          </p:nvGrpSpPr>
          <p:grpSpPr>
            <a:xfrm>
              <a:off x="4411980" y="447478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229" name="Oval 228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Oval 229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Oval 230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2" name="Oval 231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3" name="Oval 232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4" name="Oval 233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5" name="Oval 234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6" name="Oval 235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7" name="Oval 236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8" name="Oval 237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1" name="Group 140"/>
            <p:cNvGrpSpPr/>
            <p:nvPr/>
          </p:nvGrpSpPr>
          <p:grpSpPr>
            <a:xfrm>
              <a:off x="4411980" y="471735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219" name="Oval 218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Oval 219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Oval 220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Oval 221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Oval 222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Oval 223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Oval 224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Oval 225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Oval 226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Oval 227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2" name="Group 141"/>
            <p:cNvGrpSpPr/>
            <p:nvPr/>
          </p:nvGrpSpPr>
          <p:grpSpPr>
            <a:xfrm>
              <a:off x="4411980" y="495992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209" name="Oval 208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Oval 209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Oval 210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Oval 211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Oval 212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Oval 213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Oval 214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Oval 215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Oval 216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Oval 217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3" name="Group 142"/>
            <p:cNvGrpSpPr/>
            <p:nvPr/>
          </p:nvGrpSpPr>
          <p:grpSpPr>
            <a:xfrm>
              <a:off x="4411980" y="520249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199" name="Oval 198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Oval 199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Oval 200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Oval 201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Oval 202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Oval 203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Oval 204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Oval 205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Oval 206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Oval 207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4" name="Group 143"/>
            <p:cNvGrpSpPr/>
            <p:nvPr/>
          </p:nvGrpSpPr>
          <p:grpSpPr>
            <a:xfrm>
              <a:off x="4411980" y="544506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189" name="Oval 188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Oval 189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Oval 190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Oval 191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Oval 192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Oval 193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Oval 194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Oval 195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Oval 196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8" name="Oval 197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5" name="Group 144"/>
            <p:cNvGrpSpPr/>
            <p:nvPr/>
          </p:nvGrpSpPr>
          <p:grpSpPr>
            <a:xfrm>
              <a:off x="4411980" y="568763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179" name="Oval 178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Oval 179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Oval 180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Oval 181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Oval 182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Oval 183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Oval 184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Oval 185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Oval 186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Oval 187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6" name="Group 145"/>
            <p:cNvGrpSpPr/>
            <p:nvPr/>
          </p:nvGrpSpPr>
          <p:grpSpPr>
            <a:xfrm>
              <a:off x="4411980" y="593020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169" name="Oval 168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Oval 169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Oval 170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Oval 171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Oval 172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Oval 173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Oval 174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Oval 175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Oval 176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Oval 177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7" name="Group 146"/>
            <p:cNvGrpSpPr/>
            <p:nvPr/>
          </p:nvGrpSpPr>
          <p:grpSpPr>
            <a:xfrm>
              <a:off x="4411980" y="617277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159" name="Oval 158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Oval 159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Oval 160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Oval 161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Oval 163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Oval 164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Oval 165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Oval 166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Oval 167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8" name="Group 147"/>
            <p:cNvGrpSpPr/>
            <p:nvPr/>
          </p:nvGrpSpPr>
          <p:grpSpPr>
            <a:xfrm>
              <a:off x="4411980" y="641534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149" name="Oval 148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Oval 149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Oval 150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Oval 151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Oval 152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Oval 153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Oval 154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Oval 155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Oval 156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Oval 157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49" name="TextBox 248"/>
          <p:cNvSpPr txBox="1"/>
          <p:nvPr/>
        </p:nvSpPr>
        <p:spPr>
          <a:xfrm>
            <a:off x="6629400" y="2196035"/>
            <a:ext cx="14654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30°</a:t>
            </a:r>
            <a:endParaRPr lang="en-US" sz="6600" dirty="0"/>
          </a:p>
        </p:txBody>
      </p:sp>
      <p:sp>
        <p:nvSpPr>
          <p:cNvPr id="250" name="TextBox 249"/>
          <p:cNvSpPr txBox="1"/>
          <p:nvPr/>
        </p:nvSpPr>
        <p:spPr>
          <a:xfrm>
            <a:off x="3400741" y="4673003"/>
            <a:ext cx="32928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img_015000</a:t>
            </a:r>
            <a:endParaRPr lang="en-US" sz="4400" dirty="0"/>
          </a:p>
        </p:txBody>
      </p:sp>
      <p:sp>
        <p:nvSpPr>
          <p:cNvPr id="13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Painting with X-rays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71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/>
          <p:cNvSpPr>
            <a:spLocks noChangeAspect="1"/>
          </p:cNvSpPr>
          <p:nvPr/>
        </p:nvSpPr>
        <p:spPr bwMode="auto">
          <a:xfrm rot="10800000" flipH="1">
            <a:off x="3671881" y="3192641"/>
            <a:ext cx="2949506" cy="337512"/>
          </a:xfrm>
          <a:custGeom>
            <a:avLst/>
            <a:gdLst>
              <a:gd name="T0" fmla="*/ 2456 w 2552"/>
              <a:gd name="T1" fmla="*/ 512 h 1384"/>
              <a:gd name="T2" fmla="*/ 1208 w 2552"/>
              <a:gd name="T3" fmla="*/ 1280 h 1384"/>
              <a:gd name="T4" fmla="*/ 344 w 2552"/>
              <a:gd name="T5" fmla="*/ 1136 h 1384"/>
              <a:gd name="T6" fmla="*/ 8 w 2552"/>
              <a:gd name="T7" fmla="*/ 608 h 1384"/>
              <a:gd name="T8" fmla="*/ 296 w 2552"/>
              <a:gd name="T9" fmla="*/ 128 h 1384"/>
              <a:gd name="T10" fmla="*/ 1064 w 2552"/>
              <a:gd name="T11" fmla="*/ 32 h 1384"/>
              <a:gd name="T12" fmla="*/ 1688 w 2552"/>
              <a:gd name="T13" fmla="*/ 320 h 1384"/>
              <a:gd name="T14" fmla="*/ 2360 w 2552"/>
              <a:gd name="T15" fmla="*/ 560 h 1384"/>
              <a:gd name="T16" fmla="*/ 2552 w 2552"/>
              <a:gd name="T17" fmla="*/ 560 h 1384"/>
              <a:gd name="connsiteX0" fmla="*/ 10023 w 10399"/>
              <a:gd name="connsiteY0" fmla="*/ 3555 h 11423"/>
              <a:gd name="connsiteX1" fmla="*/ 5133 w 10399"/>
              <a:gd name="connsiteY1" fmla="*/ 9105 h 11423"/>
              <a:gd name="connsiteX2" fmla="*/ 381 w 10399"/>
              <a:gd name="connsiteY2" fmla="*/ 11208 h 11423"/>
              <a:gd name="connsiteX3" fmla="*/ 430 w 10399"/>
              <a:gd name="connsiteY3" fmla="*/ 4249 h 11423"/>
              <a:gd name="connsiteX4" fmla="*/ 1559 w 10399"/>
              <a:gd name="connsiteY4" fmla="*/ 781 h 11423"/>
              <a:gd name="connsiteX5" fmla="*/ 4568 w 10399"/>
              <a:gd name="connsiteY5" fmla="*/ 87 h 11423"/>
              <a:gd name="connsiteX6" fmla="*/ 7013 w 10399"/>
              <a:gd name="connsiteY6" fmla="*/ 2168 h 11423"/>
              <a:gd name="connsiteX7" fmla="*/ 9647 w 10399"/>
              <a:gd name="connsiteY7" fmla="*/ 3902 h 11423"/>
              <a:gd name="connsiteX8" fmla="*/ 10399 w 10399"/>
              <a:gd name="connsiteY8" fmla="*/ 3902 h 11423"/>
              <a:gd name="connsiteX0" fmla="*/ 10252 w 10628"/>
              <a:gd name="connsiteY0" fmla="*/ 5440 h 13308"/>
              <a:gd name="connsiteX1" fmla="*/ 5362 w 10628"/>
              <a:gd name="connsiteY1" fmla="*/ 10990 h 13308"/>
              <a:gd name="connsiteX2" fmla="*/ 610 w 10628"/>
              <a:gd name="connsiteY2" fmla="*/ 13093 h 13308"/>
              <a:gd name="connsiteX3" fmla="*/ 659 w 10628"/>
              <a:gd name="connsiteY3" fmla="*/ 6134 h 13308"/>
              <a:gd name="connsiteX4" fmla="*/ 233 w 10628"/>
              <a:gd name="connsiteY4" fmla="*/ 152 h 13308"/>
              <a:gd name="connsiteX5" fmla="*/ 4797 w 10628"/>
              <a:gd name="connsiteY5" fmla="*/ 1972 h 13308"/>
              <a:gd name="connsiteX6" fmla="*/ 7242 w 10628"/>
              <a:gd name="connsiteY6" fmla="*/ 4053 h 13308"/>
              <a:gd name="connsiteX7" fmla="*/ 9876 w 10628"/>
              <a:gd name="connsiteY7" fmla="*/ 5787 h 13308"/>
              <a:gd name="connsiteX8" fmla="*/ 10628 w 10628"/>
              <a:gd name="connsiteY8" fmla="*/ 5787 h 13308"/>
              <a:gd name="connsiteX0" fmla="*/ 11759 w 12135"/>
              <a:gd name="connsiteY0" fmla="*/ 5431 h 13310"/>
              <a:gd name="connsiteX1" fmla="*/ 6869 w 12135"/>
              <a:gd name="connsiteY1" fmla="*/ 10981 h 13310"/>
              <a:gd name="connsiteX2" fmla="*/ 2117 w 12135"/>
              <a:gd name="connsiteY2" fmla="*/ 13084 h 13310"/>
              <a:gd name="connsiteX3" fmla="*/ 3 w 12135"/>
              <a:gd name="connsiteY3" fmla="*/ 5945 h 13310"/>
              <a:gd name="connsiteX4" fmla="*/ 1740 w 12135"/>
              <a:gd name="connsiteY4" fmla="*/ 143 h 13310"/>
              <a:gd name="connsiteX5" fmla="*/ 6304 w 12135"/>
              <a:gd name="connsiteY5" fmla="*/ 1963 h 13310"/>
              <a:gd name="connsiteX6" fmla="*/ 8749 w 12135"/>
              <a:gd name="connsiteY6" fmla="*/ 4044 h 13310"/>
              <a:gd name="connsiteX7" fmla="*/ 11383 w 12135"/>
              <a:gd name="connsiteY7" fmla="*/ 5778 h 13310"/>
              <a:gd name="connsiteX8" fmla="*/ 12135 w 12135"/>
              <a:gd name="connsiteY8" fmla="*/ 5778 h 13310"/>
              <a:gd name="connsiteX0" fmla="*/ 11760 w 12136"/>
              <a:gd name="connsiteY0" fmla="*/ 5806 h 13685"/>
              <a:gd name="connsiteX1" fmla="*/ 6870 w 12136"/>
              <a:gd name="connsiteY1" fmla="*/ 11356 h 13685"/>
              <a:gd name="connsiteX2" fmla="*/ 2118 w 12136"/>
              <a:gd name="connsiteY2" fmla="*/ 13459 h 13685"/>
              <a:gd name="connsiteX3" fmla="*/ 4 w 12136"/>
              <a:gd name="connsiteY3" fmla="*/ 6320 h 13685"/>
              <a:gd name="connsiteX4" fmla="*/ 1741 w 12136"/>
              <a:gd name="connsiteY4" fmla="*/ 518 h 13685"/>
              <a:gd name="connsiteX5" fmla="*/ 6950 w 12136"/>
              <a:gd name="connsiteY5" fmla="*/ 722 h 13685"/>
              <a:gd name="connsiteX6" fmla="*/ 8750 w 12136"/>
              <a:gd name="connsiteY6" fmla="*/ 4419 h 13685"/>
              <a:gd name="connsiteX7" fmla="*/ 11384 w 12136"/>
              <a:gd name="connsiteY7" fmla="*/ 6153 h 13685"/>
              <a:gd name="connsiteX8" fmla="*/ 12136 w 12136"/>
              <a:gd name="connsiteY8" fmla="*/ 6153 h 13685"/>
              <a:gd name="connsiteX0" fmla="*/ 11760 w 12136"/>
              <a:gd name="connsiteY0" fmla="*/ 5770 h 13649"/>
              <a:gd name="connsiteX1" fmla="*/ 6870 w 12136"/>
              <a:gd name="connsiteY1" fmla="*/ 11320 h 13649"/>
              <a:gd name="connsiteX2" fmla="*/ 2118 w 12136"/>
              <a:gd name="connsiteY2" fmla="*/ 13423 h 13649"/>
              <a:gd name="connsiteX3" fmla="*/ 4 w 12136"/>
              <a:gd name="connsiteY3" fmla="*/ 6284 h 13649"/>
              <a:gd name="connsiteX4" fmla="*/ 1741 w 12136"/>
              <a:gd name="connsiteY4" fmla="*/ 482 h 13649"/>
              <a:gd name="connsiteX5" fmla="*/ 6950 w 12136"/>
              <a:gd name="connsiteY5" fmla="*/ 686 h 13649"/>
              <a:gd name="connsiteX6" fmla="*/ 9547 w 12136"/>
              <a:gd name="connsiteY6" fmla="*/ 3575 h 13649"/>
              <a:gd name="connsiteX7" fmla="*/ 11384 w 12136"/>
              <a:gd name="connsiteY7" fmla="*/ 6117 h 13649"/>
              <a:gd name="connsiteX8" fmla="*/ 12136 w 12136"/>
              <a:gd name="connsiteY8" fmla="*/ 6117 h 13649"/>
              <a:gd name="connsiteX0" fmla="*/ 11760 w 12136"/>
              <a:gd name="connsiteY0" fmla="*/ 5770 h 13749"/>
              <a:gd name="connsiteX1" fmla="*/ 7401 w 12136"/>
              <a:gd name="connsiteY1" fmla="*/ 11859 h 13749"/>
              <a:gd name="connsiteX2" fmla="*/ 2118 w 12136"/>
              <a:gd name="connsiteY2" fmla="*/ 13423 h 13749"/>
              <a:gd name="connsiteX3" fmla="*/ 4 w 12136"/>
              <a:gd name="connsiteY3" fmla="*/ 6284 h 13749"/>
              <a:gd name="connsiteX4" fmla="*/ 1741 w 12136"/>
              <a:gd name="connsiteY4" fmla="*/ 482 h 13749"/>
              <a:gd name="connsiteX5" fmla="*/ 6950 w 12136"/>
              <a:gd name="connsiteY5" fmla="*/ 686 h 13749"/>
              <a:gd name="connsiteX6" fmla="*/ 9547 w 12136"/>
              <a:gd name="connsiteY6" fmla="*/ 3575 h 13749"/>
              <a:gd name="connsiteX7" fmla="*/ 11384 w 12136"/>
              <a:gd name="connsiteY7" fmla="*/ 6117 h 13749"/>
              <a:gd name="connsiteX8" fmla="*/ 12136 w 12136"/>
              <a:gd name="connsiteY8" fmla="*/ 6117 h 13749"/>
              <a:gd name="connsiteX0" fmla="*/ 11762 w 12138"/>
              <a:gd name="connsiteY0" fmla="*/ 5770 h 12436"/>
              <a:gd name="connsiteX1" fmla="*/ 7403 w 12138"/>
              <a:gd name="connsiteY1" fmla="*/ 11859 h 12436"/>
              <a:gd name="connsiteX2" fmla="*/ 2211 w 12138"/>
              <a:gd name="connsiteY2" fmla="*/ 11555 h 12436"/>
              <a:gd name="connsiteX3" fmla="*/ 6 w 12138"/>
              <a:gd name="connsiteY3" fmla="*/ 6284 h 12436"/>
              <a:gd name="connsiteX4" fmla="*/ 1743 w 12138"/>
              <a:gd name="connsiteY4" fmla="*/ 482 h 12436"/>
              <a:gd name="connsiteX5" fmla="*/ 6952 w 12138"/>
              <a:gd name="connsiteY5" fmla="*/ 686 h 12436"/>
              <a:gd name="connsiteX6" fmla="*/ 9549 w 12138"/>
              <a:gd name="connsiteY6" fmla="*/ 3575 h 12436"/>
              <a:gd name="connsiteX7" fmla="*/ 11386 w 12138"/>
              <a:gd name="connsiteY7" fmla="*/ 6117 h 12436"/>
              <a:gd name="connsiteX8" fmla="*/ 12138 w 12138"/>
              <a:gd name="connsiteY8" fmla="*/ 6117 h 12436"/>
              <a:gd name="connsiteX0" fmla="*/ 11762 w 12138"/>
              <a:gd name="connsiteY0" fmla="*/ 5770 h 12036"/>
              <a:gd name="connsiteX1" fmla="*/ 7251 w 12138"/>
              <a:gd name="connsiteY1" fmla="*/ 11140 h 12036"/>
              <a:gd name="connsiteX2" fmla="*/ 2211 w 12138"/>
              <a:gd name="connsiteY2" fmla="*/ 11555 h 12036"/>
              <a:gd name="connsiteX3" fmla="*/ 6 w 12138"/>
              <a:gd name="connsiteY3" fmla="*/ 6284 h 12036"/>
              <a:gd name="connsiteX4" fmla="*/ 1743 w 12138"/>
              <a:gd name="connsiteY4" fmla="*/ 482 h 12036"/>
              <a:gd name="connsiteX5" fmla="*/ 6952 w 12138"/>
              <a:gd name="connsiteY5" fmla="*/ 686 h 12036"/>
              <a:gd name="connsiteX6" fmla="*/ 9549 w 12138"/>
              <a:gd name="connsiteY6" fmla="*/ 3575 h 12036"/>
              <a:gd name="connsiteX7" fmla="*/ 11386 w 12138"/>
              <a:gd name="connsiteY7" fmla="*/ 6117 h 12036"/>
              <a:gd name="connsiteX8" fmla="*/ 12138 w 12138"/>
              <a:gd name="connsiteY8" fmla="*/ 6117 h 12036"/>
              <a:gd name="connsiteX0" fmla="*/ 11762 w 12138"/>
              <a:gd name="connsiteY0" fmla="*/ 5468 h 11734"/>
              <a:gd name="connsiteX1" fmla="*/ 7251 w 12138"/>
              <a:gd name="connsiteY1" fmla="*/ 10838 h 11734"/>
              <a:gd name="connsiteX2" fmla="*/ 2211 w 12138"/>
              <a:gd name="connsiteY2" fmla="*/ 11253 h 11734"/>
              <a:gd name="connsiteX3" fmla="*/ 6 w 12138"/>
              <a:gd name="connsiteY3" fmla="*/ 5982 h 11734"/>
              <a:gd name="connsiteX4" fmla="*/ 1743 w 12138"/>
              <a:gd name="connsiteY4" fmla="*/ 180 h 11734"/>
              <a:gd name="connsiteX5" fmla="*/ 6755 w 12138"/>
              <a:gd name="connsiteY5" fmla="*/ 1641 h 11734"/>
              <a:gd name="connsiteX6" fmla="*/ 9549 w 12138"/>
              <a:gd name="connsiteY6" fmla="*/ 3273 h 11734"/>
              <a:gd name="connsiteX7" fmla="*/ 11386 w 12138"/>
              <a:gd name="connsiteY7" fmla="*/ 5815 h 11734"/>
              <a:gd name="connsiteX8" fmla="*/ 12138 w 12138"/>
              <a:gd name="connsiteY8" fmla="*/ 5815 h 11734"/>
              <a:gd name="connsiteX0" fmla="*/ 11762 w 12138"/>
              <a:gd name="connsiteY0" fmla="*/ 5478 h 11744"/>
              <a:gd name="connsiteX1" fmla="*/ 7251 w 12138"/>
              <a:gd name="connsiteY1" fmla="*/ 10848 h 11744"/>
              <a:gd name="connsiteX2" fmla="*/ 2211 w 12138"/>
              <a:gd name="connsiteY2" fmla="*/ 11263 h 11744"/>
              <a:gd name="connsiteX3" fmla="*/ 6 w 12138"/>
              <a:gd name="connsiteY3" fmla="*/ 5992 h 11744"/>
              <a:gd name="connsiteX4" fmla="*/ 1743 w 12138"/>
              <a:gd name="connsiteY4" fmla="*/ 190 h 11744"/>
              <a:gd name="connsiteX5" fmla="*/ 6755 w 12138"/>
              <a:gd name="connsiteY5" fmla="*/ 1651 h 11744"/>
              <a:gd name="connsiteX6" fmla="*/ 9245 w 12138"/>
              <a:gd name="connsiteY6" fmla="*/ 4145 h 11744"/>
              <a:gd name="connsiteX7" fmla="*/ 11386 w 12138"/>
              <a:gd name="connsiteY7" fmla="*/ 5825 h 11744"/>
              <a:gd name="connsiteX8" fmla="*/ 12138 w 12138"/>
              <a:gd name="connsiteY8" fmla="*/ 5825 h 11744"/>
              <a:gd name="connsiteX0" fmla="*/ 11762 w 12138"/>
              <a:gd name="connsiteY0" fmla="*/ 4210 h 10476"/>
              <a:gd name="connsiteX1" fmla="*/ 7251 w 12138"/>
              <a:gd name="connsiteY1" fmla="*/ 9580 h 10476"/>
              <a:gd name="connsiteX2" fmla="*/ 2211 w 12138"/>
              <a:gd name="connsiteY2" fmla="*/ 9995 h 10476"/>
              <a:gd name="connsiteX3" fmla="*/ 6 w 12138"/>
              <a:gd name="connsiteY3" fmla="*/ 4724 h 10476"/>
              <a:gd name="connsiteX4" fmla="*/ 1713 w 12138"/>
              <a:gd name="connsiteY4" fmla="*/ 466 h 10476"/>
              <a:gd name="connsiteX5" fmla="*/ 6755 w 12138"/>
              <a:gd name="connsiteY5" fmla="*/ 383 h 10476"/>
              <a:gd name="connsiteX6" fmla="*/ 9245 w 12138"/>
              <a:gd name="connsiteY6" fmla="*/ 2877 h 10476"/>
              <a:gd name="connsiteX7" fmla="*/ 11386 w 12138"/>
              <a:gd name="connsiteY7" fmla="*/ 4557 h 10476"/>
              <a:gd name="connsiteX8" fmla="*/ 12138 w 12138"/>
              <a:gd name="connsiteY8" fmla="*/ 4557 h 10476"/>
              <a:gd name="connsiteX0" fmla="*/ 11762 w 11762"/>
              <a:gd name="connsiteY0" fmla="*/ 4210 h 10476"/>
              <a:gd name="connsiteX1" fmla="*/ 7251 w 11762"/>
              <a:gd name="connsiteY1" fmla="*/ 9580 h 10476"/>
              <a:gd name="connsiteX2" fmla="*/ 2211 w 11762"/>
              <a:gd name="connsiteY2" fmla="*/ 9995 h 10476"/>
              <a:gd name="connsiteX3" fmla="*/ 6 w 11762"/>
              <a:gd name="connsiteY3" fmla="*/ 4724 h 10476"/>
              <a:gd name="connsiteX4" fmla="*/ 1713 w 11762"/>
              <a:gd name="connsiteY4" fmla="*/ 466 h 10476"/>
              <a:gd name="connsiteX5" fmla="*/ 6755 w 11762"/>
              <a:gd name="connsiteY5" fmla="*/ 383 h 10476"/>
              <a:gd name="connsiteX6" fmla="*/ 9245 w 11762"/>
              <a:gd name="connsiteY6" fmla="*/ 2877 h 10476"/>
              <a:gd name="connsiteX7" fmla="*/ 11386 w 11762"/>
              <a:gd name="connsiteY7" fmla="*/ 4557 h 10476"/>
              <a:gd name="connsiteX0" fmla="*/ 11762 w 11762"/>
              <a:gd name="connsiteY0" fmla="*/ 4210 h 10476"/>
              <a:gd name="connsiteX1" fmla="*/ 7251 w 11762"/>
              <a:gd name="connsiteY1" fmla="*/ 9580 h 10476"/>
              <a:gd name="connsiteX2" fmla="*/ 2211 w 11762"/>
              <a:gd name="connsiteY2" fmla="*/ 9995 h 10476"/>
              <a:gd name="connsiteX3" fmla="*/ 6 w 11762"/>
              <a:gd name="connsiteY3" fmla="*/ 4724 h 10476"/>
              <a:gd name="connsiteX4" fmla="*/ 1713 w 11762"/>
              <a:gd name="connsiteY4" fmla="*/ 466 h 10476"/>
              <a:gd name="connsiteX5" fmla="*/ 6755 w 11762"/>
              <a:gd name="connsiteY5" fmla="*/ 383 h 10476"/>
              <a:gd name="connsiteX6" fmla="*/ 9245 w 11762"/>
              <a:gd name="connsiteY6" fmla="*/ 2877 h 10476"/>
              <a:gd name="connsiteX0" fmla="*/ 11762 w 11762"/>
              <a:gd name="connsiteY0" fmla="*/ 4210 h 10476"/>
              <a:gd name="connsiteX1" fmla="*/ 7251 w 11762"/>
              <a:gd name="connsiteY1" fmla="*/ 9580 h 10476"/>
              <a:gd name="connsiteX2" fmla="*/ 2211 w 11762"/>
              <a:gd name="connsiteY2" fmla="*/ 9995 h 10476"/>
              <a:gd name="connsiteX3" fmla="*/ 6 w 11762"/>
              <a:gd name="connsiteY3" fmla="*/ 4724 h 10476"/>
              <a:gd name="connsiteX4" fmla="*/ 1713 w 11762"/>
              <a:gd name="connsiteY4" fmla="*/ 466 h 10476"/>
              <a:gd name="connsiteX5" fmla="*/ 6755 w 11762"/>
              <a:gd name="connsiteY5" fmla="*/ 383 h 10476"/>
              <a:gd name="connsiteX0" fmla="*/ 11762 w 11762"/>
              <a:gd name="connsiteY0" fmla="*/ 3744 h 10010"/>
              <a:gd name="connsiteX1" fmla="*/ 7251 w 11762"/>
              <a:gd name="connsiteY1" fmla="*/ 9114 h 10010"/>
              <a:gd name="connsiteX2" fmla="*/ 2211 w 11762"/>
              <a:gd name="connsiteY2" fmla="*/ 9529 h 10010"/>
              <a:gd name="connsiteX3" fmla="*/ 6 w 11762"/>
              <a:gd name="connsiteY3" fmla="*/ 4258 h 10010"/>
              <a:gd name="connsiteX4" fmla="*/ 1713 w 11762"/>
              <a:gd name="connsiteY4" fmla="*/ 0 h 10010"/>
              <a:gd name="connsiteX0" fmla="*/ 11756 w 11756"/>
              <a:gd name="connsiteY0" fmla="*/ 0 h 6266"/>
              <a:gd name="connsiteX1" fmla="*/ 7245 w 11756"/>
              <a:gd name="connsiteY1" fmla="*/ 5370 h 6266"/>
              <a:gd name="connsiteX2" fmla="*/ 2205 w 11756"/>
              <a:gd name="connsiteY2" fmla="*/ 5785 h 6266"/>
              <a:gd name="connsiteX3" fmla="*/ 0 w 11756"/>
              <a:gd name="connsiteY3" fmla="*/ 514 h 6266"/>
              <a:gd name="connsiteX0" fmla="*/ 10000 w 10000"/>
              <a:gd name="connsiteY0" fmla="*/ 0 h 9309"/>
              <a:gd name="connsiteX1" fmla="*/ 6111 w 10000"/>
              <a:gd name="connsiteY1" fmla="*/ 4733 h 9309"/>
              <a:gd name="connsiteX2" fmla="*/ 1876 w 10000"/>
              <a:gd name="connsiteY2" fmla="*/ 9232 h 9309"/>
              <a:gd name="connsiteX3" fmla="*/ 0 w 10000"/>
              <a:gd name="connsiteY3" fmla="*/ 820 h 9309"/>
              <a:gd name="connsiteX0" fmla="*/ 10000 w 10000"/>
              <a:gd name="connsiteY0" fmla="*/ 0 h 9968"/>
              <a:gd name="connsiteX1" fmla="*/ 6111 w 10000"/>
              <a:gd name="connsiteY1" fmla="*/ 5084 h 9968"/>
              <a:gd name="connsiteX2" fmla="*/ 2031 w 10000"/>
              <a:gd name="connsiteY2" fmla="*/ 4586 h 9968"/>
              <a:gd name="connsiteX3" fmla="*/ 1876 w 10000"/>
              <a:gd name="connsiteY3" fmla="*/ 9917 h 9968"/>
              <a:gd name="connsiteX4" fmla="*/ 0 w 10000"/>
              <a:gd name="connsiteY4" fmla="*/ 881 h 9968"/>
              <a:gd name="connsiteX0" fmla="*/ 10000 w 10000"/>
              <a:gd name="connsiteY0" fmla="*/ 0 h 5467"/>
              <a:gd name="connsiteX1" fmla="*/ 6111 w 10000"/>
              <a:gd name="connsiteY1" fmla="*/ 5100 h 5467"/>
              <a:gd name="connsiteX2" fmla="*/ 2031 w 10000"/>
              <a:gd name="connsiteY2" fmla="*/ 4601 h 5467"/>
              <a:gd name="connsiteX3" fmla="*/ 0 w 10000"/>
              <a:gd name="connsiteY3" fmla="*/ 884 h 5467"/>
              <a:gd name="connsiteX0" fmla="*/ 10000 w 10000"/>
              <a:gd name="connsiteY0" fmla="*/ 0 h 10001"/>
              <a:gd name="connsiteX1" fmla="*/ 6111 w 10000"/>
              <a:gd name="connsiteY1" fmla="*/ 9329 h 10001"/>
              <a:gd name="connsiteX2" fmla="*/ 2031 w 10000"/>
              <a:gd name="connsiteY2" fmla="*/ 8416 h 10001"/>
              <a:gd name="connsiteX3" fmla="*/ 0 w 10000"/>
              <a:gd name="connsiteY3" fmla="*/ 1617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0001">
                <a:moveTo>
                  <a:pt x="10000" y="0"/>
                </a:moveTo>
                <a:cubicBezTo>
                  <a:pt x="8338" y="4273"/>
                  <a:pt x="7439" y="7928"/>
                  <a:pt x="6111" y="9329"/>
                </a:cubicBezTo>
                <a:cubicBezTo>
                  <a:pt x="4783" y="10732"/>
                  <a:pt x="3050" y="9702"/>
                  <a:pt x="2031" y="8416"/>
                </a:cubicBezTo>
                <a:cubicBezTo>
                  <a:pt x="1013" y="7130"/>
                  <a:pt x="423" y="3033"/>
                  <a:pt x="0" y="1617"/>
                </a:cubicBezTo>
              </a:path>
            </a:pathLst>
          </a:custGeom>
          <a:noFill/>
          <a:ln w="1778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Freeform 3"/>
          <p:cNvSpPr>
            <a:spLocks/>
          </p:cNvSpPr>
          <p:nvPr/>
        </p:nvSpPr>
        <p:spPr bwMode="auto">
          <a:xfrm rot="13660949">
            <a:off x="4143610" y="2618374"/>
            <a:ext cx="1488075" cy="1492649"/>
          </a:xfrm>
          <a:custGeom>
            <a:avLst/>
            <a:gdLst>
              <a:gd name="T0" fmla="*/ 0 w 918"/>
              <a:gd name="T1" fmla="*/ 938 h 938"/>
              <a:gd name="T2" fmla="*/ 222 w 918"/>
              <a:gd name="T3" fmla="*/ 108 h 938"/>
              <a:gd name="T4" fmla="*/ 258 w 918"/>
              <a:gd name="T5" fmla="*/ 84 h 938"/>
              <a:gd name="T6" fmla="*/ 316 w 918"/>
              <a:gd name="T7" fmla="*/ 54 h 938"/>
              <a:gd name="T8" fmla="*/ 386 w 918"/>
              <a:gd name="T9" fmla="*/ 26 h 938"/>
              <a:gd name="T10" fmla="*/ 466 w 918"/>
              <a:gd name="T11" fmla="*/ 8 h 938"/>
              <a:gd name="T12" fmla="*/ 550 w 918"/>
              <a:gd name="T13" fmla="*/ 0 h 938"/>
              <a:gd name="T14" fmla="*/ 650 w 918"/>
              <a:gd name="T15" fmla="*/ 2 h 938"/>
              <a:gd name="T16" fmla="*/ 726 w 918"/>
              <a:gd name="T17" fmla="*/ 12 h 938"/>
              <a:gd name="T18" fmla="*/ 788 w 918"/>
              <a:gd name="T19" fmla="*/ 30 h 938"/>
              <a:gd name="T20" fmla="*/ 824 w 918"/>
              <a:gd name="T21" fmla="*/ 56 h 938"/>
              <a:gd name="T22" fmla="*/ 862 w 918"/>
              <a:gd name="T23" fmla="*/ 88 h 938"/>
              <a:gd name="T24" fmla="*/ 890 w 918"/>
              <a:gd name="T25" fmla="*/ 126 h 938"/>
              <a:gd name="T26" fmla="*/ 918 w 918"/>
              <a:gd name="T27" fmla="*/ 164 h 938"/>
              <a:gd name="T28" fmla="*/ 798 w 918"/>
              <a:gd name="T29" fmla="*/ 614 h 938"/>
              <a:gd name="T30" fmla="*/ 648 w 918"/>
              <a:gd name="T31" fmla="*/ 684 h 938"/>
              <a:gd name="T32" fmla="*/ 512 w 918"/>
              <a:gd name="T33" fmla="*/ 744 h 938"/>
              <a:gd name="T34" fmla="*/ 358 w 918"/>
              <a:gd name="T35" fmla="*/ 806 h 938"/>
              <a:gd name="T36" fmla="*/ 174 w 918"/>
              <a:gd name="T37" fmla="*/ 878 h 938"/>
              <a:gd name="T38" fmla="*/ 58 w 918"/>
              <a:gd name="T39" fmla="*/ 916 h 938"/>
              <a:gd name="T40" fmla="*/ 0 w 918"/>
              <a:gd name="T41" fmla="*/ 938 h 938"/>
              <a:gd name="connsiteX0" fmla="*/ 0 w 10000"/>
              <a:gd name="connsiteY0" fmla="*/ 10000 h 10000"/>
              <a:gd name="connsiteX1" fmla="*/ 2418 w 10000"/>
              <a:gd name="connsiteY1" fmla="*/ 1151 h 10000"/>
              <a:gd name="connsiteX2" fmla="*/ 2810 w 10000"/>
              <a:gd name="connsiteY2" fmla="*/ 896 h 10000"/>
              <a:gd name="connsiteX3" fmla="*/ 3442 w 10000"/>
              <a:gd name="connsiteY3" fmla="*/ 576 h 10000"/>
              <a:gd name="connsiteX4" fmla="*/ 4205 w 10000"/>
              <a:gd name="connsiteY4" fmla="*/ 277 h 10000"/>
              <a:gd name="connsiteX5" fmla="*/ 5076 w 10000"/>
              <a:gd name="connsiteY5" fmla="*/ 85 h 10000"/>
              <a:gd name="connsiteX6" fmla="*/ 5991 w 10000"/>
              <a:gd name="connsiteY6" fmla="*/ 0 h 10000"/>
              <a:gd name="connsiteX7" fmla="*/ 7081 w 10000"/>
              <a:gd name="connsiteY7" fmla="*/ 21 h 10000"/>
              <a:gd name="connsiteX8" fmla="*/ 7908 w 10000"/>
              <a:gd name="connsiteY8" fmla="*/ 128 h 10000"/>
              <a:gd name="connsiteX9" fmla="*/ 8584 w 10000"/>
              <a:gd name="connsiteY9" fmla="*/ 320 h 10000"/>
              <a:gd name="connsiteX10" fmla="*/ 8976 w 10000"/>
              <a:gd name="connsiteY10" fmla="*/ 597 h 10000"/>
              <a:gd name="connsiteX11" fmla="*/ 9390 w 10000"/>
              <a:gd name="connsiteY11" fmla="*/ 938 h 10000"/>
              <a:gd name="connsiteX12" fmla="*/ 9695 w 10000"/>
              <a:gd name="connsiteY12" fmla="*/ 1343 h 10000"/>
              <a:gd name="connsiteX13" fmla="*/ 10000 w 10000"/>
              <a:gd name="connsiteY13" fmla="*/ 1748 h 10000"/>
              <a:gd name="connsiteX14" fmla="*/ 8693 w 10000"/>
              <a:gd name="connsiteY14" fmla="*/ 6546 h 10000"/>
              <a:gd name="connsiteX15" fmla="*/ 7074 w 10000"/>
              <a:gd name="connsiteY15" fmla="*/ 7998 h 10000"/>
              <a:gd name="connsiteX16" fmla="*/ 5577 w 10000"/>
              <a:gd name="connsiteY16" fmla="*/ 7932 h 10000"/>
              <a:gd name="connsiteX17" fmla="*/ 3900 w 10000"/>
              <a:gd name="connsiteY17" fmla="*/ 8593 h 10000"/>
              <a:gd name="connsiteX18" fmla="*/ 1895 w 10000"/>
              <a:gd name="connsiteY18" fmla="*/ 9360 h 10000"/>
              <a:gd name="connsiteX19" fmla="*/ 632 w 10000"/>
              <a:gd name="connsiteY19" fmla="*/ 9765 h 10000"/>
              <a:gd name="connsiteX20" fmla="*/ 0 w 10000"/>
              <a:gd name="connsiteY20" fmla="*/ 10000 h 10000"/>
              <a:gd name="connsiteX0" fmla="*/ 0 w 10000"/>
              <a:gd name="connsiteY0" fmla="*/ 10000 h 10000"/>
              <a:gd name="connsiteX1" fmla="*/ 2418 w 10000"/>
              <a:gd name="connsiteY1" fmla="*/ 1151 h 10000"/>
              <a:gd name="connsiteX2" fmla="*/ 2810 w 10000"/>
              <a:gd name="connsiteY2" fmla="*/ 896 h 10000"/>
              <a:gd name="connsiteX3" fmla="*/ 3442 w 10000"/>
              <a:gd name="connsiteY3" fmla="*/ 576 h 10000"/>
              <a:gd name="connsiteX4" fmla="*/ 4205 w 10000"/>
              <a:gd name="connsiteY4" fmla="*/ 277 h 10000"/>
              <a:gd name="connsiteX5" fmla="*/ 5076 w 10000"/>
              <a:gd name="connsiteY5" fmla="*/ 85 h 10000"/>
              <a:gd name="connsiteX6" fmla="*/ 5991 w 10000"/>
              <a:gd name="connsiteY6" fmla="*/ 0 h 10000"/>
              <a:gd name="connsiteX7" fmla="*/ 7081 w 10000"/>
              <a:gd name="connsiteY7" fmla="*/ 21 h 10000"/>
              <a:gd name="connsiteX8" fmla="*/ 7908 w 10000"/>
              <a:gd name="connsiteY8" fmla="*/ 128 h 10000"/>
              <a:gd name="connsiteX9" fmla="*/ 8584 w 10000"/>
              <a:gd name="connsiteY9" fmla="*/ 320 h 10000"/>
              <a:gd name="connsiteX10" fmla="*/ 8976 w 10000"/>
              <a:gd name="connsiteY10" fmla="*/ 597 h 10000"/>
              <a:gd name="connsiteX11" fmla="*/ 9390 w 10000"/>
              <a:gd name="connsiteY11" fmla="*/ 938 h 10000"/>
              <a:gd name="connsiteX12" fmla="*/ 9695 w 10000"/>
              <a:gd name="connsiteY12" fmla="*/ 1343 h 10000"/>
              <a:gd name="connsiteX13" fmla="*/ 10000 w 10000"/>
              <a:gd name="connsiteY13" fmla="*/ 1748 h 10000"/>
              <a:gd name="connsiteX14" fmla="*/ 8693 w 10000"/>
              <a:gd name="connsiteY14" fmla="*/ 6546 h 10000"/>
              <a:gd name="connsiteX15" fmla="*/ 7074 w 10000"/>
              <a:gd name="connsiteY15" fmla="*/ 7998 h 10000"/>
              <a:gd name="connsiteX16" fmla="*/ 5577 w 10000"/>
              <a:gd name="connsiteY16" fmla="*/ 7932 h 10000"/>
              <a:gd name="connsiteX17" fmla="*/ 3900 w 10000"/>
              <a:gd name="connsiteY17" fmla="*/ 8593 h 10000"/>
              <a:gd name="connsiteX18" fmla="*/ 2658 w 10000"/>
              <a:gd name="connsiteY18" fmla="*/ 9832 h 10000"/>
              <a:gd name="connsiteX19" fmla="*/ 632 w 10000"/>
              <a:gd name="connsiteY19" fmla="*/ 9765 h 10000"/>
              <a:gd name="connsiteX20" fmla="*/ 0 w 10000"/>
              <a:gd name="connsiteY20" fmla="*/ 10000 h 10000"/>
              <a:gd name="connsiteX0" fmla="*/ 0 w 10000"/>
              <a:gd name="connsiteY0" fmla="*/ 10000 h 10000"/>
              <a:gd name="connsiteX1" fmla="*/ 2418 w 10000"/>
              <a:gd name="connsiteY1" fmla="*/ 1151 h 10000"/>
              <a:gd name="connsiteX2" fmla="*/ 2810 w 10000"/>
              <a:gd name="connsiteY2" fmla="*/ 896 h 10000"/>
              <a:gd name="connsiteX3" fmla="*/ 3442 w 10000"/>
              <a:gd name="connsiteY3" fmla="*/ 576 h 10000"/>
              <a:gd name="connsiteX4" fmla="*/ 4205 w 10000"/>
              <a:gd name="connsiteY4" fmla="*/ 277 h 10000"/>
              <a:gd name="connsiteX5" fmla="*/ 5076 w 10000"/>
              <a:gd name="connsiteY5" fmla="*/ 85 h 10000"/>
              <a:gd name="connsiteX6" fmla="*/ 5991 w 10000"/>
              <a:gd name="connsiteY6" fmla="*/ 0 h 10000"/>
              <a:gd name="connsiteX7" fmla="*/ 7081 w 10000"/>
              <a:gd name="connsiteY7" fmla="*/ 21 h 10000"/>
              <a:gd name="connsiteX8" fmla="*/ 7908 w 10000"/>
              <a:gd name="connsiteY8" fmla="*/ 128 h 10000"/>
              <a:gd name="connsiteX9" fmla="*/ 8584 w 10000"/>
              <a:gd name="connsiteY9" fmla="*/ 320 h 10000"/>
              <a:gd name="connsiteX10" fmla="*/ 8976 w 10000"/>
              <a:gd name="connsiteY10" fmla="*/ 597 h 10000"/>
              <a:gd name="connsiteX11" fmla="*/ 9390 w 10000"/>
              <a:gd name="connsiteY11" fmla="*/ 938 h 10000"/>
              <a:gd name="connsiteX12" fmla="*/ 9695 w 10000"/>
              <a:gd name="connsiteY12" fmla="*/ 1343 h 10000"/>
              <a:gd name="connsiteX13" fmla="*/ 10000 w 10000"/>
              <a:gd name="connsiteY13" fmla="*/ 1748 h 10000"/>
              <a:gd name="connsiteX14" fmla="*/ 8693 w 10000"/>
              <a:gd name="connsiteY14" fmla="*/ 6546 h 10000"/>
              <a:gd name="connsiteX15" fmla="*/ 7074 w 10000"/>
              <a:gd name="connsiteY15" fmla="*/ 7998 h 10000"/>
              <a:gd name="connsiteX16" fmla="*/ 5577 w 10000"/>
              <a:gd name="connsiteY16" fmla="*/ 7932 h 10000"/>
              <a:gd name="connsiteX17" fmla="*/ 3900 w 10000"/>
              <a:gd name="connsiteY17" fmla="*/ 8593 h 10000"/>
              <a:gd name="connsiteX18" fmla="*/ 2658 w 10000"/>
              <a:gd name="connsiteY18" fmla="*/ 9832 h 10000"/>
              <a:gd name="connsiteX19" fmla="*/ 0 w 10000"/>
              <a:gd name="connsiteY19" fmla="*/ 10000 h 10000"/>
              <a:gd name="connsiteX0" fmla="*/ 0 w 10000"/>
              <a:gd name="connsiteY0" fmla="*/ 10000 h 10000"/>
              <a:gd name="connsiteX1" fmla="*/ 2418 w 10000"/>
              <a:gd name="connsiteY1" fmla="*/ 1151 h 10000"/>
              <a:gd name="connsiteX2" fmla="*/ 2810 w 10000"/>
              <a:gd name="connsiteY2" fmla="*/ 896 h 10000"/>
              <a:gd name="connsiteX3" fmla="*/ 3442 w 10000"/>
              <a:gd name="connsiteY3" fmla="*/ 576 h 10000"/>
              <a:gd name="connsiteX4" fmla="*/ 4205 w 10000"/>
              <a:gd name="connsiteY4" fmla="*/ 277 h 10000"/>
              <a:gd name="connsiteX5" fmla="*/ 5076 w 10000"/>
              <a:gd name="connsiteY5" fmla="*/ 85 h 10000"/>
              <a:gd name="connsiteX6" fmla="*/ 5991 w 10000"/>
              <a:gd name="connsiteY6" fmla="*/ 0 h 10000"/>
              <a:gd name="connsiteX7" fmla="*/ 7081 w 10000"/>
              <a:gd name="connsiteY7" fmla="*/ 21 h 10000"/>
              <a:gd name="connsiteX8" fmla="*/ 7908 w 10000"/>
              <a:gd name="connsiteY8" fmla="*/ 128 h 10000"/>
              <a:gd name="connsiteX9" fmla="*/ 8584 w 10000"/>
              <a:gd name="connsiteY9" fmla="*/ 320 h 10000"/>
              <a:gd name="connsiteX10" fmla="*/ 8976 w 10000"/>
              <a:gd name="connsiteY10" fmla="*/ 597 h 10000"/>
              <a:gd name="connsiteX11" fmla="*/ 9390 w 10000"/>
              <a:gd name="connsiteY11" fmla="*/ 938 h 10000"/>
              <a:gd name="connsiteX12" fmla="*/ 9695 w 10000"/>
              <a:gd name="connsiteY12" fmla="*/ 1343 h 10000"/>
              <a:gd name="connsiteX13" fmla="*/ 10000 w 10000"/>
              <a:gd name="connsiteY13" fmla="*/ 1748 h 10000"/>
              <a:gd name="connsiteX14" fmla="*/ 8693 w 10000"/>
              <a:gd name="connsiteY14" fmla="*/ 6546 h 10000"/>
              <a:gd name="connsiteX15" fmla="*/ 7074 w 10000"/>
              <a:gd name="connsiteY15" fmla="*/ 7998 h 10000"/>
              <a:gd name="connsiteX16" fmla="*/ 3900 w 10000"/>
              <a:gd name="connsiteY16" fmla="*/ 8593 h 10000"/>
              <a:gd name="connsiteX17" fmla="*/ 2658 w 10000"/>
              <a:gd name="connsiteY17" fmla="*/ 9832 h 10000"/>
              <a:gd name="connsiteX18" fmla="*/ 0 w 10000"/>
              <a:gd name="connsiteY18" fmla="*/ 10000 h 10000"/>
              <a:gd name="connsiteX0" fmla="*/ 0 w 10000"/>
              <a:gd name="connsiteY0" fmla="*/ 10000 h 10000"/>
              <a:gd name="connsiteX1" fmla="*/ 2418 w 10000"/>
              <a:gd name="connsiteY1" fmla="*/ 1151 h 10000"/>
              <a:gd name="connsiteX2" fmla="*/ 2810 w 10000"/>
              <a:gd name="connsiteY2" fmla="*/ 896 h 10000"/>
              <a:gd name="connsiteX3" fmla="*/ 3442 w 10000"/>
              <a:gd name="connsiteY3" fmla="*/ 576 h 10000"/>
              <a:gd name="connsiteX4" fmla="*/ 4205 w 10000"/>
              <a:gd name="connsiteY4" fmla="*/ 277 h 10000"/>
              <a:gd name="connsiteX5" fmla="*/ 5076 w 10000"/>
              <a:gd name="connsiteY5" fmla="*/ 85 h 10000"/>
              <a:gd name="connsiteX6" fmla="*/ 5991 w 10000"/>
              <a:gd name="connsiteY6" fmla="*/ 0 h 10000"/>
              <a:gd name="connsiteX7" fmla="*/ 7081 w 10000"/>
              <a:gd name="connsiteY7" fmla="*/ 21 h 10000"/>
              <a:gd name="connsiteX8" fmla="*/ 7908 w 10000"/>
              <a:gd name="connsiteY8" fmla="*/ 128 h 10000"/>
              <a:gd name="connsiteX9" fmla="*/ 8584 w 10000"/>
              <a:gd name="connsiteY9" fmla="*/ 320 h 10000"/>
              <a:gd name="connsiteX10" fmla="*/ 8976 w 10000"/>
              <a:gd name="connsiteY10" fmla="*/ 597 h 10000"/>
              <a:gd name="connsiteX11" fmla="*/ 9390 w 10000"/>
              <a:gd name="connsiteY11" fmla="*/ 938 h 10000"/>
              <a:gd name="connsiteX12" fmla="*/ 9695 w 10000"/>
              <a:gd name="connsiteY12" fmla="*/ 1343 h 10000"/>
              <a:gd name="connsiteX13" fmla="*/ 10000 w 10000"/>
              <a:gd name="connsiteY13" fmla="*/ 1748 h 10000"/>
              <a:gd name="connsiteX14" fmla="*/ 8693 w 10000"/>
              <a:gd name="connsiteY14" fmla="*/ 6546 h 10000"/>
              <a:gd name="connsiteX15" fmla="*/ 7074 w 10000"/>
              <a:gd name="connsiteY15" fmla="*/ 7998 h 10000"/>
              <a:gd name="connsiteX16" fmla="*/ 2658 w 10000"/>
              <a:gd name="connsiteY16" fmla="*/ 9832 h 10000"/>
              <a:gd name="connsiteX17" fmla="*/ 0 w 10000"/>
              <a:gd name="connsiteY17" fmla="*/ 10000 h 10000"/>
              <a:gd name="connsiteX0" fmla="*/ 1516 w 11516"/>
              <a:gd name="connsiteY0" fmla="*/ 10000 h 10000"/>
              <a:gd name="connsiteX1" fmla="*/ 18 w 11516"/>
              <a:gd name="connsiteY1" fmla="*/ 6642 h 10000"/>
              <a:gd name="connsiteX2" fmla="*/ 3934 w 11516"/>
              <a:gd name="connsiteY2" fmla="*/ 1151 h 10000"/>
              <a:gd name="connsiteX3" fmla="*/ 4326 w 11516"/>
              <a:gd name="connsiteY3" fmla="*/ 896 h 10000"/>
              <a:gd name="connsiteX4" fmla="*/ 4958 w 11516"/>
              <a:gd name="connsiteY4" fmla="*/ 576 h 10000"/>
              <a:gd name="connsiteX5" fmla="*/ 5721 w 11516"/>
              <a:gd name="connsiteY5" fmla="*/ 277 h 10000"/>
              <a:gd name="connsiteX6" fmla="*/ 6592 w 11516"/>
              <a:gd name="connsiteY6" fmla="*/ 85 h 10000"/>
              <a:gd name="connsiteX7" fmla="*/ 7507 w 11516"/>
              <a:gd name="connsiteY7" fmla="*/ 0 h 10000"/>
              <a:gd name="connsiteX8" fmla="*/ 8597 w 11516"/>
              <a:gd name="connsiteY8" fmla="*/ 21 h 10000"/>
              <a:gd name="connsiteX9" fmla="*/ 9424 w 11516"/>
              <a:gd name="connsiteY9" fmla="*/ 128 h 10000"/>
              <a:gd name="connsiteX10" fmla="*/ 10100 w 11516"/>
              <a:gd name="connsiteY10" fmla="*/ 320 h 10000"/>
              <a:gd name="connsiteX11" fmla="*/ 10492 w 11516"/>
              <a:gd name="connsiteY11" fmla="*/ 597 h 10000"/>
              <a:gd name="connsiteX12" fmla="*/ 10906 w 11516"/>
              <a:gd name="connsiteY12" fmla="*/ 938 h 10000"/>
              <a:gd name="connsiteX13" fmla="*/ 11211 w 11516"/>
              <a:gd name="connsiteY13" fmla="*/ 1343 h 10000"/>
              <a:gd name="connsiteX14" fmla="*/ 11516 w 11516"/>
              <a:gd name="connsiteY14" fmla="*/ 1748 h 10000"/>
              <a:gd name="connsiteX15" fmla="*/ 10209 w 11516"/>
              <a:gd name="connsiteY15" fmla="*/ 6546 h 10000"/>
              <a:gd name="connsiteX16" fmla="*/ 8590 w 11516"/>
              <a:gd name="connsiteY16" fmla="*/ 7998 h 10000"/>
              <a:gd name="connsiteX17" fmla="*/ 4174 w 11516"/>
              <a:gd name="connsiteY17" fmla="*/ 9832 h 10000"/>
              <a:gd name="connsiteX18" fmla="*/ 1516 w 11516"/>
              <a:gd name="connsiteY18" fmla="*/ 10000 h 10000"/>
              <a:gd name="connsiteX0" fmla="*/ 1498 w 11498"/>
              <a:gd name="connsiteY0" fmla="*/ 10000 h 10000"/>
              <a:gd name="connsiteX1" fmla="*/ 0 w 11498"/>
              <a:gd name="connsiteY1" fmla="*/ 6642 h 10000"/>
              <a:gd name="connsiteX2" fmla="*/ 3916 w 11498"/>
              <a:gd name="connsiteY2" fmla="*/ 1151 h 10000"/>
              <a:gd name="connsiteX3" fmla="*/ 4308 w 11498"/>
              <a:gd name="connsiteY3" fmla="*/ 896 h 10000"/>
              <a:gd name="connsiteX4" fmla="*/ 4940 w 11498"/>
              <a:gd name="connsiteY4" fmla="*/ 576 h 10000"/>
              <a:gd name="connsiteX5" fmla="*/ 5703 w 11498"/>
              <a:gd name="connsiteY5" fmla="*/ 277 h 10000"/>
              <a:gd name="connsiteX6" fmla="*/ 6574 w 11498"/>
              <a:gd name="connsiteY6" fmla="*/ 85 h 10000"/>
              <a:gd name="connsiteX7" fmla="*/ 7489 w 11498"/>
              <a:gd name="connsiteY7" fmla="*/ 0 h 10000"/>
              <a:gd name="connsiteX8" fmla="*/ 8579 w 11498"/>
              <a:gd name="connsiteY8" fmla="*/ 21 h 10000"/>
              <a:gd name="connsiteX9" fmla="*/ 9406 w 11498"/>
              <a:gd name="connsiteY9" fmla="*/ 128 h 10000"/>
              <a:gd name="connsiteX10" fmla="*/ 10082 w 11498"/>
              <a:gd name="connsiteY10" fmla="*/ 320 h 10000"/>
              <a:gd name="connsiteX11" fmla="*/ 10474 w 11498"/>
              <a:gd name="connsiteY11" fmla="*/ 597 h 10000"/>
              <a:gd name="connsiteX12" fmla="*/ 10888 w 11498"/>
              <a:gd name="connsiteY12" fmla="*/ 938 h 10000"/>
              <a:gd name="connsiteX13" fmla="*/ 11193 w 11498"/>
              <a:gd name="connsiteY13" fmla="*/ 1343 h 10000"/>
              <a:gd name="connsiteX14" fmla="*/ 11498 w 11498"/>
              <a:gd name="connsiteY14" fmla="*/ 1748 h 10000"/>
              <a:gd name="connsiteX15" fmla="*/ 10191 w 11498"/>
              <a:gd name="connsiteY15" fmla="*/ 6546 h 10000"/>
              <a:gd name="connsiteX16" fmla="*/ 8572 w 11498"/>
              <a:gd name="connsiteY16" fmla="*/ 7998 h 10000"/>
              <a:gd name="connsiteX17" fmla="*/ 4156 w 11498"/>
              <a:gd name="connsiteY17" fmla="*/ 9832 h 10000"/>
              <a:gd name="connsiteX18" fmla="*/ 1498 w 11498"/>
              <a:gd name="connsiteY18" fmla="*/ 10000 h 10000"/>
              <a:gd name="connsiteX0" fmla="*/ 1498 w 11498"/>
              <a:gd name="connsiteY0" fmla="*/ 10000 h 10000"/>
              <a:gd name="connsiteX1" fmla="*/ 0 w 11498"/>
              <a:gd name="connsiteY1" fmla="*/ 6642 h 10000"/>
              <a:gd name="connsiteX2" fmla="*/ 3916 w 11498"/>
              <a:gd name="connsiteY2" fmla="*/ 1151 h 10000"/>
              <a:gd name="connsiteX3" fmla="*/ 4308 w 11498"/>
              <a:gd name="connsiteY3" fmla="*/ 896 h 10000"/>
              <a:gd name="connsiteX4" fmla="*/ 4940 w 11498"/>
              <a:gd name="connsiteY4" fmla="*/ 576 h 10000"/>
              <a:gd name="connsiteX5" fmla="*/ 5703 w 11498"/>
              <a:gd name="connsiteY5" fmla="*/ 277 h 10000"/>
              <a:gd name="connsiteX6" fmla="*/ 6574 w 11498"/>
              <a:gd name="connsiteY6" fmla="*/ 85 h 10000"/>
              <a:gd name="connsiteX7" fmla="*/ 7489 w 11498"/>
              <a:gd name="connsiteY7" fmla="*/ 0 h 10000"/>
              <a:gd name="connsiteX8" fmla="*/ 8579 w 11498"/>
              <a:gd name="connsiteY8" fmla="*/ 21 h 10000"/>
              <a:gd name="connsiteX9" fmla="*/ 9406 w 11498"/>
              <a:gd name="connsiteY9" fmla="*/ 128 h 10000"/>
              <a:gd name="connsiteX10" fmla="*/ 10082 w 11498"/>
              <a:gd name="connsiteY10" fmla="*/ 320 h 10000"/>
              <a:gd name="connsiteX11" fmla="*/ 10474 w 11498"/>
              <a:gd name="connsiteY11" fmla="*/ 597 h 10000"/>
              <a:gd name="connsiteX12" fmla="*/ 10888 w 11498"/>
              <a:gd name="connsiteY12" fmla="*/ 938 h 10000"/>
              <a:gd name="connsiteX13" fmla="*/ 11193 w 11498"/>
              <a:gd name="connsiteY13" fmla="*/ 1343 h 10000"/>
              <a:gd name="connsiteX14" fmla="*/ 11498 w 11498"/>
              <a:gd name="connsiteY14" fmla="*/ 1748 h 10000"/>
              <a:gd name="connsiteX15" fmla="*/ 10191 w 11498"/>
              <a:gd name="connsiteY15" fmla="*/ 6546 h 10000"/>
              <a:gd name="connsiteX16" fmla="*/ 8572 w 11498"/>
              <a:gd name="connsiteY16" fmla="*/ 7998 h 10000"/>
              <a:gd name="connsiteX17" fmla="*/ 4156 w 11498"/>
              <a:gd name="connsiteY17" fmla="*/ 9832 h 10000"/>
              <a:gd name="connsiteX18" fmla="*/ 1498 w 11498"/>
              <a:gd name="connsiteY18" fmla="*/ 10000 h 10000"/>
              <a:gd name="connsiteX0" fmla="*/ 1498 w 11498"/>
              <a:gd name="connsiteY0" fmla="*/ 10000 h 10000"/>
              <a:gd name="connsiteX1" fmla="*/ 0 w 11498"/>
              <a:gd name="connsiteY1" fmla="*/ 6642 h 10000"/>
              <a:gd name="connsiteX2" fmla="*/ 3916 w 11498"/>
              <a:gd name="connsiteY2" fmla="*/ 1151 h 10000"/>
              <a:gd name="connsiteX3" fmla="*/ 4940 w 11498"/>
              <a:gd name="connsiteY3" fmla="*/ 576 h 10000"/>
              <a:gd name="connsiteX4" fmla="*/ 5703 w 11498"/>
              <a:gd name="connsiteY4" fmla="*/ 277 h 10000"/>
              <a:gd name="connsiteX5" fmla="*/ 6574 w 11498"/>
              <a:gd name="connsiteY5" fmla="*/ 85 h 10000"/>
              <a:gd name="connsiteX6" fmla="*/ 7489 w 11498"/>
              <a:gd name="connsiteY6" fmla="*/ 0 h 10000"/>
              <a:gd name="connsiteX7" fmla="*/ 8579 w 11498"/>
              <a:gd name="connsiteY7" fmla="*/ 21 h 10000"/>
              <a:gd name="connsiteX8" fmla="*/ 9406 w 11498"/>
              <a:gd name="connsiteY8" fmla="*/ 128 h 10000"/>
              <a:gd name="connsiteX9" fmla="*/ 10082 w 11498"/>
              <a:gd name="connsiteY9" fmla="*/ 320 h 10000"/>
              <a:gd name="connsiteX10" fmla="*/ 10474 w 11498"/>
              <a:gd name="connsiteY10" fmla="*/ 597 h 10000"/>
              <a:gd name="connsiteX11" fmla="*/ 10888 w 11498"/>
              <a:gd name="connsiteY11" fmla="*/ 938 h 10000"/>
              <a:gd name="connsiteX12" fmla="*/ 11193 w 11498"/>
              <a:gd name="connsiteY12" fmla="*/ 1343 h 10000"/>
              <a:gd name="connsiteX13" fmla="*/ 11498 w 11498"/>
              <a:gd name="connsiteY13" fmla="*/ 1748 h 10000"/>
              <a:gd name="connsiteX14" fmla="*/ 10191 w 11498"/>
              <a:gd name="connsiteY14" fmla="*/ 6546 h 10000"/>
              <a:gd name="connsiteX15" fmla="*/ 8572 w 11498"/>
              <a:gd name="connsiteY15" fmla="*/ 7998 h 10000"/>
              <a:gd name="connsiteX16" fmla="*/ 4156 w 11498"/>
              <a:gd name="connsiteY16" fmla="*/ 9832 h 10000"/>
              <a:gd name="connsiteX17" fmla="*/ 1498 w 11498"/>
              <a:gd name="connsiteY17" fmla="*/ 10000 h 10000"/>
              <a:gd name="connsiteX0" fmla="*/ 1498 w 11498"/>
              <a:gd name="connsiteY0" fmla="*/ 10000 h 10000"/>
              <a:gd name="connsiteX1" fmla="*/ 0 w 11498"/>
              <a:gd name="connsiteY1" fmla="*/ 6642 h 10000"/>
              <a:gd name="connsiteX2" fmla="*/ 3916 w 11498"/>
              <a:gd name="connsiteY2" fmla="*/ 1151 h 10000"/>
              <a:gd name="connsiteX3" fmla="*/ 5703 w 11498"/>
              <a:gd name="connsiteY3" fmla="*/ 277 h 10000"/>
              <a:gd name="connsiteX4" fmla="*/ 6574 w 11498"/>
              <a:gd name="connsiteY4" fmla="*/ 85 h 10000"/>
              <a:gd name="connsiteX5" fmla="*/ 7489 w 11498"/>
              <a:gd name="connsiteY5" fmla="*/ 0 h 10000"/>
              <a:gd name="connsiteX6" fmla="*/ 8579 w 11498"/>
              <a:gd name="connsiteY6" fmla="*/ 21 h 10000"/>
              <a:gd name="connsiteX7" fmla="*/ 9406 w 11498"/>
              <a:gd name="connsiteY7" fmla="*/ 128 h 10000"/>
              <a:gd name="connsiteX8" fmla="*/ 10082 w 11498"/>
              <a:gd name="connsiteY8" fmla="*/ 320 h 10000"/>
              <a:gd name="connsiteX9" fmla="*/ 10474 w 11498"/>
              <a:gd name="connsiteY9" fmla="*/ 597 h 10000"/>
              <a:gd name="connsiteX10" fmla="*/ 10888 w 11498"/>
              <a:gd name="connsiteY10" fmla="*/ 938 h 10000"/>
              <a:gd name="connsiteX11" fmla="*/ 11193 w 11498"/>
              <a:gd name="connsiteY11" fmla="*/ 1343 h 10000"/>
              <a:gd name="connsiteX12" fmla="*/ 11498 w 11498"/>
              <a:gd name="connsiteY12" fmla="*/ 1748 h 10000"/>
              <a:gd name="connsiteX13" fmla="*/ 10191 w 11498"/>
              <a:gd name="connsiteY13" fmla="*/ 6546 h 10000"/>
              <a:gd name="connsiteX14" fmla="*/ 8572 w 11498"/>
              <a:gd name="connsiteY14" fmla="*/ 7998 h 10000"/>
              <a:gd name="connsiteX15" fmla="*/ 4156 w 11498"/>
              <a:gd name="connsiteY15" fmla="*/ 9832 h 10000"/>
              <a:gd name="connsiteX16" fmla="*/ 1498 w 11498"/>
              <a:gd name="connsiteY16" fmla="*/ 10000 h 10000"/>
              <a:gd name="connsiteX0" fmla="*/ 1498 w 11498"/>
              <a:gd name="connsiteY0" fmla="*/ 10000 h 10000"/>
              <a:gd name="connsiteX1" fmla="*/ 0 w 11498"/>
              <a:gd name="connsiteY1" fmla="*/ 6642 h 10000"/>
              <a:gd name="connsiteX2" fmla="*/ 3916 w 11498"/>
              <a:gd name="connsiteY2" fmla="*/ 1151 h 10000"/>
              <a:gd name="connsiteX3" fmla="*/ 5703 w 11498"/>
              <a:gd name="connsiteY3" fmla="*/ 277 h 10000"/>
              <a:gd name="connsiteX4" fmla="*/ 7489 w 11498"/>
              <a:gd name="connsiteY4" fmla="*/ 0 h 10000"/>
              <a:gd name="connsiteX5" fmla="*/ 8579 w 11498"/>
              <a:gd name="connsiteY5" fmla="*/ 21 h 10000"/>
              <a:gd name="connsiteX6" fmla="*/ 9406 w 11498"/>
              <a:gd name="connsiteY6" fmla="*/ 128 h 10000"/>
              <a:gd name="connsiteX7" fmla="*/ 10082 w 11498"/>
              <a:gd name="connsiteY7" fmla="*/ 320 h 10000"/>
              <a:gd name="connsiteX8" fmla="*/ 10474 w 11498"/>
              <a:gd name="connsiteY8" fmla="*/ 597 h 10000"/>
              <a:gd name="connsiteX9" fmla="*/ 10888 w 11498"/>
              <a:gd name="connsiteY9" fmla="*/ 938 h 10000"/>
              <a:gd name="connsiteX10" fmla="*/ 11193 w 11498"/>
              <a:gd name="connsiteY10" fmla="*/ 1343 h 10000"/>
              <a:gd name="connsiteX11" fmla="*/ 11498 w 11498"/>
              <a:gd name="connsiteY11" fmla="*/ 1748 h 10000"/>
              <a:gd name="connsiteX12" fmla="*/ 10191 w 11498"/>
              <a:gd name="connsiteY12" fmla="*/ 6546 h 10000"/>
              <a:gd name="connsiteX13" fmla="*/ 8572 w 11498"/>
              <a:gd name="connsiteY13" fmla="*/ 7998 h 10000"/>
              <a:gd name="connsiteX14" fmla="*/ 4156 w 11498"/>
              <a:gd name="connsiteY14" fmla="*/ 9832 h 10000"/>
              <a:gd name="connsiteX15" fmla="*/ 1498 w 11498"/>
              <a:gd name="connsiteY15" fmla="*/ 10000 h 10000"/>
              <a:gd name="connsiteX0" fmla="*/ 1498 w 11498"/>
              <a:gd name="connsiteY0" fmla="*/ 10000 h 10000"/>
              <a:gd name="connsiteX1" fmla="*/ 0 w 11498"/>
              <a:gd name="connsiteY1" fmla="*/ 6642 h 10000"/>
              <a:gd name="connsiteX2" fmla="*/ 3916 w 11498"/>
              <a:gd name="connsiteY2" fmla="*/ 1151 h 10000"/>
              <a:gd name="connsiteX3" fmla="*/ 5703 w 11498"/>
              <a:gd name="connsiteY3" fmla="*/ 277 h 10000"/>
              <a:gd name="connsiteX4" fmla="*/ 7489 w 11498"/>
              <a:gd name="connsiteY4" fmla="*/ 0 h 10000"/>
              <a:gd name="connsiteX5" fmla="*/ 8579 w 11498"/>
              <a:gd name="connsiteY5" fmla="*/ 21 h 10000"/>
              <a:gd name="connsiteX6" fmla="*/ 9406 w 11498"/>
              <a:gd name="connsiteY6" fmla="*/ 128 h 10000"/>
              <a:gd name="connsiteX7" fmla="*/ 10082 w 11498"/>
              <a:gd name="connsiteY7" fmla="*/ 320 h 10000"/>
              <a:gd name="connsiteX8" fmla="*/ 10474 w 11498"/>
              <a:gd name="connsiteY8" fmla="*/ 597 h 10000"/>
              <a:gd name="connsiteX9" fmla="*/ 10888 w 11498"/>
              <a:gd name="connsiteY9" fmla="*/ 938 h 10000"/>
              <a:gd name="connsiteX10" fmla="*/ 11498 w 11498"/>
              <a:gd name="connsiteY10" fmla="*/ 1748 h 10000"/>
              <a:gd name="connsiteX11" fmla="*/ 10191 w 11498"/>
              <a:gd name="connsiteY11" fmla="*/ 6546 h 10000"/>
              <a:gd name="connsiteX12" fmla="*/ 8572 w 11498"/>
              <a:gd name="connsiteY12" fmla="*/ 7998 h 10000"/>
              <a:gd name="connsiteX13" fmla="*/ 4156 w 11498"/>
              <a:gd name="connsiteY13" fmla="*/ 9832 h 10000"/>
              <a:gd name="connsiteX14" fmla="*/ 1498 w 11498"/>
              <a:gd name="connsiteY14" fmla="*/ 10000 h 10000"/>
              <a:gd name="connsiteX0" fmla="*/ 1498 w 11498"/>
              <a:gd name="connsiteY0" fmla="*/ 10000 h 10000"/>
              <a:gd name="connsiteX1" fmla="*/ 0 w 11498"/>
              <a:gd name="connsiteY1" fmla="*/ 6642 h 10000"/>
              <a:gd name="connsiteX2" fmla="*/ 3916 w 11498"/>
              <a:gd name="connsiteY2" fmla="*/ 1151 h 10000"/>
              <a:gd name="connsiteX3" fmla="*/ 5703 w 11498"/>
              <a:gd name="connsiteY3" fmla="*/ 277 h 10000"/>
              <a:gd name="connsiteX4" fmla="*/ 7489 w 11498"/>
              <a:gd name="connsiteY4" fmla="*/ 0 h 10000"/>
              <a:gd name="connsiteX5" fmla="*/ 8579 w 11498"/>
              <a:gd name="connsiteY5" fmla="*/ 21 h 10000"/>
              <a:gd name="connsiteX6" fmla="*/ 9406 w 11498"/>
              <a:gd name="connsiteY6" fmla="*/ 128 h 10000"/>
              <a:gd name="connsiteX7" fmla="*/ 10082 w 11498"/>
              <a:gd name="connsiteY7" fmla="*/ 320 h 10000"/>
              <a:gd name="connsiteX8" fmla="*/ 10474 w 11498"/>
              <a:gd name="connsiteY8" fmla="*/ 597 h 10000"/>
              <a:gd name="connsiteX9" fmla="*/ 11498 w 11498"/>
              <a:gd name="connsiteY9" fmla="*/ 1748 h 10000"/>
              <a:gd name="connsiteX10" fmla="*/ 10191 w 11498"/>
              <a:gd name="connsiteY10" fmla="*/ 6546 h 10000"/>
              <a:gd name="connsiteX11" fmla="*/ 8572 w 11498"/>
              <a:gd name="connsiteY11" fmla="*/ 7998 h 10000"/>
              <a:gd name="connsiteX12" fmla="*/ 4156 w 11498"/>
              <a:gd name="connsiteY12" fmla="*/ 9832 h 10000"/>
              <a:gd name="connsiteX13" fmla="*/ 1498 w 11498"/>
              <a:gd name="connsiteY13" fmla="*/ 10000 h 10000"/>
              <a:gd name="connsiteX0" fmla="*/ 1498 w 11498"/>
              <a:gd name="connsiteY0" fmla="*/ 10000 h 10000"/>
              <a:gd name="connsiteX1" fmla="*/ 0 w 11498"/>
              <a:gd name="connsiteY1" fmla="*/ 6642 h 10000"/>
              <a:gd name="connsiteX2" fmla="*/ 3916 w 11498"/>
              <a:gd name="connsiteY2" fmla="*/ 1151 h 10000"/>
              <a:gd name="connsiteX3" fmla="*/ 5703 w 11498"/>
              <a:gd name="connsiteY3" fmla="*/ 277 h 10000"/>
              <a:gd name="connsiteX4" fmla="*/ 7489 w 11498"/>
              <a:gd name="connsiteY4" fmla="*/ 0 h 10000"/>
              <a:gd name="connsiteX5" fmla="*/ 8579 w 11498"/>
              <a:gd name="connsiteY5" fmla="*/ 21 h 10000"/>
              <a:gd name="connsiteX6" fmla="*/ 9406 w 11498"/>
              <a:gd name="connsiteY6" fmla="*/ 128 h 10000"/>
              <a:gd name="connsiteX7" fmla="*/ 10082 w 11498"/>
              <a:gd name="connsiteY7" fmla="*/ 320 h 10000"/>
              <a:gd name="connsiteX8" fmla="*/ 11498 w 11498"/>
              <a:gd name="connsiteY8" fmla="*/ 1748 h 10000"/>
              <a:gd name="connsiteX9" fmla="*/ 10191 w 11498"/>
              <a:gd name="connsiteY9" fmla="*/ 6546 h 10000"/>
              <a:gd name="connsiteX10" fmla="*/ 8572 w 11498"/>
              <a:gd name="connsiteY10" fmla="*/ 7998 h 10000"/>
              <a:gd name="connsiteX11" fmla="*/ 4156 w 11498"/>
              <a:gd name="connsiteY11" fmla="*/ 9832 h 10000"/>
              <a:gd name="connsiteX12" fmla="*/ 1498 w 11498"/>
              <a:gd name="connsiteY12" fmla="*/ 10000 h 10000"/>
              <a:gd name="connsiteX0" fmla="*/ 1498 w 11498"/>
              <a:gd name="connsiteY0" fmla="*/ 10000 h 10000"/>
              <a:gd name="connsiteX1" fmla="*/ 0 w 11498"/>
              <a:gd name="connsiteY1" fmla="*/ 6642 h 10000"/>
              <a:gd name="connsiteX2" fmla="*/ 3916 w 11498"/>
              <a:gd name="connsiteY2" fmla="*/ 1151 h 10000"/>
              <a:gd name="connsiteX3" fmla="*/ 5703 w 11498"/>
              <a:gd name="connsiteY3" fmla="*/ 277 h 10000"/>
              <a:gd name="connsiteX4" fmla="*/ 7489 w 11498"/>
              <a:gd name="connsiteY4" fmla="*/ 0 h 10000"/>
              <a:gd name="connsiteX5" fmla="*/ 8579 w 11498"/>
              <a:gd name="connsiteY5" fmla="*/ 21 h 10000"/>
              <a:gd name="connsiteX6" fmla="*/ 10082 w 11498"/>
              <a:gd name="connsiteY6" fmla="*/ 320 h 10000"/>
              <a:gd name="connsiteX7" fmla="*/ 11498 w 11498"/>
              <a:gd name="connsiteY7" fmla="*/ 1748 h 10000"/>
              <a:gd name="connsiteX8" fmla="*/ 10191 w 11498"/>
              <a:gd name="connsiteY8" fmla="*/ 6546 h 10000"/>
              <a:gd name="connsiteX9" fmla="*/ 8572 w 11498"/>
              <a:gd name="connsiteY9" fmla="*/ 7998 h 10000"/>
              <a:gd name="connsiteX10" fmla="*/ 4156 w 11498"/>
              <a:gd name="connsiteY10" fmla="*/ 9832 h 10000"/>
              <a:gd name="connsiteX11" fmla="*/ 1498 w 11498"/>
              <a:gd name="connsiteY11" fmla="*/ 10000 h 10000"/>
              <a:gd name="connsiteX0" fmla="*/ 1498 w 11498"/>
              <a:gd name="connsiteY0" fmla="*/ 10000 h 11048"/>
              <a:gd name="connsiteX1" fmla="*/ 0 w 11498"/>
              <a:gd name="connsiteY1" fmla="*/ 6642 h 11048"/>
              <a:gd name="connsiteX2" fmla="*/ 3916 w 11498"/>
              <a:gd name="connsiteY2" fmla="*/ 1151 h 11048"/>
              <a:gd name="connsiteX3" fmla="*/ 5703 w 11498"/>
              <a:gd name="connsiteY3" fmla="*/ 277 h 11048"/>
              <a:gd name="connsiteX4" fmla="*/ 7489 w 11498"/>
              <a:gd name="connsiteY4" fmla="*/ 0 h 11048"/>
              <a:gd name="connsiteX5" fmla="*/ 8579 w 11498"/>
              <a:gd name="connsiteY5" fmla="*/ 21 h 11048"/>
              <a:gd name="connsiteX6" fmla="*/ 10082 w 11498"/>
              <a:gd name="connsiteY6" fmla="*/ 320 h 11048"/>
              <a:gd name="connsiteX7" fmla="*/ 11498 w 11498"/>
              <a:gd name="connsiteY7" fmla="*/ 1748 h 11048"/>
              <a:gd name="connsiteX8" fmla="*/ 10191 w 11498"/>
              <a:gd name="connsiteY8" fmla="*/ 6546 h 11048"/>
              <a:gd name="connsiteX9" fmla="*/ 8572 w 11498"/>
              <a:gd name="connsiteY9" fmla="*/ 7998 h 11048"/>
              <a:gd name="connsiteX10" fmla="*/ 5676 w 11498"/>
              <a:gd name="connsiteY10" fmla="*/ 11048 h 11048"/>
              <a:gd name="connsiteX11" fmla="*/ 1498 w 11498"/>
              <a:gd name="connsiteY11" fmla="*/ 10000 h 11048"/>
              <a:gd name="connsiteX0" fmla="*/ 1498 w 11498"/>
              <a:gd name="connsiteY0" fmla="*/ 10000 h 11048"/>
              <a:gd name="connsiteX1" fmla="*/ 0 w 11498"/>
              <a:gd name="connsiteY1" fmla="*/ 6642 h 11048"/>
              <a:gd name="connsiteX2" fmla="*/ 3916 w 11498"/>
              <a:gd name="connsiteY2" fmla="*/ 1151 h 11048"/>
              <a:gd name="connsiteX3" fmla="*/ 5703 w 11498"/>
              <a:gd name="connsiteY3" fmla="*/ 277 h 11048"/>
              <a:gd name="connsiteX4" fmla="*/ 7489 w 11498"/>
              <a:gd name="connsiteY4" fmla="*/ 0 h 11048"/>
              <a:gd name="connsiteX5" fmla="*/ 8579 w 11498"/>
              <a:gd name="connsiteY5" fmla="*/ 21 h 11048"/>
              <a:gd name="connsiteX6" fmla="*/ 10082 w 11498"/>
              <a:gd name="connsiteY6" fmla="*/ 320 h 11048"/>
              <a:gd name="connsiteX7" fmla="*/ 11498 w 11498"/>
              <a:gd name="connsiteY7" fmla="*/ 1748 h 11048"/>
              <a:gd name="connsiteX8" fmla="*/ 10191 w 11498"/>
              <a:gd name="connsiteY8" fmla="*/ 6546 h 11048"/>
              <a:gd name="connsiteX9" fmla="*/ 5676 w 11498"/>
              <a:gd name="connsiteY9" fmla="*/ 11048 h 11048"/>
              <a:gd name="connsiteX10" fmla="*/ 1498 w 11498"/>
              <a:gd name="connsiteY10" fmla="*/ 10000 h 11048"/>
              <a:gd name="connsiteX0" fmla="*/ 1498 w 11498"/>
              <a:gd name="connsiteY0" fmla="*/ 10000 h 11048"/>
              <a:gd name="connsiteX1" fmla="*/ 0 w 11498"/>
              <a:gd name="connsiteY1" fmla="*/ 6642 h 11048"/>
              <a:gd name="connsiteX2" fmla="*/ 3916 w 11498"/>
              <a:gd name="connsiteY2" fmla="*/ 1151 h 11048"/>
              <a:gd name="connsiteX3" fmla="*/ 5703 w 11498"/>
              <a:gd name="connsiteY3" fmla="*/ 277 h 11048"/>
              <a:gd name="connsiteX4" fmla="*/ 7489 w 11498"/>
              <a:gd name="connsiteY4" fmla="*/ 0 h 11048"/>
              <a:gd name="connsiteX5" fmla="*/ 8579 w 11498"/>
              <a:gd name="connsiteY5" fmla="*/ 21 h 11048"/>
              <a:gd name="connsiteX6" fmla="*/ 10082 w 11498"/>
              <a:gd name="connsiteY6" fmla="*/ 320 h 11048"/>
              <a:gd name="connsiteX7" fmla="*/ 11498 w 11498"/>
              <a:gd name="connsiteY7" fmla="*/ 1748 h 11048"/>
              <a:gd name="connsiteX8" fmla="*/ 10526 w 11498"/>
              <a:gd name="connsiteY8" fmla="*/ 5806 h 11048"/>
              <a:gd name="connsiteX9" fmla="*/ 5676 w 11498"/>
              <a:gd name="connsiteY9" fmla="*/ 11048 h 11048"/>
              <a:gd name="connsiteX10" fmla="*/ 1498 w 11498"/>
              <a:gd name="connsiteY10" fmla="*/ 10000 h 11048"/>
              <a:gd name="connsiteX0" fmla="*/ 1498 w 11498"/>
              <a:gd name="connsiteY0" fmla="*/ 10000 h 11048"/>
              <a:gd name="connsiteX1" fmla="*/ 0 w 11498"/>
              <a:gd name="connsiteY1" fmla="*/ 6642 h 11048"/>
              <a:gd name="connsiteX2" fmla="*/ 138 w 11498"/>
              <a:gd name="connsiteY2" fmla="*/ 5658 h 11048"/>
              <a:gd name="connsiteX3" fmla="*/ 3916 w 11498"/>
              <a:gd name="connsiteY3" fmla="*/ 1151 h 11048"/>
              <a:gd name="connsiteX4" fmla="*/ 5703 w 11498"/>
              <a:gd name="connsiteY4" fmla="*/ 277 h 11048"/>
              <a:gd name="connsiteX5" fmla="*/ 7489 w 11498"/>
              <a:gd name="connsiteY5" fmla="*/ 0 h 11048"/>
              <a:gd name="connsiteX6" fmla="*/ 8579 w 11498"/>
              <a:gd name="connsiteY6" fmla="*/ 21 h 11048"/>
              <a:gd name="connsiteX7" fmla="*/ 10082 w 11498"/>
              <a:gd name="connsiteY7" fmla="*/ 320 h 11048"/>
              <a:gd name="connsiteX8" fmla="*/ 11498 w 11498"/>
              <a:gd name="connsiteY8" fmla="*/ 1748 h 11048"/>
              <a:gd name="connsiteX9" fmla="*/ 10526 w 11498"/>
              <a:gd name="connsiteY9" fmla="*/ 5806 h 11048"/>
              <a:gd name="connsiteX10" fmla="*/ 5676 w 11498"/>
              <a:gd name="connsiteY10" fmla="*/ 11048 h 11048"/>
              <a:gd name="connsiteX11" fmla="*/ 1498 w 11498"/>
              <a:gd name="connsiteY11" fmla="*/ 10000 h 11048"/>
              <a:gd name="connsiteX0" fmla="*/ 1360 w 11360"/>
              <a:gd name="connsiteY0" fmla="*/ 10000 h 11048"/>
              <a:gd name="connsiteX1" fmla="*/ 0 w 11360"/>
              <a:gd name="connsiteY1" fmla="*/ 5658 h 11048"/>
              <a:gd name="connsiteX2" fmla="*/ 3778 w 11360"/>
              <a:gd name="connsiteY2" fmla="*/ 1151 h 11048"/>
              <a:gd name="connsiteX3" fmla="*/ 5565 w 11360"/>
              <a:gd name="connsiteY3" fmla="*/ 277 h 11048"/>
              <a:gd name="connsiteX4" fmla="*/ 7351 w 11360"/>
              <a:gd name="connsiteY4" fmla="*/ 0 h 11048"/>
              <a:gd name="connsiteX5" fmla="*/ 8441 w 11360"/>
              <a:gd name="connsiteY5" fmla="*/ 21 h 11048"/>
              <a:gd name="connsiteX6" fmla="*/ 9944 w 11360"/>
              <a:gd name="connsiteY6" fmla="*/ 320 h 11048"/>
              <a:gd name="connsiteX7" fmla="*/ 11360 w 11360"/>
              <a:gd name="connsiteY7" fmla="*/ 1748 h 11048"/>
              <a:gd name="connsiteX8" fmla="*/ 10388 w 11360"/>
              <a:gd name="connsiteY8" fmla="*/ 5806 h 11048"/>
              <a:gd name="connsiteX9" fmla="*/ 5538 w 11360"/>
              <a:gd name="connsiteY9" fmla="*/ 11048 h 11048"/>
              <a:gd name="connsiteX10" fmla="*/ 1360 w 11360"/>
              <a:gd name="connsiteY10" fmla="*/ 10000 h 11048"/>
              <a:gd name="connsiteX0" fmla="*/ 1360 w 10388"/>
              <a:gd name="connsiteY0" fmla="*/ 10000 h 11048"/>
              <a:gd name="connsiteX1" fmla="*/ 0 w 10388"/>
              <a:gd name="connsiteY1" fmla="*/ 5658 h 11048"/>
              <a:gd name="connsiteX2" fmla="*/ 3778 w 10388"/>
              <a:gd name="connsiteY2" fmla="*/ 1151 h 11048"/>
              <a:gd name="connsiteX3" fmla="*/ 5565 w 10388"/>
              <a:gd name="connsiteY3" fmla="*/ 277 h 11048"/>
              <a:gd name="connsiteX4" fmla="*/ 7351 w 10388"/>
              <a:gd name="connsiteY4" fmla="*/ 0 h 11048"/>
              <a:gd name="connsiteX5" fmla="*/ 8441 w 10388"/>
              <a:gd name="connsiteY5" fmla="*/ 21 h 11048"/>
              <a:gd name="connsiteX6" fmla="*/ 9944 w 10388"/>
              <a:gd name="connsiteY6" fmla="*/ 320 h 11048"/>
              <a:gd name="connsiteX7" fmla="*/ 10388 w 10388"/>
              <a:gd name="connsiteY7" fmla="*/ 5806 h 11048"/>
              <a:gd name="connsiteX8" fmla="*/ 5538 w 10388"/>
              <a:gd name="connsiteY8" fmla="*/ 11048 h 11048"/>
              <a:gd name="connsiteX9" fmla="*/ 1360 w 10388"/>
              <a:gd name="connsiteY9" fmla="*/ 10000 h 11048"/>
              <a:gd name="connsiteX0" fmla="*/ 1360 w 11571"/>
              <a:gd name="connsiteY0" fmla="*/ 10000 h 11048"/>
              <a:gd name="connsiteX1" fmla="*/ 0 w 11571"/>
              <a:gd name="connsiteY1" fmla="*/ 5658 h 11048"/>
              <a:gd name="connsiteX2" fmla="*/ 3778 w 11571"/>
              <a:gd name="connsiteY2" fmla="*/ 1151 h 11048"/>
              <a:gd name="connsiteX3" fmla="*/ 5565 w 11571"/>
              <a:gd name="connsiteY3" fmla="*/ 277 h 11048"/>
              <a:gd name="connsiteX4" fmla="*/ 7351 w 11571"/>
              <a:gd name="connsiteY4" fmla="*/ 0 h 11048"/>
              <a:gd name="connsiteX5" fmla="*/ 8441 w 11571"/>
              <a:gd name="connsiteY5" fmla="*/ 21 h 11048"/>
              <a:gd name="connsiteX6" fmla="*/ 11571 w 11571"/>
              <a:gd name="connsiteY6" fmla="*/ 4538 h 11048"/>
              <a:gd name="connsiteX7" fmla="*/ 10388 w 11571"/>
              <a:gd name="connsiteY7" fmla="*/ 5806 h 11048"/>
              <a:gd name="connsiteX8" fmla="*/ 5538 w 11571"/>
              <a:gd name="connsiteY8" fmla="*/ 11048 h 11048"/>
              <a:gd name="connsiteX9" fmla="*/ 1360 w 11571"/>
              <a:gd name="connsiteY9" fmla="*/ 10000 h 11048"/>
              <a:gd name="connsiteX0" fmla="*/ 1360 w 11571"/>
              <a:gd name="connsiteY0" fmla="*/ 10000 h 11048"/>
              <a:gd name="connsiteX1" fmla="*/ 0 w 11571"/>
              <a:gd name="connsiteY1" fmla="*/ 5658 h 11048"/>
              <a:gd name="connsiteX2" fmla="*/ 3778 w 11571"/>
              <a:gd name="connsiteY2" fmla="*/ 1151 h 11048"/>
              <a:gd name="connsiteX3" fmla="*/ 5565 w 11571"/>
              <a:gd name="connsiteY3" fmla="*/ 277 h 11048"/>
              <a:gd name="connsiteX4" fmla="*/ 7351 w 11571"/>
              <a:gd name="connsiteY4" fmla="*/ 0 h 11048"/>
              <a:gd name="connsiteX5" fmla="*/ 8441 w 11571"/>
              <a:gd name="connsiteY5" fmla="*/ 21 h 11048"/>
              <a:gd name="connsiteX6" fmla="*/ 11571 w 11571"/>
              <a:gd name="connsiteY6" fmla="*/ 4538 h 11048"/>
              <a:gd name="connsiteX7" fmla="*/ 5538 w 11571"/>
              <a:gd name="connsiteY7" fmla="*/ 11048 h 11048"/>
              <a:gd name="connsiteX8" fmla="*/ 1360 w 11571"/>
              <a:gd name="connsiteY8" fmla="*/ 10000 h 11048"/>
              <a:gd name="connsiteX0" fmla="*/ 1360 w 11571"/>
              <a:gd name="connsiteY0" fmla="*/ 10000 h 11048"/>
              <a:gd name="connsiteX1" fmla="*/ 0 w 11571"/>
              <a:gd name="connsiteY1" fmla="*/ 5658 h 11048"/>
              <a:gd name="connsiteX2" fmla="*/ 3778 w 11571"/>
              <a:gd name="connsiteY2" fmla="*/ 1151 h 11048"/>
              <a:gd name="connsiteX3" fmla="*/ 5565 w 11571"/>
              <a:gd name="connsiteY3" fmla="*/ 277 h 11048"/>
              <a:gd name="connsiteX4" fmla="*/ 7351 w 11571"/>
              <a:gd name="connsiteY4" fmla="*/ 0 h 11048"/>
              <a:gd name="connsiteX5" fmla="*/ 9112 w 11571"/>
              <a:gd name="connsiteY5" fmla="*/ 1276 h 11048"/>
              <a:gd name="connsiteX6" fmla="*/ 11571 w 11571"/>
              <a:gd name="connsiteY6" fmla="*/ 4538 h 11048"/>
              <a:gd name="connsiteX7" fmla="*/ 5538 w 11571"/>
              <a:gd name="connsiteY7" fmla="*/ 11048 h 11048"/>
              <a:gd name="connsiteX8" fmla="*/ 1360 w 11571"/>
              <a:gd name="connsiteY8" fmla="*/ 10000 h 11048"/>
              <a:gd name="connsiteX0" fmla="*/ 1360 w 11571"/>
              <a:gd name="connsiteY0" fmla="*/ 10312 h 11360"/>
              <a:gd name="connsiteX1" fmla="*/ 0 w 11571"/>
              <a:gd name="connsiteY1" fmla="*/ 5970 h 11360"/>
              <a:gd name="connsiteX2" fmla="*/ 3778 w 11571"/>
              <a:gd name="connsiteY2" fmla="*/ 1463 h 11360"/>
              <a:gd name="connsiteX3" fmla="*/ 5370 w 11571"/>
              <a:gd name="connsiteY3" fmla="*/ 0 h 11360"/>
              <a:gd name="connsiteX4" fmla="*/ 7351 w 11571"/>
              <a:gd name="connsiteY4" fmla="*/ 312 h 11360"/>
              <a:gd name="connsiteX5" fmla="*/ 9112 w 11571"/>
              <a:gd name="connsiteY5" fmla="*/ 1588 h 11360"/>
              <a:gd name="connsiteX6" fmla="*/ 11571 w 11571"/>
              <a:gd name="connsiteY6" fmla="*/ 4850 h 11360"/>
              <a:gd name="connsiteX7" fmla="*/ 5538 w 11571"/>
              <a:gd name="connsiteY7" fmla="*/ 11360 h 11360"/>
              <a:gd name="connsiteX8" fmla="*/ 1360 w 11571"/>
              <a:gd name="connsiteY8" fmla="*/ 10312 h 11360"/>
              <a:gd name="connsiteX0" fmla="*/ 1360 w 11571"/>
              <a:gd name="connsiteY0" fmla="*/ 10312 h 11360"/>
              <a:gd name="connsiteX1" fmla="*/ 0 w 11571"/>
              <a:gd name="connsiteY1" fmla="*/ 5970 h 11360"/>
              <a:gd name="connsiteX2" fmla="*/ 5370 w 11571"/>
              <a:gd name="connsiteY2" fmla="*/ 0 h 11360"/>
              <a:gd name="connsiteX3" fmla="*/ 7351 w 11571"/>
              <a:gd name="connsiteY3" fmla="*/ 312 h 11360"/>
              <a:gd name="connsiteX4" fmla="*/ 9112 w 11571"/>
              <a:gd name="connsiteY4" fmla="*/ 1588 h 11360"/>
              <a:gd name="connsiteX5" fmla="*/ 11571 w 11571"/>
              <a:gd name="connsiteY5" fmla="*/ 4850 h 11360"/>
              <a:gd name="connsiteX6" fmla="*/ 5538 w 11571"/>
              <a:gd name="connsiteY6" fmla="*/ 11360 h 11360"/>
              <a:gd name="connsiteX7" fmla="*/ 1360 w 11571"/>
              <a:gd name="connsiteY7" fmla="*/ 10312 h 11360"/>
              <a:gd name="connsiteX0" fmla="*/ 1160 w 11371"/>
              <a:gd name="connsiteY0" fmla="*/ 10312 h 11360"/>
              <a:gd name="connsiteX1" fmla="*/ 0 w 11371"/>
              <a:gd name="connsiteY1" fmla="*/ 6287 h 11360"/>
              <a:gd name="connsiteX2" fmla="*/ 5170 w 11371"/>
              <a:gd name="connsiteY2" fmla="*/ 0 h 11360"/>
              <a:gd name="connsiteX3" fmla="*/ 7151 w 11371"/>
              <a:gd name="connsiteY3" fmla="*/ 312 h 11360"/>
              <a:gd name="connsiteX4" fmla="*/ 8912 w 11371"/>
              <a:gd name="connsiteY4" fmla="*/ 1588 h 11360"/>
              <a:gd name="connsiteX5" fmla="*/ 11371 w 11371"/>
              <a:gd name="connsiteY5" fmla="*/ 4850 h 11360"/>
              <a:gd name="connsiteX6" fmla="*/ 5338 w 11371"/>
              <a:gd name="connsiteY6" fmla="*/ 11360 h 11360"/>
              <a:gd name="connsiteX7" fmla="*/ 1160 w 11371"/>
              <a:gd name="connsiteY7" fmla="*/ 10312 h 11360"/>
              <a:gd name="connsiteX0" fmla="*/ 1160 w 11371"/>
              <a:gd name="connsiteY0" fmla="*/ 10000 h 11048"/>
              <a:gd name="connsiteX1" fmla="*/ 0 w 11371"/>
              <a:gd name="connsiteY1" fmla="*/ 5975 h 11048"/>
              <a:gd name="connsiteX2" fmla="*/ 5822 w 11371"/>
              <a:gd name="connsiteY2" fmla="*/ 165 h 11048"/>
              <a:gd name="connsiteX3" fmla="*/ 7151 w 11371"/>
              <a:gd name="connsiteY3" fmla="*/ 0 h 11048"/>
              <a:gd name="connsiteX4" fmla="*/ 8912 w 11371"/>
              <a:gd name="connsiteY4" fmla="*/ 1276 h 11048"/>
              <a:gd name="connsiteX5" fmla="*/ 11371 w 11371"/>
              <a:gd name="connsiteY5" fmla="*/ 4538 h 11048"/>
              <a:gd name="connsiteX6" fmla="*/ 5338 w 11371"/>
              <a:gd name="connsiteY6" fmla="*/ 11048 h 11048"/>
              <a:gd name="connsiteX7" fmla="*/ 1160 w 11371"/>
              <a:gd name="connsiteY7" fmla="*/ 10000 h 11048"/>
              <a:gd name="connsiteX0" fmla="*/ 1236 w 11447"/>
              <a:gd name="connsiteY0" fmla="*/ 10000 h 11048"/>
              <a:gd name="connsiteX1" fmla="*/ 0 w 11447"/>
              <a:gd name="connsiteY1" fmla="*/ 5942 h 11048"/>
              <a:gd name="connsiteX2" fmla="*/ 5898 w 11447"/>
              <a:gd name="connsiteY2" fmla="*/ 165 h 11048"/>
              <a:gd name="connsiteX3" fmla="*/ 7227 w 11447"/>
              <a:gd name="connsiteY3" fmla="*/ 0 h 11048"/>
              <a:gd name="connsiteX4" fmla="*/ 8988 w 11447"/>
              <a:gd name="connsiteY4" fmla="*/ 1276 h 11048"/>
              <a:gd name="connsiteX5" fmla="*/ 11447 w 11447"/>
              <a:gd name="connsiteY5" fmla="*/ 4538 h 11048"/>
              <a:gd name="connsiteX6" fmla="*/ 5414 w 11447"/>
              <a:gd name="connsiteY6" fmla="*/ 11048 h 11048"/>
              <a:gd name="connsiteX7" fmla="*/ 1236 w 11447"/>
              <a:gd name="connsiteY7" fmla="*/ 10000 h 11048"/>
              <a:gd name="connsiteX0" fmla="*/ 1236 w 11447"/>
              <a:gd name="connsiteY0" fmla="*/ 10000 h 11205"/>
              <a:gd name="connsiteX1" fmla="*/ 0 w 11447"/>
              <a:gd name="connsiteY1" fmla="*/ 5942 h 11205"/>
              <a:gd name="connsiteX2" fmla="*/ 5898 w 11447"/>
              <a:gd name="connsiteY2" fmla="*/ 165 h 11205"/>
              <a:gd name="connsiteX3" fmla="*/ 7227 w 11447"/>
              <a:gd name="connsiteY3" fmla="*/ 0 h 11205"/>
              <a:gd name="connsiteX4" fmla="*/ 8988 w 11447"/>
              <a:gd name="connsiteY4" fmla="*/ 1276 h 11205"/>
              <a:gd name="connsiteX5" fmla="*/ 11447 w 11447"/>
              <a:gd name="connsiteY5" fmla="*/ 4538 h 11205"/>
              <a:gd name="connsiteX6" fmla="*/ 5414 w 11447"/>
              <a:gd name="connsiteY6" fmla="*/ 11048 h 11205"/>
              <a:gd name="connsiteX7" fmla="*/ 4379 w 11447"/>
              <a:gd name="connsiteY7" fmla="*/ 11193 h 11205"/>
              <a:gd name="connsiteX8" fmla="*/ 1236 w 11447"/>
              <a:gd name="connsiteY8" fmla="*/ 10000 h 11205"/>
              <a:gd name="connsiteX0" fmla="*/ 1236 w 11447"/>
              <a:gd name="connsiteY0" fmla="*/ 10000 h 11193"/>
              <a:gd name="connsiteX1" fmla="*/ 0 w 11447"/>
              <a:gd name="connsiteY1" fmla="*/ 5942 h 11193"/>
              <a:gd name="connsiteX2" fmla="*/ 5898 w 11447"/>
              <a:gd name="connsiteY2" fmla="*/ 165 h 11193"/>
              <a:gd name="connsiteX3" fmla="*/ 7227 w 11447"/>
              <a:gd name="connsiteY3" fmla="*/ 0 h 11193"/>
              <a:gd name="connsiteX4" fmla="*/ 8988 w 11447"/>
              <a:gd name="connsiteY4" fmla="*/ 1276 h 11193"/>
              <a:gd name="connsiteX5" fmla="*/ 11447 w 11447"/>
              <a:gd name="connsiteY5" fmla="*/ 4538 h 11193"/>
              <a:gd name="connsiteX6" fmla="*/ 5414 w 11447"/>
              <a:gd name="connsiteY6" fmla="*/ 11048 h 11193"/>
              <a:gd name="connsiteX7" fmla="*/ 4379 w 11447"/>
              <a:gd name="connsiteY7" fmla="*/ 11193 h 11193"/>
              <a:gd name="connsiteX8" fmla="*/ 1236 w 11447"/>
              <a:gd name="connsiteY8" fmla="*/ 10000 h 11193"/>
              <a:gd name="connsiteX0" fmla="*/ 1236 w 11447"/>
              <a:gd name="connsiteY0" fmla="*/ 10000 h 11193"/>
              <a:gd name="connsiteX1" fmla="*/ 0 w 11447"/>
              <a:gd name="connsiteY1" fmla="*/ 5942 h 11193"/>
              <a:gd name="connsiteX2" fmla="*/ 5898 w 11447"/>
              <a:gd name="connsiteY2" fmla="*/ 165 h 11193"/>
              <a:gd name="connsiteX3" fmla="*/ 7227 w 11447"/>
              <a:gd name="connsiteY3" fmla="*/ 0 h 11193"/>
              <a:gd name="connsiteX4" fmla="*/ 8988 w 11447"/>
              <a:gd name="connsiteY4" fmla="*/ 1276 h 11193"/>
              <a:gd name="connsiteX5" fmla="*/ 11447 w 11447"/>
              <a:gd name="connsiteY5" fmla="*/ 4538 h 11193"/>
              <a:gd name="connsiteX6" fmla="*/ 5414 w 11447"/>
              <a:gd name="connsiteY6" fmla="*/ 11048 h 11193"/>
              <a:gd name="connsiteX7" fmla="*/ 4379 w 11447"/>
              <a:gd name="connsiteY7" fmla="*/ 11193 h 11193"/>
              <a:gd name="connsiteX8" fmla="*/ 1236 w 11447"/>
              <a:gd name="connsiteY8" fmla="*/ 10000 h 11193"/>
              <a:gd name="connsiteX0" fmla="*/ 1236 w 11447"/>
              <a:gd name="connsiteY0" fmla="*/ 10000 h 11107"/>
              <a:gd name="connsiteX1" fmla="*/ 0 w 11447"/>
              <a:gd name="connsiteY1" fmla="*/ 5942 h 11107"/>
              <a:gd name="connsiteX2" fmla="*/ 5898 w 11447"/>
              <a:gd name="connsiteY2" fmla="*/ 165 h 11107"/>
              <a:gd name="connsiteX3" fmla="*/ 7227 w 11447"/>
              <a:gd name="connsiteY3" fmla="*/ 0 h 11107"/>
              <a:gd name="connsiteX4" fmla="*/ 8988 w 11447"/>
              <a:gd name="connsiteY4" fmla="*/ 1276 h 11107"/>
              <a:gd name="connsiteX5" fmla="*/ 11447 w 11447"/>
              <a:gd name="connsiteY5" fmla="*/ 4538 h 11107"/>
              <a:gd name="connsiteX6" fmla="*/ 5414 w 11447"/>
              <a:gd name="connsiteY6" fmla="*/ 11048 h 11107"/>
              <a:gd name="connsiteX7" fmla="*/ 3894 w 11447"/>
              <a:gd name="connsiteY7" fmla="*/ 11107 h 11107"/>
              <a:gd name="connsiteX8" fmla="*/ 1236 w 11447"/>
              <a:gd name="connsiteY8" fmla="*/ 10000 h 11107"/>
              <a:gd name="connsiteX0" fmla="*/ 1236 w 11447"/>
              <a:gd name="connsiteY0" fmla="*/ 10000 h 11107"/>
              <a:gd name="connsiteX1" fmla="*/ 0 w 11447"/>
              <a:gd name="connsiteY1" fmla="*/ 5942 h 11107"/>
              <a:gd name="connsiteX2" fmla="*/ 5898 w 11447"/>
              <a:gd name="connsiteY2" fmla="*/ 165 h 11107"/>
              <a:gd name="connsiteX3" fmla="*/ 7227 w 11447"/>
              <a:gd name="connsiteY3" fmla="*/ 0 h 11107"/>
              <a:gd name="connsiteX4" fmla="*/ 8988 w 11447"/>
              <a:gd name="connsiteY4" fmla="*/ 1276 h 11107"/>
              <a:gd name="connsiteX5" fmla="*/ 11447 w 11447"/>
              <a:gd name="connsiteY5" fmla="*/ 4538 h 11107"/>
              <a:gd name="connsiteX6" fmla="*/ 5143 w 11447"/>
              <a:gd name="connsiteY6" fmla="*/ 10807 h 11107"/>
              <a:gd name="connsiteX7" fmla="*/ 3894 w 11447"/>
              <a:gd name="connsiteY7" fmla="*/ 11107 h 11107"/>
              <a:gd name="connsiteX8" fmla="*/ 1236 w 11447"/>
              <a:gd name="connsiteY8" fmla="*/ 10000 h 11107"/>
              <a:gd name="connsiteX0" fmla="*/ 0 w 10211"/>
              <a:gd name="connsiteY0" fmla="*/ 10000 h 11107"/>
              <a:gd name="connsiteX1" fmla="*/ 193 w 10211"/>
              <a:gd name="connsiteY1" fmla="*/ 4482 h 11107"/>
              <a:gd name="connsiteX2" fmla="*/ 4662 w 10211"/>
              <a:gd name="connsiteY2" fmla="*/ 165 h 11107"/>
              <a:gd name="connsiteX3" fmla="*/ 5991 w 10211"/>
              <a:gd name="connsiteY3" fmla="*/ 0 h 11107"/>
              <a:gd name="connsiteX4" fmla="*/ 7752 w 10211"/>
              <a:gd name="connsiteY4" fmla="*/ 1276 h 11107"/>
              <a:gd name="connsiteX5" fmla="*/ 10211 w 10211"/>
              <a:gd name="connsiteY5" fmla="*/ 4538 h 11107"/>
              <a:gd name="connsiteX6" fmla="*/ 3907 w 10211"/>
              <a:gd name="connsiteY6" fmla="*/ 10807 h 11107"/>
              <a:gd name="connsiteX7" fmla="*/ 2658 w 10211"/>
              <a:gd name="connsiteY7" fmla="*/ 11107 h 11107"/>
              <a:gd name="connsiteX8" fmla="*/ 0 w 10211"/>
              <a:gd name="connsiteY8" fmla="*/ 10000 h 11107"/>
              <a:gd name="connsiteX0" fmla="*/ 0 w 10211"/>
              <a:gd name="connsiteY0" fmla="*/ 10000 h 10807"/>
              <a:gd name="connsiteX1" fmla="*/ 193 w 10211"/>
              <a:gd name="connsiteY1" fmla="*/ 4482 h 10807"/>
              <a:gd name="connsiteX2" fmla="*/ 4662 w 10211"/>
              <a:gd name="connsiteY2" fmla="*/ 165 h 10807"/>
              <a:gd name="connsiteX3" fmla="*/ 5991 w 10211"/>
              <a:gd name="connsiteY3" fmla="*/ 0 h 10807"/>
              <a:gd name="connsiteX4" fmla="*/ 7752 w 10211"/>
              <a:gd name="connsiteY4" fmla="*/ 1276 h 10807"/>
              <a:gd name="connsiteX5" fmla="*/ 10211 w 10211"/>
              <a:gd name="connsiteY5" fmla="*/ 4538 h 10807"/>
              <a:gd name="connsiteX6" fmla="*/ 3907 w 10211"/>
              <a:gd name="connsiteY6" fmla="*/ 10807 h 10807"/>
              <a:gd name="connsiteX7" fmla="*/ 3603 w 10211"/>
              <a:gd name="connsiteY7" fmla="*/ 9977 h 10807"/>
              <a:gd name="connsiteX8" fmla="*/ 0 w 10211"/>
              <a:gd name="connsiteY8" fmla="*/ 10000 h 10807"/>
              <a:gd name="connsiteX0" fmla="*/ 0 w 10211"/>
              <a:gd name="connsiteY0" fmla="*/ 10000 h 10036"/>
              <a:gd name="connsiteX1" fmla="*/ 193 w 10211"/>
              <a:gd name="connsiteY1" fmla="*/ 4482 h 10036"/>
              <a:gd name="connsiteX2" fmla="*/ 4662 w 10211"/>
              <a:gd name="connsiteY2" fmla="*/ 165 h 10036"/>
              <a:gd name="connsiteX3" fmla="*/ 5991 w 10211"/>
              <a:gd name="connsiteY3" fmla="*/ 0 h 10036"/>
              <a:gd name="connsiteX4" fmla="*/ 7752 w 10211"/>
              <a:gd name="connsiteY4" fmla="*/ 1276 h 10036"/>
              <a:gd name="connsiteX5" fmla="*/ 10211 w 10211"/>
              <a:gd name="connsiteY5" fmla="*/ 4538 h 10036"/>
              <a:gd name="connsiteX6" fmla="*/ 5077 w 10211"/>
              <a:gd name="connsiteY6" fmla="*/ 9739 h 10036"/>
              <a:gd name="connsiteX7" fmla="*/ 3603 w 10211"/>
              <a:gd name="connsiteY7" fmla="*/ 9977 h 10036"/>
              <a:gd name="connsiteX8" fmla="*/ 0 w 10211"/>
              <a:gd name="connsiteY8" fmla="*/ 10000 h 10036"/>
              <a:gd name="connsiteX0" fmla="*/ 0 w 10211"/>
              <a:gd name="connsiteY0" fmla="*/ 10000 h 10073"/>
              <a:gd name="connsiteX1" fmla="*/ 193 w 10211"/>
              <a:gd name="connsiteY1" fmla="*/ 4482 h 10073"/>
              <a:gd name="connsiteX2" fmla="*/ 4662 w 10211"/>
              <a:gd name="connsiteY2" fmla="*/ 165 h 10073"/>
              <a:gd name="connsiteX3" fmla="*/ 5991 w 10211"/>
              <a:gd name="connsiteY3" fmla="*/ 0 h 10073"/>
              <a:gd name="connsiteX4" fmla="*/ 7752 w 10211"/>
              <a:gd name="connsiteY4" fmla="*/ 1276 h 10073"/>
              <a:gd name="connsiteX5" fmla="*/ 10211 w 10211"/>
              <a:gd name="connsiteY5" fmla="*/ 4538 h 10073"/>
              <a:gd name="connsiteX6" fmla="*/ 5077 w 10211"/>
              <a:gd name="connsiteY6" fmla="*/ 9739 h 10073"/>
              <a:gd name="connsiteX7" fmla="*/ 3603 w 10211"/>
              <a:gd name="connsiteY7" fmla="*/ 9977 h 10073"/>
              <a:gd name="connsiteX8" fmla="*/ 0 w 10211"/>
              <a:gd name="connsiteY8" fmla="*/ 10000 h 10073"/>
              <a:gd name="connsiteX0" fmla="*/ 0 w 10211"/>
              <a:gd name="connsiteY0" fmla="*/ 10000 h 10000"/>
              <a:gd name="connsiteX1" fmla="*/ 193 w 10211"/>
              <a:gd name="connsiteY1" fmla="*/ 4482 h 10000"/>
              <a:gd name="connsiteX2" fmla="*/ 4662 w 10211"/>
              <a:gd name="connsiteY2" fmla="*/ 165 h 10000"/>
              <a:gd name="connsiteX3" fmla="*/ 5991 w 10211"/>
              <a:gd name="connsiteY3" fmla="*/ 0 h 10000"/>
              <a:gd name="connsiteX4" fmla="*/ 7752 w 10211"/>
              <a:gd name="connsiteY4" fmla="*/ 1276 h 10000"/>
              <a:gd name="connsiteX5" fmla="*/ 10211 w 10211"/>
              <a:gd name="connsiteY5" fmla="*/ 4538 h 10000"/>
              <a:gd name="connsiteX6" fmla="*/ 5077 w 10211"/>
              <a:gd name="connsiteY6" fmla="*/ 9739 h 10000"/>
              <a:gd name="connsiteX7" fmla="*/ 3603 w 10211"/>
              <a:gd name="connsiteY7" fmla="*/ 9977 h 10000"/>
              <a:gd name="connsiteX8" fmla="*/ 0 w 10211"/>
              <a:gd name="connsiteY8" fmla="*/ 10000 h 10000"/>
              <a:gd name="connsiteX0" fmla="*/ 0 w 10211"/>
              <a:gd name="connsiteY0" fmla="*/ 10000 h 10024"/>
              <a:gd name="connsiteX1" fmla="*/ 193 w 10211"/>
              <a:gd name="connsiteY1" fmla="*/ 4482 h 10024"/>
              <a:gd name="connsiteX2" fmla="*/ 4662 w 10211"/>
              <a:gd name="connsiteY2" fmla="*/ 165 h 10024"/>
              <a:gd name="connsiteX3" fmla="*/ 5991 w 10211"/>
              <a:gd name="connsiteY3" fmla="*/ 0 h 10024"/>
              <a:gd name="connsiteX4" fmla="*/ 7752 w 10211"/>
              <a:gd name="connsiteY4" fmla="*/ 1276 h 10024"/>
              <a:gd name="connsiteX5" fmla="*/ 10211 w 10211"/>
              <a:gd name="connsiteY5" fmla="*/ 4538 h 10024"/>
              <a:gd name="connsiteX6" fmla="*/ 5077 w 10211"/>
              <a:gd name="connsiteY6" fmla="*/ 9739 h 10024"/>
              <a:gd name="connsiteX7" fmla="*/ 3772 w 10211"/>
              <a:gd name="connsiteY7" fmla="*/ 10024 h 10024"/>
              <a:gd name="connsiteX8" fmla="*/ 0 w 10211"/>
              <a:gd name="connsiteY8" fmla="*/ 10000 h 10024"/>
              <a:gd name="connsiteX0" fmla="*/ 0 w 10211"/>
              <a:gd name="connsiteY0" fmla="*/ 10000 h 10024"/>
              <a:gd name="connsiteX1" fmla="*/ 193 w 10211"/>
              <a:gd name="connsiteY1" fmla="*/ 4482 h 10024"/>
              <a:gd name="connsiteX2" fmla="*/ 4662 w 10211"/>
              <a:gd name="connsiteY2" fmla="*/ 165 h 10024"/>
              <a:gd name="connsiteX3" fmla="*/ 5991 w 10211"/>
              <a:gd name="connsiteY3" fmla="*/ 0 h 10024"/>
              <a:gd name="connsiteX4" fmla="*/ 7752 w 10211"/>
              <a:gd name="connsiteY4" fmla="*/ 1276 h 10024"/>
              <a:gd name="connsiteX5" fmla="*/ 10211 w 10211"/>
              <a:gd name="connsiteY5" fmla="*/ 4538 h 10024"/>
              <a:gd name="connsiteX6" fmla="*/ 6031 w 10211"/>
              <a:gd name="connsiteY6" fmla="*/ 8790 h 10024"/>
              <a:gd name="connsiteX7" fmla="*/ 3772 w 10211"/>
              <a:gd name="connsiteY7" fmla="*/ 10024 h 10024"/>
              <a:gd name="connsiteX8" fmla="*/ 0 w 10211"/>
              <a:gd name="connsiteY8" fmla="*/ 10000 h 10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11" h="10024">
                <a:moveTo>
                  <a:pt x="0" y="10000"/>
                </a:moveTo>
                <a:cubicBezTo>
                  <a:pt x="64" y="8161"/>
                  <a:pt x="129" y="6321"/>
                  <a:pt x="193" y="4482"/>
                </a:cubicBezTo>
                <a:lnTo>
                  <a:pt x="4662" y="165"/>
                </a:lnTo>
                <a:lnTo>
                  <a:pt x="5991" y="0"/>
                </a:lnTo>
                <a:lnTo>
                  <a:pt x="7752" y="1276"/>
                </a:lnTo>
                <a:lnTo>
                  <a:pt x="10211" y="4538"/>
                </a:lnTo>
                <a:lnTo>
                  <a:pt x="6031" y="8790"/>
                </a:lnTo>
                <a:lnTo>
                  <a:pt x="3772" y="10024"/>
                </a:lnTo>
                <a:lnTo>
                  <a:pt x="0" y="1000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 rot="13660949" flipV="1">
            <a:off x="4800034" y="2912577"/>
            <a:ext cx="940089" cy="939477"/>
          </a:xfrm>
          <a:prstGeom prst="line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Freeform 13"/>
          <p:cNvSpPr>
            <a:spLocks/>
          </p:cNvSpPr>
          <p:nvPr/>
        </p:nvSpPr>
        <p:spPr bwMode="auto">
          <a:xfrm rot="15724738">
            <a:off x="3700682" y="3209666"/>
            <a:ext cx="1023972" cy="379294"/>
          </a:xfrm>
          <a:custGeom>
            <a:avLst/>
            <a:gdLst>
              <a:gd name="T0" fmla="*/ 0 w 698"/>
              <a:gd name="T1" fmla="*/ 111 h 167"/>
              <a:gd name="T2" fmla="*/ 232 w 698"/>
              <a:gd name="T3" fmla="*/ 15 h 167"/>
              <a:gd name="T4" fmla="*/ 538 w 698"/>
              <a:gd name="T5" fmla="*/ 25 h 167"/>
              <a:gd name="T6" fmla="*/ 698 w 698"/>
              <a:gd name="T7" fmla="*/ 167 h 167"/>
              <a:gd name="connsiteX0" fmla="*/ 0 w 10050"/>
              <a:gd name="connsiteY0" fmla="*/ 6337 h 11315"/>
              <a:gd name="connsiteX1" fmla="*/ 3324 w 10050"/>
              <a:gd name="connsiteY1" fmla="*/ 588 h 11315"/>
              <a:gd name="connsiteX2" fmla="*/ 7708 w 10050"/>
              <a:gd name="connsiteY2" fmla="*/ 1187 h 11315"/>
              <a:gd name="connsiteX3" fmla="*/ 10050 w 10050"/>
              <a:gd name="connsiteY3" fmla="*/ 11315 h 11315"/>
              <a:gd name="connsiteX0" fmla="*/ 0 w 10447"/>
              <a:gd name="connsiteY0" fmla="*/ 7960 h 11428"/>
              <a:gd name="connsiteX1" fmla="*/ 3721 w 10447"/>
              <a:gd name="connsiteY1" fmla="*/ 701 h 11428"/>
              <a:gd name="connsiteX2" fmla="*/ 8105 w 10447"/>
              <a:gd name="connsiteY2" fmla="*/ 1300 h 11428"/>
              <a:gd name="connsiteX3" fmla="*/ 10447 w 10447"/>
              <a:gd name="connsiteY3" fmla="*/ 11428 h 11428"/>
              <a:gd name="connsiteX0" fmla="*/ 0 w 9241"/>
              <a:gd name="connsiteY0" fmla="*/ 8245 h 11447"/>
              <a:gd name="connsiteX1" fmla="*/ 2515 w 9241"/>
              <a:gd name="connsiteY1" fmla="*/ 720 h 11447"/>
              <a:gd name="connsiteX2" fmla="*/ 6899 w 9241"/>
              <a:gd name="connsiteY2" fmla="*/ 1319 h 11447"/>
              <a:gd name="connsiteX3" fmla="*/ 9241 w 9241"/>
              <a:gd name="connsiteY3" fmla="*/ 11447 h 11447"/>
              <a:gd name="connsiteX0" fmla="*/ 0 w 10000"/>
              <a:gd name="connsiteY0" fmla="*/ 6697 h 9494"/>
              <a:gd name="connsiteX1" fmla="*/ 2722 w 10000"/>
              <a:gd name="connsiteY1" fmla="*/ 123 h 9494"/>
              <a:gd name="connsiteX2" fmla="*/ 2869 w 10000"/>
              <a:gd name="connsiteY2" fmla="*/ 2284 h 9494"/>
              <a:gd name="connsiteX3" fmla="*/ 7466 w 10000"/>
              <a:gd name="connsiteY3" fmla="*/ 646 h 9494"/>
              <a:gd name="connsiteX4" fmla="*/ 10000 w 10000"/>
              <a:gd name="connsiteY4" fmla="*/ 9494 h 9494"/>
              <a:gd name="connsiteX0" fmla="*/ 0 w 10000"/>
              <a:gd name="connsiteY0" fmla="*/ 7673 h 10619"/>
              <a:gd name="connsiteX1" fmla="*/ 2722 w 10000"/>
              <a:gd name="connsiteY1" fmla="*/ 749 h 10619"/>
              <a:gd name="connsiteX2" fmla="*/ 7466 w 10000"/>
              <a:gd name="connsiteY2" fmla="*/ 1299 h 10619"/>
              <a:gd name="connsiteX3" fmla="*/ 10000 w 10000"/>
              <a:gd name="connsiteY3" fmla="*/ 10619 h 10619"/>
              <a:gd name="connsiteX0" fmla="*/ 0 w 10000"/>
              <a:gd name="connsiteY0" fmla="*/ 6843 h 9789"/>
              <a:gd name="connsiteX1" fmla="*/ 2788 w 10000"/>
              <a:gd name="connsiteY1" fmla="*/ 3023 h 9789"/>
              <a:gd name="connsiteX2" fmla="*/ 7466 w 10000"/>
              <a:gd name="connsiteY2" fmla="*/ 469 h 9789"/>
              <a:gd name="connsiteX3" fmla="*/ 10000 w 10000"/>
              <a:gd name="connsiteY3" fmla="*/ 9789 h 9789"/>
              <a:gd name="connsiteX0" fmla="*/ 0 w 10000"/>
              <a:gd name="connsiteY0" fmla="*/ 4031 h 7041"/>
              <a:gd name="connsiteX1" fmla="*/ 2788 w 10000"/>
              <a:gd name="connsiteY1" fmla="*/ 129 h 7041"/>
              <a:gd name="connsiteX2" fmla="*/ 7076 w 10000"/>
              <a:gd name="connsiteY2" fmla="*/ 1824 h 7041"/>
              <a:gd name="connsiteX3" fmla="*/ 10000 w 10000"/>
              <a:gd name="connsiteY3" fmla="*/ 7041 h 7041"/>
              <a:gd name="connsiteX0" fmla="*/ 0 w 10000"/>
              <a:gd name="connsiteY0" fmla="*/ 6270 h 10545"/>
              <a:gd name="connsiteX1" fmla="*/ 2788 w 10000"/>
              <a:gd name="connsiteY1" fmla="*/ 728 h 10545"/>
              <a:gd name="connsiteX2" fmla="*/ 7154 w 10000"/>
              <a:gd name="connsiteY2" fmla="*/ 1642 h 10545"/>
              <a:gd name="connsiteX3" fmla="*/ 10000 w 10000"/>
              <a:gd name="connsiteY3" fmla="*/ 10545 h 10545"/>
              <a:gd name="connsiteX0" fmla="*/ 0 w 10000"/>
              <a:gd name="connsiteY0" fmla="*/ 8620 h 12895"/>
              <a:gd name="connsiteX1" fmla="*/ 3844 w 10000"/>
              <a:gd name="connsiteY1" fmla="*/ 155 h 12895"/>
              <a:gd name="connsiteX2" fmla="*/ 7154 w 10000"/>
              <a:gd name="connsiteY2" fmla="*/ 3992 h 12895"/>
              <a:gd name="connsiteX3" fmla="*/ 10000 w 10000"/>
              <a:gd name="connsiteY3" fmla="*/ 12895 h 12895"/>
              <a:gd name="connsiteX0" fmla="*/ 0 w 10000"/>
              <a:gd name="connsiteY0" fmla="*/ 8915 h 13190"/>
              <a:gd name="connsiteX1" fmla="*/ 3844 w 10000"/>
              <a:gd name="connsiteY1" fmla="*/ 450 h 13190"/>
              <a:gd name="connsiteX2" fmla="*/ 7237 w 10000"/>
              <a:gd name="connsiteY2" fmla="*/ 2603 h 13190"/>
              <a:gd name="connsiteX3" fmla="*/ 10000 w 10000"/>
              <a:gd name="connsiteY3" fmla="*/ 13190 h 13190"/>
              <a:gd name="connsiteX0" fmla="*/ 0 w 10000"/>
              <a:gd name="connsiteY0" fmla="*/ 13287 h 17562"/>
              <a:gd name="connsiteX1" fmla="*/ 5135 w 10000"/>
              <a:gd name="connsiteY1" fmla="*/ 131 h 17562"/>
              <a:gd name="connsiteX2" fmla="*/ 7237 w 10000"/>
              <a:gd name="connsiteY2" fmla="*/ 6975 h 17562"/>
              <a:gd name="connsiteX3" fmla="*/ 10000 w 10000"/>
              <a:gd name="connsiteY3" fmla="*/ 17562 h 17562"/>
              <a:gd name="connsiteX0" fmla="*/ 0 w 10000"/>
              <a:gd name="connsiteY0" fmla="*/ 13256 h 17531"/>
              <a:gd name="connsiteX1" fmla="*/ 5135 w 10000"/>
              <a:gd name="connsiteY1" fmla="*/ 100 h 17531"/>
              <a:gd name="connsiteX2" fmla="*/ 7858 w 10000"/>
              <a:gd name="connsiteY2" fmla="*/ 7583 h 17531"/>
              <a:gd name="connsiteX3" fmla="*/ 10000 w 10000"/>
              <a:gd name="connsiteY3" fmla="*/ 17531 h 17531"/>
              <a:gd name="connsiteX0" fmla="*/ 0 w 10000"/>
              <a:gd name="connsiteY0" fmla="*/ 13256 h 17531"/>
              <a:gd name="connsiteX1" fmla="*/ 5135 w 10000"/>
              <a:gd name="connsiteY1" fmla="*/ 100 h 17531"/>
              <a:gd name="connsiteX2" fmla="*/ 7858 w 10000"/>
              <a:gd name="connsiteY2" fmla="*/ 7583 h 17531"/>
              <a:gd name="connsiteX3" fmla="*/ 10000 w 10000"/>
              <a:gd name="connsiteY3" fmla="*/ 17531 h 17531"/>
              <a:gd name="connsiteX0" fmla="*/ 0 w 10000"/>
              <a:gd name="connsiteY0" fmla="*/ 13291 h 17566"/>
              <a:gd name="connsiteX1" fmla="*/ 5135 w 10000"/>
              <a:gd name="connsiteY1" fmla="*/ 135 h 17566"/>
              <a:gd name="connsiteX2" fmla="*/ 7858 w 10000"/>
              <a:gd name="connsiteY2" fmla="*/ 7618 h 17566"/>
              <a:gd name="connsiteX3" fmla="*/ 10000 w 10000"/>
              <a:gd name="connsiteY3" fmla="*/ 17566 h 17566"/>
              <a:gd name="connsiteX0" fmla="*/ 0 w 10000"/>
              <a:gd name="connsiteY0" fmla="*/ 13405 h 17680"/>
              <a:gd name="connsiteX1" fmla="*/ 5135 w 10000"/>
              <a:gd name="connsiteY1" fmla="*/ 249 h 17680"/>
              <a:gd name="connsiteX2" fmla="*/ 8194 w 10000"/>
              <a:gd name="connsiteY2" fmla="*/ 6423 h 17680"/>
              <a:gd name="connsiteX3" fmla="*/ 10000 w 10000"/>
              <a:gd name="connsiteY3" fmla="*/ 17680 h 17680"/>
              <a:gd name="connsiteX0" fmla="*/ 0 w 10000"/>
              <a:gd name="connsiteY0" fmla="*/ 13607 h 17882"/>
              <a:gd name="connsiteX1" fmla="*/ 5030 w 10000"/>
              <a:gd name="connsiteY1" fmla="*/ 182 h 17882"/>
              <a:gd name="connsiteX2" fmla="*/ 8194 w 10000"/>
              <a:gd name="connsiteY2" fmla="*/ 6625 h 17882"/>
              <a:gd name="connsiteX3" fmla="*/ 10000 w 10000"/>
              <a:gd name="connsiteY3" fmla="*/ 17882 h 17882"/>
              <a:gd name="connsiteX0" fmla="*/ 0 w 10000"/>
              <a:gd name="connsiteY0" fmla="*/ 14825 h 19100"/>
              <a:gd name="connsiteX1" fmla="*/ 4913 w 10000"/>
              <a:gd name="connsiteY1" fmla="*/ 154 h 19100"/>
              <a:gd name="connsiteX2" fmla="*/ 8194 w 10000"/>
              <a:gd name="connsiteY2" fmla="*/ 7843 h 19100"/>
              <a:gd name="connsiteX3" fmla="*/ 10000 w 10000"/>
              <a:gd name="connsiteY3" fmla="*/ 19100 h 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9100">
                <a:moveTo>
                  <a:pt x="0" y="14825"/>
                </a:moveTo>
                <a:cubicBezTo>
                  <a:pt x="1101" y="11549"/>
                  <a:pt x="3547" y="1318"/>
                  <a:pt x="4913" y="154"/>
                </a:cubicBezTo>
                <a:cubicBezTo>
                  <a:pt x="6279" y="-1010"/>
                  <a:pt x="7346" y="4685"/>
                  <a:pt x="8194" y="7843"/>
                </a:cubicBezTo>
                <a:cubicBezTo>
                  <a:pt x="9042" y="11001"/>
                  <a:pt x="9365" y="14385"/>
                  <a:pt x="10000" y="19100"/>
                </a:cubicBezTo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Freeform 10"/>
          <p:cNvSpPr>
            <a:spLocks/>
          </p:cNvSpPr>
          <p:nvPr/>
        </p:nvSpPr>
        <p:spPr bwMode="auto">
          <a:xfrm rot="16200000">
            <a:off x="4242608" y="3516315"/>
            <a:ext cx="523735" cy="207897"/>
          </a:xfrm>
          <a:custGeom>
            <a:avLst/>
            <a:gdLst>
              <a:gd name="T0" fmla="*/ 0 w 122"/>
              <a:gd name="T1" fmla="*/ 11 h 55"/>
              <a:gd name="T2" fmla="*/ 56 w 122"/>
              <a:gd name="T3" fmla="*/ 7 h 55"/>
              <a:gd name="T4" fmla="*/ 122 w 122"/>
              <a:gd name="T5" fmla="*/ 55 h 55"/>
              <a:gd name="connsiteX0" fmla="*/ 0 w 18189"/>
              <a:gd name="connsiteY0" fmla="*/ 1177 h 14504"/>
              <a:gd name="connsiteX1" fmla="*/ 4590 w 18189"/>
              <a:gd name="connsiteY1" fmla="*/ 450 h 14504"/>
              <a:gd name="connsiteX2" fmla="*/ 18189 w 18189"/>
              <a:gd name="connsiteY2" fmla="*/ 14504 h 14504"/>
              <a:gd name="connsiteX0" fmla="*/ 0 w 18189"/>
              <a:gd name="connsiteY0" fmla="*/ 17 h 13344"/>
              <a:gd name="connsiteX1" fmla="*/ 9948 w 18189"/>
              <a:gd name="connsiteY1" fmla="*/ 2440 h 13344"/>
              <a:gd name="connsiteX2" fmla="*/ 18189 w 18189"/>
              <a:gd name="connsiteY2" fmla="*/ 13344 h 13344"/>
              <a:gd name="connsiteX0" fmla="*/ 0 w 30386"/>
              <a:gd name="connsiteY0" fmla="*/ 2 h 21620"/>
              <a:gd name="connsiteX1" fmla="*/ 22145 w 30386"/>
              <a:gd name="connsiteY1" fmla="*/ 10716 h 21620"/>
              <a:gd name="connsiteX2" fmla="*/ 30386 w 30386"/>
              <a:gd name="connsiteY2" fmla="*/ 21620 h 21620"/>
              <a:gd name="connsiteX0" fmla="*/ 0 w 30386"/>
              <a:gd name="connsiteY0" fmla="*/ 23 h 21641"/>
              <a:gd name="connsiteX1" fmla="*/ 18211 w 30386"/>
              <a:gd name="connsiteY1" fmla="*/ 2010 h 21641"/>
              <a:gd name="connsiteX2" fmla="*/ 30386 w 30386"/>
              <a:gd name="connsiteY2" fmla="*/ 21641 h 21641"/>
              <a:gd name="connsiteX0" fmla="*/ 0 w 24091"/>
              <a:gd name="connsiteY0" fmla="*/ 212 h 20521"/>
              <a:gd name="connsiteX1" fmla="*/ 11916 w 24091"/>
              <a:gd name="connsiteY1" fmla="*/ 890 h 20521"/>
              <a:gd name="connsiteX2" fmla="*/ 24091 w 24091"/>
              <a:gd name="connsiteY2" fmla="*/ 20521 h 20521"/>
              <a:gd name="connsiteX0" fmla="*/ 0 w 27042"/>
              <a:gd name="connsiteY0" fmla="*/ 212 h 24012"/>
              <a:gd name="connsiteX1" fmla="*/ 11916 w 27042"/>
              <a:gd name="connsiteY1" fmla="*/ 890 h 24012"/>
              <a:gd name="connsiteX2" fmla="*/ 27042 w 27042"/>
              <a:gd name="connsiteY2" fmla="*/ 24012 h 24012"/>
              <a:gd name="connsiteX0" fmla="*/ 0 w 27042"/>
              <a:gd name="connsiteY0" fmla="*/ 11 h 23811"/>
              <a:gd name="connsiteX1" fmla="*/ 15850 w 27042"/>
              <a:gd name="connsiteY1" fmla="*/ 3308 h 23811"/>
              <a:gd name="connsiteX2" fmla="*/ 27042 w 27042"/>
              <a:gd name="connsiteY2" fmla="*/ 23811 h 23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042" h="23811">
                <a:moveTo>
                  <a:pt x="0" y="11"/>
                </a:moveTo>
                <a:cubicBezTo>
                  <a:pt x="738" y="-171"/>
                  <a:pt x="14211" y="2035"/>
                  <a:pt x="15850" y="3308"/>
                </a:cubicBezTo>
                <a:cubicBezTo>
                  <a:pt x="17490" y="4580"/>
                  <a:pt x="25894" y="21993"/>
                  <a:pt x="27042" y="23811"/>
                </a:cubicBezTo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Freeform 11"/>
          <p:cNvSpPr>
            <a:spLocks/>
          </p:cNvSpPr>
          <p:nvPr/>
        </p:nvSpPr>
        <p:spPr bwMode="auto">
          <a:xfrm rot="13660949">
            <a:off x="4350474" y="3068002"/>
            <a:ext cx="373314" cy="163267"/>
          </a:xfrm>
          <a:custGeom>
            <a:avLst/>
            <a:gdLst>
              <a:gd name="T0" fmla="*/ 0 w 390"/>
              <a:gd name="T1" fmla="*/ 36 h 70"/>
              <a:gd name="T2" fmla="*/ 204 w 390"/>
              <a:gd name="T3" fmla="*/ 6 h 70"/>
              <a:gd name="T4" fmla="*/ 390 w 390"/>
              <a:gd name="T5" fmla="*/ 70 h 70"/>
              <a:gd name="connsiteX0" fmla="*/ 0 w 7691"/>
              <a:gd name="connsiteY0" fmla="*/ 9562 h 9562"/>
              <a:gd name="connsiteX1" fmla="*/ 2922 w 7691"/>
              <a:gd name="connsiteY1" fmla="*/ 54 h 9562"/>
              <a:gd name="connsiteX2" fmla="*/ 7691 w 7691"/>
              <a:gd name="connsiteY2" fmla="*/ 9197 h 9562"/>
              <a:gd name="connsiteX0" fmla="*/ 0 w 12082"/>
              <a:gd name="connsiteY0" fmla="*/ 10000 h 13750"/>
              <a:gd name="connsiteX1" fmla="*/ 3799 w 12082"/>
              <a:gd name="connsiteY1" fmla="*/ 56 h 13750"/>
              <a:gd name="connsiteX2" fmla="*/ 12082 w 12082"/>
              <a:gd name="connsiteY2" fmla="*/ 13750 h 13750"/>
              <a:gd name="connsiteX0" fmla="*/ 0 w 12082"/>
              <a:gd name="connsiteY0" fmla="*/ 3822 h 7572"/>
              <a:gd name="connsiteX1" fmla="*/ 6640 w 12082"/>
              <a:gd name="connsiteY1" fmla="*/ 135 h 7572"/>
              <a:gd name="connsiteX2" fmla="*/ 12082 w 12082"/>
              <a:gd name="connsiteY2" fmla="*/ 7572 h 7572"/>
              <a:gd name="connsiteX0" fmla="*/ 0 w 13929"/>
              <a:gd name="connsiteY0" fmla="*/ 5048 h 51590"/>
              <a:gd name="connsiteX1" fmla="*/ 5496 w 13929"/>
              <a:gd name="connsiteY1" fmla="*/ 178 h 51590"/>
              <a:gd name="connsiteX2" fmla="*/ 13929 w 13929"/>
              <a:gd name="connsiteY2" fmla="*/ 51590 h 51590"/>
              <a:gd name="connsiteX0" fmla="*/ 0 w 10359"/>
              <a:gd name="connsiteY0" fmla="*/ 27511 h 51449"/>
              <a:gd name="connsiteX1" fmla="*/ 1926 w 10359"/>
              <a:gd name="connsiteY1" fmla="*/ 37 h 51449"/>
              <a:gd name="connsiteX2" fmla="*/ 10359 w 10359"/>
              <a:gd name="connsiteY2" fmla="*/ 51449 h 51449"/>
              <a:gd name="connsiteX0" fmla="*/ 0 w 10359"/>
              <a:gd name="connsiteY0" fmla="*/ 3190 h 27128"/>
              <a:gd name="connsiteX1" fmla="*/ 5697 w 10359"/>
              <a:gd name="connsiteY1" fmla="*/ 264 h 27128"/>
              <a:gd name="connsiteX2" fmla="*/ 10359 w 10359"/>
              <a:gd name="connsiteY2" fmla="*/ 27128 h 27128"/>
              <a:gd name="connsiteX0" fmla="*/ 0 w 10359"/>
              <a:gd name="connsiteY0" fmla="*/ 3190 h 27128"/>
              <a:gd name="connsiteX1" fmla="*/ 5697 w 10359"/>
              <a:gd name="connsiteY1" fmla="*/ 264 h 27128"/>
              <a:gd name="connsiteX2" fmla="*/ 10359 w 10359"/>
              <a:gd name="connsiteY2" fmla="*/ 27128 h 27128"/>
              <a:gd name="connsiteX0" fmla="*/ 0 w 10359"/>
              <a:gd name="connsiteY0" fmla="*/ 5064 h 29002"/>
              <a:gd name="connsiteX1" fmla="*/ 5697 w 10359"/>
              <a:gd name="connsiteY1" fmla="*/ 2138 h 29002"/>
              <a:gd name="connsiteX2" fmla="*/ 10359 w 10359"/>
              <a:gd name="connsiteY2" fmla="*/ 29002 h 29002"/>
              <a:gd name="connsiteX0" fmla="*/ 0 w 10359"/>
              <a:gd name="connsiteY0" fmla="*/ 178 h 24116"/>
              <a:gd name="connsiteX1" fmla="*/ 6097 w 10359"/>
              <a:gd name="connsiteY1" fmla="*/ 8180 h 24116"/>
              <a:gd name="connsiteX2" fmla="*/ 10359 w 10359"/>
              <a:gd name="connsiteY2" fmla="*/ 24116 h 24116"/>
              <a:gd name="connsiteX0" fmla="*/ 0 w 9407"/>
              <a:gd name="connsiteY0" fmla="*/ 2355 h 16891"/>
              <a:gd name="connsiteX1" fmla="*/ 5145 w 9407"/>
              <a:gd name="connsiteY1" fmla="*/ 955 h 16891"/>
              <a:gd name="connsiteX2" fmla="*/ 9407 w 9407"/>
              <a:gd name="connsiteY2" fmla="*/ 16891 h 16891"/>
              <a:gd name="connsiteX0" fmla="*/ 0 w 6898"/>
              <a:gd name="connsiteY0" fmla="*/ 1625 h 13390"/>
              <a:gd name="connsiteX1" fmla="*/ 5469 w 6898"/>
              <a:gd name="connsiteY1" fmla="*/ 796 h 13390"/>
              <a:gd name="connsiteX2" fmla="*/ 6898 w 6898"/>
              <a:gd name="connsiteY2" fmla="*/ 13390 h 13390"/>
              <a:gd name="connsiteX0" fmla="*/ 0 w 10000"/>
              <a:gd name="connsiteY0" fmla="*/ 186 h 8972"/>
              <a:gd name="connsiteX1" fmla="*/ 6238 w 10000"/>
              <a:gd name="connsiteY1" fmla="*/ 1507 h 8972"/>
              <a:gd name="connsiteX2" fmla="*/ 10000 w 10000"/>
              <a:gd name="connsiteY2" fmla="*/ 8972 h 8972"/>
              <a:gd name="connsiteX0" fmla="*/ 0 w 10000"/>
              <a:gd name="connsiteY0" fmla="*/ 207 h 10000"/>
              <a:gd name="connsiteX1" fmla="*/ 6238 w 10000"/>
              <a:gd name="connsiteY1" fmla="*/ 1680 h 10000"/>
              <a:gd name="connsiteX2" fmla="*/ 10000 w 10000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00" h="10000">
                <a:moveTo>
                  <a:pt x="0" y="207"/>
                </a:moveTo>
                <a:cubicBezTo>
                  <a:pt x="1447" y="-280"/>
                  <a:pt x="4571" y="48"/>
                  <a:pt x="6238" y="1680"/>
                </a:cubicBezTo>
                <a:cubicBezTo>
                  <a:pt x="7906" y="3313"/>
                  <a:pt x="8474" y="4592"/>
                  <a:pt x="10000" y="10000"/>
                </a:cubicBezTo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Freeform 19"/>
          <p:cNvSpPr>
            <a:spLocks noChangeAspect="1"/>
          </p:cNvSpPr>
          <p:nvPr/>
        </p:nvSpPr>
        <p:spPr bwMode="auto">
          <a:xfrm rot="10800000" flipH="1">
            <a:off x="3677257" y="3351000"/>
            <a:ext cx="3040892" cy="399150"/>
          </a:xfrm>
          <a:custGeom>
            <a:avLst/>
            <a:gdLst>
              <a:gd name="T0" fmla="*/ 2456 w 2552"/>
              <a:gd name="T1" fmla="*/ 512 h 1384"/>
              <a:gd name="T2" fmla="*/ 1208 w 2552"/>
              <a:gd name="T3" fmla="*/ 1280 h 1384"/>
              <a:gd name="T4" fmla="*/ 344 w 2552"/>
              <a:gd name="T5" fmla="*/ 1136 h 1384"/>
              <a:gd name="T6" fmla="*/ 8 w 2552"/>
              <a:gd name="T7" fmla="*/ 608 h 1384"/>
              <a:gd name="T8" fmla="*/ 296 w 2552"/>
              <a:gd name="T9" fmla="*/ 128 h 1384"/>
              <a:gd name="T10" fmla="*/ 1064 w 2552"/>
              <a:gd name="T11" fmla="*/ 32 h 1384"/>
              <a:gd name="T12" fmla="*/ 1688 w 2552"/>
              <a:gd name="T13" fmla="*/ 320 h 1384"/>
              <a:gd name="T14" fmla="*/ 2360 w 2552"/>
              <a:gd name="T15" fmla="*/ 560 h 1384"/>
              <a:gd name="T16" fmla="*/ 2552 w 2552"/>
              <a:gd name="T17" fmla="*/ 560 h 1384"/>
              <a:gd name="connsiteX0" fmla="*/ 10023 w 10399"/>
              <a:gd name="connsiteY0" fmla="*/ 3555 h 11423"/>
              <a:gd name="connsiteX1" fmla="*/ 5133 w 10399"/>
              <a:gd name="connsiteY1" fmla="*/ 9105 h 11423"/>
              <a:gd name="connsiteX2" fmla="*/ 381 w 10399"/>
              <a:gd name="connsiteY2" fmla="*/ 11208 h 11423"/>
              <a:gd name="connsiteX3" fmla="*/ 430 w 10399"/>
              <a:gd name="connsiteY3" fmla="*/ 4249 h 11423"/>
              <a:gd name="connsiteX4" fmla="*/ 1559 w 10399"/>
              <a:gd name="connsiteY4" fmla="*/ 781 h 11423"/>
              <a:gd name="connsiteX5" fmla="*/ 4568 w 10399"/>
              <a:gd name="connsiteY5" fmla="*/ 87 h 11423"/>
              <a:gd name="connsiteX6" fmla="*/ 7013 w 10399"/>
              <a:gd name="connsiteY6" fmla="*/ 2168 h 11423"/>
              <a:gd name="connsiteX7" fmla="*/ 9647 w 10399"/>
              <a:gd name="connsiteY7" fmla="*/ 3902 h 11423"/>
              <a:gd name="connsiteX8" fmla="*/ 10399 w 10399"/>
              <a:gd name="connsiteY8" fmla="*/ 3902 h 11423"/>
              <a:gd name="connsiteX0" fmla="*/ 10252 w 10628"/>
              <a:gd name="connsiteY0" fmla="*/ 5440 h 13308"/>
              <a:gd name="connsiteX1" fmla="*/ 5362 w 10628"/>
              <a:gd name="connsiteY1" fmla="*/ 10990 h 13308"/>
              <a:gd name="connsiteX2" fmla="*/ 610 w 10628"/>
              <a:gd name="connsiteY2" fmla="*/ 13093 h 13308"/>
              <a:gd name="connsiteX3" fmla="*/ 659 w 10628"/>
              <a:gd name="connsiteY3" fmla="*/ 6134 h 13308"/>
              <a:gd name="connsiteX4" fmla="*/ 233 w 10628"/>
              <a:gd name="connsiteY4" fmla="*/ 152 h 13308"/>
              <a:gd name="connsiteX5" fmla="*/ 4797 w 10628"/>
              <a:gd name="connsiteY5" fmla="*/ 1972 h 13308"/>
              <a:gd name="connsiteX6" fmla="*/ 7242 w 10628"/>
              <a:gd name="connsiteY6" fmla="*/ 4053 h 13308"/>
              <a:gd name="connsiteX7" fmla="*/ 9876 w 10628"/>
              <a:gd name="connsiteY7" fmla="*/ 5787 h 13308"/>
              <a:gd name="connsiteX8" fmla="*/ 10628 w 10628"/>
              <a:gd name="connsiteY8" fmla="*/ 5787 h 13308"/>
              <a:gd name="connsiteX0" fmla="*/ 11759 w 12135"/>
              <a:gd name="connsiteY0" fmla="*/ 5431 h 13310"/>
              <a:gd name="connsiteX1" fmla="*/ 6869 w 12135"/>
              <a:gd name="connsiteY1" fmla="*/ 10981 h 13310"/>
              <a:gd name="connsiteX2" fmla="*/ 2117 w 12135"/>
              <a:gd name="connsiteY2" fmla="*/ 13084 h 13310"/>
              <a:gd name="connsiteX3" fmla="*/ 3 w 12135"/>
              <a:gd name="connsiteY3" fmla="*/ 5945 h 13310"/>
              <a:gd name="connsiteX4" fmla="*/ 1740 w 12135"/>
              <a:gd name="connsiteY4" fmla="*/ 143 h 13310"/>
              <a:gd name="connsiteX5" fmla="*/ 6304 w 12135"/>
              <a:gd name="connsiteY5" fmla="*/ 1963 h 13310"/>
              <a:gd name="connsiteX6" fmla="*/ 8749 w 12135"/>
              <a:gd name="connsiteY6" fmla="*/ 4044 h 13310"/>
              <a:gd name="connsiteX7" fmla="*/ 11383 w 12135"/>
              <a:gd name="connsiteY7" fmla="*/ 5778 h 13310"/>
              <a:gd name="connsiteX8" fmla="*/ 12135 w 12135"/>
              <a:gd name="connsiteY8" fmla="*/ 5778 h 13310"/>
              <a:gd name="connsiteX0" fmla="*/ 11760 w 12136"/>
              <a:gd name="connsiteY0" fmla="*/ 5806 h 13685"/>
              <a:gd name="connsiteX1" fmla="*/ 6870 w 12136"/>
              <a:gd name="connsiteY1" fmla="*/ 11356 h 13685"/>
              <a:gd name="connsiteX2" fmla="*/ 2118 w 12136"/>
              <a:gd name="connsiteY2" fmla="*/ 13459 h 13685"/>
              <a:gd name="connsiteX3" fmla="*/ 4 w 12136"/>
              <a:gd name="connsiteY3" fmla="*/ 6320 h 13685"/>
              <a:gd name="connsiteX4" fmla="*/ 1741 w 12136"/>
              <a:gd name="connsiteY4" fmla="*/ 518 h 13685"/>
              <a:gd name="connsiteX5" fmla="*/ 6950 w 12136"/>
              <a:gd name="connsiteY5" fmla="*/ 722 h 13685"/>
              <a:gd name="connsiteX6" fmla="*/ 8750 w 12136"/>
              <a:gd name="connsiteY6" fmla="*/ 4419 h 13685"/>
              <a:gd name="connsiteX7" fmla="*/ 11384 w 12136"/>
              <a:gd name="connsiteY7" fmla="*/ 6153 h 13685"/>
              <a:gd name="connsiteX8" fmla="*/ 12136 w 12136"/>
              <a:gd name="connsiteY8" fmla="*/ 6153 h 13685"/>
              <a:gd name="connsiteX0" fmla="*/ 11760 w 12136"/>
              <a:gd name="connsiteY0" fmla="*/ 5770 h 13649"/>
              <a:gd name="connsiteX1" fmla="*/ 6870 w 12136"/>
              <a:gd name="connsiteY1" fmla="*/ 11320 h 13649"/>
              <a:gd name="connsiteX2" fmla="*/ 2118 w 12136"/>
              <a:gd name="connsiteY2" fmla="*/ 13423 h 13649"/>
              <a:gd name="connsiteX3" fmla="*/ 4 w 12136"/>
              <a:gd name="connsiteY3" fmla="*/ 6284 h 13649"/>
              <a:gd name="connsiteX4" fmla="*/ 1741 w 12136"/>
              <a:gd name="connsiteY4" fmla="*/ 482 h 13649"/>
              <a:gd name="connsiteX5" fmla="*/ 6950 w 12136"/>
              <a:gd name="connsiteY5" fmla="*/ 686 h 13649"/>
              <a:gd name="connsiteX6" fmla="*/ 9547 w 12136"/>
              <a:gd name="connsiteY6" fmla="*/ 3575 h 13649"/>
              <a:gd name="connsiteX7" fmla="*/ 11384 w 12136"/>
              <a:gd name="connsiteY7" fmla="*/ 6117 h 13649"/>
              <a:gd name="connsiteX8" fmla="*/ 12136 w 12136"/>
              <a:gd name="connsiteY8" fmla="*/ 6117 h 13649"/>
              <a:gd name="connsiteX0" fmla="*/ 11760 w 12136"/>
              <a:gd name="connsiteY0" fmla="*/ 5770 h 13749"/>
              <a:gd name="connsiteX1" fmla="*/ 7401 w 12136"/>
              <a:gd name="connsiteY1" fmla="*/ 11859 h 13749"/>
              <a:gd name="connsiteX2" fmla="*/ 2118 w 12136"/>
              <a:gd name="connsiteY2" fmla="*/ 13423 h 13749"/>
              <a:gd name="connsiteX3" fmla="*/ 4 w 12136"/>
              <a:gd name="connsiteY3" fmla="*/ 6284 h 13749"/>
              <a:gd name="connsiteX4" fmla="*/ 1741 w 12136"/>
              <a:gd name="connsiteY4" fmla="*/ 482 h 13749"/>
              <a:gd name="connsiteX5" fmla="*/ 6950 w 12136"/>
              <a:gd name="connsiteY5" fmla="*/ 686 h 13749"/>
              <a:gd name="connsiteX6" fmla="*/ 9547 w 12136"/>
              <a:gd name="connsiteY6" fmla="*/ 3575 h 13749"/>
              <a:gd name="connsiteX7" fmla="*/ 11384 w 12136"/>
              <a:gd name="connsiteY7" fmla="*/ 6117 h 13749"/>
              <a:gd name="connsiteX8" fmla="*/ 12136 w 12136"/>
              <a:gd name="connsiteY8" fmla="*/ 6117 h 13749"/>
              <a:gd name="connsiteX0" fmla="*/ 11762 w 12138"/>
              <a:gd name="connsiteY0" fmla="*/ 5770 h 12436"/>
              <a:gd name="connsiteX1" fmla="*/ 7403 w 12138"/>
              <a:gd name="connsiteY1" fmla="*/ 11859 h 12436"/>
              <a:gd name="connsiteX2" fmla="*/ 2211 w 12138"/>
              <a:gd name="connsiteY2" fmla="*/ 11555 h 12436"/>
              <a:gd name="connsiteX3" fmla="*/ 6 w 12138"/>
              <a:gd name="connsiteY3" fmla="*/ 6284 h 12436"/>
              <a:gd name="connsiteX4" fmla="*/ 1743 w 12138"/>
              <a:gd name="connsiteY4" fmla="*/ 482 h 12436"/>
              <a:gd name="connsiteX5" fmla="*/ 6952 w 12138"/>
              <a:gd name="connsiteY5" fmla="*/ 686 h 12436"/>
              <a:gd name="connsiteX6" fmla="*/ 9549 w 12138"/>
              <a:gd name="connsiteY6" fmla="*/ 3575 h 12436"/>
              <a:gd name="connsiteX7" fmla="*/ 11386 w 12138"/>
              <a:gd name="connsiteY7" fmla="*/ 6117 h 12436"/>
              <a:gd name="connsiteX8" fmla="*/ 12138 w 12138"/>
              <a:gd name="connsiteY8" fmla="*/ 6117 h 12436"/>
              <a:gd name="connsiteX0" fmla="*/ 11762 w 12138"/>
              <a:gd name="connsiteY0" fmla="*/ 5770 h 12036"/>
              <a:gd name="connsiteX1" fmla="*/ 7251 w 12138"/>
              <a:gd name="connsiteY1" fmla="*/ 11140 h 12036"/>
              <a:gd name="connsiteX2" fmla="*/ 2211 w 12138"/>
              <a:gd name="connsiteY2" fmla="*/ 11555 h 12036"/>
              <a:gd name="connsiteX3" fmla="*/ 6 w 12138"/>
              <a:gd name="connsiteY3" fmla="*/ 6284 h 12036"/>
              <a:gd name="connsiteX4" fmla="*/ 1743 w 12138"/>
              <a:gd name="connsiteY4" fmla="*/ 482 h 12036"/>
              <a:gd name="connsiteX5" fmla="*/ 6952 w 12138"/>
              <a:gd name="connsiteY5" fmla="*/ 686 h 12036"/>
              <a:gd name="connsiteX6" fmla="*/ 9549 w 12138"/>
              <a:gd name="connsiteY6" fmla="*/ 3575 h 12036"/>
              <a:gd name="connsiteX7" fmla="*/ 11386 w 12138"/>
              <a:gd name="connsiteY7" fmla="*/ 6117 h 12036"/>
              <a:gd name="connsiteX8" fmla="*/ 12138 w 12138"/>
              <a:gd name="connsiteY8" fmla="*/ 6117 h 12036"/>
              <a:gd name="connsiteX0" fmla="*/ 11762 w 12138"/>
              <a:gd name="connsiteY0" fmla="*/ 5468 h 11734"/>
              <a:gd name="connsiteX1" fmla="*/ 7251 w 12138"/>
              <a:gd name="connsiteY1" fmla="*/ 10838 h 11734"/>
              <a:gd name="connsiteX2" fmla="*/ 2211 w 12138"/>
              <a:gd name="connsiteY2" fmla="*/ 11253 h 11734"/>
              <a:gd name="connsiteX3" fmla="*/ 6 w 12138"/>
              <a:gd name="connsiteY3" fmla="*/ 5982 h 11734"/>
              <a:gd name="connsiteX4" fmla="*/ 1743 w 12138"/>
              <a:gd name="connsiteY4" fmla="*/ 180 h 11734"/>
              <a:gd name="connsiteX5" fmla="*/ 6755 w 12138"/>
              <a:gd name="connsiteY5" fmla="*/ 1641 h 11734"/>
              <a:gd name="connsiteX6" fmla="*/ 9549 w 12138"/>
              <a:gd name="connsiteY6" fmla="*/ 3273 h 11734"/>
              <a:gd name="connsiteX7" fmla="*/ 11386 w 12138"/>
              <a:gd name="connsiteY7" fmla="*/ 5815 h 11734"/>
              <a:gd name="connsiteX8" fmla="*/ 12138 w 12138"/>
              <a:gd name="connsiteY8" fmla="*/ 5815 h 11734"/>
              <a:gd name="connsiteX0" fmla="*/ 11762 w 12138"/>
              <a:gd name="connsiteY0" fmla="*/ 5478 h 11744"/>
              <a:gd name="connsiteX1" fmla="*/ 7251 w 12138"/>
              <a:gd name="connsiteY1" fmla="*/ 10848 h 11744"/>
              <a:gd name="connsiteX2" fmla="*/ 2211 w 12138"/>
              <a:gd name="connsiteY2" fmla="*/ 11263 h 11744"/>
              <a:gd name="connsiteX3" fmla="*/ 6 w 12138"/>
              <a:gd name="connsiteY3" fmla="*/ 5992 h 11744"/>
              <a:gd name="connsiteX4" fmla="*/ 1743 w 12138"/>
              <a:gd name="connsiteY4" fmla="*/ 190 h 11744"/>
              <a:gd name="connsiteX5" fmla="*/ 6755 w 12138"/>
              <a:gd name="connsiteY5" fmla="*/ 1651 h 11744"/>
              <a:gd name="connsiteX6" fmla="*/ 9245 w 12138"/>
              <a:gd name="connsiteY6" fmla="*/ 4145 h 11744"/>
              <a:gd name="connsiteX7" fmla="*/ 11386 w 12138"/>
              <a:gd name="connsiteY7" fmla="*/ 5825 h 11744"/>
              <a:gd name="connsiteX8" fmla="*/ 12138 w 12138"/>
              <a:gd name="connsiteY8" fmla="*/ 5825 h 11744"/>
              <a:gd name="connsiteX0" fmla="*/ 11762 w 12138"/>
              <a:gd name="connsiteY0" fmla="*/ 4210 h 10476"/>
              <a:gd name="connsiteX1" fmla="*/ 7251 w 12138"/>
              <a:gd name="connsiteY1" fmla="*/ 9580 h 10476"/>
              <a:gd name="connsiteX2" fmla="*/ 2211 w 12138"/>
              <a:gd name="connsiteY2" fmla="*/ 9995 h 10476"/>
              <a:gd name="connsiteX3" fmla="*/ 6 w 12138"/>
              <a:gd name="connsiteY3" fmla="*/ 4724 h 10476"/>
              <a:gd name="connsiteX4" fmla="*/ 1713 w 12138"/>
              <a:gd name="connsiteY4" fmla="*/ 466 h 10476"/>
              <a:gd name="connsiteX5" fmla="*/ 6755 w 12138"/>
              <a:gd name="connsiteY5" fmla="*/ 383 h 10476"/>
              <a:gd name="connsiteX6" fmla="*/ 9245 w 12138"/>
              <a:gd name="connsiteY6" fmla="*/ 2877 h 10476"/>
              <a:gd name="connsiteX7" fmla="*/ 11386 w 12138"/>
              <a:gd name="connsiteY7" fmla="*/ 4557 h 10476"/>
              <a:gd name="connsiteX8" fmla="*/ 12138 w 12138"/>
              <a:gd name="connsiteY8" fmla="*/ 4557 h 10476"/>
              <a:gd name="connsiteX0" fmla="*/ 7251 w 12138"/>
              <a:gd name="connsiteY0" fmla="*/ 9580 h 10476"/>
              <a:gd name="connsiteX1" fmla="*/ 2211 w 12138"/>
              <a:gd name="connsiteY1" fmla="*/ 9995 h 10476"/>
              <a:gd name="connsiteX2" fmla="*/ 6 w 12138"/>
              <a:gd name="connsiteY2" fmla="*/ 4724 h 10476"/>
              <a:gd name="connsiteX3" fmla="*/ 1713 w 12138"/>
              <a:gd name="connsiteY3" fmla="*/ 466 h 10476"/>
              <a:gd name="connsiteX4" fmla="*/ 6755 w 12138"/>
              <a:gd name="connsiteY4" fmla="*/ 383 h 10476"/>
              <a:gd name="connsiteX5" fmla="*/ 9245 w 12138"/>
              <a:gd name="connsiteY5" fmla="*/ 2877 h 10476"/>
              <a:gd name="connsiteX6" fmla="*/ 11386 w 12138"/>
              <a:gd name="connsiteY6" fmla="*/ 4557 h 10476"/>
              <a:gd name="connsiteX7" fmla="*/ 12138 w 12138"/>
              <a:gd name="connsiteY7" fmla="*/ 4557 h 10476"/>
              <a:gd name="connsiteX0" fmla="*/ 2211 w 12138"/>
              <a:gd name="connsiteY0" fmla="*/ 9995 h 9995"/>
              <a:gd name="connsiteX1" fmla="*/ 6 w 12138"/>
              <a:gd name="connsiteY1" fmla="*/ 4724 h 9995"/>
              <a:gd name="connsiteX2" fmla="*/ 1713 w 12138"/>
              <a:gd name="connsiteY2" fmla="*/ 466 h 9995"/>
              <a:gd name="connsiteX3" fmla="*/ 6755 w 12138"/>
              <a:gd name="connsiteY3" fmla="*/ 383 h 9995"/>
              <a:gd name="connsiteX4" fmla="*/ 9245 w 12138"/>
              <a:gd name="connsiteY4" fmla="*/ 2877 h 9995"/>
              <a:gd name="connsiteX5" fmla="*/ 11386 w 12138"/>
              <a:gd name="connsiteY5" fmla="*/ 4557 h 9995"/>
              <a:gd name="connsiteX6" fmla="*/ 12138 w 12138"/>
              <a:gd name="connsiteY6" fmla="*/ 4557 h 9995"/>
              <a:gd name="connsiteX0" fmla="*/ 928 w 10032"/>
              <a:gd name="connsiteY0" fmla="*/ 5904 h 5904"/>
              <a:gd name="connsiteX1" fmla="*/ 37 w 10032"/>
              <a:gd name="connsiteY1" fmla="*/ 4726 h 5904"/>
              <a:gd name="connsiteX2" fmla="*/ 1443 w 10032"/>
              <a:gd name="connsiteY2" fmla="*/ 466 h 5904"/>
              <a:gd name="connsiteX3" fmla="*/ 5597 w 10032"/>
              <a:gd name="connsiteY3" fmla="*/ 383 h 5904"/>
              <a:gd name="connsiteX4" fmla="*/ 7649 w 10032"/>
              <a:gd name="connsiteY4" fmla="*/ 2878 h 5904"/>
              <a:gd name="connsiteX5" fmla="*/ 9412 w 10032"/>
              <a:gd name="connsiteY5" fmla="*/ 4559 h 5904"/>
              <a:gd name="connsiteX6" fmla="*/ 10032 w 10032"/>
              <a:gd name="connsiteY6" fmla="*/ 4559 h 5904"/>
              <a:gd name="connsiteX0" fmla="*/ 874 w 9949"/>
              <a:gd name="connsiteY0" fmla="*/ 9956 h 9956"/>
              <a:gd name="connsiteX1" fmla="*/ 48 w 9949"/>
              <a:gd name="connsiteY1" fmla="*/ 7291 h 9956"/>
              <a:gd name="connsiteX2" fmla="*/ 1387 w 9949"/>
              <a:gd name="connsiteY2" fmla="*/ 745 h 9956"/>
              <a:gd name="connsiteX3" fmla="*/ 5528 w 9949"/>
              <a:gd name="connsiteY3" fmla="*/ 605 h 9956"/>
              <a:gd name="connsiteX4" fmla="*/ 7574 w 9949"/>
              <a:gd name="connsiteY4" fmla="*/ 4831 h 9956"/>
              <a:gd name="connsiteX5" fmla="*/ 9331 w 9949"/>
              <a:gd name="connsiteY5" fmla="*/ 7678 h 9956"/>
              <a:gd name="connsiteX6" fmla="*/ 9949 w 9949"/>
              <a:gd name="connsiteY6" fmla="*/ 7678 h 9956"/>
              <a:gd name="connsiteX0" fmla="*/ 833 w 9955"/>
              <a:gd name="connsiteY0" fmla="*/ 10000 h 10000"/>
              <a:gd name="connsiteX1" fmla="*/ 3 w 9955"/>
              <a:gd name="connsiteY1" fmla="*/ 7323 h 10000"/>
              <a:gd name="connsiteX2" fmla="*/ 1349 w 9955"/>
              <a:gd name="connsiteY2" fmla="*/ 748 h 10000"/>
              <a:gd name="connsiteX3" fmla="*/ 5511 w 9955"/>
              <a:gd name="connsiteY3" fmla="*/ 608 h 10000"/>
              <a:gd name="connsiteX4" fmla="*/ 7568 w 9955"/>
              <a:gd name="connsiteY4" fmla="*/ 4852 h 10000"/>
              <a:gd name="connsiteX5" fmla="*/ 9334 w 9955"/>
              <a:gd name="connsiteY5" fmla="*/ 7712 h 10000"/>
              <a:gd name="connsiteX6" fmla="*/ 9955 w 9955"/>
              <a:gd name="connsiteY6" fmla="*/ 7712 h 10000"/>
              <a:gd name="connsiteX0" fmla="*/ 849 w 10012"/>
              <a:gd name="connsiteY0" fmla="*/ 10000 h 10000"/>
              <a:gd name="connsiteX1" fmla="*/ 15 w 10012"/>
              <a:gd name="connsiteY1" fmla="*/ 7323 h 10000"/>
              <a:gd name="connsiteX2" fmla="*/ 1367 w 10012"/>
              <a:gd name="connsiteY2" fmla="*/ 748 h 10000"/>
              <a:gd name="connsiteX3" fmla="*/ 5548 w 10012"/>
              <a:gd name="connsiteY3" fmla="*/ 608 h 10000"/>
              <a:gd name="connsiteX4" fmla="*/ 7614 w 10012"/>
              <a:gd name="connsiteY4" fmla="*/ 4852 h 10000"/>
              <a:gd name="connsiteX5" fmla="*/ 9388 w 10012"/>
              <a:gd name="connsiteY5" fmla="*/ 7712 h 10000"/>
              <a:gd name="connsiteX6" fmla="*/ 10012 w 10012"/>
              <a:gd name="connsiteY6" fmla="*/ 7712 h 10000"/>
              <a:gd name="connsiteX0" fmla="*/ 889 w 10052"/>
              <a:gd name="connsiteY0" fmla="*/ 9395 h 9395"/>
              <a:gd name="connsiteX1" fmla="*/ 55 w 10052"/>
              <a:gd name="connsiteY1" fmla="*/ 6718 h 9395"/>
              <a:gd name="connsiteX2" fmla="*/ 1520 w 10052"/>
              <a:gd name="connsiteY2" fmla="*/ 3628 h 9395"/>
              <a:gd name="connsiteX3" fmla="*/ 5588 w 10052"/>
              <a:gd name="connsiteY3" fmla="*/ 3 h 9395"/>
              <a:gd name="connsiteX4" fmla="*/ 7654 w 10052"/>
              <a:gd name="connsiteY4" fmla="*/ 4247 h 9395"/>
              <a:gd name="connsiteX5" fmla="*/ 9428 w 10052"/>
              <a:gd name="connsiteY5" fmla="*/ 7107 h 9395"/>
              <a:gd name="connsiteX6" fmla="*/ 10052 w 10052"/>
              <a:gd name="connsiteY6" fmla="*/ 7107 h 9395"/>
              <a:gd name="connsiteX0" fmla="*/ 884 w 10000"/>
              <a:gd name="connsiteY0" fmla="*/ 6728 h 6728"/>
              <a:gd name="connsiteX1" fmla="*/ 55 w 10000"/>
              <a:gd name="connsiteY1" fmla="*/ 3879 h 6728"/>
              <a:gd name="connsiteX2" fmla="*/ 1512 w 10000"/>
              <a:gd name="connsiteY2" fmla="*/ 590 h 6728"/>
              <a:gd name="connsiteX3" fmla="*/ 5496 w 10000"/>
              <a:gd name="connsiteY3" fmla="*/ 53 h 6728"/>
              <a:gd name="connsiteX4" fmla="*/ 7614 w 10000"/>
              <a:gd name="connsiteY4" fmla="*/ 1248 h 6728"/>
              <a:gd name="connsiteX5" fmla="*/ 9379 w 10000"/>
              <a:gd name="connsiteY5" fmla="*/ 4293 h 6728"/>
              <a:gd name="connsiteX6" fmla="*/ 10000 w 10000"/>
              <a:gd name="connsiteY6" fmla="*/ 4293 h 6728"/>
              <a:gd name="connsiteX0" fmla="*/ 884 w 10000"/>
              <a:gd name="connsiteY0" fmla="*/ 10134 h 10134"/>
              <a:gd name="connsiteX1" fmla="*/ 55 w 10000"/>
              <a:gd name="connsiteY1" fmla="*/ 5899 h 10134"/>
              <a:gd name="connsiteX2" fmla="*/ 1512 w 10000"/>
              <a:gd name="connsiteY2" fmla="*/ 1011 h 10134"/>
              <a:gd name="connsiteX3" fmla="*/ 5496 w 10000"/>
              <a:gd name="connsiteY3" fmla="*/ 213 h 10134"/>
              <a:gd name="connsiteX4" fmla="*/ 7501 w 10000"/>
              <a:gd name="connsiteY4" fmla="*/ 3827 h 10134"/>
              <a:gd name="connsiteX5" fmla="*/ 9379 w 10000"/>
              <a:gd name="connsiteY5" fmla="*/ 6515 h 10134"/>
              <a:gd name="connsiteX6" fmla="*/ 10000 w 10000"/>
              <a:gd name="connsiteY6" fmla="*/ 6515 h 1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134">
                <a:moveTo>
                  <a:pt x="884" y="10134"/>
                </a:moveTo>
                <a:cubicBezTo>
                  <a:pt x="-112" y="7957"/>
                  <a:pt x="-50" y="7418"/>
                  <a:pt x="55" y="5899"/>
                </a:cubicBezTo>
                <a:cubicBezTo>
                  <a:pt x="159" y="4379"/>
                  <a:pt x="605" y="1959"/>
                  <a:pt x="1512" y="1011"/>
                </a:cubicBezTo>
                <a:cubicBezTo>
                  <a:pt x="2419" y="63"/>
                  <a:pt x="4498" y="-256"/>
                  <a:pt x="5496" y="213"/>
                </a:cubicBezTo>
                <a:cubicBezTo>
                  <a:pt x="6494" y="682"/>
                  <a:pt x="6854" y="2776"/>
                  <a:pt x="7501" y="3827"/>
                </a:cubicBezTo>
                <a:cubicBezTo>
                  <a:pt x="8148" y="4878"/>
                  <a:pt x="8913" y="5736"/>
                  <a:pt x="9379" y="6515"/>
                </a:cubicBezTo>
                <a:cubicBezTo>
                  <a:pt x="9844" y="7291"/>
                  <a:pt x="9923" y="6904"/>
                  <a:pt x="10000" y="6515"/>
                </a:cubicBezTo>
              </a:path>
            </a:pathLst>
          </a:custGeom>
          <a:noFill/>
          <a:ln w="1778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 rot="10800000" flipH="1" flipV="1">
            <a:off x="6400979" y="3330128"/>
            <a:ext cx="2340250" cy="221311"/>
          </a:xfrm>
          <a:custGeom>
            <a:avLst/>
            <a:gdLst>
              <a:gd name="T0" fmla="*/ 0 w 712"/>
              <a:gd name="T1" fmla="*/ 53 h 66"/>
              <a:gd name="T2" fmla="*/ 124 w 712"/>
              <a:gd name="T3" fmla="*/ 1 h 66"/>
              <a:gd name="T4" fmla="*/ 264 w 712"/>
              <a:gd name="T5" fmla="*/ 61 h 66"/>
              <a:gd name="T6" fmla="*/ 420 w 712"/>
              <a:gd name="T7" fmla="*/ 5 h 66"/>
              <a:gd name="T8" fmla="*/ 564 w 712"/>
              <a:gd name="T9" fmla="*/ 65 h 66"/>
              <a:gd name="T10" fmla="*/ 712 w 712"/>
              <a:gd name="T11" fmla="*/ 1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12" h="66">
                <a:moveTo>
                  <a:pt x="0" y="53"/>
                </a:moveTo>
                <a:cubicBezTo>
                  <a:pt x="40" y="26"/>
                  <a:pt x="80" y="0"/>
                  <a:pt x="124" y="1"/>
                </a:cubicBezTo>
                <a:cubicBezTo>
                  <a:pt x="168" y="2"/>
                  <a:pt x="215" y="60"/>
                  <a:pt x="264" y="61"/>
                </a:cubicBezTo>
                <a:cubicBezTo>
                  <a:pt x="313" y="62"/>
                  <a:pt x="370" y="4"/>
                  <a:pt x="420" y="5"/>
                </a:cubicBezTo>
                <a:cubicBezTo>
                  <a:pt x="470" y="6"/>
                  <a:pt x="515" y="66"/>
                  <a:pt x="564" y="65"/>
                </a:cubicBezTo>
                <a:cubicBezTo>
                  <a:pt x="613" y="64"/>
                  <a:pt x="687" y="12"/>
                  <a:pt x="712" y="1"/>
                </a:cubicBezTo>
              </a:path>
            </a:pathLst>
          </a:custGeom>
          <a:noFill/>
          <a:ln w="1778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 rot="10800000" flipV="1">
            <a:off x="6383059" y="3339349"/>
            <a:ext cx="2281117" cy="221311"/>
          </a:xfrm>
          <a:custGeom>
            <a:avLst/>
            <a:gdLst>
              <a:gd name="T0" fmla="*/ 1335 w 1335"/>
              <a:gd name="T1" fmla="*/ 117 h 182"/>
              <a:gd name="T2" fmla="*/ 1079 w 1335"/>
              <a:gd name="T3" fmla="*/ 165 h 182"/>
              <a:gd name="T4" fmla="*/ 822 w 1335"/>
              <a:gd name="T5" fmla="*/ 13 h 182"/>
              <a:gd name="T6" fmla="*/ 536 w 1335"/>
              <a:gd name="T7" fmla="*/ 155 h 182"/>
              <a:gd name="T8" fmla="*/ 271 w 1335"/>
              <a:gd name="T9" fmla="*/ 3 h 182"/>
              <a:gd name="T10" fmla="*/ 0 w 1335"/>
              <a:gd name="T11" fmla="*/ 165 h 182"/>
              <a:gd name="connsiteX0" fmla="*/ 9538 w 9538"/>
              <a:gd name="connsiteY0" fmla="*/ 7379 h 9224"/>
              <a:gd name="connsiteX1" fmla="*/ 8082 w 9538"/>
              <a:gd name="connsiteY1" fmla="*/ 8904 h 9224"/>
              <a:gd name="connsiteX2" fmla="*/ 6157 w 9538"/>
              <a:gd name="connsiteY2" fmla="*/ 552 h 9224"/>
              <a:gd name="connsiteX3" fmla="*/ 4015 w 9538"/>
              <a:gd name="connsiteY3" fmla="*/ 8354 h 9224"/>
              <a:gd name="connsiteX4" fmla="*/ 2030 w 9538"/>
              <a:gd name="connsiteY4" fmla="*/ 3 h 9224"/>
              <a:gd name="connsiteX5" fmla="*/ 0 w 9538"/>
              <a:gd name="connsiteY5" fmla="*/ 8904 h 9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38" h="9224">
                <a:moveTo>
                  <a:pt x="9538" y="7379"/>
                </a:moveTo>
                <a:cubicBezTo>
                  <a:pt x="9216" y="7818"/>
                  <a:pt x="8646" y="10042"/>
                  <a:pt x="8082" y="8904"/>
                </a:cubicBezTo>
                <a:cubicBezTo>
                  <a:pt x="7519" y="7766"/>
                  <a:pt x="6831" y="662"/>
                  <a:pt x="6157" y="552"/>
                </a:cubicBezTo>
                <a:cubicBezTo>
                  <a:pt x="5483" y="387"/>
                  <a:pt x="4697" y="8519"/>
                  <a:pt x="4015" y="8354"/>
                </a:cubicBezTo>
                <a:cubicBezTo>
                  <a:pt x="3326" y="8245"/>
                  <a:pt x="2704" y="-162"/>
                  <a:pt x="2030" y="3"/>
                </a:cubicBezTo>
                <a:cubicBezTo>
                  <a:pt x="1363" y="113"/>
                  <a:pt x="345" y="7365"/>
                  <a:pt x="0" y="8904"/>
                </a:cubicBezTo>
              </a:path>
            </a:pathLst>
          </a:custGeom>
          <a:noFill/>
          <a:ln w="1778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6"/>
          <p:cNvSpPr>
            <a:spLocks noChangeShapeType="1"/>
          </p:cNvSpPr>
          <p:nvPr/>
        </p:nvSpPr>
        <p:spPr bwMode="auto">
          <a:xfrm rot="13660949" flipV="1">
            <a:off x="4631918" y="2588737"/>
            <a:ext cx="790008" cy="784212"/>
          </a:xfrm>
          <a:prstGeom prst="line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Freeform 11"/>
          <p:cNvSpPr>
            <a:spLocks/>
          </p:cNvSpPr>
          <p:nvPr/>
        </p:nvSpPr>
        <p:spPr bwMode="auto">
          <a:xfrm rot="13660949">
            <a:off x="4301677" y="2891478"/>
            <a:ext cx="188692" cy="70526"/>
          </a:xfrm>
          <a:custGeom>
            <a:avLst/>
            <a:gdLst>
              <a:gd name="T0" fmla="*/ 0 w 390"/>
              <a:gd name="T1" fmla="*/ 36 h 70"/>
              <a:gd name="T2" fmla="*/ 204 w 390"/>
              <a:gd name="T3" fmla="*/ 6 h 70"/>
              <a:gd name="T4" fmla="*/ 390 w 390"/>
              <a:gd name="T5" fmla="*/ 70 h 70"/>
              <a:gd name="connsiteX0" fmla="*/ 0 w 7691"/>
              <a:gd name="connsiteY0" fmla="*/ 9562 h 9562"/>
              <a:gd name="connsiteX1" fmla="*/ 2922 w 7691"/>
              <a:gd name="connsiteY1" fmla="*/ 54 h 9562"/>
              <a:gd name="connsiteX2" fmla="*/ 7691 w 7691"/>
              <a:gd name="connsiteY2" fmla="*/ 9197 h 9562"/>
              <a:gd name="connsiteX0" fmla="*/ 0 w 12082"/>
              <a:gd name="connsiteY0" fmla="*/ 10000 h 13750"/>
              <a:gd name="connsiteX1" fmla="*/ 3799 w 12082"/>
              <a:gd name="connsiteY1" fmla="*/ 56 h 13750"/>
              <a:gd name="connsiteX2" fmla="*/ 12082 w 12082"/>
              <a:gd name="connsiteY2" fmla="*/ 13750 h 13750"/>
              <a:gd name="connsiteX0" fmla="*/ 0 w 12082"/>
              <a:gd name="connsiteY0" fmla="*/ 3822 h 7572"/>
              <a:gd name="connsiteX1" fmla="*/ 6640 w 12082"/>
              <a:gd name="connsiteY1" fmla="*/ 135 h 7572"/>
              <a:gd name="connsiteX2" fmla="*/ 12082 w 12082"/>
              <a:gd name="connsiteY2" fmla="*/ 7572 h 7572"/>
              <a:gd name="connsiteX0" fmla="*/ 0 w 13929"/>
              <a:gd name="connsiteY0" fmla="*/ 5048 h 51590"/>
              <a:gd name="connsiteX1" fmla="*/ 5496 w 13929"/>
              <a:gd name="connsiteY1" fmla="*/ 178 h 51590"/>
              <a:gd name="connsiteX2" fmla="*/ 13929 w 13929"/>
              <a:gd name="connsiteY2" fmla="*/ 51590 h 51590"/>
              <a:gd name="connsiteX0" fmla="*/ 0 w 10359"/>
              <a:gd name="connsiteY0" fmla="*/ 27511 h 51449"/>
              <a:gd name="connsiteX1" fmla="*/ 1926 w 10359"/>
              <a:gd name="connsiteY1" fmla="*/ 37 h 51449"/>
              <a:gd name="connsiteX2" fmla="*/ 10359 w 10359"/>
              <a:gd name="connsiteY2" fmla="*/ 51449 h 51449"/>
              <a:gd name="connsiteX0" fmla="*/ 0 w 10359"/>
              <a:gd name="connsiteY0" fmla="*/ 3190 h 27128"/>
              <a:gd name="connsiteX1" fmla="*/ 5697 w 10359"/>
              <a:gd name="connsiteY1" fmla="*/ 264 h 27128"/>
              <a:gd name="connsiteX2" fmla="*/ 10359 w 10359"/>
              <a:gd name="connsiteY2" fmla="*/ 27128 h 27128"/>
              <a:gd name="connsiteX0" fmla="*/ 0 w 10359"/>
              <a:gd name="connsiteY0" fmla="*/ 3190 h 27128"/>
              <a:gd name="connsiteX1" fmla="*/ 5697 w 10359"/>
              <a:gd name="connsiteY1" fmla="*/ 264 h 27128"/>
              <a:gd name="connsiteX2" fmla="*/ 10359 w 10359"/>
              <a:gd name="connsiteY2" fmla="*/ 27128 h 27128"/>
              <a:gd name="connsiteX0" fmla="*/ 0 w 10359"/>
              <a:gd name="connsiteY0" fmla="*/ 5064 h 29002"/>
              <a:gd name="connsiteX1" fmla="*/ 5697 w 10359"/>
              <a:gd name="connsiteY1" fmla="*/ 2138 h 29002"/>
              <a:gd name="connsiteX2" fmla="*/ 10359 w 10359"/>
              <a:gd name="connsiteY2" fmla="*/ 29002 h 29002"/>
              <a:gd name="connsiteX0" fmla="*/ 0 w 10359"/>
              <a:gd name="connsiteY0" fmla="*/ 178 h 24116"/>
              <a:gd name="connsiteX1" fmla="*/ 6097 w 10359"/>
              <a:gd name="connsiteY1" fmla="*/ 8180 h 24116"/>
              <a:gd name="connsiteX2" fmla="*/ 10359 w 10359"/>
              <a:gd name="connsiteY2" fmla="*/ 24116 h 24116"/>
              <a:gd name="connsiteX0" fmla="*/ 0 w 9407"/>
              <a:gd name="connsiteY0" fmla="*/ 2355 h 16891"/>
              <a:gd name="connsiteX1" fmla="*/ 5145 w 9407"/>
              <a:gd name="connsiteY1" fmla="*/ 955 h 16891"/>
              <a:gd name="connsiteX2" fmla="*/ 9407 w 9407"/>
              <a:gd name="connsiteY2" fmla="*/ 16891 h 16891"/>
              <a:gd name="connsiteX0" fmla="*/ 0 w 6898"/>
              <a:gd name="connsiteY0" fmla="*/ 1625 h 13390"/>
              <a:gd name="connsiteX1" fmla="*/ 5469 w 6898"/>
              <a:gd name="connsiteY1" fmla="*/ 796 h 13390"/>
              <a:gd name="connsiteX2" fmla="*/ 6898 w 6898"/>
              <a:gd name="connsiteY2" fmla="*/ 13390 h 13390"/>
              <a:gd name="connsiteX0" fmla="*/ 0 w 10000"/>
              <a:gd name="connsiteY0" fmla="*/ 186 h 8972"/>
              <a:gd name="connsiteX1" fmla="*/ 6238 w 10000"/>
              <a:gd name="connsiteY1" fmla="*/ 1507 h 8972"/>
              <a:gd name="connsiteX2" fmla="*/ 10000 w 10000"/>
              <a:gd name="connsiteY2" fmla="*/ 8972 h 8972"/>
              <a:gd name="connsiteX0" fmla="*/ 0 w 10000"/>
              <a:gd name="connsiteY0" fmla="*/ 207 h 10000"/>
              <a:gd name="connsiteX1" fmla="*/ 6238 w 10000"/>
              <a:gd name="connsiteY1" fmla="*/ 1680 h 10000"/>
              <a:gd name="connsiteX2" fmla="*/ 10000 w 10000"/>
              <a:gd name="connsiteY2" fmla="*/ 10000 h 10000"/>
              <a:gd name="connsiteX0" fmla="*/ 0 w 11054"/>
              <a:gd name="connsiteY0" fmla="*/ 15426 h 15426"/>
              <a:gd name="connsiteX1" fmla="*/ 7292 w 11054"/>
              <a:gd name="connsiteY1" fmla="*/ 197 h 15426"/>
              <a:gd name="connsiteX2" fmla="*/ 11054 w 11054"/>
              <a:gd name="connsiteY2" fmla="*/ 8517 h 15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54" h="15426">
                <a:moveTo>
                  <a:pt x="0" y="15426"/>
                </a:moveTo>
                <a:cubicBezTo>
                  <a:pt x="1447" y="14939"/>
                  <a:pt x="5450" y="1348"/>
                  <a:pt x="7292" y="197"/>
                </a:cubicBezTo>
                <a:cubicBezTo>
                  <a:pt x="9134" y="-954"/>
                  <a:pt x="9528" y="3109"/>
                  <a:pt x="11054" y="8517"/>
                </a:cubicBezTo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47" name="Group 146"/>
          <p:cNvGrpSpPr/>
          <p:nvPr/>
        </p:nvGrpSpPr>
        <p:grpSpPr>
          <a:xfrm>
            <a:off x="3546837" y="2124389"/>
            <a:ext cx="2804885" cy="2553322"/>
            <a:chOff x="4411980" y="4232215"/>
            <a:chExt cx="2804885" cy="2553322"/>
          </a:xfrm>
          <a:noFill/>
        </p:grpSpPr>
        <p:grpSp>
          <p:nvGrpSpPr>
            <p:cNvPr id="148" name="Group 147"/>
            <p:cNvGrpSpPr/>
            <p:nvPr/>
          </p:nvGrpSpPr>
          <p:grpSpPr>
            <a:xfrm>
              <a:off x="4411980" y="423221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248" name="Oval 247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Oval 248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Oval 249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Oval 250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Oval 251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Oval 252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Oval 253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Oval 254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Oval 255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Oval 256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9" name="Group 148"/>
            <p:cNvGrpSpPr/>
            <p:nvPr/>
          </p:nvGrpSpPr>
          <p:grpSpPr>
            <a:xfrm>
              <a:off x="4411980" y="447478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238" name="Oval 237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9" name="Oval 238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Oval 239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Oval 240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Oval 241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Oval 242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Oval 243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Oval 244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Oval 245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Oval 246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0" name="Group 149"/>
            <p:cNvGrpSpPr/>
            <p:nvPr/>
          </p:nvGrpSpPr>
          <p:grpSpPr>
            <a:xfrm>
              <a:off x="4411980" y="471735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228" name="Oval 227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Oval 228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Oval 229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Oval 230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2" name="Oval 231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3" name="Oval 232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4" name="Oval 233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5" name="Oval 234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6" name="Oval 235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7" name="Oval 236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1" name="Group 150"/>
            <p:cNvGrpSpPr/>
            <p:nvPr/>
          </p:nvGrpSpPr>
          <p:grpSpPr>
            <a:xfrm>
              <a:off x="4411980" y="495992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218" name="Oval 217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Oval 218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Oval 219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Oval 220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Oval 221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Oval 222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Oval 223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Oval 224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Oval 225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Oval 226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2" name="Group 151"/>
            <p:cNvGrpSpPr/>
            <p:nvPr/>
          </p:nvGrpSpPr>
          <p:grpSpPr>
            <a:xfrm>
              <a:off x="4411980" y="520249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208" name="Oval 207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Oval 208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Oval 209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Oval 210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Oval 211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Oval 212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Oval 213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Oval 214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Oval 215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Oval 216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3" name="Group 152"/>
            <p:cNvGrpSpPr/>
            <p:nvPr/>
          </p:nvGrpSpPr>
          <p:grpSpPr>
            <a:xfrm>
              <a:off x="4411980" y="544506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198" name="Oval 197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Oval 198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Oval 199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Oval 200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Oval 201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Oval 202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Oval 203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Oval 204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Oval 205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Oval 206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4" name="Group 153"/>
            <p:cNvGrpSpPr/>
            <p:nvPr/>
          </p:nvGrpSpPr>
          <p:grpSpPr>
            <a:xfrm>
              <a:off x="4411980" y="568763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188" name="Oval 187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Oval 188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Oval 189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Oval 190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Oval 191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Oval 192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Oval 193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Oval 194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Oval 195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Oval 196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5" name="Group 154"/>
            <p:cNvGrpSpPr/>
            <p:nvPr/>
          </p:nvGrpSpPr>
          <p:grpSpPr>
            <a:xfrm>
              <a:off x="4411980" y="593020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178" name="Oval 177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Oval 178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Oval 179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Oval 180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Oval 181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Oval 182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Oval 183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Oval 184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Oval 185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Oval 186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6" name="Group 155"/>
            <p:cNvGrpSpPr/>
            <p:nvPr/>
          </p:nvGrpSpPr>
          <p:grpSpPr>
            <a:xfrm>
              <a:off x="4411980" y="617277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168" name="Oval 167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Oval 169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Oval 170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Oval 171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Oval 172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Oval 173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Oval 174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Oval 175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Oval 176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7" name="Group 156"/>
            <p:cNvGrpSpPr/>
            <p:nvPr/>
          </p:nvGrpSpPr>
          <p:grpSpPr>
            <a:xfrm>
              <a:off x="4411980" y="641534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158" name="Oval 157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Oval 158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Oval 159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Oval 160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Oval 161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Oval 163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Oval 164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Oval 165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Oval 166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58" name="TextBox 257"/>
          <p:cNvSpPr txBox="1"/>
          <p:nvPr/>
        </p:nvSpPr>
        <p:spPr>
          <a:xfrm>
            <a:off x="6629400" y="2196035"/>
            <a:ext cx="14654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90°</a:t>
            </a:r>
            <a:endParaRPr lang="en-US" sz="6600" dirty="0"/>
          </a:p>
        </p:txBody>
      </p:sp>
      <p:sp>
        <p:nvSpPr>
          <p:cNvPr id="259" name="TextBox 258"/>
          <p:cNvSpPr txBox="1"/>
          <p:nvPr/>
        </p:nvSpPr>
        <p:spPr>
          <a:xfrm>
            <a:off x="3400741" y="4673003"/>
            <a:ext cx="32928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img_045000</a:t>
            </a:r>
            <a:endParaRPr lang="en-US" sz="4400" dirty="0"/>
          </a:p>
        </p:txBody>
      </p:sp>
      <p:sp>
        <p:nvSpPr>
          <p:cNvPr id="12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Painting with X-rays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57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 rot="13660949">
            <a:off x="4162426" y="2630259"/>
            <a:ext cx="1460500" cy="1497012"/>
            <a:chOff x="5067300" y="3516313"/>
            <a:chExt cx="1460500" cy="1497012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0" name="Freeform 3"/>
            <p:cNvSpPr>
              <a:spLocks/>
            </p:cNvSpPr>
            <p:nvPr/>
          </p:nvSpPr>
          <p:spPr bwMode="auto">
            <a:xfrm>
              <a:off x="5067300" y="3524250"/>
              <a:ext cx="1457325" cy="1489075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6"/>
            <p:cNvSpPr>
              <a:spLocks noChangeShapeType="1"/>
            </p:cNvSpPr>
            <p:nvPr/>
          </p:nvSpPr>
          <p:spPr bwMode="auto">
            <a:xfrm flipV="1">
              <a:off x="5068888" y="3692525"/>
              <a:ext cx="352425" cy="132080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7"/>
            <p:cNvSpPr>
              <a:spLocks noChangeShapeType="1"/>
            </p:cNvSpPr>
            <p:nvPr/>
          </p:nvSpPr>
          <p:spPr bwMode="auto">
            <a:xfrm flipV="1">
              <a:off x="5308600" y="3765550"/>
              <a:ext cx="309563" cy="1157288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8"/>
            <p:cNvSpPr>
              <a:spLocks noChangeShapeType="1"/>
            </p:cNvSpPr>
            <p:nvPr/>
          </p:nvSpPr>
          <p:spPr bwMode="auto">
            <a:xfrm flipV="1">
              <a:off x="6018213" y="3822700"/>
              <a:ext cx="219075" cy="81915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 flipV="1">
              <a:off x="6337300" y="3783013"/>
              <a:ext cx="190500" cy="714375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5416550" y="3516313"/>
              <a:ext cx="1108075" cy="265112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5422900" y="3678238"/>
              <a:ext cx="193675" cy="87312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5616575" y="3705225"/>
              <a:ext cx="619125" cy="111125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6238875" y="3711575"/>
              <a:ext cx="288925" cy="111125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8"/>
          <p:cNvGrpSpPr>
            <a:grpSpLocks/>
          </p:cNvGrpSpPr>
          <p:nvPr/>
        </p:nvGrpSpPr>
        <p:grpSpPr bwMode="auto">
          <a:xfrm rot="10800000">
            <a:off x="3671882" y="2683105"/>
            <a:ext cx="5169699" cy="1458284"/>
            <a:chOff x="816" y="1957"/>
            <a:chExt cx="2885" cy="1107"/>
          </a:xfrm>
        </p:grpSpPr>
        <p:sp>
          <p:nvSpPr>
            <p:cNvPr id="20" name="Freeform 19"/>
            <p:cNvSpPr>
              <a:spLocks noChangeAspect="1"/>
            </p:cNvSpPr>
            <p:nvPr/>
          </p:nvSpPr>
          <p:spPr bwMode="auto">
            <a:xfrm flipH="1">
              <a:off x="2001" y="1957"/>
              <a:ext cx="1700" cy="1107"/>
            </a:xfrm>
            <a:custGeom>
              <a:avLst/>
              <a:gdLst>
                <a:gd name="T0" fmla="*/ 2456 w 2552"/>
                <a:gd name="T1" fmla="*/ 512 h 1384"/>
                <a:gd name="T2" fmla="*/ 1208 w 2552"/>
                <a:gd name="T3" fmla="*/ 1280 h 1384"/>
                <a:gd name="T4" fmla="*/ 344 w 2552"/>
                <a:gd name="T5" fmla="*/ 1136 h 1384"/>
                <a:gd name="T6" fmla="*/ 8 w 2552"/>
                <a:gd name="T7" fmla="*/ 608 h 1384"/>
                <a:gd name="T8" fmla="*/ 296 w 2552"/>
                <a:gd name="T9" fmla="*/ 128 h 1384"/>
                <a:gd name="T10" fmla="*/ 1064 w 2552"/>
                <a:gd name="T11" fmla="*/ 32 h 1384"/>
                <a:gd name="T12" fmla="*/ 1688 w 2552"/>
                <a:gd name="T13" fmla="*/ 320 h 1384"/>
                <a:gd name="T14" fmla="*/ 2360 w 2552"/>
                <a:gd name="T15" fmla="*/ 560 h 1384"/>
                <a:gd name="T16" fmla="*/ 2552 w 2552"/>
                <a:gd name="T17" fmla="*/ 560 h 1384"/>
                <a:gd name="connsiteX0" fmla="*/ 10023 w 10399"/>
                <a:gd name="connsiteY0" fmla="*/ 3555 h 11423"/>
                <a:gd name="connsiteX1" fmla="*/ 5133 w 10399"/>
                <a:gd name="connsiteY1" fmla="*/ 9105 h 11423"/>
                <a:gd name="connsiteX2" fmla="*/ 381 w 10399"/>
                <a:gd name="connsiteY2" fmla="*/ 11208 h 11423"/>
                <a:gd name="connsiteX3" fmla="*/ 430 w 10399"/>
                <a:gd name="connsiteY3" fmla="*/ 4249 h 11423"/>
                <a:gd name="connsiteX4" fmla="*/ 1559 w 10399"/>
                <a:gd name="connsiteY4" fmla="*/ 781 h 11423"/>
                <a:gd name="connsiteX5" fmla="*/ 4568 w 10399"/>
                <a:gd name="connsiteY5" fmla="*/ 87 h 11423"/>
                <a:gd name="connsiteX6" fmla="*/ 7013 w 10399"/>
                <a:gd name="connsiteY6" fmla="*/ 2168 h 11423"/>
                <a:gd name="connsiteX7" fmla="*/ 9647 w 10399"/>
                <a:gd name="connsiteY7" fmla="*/ 3902 h 11423"/>
                <a:gd name="connsiteX8" fmla="*/ 10399 w 10399"/>
                <a:gd name="connsiteY8" fmla="*/ 3902 h 11423"/>
                <a:gd name="connsiteX0" fmla="*/ 10252 w 10628"/>
                <a:gd name="connsiteY0" fmla="*/ 5440 h 13308"/>
                <a:gd name="connsiteX1" fmla="*/ 5362 w 10628"/>
                <a:gd name="connsiteY1" fmla="*/ 10990 h 13308"/>
                <a:gd name="connsiteX2" fmla="*/ 610 w 10628"/>
                <a:gd name="connsiteY2" fmla="*/ 13093 h 13308"/>
                <a:gd name="connsiteX3" fmla="*/ 659 w 10628"/>
                <a:gd name="connsiteY3" fmla="*/ 6134 h 13308"/>
                <a:gd name="connsiteX4" fmla="*/ 233 w 10628"/>
                <a:gd name="connsiteY4" fmla="*/ 152 h 13308"/>
                <a:gd name="connsiteX5" fmla="*/ 4797 w 10628"/>
                <a:gd name="connsiteY5" fmla="*/ 1972 h 13308"/>
                <a:gd name="connsiteX6" fmla="*/ 7242 w 10628"/>
                <a:gd name="connsiteY6" fmla="*/ 4053 h 13308"/>
                <a:gd name="connsiteX7" fmla="*/ 9876 w 10628"/>
                <a:gd name="connsiteY7" fmla="*/ 5787 h 13308"/>
                <a:gd name="connsiteX8" fmla="*/ 10628 w 10628"/>
                <a:gd name="connsiteY8" fmla="*/ 5787 h 13308"/>
                <a:gd name="connsiteX0" fmla="*/ 11759 w 12135"/>
                <a:gd name="connsiteY0" fmla="*/ 5431 h 13310"/>
                <a:gd name="connsiteX1" fmla="*/ 6869 w 12135"/>
                <a:gd name="connsiteY1" fmla="*/ 10981 h 13310"/>
                <a:gd name="connsiteX2" fmla="*/ 2117 w 12135"/>
                <a:gd name="connsiteY2" fmla="*/ 13084 h 13310"/>
                <a:gd name="connsiteX3" fmla="*/ 3 w 12135"/>
                <a:gd name="connsiteY3" fmla="*/ 5945 h 13310"/>
                <a:gd name="connsiteX4" fmla="*/ 1740 w 12135"/>
                <a:gd name="connsiteY4" fmla="*/ 143 h 13310"/>
                <a:gd name="connsiteX5" fmla="*/ 6304 w 12135"/>
                <a:gd name="connsiteY5" fmla="*/ 1963 h 13310"/>
                <a:gd name="connsiteX6" fmla="*/ 8749 w 12135"/>
                <a:gd name="connsiteY6" fmla="*/ 4044 h 13310"/>
                <a:gd name="connsiteX7" fmla="*/ 11383 w 12135"/>
                <a:gd name="connsiteY7" fmla="*/ 5778 h 13310"/>
                <a:gd name="connsiteX8" fmla="*/ 12135 w 12135"/>
                <a:gd name="connsiteY8" fmla="*/ 5778 h 13310"/>
                <a:gd name="connsiteX0" fmla="*/ 11760 w 12136"/>
                <a:gd name="connsiteY0" fmla="*/ 5806 h 13685"/>
                <a:gd name="connsiteX1" fmla="*/ 6870 w 12136"/>
                <a:gd name="connsiteY1" fmla="*/ 11356 h 13685"/>
                <a:gd name="connsiteX2" fmla="*/ 2118 w 12136"/>
                <a:gd name="connsiteY2" fmla="*/ 13459 h 13685"/>
                <a:gd name="connsiteX3" fmla="*/ 4 w 12136"/>
                <a:gd name="connsiteY3" fmla="*/ 6320 h 13685"/>
                <a:gd name="connsiteX4" fmla="*/ 1741 w 12136"/>
                <a:gd name="connsiteY4" fmla="*/ 518 h 13685"/>
                <a:gd name="connsiteX5" fmla="*/ 6950 w 12136"/>
                <a:gd name="connsiteY5" fmla="*/ 722 h 13685"/>
                <a:gd name="connsiteX6" fmla="*/ 8750 w 12136"/>
                <a:gd name="connsiteY6" fmla="*/ 4419 h 13685"/>
                <a:gd name="connsiteX7" fmla="*/ 11384 w 12136"/>
                <a:gd name="connsiteY7" fmla="*/ 6153 h 13685"/>
                <a:gd name="connsiteX8" fmla="*/ 12136 w 12136"/>
                <a:gd name="connsiteY8" fmla="*/ 6153 h 13685"/>
                <a:gd name="connsiteX0" fmla="*/ 11760 w 12136"/>
                <a:gd name="connsiteY0" fmla="*/ 5770 h 13649"/>
                <a:gd name="connsiteX1" fmla="*/ 6870 w 12136"/>
                <a:gd name="connsiteY1" fmla="*/ 11320 h 13649"/>
                <a:gd name="connsiteX2" fmla="*/ 2118 w 12136"/>
                <a:gd name="connsiteY2" fmla="*/ 13423 h 13649"/>
                <a:gd name="connsiteX3" fmla="*/ 4 w 12136"/>
                <a:gd name="connsiteY3" fmla="*/ 6284 h 13649"/>
                <a:gd name="connsiteX4" fmla="*/ 1741 w 12136"/>
                <a:gd name="connsiteY4" fmla="*/ 482 h 13649"/>
                <a:gd name="connsiteX5" fmla="*/ 6950 w 12136"/>
                <a:gd name="connsiteY5" fmla="*/ 686 h 13649"/>
                <a:gd name="connsiteX6" fmla="*/ 9547 w 12136"/>
                <a:gd name="connsiteY6" fmla="*/ 3575 h 13649"/>
                <a:gd name="connsiteX7" fmla="*/ 11384 w 12136"/>
                <a:gd name="connsiteY7" fmla="*/ 6117 h 13649"/>
                <a:gd name="connsiteX8" fmla="*/ 12136 w 12136"/>
                <a:gd name="connsiteY8" fmla="*/ 6117 h 13649"/>
                <a:gd name="connsiteX0" fmla="*/ 11760 w 12136"/>
                <a:gd name="connsiteY0" fmla="*/ 5770 h 13749"/>
                <a:gd name="connsiteX1" fmla="*/ 7401 w 12136"/>
                <a:gd name="connsiteY1" fmla="*/ 11859 h 13749"/>
                <a:gd name="connsiteX2" fmla="*/ 2118 w 12136"/>
                <a:gd name="connsiteY2" fmla="*/ 13423 h 13749"/>
                <a:gd name="connsiteX3" fmla="*/ 4 w 12136"/>
                <a:gd name="connsiteY3" fmla="*/ 6284 h 13749"/>
                <a:gd name="connsiteX4" fmla="*/ 1741 w 12136"/>
                <a:gd name="connsiteY4" fmla="*/ 482 h 13749"/>
                <a:gd name="connsiteX5" fmla="*/ 6950 w 12136"/>
                <a:gd name="connsiteY5" fmla="*/ 686 h 13749"/>
                <a:gd name="connsiteX6" fmla="*/ 9547 w 12136"/>
                <a:gd name="connsiteY6" fmla="*/ 3575 h 13749"/>
                <a:gd name="connsiteX7" fmla="*/ 11384 w 12136"/>
                <a:gd name="connsiteY7" fmla="*/ 6117 h 13749"/>
                <a:gd name="connsiteX8" fmla="*/ 12136 w 12136"/>
                <a:gd name="connsiteY8" fmla="*/ 6117 h 1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36" h="13749">
                  <a:moveTo>
                    <a:pt x="11760" y="5770"/>
                  </a:moveTo>
                  <a:cubicBezTo>
                    <a:pt x="10004" y="8169"/>
                    <a:pt x="9008" y="10584"/>
                    <a:pt x="7401" y="11859"/>
                  </a:cubicBezTo>
                  <a:cubicBezTo>
                    <a:pt x="5794" y="13134"/>
                    <a:pt x="3351" y="14352"/>
                    <a:pt x="2118" y="13423"/>
                  </a:cubicBezTo>
                  <a:cubicBezTo>
                    <a:pt x="885" y="12494"/>
                    <a:pt x="67" y="8441"/>
                    <a:pt x="4" y="6284"/>
                  </a:cubicBezTo>
                  <a:cubicBezTo>
                    <a:pt x="-59" y="4127"/>
                    <a:pt x="583" y="1415"/>
                    <a:pt x="1741" y="482"/>
                  </a:cubicBezTo>
                  <a:cubicBezTo>
                    <a:pt x="2899" y="-451"/>
                    <a:pt x="5649" y="171"/>
                    <a:pt x="6950" y="686"/>
                  </a:cubicBezTo>
                  <a:cubicBezTo>
                    <a:pt x="8251" y="1202"/>
                    <a:pt x="8808" y="2670"/>
                    <a:pt x="9547" y="3575"/>
                  </a:cubicBezTo>
                  <a:cubicBezTo>
                    <a:pt x="10286" y="4480"/>
                    <a:pt x="10819" y="5828"/>
                    <a:pt x="11384" y="6117"/>
                  </a:cubicBezTo>
                  <a:cubicBezTo>
                    <a:pt x="11948" y="6406"/>
                    <a:pt x="12042" y="6262"/>
                    <a:pt x="12136" y="6117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 flipH="1">
              <a:off x="816" y="2347"/>
              <a:ext cx="1306" cy="168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859" y="2337"/>
              <a:ext cx="1335" cy="182"/>
            </a:xfrm>
            <a:custGeom>
              <a:avLst/>
              <a:gdLst>
                <a:gd name="T0" fmla="*/ 1335 w 1335"/>
                <a:gd name="T1" fmla="*/ 117 h 182"/>
                <a:gd name="T2" fmla="*/ 1079 w 1335"/>
                <a:gd name="T3" fmla="*/ 165 h 182"/>
                <a:gd name="T4" fmla="*/ 822 w 1335"/>
                <a:gd name="T5" fmla="*/ 13 h 182"/>
                <a:gd name="T6" fmla="*/ 536 w 1335"/>
                <a:gd name="T7" fmla="*/ 155 h 182"/>
                <a:gd name="T8" fmla="*/ 271 w 1335"/>
                <a:gd name="T9" fmla="*/ 3 h 182"/>
                <a:gd name="T10" fmla="*/ 0 w 1335"/>
                <a:gd name="T11" fmla="*/ 165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35" h="182">
                  <a:moveTo>
                    <a:pt x="1335" y="117"/>
                  </a:moveTo>
                  <a:cubicBezTo>
                    <a:pt x="1292" y="125"/>
                    <a:pt x="1164" y="182"/>
                    <a:pt x="1079" y="165"/>
                  </a:cubicBezTo>
                  <a:cubicBezTo>
                    <a:pt x="994" y="148"/>
                    <a:pt x="912" y="15"/>
                    <a:pt x="822" y="13"/>
                  </a:cubicBezTo>
                  <a:cubicBezTo>
                    <a:pt x="732" y="10"/>
                    <a:pt x="627" y="158"/>
                    <a:pt x="536" y="155"/>
                  </a:cubicBezTo>
                  <a:cubicBezTo>
                    <a:pt x="444" y="153"/>
                    <a:pt x="361" y="0"/>
                    <a:pt x="271" y="3"/>
                  </a:cubicBezTo>
                  <a:cubicBezTo>
                    <a:pt x="182" y="5"/>
                    <a:pt x="46" y="137"/>
                    <a:pt x="0" y="165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3546837" y="2124389"/>
            <a:ext cx="2804885" cy="2553322"/>
            <a:chOff x="4411980" y="4232215"/>
            <a:chExt cx="2804885" cy="2553322"/>
          </a:xfrm>
          <a:noFill/>
        </p:grpSpPr>
        <p:grpSp>
          <p:nvGrpSpPr>
            <p:cNvPr id="33" name="Group 32"/>
            <p:cNvGrpSpPr/>
            <p:nvPr/>
          </p:nvGrpSpPr>
          <p:grpSpPr>
            <a:xfrm>
              <a:off x="4411980" y="423221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23" name="Oval 22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4411980" y="447478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35" name="Oval 34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4411980" y="471735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46" name="Oval 45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4411980" y="495992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57" name="Oval 56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7" name="Group 66"/>
            <p:cNvGrpSpPr/>
            <p:nvPr/>
          </p:nvGrpSpPr>
          <p:grpSpPr>
            <a:xfrm>
              <a:off x="4411980" y="520249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68" name="Oval 67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8" name="Group 77"/>
            <p:cNvGrpSpPr/>
            <p:nvPr/>
          </p:nvGrpSpPr>
          <p:grpSpPr>
            <a:xfrm>
              <a:off x="4411980" y="544506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79" name="Oval 78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9" name="Group 88"/>
            <p:cNvGrpSpPr/>
            <p:nvPr/>
          </p:nvGrpSpPr>
          <p:grpSpPr>
            <a:xfrm>
              <a:off x="4411980" y="568763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90" name="Oval 89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95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0" name="Group 99"/>
            <p:cNvGrpSpPr/>
            <p:nvPr/>
          </p:nvGrpSpPr>
          <p:grpSpPr>
            <a:xfrm>
              <a:off x="4411980" y="593020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101" name="Oval 100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Oval 105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/>
            <p:cNvGrpSpPr/>
            <p:nvPr/>
          </p:nvGrpSpPr>
          <p:grpSpPr>
            <a:xfrm>
              <a:off x="4411980" y="617277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112" name="Oval 111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2" name="Group 121"/>
            <p:cNvGrpSpPr/>
            <p:nvPr/>
          </p:nvGrpSpPr>
          <p:grpSpPr>
            <a:xfrm>
              <a:off x="4411980" y="641534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123" name="Oval 122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Oval 123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Oval 129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34" name="TextBox 133"/>
          <p:cNvSpPr txBox="1"/>
          <p:nvPr/>
        </p:nvSpPr>
        <p:spPr>
          <a:xfrm>
            <a:off x="6629400" y="2196035"/>
            <a:ext cx="19367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360°</a:t>
            </a:r>
            <a:endParaRPr lang="en-US" sz="6600" dirty="0"/>
          </a:p>
        </p:txBody>
      </p:sp>
      <p:sp>
        <p:nvSpPr>
          <p:cNvPr id="135" name="TextBox 134"/>
          <p:cNvSpPr txBox="1"/>
          <p:nvPr/>
        </p:nvSpPr>
        <p:spPr>
          <a:xfrm>
            <a:off x="3400741" y="4673003"/>
            <a:ext cx="32928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img_180000</a:t>
            </a:r>
            <a:endParaRPr lang="en-US" sz="4400" dirty="0"/>
          </a:p>
        </p:txBody>
      </p:sp>
      <p:sp>
        <p:nvSpPr>
          <p:cNvPr id="1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Painting with X-rays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0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 rot="13660949">
            <a:off x="4162426" y="2630259"/>
            <a:ext cx="1460500" cy="1497012"/>
            <a:chOff x="5067300" y="3516313"/>
            <a:chExt cx="1460500" cy="1497012"/>
          </a:xfrm>
          <a:solidFill>
            <a:srgbClr val="C00000"/>
          </a:solidFill>
        </p:grpSpPr>
        <p:sp>
          <p:nvSpPr>
            <p:cNvPr id="10" name="Freeform 3"/>
            <p:cNvSpPr>
              <a:spLocks/>
            </p:cNvSpPr>
            <p:nvPr/>
          </p:nvSpPr>
          <p:spPr bwMode="auto">
            <a:xfrm>
              <a:off x="5067300" y="3524250"/>
              <a:ext cx="1457325" cy="1489075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6"/>
            <p:cNvSpPr>
              <a:spLocks noChangeShapeType="1"/>
            </p:cNvSpPr>
            <p:nvPr/>
          </p:nvSpPr>
          <p:spPr bwMode="auto">
            <a:xfrm flipV="1">
              <a:off x="5068888" y="3692525"/>
              <a:ext cx="352425" cy="132080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7"/>
            <p:cNvSpPr>
              <a:spLocks noChangeShapeType="1"/>
            </p:cNvSpPr>
            <p:nvPr/>
          </p:nvSpPr>
          <p:spPr bwMode="auto">
            <a:xfrm flipV="1">
              <a:off x="5308600" y="3765550"/>
              <a:ext cx="309563" cy="1157288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8"/>
            <p:cNvSpPr>
              <a:spLocks noChangeShapeType="1"/>
            </p:cNvSpPr>
            <p:nvPr/>
          </p:nvSpPr>
          <p:spPr bwMode="auto">
            <a:xfrm flipV="1">
              <a:off x="6018213" y="3822700"/>
              <a:ext cx="219075" cy="81915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 flipV="1">
              <a:off x="6337300" y="3783013"/>
              <a:ext cx="190500" cy="714375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5416550" y="3516313"/>
              <a:ext cx="1108075" cy="265112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5422900" y="3678238"/>
              <a:ext cx="193675" cy="87312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5616575" y="3705225"/>
              <a:ext cx="619125" cy="111125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6238875" y="3711575"/>
              <a:ext cx="288925" cy="111125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8"/>
          <p:cNvGrpSpPr>
            <a:grpSpLocks/>
          </p:cNvGrpSpPr>
          <p:nvPr/>
        </p:nvGrpSpPr>
        <p:grpSpPr bwMode="auto">
          <a:xfrm rot="10800000">
            <a:off x="3671882" y="2683105"/>
            <a:ext cx="5169699" cy="1458284"/>
            <a:chOff x="816" y="1957"/>
            <a:chExt cx="2885" cy="1107"/>
          </a:xfrm>
        </p:grpSpPr>
        <p:sp>
          <p:nvSpPr>
            <p:cNvPr id="20" name="Freeform 19"/>
            <p:cNvSpPr>
              <a:spLocks noChangeAspect="1"/>
            </p:cNvSpPr>
            <p:nvPr/>
          </p:nvSpPr>
          <p:spPr bwMode="auto">
            <a:xfrm flipH="1">
              <a:off x="2001" y="1957"/>
              <a:ext cx="1700" cy="1107"/>
            </a:xfrm>
            <a:custGeom>
              <a:avLst/>
              <a:gdLst>
                <a:gd name="T0" fmla="*/ 2456 w 2552"/>
                <a:gd name="T1" fmla="*/ 512 h 1384"/>
                <a:gd name="T2" fmla="*/ 1208 w 2552"/>
                <a:gd name="T3" fmla="*/ 1280 h 1384"/>
                <a:gd name="T4" fmla="*/ 344 w 2552"/>
                <a:gd name="T5" fmla="*/ 1136 h 1384"/>
                <a:gd name="T6" fmla="*/ 8 w 2552"/>
                <a:gd name="T7" fmla="*/ 608 h 1384"/>
                <a:gd name="T8" fmla="*/ 296 w 2552"/>
                <a:gd name="T9" fmla="*/ 128 h 1384"/>
                <a:gd name="T10" fmla="*/ 1064 w 2552"/>
                <a:gd name="T11" fmla="*/ 32 h 1384"/>
                <a:gd name="T12" fmla="*/ 1688 w 2552"/>
                <a:gd name="T13" fmla="*/ 320 h 1384"/>
                <a:gd name="T14" fmla="*/ 2360 w 2552"/>
                <a:gd name="T15" fmla="*/ 560 h 1384"/>
                <a:gd name="T16" fmla="*/ 2552 w 2552"/>
                <a:gd name="T17" fmla="*/ 560 h 1384"/>
                <a:gd name="connsiteX0" fmla="*/ 10023 w 10399"/>
                <a:gd name="connsiteY0" fmla="*/ 3555 h 11423"/>
                <a:gd name="connsiteX1" fmla="*/ 5133 w 10399"/>
                <a:gd name="connsiteY1" fmla="*/ 9105 h 11423"/>
                <a:gd name="connsiteX2" fmla="*/ 381 w 10399"/>
                <a:gd name="connsiteY2" fmla="*/ 11208 h 11423"/>
                <a:gd name="connsiteX3" fmla="*/ 430 w 10399"/>
                <a:gd name="connsiteY3" fmla="*/ 4249 h 11423"/>
                <a:gd name="connsiteX4" fmla="*/ 1559 w 10399"/>
                <a:gd name="connsiteY4" fmla="*/ 781 h 11423"/>
                <a:gd name="connsiteX5" fmla="*/ 4568 w 10399"/>
                <a:gd name="connsiteY5" fmla="*/ 87 h 11423"/>
                <a:gd name="connsiteX6" fmla="*/ 7013 w 10399"/>
                <a:gd name="connsiteY6" fmla="*/ 2168 h 11423"/>
                <a:gd name="connsiteX7" fmla="*/ 9647 w 10399"/>
                <a:gd name="connsiteY7" fmla="*/ 3902 h 11423"/>
                <a:gd name="connsiteX8" fmla="*/ 10399 w 10399"/>
                <a:gd name="connsiteY8" fmla="*/ 3902 h 11423"/>
                <a:gd name="connsiteX0" fmla="*/ 10252 w 10628"/>
                <a:gd name="connsiteY0" fmla="*/ 5440 h 13308"/>
                <a:gd name="connsiteX1" fmla="*/ 5362 w 10628"/>
                <a:gd name="connsiteY1" fmla="*/ 10990 h 13308"/>
                <a:gd name="connsiteX2" fmla="*/ 610 w 10628"/>
                <a:gd name="connsiteY2" fmla="*/ 13093 h 13308"/>
                <a:gd name="connsiteX3" fmla="*/ 659 w 10628"/>
                <a:gd name="connsiteY3" fmla="*/ 6134 h 13308"/>
                <a:gd name="connsiteX4" fmla="*/ 233 w 10628"/>
                <a:gd name="connsiteY4" fmla="*/ 152 h 13308"/>
                <a:gd name="connsiteX5" fmla="*/ 4797 w 10628"/>
                <a:gd name="connsiteY5" fmla="*/ 1972 h 13308"/>
                <a:gd name="connsiteX6" fmla="*/ 7242 w 10628"/>
                <a:gd name="connsiteY6" fmla="*/ 4053 h 13308"/>
                <a:gd name="connsiteX7" fmla="*/ 9876 w 10628"/>
                <a:gd name="connsiteY7" fmla="*/ 5787 h 13308"/>
                <a:gd name="connsiteX8" fmla="*/ 10628 w 10628"/>
                <a:gd name="connsiteY8" fmla="*/ 5787 h 13308"/>
                <a:gd name="connsiteX0" fmla="*/ 11759 w 12135"/>
                <a:gd name="connsiteY0" fmla="*/ 5431 h 13310"/>
                <a:gd name="connsiteX1" fmla="*/ 6869 w 12135"/>
                <a:gd name="connsiteY1" fmla="*/ 10981 h 13310"/>
                <a:gd name="connsiteX2" fmla="*/ 2117 w 12135"/>
                <a:gd name="connsiteY2" fmla="*/ 13084 h 13310"/>
                <a:gd name="connsiteX3" fmla="*/ 3 w 12135"/>
                <a:gd name="connsiteY3" fmla="*/ 5945 h 13310"/>
                <a:gd name="connsiteX4" fmla="*/ 1740 w 12135"/>
                <a:gd name="connsiteY4" fmla="*/ 143 h 13310"/>
                <a:gd name="connsiteX5" fmla="*/ 6304 w 12135"/>
                <a:gd name="connsiteY5" fmla="*/ 1963 h 13310"/>
                <a:gd name="connsiteX6" fmla="*/ 8749 w 12135"/>
                <a:gd name="connsiteY6" fmla="*/ 4044 h 13310"/>
                <a:gd name="connsiteX7" fmla="*/ 11383 w 12135"/>
                <a:gd name="connsiteY7" fmla="*/ 5778 h 13310"/>
                <a:gd name="connsiteX8" fmla="*/ 12135 w 12135"/>
                <a:gd name="connsiteY8" fmla="*/ 5778 h 13310"/>
                <a:gd name="connsiteX0" fmla="*/ 11760 w 12136"/>
                <a:gd name="connsiteY0" fmla="*/ 5806 h 13685"/>
                <a:gd name="connsiteX1" fmla="*/ 6870 w 12136"/>
                <a:gd name="connsiteY1" fmla="*/ 11356 h 13685"/>
                <a:gd name="connsiteX2" fmla="*/ 2118 w 12136"/>
                <a:gd name="connsiteY2" fmla="*/ 13459 h 13685"/>
                <a:gd name="connsiteX3" fmla="*/ 4 w 12136"/>
                <a:gd name="connsiteY3" fmla="*/ 6320 h 13685"/>
                <a:gd name="connsiteX4" fmla="*/ 1741 w 12136"/>
                <a:gd name="connsiteY4" fmla="*/ 518 h 13685"/>
                <a:gd name="connsiteX5" fmla="*/ 6950 w 12136"/>
                <a:gd name="connsiteY5" fmla="*/ 722 h 13685"/>
                <a:gd name="connsiteX6" fmla="*/ 8750 w 12136"/>
                <a:gd name="connsiteY6" fmla="*/ 4419 h 13685"/>
                <a:gd name="connsiteX7" fmla="*/ 11384 w 12136"/>
                <a:gd name="connsiteY7" fmla="*/ 6153 h 13685"/>
                <a:gd name="connsiteX8" fmla="*/ 12136 w 12136"/>
                <a:gd name="connsiteY8" fmla="*/ 6153 h 13685"/>
                <a:gd name="connsiteX0" fmla="*/ 11760 w 12136"/>
                <a:gd name="connsiteY0" fmla="*/ 5770 h 13649"/>
                <a:gd name="connsiteX1" fmla="*/ 6870 w 12136"/>
                <a:gd name="connsiteY1" fmla="*/ 11320 h 13649"/>
                <a:gd name="connsiteX2" fmla="*/ 2118 w 12136"/>
                <a:gd name="connsiteY2" fmla="*/ 13423 h 13649"/>
                <a:gd name="connsiteX3" fmla="*/ 4 w 12136"/>
                <a:gd name="connsiteY3" fmla="*/ 6284 h 13649"/>
                <a:gd name="connsiteX4" fmla="*/ 1741 w 12136"/>
                <a:gd name="connsiteY4" fmla="*/ 482 h 13649"/>
                <a:gd name="connsiteX5" fmla="*/ 6950 w 12136"/>
                <a:gd name="connsiteY5" fmla="*/ 686 h 13649"/>
                <a:gd name="connsiteX6" fmla="*/ 9547 w 12136"/>
                <a:gd name="connsiteY6" fmla="*/ 3575 h 13649"/>
                <a:gd name="connsiteX7" fmla="*/ 11384 w 12136"/>
                <a:gd name="connsiteY7" fmla="*/ 6117 h 13649"/>
                <a:gd name="connsiteX8" fmla="*/ 12136 w 12136"/>
                <a:gd name="connsiteY8" fmla="*/ 6117 h 13649"/>
                <a:gd name="connsiteX0" fmla="*/ 11760 w 12136"/>
                <a:gd name="connsiteY0" fmla="*/ 5770 h 13749"/>
                <a:gd name="connsiteX1" fmla="*/ 7401 w 12136"/>
                <a:gd name="connsiteY1" fmla="*/ 11859 h 13749"/>
                <a:gd name="connsiteX2" fmla="*/ 2118 w 12136"/>
                <a:gd name="connsiteY2" fmla="*/ 13423 h 13749"/>
                <a:gd name="connsiteX3" fmla="*/ 4 w 12136"/>
                <a:gd name="connsiteY3" fmla="*/ 6284 h 13749"/>
                <a:gd name="connsiteX4" fmla="*/ 1741 w 12136"/>
                <a:gd name="connsiteY4" fmla="*/ 482 h 13749"/>
                <a:gd name="connsiteX5" fmla="*/ 6950 w 12136"/>
                <a:gd name="connsiteY5" fmla="*/ 686 h 13749"/>
                <a:gd name="connsiteX6" fmla="*/ 9547 w 12136"/>
                <a:gd name="connsiteY6" fmla="*/ 3575 h 13749"/>
                <a:gd name="connsiteX7" fmla="*/ 11384 w 12136"/>
                <a:gd name="connsiteY7" fmla="*/ 6117 h 13749"/>
                <a:gd name="connsiteX8" fmla="*/ 12136 w 12136"/>
                <a:gd name="connsiteY8" fmla="*/ 6117 h 1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36" h="13749">
                  <a:moveTo>
                    <a:pt x="11760" y="5770"/>
                  </a:moveTo>
                  <a:cubicBezTo>
                    <a:pt x="10004" y="8169"/>
                    <a:pt x="9008" y="10584"/>
                    <a:pt x="7401" y="11859"/>
                  </a:cubicBezTo>
                  <a:cubicBezTo>
                    <a:pt x="5794" y="13134"/>
                    <a:pt x="3351" y="14352"/>
                    <a:pt x="2118" y="13423"/>
                  </a:cubicBezTo>
                  <a:cubicBezTo>
                    <a:pt x="885" y="12494"/>
                    <a:pt x="67" y="8441"/>
                    <a:pt x="4" y="6284"/>
                  </a:cubicBezTo>
                  <a:cubicBezTo>
                    <a:pt x="-59" y="4127"/>
                    <a:pt x="583" y="1415"/>
                    <a:pt x="1741" y="482"/>
                  </a:cubicBezTo>
                  <a:cubicBezTo>
                    <a:pt x="2899" y="-451"/>
                    <a:pt x="5649" y="171"/>
                    <a:pt x="6950" y="686"/>
                  </a:cubicBezTo>
                  <a:cubicBezTo>
                    <a:pt x="8251" y="1202"/>
                    <a:pt x="8808" y="2670"/>
                    <a:pt x="9547" y="3575"/>
                  </a:cubicBezTo>
                  <a:cubicBezTo>
                    <a:pt x="10286" y="4480"/>
                    <a:pt x="10819" y="5828"/>
                    <a:pt x="11384" y="6117"/>
                  </a:cubicBezTo>
                  <a:cubicBezTo>
                    <a:pt x="11948" y="6406"/>
                    <a:pt x="12042" y="6262"/>
                    <a:pt x="12136" y="6117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 flipH="1">
              <a:off x="816" y="2347"/>
              <a:ext cx="1306" cy="168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859" y="2337"/>
              <a:ext cx="1335" cy="182"/>
            </a:xfrm>
            <a:custGeom>
              <a:avLst/>
              <a:gdLst>
                <a:gd name="T0" fmla="*/ 1335 w 1335"/>
                <a:gd name="T1" fmla="*/ 117 h 182"/>
                <a:gd name="T2" fmla="*/ 1079 w 1335"/>
                <a:gd name="T3" fmla="*/ 165 h 182"/>
                <a:gd name="T4" fmla="*/ 822 w 1335"/>
                <a:gd name="T5" fmla="*/ 13 h 182"/>
                <a:gd name="T6" fmla="*/ 536 w 1335"/>
                <a:gd name="T7" fmla="*/ 155 h 182"/>
                <a:gd name="T8" fmla="*/ 271 w 1335"/>
                <a:gd name="T9" fmla="*/ 3 h 182"/>
                <a:gd name="T10" fmla="*/ 0 w 1335"/>
                <a:gd name="T11" fmla="*/ 165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35" h="182">
                  <a:moveTo>
                    <a:pt x="1335" y="117"/>
                  </a:moveTo>
                  <a:cubicBezTo>
                    <a:pt x="1292" y="125"/>
                    <a:pt x="1164" y="182"/>
                    <a:pt x="1079" y="165"/>
                  </a:cubicBezTo>
                  <a:cubicBezTo>
                    <a:pt x="994" y="148"/>
                    <a:pt x="912" y="15"/>
                    <a:pt x="822" y="13"/>
                  </a:cubicBezTo>
                  <a:cubicBezTo>
                    <a:pt x="732" y="10"/>
                    <a:pt x="627" y="158"/>
                    <a:pt x="536" y="155"/>
                  </a:cubicBezTo>
                  <a:cubicBezTo>
                    <a:pt x="444" y="153"/>
                    <a:pt x="361" y="0"/>
                    <a:pt x="271" y="3"/>
                  </a:cubicBezTo>
                  <a:cubicBezTo>
                    <a:pt x="182" y="5"/>
                    <a:pt x="46" y="137"/>
                    <a:pt x="0" y="165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3546837" y="2124389"/>
            <a:ext cx="2804885" cy="2553322"/>
            <a:chOff x="4411980" y="4232215"/>
            <a:chExt cx="2804885" cy="2553322"/>
          </a:xfrm>
          <a:noFill/>
        </p:grpSpPr>
        <p:grpSp>
          <p:nvGrpSpPr>
            <p:cNvPr id="33" name="Group 32"/>
            <p:cNvGrpSpPr/>
            <p:nvPr/>
          </p:nvGrpSpPr>
          <p:grpSpPr>
            <a:xfrm>
              <a:off x="4411980" y="423221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23" name="Oval 22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4411980" y="447478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35" name="Oval 34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4411980" y="471735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46" name="Oval 45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4411980" y="495992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57" name="Oval 56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7" name="Group 66"/>
            <p:cNvGrpSpPr/>
            <p:nvPr/>
          </p:nvGrpSpPr>
          <p:grpSpPr>
            <a:xfrm>
              <a:off x="4411980" y="520249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68" name="Oval 67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8" name="Group 77"/>
            <p:cNvGrpSpPr/>
            <p:nvPr/>
          </p:nvGrpSpPr>
          <p:grpSpPr>
            <a:xfrm>
              <a:off x="4411980" y="544506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79" name="Oval 78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9" name="Group 88"/>
            <p:cNvGrpSpPr/>
            <p:nvPr/>
          </p:nvGrpSpPr>
          <p:grpSpPr>
            <a:xfrm>
              <a:off x="4411980" y="568763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90" name="Oval 89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95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0" name="Group 99"/>
            <p:cNvGrpSpPr/>
            <p:nvPr/>
          </p:nvGrpSpPr>
          <p:grpSpPr>
            <a:xfrm>
              <a:off x="4411980" y="593020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101" name="Oval 100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Oval 105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/>
            <p:cNvGrpSpPr/>
            <p:nvPr/>
          </p:nvGrpSpPr>
          <p:grpSpPr>
            <a:xfrm>
              <a:off x="4411980" y="617277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112" name="Oval 111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2" name="Group 121"/>
            <p:cNvGrpSpPr/>
            <p:nvPr/>
          </p:nvGrpSpPr>
          <p:grpSpPr>
            <a:xfrm>
              <a:off x="4411980" y="6415345"/>
              <a:ext cx="2804885" cy="370192"/>
              <a:chOff x="3726180" y="4232215"/>
              <a:chExt cx="2804885" cy="370192"/>
            </a:xfrm>
            <a:grpFill/>
          </p:grpSpPr>
          <p:sp>
            <p:nvSpPr>
              <p:cNvPr id="123" name="Oval 122"/>
              <p:cNvSpPr/>
              <p:nvPr/>
            </p:nvSpPr>
            <p:spPr>
              <a:xfrm>
                <a:off x="3726180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Oval 123"/>
              <p:cNvSpPr/>
              <p:nvPr/>
            </p:nvSpPr>
            <p:spPr>
              <a:xfrm>
                <a:off x="399483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4263482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4532133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4800784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5069435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5338086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Oval 129"/>
              <p:cNvSpPr/>
              <p:nvPr/>
            </p:nvSpPr>
            <p:spPr>
              <a:xfrm>
                <a:off x="5606737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5875388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6144041" y="4232215"/>
                <a:ext cx="387024" cy="370192"/>
              </a:xfrm>
              <a:prstGeom prst="ellips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34" name="TextBox 133"/>
          <p:cNvSpPr txBox="1"/>
          <p:nvPr/>
        </p:nvSpPr>
        <p:spPr>
          <a:xfrm>
            <a:off x="6629400" y="2196035"/>
            <a:ext cx="240803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1080°</a:t>
            </a:r>
            <a:endParaRPr lang="en-US" sz="6600" dirty="0"/>
          </a:p>
        </p:txBody>
      </p:sp>
      <p:sp>
        <p:nvSpPr>
          <p:cNvPr id="135" name="TextBox 134"/>
          <p:cNvSpPr txBox="1"/>
          <p:nvPr/>
        </p:nvSpPr>
        <p:spPr>
          <a:xfrm>
            <a:off x="3400741" y="4673003"/>
            <a:ext cx="32928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img_540000</a:t>
            </a:r>
            <a:endParaRPr lang="en-US" sz="4400" dirty="0"/>
          </a:p>
        </p:txBody>
      </p:sp>
      <p:sp>
        <p:nvSpPr>
          <p:cNvPr id="13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Painting with X-rays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35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Shape Dichotomy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Flat-top beam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</a:rPr>
              <a:t>Uniform dose in illuminated region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Sharp edges: sensitive to drift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 smtClean="0"/>
              <a:t>Gaussian beam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</a:rPr>
              <a:t>Softer edges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H</a:t>
            </a:r>
            <a:r>
              <a:rPr lang="en-US" dirty="0" smtClean="0">
                <a:solidFill>
                  <a:srgbClr val="C00000"/>
                </a:solidFill>
              </a:rPr>
              <a:t>igh dose contrast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/>
              <a:t> </a:t>
            </a:r>
            <a:r>
              <a:rPr lang="en-US" dirty="0" smtClean="0"/>
              <a:t>Best of both?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</a:rPr>
              <a:t>“dose flattening”</a:t>
            </a:r>
            <a:endParaRPr lang="en-US" dirty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666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ide-by-side structures of the prefusion and postfusion SARS-CoV-2 spike protein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545" y="-20652"/>
            <a:ext cx="6667500" cy="732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459816"/>
            <a:ext cx="822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https://cen.acs.org/pharmaceuticals/vaccines/tiny-tweak-behind-COVID-19/98/i38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3200"/>
            <a:ext cx="3048000" cy="29718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key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</a:t>
            </a:r>
            <a:br>
              <a:rPr lang="en-US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dynamical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insight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09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How many images?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56701"/>
            <a:ext cx="8229600" cy="37694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360° / 0.1° * ( 100 µm / 1 µm )</a:t>
            </a:r>
            <a:r>
              <a:rPr lang="en-US" sz="4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0" indent="0" algn="ctr">
              <a:buNone/>
            </a:pPr>
            <a:r>
              <a:rPr lang="en-US" sz="4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36x10</a:t>
            </a:r>
            <a:r>
              <a:rPr lang="en-US" sz="4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  <a:p>
            <a:pPr marL="0" indent="0" algn="ctr">
              <a:buNone/>
            </a:pPr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28,000 photons/image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21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Lossless data rate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4272677"/>
            <a:ext cx="9144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1.2e-5 scattered photons per incident photon can be derived form the cross section of oxygen (0.2 cm^2/g) and the rough density of protein crystals (1.2 g/cm^3), and the fact that about half of all scattered photons hit a flat detector: 0.2*1.2*1e-4/2 = 1.155e-5</a:t>
            </a:r>
            <a:b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is, flux*thickness*1.2e-5 is the rate of photon arrivals and log2(pixels) is the number of bits required to store the location of one photon in the entropy-limited regime.  Lossless compression cannot be better than this because individual photon arrivals are genuinely random. 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09600" y="1371600"/>
            <a:ext cx="7727230" cy="1077218"/>
            <a:chOff x="625139" y="1524000"/>
            <a:chExt cx="7727230" cy="1077218"/>
          </a:xfrm>
        </p:grpSpPr>
        <p:sp>
          <p:nvSpPr>
            <p:cNvPr id="5" name="TextBox 4"/>
            <p:cNvSpPr txBox="1"/>
            <p:nvPr/>
          </p:nvSpPr>
          <p:spPr>
            <a:xfrm>
              <a:off x="625139" y="1524000"/>
              <a:ext cx="822661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32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its</a:t>
              </a:r>
            </a:p>
            <a:p>
              <a:pPr algn="ctr"/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00200" y="1828800"/>
              <a:ext cx="675216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log</a:t>
              </a:r>
              <a:r>
                <a:rPr lang="en-US" sz="3200" baseline="-25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32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(pixels) * flux * thick * 1.2x10</a:t>
              </a:r>
              <a:r>
                <a:rPr lang="en-US" sz="3200" baseline="30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-5</a:t>
              </a:r>
              <a:endParaRPr lang="en-US" sz="3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625139" y="2133600"/>
              <a:ext cx="822661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ctangle 8"/>
          <p:cNvSpPr/>
          <p:nvPr/>
        </p:nvSpPr>
        <p:spPr>
          <a:xfrm>
            <a:off x="1600200" y="2362200"/>
            <a:ext cx="4953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where:</a:t>
            </a:r>
            <a:b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bits/s = 	entropy-limited compressed data rate</a:t>
            </a:r>
          </a:p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pixels =	number of pixels in the detector </a:t>
            </a:r>
          </a:p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flux = 	photons/s onto the sample</a:t>
            </a:r>
            <a:b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thick = 	sample thickness in microns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76400" y="3810000"/>
            <a:ext cx="571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EG: 1e12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 * 100um thick = 3.4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GBytes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106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lose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3578" y="1600200"/>
            <a:ext cx="6443221" cy="4838307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long exposures</a:t>
            </a:r>
          </a:p>
          <a:p>
            <a:pPr marL="400050" lvl="1" indent="0">
              <a:buNone/>
            </a:pPr>
            <a:r>
              <a:rPr lang="en-US" sz="1800" dirty="0" smtClean="0"/>
              <a:t>	&gt;1 photon/image = order of arrivals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Wide phi slice</a:t>
            </a:r>
          </a:p>
          <a:p>
            <a:pPr marL="400050" lvl="1" indent="0">
              <a:buNone/>
            </a:pPr>
            <a:r>
              <a:rPr lang="en-US" sz="1900" dirty="0"/>
              <a:t>	</a:t>
            </a:r>
            <a:r>
              <a:rPr lang="en-US" sz="1900" dirty="0" smtClean="0"/>
              <a:t>sum over </a:t>
            </a:r>
            <a:r>
              <a:rPr lang="en-US" sz="1900" dirty="0"/>
              <a:t>angle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Large </a:t>
            </a:r>
            <a:r>
              <a:rPr lang="en-US" dirty="0"/>
              <a:t>beams</a:t>
            </a:r>
          </a:p>
          <a:p>
            <a:pPr marL="400050" lvl="1" indent="0">
              <a:buNone/>
            </a:pPr>
            <a:r>
              <a:rPr lang="en-US" sz="1900" dirty="0"/>
              <a:t>	</a:t>
            </a:r>
            <a:r>
              <a:rPr lang="en-US" sz="1900" dirty="0" smtClean="0"/>
              <a:t>sum over profile area</a:t>
            </a:r>
            <a:endParaRPr lang="en-US" sz="1900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Pink/divergent beam</a:t>
            </a:r>
          </a:p>
          <a:p>
            <a:pPr marL="400050" lvl="1" indent="0">
              <a:buNone/>
            </a:pPr>
            <a:r>
              <a:rPr lang="en-US" sz="1800" dirty="0"/>
              <a:t>	sum over lambda/angle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Background</a:t>
            </a:r>
            <a:endParaRPr lang="en-US" dirty="0"/>
          </a:p>
          <a:p>
            <a:pPr marL="400050" lvl="1" indent="0">
              <a:buNone/>
            </a:pPr>
            <a:r>
              <a:rPr lang="en-US" sz="1900" dirty="0"/>
              <a:t>	non-crystal stuff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Systematics</a:t>
            </a:r>
          </a:p>
          <a:p>
            <a:pPr marL="400050" lvl="1" indent="0">
              <a:buNone/>
            </a:pPr>
            <a:r>
              <a:rPr lang="en-US" sz="1900" dirty="0" smtClean="0"/>
              <a:t>	Dose contrast, drift, read-out gap</a:t>
            </a:r>
          </a:p>
        </p:txBody>
      </p:sp>
    </p:spTree>
    <p:extLst>
      <p:ext uri="{BB962C8B-B14F-4D97-AF65-F5344CB8AC3E}">
        <p14:creationId xmlns:p14="http://schemas.microsoft.com/office/powerpoint/2010/main" val="3463451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1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36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96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42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37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Dose slicing: is that a spot?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419225"/>
            <a:ext cx="61531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71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628649" y="1849670"/>
            <a:ext cx="3362325" cy="1952625"/>
          </a:xfrm>
          <a:prstGeom prst="rect">
            <a:avLst/>
          </a:prstGeom>
          <a:gradFill>
            <a:gsLst>
              <a:gs pos="0">
                <a:srgbClr val="FFFF00"/>
              </a:gs>
              <a:gs pos="69000">
                <a:srgbClr val="FFFF8F"/>
              </a:gs>
              <a:gs pos="26000">
                <a:srgbClr val="FFC000"/>
              </a:gs>
              <a:gs pos="51000">
                <a:srgbClr val="C00000"/>
              </a:gs>
              <a:gs pos="100000">
                <a:schemeClr val="bg1"/>
              </a:gs>
            </a:gsLst>
            <a:lin ang="72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70"/>
          <p:cNvSpPr/>
          <p:nvPr/>
        </p:nvSpPr>
        <p:spPr>
          <a:xfrm>
            <a:off x="608192" y="1828800"/>
            <a:ext cx="3411358" cy="2011598"/>
          </a:xfrm>
          <a:custGeom>
            <a:avLst/>
            <a:gdLst>
              <a:gd name="connsiteX0" fmla="*/ 0 w 5676900"/>
              <a:gd name="connsiteY0" fmla="*/ 0 h 2019300"/>
              <a:gd name="connsiteX1" fmla="*/ 5676900 w 5676900"/>
              <a:gd name="connsiteY1" fmla="*/ 0 h 2019300"/>
              <a:gd name="connsiteX2" fmla="*/ 5676900 w 5676900"/>
              <a:gd name="connsiteY2" fmla="*/ 2019300 h 2019300"/>
              <a:gd name="connsiteX3" fmla="*/ 0 w 5676900"/>
              <a:gd name="connsiteY3" fmla="*/ 2019300 h 2019300"/>
              <a:gd name="connsiteX4" fmla="*/ 0 w 5676900"/>
              <a:gd name="connsiteY4" fmla="*/ 0 h 2019300"/>
              <a:gd name="connsiteX0" fmla="*/ 5676900 w 5676900"/>
              <a:gd name="connsiteY0" fmla="*/ 0 h 2019300"/>
              <a:gd name="connsiteX1" fmla="*/ 5676900 w 5676900"/>
              <a:gd name="connsiteY1" fmla="*/ 2019300 h 2019300"/>
              <a:gd name="connsiteX2" fmla="*/ 0 w 5676900"/>
              <a:gd name="connsiteY2" fmla="*/ 2019300 h 2019300"/>
              <a:gd name="connsiteX3" fmla="*/ 91440 w 5676900"/>
              <a:gd name="connsiteY3" fmla="*/ 91440 h 2019300"/>
              <a:gd name="connsiteX0" fmla="*/ 5714668 w 5714668"/>
              <a:gd name="connsiteY0" fmla="*/ 17891 h 2037191"/>
              <a:gd name="connsiteX1" fmla="*/ 5714668 w 5714668"/>
              <a:gd name="connsiteY1" fmla="*/ 2037191 h 2037191"/>
              <a:gd name="connsiteX2" fmla="*/ 37768 w 5714668"/>
              <a:gd name="connsiteY2" fmla="*/ 2037191 h 2037191"/>
              <a:gd name="connsiteX3" fmla="*/ 0 w 5714668"/>
              <a:gd name="connsiteY3" fmla="*/ 0 h 2037191"/>
              <a:gd name="connsiteX0" fmla="*/ 5714668 w 5714668"/>
              <a:gd name="connsiteY0" fmla="*/ 2037191 h 2037191"/>
              <a:gd name="connsiteX1" fmla="*/ 37768 w 5714668"/>
              <a:gd name="connsiteY1" fmla="*/ 2037191 h 2037191"/>
              <a:gd name="connsiteX2" fmla="*/ 0 w 5714668"/>
              <a:gd name="connsiteY2" fmla="*/ 0 h 2037191"/>
              <a:gd name="connsiteX0" fmla="*/ 5676900 w 5676900"/>
              <a:gd name="connsiteY0" fmla="*/ 2027252 h 2027252"/>
              <a:gd name="connsiteX1" fmla="*/ 0 w 5676900"/>
              <a:gd name="connsiteY1" fmla="*/ 2027252 h 2027252"/>
              <a:gd name="connsiteX2" fmla="*/ 1988 w 5676900"/>
              <a:gd name="connsiteY2" fmla="*/ 0 h 2027252"/>
              <a:gd name="connsiteX0" fmla="*/ 5694790 w 5694790"/>
              <a:gd name="connsiteY0" fmla="*/ 2027252 h 2027252"/>
              <a:gd name="connsiteX1" fmla="*/ 17890 w 5694790"/>
              <a:gd name="connsiteY1" fmla="*/ 2027252 h 2027252"/>
              <a:gd name="connsiteX2" fmla="*/ 0 w 5694790"/>
              <a:gd name="connsiteY2" fmla="*/ 0 h 2027252"/>
              <a:gd name="connsiteX0" fmla="*/ 5676900 w 5676900"/>
              <a:gd name="connsiteY0" fmla="*/ 2017313 h 2017313"/>
              <a:gd name="connsiteX1" fmla="*/ 0 w 5676900"/>
              <a:gd name="connsiteY1" fmla="*/ 2017313 h 2017313"/>
              <a:gd name="connsiteX2" fmla="*/ 11927 w 5676900"/>
              <a:gd name="connsiteY2" fmla="*/ 0 h 2017313"/>
              <a:gd name="connsiteX0" fmla="*/ 5680213 w 5680213"/>
              <a:gd name="connsiteY0" fmla="*/ 2015408 h 2015408"/>
              <a:gd name="connsiteX1" fmla="*/ 3313 w 5680213"/>
              <a:gd name="connsiteY1" fmla="*/ 2015408 h 2015408"/>
              <a:gd name="connsiteX2" fmla="*/ 0 w 5680213"/>
              <a:gd name="connsiteY2" fmla="*/ 0 h 2015408"/>
              <a:gd name="connsiteX0" fmla="*/ 5676900 w 5676900"/>
              <a:gd name="connsiteY0" fmla="*/ 2013503 h 2013503"/>
              <a:gd name="connsiteX1" fmla="*/ 0 w 5676900"/>
              <a:gd name="connsiteY1" fmla="*/ 2013503 h 2013503"/>
              <a:gd name="connsiteX2" fmla="*/ 4307 w 5676900"/>
              <a:gd name="connsiteY2" fmla="*/ 0 h 2013503"/>
              <a:gd name="connsiteX0" fmla="*/ 5678308 w 5678308"/>
              <a:gd name="connsiteY0" fmla="*/ 2011598 h 2011598"/>
              <a:gd name="connsiteX1" fmla="*/ 1408 w 5678308"/>
              <a:gd name="connsiteY1" fmla="*/ 2011598 h 2011598"/>
              <a:gd name="connsiteX2" fmla="*/ 0 w 5678308"/>
              <a:gd name="connsiteY2" fmla="*/ 0 h 201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78308" h="2011598">
                <a:moveTo>
                  <a:pt x="5678308" y="2011598"/>
                </a:moveTo>
                <a:lnTo>
                  <a:pt x="1408" y="2011598"/>
                </a:lnTo>
                <a:cubicBezTo>
                  <a:pt x="1408" y="1338498"/>
                  <a:pt x="0" y="0"/>
                  <a:pt x="0" y="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410647" y="2460345"/>
            <a:ext cx="1495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cs typeface="Arial" panose="020B0604020202020204" pitchFamily="34" charset="0"/>
              </a:rPr>
              <a:t>photons</a:t>
            </a:r>
            <a:endParaRPr lang="en-US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700" y="365942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0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7175" y="183062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4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66775" y="3249846"/>
            <a:ext cx="533400" cy="555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52400" y="4181475"/>
            <a:ext cx="3867150" cy="2430696"/>
            <a:chOff x="152400" y="4181475"/>
            <a:chExt cx="3867150" cy="2430696"/>
          </a:xfrm>
        </p:grpSpPr>
        <p:sp>
          <p:nvSpPr>
            <p:cNvPr id="42" name="Rectangle 41"/>
            <p:cNvSpPr/>
            <p:nvPr/>
          </p:nvSpPr>
          <p:spPr>
            <a:xfrm>
              <a:off x="638174" y="4221395"/>
              <a:ext cx="3362325" cy="1952625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91000">
                  <a:srgbClr val="FFFF8F"/>
                </a:gs>
                <a:gs pos="8000">
                  <a:srgbClr val="FFFF00"/>
                </a:gs>
                <a:gs pos="51000">
                  <a:srgbClr val="C00000"/>
                </a:gs>
                <a:gs pos="100000">
                  <a:schemeClr val="bg1"/>
                </a:gs>
              </a:gsLst>
              <a:lin ang="36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793356" y="6242839"/>
              <a:ext cx="14954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time</a:t>
              </a:r>
              <a:endParaRPr lang="en-US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" name="Rectangle 70"/>
            <p:cNvSpPr/>
            <p:nvPr/>
          </p:nvSpPr>
          <p:spPr>
            <a:xfrm>
              <a:off x="608192" y="4181475"/>
              <a:ext cx="3411358" cy="2011598"/>
            </a:xfrm>
            <a:custGeom>
              <a:avLst/>
              <a:gdLst>
                <a:gd name="connsiteX0" fmla="*/ 0 w 5676900"/>
                <a:gd name="connsiteY0" fmla="*/ 0 h 2019300"/>
                <a:gd name="connsiteX1" fmla="*/ 5676900 w 5676900"/>
                <a:gd name="connsiteY1" fmla="*/ 0 h 2019300"/>
                <a:gd name="connsiteX2" fmla="*/ 5676900 w 5676900"/>
                <a:gd name="connsiteY2" fmla="*/ 2019300 h 2019300"/>
                <a:gd name="connsiteX3" fmla="*/ 0 w 5676900"/>
                <a:gd name="connsiteY3" fmla="*/ 2019300 h 2019300"/>
                <a:gd name="connsiteX4" fmla="*/ 0 w 5676900"/>
                <a:gd name="connsiteY4" fmla="*/ 0 h 2019300"/>
                <a:gd name="connsiteX0" fmla="*/ 5676900 w 5676900"/>
                <a:gd name="connsiteY0" fmla="*/ 0 h 2019300"/>
                <a:gd name="connsiteX1" fmla="*/ 5676900 w 5676900"/>
                <a:gd name="connsiteY1" fmla="*/ 2019300 h 2019300"/>
                <a:gd name="connsiteX2" fmla="*/ 0 w 5676900"/>
                <a:gd name="connsiteY2" fmla="*/ 2019300 h 2019300"/>
                <a:gd name="connsiteX3" fmla="*/ 91440 w 5676900"/>
                <a:gd name="connsiteY3" fmla="*/ 91440 h 2019300"/>
                <a:gd name="connsiteX0" fmla="*/ 5714668 w 5714668"/>
                <a:gd name="connsiteY0" fmla="*/ 17891 h 2037191"/>
                <a:gd name="connsiteX1" fmla="*/ 5714668 w 5714668"/>
                <a:gd name="connsiteY1" fmla="*/ 2037191 h 2037191"/>
                <a:gd name="connsiteX2" fmla="*/ 37768 w 5714668"/>
                <a:gd name="connsiteY2" fmla="*/ 2037191 h 2037191"/>
                <a:gd name="connsiteX3" fmla="*/ 0 w 5714668"/>
                <a:gd name="connsiteY3" fmla="*/ 0 h 2037191"/>
                <a:gd name="connsiteX0" fmla="*/ 5714668 w 5714668"/>
                <a:gd name="connsiteY0" fmla="*/ 2037191 h 2037191"/>
                <a:gd name="connsiteX1" fmla="*/ 37768 w 5714668"/>
                <a:gd name="connsiteY1" fmla="*/ 2037191 h 2037191"/>
                <a:gd name="connsiteX2" fmla="*/ 0 w 5714668"/>
                <a:gd name="connsiteY2" fmla="*/ 0 h 2037191"/>
                <a:gd name="connsiteX0" fmla="*/ 5676900 w 5676900"/>
                <a:gd name="connsiteY0" fmla="*/ 2027252 h 2027252"/>
                <a:gd name="connsiteX1" fmla="*/ 0 w 5676900"/>
                <a:gd name="connsiteY1" fmla="*/ 2027252 h 2027252"/>
                <a:gd name="connsiteX2" fmla="*/ 1988 w 5676900"/>
                <a:gd name="connsiteY2" fmla="*/ 0 h 2027252"/>
                <a:gd name="connsiteX0" fmla="*/ 5694790 w 5694790"/>
                <a:gd name="connsiteY0" fmla="*/ 2027252 h 2027252"/>
                <a:gd name="connsiteX1" fmla="*/ 17890 w 5694790"/>
                <a:gd name="connsiteY1" fmla="*/ 2027252 h 2027252"/>
                <a:gd name="connsiteX2" fmla="*/ 0 w 5694790"/>
                <a:gd name="connsiteY2" fmla="*/ 0 h 2027252"/>
                <a:gd name="connsiteX0" fmla="*/ 5676900 w 5676900"/>
                <a:gd name="connsiteY0" fmla="*/ 2017313 h 2017313"/>
                <a:gd name="connsiteX1" fmla="*/ 0 w 5676900"/>
                <a:gd name="connsiteY1" fmla="*/ 2017313 h 2017313"/>
                <a:gd name="connsiteX2" fmla="*/ 11927 w 5676900"/>
                <a:gd name="connsiteY2" fmla="*/ 0 h 2017313"/>
                <a:gd name="connsiteX0" fmla="*/ 5680213 w 5680213"/>
                <a:gd name="connsiteY0" fmla="*/ 2015408 h 2015408"/>
                <a:gd name="connsiteX1" fmla="*/ 3313 w 5680213"/>
                <a:gd name="connsiteY1" fmla="*/ 2015408 h 2015408"/>
                <a:gd name="connsiteX2" fmla="*/ 0 w 5680213"/>
                <a:gd name="connsiteY2" fmla="*/ 0 h 2015408"/>
                <a:gd name="connsiteX0" fmla="*/ 5676900 w 5676900"/>
                <a:gd name="connsiteY0" fmla="*/ 2013503 h 2013503"/>
                <a:gd name="connsiteX1" fmla="*/ 0 w 5676900"/>
                <a:gd name="connsiteY1" fmla="*/ 2013503 h 2013503"/>
                <a:gd name="connsiteX2" fmla="*/ 4307 w 5676900"/>
                <a:gd name="connsiteY2" fmla="*/ 0 h 2013503"/>
                <a:gd name="connsiteX0" fmla="*/ 5678308 w 5678308"/>
                <a:gd name="connsiteY0" fmla="*/ 2011598 h 2011598"/>
                <a:gd name="connsiteX1" fmla="*/ 1408 w 5678308"/>
                <a:gd name="connsiteY1" fmla="*/ 2011598 h 2011598"/>
                <a:gd name="connsiteX2" fmla="*/ 0 w 5678308"/>
                <a:gd name="connsiteY2" fmla="*/ 0 h 2011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78308" h="2011598">
                  <a:moveTo>
                    <a:pt x="5678308" y="2011598"/>
                  </a:moveTo>
                  <a:lnTo>
                    <a:pt x="1408" y="2011598"/>
                  </a:lnTo>
                  <a:cubicBezTo>
                    <a:pt x="1408" y="1338498"/>
                    <a:pt x="0" y="0"/>
                    <a:pt x="0" y="0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 rot="16200000">
              <a:off x="-410647" y="4813020"/>
              <a:ext cx="14954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photons</a:t>
              </a:r>
              <a:endParaRPr lang="en-US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66700" y="6012096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0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57175" y="4183296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4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057525" y="5669195"/>
              <a:ext cx="533400" cy="50741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791075" y="1828800"/>
            <a:ext cx="3867150" cy="2199953"/>
            <a:chOff x="4791075" y="1828800"/>
            <a:chExt cx="3867150" cy="2199953"/>
          </a:xfrm>
        </p:grpSpPr>
        <p:grpSp>
          <p:nvGrpSpPr>
            <p:cNvPr id="52" name="Group 51"/>
            <p:cNvGrpSpPr/>
            <p:nvPr/>
          </p:nvGrpSpPr>
          <p:grpSpPr>
            <a:xfrm>
              <a:off x="4791075" y="1828800"/>
              <a:ext cx="3867150" cy="2199953"/>
              <a:chOff x="4714875" y="369654"/>
              <a:chExt cx="3867150" cy="2199953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5181599" y="400049"/>
                <a:ext cx="3362325" cy="1952625"/>
              </a:xfrm>
              <a:prstGeom prst="rect">
                <a:avLst/>
              </a:prstGeom>
              <a:gradFill>
                <a:gsLst>
                  <a:gs pos="0">
                    <a:srgbClr val="FFFF00"/>
                  </a:gs>
                  <a:gs pos="82000">
                    <a:srgbClr val="FFFF8F"/>
                  </a:gs>
                  <a:gs pos="17000">
                    <a:srgbClr val="FFC000"/>
                  </a:gs>
                  <a:gs pos="51000">
                    <a:srgbClr val="C00000"/>
                  </a:gs>
                  <a:gs pos="100000">
                    <a:schemeClr val="bg1"/>
                  </a:gs>
                </a:gsLst>
                <a:lin ang="5400000" scaled="0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Rectangle 70"/>
              <p:cNvSpPr/>
              <p:nvPr/>
            </p:nvSpPr>
            <p:spPr>
              <a:xfrm>
                <a:off x="5170667" y="369654"/>
                <a:ext cx="3411358" cy="2011598"/>
              </a:xfrm>
              <a:custGeom>
                <a:avLst/>
                <a:gdLst>
                  <a:gd name="connsiteX0" fmla="*/ 0 w 5676900"/>
                  <a:gd name="connsiteY0" fmla="*/ 0 h 2019300"/>
                  <a:gd name="connsiteX1" fmla="*/ 5676900 w 5676900"/>
                  <a:gd name="connsiteY1" fmla="*/ 0 h 2019300"/>
                  <a:gd name="connsiteX2" fmla="*/ 5676900 w 5676900"/>
                  <a:gd name="connsiteY2" fmla="*/ 2019300 h 2019300"/>
                  <a:gd name="connsiteX3" fmla="*/ 0 w 5676900"/>
                  <a:gd name="connsiteY3" fmla="*/ 2019300 h 2019300"/>
                  <a:gd name="connsiteX4" fmla="*/ 0 w 5676900"/>
                  <a:gd name="connsiteY4" fmla="*/ 0 h 2019300"/>
                  <a:gd name="connsiteX0" fmla="*/ 5676900 w 5676900"/>
                  <a:gd name="connsiteY0" fmla="*/ 0 h 2019300"/>
                  <a:gd name="connsiteX1" fmla="*/ 5676900 w 5676900"/>
                  <a:gd name="connsiteY1" fmla="*/ 2019300 h 2019300"/>
                  <a:gd name="connsiteX2" fmla="*/ 0 w 5676900"/>
                  <a:gd name="connsiteY2" fmla="*/ 2019300 h 2019300"/>
                  <a:gd name="connsiteX3" fmla="*/ 91440 w 5676900"/>
                  <a:gd name="connsiteY3" fmla="*/ 91440 h 2019300"/>
                  <a:gd name="connsiteX0" fmla="*/ 5714668 w 5714668"/>
                  <a:gd name="connsiteY0" fmla="*/ 17891 h 2037191"/>
                  <a:gd name="connsiteX1" fmla="*/ 5714668 w 5714668"/>
                  <a:gd name="connsiteY1" fmla="*/ 2037191 h 2037191"/>
                  <a:gd name="connsiteX2" fmla="*/ 37768 w 5714668"/>
                  <a:gd name="connsiteY2" fmla="*/ 2037191 h 2037191"/>
                  <a:gd name="connsiteX3" fmla="*/ 0 w 5714668"/>
                  <a:gd name="connsiteY3" fmla="*/ 0 h 2037191"/>
                  <a:gd name="connsiteX0" fmla="*/ 5714668 w 5714668"/>
                  <a:gd name="connsiteY0" fmla="*/ 2037191 h 2037191"/>
                  <a:gd name="connsiteX1" fmla="*/ 37768 w 5714668"/>
                  <a:gd name="connsiteY1" fmla="*/ 2037191 h 2037191"/>
                  <a:gd name="connsiteX2" fmla="*/ 0 w 5714668"/>
                  <a:gd name="connsiteY2" fmla="*/ 0 h 2037191"/>
                  <a:gd name="connsiteX0" fmla="*/ 5676900 w 5676900"/>
                  <a:gd name="connsiteY0" fmla="*/ 2027252 h 2027252"/>
                  <a:gd name="connsiteX1" fmla="*/ 0 w 5676900"/>
                  <a:gd name="connsiteY1" fmla="*/ 2027252 h 2027252"/>
                  <a:gd name="connsiteX2" fmla="*/ 1988 w 5676900"/>
                  <a:gd name="connsiteY2" fmla="*/ 0 h 2027252"/>
                  <a:gd name="connsiteX0" fmla="*/ 5694790 w 5694790"/>
                  <a:gd name="connsiteY0" fmla="*/ 2027252 h 2027252"/>
                  <a:gd name="connsiteX1" fmla="*/ 17890 w 5694790"/>
                  <a:gd name="connsiteY1" fmla="*/ 2027252 h 2027252"/>
                  <a:gd name="connsiteX2" fmla="*/ 0 w 5694790"/>
                  <a:gd name="connsiteY2" fmla="*/ 0 h 2027252"/>
                  <a:gd name="connsiteX0" fmla="*/ 5676900 w 5676900"/>
                  <a:gd name="connsiteY0" fmla="*/ 2017313 h 2017313"/>
                  <a:gd name="connsiteX1" fmla="*/ 0 w 5676900"/>
                  <a:gd name="connsiteY1" fmla="*/ 2017313 h 2017313"/>
                  <a:gd name="connsiteX2" fmla="*/ 11927 w 5676900"/>
                  <a:gd name="connsiteY2" fmla="*/ 0 h 2017313"/>
                  <a:gd name="connsiteX0" fmla="*/ 5680213 w 5680213"/>
                  <a:gd name="connsiteY0" fmla="*/ 2015408 h 2015408"/>
                  <a:gd name="connsiteX1" fmla="*/ 3313 w 5680213"/>
                  <a:gd name="connsiteY1" fmla="*/ 2015408 h 2015408"/>
                  <a:gd name="connsiteX2" fmla="*/ 0 w 5680213"/>
                  <a:gd name="connsiteY2" fmla="*/ 0 h 2015408"/>
                  <a:gd name="connsiteX0" fmla="*/ 5676900 w 5676900"/>
                  <a:gd name="connsiteY0" fmla="*/ 2013503 h 2013503"/>
                  <a:gd name="connsiteX1" fmla="*/ 0 w 5676900"/>
                  <a:gd name="connsiteY1" fmla="*/ 2013503 h 2013503"/>
                  <a:gd name="connsiteX2" fmla="*/ 4307 w 5676900"/>
                  <a:gd name="connsiteY2" fmla="*/ 0 h 2013503"/>
                  <a:gd name="connsiteX0" fmla="*/ 5678308 w 5678308"/>
                  <a:gd name="connsiteY0" fmla="*/ 2011598 h 2011598"/>
                  <a:gd name="connsiteX1" fmla="*/ 1408 w 5678308"/>
                  <a:gd name="connsiteY1" fmla="*/ 2011598 h 2011598"/>
                  <a:gd name="connsiteX2" fmla="*/ 0 w 5678308"/>
                  <a:gd name="connsiteY2" fmla="*/ 0 h 201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78308" h="2011598">
                    <a:moveTo>
                      <a:pt x="5678308" y="2011598"/>
                    </a:moveTo>
                    <a:lnTo>
                      <a:pt x="1408" y="2011598"/>
                    </a:lnTo>
                    <a:cubicBezTo>
                      <a:pt x="1408" y="1338498"/>
                      <a:pt x="0" y="0"/>
                      <a:pt x="0" y="0"/>
                    </a:cubicBez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 rot="16200000">
                <a:off x="4151828" y="1001199"/>
                <a:ext cx="14954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0000"/>
                    </a:solidFill>
                    <a:cs typeface="Arial" panose="020B0604020202020204" pitchFamily="34" charset="0"/>
                  </a:rPr>
                  <a:t>photons</a:t>
                </a:r>
                <a:endParaRPr lang="en-US" b="1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4829175" y="2200275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</a:rPr>
                  <a:t>0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4819650" y="371475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</a:rPr>
                  <a:t>4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6657975" y="3249846"/>
              <a:ext cx="533400" cy="55524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791075" y="4181475"/>
            <a:ext cx="3867150" cy="2430696"/>
            <a:chOff x="4791075" y="4181475"/>
            <a:chExt cx="3867150" cy="2430696"/>
          </a:xfrm>
        </p:grpSpPr>
        <p:grpSp>
          <p:nvGrpSpPr>
            <p:cNvPr id="50" name="Group 49"/>
            <p:cNvGrpSpPr/>
            <p:nvPr/>
          </p:nvGrpSpPr>
          <p:grpSpPr>
            <a:xfrm>
              <a:off x="4791075" y="4181475"/>
              <a:ext cx="3867150" cy="2430696"/>
              <a:chOff x="4733925" y="2722329"/>
              <a:chExt cx="3867150" cy="2430696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5181599" y="2762249"/>
                <a:ext cx="3362325" cy="1952625"/>
              </a:xfrm>
              <a:prstGeom prst="rect">
                <a:avLst/>
              </a:prstGeom>
              <a:gradFill>
                <a:gsLst>
                  <a:gs pos="57000">
                    <a:srgbClr val="FFFF8F"/>
                  </a:gs>
                  <a:gs pos="333">
                    <a:srgbClr val="FFA700"/>
                  </a:gs>
                  <a:gs pos="22000">
                    <a:srgbClr val="C00000"/>
                  </a:gs>
                  <a:gs pos="100000">
                    <a:schemeClr val="bg1"/>
                  </a:gs>
                </a:gsLst>
                <a:lin ang="5400000" scaled="0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6374881" y="4783693"/>
                <a:ext cx="14954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0000"/>
                    </a:solidFill>
                    <a:cs typeface="Arial" panose="020B0604020202020204" pitchFamily="34" charset="0"/>
                  </a:rPr>
                  <a:t>time</a:t>
                </a:r>
                <a:endParaRPr lang="en-US" b="1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" name="Rectangle 70"/>
              <p:cNvSpPr/>
              <p:nvPr/>
            </p:nvSpPr>
            <p:spPr>
              <a:xfrm>
                <a:off x="5189717" y="2722329"/>
                <a:ext cx="3411358" cy="2011598"/>
              </a:xfrm>
              <a:custGeom>
                <a:avLst/>
                <a:gdLst>
                  <a:gd name="connsiteX0" fmla="*/ 0 w 5676900"/>
                  <a:gd name="connsiteY0" fmla="*/ 0 h 2019300"/>
                  <a:gd name="connsiteX1" fmla="*/ 5676900 w 5676900"/>
                  <a:gd name="connsiteY1" fmla="*/ 0 h 2019300"/>
                  <a:gd name="connsiteX2" fmla="*/ 5676900 w 5676900"/>
                  <a:gd name="connsiteY2" fmla="*/ 2019300 h 2019300"/>
                  <a:gd name="connsiteX3" fmla="*/ 0 w 5676900"/>
                  <a:gd name="connsiteY3" fmla="*/ 2019300 h 2019300"/>
                  <a:gd name="connsiteX4" fmla="*/ 0 w 5676900"/>
                  <a:gd name="connsiteY4" fmla="*/ 0 h 2019300"/>
                  <a:gd name="connsiteX0" fmla="*/ 5676900 w 5676900"/>
                  <a:gd name="connsiteY0" fmla="*/ 0 h 2019300"/>
                  <a:gd name="connsiteX1" fmla="*/ 5676900 w 5676900"/>
                  <a:gd name="connsiteY1" fmla="*/ 2019300 h 2019300"/>
                  <a:gd name="connsiteX2" fmla="*/ 0 w 5676900"/>
                  <a:gd name="connsiteY2" fmla="*/ 2019300 h 2019300"/>
                  <a:gd name="connsiteX3" fmla="*/ 91440 w 5676900"/>
                  <a:gd name="connsiteY3" fmla="*/ 91440 h 2019300"/>
                  <a:gd name="connsiteX0" fmla="*/ 5714668 w 5714668"/>
                  <a:gd name="connsiteY0" fmla="*/ 17891 h 2037191"/>
                  <a:gd name="connsiteX1" fmla="*/ 5714668 w 5714668"/>
                  <a:gd name="connsiteY1" fmla="*/ 2037191 h 2037191"/>
                  <a:gd name="connsiteX2" fmla="*/ 37768 w 5714668"/>
                  <a:gd name="connsiteY2" fmla="*/ 2037191 h 2037191"/>
                  <a:gd name="connsiteX3" fmla="*/ 0 w 5714668"/>
                  <a:gd name="connsiteY3" fmla="*/ 0 h 2037191"/>
                  <a:gd name="connsiteX0" fmla="*/ 5714668 w 5714668"/>
                  <a:gd name="connsiteY0" fmla="*/ 2037191 h 2037191"/>
                  <a:gd name="connsiteX1" fmla="*/ 37768 w 5714668"/>
                  <a:gd name="connsiteY1" fmla="*/ 2037191 h 2037191"/>
                  <a:gd name="connsiteX2" fmla="*/ 0 w 5714668"/>
                  <a:gd name="connsiteY2" fmla="*/ 0 h 2037191"/>
                  <a:gd name="connsiteX0" fmla="*/ 5676900 w 5676900"/>
                  <a:gd name="connsiteY0" fmla="*/ 2027252 h 2027252"/>
                  <a:gd name="connsiteX1" fmla="*/ 0 w 5676900"/>
                  <a:gd name="connsiteY1" fmla="*/ 2027252 h 2027252"/>
                  <a:gd name="connsiteX2" fmla="*/ 1988 w 5676900"/>
                  <a:gd name="connsiteY2" fmla="*/ 0 h 2027252"/>
                  <a:gd name="connsiteX0" fmla="*/ 5694790 w 5694790"/>
                  <a:gd name="connsiteY0" fmla="*/ 2027252 h 2027252"/>
                  <a:gd name="connsiteX1" fmla="*/ 17890 w 5694790"/>
                  <a:gd name="connsiteY1" fmla="*/ 2027252 h 2027252"/>
                  <a:gd name="connsiteX2" fmla="*/ 0 w 5694790"/>
                  <a:gd name="connsiteY2" fmla="*/ 0 h 2027252"/>
                  <a:gd name="connsiteX0" fmla="*/ 5676900 w 5676900"/>
                  <a:gd name="connsiteY0" fmla="*/ 2017313 h 2017313"/>
                  <a:gd name="connsiteX1" fmla="*/ 0 w 5676900"/>
                  <a:gd name="connsiteY1" fmla="*/ 2017313 h 2017313"/>
                  <a:gd name="connsiteX2" fmla="*/ 11927 w 5676900"/>
                  <a:gd name="connsiteY2" fmla="*/ 0 h 2017313"/>
                  <a:gd name="connsiteX0" fmla="*/ 5680213 w 5680213"/>
                  <a:gd name="connsiteY0" fmla="*/ 2015408 h 2015408"/>
                  <a:gd name="connsiteX1" fmla="*/ 3313 w 5680213"/>
                  <a:gd name="connsiteY1" fmla="*/ 2015408 h 2015408"/>
                  <a:gd name="connsiteX2" fmla="*/ 0 w 5680213"/>
                  <a:gd name="connsiteY2" fmla="*/ 0 h 2015408"/>
                  <a:gd name="connsiteX0" fmla="*/ 5676900 w 5676900"/>
                  <a:gd name="connsiteY0" fmla="*/ 2013503 h 2013503"/>
                  <a:gd name="connsiteX1" fmla="*/ 0 w 5676900"/>
                  <a:gd name="connsiteY1" fmla="*/ 2013503 h 2013503"/>
                  <a:gd name="connsiteX2" fmla="*/ 4307 w 5676900"/>
                  <a:gd name="connsiteY2" fmla="*/ 0 h 2013503"/>
                  <a:gd name="connsiteX0" fmla="*/ 5678308 w 5678308"/>
                  <a:gd name="connsiteY0" fmla="*/ 2011598 h 2011598"/>
                  <a:gd name="connsiteX1" fmla="*/ 1408 w 5678308"/>
                  <a:gd name="connsiteY1" fmla="*/ 2011598 h 2011598"/>
                  <a:gd name="connsiteX2" fmla="*/ 0 w 5678308"/>
                  <a:gd name="connsiteY2" fmla="*/ 0 h 201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78308" h="2011598">
                    <a:moveTo>
                      <a:pt x="5678308" y="2011598"/>
                    </a:moveTo>
                    <a:lnTo>
                      <a:pt x="1408" y="2011598"/>
                    </a:lnTo>
                    <a:cubicBezTo>
                      <a:pt x="1408" y="1338498"/>
                      <a:pt x="0" y="0"/>
                      <a:pt x="0" y="0"/>
                    </a:cubicBez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 rot="16200000">
                <a:off x="4170878" y="3353874"/>
                <a:ext cx="14954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0000"/>
                    </a:solidFill>
                    <a:cs typeface="Arial" panose="020B0604020202020204" pitchFamily="34" charset="0"/>
                  </a:rPr>
                  <a:t>photons</a:t>
                </a:r>
                <a:endParaRPr lang="en-US" b="1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848225" y="4552950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</a:rPr>
                  <a:t>0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838700" y="2724150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</a:rPr>
                  <a:t>4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5372100" y="5669195"/>
              <a:ext cx="533400" cy="50741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8020050" y="5669195"/>
              <a:ext cx="533400" cy="50741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-20764" y="0"/>
            <a:ext cx="9185527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50000"/>
                  </a:schemeClr>
                </a:solidFill>
              </a:rPr>
              <a:t>S</a:t>
            </a:r>
            <a:r>
              <a:rPr lang="en-US" sz="4400" b="1" dirty="0" smtClean="0">
                <a:solidFill>
                  <a:schemeClr val="accent3">
                    <a:lumMod val="50000"/>
                  </a:schemeClr>
                </a:solidFill>
              </a:rPr>
              <a:t>ingle </a:t>
            </a:r>
            <a:r>
              <a:rPr lang="en-US" sz="4400" b="1" dirty="0">
                <a:solidFill>
                  <a:schemeClr val="accent3">
                    <a:lumMod val="50000"/>
                  </a:schemeClr>
                </a:solidFill>
              </a:rPr>
              <a:t>P</a:t>
            </a:r>
            <a:r>
              <a:rPr lang="en-US" sz="4400" b="1" dirty="0" smtClean="0">
                <a:solidFill>
                  <a:schemeClr val="accent3">
                    <a:lumMod val="50000"/>
                  </a:schemeClr>
                </a:solidFill>
              </a:rPr>
              <a:t>hotons </a:t>
            </a:r>
            <a:r>
              <a:rPr lang="en-US" sz="4400" b="1" dirty="0">
                <a:solidFill>
                  <a:schemeClr val="accent3">
                    <a:lumMod val="50000"/>
                  </a:schemeClr>
                </a:solidFill>
              </a:rPr>
              <a:t>C</a:t>
            </a:r>
            <a:r>
              <a:rPr lang="en-US" sz="4400" b="1" dirty="0" smtClean="0">
                <a:solidFill>
                  <a:schemeClr val="accent3">
                    <a:lumMod val="50000"/>
                  </a:schemeClr>
                </a:solidFill>
              </a:rPr>
              <a:t>arry </a:t>
            </a:r>
            <a:r>
              <a:rPr lang="en-US" sz="4400" b="1" dirty="0">
                <a:solidFill>
                  <a:schemeClr val="accent3">
                    <a:lumMod val="50000"/>
                  </a:schemeClr>
                </a:solidFill>
              </a:rPr>
              <a:t>I</a:t>
            </a:r>
            <a:r>
              <a:rPr lang="en-US" sz="4400" b="1" dirty="0" smtClean="0">
                <a:solidFill>
                  <a:schemeClr val="accent3">
                    <a:lumMod val="50000"/>
                  </a:schemeClr>
                </a:solidFill>
              </a:rPr>
              <a:t>nformation</a:t>
            </a:r>
          </a:p>
          <a:p>
            <a:pPr algn="ctr"/>
            <a:r>
              <a:rPr lang="en-US" sz="3200" b="1" dirty="0">
                <a:solidFill>
                  <a:srgbClr val="C00000"/>
                </a:solidFill>
              </a:rPr>
              <a:t>A</a:t>
            </a:r>
            <a:r>
              <a:rPr lang="en-US" sz="3200" b="1" dirty="0" smtClean="0">
                <a:solidFill>
                  <a:srgbClr val="C00000"/>
                </a:solidFill>
              </a:rPr>
              <a:t>bout </a:t>
            </a:r>
            <a:r>
              <a:rPr lang="en-US" sz="3200" b="1" dirty="0">
                <a:solidFill>
                  <a:srgbClr val="C00000"/>
                </a:solidFill>
              </a:rPr>
              <a:t>R</a:t>
            </a:r>
            <a:r>
              <a:rPr lang="en-US" sz="3200" b="1" dirty="0" smtClean="0">
                <a:solidFill>
                  <a:srgbClr val="C00000"/>
                </a:solidFill>
              </a:rPr>
              <a:t>adiation </a:t>
            </a:r>
            <a:r>
              <a:rPr lang="en-US" sz="3200" b="1" dirty="0">
                <a:solidFill>
                  <a:srgbClr val="C00000"/>
                </a:solidFill>
              </a:rPr>
              <a:t>D</a:t>
            </a:r>
            <a:r>
              <a:rPr lang="en-US" sz="3200" b="1" dirty="0" smtClean="0">
                <a:solidFill>
                  <a:srgbClr val="C00000"/>
                </a:solidFill>
              </a:rPr>
              <a:t>amage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22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tailEnd type="oval"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7003</TotalTime>
  <Words>1869</Words>
  <Application>Microsoft Office PowerPoint</Application>
  <PresentationFormat>On-screen Show (4:3)</PresentationFormat>
  <Paragraphs>642</Paragraphs>
  <Slides>102</Slides>
  <Notes>2</Notes>
  <HiddenSlides>24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102</vt:i4>
      </vt:variant>
    </vt:vector>
  </HeadingPairs>
  <TitlesOfParts>
    <vt:vector size="108" baseType="lpstr">
      <vt:lpstr>Office Theme</vt:lpstr>
      <vt:lpstr>4_Office Theme</vt:lpstr>
      <vt:lpstr>2_Office Theme</vt:lpstr>
      <vt:lpstr>13_Office Theme</vt:lpstr>
      <vt:lpstr>1_Office Theme</vt:lpstr>
      <vt:lpstr>3_Office Theme</vt:lpstr>
      <vt:lpstr>A Second Golden Age of Structural Biology</vt:lpstr>
      <vt:lpstr>Acknowledgements</vt:lpstr>
      <vt:lpstr>Structural Biology in 10 years…</vt:lpstr>
      <vt:lpstr>COVID vaccine</vt:lpstr>
      <vt:lpstr>Porcine Coronavirus Impact</vt:lpstr>
      <vt:lpstr>PowerPoint Presentation</vt:lpstr>
      <vt:lpstr>There is no feline coronavirus vaccine</vt:lpstr>
      <vt:lpstr>PowerPoint Presentation</vt:lpstr>
      <vt:lpstr>key structural dynamical insight</vt:lpstr>
      <vt:lpstr>PowerPoint Presentation</vt:lpstr>
      <vt:lpstr>PowerPoint Presentation</vt:lpstr>
      <vt:lpstr>PowerPoint Presentation</vt:lpstr>
      <vt:lpstr>Cancer Moonshot – ideas?</vt:lpstr>
      <vt:lpstr>PowerPoint Presentation</vt:lpstr>
      <vt:lpstr>A trillion dollars for NIH</vt:lpstr>
      <vt:lpstr>Critical Challenges in Structural Biology</vt:lpstr>
      <vt:lpstr>How to end a pandemic?</vt:lpstr>
      <vt:lpstr>Seven billion tests for seven billion dollars (How to end a pandemic in 16 weeks)</vt:lpstr>
      <vt:lpstr>PowerPoint Presentation</vt:lpstr>
      <vt:lpstr>PowerPoint Presentation</vt:lpstr>
      <vt:lpstr>Optics for &lt; $1  ?</vt:lpstr>
      <vt:lpstr>Goals of Methods Development</vt:lpstr>
      <vt:lpstr>Critical Challenges in Structural Biology</vt:lpstr>
      <vt:lpstr>If I had a trillion dollars …</vt:lpstr>
      <vt:lpstr>If I had a trillion dollars …</vt:lpstr>
      <vt:lpstr>Magic Microscope</vt:lpstr>
      <vt:lpstr>The last Å between prediction and observation</vt:lpstr>
      <vt:lpstr>R-factor Gap  small vs macro molecules</vt:lpstr>
      <vt:lpstr>PowerPoint Presentation</vt:lpstr>
      <vt:lpstr>Is it Real? Or is it MLFSOM</vt:lpstr>
      <vt:lpstr>PowerPoint Presentation</vt:lpstr>
      <vt:lpstr>The last Å between prediction and observation</vt:lpstr>
      <vt:lpstr>PowerPoint Presentation</vt:lpstr>
      <vt:lpstr>PowerPoint Presentation</vt:lpstr>
      <vt:lpstr>Right answer</vt:lpstr>
      <vt:lpstr>Crossed chains</vt:lpstr>
      <vt:lpstr>high x-ray weight</vt:lpstr>
      <vt:lpstr>Right answer</vt:lpstr>
      <vt:lpstr>Crossed chains (real data)</vt:lpstr>
      <vt:lpstr>What if … ?</vt:lpstr>
      <vt:lpstr>PowerPoint Presentation</vt:lpstr>
      <vt:lpstr>PowerPoint Presentation</vt:lpstr>
      <vt:lpstr>PowerPoint Presentation</vt:lpstr>
      <vt:lpstr>PowerPoint Presentation</vt:lpstr>
      <vt:lpstr>Non-isomorphism </vt:lpstr>
      <vt:lpstr>Cell clustering: 100 datasets</vt:lpstr>
      <vt:lpstr>PowerPoint Presentation</vt:lpstr>
      <vt:lpstr>PowerPoint Presentation</vt:lpstr>
      <vt:lpstr>PowerPoint Presentation</vt:lpstr>
      <vt:lpstr>PowerPoint Presentation</vt:lpstr>
      <vt:lpstr>Hygrostatic gradients</vt:lpstr>
      <vt:lpstr>Non-isomorphism in lysozyme</vt:lpstr>
      <vt:lpstr>3aw6</vt:lpstr>
      <vt:lpstr>3aw6 3aw7</vt:lpstr>
      <vt:lpstr>PowerPoint Presentation</vt:lpstr>
      <vt:lpstr>3aw6 3aw7</vt:lpstr>
      <vt:lpstr>3aw6, 3aw7, “bent” 3aw6</vt:lpstr>
      <vt:lpstr>3aw7, “bent” 3aw6</vt:lpstr>
      <vt:lpstr>3aw7</vt:lpstr>
      <vt:lpstr>“bent” 3aw7</vt:lpstr>
      <vt:lpstr>3aw6</vt:lpstr>
      <vt:lpstr>PowerPoint Presentation</vt:lpstr>
      <vt:lpstr>PowerPoint Presentation</vt:lpstr>
      <vt:lpstr>PowerPoint Presentation</vt:lpstr>
      <vt:lpstr>Downloading “map bender”</vt:lpstr>
      <vt:lpstr>0 Gy</vt:lpstr>
      <vt:lpstr>100 MGy</vt:lpstr>
      <vt:lpstr>What is the dose?</vt:lpstr>
      <vt:lpstr>Systematic error: Illumination contrast appears to “reverse” damage</vt:lpstr>
      <vt:lpstr>False “Damage reversal”: from beam profile</vt:lpstr>
      <vt:lpstr>False “Damage reversal”: from beam profile</vt:lpstr>
      <vt:lpstr>False “Damage reversal”: from beam profile</vt:lpstr>
      <vt:lpstr>False “Damage reversal”: from beam profile</vt:lpstr>
      <vt:lpstr>False “Damage reversal”: from beam profile</vt:lpstr>
      <vt:lpstr>False “Damage reversal”: from beam profile</vt:lpstr>
      <vt:lpstr>False “Damage reversal”: from drift</vt:lpstr>
      <vt:lpstr>Systematic error: Illumination contrast appears to “reverse” damage</vt:lpstr>
      <vt:lpstr>PowerPoint Presentation</vt:lpstr>
      <vt:lpstr>PowerPoint Presentation</vt:lpstr>
      <vt:lpstr>“rastering” to find the crystal</vt:lpstr>
      <vt:lpstr>“painting” for flat dose</vt:lpstr>
      <vt:lpstr>“painting” for virtual beam</vt:lpstr>
      <vt:lpstr>Painting with X-rays</vt:lpstr>
      <vt:lpstr>Painting with X-rays</vt:lpstr>
      <vt:lpstr>Painting with X-rays</vt:lpstr>
      <vt:lpstr>Painting with X-rays</vt:lpstr>
      <vt:lpstr>Painting with X-rays</vt:lpstr>
      <vt:lpstr>Painting with X-rays</vt:lpstr>
      <vt:lpstr>Beam Shape Dichotomy</vt:lpstr>
      <vt:lpstr>How many images?</vt:lpstr>
      <vt:lpstr>Lossless data rate</vt:lpstr>
      <vt:lpstr>How to lose information</vt:lpstr>
      <vt:lpstr>Dose slicing: is that a spot?</vt:lpstr>
      <vt:lpstr>Dose slicing: is that a spot?</vt:lpstr>
      <vt:lpstr>Dose slicing: is that a spot?</vt:lpstr>
      <vt:lpstr>Dose slicing: is that a spot?</vt:lpstr>
      <vt:lpstr>Dose slicing: is that a spot?</vt:lpstr>
      <vt:lpstr>Dose slicing: is that a spot?</vt:lpstr>
      <vt:lpstr>PowerPoint Presentation</vt:lpstr>
      <vt:lpstr>PowerPoint Presentation</vt:lpstr>
      <vt:lpstr>Magic Microscope</vt:lpstr>
      <vt:lpstr>Second Golden Age of Structural Biology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James_Holton</dc:creator>
  <cp:lastModifiedBy>James_Holton</cp:lastModifiedBy>
  <cp:revision>80</cp:revision>
  <dcterms:created xsi:type="dcterms:W3CDTF">2022-09-26T20:50:20Z</dcterms:created>
  <dcterms:modified xsi:type="dcterms:W3CDTF">2022-10-04T19:21:47Z</dcterms:modified>
</cp:coreProperties>
</file>