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4" r:id="rId3"/>
    <p:sldId id="299" r:id="rId4"/>
    <p:sldId id="347" r:id="rId5"/>
    <p:sldId id="348" r:id="rId6"/>
    <p:sldId id="342" r:id="rId7"/>
    <p:sldId id="305" r:id="rId8"/>
    <p:sldId id="291" r:id="rId9"/>
    <p:sldId id="340" r:id="rId10"/>
    <p:sldId id="321" r:id="rId11"/>
    <p:sldId id="331" r:id="rId12"/>
    <p:sldId id="335" r:id="rId13"/>
    <p:sldId id="336" r:id="rId14"/>
    <p:sldId id="337" r:id="rId15"/>
    <p:sldId id="333" r:id="rId16"/>
    <p:sldId id="307" r:id="rId17"/>
    <p:sldId id="278" r:id="rId18"/>
    <p:sldId id="309" r:id="rId19"/>
    <p:sldId id="330" r:id="rId20"/>
    <p:sldId id="349" r:id="rId21"/>
    <p:sldId id="311" r:id="rId22"/>
    <p:sldId id="312" r:id="rId23"/>
    <p:sldId id="313" r:id="rId24"/>
    <p:sldId id="314" r:id="rId25"/>
    <p:sldId id="316" r:id="rId26"/>
    <p:sldId id="315" r:id="rId27"/>
    <p:sldId id="317" r:id="rId28"/>
    <p:sldId id="318" r:id="rId29"/>
    <p:sldId id="350" r:id="rId30"/>
    <p:sldId id="280" r:id="rId31"/>
    <p:sldId id="277" r:id="rId32"/>
    <p:sldId id="281" r:id="rId33"/>
    <p:sldId id="284" r:id="rId34"/>
    <p:sldId id="285" r:id="rId35"/>
    <p:sldId id="286" r:id="rId36"/>
    <p:sldId id="288" r:id="rId37"/>
    <p:sldId id="324" r:id="rId38"/>
    <p:sldId id="325" r:id="rId39"/>
    <p:sldId id="341" r:id="rId40"/>
    <p:sldId id="295" r:id="rId41"/>
    <p:sldId id="329" r:id="rId42"/>
    <p:sldId id="346" r:id="rId43"/>
    <p:sldId id="294" r:id="rId44"/>
    <p:sldId id="298" r:id="rId45"/>
    <p:sldId id="351" r:id="rId46"/>
    <p:sldId id="352" r:id="rId47"/>
    <p:sldId id="328" r:id="rId48"/>
    <p:sldId id="353" r:id="rId49"/>
    <p:sldId id="345" r:id="rId50"/>
    <p:sldId id="319" r:id="rId51"/>
    <p:sldId id="320" r:id="rId52"/>
    <p:sldId id="257" r:id="rId53"/>
    <p:sldId id="273" r:id="rId54"/>
    <p:sldId id="274" r:id="rId55"/>
    <p:sldId id="275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  <p:sldId id="270" r:id="rId69"/>
    <p:sldId id="271" r:id="rId70"/>
    <p:sldId id="272" r:id="rId71"/>
    <p:sldId id="279" r:id="rId72"/>
    <p:sldId id="33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60"/>
  </p:normalViewPr>
  <p:slideViewPr>
    <p:cSldViewPr snapToGrid="0">
      <p:cViewPr>
        <p:scale>
          <a:sx n="80" d="100"/>
          <a:sy n="80" d="100"/>
        </p:scale>
        <p:origin x="-1176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471232"/>
        <c:axId val="257473152"/>
      </c:scatterChart>
      <c:valAx>
        <c:axId val="257471232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7473152"/>
        <c:crossesAt val="1.0000000000000001E-5"/>
        <c:crossBetween val="midCat"/>
        <c:majorUnit val="1"/>
      </c:valAx>
      <c:valAx>
        <c:axId val="25747315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7471232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606400"/>
        <c:axId val="257607936"/>
      </c:scatterChart>
      <c:valAx>
        <c:axId val="25760640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7607936"/>
        <c:crossesAt val="1.0000000000000001E-5"/>
        <c:crossBetween val="midCat"/>
        <c:majorUnit val="1"/>
      </c:valAx>
      <c:valAx>
        <c:axId val="257607936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760640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969920"/>
        <c:axId val="295971456"/>
      </c:scatterChart>
      <c:valAx>
        <c:axId val="29596992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971456"/>
        <c:crossesAt val="1.0000000000000001E-5"/>
        <c:crossBetween val="midCat"/>
        <c:majorUnit val="1"/>
      </c:valAx>
      <c:valAx>
        <c:axId val="295971456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96992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023936"/>
        <c:axId val="296501248"/>
      </c:scatterChart>
      <c:valAx>
        <c:axId val="296023936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6501248"/>
        <c:crossesAt val="1.0000000000000001E-5"/>
        <c:crossBetween val="midCat"/>
        <c:majorUnit val="1"/>
      </c:valAx>
      <c:valAx>
        <c:axId val="296501248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6023936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36" y="1542415"/>
            <a:ext cx="5515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James 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Pavel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Afonine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Tom </a:t>
            </a:r>
            <a:r>
              <a:rPr lang="en-US" dirty="0" err="1" smtClean="0">
                <a:latin typeface="Arial" pitchFamily="34" charset="0"/>
                <a:cs typeface="Arial" panose="020B0604020202020204" pitchFamily="34" charset="0"/>
              </a:rPr>
              <a:t>Terwilliger</a:t>
            </a:r>
            <a:endParaRPr lang="en-US" dirty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Cohen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jamesh/powerpoint/Oxford_tangle_2024.pptx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4560" y="3972560"/>
            <a:ext cx="413512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44800" y="5354320"/>
            <a:ext cx="287528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5752" y="2140518"/>
            <a:ext cx="3236716" cy="320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4" y="0"/>
            <a:ext cx="2238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7" y="96034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/>
          <p:cNvGrpSpPr/>
          <p:nvPr/>
        </p:nvGrpSpPr>
        <p:grpSpPr>
          <a:xfrm>
            <a:off x="1438080" y="1871931"/>
            <a:ext cx="2358688" cy="4513697"/>
            <a:chOff x="629638" y="514557"/>
            <a:chExt cx="2358688" cy="5905041"/>
          </a:xfrm>
        </p:grpSpPr>
        <p:grpSp>
          <p:nvGrpSpPr>
            <p:cNvPr id="9" name="Group 8"/>
            <p:cNvGrpSpPr/>
            <p:nvPr/>
          </p:nvGrpSpPr>
          <p:grpSpPr>
            <a:xfrm>
              <a:off x="786789" y="3352799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" name="Freeform 1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86789" y="629797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Freeform 2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29638" y="514557"/>
              <a:ext cx="663927" cy="453528"/>
              <a:chOff x="1043687" y="436520"/>
              <a:chExt cx="663927" cy="4535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flipV="1">
              <a:off x="629638" y="5966070"/>
              <a:ext cx="663927" cy="453528"/>
              <a:chOff x="1043687" y="436520"/>
              <a:chExt cx="663927" cy="453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81550" y="3352799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54" name="Freeform 15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481550" y="629797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42" name="Freeform 141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324399" y="514557"/>
              <a:ext cx="663927" cy="453528"/>
              <a:chOff x="1043687" y="436520"/>
              <a:chExt cx="663927" cy="45352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V="1">
              <a:off x="2324399" y="5966070"/>
              <a:ext cx="663927" cy="453528"/>
              <a:chOff x="1043687" y="436520"/>
              <a:chExt cx="663927" cy="453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071711" y="1159439"/>
            <a:ext cx="2940228" cy="5226189"/>
            <a:chOff x="5071711" y="1159439"/>
            <a:chExt cx="2940228" cy="5226189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347233" y="1871931"/>
              <a:ext cx="2358688" cy="4513697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5" name="TextBox 1024"/>
            <p:cNvSpPr txBox="1"/>
            <p:nvPr/>
          </p:nvSpPr>
          <p:spPr>
            <a:xfrm>
              <a:off x="5071711" y="1159439"/>
              <a:ext cx="2940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 Minimum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2138" y="2502578"/>
            <a:ext cx="6079851" cy="3957749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0362" y="2459849"/>
            <a:ext cx="5248739" cy="395775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567282" y="2502578"/>
            <a:ext cx="2895558" cy="3957749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815763" y="4803479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95840" y="3891697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7256" y="450330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2335" y="348666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5390" y="1356921"/>
            <a:ext cx="6689461" cy="1403910"/>
            <a:chOff x="1705390" y="1356921"/>
            <a:chExt cx="6689461" cy="1403910"/>
          </a:xfrm>
        </p:grpSpPr>
        <p:sp>
          <p:nvSpPr>
            <p:cNvPr id="27" name="Freeform 26"/>
            <p:cNvSpPr/>
            <p:nvPr/>
          </p:nvSpPr>
          <p:spPr>
            <a:xfrm>
              <a:off x="1705390" y="1649739"/>
              <a:ext cx="6689461" cy="1111092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  <a:gd name="connsiteX0" fmla="*/ 0 w 6250329"/>
                <a:gd name="connsiteY0" fmla="*/ 1107190 h 1109497"/>
                <a:gd name="connsiteX1" fmla="*/ 1574158 w 6250329"/>
                <a:gd name="connsiteY1" fmla="*/ 1060891 h 1109497"/>
                <a:gd name="connsiteX2" fmla="*/ 2395961 w 6250329"/>
                <a:gd name="connsiteY2" fmla="*/ 655775 h 1109497"/>
                <a:gd name="connsiteX3" fmla="*/ 2754775 w 6250329"/>
                <a:gd name="connsiteY3" fmla="*/ 65468 h 1109497"/>
                <a:gd name="connsiteX4" fmla="*/ 3530279 w 6250329"/>
                <a:gd name="connsiteY4" fmla="*/ 77043 h 1109497"/>
                <a:gd name="connsiteX5" fmla="*/ 3842795 w 6250329"/>
                <a:gd name="connsiteY5" fmla="*/ 621052 h 1109497"/>
                <a:gd name="connsiteX6" fmla="*/ 4352082 w 6250329"/>
                <a:gd name="connsiteY6" fmla="*/ 1026167 h 1109497"/>
                <a:gd name="connsiteX7" fmla="*/ 6250329 w 6250329"/>
                <a:gd name="connsiteY7" fmla="*/ 1084040 h 1109497"/>
                <a:gd name="connsiteX0" fmla="*/ 0 w 6250329"/>
                <a:gd name="connsiteY0" fmla="*/ 1041784 h 1044091"/>
                <a:gd name="connsiteX1" fmla="*/ 1574158 w 6250329"/>
                <a:gd name="connsiteY1" fmla="*/ 995485 h 1044091"/>
                <a:gd name="connsiteX2" fmla="*/ 2395961 w 6250329"/>
                <a:gd name="connsiteY2" fmla="*/ 590369 h 1044091"/>
                <a:gd name="connsiteX3" fmla="*/ 2754775 w 6250329"/>
                <a:gd name="connsiteY3" fmla="*/ 62 h 1044091"/>
                <a:gd name="connsiteX4" fmla="*/ 3842795 w 6250329"/>
                <a:gd name="connsiteY4" fmla="*/ 555646 h 1044091"/>
                <a:gd name="connsiteX5" fmla="*/ 4352082 w 6250329"/>
                <a:gd name="connsiteY5" fmla="*/ 960761 h 1044091"/>
                <a:gd name="connsiteX6" fmla="*/ 6250329 w 6250329"/>
                <a:gd name="connsiteY6" fmla="*/ 1018634 h 1044091"/>
                <a:gd name="connsiteX0" fmla="*/ 0 w 6250329"/>
                <a:gd name="connsiteY0" fmla="*/ 1047470 h 1049777"/>
                <a:gd name="connsiteX1" fmla="*/ 1574158 w 6250329"/>
                <a:gd name="connsiteY1" fmla="*/ 1001171 h 1049777"/>
                <a:gd name="connsiteX2" fmla="*/ 2395961 w 6250329"/>
                <a:gd name="connsiteY2" fmla="*/ 596055 h 1049777"/>
                <a:gd name="connsiteX3" fmla="*/ 2754775 w 6250329"/>
                <a:gd name="connsiteY3" fmla="*/ 5748 h 1049777"/>
                <a:gd name="connsiteX4" fmla="*/ 4352082 w 6250329"/>
                <a:gd name="connsiteY4" fmla="*/ 966447 h 1049777"/>
                <a:gd name="connsiteX5" fmla="*/ 6250329 w 6250329"/>
                <a:gd name="connsiteY5" fmla="*/ 1024320 h 1049777"/>
                <a:gd name="connsiteX0" fmla="*/ 0 w 6195245"/>
                <a:gd name="connsiteY0" fmla="*/ 40 h 1263503"/>
                <a:gd name="connsiteX1" fmla="*/ 1519074 w 6195245"/>
                <a:gd name="connsiteY1" fmla="*/ 1231698 h 1263503"/>
                <a:gd name="connsiteX2" fmla="*/ 2340877 w 6195245"/>
                <a:gd name="connsiteY2" fmla="*/ 826582 h 1263503"/>
                <a:gd name="connsiteX3" fmla="*/ 2699691 w 6195245"/>
                <a:gd name="connsiteY3" fmla="*/ 236275 h 1263503"/>
                <a:gd name="connsiteX4" fmla="*/ 4296998 w 6195245"/>
                <a:gd name="connsiteY4" fmla="*/ 1196974 h 1263503"/>
                <a:gd name="connsiteX5" fmla="*/ 6195245 w 6195245"/>
                <a:gd name="connsiteY5" fmla="*/ 1254847 h 1263503"/>
                <a:gd name="connsiteX0" fmla="*/ 0 w 6195245"/>
                <a:gd name="connsiteY0" fmla="*/ 0 h 1254807"/>
                <a:gd name="connsiteX1" fmla="*/ 2340877 w 6195245"/>
                <a:gd name="connsiteY1" fmla="*/ 826542 h 1254807"/>
                <a:gd name="connsiteX2" fmla="*/ 2699691 w 6195245"/>
                <a:gd name="connsiteY2" fmla="*/ 236235 h 1254807"/>
                <a:gd name="connsiteX3" fmla="*/ 4296998 w 6195245"/>
                <a:gd name="connsiteY3" fmla="*/ 1196934 h 1254807"/>
                <a:gd name="connsiteX4" fmla="*/ 6195245 w 6195245"/>
                <a:gd name="connsiteY4" fmla="*/ 1254807 h 1254807"/>
                <a:gd name="connsiteX0" fmla="*/ 0 w 6195245"/>
                <a:gd name="connsiteY0" fmla="*/ 0 h 1254807"/>
                <a:gd name="connsiteX1" fmla="*/ 2699691 w 6195245"/>
                <a:gd name="connsiteY1" fmla="*/ 236235 h 1254807"/>
                <a:gd name="connsiteX2" fmla="*/ 4296998 w 6195245"/>
                <a:gd name="connsiteY2" fmla="*/ 1196934 h 1254807"/>
                <a:gd name="connsiteX3" fmla="*/ 6195245 w 6195245"/>
                <a:gd name="connsiteY3" fmla="*/ 1254807 h 1254807"/>
                <a:gd name="connsiteX0" fmla="*/ 0 w 6195245"/>
                <a:gd name="connsiteY0" fmla="*/ 0 h 1254807"/>
                <a:gd name="connsiteX1" fmla="*/ 4296998 w 6195245"/>
                <a:gd name="connsiteY1" fmla="*/ 1196934 h 1254807"/>
                <a:gd name="connsiteX2" fmla="*/ 6195245 w 6195245"/>
                <a:gd name="connsiteY2" fmla="*/ 1254807 h 1254807"/>
                <a:gd name="connsiteX0" fmla="*/ 0 w 6195245"/>
                <a:gd name="connsiteY0" fmla="*/ 0 h 1254807"/>
                <a:gd name="connsiteX1" fmla="*/ 6195245 w 6195245"/>
                <a:gd name="connsiteY1" fmla="*/ 1254807 h 1254807"/>
                <a:gd name="connsiteX0" fmla="*/ 0 w 6195245"/>
                <a:gd name="connsiteY0" fmla="*/ 0 h 1254807"/>
                <a:gd name="connsiteX1" fmla="*/ 4998148 w 6195245"/>
                <a:gd name="connsiteY1" fmla="*/ 1093462 h 1254807"/>
                <a:gd name="connsiteX2" fmla="*/ 6195245 w 6195245"/>
                <a:gd name="connsiteY2" fmla="*/ 1254807 h 1254807"/>
                <a:gd name="connsiteX0" fmla="*/ 0 w 6205138"/>
                <a:gd name="connsiteY0" fmla="*/ 0 h 1093462"/>
                <a:gd name="connsiteX1" fmla="*/ 4998148 w 6205138"/>
                <a:gd name="connsiteY1" fmla="*/ 1093462 h 1093462"/>
                <a:gd name="connsiteX2" fmla="*/ 6205138 w 6205138"/>
                <a:gd name="connsiteY2" fmla="*/ 737015 h 1093462"/>
                <a:gd name="connsiteX0" fmla="*/ 0 w 6205138"/>
                <a:gd name="connsiteY0" fmla="*/ 0 h 1104821"/>
                <a:gd name="connsiteX1" fmla="*/ 4998148 w 6205138"/>
                <a:gd name="connsiteY1" fmla="*/ 1093462 h 1104821"/>
                <a:gd name="connsiteX2" fmla="*/ 6205138 w 6205138"/>
                <a:gd name="connsiteY2" fmla="*/ 737015 h 1104821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3345955 w 6205138"/>
                <a:gd name="connsiteY1" fmla="*/ 1093462 h 1093537"/>
                <a:gd name="connsiteX2" fmla="*/ 6205138 w 6205138"/>
                <a:gd name="connsiteY2" fmla="*/ 737015 h 1093537"/>
                <a:gd name="connsiteX0" fmla="*/ 0 w 6244712"/>
                <a:gd name="connsiteY0" fmla="*/ 0 h 1108538"/>
                <a:gd name="connsiteX1" fmla="*/ 3345955 w 6244712"/>
                <a:gd name="connsiteY1" fmla="*/ 1093462 h 1108538"/>
                <a:gd name="connsiteX2" fmla="*/ 6244712 w 6244712"/>
                <a:gd name="connsiteY2" fmla="*/ 593795 h 1108538"/>
                <a:gd name="connsiteX0" fmla="*/ 0 w 6007271"/>
                <a:gd name="connsiteY0" fmla="*/ 0 h 1111092"/>
                <a:gd name="connsiteX1" fmla="*/ 3345955 w 6007271"/>
                <a:gd name="connsiteY1" fmla="*/ 1093462 h 1111092"/>
                <a:gd name="connsiteX2" fmla="*/ 6007271 w 6007271"/>
                <a:gd name="connsiteY2" fmla="*/ 626846 h 111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7271" h="1111092">
                  <a:moveTo>
                    <a:pt x="0" y="0"/>
                  </a:moveTo>
                  <a:cubicBezTo>
                    <a:pt x="1811152" y="368160"/>
                    <a:pt x="2344743" y="988988"/>
                    <a:pt x="3345955" y="1093462"/>
                  </a:cubicBezTo>
                  <a:cubicBezTo>
                    <a:pt x="4347167" y="1197936"/>
                    <a:pt x="5654407" y="811763"/>
                    <a:pt x="6007271" y="626846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772312">
              <a:off x="1803631" y="1356921"/>
              <a:ext cx="178446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184" y="1006214"/>
            <a:ext cx="6964052" cy="1821518"/>
            <a:chOff x="784184" y="1006214"/>
            <a:chExt cx="6964052" cy="1821518"/>
          </a:xfrm>
        </p:grpSpPr>
        <p:sp>
          <p:nvSpPr>
            <p:cNvPr id="10" name="Freeform 9"/>
            <p:cNvSpPr/>
            <p:nvPr/>
          </p:nvSpPr>
          <p:spPr>
            <a:xfrm>
              <a:off x="1497907" y="1502049"/>
              <a:ext cx="6250329" cy="1275554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0329" h="1275554">
                  <a:moveTo>
                    <a:pt x="0" y="1273247"/>
                  </a:moveTo>
                  <a:cubicBezTo>
                    <a:pt x="783220" y="1265531"/>
                    <a:pt x="1174831" y="1302184"/>
                    <a:pt x="1574158" y="1226948"/>
                  </a:cubicBezTo>
                  <a:cubicBezTo>
                    <a:pt x="1973485" y="1151712"/>
                    <a:pt x="2210766" y="1022460"/>
                    <a:pt x="2395961" y="821832"/>
                  </a:cubicBezTo>
                  <a:cubicBezTo>
                    <a:pt x="2581156" y="621204"/>
                    <a:pt x="2615879" y="378138"/>
                    <a:pt x="2754775" y="231525"/>
                  </a:cubicBezTo>
                  <a:cubicBezTo>
                    <a:pt x="2893671" y="84913"/>
                    <a:pt x="3007489" y="-1898"/>
                    <a:pt x="3136740" y="31"/>
                  </a:cubicBezTo>
                  <a:cubicBezTo>
                    <a:pt x="3265991" y="1960"/>
                    <a:pt x="3412603" y="111920"/>
                    <a:pt x="3530279" y="243100"/>
                  </a:cubicBezTo>
                  <a:cubicBezTo>
                    <a:pt x="3647955" y="374280"/>
                    <a:pt x="3705828" y="628922"/>
                    <a:pt x="3842795" y="787109"/>
                  </a:cubicBezTo>
                  <a:cubicBezTo>
                    <a:pt x="3979762" y="945296"/>
                    <a:pt x="3950826" y="1115059"/>
                    <a:pt x="4352082" y="1192224"/>
                  </a:cubicBezTo>
                  <a:cubicBezTo>
                    <a:pt x="4753338" y="1269389"/>
                    <a:pt x="5916592" y="1230806"/>
                    <a:pt x="6250329" y="1250097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4519" y="1006214"/>
              <a:ext cx="13244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</a:p>
            <a:p>
              <a:pPr algn="ctr"/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</a:t>
              </a:r>
              <a:endParaRPr lang="en-US" baseline="-25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404676" y="1554921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363556" y="1883884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5137" y="595570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913915" y="5955706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543231" y="595570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1" grpId="0"/>
      <p:bldP spid="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guy doing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jamesh/powerpoint/Oxford_tangle_2024.pptx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4" y="0"/>
            <a:ext cx="2238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UNTANGLE: sim-data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simple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thing wrong”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UNTANGLE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9220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82921" y="1575079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“energy”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model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ideal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320" y="364755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Outlier problem: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3" y="3506875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≈ 36x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b="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𝑛𝑛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baseline="-25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num>
                                        <m:den>
                                          <m:r>
                                            <a:rPr lang="el-GR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36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𝑡h𝑖𝑛𝑔𝑠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66692" y="1565030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erf()  </a:t>
            </a:r>
            <a:r>
              <a:rPr lang="en-US" dirty="0" smtClean="0">
                <a:solidFill>
                  <a:prstClr val="black"/>
                </a:solidFill>
              </a:rPr>
              <a:t>integral of a Gaussian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3475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4314" y="1495514"/>
            <a:ext cx="5366759" cy="517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122 0.77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Leonard-Jones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91440" y="3720326"/>
                <a:ext cx="3994030" cy="139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" y="3720326"/>
                <a:ext cx="3994030" cy="13991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2270" y="5036801"/>
                <a:ext cx="1808059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0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0" y="5036801"/>
                <a:ext cx="1808059" cy="697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1123" y="6027815"/>
                <a:ext cx="3340851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clip(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             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&lt;10 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⁡(10)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3" y="6027815"/>
                <a:ext cx="3340851" cy="635751"/>
              </a:xfrm>
              <a:prstGeom prst="rect">
                <a:avLst/>
              </a:prstGeom>
              <a:blipFill rotWithShape="1">
                <a:blip r:embed="rId4"/>
                <a:stretch>
                  <a:fillRect l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283366" y="3273367"/>
            <a:ext cx="4682593" cy="3394253"/>
            <a:chOff x="4266274" y="3711576"/>
            <a:chExt cx="4682593" cy="3394253"/>
          </a:xfrm>
        </p:grpSpPr>
        <p:sp>
          <p:nvSpPr>
            <p:cNvPr id="8" name="Freeform 7"/>
            <p:cNvSpPr/>
            <p:nvPr/>
          </p:nvSpPr>
          <p:spPr>
            <a:xfrm>
              <a:off x="5082539" y="3730287"/>
              <a:ext cx="3698738" cy="2634438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0409" h="2602463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495591" y="2577777"/>
                    <a:pt x="592415" y="2525816"/>
                  </a:cubicBezTo>
                  <a:cubicBezTo>
                    <a:pt x="689240" y="2473856"/>
                    <a:pt x="728733" y="2421686"/>
                    <a:pt x="863778" y="2266117"/>
                  </a:cubicBezTo>
                  <a:cubicBezTo>
                    <a:pt x="998823" y="2110548"/>
                    <a:pt x="1056790" y="1874791"/>
                    <a:pt x="1150430" y="1660152"/>
                  </a:cubicBezTo>
                  <a:cubicBezTo>
                    <a:pt x="1244070" y="1445513"/>
                    <a:pt x="1340115" y="1056174"/>
                    <a:pt x="1395039" y="880426"/>
                  </a:cubicBezTo>
                  <a:cubicBezTo>
                    <a:pt x="1449963" y="704678"/>
                    <a:pt x="1422642" y="684078"/>
                    <a:pt x="1479972" y="605666"/>
                  </a:cubicBezTo>
                  <a:cubicBezTo>
                    <a:pt x="1537302" y="527254"/>
                    <a:pt x="1590741" y="475089"/>
                    <a:pt x="1739021" y="409956"/>
                  </a:cubicBezTo>
                  <a:cubicBezTo>
                    <a:pt x="1887301" y="344823"/>
                    <a:pt x="2042364" y="288213"/>
                    <a:pt x="2369655" y="214869"/>
                  </a:cubicBezTo>
                  <a:cubicBezTo>
                    <a:pt x="2734387" y="144662"/>
                    <a:pt x="3483765" y="20129"/>
                    <a:pt x="371040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78730" y="3711576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5844" y="400195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3450" y="49615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0590" y="614997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5924" y="63848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0010" y="63800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13960" y="37306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13960" y="39706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3960" y="421068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3960" y="445071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3960" y="469074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3960" y="493077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13960" y="517080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3960" y="541083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13960" y="565086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13960" y="589089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13960" y="61309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17770" y="63709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62600" y="638048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22521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82442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42363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02284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62205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22126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82050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621533" y="63786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78729" y="3726477"/>
              <a:ext cx="3698738" cy="263465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09" h="2602679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763132" y="2619177"/>
                    <a:pt x="886711" y="2593563"/>
                  </a:cubicBezTo>
                  <a:cubicBezTo>
                    <a:pt x="1010290" y="2567949"/>
                    <a:pt x="1110935" y="2583528"/>
                    <a:pt x="1245980" y="2427959"/>
                  </a:cubicBezTo>
                  <a:cubicBezTo>
                    <a:pt x="1381025" y="2272390"/>
                    <a:pt x="1389306" y="2251167"/>
                    <a:pt x="1494412" y="2062874"/>
                  </a:cubicBezTo>
                  <a:cubicBezTo>
                    <a:pt x="1599518" y="1874581"/>
                    <a:pt x="1821690" y="1473951"/>
                    <a:pt x="1876614" y="1298203"/>
                  </a:cubicBezTo>
                  <a:cubicBezTo>
                    <a:pt x="1950648" y="1122455"/>
                    <a:pt x="2026521" y="854702"/>
                    <a:pt x="2164114" y="665887"/>
                  </a:cubicBezTo>
                  <a:cubicBezTo>
                    <a:pt x="2301707" y="477072"/>
                    <a:pt x="2429167" y="216073"/>
                    <a:pt x="2702171" y="165312"/>
                  </a:cubicBezTo>
                  <a:cubicBezTo>
                    <a:pt x="2975175" y="114551"/>
                    <a:pt x="3299703" y="85408"/>
                    <a:pt x="371040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7355823">
              <a:off x="5683593" y="4775386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7785745">
              <a:off x="6540844" y="5061136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6149" y="6705719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274" y="458718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395771" y="5778349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ax() = worst outlier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347672" y="2104829"/>
            <a:ext cx="16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types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263777" y="3162485"/>
                <a:ext cx="5374257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aseline="-25000" dirty="0">
                          <a:solidFill>
                            <a:prstClr val="black"/>
                          </a:solidFill>
                        </a:rPr>
                        <m:t>nn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777" y="3162485"/>
                <a:ext cx="5374257" cy="6481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30015" y="4749547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0880" y="1017766"/>
                <a:ext cx="7985760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𝑎𝑣𝑔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ax</m:t>
                      </m:r>
                      <m:d>
                        <m:d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1017766"/>
                <a:ext cx="7985760" cy="1433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1557" y="133269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94" y="2548647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UNTANGLE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𝑤𝐸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6105" y="3143303"/>
            <a:ext cx="609230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9160" y="6376908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484427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test.pdb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phenix.create_alt_conf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phenix_autobuild.pdb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phenix.refine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main.number_of_mac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 \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fit_altlocs_method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=masking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ordered_solvent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include_altlocs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ordered_solvent.mode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every_macro_cycle_after_first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refine_oat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</a:p>
        </p:txBody>
      </p:sp>
      <p:sp>
        <p:nvSpPr>
          <p:cNvPr id="4" name="AutoShape 2" descr="Pavel Afonine | Biosciences | Berkeley Lab"/>
          <p:cNvSpPr>
            <a:spLocks noChangeAspect="1" noChangeArrowheads="1"/>
          </p:cNvSpPr>
          <p:nvPr/>
        </p:nvSpPr>
        <p:spPr bwMode="auto">
          <a:xfrm>
            <a:off x="155575" y="-11890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681544" y="519787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</a:t>
            </a:r>
          </a:p>
          <a:p>
            <a:r>
              <a:rPr lang="en-US" dirty="0" err="1" smtClean="0"/>
              <a:t>Terwilliger</a:t>
            </a:r>
            <a:endParaRPr lang="en-US" dirty="0"/>
          </a:p>
        </p:txBody>
      </p:sp>
      <p:sp>
        <p:nvSpPr>
          <p:cNvPr id="6" name="AutoShape 6" descr="Pavel Afonine | Biosciences | Berkeley Lab"/>
          <p:cNvSpPr>
            <a:spLocks noChangeAspect="1" noChangeArrowheads="1"/>
          </p:cNvSpPr>
          <p:nvPr/>
        </p:nvSpPr>
        <p:spPr bwMode="auto">
          <a:xfrm>
            <a:off x="460375" y="-8842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6" y="3561886"/>
            <a:ext cx="1060315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3848"/>
          <a:stretch/>
        </p:blipFill>
        <p:spPr bwMode="auto">
          <a:xfrm>
            <a:off x="7772400" y="1183480"/>
            <a:ext cx="1060314" cy="14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863127" y="2948460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Pavel </a:t>
            </a:r>
            <a:r>
              <a:rPr lang="en-US" dirty="0" err="1" smtClean="0"/>
              <a:t>Afonine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41397" y="4014143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31420" y="5604725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4" y="0"/>
            <a:ext cx="2238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7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 Noise: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l-GR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l-GR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54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r>
                        <a:rPr lang="el-GR" sz="5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sz="5400" b="0" i="1" smtClean="0">
                              <a:solidFill>
                                <a:srgbClr val="275BCD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437" y="4290565"/>
            <a:ext cx="67585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800" b="1" i="1" baseline="30000" dirty="0" smtClean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number of electrons in peak</a:t>
            </a:r>
          </a:p>
          <a:p>
            <a:r>
              <a:rPr lang="en-US" sz="28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number of electrons in typical atom</a:t>
            </a:r>
          </a:p>
          <a:p>
            <a:r>
              <a:rPr lang="en-US" sz="2800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electron density peak</a:t>
            </a:r>
          </a:p>
          <a:p>
            <a:r>
              <a:rPr lang="en-US" sz="28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171"/>
            <a:ext cx="9144000" cy="605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29813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3765" y="542926"/>
            <a:ext cx="3644505" cy="1565542"/>
          </a:xfrm>
          <a:custGeom>
            <a:avLst/>
            <a:gdLst>
              <a:gd name="connsiteX0" fmla="*/ 0 w 3644505"/>
              <a:gd name="connsiteY0" fmla="*/ 79513 h 1263641"/>
              <a:gd name="connsiteX1" fmla="*/ 159026 w 3644505"/>
              <a:gd name="connsiteY1" fmla="*/ 447261 h 1263641"/>
              <a:gd name="connsiteX2" fmla="*/ 616226 w 3644505"/>
              <a:gd name="connsiteY2" fmla="*/ 695739 h 1263641"/>
              <a:gd name="connsiteX3" fmla="*/ 1451113 w 3644505"/>
              <a:gd name="connsiteY3" fmla="*/ 1133061 h 1263641"/>
              <a:gd name="connsiteX4" fmla="*/ 2146852 w 3644505"/>
              <a:gd name="connsiteY4" fmla="*/ 1222513 h 1263641"/>
              <a:gd name="connsiteX5" fmla="*/ 2773018 w 3644505"/>
              <a:gd name="connsiteY5" fmla="*/ 1182757 h 1263641"/>
              <a:gd name="connsiteX6" fmla="*/ 3597965 w 3644505"/>
              <a:gd name="connsiteY6" fmla="*/ 327991 h 1263641"/>
              <a:gd name="connsiteX7" fmla="*/ 3468757 w 3644505"/>
              <a:gd name="connsiteY7" fmla="*/ 0 h 1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05" h="1263641">
                <a:moveTo>
                  <a:pt x="0" y="79513"/>
                </a:moveTo>
                <a:cubicBezTo>
                  <a:pt x="28161" y="212035"/>
                  <a:pt x="56322" y="344557"/>
                  <a:pt x="159026" y="447261"/>
                </a:cubicBezTo>
                <a:cubicBezTo>
                  <a:pt x="261730" y="549965"/>
                  <a:pt x="616226" y="695739"/>
                  <a:pt x="616226" y="695739"/>
                </a:cubicBezTo>
                <a:cubicBezTo>
                  <a:pt x="831574" y="810039"/>
                  <a:pt x="1196009" y="1045265"/>
                  <a:pt x="1451113" y="1133061"/>
                </a:cubicBezTo>
                <a:cubicBezTo>
                  <a:pt x="1706217" y="1220857"/>
                  <a:pt x="1926535" y="1214230"/>
                  <a:pt x="2146852" y="1222513"/>
                </a:cubicBezTo>
                <a:cubicBezTo>
                  <a:pt x="2367169" y="1230796"/>
                  <a:pt x="2531166" y="1331844"/>
                  <a:pt x="2773018" y="1182757"/>
                </a:cubicBezTo>
                <a:cubicBezTo>
                  <a:pt x="3014870" y="1033670"/>
                  <a:pt x="3482009" y="525117"/>
                  <a:pt x="3597965" y="327991"/>
                </a:cubicBezTo>
                <a:cubicBezTo>
                  <a:pt x="3713922" y="130865"/>
                  <a:pt x="3591339" y="65432"/>
                  <a:pt x="34687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424" y="1239470"/>
            <a:ext cx="3797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e</a:t>
            </a:r>
            <a:r>
              <a:rPr lang="en-US" sz="6600" b="1" baseline="30000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49895"/>
            <a:ext cx="2674434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noise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4" y="19050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visible at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Å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347" y="2268748"/>
            <a:ext cx="17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at 5 Å :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57283</TotalTime>
  <Words>1468</Words>
  <Application>Microsoft Office PowerPoint</Application>
  <PresentationFormat>On-screen Show (4:3)</PresentationFormat>
  <Paragraphs>498</Paragraphs>
  <Slides>71</Slides>
  <Notes>0</Notes>
  <HiddenSlides>8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1_Office Theme</vt:lpstr>
      <vt:lpstr>Acknowledgements</vt:lpstr>
      <vt:lpstr>Why is a beamline guy doing refinement things?</vt:lpstr>
      <vt:lpstr>The UNTANGLE Challenge</vt:lpstr>
      <vt:lpstr>verified Score sheet</vt:lpstr>
      <vt:lpstr>Map Noise: 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Final compromise</vt:lpstr>
      <vt:lpstr>Right answer</vt:lpstr>
      <vt:lpstr>UNTANGLE: sim-data Ground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Potential</vt:lpstr>
      <vt:lpstr>Probability that it’s not noise</vt:lpstr>
      <vt:lpstr>Probability that it’s not noise softer</vt:lpstr>
      <vt:lpstr>Probability that it’s not noise average/sum of Nthings</vt:lpstr>
      <vt:lpstr>Sensible scoring function</vt:lpstr>
      <vt:lpstr>weighted Energy scoring function</vt:lpstr>
      <vt:lpstr>PowerPoint Presentation</vt:lpstr>
      <vt:lpstr>PowerPoint Presentation</vt:lpstr>
      <vt:lpstr>UNTANGLE scoring function</vt:lpstr>
      <vt:lpstr>New Tools!</vt:lpstr>
      <vt:lpstr>Summary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149</cp:revision>
  <dcterms:created xsi:type="dcterms:W3CDTF">2024-01-07T16:57:56Z</dcterms:created>
  <dcterms:modified xsi:type="dcterms:W3CDTF">2024-07-18T11:33:26Z</dcterms:modified>
</cp:coreProperties>
</file>