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6" r:id="rId3"/>
    <p:sldMasterId id="2147483701" r:id="rId4"/>
    <p:sldMasterId id="2147483714" r:id="rId5"/>
    <p:sldMasterId id="2147483728" r:id="rId6"/>
    <p:sldMasterId id="2147483741" r:id="rId7"/>
    <p:sldMasterId id="2147483756" r:id="rId8"/>
  </p:sldMasterIdLst>
  <p:notesMasterIdLst>
    <p:notesMasterId r:id="rId267"/>
  </p:notesMasterIdLst>
  <p:sldIdLst>
    <p:sldId id="489" r:id="rId9"/>
    <p:sldId id="256" r:id="rId10"/>
    <p:sldId id="590" r:id="rId11"/>
    <p:sldId id="479" r:id="rId12"/>
    <p:sldId id="480" r:id="rId13"/>
    <p:sldId id="484" r:id="rId14"/>
    <p:sldId id="485" r:id="rId15"/>
    <p:sldId id="486" r:id="rId16"/>
    <p:sldId id="483" r:id="rId17"/>
    <p:sldId id="653" r:id="rId18"/>
    <p:sldId id="294" r:id="rId19"/>
    <p:sldId id="283" r:id="rId20"/>
    <p:sldId id="284" r:id="rId21"/>
    <p:sldId id="285" r:id="rId22"/>
    <p:sldId id="286" r:id="rId23"/>
    <p:sldId id="287" r:id="rId24"/>
    <p:sldId id="288" r:id="rId25"/>
    <p:sldId id="289" r:id="rId26"/>
    <p:sldId id="601" r:id="rId27"/>
    <p:sldId id="602" r:id="rId28"/>
    <p:sldId id="603" r:id="rId29"/>
    <p:sldId id="295" r:id="rId30"/>
    <p:sldId id="296" r:id="rId31"/>
    <p:sldId id="297" r:id="rId32"/>
    <p:sldId id="298" r:id="rId33"/>
    <p:sldId id="299" r:id="rId34"/>
    <p:sldId id="461" r:id="rId35"/>
    <p:sldId id="604" r:id="rId36"/>
    <p:sldId id="311" r:id="rId37"/>
    <p:sldId id="312" r:id="rId38"/>
    <p:sldId id="313" r:id="rId39"/>
    <p:sldId id="340" r:id="rId40"/>
    <p:sldId id="341" r:id="rId41"/>
    <p:sldId id="342" r:id="rId42"/>
    <p:sldId id="357" r:id="rId43"/>
    <p:sldId id="358" r:id="rId44"/>
    <p:sldId id="359" r:id="rId45"/>
    <p:sldId id="360" r:id="rId46"/>
    <p:sldId id="361" r:id="rId47"/>
    <p:sldId id="362" r:id="rId48"/>
    <p:sldId id="363" r:id="rId49"/>
    <p:sldId id="364" r:id="rId50"/>
    <p:sldId id="365" r:id="rId51"/>
    <p:sldId id="366" r:id="rId52"/>
    <p:sldId id="367" r:id="rId53"/>
    <p:sldId id="368" r:id="rId54"/>
    <p:sldId id="369" r:id="rId55"/>
    <p:sldId id="591" r:id="rId56"/>
    <p:sldId id="379" r:id="rId57"/>
    <p:sldId id="380" r:id="rId58"/>
    <p:sldId id="381" r:id="rId59"/>
    <p:sldId id="382" r:id="rId60"/>
    <p:sldId id="383" r:id="rId61"/>
    <p:sldId id="596" r:id="rId62"/>
    <p:sldId id="384" r:id="rId63"/>
    <p:sldId id="385" r:id="rId64"/>
    <p:sldId id="386" r:id="rId65"/>
    <p:sldId id="387" r:id="rId66"/>
    <p:sldId id="388" r:id="rId67"/>
    <p:sldId id="389" r:id="rId68"/>
    <p:sldId id="390" r:id="rId69"/>
    <p:sldId id="391" r:id="rId70"/>
    <p:sldId id="392" r:id="rId71"/>
    <p:sldId id="393" r:id="rId72"/>
    <p:sldId id="394" r:id="rId73"/>
    <p:sldId id="395" r:id="rId74"/>
    <p:sldId id="396" r:id="rId75"/>
    <p:sldId id="397" r:id="rId76"/>
    <p:sldId id="503" r:id="rId77"/>
    <p:sldId id="593" r:id="rId78"/>
    <p:sldId id="594" r:id="rId79"/>
    <p:sldId id="592" r:id="rId80"/>
    <p:sldId id="595" r:id="rId81"/>
    <p:sldId id="492" r:id="rId82"/>
    <p:sldId id="491" r:id="rId83"/>
    <p:sldId id="493" r:id="rId84"/>
    <p:sldId id="494" r:id="rId85"/>
    <p:sldId id="495" r:id="rId86"/>
    <p:sldId id="496" r:id="rId87"/>
    <p:sldId id="497" r:id="rId88"/>
    <p:sldId id="498" r:id="rId89"/>
    <p:sldId id="499" r:id="rId90"/>
    <p:sldId id="507" r:id="rId91"/>
    <p:sldId id="508" r:id="rId92"/>
    <p:sldId id="509" r:id="rId93"/>
    <p:sldId id="513" r:id="rId94"/>
    <p:sldId id="514" r:id="rId95"/>
    <p:sldId id="515" r:id="rId96"/>
    <p:sldId id="516" r:id="rId97"/>
    <p:sldId id="517" r:id="rId98"/>
    <p:sldId id="518" r:id="rId99"/>
    <p:sldId id="519" r:id="rId100"/>
    <p:sldId id="520" r:id="rId101"/>
    <p:sldId id="521" r:id="rId102"/>
    <p:sldId id="522" r:id="rId103"/>
    <p:sldId id="523" r:id="rId104"/>
    <p:sldId id="524" r:id="rId105"/>
    <p:sldId id="525" r:id="rId106"/>
    <p:sldId id="526" r:id="rId107"/>
    <p:sldId id="527" r:id="rId108"/>
    <p:sldId id="528" r:id="rId109"/>
    <p:sldId id="529" r:id="rId110"/>
    <p:sldId id="553" r:id="rId111"/>
    <p:sldId id="554" r:id="rId112"/>
    <p:sldId id="642" r:id="rId113"/>
    <p:sldId id="643" r:id="rId114"/>
    <p:sldId id="644" r:id="rId115"/>
    <p:sldId id="645" r:id="rId116"/>
    <p:sldId id="555" r:id="rId117"/>
    <p:sldId id="556" r:id="rId118"/>
    <p:sldId id="557" r:id="rId119"/>
    <p:sldId id="558" r:id="rId120"/>
    <p:sldId id="559" r:id="rId121"/>
    <p:sldId id="560" r:id="rId122"/>
    <p:sldId id="561" r:id="rId123"/>
    <p:sldId id="577" r:id="rId124"/>
    <p:sldId id="668" r:id="rId125"/>
    <p:sldId id="669" r:id="rId126"/>
    <p:sldId id="398" r:id="rId127"/>
    <p:sldId id="399" r:id="rId128"/>
    <p:sldId id="400" r:id="rId129"/>
    <p:sldId id="401" r:id="rId130"/>
    <p:sldId id="402" r:id="rId131"/>
    <p:sldId id="403" r:id="rId132"/>
    <p:sldId id="404" r:id="rId133"/>
    <p:sldId id="405" r:id="rId134"/>
    <p:sldId id="406" r:id="rId135"/>
    <p:sldId id="407" r:id="rId136"/>
    <p:sldId id="408" r:id="rId137"/>
    <p:sldId id="409" r:id="rId138"/>
    <p:sldId id="410" r:id="rId139"/>
    <p:sldId id="411" r:id="rId140"/>
    <p:sldId id="412" r:id="rId141"/>
    <p:sldId id="413" r:id="rId142"/>
    <p:sldId id="436" r:id="rId143"/>
    <p:sldId id="437" r:id="rId144"/>
    <p:sldId id="438" r:id="rId145"/>
    <p:sldId id="439" r:id="rId146"/>
    <p:sldId id="440" r:id="rId147"/>
    <p:sldId id="441" r:id="rId148"/>
    <p:sldId id="442" r:id="rId149"/>
    <p:sldId id="443" r:id="rId150"/>
    <p:sldId id="605" r:id="rId151"/>
    <p:sldId id="606" r:id="rId152"/>
    <p:sldId id="607" r:id="rId153"/>
    <p:sldId id="608" r:id="rId154"/>
    <p:sldId id="609" r:id="rId155"/>
    <p:sldId id="610" r:id="rId156"/>
    <p:sldId id="611" r:id="rId157"/>
    <p:sldId id="612" r:id="rId158"/>
    <p:sldId id="613" r:id="rId159"/>
    <p:sldId id="614" r:id="rId160"/>
    <p:sldId id="615" r:id="rId161"/>
    <p:sldId id="616" r:id="rId162"/>
    <p:sldId id="617" r:id="rId163"/>
    <p:sldId id="618" r:id="rId164"/>
    <p:sldId id="619" r:id="rId165"/>
    <p:sldId id="620" r:id="rId166"/>
    <p:sldId id="621" r:id="rId167"/>
    <p:sldId id="622" r:id="rId168"/>
    <p:sldId id="623" r:id="rId169"/>
    <p:sldId id="624" r:id="rId170"/>
    <p:sldId id="625" r:id="rId171"/>
    <p:sldId id="626" r:id="rId172"/>
    <p:sldId id="627" r:id="rId173"/>
    <p:sldId id="628" r:id="rId174"/>
    <p:sldId id="629" r:id="rId175"/>
    <p:sldId id="630" r:id="rId176"/>
    <p:sldId id="631" r:id="rId177"/>
    <p:sldId id="632" r:id="rId178"/>
    <p:sldId id="633" r:id="rId179"/>
    <p:sldId id="634" r:id="rId180"/>
    <p:sldId id="635" r:id="rId181"/>
    <p:sldId id="636" r:id="rId182"/>
    <p:sldId id="637" r:id="rId183"/>
    <p:sldId id="638" r:id="rId184"/>
    <p:sldId id="639" r:id="rId185"/>
    <p:sldId id="640" r:id="rId186"/>
    <p:sldId id="641" r:id="rId187"/>
    <p:sldId id="586" r:id="rId188"/>
    <p:sldId id="587" r:id="rId189"/>
    <p:sldId id="355" r:id="rId190"/>
    <p:sldId id="343" r:id="rId191"/>
    <p:sldId id="316" r:id="rId192"/>
    <p:sldId id="356" r:id="rId193"/>
    <p:sldId id="317" r:id="rId194"/>
    <p:sldId id="370" r:id="rId195"/>
    <p:sldId id="371" r:id="rId196"/>
    <p:sldId id="372" r:id="rId197"/>
    <p:sldId id="373" r:id="rId198"/>
    <p:sldId id="374" r:id="rId199"/>
    <p:sldId id="375" r:id="rId200"/>
    <p:sldId id="376" r:id="rId201"/>
    <p:sldId id="377" r:id="rId202"/>
    <p:sldId id="378" r:id="rId203"/>
    <p:sldId id="487" r:id="rId204"/>
    <p:sldId id="488" r:id="rId205"/>
    <p:sldId id="490" r:id="rId206"/>
    <p:sldId id="510" r:id="rId207"/>
    <p:sldId id="511" r:id="rId208"/>
    <p:sldId id="512" r:id="rId209"/>
    <p:sldId id="500" r:id="rId210"/>
    <p:sldId id="501" r:id="rId211"/>
    <p:sldId id="502" r:id="rId212"/>
    <p:sldId id="563" r:id="rId213"/>
    <p:sldId id="564" r:id="rId214"/>
    <p:sldId id="565" r:id="rId215"/>
    <p:sldId id="566" r:id="rId216"/>
    <p:sldId id="567" r:id="rId217"/>
    <p:sldId id="568" r:id="rId218"/>
    <p:sldId id="569" r:id="rId219"/>
    <p:sldId id="570" r:id="rId220"/>
    <p:sldId id="571" r:id="rId221"/>
    <p:sldId id="572" r:id="rId222"/>
    <p:sldId id="573" r:id="rId223"/>
    <p:sldId id="574" r:id="rId224"/>
    <p:sldId id="575" r:id="rId225"/>
    <p:sldId id="576" r:id="rId226"/>
    <p:sldId id="531" r:id="rId227"/>
    <p:sldId id="532" r:id="rId228"/>
    <p:sldId id="533" r:id="rId229"/>
    <p:sldId id="534" r:id="rId230"/>
    <p:sldId id="535" r:id="rId231"/>
    <p:sldId id="536" r:id="rId232"/>
    <p:sldId id="537" r:id="rId233"/>
    <p:sldId id="538" r:id="rId234"/>
    <p:sldId id="539" r:id="rId235"/>
    <p:sldId id="540" r:id="rId236"/>
    <p:sldId id="541" r:id="rId237"/>
    <p:sldId id="542" r:id="rId238"/>
    <p:sldId id="543" r:id="rId239"/>
    <p:sldId id="544" r:id="rId240"/>
    <p:sldId id="545" r:id="rId241"/>
    <p:sldId id="546" r:id="rId242"/>
    <p:sldId id="547" r:id="rId243"/>
    <p:sldId id="548" r:id="rId244"/>
    <p:sldId id="549" r:id="rId245"/>
    <p:sldId id="550" r:id="rId246"/>
    <p:sldId id="551" r:id="rId247"/>
    <p:sldId id="552" r:id="rId248"/>
    <p:sldId id="652" r:id="rId249"/>
    <p:sldId id="649" r:id="rId250"/>
    <p:sldId id="651" r:id="rId251"/>
    <p:sldId id="648" r:id="rId252"/>
    <p:sldId id="647" r:id="rId253"/>
    <p:sldId id="654" r:id="rId254"/>
    <p:sldId id="655" r:id="rId255"/>
    <p:sldId id="657" r:id="rId256"/>
    <p:sldId id="658" r:id="rId257"/>
    <p:sldId id="659" r:id="rId258"/>
    <p:sldId id="660" r:id="rId259"/>
    <p:sldId id="661" r:id="rId260"/>
    <p:sldId id="662" r:id="rId261"/>
    <p:sldId id="663" r:id="rId262"/>
    <p:sldId id="664" r:id="rId263"/>
    <p:sldId id="665" r:id="rId264"/>
    <p:sldId id="666" r:id="rId265"/>
    <p:sldId id="667" r:id="rId2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336" y="-102"/>
      </p:cViewPr>
      <p:guideLst>
        <p:guide orient="horz" pos="2160"/>
        <p:guide pos="2880"/>
      </p:guideLst>
    </p:cSldViewPr>
  </p:slideViewPr>
  <p:notesTextViewPr>
    <p:cViewPr>
      <p:scale>
        <a:sx n="1" d="1"/>
        <a:sy n="1" d="1"/>
      </p:scale>
      <p:origin x="0" y="0"/>
    </p:cViewPr>
  </p:notesTextViewPr>
  <p:sorterViewPr>
    <p:cViewPr>
      <p:scale>
        <a:sx n="66" d="100"/>
        <a:sy n="66" d="100"/>
      </p:scale>
      <p:origin x="0" y="1647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170" Type="http://schemas.openxmlformats.org/officeDocument/2006/relationships/slide" Target="slides/slide162.xml"/><Relationship Id="rId191" Type="http://schemas.openxmlformats.org/officeDocument/2006/relationships/slide" Target="slides/slide183.xml"/><Relationship Id="rId205" Type="http://schemas.openxmlformats.org/officeDocument/2006/relationships/slide" Target="slides/slide197.xml"/><Relationship Id="rId226" Type="http://schemas.openxmlformats.org/officeDocument/2006/relationships/slide" Target="slides/slide218.xml"/><Relationship Id="rId247" Type="http://schemas.openxmlformats.org/officeDocument/2006/relationships/slide" Target="slides/slide239.xml"/><Relationship Id="rId107" Type="http://schemas.openxmlformats.org/officeDocument/2006/relationships/slide" Target="slides/slide99.xml"/><Relationship Id="rId268" Type="http://schemas.openxmlformats.org/officeDocument/2006/relationships/presProps" Target="presProps.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5.xml"/><Relationship Id="rId95" Type="http://schemas.openxmlformats.org/officeDocument/2006/relationships/slide" Target="slides/slide87.xml"/><Relationship Id="rId160" Type="http://schemas.openxmlformats.org/officeDocument/2006/relationships/slide" Target="slides/slide152.xml"/><Relationship Id="rId181" Type="http://schemas.openxmlformats.org/officeDocument/2006/relationships/slide" Target="slides/slide173.xml"/><Relationship Id="rId216" Type="http://schemas.openxmlformats.org/officeDocument/2006/relationships/slide" Target="slides/slide208.xml"/><Relationship Id="rId237" Type="http://schemas.openxmlformats.org/officeDocument/2006/relationships/slide" Target="slides/slide229.xml"/><Relationship Id="rId258" Type="http://schemas.openxmlformats.org/officeDocument/2006/relationships/slide" Target="slides/slide250.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5" Type="http://schemas.openxmlformats.org/officeDocument/2006/relationships/slide" Target="slides/slide77.xml"/><Relationship Id="rId150" Type="http://schemas.openxmlformats.org/officeDocument/2006/relationships/slide" Target="slides/slide142.xml"/><Relationship Id="rId171" Type="http://schemas.openxmlformats.org/officeDocument/2006/relationships/slide" Target="slides/slide163.xml"/><Relationship Id="rId192" Type="http://schemas.openxmlformats.org/officeDocument/2006/relationships/slide" Target="slides/slide184.xml"/><Relationship Id="rId206" Type="http://schemas.openxmlformats.org/officeDocument/2006/relationships/slide" Target="slides/slide198.xml"/><Relationship Id="rId227" Type="http://schemas.openxmlformats.org/officeDocument/2006/relationships/slide" Target="slides/slide219.xml"/><Relationship Id="rId248" Type="http://schemas.openxmlformats.org/officeDocument/2006/relationships/slide" Target="slides/slide240.xml"/><Relationship Id="rId269" Type="http://schemas.openxmlformats.org/officeDocument/2006/relationships/viewProps" Target="viewProps.xml"/><Relationship Id="rId12" Type="http://schemas.openxmlformats.org/officeDocument/2006/relationships/slide" Target="slides/slide4.xml"/><Relationship Id="rId33" Type="http://schemas.openxmlformats.org/officeDocument/2006/relationships/slide" Target="slides/slide25.xml"/><Relationship Id="rId108" Type="http://schemas.openxmlformats.org/officeDocument/2006/relationships/slide" Target="slides/slide100.xml"/><Relationship Id="rId129" Type="http://schemas.openxmlformats.org/officeDocument/2006/relationships/slide" Target="slides/slide121.xml"/><Relationship Id="rId54" Type="http://schemas.openxmlformats.org/officeDocument/2006/relationships/slide" Target="slides/slide46.xml"/><Relationship Id="rId75" Type="http://schemas.openxmlformats.org/officeDocument/2006/relationships/slide" Target="slides/slide67.xml"/><Relationship Id="rId96" Type="http://schemas.openxmlformats.org/officeDocument/2006/relationships/slide" Target="slides/slide88.xml"/><Relationship Id="rId140" Type="http://schemas.openxmlformats.org/officeDocument/2006/relationships/slide" Target="slides/slide132.xml"/><Relationship Id="rId161" Type="http://schemas.openxmlformats.org/officeDocument/2006/relationships/slide" Target="slides/slide153.xml"/><Relationship Id="rId182" Type="http://schemas.openxmlformats.org/officeDocument/2006/relationships/slide" Target="slides/slide174.xml"/><Relationship Id="rId217" Type="http://schemas.openxmlformats.org/officeDocument/2006/relationships/slide" Target="slides/slide209.xml"/><Relationship Id="rId6" Type="http://schemas.openxmlformats.org/officeDocument/2006/relationships/slideMaster" Target="slideMasters/slideMaster6.xml"/><Relationship Id="rId238" Type="http://schemas.openxmlformats.org/officeDocument/2006/relationships/slide" Target="slides/slide230.xml"/><Relationship Id="rId259" Type="http://schemas.openxmlformats.org/officeDocument/2006/relationships/slide" Target="slides/slide251.xml"/><Relationship Id="rId23" Type="http://schemas.openxmlformats.org/officeDocument/2006/relationships/slide" Target="slides/slide15.xml"/><Relationship Id="rId119" Type="http://schemas.openxmlformats.org/officeDocument/2006/relationships/slide" Target="slides/slide111.xml"/><Relationship Id="rId270" Type="http://schemas.openxmlformats.org/officeDocument/2006/relationships/theme" Target="theme/theme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51" Type="http://schemas.openxmlformats.org/officeDocument/2006/relationships/slide" Target="slides/slide143.xml"/><Relationship Id="rId156" Type="http://schemas.openxmlformats.org/officeDocument/2006/relationships/slide" Target="slides/slide148.xml"/><Relationship Id="rId177" Type="http://schemas.openxmlformats.org/officeDocument/2006/relationships/slide" Target="slides/slide169.xml"/><Relationship Id="rId198" Type="http://schemas.openxmlformats.org/officeDocument/2006/relationships/slide" Target="slides/slide190.xml"/><Relationship Id="rId172" Type="http://schemas.openxmlformats.org/officeDocument/2006/relationships/slide" Target="slides/slide164.xml"/><Relationship Id="rId193" Type="http://schemas.openxmlformats.org/officeDocument/2006/relationships/slide" Target="slides/slide185.xml"/><Relationship Id="rId202" Type="http://schemas.openxmlformats.org/officeDocument/2006/relationships/slide" Target="slides/slide194.xml"/><Relationship Id="rId207" Type="http://schemas.openxmlformats.org/officeDocument/2006/relationships/slide" Target="slides/slide199.xml"/><Relationship Id="rId223" Type="http://schemas.openxmlformats.org/officeDocument/2006/relationships/slide" Target="slides/slide215.xml"/><Relationship Id="rId228" Type="http://schemas.openxmlformats.org/officeDocument/2006/relationships/slide" Target="slides/slide220.xml"/><Relationship Id="rId244" Type="http://schemas.openxmlformats.org/officeDocument/2006/relationships/slide" Target="slides/slide236.xml"/><Relationship Id="rId249" Type="http://schemas.openxmlformats.org/officeDocument/2006/relationships/slide" Target="slides/slide24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260" Type="http://schemas.openxmlformats.org/officeDocument/2006/relationships/slide" Target="slides/slide252.xml"/><Relationship Id="rId265" Type="http://schemas.openxmlformats.org/officeDocument/2006/relationships/slide" Target="slides/slide257.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183" Type="http://schemas.openxmlformats.org/officeDocument/2006/relationships/slide" Target="slides/slide175.xml"/><Relationship Id="rId213" Type="http://schemas.openxmlformats.org/officeDocument/2006/relationships/slide" Target="slides/slide205.xml"/><Relationship Id="rId218" Type="http://schemas.openxmlformats.org/officeDocument/2006/relationships/slide" Target="slides/slide210.xml"/><Relationship Id="rId234" Type="http://schemas.openxmlformats.org/officeDocument/2006/relationships/slide" Target="slides/slide226.xml"/><Relationship Id="rId239" Type="http://schemas.openxmlformats.org/officeDocument/2006/relationships/slide" Target="slides/slide231.xml"/><Relationship Id="rId2" Type="http://schemas.openxmlformats.org/officeDocument/2006/relationships/slideMaster" Target="slideMasters/slideMaster2.xml"/><Relationship Id="rId29" Type="http://schemas.openxmlformats.org/officeDocument/2006/relationships/slide" Target="slides/slide21.xml"/><Relationship Id="rId250" Type="http://schemas.openxmlformats.org/officeDocument/2006/relationships/slide" Target="slides/slide242.xml"/><Relationship Id="rId255" Type="http://schemas.openxmlformats.org/officeDocument/2006/relationships/slide" Target="slides/slide247.xml"/><Relationship Id="rId271" Type="http://schemas.openxmlformats.org/officeDocument/2006/relationships/tableStyles" Target="tableStyles.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slide" Target="slides/slide186.xml"/><Relationship Id="rId199" Type="http://schemas.openxmlformats.org/officeDocument/2006/relationships/slide" Target="slides/slide191.xml"/><Relationship Id="rId203" Type="http://schemas.openxmlformats.org/officeDocument/2006/relationships/slide" Target="slides/slide195.xml"/><Relationship Id="rId208" Type="http://schemas.openxmlformats.org/officeDocument/2006/relationships/slide" Target="slides/slide200.xml"/><Relationship Id="rId229" Type="http://schemas.openxmlformats.org/officeDocument/2006/relationships/slide" Target="slides/slide221.xml"/><Relationship Id="rId19" Type="http://schemas.openxmlformats.org/officeDocument/2006/relationships/slide" Target="slides/slide11.xml"/><Relationship Id="rId224" Type="http://schemas.openxmlformats.org/officeDocument/2006/relationships/slide" Target="slides/slide216.xml"/><Relationship Id="rId240" Type="http://schemas.openxmlformats.org/officeDocument/2006/relationships/slide" Target="slides/slide232.xml"/><Relationship Id="rId245" Type="http://schemas.openxmlformats.org/officeDocument/2006/relationships/slide" Target="slides/slide237.xml"/><Relationship Id="rId261" Type="http://schemas.openxmlformats.org/officeDocument/2006/relationships/slide" Target="slides/slide253.xml"/><Relationship Id="rId266" Type="http://schemas.openxmlformats.org/officeDocument/2006/relationships/slide" Target="slides/slide258.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189" Type="http://schemas.openxmlformats.org/officeDocument/2006/relationships/slide" Target="slides/slide181.xml"/><Relationship Id="rId219" Type="http://schemas.openxmlformats.org/officeDocument/2006/relationships/slide" Target="slides/slide211.xml"/><Relationship Id="rId3" Type="http://schemas.openxmlformats.org/officeDocument/2006/relationships/slideMaster" Target="slideMasters/slideMaster3.xml"/><Relationship Id="rId214" Type="http://schemas.openxmlformats.org/officeDocument/2006/relationships/slide" Target="slides/slide206.xml"/><Relationship Id="rId230" Type="http://schemas.openxmlformats.org/officeDocument/2006/relationships/slide" Target="slides/slide222.xml"/><Relationship Id="rId235" Type="http://schemas.openxmlformats.org/officeDocument/2006/relationships/slide" Target="slides/slide227.xml"/><Relationship Id="rId251" Type="http://schemas.openxmlformats.org/officeDocument/2006/relationships/slide" Target="slides/slide243.xml"/><Relationship Id="rId256" Type="http://schemas.openxmlformats.org/officeDocument/2006/relationships/slide" Target="slides/slide248.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79" Type="http://schemas.openxmlformats.org/officeDocument/2006/relationships/slide" Target="slides/slide171.xml"/><Relationship Id="rId195" Type="http://schemas.openxmlformats.org/officeDocument/2006/relationships/slide" Target="slides/slide187.xml"/><Relationship Id="rId209" Type="http://schemas.openxmlformats.org/officeDocument/2006/relationships/slide" Target="slides/slide201.xml"/><Relationship Id="rId190" Type="http://schemas.openxmlformats.org/officeDocument/2006/relationships/slide" Target="slides/slide182.xml"/><Relationship Id="rId204" Type="http://schemas.openxmlformats.org/officeDocument/2006/relationships/slide" Target="slides/slide196.xml"/><Relationship Id="rId220" Type="http://schemas.openxmlformats.org/officeDocument/2006/relationships/slide" Target="slides/slide212.xml"/><Relationship Id="rId225" Type="http://schemas.openxmlformats.org/officeDocument/2006/relationships/slide" Target="slides/slide217.xml"/><Relationship Id="rId241" Type="http://schemas.openxmlformats.org/officeDocument/2006/relationships/slide" Target="slides/slide233.xml"/><Relationship Id="rId246" Type="http://schemas.openxmlformats.org/officeDocument/2006/relationships/slide" Target="slides/slide238.xml"/><Relationship Id="rId267" Type="http://schemas.openxmlformats.org/officeDocument/2006/relationships/notesMaster" Target="notesMasters/notesMaster1.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262" Type="http://schemas.openxmlformats.org/officeDocument/2006/relationships/slide" Target="slides/slide254.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slide" Target="slides/slide161.xml"/><Relationship Id="rId185" Type="http://schemas.openxmlformats.org/officeDocument/2006/relationships/slide" Target="slides/slide177.xml"/><Relationship Id="rId4" Type="http://schemas.openxmlformats.org/officeDocument/2006/relationships/slideMaster" Target="slideMasters/slideMaster4.xml"/><Relationship Id="rId9" Type="http://schemas.openxmlformats.org/officeDocument/2006/relationships/slide" Target="slides/slide1.xml"/><Relationship Id="rId180" Type="http://schemas.openxmlformats.org/officeDocument/2006/relationships/slide" Target="slides/slide172.xml"/><Relationship Id="rId210" Type="http://schemas.openxmlformats.org/officeDocument/2006/relationships/slide" Target="slides/slide202.xml"/><Relationship Id="rId215" Type="http://schemas.openxmlformats.org/officeDocument/2006/relationships/slide" Target="slides/slide207.xml"/><Relationship Id="rId236" Type="http://schemas.openxmlformats.org/officeDocument/2006/relationships/slide" Target="slides/slide228.xml"/><Relationship Id="rId257" Type="http://schemas.openxmlformats.org/officeDocument/2006/relationships/slide" Target="slides/slide249.xml"/><Relationship Id="rId26" Type="http://schemas.openxmlformats.org/officeDocument/2006/relationships/slide" Target="slides/slide18.xml"/><Relationship Id="rId231" Type="http://schemas.openxmlformats.org/officeDocument/2006/relationships/slide" Target="slides/slide223.xml"/><Relationship Id="rId252" Type="http://schemas.openxmlformats.org/officeDocument/2006/relationships/slide" Target="slides/slide244.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196" Type="http://schemas.openxmlformats.org/officeDocument/2006/relationships/slide" Target="slides/slide188.xml"/><Relationship Id="rId200" Type="http://schemas.openxmlformats.org/officeDocument/2006/relationships/slide" Target="slides/slide192.xml"/><Relationship Id="rId16" Type="http://schemas.openxmlformats.org/officeDocument/2006/relationships/slide" Target="slides/slide8.xml"/><Relationship Id="rId221" Type="http://schemas.openxmlformats.org/officeDocument/2006/relationships/slide" Target="slides/slide213.xml"/><Relationship Id="rId242" Type="http://schemas.openxmlformats.org/officeDocument/2006/relationships/slide" Target="slides/slide234.xml"/><Relationship Id="rId263" Type="http://schemas.openxmlformats.org/officeDocument/2006/relationships/slide" Target="slides/slide255.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slide" Target="slides/slide157.xml"/><Relationship Id="rId186" Type="http://schemas.openxmlformats.org/officeDocument/2006/relationships/slide" Target="slides/slide178.xml"/><Relationship Id="rId211" Type="http://schemas.openxmlformats.org/officeDocument/2006/relationships/slide" Target="slides/slide203.xml"/><Relationship Id="rId232" Type="http://schemas.openxmlformats.org/officeDocument/2006/relationships/slide" Target="slides/slide224.xml"/><Relationship Id="rId253" Type="http://schemas.openxmlformats.org/officeDocument/2006/relationships/slide" Target="slides/slide245.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slide" Target="slides/slide168.xml"/><Relationship Id="rId197" Type="http://schemas.openxmlformats.org/officeDocument/2006/relationships/slide" Target="slides/slide189.xml"/><Relationship Id="rId201" Type="http://schemas.openxmlformats.org/officeDocument/2006/relationships/slide" Target="slides/slide193.xml"/><Relationship Id="rId222" Type="http://schemas.openxmlformats.org/officeDocument/2006/relationships/slide" Target="slides/slide214.xml"/><Relationship Id="rId243" Type="http://schemas.openxmlformats.org/officeDocument/2006/relationships/slide" Target="slides/slide235.xml"/><Relationship Id="rId264" Type="http://schemas.openxmlformats.org/officeDocument/2006/relationships/slide" Target="slides/slide256.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 Id="rId187" Type="http://schemas.openxmlformats.org/officeDocument/2006/relationships/slide" Target="slides/slide179.xml"/><Relationship Id="rId1" Type="http://schemas.openxmlformats.org/officeDocument/2006/relationships/slideMaster" Target="slideMasters/slideMaster1.xml"/><Relationship Id="rId212" Type="http://schemas.openxmlformats.org/officeDocument/2006/relationships/slide" Target="slides/slide204.xml"/><Relationship Id="rId233" Type="http://schemas.openxmlformats.org/officeDocument/2006/relationships/slide" Target="slides/slide225.xml"/><Relationship Id="rId254" Type="http://schemas.openxmlformats.org/officeDocument/2006/relationships/slide" Target="slides/slide246.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3.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36.emf"/><Relationship Id="rId1" Type="http://schemas.openxmlformats.org/officeDocument/2006/relationships/image" Target="../media/image235.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38.emf"/><Relationship Id="rId1" Type="http://schemas.openxmlformats.org/officeDocument/2006/relationships/image" Target="../media/image237.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40.emf"/><Relationship Id="rId1" Type="http://schemas.openxmlformats.org/officeDocument/2006/relationships/image" Target="../media/image239.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42.emf"/><Relationship Id="rId1" Type="http://schemas.openxmlformats.org/officeDocument/2006/relationships/image" Target="../media/image241.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244.emf"/><Relationship Id="rId1" Type="http://schemas.openxmlformats.org/officeDocument/2006/relationships/image" Target="../media/image243.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246.emf"/><Relationship Id="rId1" Type="http://schemas.openxmlformats.org/officeDocument/2006/relationships/image" Target="../media/image245.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48.emf"/><Relationship Id="rId1" Type="http://schemas.openxmlformats.org/officeDocument/2006/relationships/image" Target="../media/image247.e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50.emf"/><Relationship Id="rId1" Type="http://schemas.openxmlformats.org/officeDocument/2006/relationships/image" Target="../media/image249.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5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5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4.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53.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5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3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3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941E82-49B4-47AF-803E-8CC0DDCF18F8}" type="datetimeFigureOut">
              <a:rPr lang="en-US" smtClean="0"/>
              <a:t>9/13/2014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59B85C-34EB-47DB-B64F-1015EDC89534}" type="slidenum">
              <a:rPr lang="en-US" smtClean="0"/>
              <a:t>‹#›</a:t>
            </a:fld>
            <a:endParaRPr lang="en-US"/>
          </a:p>
        </p:txBody>
      </p:sp>
    </p:spTree>
    <p:extLst>
      <p:ext uri="{BB962C8B-B14F-4D97-AF65-F5344CB8AC3E}">
        <p14:creationId xmlns:p14="http://schemas.microsoft.com/office/powerpoint/2010/main" val="2936279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F85088-FD30-45AB-AF21-62BCF5BE1F0C}" type="slidenum">
              <a:rPr lang="en-US" altLang="en-US"/>
              <a:pPr/>
              <a:t>12</a:t>
            </a:fld>
            <a:endParaRPr lang="en-US" altLang="en-US"/>
          </a:p>
        </p:txBody>
      </p:sp>
      <p:sp>
        <p:nvSpPr>
          <p:cNvPr id="989186" name="Rectangle 2"/>
          <p:cNvSpPr>
            <a:spLocks noRot="1" noChangeArrowheads="1" noTextEdit="1"/>
          </p:cNvSpPr>
          <p:nvPr>
            <p:ph type="sldImg"/>
          </p:nvPr>
        </p:nvSpPr>
        <p:spPr>
          <a:ln/>
        </p:spPr>
      </p:sp>
      <p:sp>
        <p:nvSpPr>
          <p:cNvPr id="989187" name="Rectangle 3"/>
          <p:cNvSpPr>
            <a:spLocks noGrp="1" noChangeArrowheads="1"/>
          </p:cNvSpPr>
          <p:nvPr>
            <p:ph type="body" idx="1"/>
          </p:nvPr>
        </p:nvSpPr>
        <p:spPr/>
        <p:txBody>
          <a:bodyPr/>
          <a:lstStyle/>
          <a:p>
            <a:r>
              <a:rPr lang="en-US" altLang="en-US"/>
              <a:t>Next slide please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150</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151</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152</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153</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154</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155</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156</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157</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158</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159</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7D3F81-2D3E-4E80-A586-D980A4727980}" type="slidenum">
              <a:rPr lang="en-US" altLang="en-US"/>
              <a:pPr/>
              <a:t>13</a:t>
            </a:fld>
            <a:endParaRPr lang="en-US" altLang="en-US"/>
          </a:p>
        </p:txBody>
      </p:sp>
      <p:sp>
        <p:nvSpPr>
          <p:cNvPr id="991234" name="Rectangle 2"/>
          <p:cNvSpPr>
            <a:spLocks noRot="1" noChangeArrowheads="1" noTextEdit="1"/>
          </p:cNvSpPr>
          <p:nvPr>
            <p:ph type="sldImg"/>
          </p:nvPr>
        </p:nvSpPr>
        <p:spPr>
          <a:ln/>
        </p:spPr>
      </p:sp>
      <p:sp>
        <p:nvSpPr>
          <p:cNvPr id="991235" name="Rectangle 3"/>
          <p:cNvSpPr>
            <a:spLocks noGrp="1" noChangeArrowheads="1"/>
          </p:cNvSpPr>
          <p:nvPr>
            <p:ph type="body" idx="1"/>
          </p:nvPr>
        </p:nvSpPr>
        <p:spPr/>
        <p:txBody>
          <a:bodyPr/>
          <a:lstStyle/>
          <a:p>
            <a:r>
              <a:rPr lang="en-US" altLang="en-US"/>
              <a:t>Inspired by the ESRF microcrystal camera, the superbend endstations are all equipped with zero-paralax optics.  The user sees their sample from the point of view of the x-ray beam.  Sample alignment is not only more stable but more intuitive than an off-axis camera.  Placing the crystal into the microscope crosshairs gaurantees that it will be hit by the beam.</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153920-DF90-433B-9B90-1CB48F02E74D}" type="slidenum">
              <a:rPr lang="en-US" altLang="en-US">
                <a:solidFill>
                  <a:prstClr val="black"/>
                </a:solidFill>
              </a:rPr>
              <a:pPr/>
              <a:t>160</a:t>
            </a:fld>
            <a:endParaRPr lang="en-US" altLang="en-US">
              <a:solidFill>
                <a:prstClr val="black"/>
              </a:solidFill>
            </a:endParaRPr>
          </a:p>
        </p:txBody>
      </p:sp>
      <p:sp>
        <p:nvSpPr>
          <p:cNvPr id="979970" name="Rectangle 2"/>
          <p:cNvSpPr>
            <a:spLocks noGrp="1" noRot="1" noChangeAspect="1" noChangeArrowheads="1" noTextEdit="1"/>
          </p:cNvSpPr>
          <p:nvPr>
            <p:ph type="sldImg"/>
          </p:nvPr>
        </p:nvSpPr>
        <p:spPr>
          <a:ln/>
        </p:spPr>
      </p:sp>
      <p:sp>
        <p:nvSpPr>
          <p:cNvPr id="979971" name="Rectangle 3"/>
          <p:cNvSpPr>
            <a:spLocks noGrp="1" noChangeArrowheads="1"/>
          </p:cNvSpPr>
          <p:nvPr>
            <p:ph type="body" idx="1"/>
          </p:nvPr>
        </p:nvSpPr>
        <p:spPr/>
        <p:txBody>
          <a:bodyPr/>
          <a:lstStyle/>
          <a:p>
            <a:r>
              <a:rPr lang="en-US" altLang="en-US"/>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161</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162</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73C4D8-2C9C-4E93-928A-D67FE4F6BD60}" type="slidenum">
              <a:rPr lang="en-US" altLang="en-US">
                <a:solidFill>
                  <a:prstClr val="black"/>
                </a:solidFill>
              </a:rPr>
              <a:pPr/>
              <a:t>163</a:t>
            </a:fld>
            <a:endParaRPr lang="en-US" altLang="en-US">
              <a:solidFill>
                <a:prstClr val="black"/>
              </a:solidFill>
            </a:endParaRPr>
          </a:p>
        </p:txBody>
      </p:sp>
      <p:sp>
        <p:nvSpPr>
          <p:cNvPr id="984066" name="Rectangle 2"/>
          <p:cNvSpPr>
            <a:spLocks noGrp="1" noRot="1" noChangeAspect="1" noChangeArrowheads="1" noTextEdit="1"/>
          </p:cNvSpPr>
          <p:nvPr>
            <p:ph type="sldImg"/>
          </p:nvPr>
        </p:nvSpPr>
        <p:spPr>
          <a:ln/>
        </p:spPr>
      </p:sp>
      <p:sp>
        <p:nvSpPr>
          <p:cNvPr id="984067" name="Rectangle 3"/>
          <p:cNvSpPr>
            <a:spLocks noGrp="1" noChangeArrowheads="1"/>
          </p:cNvSpPr>
          <p:nvPr>
            <p:ph type="body" idx="1"/>
          </p:nvPr>
        </p:nvSpPr>
        <p:spPr/>
        <p:txBody>
          <a:bodyPr/>
          <a:lstStyle/>
          <a:p>
            <a:r>
              <a:rPr lang="en-US" altLang="en-US"/>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6C2B41-A949-4043-A307-1BF65A91E177}" type="slidenum">
              <a:rPr lang="en-US" altLang="en-US">
                <a:solidFill>
                  <a:prstClr val="black"/>
                </a:solidFill>
              </a:rPr>
              <a:pPr/>
              <a:t>164</a:t>
            </a:fld>
            <a:endParaRPr lang="en-US" altLang="en-US">
              <a:solidFill>
                <a:prstClr val="black"/>
              </a:solidFill>
            </a:endParaRPr>
          </a:p>
        </p:txBody>
      </p:sp>
      <p:sp>
        <p:nvSpPr>
          <p:cNvPr id="986114" name="Rectangle 2"/>
          <p:cNvSpPr>
            <a:spLocks noGrp="1" noRot="1" noChangeAspect="1" noChangeArrowheads="1" noTextEdit="1"/>
          </p:cNvSpPr>
          <p:nvPr>
            <p:ph type="sldImg"/>
          </p:nvPr>
        </p:nvSpPr>
        <p:spPr>
          <a:ln/>
        </p:spPr>
      </p:sp>
      <p:sp>
        <p:nvSpPr>
          <p:cNvPr id="986115" name="Rectangle 3"/>
          <p:cNvSpPr>
            <a:spLocks noGrp="1" noChangeArrowheads="1"/>
          </p:cNvSpPr>
          <p:nvPr>
            <p:ph type="body" idx="1"/>
          </p:nvPr>
        </p:nvSpPr>
        <p:spPr/>
        <p:txBody>
          <a:bodyPr/>
          <a:lstStyle/>
          <a:p>
            <a:r>
              <a:rPr lang="en-US" altLang="en-US"/>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A6F815-011C-4730-87A8-D12BB4D7A354}" type="slidenum">
              <a:rPr lang="en-US" altLang="en-US">
                <a:solidFill>
                  <a:prstClr val="black"/>
                </a:solidFill>
              </a:rPr>
              <a:pPr/>
              <a:t>168</a:t>
            </a:fld>
            <a:endParaRPr lang="en-US" altLang="en-US">
              <a:solidFill>
                <a:prstClr val="black"/>
              </a:solidFill>
            </a:endParaRPr>
          </a:p>
        </p:txBody>
      </p:sp>
      <p:sp>
        <p:nvSpPr>
          <p:cNvPr id="977922" name="Rectangle 2"/>
          <p:cNvSpPr>
            <a:spLocks noGrp="1" noRot="1" noChangeAspect="1" noChangeArrowheads="1" noTextEdit="1"/>
          </p:cNvSpPr>
          <p:nvPr>
            <p:ph type="sldImg"/>
          </p:nvPr>
        </p:nvSpPr>
        <p:spPr>
          <a:ln/>
        </p:spPr>
      </p:sp>
      <p:sp>
        <p:nvSpPr>
          <p:cNvPr id="977923" name="Rectangle 3"/>
          <p:cNvSpPr>
            <a:spLocks noGrp="1" noChangeArrowheads="1"/>
          </p:cNvSpPr>
          <p:nvPr>
            <p:ph type="body" idx="1"/>
          </p:nvPr>
        </p:nvSpPr>
        <p:spPr/>
        <p:txBody>
          <a:bodyPr/>
          <a:lstStyle/>
          <a:p>
            <a:r>
              <a:rPr lang="en-US" altLang="en-US"/>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A7EB603A-46E8-458D-92B9-A98AD5716B3D}" type="slidenum">
              <a:rPr lang="en-US" altLang="en-US" smtClean="0">
                <a:solidFill>
                  <a:prstClr val="black"/>
                </a:solidFill>
              </a:rPr>
              <a:pPr eaLnBrk="1" hangingPunct="1">
                <a:defRPr/>
              </a:pPr>
              <a:t>177</a:t>
            </a:fld>
            <a:endParaRPr lang="en-US" altLang="en-US" smtClean="0">
              <a:solidFill>
                <a:prstClr val="black"/>
              </a:solidFill>
            </a:endParaRPr>
          </a:p>
        </p:txBody>
      </p:sp>
      <p:sp>
        <p:nvSpPr>
          <p:cNvPr id="111619" name="Slide Image Placeholder 1"/>
          <p:cNvSpPr>
            <a:spLocks noGrp="1" noRot="1" noChangeAspect="1" noTextEdit="1"/>
          </p:cNvSpPr>
          <p:nvPr>
            <p:ph type="sldImg"/>
          </p:nvPr>
        </p:nvSpPr>
        <p:spPr>
          <a:ln/>
        </p:spPr>
      </p:sp>
      <p:sp>
        <p:nvSpPr>
          <p:cNvPr id="111620" name="Notes Placeholder 2"/>
          <p:cNvSpPr>
            <a:spLocks noGrp="1"/>
          </p:cNvSpPr>
          <p:nvPr>
            <p:ph type="body" idx="1"/>
          </p:nvPr>
        </p:nvSpPr>
        <p:spPr>
          <a:xfrm>
            <a:off x="914400" y="4343400"/>
            <a:ext cx="5029200" cy="4114800"/>
          </a:xfrm>
          <a:noFill/>
        </p:spPr>
        <p:txBody>
          <a:bodyPr/>
          <a:lstStyle/>
          <a:p>
            <a:pPr eaLnBrk="1" hangingPunct="1"/>
            <a:r>
              <a:rPr lang="en-US" altLang="en-US" smtClean="0"/>
              <a:t>what limits single-particle resolution ?</a:t>
            </a:r>
          </a:p>
          <a:p>
            <a:pPr eaLnBrk="1" hangingPunct="1"/>
            <a:r>
              <a:rPr lang="en-US" altLang="en-US" smtClean="0"/>
              <a:t>get 100 times more photons/shot if correctly focussed beam</a:t>
            </a:r>
          </a:p>
          <a:p>
            <a:pPr eaLnBrk="1" hangingPunct="1"/>
            <a:r>
              <a:rPr lang="en-US" altLang="en-US" smtClean="0"/>
              <a:t>get 100 times more with submicron beam focus on CXI chamber</a:t>
            </a:r>
          </a:p>
          <a:p>
            <a:pPr eaLnBrk="1" hangingPunct="1"/>
            <a:r>
              <a:rPr lang="en-US" altLang="en-US" smtClean="0"/>
              <a:t>Problem – scattering goes from N^2 to N (Wilson statistics).</a:t>
            </a:r>
          </a:p>
          <a:p>
            <a:pPr eaLnBrk="1" hangingPunct="1"/>
            <a:r>
              <a:rPr lang="en-US" altLang="en-US" smtClean="0"/>
              <a:t>So use a-priori information – modelling Axel Brummer</a:t>
            </a:r>
          </a:p>
          <a:p>
            <a:pPr eaLnBrk="1" hangingPunct="1"/>
            <a:r>
              <a:rPr lang="en-US" altLang="en-US" smtClean="0"/>
              <a:t>Make beam smaller than jet to elliminate streak</a:t>
            </a:r>
          </a:p>
        </p:txBody>
      </p:sp>
      <p:sp>
        <p:nvSpPr>
          <p:cNvPr id="111621"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D8CB84A2-7E1B-451E-AD76-CC95F7B72CA7}" type="slidenum">
              <a:rPr lang="en-US" altLang="en-US" baseline="-25000">
                <a:solidFill>
                  <a:prstClr val="black"/>
                </a:solidFill>
                <a:ea typeface="ＭＳ Ｐゴシック" pitchFamily="34" charset="-128"/>
                <a:cs typeface="Arial" pitchFamily="34" charset="0"/>
              </a:rPr>
              <a:pPr algn="r">
                <a:spcBef>
                  <a:spcPct val="0"/>
                </a:spcBef>
              </a:pPr>
              <a:t>177</a:t>
            </a:fld>
            <a:endParaRPr lang="en-US" altLang="en-US" baseline="-25000">
              <a:solidFill>
                <a:prstClr val="black"/>
              </a:solidFill>
              <a:ea typeface="ＭＳ Ｐゴシック" pitchFamily="34" charset="-128"/>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73F1E70B-2A89-4AC5-89C4-AD6CB6F15C9D}" type="slidenum">
              <a:rPr lang="en-US" altLang="en-US" smtClean="0">
                <a:solidFill>
                  <a:prstClr val="black"/>
                </a:solidFill>
              </a:rPr>
              <a:pPr eaLnBrk="1" hangingPunct="1">
                <a:defRPr/>
              </a:pPr>
              <a:t>178</a:t>
            </a:fld>
            <a:endParaRPr lang="en-US" altLang="en-US" smtClean="0">
              <a:solidFill>
                <a:prstClr val="black"/>
              </a:solidFill>
            </a:endParaRPr>
          </a:p>
        </p:txBody>
      </p:sp>
      <p:sp>
        <p:nvSpPr>
          <p:cNvPr id="110595" name="Slide Image Placeholder 1"/>
          <p:cNvSpPr>
            <a:spLocks noGrp="1" noRot="1" noChangeAspect="1" noTextEdit="1"/>
          </p:cNvSpPr>
          <p:nvPr>
            <p:ph type="sldImg"/>
          </p:nvPr>
        </p:nvSpPr>
        <p:spPr>
          <a:ln/>
        </p:spPr>
      </p:sp>
      <p:sp>
        <p:nvSpPr>
          <p:cNvPr id="110596" name="Notes Placeholder 2"/>
          <p:cNvSpPr>
            <a:spLocks noGrp="1"/>
          </p:cNvSpPr>
          <p:nvPr>
            <p:ph type="body" idx="1"/>
          </p:nvPr>
        </p:nvSpPr>
        <p:spPr>
          <a:xfrm>
            <a:off x="914400" y="4343400"/>
            <a:ext cx="5029200" cy="4114800"/>
          </a:xfrm>
          <a:noFill/>
        </p:spPr>
        <p:txBody>
          <a:bodyPr/>
          <a:lstStyle/>
          <a:p>
            <a:pPr eaLnBrk="1" hangingPunct="1"/>
            <a:r>
              <a:rPr lang="en-US" altLang="en-US" smtClean="0"/>
              <a:t>what limits single-particle resolution ?</a:t>
            </a:r>
          </a:p>
          <a:p>
            <a:pPr eaLnBrk="1" hangingPunct="1"/>
            <a:r>
              <a:rPr lang="en-US" altLang="en-US" smtClean="0"/>
              <a:t>get 100 times more photons/shot if correctly focussed beam</a:t>
            </a:r>
          </a:p>
          <a:p>
            <a:pPr eaLnBrk="1" hangingPunct="1"/>
            <a:r>
              <a:rPr lang="en-US" altLang="en-US" smtClean="0"/>
              <a:t>get 100 times more with submicron beam focus on CXI chamber</a:t>
            </a:r>
          </a:p>
          <a:p>
            <a:pPr eaLnBrk="1" hangingPunct="1"/>
            <a:r>
              <a:rPr lang="en-US" altLang="en-US" smtClean="0"/>
              <a:t>Problem – scattering goes from N^2 to N (Wilson statistics).</a:t>
            </a:r>
          </a:p>
          <a:p>
            <a:pPr eaLnBrk="1" hangingPunct="1"/>
            <a:r>
              <a:rPr lang="en-US" altLang="en-US" smtClean="0"/>
              <a:t>So use a-priori information – modelling Axel Brummer</a:t>
            </a:r>
          </a:p>
          <a:p>
            <a:pPr eaLnBrk="1" hangingPunct="1"/>
            <a:r>
              <a:rPr lang="en-US" altLang="en-US" smtClean="0"/>
              <a:t>Make beam smaller than jet to elliminate streak</a:t>
            </a:r>
          </a:p>
        </p:txBody>
      </p:sp>
      <p:sp>
        <p:nvSpPr>
          <p:cNvPr id="110597"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D52E2EDD-B165-44CB-B3A0-61A9F5BBECB4}" type="slidenum">
              <a:rPr lang="en-US" altLang="en-US" baseline="-25000">
                <a:solidFill>
                  <a:prstClr val="black"/>
                </a:solidFill>
                <a:ea typeface="ＭＳ Ｐゴシック" pitchFamily="34" charset="-128"/>
                <a:cs typeface="Arial" pitchFamily="34" charset="0"/>
              </a:rPr>
              <a:pPr algn="r">
                <a:spcBef>
                  <a:spcPct val="0"/>
                </a:spcBef>
              </a:pPr>
              <a:t>178</a:t>
            </a:fld>
            <a:endParaRPr lang="en-US" altLang="en-US" baseline="-25000">
              <a:solidFill>
                <a:prstClr val="black"/>
              </a:solidFill>
              <a:ea typeface="ＭＳ Ｐゴシック" pitchFamily="34" charset="-128"/>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84213AD-4BD4-4639-941E-20EBD45B3B72}" type="slidenum">
              <a:rPr lang="en-US" altLang="en-US">
                <a:solidFill>
                  <a:prstClr val="black"/>
                </a:solidFill>
              </a:rPr>
              <a:pPr eaLnBrk="1" hangingPunct="1"/>
              <a:t>182</a:t>
            </a:fld>
            <a:endParaRPr lang="en-US" altLang="en-US">
              <a:solidFill>
                <a:prstClr val="black"/>
              </a:solidFill>
            </a:endParaRPr>
          </a:p>
        </p:txBody>
      </p:sp>
      <p:sp>
        <p:nvSpPr>
          <p:cNvPr id="160771" name="Rectangle 2"/>
          <p:cNvSpPr>
            <a:spLocks noRo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r>
              <a:rPr lang="en-US" altLang="en-US" smtClean="0">
                <a:latin typeface="Arial" charset="0"/>
              </a:rPr>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A19BD81-BAD3-48B9-A8D2-E0D0B990C177}" type="slidenum">
              <a:rPr lang="en-US" altLang="en-US">
                <a:solidFill>
                  <a:prstClr val="black"/>
                </a:solidFill>
              </a:rPr>
              <a:pPr eaLnBrk="1" hangingPunct="1"/>
              <a:t>184</a:t>
            </a:fld>
            <a:endParaRPr lang="en-US" altLang="en-US">
              <a:solidFill>
                <a:prstClr val="black"/>
              </a:solidFill>
            </a:endParaRPr>
          </a:p>
        </p:txBody>
      </p:sp>
      <p:sp>
        <p:nvSpPr>
          <p:cNvPr id="142339" name="Rectangle 2"/>
          <p:cNvSpPr>
            <a:spLocks noRot="1" noChangeArrowheads="1" noTextEdit="1"/>
          </p:cNvSpPr>
          <p:nvPr>
            <p:ph type="sldImg"/>
          </p:nvPr>
        </p:nvSpPr>
        <p:spPr>
          <a:xfrm>
            <a:off x="1125538" y="711200"/>
            <a:ext cx="4606925" cy="3454400"/>
          </a:xfrm>
          <a:ln/>
        </p:spPr>
      </p:sp>
      <p:sp>
        <p:nvSpPr>
          <p:cNvPr id="142340" name="Rectangle 3"/>
          <p:cNvSpPr>
            <a:spLocks noGrp="1" noChangeArrowheads="1"/>
          </p:cNvSpPr>
          <p:nvPr>
            <p:ph type="body" idx="1"/>
          </p:nvPr>
        </p:nvSpPr>
        <p:spPr>
          <a:xfrm>
            <a:off x="914400" y="4368800"/>
            <a:ext cx="5029200" cy="4064000"/>
          </a:xfrm>
          <a:noFill/>
        </p:spPr>
        <p:txBody>
          <a:bodyPr/>
          <a:lstStyle/>
          <a:p>
            <a:pPr eaLnBrk="1" hangingPunct="1"/>
            <a:endParaRPr lang="en-US" alt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BC9B1B-F7E2-4DF7-82AE-0A864104B38E}" type="slidenum">
              <a:rPr lang="en-US" altLang="en-US"/>
              <a:pPr/>
              <a:t>14</a:t>
            </a:fld>
            <a:endParaRPr lang="en-US" altLang="en-US"/>
          </a:p>
        </p:txBody>
      </p:sp>
      <p:sp>
        <p:nvSpPr>
          <p:cNvPr id="993282" name="Rectangle 2"/>
          <p:cNvSpPr>
            <a:spLocks noRot="1" noChangeArrowheads="1" noTextEdit="1"/>
          </p:cNvSpPr>
          <p:nvPr>
            <p:ph type="sldImg"/>
          </p:nvPr>
        </p:nvSpPr>
        <p:spPr>
          <a:ln/>
        </p:spPr>
      </p:sp>
      <p:sp>
        <p:nvSpPr>
          <p:cNvPr id="993283" name="Rectangle 3"/>
          <p:cNvSpPr>
            <a:spLocks noGrp="1" noChangeArrowheads="1"/>
          </p:cNvSpPr>
          <p:nvPr>
            <p:ph type="body" idx="1"/>
          </p:nvPr>
        </p:nvSpPr>
        <p:spPr/>
        <p:txBody>
          <a:bodyPr/>
          <a:lstStyle/>
          <a:p>
            <a:r>
              <a:rPr lang="en-US" altLang="en-US"/>
              <a:t>Inspired by the ESRF microcrystal camera, the superbend endstations are all equipped with zero-paralax optics.  The user sees their sample from the point of view of the x-ray beam.  Sample alignment is not only more stable but more intuitive than an off-axis camera.  Placing the crystal into the microscope crosshairs gaurantees that it will be hit by the beam.</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A5564D0-D61C-4C9D-B8B9-D04FB3BD60FC}" type="slidenum">
              <a:rPr lang="en-US" altLang="en-US">
                <a:solidFill>
                  <a:prstClr val="black"/>
                </a:solidFill>
              </a:rPr>
              <a:pPr eaLnBrk="1" hangingPunct="1"/>
              <a:t>185</a:t>
            </a:fld>
            <a:endParaRPr lang="en-US" altLang="en-US">
              <a:solidFill>
                <a:prstClr val="black"/>
              </a:solidFill>
            </a:endParaRPr>
          </a:p>
        </p:txBody>
      </p:sp>
      <p:sp>
        <p:nvSpPr>
          <p:cNvPr id="161795" name="Rectangle 2"/>
          <p:cNvSpPr>
            <a:spLocks noRo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endParaRPr lang="en-US" altLang="en-US" smtClean="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3B8C161-EF12-42D2-B56F-E58E44F151C6}" type="slidenum">
              <a:rPr lang="en-US" altLang="en-US">
                <a:solidFill>
                  <a:prstClr val="black"/>
                </a:solidFill>
              </a:rPr>
              <a:pPr eaLnBrk="1" hangingPunct="1"/>
              <a:t>186</a:t>
            </a:fld>
            <a:endParaRPr lang="en-US" altLang="en-US">
              <a:solidFill>
                <a:prstClr val="black"/>
              </a:solidFill>
            </a:endParaRPr>
          </a:p>
        </p:txBody>
      </p:sp>
      <p:sp>
        <p:nvSpPr>
          <p:cNvPr id="143363" name="Rectangle 2"/>
          <p:cNvSpPr>
            <a:spLocks noRo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endParaRPr lang="en-US" altLang="en-U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FAF11F-7EF8-48B3-9EF1-6080EC245079}" type="slidenum">
              <a:rPr lang="en-US" altLang="en-US"/>
              <a:pPr/>
              <a:t>17</a:t>
            </a:fld>
            <a:endParaRPr lang="en-US" altLang="en-US"/>
          </a:p>
        </p:txBody>
      </p:sp>
      <p:sp>
        <p:nvSpPr>
          <p:cNvPr id="997378" name="Rectangle 2"/>
          <p:cNvSpPr>
            <a:spLocks noRot="1" noChangeArrowheads="1" noTextEdit="1"/>
          </p:cNvSpPr>
          <p:nvPr>
            <p:ph type="sldImg"/>
          </p:nvPr>
        </p:nvSpPr>
        <p:spPr>
          <a:ln/>
        </p:spPr>
      </p:sp>
      <p:sp>
        <p:nvSpPr>
          <p:cNvPr id="997379" name="Rectangle 3"/>
          <p:cNvSpPr>
            <a:spLocks noGrp="1" noChangeArrowheads="1"/>
          </p:cNvSpPr>
          <p:nvPr>
            <p:ph type="body" idx="1"/>
          </p:nvPr>
        </p:nvSpPr>
        <p:spPr/>
        <p:txBody>
          <a:bodyPr/>
          <a:lstStyle/>
          <a:p>
            <a:r>
              <a:rPr lang="en-US" altLang="en-US"/>
              <a:t>Inspired by the ESRF microcrystal camera, the superbend endstations are all equipped with zero-paralax optics.  The user sees their sample from the point of view of the x-ray beam.  Sample alignment is not only more stable but more intuitive than an off-axis camera.  Placing the crystal into the microscope crosshairs gaurantees that it will be hit by the beam.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D95EAA-0C0F-44E9-8789-810B9345D699}" type="slidenum">
              <a:rPr lang="en-US" altLang="en-US"/>
              <a:pPr/>
              <a:t>18</a:t>
            </a:fld>
            <a:endParaRPr lang="en-US" altLang="en-US"/>
          </a:p>
        </p:txBody>
      </p:sp>
      <p:sp>
        <p:nvSpPr>
          <p:cNvPr id="999426" name="Rectangle 2"/>
          <p:cNvSpPr>
            <a:spLocks noRot="1" noChangeArrowheads="1" noTextEdit="1"/>
          </p:cNvSpPr>
          <p:nvPr>
            <p:ph type="sldImg"/>
          </p:nvPr>
        </p:nvSpPr>
        <p:spPr>
          <a:ln/>
        </p:spPr>
      </p:sp>
      <p:sp>
        <p:nvSpPr>
          <p:cNvPr id="999427" name="Rectangle 3"/>
          <p:cNvSpPr>
            <a:spLocks noGrp="1" noChangeArrowheads="1"/>
          </p:cNvSpPr>
          <p:nvPr>
            <p:ph type="body" idx="1"/>
          </p:nvPr>
        </p:nvSpPr>
        <p:spPr/>
        <p:txBody>
          <a:bodyPr/>
          <a:lstStyle/>
          <a:p>
            <a:r>
              <a:rPr lang="en-US" altLang="en-US"/>
              <a:t>Inspired by the ESRF microcrystal camera, the superbend endstations are all equipped with zero-paralax optics.  The user sees their sample from the point of view of the x-ray beam.  Sample alignment is not only more stable but more intuitive than an off-axis camera.  Placing the crystal into the microscope crosshairs gaurantees that it will be hit by the beam.</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A7EB603A-46E8-458D-92B9-A98AD5716B3D}" type="slidenum">
              <a:rPr lang="en-US" altLang="en-US" smtClean="0">
                <a:solidFill>
                  <a:prstClr val="black"/>
                </a:solidFill>
              </a:rPr>
              <a:pPr eaLnBrk="1" hangingPunct="1">
                <a:defRPr/>
              </a:pPr>
              <a:t>72</a:t>
            </a:fld>
            <a:endParaRPr lang="en-US" altLang="en-US" smtClean="0">
              <a:solidFill>
                <a:prstClr val="black"/>
              </a:solidFill>
            </a:endParaRPr>
          </a:p>
        </p:txBody>
      </p:sp>
      <p:sp>
        <p:nvSpPr>
          <p:cNvPr id="111619" name="Slide Image Placeholder 1"/>
          <p:cNvSpPr>
            <a:spLocks noGrp="1" noRot="1" noChangeAspect="1" noTextEdit="1"/>
          </p:cNvSpPr>
          <p:nvPr>
            <p:ph type="sldImg"/>
          </p:nvPr>
        </p:nvSpPr>
        <p:spPr>
          <a:ln/>
        </p:spPr>
      </p:sp>
      <p:sp>
        <p:nvSpPr>
          <p:cNvPr id="111620" name="Notes Placeholder 2"/>
          <p:cNvSpPr>
            <a:spLocks noGrp="1"/>
          </p:cNvSpPr>
          <p:nvPr>
            <p:ph type="body" idx="1"/>
          </p:nvPr>
        </p:nvSpPr>
        <p:spPr>
          <a:xfrm>
            <a:off x="914400" y="4343400"/>
            <a:ext cx="5029200" cy="4114800"/>
          </a:xfrm>
          <a:noFill/>
        </p:spPr>
        <p:txBody>
          <a:bodyPr/>
          <a:lstStyle/>
          <a:p>
            <a:pPr eaLnBrk="1" hangingPunct="1"/>
            <a:r>
              <a:rPr lang="en-US" altLang="en-US" smtClean="0"/>
              <a:t>what limits single-particle resolution ?</a:t>
            </a:r>
          </a:p>
          <a:p>
            <a:pPr eaLnBrk="1" hangingPunct="1"/>
            <a:r>
              <a:rPr lang="en-US" altLang="en-US" smtClean="0"/>
              <a:t>get 100 times more photons/shot if correctly focussed beam</a:t>
            </a:r>
          </a:p>
          <a:p>
            <a:pPr eaLnBrk="1" hangingPunct="1"/>
            <a:r>
              <a:rPr lang="en-US" altLang="en-US" smtClean="0"/>
              <a:t>get 100 times more with submicron beam focus on CXI chamber</a:t>
            </a:r>
          </a:p>
          <a:p>
            <a:pPr eaLnBrk="1" hangingPunct="1"/>
            <a:r>
              <a:rPr lang="en-US" altLang="en-US" smtClean="0"/>
              <a:t>Problem – scattering goes from N^2 to N (Wilson statistics).</a:t>
            </a:r>
          </a:p>
          <a:p>
            <a:pPr eaLnBrk="1" hangingPunct="1"/>
            <a:r>
              <a:rPr lang="en-US" altLang="en-US" smtClean="0"/>
              <a:t>So use a-priori information – modelling Axel Brummer</a:t>
            </a:r>
          </a:p>
          <a:p>
            <a:pPr eaLnBrk="1" hangingPunct="1"/>
            <a:r>
              <a:rPr lang="en-US" altLang="en-US" smtClean="0"/>
              <a:t>Make beam smaller than jet to elliminate streak</a:t>
            </a:r>
          </a:p>
        </p:txBody>
      </p:sp>
      <p:sp>
        <p:nvSpPr>
          <p:cNvPr id="111621"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D8CB84A2-7E1B-451E-AD76-CC95F7B72CA7}" type="slidenum">
              <a:rPr lang="en-US" altLang="en-US" baseline="-25000">
                <a:solidFill>
                  <a:prstClr val="black"/>
                </a:solidFill>
                <a:ea typeface="ＭＳ Ｐゴシック" pitchFamily="34" charset="-128"/>
                <a:cs typeface="Arial" pitchFamily="34" charset="0"/>
              </a:rPr>
              <a:pPr algn="r">
                <a:spcBef>
                  <a:spcPct val="0"/>
                </a:spcBef>
              </a:pPr>
              <a:t>72</a:t>
            </a:fld>
            <a:endParaRPr lang="en-US" altLang="en-US" baseline="-25000">
              <a:solidFill>
                <a:prstClr val="black"/>
              </a:solidFill>
              <a:ea typeface="ＭＳ Ｐゴシック" pitchFamily="34" charset="-128"/>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73F1E70B-2A89-4AC5-89C4-AD6CB6F15C9D}" type="slidenum">
              <a:rPr lang="en-US" altLang="en-US" smtClean="0">
                <a:solidFill>
                  <a:prstClr val="black"/>
                </a:solidFill>
              </a:rPr>
              <a:pPr eaLnBrk="1" hangingPunct="1">
                <a:defRPr/>
              </a:pPr>
              <a:t>73</a:t>
            </a:fld>
            <a:endParaRPr lang="en-US" altLang="en-US" smtClean="0">
              <a:solidFill>
                <a:prstClr val="black"/>
              </a:solidFill>
            </a:endParaRPr>
          </a:p>
        </p:txBody>
      </p:sp>
      <p:sp>
        <p:nvSpPr>
          <p:cNvPr id="110595" name="Slide Image Placeholder 1"/>
          <p:cNvSpPr>
            <a:spLocks noGrp="1" noRot="1" noChangeAspect="1" noTextEdit="1"/>
          </p:cNvSpPr>
          <p:nvPr>
            <p:ph type="sldImg"/>
          </p:nvPr>
        </p:nvSpPr>
        <p:spPr>
          <a:ln/>
        </p:spPr>
      </p:sp>
      <p:sp>
        <p:nvSpPr>
          <p:cNvPr id="110596" name="Notes Placeholder 2"/>
          <p:cNvSpPr>
            <a:spLocks noGrp="1"/>
          </p:cNvSpPr>
          <p:nvPr>
            <p:ph type="body" idx="1"/>
          </p:nvPr>
        </p:nvSpPr>
        <p:spPr>
          <a:xfrm>
            <a:off x="914400" y="4343400"/>
            <a:ext cx="5029200" cy="4114800"/>
          </a:xfrm>
          <a:noFill/>
        </p:spPr>
        <p:txBody>
          <a:bodyPr/>
          <a:lstStyle/>
          <a:p>
            <a:pPr eaLnBrk="1" hangingPunct="1"/>
            <a:r>
              <a:rPr lang="en-US" altLang="en-US" smtClean="0"/>
              <a:t>what limits single-particle resolution ?</a:t>
            </a:r>
          </a:p>
          <a:p>
            <a:pPr eaLnBrk="1" hangingPunct="1"/>
            <a:r>
              <a:rPr lang="en-US" altLang="en-US" smtClean="0"/>
              <a:t>get 100 times more photons/shot if correctly focussed beam</a:t>
            </a:r>
          </a:p>
          <a:p>
            <a:pPr eaLnBrk="1" hangingPunct="1"/>
            <a:r>
              <a:rPr lang="en-US" altLang="en-US" smtClean="0"/>
              <a:t>get 100 times more with submicron beam focus on CXI chamber</a:t>
            </a:r>
          </a:p>
          <a:p>
            <a:pPr eaLnBrk="1" hangingPunct="1"/>
            <a:r>
              <a:rPr lang="en-US" altLang="en-US" smtClean="0"/>
              <a:t>Problem – scattering goes from N^2 to N (Wilson statistics).</a:t>
            </a:r>
          </a:p>
          <a:p>
            <a:pPr eaLnBrk="1" hangingPunct="1"/>
            <a:r>
              <a:rPr lang="en-US" altLang="en-US" smtClean="0"/>
              <a:t>So use a-priori information – modelling Axel Brummer</a:t>
            </a:r>
          </a:p>
          <a:p>
            <a:pPr eaLnBrk="1" hangingPunct="1"/>
            <a:r>
              <a:rPr lang="en-US" altLang="en-US" smtClean="0"/>
              <a:t>Make beam smaller than jet to elliminate streak</a:t>
            </a:r>
          </a:p>
        </p:txBody>
      </p:sp>
      <p:sp>
        <p:nvSpPr>
          <p:cNvPr id="110597"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D52E2EDD-B165-44CB-B3A0-61A9F5BBECB4}" type="slidenum">
              <a:rPr lang="en-US" altLang="en-US" baseline="-25000">
                <a:solidFill>
                  <a:prstClr val="black"/>
                </a:solidFill>
                <a:ea typeface="ＭＳ Ｐゴシック" pitchFamily="34" charset="-128"/>
                <a:cs typeface="Arial" pitchFamily="34" charset="0"/>
              </a:rPr>
              <a:pPr algn="r">
                <a:spcBef>
                  <a:spcPct val="0"/>
                </a:spcBef>
              </a:pPr>
              <a:t>73</a:t>
            </a:fld>
            <a:endParaRPr lang="en-US" altLang="en-US" baseline="-25000">
              <a:solidFill>
                <a:prstClr val="black"/>
              </a:solidFill>
              <a:ea typeface="ＭＳ Ｐゴシック" pitchFamily="34" charset="-128"/>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3DAD9B-813E-4D25-B6E3-D8B231F89DD0}" type="slidenum">
              <a:rPr lang="en-US" altLang="en-US">
                <a:solidFill>
                  <a:prstClr val="black"/>
                </a:solidFill>
              </a:rPr>
              <a:pPr/>
              <a:t>148</a:t>
            </a:fld>
            <a:endParaRPr lang="en-US" altLang="en-US">
              <a:solidFill>
                <a:prstClr val="black"/>
              </a:solidFill>
            </a:endParaRPr>
          </a:p>
        </p:txBody>
      </p:sp>
      <p:sp>
        <p:nvSpPr>
          <p:cNvPr id="965634" name="Rectangle 2"/>
          <p:cNvSpPr>
            <a:spLocks noGrp="1" noRot="1" noChangeAspect="1" noChangeArrowheads="1" noTextEdit="1"/>
          </p:cNvSpPr>
          <p:nvPr>
            <p:ph type="sldImg"/>
          </p:nvPr>
        </p:nvSpPr>
        <p:spPr>
          <a:ln/>
        </p:spPr>
      </p:sp>
      <p:sp>
        <p:nvSpPr>
          <p:cNvPr id="965635" name="Rectangle 3"/>
          <p:cNvSpPr>
            <a:spLocks noGrp="1" noChangeArrowheads="1"/>
          </p:cNvSpPr>
          <p:nvPr>
            <p:ph type="body" idx="1"/>
          </p:nvPr>
        </p:nvSpPr>
        <p:spPr/>
        <p:txBody>
          <a:bodyPr/>
          <a:lstStyle/>
          <a:p>
            <a:r>
              <a:rPr lang="en-US" altLang="en-US"/>
              <a:t>Next slide please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19F1AC-183E-4C7A-BA8E-083EB3EC8BF9}" type="slidenum">
              <a:rPr lang="en-US" altLang="en-US">
                <a:solidFill>
                  <a:prstClr val="black"/>
                </a:solidFill>
              </a:rPr>
              <a:pPr/>
              <a:t>149</a:t>
            </a:fld>
            <a:endParaRPr lang="en-US" altLang="en-US">
              <a:solidFill>
                <a:prstClr val="black"/>
              </a:solidFill>
            </a:endParaRPr>
          </a:p>
        </p:txBody>
      </p:sp>
      <p:sp>
        <p:nvSpPr>
          <p:cNvPr id="967682" name="Rectangle 2"/>
          <p:cNvSpPr>
            <a:spLocks noGrp="1" noRot="1" noChangeAspect="1" noChangeArrowheads="1" noTextEdit="1"/>
          </p:cNvSpPr>
          <p:nvPr>
            <p:ph type="sldImg"/>
          </p:nvPr>
        </p:nvSpPr>
        <p:spPr>
          <a:ln/>
        </p:spPr>
      </p:sp>
      <p:sp>
        <p:nvSpPr>
          <p:cNvPr id="967683" name="Rectangle 3"/>
          <p:cNvSpPr>
            <a:spLocks noGrp="1" noChangeArrowheads="1"/>
          </p:cNvSpPr>
          <p:nvPr>
            <p:ph type="body" idx="1"/>
          </p:nvPr>
        </p:nvSpPr>
        <p:spPr/>
        <p:txBody>
          <a:bodyPr/>
          <a:lstStyle/>
          <a:p>
            <a:r>
              <a:rPr lang="en-US" altLang="en-US"/>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F767CC-B23B-4471-9841-CF6C6B5EEBE2}" type="datetimeFigureOut">
              <a:rPr lang="en-US" smtClean="0"/>
              <a:t>9/13/2014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5A130-DBC1-48FC-9AAE-85C5E9E536FE}" type="slidenum">
              <a:rPr lang="en-US" smtClean="0"/>
              <a:t>‹#›</a:t>
            </a:fld>
            <a:endParaRPr lang="en-US"/>
          </a:p>
        </p:txBody>
      </p:sp>
    </p:spTree>
    <p:extLst>
      <p:ext uri="{BB962C8B-B14F-4D97-AF65-F5344CB8AC3E}">
        <p14:creationId xmlns:p14="http://schemas.microsoft.com/office/powerpoint/2010/main" val="1151197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F767CC-B23B-4471-9841-CF6C6B5EEBE2}" type="datetimeFigureOut">
              <a:rPr lang="en-US" smtClean="0"/>
              <a:t>9/13/2014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5A130-DBC1-48FC-9AAE-85C5E9E536FE}" type="slidenum">
              <a:rPr lang="en-US" smtClean="0"/>
              <a:t>‹#›</a:t>
            </a:fld>
            <a:endParaRPr lang="en-US"/>
          </a:p>
        </p:txBody>
      </p:sp>
    </p:spTree>
    <p:extLst>
      <p:ext uri="{BB962C8B-B14F-4D97-AF65-F5344CB8AC3E}">
        <p14:creationId xmlns:p14="http://schemas.microsoft.com/office/powerpoint/2010/main" val="221136769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5AEF71EC-A048-46B5-96F4-202D64B94CC6}"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20308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F767CC-B23B-4471-9841-CF6C6B5EEBE2}" type="datetimeFigureOut">
              <a:rPr lang="en-US" smtClean="0"/>
              <a:t>9/13/2014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5A130-DBC1-48FC-9AAE-85C5E9E536FE}" type="slidenum">
              <a:rPr lang="en-US" smtClean="0"/>
              <a:t>‹#›</a:t>
            </a:fld>
            <a:endParaRPr lang="en-US"/>
          </a:p>
        </p:txBody>
      </p:sp>
    </p:spTree>
    <p:extLst>
      <p:ext uri="{BB962C8B-B14F-4D97-AF65-F5344CB8AC3E}">
        <p14:creationId xmlns:p14="http://schemas.microsoft.com/office/powerpoint/2010/main" val="661215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1A7887-8130-4547-8DFF-9A1DA55AD2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3693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18955F-9FD0-41F4-9517-43D99D07E5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4148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5DBE89-D7CB-4ADF-AB2C-0A5B6567DA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4773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A1A4C-98DD-4168-B1F3-00C78A2BE7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8626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6802DD5-4419-438B-AD8C-9186D64BF2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2275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0B74802-319D-4459-B05C-B9828C88EE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0492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55D9B62-F19E-41A3-8C00-96E76F8BA0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1309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D63993-880C-43D2-9B83-908AFADCB4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5273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F767CC-B23B-4471-9841-CF6C6B5EEBE2}" type="datetimeFigureOut">
              <a:rPr lang="en-US" smtClean="0"/>
              <a:t>9/13/2014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5A130-DBC1-48FC-9AAE-85C5E9E536FE}" type="slidenum">
              <a:rPr lang="en-US" smtClean="0"/>
              <a:t>‹#›</a:t>
            </a:fld>
            <a:endParaRPr lang="en-US"/>
          </a:p>
        </p:txBody>
      </p:sp>
    </p:spTree>
    <p:extLst>
      <p:ext uri="{BB962C8B-B14F-4D97-AF65-F5344CB8AC3E}">
        <p14:creationId xmlns:p14="http://schemas.microsoft.com/office/powerpoint/2010/main" val="41638172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7C9647-0C99-4E87-89FA-47CEB822E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5505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010F39-1D8A-4532-B76F-D228D9BA3B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2235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3D2F1D-F48E-4994-AB15-C5DB721B2F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3045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8A12AD-5E54-4FFC-A75A-E89CDE2C9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55739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FF88331-2B8A-49B0-8876-EE42A6BDFD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0304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A1D4CD3-3FAC-452E-99FE-31A2F499CF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00291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25A63D4-F05D-468B-9721-6686E87D8AA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06543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937D063-4924-454E-A0C7-7209BFDBA6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50463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690FADF-EC55-487F-A299-9427E276D6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41785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91C4472-4EA3-4A85-8A41-E53A9E6A86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2631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F767CC-B23B-4471-9841-CF6C6B5EEBE2}" type="datetimeFigureOut">
              <a:rPr lang="en-US" smtClean="0"/>
              <a:t>9/13/2014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5A130-DBC1-48FC-9AAE-85C5E9E536FE}" type="slidenum">
              <a:rPr lang="en-US" smtClean="0"/>
              <a:t>‹#›</a:t>
            </a:fld>
            <a:endParaRPr lang="en-US"/>
          </a:p>
        </p:txBody>
      </p:sp>
    </p:spTree>
    <p:extLst>
      <p:ext uri="{BB962C8B-B14F-4D97-AF65-F5344CB8AC3E}">
        <p14:creationId xmlns:p14="http://schemas.microsoft.com/office/powerpoint/2010/main" val="29593581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0934826-73A9-4D14-8603-3F7ED8A162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44417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2EF827C-7ABB-45B8-87A8-3C029D490CF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41200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FAC0C48-65C7-486E-8665-03924C2431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92983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F0D04A-E836-4768-8364-FF429B7B0A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91869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3E1028-7525-458B-AFA2-E6D266C260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31582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C639262-D6B0-40C6-B50F-D933786EB4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67361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DFCEAFB4-4DA4-4DC4-A559-AD653CB757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74037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778E10FE-C7F0-4A02-AD11-D9322E809A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54796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5075D3D-07D0-449B-9E64-52552A9569F8}" type="datetimeFigureOut">
              <a:rPr lang="en-US"/>
              <a:pPr>
                <a:defRPr/>
              </a:pPr>
              <a:t>9/7/2014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9A062BE-FE0C-486A-96CA-02F1515C82FB}" type="slidenum">
              <a:rPr lang="en-US"/>
              <a:pPr>
                <a:defRPr/>
              </a:pPr>
              <a:t>‹#›</a:t>
            </a:fld>
            <a:endParaRPr lang="en-US"/>
          </a:p>
        </p:txBody>
      </p:sp>
    </p:spTree>
    <p:extLst>
      <p:ext uri="{BB962C8B-B14F-4D97-AF65-F5344CB8AC3E}">
        <p14:creationId xmlns:p14="http://schemas.microsoft.com/office/powerpoint/2010/main" val="11723942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CCDBF8C3-9E16-4B4B-9799-12E8F1999341}" type="datetimeFigureOut">
              <a:rPr lang="en-US"/>
              <a:pPr>
                <a:defRPr/>
              </a:pPr>
              <a:t>9/7/2014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D567C010-DFF5-4910-9F34-7918B2EAAEEB}" type="slidenum">
              <a:rPr lang="en-US"/>
              <a:pPr>
                <a:defRPr/>
              </a:pPr>
              <a:t>‹#›</a:t>
            </a:fld>
            <a:endParaRPr lang="en-US"/>
          </a:p>
        </p:txBody>
      </p:sp>
    </p:spTree>
    <p:extLst>
      <p:ext uri="{BB962C8B-B14F-4D97-AF65-F5344CB8AC3E}">
        <p14:creationId xmlns:p14="http://schemas.microsoft.com/office/powerpoint/2010/main" val="1894303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F767CC-B23B-4471-9841-CF6C6B5EEBE2}" type="datetimeFigureOut">
              <a:rPr lang="en-US" smtClean="0"/>
              <a:t>9/13/2014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85A130-DBC1-48FC-9AAE-85C5E9E536FE}" type="slidenum">
              <a:rPr lang="en-US" smtClean="0"/>
              <a:t>‹#›</a:t>
            </a:fld>
            <a:endParaRPr lang="en-US"/>
          </a:p>
        </p:txBody>
      </p:sp>
    </p:spTree>
    <p:extLst>
      <p:ext uri="{BB962C8B-B14F-4D97-AF65-F5344CB8AC3E}">
        <p14:creationId xmlns:p14="http://schemas.microsoft.com/office/powerpoint/2010/main" val="128459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18348EA-0430-42D3-A369-C9BEDAB3B670}" type="datetimeFigureOut">
              <a:rPr lang="en-US"/>
              <a:pPr>
                <a:defRPr/>
              </a:pPr>
              <a:t>9/7/2014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3CF05DD4-FF0E-48AC-86EB-1DEFF3C99E35}" type="slidenum">
              <a:rPr lang="en-US"/>
              <a:pPr>
                <a:defRPr/>
              </a:pPr>
              <a:t>‹#›</a:t>
            </a:fld>
            <a:endParaRPr lang="en-US"/>
          </a:p>
        </p:txBody>
      </p:sp>
    </p:spTree>
    <p:extLst>
      <p:ext uri="{BB962C8B-B14F-4D97-AF65-F5344CB8AC3E}">
        <p14:creationId xmlns:p14="http://schemas.microsoft.com/office/powerpoint/2010/main" val="10534956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66BEC12-7DD3-46D5-81DA-F9612E26392D}" type="datetimeFigureOut">
              <a:rPr lang="en-US"/>
              <a:pPr>
                <a:defRPr/>
              </a:pPr>
              <a:t>9/7/2014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A9DAB1C0-FE18-43E7-AAFA-84B202EC2B4B}" type="slidenum">
              <a:rPr lang="en-US"/>
              <a:pPr>
                <a:defRPr/>
              </a:pPr>
              <a:t>‹#›</a:t>
            </a:fld>
            <a:endParaRPr lang="en-US"/>
          </a:p>
        </p:txBody>
      </p:sp>
    </p:spTree>
    <p:extLst>
      <p:ext uri="{BB962C8B-B14F-4D97-AF65-F5344CB8AC3E}">
        <p14:creationId xmlns:p14="http://schemas.microsoft.com/office/powerpoint/2010/main" val="12367248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175DB77-AD00-4A8C-87DE-649257EE1E43}" type="datetimeFigureOut">
              <a:rPr lang="en-US"/>
              <a:pPr>
                <a:defRPr/>
              </a:pPr>
              <a:t>9/7/2014</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1EB36AF-86E6-49B6-8927-2461283BD2A1}" type="slidenum">
              <a:rPr lang="en-US"/>
              <a:pPr>
                <a:defRPr/>
              </a:pPr>
              <a:t>‹#›</a:t>
            </a:fld>
            <a:endParaRPr lang="en-US"/>
          </a:p>
        </p:txBody>
      </p:sp>
    </p:spTree>
    <p:extLst>
      <p:ext uri="{BB962C8B-B14F-4D97-AF65-F5344CB8AC3E}">
        <p14:creationId xmlns:p14="http://schemas.microsoft.com/office/powerpoint/2010/main" val="3031412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2B97CE8-F376-4D5C-A67D-80AF5ED2DA22}" type="datetimeFigureOut">
              <a:rPr lang="en-US"/>
              <a:pPr>
                <a:defRPr/>
              </a:pPr>
              <a:t>9/7/2014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EEB1496-275D-402A-A2C6-1D9945A173CB}" type="slidenum">
              <a:rPr lang="en-US"/>
              <a:pPr>
                <a:defRPr/>
              </a:pPr>
              <a:t>‹#›</a:t>
            </a:fld>
            <a:endParaRPr lang="en-US"/>
          </a:p>
        </p:txBody>
      </p:sp>
    </p:spTree>
    <p:extLst>
      <p:ext uri="{BB962C8B-B14F-4D97-AF65-F5344CB8AC3E}">
        <p14:creationId xmlns:p14="http://schemas.microsoft.com/office/powerpoint/2010/main" val="16478528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895B3874-C060-4337-BE09-59CF4495A745}" type="datetimeFigureOut">
              <a:rPr lang="en-US"/>
              <a:pPr>
                <a:defRPr/>
              </a:pPr>
              <a:t>9/7/2014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6C9662FB-B94F-4479-BB88-E381B61F120B}" type="slidenum">
              <a:rPr lang="en-US"/>
              <a:pPr>
                <a:defRPr/>
              </a:pPr>
              <a:t>‹#›</a:t>
            </a:fld>
            <a:endParaRPr lang="en-US"/>
          </a:p>
        </p:txBody>
      </p:sp>
    </p:spTree>
    <p:extLst>
      <p:ext uri="{BB962C8B-B14F-4D97-AF65-F5344CB8AC3E}">
        <p14:creationId xmlns:p14="http://schemas.microsoft.com/office/powerpoint/2010/main" val="32880391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D872705E-05D1-4A3B-B46D-31F7D8FE88E8}" type="datetimeFigureOut">
              <a:rPr lang="en-US"/>
              <a:pPr>
                <a:defRPr/>
              </a:pPr>
              <a:t>9/7/2014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7B2CD2FF-C7C5-44E7-874E-DF3DF155AB80}" type="slidenum">
              <a:rPr lang="en-US"/>
              <a:pPr>
                <a:defRPr/>
              </a:pPr>
              <a:t>‹#›</a:t>
            </a:fld>
            <a:endParaRPr lang="en-US"/>
          </a:p>
        </p:txBody>
      </p:sp>
    </p:spTree>
    <p:extLst>
      <p:ext uri="{BB962C8B-B14F-4D97-AF65-F5344CB8AC3E}">
        <p14:creationId xmlns:p14="http://schemas.microsoft.com/office/powerpoint/2010/main" val="4880040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635596C-B704-4823-9E1F-8A401B1076BA}" type="datetimeFigureOut">
              <a:rPr lang="en-US"/>
              <a:pPr>
                <a:defRPr/>
              </a:pPr>
              <a:t>9/7/2014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E0D7F7D6-11B9-4A1C-A5C3-B1FA0AF7DBBD}" type="slidenum">
              <a:rPr lang="en-US"/>
              <a:pPr>
                <a:defRPr/>
              </a:pPr>
              <a:t>‹#›</a:t>
            </a:fld>
            <a:endParaRPr lang="en-US"/>
          </a:p>
        </p:txBody>
      </p:sp>
    </p:spTree>
    <p:extLst>
      <p:ext uri="{BB962C8B-B14F-4D97-AF65-F5344CB8AC3E}">
        <p14:creationId xmlns:p14="http://schemas.microsoft.com/office/powerpoint/2010/main" val="11869584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B10DE7C-C187-4766-BEB8-705781FD4B4F}" type="datetimeFigureOut">
              <a:rPr lang="en-US"/>
              <a:pPr>
                <a:defRPr/>
              </a:pPr>
              <a:t>9/7/2014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F95CAA0C-BF01-4057-915C-81CEDAECC968}" type="slidenum">
              <a:rPr lang="en-US"/>
              <a:pPr>
                <a:defRPr/>
              </a:pPr>
              <a:t>‹#›</a:t>
            </a:fld>
            <a:endParaRPr lang="en-US"/>
          </a:p>
        </p:txBody>
      </p:sp>
    </p:spTree>
    <p:extLst>
      <p:ext uri="{BB962C8B-B14F-4D97-AF65-F5344CB8AC3E}">
        <p14:creationId xmlns:p14="http://schemas.microsoft.com/office/powerpoint/2010/main" val="13334310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BC38553-3538-475F-92A6-39385DC7C1D5}" type="datetimeFigureOut">
              <a:rPr lang="en-US"/>
              <a:pPr>
                <a:defRPr/>
              </a:pPr>
              <a:t>9/7/2014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D0A83873-2BA8-487B-A351-000DB5E78D11}" type="slidenum">
              <a:rPr lang="en-US"/>
              <a:pPr>
                <a:defRPr/>
              </a:pPr>
              <a:t>‹#›</a:t>
            </a:fld>
            <a:endParaRPr lang="en-US"/>
          </a:p>
        </p:txBody>
      </p:sp>
    </p:spTree>
    <p:extLst>
      <p:ext uri="{BB962C8B-B14F-4D97-AF65-F5344CB8AC3E}">
        <p14:creationId xmlns:p14="http://schemas.microsoft.com/office/powerpoint/2010/main" val="37602807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Date Placeholder 3"/>
          <p:cNvSpPr>
            <a:spLocks noGrp="1"/>
          </p:cNvSpPr>
          <p:nvPr>
            <p:ph type="dt" sz="half" idx="10"/>
          </p:nvPr>
        </p:nvSpPr>
        <p:spPr>
          <a:xfrm>
            <a:off x="685800" y="6248400"/>
            <a:ext cx="1905000" cy="457200"/>
          </a:xfrm>
        </p:spPr>
        <p:txBody>
          <a:bodyPr/>
          <a:lstStyle>
            <a:lvl1pPr>
              <a:defRPr>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solidFill>
                  <a:srgbClr val="000000"/>
                </a:solidFill>
                <a:latin typeface="Arial" charset="0"/>
              </a:defRPr>
            </a:lvl1pPr>
          </a:lstStyle>
          <a:p>
            <a:pPr>
              <a:defRPr/>
            </a:pPr>
            <a:fld id="{3FE4ECA0-55B2-4D26-8D7B-464C31470E94}" type="slidenum">
              <a:rPr lang="en-US"/>
              <a:pPr>
                <a:defRPr/>
              </a:pPr>
              <a:t>‹#›</a:t>
            </a:fld>
            <a:endParaRPr lang="en-US"/>
          </a:p>
        </p:txBody>
      </p:sp>
    </p:spTree>
    <p:extLst>
      <p:ext uri="{BB962C8B-B14F-4D97-AF65-F5344CB8AC3E}">
        <p14:creationId xmlns:p14="http://schemas.microsoft.com/office/powerpoint/2010/main" val="3736631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F767CC-B23B-4471-9841-CF6C6B5EEBE2}" type="datetimeFigureOut">
              <a:rPr lang="en-US" smtClean="0"/>
              <a:t>9/13/2014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85A130-DBC1-48FC-9AAE-85C5E9E536FE}" type="slidenum">
              <a:rPr lang="en-US" smtClean="0"/>
              <a:t>‹#›</a:t>
            </a:fld>
            <a:endParaRPr lang="en-US"/>
          </a:p>
        </p:txBody>
      </p:sp>
    </p:spTree>
    <p:extLst>
      <p:ext uri="{BB962C8B-B14F-4D97-AF65-F5344CB8AC3E}">
        <p14:creationId xmlns:p14="http://schemas.microsoft.com/office/powerpoint/2010/main" val="3196807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2403C4-9487-41A0-94F2-96D9EC6F7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23452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5C0BD0-3672-4ADF-BA9A-AF19E14CF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52412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9CD58D-D311-4154-9D6C-8941D9BEEB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40970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F718B0-743E-45EF-B4E0-5D2664073C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9517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A95BEC1-34FF-42AF-B27D-2A7AD18D20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65569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9B8F18-A9FB-499C-ABE4-DECBCB7651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92294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288AF94-7AEA-4816-9A91-EEE9770D56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02281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B80F8-EA6D-4361-B3D2-E60E3239C4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32955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ACDFAE-8948-4671-9CD1-4FBF57BCAD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36093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655D3B-E745-42F2-A57E-97833C4437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4524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F767CC-B23B-4471-9841-CF6C6B5EEBE2}" type="datetimeFigureOut">
              <a:rPr lang="en-US" smtClean="0"/>
              <a:t>9/13/2014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85A130-DBC1-48FC-9AAE-85C5E9E536FE}" type="slidenum">
              <a:rPr lang="en-US" smtClean="0"/>
              <a:t>‹#›</a:t>
            </a:fld>
            <a:endParaRPr lang="en-US"/>
          </a:p>
        </p:txBody>
      </p:sp>
    </p:spTree>
    <p:extLst>
      <p:ext uri="{BB962C8B-B14F-4D97-AF65-F5344CB8AC3E}">
        <p14:creationId xmlns:p14="http://schemas.microsoft.com/office/powerpoint/2010/main" val="19949738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DA3428-CB90-4CBD-A687-9EE87C2CEF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42577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BDBEBA-F755-41C3-9883-93764CAB5D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42552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3A4453A6-D4B1-4F76-8FCA-05352AC6D96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444377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5E311E-92F5-4BD3-B7A4-065E24A5243D}" type="slidenum">
              <a:rPr lang="en-US"/>
              <a:pPr>
                <a:defRPr/>
              </a:pPr>
              <a:t>‹#›</a:t>
            </a:fld>
            <a:endParaRPr lang="en-US"/>
          </a:p>
        </p:txBody>
      </p:sp>
    </p:spTree>
    <p:extLst>
      <p:ext uri="{BB962C8B-B14F-4D97-AF65-F5344CB8AC3E}">
        <p14:creationId xmlns:p14="http://schemas.microsoft.com/office/powerpoint/2010/main" val="26134606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BC756B-E83D-4E6F-B406-C557A7B1E6DA}" type="slidenum">
              <a:rPr lang="en-US"/>
              <a:pPr>
                <a:defRPr/>
              </a:pPr>
              <a:t>‹#›</a:t>
            </a:fld>
            <a:endParaRPr lang="en-US"/>
          </a:p>
        </p:txBody>
      </p:sp>
    </p:spTree>
    <p:extLst>
      <p:ext uri="{BB962C8B-B14F-4D97-AF65-F5344CB8AC3E}">
        <p14:creationId xmlns:p14="http://schemas.microsoft.com/office/powerpoint/2010/main" val="21556229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97B965-33FE-459A-BAAF-C9EEF9DAE87E}" type="slidenum">
              <a:rPr lang="en-US"/>
              <a:pPr>
                <a:defRPr/>
              </a:pPr>
              <a:t>‹#›</a:t>
            </a:fld>
            <a:endParaRPr lang="en-US"/>
          </a:p>
        </p:txBody>
      </p:sp>
    </p:spTree>
    <p:extLst>
      <p:ext uri="{BB962C8B-B14F-4D97-AF65-F5344CB8AC3E}">
        <p14:creationId xmlns:p14="http://schemas.microsoft.com/office/powerpoint/2010/main" val="4926791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AFC600-419B-4686-B9BC-A158AA72EBE9}" type="slidenum">
              <a:rPr lang="en-US"/>
              <a:pPr>
                <a:defRPr/>
              </a:pPr>
              <a:t>‹#›</a:t>
            </a:fld>
            <a:endParaRPr lang="en-US"/>
          </a:p>
        </p:txBody>
      </p:sp>
    </p:spTree>
    <p:extLst>
      <p:ext uri="{BB962C8B-B14F-4D97-AF65-F5344CB8AC3E}">
        <p14:creationId xmlns:p14="http://schemas.microsoft.com/office/powerpoint/2010/main" val="34512493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65865F2-F374-4DA7-A560-E6DDA8C7A745}" type="slidenum">
              <a:rPr lang="en-US"/>
              <a:pPr>
                <a:defRPr/>
              </a:pPr>
              <a:t>‹#›</a:t>
            </a:fld>
            <a:endParaRPr lang="en-US"/>
          </a:p>
        </p:txBody>
      </p:sp>
    </p:spTree>
    <p:extLst>
      <p:ext uri="{BB962C8B-B14F-4D97-AF65-F5344CB8AC3E}">
        <p14:creationId xmlns:p14="http://schemas.microsoft.com/office/powerpoint/2010/main" val="16283188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2C97CDD-02FB-46EA-99D2-6D901D186FA6}" type="slidenum">
              <a:rPr lang="en-US"/>
              <a:pPr>
                <a:defRPr/>
              </a:pPr>
              <a:t>‹#›</a:t>
            </a:fld>
            <a:endParaRPr lang="en-US"/>
          </a:p>
        </p:txBody>
      </p:sp>
    </p:spTree>
    <p:extLst>
      <p:ext uri="{BB962C8B-B14F-4D97-AF65-F5344CB8AC3E}">
        <p14:creationId xmlns:p14="http://schemas.microsoft.com/office/powerpoint/2010/main" val="17148641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3D495F1-6D56-4405-AC74-4C5ACD0BC3EB}" type="slidenum">
              <a:rPr lang="en-US"/>
              <a:pPr>
                <a:defRPr/>
              </a:pPr>
              <a:t>‹#›</a:t>
            </a:fld>
            <a:endParaRPr lang="en-US"/>
          </a:p>
        </p:txBody>
      </p:sp>
    </p:spTree>
    <p:extLst>
      <p:ext uri="{BB962C8B-B14F-4D97-AF65-F5344CB8AC3E}">
        <p14:creationId xmlns:p14="http://schemas.microsoft.com/office/powerpoint/2010/main" val="716719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F767CC-B23B-4471-9841-CF6C6B5EEBE2}" type="datetimeFigureOut">
              <a:rPr lang="en-US" smtClean="0"/>
              <a:t>9/13/2014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85A130-DBC1-48FC-9AAE-85C5E9E536FE}" type="slidenum">
              <a:rPr lang="en-US" smtClean="0"/>
              <a:t>‹#›</a:t>
            </a:fld>
            <a:endParaRPr lang="en-US"/>
          </a:p>
        </p:txBody>
      </p:sp>
    </p:spTree>
    <p:extLst>
      <p:ext uri="{BB962C8B-B14F-4D97-AF65-F5344CB8AC3E}">
        <p14:creationId xmlns:p14="http://schemas.microsoft.com/office/powerpoint/2010/main" val="36817606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F03DE0-92DE-44C2-B166-BC7C05EBCC25}" type="slidenum">
              <a:rPr lang="en-US"/>
              <a:pPr>
                <a:defRPr/>
              </a:pPr>
              <a:t>‹#›</a:t>
            </a:fld>
            <a:endParaRPr lang="en-US"/>
          </a:p>
        </p:txBody>
      </p:sp>
    </p:spTree>
    <p:extLst>
      <p:ext uri="{BB962C8B-B14F-4D97-AF65-F5344CB8AC3E}">
        <p14:creationId xmlns:p14="http://schemas.microsoft.com/office/powerpoint/2010/main" val="32170375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D9025A-145E-4170-8258-A022140E28FA}" type="slidenum">
              <a:rPr lang="en-US"/>
              <a:pPr>
                <a:defRPr/>
              </a:pPr>
              <a:t>‹#›</a:t>
            </a:fld>
            <a:endParaRPr lang="en-US"/>
          </a:p>
        </p:txBody>
      </p:sp>
    </p:spTree>
    <p:extLst>
      <p:ext uri="{BB962C8B-B14F-4D97-AF65-F5344CB8AC3E}">
        <p14:creationId xmlns:p14="http://schemas.microsoft.com/office/powerpoint/2010/main" val="20686321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3AAEF-439A-4761-98D4-6569B95701D2}" type="slidenum">
              <a:rPr lang="en-US"/>
              <a:pPr>
                <a:defRPr/>
              </a:pPr>
              <a:t>‹#›</a:t>
            </a:fld>
            <a:endParaRPr lang="en-US"/>
          </a:p>
        </p:txBody>
      </p:sp>
    </p:spTree>
    <p:extLst>
      <p:ext uri="{BB962C8B-B14F-4D97-AF65-F5344CB8AC3E}">
        <p14:creationId xmlns:p14="http://schemas.microsoft.com/office/powerpoint/2010/main" val="19063832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4D9F90-F914-4EE0-8488-B909732E6A9A}" type="slidenum">
              <a:rPr lang="en-US"/>
              <a:pPr>
                <a:defRPr/>
              </a:pPr>
              <a:t>‹#›</a:t>
            </a:fld>
            <a:endParaRPr lang="en-US"/>
          </a:p>
        </p:txBody>
      </p:sp>
    </p:spTree>
    <p:extLst>
      <p:ext uri="{BB962C8B-B14F-4D97-AF65-F5344CB8AC3E}">
        <p14:creationId xmlns:p14="http://schemas.microsoft.com/office/powerpoint/2010/main" val="38468512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E27766-161D-42A3-9BA6-3F2036A63920}" type="slidenum">
              <a:rPr lang="en-US"/>
              <a:pPr>
                <a:defRPr/>
              </a:pPr>
              <a:t>‹#›</a:t>
            </a:fld>
            <a:endParaRPr lang="en-US"/>
          </a:p>
        </p:txBody>
      </p:sp>
    </p:spTree>
    <p:extLst>
      <p:ext uri="{BB962C8B-B14F-4D97-AF65-F5344CB8AC3E}">
        <p14:creationId xmlns:p14="http://schemas.microsoft.com/office/powerpoint/2010/main" val="1188306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728B3F-2A5E-4CEC-9170-A04634840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4215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77ED7-9549-4DD5-9A0A-629A753860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63372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7BA7E-529B-411E-BD30-7933DCF461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87359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ABFDA-C3A3-4645-9DAD-B0EEF50FF9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50655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5B7099-D08F-4C12-B1D1-B0254418F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0386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F767CC-B23B-4471-9841-CF6C6B5EEBE2}" type="datetimeFigureOut">
              <a:rPr lang="en-US" smtClean="0"/>
              <a:t>9/13/2014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85A130-DBC1-48FC-9AAE-85C5E9E536FE}" type="slidenum">
              <a:rPr lang="en-US" smtClean="0"/>
              <a:t>‹#›</a:t>
            </a:fld>
            <a:endParaRPr lang="en-US"/>
          </a:p>
        </p:txBody>
      </p:sp>
    </p:spTree>
    <p:extLst>
      <p:ext uri="{BB962C8B-B14F-4D97-AF65-F5344CB8AC3E}">
        <p14:creationId xmlns:p14="http://schemas.microsoft.com/office/powerpoint/2010/main" val="9244598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C031B59-A4DA-4715-945A-6C2B434321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69163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9F907F4-4EFB-4019-9808-0BAFC8F7D1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58797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445732-0EFC-4E57-84EB-8F009C085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6094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ED9F14-D48A-4C06-AC96-F17040FB15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5035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D6C2AA-3663-42BF-BDA7-36F0BBE3B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35335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1B848F-EBCB-43BC-A04F-F210387FD8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73975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0F5A26-E009-4AEF-9B04-2B770AC735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40039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BD4A8BA-F916-410E-8B17-4FAE96AD2E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63368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CE25BF-22F6-48B7-B391-0A984E013F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57401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F767CC-B23B-4471-9841-CF6C6B5EEBE2}" type="datetimeFigureOut">
              <a:rPr lang="en-US" smtClean="0">
                <a:solidFill>
                  <a:prstClr val="black">
                    <a:tint val="75000"/>
                  </a:prstClr>
                </a:solidFill>
              </a:rPr>
              <a:pPr/>
              <a:t>9/15/2014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85A130-DBC1-48FC-9AAE-85C5E9E536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4571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F767CC-B23B-4471-9841-CF6C6B5EEBE2}" type="datetimeFigureOut">
              <a:rPr lang="en-US" smtClean="0"/>
              <a:t>9/13/2014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85A130-DBC1-48FC-9AAE-85C5E9E536FE}" type="slidenum">
              <a:rPr lang="en-US" smtClean="0"/>
              <a:t>‹#›</a:t>
            </a:fld>
            <a:endParaRPr lang="en-US"/>
          </a:p>
        </p:txBody>
      </p:sp>
    </p:spTree>
    <p:extLst>
      <p:ext uri="{BB962C8B-B14F-4D97-AF65-F5344CB8AC3E}">
        <p14:creationId xmlns:p14="http://schemas.microsoft.com/office/powerpoint/2010/main" val="26429248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F767CC-B23B-4471-9841-CF6C6B5EEBE2}" type="datetimeFigureOut">
              <a:rPr lang="en-US" smtClean="0">
                <a:solidFill>
                  <a:prstClr val="black">
                    <a:tint val="75000"/>
                  </a:prstClr>
                </a:solidFill>
              </a:rPr>
              <a:pPr/>
              <a:t>9/15/2014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85A130-DBC1-48FC-9AAE-85C5E9E536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6258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F767CC-B23B-4471-9841-CF6C6B5EEBE2}" type="datetimeFigureOut">
              <a:rPr lang="en-US" smtClean="0">
                <a:solidFill>
                  <a:prstClr val="black">
                    <a:tint val="75000"/>
                  </a:prstClr>
                </a:solidFill>
              </a:rPr>
              <a:pPr/>
              <a:t>9/15/2014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85A130-DBC1-48FC-9AAE-85C5E9E536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99432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F767CC-B23B-4471-9841-CF6C6B5EEBE2}" type="datetimeFigureOut">
              <a:rPr lang="en-US" smtClean="0">
                <a:solidFill>
                  <a:prstClr val="black">
                    <a:tint val="75000"/>
                  </a:prstClr>
                </a:solidFill>
              </a:rPr>
              <a:pPr/>
              <a:t>9/15/2014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85A130-DBC1-48FC-9AAE-85C5E9E536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65953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F767CC-B23B-4471-9841-CF6C6B5EEBE2}" type="datetimeFigureOut">
              <a:rPr lang="en-US" smtClean="0">
                <a:solidFill>
                  <a:prstClr val="black">
                    <a:tint val="75000"/>
                  </a:prstClr>
                </a:solidFill>
              </a:rPr>
              <a:pPr/>
              <a:t>9/15/2014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985A130-DBC1-48FC-9AAE-85C5E9E536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29766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F767CC-B23B-4471-9841-CF6C6B5EEBE2}" type="datetimeFigureOut">
              <a:rPr lang="en-US" smtClean="0">
                <a:solidFill>
                  <a:prstClr val="black">
                    <a:tint val="75000"/>
                  </a:prstClr>
                </a:solidFill>
              </a:rPr>
              <a:pPr/>
              <a:t>9/15/2014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985A130-DBC1-48FC-9AAE-85C5E9E536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37960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F767CC-B23B-4471-9841-CF6C6B5EEBE2}" type="datetimeFigureOut">
              <a:rPr lang="en-US" smtClean="0">
                <a:solidFill>
                  <a:prstClr val="black">
                    <a:tint val="75000"/>
                  </a:prstClr>
                </a:solidFill>
              </a:rPr>
              <a:pPr/>
              <a:t>9/15/2014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985A130-DBC1-48FC-9AAE-85C5E9E536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4573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F767CC-B23B-4471-9841-CF6C6B5EEBE2}" type="datetimeFigureOut">
              <a:rPr lang="en-US" smtClean="0">
                <a:solidFill>
                  <a:prstClr val="black">
                    <a:tint val="75000"/>
                  </a:prstClr>
                </a:solidFill>
              </a:rPr>
              <a:pPr/>
              <a:t>9/15/2014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85A130-DBC1-48FC-9AAE-85C5E9E536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0072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F767CC-B23B-4471-9841-CF6C6B5EEBE2}" type="datetimeFigureOut">
              <a:rPr lang="en-US" smtClean="0">
                <a:solidFill>
                  <a:prstClr val="black">
                    <a:tint val="75000"/>
                  </a:prstClr>
                </a:solidFill>
              </a:rPr>
              <a:pPr/>
              <a:t>9/15/2014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85A130-DBC1-48FC-9AAE-85C5E9E536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81397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F767CC-B23B-4471-9841-CF6C6B5EEBE2}" type="datetimeFigureOut">
              <a:rPr lang="en-US" smtClean="0">
                <a:solidFill>
                  <a:prstClr val="black">
                    <a:tint val="75000"/>
                  </a:prstClr>
                </a:solidFill>
              </a:rPr>
              <a:pPr/>
              <a:t>9/15/2014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85A130-DBC1-48FC-9AAE-85C5E9E536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23766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F767CC-B23B-4471-9841-CF6C6B5EEBE2}" type="datetimeFigureOut">
              <a:rPr lang="en-US" smtClean="0">
                <a:solidFill>
                  <a:prstClr val="black">
                    <a:tint val="75000"/>
                  </a:prstClr>
                </a:solidFill>
              </a:rPr>
              <a:pPr/>
              <a:t>9/15/2014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85A130-DBC1-48FC-9AAE-85C5E9E536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5942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theme" Target="../theme/theme7.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8.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F767CC-B23B-4471-9841-CF6C6B5EEBE2}" type="datetimeFigureOut">
              <a:rPr lang="en-US" smtClean="0"/>
              <a:t>9/13/2014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85A130-DBC1-48FC-9AAE-85C5E9E536FE}" type="slidenum">
              <a:rPr lang="en-US" smtClean="0"/>
              <a:t>‹#›</a:t>
            </a:fld>
            <a:endParaRPr lang="en-US"/>
          </a:p>
        </p:txBody>
      </p:sp>
    </p:spTree>
    <p:extLst>
      <p:ext uri="{BB962C8B-B14F-4D97-AF65-F5344CB8AC3E}">
        <p14:creationId xmlns:p14="http://schemas.microsoft.com/office/powerpoint/2010/main" val="39158729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fontAlgn="base">
              <a:spcBef>
                <a:spcPct val="0"/>
              </a:spcBef>
              <a:spcAft>
                <a:spcPct val="0"/>
              </a:spcAft>
              <a:defRPr/>
            </a:pPr>
            <a:fld id="{53B1E5B9-B2DD-4A4F-B772-8F3D5FD25BC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80209880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F030656B-2427-4B96-A956-7E657C11A6D2}"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70587206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C32957F2-AB98-4829-A430-0108953E119B}" type="datetimeFigureOut">
              <a:rPr lang="en-US"/>
              <a:pPr>
                <a:defRPr/>
              </a:pPr>
              <a:t>9/7/2014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EF48AF58-0357-43B9-82D7-A3F4898FCA83}" type="slidenum">
              <a:rPr lang="en-US"/>
              <a:pPr>
                <a:defRPr/>
              </a:pPr>
              <a:t>‹#›</a:t>
            </a:fld>
            <a:endParaRPr lang="en-US"/>
          </a:p>
        </p:txBody>
      </p:sp>
    </p:spTree>
    <p:extLst>
      <p:ext uri="{BB962C8B-B14F-4D97-AF65-F5344CB8AC3E}">
        <p14:creationId xmlns:p14="http://schemas.microsoft.com/office/powerpoint/2010/main" val="408705699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fontAlgn="base">
              <a:spcBef>
                <a:spcPct val="0"/>
              </a:spcBef>
              <a:spcAft>
                <a:spcPct val="0"/>
              </a:spcAft>
              <a:defRPr/>
            </a:pPr>
            <a:fld id="{3D22583C-CF72-4775-9036-F110A89183D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4085931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Arial" charset="0"/>
              </a:defRPr>
            </a:lvl1pPr>
          </a:lstStyle>
          <a:p>
            <a:pPr fontAlgn="base">
              <a:spcBef>
                <a:spcPct val="0"/>
              </a:spcBef>
              <a:spcAft>
                <a:spcPct val="0"/>
              </a:spcAft>
              <a:defRPr/>
            </a:pPr>
            <a:fld id="{81121F93-9824-4AC5-BCA2-3D43392B1C12}"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60173315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DB8CB44-EA5B-46DA-A15B-9729A54D5F31}"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16624756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F767CC-B23B-4471-9841-CF6C6B5EEBE2}" type="datetimeFigureOut">
              <a:rPr lang="en-US" smtClean="0">
                <a:solidFill>
                  <a:prstClr val="black">
                    <a:tint val="75000"/>
                  </a:prstClr>
                </a:solidFill>
              </a:rPr>
              <a:pPr/>
              <a:t>9/15/2014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85A130-DBC1-48FC-9AAE-85C5E9E536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086659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51.xml"/></Relationships>
</file>

<file path=ppt/slides/_rels/slide101.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51.xml"/></Relationships>
</file>

<file path=ppt/slides/_rels/slide10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51.xml"/></Relationships>
</file>

<file path=ppt/slides/_rels/slide10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50.xml"/></Relationships>
</file>

<file path=ppt/slides/_rels/slide104.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51.xml"/></Relationships>
</file>

<file path=ppt/slides/_rels/slide10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51.xml"/></Relationships>
</file>

<file path=ppt/slides/_rels/slide10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51.xml"/></Relationships>
</file>

<file path=ppt/slides/_rels/slide10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51.xml"/><Relationship Id="rId4" Type="http://schemas.openxmlformats.org/officeDocument/2006/relationships/image" Target="../media/image164.png"/></Relationships>
</file>

<file path=ppt/slides/_rels/slide10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3.png"/><Relationship Id="rId1" Type="http://schemas.openxmlformats.org/officeDocument/2006/relationships/slideLayout" Target="../slideLayouts/slideLayout62.xml"/></Relationships>
</file>

<file path=ppt/slides/_rels/slide10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50.xml"/></Relationships>
</file>

<file path=ppt/slides/_rels/slide111.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50.xml"/></Relationships>
</file>

<file path=ppt/slides/_rels/slide112.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50.xml"/></Relationships>
</file>

<file path=ppt/slides/_rels/slide113.xml.rels><?xml version="1.0" encoding="UTF-8" standalone="yes"?>
<Relationships xmlns="http://schemas.openxmlformats.org/package/2006/relationships"><Relationship Id="rId2" Type="http://schemas.openxmlformats.org/officeDocument/2006/relationships/image" Target="../media/image168.gif"/><Relationship Id="rId1" Type="http://schemas.openxmlformats.org/officeDocument/2006/relationships/slideLayout" Target="../slideLayouts/slideLayout50.xml"/></Relationships>
</file>

<file path=ppt/slides/_rels/slide11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50.xml"/></Relationships>
</file>

<file path=ppt/slides/_rels/slide115.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5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88.png"/><Relationship Id="rId1" Type="http://schemas.openxmlformats.org/officeDocument/2006/relationships/slideLayout" Target="../slideLayouts/slideLayout12.xml"/><Relationship Id="rId5" Type="http://schemas.openxmlformats.org/officeDocument/2006/relationships/image" Target="../media/image87.png"/><Relationship Id="rId4" Type="http://schemas.openxmlformats.org/officeDocument/2006/relationships/image" Target="../media/image172.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13.xml"/><Relationship Id="rId4" Type="http://schemas.openxmlformats.org/officeDocument/2006/relationships/image" Target="../media/image177.png"/></Relationships>
</file>

<file path=ppt/slides/_rels/slide13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slideLayout" Target="../slideLayouts/slideLayout13.xml"/><Relationship Id="rId1" Type="http://schemas.openxmlformats.org/officeDocument/2006/relationships/video" Target="file:///C:\Users\JMHolton\Desktop\James_Holton\movies\resolution.mpeg" TargetMode="External"/></Relationships>
</file>

<file path=ppt/slides/_rels/slide13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slideLayout" Target="../slideLayouts/slideLayout13.xml"/><Relationship Id="rId1" Type="http://schemas.openxmlformats.org/officeDocument/2006/relationships/video" Target="file:///C:\Users\JMHolton\Desktop\James_Holton\movies\lo_cut.mpeg" TargetMode="External"/></Relationships>
</file>

<file path=ppt/slides/_rels/slide13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slideLayout" Target="../slideLayouts/slideLayout13.xml"/><Relationship Id="rId1" Type="http://schemas.openxmlformats.org/officeDocument/2006/relationships/video" Target="file:///C:\Users\JMHolton\Desktop\James_Holton\movies\rfactor.mpeg" TargetMode="External"/></Relationships>
</file>

<file path=ppt/slides/_rels/slide13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slideLayout" Target="../slideLayouts/slideLayout13.xml"/><Relationship Id="rId1" Type="http://schemas.openxmlformats.org/officeDocument/2006/relationships/video" Target="file:///C:\Users\JMHolton\Desktop\James_Holton\movies\dephase.mpeg"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slideLayout" Target="../slideLayouts/slideLayout13.xml"/><Relationship Id="rId1" Type="http://schemas.openxmlformats.org/officeDocument/2006/relationships/video" Target="file:///C:\Users\JMHolton\Desktop\James_Holton\movies\overload.mpe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slideLayout" Target="../slideLayouts/slideLayout13.xml"/><Relationship Id="rId1" Type="http://schemas.openxmlformats.org/officeDocument/2006/relationships/video" Target="file:///C:\Users\JMHolton\Desktop\James_Holton\movies\osc.mpeg" TargetMode="External"/></Relationships>
</file>

<file path=ppt/slides/_rels/slide14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slideLayout" Target="../slideLayouts/slideLayout13.xml"/><Relationship Id="rId1" Type="http://schemas.openxmlformats.org/officeDocument/2006/relationships/video" Target="file:///C:\Users\JMHolton\Desktop\James_Holton\movies\completeness.mpeg"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slideLayout" Target="../slideLayouts/slideLayout13.xml"/><Relationship Id="rId1" Type="http://schemas.openxmlformats.org/officeDocument/2006/relationships/video" Target="file:///C:\Users\JMHolton\Desktop\James_Holton\movies\refinement.mpeg" TargetMode="Externa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51.xml"/></Relationships>
</file>

<file path=ppt/slides/_rels/slide145.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51.xml"/></Relationships>
</file>

<file path=ppt/slides/_rels/slide146.xml.rels><?xml version="1.0" encoding="UTF-8" standalone="yes"?>
<Relationships xmlns="http://schemas.openxmlformats.org/package/2006/relationships"><Relationship Id="rId2" Type="http://schemas.openxmlformats.org/officeDocument/2006/relationships/image" Target="../media/image195.gif"/><Relationship Id="rId1" Type="http://schemas.openxmlformats.org/officeDocument/2006/relationships/slideLayout" Target="../slideLayouts/slideLayout5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8.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8.xml"/><Relationship Id="rId1" Type="http://schemas.openxmlformats.org/officeDocument/2006/relationships/slideLayout" Target="../slideLayouts/slideLayout90.xml"/><Relationship Id="rId6" Type="http://schemas.openxmlformats.org/officeDocument/2006/relationships/image" Target="../media/image8.png"/><Relationship Id="rId5" Type="http://schemas.openxmlformats.org/officeDocument/2006/relationships/image" Target="../media/image198.png"/><Relationship Id="rId4" Type="http://schemas.openxmlformats.org/officeDocument/2006/relationships/image" Target="../media/image197.png"/></Relationships>
</file>

<file path=ppt/slides/_rels/slide14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9.xml"/><Relationship Id="rId1" Type="http://schemas.openxmlformats.org/officeDocument/2006/relationships/slideLayout" Target="../slideLayouts/slideLayout90.xml"/><Relationship Id="rId5" Type="http://schemas.openxmlformats.org/officeDocument/2006/relationships/image" Target="../media/image8.png"/><Relationship Id="rId4" Type="http://schemas.openxmlformats.org/officeDocument/2006/relationships/image" Target="../media/image198.png"/></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0.xml"/><Relationship Id="rId1" Type="http://schemas.openxmlformats.org/officeDocument/2006/relationships/slideLayout" Target="../slideLayouts/slideLayout90.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0.xml"/></Relationships>
</file>

<file path=ppt/slides/_rels/slide152.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2.xml"/><Relationship Id="rId1" Type="http://schemas.openxmlformats.org/officeDocument/2006/relationships/slideLayout" Target="../slideLayouts/slideLayout90.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0.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0.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0.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0.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0.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0.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0.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20.xml"/><Relationship Id="rId1" Type="http://schemas.openxmlformats.org/officeDocument/2006/relationships/slideLayout" Target="../slideLayouts/slideLayout90.xml"/><Relationship Id="rId5" Type="http://schemas.openxmlformats.org/officeDocument/2006/relationships/image" Target="../media/image8.png"/><Relationship Id="rId4" Type="http://schemas.openxmlformats.org/officeDocument/2006/relationships/image" Target="../media/image198.png"/></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0.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0.xml"/></Relationships>
</file>

<file path=ppt/slides/_rels/slide16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3.xml"/><Relationship Id="rId1" Type="http://schemas.openxmlformats.org/officeDocument/2006/relationships/slideLayout" Target="../slideLayouts/slideLayout90.xml"/><Relationship Id="rId5" Type="http://schemas.openxmlformats.org/officeDocument/2006/relationships/image" Target="../media/image8.png"/><Relationship Id="rId4" Type="http://schemas.openxmlformats.org/officeDocument/2006/relationships/image" Target="../media/image198.png"/></Relationships>
</file>

<file path=ppt/slides/_rels/slide16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4.xml"/><Relationship Id="rId1" Type="http://schemas.openxmlformats.org/officeDocument/2006/relationships/slideLayout" Target="../slideLayouts/slideLayout90.xml"/><Relationship Id="rId5" Type="http://schemas.openxmlformats.org/officeDocument/2006/relationships/image" Target="../media/image8.png"/><Relationship Id="rId4" Type="http://schemas.openxmlformats.org/officeDocument/2006/relationships/image" Target="../media/image198.png"/></Relationships>
</file>

<file path=ppt/slides/_rels/slide165.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100.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8.png"/><Relationship Id="rId2" Type="http://schemas.openxmlformats.org/officeDocument/2006/relationships/slideLayout" Target="../slideLayouts/slideLayout90.xml"/><Relationship Id="rId1" Type="http://schemas.openxmlformats.org/officeDocument/2006/relationships/vmlDrawing" Target="../drawings/vmlDrawing1.vml"/><Relationship Id="rId6" Type="http://schemas.openxmlformats.org/officeDocument/2006/relationships/image" Target="../media/image204.jpeg"/><Relationship Id="rId5" Type="http://schemas.openxmlformats.org/officeDocument/2006/relationships/image" Target="../media/image203.png"/><Relationship Id="rId4" Type="http://schemas.openxmlformats.org/officeDocument/2006/relationships/oleObject" Target="../embeddings/oleObject1.bin"/></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51.xml"/></Relationships>
</file>

<file path=ppt/slides/_rels/slide171.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51.xml"/></Relationships>
</file>

<file path=ppt/slides/_rels/slide172.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51.xml"/></Relationships>
</file>

<file path=ppt/slides/_rels/slide173.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51.xml"/></Relationships>
</file>

<file path=ppt/slides/_rels/slide174.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51.xml"/></Relationships>
</file>

<file path=ppt/slides/_rels/slide175.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51.xml"/></Relationships>
</file>

<file path=ppt/slides/_rels/slide176.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56.xml"/></Relationships>
</file>

<file path=ppt/slides/_rels/slide17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6.xml"/><Relationship Id="rId1" Type="http://schemas.openxmlformats.org/officeDocument/2006/relationships/slideLayout" Target="../slideLayouts/slideLayout56.xml"/><Relationship Id="rId4" Type="http://schemas.openxmlformats.org/officeDocument/2006/relationships/image" Target="../media/image111.png"/></Relationships>
</file>

<file path=ppt/slides/_rels/slide178.xml.rels><?xml version="1.0" encoding="UTF-8" standalone="yes"?>
<Relationships xmlns="http://schemas.openxmlformats.org/package/2006/relationships"><Relationship Id="rId3" Type="http://schemas.openxmlformats.org/officeDocument/2006/relationships/hyperlink" Target="http://www.newtakeoff.com/index.asp?PageAction=VIEWPROD&amp;ProdID=8044" TargetMode="External"/><Relationship Id="rId2" Type="http://schemas.openxmlformats.org/officeDocument/2006/relationships/notesSlide" Target="../notesSlides/notesSlide27.xml"/><Relationship Id="rId1" Type="http://schemas.openxmlformats.org/officeDocument/2006/relationships/slideLayout" Target="../slideLayouts/slideLayout56.xml"/><Relationship Id="rId4" Type="http://schemas.openxmlformats.org/officeDocument/2006/relationships/image" Target="../media/image112.jpe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Layout" Target="../slideLayouts/slideLayout13.xml"/><Relationship Id="rId1" Type="http://schemas.openxmlformats.org/officeDocument/2006/relationships/video" Target="file:///C:\Users\JMHolton\Desktop\James_Holton\xtallography_talks\movies\lyso_rotate.wmv" TargetMode="External"/></Relationships>
</file>

<file path=ppt/slides/_rels/slide181.xml.rels><?xml version="1.0" encoding="UTF-8" standalone="yes"?>
<Relationships xmlns="http://schemas.openxmlformats.org/package/2006/relationships"><Relationship Id="rId2" Type="http://schemas.openxmlformats.org/officeDocument/2006/relationships/image" Target="../media/image109.gif"/><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83.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12.xml"/></Relationships>
</file>

<file path=ppt/slides/_rels/slide18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3.xml"/><Relationship Id="rId1" Type="http://schemas.openxmlformats.org/officeDocument/2006/relationships/video" Target="file:///C:\Users\JMHolton\Desktop\James_Holton\movies\diffraction.mpeg" TargetMode="External"/><Relationship Id="rId5" Type="http://schemas.openxmlformats.org/officeDocument/2006/relationships/image" Target="../media/image8.png"/><Relationship Id="rId4" Type="http://schemas.openxmlformats.org/officeDocument/2006/relationships/image" Target="../media/image214.png"/></Relationships>
</file>

<file path=ppt/slides/_rels/slide186.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216.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9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96.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39.xml"/></Relationships>
</file>

<file path=ppt/slides/_rels/slide197.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5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99.xml.rels><?xml version="1.0" encoding="UTF-8" standalone="yes"?>
<Relationships xmlns="http://schemas.openxmlformats.org/package/2006/relationships"><Relationship Id="rId2" Type="http://schemas.openxmlformats.org/officeDocument/2006/relationships/image" Target="../media/image219.gif"/><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51.xml"/></Relationships>
</file>

<file path=ppt/slides/_rels/slide201.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51.xml"/></Relationships>
</file>

<file path=ppt/slides/_rels/slide202.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51.xml"/></Relationships>
</file>

<file path=ppt/slides/_rels/slide203.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slideLayout" Target="../slideLayouts/slideLayout51.xml"/><Relationship Id="rId1" Type="http://schemas.openxmlformats.org/officeDocument/2006/relationships/video" Target="file:///C:\Users\JMHolton\Desktop\James_Holton\ESG_talk\chomp.avi" TargetMode="External"/></Relationships>
</file>

<file path=ppt/slides/_rels/slide204.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51.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0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51.xml"/><Relationship Id="rId1" Type="http://schemas.openxmlformats.org/officeDocument/2006/relationships/vmlDrawing" Target="../drawings/vmlDrawing2.vml"/><Relationship Id="rId4" Type="http://schemas.openxmlformats.org/officeDocument/2006/relationships/image" Target="../media/image224.emf"/></Relationships>
</file>

<file path=ppt/slides/_rels/slide20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51.xml"/><Relationship Id="rId1" Type="http://schemas.openxmlformats.org/officeDocument/2006/relationships/vmlDrawing" Target="../drawings/vmlDrawing3.vml"/><Relationship Id="rId4" Type="http://schemas.openxmlformats.org/officeDocument/2006/relationships/image" Target="../media/image225.emf"/></Relationships>
</file>

<file path=ppt/slides/_rels/slide209.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11.xml.rels><?xml version="1.0" encoding="UTF-8" standalone="yes"?>
<Relationships xmlns="http://schemas.openxmlformats.org/package/2006/relationships"><Relationship Id="rId2" Type="http://schemas.openxmlformats.org/officeDocument/2006/relationships/image" Target="../media/image227.gif"/><Relationship Id="rId1" Type="http://schemas.openxmlformats.org/officeDocument/2006/relationships/slideLayout" Target="../slideLayouts/slideLayout51.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19.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51.xml"/></Relationships>
</file>

<file path=ppt/slides/_rels/slide221.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51.xml"/></Relationships>
</file>

<file path=ppt/slides/_rels/slide22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53.xml"/><Relationship Id="rId1" Type="http://schemas.openxmlformats.org/officeDocument/2006/relationships/vmlDrawing" Target="../drawings/vmlDrawing4.vml"/><Relationship Id="rId4" Type="http://schemas.openxmlformats.org/officeDocument/2006/relationships/image" Target="../media/image229.emf"/></Relationships>
</file>

<file path=ppt/slides/_rels/slide22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53.xml"/><Relationship Id="rId1" Type="http://schemas.openxmlformats.org/officeDocument/2006/relationships/vmlDrawing" Target="../drawings/vmlDrawing5.vml"/><Relationship Id="rId4" Type="http://schemas.openxmlformats.org/officeDocument/2006/relationships/image" Target="../media/image230.emf"/></Relationships>
</file>

<file path=ppt/slides/_rels/slide22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53.xml"/><Relationship Id="rId1" Type="http://schemas.openxmlformats.org/officeDocument/2006/relationships/vmlDrawing" Target="../drawings/vmlDrawing6.vml"/><Relationship Id="rId4" Type="http://schemas.openxmlformats.org/officeDocument/2006/relationships/image" Target="../media/image231.emf"/></Relationships>
</file>

<file path=ppt/slides/_rels/slide22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53.xml"/><Relationship Id="rId1" Type="http://schemas.openxmlformats.org/officeDocument/2006/relationships/vmlDrawing" Target="../drawings/vmlDrawing7.vml"/><Relationship Id="rId4" Type="http://schemas.openxmlformats.org/officeDocument/2006/relationships/image" Target="../media/image232.emf"/></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2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53.xml"/><Relationship Id="rId1" Type="http://schemas.openxmlformats.org/officeDocument/2006/relationships/vmlDrawing" Target="../drawings/vmlDrawing8.vml"/><Relationship Id="rId4" Type="http://schemas.openxmlformats.org/officeDocument/2006/relationships/image" Target="../media/image233.emf"/></Relationships>
</file>

<file path=ppt/slides/_rels/slide22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53.xml"/><Relationship Id="rId1" Type="http://schemas.openxmlformats.org/officeDocument/2006/relationships/vmlDrawing" Target="../drawings/vmlDrawing9.vml"/><Relationship Id="rId4" Type="http://schemas.openxmlformats.org/officeDocument/2006/relationships/image" Target="../media/image234.emf"/></Relationships>
</file>

<file path=ppt/slides/_rels/slide22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53.xml"/><Relationship Id="rId1" Type="http://schemas.openxmlformats.org/officeDocument/2006/relationships/vmlDrawing" Target="../drawings/vmlDrawing10.vml"/><Relationship Id="rId6" Type="http://schemas.openxmlformats.org/officeDocument/2006/relationships/image" Target="../media/image236.emf"/><Relationship Id="rId5" Type="http://schemas.openxmlformats.org/officeDocument/2006/relationships/oleObject" Target="../embeddings/oleObject11.bin"/><Relationship Id="rId4" Type="http://schemas.openxmlformats.org/officeDocument/2006/relationships/image" Target="../media/image235.emf"/></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53.xml"/><Relationship Id="rId1" Type="http://schemas.openxmlformats.org/officeDocument/2006/relationships/vmlDrawing" Target="../drawings/vmlDrawing11.vml"/><Relationship Id="rId6" Type="http://schemas.openxmlformats.org/officeDocument/2006/relationships/image" Target="../media/image238.emf"/><Relationship Id="rId5" Type="http://schemas.openxmlformats.org/officeDocument/2006/relationships/oleObject" Target="../embeddings/oleObject13.bin"/><Relationship Id="rId4" Type="http://schemas.openxmlformats.org/officeDocument/2006/relationships/image" Target="../media/image237.emf"/></Relationships>
</file>

<file path=ppt/slides/_rels/slide23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53.xml"/><Relationship Id="rId1" Type="http://schemas.openxmlformats.org/officeDocument/2006/relationships/vmlDrawing" Target="../drawings/vmlDrawing12.vml"/><Relationship Id="rId6" Type="http://schemas.openxmlformats.org/officeDocument/2006/relationships/image" Target="../media/image240.emf"/><Relationship Id="rId5" Type="http://schemas.openxmlformats.org/officeDocument/2006/relationships/oleObject" Target="../embeddings/oleObject15.bin"/><Relationship Id="rId4" Type="http://schemas.openxmlformats.org/officeDocument/2006/relationships/image" Target="../media/image239.emf"/></Relationships>
</file>

<file path=ppt/slides/_rels/slide232.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53.xml"/><Relationship Id="rId1" Type="http://schemas.openxmlformats.org/officeDocument/2006/relationships/vmlDrawing" Target="../drawings/vmlDrawing13.vml"/><Relationship Id="rId6" Type="http://schemas.openxmlformats.org/officeDocument/2006/relationships/image" Target="../media/image242.emf"/><Relationship Id="rId5" Type="http://schemas.openxmlformats.org/officeDocument/2006/relationships/oleObject" Target="../embeddings/oleObject17.bin"/><Relationship Id="rId4" Type="http://schemas.openxmlformats.org/officeDocument/2006/relationships/image" Target="../media/image241.emf"/></Relationships>
</file>

<file path=ppt/slides/_rels/slide233.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53.xml"/><Relationship Id="rId1" Type="http://schemas.openxmlformats.org/officeDocument/2006/relationships/vmlDrawing" Target="../drawings/vmlDrawing14.vml"/><Relationship Id="rId6" Type="http://schemas.openxmlformats.org/officeDocument/2006/relationships/image" Target="../media/image244.emf"/><Relationship Id="rId5" Type="http://schemas.openxmlformats.org/officeDocument/2006/relationships/oleObject" Target="../embeddings/oleObject19.bin"/><Relationship Id="rId4" Type="http://schemas.openxmlformats.org/officeDocument/2006/relationships/image" Target="../media/image243.emf"/></Relationships>
</file>

<file path=ppt/slides/_rels/slide234.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53.xml"/><Relationship Id="rId1" Type="http://schemas.openxmlformats.org/officeDocument/2006/relationships/vmlDrawing" Target="../drawings/vmlDrawing15.vml"/><Relationship Id="rId6" Type="http://schemas.openxmlformats.org/officeDocument/2006/relationships/image" Target="../media/image246.emf"/><Relationship Id="rId5" Type="http://schemas.openxmlformats.org/officeDocument/2006/relationships/oleObject" Target="../embeddings/oleObject21.bin"/><Relationship Id="rId4" Type="http://schemas.openxmlformats.org/officeDocument/2006/relationships/image" Target="../media/image245.emf"/></Relationships>
</file>

<file path=ppt/slides/_rels/slide235.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53.xml"/><Relationship Id="rId1" Type="http://schemas.openxmlformats.org/officeDocument/2006/relationships/vmlDrawing" Target="../drawings/vmlDrawing16.vml"/><Relationship Id="rId6" Type="http://schemas.openxmlformats.org/officeDocument/2006/relationships/image" Target="../media/image248.emf"/><Relationship Id="rId5" Type="http://schemas.openxmlformats.org/officeDocument/2006/relationships/oleObject" Target="../embeddings/oleObject23.bin"/><Relationship Id="rId4" Type="http://schemas.openxmlformats.org/officeDocument/2006/relationships/image" Target="../media/image247.emf"/></Relationships>
</file>

<file path=ppt/slides/_rels/slide236.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53.xml"/><Relationship Id="rId1" Type="http://schemas.openxmlformats.org/officeDocument/2006/relationships/vmlDrawing" Target="../drawings/vmlDrawing17.vml"/><Relationship Id="rId6" Type="http://schemas.openxmlformats.org/officeDocument/2006/relationships/image" Target="../media/image250.emf"/><Relationship Id="rId5" Type="http://schemas.openxmlformats.org/officeDocument/2006/relationships/oleObject" Target="../embeddings/oleObject25.bin"/><Relationship Id="rId4" Type="http://schemas.openxmlformats.org/officeDocument/2006/relationships/image" Target="../media/image249.emf"/></Relationships>
</file>

<file path=ppt/slides/_rels/slide237.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53.xml"/><Relationship Id="rId1" Type="http://schemas.openxmlformats.org/officeDocument/2006/relationships/vmlDrawing" Target="../drawings/vmlDrawing18.vml"/><Relationship Id="rId4" Type="http://schemas.openxmlformats.org/officeDocument/2006/relationships/image" Target="../media/image251.emf"/></Relationships>
</file>

<file path=ppt/slides/_rels/slide238.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61.xml"/><Relationship Id="rId1" Type="http://schemas.openxmlformats.org/officeDocument/2006/relationships/vmlDrawing" Target="../drawings/vmlDrawing19.vml"/><Relationship Id="rId4" Type="http://schemas.openxmlformats.org/officeDocument/2006/relationships/image" Target="../media/image252.emf"/></Relationships>
</file>

<file path=ppt/slides/_rels/slide239.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61.xml"/><Relationship Id="rId1" Type="http://schemas.openxmlformats.org/officeDocument/2006/relationships/vmlDrawing" Target="../drawings/vmlDrawing20.vml"/><Relationship Id="rId4" Type="http://schemas.openxmlformats.org/officeDocument/2006/relationships/image" Target="../media/image253.emf"/></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61.xml"/><Relationship Id="rId1" Type="http://schemas.openxmlformats.org/officeDocument/2006/relationships/vmlDrawing" Target="../drawings/vmlDrawing21.vml"/><Relationship Id="rId4" Type="http://schemas.openxmlformats.org/officeDocument/2006/relationships/image" Target="../media/image254.emf"/></Relationships>
</file>

<file path=ppt/slides/_rels/slide241.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25.xml"/></Relationships>
</file>

<file path=ppt/slides/_rels/slide242.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25.xml"/></Relationships>
</file>

<file path=ppt/slides/_rels/slide243.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25.xml"/></Relationships>
</file>

<file path=ppt/slides/_rels/slide244.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25.xml"/></Relationships>
</file>

<file path=ppt/slides/_rels/slide2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246.xml.rels><?xml version="1.0" encoding="UTF-8" standalone="yes"?>
<Relationships xmlns="http://schemas.openxmlformats.org/package/2006/relationships"><Relationship Id="rId8" Type="http://schemas.openxmlformats.org/officeDocument/2006/relationships/image" Target="../media/image265.png"/><Relationship Id="rId3" Type="http://schemas.openxmlformats.org/officeDocument/2006/relationships/image" Target="../media/image260.png"/><Relationship Id="rId7" Type="http://schemas.openxmlformats.org/officeDocument/2006/relationships/image" Target="../media/image264.png"/><Relationship Id="rId2" Type="http://schemas.openxmlformats.org/officeDocument/2006/relationships/image" Target="../media/image259.wmf"/><Relationship Id="rId1" Type="http://schemas.openxmlformats.org/officeDocument/2006/relationships/slideLayout" Target="../slideLayouts/slideLayout25.xml"/><Relationship Id="rId6" Type="http://schemas.openxmlformats.org/officeDocument/2006/relationships/image" Target="../media/image263.png"/><Relationship Id="rId5" Type="http://schemas.openxmlformats.org/officeDocument/2006/relationships/image" Target="../media/image262.png"/><Relationship Id="rId4" Type="http://schemas.openxmlformats.org/officeDocument/2006/relationships/image" Target="../media/image261.png"/></Relationships>
</file>

<file path=ppt/slides/_rels/slide247.xml.rels><?xml version="1.0" encoding="UTF-8" standalone="yes"?>
<Relationships xmlns="http://schemas.openxmlformats.org/package/2006/relationships"><Relationship Id="rId3" Type="http://schemas.openxmlformats.org/officeDocument/2006/relationships/image" Target="../media/image267.png"/><Relationship Id="rId7" Type="http://schemas.openxmlformats.org/officeDocument/2006/relationships/image" Target="../media/image271.png"/><Relationship Id="rId2" Type="http://schemas.openxmlformats.org/officeDocument/2006/relationships/image" Target="../media/image266.png"/><Relationship Id="rId1" Type="http://schemas.openxmlformats.org/officeDocument/2006/relationships/slideLayout" Target="../slideLayouts/slideLayout25.xml"/><Relationship Id="rId6" Type="http://schemas.openxmlformats.org/officeDocument/2006/relationships/image" Target="../media/image270.png"/><Relationship Id="rId5" Type="http://schemas.openxmlformats.org/officeDocument/2006/relationships/image" Target="../media/image269.png"/><Relationship Id="rId4" Type="http://schemas.openxmlformats.org/officeDocument/2006/relationships/image" Target="../media/image268.png"/></Relationships>
</file>

<file path=ppt/slides/_rels/slide248.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25.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image" Target="../media/image273.png"/><Relationship Id="rId1" Type="http://schemas.openxmlformats.org/officeDocument/2006/relationships/slideLayout" Target="../slideLayouts/slideLayout25.xml"/></Relationships>
</file>

<file path=ppt/slides/_rels/slide251.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25.xml"/></Relationships>
</file>

<file path=ppt/slides/_rels/slide25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image" Target="../media/image50.png"/><Relationship Id="rId3" Type="http://schemas.openxmlformats.org/officeDocument/2006/relationships/image" Target="../media/image27.png"/><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png"/><Relationship Id="rId2" Type="http://schemas.openxmlformats.org/officeDocument/2006/relationships/image" Target="../media/image26.png"/><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12.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8.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png"/><Relationship Id="rId27"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6.png"/><Relationship Id="rId3" Type="http://schemas.openxmlformats.org/officeDocument/2006/relationships/image" Target="../media/image53.png"/><Relationship Id="rId21" Type="http://schemas.openxmlformats.org/officeDocument/2006/relationships/image" Target="../media/image71.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5.png"/><Relationship Id="rId2" Type="http://schemas.openxmlformats.org/officeDocument/2006/relationships/image" Target="../media/image52.png"/><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12.xml"/><Relationship Id="rId6" Type="http://schemas.openxmlformats.org/officeDocument/2006/relationships/image" Target="../media/image56.png"/><Relationship Id="rId11" Type="http://schemas.openxmlformats.org/officeDocument/2006/relationships/image" Target="../media/image61.png"/><Relationship Id="rId24" Type="http://schemas.openxmlformats.org/officeDocument/2006/relationships/image" Target="../media/image74.png"/><Relationship Id="rId5" Type="http://schemas.openxmlformats.org/officeDocument/2006/relationships/image" Target="../media/image55.png"/><Relationship Id="rId15" Type="http://schemas.openxmlformats.org/officeDocument/2006/relationships/image" Target="../media/image65.png"/><Relationship Id="rId23" Type="http://schemas.openxmlformats.org/officeDocument/2006/relationships/image" Target="../media/image73.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77.png"/></Relationships>
</file>

<file path=ppt/slides/_rels/slide6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12.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6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image" Target="../media/image89.png"/><Relationship Id="rId1" Type="http://schemas.openxmlformats.org/officeDocument/2006/relationships/slideLayout" Target="../slideLayouts/slideLayout12.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2.xml"/><Relationship Id="rId5" Type="http://schemas.openxmlformats.org/officeDocument/2006/relationships/image" Target="../media/image103.png"/><Relationship Id="rId4" Type="http://schemas.openxmlformats.org/officeDocument/2006/relationships/image" Target="../media/image102.png"/></Relationships>
</file>

<file path=ppt/slides/_rels/slide66.xml.rels><?xml version="1.0" encoding="UTF-8" standalone="yes"?>
<Relationships xmlns="http://schemas.openxmlformats.org/package/2006/relationships"><Relationship Id="rId2" Type="http://schemas.openxmlformats.org/officeDocument/2006/relationships/image" Target="../media/image104.gif"/><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06.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Layout" Target="../slideLayouts/slideLayout13.xml"/><Relationship Id="rId1" Type="http://schemas.openxmlformats.org/officeDocument/2006/relationships/video" Target="file:///C:\Users\JMHolton\Desktop\James_Holton\xtallography_talks\movies\lyso_rotate.wmv"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109.gif"/><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11.png"/></Relationships>
</file>

<file path=ppt/slides/_rels/slide73.xml.rels><?xml version="1.0" encoding="UTF-8" standalone="yes"?>
<Relationships xmlns="http://schemas.openxmlformats.org/package/2006/relationships"><Relationship Id="rId3" Type="http://schemas.openxmlformats.org/officeDocument/2006/relationships/hyperlink" Target="http://www.newtakeoff.com/index.asp?PageAction=VIEWPROD&amp;ProdID=8044" TargetMode="External"/><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12.jpeg"/></Relationships>
</file>

<file path=ppt/slides/_rels/slide74.xml.rels><?xml version="1.0" encoding="UTF-8" standalone="yes"?>
<Relationships xmlns="http://schemas.openxmlformats.org/package/2006/relationships"><Relationship Id="rId2" Type="http://schemas.openxmlformats.org/officeDocument/2006/relationships/image" Target="../media/image113.gif"/><Relationship Id="rId1" Type="http://schemas.openxmlformats.org/officeDocument/2006/relationships/slideLayout" Target="../slideLayouts/slideLayout51.xml"/></Relationships>
</file>

<file path=ppt/slides/_rels/slide7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1.xml"/></Relationships>
</file>

<file path=ppt/slides/_rels/slide7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1.xml"/></Relationships>
</file>

<file path=ppt/slides/_rels/slide7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51.xml"/></Relationships>
</file>

<file path=ppt/slides/_rels/slide7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1.xml"/></Relationships>
</file>

<file path=ppt/slides/_rels/slide8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51.xml"/></Relationships>
</file>

<file path=ppt/slides/_rels/slide8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51.xml"/></Relationships>
</file>

<file path=ppt/slides/_rels/slide83.xml.rels><?xml version="1.0" encoding="UTF-8" standalone="yes"?>
<Relationships xmlns="http://schemas.openxmlformats.org/package/2006/relationships"><Relationship Id="rId2" Type="http://schemas.openxmlformats.org/officeDocument/2006/relationships/image" Target="../media/image122.gif"/><Relationship Id="rId1" Type="http://schemas.openxmlformats.org/officeDocument/2006/relationships/slideLayout" Target="../slideLayouts/slideLayout51.xml"/></Relationships>
</file>

<file path=ppt/slides/_rels/slide84.xml.rels><?xml version="1.0" encoding="UTF-8" standalone="yes"?>
<Relationships xmlns="http://schemas.openxmlformats.org/package/2006/relationships"><Relationship Id="rId2" Type="http://schemas.openxmlformats.org/officeDocument/2006/relationships/image" Target="../media/image123.gif"/><Relationship Id="rId1" Type="http://schemas.openxmlformats.org/officeDocument/2006/relationships/slideLayout" Target="../slideLayouts/slideLayout51.xml"/></Relationships>
</file>

<file path=ppt/slides/_rels/slide8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51.xml"/></Relationships>
</file>

<file path=ppt/slides/_rels/slide86.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png"/><Relationship Id="rId17" Type="http://schemas.openxmlformats.org/officeDocument/2006/relationships/image" Target="../media/image140.png"/><Relationship Id="rId2" Type="http://schemas.openxmlformats.org/officeDocument/2006/relationships/image" Target="../media/image125.png"/><Relationship Id="rId16" Type="http://schemas.openxmlformats.org/officeDocument/2006/relationships/image" Target="../media/image139.png"/><Relationship Id="rId1" Type="http://schemas.openxmlformats.org/officeDocument/2006/relationships/slideLayout" Target="../slideLayouts/slideLayout51.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5" Type="http://schemas.openxmlformats.org/officeDocument/2006/relationships/image" Target="../media/image13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 Id="rId14" Type="http://schemas.openxmlformats.org/officeDocument/2006/relationships/image" Target="../media/image13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50.xml"/></Relationships>
</file>

<file path=ppt/slides/_rels/slide8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50.xml"/></Relationships>
</file>

<file path=ppt/slides/_rels/slide9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50.xml"/></Relationships>
</file>

<file path=ppt/slides/_rels/slide9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50.xml"/></Relationships>
</file>

<file path=ppt/slides/_rels/slide9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50.xml"/><Relationship Id="rId4" Type="http://schemas.openxmlformats.org/officeDocument/2006/relationships/image" Target="../media/image147.png"/></Relationships>
</file>

<file path=ppt/slides/_rels/slide9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50.xml"/></Relationships>
</file>

<file path=ppt/slides/_rels/slide9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50.xml"/></Relationships>
</file>

<file path=ppt/slides/_rels/slide96.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50.xml"/></Relationships>
</file>

<file path=ppt/slides/_rels/slide9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50.xml"/></Relationships>
</file>

<file path=ppt/slides/_rels/slide9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50.xml"/><Relationship Id="rId4" Type="http://schemas.openxmlformats.org/officeDocument/2006/relationships/image" Target="../media/image154.png"/></Relationships>
</file>

<file path=ppt/slides/_rels/slide99.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sz="3200" dirty="0" smtClean="0"/>
              <a:t>Anything is possible … with the right tools.</a:t>
            </a:r>
          </a:p>
        </p:txBody>
      </p:sp>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524000"/>
            <a:ext cx="7542213" cy="502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12665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0" name="Picture 10" descr="pin_collection_edit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638" y="155575"/>
            <a:ext cx="9948863" cy="7461250"/>
          </a:xfrm>
          <a:prstGeom prst="rect">
            <a:avLst/>
          </a:prstGeom>
          <a:noFill/>
          <a:extLst>
            <a:ext uri="{909E8E84-426E-40DD-AFC4-6F175D3DCCD1}">
              <a14:hiddenFill xmlns:a14="http://schemas.microsoft.com/office/drawing/2010/main">
                <a:solidFill>
                  <a:srgbClr val="FFFFFF"/>
                </a:solidFill>
              </a14:hiddenFill>
            </a:ext>
          </a:extLst>
        </p:spPr>
      </p:pic>
      <p:sp>
        <p:nvSpPr>
          <p:cNvPr id="30724" name="Rectangle 4"/>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5" name="Rectangle 5"/>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6" name="Rectangle 6"/>
          <p:cNvSpPr>
            <a:spLocks noGrp="1" noChangeArrowheads="1"/>
          </p:cNvSpPr>
          <p:nvPr>
            <p:ph type="title"/>
          </p:nvPr>
        </p:nvSpPr>
        <p:spPr>
          <a:xfrm>
            <a:off x="457200" y="-207963"/>
            <a:ext cx="8229600" cy="1143001"/>
          </a:xfrm>
        </p:spPr>
        <p:txBody>
          <a:bodyPr/>
          <a:lstStyle/>
          <a:p>
            <a:r>
              <a:rPr lang="en-US" altLang="en-US" sz="3600"/>
              <a:t>you must choose, but choose wisely!</a:t>
            </a:r>
          </a:p>
        </p:txBody>
      </p:sp>
      <p:sp>
        <p:nvSpPr>
          <p:cNvPr id="30731" name="Text Box 11"/>
          <p:cNvSpPr txBox="1">
            <a:spLocks noChangeArrowheads="1"/>
          </p:cNvSpPr>
          <p:nvPr/>
        </p:nvSpPr>
        <p:spPr bwMode="auto">
          <a:xfrm>
            <a:off x="1398588" y="1133475"/>
            <a:ext cx="958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Caltech</a:t>
            </a:r>
          </a:p>
        </p:txBody>
      </p:sp>
      <p:sp>
        <p:nvSpPr>
          <p:cNvPr id="30732" name="Text Box 12"/>
          <p:cNvSpPr txBox="1">
            <a:spLocks noChangeArrowheads="1"/>
          </p:cNvSpPr>
          <p:nvPr/>
        </p:nvSpPr>
        <p:spPr bwMode="auto">
          <a:xfrm>
            <a:off x="5395913" y="1673225"/>
            <a:ext cx="78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SSRL</a:t>
            </a:r>
          </a:p>
        </p:txBody>
      </p:sp>
      <p:sp>
        <p:nvSpPr>
          <p:cNvPr id="30733" name="Text Box 13"/>
          <p:cNvSpPr txBox="1">
            <a:spLocks noChangeArrowheads="1"/>
          </p:cNvSpPr>
          <p:nvPr/>
        </p:nvSpPr>
        <p:spPr bwMode="auto">
          <a:xfrm>
            <a:off x="7253288" y="1663700"/>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Yale</a:t>
            </a:r>
          </a:p>
        </p:txBody>
      </p:sp>
      <p:sp>
        <p:nvSpPr>
          <p:cNvPr id="30734" name="Text Box 14"/>
          <p:cNvSpPr txBox="1">
            <a:spLocks noChangeArrowheads="1"/>
          </p:cNvSpPr>
          <p:nvPr/>
        </p:nvSpPr>
        <p:spPr bwMode="auto">
          <a:xfrm>
            <a:off x="1452563" y="6348413"/>
            <a:ext cx="86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Oxford</a:t>
            </a:r>
          </a:p>
        </p:txBody>
      </p:sp>
      <p:sp>
        <p:nvSpPr>
          <p:cNvPr id="30735" name="Text Box 15"/>
          <p:cNvSpPr txBox="1">
            <a:spLocks noChangeArrowheads="1"/>
          </p:cNvSpPr>
          <p:nvPr/>
        </p:nvSpPr>
        <p:spPr bwMode="auto">
          <a:xfrm>
            <a:off x="-61913" y="5322888"/>
            <a:ext cx="1073151"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SPring-8</a:t>
            </a:r>
          </a:p>
        </p:txBody>
      </p:sp>
      <p:sp>
        <p:nvSpPr>
          <p:cNvPr id="30736" name="Text Box 16"/>
          <p:cNvSpPr txBox="1">
            <a:spLocks noChangeArrowheads="1"/>
          </p:cNvSpPr>
          <p:nvPr/>
        </p:nvSpPr>
        <p:spPr bwMode="auto">
          <a:xfrm>
            <a:off x="3984625" y="6399213"/>
            <a:ext cx="86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SPINE</a:t>
            </a:r>
          </a:p>
        </p:txBody>
      </p:sp>
      <p:sp>
        <p:nvSpPr>
          <p:cNvPr id="30737" name="Text Box 17"/>
          <p:cNvSpPr txBox="1">
            <a:spLocks noChangeArrowheads="1"/>
          </p:cNvSpPr>
          <p:nvPr/>
        </p:nvSpPr>
        <p:spPr bwMode="auto">
          <a:xfrm>
            <a:off x="6565900" y="6464300"/>
            <a:ext cx="1492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MiTeGen RT</a:t>
            </a:r>
          </a:p>
        </p:txBody>
      </p:sp>
      <p:sp>
        <p:nvSpPr>
          <p:cNvPr id="30738" name="Text Box 18"/>
          <p:cNvSpPr txBox="1">
            <a:spLocks noChangeArrowheads="1"/>
          </p:cNvSpPr>
          <p:nvPr/>
        </p:nvSpPr>
        <p:spPr bwMode="auto">
          <a:xfrm>
            <a:off x="7221538" y="5238750"/>
            <a:ext cx="717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Syrrx</a:t>
            </a:r>
          </a:p>
        </p:txBody>
      </p:sp>
      <p:sp>
        <p:nvSpPr>
          <p:cNvPr id="30739" name="Text Box 19"/>
          <p:cNvSpPr txBox="1">
            <a:spLocks noChangeArrowheads="1"/>
          </p:cNvSpPr>
          <p:nvPr/>
        </p:nvSpPr>
        <p:spPr bwMode="auto">
          <a:xfrm>
            <a:off x="7950200" y="4327525"/>
            <a:ext cx="1403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H. magnetic</a:t>
            </a:r>
          </a:p>
        </p:txBody>
      </p:sp>
      <p:sp>
        <p:nvSpPr>
          <p:cNvPr id="30740" name="Text Box 20"/>
          <p:cNvSpPr txBox="1">
            <a:spLocks noChangeArrowheads="1"/>
          </p:cNvSpPr>
          <p:nvPr/>
        </p:nvSpPr>
        <p:spPr bwMode="auto">
          <a:xfrm>
            <a:off x="3681413" y="4441825"/>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H. hybrid</a:t>
            </a:r>
          </a:p>
        </p:txBody>
      </p:sp>
      <p:sp>
        <p:nvSpPr>
          <p:cNvPr id="30741" name="Text Box 21"/>
          <p:cNvSpPr txBox="1">
            <a:spLocks noChangeArrowheads="1"/>
          </p:cNvSpPr>
          <p:nvPr/>
        </p:nvSpPr>
        <p:spPr bwMode="auto">
          <a:xfrm>
            <a:off x="5300663" y="4392613"/>
            <a:ext cx="1174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H. copper</a:t>
            </a:r>
          </a:p>
        </p:txBody>
      </p:sp>
      <p:sp>
        <p:nvSpPr>
          <p:cNvPr id="30742" name="Text Box 22"/>
          <p:cNvSpPr txBox="1">
            <a:spLocks noChangeArrowheads="1"/>
          </p:cNvSpPr>
          <p:nvPr/>
        </p:nvSpPr>
        <p:spPr bwMode="auto">
          <a:xfrm>
            <a:off x="2978150" y="5132388"/>
            <a:ext cx="1504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H. screw cap</a:t>
            </a:r>
          </a:p>
        </p:txBody>
      </p:sp>
      <p:sp>
        <p:nvSpPr>
          <p:cNvPr id="30743" name="Text Box 23"/>
          <p:cNvSpPr txBox="1">
            <a:spLocks noChangeArrowheads="1"/>
          </p:cNvSpPr>
          <p:nvPr/>
        </p:nvSpPr>
        <p:spPr bwMode="auto">
          <a:xfrm>
            <a:off x="1389063" y="4259263"/>
            <a:ext cx="1225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H. colored</a:t>
            </a:r>
          </a:p>
        </p:txBody>
      </p:sp>
      <p:sp>
        <p:nvSpPr>
          <p:cNvPr id="30744" name="Text Box 24"/>
          <p:cNvSpPr txBox="1">
            <a:spLocks noChangeArrowheads="1"/>
          </p:cNvSpPr>
          <p:nvPr/>
        </p:nvSpPr>
        <p:spPr bwMode="auto">
          <a:xfrm>
            <a:off x="1928813" y="3282950"/>
            <a:ext cx="220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Hampton screw cap</a:t>
            </a:r>
          </a:p>
        </p:txBody>
      </p:sp>
      <p:sp>
        <p:nvSpPr>
          <p:cNvPr id="30745" name="Text Box 25"/>
          <p:cNvSpPr txBox="1">
            <a:spLocks noChangeArrowheads="1"/>
          </p:cNvSpPr>
          <p:nvPr/>
        </p:nvSpPr>
        <p:spPr bwMode="auto">
          <a:xfrm>
            <a:off x="6067425" y="3335338"/>
            <a:ext cx="2203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Hampton magnetic</a:t>
            </a:r>
          </a:p>
        </p:txBody>
      </p:sp>
    </p:spTree>
    <p:extLst>
      <p:ext uri="{BB962C8B-B14F-4D97-AF65-F5344CB8AC3E}">
        <p14:creationId xmlns:p14="http://schemas.microsoft.com/office/powerpoint/2010/main" val="203723994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157288"/>
            <a:ext cx="8137525" cy="471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5" name="Title 1"/>
          <p:cNvSpPr>
            <a:spLocks noGrp="1"/>
          </p:cNvSpPr>
          <p:nvPr>
            <p:ph type="title"/>
          </p:nvPr>
        </p:nvSpPr>
        <p:spPr>
          <a:xfrm>
            <a:off x="430213" y="0"/>
            <a:ext cx="8229600" cy="1143000"/>
          </a:xfrm>
        </p:spPr>
        <p:txBody>
          <a:bodyPr/>
          <a:lstStyle/>
          <a:p>
            <a:pPr eaLnBrk="1" hangingPunct="1"/>
            <a:r>
              <a:rPr lang="en-US" altLang="en-US" smtClean="0"/>
              <a:t>MD-predicted water structure</a:t>
            </a:r>
          </a:p>
        </p:txBody>
      </p:sp>
      <p:sp>
        <p:nvSpPr>
          <p:cNvPr id="54276" name="TextBox 3"/>
          <p:cNvSpPr txBox="1">
            <a:spLocks noChangeArrowheads="1"/>
          </p:cNvSpPr>
          <p:nvPr/>
        </p:nvSpPr>
        <p:spPr bwMode="auto">
          <a:xfrm>
            <a:off x="0" y="4579938"/>
            <a:ext cx="15557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2400">
                <a:solidFill>
                  <a:srgbClr val="000000"/>
                </a:solidFill>
                <a:cs typeface="Arial" pitchFamily="34" charset="0"/>
              </a:rPr>
              <a:t>Simulated</a:t>
            </a:r>
          </a:p>
          <a:p>
            <a:pPr algn="ctr" eaLnBrk="1" fontAlgn="base" hangingPunct="1">
              <a:spcBef>
                <a:spcPct val="0"/>
              </a:spcBef>
              <a:spcAft>
                <a:spcPct val="0"/>
              </a:spcAft>
              <a:buFontTx/>
              <a:buNone/>
            </a:pPr>
            <a:r>
              <a:rPr lang="en-US" altLang="en-US" sz="2400">
                <a:solidFill>
                  <a:srgbClr val="000000"/>
                </a:solidFill>
                <a:cs typeface="Arial" pitchFamily="34" charset="0"/>
              </a:rPr>
              <a:t>density</a:t>
            </a:r>
          </a:p>
        </p:txBody>
      </p:sp>
      <p:sp>
        <p:nvSpPr>
          <p:cNvPr id="54277" name="TextBox 5"/>
          <p:cNvSpPr txBox="1">
            <a:spLocks noChangeArrowheads="1"/>
          </p:cNvSpPr>
          <p:nvPr/>
        </p:nvSpPr>
        <p:spPr bwMode="auto">
          <a:xfrm>
            <a:off x="4249738" y="4764088"/>
            <a:ext cx="1587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2400">
                <a:solidFill>
                  <a:srgbClr val="000000"/>
                </a:solidFill>
                <a:cs typeface="Arial" pitchFamily="34" charset="0"/>
              </a:rPr>
              <a:t>2mF</a:t>
            </a:r>
            <a:r>
              <a:rPr lang="en-US" altLang="en-US" sz="2400" baseline="-25000">
                <a:solidFill>
                  <a:srgbClr val="000000"/>
                </a:solidFill>
                <a:cs typeface="Arial" pitchFamily="34" charset="0"/>
              </a:rPr>
              <a:t>o</a:t>
            </a:r>
            <a:r>
              <a:rPr lang="en-US" altLang="en-US" sz="2400">
                <a:solidFill>
                  <a:srgbClr val="000000"/>
                </a:solidFill>
                <a:cs typeface="Arial" pitchFamily="34" charset="0"/>
              </a:rPr>
              <a:t>-DF</a:t>
            </a:r>
            <a:r>
              <a:rPr lang="en-US" altLang="en-US" sz="2400" baseline="-25000">
                <a:solidFill>
                  <a:srgbClr val="000000"/>
                </a:solidFill>
                <a:cs typeface="Arial" pitchFamily="34" charset="0"/>
              </a:rPr>
              <a:t>c</a:t>
            </a:r>
          </a:p>
        </p:txBody>
      </p:sp>
      <p:sp>
        <p:nvSpPr>
          <p:cNvPr id="54278" name="TextBox 7"/>
          <p:cNvSpPr txBox="1">
            <a:spLocks noChangeArrowheads="1"/>
          </p:cNvSpPr>
          <p:nvPr/>
        </p:nvSpPr>
        <p:spPr bwMode="auto">
          <a:xfrm>
            <a:off x="0" y="6488113"/>
            <a:ext cx="46990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Janowski </a:t>
            </a:r>
            <a:r>
              <a:rPr lang="en-US" altLang="en-US" sz="1800" i="1">
                <a:solidFill>
                  <a:srgbClr val="000000"/>
                </a:solidFill>
                <a:cs typeface="Arial" pitchFamily="34" charset="0"/>
              </a:rPr>
              <a:t>et al </a:t>
            </a:r>
            <a:r>
              <a:rPr lang="en-US" altLang="en-US" sz="1800">
                <a:solidFill>
                  <a:srgbClr val="000000"/>
                </a:solidFill>
                <a:cs typeface="Arial" pitchFamily="34" charset="0"/>
              </a:rPr>
              <a:t>(2013) JACS </a:t>
            </a:r>
            <a:r>
              <a:rPr lang="en-US" altLang="en-US" sz="1800" b="1">
                <a:solidFill>
                  <a:srgbClr val="000000"/>
                </a:solidFill>
                <a:cs typeface="Arial" pitchFamily="34" charset="0"/>
              </a:rPr>
              <a:t>135</a:t>
            </a:r>
            <a:r>
              <a:rPr lang="en-US" altLang="en-US" sz="1800">
                <a:solidFill>
                  <a:srgbClr val="000000"/>
                </a:solidFill>
                <a:cs typeface="Arial" pitchFamily="34" charset="0"/>
              </a:rPr>
              <a:t>, 7938-7948</a:t>
            </a:r>
          </a:p>
        </p:txBody>
      </p:sp>
    </p:spTree>
    <p:extLst>
      <p:ext uri="{BB962C8B-B14F-4D97-AF65-F5344CB8AC3E}">
        <p14:creationId xmlns:p14="http://schemas.microsoft.com/office/powerpoint/2010/main" val="51352418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50925"/>
            <a:ext cx="9144000" cy="725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itle 1"/>
          <p:cNvSpPr>
            <a:spLocks noGrp="1"/>
          </p:cNvSpPr>
          <p:nvPr>
            <p:ph type="title"/>
          </p:nvPr>
        </p:nvSpPr>
        <p:spPr>
          <a:xfrm>
            <a:off x="430213" y="0"/>
            <a:ext cx="8229600" cy="1143000"/>
          </a:xfrm>
        </p:spPr>
        <p:txBody>
          <a:bodyPr/>
          <a:lstStyle/>
          <a:p>
            <a:pPr eaLnBrk="1" hangingPunct="1"/>
            <a:r>
              <a:rPr lang="en-US" altLang="en-US" smtClean="0"/>
              <a:t>MD-predicted Val rotamer</a:t>
            </a:r>
          </a:p>
        </p:txBody>
      </p:sp>
      <p:sp>
        <p:nvSpPr>
          <p:cNvPr id="55300" name="TextBox 7"/>
          <p:cNvSpPr txBox="1">
            <a:spLocks noChangeArrowheads="1"/>
          </p:cNvSpPr>
          <p:nvPr/>
        </p:nvSpPr>
        <p:spPr bwMode="auto">
          <a:xfrm>
            <a:off x="0" y="6488113"/>
            <a:ext cx="46990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Janowski </a:t>
            </a:r>
            <a:r>
              <a:rPr lang="en-US" altLang="en-US" sz="1800" i="1">
                <a:solidFill>
                  <a:srgbClr val="000000"/>
                </a:solidFill>
                <a:cs typeface="Arial" pitchFamily="34" charset="0"/>
              </a:rPr>
              <a:t>et al </a:t>
            </a:r>
            <a:r>
              <a:rPr lang="en-US" altLang="en-US" sz="1800">
                <a:solidFill>
                  <a:srgbClr val="000000"/>
                </a:solidFill>
                <a:cs typeface="Arial" pitchFamily="34" charset="0"/>
              </a:rPr>
              <a:t>(2013) JACS </a:t>
            </a:r>
            <a:r>
              <a:rPr lang="en-US" altLang="en-US" sz="1800" b="1">
                <a:solidFill>
                  <a:srgbClr val="000000"/>
                </a:solidFill>
                <a:cs typeface="Arial" pitchFamily="34" charset="0"/>
              </a:rPr>
              <a:t>135</a:t>
            </a:r>
            <a:r>
              <a:rPr lang="en-US" altLang="en-US" sz="1800">
                <a:solidFill>
                  <a:srgbClr val="000000"/>
                </a:solidFill>
                <a:cs typeface="Arial" pitchFamily="34" charset="0"/>
              </a:rPr>
              <a:t>, 7938-7948</a:t>
            </a:r>
          </a:p>
        </p:txBody>
      </p:sp>
    </p:spTree>
    <p:extLst>
      <p:ext uri="{BB962C8B-B14F-4D97-AF65-F5344CB8AC3E}">
        <p14:creationId xmlns:p14="http://schemas.microsoft.com/office/powerpoint/2010/main" val="409030211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430213" y="0"/>
            <a:ext cx="8229600" cy="1143000"/>
          </a:xfrm>
        </p:spPr>
        <p:txBody>
          <a:bodyPr/>
          <a:lstStyle/>
          <a:p>
            <a:pPr eaLnBrk="1" hangingPunct="1"/>
            <a:r>
              <a:rPr lang="en-US" altLang="en-US" smtClean="0"/>
              <a:t>MD-predicted Val rotamer</a:t>
            </a:r>
          </a:p>
        </p:txBody>
      </p:sp>
      <p:pic>
        <p:nvPicPr>
          <p:cNvPr id="56323" name="Picture 4"/>
          <p:cNvPicPr>
            <a:picLocks noChangeAspect="1"/>
          </p:cNvPicPr>
          <p:nvPr/>
        </p:nvPicPr>
        <p:blipFill>
          <a:blip r:embed="rId2">
            <a:extLst>
              <a:ext uri="{28A0092B-C50C-407E-A947-70E740481C1C}">
                <a14:useLocalDpi xmlns:a14="http://schemas.microsoft.com/office/drawing/2010/main" val="0"/>
              </a:ext>
            </a:extLst>
          </a:blip>
          <a:srcRect b="19684"/>
          <a:stretch>
            <a:fillRect/>
          </a:stretch>
        </p:blipFill>
        <p:spPr bwMode="auto">
          <a:xfrm>
            <a:off x="0" y="1050925"/>
            <a:ext cx="9113838" cy="580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42" name="Picture 2"/>
          <p:cNvPicPr>
            <a:picLocks noChangeAspect="1" noChangeArrowheads="1"/>
          </p:cNvPicPr>
          <p:nvPr/>
        </p:nvPicPr>
        <p:blipFill>
          <a:blip r:embed="rId3">
            <a:extLst>
              <a:ext uri="{28A0092B-C50C-407E-A947-70E740481C1C}">
                <a14:useLocalDpi xmlns:a14="http://schemas.microsoft.com/office/drawing/2010/main" val="0"/>
              </a:ext>
            </a:extLst>
          </a:blip>
          <a:srcRect l="51830" t="27734" r="13690" b="24611"/>
          <a:stretch>
            <a:fillRect/>
          </a:stretch>
        </p:blipFill>
        <p:spPr bwMode="auto">
          <a:xfrm>
            <a:off x="1628775" y="1179513"/>
            <a:ext cx="4486275" cy="348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le 6"/>
          <p:cNvGraphicFramePr>
            <a:graphicFrameLocks noGrp="1"/>
          </p:cNvGraphicFramePr>
          <p:nvPr/>
        </p:nvGraphicFramePr>
        <p:xfrm>
          <a:off x="6115050" y="5149850"/>
          <a:ext cx="2655888" cy="1119188"/>
        </p:xfrm>
        <a:graphic>
          <a:graphicData uri="http://schemas.openxmlformats.org/drawingml/2006/table">
            <a:tbl>
              <a:tblPr firstRow="1" bandRow="1">
                <a:tableStyleId>{5C22544A-7EE6-4342-B048-85BDC9FD1C3A}</a:tableStyleId>
              </a:tblPr>
              <a:tblGrid>
                <a:gridCol w="885296"/>
                <a:gridCol w="885296"/>
                <a:gridCol w="885296"/>
              </a:tblGrid>
              <a:tr h="377310">
                <a:tc>
                  <a:txBody>
                    <a:bodyPr/>
                    <a:lstStyle/>
                    <a:p>
                      <a:r>
                        <a:rPr lang="en-US" sz="1800" baseline="0" dirty="0" err="1" smtClean="0">
                          <a:solidFill>
                            <a:schemeClr val="tx1"/>
                          </a:solidFill>
                        </a:rPr>
                        <a:t>confs</a:t>
                      </a:r>
                      <a:endParaRPr lang="en-US" sz="1800" dirty="0">
                        <a:solidFill>
                          <a:schemeClr val="tx1"/>
                        </a:solidFill>
                      </a:endParaRPr>
                    </a:p>
                  </a:txBody>
                  <a:tcPr marL="91427" marR="91427" marT="45732" marB="45732"/>
                </a:tc>
                <a:tc>
                  <a:txBody>
                    <a:bodyPr/>
                    <a:lstStyle/>
                    <a:p>
                      <a:r>
                        <a:rPr lang="en-US" sz="1800" dirty="0" err="1" smtClean="0">
                          <a:solidFill>
                            <a:schemeClr val="tx1"/>
                          </a:solidFill>
                        </a:rPr>
                        <a:t>R</a:t>
                      </a:r>
                      <a:r>
                        <a:rPr lang="en-US" sz="1800" baseline="-25000" dirty="0" err="1" smtClean="0">
                          <a:solidFill>
                            <a:schemeClr val="tx1"/>
                          </a:solidFill>
                        </a:rPr>
                        <a:t>work</a:t>
                      </a:r>
                      <a:endParaRPr lang="en-US" sz="1800" baseline="-25000" dirty="0">
                        <a:solidFill>
                          <a:schemeClr val="tx1"/>
                        </a:solidFill>
                      </a:endParaRPr>
                    </a:p>
                  </a:txBody>
                  <a:tcPr marL="91427" marR="91427" marT="45732" marB="45732"/>
                </a:tc>
                <a:tc>
                  <a:txBody>
                    <a:bodyPr/>
                    <a:lstStyle/>
                    <a:p>
                      <a:r>
                        <a:rPr lang="en-US" sz="1800" dirty="0" err="1" smtClean="0">
                          <a:solidFill>
                            <a:schemeClr val="tx1"/>
                          </a:solidFill>
                        </a:rPr>
                        <a:t>R</a:t>
                      </a:r>
                      <a:r>
                        <a:rPr lang="en-US" sz="1800" baseline="-25000" dirty="0" err="1" smtClean="0">
                          <a:solidFill>
                            <a:schemeClr val="tx1"/>
                          </a:solidFill>
                        </a:rPr>
                        <a:t>free</a:t>
                      </a:r>
                      <a:endParaRPr lang="en-US" sz="1800" baseline="-25000" dirty="0">
                        <a:solidFill>
                          <a:schemeClr val="tx1"/>
                        </a:solidFill>
                      </a:endParaRPr>
                    </a:p>
                  </a:txBody>
                  <a:tcPr marL="91427" marR="91427" marT="45732" marB="45732"/>
                </a:tc>
              </a:tr>
              <a:tr h="370939">
                <a:tc>
                  <a:txBody>
                    <a:bodyPr/>
                    <a:lstStyle/>
                    <a:p>
                      <a:r>
                        <a:rPr lang="en-US" sz="1800" dirty="0" smtClean="0">
                          <a:solidFill>
                            <a:schemeClr val="tx1"/>
                          </a:solidFill>
                        </a:rPr>
                        <a:t>one</a:t>
                      </a:r>
                      <a:endParaRPr lang="en-US" sz="1800" dirty="0">
                        <a:solidFill>
                          <a:schemeClr val="tx1"/>
                        </a:solidFill>
                      </a:endParaRPr>
                    </a:p>
                  </a:txBody>
                  <a:tcPr marL="91427" marR="91427" marT="45732" marB="45732"/>
                </a:tc>
                <a:tc>
                  <a:txBody>
                    <a:bodyPr/>
                    <a:lstStyle/>
                    <a:p>
                      <a:r>
                        <a:rPr lang="en-US" sz="1800" dirty="0" smtClean="0">
                          <a:solidFill>
                            <a:schemeClr val="tx1"/>
                          </a:solidFill>
                        </a:rPr>
                        <a:t>4.11%</a:t>
                      </a:r>
                      <a:endParaRPr lang="en-US" sz="1800" dirty="0">
                        <a:solidFill>
                          <a:schemeClr val="tx1"/>
                        </a:solidFill>
                      </a:endParaRPr>
                    </a:p>
                  </a:txBody>
                  <a:tcPr marL="91427" marR="91427" marT="45732" marB="45732"/>
                </a:tc>
                <a:tc>
                  <a:txBody>
                    <a:bodyPr/>
                    <a:lstStyle/>
                    <a:p>
                      <a:r>
                        <a:rPr lang="en-US" sz="1800" dirty="0" smtClean="0">
                          <a:solidFill>
                            <a:schemeClr val="tx1"/>
                          </a:solidFill>
                        </a:rPr>
                        <a:t>5.84%</a:t>
                      </a:r>
                      <a:endParaRPr lang="en-US" sz="1800" dirty="0">
                        <a:solidFill>
                          <a:schemeClr val="tx1"/>
                        </a:solidFill>
                      </a:endParaRPr>
                    </a:p>
                  </a:txBody>
                  <a:tcPr marL="91427" marR="91427" marT="45732" marB="45732"/>
                </a:tc>
              </a:tr>
              <a:tr h="370939">
                <a:tc>
                  <a:txBody>
                    <a:bodyPr/>
                    <a:lstStyle/>
                    <a:p>
                      <a:r>
                        <a:rPr lang="en-US" sz="1800" dirty="0" smtClean="0">
                          <a:solidFill>
                            <a:schemeClr val="tx1"/>
                          </a:solidFill>
                        </a:rPr>
                        <a:t>A &amp; B</a:t>
                      </a:r>
                      <a:endParaRPr lang="en-US" sz="1800" dirty="0">
                        <a:solidFill>
                          <a:schemeClr val="tx1"/>
                        </a:solidFill>
                      </a:endParaRPr>
                    </a:p>
                  </a:txBody>
                  <a:tcPr marL="91427" marR="91427" marT="45732" marB="45732"/>
                </a:tc>
                <a:tc>
                  <a:txBody>
                    <a:bodyPr/>
                    <a:lstStyle/>
                    <a:p>
                      <a:r>
                        <a:rPr lang="en-US" sz="1800" dirty="0" smtClean="0">
                          <a:solidFill>
                            <a:schemeClr val="tx1"/>
                          </a:solidFill>
                        </a:rPr>
                        <a:t>3.89%</a:t>
                      </a:r>
                      <a:endParaRPr lang="en-US" sz="1800" dirty="0">
                        <a:solidFill>
                          <a:schemeClr val="tx1"/>
                        </a:solidFill>
                      </a:endParaRPr>
                    </a:p>
                  </a:txBody>
                  <a:tcPr marL="91427" marR="91427" marT="45732" marB="45732"/>
                </a:tc>
                <a:tc>
                  <a:txBody>
                    <a:bodyPr/>
                    <a:lstStyle/>
                    <a:p>
                      <a:r>
                        <a:rPr lang="en-US" sz="1800" dirty="0" smtClean="0">
                          <a:solidFill>
                            <a:schemeClr val="tx1"/>
                          </a:solidFill>
                        </a:rPr>
                        <a:t>5.53%</a:t>
                      </a:r>
                      <a:endParaRPr lang="en-US" sz="1800" dirty="0">
                        <a:solidFill>
                          <a:schemeClr val="tx1"/>
                        </a:solidFill>
                      </a:endParaRPr>
                    </a:p>
                  </a:txBody>
                  <a:tcPr marL="91427" marR="91427" marT="45732" marB="45732"/>
                </a:tc>
              </a:tr>
            </a:tbl>
          </a:graphicData>
        </a:graphic>
      </p:graphicFrame>
      <p:sp>
        <p:nvSpPr>
          <p:cNvPr id="56343" name="TextBox 7"/>
          <p:cNvSpPr txBox="1">
            <a:spLocks noChangeArrowheads="1"/>
          </p:cNvSpPr>
          <p:nvPr/>
        </p:nvSpPr>
        <p:spPr bwMode="auto">
          <a:xfrm>
            <a:off x="0" y="6488113"/>
            <a:ext cx="46990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Janowski </a:t>
            </a:r>
            <a:r>
              <a:rPr lang="en-US" altLang="en-US" sz="1800" i="1">
                <a:solidFill>
                  <a:srgbClr val="000000"/>
                </a:solidFill>
                <a:cs typeface="Arial" pitchFamily="34" charset="0"/>
              </a:rPr>
              <a:t>et al </a:t>
            </a:r>
            <a:r>
              <a:rPr lang="en-US" altLang="en-US" sz="1800">
                <a:solidFill>
                  <a:srgbClr val="000000"/>
                </a:solidFill>
                <a:cs typeface="Arial" pitchFamily="34" charset="0"/>
              </a:rPr>
              <a:t>(2013) JACS </a:t>
            </a:r>
            <a:r>
              <a:rPr lang="en-US" altLang="en-US" sz="1800" b="1">
                <a:solidFill>
                  <a:srgbClr val="000000"/>
                </a:solidFill>
                <a:cs typeface="Arial" pitchFamily="34" charset="0"/>
              </a:rPr>
              <a:t>135</a:t>
            </a:r>
            <a:r>
              <a:rPr lang="en-US" altLang="en-US" sz="1800">
                <a:solidFill>
                  <a:srgbClr val="000000"/>
                </a:solidFill>
                <a:cs typeface="Arial" pitchFamily="34" charset="0"/>
              </a:rPr>
              <a:t>, 7938-7948</a:t>
            </a:r>
          </a:p>
        </p:txBody>
      </p:sp>
    </p:spTree>
    <p:extLst>
      <p:ext uri="{BB962C8B-B14F-4D97-AF65-F5344CB8AC3E}">
        <p14:creationId xmlns:p14="http://schemas.microsoft.com/office/powerpoint/2010/main" val="27098921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270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6"/>
          <p:cNvPicPr>
            <a:picLocks noChangeAspect="1" noChangeArrowheads="1"/>
          </p:cNvPicPr>
          <p:nvPr/>
        </p:nvPicPr>
        <p:blipFill>
          <a:blip r:embed="rId2">
            <a:extLst>
              <a:ext uri="{28A0092B-C50C-407E-A947-70E740481C1C}">
                <a14:useLocalDpi xmlns:a14="http://schemas.microsoft.com/office/drawing/2010/main" val="0"/>
              </a:ext>
            </a:extLst>
          </a:blip>
          <a:srcRect l="16194" r="12502" b="5148"/>
          <a:stretch>
            <a:fillRect/>
          </a:stretch>
        </p:blipFill>
        <p:spPr bwMode="auto">
          <a:xfrm>
            <a:off x="1692275" y="336550"/>
            <a:ext cx="7451725" cy="652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79" name="Rectangle 5"/>
          <p:cNvSpPr>
            <a:spLocks noGrp="1" noChangeArrowheads="1"/>
          </p:cNvSpPr>
          <p:nvPr>
            <p:ph type="ctrTitle"/>
          </p:nvPr>
        </p:nvSpPr>
        <p:spPr>
          <a:xfrm>
            <a:off x="0" y="0"/>
            <a:ext cx="9144000" cy="708025"/>
          </a:xfrm>
          <a:extLst>
            <a:ext uri="{909E8E84-426E-40DD-AFC4-6F175D3DCCD1}">
              <a14:hiddenFill xmlns:a14="http://schemas.microsoft.com/office/drawing/2010/main">
                <a:solidFill>
                  <a:schemeClr val="tx1"/>
                </a:solidFill>
              </a14:hiddenFill>
            </a:ext>
          </a:extLst>
        </p:spPr>
        <p:txBody>
          <a:bodyPr/>
          <a:lstStyle/>
          <a:p>
            <a:pPr eaLnBrk="1" hangingPunct="1"/>
            <a:r>
              <a:rPr lang="en-US" altLang="en-US" sz="4000" smtClean="0">
                <a:solidFill>
                  <a:schemeClr val="tx1"/>
                </a:solidFill>
              </a:rPr>
              <a:t>Molecular Dynamics Simulation</a:t>
            </a:r>
          </a:p>
        </p:txBody>
      </p:sp>
      <p:sp>
        <p:nvSpPr>
          <p:cNvPr id="2" name="TextBox 1"/>
          <p:cNvSpPr txBox="1">
            <a:spLocks noChangeArrowheads="1"/>
          </p:cNvSpPr>
          <p:nvPr/>
        </p:nvSpPr>
        <p:spPr bwMode="auto">
          <a:xfrm>
            <a:off x="273050" y="3467100"/>
            <a:ext cx="2481263"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000" b="1">
                <a:solidFill>
                  <a:srgbClr val="000000"/>
                </a:solidFill>
                <a:cs typeface="Arial" pitchFamily="34" charset="0"/>
              </a:rPr>
              <a:t>1aho</a:t>
            </a:r>
            <a:r>
              <a:rPr lang="en-US" altLang="en-US" sz="1800">
                <a:solidFill>
                  <a:srgbClr val="000000"/>
                </a:solidFill>
                <a:cs typeface="Arial" pitchFamily="34" charset="0"/>
              </a:rPr>
              <a:t> </a:t>
            </a:r>
          </a:p>
          <a:p>
            <a:pPr eaLnBrk="1" fontAlgn="base" hangingPunct="1">
              <a:spcBef>
                <a:spcPct val="0"/>
              </a:spcBef>
              <a:spcAft>
                <a:spcPct val="0"/>
              </a:spcAft>
              <a:buFontTx/>
              <a:buNone/>
            </a:pPr>
            <a:r>
              <a:rPr lang="en-US" altLang="en-US" sz="1800">
                <a:solidFill>
                  <a:srgbClr val="000000"/>
                </a:solidFill>
                <a:cs typeface="Arial" pitchFamily="34" charset="0"/>
              </a:rPr>
              <a:t>Scorpion toxin</a:t>
            </a:r>
          </a:p>
          <a:p>
            <a:pPr eaLnBrk="1" fontAlgn="base" hangingPunct="1">
              <a:spcBef>
                <a:spcPct val="0"/>
              </a:spcBef>
              <a:spcAft>
                <a:spcPct val="0"/>
              </a:spcAft>
              <a:buFontTx/>
              <a:buNone/>
            </a:pPr>
            <a:endParaRPr lang="en-US" altLang="en-US" sz="1800">
              <a:solidFill>
                <a:srgbClr val="000000"/>
              </a:solidFill>
              <a:cs typeface="Arial" pitchFamily="34" charset="0"/>
            </a:endParaRPr>
          </a:p>
          <a:p>
            <a:pPr eaLnBrk="1" fontAlgn="base" hangingPunct="1">
              <a:spcBef>
                <a:spcPct val="0"/>
              </a:spcBef>
              <a:spcAft>
                <a:spcPct val="0"/>
              </a:spcAft>
              <a:buFontTx/>
              <a:buNone/>
            </a:pPr>
            <a:r>
              <a:rPr lang="en-US" altLang="en-US" sz="1800">
                <a:solidFill>
                  <a:srgbClr val="000000"/>
                </a:solidFill>
                <a:cs typeface="Arial" pitchFamily="34" charset="0"/>
              </a:rPr>
              <a:t>0.96 Å resolution</a:t>
            </a:r>
          </a:p>
          <a:p>
            <a:pPr eaLnBrk="1" fontAlgn="base" hangingPunct="1">
              <a:spcBef>
                <a:spcPct val="0"/>
              </a:spcBef>
              <a:spcAft>
                <a:spcPct val="0"/>
              </a:spcAft>
              <a:buFontTx/>
              <a:buNone/>
            </a:pPr>
            <a:r>
              <a:rPr lang="en-US" altLang="en-US" sz="1800">
                <a:solidFill>
                  <a:srgbClr val="000000"/>
                </a:solidFill>
                <a:cs typeface="Arial" pitchFamily="34" charset="0"/>
              </a:rPr>
              <a:t>64 residues</a:t>
            </a:r>
          </a:p>
          <a:p>
            <a:pPr eaLnBrk="1" fontAlgn="base" hangingPunct="1">
              <a:spcBef>
                <a:spcPct val="0"/>
              </a:spcBef>
              <a:spcAft>
                <a:spcPct val="0"/>
              </a:spcAft>
              <a:buFontTx/>
              <a:buNone/>
            </a:pPr>
            <a:r>
              <a:rPr lang="en-US" altLang="en-US" sz="1800">
                <a:solidFill>
                  <a:srgbClr val="000000"/>
                </a:solidFill>
                <a:cs typeface="Arial" pitchFamily="34" charset="0"/>
              </a:rPr>
              <a:t>Solvent: H</a:t>
            </a:r>
            <a:r>
              <a:rPr lang="en-US" altLang="en-US" sz="1800" baseline="-25000">
                <a:solidFill>
                  <a:srgbClr val="000000"/>
                </a:solidFill>
                <a:cs typeface="Arial" pitchFamily="34" charset="0"/>
              </a:rPr>
              <a:t>2</a:t>
            </a:r>
            <a:r>
              <a:rPr lang="en-US" altLang="en-US" sz="1800">
                <a:solidFill>
                  <a:srgbClr val="000000"/>
                </a:solidFill>
                <a:cs typeface="Arial" pitchFamily="34" charset="0"/>
              </a:rPr>
              <a:t>0 + acetate</a:t>
            </a:r>
          </a:p>
        </p:txBody>
      </p:sp>
      <p:sp>
        <p:nvSpPr>
          <p:cNvPr id="75781" name="Rectangle 2"/>
          <p:cNvSpPr>
            <a:spLocks noChangeArrowheads="1"/>
          </p:cNvSpPr>
          <p:nvPr/>
        </p:nvSpPr>
        <p:spPr bwMode="auto">
          <a:xfrm>
            <a:off x="3084513" y="6472238"/>
            <a:ext cx="6059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dirty="0" err="1">
                <a:solidFill>
                  <a:srgbClr val="000000"/>
                </a:solidFill>
                <a:cs typeface="Arial" pitchFamily="34" charset="0"/>
              </a:rPr>
              <a:t>Cerutti</a:t>
            </a:r>
            <a:r>
              <a:rPr lang="en-US" altLang="en-US" sz="1800" dirty="0">
                <a:solidFill>
                  <a:srgbClr val="000000"/>
                </a:solidFill>
                <a:cs typeface="Arial" pitchFamily="34" charset="0"/>
              </a:rPr>
              <a:t>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(2010).</a:t>
            </a:r>
            <a:r>
              <a:rPr lang="en-US" altLang="en-US" sz="1800" i="1" dirty="0">
                <a:solidFill>
                  <a:srgbClr val="000000"/>
                </a:solidFill>
                <a:cs typeface="Arial" pitchFamily="34" charset="0"/>
              </a:rPr>
              <a:t>J. Phys. Chem. B</a:t>
            </a:r>
            <a:r>
              <a:rPr lang="en-US" altLang="en-US" sz="1800" dirty="0">
                <a:solidFill>
                  <a:srgbClr val="000000"/>
                </a:solidFill>
                <a:cs typeface="Arial" pitchFamily="34" charset="0"/>
              </a:rPr>
              <a:t> </a:t>
            </a:r>
            <a:r>
              <a:rPr lang="en-US" altLang="en-US" sz="1800" b="1" dirty="0">
                <a:solidFill>
                  <a:srgbClr val="000000"/>
                </a:solidFill>
                <a:cs typeface="Arial" pitchFamily="34" charset="0"/>
              </a:rPr>
              <a:t>114</a:t>
            </a:r>
            <a:r>
              <a:rPr lang="en-US" altLang="en-US" sz="1800" dirty="0">
                <a:solidFill>
                  <a:srgbClr val="000000"/>
                </a:solidFill>
                <a:cs typeface="Arial" pitchFamily="34" charset="0"/>
              </a:rPr>
              <a:t>, 12811-12824. </a:t>
            </a:r>
          </a:p>
        </p:txBody>
      </p:sp>
      <p:sp>
        <p:nvSpPr>
          <p:cNvPr id="75782" name="TextBox 3"/>
          <p:cNvSpPr txBox="1">
            <a:spLocks noChangeArrowheads="1"/>
          </p:cNvSpPr>
          <p:nvPr/>
        </p:nvSpPr>
        <p:spPr bwMode="auto">
          <a:xfrm>
            <a:off x="239713" y="1323975"/>
            <a:ext cx="2514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800">
                <a:solidFill>
                  <a:srgbClr val="000000"/>
                </a:solidFill>
                <a:cs typeface="Arial" pitchFamily="34" charset="0"/>
              </a:rPr>
              <a:t>using </a:t>
            </a:r>
            <a:r>
              <a:rPr lang="en-US" altLang="en-US" sz="2800" b="1">
                <a:solidFill>
                  <a:srgbClr val="000000"/>
                </a:solidFill>
                <a:cs typeface="Arial" pitchFamily="34" charset="0"/>
              </a:rPr>
              <a:t>real</a:t>
            </a:r>
          </a:p>
          <a:p>
            <a:pPr eaLnBrk="1" fontAlgn="base" hangingPunct="1">
              <a:spcBef>
                <a:spcPct val="0"/>
              </a:spcBef>
              <a:spcAft>
                <a:spcPct val="0"/>
              </a:spcAft>
              <a:buFontTx/>
              <a:buNone/>
            </a:pPr>
            <a:r>
              <a:rPr lang="en-US" altLang="en-US" sz="2800">
                <a:solidFill>
                  <a:srgbClr val="000000"/>
                </a:solidFill>
                <a:cs typeface="Arial" pitchFamily="34" charset="0"/>
              </a:rPr>
              <a:t>crystal’s lattice</a:t>
            </a:r>
          </a:p>
        </p:txBody>
      </p:sp>
    </p:spTree>
    <p:extLst>
      <p:ext uri="{BB962C8B-B14F-4D97-AF65-F5344CB8AC3E}">
        <p14:creationId xmlns:p14="http://schemas.microsoft.com/office/powerpoint/2010/main" val="1306499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6802" name="Picture 2" descr="diffra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1150"/>
            <a:ext cx="15240000" cy="152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Rectangle 3"/>
          <p:cNvSpPr>
            <a:spLocks noGrp="1" noChangeArrowheads="1"/>
          </p:cNvSpPr>
          <p:nvPr>
            <p:ph type="title"/>
          </p:nvPr>
        </p:nvSpPr>
        <p:spPr>
          <a:xfrm>
            <a:off x="2076450" y="274638"/>
            <a:ext cx="4991100" cy="736600"/>
          </a:xfrm>
        </p:spPr>
        <p:txBody>
          <a:bodyPr/>
          <a:lstStyle/>
          <a:p>
            <a:pPr eaLnBrk="1" hangingPunct="1"/>
            <a:r>
              <a:rPr lang="en-US" altLang="en-US" sz="4000" smtClean="0"/>
              <a:t>MLFSOM simulation</a:t>
            </a:r>
          </a:p>
        </p:txBody>
      </p:sp>
    </p:spTree>
    <p:extLst>
      <p:ext uri="{BB962C8B-B14F-4D97-AF65-F5344CB8AC3E}">
        <p14:creationId xmlns:p14="http://schemas.microsoft.com/office/powerpoint/2010/main" val="5366493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70" name="Picture 6" descr="real"/>
          <p:cNvPicPr>
            <a:picLocks noChangeAspect="1" noChangeArrowheads="1"/>
          </p:cNvPicPr>
          <p:nvPr/>
        </p:nvPicPr>
        <p:blipFill>
          <a:blip r:embed="rId2">
            <a:extLst>
              <a:ext uri="{28A0092B-C50C-407E-A947-70E740481C1C}">
                <a14:useLocalDpi xmlns:a14="http://schemas.microsoft.com/office/drawing/2010/main" val="0"/>
              </a:ext>
            </a:extLst>
          </a:blip>
          <a:srcRect r="49969"/>
          <a:stretch>
            <a:fillRect/>
          </a:stretch>
        </p:blipFill>
        <p:spPr bwMode="auto">
          <a:xfrm>
            <a:off x="4570413" y="-457200"/>
            <a:ext cx="4879975" cy="73152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113671" name="Picture 7" descr="closest"/>
          <p:cNvPicPr>
            <a:picLocks noChangeAspect="1" noChangeArrowheads="1"/>
          </p:cNvPicPr>
          <p:nvPr/>
        </p:nvPicPr>
        <p:blipFill>
          <a:blip r:embed="rId3">
            <a:extLst>
              <a:ext uri="{28A0092B-C50C-407E-A947-70E740481C1C}">
                <a14:useLocalDpi xmlns:a14="http://schemas.microsoft.com/office/drawing/2010/main" val="0"/>
              </a:ext>
            </a:extLst>
          </a:blip>
          <a:srcRect r="53111"/>
          <a:stretch>
            <a:fillRect/>
          </a:stretch>
        </p:blipFill>
        <p:spPr bwMode="auto">
          <a:xfrm>
            <a:off x="0" y="-457200"/>
            <a:ext cx="4573588" cy="73152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113668" name="AutoShape 4"/>
          <p:cNvSpPr>
            <a:spLocks noChangeArrowheads="1"/>
          </p:cNvSpPr>
          <p:nvPr/>
        </p:nvSpPr>
        <p:spPr bwMode="auto">
          <a:xfrm>
            <a:off x="-1449388" y="-258763"/>
            <a:ext cx="11969751" cy="2187576"/>
          </a:xfrm>
          <a:prstGeom prst="roundRect">
            <a:avLst>
              <a:gd name="adj" fmla="val 16667"/>
            </a:avLst>
          </a:prstGeom>
          <a:gradFill rotWithShape="1">
            <a:gsLst>
              <a:gs pos="0">
                <a:schemeClr val="bg1">
                  <a:alpha val="89999"/>
                </a:schemeClr>
              </a:gs>
              <a:gs pos="100000">
                <a:schemeClr val="folHlink">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669" name="Rectangle 5"/>
          <p:cNvSpPr>
            <a:spLocks noGrp="1" noChangeArrowheads="1"/>
          </p:cNvSpPr>
          <p:nvPr>
            <p:ph type="title"/>
          </p:nvPr>
        </p:nvSpPr>
        <p:spPr>
          <a:xfrm>
            <a:off x="685800" y="282575"/>
            <a:ext cx="7772400" cy="1143000"/>
          </a:xfrm>
          <a:noFill/>
        </p:spPr>
        <p:txBody>
          <a:bodyPr/>
          <a:lstStyle/>
          <a:p>
            <a:r>
              <a:rPr lang="en-US" altLang="en-US" sz="4000" b="1">
                <a:solidFill>
                  <a:schemeClr val="accent2"/>
                </a:solidFill>
                <a:effectLst>
                  <a:outerShdw blurRad="38100" dist="38100" dir="2700000" algn="tl">
                    <a:srgbClr val="C0C0C0"/>
                  </a:outerShdw>
                </a:effectLst>
              </a:rPr>
              <a:t>Simulated diffraction image</a:t>
            </a:r>
            <a:r>
              <a:rPr lang="en-US" altLang="en-US" sz="4000" b="1">
                <a:solidFill>
                  <a:srgbClr val="009900"/>
                </a:solidFill>
                <a:effectLst>
                  <a:outerShdw blurRad="38100" dist="38100" dir="2700000" algn="tl">
                    <a:srgbClr val="C0C0C0"/>
                  </a:outerShdw>
                </a:effectLst>
              </a:rPr>
              <a:t/>
            </a:r>
            <a:br>
              <a:rPr lang="en-US" altLang="en-US" sz="4000" b="1">
                <a:solidFill>
                  <a:srgbClr val="009900"/>
                </a:solidFill>
                <a:effectLst>
                  <a:outerShdw blurRad="38100" dist="38100" dir="2700000" algn="tl">
                    <a:srgbClr val="C0C0C0"/>
                  </a:outerShdw>
                </a:effectLst>
              </a:rPr>
            </a:br>
            <a:r>
              <a:rPr lang="en-US" altLang="en-US" sz="2800" b="1">
                <a:solidFill>
                  <a:schemeClr val="tx1"/>
                </a:solidFill>
                <a:effectLst>
                  <a:outerShdw blurRad="38100" dist="38100" dir="2700000" algn="tl">
                    <a:srgbClr val="C0C0C0"/>
                  </a:outerShdw>
                </a:effectLst>
              </a:rPr>
              <a:t>MLFSOM</a:t>
            </a:r>
          </a:p>
        </p:txBody>
      </p:sp>
    </p:spTree>
    <p:extLst>
      <p:ext uri="{BB962C8B-B14F-4D97-AF65-F5344CB8AC3E}">
        <p14:creationId xmlns:p14="http://schemas.microsoft.com/office/powerpoint/2010/main" val="329634964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real"/>
          <p:cNvPicPr>
            <a:picLocks noChangeAspect="1" noChangeArrowheads="1"/>
          </p:cNvPicPr>
          <p:nvPr/>
        </p:nvPicPr>
        <p:blipFill>
          <a:blip r:embed="rId2">
            <a:extLst>
              <a:ext uri="{28A0092B-C50C-407E-A947-70E740481C1C}">
                <a14:useLocalDpi xmlns:a14="http://schemas.microsoft.com/office/drawing/2010/main" val="0"/>
              </a:ext>
            </a:extLst>
          </a:blip>
          <a:srcRect r="49969"/>
          <a:stretch>
            <a:fillRect/>
          </a:stretch>
        </p:blipFill>
        <p:spPr bwMode="auto">
          <a:xfrm>
            <a:off x="4570413" y="-457200"/>
            <a:ext cx="4879975" cy="73152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123907" name="Picture 3" descr="closest"/>
          <p:cNvPicPr>
            <a:picLocks noChangeAspect="1" noChangeArrowheads="1"/>
          </p:cNvPicPr>
          <p:nvPr/>
        </p:nvPicPr>
        <p:blipFill>
          <a:blip r:embed="rId3">
            <a:extLst>
              <a:ext uri="{28A0092B-C50C-407E-A947-70E740481C1C}">
                <a14:useLocalDpi xmlns:a14="http://schemas.microsoft.com/office/drawing/2010/main" val="0"/>
              </a:ext>
            </a:extLst>
          </a:blip>
          <a:srcRect r="53111"/>
          <a:stretch>
            <a:fillRect/>
          </a:stretch>
        </p:blipFill>
        <p:spPr bwMode="auto">
          <a:xfrm>
            <a:off x="0" y="-457200"/>
            <a:ext cx="4573588" cy="73152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123908" name="AutoShape 4"/>
          <p:cNvSpPr>
            <a:spLocks noChangeArrowheads="1"/>
          </p:cNvSpPr>
          <p:nvPr/>
        </p:nvSpPr>
        <p:spPr bwMode="auto">
          <a:xfrm>
            <a:off x="-1449388" y="-258763"/>
            <a:ext cx="11969751" cy="2187576"/>
          </a:xfrm>
          <a:prstGeom prst="roundRect">
            <a:avLst>
              <a:gd name="adj" fmla="val 16667"/>
            </a:avLst>
          </a:prstGeom>
          <a:gradFill rotWithShape="1">
            <a:gsLst>
              <a:gs pos="0">
                <a:schemeClr val="bg1">
                  <a:alpha val="89999"/>
                </a:schemeClr>
              </a:gs>
              <a:gs pos="100000">
                <a:schemeClr val="folHlink">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09" name="Rectangle 5"/>
          <p:cNvSpPr>
            <a:spLocks noGrp="1" noChangeArrowheads="1"/>
          </p:cNvSpPr>
          <p:nvPr>
            <p:ph type="title"/>
          </p:nvPr>
        </p:nvSpPr>
        <p:spPr>
          <a:xfrm>
            <a:off x="685800" y="282575"/>
            <a:ext cx="7772400" cy="1143000"/>
          </a:xfrm>
          <a:noFill/>
        </p:spPr>
        <p:txBody>
          <a:bodyPr/>
          <a:lstStyle/>
          <a:p>
            <a:r>
              <a:rPr lang="en-US" altLang="en-US" sz="4000" b="1">
                <a:solidFill>
                  <a:schemeClr val="accent2"/>
                </a:solidFill>
                <a:effectLst>
                  <a:outerShdw blurRad="38100" dist="38100" dir="2700000" algn="tl">
                    <a:srgbClr val="C0C0C0"/>
                  </a:outerShdw>
                </a:effectLst>
              </a:rPr>
              <a:t>Simulated diffraction image</a:t>
            </a:r>
            <a:r>
              <a:rPr lang="en-US" altLang="en-US" sz="4000" b="1">
                <a:solidFill>
                  <a:srgbClr val="009900"/>
                </a:solidFill>
                <a:effectLst>
                  <a:outerShdw blurRad="38100" dist="38100" dir="2700000" algn="tl">
                    <a:srgbClr val="C0C0C0"/>
                  </a:outerShdw>
                </a:effectLst>
              </a:rPr>
              <a:t/>
            </a:r>
            <a:br>
              <a:rPr lang="en-US" altLang="en-US" sz="4000" b="1">
                <a:solidFill>
                  <a:srgbClr val="009900"/>
                </a:solidFill>
                <a:effectLst>
                  <a:outerShdw blurRad="38100" dist="38100" dir="2700000" algn="tl">
                    <a:srgbClr val="C0C0C0"/>
                  </a:outerShdw>
                </a:effectLst>
              </a:rPr>
            </a:br>
            <a:r>
              <a:rPr lang="en-US" altLang="en-US" sz="2800" b="1">
                <a:solidFill>
                  <a:schemeClr val="tx1"/>
                </a:solidFill>
                <a:effectLst>
                  <a:outerShdw blurRad="38100" dist="38100" dir="2700000" algn="tl">
                    <a:srgbClr val="C0C0C0"/>
                  </a:outerShdw>
                </a:effectLst>
              </a:rPr>
              <a:t>MLFSOM</a:t>
            </a:r>
          </a:p>
        </p:txBody>
      </p:sp>
      <p:sp>
        <p:nvSpPr>
          <p:cNvPr id="123910" name="Text Box 6"/>
          <p:cNvSpPr txBox="1">
            <a:spLocks noChangeArrowheads="1"/>
          </p:cNvSpPr>
          <p:nvPr/>
        </p:nvSpPr>
        <p:spPr bwMode="auto">
          <a:xfrm>
            <a:off x="1273175" y="1498600"/>
            <a:ext cx="1774825" cy="457200"/>
          </a:xfrm>
          <a:prstGeom prst="rect">
            <a:avLst/>
          </a:prstGeom>
          <a:gradFill rotWithShape="1">
            <a:gsLst>
              <a:gs pos="0">
                <a:schemeClr val="bg1"/>
              </a:gs>
              <a:gs pos="100000">
                <a:schemeClr val="bg1">
                  <a:alpha val="2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rgbClr val="FF0000"/>
                </a:solidFill>
                <a:effectLst>
                  <a:outerShdw blurRad="38100" dist="38100" dir="2700000" algn="tl">
                    <a:srgbClr val="C0C0C0"/>
                  </a:outerShdw>
                </a:effectLst>
              </a:rPr>
              <a:t>simulated</a:t>
            </a:r>
            <a:endParaRPr lang="en-US" altLang="en-US" sz="2400" b="1">
              <a:solidFill>
                <a:srgbClr val="009900"/>
              </a:solidFill>
              <a:effectLst>
                <a:outerShdw blurRad="38100" dist="38100" dir="2700000" algn="tl">
                  <a:srgbClr val="C0C0C0"/>
                </a:outerShdw>
              </a:effectLst>
            </a:endParaRPr>
          </a:p>
        </p:txBody>
      </p:sp>
      <p:sp>
        <p:nvSpPr>
          <p:cNvPr id="123911" name="Text Box 7"/>
          <p:cNvSpPr txBox="1">
            <a:spLocks noChangeArrowheads="1"/>
          </p:cNvSpPr>
          <p:nvPr/>
        </p:nvSpPr>
        <p:spPr bwMode="auto">
          <a:xfrm>
            <a:off x="7232650" y="1498600"/>
            <a:ext cx="790575" cy="457200"/>
          </a:xfrm>
          <a:prstGeom prst="rect">
            <a:avLst/>
          </a:prstGeom>
          <a:gradFill rotWithShape="1">
            <a:gsLst>
              <a:gs pos="0">
                <a:schemeClr val="bg1"/>
              </a:gs>
              <a:gs pos="100000">
                <a:schemeClr val="bg1">
                  <a:alpha val="2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rgbClr val="008000"/>
                </a:solidFill>
                <a:effectLst>
                  <a:outerShdw blurRad="38100" dist="38100" dir="2700000" algn="tl">
                    <a:srgbClr val="C0C0C0"/>
                  </a:outerShdw>
                </a:effectLst>
              </a:rPr>
              <a:t>real</a:t>
            </a:r>
          </a:p>
        </p:txBody>
      </p:sp>
    </p:spTree>
    <p:extLst>
      <p:ext uri="{BB962C8B-B14F-4D97-AF65-F5344CB8AC3E}">
        <p14:creationId xmlns:p14="http://schemas.microsoft.com/office/powerpoint/2010/main" val="3157721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2" descr="real"/>
          <p:cNvPicPr>
            <a:picLocks noChangeAspect="1" noChangeArrowheads="1"/>
          </p:cNvPicPr>
          <p:nvPr/>
        </p:nvPicPr>
        <p:blipFill>
          <a:blip r:embed="rId2">
            <a:extLst>
              <a:ext uri="{28A0092B-C50C-407E-A947-70E740481C1C}">
                <a14:useLocalDpi xmlns:a14="http://schemas.microsoft.com/office/drawing/2010/main" val="0"/>
              </a:ext>
            </a:extLst>
          </a:blip>
          <a:srcRect r="49969"/>
          <a:stretch>
            <a:fillRect/>
          </a:stretch>
        </p:blipFill>
        <p:spPr bwMode="auto">
          <a:xfrm>
            <a:off x="4570413" y="-457200"/>
            <a:ext cx="4879975" cy="73152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402435" name="Picture 3" descr="closest"/>
          <p:cNvPicPr>
            <a:picLocks noChangeAspect="1" noChangeArrowheads="1"/>
          </p:cNvPicPr>
          <p:nvPr/>
        </p:nvPicPr>
        <p:blipFill>
          <a:blip r:embed="rId3">
            <a:extLst>
              <a:ext uri="{28A0092B-C50C-407E-A947-70E740481C1C}">
                <a14:useLocalDpi xmlns:a14="http://schemas.microsoft.com/office/drawing/2010/main" val="0"/>
              </a:ext>
            </a:extLst>
          </a:blip>
          <a:srcRect r="53111"/>
          <a:stretch>
            <a:fillRect/>
          </a:stretch>
        </p:blipFill>
        <p:spPr bwMode="auto">
          <a:xfrm>
            <a:off x="0" y="-457200"/>
            <a:ext cx="4573588" cy="73152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402436" name="AutoShape 4"/>
          <p:cNvSpPr>
            <a:spLocks noChangeArrowheads="1"/>
          </p:cNvSpPr>
          <p:nvPr/>
        </p:nvSpPr>
        <p:spPr bwMode="auto">
          <a:xfrm>
            <a:off x="-1449388" y="-258763"/>
            <a:ext cx="11969751" cy="2187576"/>
          </a:xfrm>
          <a:prstGeom prst="roundRect">
            <a:avLst>
              <a:gd name="adj" fmla="val 16667"/>
            </a:avLst>
          </a:prstGeom>
          <a:gradFill rotWithShape="1">
            <a:gsLst>
              <a:gs pos="0">
                <a:schemeClr val="bg1">
                  <a:alpha val="89999"/>
                </a:schemeClr>
              </a:gs>
              <a:gs pos="100000">
                <a:schemeClr val="folHlink">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2437" name="Rectangle 5"/>
          <p:cNvSpPr>
            <a:spLocks noGrp="1" noChangeArrowheads="1"/>
          </p:cNvSpPr>
          <p:nvPr>
            <p:ph type="title"/>
          </p:nvPr>
        </p:nvSpPr>
        <p:spPr>
          <a:xfrm>
            <a:off x="685800" y="282575"/>
            <a:ext cx="7772400" cy="1143000"/>
          </a:xfrm>
          <a:noFill/>
        </p:spPr>
        <p:txBody>
          <a:bodyPr/>
          <a:lstStyle/>
          <a:p>
            <a:r>
              <a:rPr lang="en-US" altLang="en-US" sz="4000" b="1">
                <a:solidFill>
                  <a:schemeClr val="accent2"/>
                </a:solidFill>
                <a:effectLst>
                  <a:outerShdw blurRad="38100" dist="38100" dir="2700000" algn="tl">
                    <a:srgbClr val="C0C0C0"/>
                  </a:outerShdw>
                </a:effectLst>
              </a:rPr>
              <a:t>Simulated diffraction image</a:t>
            </a:r>
            <a:r>
              <a:rPr lang="en-US" altLang="en-US" sz="4000" b="1">
                <a:solidFill>
                  <a:srgbClr val="009900"/>
                </a:solidFill>
                <a:effectLst>
                  <a:outerShdw blurRad="38100" dist="38100" dir="2700000" algn="tl">
                    <a:srgbClr val="C0C0C0"/>
                  </a:outerShdw>
                </a:effectLst>
              </a:rPr>
              <a:t/>
            </a:r>
            <a:br>
              <a:rPr lang="en-US" altLang="en-US" sz="4000" b="1">
                <a:solidFill>
                  <a:srgbClr val="009900"/>
                </a:solidFill>
                <a:effectLst>
                  <a:outerShdw blurRad="38100" dist="38100" dir="2700000" algn="tl">
                    <a:srgbClr val="C0C0C0"/>
                  </a:outerShdw>
                </a:effectLst>
              </a:rPr>
            </a:br>
            <a:r>
              <a:rPr lang="en-US" altLang="en-US" sz="2800" b="1">
                <a:solidFill>
                  <a:schemeClr val="tx1"/>
                </a:solidFill>
                <a:effectLst>
                  <a:outerShdw blurRad="38100" dist="38100" dir="2700000" algn="tl">
                    <a:srgbClr val="C0C0C0"/>
                  </a:outerShdw>
                </a:effectLst>
              </a:rPr>
              <a:t>(2008)</a:t>
            </a:r>
          </a:p>
        </p:txBody>
      </p:sp>
      <p:grpSp>
        <p:nvGrpSpPr>
          <p:cNvPr id="402441" name="Group 9"/>
          <p:cNvGrpSpPr>
            <a:grpSpLocks/>
          </p:cNvGrpSpPr>
          <p:nvPr/>
        </p:nvGrpSpPr>
        <p:grpSpPr bwMode="auto">
          <a:xfrm>
            <a:off x="885825" y="182563"/>
            <a:ext cx="7372350" cy="6267450"/>
            <a:chOff x="423" y="115"/>
            <a:chExt cx="4644" cy="3948"/>
          </a:xfrm>
        </p:grpSpPr>
        <p:pic>
          <p:nvPicPr>
            <p:cNvPr id="40244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 y="115"/>
              <a:ext cx="4644" cy="3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2438" name="Text Box 6"/>
            <p:cNvSpPr txBox="1">
              <a:spLocks noChangeArrowheads="1"/>
            </p:cNvSpPr>
            <p:nvPr/>
          </p:nvSpPr>
          <p:spPr bwMode="auto">
            <a:xfrm>
              <a:off x="1122" y="1867"/>
              <a:ext cx="1060"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rgbClr val="FF0000"/>
                  </a:solidFill>
                  <a:effectLst>
                    <a:outerShdw blurRad="38100" dist="38100" dir="2700000" algn="tl">
                      <a:srgbClr val="C0C0C0"/>
                    </a:outerShdw>
                  </a:effectLst>
                </a:rPr>
                <a:t>simulated</a:t>
              </a:r>
              <a:endParaRPr lang="en-US" altLang="en-US" sz="2400" b="1">
                <a:solidFill>
                  <a:srgbClr val="009900"/>
                </a:solidFill>
                <a:effectLst>
                  <a:outerShdw blurRad="38100" dist="38100" dir="2700000" algn="tl">
                    <a:srgbClr val="C0C0C0"/>
                  </a:outerShdw>
                </a:effectLst>
              </a:endParaRPr>
            </a:p>
          </p:txBody>
        </p:sp>
        <p:sp>
          <p:nvSpPr>
            <p:cNvPr id="402439" name="Text Box 7"/>
            <p:cNvSpPr txBox="1">
              <a:spLocks noChangeArrowheads="1"/>
            </p:cNvSpPr>
            <p:nvPr/>
          </p:nvSpPr>
          <p:spPr bwMode="auto">
            <a:xfrm>
              <a:off x="3023" y="1867"/>
              <a:ext cx="498" cy="288"/>
            </a:xfrm>
            <a:prstGeom prst="rect">
              <a:avLst/>
            </a:prstGeom>
            <a:gradFill rotWithShape="1">
              <a:gsLst>
                <a:gs pos="0">
                  <a:schemeClr val="bg1"/>
                </a:gs>
                <a:gs pos="100000">
                  <a:schemeClr val="bg1">
                    <a:alpha val="2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rgbClr val="008000"/>
                  </a:solidFill>
                  <a:effectLst>
                    <a:outerShdw blurRad="38100" dist="38100" dir="2700000" algn="tl">
                      <a:srgbClr val="C0C0C0"/>
                    </a:outerShdw>
                  </a:effectLst>
                </a:rPr>
                <a:t>real</a:t>
              </a:r>
            </a:p>
          </p:txBody>
        </p:sp>
      </p:grpSp>
    </p:spTree>
    <p:extLst>
      <p:ext uri="{BB962C8B-B14F-4D97-AF65-F5344CB8AC3E}">
        <p14:creationId xmlns:p14="http://schemas.microsoft.com/office/powerpoint/2010/main" val="125831224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closest"/>
          <p:cNvPicPr>
            <a:picLocks noChangeAspect="1" noChangeArrowheads="1"/>
          </p:cNvPicPr>
          <p:nvPr/>
        </p:nvPicPr>
        <p:blipFill>
          <a:blip r:embed="rId2">
            <a:lum bright="60000" contrast="-90000"/>
            <a:extLst>
              <a:ext uri="{28A0092B-C50C-407E-A947-70E740481C1C}">
                <a14:useLocalDpi xmlns:a14="http://schemas.microsoft.com/office/drawing/2010/main" val="0"/>
              </a:ext>
            </a:extLst>
          </a:blip>
          <a:srcRect t="6250" r="50906"/>
          <a:stretch>
            <a:fillRect/>
          </a:stretch>
        </p:blipFill>
        <p:spPr bwMode="auto">
          <a:xfrm>
            <a:off x="0" y="0"/>
            <a:ext cx="4787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0C0C0"/>
                </a:solidFill>
                <a:miter lim="800000"/>
                <a:headEnd/>
                <a:tailEnd/>
              </a14:hiddenLine>
            </a:ext>
          </a:extLst>
        </p:spPr>
      </p:pic>
      <p:pic>
        <p:nvPicPr>
          <p:cNvPr id="205827" name="Picture 3" descr="real"/>
          <p:cNvPicPr>
            <a:picLocks noChangeAspect="1" noChangeArrowheads="1"/>
          </p:cNvPicPr>
          <p:nvPr/>
        </p:nvPicPr>
        <p:blipFill>
          <a:blip r:embed="rId3">
            <a:lum bright="60000" contrast="-90000"/>
            <a:extLst>
              <a:ext uri="{28A0092B-C50C-407E-A947-70E740481C1C}">
                <a14:useLocalDpi xmlns:a14="http://schemas.microsoft.com/office/drawing/2010/main" val="0"/>
              </a:ext>
            </a:extLst>
          </a:blip>
          <a:srcRect t="6250" r="53156"/>
          <a:stretch>
            <a:fillRect/>
          </a:stretch>
        </p:blipFill>
        <p:spPr bwMode="auto">
          <a:xfrm>
            <a:off x="4570413" y="0"/>
            <a:ext cx="456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0C0C0"/>
                </a:solidFill>
                <a:miter lim="800000"/>
                <a:headEnd/>
                <a:tailEnd/>
              </a14:hiddenLine>
            </a:ext>
          </a:extLst>
        </p:spPr>
      </p:pic>
      <p:graphicFrame>
        <p:nvGraphicFramePr>
          <p:cNvPr id="205828" name="Group 4"/>
          <p:cNvGraphicFramePr>
            <a:graphicFrameLocks noGrp="1"/>
          </p:cNvGraphicFramePr>
          <p:nvPr>
            <p:ph idx="1"/>
          </p:nvPr>
        </p:nvGraphicFramePr>
        <p:xfrm>
          <a:off x="360363" y="257175"/>
          <a:ext cx="8229600" cy="6217920"/>
        </p:xfrm>
        <a:graphic>
          <a:graphicData uri="http://schemas.openxmlformats.org/drawingml/2006/table">
            <a:tbl>
              <a:tblPr/>
              <a:tblGrid>
                <a:gridCol w="2743200"/>
                <a:gridCol w="2743200"/>
                <a:gridCol w="2743200"/>
              </a:tblGrid>
              <a:tr h="33813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Simulated</a:t>
                      </a:r>
                    </a:p>
                  </a:txBody>
                  <a:tcPr horzOverflow="overflow">
                    <a:lnL cap="flat">
                      <a:noFill/>
                    </a:lnL>
                    <a:lnR w="28575" cap="flat" cmpd="sng" algn="ctr">
                      <a:solidFill>
                        <a:schemeClr val="tx1"/>
                      </a:solidFill>
                      <a:prstDash val="solid"/>
                      <a:round/>
                      <a:headEnd type="none" w="med" len="med"/>
                      <a:tailEnd type="none" w="med" len="med"/>
                    </a:lnR>
                    <a:lnT cap="fla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statistic</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cap="fla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Real</a:t>
                      </a:r>
                    </a:p>
                  </a:txBody>
                  <a:tcPr horzOverflow="overflow">
                    <a:lnL w="28575" cap="flat" cmpd="sng" algn="ctr">
                      <a:solidFill>
                        <a:schemeClr val="tx1"/>
                      </a:solidFill>
                      <a:prstDash val="solid"/>
                      <a:round/>
                      <a:headEnd type="none" w="med" len="med"/>
                      <a:tailEnd type="none" w="med" len="med"/>
                    </a:lnL>
                    <a:lnR cap="flat">
                      <a:noFill/>
                    </a:lnR>
                    <a:lnT cap="flat">
                      <a:noFill/>
                    </a:lnT>
                    <a:lnB w="28575" cap="flat" cmpd="sng" algn="ctr">
                      <a:solidFill>
                        <a:schemeClr val="tx1"/>
                      </a:solidFill>
                      <a:prstDash val="solid"/>
                      <a:round/>
                      <a:headEnd type="none" w="med" len="med"/>
                      <a:tailEnd type="none" w="med" len="med"/>
                    </a:lnB>
                    <a:lnTlToBr>
                      <a:noFill/>
                    </a:lnTlToBr>
                    <a:lnBlToTr>
                      <a:noFill/>
                    </a:lnBlToTr>
                    <a:noFill/>
                  </a:tcPr>
                </a:tc>
              </a:tr>
              <a:tr h="33813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5.4%</a:t>
                      </a:r>
                    </a:p>
                  </a:txBody>
                  <a:tcPr horzOverflow="overflow">
                    <a:lnL cap="flat">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R</a:t>
                      </a:r>
                      <a:r>
                        <a:rPr kumimoji="0" lang="en-US" altLang="en-US" sz="2800" b="0" i="0" u="none" strike="noStrike" cap="none" normalizeH="0" baseline="-25000" smtClean="0">
                          <a:ln>
                            <a:noFill/>
                          </a:ln>
                          <a:solidFill>
                            <a:schemeClr val="tx1"/>
                          </a:solidFill>
                          <a:effectLst/>
                          <a:latin typeface="Arial" pitchFamily="34" charset="0"/>
                        </a:rPr>
                        <a:t>merge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6.2%</a:t>
                      </a:r>
                    </a:p>
                  </a:txBody>
                  <a:tcPr horzOverflow="overflow">
                    <a:lnL w="28575" cap="flat" cmpd="sng" algn="ctr">
                      <a:solidFill>
                        <a:schemeClr val="tx1"/>
                      </a:solidFill>
                      <a:prstDash val="solid"/>
                      <a:round/>
                      <a:headEnd type="none" w="med" len="med"/>
                      <a:tailEnd type="none" w="med" len="med"/>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782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18.9</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I/sd</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16.2</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1.9</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I/sd (1.4 </a:t>
                      </a:r>
                      <a:r>
                        <a:rPr kumimoji="0" lang="en-US" altLang="en-US" sz="2800" b="0" i="0" u="none" strike="noStrike" cap="none" normalizeH="0" baseline="0" smtClean="0">
                          <a:ln>
                            <a:noFill/>
                          </a:ln>
                          <a:solidFill>
                            <a:schemeClr val="tx1"/>
                          </a:solidFill>
                          <a:effectLst/>
                          <a:latin typeface="Arial" pitchFamily="34" charset="0"/>
                          <a:cs typeface="Arial" pitchFamily="34" charset="0"/>
                        </a:rPr>
                        <a:t>Ǻ</a:t>
                      </a:r>
                      <a:r>
                        <a:rPr kumimoji="0" lang="en-US" altLang="en-US" sz="2800" b="0" i="0" u="none" strike="noStrike" cap="none" normalizeH="0" baseline="0" smtClean="0">
                          <a:ln>
                            <a:noFill/>
                          </a:ln>
                          <a:solidFill>
                            <a:schemeClr val="tx1"/>
                          </a:solidFill>
                          <a:effectLst/>
                          <a:latin typeface="Arial" pitchFamily="34" charset="0"/>
                        </a:rPr>
                        <a: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1.6</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1.7 4.0 0.020</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SDCORR</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1.0 2.2 0.065</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36.8</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PADFPH</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31.46</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3.871</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cs typeface="Arial" pitchFamily="34" charset="0"/>
                        </a:rPr>
                        <a:t>mlphare f”</a:t>
                      </a:r>
                      <a:endParaRPr kumimoji="0" lang="el-GR" altLang="en-US" sz="2800" b="0" i="0" u="none" strike="noStrike" cap="none" normalizeH="0" baseline="0" smtClean="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3.476</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0.178</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FOM</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0.192</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0.545</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FOMDM</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0.664</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0.6270</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CC(1H87)</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0.6090</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0.170</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R</a:t>
                      </a:r>
                      <a:r>
                        <a:rPr kumimoji="0" lang="en-US" altLang="en-US" sz="2800" b="0" i="0" u="none" strike="noStrike" cap="none" normalizeH="0" baseline="-25000" smtClean="0">
                          <a:ln>
                            <a:noFill/>
                          </a:ln>
                          <a:solidFill>
                            <a:schemeClr val="tx1"/>
                          </a:solidFill>
                          <a:effectLst/>
                          <a:latin typeface="Arial" pitchFamily="34" charset="0"/>
                        </a:rPr>
                        <a:t>cryst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0.184</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0.205</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R</a:t>
                      </a:r>
                      <a:r>
                        <a:rPr kumimoji="0" lang="en-US" altLang="en-US" sz="2800" b="0" i="0" u="none" strike="noStrike" cap="none" normalizeH="0" baseline="-25000" smtClean="0">
                          <a:ln>
                            <a:noFill/>
                          </a:ln>
                          <a:solidFill>
                            <a:schemeClr val="tx1"/>
                          </a:solidFill>
                          <a:effectLst/>
                          <a:latin typeface="Arial" pitchFamily="34" charset="0"/>
                        </a:rPr>
                        <a:t>free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0.231</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33564550"/>
      </p:ext>
    </p:extLst>
  </p:cSld>
  <p:clrMapOvr>
    <a:masterClrMapping/>
  </p:clrMapOvr>
  <p:transition spd="slow">
    <p:wipe dir="d"/>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Electron density from 24,000 conformers</a:t>
            </a:r>
          </a:p>
        </p:txBody>
      </p:sp>
      <p:pic>
        <p:nvPicPr>
          <p:cNvPr id="77827" name="Picture 2"/>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8819101"/>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178" name="Rectangle 2"/>
          <p:cNvSpPr>
            <a:spLocks noGrp="1" noChangeArrowheads="1"/>
          </p:cNvSpPr>
          <p:nvPr>
            <p:ph type="title"/>
          </p:nvPr>
        </p:nvSpPr>
        <p:spPr/>
        <p:txBody>
          <a:bodyPr/>
          <a:lstStyle/>
          <a:p>
            <a:r>
              <a:rPr lang="en-US" altLang="en-US"/>
              <a:t>Touch screen</a:t>
            </a:r>
          </a:p>
        </p:txBody>
      </p:sp>
      <p:pic>
        <p:nvPicPr>
          <p:cNvPr id="1202179" name="Picture 3" descr="P1010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85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780406"/>
      </p:ext>
    </p:extLst>
  </p:cSld>
  <p:clrMapOvr>
    <a:masterClrMapping/>
  </p:clrMapOvr>
  <p:transition spd="slow"/>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2F</a:t>
            </a:r>
            <a:r>
              <a:rPr lang="en-US" altLang="en-US" sz="3600" baseline="-25000" smtClean="0">
                <a:solidFill>
                  <a:schemeClr val="tx1"/>
                </a:solidFill>
              </a:rPr>
              <a:t>sim</a:t>
            </a:r>
            <a:r>
              <a:rPr lang="en-US" altLang="en-US" sz="3600" smtClean="0">
                <a:solidFill>
                  <a:schemeClr val="tx1"/>
                </a:solidFill>
              </a:rPr>
              <a:t>-F</a:t>
            </a:r>
            <a:r>
              <a:rPr lang="en-US" altLang="en-US" sz="3600" baseline="-25000" smtClean="0">
                <a:solidFill>
                  <a:schemeClr val="tx1"/>
                </a:solidFill>
              </a:rPr>
              <a:t>calc</a:t>
            </a:r>
            <a:r>
              <a:rPr lang="en-US" altLang="en-US" sz="3600" smtClean="0">
                <a:solidFill>
                  <a:schemeClr val="tx1"/>
                </a:solidFill>
              </a:rPr>
              <a:t> and F</a:t>
            </a:r>
            <a:r>
              <a:rPr lang="en-US" altLang="en-US" sz="3600" baseline="-25000" smtClean="0">
                <a:solidFill>
                  <a:schemeClr val="tx1"/>
                </a:solidFill>
              </a:rPr>
              <a:t>sim</a:t>
            </a:r>
            <a:r>
              <a:rPr lang="en-US" altLang="en-US" sz="3600" smtClean="0">
                <a:solidFill>
                  <a:schemeClr val="tx1"/>
                </a:solidFill>
              </a:rPr>
              <a:t>-F</a:t>
            </a:r>
            <a:r>
              <a:rPr lang="en-US" altLang="en-US" sz="3600" baseline="-25000" smtClean="0">
                <a:solidFill>
                  <a:schemeClr val="tx1"/>
                </a:solidFill>
              </a:rPr>
              <a:t>calc</a:t>
            </a:r>
            <a:r>
              <a:rPr lang="en-US" altLang="en-US" sz="3600" smtClean="0">
                <a:solidFill>
                  <a:schemeClr val="tx1"/>
                </a:solidFill>
              </a:rPr>
              <a:t> maps</a:t>
            </a:r>
          </a:p>
        </p:txBody>
      </p:sp>
      <p:pic>
        <p:nvPicPr>
          <p:cNvPr id="78851" name="Picture 1"/>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5"/>
          <p:cNvSpPr txBox="1">
            <a:spLocks noChangeArrowheads="1"/>
          </p:cNvSpPr>
          <p:nvPr/>
        </p:nvSpPr>
        <p:spPr bwMode="auto">
          <a:xfrm>
            <a:off x="103188" y="4573588"/>
            <a:ext cx="1882775"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2400">
                <a:solidFill>
                  <a:srgbClr val="000000"/>
                </a:solidFill>
                <a:cs typeface="Arial" pitchFamily="34" charset="0"/>
              </a:rPr>
              <a:t>1.0 Å data</a:t>
            </a:r>
          </a:p>
          <a:p>
            <a:pPr algn="ctr" eaLnBrk="1" fontAlgn="base" hangingPunct="1">
              <a:spcBef>
                <a:spcPct val="0"/>
              </a:spcBef>
              <a:spcAft>
                <a:spcPct val="0"/>
              </a:spcAft>
              <a:buFontTx/>
              <a:buNone/>
            </a:pPr>
            <a:r>
              <a:rPr lang="en-US" altLang="en-US" sz="2400">
                <a:solidFill>
                  <a:srgbClr val="000000"/>
                </a:solidFill>
                <a:cs typeface="Arial" pitchFamily="34" charset="0"/>
              </a:rPr>
              <a:t>R</a:t>
            </a:r>
            <a:r>
              <a:rPr lang="en-US" altLang="en-US" sz="2400" baseline="-25000">
                <a:solidFill>
                  <a:srgbClr val="000000"/>
                </a:solidFill>
                <a:cs typeface="Arial" pitchFamily="34" charset="0"/>
              </a:rPr>
              <a:t>cryst</a:t>
            </a:r>
            <a:r>
              <a:rPr lang="en-US" altLang="en-US" sz="2400">
                <a:solidFill>
                  <a:srgbClr val="000000"/>
                </a:solidFill>
                <a:cs typeface="Arial" pitchFamily="34" charset="0"/>
              </a:rPr>
              <a:t>= 0.137</a:t>
            </a:r>
          </a:p>
          <a:p>
            <a:pPr algn="ctr" eaLnBrk="1" fontAlgn="base" hangingPunct="1">
              <a:spcBef>
                <a:spcPct val="0"/>
              </a:spcBef>
              <a:spcAft>
                <a:spcPct val="0"/>
              </a:spcAft>
              <a:buFontTx/>
              <a:buNone/>
            </a:pPr>
            <a:r>
              <a:rPr lang="en-US" altLang="en-US" sz="2400">
                <a:solidFill>
                  <a:srgbClr val="000000"/>
                </a:solidFill>
                <a:cs typeface="Arial" pitchFamily="34" charset="0"/>
              </a:rPr>
              <a:t>R</a:t>
            </a:r>
            <a:r>
              <a:rPr lang="en-US" altLang="en-US" sz="2400" baseline="-25000">
                <a:solidFill>
                  <a:srgbClr val="000000"/>
                </a:solidFill>
                <a:cs typeface="Arial" pitchFamily="34" charset="0"/>
              </a:rPr>
              <a:t>free</a:t>
            </a:r>
            <a:r>
              <a:rPr lang="en-US" altLang="en-US" sz="2400">
                <a:solidFill>
                  <a:srgbClr val="000000"/>
                </a:solidFill>
                <a:cs typeface="Arial" pitchFamily="34" charset="0"/>
              </a:rPr>
              <a:t> = 0.159</a:t>
            </a:r>
          </a:p>
        </p:txBody>
      </p:sp>
      <p:sp>
        <p:nvSpPr>
          <p:cNvPr id="78853" name="Text Box 4"/>
          <p:cNvSpPr txBox="1">
            <a:spLocks noChangeArrowheads="1"/>
          </p:cNvSpPr>
          <p:nvPr/>
        </p:nvSpPr>
        <p:spPr bwMode="auto">
          <a:xfrm>
            <a:off x="103188" y="5789613"/>
            <a:ext cx="2684462"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fontAlgn="base" hangingPunct="1">
              <a:spcBef>
                <a:spcPct val="0"/>
              </a:spcBef>
              <a:spcAft>
                <a:spcPct val="0"/>
              </a:spcAft>
              <a:buFontTx/>
              <a:buNone/>
            </a:pPr>
            <a:r>
              <a:rPr lang="en-US" altLang="en-US" sz="2400">
                <a:solidFill>
                  <a:srgbClr val="4F4FC5"/>
                </a:solidFill>
                <a:cs typeface="Arial" pitchFamily="34" charset="0"/>
              </a:rPr>
              <a:t>1 “sigma” 2F</a:t>
            </a:r>
            <a:r>
              <a:rPr lang="en-US" altLang="en-US" sz="2400" baseline="-25000">
                <a:solidFill>
                  <a:srgbClr val="4F4FC5"/>
                </a:solidFill>
                <a:cs typeface="Arial" pitchFamily="34" charset="0"/>
              </a:rPr>
              <a:t>sim</a:t>
            </a:r>
            <a:r>
              <a:rPr lang="en-US" altLang="en-US" sz="2400">
                <a:solidFill>
                  <a:srgbClr val="4F4FC5"/>
                </a:solidFill>
                <a:cs typeface="Arial" pitchFamily="34" charset="0"/>
              </a:rPr>
              <a:t>-F</a:t>
            </a:r>
            <a:r>
              <a:rPr lang="en-US" altLang="en-US" sz="2400" baseline="-25000">
                <a:solidFill>
                  <a:srgbClr val="4F4FC5"/>
                </a:solidFill>
                <a:cs typeface="Arial" pitchFamily="34" charset="0"/>
              </a:rPr>
              <a:t>c</a:t>
            </a:r>
          </a:p>
          <a:p>
            <a:pPr algn="r" eaLnBrk="1" fontAlgn="base" hangingPunct="1">
              <a:spcBef>
                <a:spcPct val="0"/>
              </a:spcBef>
              <a:spcAft>
                <a:spcPct val="0"/>
              </a:spcAft>
              <a:buFontTx/>
              <a:buNone/>
            </a:pPr>
            <a:r>
              <a:rPr lang="en-US" altLang="en-US" sz="2400">
                <a:solidFill>
                  <a:srgbClr val="CC9900"/>
                </a:solidFill>
                <a:cs typeface="Arial" pitchFamily="34" charset="0"/>
              </a:rPr>
              <a:t>2.5 “sigma” F</a:t>
            </a:r>
            <a:r>
              <a:rPr lang="en-US" altLang="en-US" sz="2400" baseline="-25000">
                <a:solidFill>
                  <a:srgbClr val="CC9900"/>
                </a:solidFill>
                <a:cs typeface="Arial" pitchFamily="34" charset="0"/>
              </a:rPr>
              <a:t>sim</a:t>
            </a:r>
            <a:r>
              <a:rPr lang="en-US" altLang="en-US" sz="2400">
                <a:solidFill>
                  <a:srgbClr val="CC9900"/>
                </a:solidFill>
                <a:cs typeface="Arial" pitchFamily="34" charset="0"/>
              </a:rPr>
              <a:t>-F</a:t>
            </a:r>
            <a:r>
              <a:rPr lang="en-US" altLang="en-US" sz="2400" baseline="-25000">
                <a:solidFill>
                  <a:srgbClr val="CC9900"/>
                </a:solidFill>
                <a:cs typeface="Arial" pitchFamily="34" charset="0"/>
              </a:rPr>
              <a:t>c</a:t>
            </a:r>
            <a:endParaRPr lang="en-US" altLang="en-US" sz="2400">
              <a:solidFill>
                <a:srgbClr val="CC9900"/>
              </a:solidFill>
              <a:cs typeface="Arial" pitchFamily="34" charset="0"/>
            </a:endParaRPr>
          </a:p>
        </p:txBody>
      </p:sp>
    </p:spTree>
    <p:extLst>
      <p:ext uri="{BB962C8B-B14F-4D97-AF65-F5344CB8AC3E}">
        <p14:creationId xmlns:p14="http://schemas.microsoft.com/office/powerpoint/2010/main" val="1106084567"/>
      </p:ext>
    </p:extLst>
  </p:cSld>
  <p:clrMapOvr>
    <a:masterClrMapping/>
  </p:clrMapOvr>
  <p:transition spd="slow"/>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2F</a:t>
            </a:r>
            <a:r>
              <a:rPr lang="en-US" altLang="en-US" sz="3600" baseline="-25000" smtClean="0">
                <a:solidFill>
                  <a:schemeClr val="tx1"/>
                </a:solidFill>
              </a:rPr>
              <a:t>sim</a:t>
            </a:r>
            <a:r>
              <a:rPr lang="en-US" altLang="en-US" sz="3600" smtClean="0">
                <a:solidFill>
                  <a:schemeClr val="tx1"/>
                </a:solidFill>
              </a:rPr>
              <a:t>-F</a:t>
            </a:r>
            <a:r>
              <a:rPr lang="en-US" altLang="en-US" sz="3600" baseline="-25000" smtClean="0">
                <a:solidFill>
                  <a:schemeClr val="tx1"/>
                </a:solidFill>
              </a:rPr>
              <a:t>calc</a:t>
            </a:r>
            <a:r>
              <a:rPr lang="en-US" altLang="en-US" sz="3600" smtClean="0">
                <a:solidFill>
                  <a:schemeClr val="tx1"/>
                </a:solidFill>
              </a:rPr>
              <a:t> and (F</a:t>
            </a:r>
            <a:r>
              <a:rPr lang="en-US" altLang="en-US" sz="3600" baseline="-25000" smtClean="0">
                <a:solidFill>
                  <a:schemeClr val="tx1"/>
                </a:solidFill>
              </a:rPr>
              <a:t>sim</a:t>
            </a:r>
            <a:r>
              <a:rPr lang="en-US" altLang="en-US" sz="3600" smtClean="0">
                <a:solidFill>
                  <a:schemeClr val="tx1"/>
                </a:solidFill>
              </a:rPr>
              <a:t> </a:t>
            </a:r>
            <a:r>
              <a:rPr lang="el-GR" altLang="en-US" sz="3600" smtClean="0">
                <a:solidFill>
                  <a:schemeClr val="tx1"/>
                </a:solidFill>
              </a:rPr>
              <a:t>Φ</a:t>
            </a:r>
            <a:r>
              <a:rPr lang="en-US" altLang="en-US" sz="3600" baseline="-25000" smtClean="0">
                <a:solidFill>
                  <a:schemeClr val="tx1"/>
                </a:solidFill>
              </a:rPr>
              <a:t>sim</a:t>
            </a:r>
            <a:r>
              <a:rPr lang="en-US" altLang="en-US" sz="3600" smtClean="0">
                <a:solidFill>
                  <a:schemeClr val="tx1"/>
                </a:solidFill>
              </a:rPr>
              <a:t>) - (F</a:t>
            </a:r>
            <a:r>
              <a:rPr lang="en-US" altLang="en-US" sz="3600" baseline="-25000" smtClean="0">
                <a:solidFill>
                  <a:schemeClr val="tx1"/>
                </a:solidFill>
              </a:rPr>
              <a:t>calc</a:t>
            </a:r>
            <a:r>
              <a:rPr lang="el-GR" altLang="en-US" sz="3600" smtClean="0">
                <a:solidFill>
                  <a:schemeClr val="tx1"/>
                </a:solidFill>
              </a:rPr>
              <a:t> Φ</a:t>
            </a:r>
            <a:r>
              <a:rPr lang="en-US" altLang="en-US" sz="3600" baseline="-25000" smtClean="0">
                <a:solidFill>
                  <a:schemeClr val="tx1"/>
                </a:solidFill>
              </a:rPr>
              <a:t>calc</a:t>
            </a:r>
            <a:r>
              <a:rPr lang="en-US" altLang="en-US" sz="3600" smtClean="0">
                <a:solidFill>
                  <a:schemeClr val="tx1"/>
                </a:solidFill>
              </a:rPr>
              <a:t>) maps</a:t>
            </a:r>
          </a:p>
        </p:txBody>
      </p:sp>
      <p:pic>
        <p:nvPicPr>
          <p:cNvPr id="79875" name="Picture 2"/>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ext Box 4"/>
          <p:cNvSpPr txBox="1">
            <a:spLocks noChangeArrowheads="1"/>
          </p:cNvSpPr>
          <p:nvPr/>
        </p:nvSpPr>
        <p:spPr bwMode="auto">
          <a:xfrm>
            <a:off x="77788" y="5789613"/>
            <a:ext cx="2709862"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400">
                <a:solidFill>
                  <a:srgbClr val="4F4FC5"/>
                </a:solidFill>
                <a:cs typeface="Arial" pitchFamily="34" charset="0"/>
              </a:rPr>
              <a:t>1 “sigma” 2F</a:t>
            </a:r>
            <a:r>
              <a:rPr lang="en-US" altLang="en-US" sz="2400" baseline="-25000">
                <a:solidFill>
                  <a:srgbClr val="4F4FC5"/>
                </a:solidFill>
                <a:cs typeface="Arial" pitchFamily="34" charset="0"/>
              </a:rPr>
              <a:t>sim</a:t>
            </a:r>
            <a:r>
              <a:rPr lang="en-US" altLang="en-US" sz="2400">
                <a:solidFill>
                  <a:srgbClr val="4F4FC5"/>
                </a:solidFill>
                <a:cs typeface="Arial" pitchFamily="34" charset="0"/>
              </a:rPr>
              <a:t>-F</a:t>
            </a:r>
            <a:r>
              <a:rPr lang="en-US" altLang="en-US" sz="2400" baseline="-25000">
                <a:solidFill>
                  <a:srgbClr val="4F4FC5"/>
                </a:solidFill>
                <a:cs typeface="Arial" pitchFamily="34" charset="0"/>
              </a:rPr>
              <a:t>c</a:t>
            </a:r>
          </a:p>
          <a:p>
            <a:pPr eaLnBrk="1" fontAlgn="base" hangingPunct="1">
              <a:spcBef>
                <a:spcPct val="0"/>
              </a:spcBef>
              <a:spcAft>
                <a:spcPct val="0"/>
              </a:spcAft>
              <a:buFontTx/>
              <a:buNone/>
            </a:pPr>
            <a:r>
              <a:rPr lang="en-US" altLang="en-US" sz="2400">
                <a:solidFill>
                  <a:srgbClr val="CC9900"/>
                </a:solidFill>
                <a:cs typeface="Arial" pitchFamily="34" charset="0"/>
              </a:rPr>
              <a:t>F</a:t>
            </a:r>
            <a:r>
              <a:rPr lang="en-US" altLang="en-US" sz="2400" baseline="-25000">
                <a:solidFill>
                  <a:srgbClr val="CC9900"/>
                </a:solidFill>
                <a:cs typeface="Arial" pitchFamily="34" charset="0"/>
              </a:rPr>
              <a:t>right</a:t>
            </a:r>
            <a:r>
              <a:rPr lang="en-US" altLang="en-US" sz="2400">
                <a:solidFill>
                  <a:srgbClr val="CC9900"/>
                </a:solidFill>
                <a:cs typeface="Arial" pitchFamily="34" charset="0"/>
              </a:rPr>
              <a:t> – (2F</a:t>
            </a:r>
            <a:r>
              <a:rPr lang="en-US" altLang="en-US" sz="2400" baseline="-25000">
                <a:solidFill>
                  <a:srgbClr val="CC9900"/>
                </a:solidFill>
                <a:cs typeface="Arial" pitchFamily="34" charset="0"/>
              </a:rPr>
              <a:t>sim</a:t>
            </a:r>
            <a:r>
              <a:rPr lang="en-US" altLang="en-US" sz="2400">
                <a:solidFill>
                  <a:srgbClr val="CC9900"/>
                </a:solidFill>
                <a:cs typeface="Arial" pitchFamily="34" charset="0"/>
              </a:rPr>
              <a:t>-F</a:t>
            </a:r>
            <a:r>
              <a:rPr lang="en-US" altLang="en-US" sz="2400" baseline="-25000">
                <a:solidFill>
                  <a:srgbClr val="CC9900"/>
                </a:solidFill>
                <a:cs typeface="Arial" pitchFamily="34" charset="0"/>
              </a:rPr>
              <a:t>c</a:t>
            </a:r>
            <a:r>
              <a:rPr lang="en-US" altLang="en-US" sz="2400">
                <a:solidFill>
                  <a:srgbClr val="CC9900"/>
                </a:solidFill>
                <a:cs typeface="Arial" pitchFamily="34" charset="0"/>
              </a:rPr>
              <a:t>)</a:t>
            </a:r>
          </a:p>
        </p:txBody>
      </p:sp>
      <p:sp>
        <p:nvSpPr>
          <p:cNvPr id="79877" name="Text Box 5"/>
          <p:cNvSpPr txBox="1">
            <a:spLocks noChangeArrowheads="1"/>
          </p:cNvSpPr>
          <p:nvPr/>
        </p:nvSpPr>
        <p:spPr bwMode="auto">
          <a:xfrm>
            <a:off x="103188" y="4573588"/>
            <a:ext cx="1882775"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2400">
                <a:solidFill>
                  <a:srgbClr val="000000"/>
                </a:solidFill>
                <a:cs typeface="Arial" pitchFamily="34" charset="0"/>
              </a:rPr>
              <a:t>1.0 Å data</a:t>
            </a:r>
          </a:p>
          <a:p>
            <a:pPr algn="ctr" eaLnBrk="1" fontAlgn="base" hangingPunct="1">
              <a:spcBef>
                <a:spcPct val="0"/>
              </a:spcBef>
              <a:spcAft>
                <a:spcPct val="0"/>
              </a:spcAft>
              <a:buFontTx/>
              <a:buNone/>
            </a:pPr>
            <a:r>
              <a:rPr lang="en-US" altLang="en-US" sz="2400">
                <a:solidFill>
                  <a:srgbClr val="000000"/>
                </a:solidFill>
                <a:cs typeface="Arial" pitchFamily="34" charset="0"/>
              </a:rPr>
              <a:t>R</a:t>
            </a:r>
            <a:r>
              <a:rPr lang="en-US" altLang="en-US" sz="2400" baseline="-25000">
                <a:solidFill>
                  <a:srgbClr val="000000"/>
                </a:solidFill>
                <a:cs typeface="Arial" pitchFamily="34" charset="0"/>
              </a:rPr>
              <a:t>cryst</a:t>
            </a:r>
            <a:r>
              <a:rPr lang="en-US" altLang="en-US" sz="2400">
                <a:solidFill>
                  <a:srgbClr val="000000"/>
                </a:solidFill>
                <a:cs typeface="Arial" pitchFamily="34" charset="0"/>
              </a:rPr>
              <a:t>= 0.137</a:t>
            </a:r>
          </a:p>
          <a:p>
            <a:pPr algn="ctr" eaLnBrk="1" fontAlgn="base" hangingPunct="1">
              <a:spcBef>
                <a:spcPct val="0"/>
              </a:spcBef>
              <a:spcAft>
                <a:spcPct val="0"/>
              </a:spcAft>
              <a:buFontTx/>
              <a:buNone/>
            </a:pPr>
            <a:r>
              <a:rPr lang="en-US" altLang="en-US" sz="2400">
                <a:solidFill>
                  <a:srgbClr val="000000"/>
                </a:solidFill>
                <a:cs typeface="Arial" pitchFamily="34" charset="0"/>
              </a:rPr>
              <a:t>R</a:t>
            </a:r>
            <a:r>
              <a:rPr lang="en-US" altLang="en-US" sz="2400" baseline="-25000">
                <a:solidFill>
                  <a:srgbClr val="000000"/>
                </a:solidFill>
                <a:cs typeface="Arial" pitchFamily="34" charset="0"/>
              </a:rPr>
              <a:t>free</a:t>
            </a:r>
            <a:r>
              <a:rPr lang="en-US" altLang="en-US" sz="2400">
                <a:solidFill>
                  <a:srgbClr val="000000"/>
                </a:solidFill>
                <a:cs typeface="Arial" pitchFamily="34" charset="0"/>
              </a:rPr>
              <a:t> = 0.159</a:t>
            </a:r>
          </a:p>
        </p:txBody>
      </p:sp>
    </p:spTree>
    <p:extLst>
      <p:ext uri="{BB962C8B-B14F-4D97-AF65-F5344CB8AC3E}">
        <p14:creationId xmlns:p14="http://schemas.microsoft.com/office/powerpoint/2010/main" val="256324858"/>
      </p:ext>
    </p:extLst>
  </p:cSld>
  <p:clrMapOvr>
    <a:masterClrMapping/>
  </p:clrMapOvr>
  <p:transition spd="slow"/>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Regular model with real data!</a:t>
            </a:r>
          </a:p>
        </p:txBody>
      </p:sp>
      <p:pic>
        <p:nvPicPr>
          <p:cNvPr id="80899" name="Picture 1"/>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 Box 4"/>
          <p:cNvSpPr txBox="1">
            <a:spLocks noChangeArrowheads="1"/>
          </p:cNvSpPr>
          <p:nvPr/>
        </p:nvSpPr>
        <p:spPr bwMode="auto">
          <a:xfrm>
            <a:off x="103188" y="5789613"/>
            <a:ext cx="2684462"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fontAlgn="base" hangingPunct="1">
              <a:spcBef>
                <a:spcPct val="0"/>
              </a:spcBef>
              <a:spcAft>
                <a:spcPct val="0"/>
              </a:spcAft>
              <a:buFontTx/>
              <a:buNone/>
            </a:pPr>
            <a:r>
              <a:rPr lang="en-US" altLang="en-US" sz="2400">
                <a:solidFill>
                  <a:srgbClr val="4F4FC5"/>
                </a:solidFill>
                <a:cs typeface="Arial" pitchFamily="34" charset="0"/>
              </a:rPr>
              <a:t>1 “sigma” 2F</a:t>
            </a:r>
            <a:r>
              <a:rPr lang="en-US" altLang="en-US" sz="2400" baseline="-25000">
                <a:solidFill>
                  <a:srgbClr val="4F4FC5"/>
                </a:solidFill>
                <a:cs typeface="Arial" pitchFamily="34" charset="0"/>
              </a:rPr>
              <a:t>sim</a:t>
            </a:r>
            <a:r>
              <a:rPr lang="en-US" altLang="en-US" sz="2400">
                <a:solidFill>
                  <a:srgbClr val="4F4FC5"/>
                </a:solidFill>
                <a:cs typeface="Arial" pitchFamily="34" charset="0"/>
              </a:rPr>
              <a:t>-F</a:t>
            </a:r>
            <a:r>
              <a:rPr lang="en-US" altLang="en-US" sz="2400" baseline="-25000">
                <a:solidFill>
                  <a:srgbClr val="4F4FC5"/>
                </a:solidFill>
                <a:cs typeface="Arial" pitchFamily="34" charset="0"/>
              </a:rPr>
              <a:t>c</a:t>
            </a:r>
          </a:p>
          <a:p>
            <a:pPr algn="r" eaLnBrk="1" fontAlgn="base" hangingPunct="1">
              <a:spcBef>
                <a:spcPct val="0"/>
              </a:spcBef>
              <a:spcAft>
                <a:spcPct val="0"/>
              </a:spcAft>
              <a:buFontTx/>
              <a:buNone/>
            </a:pPr>
            <a:r>
              <a:rPr lang="en-US" altLang="en-US" sz="2400">
                <a:solidFill>
                  <a:srgbClr val="CC9900"/>
                </a:solidFill>
                <a:cs typeface="Arial" pitchFamily="34" charset="0"/>
              </a:rPr>
              <a:t>2.5 “sigma” F</a:t>
            </a:r>
            <a:r>
              <a:rPr lang="en-US" altLang="en-US" sz="2400" baseline="-25000">
                <a:solidFill>
                  <a:srgbClr val="CC9900"/>
                </a:solidFill>
                <a:cs typeface="Arial" pitchFamily="34" charset="0"/>
              </a:rPr>
              <a:t>sim</a:t>
            </a:r>
            <a:r>
              <a:rPr lang="en-US" altLang="en-US" sz="2400">
                <a:solidFill>
                  <a:srgbClr val="CC9900"/>
                </a:solidFill>
                <a:cs typeface="Arial" pitchFamily="34" charset="0"/>
              </a:rPr>
              <a:t>-F</a:t>
            </a:r>
            <a:r>
              <a:rPr lang="en-US" altLang="en-US" sz="2400" baseline="-25000">
                <a:solidFill>
                  <a:srgbClr val="CC9900"/>
                </a:solidFill>
                <a:cs typeface="Arial" pitchFamily="34" charset="0"/>
              </a:rPr>
              <a:t>c</a:t>
            </a:r>
            <a:endParaRPr lang="en-US" altLang="en-US" sz="2400">
              <a:solidFill>
                <a:srgbClr val="CC9900"/>
              </a:solidFill>
              <a:cs typeface="Arial" pitchFamily="34" charset="0"/>
            </a:endParaRPr>
          </a:p>
        </p:txBody>
      </p:sp>
      <p:sp>
        <p:nvSpPr>
          <p:cNvPr id="80901" name="Text Box 5"/>
          <p:cNvSpPr txBox="1">
            <a:spLocks noChangeArrowheads="1"/>
          </p:cNvSpPr>
          <p:nvPr/>
        </p:nvSpPr>
        <p:spPr bwMode="auto">
          <a:xfrm>
            <a:off x="103188" y="4573588"/>
            <a:ext cx="1882775"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2400">
                <a:solidFill>
                  <a:srgbClr val="000000"/>
                </a:solidFill>
                <a:cs typeface="Arial" pitchFamily="34" charset="0"/>
              </a:rPr>
              <a:t>1.0 Å data</a:t>
            </a:r>
          </a:p>
          <a:p>
            <a:pPr algn="ctr" eaLnBrk="1" fontAlgn="base" hangingPunct="1">
              <a:spcBef>
                <a:spcPct val="0"/>
              </a:spcBef>
              <a:spcAft>
                <a:spcPct val="0"/>
              </a:spcAft>
              <a:buFontTx/>
              <a:buNone/>
            </a:pPr>
            <a:r>
              <a:rPr lang="en-US" altLang="en-US" sz="2400">
                <a:solidFill>
                  <a:srgbClr val="000000"/>
                </a:solidFill>
                <a:cs typeface="Arial" pitchFamily="34" charset="0"/>
              </a:rPr>
              <a:t>R</a:t>
            </a:r>
            <a:r>
              <a:rPr lang="en-US" altLang="en-US" sz="2400" baseline="-25000">
                <a:solidFill>
                  <a:srgbClr val="000000"/>
                </a:solidFill>
                <a:cs typeface="Arial" pitchFamily="34" charset="0"/>
              </a:rPr>
              <a:t>cryst</a:t>
            </a:r>
            <a:r>
              <a:rPr lang="en-US" altLang="en-US" sz="2400">
                <a:solidFill>
                  <a:srgbClr val="000000"/>
                </a:solidFill>
                <a:cs typeface="Arial" pitchFamily="34" charset="0"/>
              </a:rPr>
              <a:t>= 0.116</a:t>
            </a:r>
          </a:p>
          <a:p>
            <a:pPr algn="ctr" eaLnBrk="1" fontAlgn="base" hangingPunct="1">
              <a:spcBef>
                <a:spcPct val="0"/>
              </a:spcBef>
              <a:spcAft>
                <a:spcPct val="0"/>
              </a:spcAft>
              <a:buFontTx/>
              <a:buNone/>
            </a:pPr>
            <a:r>
              <a:rPr lang="en-US" altLang="en-US" sz="2400">
                <a:solidFill>
                  <a:srgbClr val="000000"/>
                </a:solidFill>
                <a:cs typeface="Arial" pitchFamily="34" charset="0"/>
              </a:rPr>
              <a:t>R</a:t>
            </a:r>
            <a:r>
              <a:rPr lang="en-US" altLang="en-US" sz="2400" baseline="-25000">
                <a:solidFill>
                  <a:srgbClr val="000000"/>
                </a:solidFill>
                <a:cs typeface="Arial" pitchFamily="34" charset="0"/>
              </a:rPr>
              <a:t>free</a:t>
            </a:r>
            <a:r>
              <a:rPr lang="en-US" altLang="en-US" sz="2400">
                <a:solidFill>
                  <a:srgbClr val="000000"/>
                </a:solidFill>
                <a:cs typeface="Arial" pitchFamily="34" charset="0"/>
              </a:rPr>
              <a:t> = 0.135</a:t>
            </a:r>
          </a:p>
        </p:txBody>
      </p:sp>
    </p:spTree>
    <p:extLst>
      <p:ext uri="{BB962C8B-B14F-4D97-AF65-F5344CB8AC3E}">
        <p14:creationId xmlns:p14="http://schemas.microsoft.com/office/powerpoint/2010/main" val="1306069074"/>
      </p:ext>
    </p:extLst>
  </p:cSld>
  <p:clrMapOvr>
    <a:masterClrMapping/>
  </p:clrMapOvr>
  <p:transition spd="slow"/>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How many conformers are there?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638" y="772925"/>
            <a:ext cx="5317690" cy="6398225"/>
          </a:xfrm>
          <a:prstGeom prst="rect">
            <a:avLst/>
          </a:prstGeom>
        </p:spPr>
      </p:pic>
    </p:spTree>
    <p:extLst>
      <p:ext uri="{BB962C8B-B14F-4D97-AF65-F5344CB8AC3E}">
        <p14:creationId xmlns:p14="http://schemas.microsoft.com/office/powerpoint/2010/main" val="364241309"/>
      </p:ext>
    </p:extLst>
  </p:cSld>
  <p:clrMapOvr>
    <a:masterClrMapping/>
  </p:clrMapOvr>
  <p:transition spd="slow"/>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5047" t="5471" r="4538" b="16715"/>
          <a:stretch/>
        </p:blipFill>
        <p:spPr>
          <a:xfrm>
            <a:off x="1963711" y="764498"/>
            <a:ext cx="5666282" cy="5336500"/>
          </a:xfrm>
          <a:prstGeom prst="rect">
            <a:avLst/>
          </a:prstGeom>
        </p:spPr>
      </p:pic>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4" name="Rectangle 3"/>
          <p:cNvSpPr txBox="1">
            <a:spLocks noChangeArrowheads="1"/>
          </p:cNvSpPr>
          <p:nvPr/>
        </p:nvSpPr>
        <p:spPr bwMode="auto">
          <a:xfrm>
            <a:off x="0" y="6051550"/>
            <a:ext cx="9144000" cy="8064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3600" kern="0" dirty="0" smtClean="0">
                <a:solidFill>
                  <a:srgbClr val="000000"/>
                </a:solidFill>
              </a:rPr>
              <a:t>40 explain density to 3% error</a:t>
            </a:r>
          </a:p>
        </p:txBody>
      </p:sp>
    </p:spTree>
    <p:extLst>
      <p:ext uri="{BB962C8B-B14F-4D97-AF65-F5344CB8AC3E}">
        <p14:creationId xmlns:p14="http://schemas.microsoft.com/office/powerpoint/2010/main" val="288143782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4572" t="-3593" r="20538" b="22281"/>
          <a:stretch/>
        </p:blipFill>
        <p:spPr>
          <a:xfrm>
            <a:off x="1214205" y="0"/>
            <a:ext cx="6220917" cy="6095784"/>
          </a:xfrm>
          <a:prstGeom prst="rect">
            <a:avLst/>
          </a:prstGeom>
        </p:spPr>
      </p:pic>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5" name="Rectangle 3"/>
          <p:cNvSpPr txBox="1">
            <a:spLocks noChangeArrowheads="1"/>
          </p:cNvSpPr>
          <p:nvPr/>
        </p:nvSpPr>
        <p:spPr bwMode="auto">
          <a:xfrm>
            <a:off x="0" y="6051550"/>
            <a:ext cx="9144000" cy="8064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3600" kern="0" dirty="0" smtClean="0">
                <a:solidFill>
                  <a:srgbClr val="000000"/>
                </a:solidFill>
              </a:rPr>
              <a:t>8 explain density to 3% error</a:t>
            </a:r>
          </a:p>
        </p:txBody>
      </p:sp>
    </p:spTree>
    <p:extLst>
      <p:ext uri="{BB962C8B-B14F-4D97-AF65-F5344CB8AC3E}">
        <p14:creationId xmlns:p14="http://schemas.microsoft.com/office/powerpoint/2010/main" val="18621018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altLang="en-US" dirty="0" smtClean="0"/>
              <a:t>The Future of Structural Biology</a:t>
            </a:r>
          </a:p>
        </p:txBody>
      </p:sp>
      <p:sp>
        <p:nvSpPr>
          <p:cNvPr id="695299" name="Rectangle 3"/>
          <p:cNvSpPr>
            <a:spLocks noGrp="1" noChangeArrowheads="1"/>
          </p:cNvSpPr>
          <p:nvPr>
            <p:ph type="body" idx="1"/>
          </p:nvPr>
        </p:nvSpPr>
        <p:spPr>
          <a:xfrm>
            <a:off x="773113" y="1700213"/>
            <a:ext cx="7913687" cy="4700587"/>
          </a:xfrm>
        </p:spPr>
        <p:txBody>
          <a:bodyPr/>
          <a:lstStyle/>
          <a:p>
            <a:pPr eaLnBrk="1" hangingPunct="1">
              <a:lnSpc>
                <a:spcPct val="150000"/>
              </a:lnSpc>
              <a:spcBef>
                <a:spcPts val="1200"/>
              </a:spcBef>
            </a:pPr>
            <a:r>
              <a:rPr lang="en-US" altLang="en-US" sz="3600" dirty="0" smtClean="0"/>
              <a:t>Will be noisy</a:t>
            </a:r>
          </a:p>
          <a:p>
            <a:pPr eaLnBrk="1" hangingPunct="1">
              <a:lnSpc>
                <a:spcPct val="150000"/>
              </a:lnSpc>
              <a:spcBef>
                <a:spcPts val="1200"/>
              </a:spcBef>
            </a:pPr>
            <a:r>
              <a:rPr lang="en-US" altLang="en-US" sz="3600" dirty="0" smtClean="0"/>
              <a:t>Averaging destroys resolution</a:t>
            </a:r>
          </a:p>
          <a:p>
            <a:pPr eaLnBrk="1" hangingPunct="1">
              <a:lnSpc>
                <a:spcPct val="150000"/>
              </a:lnSpc>
              <a:spcBef>
                <a:spcPts val="1200"/>
              </a:spcBef>
            </a:pPr>
            <a:r>
              <a:rPr lang="en-US" altLang="en-US" sz="3600" dirty="0" smtClean="0"/>
              <a:t>Multi-crystal data – isomorphism</a:t>
            </a:r>
            <a:endParaRPr lang="en-US" altLang="en-US" sz="3600" dirty="0"/>
          </a:p>
          <a:p>
            <a:pPr eaLnBrk="1" hangingPunct="1">
              <a:lnSpc>
                <a:spcPct val="150000"/>
              </a:lnSpc>
              <a:spcBef>
                <a:spcPts val="1200"/>
              </a:spcBef>
            </a:pPr>
            <a:r>
              <a:rPr lang="en-US" altLang="en-US" sz="3600" dirty="0" smtClean="0"/>
              <a:t>structures of the future must be 4D</a:t>
            </a:r>
          </a:p>
          <a:p>
            <a:pPr eaLnBrk="1" hangingPunct="1">
              <a:lnSpc>
                <a:spcPct val="150000"/>
              </a:lnSpc>
              <a:spcBef>
                <a:spcPts val="1200"/>
              </a:spcBef>
            </a:pPr>
            <a:r>
              <a:rPr lang="en-US" altLang="en-US" sz="3600" dirty="0"/>
              <a:t>There is “life” below 1 </a:t>
            </a:r>
            <a:r>
              <a:rPr lang="el-GR" altLang="en-US" sz="3600" dirty="0"/>
              <a:t>σ</a:t>
            </a:r>
            <a:endParaRPr lang="en-US" altLang="en-US" sz="3600" dirty="0"/>
          </a:p>
        </p:txBody>
      </p:sp>
    </p:spTree>
    <p:extLst>
      <p:ext uri="{BB962C8B-B14F-4D97-AF65-F5344CB8AC3E}">
        <p14:creationId xmlns:p14="http://schemas.microsoft.com/office/powerpoint/2010/main" val="132766377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6290" name="Rectangle 2"/>
          <p:cNvSpPr>
            <a:spLocks noGrp="1" noChangeArrowheads="1"/>
          </p:cNvSpPr>
          <p:nvPr>
            <p:ph type="title"/>
          </p:nvPr>
        </p:nvSpPr>
        <p:spPr/>
        <p:txBody>
          <a:bodyPr/>
          <a:lstStyle/>
          <a:p>
            <a:r>
              <a:rPr lang="en-US" altLang="en-US" sz="4800"/>
              <a:t>PowerPoint File available:</a:t>
            </a:r>
          </a:p>
        </p:txBody>
      </p:sp>
      <p:sp>
        <p:nvSpPr>
          <p:cNvPr id="1676291" name="Rectangle 3"/>
          <p:cNvSpPr>
            <a:spLocks noGrp="1" noChangeArrowheads="1"/>
          </p:cNvSpPr>
          <p:nvPr>
            <p:ph type="body" idx="1"/>
          </p:nvPr>
        </p:nvSpPr>
        <p:spPr>
          <a:xfrm>
            <a:off x="457200" y="1600200"/>
            <a:ext cx="8229600" cy="4976813"/>
          </a:xfrm>
        </p:spPr>
        <p:txBody>
          <a:bodyPr/>
          <a:lstStyle/>
          <a:p>
            <a:endParaRPr lang="en-US" altLang="en-US" sz="6600" dirty="0"/>
          </a:p>
          <a:p>
            <a:pPr algn="ctr">
              <a:buFontTx/>
              <a:buNone/>
            </a:pPr>
            <a:r>
              <a:rPr lang="en-US" altLang="en-US" sz="4400" dirty="0"/>
              <a:t>http://bl831.als.lbl.gov/</a:t>
            </a:r>
          </a:p>
          <a:p>
            <a:pPr algn="ctr">
              <a:buFontTx/>
              <a:buNone/>
            </a:pPr>
            <a:r>
              <a:rPr lang="en-US" altLang="en-US" sz="4400" dirty="0"/>
              <a:t>~</a:t>
            </a:r>
            <a:r>
              <a:rPr lang="en-US" altLang="en-US" sz="4400" dirty="0" err="1"/>
              <a:t>jamesh</a:t>
            </a:r>
            <a:r>
              <a:rPr lang="en-US" altLang="en-US" sz="4400" dirty="0"/>
              <a:t>/</a:t>
            </a:r>
            <a:r>
              <a:rPr lang="en-US" altLang="en-US" sz="4400" dirty="0" err="1"/>
              <a:t>powerpoint</a:t>
            </a:r>
            <a:r>
              <a:rPr lang="en-US" altLang="en-US" sz="4400" dirty="0"/>
              <a:t>/</a:t>
            </a:r>
          </a:p>
          <a:p>
            <a:pPr algn="ctr">
              <a:buFontTx/>
              <a:buNone/>
            </a:pPr>
            <a:r>
              <a:rPr lang="en-US" altLang="en-US" sz="4400" smtClean="0"/>
              <a:t>NanoGM_Xray_2014.pptx</a:t>
            </a:r>
            <a:endParaRPr lang="en-US" altLang="en-US" sz="4400" dirty="0"/>
          </a:p>
          <a:p>
            <a:pPr algn="ctr">
              <a:buFontTx/>
              <a:buNone/>
            </a:pPr>
            <a:endParaRPr lang="en-US" altLang="en-US" sz="4000" dirty="0"/>
          </a:p>
        </p:txBody>
      </p:sp>
    </p:spTree>
    <p:extLst>
      <p:ext uri="{BB962C8B-B14F-4D97-AF65-F5344CB8AC3E}">
        <p14:creationId xmlns:p14="http://schemas.microsoft.com/office/powerpoint/2010/main" val="39247596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2258" name="Rectangle 2"/>
          <p:cNvSpPr>
            <a:spLocks noGrp="1" noChangeArrowheads="1"/>
          </p:cNvSpPr>
          <p:nvPr>
            <p:ph type="title"/>
          </p:nvPr>
        </p:nvSpPr>
        <p:spPr>
          <a:xfrm>
            <a:off x="685800" y="188694"/>
            <a:ext cx="7772400" cy="1143000"/>
          </a:xfrm>
        </p:spPr>
        <p:txBody>
          <a:bodyPr/>
          <a:lstStyle/>
          <a:p>
            <a:r>
              <a:rPr lang="en-US" altLang="en-US" sz="5400" dirty="0"/>
              <a:t>Acknowledgements</a:t>
            </a:r>
          </a:p>
        </p:txBody>
      </p:sp>
      <p:sp>
        <p:nvSpPr>
          <p:cNvPr id="2272259" name="Rectangle 3"/>
          <p:cNvSpPr>
            <a:spLocks noGrp="1" noChangeArrowheads="1"/>
          </p:cNvSpPr>
          <p:nvPr>
            <p:ph type="body" idx="1"/>
          </p:nvPr>
        </p:nvSpPr>
        <p:spPr>
          <a:xfrm>
            <a:off x="457200" y="1331694"/>
            <a:ext cx="8229600" cy="5615206"/>
          </a:xfrm>
        </p:spPr>
        <p:txBody>
          <a:bodyPr/>
          <a:lstStyle/>
          <a:p>
            <a:pPr algn="ctr">
              <a:lnSpc>
                <a:spcPct val="80000"/>
              </a:lnSpc>
              <a:buFontTx/>
              <a:buNone/>
            </a:pPr>
            <a:r>
              <a:rPr lang="en-US" altLang="en-US" b="1" dirty="0"/>
              <a:t>8.3.1 PRT: Tom </a:t>
            </a:r>
            <a:r>
              <a:rPr lang="en-US" altLang="en-US" b="1" dirty="0" err="1"/>
              <a:t>Alber</a:t>
            </a:r>
            <a:endParaRPr lang="en-US" altLang="en-US" b="1" dirty="0"/>
          </a:p>
          <a:p>
            <a:pPr algn="ctr">
              <a:lnSpc>
                <a:spcPct val="80000"/>
              </a:lnSpc>
              <a:buFontTx/>
              <a:buNone/>
            </a:pPr>
            <a:endParaRPr lang="en-US" altLang="en-US" sz="1200" b="1" dirty="0"/>
          </a:p>
          <a:p>
            <a:pPr algn="ctr">
              <a:lnSpc>
                <a:spcPct val="80000"/>
              </a:lnSpc>
              <a:buFontTx/>
              <a:buNone/>
            </a:pPr>
            <a:endParaRPr lang="en-US" altLang="en-US" sz="1800" b="1" dirty="0" smtClean="0">
              <a:solidFill>
                <a:srgbClr val="006600"/>
              </a:solidFill>
            </a:endParaRPr>
          </a:p>
          <a:p>
            <a:pPr algn="ctr">
              <a:lnSpc>
                <a:spcPct val="80000"/>
              </a:lnSpc>
              <a:buNone/>
            </a:pPr>
            <a:r>
              <a:rPr lang="en-US" altLang="en-US" sz="1800" b="1" dirty="0">
                <a:solidFill>
                  <a:srgbClr val="006600"/>
                </a:solidFill>
              </a:rPr>
              <a:t>National Institutes of Health (STTR)</a:t>
            </a:r>
          </a:p>
          <a:p>
            <a:pPr algn="ctr">
              <a:lnSpc>
                <a:spcPct val="80000"/>
              </a:lnSpc>
              <a:buFontTx/>
              <a:buNone/>
            </a:pPr>
            <a:r>
              <a:rPr lang="en-US" altLang="en-US" sz="1800" b="1" dirty="0" smtClean="0">
                <a:solidFill>
                  <a:srgbClr val="006600"/>
                </a:solidFill>
              </a:rPr>
              <a:t>Center </a:t>
            </a:r>
            <a:r>
              <a:rPr lang="en-US" altLang="en-US" sz="1800" b="1" dirty="0">
                <a:solidFill>
                  <a:srgbClr val="006600"/>
                </a:solidFill>
              </a:rPr>
              <a:t>for Structure of Membrane Proteins</a:t>
            </a:r>
          </a:p>
          <a:p>
            <a:pPr algn="ctr">
              <a:lnSpc>
                <a:spcPct val="80000"/>
              </a:lnSpc>
              <a:buFontTx/>
              <a:buNone/>
            </a:pPr>
            <a:r>
              <a:rPr lang="en-US" altLang="en-US" sz="1800" b="1" dirty="0">
                <a:solidFill>
                  <a:srgbClr val="006600"/>
                </a:solidFill>
              </a:rPr>
              <a:t>Center for HIV Accessory and Regulatory Complexes</a:t>
            </a:r>
          </a:p>
          <a:p>
            <a:pPr algn="ctr" eaLnBrk="1" hangingPunct="1">
              <a:lnSpc>
                <a:spcPct val="80000"/>
              </a:lnSpc>
              <a:buFontTx/>
              <a:buNone/>
            </a:pPr>
            <a:r>
              <a:rPr lang="en-US" altLang="en-US" sz="1800" b="1" dirty="0">
                <a:solidFill>
                  <a:srgbClr val="006600"/>
                </a:solidFill>
              </a:rPr>
              <a:t>Membrane Protein Expression Center II (MPEC)</a:t>
            </a:r>
          </a:p>
          <a:p>
            <a:pPr algn="ctr" eaLnBrk="1" hangingPunct="1">
              <a:lnSpc>
                <a:spcPct val="80000"/>
              </a:lnSpc>
              <a:buFontTx/>
              <a:buNone/>
            </a:pPr>
            <a:r>
              <a:rPr lang="en-US" altLang="en-US" sz="1800" b="1" dirty="0">
                <a:solidFill>
                  <a:srgbClr val="006600"/>
                </a:solidFill>
              </a:rPr>
              <a:t>Center for HIV Accessory and Regulatory Complexes (HARC)</a:t>
            </a:r>
          </a:p>
          <a:p>
            <a:pPr algn="ctr">
              <a:lnSpc>
                <a:spcPct val="80000"/>
              </a:lnSpc>
              <a:buFontTx/>
              <a:buNone/>
            </a:pPr>
            <a:endParaRPr lang="en-US" altLang="en-US" sz="1800" b="1" dirty="0">
              <a:solidFill>
                <a:srgbClr val="006600"/>
              </a:solidFill>
            </a:endParaRPr>
          </a:p>
          <a:p>
            <a:pPr algn="ctr">
              <a:lnSpc>
                <a:spcPct val="80000"/>
              </a:lnSpc>
              <a:buFontTx/>
              <a:buNone/>
            </a:pPr>
            <a:r>
              <a:rPr lang="en-US" altLang="en-US" sz="1600" b="1" dirty="0"/>
              <a:t>W. M. Keck Foundation</a:t>
            </a:r>
          </a:p>
          <a:p>
            <a:pPr algn="ctr">
              <a:lnSpc>
                <a:spcPct val="80000"/>
              </a:lnSpc>
              <a:buFontTx/>
              <a:buNone/>
            </a:pPr>
            <a:r>
              <a:rPr lang="en-US" altLang="en-US" sz="1600" b="1" dirty="0" err="1"/>
              <a:t>Plexxikon</a:t>
            </a:r>
            <a:r>
              <a:rPr lang="en-US" altLang="en-US" sz="1600" b="1" dirty="0"/>
              <a:t>, Inc.</a:t>
            </a:r>
          </a:p>
          <a:p>
            <a:pPr algn="ctr">
              <a:lnSpc>
                <a:spcPct val="80000"/>
              </a:lnSpc>
              <a:buFontTx/>
              <a:buNone/>
            </a:pPr>
            <a:r>
              <a:rPr lang="en-US" altLang="en-US" sz="1600" b="1" dirty="0"/>
              <a:t>M D Anderson CRC</a:t>
            </a:r>
          </a:p>
          <a:p>
            <a:pPr algn="ctr">
              <a:lnSpc>
                <a:spcPct val="80000"/>
              </a:lnSpc>
              <a:buFontTx/>
              <a:buNone/>
            </a:pPr>
            <a:r>
              <a:rPr lang="en-US" altLang="en-US" sz="1600" b="1" dirty="0"/>
              <a:t>Alberta Synchrotron Institute</a:t>
            </a:r>
          </a:p>
          <a:p>
            <a:pPr algn="ctr">
              <a:lnSpc>
                <a:spcPct val="80000"/>
              </a:lnSpc>
              <a:buFontTx/>
              <a:buNone/>
            </a:pPr>
            <a:r>
              <a:rPr lang="en-US" altLang="en-US" sz="1600" b="1" dirty="0"/>
              <a:t>University of California Berkeley</a:t>
            </a:r>
          </a:p>
          <a:p>
            <a:pPr algn="ctr">
              <a:lnSpc>
                <a:spcPct val="80000"/>
              </a:lnSpc>
              <a:buFontTx/>
              <a:buNone/>
            </a:pPr>
            <a:r>
              <a:rPr lang="en-US" altLang="en-US" sz="1600" b="1" dirty="0"/>
              <a:t>University of California San Francisco</a:t>
            </a:r>
          </a:p>
          <a:p>
            <a:pPr algn="ctr">
              <a:lnSpc>
                <a:spcPct val="80000"/>
              </a:lnSpc>
              <a:buFontTx/>
              <a:buNone/>
            </a:pPr>
            <a:r>
              <a:rPr lang="en-US" altLang="en-US" sz="1600" b="1" dirty="0"/>
              <a:t>National Science Foundation</a:t>
            </a:r>
          </a:p>
          <a:p>
            <a:pPr algn="ctr">
              <a:lnSpc>
                <a:spcPct val="80000"/>
              </a:lnSpc>
              <a:buFontTx/>
              <a:buNone/>
            </a:pPr>
            <a:r>
              <a:rPr lang="en-US" altLang="en-US" sz="1600" b="1" dirty="0"/>
              <a:t>University of California Campus-Laboratory Collaboration Grant</a:t>
            </a:r>
          </a:p>
          <a:p>
            <a:pPr algn="ctr">
              <a:lnSpc>
                <a:spcPct val="80000"/>
              </a:lnSpc>
              <a:buFontTx/>
              <a:buNone/>
            </a:pPr>
            <a:r>
              <a:rPr lang="en-US" altLang="en-US" sz="1600" b="1" dirty="0"/>
              <a:t>Henry Wheeler</a:t>
            </a:r>
          </a:p>
          <a:p>
            <a:pPr algn="ctr">
              <a:lnSpc>
                <a:spcPct val="80000"/>
              </a:lnSpc>
              <a:buFontTx/>
              <a:buNone/>
            </a:pPr>
            <a:endParaRPr lang="en-US" altLang="en-US" sz="1600" b="1" dirty="0"/>
          </a:p>
          <a:p>
            <a:pPr algn="ctr">
              <a:lnSpc>
                <a:spcPct val="80000"/>
              </a:lnSpc>
              <a:buFontTx/>
              <a:buNone/>
            </a:pPr>
            <a:r>
              <a:rPr lang="en-US" altLang="en-US" sz="900" dirty="0"/>
              <a:t>The Advanced Light Source is supported by the Director, Office of Science, Office of Basic Energy Sciences, Materials Sciences Division, of the US Department of Energy under contract No. DEAC02- 05CH11231 at Lawrence Berkeley National Laboratory. </a:t>
            </a:r>
          </a:p>
        </p:txBody>
      </p:sp>
    </p:spTree>
    <p:extLst>
      <p:ext uri="{BB962C8B-B14F-4D97-AF65-F5344CB8AC3E}">
        <p14:creationId xmlns:p14="http://schemas.microsoft.com/office/powerpoint/2010/main" val="8986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altLang="en-US" smtClean="0"/>
              <a:t>Major Phasing techniques</a:t>
            </a:r>
          </a:p>
        </p:txBody>
      </p:sp>
      <p:sp>
        <p:nvSpPr>
          <p:cNvPr id="12291" name="Rectangle 3"/>
          <p:cNvSpPr>
            <a:spLocks noGrp="1" noChangeArrowheads="1"/>
          </p:cNvSpPr>
          <p:nvPr>
            <p:ph type="body" idx="1"/>
          </p:nvPr>
        </p:nvSpPr>
        <p:spPr/>
        <p:txBody>
          <a:bodyPr/>
          <a:lstStyle/>
          <a:p>
            <a:pPr eaLnBrk="1" hangingPunct="1"/>
            <a:r>
              <a:rPr lang="en-US" altLang="en-US" smtClean="0"/>
              <a:t>Molecular Replacement</a:t>
            </a:r>
          </a:p>
          <a:p>
            <a:pPr lvl="1" eaLnBrk="1" hangingPunct="1"/>
            <a:endParaRPr lang="en-US" altLang="en-US" smtClean="0"/>
          </a:p>
          <a:p>
            <a:pPr eaLnBrk="1" hangingPunct="1"/>
            <a:r>
              <a:rPr lang="en-US" altLang="en-US" smtClean="0"/>
              <a:t>Multiple Isomorphous Replacement</a:t>
            </a:r>
          </a:p>
          <a:p>
            <a:pPr lvl="1" eaLnBrk="1" hangingPunct="1"/>
            <a:endParaRPr lang="en-US" altLang="en-US" smtClean="0"/>
          </a:p>
          <a:p>
            <a:pPr eaLnBrk="1" hangingPunct="1"/>
            <a:r>
              <a:rPr lang="en-US" altLang="en-US" smtClean="0"/>
              <a:t>Multiwavelength Anomalous Diffraction</a:t>
            </a:r>
          </a:p>
          <a:p>
            <a:pPr lvl="1" eaLnBrk="1" hangingPunct="1"/>
            <a:endParaRPr lang="en-US" altLang="en-US" smtClean="0"/>
          </a:p>
          <a:p>
            <a:pPr eaLnBrk="1" hangingPunct="1"/>
            <a:r>
              <a:rPr lang="en-US" altLang="en-US" smtClean="0"/>
              <a:t>Single-wavelength Anomalous Diffraction</a:t>
            </a:r>
          </a:p>
          <a:p>
            <a:pPr lvl="1" eaLnBrk="1" hangingPunct="1"/>
            <a:endParaRPr lang="en-US" altLang="en-US" smtClean="0"/>
          </a:p>
        </p:txBody>
      </p:sp>
    </p:spTree>
    <p:extLst>
      <p:ext uri="{BB962C8B-B14F-4D97-AF65-F5344CB8AC3E}">
        <p14:creationId xmlns:p14="http://schemas.microsoft.com/office/powerpoint/2010/main" val="37873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12291">
                                            <p:txEl>
                                              <p:pRg st="2" end="2"/>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2" name="Rectangle 2"/>
          <p:cNvSpPr>
            <a:spLocks noGrp="1" noChangeArrowheads="1"/>
          </p:cNvSpPr>
          <p:nvPr>
            <p:ph type="title" idx="4294967295"/>
          </p:nvPr>
        </p:nvSpPr>
        <p:spPr>
          <a:xfrm>
            <a:off x="685800" y="0"/>
            <a:ext cx="7772400" cy="1143000"/>
          </a:xfrm>
        </p:spPr>
        <p:txBody>
          <a:bodyPr/>
          <a:lstStyle/>
          <a:p>
            <a:r>
              <a:rPr lang="en-US" altLang="en-US" b="1"/>
              <a:t>Zero-parallax microscope</a:t>
            </a:r>
          </a:p>
        </p:txBody>
      </p:sp>
      <p:sp>
        <p:nvSpPr>
          <p:cNvPr id="988163" name="AutoShape 3"/>
          <p:cNvSpPr>
            <a:spLocks noChangeArrowheads="1"/>
          </p:cNvSpPr>
          <p:nvPr/>
        </p:nvSpPr>
        <p:spPr bwMode="auto">
          <a:xfrm flipV="1">
            <a:off x="3276600" y="3276600"/>
            <a:ext cx="914400" cy="914400"/>
          </a:xfrm>
          <a:prstGeom prst="rtTriangl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164" name="Rectangle 4"/>
          <p:cNvSpPr>
            <a:spLocks noChangeArrowheads="1"/>
          </p:cNvSpPr>
          <p:nvPr/>
        </p:nvSpPr>
        <p:spPr bwMode="auto">
          <a:xfrm flipH="1">
            <a:off x="3124200" y="3581400"/>
            <a:ext cx="18288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165" name="AutoShape 5"/>
          <p:cNvSpPr>
            <a:spLocks noChangeArrowheads="1"/>
          </p:cNvSpPr>
          <p:nvPr/>
        </p:nvSpPr>
        <p:spPr bwMode="auto">
          <a:xfrm rot="5400000">
            <a:off x="723900" y="2324100"/>
            <a:ext cx="1524000" cy="2667000"/>
          </a:xfrm>
          <a:prstGeom prst="can">
            <a:avLst>
              <a:gd name="adj" fmla="val 16341"/>
            </a:avLst>
          </a:prstGeom>
          <a:solidFill>
            <a:srgbClr val="0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166" name="AutoShape 6"/>
          <p:cNvSpPr>
            <a:spLocks noChangeArrowheads="1"/>
          </p:cNvSpPr>
          <p:nvPr/>
        </p:nvSpPr>
        <p:spPr bwMode="auto">
          <a:xfrm rot="5400000">
            <a:off x="7124700" y="3314700"/>
            <a:ext cx="228600" cy="762000"/>
          </a:xfrm>
          <a:prstGeom prst="can">
            <a:avLst>
              <a:gd name="adj" fmla="val 31127"/>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167" name="Rectangle 7"/>
          <p:cNvSpPr>
            <a:spLocks noChangeArrowheads="1"/>
          </p:cNvSpPr>
          <p:nvPr/>
        </p:nvSpPr>
        <p:spPr bwMode="auto">
          <a:xfrm flipH="1">
            <a:off x="2667000" y="3657600"/>
            <a:ext cx="76200" cy="76200"/>
          </a:xfrm>
          <a:prstGeom prst="rect">
            <a:avLst/>
          </a:prstGeom>
          <a:solidFill>
            <a:schemeClr val="tx2"/>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168" name="AutoShape 8"/>
          <p:cNvSpPr>
            <a:spLocks noChangeArrowheads="1"/>
          </p:cNvSpPr>
          <p:nvPr/>
        </p:nvSpPr>
        <p:spPr bwMode="auto">
          <a:xfrm flipV="1">
            <a:off x="3276600" y="3276600"/>
            <a:ext cx="914400" cy="914400"/>
          </a:xfrm>
          <a:prstGeom prst="rtTriangle">
            <a:avLst/>
          </a:prstGeom>
          <a:solidFill>
            <a:srgbClr val="3366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169" name="Text Box 9"/>
          <p:cNvSpPr txBox="1">
            <a:spLocks noChangeArrowheads="1"/>
          </p:cNvSpPr>
          <p:nvPr/>
        </p:nvSpPr>
        <p:spPr bwMode="auto">
          <a:xfrm flipH="1">
            <a:off x="887413" y="3429000"/>
            <a:ext cx="116998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pinhole</a:t>
            </a:r>
          </a:p>
        </p:txBody>
      </p:sp>
      <p:sp>
        <p:nvSpPr>
          <p:cNvPr id="988170" name="Text Box 10"/>
          <p:cNvSpPr txBox="1">
            <a:spLocks noChangeArrowheads="1"/>
          </p:cNvSpPr>
          <p:nvPr/>
        </p:nvSpPr>
        <p:spPr bwMode="auto">
          <a:xfrm flipH="1">
            <a:off x="3159125" y="2819400"/>
            <a:ext cx="981075"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mirror</a:t>
            </a:r>
          </a:p>
        </p:txBody>
      </p:sp>
      <p:sp>
        <p:nvSpPr>
          <p:cNvPr id="988171" name="AutoShape 11"/>
          <p:cNvSpPr>
            <a:spLocks noChangeArrowheads="1"/>
          </p:cNvSpPr>
          <p:nvPr/>
        </p:nvSpPr>
        <p:spPr bwMode="auto">
          <a:xfrm>
            <a:off x="3048000" y="5524500"/>
            <a:ext cx="1524000" cy="1562100"/>
          </a:xfrm>
          <a:prstGeom prst="can">
            <a:avLst>
              <a:gd name="adj" fmla="val 9571"/>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172" name="Text Box 12"/>
          <p:cNvSpPr txBox="1">
            <a:spLocks noChangeArrowheads="1"/>
          </p:cNvSpPr>
          <p:nvPr/>
        </p:nvSpPr>
        <p:spPr bwMode="auto">
          <a:xfrm flipH="1">
            <a:off x="1150938" y="5791200"/>
            <a:ext cx="1744662"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microscope</a:t>
            </a:r>
          </a:p>
        </p:txBody>
      </p:sp>
      <p:sp>
        <p:nvSpPr>
          <p:cNvPr id="988173" name="Line 13"/>
          <p:cNvSpPr>
            <a:spLocks noChangeShapeType="1"/>
          </p:cNvSpPr>
          <p:nvPr/>
        </p:nvSpPr>
        <p:spPr bwMode="auto">
          <a:xfrm flipH="1" flipV="1">
            <a:off x="4191000" y="3429000"/>
            <a:ext cx="8382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174" name="Line 14"/>
          <p:cNvSpPr>
            <a:spLocks noChangeShapeType="1"/>
          </p:cNvSpPr>
          <p:nvPr/>
        </p:nvSpPr>
        <p:spPr bwMode="auto">
          <a:xfrm flipH="1">
            <a:off x="3352800" y="3886200"/>
            <a:ext cx="16764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175" name="Line 15"/>
          <p:cNvSpPr>
            <a:spLocks noChangeShapeType="1"/>
          </p:cNvSpPr>
          <p:nvPr/>
        </p:nvSpPr>
        <p:spPr bwMode="auto">
          <a:xfrm flipH="1">
            <a:off x="3124200" y="4267200"/>
            <a:ext cx="22860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176" name="Line 16"/>
          <p:cNvSpPr>
            <a:spLocks noChangeShapeType="1"/>
          </p:cNvSpPr>
          <p:nvPr/>
        </p:nvSpPr>
        <p:spPr bwMode="auto">
          <a:xfrm flipH="1" flipV="1">
            <a:off x="4191000" y="3429000"/>
            <a:ext cx="304800" cy="2057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88177" name="Picture 17" descr="xtal_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6975" y="3352800"/>
            <a:ext cx="55562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8178" name="Rectangle 18"/>
          <p:cNvSpPr>
            <a:spLocks noChangeArrowheads="1"/>
          </p:cNvSpPr>
          <p:nvPr/>
        </p:nvSpPr>
        <p:spPr bwMode="auto">
          <a:xfrm>
            <a:off x="7391400" y="2057400"/>
            <a:ext cx="381000" cy="3810000"/>
          </a:xfrm>
          <a:prstGeom prst="rect">
            <a:avLst/>
          </a:prstGeom>
          <a:solidFill>
            <a:srgbClr val="CC66FF">
              <a:alpha val="50000"/>
            </a:srgbClr>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CC66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988179" name="Text Box 19"/>
          <p:cNvSpPr txBox="1">
            <a:spLocks noChangeArrowheads="1"/>
          </p:cNvSpPr>
          <p:nvPr/>
        </p:nvSpPr>
        <p:spPr bwMode="auto">
          <a:xfrm flipH="1">
            <a:off x="4071938" y="1828800"/>
            <a:ext cx="3167062"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Styrofoam</a:t>
            </a:r>
            <a:r>
              <a:rPr lang="en-US" altLang="en-US" sz="2400">
                <a:cs typeface="Arial" charset="0"/>
              </a:rPr>
              <a:t>™</a:t>
            </a:r>
            <a:r>
              <a:rPr lang="en-US" altLang="en-US" sz="2400"/>
              <a:t> backlight</a:t>
            </a:r>
          </a:p>
        </p:txBody>
      </p:sp>
      <p:sp>
        <p:nvSpPr>
          <p:cNvPr id="988180" name="Text Box 20"/>
          <p:cNvSpPr txBox="1">
            <a:spLocks noChangeArrowheads="1"/>
          </p:cNvSpPr>
          <p:nvPr/>
        </p:nvSpPr>
        <p:spPr bwMode="auto">
          <a:xfrm flipH="1">
            <a:off x="5834063" y="2590800"/>
            <a:ext cx="140493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backstop</a:t>
            </a:r>
          </a:p>
        </p:txBody>
      </p:sp>
      <p:sp>
        <p:nvSpPr>
          <p:cNvPr id="988181" name="Line 21"/>
          <p:cNvSpPr>
            <a:spLocks noChangeShapeType="1"/>
          </p:cNvSpPr>
          <p:nvPr/>
        </p:nvSpPr>
        <p:spPr bwMode="auto">
          <a:xfrm flipH="1" flipV="1">
            <a:off x="6858000" y="2971800"/>
            <a:ext cx="15240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182" name="Line 22"/>
          <p:cNvSpPr>
            <a:spLocks noChangeShapeType="1"/>
          </p:cNvSpPr>
          <p:nvPr/>
        </p:nvSpPr>
        <p:spPr bwMode="auto">
          <a:xfrm>
            <a:off x="7086600" y="2286000"/>
            <a:ext cx="2286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822330839"/>
      </p:ext>
    </p:extLst>
  </p:cSld>
  <p:clrMapOvr>
    <a:masterClrMapping/>
  </p:clrMapOvr>
  <p:transition spd="slow"/>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frame_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72" name="Picture 12" descr="frame_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Rectangle 6"/>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4400">
                <a:solidFill>
                  <a:srgbClr val="000000"/>
                </a:solidFill>
              </a:rPr>
              <a:t>inverse Fourier Transform</a:t>
            </a:r>
          </a:p>
        </p:txBody>
      </p:sp>
      <p:sp>
        <p:nvSpPr>
          <p:cNvPr id="94213" name="AutoShape 8"/>
          <p:cNvSpPr>
            <a:spLocks noChangeArrowheads="1"/>
          </p:cNvSpPr>
          <p:nvPr/>
        </p:nvSpPr>
        <p:spPr bwMode="auto">
          <a:xfrm rot="10800000">
            <a:off x="3332163" y="4235450"/>
            <a:ext cx="1060450" cy="781050"/>
          </a:xfrm>
          <a:prstGeom prst="leftArrow">
            <a:avLst>
              <a:gd name="adj1" fmla="val 43500"/>
              <a:gd name="adj2" fmla="val 45936"/>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94214" name="Text Box 9"/>
          <p:cNvSpPr txBox="1">
            <a:spLocks noChangeArrowheads="1"/>
          </p:cNvSpPr>
          <p:nvPr/>
        </p:nvSpPr>
        <p:spPr bwMode="auto">
          <a:xfrm>
            <a:off x="3851275" y="1063625"/>
            <a:ext cx="1439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a:solidFill>
                  <a:srgbClr val="000000"/>
                </a:solidFill>
              </a:rPr>
              <a:t>no phase</a:t>
            </a:r>
          </a:p>
        </p:txBody>
      </p:sp>
    </p:spTree>
    <p:extLst>
      <p:ext uri="{BB962C8B-B14F-4D97-AF65-F5344CB8AC3E}">
        <p14:creationId xmlns:p14="http://schemas.microsoft.com/office/powerpoint/2010/main" val="15873509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89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8" name="Picture 4" descr="pat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9" name="Picture 5" descr="pat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0" name="Picture 6" descr="diffpat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Rectangle 7"/>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4400">
                <a:solidFill>
                  <a:srgbClr val="000000"/>
                </a:solidFill>
              </a:rPr>
              <a:t>inverse Fourier Transform</a:t>
            </a:r>
          </a:p>
        </p:txBody>
      </p:sp>
      <p:pic>
        <p:nvPicPr>
          <p:cNvPr id="169996" name="Picture 12" descr="frame_0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9" name="AutoShape 8"/>
          <p:cNvSpPr>
            <a:spLocks noChangeArrowheads="1"/>
          </p:cNvSpPr>
          <p:nvPr/>
        </p:nvSpPr>
        <p:spPr bwMode="auto">
          <a:xfrm>
            <a:off x="3219450" y="4229100"/>
            <a:ext cx="1060450" cy="781050"/>
          </a:xfrm>
          <a:prstGeom prst="leftArrow">
            <a:avLst>
              <a:gd name="adj1" fmla="val 43500"/>
              <a:gd name="adj2" fmla="val 45936"/>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95240" name="Text Box 10"/>
          <p:cNvSpPr txBox="1">
            <a:spLocks noChangeArrowheads="1"/>
          </p:cNvSpPr>
          <p:nvPr/>
        </p:nvSpPr>
        <p:spPr bwMode="auto">
          <a:xfrm>
            <a:off x="3851275" y="1063625"/>
            <a:ext cx="1439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a:solidFill>
                  <a:srgbClr val="000000"/>
                </a:solidFill>
              </a:rPr>
              <a:t>no phase</a:t>
            </a:r>
          </a:p>
        </p:txBody>
      </p:sp>
    </p:spTree>
    <p:extLst>
      <p:ext uri="{BB962C8B-B14F-4D97-AF65-F5344CB8AC3E}">
        <p14:creationId xmlns:p14="http://schemas.microsoft.com/office/powerpoint/2010/main" val="3046796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699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998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99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99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altLang="en-US" smtClean="0"/>
              <a:t>Major Phasing techniques</a:t>
            </a:r>
          </a:p>
        </p:txBody>
      </p:sp>
      <p:sp>
        <p:nvSpPr>
          <p:cNvPr id="165891" name="Rectangle 3"/>
          <p:cNvSpPr>
            <a:spLocks noGrp="1" noChangeArrowheads="1"/>
          </p:cNvSpPr>
          <p:nvPr>
            <p:ph type="body" idx="1"/>
          </p:nvPr>
        </p:nvSpPr>
        <p:spPr/>
        <p:txBody>
          <a:bodyPr/>
          <a:lstStyle/>
          <a:p>
            <a:pPr eaLnBrk="1" hangingPunct="1"/>
            <a:r>
              <a:rPr lang="en-US" altLang="en-US" smtClean="0"/>
              <a:t>Molecular Replacement</a:t>
            </a:r>
          </a:p>
          <a:p>
            <a:pPr lvl="1" eaLnBrk="1" hangingPunct="1"/>
            <a:endParaRPr lang="en-US" altLang="en-US" smtClean="0"/>
          </a:p>
          <a:p>
            <a:pPr eaLnBrk="1" hangingPunct="1"/>
            <a:r>
              <a:rPr lang="en-US" altLang="en-US" smtClean="0"/>
              <a:t>Multiple Isomorphous Replacement</a:t>
            </a:r>
          </a:p>
          <a:p>
            <a:pPr lvl="1" eaLnBrk="1" hangingPunct="1"/>
            <a:endParaRPr lang="en-US" altLang="en-US" smtClean="0"/>
          </a:p>
          <a:p>
            <a:pPr eaLnBrk="1" hangingPunct="1"/>
            <a:r>
              <a:rPr lang="en-US" altLang="en-US" smtClean="0"/>
              <a:t>Multiwavelength Anomalous Diffraction</a:t>
            </a:r>
          </a:p>
          <a:p>
            <a:pPr lvl="1" eaLnBrk="1" hangingPunct="1"/>
            <a:endParaRPr lang="en-US" altLang="en-US" smtClean="0"/>
          </a:p>
          <a:p>
            <a:pPr eaLnBrk="1" hangingPunct="1"/>
            <a:r>
              <a:rPr lang="en-US" altLang="en-US" smtClean="0"/>
              <a:t>Single-wavelength Anomalous Diffraction</a:t>
            </a:r>
          </a:p>
          <a:p>
            <a:pPr lvl="1" eaLnBrk="1" hangingPunct="1"/>
            <a:endParaRPr lang="en-US" altLang="en-US" smtClean="0"/>
          </a:p>
        </p:txBody>
      </p:sp>
    </p:spTree>
    <p:extLst>
      <p:ext uri="{BB962C8B-B14F-4D97-AF65-F5344CB8AC3E}">
        <p14:creationId xmlns:p14="http://schemas.microsoft.com/office/powerpoint/2010/main" val="4176774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165891">
                                            <p:txEl>
                                              <p:pRg st="4" end="4"/>
                                            </p:txEl>
                                          </p:spTgt>
                                        </p:tgtEl>
                                        <p:attrNameLst>
                                          <p:attrName>style.color</p:attrName>
                                        </p:attrNameLst>
                                      </p:cBhvr>
                                      <p:to>
                                        <a:srgbClr val="FF0000"/>
                                      </p:to>
                                    </p:animClr>
                                  </p:childTnLst>
                                </p:cTn>
                              </p:par>
                              <p:par>
                                <p:cTn id="7" presetID="3" presetClass="emph" presetSubtype="2" fill="hold" nodeType="withEffect">
                                  <p:stCondLst>
                                    <p:cond delay="0"/>
                                  </p:stCondLst>
                                  <p:childTnLst>
                                    <p:animClr clrSpc="rgb" dir="cw">
                                      <p:cBhvr override="childStyle">
                                        <p:cTn id="8" dur="2000" fill="hold"/>
                                        <p:tgtEl>
                                          <p:spTgt spid="165891">
                                            <p:txEl>
                                              <p:pRg st="6" end="6"/>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97283" name="Text Box 3"/>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sample</a:t>
            </a:r>
          </a:p>
        </p:txBody>
      </p:sp>
      <p:sp>
        <p:nvSpPr>
          <p:cNvPr id="97284" name="Text Box 4"/>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x-ray beam</a:t>
            </a:r>
          </a:p>
        </p:txBody>
      </p:sp>
      <p:grpSp>
        <p:nvGrpSpPr>
          <p:cNvPr id="97285" name="Group 5"/>
          <p:cNvGrpSpPr>
            <a:grpSpLocks/>
          </p:cNvGrpSpPr>
          <p:nvPr/>
        </p:nvGrpSpPr>
        <p:grpSpPr bwMode="auto">
          <a:xfrm>
            <a:off x="-1524000" y="4610100"/>
            <a:ext cx="4876800" cy="304800"/>
            <a:chOff x="288" y="3936"/>
            <a:chExt cx="3072" cy="192"/>
          </a:xfrm>
        </p:grpSpPr>
        <p:sp>
          <p:nvSpPr>
            <p:cNvPr id="97317" name="Freeform 6"/>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18" name="Freeform 7"/>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19" name="Freeform 8"/>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20" name="Freeform 9"/>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21" name="Freeform 10"/>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22" name="Freeform 11"/>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23" name="Freeform 12"/>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24" name="Freeform 13"/>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97286" name="Group 14"/>
          <p:cNvGrpSpPr>
            <a:grpSpLocks/>
          </p:cNvGrpSpPr>
          <p:nvPr/>
        </p:nvGrpSpPr>
        <p:grpSpPr bwMode="auto">
          <a:xfrm>
            <a:off x="-1524000" y="3390900"/>
            <a:ext cx="4876800" cy="304800"/>
            <a:chOff x="288" y="3936"/>
            <a:chExt cx="3072" cy="192"/>
          </a:xfrm>
        </p:grpSpPr>
        <p:sp>
          <p:nvSpPr>
            <p:cNvPr id="97309" name="Freeform 15"/>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10" name="Freeform 16"/>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11" name="Freeform 17"/>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12" name="Freeform 18"/>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13" name="Freeform 19"/>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14" name="Freeform 20"/>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15" name="Freeform 21"/>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16" name="Freeform 22"/>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97287" name="Rectangle 23"/>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5400">
                <a:solidFill>
                  <a:srgbClr val="000000"/>
                </a:solidFill>
              </a:rPr>
              <a:t>anomalous scattering</a:t>
            </a:r>
          </a:p>
        </p:txBody>
      </p:sp>
      <p:sp>
        <p:nvSpPr>
          <p:cNvPr id="97288" name="Oval 24"/>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97289" name="Freeform 25"/>
          <p:cNvSpPr>
            <a:spLocks/>
          </p:cNvSpPr>
          <p:nvPr/>
        </p:nvSpPr>
        <p:spPr bwMode="auto">
          <a:xfrm rot="-2169491">
            <a:off x="3305175" y="4305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290" name="Freeform 26"/>
          <p:cNvSpPr>
            <a:spLocks/>
          </p:cNvSpPr>
          <p:nvPr/>
        </p:nvSpPr>
        <p:spPr bwMode="auto">
          <a:xfrm rot="-2169491">
            <a:off x="3797300" y="39465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291" name="Freeform 27"/>
          <p:cNvSpPr>
            <a:spLocks/>
          </p:cNvSpPr>
          <p:nvPr/>
        </p:nvSpPr>
        <p:spPr bwMode="auto">
          <a:xfrm rot="-2169491">
            <a:off x="4289425" y="3586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292" name="Freeform 28"/>
          <p:cNvSpPr>
            <a:spLocks/>
          </p:cNvSpPr>
          <p:nvPr/>
        </p:nvSpPr>
        <p:spPr bwMode="auto">
          <a:xfrm rot="-2169491">
            <a:off x="4781550" y="32273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293" name="Freeform 29"/>
          <p:cNvSpPr>
            <a:spLocks/>
          </p:cNvSpPr>
          <p:nvPr/>
        </p:nvSpPr>
        <p:spPr bwMode="auto">
          <a:xfrm rot="-2169491">
            <a:off x="5275263" y="2867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294" name="Freeform 30"/>
          <p:cNvSpPr>
            <a:spLocks/>
          </p:cNvSpPr>
          <p:nvPr/>
        </p:nvSpPr>
        <p:spPr bwMode="auto">
          <a:xfrm rot="-2169491">
            <a:off x="5767388" y="2508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295" name="Freeform 31"/>
          <p:cNvSpPr>
            <a:spLocks/>
          </p:cNvSpPr>
          <p:nvPr/>
        </p:nvSpPr>
        <p:spPr bwMode="auto">
          <a:xfrm rot="-2169491">
            <a:off x="6259513" y="21478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296" name="Freeform 32"/>
          <p:cNvSpPr>
            <a:spLocks/>
          </p:cNvSpPr>
          <p:nvPr/>
        </p:nvSpPr>
        <p:spPr bwMode="auto">
          <a:xfrm>
            <a:off x="6802438" y="1878013"/>
            <a:ext cx="254000" cy="242887"/>
          </a:xfrm>
          <a:custGeom>
            <a:avLst/>
            <a:gdLst>
              <a:gd name="T0" fmla="*/ 6350 w 160"/>
              <a:gd name="T1" fmla="*/ 242887 h 153"/>
              <a:gd name="T2" fmla="*/ 39688 w 160"/>
              <a:gd name="T3" fmla="*/ 30162 h 153"/>
              <a:gd name="T4" fmla="*/ 254000 w 160"/>
              <a:gd name="T5" fmla="*/ 6350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297" name="Freeform 33"/>
          <p:cNvSpPr>
            <a:spLocks/>
          </p:cNvSpPr>
          <p:nvPr/>
        </p:nvSpPr>
        <p:spPr bwMode="auto">
          <a:xfrm rot="-1514108">
            <a:off x="3327400" y="3270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298" name="Freeform 34"/>
          <p:cNvSpPr>
            <a:spLocks/>
          </p:cNvSpPr>
          <p:nvPr/>
        </p:nvSpPr>
        <p:spPr bwMode="auto">
          <a:xfrm rot="-1514108">
            <a:off x="3878263" y="3011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299" name="Freeform 35"/>
          <p:cNvSpPr>
            <a:spLocks/>
          </p:cNvSpPr>
          <p:nvPr/>
        </p:nvSpPr>
        <p:spPr bwMode="auto">
          <a:xfrm rot="-1514108">
            <a:off x="4429125" y="27511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00" name="Freeform 36"/>
          <p:cNvSpPr>
            <a:spLocks/>
          </p:cNvSpPr>
          <p:nvPr/>
        </p:nvSpPr>
        <p:spPr bwMode="auto">
          <a:xfrm rot="-1514108">
            <a:off x="4981575" y="24907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01" name="Freeform 37"/>
          <p:cNvSpPr>
            <a:spLocks/>
          </p:cNvSpPr>
          <p:nvPr/>
        </p:nvSpPr>
        <p:spPr bwMode="auto">
          <a:xfrm rot="-1514108">
            <a:off x="5532438" y="2232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02" name="Freeform 38"/>
          <p:cNvSpPr>
            <a:spLocks/>
          </p:cNvSpPr>
          <p:nvPr/>
        </p:nvSpPr>
        <p:spPr bwMode="auto">
          <a:xfrm rot="-1514108">
            <a:off x="6084888" y="19716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03" name="Freeform 39"/>
          <p:cNvSpPr>
            <a:spLocks/>
          </p:cNvSpPr>
          <p:nvPr/>
        </p:nvSpPr>
        <p:spPr bwMode="auto">
          <a:xfrm>
            <a:off x="6664325" y="17684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nvGrpSpPr>
          <p:cNvPr id="97304" name="Group 40"/>
          <p:cNvGrpSpPr>
            <a:grpSpLocks/>
          </p:cNvGrpSpPr>
          <p:nvPr/>
        </p:nvGrpSpPr>
        <p:grpSpPr bwMode="auto">
          <a:xfrm>
            <a:off x="6554788" y="1181100"/>
            <a:ext cx="1069975" cy="5562600"/>
            <a:chOff x="4129" y="744"/>
            <a:chExt cx="674" cy="3504"/>
          </a:xfrm>
        </p:grpSpPr>
        <p:sp>
          <p:nvSpPr>
            <p:cNvPr id="97306" name="Line 41"/>
            <p:cNvSpPr>
              <a:spLocks noChangeShapeType="1"/>
            </p:cNvSpPr>
            <p:nvPr/>
          </p:nvSpPr>
          <p:spPr bwMode="auto">
            <a:xfrm>
              <a:off x="4416" y="744"/>
              <a:ext cx="0" cy="35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7307" name="Text Box 42"/>
            <p:cNvSpPr txBox="1">
              <a:spLocks noChangeArrowheads="1"/>
            </p:cNvSpPr>
            <p:nvPr/>
          </p:nvSpPr>
          <p:spPr bwMode="auto">
            <a:xfrm rot="-5400000">
              <a:off x="3927" y="3770"/>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detector</a:t>
              </a:r>
            </a:p>
          </p:txBody>
        </p:sp>
        <p:sp>
          <p:nvSpPr>
            <p:cNvPr id="97308" name="Freeform 43"/>
            <p:cNvSpPr>
              <a:spLocks/>
            </p:cNvSpPr>
            <p:nvPr/>
          </p:nvSpPr>
          <p:spPr bwMode="auto">
            <a:xfrm>
              <a:off x="4408" y="862"/>
              <a:ext cx="395" cy="816"/>
            </a:xfrm>
            <a:custGeom>
              <a:avLst/>
              <a:gdLst>
                <a:gd name="T0" fmla="*/ 15 w 395"/>
                <a:gd name="T1" fmla="*/ 0 h 816"/>
                <a:gd name="T2" fmla="*/ 15 w 395"/>
                <a:gd name="T3" fmla="*/ 144 h 816"/>
                <a:gd name="T4" fmla="*/ 10 w 395"/>
                <a:gd name="T5" fmla="*/ 246 h 816"/>
                <a:gd name="T6" fmla="*/ 76 w 395"/>
                <a:gd name="T7" fmla="*/ 300 h 816"/>
                <a:gd name="T8" fmla="*/ 394 w 395"/>
                <a:gd name="T9" fmla="*/ 336 h 816"/>
                <a:gd name="T10" fmla="*/ 84 w 395"/>
                <a:gd name="T11" fmla="*/ 410 h 816"/>
                <a:gd name="T12" fmla="*/ 18 w 395"/>
                <a:gd name="T13" fmla="*/ 450 h 816"/>
                <a:gd name="T14" fmla="*/ 15 w 395"/>
                <a:gd name="T15" fmla="*/ 528 h 816"/>
                <a:gd name="T16" fmla="*/ 15 w 395"/>
                <a:gd name="T17" fmla="*/ 672 h 816"/>
                <a:gd name="T18" fmla="*/ 15 w 395"/>
                <a:gd name="T19" fmla="*/ 816 h 8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5" h="816">
                  <a:moveTo>
                    <a:pt x="15" y="0"/>
                  </a:moveTo>
                  <a:cubicBezTo>
                    <a:pt x="15" y="24"/>
                    <a:pt x="16" y="103"/>
                    <a:pt x="15" y="144"/>
                  </a:cubicBezTo>
                  <a:cubicBezTo>
                    <a:pt x="14" y="185"/>
                    <a:pt x="0" y="220"/>
                    <a:pt x="10" y="246"/>
                  </a:cubicBezTo>
                  <a:cubicBezTo>
                    <a:pt x="20" y="272"/>
                    <a:pt x="12" y="285"/>
                    <a:pt x="76" y="300"/>
                  </a:cubicBezTo>
                  <a:cubicBezTo>
                    <a:pt x="140" y="315"/>
                    <a:pt x="393" y="318"/>
                    <a:pt x="394" y="336"/>
                  </a:cubicBezTo>
                  <a:cubicBezTo>
                    <a:pt x="395" y="354"/>
                    <a:pt x="147" y="391"/>
                    <a:pt x="84" y="410"/>
                  </a:cubicBezTo>
                  <a:cubicBezTo>
                    <a:pt x="21" y="429"/>
                    <a:pt x="29" y="430"/>
                    <a:pt x="18" y="450"/>
                  </a:cubicBezTo>
                  <a:cubicBezTo>
                    <a:pt x="7" y="470"/>
                    <a:pt x="16" y="491"/>
                    <a:pt x="15" y="528"/>
                  </a:cubicBezTo>
                  <a:cubicBezTo>
                    <a:pt x="14" y="565"/>
                    <a:pt x="15" y="624"/>
                    <a:pt x="15" y="672"/>
                  </a:cubicBezTo>
                  <a:cubicBezTo>
                    <a:pt x="15" y="720"/>
                    <a:pt x="15" y="792"/>
                    <a:pt x="15"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97305" name="Oval 44"/>
          <p:cNvSpPr>
            <a:spLocks noChangeArrowheads="1"/>
          </p:cNvSpPr>
          <p:nvPr/>
        </p:nvSpPr>
        <p:spPr bwMode="auto">
          <a:xfrm>
            <a:off x="3236913" y="3476625"/>
            <a:ext cx="204787" cy="206375"/>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155556888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98307"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08"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sample</a:t>
            </a:r>
          </a:p>
        </p:txBody>
      </p:sp>
      <p:sp>
        <p:nvSpPr>
          <p:cNvPr id="98309"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detector</a:t>
            </a:r>
          </a:p>
        </p:txBody>
      </p:sp>
      <p:sp>
        <p:nvSpPr>
          <p:cNvPr id="98310"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x-ray beam</a:t>
            </a:r>
          </a:p>
        </p:txBody>
      </p:sp>
      <p:grpSp>
        <p:nvGrpSpPr>
          <p:cNvPr id="98311" name="Group 7"/>
          <p:cNvGrpSpPr>
            <a:grpSpLocks/>
          </p:cNvGrpSpPr>
          <p:nvPr/>
        </p:nvGrpSpPr>
        <p:grpSpPr bwMode="auto">
          <a:xfrm>
            <a:off x="-1524000" y="4610100"/>
            <a:ext cx="4876800" cy="304800"/>
            <a:chOff x="288" y="3936"/>
            <a:chExt cx="3072" cy="192"/>
          </a:xfrm>
        </p:grpSpPr>
        <p:sp>
          <p:nvSpPr>
            <p:cNvPr id="98340"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41"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42"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43"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44"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45"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46"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47"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98312" name="Group 16"/>
          <p:cNvGrpSpPr>
            <a:grpSpLocks/>
          </p:cNvGrpSpPr>
          <p:nvPr/>
        </p:nvGrpSpPr>
        <p:grpSpPr bwMode="auto">
          <a:xfrm>
            <a:off x="-1524000" y="3390900"/>
            <a:ext cx="4876800" cy="304800"/>
            <a:chOff x="288" y="3936"/>
            <a:chExt cx="3072" cy="192"/>
          </a:xfrm>
        </p:grpSpPr>
        <p:sp>
          <p:nvSpPr>
            <p:cNvPr id="98332" name="Freeform 1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33" name="Freeform 1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34" name="Freeform 1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35" name="Freeform 2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36" name="Freeform 2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37" name="Freeform 2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38" name="Freeform 2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39" name="Freeform 2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98313"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5400">
                <a:solidFill>
                  <a:srgbClr val="000000"/>
                </a:solidFill>
              </a:rPr>
              <a:t>anomalous scattering</a:t>
            </a:r>
          </a:p>
        </p:txBody>
      </p:sp>
      <p:sp>
        <p:nvSpPr>
          <p:cNvPr id="98314" name="Oval 26"/>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98315" name="Freeform 27"/>
          <p:cNvSpPr>
            <a:spLocks/>
          </p:cNvSpPr>
          <p:nvPr/>
        </p:nvSpPr>
        <p:spPr bwMode="auto">
          <a:xfrm rot="-2169491">
            <a:off x="3305175" y="4305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16" name="Freeform 28"/>
          <p:cNvSpPr>
            <a:spLocks/>
          </p:cNvSpPr>
          <p:nvPr/>
        </p:nvSpPr>
        <p:spPr bwMode="auto">
          <a:xfrm rot="-2169491">
            <a:off x="3797300" y="39465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17" name="Freeform 29"/>
          <p:cNvSpPr>
            <a:spLocks/>
          </p:cNvSpPr>
          <p:nvPr/>
        </p:nvSpPr>
        <p:spPr bwMode="auto">
          <a:xfrm rot="-2169491">
            <a:off x="4289425" y="3586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18" name="Freeform 30"/>
          <p:cNvSpPr>
            <a:spLocks/>
          </p:cNvSpPr>
          <p:nvPr/>
        </p:nvSpPr>
        <p:spPr bwMode="auto">
          <a:xfrm rot="-2169491">
            <a:off x="4781550" y="32273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19" name="Freeform 31"/>
          <p:cNvSpPr>
            <a:spLocks/>
          </p:cNvSpPr>
          <p:nvPr/>
        </p:nvSpPr>
        <p:spPr bwMode="auto">
          <a:xfrm rot="-2169491">
            <a:off x="5275263" y="2867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20" name="Freeform 32"/>
          <p:cNvSpPr>
            <a:spLocks/>
          </p:cNvSpPr>
          <p:nvPr/>
        </p:nvSpPr>
        <p:spPr bwMode="auto">
          <a:xfrm rot="-2169491">
            <a:off x="5767388" y="2508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21" name="Freeform 33"/>
          <p:cNvSpPr>
            <a:spLocks/>
          </p:cNvSpPr>
          <p:nvPr/>
        </p:nvSpPr>
        <p:spPr bwMode="auto">
          <a:xfrm rot="-2169491">
            <a:off x="6259513" y="21478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22" name="Freeform 34"/>
          <p:cNvSpPr>
            <a:spLocks/>
          </p:cNvSpPr>
          <p:nvPr/>
        </p:nvSpPr>
        <p:spPr bwMode="auto">
          <a:xfrm>
            <a:off x="6802438" y="1878013"/>
            <a:ext cx="254000" cy="242887"/>
          </a:xfrm>
          <a:custGeom>
            <a:avLst/>
            <a:gdLst>
              <a:gd name="T0" fmla="*/ 6350 w 160"/>
              <a:gd name="T1" fmla="*/ 242887 h 153"/>
              <a:gd name="T2" fmla="*/ 39688 w 160"/>
              <a:gd name="T3" fmla="*/ 30162 h 153"/>
              <a:gd name="T4" fmla="*/ 254000 w 160"/>
              <a:gd name="T5" fmla="*/ 6350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23" name="Freeform 35"/>
          <p:cNvSpPr>
            <a:spLocks/>
          </p:cNvSpPr>
          <p:nvPr/>
        </p:nvSpPr>
        <p:spPr bwMode="auto">
          <a:xfrm rot="-1514108">
            <a:off x="3814763" y="30241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24" name="Freeform 36"/>
          <p:cNvSpPr>
            <a:spLocks/>
          </p:cNvSpPr>
          <p:nvPr/>
        </p:nvSpPr>
        <p:spPr bwMode="auto">
          <a:xfrm rot="-1514108">
            <a:off x="4365625" y="27638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25" name="Freeform 37"/>
          <p:cNvSpPr>
            <a:spLocks/>
          </p:cNvSpPr>
          <p:nvPr/>
        </p:nvSpPr>
        <p:spPr bwMode="auto">
          <a:xfrm rot="-1514108">
            <a:off x="4918075" y="2503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26" name="Freeform 38"/>
          <p:cNvSpPr>
            <a:spLocks/>
          </p:cNvSpPr>
          <p:nvPr/>
        </p:nvSpPr>
        <p:spPr bwMode="auto">
          <a:xfrm rot="-1514108">
            <a:off x="5468938" y="22447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27" name="Freeform 39"/>
          <p:cNvSpPr>
            <a:spLocks/>
          </p:cNvSpPr>
          <p:nvPr/>
        </p:nvSpPr>
        <p:spPr bwMode="auto">
          <a:xfrm rot="-1514108">
            <a:off x="6021388" y="19843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28" name="Freeform 40"/>
          <p:cNvSpPr>
            <a:spLocks/>
          </p:cNvSpPr>
          <p:nvPr/>
        </p:nvSpPr>
        <p:spPr bwMode="auto">
          <a:xfrm>
            <a:off x="6600825" y="17811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29" name="Freeform 41"/>
          <p:cNvSpPr>
            <a:spLocks/>
          </p:cNvSpPr>
          <p:nvPr/>
        </p:nvSpPr>
        <p:spPr bwMode="auto">
          <a:xfrm>
            <a:off x="6989763" y="1371600"/>
            <a:ext cx="479425" cy="1295400"/>
          </a:xfrm>
          <a:custGeom>
            <a:avLst/>
            <a:gdLst>
              <a:gd name="T0" fmla="*/ 31750 w 302"/>
              <a:gd name="T1" fmla="*/ 0 h 816"/>
              <a:gd name="T2" fmla="*/ 31750 w 302"/>
              <a:gd name="T3" fmla="*/ 228600 h 816"/>
              <a:gd name="T4" fmla="*/ 74613 w 302"/>
              <a:gd name="T5" fmla="*/ 469900 h 816"/>
              <a:gd name="T6" fmla="*/ 477838 w 302"/>
              <a:gd name="T7" fmla="*/ 542925 h 816"/>
              <a:gd name="T8" fmla="*/ 80963 w 302"/>
              <a:gd name="T9" fmla="*/ 666750 h 816"/>
              <a:gd name="T10" fmla="*/ 31750 w 302"/>
              <a:gd name="T11" fmla="*/ 838200 h 816"/>
              <a:gd name="T12" fmla="*/ 31750 w 302"/>
              <a:gd name="T13" fmla="*/ 1066800 h 816"/>
              <a:gd name="T14" fmla="*/ 31750 w 302"/>
              <a:gd name="T15" fmla="*/ 1295400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2" h="816">
                <a:moveTo>
                  <a:pt x="20" y="0"/>
                </a:moveTo>
                <a:cubicBezTo>
                  <a:pt x="20" y="24"/>
                  <a:pt x="16" y="95"/>
                  <a:pt x="20" y="144"/>
                </a:cubicBezTo>
                <a:cubicBezTo>
                  <a:pt x="24" y="193"/>
                  <a:pt x="0" y="263"/>
                  <a:pt x="47" y="296"/>
                </a:cubicBezTo>
                <a:cubicBezTo>
                  <a:pt x="94" y="329"/>
                  <a:pt x="300" y="321"/>
                  <a:pt x="301" y="342"/>
                </a:cubicBezTo>
                <a:cubicBezTo>
                  <a:pt x="302" y="363"/>
                  <a:pt x="98" y="389"/>
                  <a:pt x="51" y="420"/>
                </a:cubicBezTo>
                <a:cubicBezTo>
                  <a:pt x="4" y="451"/>
                  <a:pt x="25" y="486"/>
                  <a:pt x="20" y="528"/>
                </a:cubicBezTo>
                <a:cubicBezTo>
                  <a:pt x="15" y="570"/>
                  <a:pt x="20" y="624"/>
                  <a:pt x="20" y="672"/>
                </a:cubicBezTo>
                <a:cubicBezTo>
                  <a:pt x="20" y="720"/>
                  <a:pt x="20" y="792"/>
                  <a:pt x="20"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30" name="Freeform 42"/>
          <p:cNvSpPr>
            <a:spLocks/>
          </p:cNvSpPr>
          <p:nvPr/>
        </p:nvSpPr>
        <p:spPr bwMode="auto">
          <a:xfrm rot="-1514108">
            <a:off x="3263900" y="32829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8331" name="Oval 43"/>
          <p:cNvSpPr>
            <a:spLocks noChangeArrowheads="1"/>
          </p:cNvSpPr>
          <p:nvPr/>
        </p:nvSpPr>
        <p:spPr bwMode="auto">
          <a:xfrm>
            <a:off x="3236913" y="3476625"/>
            <a:ext cx="204787" cy="206375"/>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125036776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99331" name="Text Box 3"/>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sample</a:t>
            </a:r>
          </a:p>
        </p:txBody>
      </p:sp>
      <p:sp>
        <p:nvSpPr>
          <p:cNvPr id="99332" name="Text Box 4"/>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x-ray beam</a:t>
            </a:r>
          </a:p>
        </p:txBody>
      </p:sp>
      <p:grpSp>
        <p:nvGrpSpPr>
          <p:cNvPr id="99333" name="Group 5"/>
          <p:cNvGrpSpPr>
            <a:grpSpLocks/>
          </p:cNvGrpSpPr>
          <p:nvPr/>
        </p:nvGrpSpPr>
        <p:grpSpPr bwMode="auto">
          <a:xfrm>
            <a:off x="-1524000" y="4610100"/>
            <a:ext cx="4876800" cy="304800"/>
            <a:chOff x="288" y="3936"/>
            <a:chExt cx="3072" cy="192"/>
          </a:xfrm>
        </p:grpSpPr>
        <p:sp>
          <p:nvSpPr>
            <p:cNvPr id="99368" name="Freeform 6"/>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69" name="Freeform 7"/>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70" name="Freeform 8"/>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71" name="Freeform 9"/>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72" name="Freeform 10"/>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73" name="Freeform 11"/>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74" name="Freeform 12"/>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75" name="Freeform 13"/>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99334" name="Group 14"/>
          <p:cNvGrpSpPr>
            <a:grpSpLocks/>
          </p:cNvGrpSpPr>
          <p:nvPr/>
        </p:nvGrpSpPr>
        <p:grpSpPr bwMode="auto">
          <a:xfrm>
            <a:off x="-1524000" y="3390900"/>
            <a:ext cx="4876800" cy="304800"/>
            <a:chOff x="288" y="3936"/>
            <a:chExt cx="3072" cy="192"/>
          </a:xfrm>
        </p:grpSpPr>
        <p:sp>
          <p:nvSpPr>
            <p:cNvPr id="99360" name="Freeform 15"/>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61" name="Freeform 16"/>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62" name="Freeform 17"/>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63" name="Freeform 18"/>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64" name="Freeform 19"/>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65" name="Freeform 20"/>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66" name="Freeform 21"/>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67" name="Freeform 22"/>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99335" name="Rectangle 23"/>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5400">
                <a:solidFill>
                  <a:srgbClr val="000000"/>
                </a:solidFill>
              </a:rPr>
              <a:t>anomalous scattering</a:t>
            </a:r>
          </a:p>
        </p:txBody>
      </p:sp>
      <p:sp>
        <p:nvSpPr>
          <p:cNvPr id="99336" name="Freeform 24"/>
          <p:cNvSpPr>
            <a:spLocks/>
          </p:cNvSpPr>
          <p:nvPr/>
        </p:nvSpPr>
        <p:spPr bwMode="auto">
          <a:xfrm rot="-2169491">
            <a:off x="3305175" y="4305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37" name="Freeform 25"/>
          <p:cNvSpPr>
            <a:spLocks/>
          </p:cNvSpPr>
          <p:nvPr/>
        </p:nvSpPr>
        <p:spPr bwMode="auto">
          <a:xfrm rot="-2169491">
            <a:off x="3797300" y="39465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38" name="Freeform 26"/>
          <p:cNvSpPr>
            <a:spLocks/>
          </p:cNvSpPr>
          <p:nvPr/>
        </p:nvSpPr>
        <p:spPr bwMode="auto">
          <a:xfrm rot="-2169491">
            <a:off x="4289425" y="3586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39" name="Freeform 27"/>
          <p:cNvSpPr>
            <a:spLocks/>
          </p:cNvSpPr>
          <p:nvPr/>
        </p:nvSpPr>
        <p:spPr bwMode="auto">
          <a:xfrm rot="-2169491">
            <a:off x="4781550" y="32273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40" name="Freeform 28"/>
          <p:cNvSpPr>
            <a:spLocks/>
          </p:cNvSpPr>
          <p:nvPr/>
        </p:nvSpPr>
        <p:spPr bwMode="auto">
          <a:xfrm rot="-2169491">
            <a:off x="5275263" y="2867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41" name="Freeform 29"/>
          <p:cNvSpPr>
            <a:spLocks/>
          </p:cNvSpPr>
          <p:nvPr/>
        </p:nvSpPr>
        <p:spPr bwMode="auto">
          <a:xfrm rot="-2169491">
            <a:off x="5767388" y="2508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42" name="Freeform 30"/>
          <p:cNvSpPr>
            <a:spLocks/>
          </p:cNvSpPr>
          <p:nvPr/>
        </p:nvSpPr>
        <p:spPr bwMode="auto">
          <a:xfrm rot="-2169491">
            <a:off x="6259513" y="21478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43" name="Freeform 31"/>
          <p:cNvSpPr>
            <a:spLocks/>
          </p:cNvSpPr>
          <p:nvPr/>
        </p:nvSpPr>
        <p:spPr bwMode="auto">
          <a:xfrm>
            <a:off x="6802438" y="1878013"/>
            <a:ext cx="254000" cy="242887"/>
          </a:xfrm>
          <a:custGeom>
            <a:avLst/>
            <a:gdLst>
              <a:gd name="T0" fmla="*/ 6350 w 160"/>
              <a:gd name="T1" fmla="*/ 242887 h 153"/>
              <a:gd name="T2" fmla="*/ 39688 w 160"/>
              <a:gd name="T3" fmla="*/ 30162 h 153"/>
              <a:gd name="T4" fmla="*/ 254000 w 160"/>
              <a:gd name="T5" fmla="*/ 6350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44" name="Freeform 32"/>
          <p:cNvSpPr>
            <a:spLocks/>
          </p:cNvSpPr>
          <p:nvPr/>
        </p:nvSpPr>
        <p:spPr bwMode="auto">
          <a:xfrm rot="-1514108">
            <a:off x="3327400" y="3270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45" name="Freeform 33"/>
          <p:cNvSpPr>
            <a:spLocks/>
          </p:cNvSpPr>
          <p:nvPr/>
        </p:nvSpPr>
        <p:spPr bwMode="auto">
          <a:xfrm rot="-1514108">
            <a:off x="3878263" y="3011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46" name="Freeform 34"/>
          <p:cNvSpPr>
            <a:spLocks/>
          </p:cNvSpPr>
          <p:nvPr/>
        </p:nvSpPr>
        <p:spPr bwMode="auto">
          <a:xfrm rot="-1514108">
            <a:off x="4429125" y="27511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47" name="Freeform 35"/>
          <p:cNvSpPr>
            <a:spLocks/>
          </p:cNvSpPr>
          <p:nvPr/>
        </p:nvSpPr>
        <p:spPr bwMode="auto">
          <a:xfrm rot="-1514108">
            <a:off x="4981575" y="24907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48" name="Freeform 36"/>
          <p:cNvSpPr>
            <a:spLocks/>
          </p:cNvSpPr>
          <p:nvPr/>
        </p:nvSpPr>
        <p:spPr bwMode="auto">
          <a:xfrm rot="-1514108">
            <a:off x="5532438" y="2232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49" name="Freeform 37"/>
          <p:cNvSpPr>
            <a:spLocks/>
          </p:cNvSpPr>
          <p:nvPr/>
        </p:nvSpPr>
        <p:spPr bwMode="auto">
          <a:xfrm rot="-1514108">
            <a:off x="6084888" y="19716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50" name="Freeform 38"/>
          <p:cNvSpPr>
            <a:spLocks/>
          </p:cNvSpPr>
          <p:nvPr/>
        </p:nvSpPr>
        <p:spPr bwMode="auto">
          <a:xfrm>
            <a:off x="6664325" y="17684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nvGrpSpPr>
          <p:cNvPr id="99351" name="Group 39"/>
          <p:cNvGrpSpPr>
            <a:grpSpLocks/>
          </p:cNvGrpSpPr>
          <p:nvPr/>
        </p:nvGrpSpPr>
        <p:grpSpPr bwMode="auto">
          <a:xfrm>
            <a:off x="6554788" y="1181100"/>
            <a:ext cx="1069975" cy="5562600"/>
            <a:chOff x="4129" y="744"/>
            <a:chExt cx="674" cy="3504"/>
          </a:xfrm>
        </p:grpSpPr>
        <p:sp>
          <p:nvSpPr>
            <p:cNvPr id="99357" name="Line 40"/>
            <p:cNvSpPr>
              <a:spLocks noChangeShapeType="1"/>
            </p:cNvSpPr>
            <p:nvPr/>
          </p:nvSpPr>
          <p:spPr bwMode="auto">
            <a:xfrm>
              <a:off x="4416" y="744"/>
              <a:ext cx="0" cy="35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9358" name="Text Box 41"/>
            <p:cNvSpPr txBox="1">
              <a:spLocks noChangeArrowheads="1"/>
            </p:cNvSpPr>
            <p:nvPr/>
          </p:nvSpPr>
          <p:spPr bwMode="auto">
            <a:xfrm rot="-5400000">
              <a:off x="3927" y="3770"/>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detector</a:t>
              </a:r>
            </a:p>
          </p:txBody>
        </p:sp>
        <p:sp>
          <p:nvSpPr>
            <p:cNvPr id="99359" name="Freeform 42"/>
            <p:cNvSpPr>
              <a:spLocks/>
            </p:cNvSpPr>
            <p:nvPr/>
          </p:nvSpPr>
          <p:spPr bwMode="auto">
            <a:xfrm>
              <a:off x="4408" y="862"/>
              <a:ext cx="395" cy="816"/>
            </a:xfrm>
            <a:custGeom>
              <a:avLst/>
              <a:gdLst>
                <a:gd name="T0" fmla="*/ 15 w 395"/>
                <a:gd name="T1" fmla="*/ 0 h 816"/>
                <a:gd name="T2" fmla="*/ 15 w 395"/>
                <a:gd name="T3" fmla="*/ 144 h 816"/>
                <a:gd name="T4" fmla="*/ 10 w 395"/>
                <a:gd name="T5" fmla="*/ 246 h 816"/>
                <a:gd name="T6" fmla="*/ 76 w 395"/>
                <a:gd name="T7" fmla="*/ 300 h 816"/>
                <a:gd name="T8" fmla="*/ 394 w 395"/>
                <a:gd name="T9" fmla="*/ 336 h 816"/>
                <a:gd name="T10" fmla="*/ 84 w 395"/>
                <a:gd name="T11" fmla="*/ 410 h 816"/>
                <a:gd name="T12" fmla="*/ 18 w 395"/>
                <a:gd name="T13" fmla="*/ 450 h 816"/>
                <a:gd name="T14" fmla="*/ 15 w 395"/>
                <a:gd name="T15" fmla="*/ 528 h 816"/>
                <a:gd name="T16" fmla="*/ 15 w 395"/>
                <a:gd name="T17" fmla="*/ 672 h 816"/>
                <a:gd name="T18" fmla="*/ 15 w 395"/>
                <a:gd name="T19" fmla="*/ 816 h 8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5" h="816">
                  <a:moveTo>
                    <a:pt x="15" y="0"/>
                  </a:moveTo>
                  <a:cubicBezTo>
                    <a:pt x="15" y="24"/>
                    <a:pt x="16" y="103"/>
                    <a:pt x="15" y="144"/>
                  </a:cubicBezTo>
                  <a:cubicBezTo>
                    <a:pt x="14" y="185"/>
                    <a:pt x="0" y="220"/>
                    <a:pt x="10" y="246"/>
                  </a:cubicBezTo>
                  <a:cubicBezTo>
                    <a:pt x="20" y="272"/>
                    <a:pt x="12" y="285"/>
                    <a:pt x="76" y="300"/>
                  </a:cubicBezTo>
                  <a:cubicBezTo>
                    <a:pt x="140" y="315"/>
                    <a:pt x="393" y="318"/>
                    <a:pt x="394" y="336"/>
                  </a:cubicBezTo>
                  <a:cubicBezTo>
                    <a:pt x="395" y="354"/>
                    <a:pt x="147" y="391"/>
                    <a:pt x="84" y="410"/>
                  </a:cubicBezTo>
                  <a:cubicBezTo>
                    <a:pt x="21" y="429"/>
                    <a:pt x="29" y="430"/>
                    <a:pt x="18" y="450"/>
                  </a:cubicBezTo>
                  <a:cubicBezTo>
                    <a:pt x="7" y="470"/>
                    <a:pt x="16" y="491"/>
                    <a:pt x="15" y="528"/>
                  </a:cubicBezTo>
                  <a:cubicBezTo>
                    <a:pt x="14" y="565"/>
                    <a:pt x="15" y="624"/>
                    <a:pt x="15" y="672"/>
                  </a:cubicBezTo>
                  <a:cubicBezTo>
                    <a:pt x="15" y="720"/>
                    <a:pt x="15" y="792"/>
                    <a:pt x="15"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228395" name="Group 43"/>
          <p:cNvGrpSpPr>
            <a:grpSpLocks/>
          </p:cNvGrpSpPr>
          <p:nvPr/>
        </p:nvGrpSpPr>
        <p:grpSpPr bwMode="auto">
          <a:xfrm>
            <a:off x="3236913" y="3476625"/>
            <a:ext cx="204787" cy="1323975"/>
            <a:chOff x="2039" y="2190"/>
            <a:chExt cx="129" cy="834"/>
          </a:xfrm>
        </p:grpSpPr>
        <p:sp>
          <p:nvSpPr>
            <p:cNvPr id="99355" name="Oval 44"/>
            <p:cNvSpPr>
              <a:spLocks noChangeArrowheads="1"/>
            </p:cNvSpPr>
            <p:nvPr/>
          </p:nvSpPr>
          <p:spPr bwMode="auto">
            <a:xfrm>
              <a:off x="2064" y="2928"/>
              <a:ext cx="96" cy="96"/>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99356" name="Oval 45"/>
            <p:cNvSpPr>
              <a:spLocks noChangeArrowheads="1"/>
            </p:cNvSpPr>
            <p:nvPr/>
          </p:nvSpPr>
          <p:spPr bwMode="auto">
            <a:xfrm>
              <a:off x="2039" y="2190"/>
              <a:ext cx="129" cy="13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228398" name="Oval 46"/>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228399" name="Oval 47"/>
          <p:cNvSpPr>
            <a:spLocks noChangeArrowheads="1"/>
          </p:cNvSpPr>
          <p:nvPr/>
        </p:nvSpPr>
        <p:spPr bwMode="auto">
          <a:xfrm>
            <a:off x="3249613" y="4602163"/>
            <a:ext cx="204787" cy="206375"/>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2412468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10800000">
                                      <p:cBhvr>
                                        <p:cTn id="6" dur="1000" fill="hold"/>
                                        <p:tgtEl>
                                          <p:spTgt spid="228395"/>
                                        </p:tgtEl>
                                        <p:attrNameLst>
                                          <p:attrName>r</p:attrName>
                                        </p:attrNameLst>
                                      </p:cBhvr>
                                    </p:animRo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22839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28399"/>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2283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98" grpId="0" animBg="1"/>
      <p:bldP spid="228399"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100355"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56"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sample</a:t>
            </a:r>
          </a:p>
        </p:txBody>
      </p:sp>
      <p:sp>
        <p:nvSpPr>
          <p:cNvPr id="100357"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detector</a:t>
            </a:r>
          </a:p>
        </p:txBody>
      </p:sp>
      <p:sp>
        <p:nvSpPr>
          <p:cNvPr id="100358"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x-ray beam</a:t>
            </a:r>
          </a:p>
        </p:txBody>
      </p:sp>
      <p:grpSp>
        <p:nvGrpSpPr>
          <p:cNvPr id="100359" name="Group 7"/>
          <p:cNvGrpSpPr>
            <a:grpSpLocks/>
          </p:cNvGrpSpPr>
          <p:nvPr/>
        </p:nvGrpSpPr>
        <p:grpSpPr bwMode="auto">
          <a:xfrm>
            <a:off x="-1524000" y="4610100"/>
            <a:ext cx="4876800" cy="304800"/>
            <a:chOff x="288" y="3936"/>
            <a:chExt cx="3072" cy="192"/>
          </a:xfrm>
        </p:grpSpPr>
        <p:sp>
          <p:nvSpPr>
            <p:cNvPr id="100388"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89"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90"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91"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92"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93"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94"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95"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00360" name="Group 16"/>
          <p:cNvGrpSpPr>
            <a:grpSpLocks/>
          </p:cNvGrpSpPr>
          <p:nvPr/>
        </p:nvGrpSpPr>
        <p:grpSpPr bwMode="auto">
          <a:xfrm>
            <a:off x="-1524000" y="3390900"/>
            <a:ext cx="4876800" cy="304800"/>
            <a:chOff x="288" y="3936"/>
            <a:chExt cx="3072" cy="192"/>
          </a:xfrm>
        </p:grpSpPr>
        <p:sp>
          <p:nvSpPr>
            <p:cNvPr id="100380" name="Freeform 1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81" name="Freeform 1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82" name="Freeform 1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83" name="Freeform 2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84" name="Freeform 2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85" name="Freeform 2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86" name="Freeform 2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87" name="Freeform 2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00361"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5400">
                <a:solidFill>
                  <a:srgbClr val="000000"/>
                </a:solidFill>
              </a:rPr>
              <a:t>anomalous scattering</a:t>
            </a:r>
          </a:p>
        </p:txBody>
      </p:sp>
      <p:sp>
        <p:nvSpPr>
          <p:cNvPr id="100362" name="Oval 26"/>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100363" name="Freeform 27"/>
          <p:cNvSpPr>
            <a:spLocks/>
          </p:cNvSpPr>
          <p:nvPr/>
        </p:nvSpPr>
        <p:spPr bwMode="auto">
          <a:xfrm rot="-2169491">
            <a:off x="3305175" y="4305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64" name="Freeform 28"/>
          <p:cNvSpPr>
            <a:spLocks/>
          </p:cNvSpPr>
          <p:nvPr/>
        </p:nvSpPr>
        <p:spPr bwMode="auto">
          <a:xfrm rot="-2169491">
            <a:off x="3797300" y="39465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65" name="Freeform 29"/>
          <p:cNvSpPr>
            <a:spLocks/>
          </p:cNvSpPr>
          <p:nvPr/>
        </p:nvSpPr>
        <p:spPr bwMode="auto">
          <a:xfrm rot="-2169491">
            <a:off x="4289425" y="3586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66" name="Freeform 30"/>
          <p:cNvSpPr>
            <a:spLocks/>
          </p:cNvSpPr>
          <p:nvPr/>
        </p:nvSpPr>
        <p:spPr bwMode="auto">
          <a:xfrm rot="-2169491">
            <a:off x="4781550" y="32273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67" name="Freeform 31"/>
          <p:cNvSpPr>
            <a:spLocks/>
          </p:cNvSpPr>
          <p:nvPr/>
        </p:nvSpPr>
        <p:spPr bwMode="auto">
          <a:xfrm rot="-2169491">
            <a:off x="5275263" y="2867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68" name="Freeform 32"/>
          <p:cNvSpPr>
            <a:spLocks/>
          </p:cNvSpPr>
          <p:nvPr/>
        </p:nvSpPr>
        <p:spPr bwMode="auto">
          <a:xfrm rot="-2169491">
            <a:off x="5767388" y="2508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69" name="Freeform 33"/>
          <p:cNvSpPr>
            <a:spLocks/>
          </p:cNvSpPr>
          <p:nvPr/>
        </p:nvSpPr>
        <p:spPr bwMode="auto">
          <a:xfrm rot="-2169491">
            <a:off x="6259513" y="21478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70" name="Freeform 34"/>
          <p:cNvSpPr>
            <a:spLocks/>
          </p:cNvSpPr>
          <p:nvPr/>
        </p:nvSpPr>
        <p:spPr bwMode="auto">
          <a:xfrm>
            <a:off x="6802438" y="1878013"/>
            <a:ext cx="254000" cy="242887"/>
          </a:xfrm>
          <a:custGeom>
            <a:avLst/>
            <a:gdLst>
              <a:gd name="T0" fmla="*/ 6350 w 160"/>
              <a:gd name="T1" fmla="*/ 242887 h 153"/>
              <a:gd name="T2" fmla="*/ 39688 w 160"/>
              <a:gd name="T3" fmla="*/ 30162 h 153"/>
              <a:gd name="T4" fmla="*/ 254000 w 160"/>
              <a:gd name="T5" fmla="*/ 6350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71" name="Freeform 35"/>
          <p:cNvSpPr>
            <a:spLocks/>
          </p:cNvSpPr>
          <p:nvPr/>
        </p:nvSpPr>
        <p:spPr bwMode="auto">
          <a:xfrm rot="-1514108">
            <a:off x="3327400" y="3270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72" name="Freeform 36"/>
          <p:cNvSpPr>
            <a:spLocks/>
          </p:cNvSpPr>
          <p:nvPr/>
        </p:nvSpPr>
        <p:spPr bwMode="auto">
          <a:xfrm rot="-1514108">
            <a:off x="3878263" y="3011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73" name="Freeform 37"/>
          <p:cNvSpPr>
            <a:spLocks/>
          </p:cNvSpPr>
          <p:nvPr/>
        </p:nvSpPr>
        <p:spPr bwMode="auto">
          <a:xfrm rot="-1514108">
            <a:off x="4429125" y="27511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74" name="Freeform 38"/>
          <p:cNvSpPr>
            <a:spLocks/>
          </p:cNvSpPr>
          <p:nvPr/>
        </p:nvSpPr>
        <p:spPr bwMode="auto">
          <a:xfrm rot="-1514108">
            <a:off x="4981575" y="24907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75" name="Freeform 39"/>
          <p:cNvSpPr>
            <a:spLocks/>
          </p:cNvSpPr>
          <p:nvPr/>
        </p:nvSpPr>
        <p:spPr bwMode="auto">
          <a:xfrm rot="-1514108">
            <a:off x="5532438" y="2232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76" name="Freeform 40"/>
          <p:cNvSpPr>
            <a:spLocks/>
          </p:cNvSpPr>
          <p:nvPr/>
        </p:nvSpPr>
        <p:spPr bwMode="auto">
          <a:xfrm rot="-1514108">
            <a:off x="6084888" y="19716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77" name="Freeform 41"/>
          <p:cNvSpPr>
            <a:spLocks/>
          </p:cNvSpPr>
          <p:nvPr/>
        </p:nvSpPr>
        <p:spPr bwMode="auto">
          <a:xfrm>
            <a:off x="6664325" y="17684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78" name="Freeform 42"/>
          <p:cNvSpPr>
            <a:spLocks/>
          </p:cNvSpPr>
          <p:nvPr/>
        </p:nvSpPr>
        <p:spPr bwMode="auto">
          <a:xfrm>
            <a:off x="6997700" y="1368425"/>
            <a:ext cx="627063" cy="1295400"/>
          </a:xfrm>
          <a:custGeom>
            <a:avLst/>
            <a:gdLst>
              <a:gd name="T0" fmla="*/ 23813 w 395"/>
              <a:gd name="T1" fmla="*/ 0 h 816"/>
              <a:gd name="T2" fmla="*/ 23813 w 395"/>
              <a:gd name="T3" fmla="*/ 228600 h 816"/>
              <a:gd name="T4" fmla="*/ 15875 w 395"/>
              <a:gd name="T5" fmla="*/ 390525 h 816"/>
              <a:gd name="T6" fmla="*/ 120650 w 395"/>
              <a:gd name="T7" fmla="*/ 476250 h 816"/>
              <a:gd name="T8" fmla="*/ 625475 w 395"/>
              <a:gd name="T9" fmla="*/ 533400 h 816"/>
              <a:gd name="T10" fmla="*/ 133350 w 395"/>
              <a:gd name="T11" fmla="*/ 650875 h 816"/>
              <a:gd name="T12" fmla="*/ 28575 w 395"/>
              <a:gd name="T13" fmla="*/ 714375 h 816"/>
              <a:gd name="T14" fmla="*/ 23813 w 395"/>
              <a:gd name="T15" fmla="*/ 838200 h 816"/>
              <a:gd name="T16" fmla="*/ 23813 w 395"/>
              <a:gd name="T17" fmla="*/ 1066800 h 816"/>
              <a:gd name="T18" fmla="*/ 23813 w 395"/>
              <a:gd name="T19" fmla="*/ 1295400 h 8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5" h="816">
                <a:moveTo>
                  <a:pt x="15" y="0"/>
                </a:moveTo>
                <a:cubicBezTo>
                  <a:pt x="15" y="24"/>
                  <a:pt x="16" y="103"/>
                  <a:pt x="15" y="144"/>
                </a:cubicBezTo>
                <a:cubicBezTo>
                  <a:pt x="14" y="185"/>
                  <a:pt x="0" y="220"/>
                  <a:pt x="10" y="246"/>
                </a:cubicBezTo>
                <a:cubicBezTo>
                  <a:pt x="20" y="272"/>
                  <a:pt x="12" y="285"/>
                  <a:pt x="76" y="300"/>
                </a:cubicBezTo>
                <a:cubicBezTo>
                  <a:pt x="140" y="315"/>
                  <a:pt x="393" y="318"/>
                  <a:pt x="394" y="336"/>
                </a:cubicBezTo>
                <a:cubicBezTo>
                  <a:pt x="395" y="354"/>
                  <a:pt x="147" y="391"/>
                  <a:pt x="84" y="410"/>
                </a:cubicBezTo>
                <a:cubicBezTo>
                  <a:pt x="21" y="429"/>
                  <a:pt x="29" y="430"/>
                  <a:pt x="18" y="450"/>
                </a:cubicBezTo>
                <a:cubicBezTo>
                  <a:pt x="7" y="470"/>
                  <a:pt x="16" y="491"/>
                  <a:pt x="15" y="528"/>
                </a:cubicBezTo>
                <a:cubicBezTo>
                  <a:pt x="14" y="565"/>
                  <a:pt x="15" y="624"/>
                  <a:pt x="15" y="672"/>
                </a:cubicBezTo>
                <a:cubicBezTo>
                  <a:pt x="15" y="720"/>
                  <a:pt x="15" y="792"/>
                  <a:pt x="15"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0379" name="Oval 43"/>
          <p:cNvSpPr>
            <a:spLocks noChangeArrowheads="1"/>
          </p:cNvSpPr>
          <p:nvPr/>
        </p:nvSpPr>
        <p:spPr bwMode="auto">
          <a:xfrm>
            <a:off x="3249613" y="4602163"/>
            <a:ext cx="204787" cy="206375"/>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6619945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101379"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380"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sample</a:t>
            </a:r>
          </a:p>
        </p:txBody>
      </p:sp>
      <p:sp>
        <p:nvSpPr>
          <p:cNvPr id="101381"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detector</a:t>
            </a:r>
          </a:p>
        </p:txBody>
      </p:sp>
      <p:sp>
        <p:nvSpPr>
          <p:cNvPr id="101382"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x-ray beam</a:t>
            </a:r>
          </a:p>
        </p:txBody>
      </p:sp>
      <p:grpSp>
        <p:nvGrpSpPr>
          <p:cNvPr id="101383" name="Group 7"/>
          <p:cNvGrpSpPr>
            <a:grpSpLocks/>
          </p:cNvGrpSpPr>
          <p:nvPr/>
        </p:nvGrpSpPr>
        <p:grpSpPr bwMode="auto">
          <a:xfrm>
            <a:off x="-1524000" y="4610100"/>
            <a:ext cx="4876800" cy="304800"/>
            <a:chOff x="288" y="3936"/>
            <a:chExt cx="3072" cy="192"/>
          </a:xfrm>
        </p:grpSpPr>
        <p:sp>
          <p:nvSpPr>
            <p:cNvPr id="101414"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15"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16"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17"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18"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19"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20"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21"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01384" name="Group 16"/>
          <p:cNvGrpSpPr>
            <a:grpSpLocks/>
          </p:cNvGrpSpPr>
          <p:nvPr/>
        </p:nvGrpSpPr>
        <p:grpSpPr bwMode="auto">
          <a:xfrm>
            <a:off x="-1524000" y="3390900"/>
            <a:ext cx="4876800" cy="304800"/>
            <a:chOff x="288" y="3936"/>
            <a:chExt cx="3072" cy="192"/>
          </a:xfrm>
        </p:grpSpPr>
        <p:sp>
          <p:nvSpPr>
            <p:cNvPr id="101406" name="Freeform 1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07" name="Freeform 1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08" name="Freeform 1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09" name="Freeform 2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10" name="Freeform 2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11" name="Freeform 2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12" name="Freeform 2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13" name="Freeform 2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01385"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5400">
                <a:solidFill>
                  <a:srgbClr val="000000"/>
                </a:solidFill>
              </a:rPr>
              <a:t>anomalous scattering</a:t>
            </a:r>
          </a:p>
        </p:txBody>
      </p:sp>
      <p:sp>
        <p:nvSpPr>
          <p:cNvPr id="101386" name="Oval 26"/>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101387" name="Oval 27"/>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101388" name="Group 28"/>
          <p:cNvGrpSpPr>
            <a:grpSpLocks/>
          </p:cNvGrpSpPr>
          <p:nvPr/>
        </p:nvGrpSpPr>
        <p:grpSpPr bwMode="auto">
          <a:xfrm>
            <a:off x="3241675" y="1903413"/>
            <a:ext cx="3751263" cy="2732087"/>
            <a:chOff x="2082" y="1183"/>
            <a:chExt cx="2363" cy="1721"/>
          </a:xfrm>
        </p:grpSpPr>
        <p:sp>
          <p:nvSpPr>
            <p:cNvPr id="101398" name="Freeform 29"/>
            <p:cNvSpPr>
              <a:spLocks/>
            </p:cNvSpPr>
            <p:nvPr/>
          </p:nvSpPr>
          <p:spPr bwMode="auto">
            <a:xfrm rot="-2169491">
              <a:off x="2082" y="2712"/>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399" name="Freeform 30"/>
            <p:cNvSpPr>
              <a:spLocks/>
            </p:cNvSpPr>
            <p:nvPr/>
          </p:nvSpPr>
          <p:spPr bwMode="auto">
            <a:xfrm rot="-2169491">
              <a:off x="2392" y="248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00" name="Freeform 31"/>
            <p:cNvSpPr>
              <a:spLocks/>
            </p:cNvSpPr>
            <p:nvPr/>
          </p:nvSpPr>
          <p:spPr bwMode="auto">
            <a:xfrm rot="-2169491">
              <a:off x="2702" y="2259"/>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01" name="Freeform 32"/>
            <p:cNvSpPr>
              <a:spLocks/>
            </p:cNvSpPr>
            <p:nvPr/>
          </p:nvSpPr>
          <p:spPr bwMode="auto">
            <a:xfrm rot="-2169491">
              <a:off x="3012" y="2033"/>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02" name="Freeform 33"/>
            <p:cNvSpPr>
              <a:spLocks/>
            </p:cNvSpPr>
            <p:nvPr/>
          </p:nvSpPr>
          <p:spPr bwMode="auto">
            <a:xfrm rot="-2169491">
              <a:off x="3323" y="180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03" name="Freeform 34"/>
            <p:cNvSpPr>
              <a:spLocks/>
            </p:cNvSpPr>
            <p:nvPr/>
          </p:nvSpPr>
          <p:spPr bwMode="auto">
            <a:xfrm rot="-2169491">
              <a:off x="3633" y="158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04" name="Freeform 35"/>
            <p:cNvSpPr>
              <a:spLocks/>
            </p:cNvSpPr>
            <p:nvPr/>
          </p:nvSpPr>
          <p:spPr bwMode="auto">
            <a:xfrm rot="-2169491">
              <a:off x="3943" y="1353"/>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405" name="Freeform 36"/>
            <p:cNvSpPr>
              <a:spLocks/>
            </p:cNvSpPr>
            <p:nvPr/>
          </p:nvSpPr>
          <p:spPr bwMode="auto">
            <a:xfrm>
              <a:off x="4285" y="1183"/>
              <a:ext cx="160" cy="153"/>
            </a:xfrm>
            <a:custGeom>
              <a:avLst/>
              <a:gdLst>
                <a:gd name="T0" fmla="*/ 4 w 160"/>
                <a:gd name="T1" fmla="*/ 153 h 153"/>
                <a:gd name="T2" fmla="*/ 25 w 160"/>
                <a:gd name="T3" fmla="*/ 19 h 153"/>
                <a:gd name="T4" fmla="*/ 160 w 160"/>
                <a:gd name="T5" fmla="*/ 4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01389" name="Freeform 37"/>
          <p:cNvSpPr>
            <a:spLocks/>
          </p:cNvSpPr>
          <p:nvPr/>
        </p:nvSpPr>
        <p:spPr bwMode="auto">
          <a:xfrm rot="-1514108">
            <a:off x="3327400" y="3270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390" name="Freeform 38"/>
          <p:cNvSpPr>
            <a:spLocks/>
          </p:cNvSpPr>
          <p:nvPr/>
        </p:nvSpPr>
        <p:spPr bwMode="auto">
          <a:xfrm rot="-1514108">
            <a:off x="3878263" y="3011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391" name="Freeform 39"/>
          <p:cNvSpPr>
            <a:spLocks/>
          </p:cNvSpPr>
          <p:nvPr/>
        </p:nvSpPr>
        <p:spPr bwMode="auto">
          <a:xfrm rot="-1514108">
            <a:off x="4429125" y="27511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392" name="Freeform 40"/>
          <p:cNvSpPr>
            <a:spLocks/>
          </p:cNvSpPr>
          <p:nvPr/>
        </p:nvSpPr>
        <p:spPr bwMode="auto">
          <a:xfrm rot="-1514108">
            <a:off x="4981575" y="24907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393" name="Freeform 41"/>
          <p:cNvSpPr>
            <a:spLocks/>
          </p:cNvSpPr>
          <p:nvPr/>
        </p:nvSpPr>
        <p:spPr bwMode="auto">
          <a:xfrm rot="-1514108">
            <a:off x="5532438" y="2232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394" name="Freeform 42"/>
          <p:cNvSpPr>
            <a:spLocks/>
          </p:cNvSpPr>
          <p:nvPr/>
        </p:nvSpPr>
        <p:spPr bwMode="auto">
          <a:xfrm rot="-1514108">
            <a:off x="6084888" y="19716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395" name="Freeform 43"/>
          <p:cNvSpPr>
            <a:spLocks/>
          </p:cNvSpPr>
          <p:nvPr/>
        </p:nvSpPr>
        <p:spPr bwMode="auto">
          <a:xfrm>
            <a:off x="6664325" y="17684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396" name="Freeform 44"/>
          <p:cNvSpPr>
            <a:spLocks/>
          </p:cNvSpPr>
          <p:nvPr/>
        </p:nvSpPr>
        <p:spPr bwMode="auto">
          <a:xfrm>
            <a:off x="6967538" y="1371600"/>
            <a:ext cx="858837" cy="1295400"/>
          </a:xfrm>
          <a:custGeom>
            <a:avLst/>
            <a:gdLst>
              <a:gd name="T0" fmla="*/ 50800 w 541"/>
              <a:gd name="T1" fmla="*/ 0 h 816"/>
              <a:gd name="T2" fmla="*/ 50800 w 541"/>
              <a:gd name="T3" fmla="*/ 228600 h 816"/>
              <a:gd name="T4" fmla="*/ 42862 w 541"/>
              <a:gd name="T5" fmla="*/ 338138 h 816"/>
              <a:gd name="T6" fmla="*/ 49212 w 541"/>
              <a:gd name="T7" fmla="*/ 428625 h 816"/>
              <a:gd name="T8" fmla="*/ 147637 w 541"/>
              <a:gd name="T9" fmla="*/ 466725 h 816"/>
              <a:gd name="T10" fmla="*/ 857250 w 541"/>
              <a:gd name="T11" fmla="*/ 533400 h 816"/>
              <a:gd name="T12" fmla="*/ 134937 w 541"/>
              <a:gd name="T13" fmla="*/ 654050 h 816"/>
              <a:gd name="T14" fmla="*/ 49212 w 541"/>
              <a:gd name="T15" fmla="*/ 758825 h 816"/>
              <a:gd name="T16" fmla="*/ 50800 w 541"/>
              <a:gd name="T17" fmla="*/ 838200 h 816"/>
              <a:gd name="T18" fmla="*/ 50800 w 541"/>
              <a:gd name="T19" fmla="*/ 1066800 h 816"/>
              <a:gd name="T20" fmla="*/ 50800 w 541"/>
              <a:gd name="T21" fmla="*/ 1295400 h 8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1" h="816">
                <a:moveTo>
                  <a:pt x="32" y="0"/>
                </a:moveTo>
                <a:cubicBezTo>
                  <a:pt x="32" y="24"/>
                  <a:pt x="33" y="109"/>
                  <a:pt x="32" y="144"/>
                </a:cubicBezTo>
                <a:cubicBezTo>
                  <a:pt x="31" y="179"/>
                  <a:pt x="27" y="192"/>
                  <a:pt x="27" y="213"/>
                </a:cubicBezTo>
                <a:cubicBezTo>
                  <a:pt x="27" y="234"/>
                  <a:pt x="20" y="257"/>
                  <a:pt x="31" y="270"/>
                </a:cubicBezTo>
                <a:cubicBezTo>
                  <a:pt x="42" y="283"/>
                  <a:pt x="8" y="283"/>
                  <a:pt x="93" y="294"/>
                </a:cubicBezTo>
                <a:cubicBezTo>
                  <a:pt x="178" y="305"/>
                  <a:pt x="541" y="316"/>
                  <a:pt x="540" y="336"/>
                </a:cubicBezTo>
                <a:cubicBezTo>
                  <a:pt x="539" y="356"/>
                  <a:pt x="170" y="388"/>
                  <a:pt x="85" y="412"/>
                </a:cubicBezTo>
                <a:cubicBezTo>
                  <a:pt x="0" y="436"/>
                  <a:pt x="40" y="459"/>
                  <a:pt x="31" y="478"/>
                </a:cubicBezTo>
                <a:cubicBezTo>
                  <a:pt x="22" y="497"/>
                  <a:pt x="32" y="496"/>
                  <a:pt x="32" y="528"/>
                </a:cubicBezTo>
                <a:cubicBezTo>
                  <a:pt x="32" y="560"/>
                  <a:pt x="32" y="624"/>
                  <a:pt x="32" y="672"/>
                </a:cubicBezTo>
                <a:cubicBezTo>
                  <a:pt x="32" y="720"/>
                  <a:pt x="32" y="792"/>
                  <a:pt x="32"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397" name="Oval 45"/>
          <p:cNvSpPr>
            <a:spLocks noChangeArrowheads="1"/>
          </p:cNvSpPr>
          <p:nvPr/>
        </p:nvSpPr>
        <p:spPr bwMode="auto">
          <a:xfrm>
            <a:off x="3249613" y="4602163"/>
            <a:ext cx="204787" cy="206375"/>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287342911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US" altLang="en-US" smtClean="0"/>
              <a:t>Major Phasing techniques</a:t>
            </a:r>
          </a:p>
        </p:txBody>
      </p:sp>
      <p:sp>
        <p:nvSpPr>
          <p:cNvPr id="166915" name="Rectangle 3"/>
          <p:cNvSpPr>
            <a:spLocks noGrp="1" noChangeArrowheads="1"/>
          </p:cNvSpPr>
          <p:nvPr>
            <p:ph type="body" idx="1"/>
          </p:nvPr>
        </p:nvSpPr>
        <p:spPr/>
        <p:txBody>
          <a:bodyPr/>
          <a:lstStyle/>
          <a:p>
            <a:pPr eaLnBrk="1" hangingPunct="1"/>
            <a:r>
              <a:rPr lang="en-US" altLang="en-US" smtClean="0"/>
              <a:t>Molecular Replacement</a:t>
            </a:r>
          </a:p>
          <a:p>
            <a:pPr lvl="1" eaLnBrk="1" hangingPunct="1"/>
            <a:endParaRPr lang="en-US" altLang="en-US" smtClean="0"/>
          </a:p>
          <a:p>
            <a:pPr eaLnBrk="1" hangingPunct="1"/>
            <a:r>
              <a:rPr lang="en-US" altLang="en-US" smtClean="0"/>
              <a:t>Multiple Isomorphous Replacement</a:t>
            </a:r>
          </a:p>
          <a:p>
            <a:pPr lvl="1" eaLnBrk="1" hangingPunct="1"/>
            <a:endParaRPr lang="en-US" altLang="en-US" smtClean="0"/>
          </a:p>
          <a:p>
            <a:pPr eaLnBrk="1" hangingPunct="1"/>
            <a:r>
              <a:rPr lang="en-US" altLang="en-US" smtClean="0"/>
              <a:t>Multiwavelength Anomalous Diffraction</a:t>
            </a:r>
          </a:p>
          <a:p>
            <a:pPr lvl="1" eaLnBrk="1" hangingPunct="1"/>
            <a:endParaRPr lang="en-US" altLang="en-US" smtClean="0"/>
          </a:p>
          <a:p>
            <a:pPr eaLnBrk="1" hangingPunct="1"/>
            <a:r>
              <a:rPr lang="en-US" altLang="en-US" smtClean="0"/>
              <a:t>Single-wavelength Anomalous Diffraction</a:t>
            </a:r>
          </a:p>
          <a:p>
            <a:pPr lvl="1" eaLnBrk="1" hangingPunct="1"/>
            <a:endParaRPr lang="en-US" altLang="en-US" smtClean="0"/>
          </a:p>
        </p:txBody>
      </p:sp>
    </p:spTree>
    <p:extLst>
      <p:ext uri="{BB962C8B-B14F-4D97-AF65-F5344CB8AC3E}">
        <p14:creationId xmlns:p14="http://schemas.microsoft.com/office/powerpoint/2010/main" val="22761619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166915">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11"/>
          <p:cNvSpPr txBox="1">
            <a:spLocks noChangeArrowheads="1"/>
          </p:cNvSpPr>
          <p:nvPr/>
        </p:nvSpPr>
        <p:spPr bwMode="auto">
          <a:xfrm>
            <a:off x="1960563" y="3997325"/>
            <a:ext cx="60801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6000">
                <a:solidFill>
                  <a:srgbClr val="FF0000"/>
                </a:solidFill>
              </a:rPr>
              <a:t>?</a:t>
            </a:r>
          </a:p>
        </p:txBody>
      </p:sp>
      <p:sp>
        <p:nvSpPr>
          <p:cNvPr id="103427" name="Rectangle 2"/>
          <p:cNvSpPr>
            <a:spLocks noGrp="1" noChangeArrowheads="1"/>
          </p:cNvSpPr>
          <p:nvPr>
            <p:ph type="title"/>
          </p:nvPr>
        </p:nvSpPr>
        <p:spPr/>
        <p:txBody>
          <a:bodyPr/>
          <a:lstStyle/>
          <a:p>
            <a:pPr eaLnBrk="1" hangingPunct="1"/>
            <a:r>
              <a:rPr lang="en-US" altLang="en-US" smtClean="0"/>
              <a:t>Molecular Replacement</a:t>
            </a:r>
          </a:p>
        </p:txBody>
      </p:sp>
      <p:pic>
        <p:nvPicPr>
          <p:cNvPr id="1434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4570413"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2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413" y="2284413"/>
            <a:ext cx="4570412"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30" name="Text Box 9"/>
          <p:cNvSpPr txBox="1">
            <a:spLocks noChangeArrowheads="1"/>
          </p:cNvSpPr>
          <p:nvPr/>
        </p:nvSpPr>
        <p:spPr bwMode="auto">
          <a:xfrm>
            <a:off x="2892425" y="1454150"/>
            <a:ext cx="335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a:solidFill>
                  <a:srgbClr val="000000"/>
                </a:solidFill>
              </a:rPr>
              <a:t>correct structure and intensities</a:t>
            </a:r>
          </a:p>
        </p:txBody>
      </p:sp>
      <p:sp>
        <p:nvSpPr>
          <p:cNvPr id="103431" name="Rectangle 10"/>
          <p:cNvSpPr>
            <a:spLocks noChangeArrowheads="1"/>
          </p:cNvSpPr>
          <p:nvPr/>
        </p:nvSpPr>
        <p:spPr bwMode="auto">
          <a:xfrm>
            <a:off x="0" y="6143625"/>
            <a:ext cx="39211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latin typeface="Courier New" pitchFamily="49" charset="0"/>
              </a:rPr>
              <a:t>http://www.ysbl.york.ac.uk/~cowtan/fourier/coeff.html</a:t>
            </a:r>
          </a:p>
        </p:txBody>
      </p:sp>
    </p:spTree>
    <p:extLst>
      <p:ext uri="{BB962C8B-B14F-4D97-AF65-F5344CB8AC3E}">
        <p14:creationId xmlns:p14="http://schemas.microsoft.com/office/powerpoint/2010/main" val="2982016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43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10" name="Rectangle 2"/>
          <p:cNvSpPr>
            <a:spLocks noGrp="1" noChangeArrowheads="1"/>
          </p:cNvSpPr>
          <p:nvPr>
            <p:ph type="title" idx="4294967295"/>
          </p:nvPr>
        </p:nvSpPr>
        <p:spPr>
          <a:xfrm>
            <a:off x="685800" y="0"/>
            <a:ext cx="7772400" cy="1143000"/>
          </a:xfrm>
        </p:spPr>
        <p:txBody>
          <a:bodyPr/>
          <a:lstStyle/>
          <a:p>
            <a:r>
              <a:rPr lang="en-US" altLang="en-US" b="1"/>
              <a:t>Zero-parallax microscope</a:t>
            </a:r>
          </a:p>
        </p:txBody>
      </p:sp>
      <p:grpSp>
        <p:nvGrpSpPr>
          <p:cNvPr id="990211" name="Group 3"/>
          <p:cNvGrpSpPr>
            <a:grpSpLocks/>
          </p:cNvGrpSpPr>
          <p:nvPr/>
        </p:nvGrpSpPr>
        <p:grpSpPr bwMode="auto">
          <a:xfrm>
            <a:off x="152400" y="1828800"/>
            <a:ext cx="8382000" cy="5257800"/>
            <a:chOff x="96" y="1152"/>
            <a:chExt cx="5280" cy="3312"/>
          </a:xfrm>
        </p:grpSpPr>
        <p:sp>
          <p:nvSpPr>
            <p:cNvPr id="990212" name="AutoShape 4"/>
            <p:cNvSpPr>
              <a:spLocks noChangeArrowheads="1"/>
            </p:cNvSpPr>
            <p:nvPr/>
          </p:nvSpPr>
          <p:spPr bwMode="auto">
            <a:xfrm flipV="1">
              <a:off x="2064" y="2064"/>
              <a:ext cx="576" cy="576"/>
            </a:xfrm>
            <a:prstGeom prst="rtTriangl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213" name="Rectangle 5"/>
            <p:cNvSpPr>
              <a:spLocks noChangeArrowheads="1"/>
            </p:cNvSpPr>
            <p:nvPr/>
          </p:nvSpPr>
          <p:spPr bwMode="auto">
            <a:xfrm flipH="1">
              <a:off x="1968" y="2256"/>
              <a:ext cx="1152" cy="1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214" name="AutoShape 6"/>
            <p:cNvSpPr>
              <a:spLocks noChangeArrowheads="1"/>
            </p:cNvSpPr>
            <p:nvPr/>
          </p:nvSpPr>
          <p:spPr bwMode="auto">
            <a:xfrm rot="5400000">
              <a:off x="456" y="1464"/>
              <a:ext cx="960" cy="1680"/>
            </a:xfrm>
            <a:prstGeom prst="can">
              <a:avLst>
                <a:gd name="adj" fmla="val 16341"/>
              </a:avLst>
            </a:prstGeom>
            <a:solidFill>
              <a:srgbClr val="0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215" name="AutoShape 7"/>
            <p:cNvSpPr>
              <a:spLocks noChangeArrowheads="1"/>
            </p:cNvSpPr>
            <p:nvPr/>
          </p:nvSpPr>
          <p:spPr bwMode="auto">
            <a:xfrm rot="5400000">
              <a:off x="4488" y="2088"/>
              <a:ext cx="144" cy="480"/>
            </a:xfrm>
            <a:prstGeom prst="can">
              <a:avLst>
                <a:gd name="adj" fmla="val 31127"/>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216" name="Rectangle 8"/>
            <p:cNvSpPr>
              <a:spLocks noChangeArrowheads="1"/>
            </p:cNvSpPr>
            <p:nvPr/>
          </p:nvSpPr>
          <p:spPr bwMode="auto">
            <a:xfrm flipH="1">
              <a:off x="1680" y="2304"/>
              <a:ext cx="48" cy="48"/>
            </a:xfrm>
            <a:prstGeom prst="rect">
              <a:avLst/>
            </a:prstGeom>
            <a:solidFill>
              <a:schemeClr val="tx2"/>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217" name="AutoShape 9"/>
            <p:cNvSpPr>
              <a:spLocks noChangeArrowheads="1"/>
            </p:cNvSpPr>
            <p:nvPr/>
          </p:nvSpPr>
          <p:spPr bwMode="auto">
            <a:xfrm flipV="1">
              <a:off x="2064" y="2064"/>
              <a:ext cx="576" cy="576"/>
            </a:xfrm>
            <a:prstGeom prst="rtTriangle">
              <a:avLst/>
            </a:prstGeom>
            <a:solidFill>
              <a:srgbClr val="3366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218" name="Text Box 10"/>
            <p:cNvSpPr txBox="1">
              <a:spLocks noChangeArrowheads="1"/>
            </p:cNvSpPr>
            <p:nvPr/>
          </p:nvSpPr>
          <p:spPr bwMode="auto">
            <a:xfrm flipH="1">
              <a:off x="559" y="2160"/>
              <a:ext cx="737" cy="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pinhole</a:t>
              </a:r>
            </a:p>
          </p:txBody>
        </p:sp>
        <p:sp>
          <p:nvSpPr>
            <p:cNvPr id="990219" name="Text Box 11"/>
            <p:cNvSpPr txBox="1">
              <a:spLocks noChangeArrowheads="1"/>
            </p:cNvSpPr>
            <p:nvPr/>
          </p:nvSpPr>
          <p:spPr bwMode="auto">
            <a:xfrm flipH="1">
              <a:off x="1990" y="1776"/>
              <a:ext cx="618" cy="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mirror</a:t>
              </a:r>
            </a:p>
          </p:txBody>
        </p:sp>
        <p:sp>
          <p:nvSpPr>
            <p:cNvPr id="990220" name="AutoShape 12"/>
            <p:cNvSpPr>
              <a:spLocks noChangeArrowheads="1"/>
            </p:cNvSpPr>
            <p:nvPr/>
          </p:nvSpPr>
          <p:spPr bwMode="auto">
            <a:xfrm>
              <a:off x="1920" y="3480"/>
              <a:ext cx="960" cy="984"/>
            </a:xfrm>
            <a:prstGeom prst="can">
              <a:avLst>
                <a:gd name="adj" fmla="val 9571"/>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221" name="Text Box 13"/>
            <p:cNvSpPr txBox="1">
              <a:spLocks noChangeArrowheads="1"/>
            </p:cNvSpPr>
            <p:nvPr/>
          </p:nvSpPr>
          <p:spPr bwMode="auto">
            <a:xfrm flipH="1">
              <a:off x="725" y="3648"/>
              <a:ext cx="1099" cy="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microscope</a:t>
              </a:r>
            </a:p>
          </p:txBody>
        </p:sp>
        <p:sp>
          <p:nvSpPr>
            <p:cNvPr id="990222" name="Line 14"/>
            <p:cNvSpPr>
              <a:spLocks noChangeShapeType="1"/>
            </p:cNvSpPr>
            <p:nvPr/>
          </p:nvSpPr>
          <p:spPr bwMode="auto">
            <a:xfrm flipH="1" flipV="1">
              <a:off x="2640" y="2160"/>
              <a:ext cx="528"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223" name="Line 15"/>
            <p:cNvSpPr>
              <a:spLocks noChangeShapeType="1"/>
            </p:cNvSpPr>
            <p:nvPr/>
          </p:nvSpPr>
          <p:spPr bwMode="auto">
            <a:xfrm flipH="1">
              <a:off x="2112" y="2448"/>
              <a:ext cx="1056"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224" name="Line 16"/>
            <p:cNvSpPr>
              <a:spLocks noChangeShapeType="1"/>
            </p:cNvSpPr>
            <p:nvPr/>
          </p:nvSpPr>
          <p:spPr bwMode="auto">
            <a:xfrm flipH="1">
              <a:off x="1968" y="2688"/>
              <a:ext cx="144" cy="7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225" name="Line 17"/>
            <p:cNvSpPr>
              <a:spLocks noChangeShapeType="1"/>
            </p:cNvSpPr>
            <p:nvPr/>
          </p:nvSpPr>
          <p:spPr bwMode="auto">
            <a:xfrm flipH="1" flipV="1">
              <a:off x="2640" y="2160"/>
              <a:ext cx="192" cy="12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226" name="Rectangle 18"/>
            <p:cNvSpPr>
              <a:spLocks noChangeArrowheads="1"/>
            </p:cNvSpPr>
            <p:nvPr/>
          </p:nvSpPr>
          <p:spPr bwMode="auto">
            <a:xfrm flipH="1">
              <a:off x="1680" y="2304"/>
              <a:ext cx="2640" cy="48"/>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90227" name="Picture 19" descr="xtal_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4" y="2112"/>
              <a:ext cx="350" cy="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0228" name="Rectangle 20"/>
            <p:cNvSpPr>
              <a:spLocks noChangeArrowheads="1"/>
            </p:cNvSpPr>
            <p:nvPr/>
          </p:nvSpPr>
          <p:spPr bwMode="auto">
            <a:xfrm flipH="1">
              <a:off x="1680" y="2304"/>
              <a:ext cx="1632" cy="48"/>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229" name="Rectangle 21"/>
            <p:cNvSpPr>
              <a:spLocks noChangeArrowheads="1"/>
            </p:cNvSpPr>
            <p:nvPr/>
          </p:nvSpPr>
          <p:spPr bwMode="auto">
            <a:xfrm>
              <a:off x="4656" y="1296"/>
              <a:ext cx="240" cy="2400"/>
            </a:xfrm>
            <a:prstGeom prst="rect">
              <a:avLst/>
            </a:prstGeom>
            <a:solidFill>
              <a:srgbClr val="CC66FF">
                <a:alpha val="50000"/>
              </a:srgbClr>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CC66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990230" name="Rectangle 22"/>
            <p:cNvSpPr>
              <a:spLocks noChangeArrowheads="1"/>
            </p:cNvSpPr>
            <p:nvPr/>
          </p:nvSpPr>
          <p:spPr bwMode="auto">
            <a:xfrm rot="19979467" flipH="1">
              <a:off x="3360" y="1728"/>
              <a:ext cx="2016" cy="48"/>
            </a:xfrm>
            <a:prstGeom prst="rect">
              <a:avLst/>
            </a:prstGeom>
            <a:solidFill>
              <a:srgbClr val="669900">
                <a:alpha val="50000"/>
              </a:srgbClr>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231" name="Rectangle 23"/>
            <p:cNvSpPr>
              <a:spLocks noChangeArrowheads="1"/>
            </p:cNvSpPr>
            <p:nvPr/>
          </p:nvSpPr>
          <p:spPr bwMode="auto">
            <a:xfrm rot="1620533" flipH="1" flipV="1">
              <a:off x="3360" y="2880"/>
              <a:ext cx="2016" cy="48"/>
            </a:xfrm>
            <a:prstGeom prst="rect">
              <a:avLst/>
            </a:prstGeom>
            <a:solidFill>
              <a:srgbClr val="669900">
                <a:alpha val="50000"/>
              </a:srgbClr>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232" name="Text Box 24"/>
            <p:cNvSpPr txBox="1">
              <a:spLocks noChangeArrowheads="1"/>
            </p:cNvSpPr>
            <p:nvPr/>
          </p:nvSpPr>
          <p:spPr bwMode="auto">
            <a:xfrm flipH="1">
              <a:off x="2565" y="1152"/>
              <a:ext cx="1995" cy="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Styrofoam</a:t>
              </a:r>
              <a:r>
                <a:rPr lang="en-US" altLang="en-US" sz="2400">
                  <a:cs typeface="Arial" charset="0"/>
                </a:rPr>
                <a:t>™</a:t>
              </a:r>
              <a:r>
                <a:rPr lang="en-US" altLang="en-US" sz="2400"/>
                <a:t> backlight</a:t>
              </a:r>
            </a:p>
          </p:txBody>
        </p:sp>
        <p:sp>
          <p:nvSpPr>
            <p:cNvPr id="990233" name="Text Box 25"/>
            <p:cNvSpPr txBox="1">
              <a:spLocks noChangeArrowheads="1"/>
            </p:cNvSpPr>
            <p:nvPr/>
          </p:nvSpPr>
          <p:spPr bwMode="auto">
            <a:xfrm flipH="1">
              <a:off x="3675" y="1632"/>
              <a:ext cx="885" cy="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backstop</a:t>
              </a:r>
            </a:p>
          </p:txBody>
        </p:sp>
        <p:sp>
          <p:nvSpPr>
            <p:cNvPr id="990234" name="Line 26"/>
            <p:cNvSpPr>
              <a:spLocks noChangeShapeType="1"/>
            </p:cNvSpPr>
            <p:nvPr/>
          </p:nvSpPr>
          <p:spPr bwMode="auto">
            <a:xfrm flipH="1" flipV="1">
              <a:off x="4320" y="1872"/>
              <a:ext cx="96"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235" name="Line 27"/>
            <p:cNvSpPr>
              <a:spLocks noChangeShapeType="1"/>
            </p:cNvSpPr>
            <p:nvPr/>
          </p:nvSpPr>
          <p:spPr bwMode="auto">
            <a:xfrm>
              <a:off x="4464" y="1440"/>
              <a:ext cx="144"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479640402"/>
      </p:ext>
    </p:extLst>
  </p:cSld>
  <p:clrMapOvr>
    <a:masterClrMapping/>
  </p:clrMapOvr>
  <p:transition spd="slow">
    <p:wipe dir="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altLang="en-US" smtClean="0"/>
              <a:t>Molecular Replacement</a:t>
            </a:r>
          </a:p>
        </p:txBody>
      </p:sp>
      <p:pic>
        <p:nvPicPr>
          <p:cNvPr id="150532" name="Picture 4"/>
          <p:cNvPicPr>
            <a:picLocks noChangeAspect="1" noChangeArrowheads="1"/>
          </p:cNvPicPr>
          <p:nvPr/>
        </p:nvPicPr>
        <p:blipFill>
          <a:blip r:embed="rId2">
            <a:extLst>
              <a:ext uri="{28A0092B-C50C-407E-A947-70E740481C1C}">
                <a14:useLocalDpi xmlns:a14="http://schemas.microsoft.com/office/drawing/2010/main" val="0"/>
              </a:ext>
            </a:extLst>
          </a:blip>
          <a:srcRect l="37215" t="37215" r="37215" b="37215"/>
          <a:stretch>
            <a:fillRect/>
          </a:stretch>
        </p:blipFill>
        <p:spPr bwMode="auto">
          <a:xfrm>
            <a:off x="1700213" y="3984625"/>
            <a:ext cx="1168400" cy="116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5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413" y="2284413"/>
            <a:ext cx="4570412"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38" name="Picture 10" descr="MR_Fc"/>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5851525" y="3635375"/>
            <a:ext cx="1901825"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Text Box 11"/>
          <p:cNvSpPr txBox="1">
            <a:spLocks noChangeArrowheads="1"/>
          </p:cNvSpPr>
          <p:nvPr/>
        </p:nvSpPr>
        <p:spPr bwMode="auto">
          <a:xfrm>
            <a:off x="2378075" y="1454150"/>
            <a:ext cx="438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use something similar as a starting model</a:t>
            </a:r>
          </a:p>
        </p:txBody>
      </p:sp>
    </p:spTree>
    <p:extLst>
      <p:ext uri="{BB962C8B-B14F-4D97-AF65-F5344CB8AC3E}">
        <p14:creationId xmlns:p14="http://schemas.microsoft.com/office/powerpoint/2010/main" val="32453790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repeatCount="indefinite" fill="hold" nodeType="clickEffect">
                                  <p:stCondLst>
                                    <p:cond delay="0"/>
                                  </p:stCondLst>
                                  <p:childTnLst>
                                    <p:animRot by="21600000">
                                      <p:cBhvr>
                                        <p:cTn id="6" dur="3000" fill="hold"/>
                                        <p:tgtEl>
                                          <p:spTgt spid="150538"/>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505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altLang="en-US" smtClean="0"/>
              <a:t>Model Building</a:t>
            </a:r>
          </a:p>
        </p:txBody>
      </p:sp>
      <p:pic>
        <p:nvPicPr>
          <p:cNvPr id="10547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4570413"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476" name="Picture 6"/>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4570413" y="2284413"/>
            <a:ext cx="4570412"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477" name="Text Box 7"/>
          <p:cNvSpPr txBox="1">
            <a:spLocks noChangeArrowheads="1"/>
          </p:cNvSpPr>
          <p:nvPr/>
        </p:nvSpPr>
        <p:spPr bwMode="auto">
          <a:xfrm>
            <a:off x="2689225" y="1454150"/>
            <a:ext cx="3765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current model is missing something</a:t>
            </a:r>
          </a:p>
        </p:txBody>
      </p:sp>
    </p:spTree>
    <p:extLst>
      <p:ext uri="{BB962C8B-B14F-4D97-AF65-F5344CB8AC3E}">
        <p14:creationId xmlns:p14="http://schemas.microsoft.com/office/powerpoint/2010/main" val="426825130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US" altLang="en-US" smtClean="0"/>
              <a:t>Model Building</a:t>
            </a:r>
          </a:p>
        </p:txBody>
      </p:sp>
      <p:pic>
        <p:nvPicPr>
          <p:cNvPr id="1064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4570413"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413" y="2284413"/>
            <a:ext cx="4570412"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6501" name="Text Box 5"/>
          <p:cNvSpPr txBox="1">
            <a:spLocks noChangeArrowheads="1"/>
          </p:cNvSpPr>
          <p:nvPr/>
        </p:nvSpPr>
        <p:spPr bwMode="auto">
          <a:xfrm>
            <a:off x="3508375" y="1454150"/>
            <a:ext cx="2127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phases from model</a:t>
            </a:r>
          </a:p>
        </p:txBody>
      </p:sp>
    </p:spTree>
    <p:extLst>
      <p:ext uri="{BB962C8B-B14F-4D97-AF65-F5344CB8AC3E}">
        <p14:creationId xmlns:p14="http://schemas.microsoft.com/office/powerpoint/2010/main" val="281438880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4570413"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3" name="Rectangle 2"/>
          <p:cNvSpPr>
            <a:spLocks noGrp="1" noChangeArrowheads="1"/>
          </p:cNvSpPr>
          <p:nvPr>
            <p:ph type="title"/>
          </p:nvPr>
        </p:nvSpPr>
        <p:spPr/>
        <p:txBody>
          <a:bodyPr/>
          <a:lstStyle/>
          <a:p>
            <a:pPr eaLnBrk="1" hangingPunct="1"/>
            <a:r>
              <a:rPr lang="en-US" altLang="en-US" smtClean="0"/>
              <a:t>Model Building</a:t>
            </a:r>
          </a:p>
        </p:txBody>
      </p:sp>
      <p:pic>
        <p:nvPicPr>
          <p:cNvPr id="1075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413" y="2284413"/>
            <a:ext cx="4570412"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5" name="Text Box 5"/>
          <p:cNvSpPr txBox="1">
            <a:spLocks noChangeArrowheads="1"/>
          </p:cNvSpPr>
          <p:nvPr/>
        </p:nvSpPr>
        <p:spPr bwMode="auto">
          <a:xfrm>
            <a:off x="2441575" y="1454150"/>
            <a:ext cx="4260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missing bits show up in “difference map”</a:t>
            </a:r>
          </a:p>
        </p:txBody>
      </p:sp>
      <p:sp>
        <p:nvSpPr>
          <p:cNvPr id="107526" name="AutoShape 6"/>
          <p:cNvSpPr>
            <a:spLocks noChangeArrowheads="1"/>
          </p:cNvSpPr>
          <p:nvPr/>
        </p:nvSpPr>
        <p:spPr bwMode="auto">
          <a:xfrm>
            <a:off x="3219450" y="4229100"/>
            <a:ext cx="1060450" cy="781050"/>
          </a:xfrm>
          <a:prstGeom prst="leftArrow">
            <a:avLst>
              <a:gd name="adj1" fmla="val 43500"/>
              <a:gd name="adj2" fmla="val 45936"/>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48011177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4570413"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47" name="Rectangle 2"/>
          <p:cNvSpPr>
            <a:spLocks noGrp="1" noChangeArrowheads="1"/>
          </p:cNvSpPr>
          <p:nvPr>
            <p:ph type="title"/>
          </p:nvPr>
        </p:nvSpPr>
        <p:spPr/>
        <p:txBody>
          <a:bodyPr/>
          <a:lstStyle/>
          <a:p>
            <a:pPr eaLnBrk="1" hangingPunct="1"/>
            <a:r>
              <a:rPr lang="en-US" altLang="en-US" smtClean="0"/>
              <a:t>Model Building</a:t>
            </a:r>
          </a:p>
        </p:txBody>
      </p:sp>
      <p:pic>
        <p:nvPicPr>
          <p:cNvPr id="1085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413" y="2284413"/>
            <a:ext cx="4570412"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49" name="Text Box 5"/>
          <p:cNvSpPr txBox="1">
            <a:spLocks noChangeArrowheads="1"/>
          </p:cNvSpPr>
          <p:nvPr/>
        </p:nvSpPr>
        <p:spPr bwMode="auto">
          <a:xfrm>
            <a:off x="2441575" y="1454150"/>
            <a:ext cx="51355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missing bits show up better in F</a:t>
            </a:r>
            <a:r>
              <a:rPr lang="en-US" altLang="en-US" baseline="-25000">
                <a:solidFill>
                  <a:srgbClr val="000000"/>
                </a:solidFill>
              </a:rPr>
              <a:t>O</a:t>
            </a:r>
            <a:r>
              <a:rPr lang="en-US" altLang="en-US">
                <a:solidFill>
                  <a:srgbClr val="000000"/>
                </a:solidFill>
              </a:rPr>
              <a:t> + (F</a:t>
            </a:r>
            <a:r>
              <a:rPr lang="en-US" altLang="en-US" baseline="-25000">
                <a:solidFill>
                  <a:srgbClr val="000000"/>
                </a:solidFill>
              </a:rPr>
              <a:t>O</a:t>
            </a:r>
            <a:r>
              <a:rPr lang="en-US" altLang="en-US">
                <a:solidFill>
                  <a:srgbClr val="000000"/>
                </a:solidFill>
              </a:rPr>
              <a:t> - F</a:t>
            </a:r>
            <a:r>
              <a:rPr lang="en-US" altLang="en-US" baseline="-25000">
                <a:solidFill>
                  <a:srgbClr val="000000"/>
                </a:solidFill>
              </a:rPr>
              <a:t>C</a:t>
            </a:r>
            <a:r>
              <a:rPr lang="en-US" altLang="en-US">
                <a:solidFill>
                  <a:srgbClr val="000000"/>
                </a:solidFill>
              </a:rPr>
              <a:t>) map</a:t>
            </a:r>
          </a:p>
        </p:txBody>
      </p:sp>
      <p:sp>
        <p:nvSpPr>
          <p:cNvPr id="108550" name="AutoShape 6"/>
          <p:cNvSpPr>
            <a:spLocks noChangeArrowheads="1"/>
          </p:cNvSpPr>
          <p:nvPr/>
        </p:nvSpPr>
        <p:spPr bwMode="auto">
          <a:xfrm>
            <a:off x="3219450" y="4229100"/>
            <a:ext cx="1060450" cy="781050"/>
          </a:xfrm>
          <a:prstGeom prst="leftArrow">
            <a:avLst>
              <a:gd name="adj1" fmla="val 43500"/>
              <a:gd name="adj2" fmla="val 45936"/>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190178592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0"/>
            <a:ext cx="8229600" cy="1143000"/>
          </a:xfrm>
        </p:spPr>
        <p:txBody>
          <a:bodyPr/>
          <a:lstStyle/>
          <a:p>
            <a:pPr eaLnBrk="1" hangingPunct="1"/>
            <a:r>
              <a:rPr lang="en-US" altLang="en-US" smtClean="0">
                <a:solidFill>
                  <a:schemeClr val="bg1"/>
                </a:solidFill>
              </a:rPr>
              <a:t>Resolution</a:t>
            </a:r>
          </a:p>
        </p:txBody>
      </p:sp>
      <p:pic>
        <p:nvPicPr>
          <p:cNvPr id="57348" name="resolution.mpeg">
            <a:hlinkClick r:id="" action="ppaction://media"/>
          </p:cNvPr>
          <p:cNvPicPr>
            <a:picLocks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3000"/>
            <a:ext cx="7313612" cy="54848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2100" name="Text Box 6"/>
          <p:cNvSpPr txBox="1">
            <a:spLocks noChangeArrowheads="1"/>
          </p:cNvSpPr>
          <p:nvPr/>
        </p:nvSpPr>
        <p:spPr bwMode="auto">
          <a:xfrm>
            <a:off x="827088" y="6596063"/>
            <a:ext cx="60340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a:solidFill>
                  <a:srgbClr val="FFFFFF"/>
                </a:solidFill>
                <a:latin typeface="Courier New" pitchFamily="49" charset="0"/>
              </a:rPr>
              <a:t>http://bl831.als.lbl.gov/~jamesh/movies/resolution.mpeg</a:t>
            </a:r>
          </a:p>
        </p:txBody>
      </p:sp>
    </p:spTree>
    <p:extLst>
      <p:ext uri="{BB962C8B-B14F-4D97-AF65-F5344CB8AC3E}">
        <p14:creationId xmlns:p14="http://schemas.microsoft.com/office/powerpoint/2010/main" val="11349663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467" fill="hold"/>
                                        <p:tgtEl>
                                          <p:spTgt spid="5734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7348"/>
                </p:tgtEl>
              </p:cMediaNode>
            </p:video>
            <p:seq concurrent="1" nextAc="seek">
              <p:cTn id="8" restart="whenNotActive" fill="hold" evtFilter="cancelBubble" nodeType="interactiveSeq">
                <p:stCondLst>
                  <p:cond evt="onClick" delay="0">
                    <p:tgtEl>
                      <p:spTgt spid="5734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7348"/>
                                        </p:tgtEl>
                                      </p:cBhvr>
                                    </p:cmd>
                                  </p:childTnLst>
                                </p:cTn>
                              </p:par>
                            </p:childTnLst>
                          </p:cTn>
                        </p:par>
                      </p:childTnLst>
                    </p:cTn>
                  </p:par>
                </p:childTnLst>
              </p:cTn>
              <p:nextCondLst>
                <p:cond evt="onClick" delay="0">
                  <p:tgtEl>
                    <p:spTgt spid="57348"/>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457200" y="0"/>
            <a:ext cx="8229600" cy="1143000"/>
          </a:xfrm>
        </p:spPr>
        <p:txBody>
          <a:bodyPr/>
          <a:lstStyle/>
          <a:p>
            <a:pPr eaLnBrk="1" hangingPunct="1"/>
            <a:r>
              <a:rPr lang="en-US" altLang="en-US" smtClean="0">
                <a:solidFill>
                  <a:schemeClr val="bg1"/>
                </a:solidFill>
              </a:rPr>
              <a:t>Resolution: low-angle cutoff</a:t>
            </a:r>
          </a:p>
        </p:txBody>
      </p:sp>
      <p:pic>
        <p:nvPicPr>
          <p:cNvPr id="64520" name="lo_cut.mpeg">
            <a:hlinkClick r:id="" action="ppaction://media"/>
          </p:cNvPr>
          <p:cNvPicPr>
            <a:picLocks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1413"/>
            <a:ext cx="7313612"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24" name="Text Box 10"/>
          <p:cNvSpPr txBox="1">
            <a:spLocks noChangeArrowheads="1"/>
          </p:cNvSpPr>
          <p:nvPr/>
        </p:nvSpPr>
        <p:spPr bwMode="auto">
          <a:xfrm>
            <a:off x="827088" y="6596063"/>
            <a:ext cx="56086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a:solidFill>
                  <a:srgbClr val="FFFFFF"/>
                </a:solidFill>
                <a:latin typeface="Courier New" pitchFamily="49" charset="0"/>
              </a:rPr>
              <a:t>http://bl831.als.lbl.gov/~jamesh/movies/lo_cut.mpeg</a:t>
            </a:r>
          </a:p>
        </p:txBody>
      </p:sp>
    </p:spTree>
    <p:extLst>
      <p:ext uri="{BB962C8B-B14F-4D97-AF65-F5344CB8AC3E}">
        <p14:creationId xmlns:p14="http://schemas.microsoft.com/office/powerpoint/2010/main" val="35917725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934" fill="hold"/>
                                        <p:tgtEl>
                                          <p:spTgt spid="645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4520"/>
                </p:tgtEl>
              </p:cMediaNode>
            </p:video>
            <p:seq concurrent="1" nextAc="seek">
              <p:cTn id="8" restart="whenNotActive" fill="hold" evtFilter="cancelBubble" nodeType="interactiveSeq">
                <p:stCondLst>
                  <p:cond evt="onClick" delay="0">
                    <p:tgtEl>
                      <p:spTgt spid="6452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4520"/>
                                        </p:tgtEl>
                                      </p:cBhvr>
                                    </p:cmd>
                                  </p:childTnLst>
                                </p:cTn>
                              </p:par>
                            </p:childTnLst>
                          </p:cTn>
                        </p:par>
                      </p:childTnLst>
                    </p:cTn>
                  </p:par>
                </p:childTnLst>
              </p:cTn>
              <p:nextCondLst>
                <p:cond evt="onClick" delay="0">
                  <p:tgtEl>
                    <p:spTgt spid="64520"/>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457200" y="0"/>
            <a:ext cx="8229600" cy="1143000"/>
          </a:xfrm>
        </p:spPr>
        <p:txBody>
          <a:bodyPr/>
          <a:lstStyle/>
          <a:p>
            <a:pPr eaLnBrk="1" hangingPunct="1"/>
            <a:r>
              <a:rPr lang="en-US" altLang="en-US" smtClean="0">
                <a:solidFill>
                  <a:schemeClr val="bg1"/>
                </a:solidFill>
              </a:rPr>
              <a:t>R-factor</a:t>
            </a:r>
          </a:p>
        </p:txBody>
      </p:sp>
      <p:pic>
        <p:nvPicPr>
          <p:cNvPr id="61445" name="rfactor.mpeg">
            <a:hlinkClick r:id="" action="ppaction://media"/>
          </p:cNvPr>
          <p:cNvPicPr>
            <a:picLocks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1413"/>
            <a:ext cx="7313612"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4148" name="Text Box 7"/>
          <p:cNvSpPr txBox="1">
            <a:spLocks noChangeArrowheads="1"/>
          </p:cNvSpPr>
          <p:nvPr/>
        </p:nvSpPr>
        <p:spPr bwMode="auto">
          <a:xfrm>
            <a:off x="827088" y="6596063"/>
            <a:ext cx="571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a:solidFill>
                  <a:srgbClr val="FFFFFF"/>
                </a:solidFill>
                <a:latin typeface="Courier New" pitchFamily="49" charset="0"/>
              </a:rPr>
              <a:t>http://bl831.als.lbl.gov/~jamesh/movies/rfactor.mpeg</a:t>
            </a:r>
          </a:p>
        </p:txBody>
      </p:sp>
    </p:spTree>
    <p:extLst>
      <p:ext uri="{BB962C8B-B14F-4D97-AF65-F5344CB8AC3E}">
        <p14:creationId xmlns:p14="http://schemas.microsoft.com/office/powerpoint/2010/main" val="2875865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1800" fill="hold"/>
                                        <p:tgtEl>
                                          <p:spTgt spid="6144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1445"/>
                </p:tgtEl>
              </p:cMediaNode>
            </p:video>
            <p:seq concurrent="1" nextAc="seek">
              <p:cTn id="8" restart="whenNotActive" fill="hold" evtFilter="cancelBubble" nodeType="interactiveSeq">
                <p:stCondLst>
                  <p:cond evt="onClick" delay="0">
                    <p:tgtEl>
                      <p:spTgt spid="6144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1445"/>
                                        </p:tgtEl>
                                      </p:cBhvr>
                                    </p:cmd>
                                  </p:childTnLst>
                                </p:cTn>
                              </p:par>
                            </p:childTnLst>
                          </p:cTn>
                        </p:par>
                      </p:childTnLst>
                    </p:cTn>
                  </p:par>
                </p:childTnLst>
              </p:cTn>
              <p:nextCondLst>
                <p:cond evt="onClick" delay="0">
                  <p:tgtEl>
                    <p:spTgt spid="61445"/>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0"/>
            <a:ext cx="8229600" cy="1143000"/>
          </a:xfrm>
        </p:spPr>
        <p:txBody>
          <a:bodyPr/>
          <a:lstStyle/>
          <a:p>
            <a:pPr eaLnBrk="1" hangingPunct="1"/>
            <a:r>
              <a:rPr lang="en-US" altLang="en-US" smtClean="0">
                <a:solidFill>
                  <a:schemeClr val="bg1"/>
                </a:solidFill>
              </a:rPr>
              <a:t>Figure of Merit</a:t>
            </a:r>
          </a:p>
        </p:txBody>
      </p:sp>
      <p:pic>
        <p:nvPicPr>
          <p:cNvPr id="60421" name="dephase.mpeg">
            <a:hlinkClick r:id="" action="ppaction://media"/>
          </p:cNvPr>
          <p:cNvPicPr>
            <a:picLocks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1413"/>
            <a:ext cx="7313612"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5172" name="Text Box 7"/>
          <p:cNvSpPr txBox="1">
            <a:spLocks noChangeArrowheads="1"/>
          </p:cNvSpPr>
          <p:nvPr/>
        </p:nvSpPr>
        <p:spPr bwMode="auto">
          <a:xfrm>
            <a:off x="827088" y="6596063"/>
            <a:ext cx="571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a:solidFill>
                  <a:srgbClr val="FFFFFF"/>
                </a:solidFill>
                <a:latin typeface="Courier New" pitchFamily="49" charset="0"/>
              </a:rPr>
              <a:t>http://bl831.als.lbl.gov/~jamesh/movies/dephase.mpeg</a:t>
            </a:r>
          </a:p>
        </p:txBody>
      </p:sp>
    </p:spTree>
    <p:extLst>
      <p:ext uri="{BB962C8B-B14F-4D97-AF65-F5344CB8AC3E}">
        <p14:creationId xmlns:p14="http://schemas.microsoft.com/office/powerpoint/2010/main" val="1125330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867" fill="hold"/>
                                        <p:tgtEl>
                                          <p:spTgt spid="604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0421"/>
                </p:tgtEl>
              </p:cMediaNode>
            </p:video>
            <p:seq concurrent="1" nextAc="seek">
              <p:cTn id="8" restart="whenNotActive" fill="hold" evtFilter="cancelBubble" nodeType="interactiveSeq">
                <p:stCondLst>
                  <p:cond evt="onClick" delay="0">
                    <p:tgtEl>
                      <p:spTgt spid="6042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0421"/>
                                        </p:tgtEl>
                                      </p:cBhvr>
                                    </p:cmd>
                                  </p:childTnLst>
                                </p:cTn>
                              </p:par>
                            </p:childTnLst>
                          </p:cTn>
                        </p:par>
                      </p:childTnLst>
                    </p:cTn>
                  </p:par>
                </p:childTnLst>
              </p:cTn>
              <p:nextCondLst>
                <p:cond evt="onClick" delay="0">
                  <p:tgtEl>
                    <p:spTgt spid="60421"/>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0"/>
            <a:ext cx="8229600" cy="1143000"/>
          </a:xfrm>
        </p:spPr>
        <p:txBody>
          <a:bodyPr/>
          <a:lstStyle/>
          <a:p>
            <a:pPr eaLnBrk="1" hangingPunct="1"/>
            <a:r>
              <a:rPr lang="en-US" altLang="en-US" smtClean="0">
                <a:solidFill>
                  <a:schemeClr val="bg1"/>
                </a:solidFill>
              </a:rPr>
              <a:t>Overloads</a:t>
            </a:r>
          </a:p>
        </p:txBody>
      </p:sp>
      <p:pic>
        <p:nvPicPr>
          <p:cNvPr id="62469" name="overload.mpeg">
            <a:hlinkClick r:id="" action="ppaction://media"/>
          </p:cNvPr>
          <p:cNvPicPr>
            <a:picLocks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1413"/>
            <a:ext cx="7313612"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6196" name="Text Box 7"/>
          <p:cNvSpPr txBox="1">
            <a:spLocks noChangeArrowheads="1"/>
          </p:cNvSpPr>
          <p:nvPr/>
        </p:nvSpPr>
        <p:spPr bwMode="auto">
          <a:xfrm>
            <a:off x="827088" y="6596063"/>
            <a:ext cx="59277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a:solidFill>
                  <a:srgbClr val="FFFFFF"/>
                </a:solidFill>
                <a:latin typeface="Courier New" pitchFamily="49" charset="0"/>
              </a:rPr>
              <a:t>http://bl831.als.lbl.gov/~jamesh/movies/overloads.mpeg</a:t>
            </a:r>
          </a:p>
        </p:txBody>
      </p:sp>
    </p:spTree>
    <p:extLst>
      <p:ext uri="{BB962C8B-B14F-4D97-AF65-F5344CB8AC3E}">
        <p14:creationId xmlns:p14="http://schemas.microsoft.com/office/powerpoint/2010/main" val="32793271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9400" fill="hold"/>
                                        <p:tgtEl>
                                          <p:spTgt spid="6246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2469"/>
                </p:tgtEl>
              </p:cMediaNode>
            </p:video>
            <p:seq concurrent="1" nextAc="seek">
              <p:cTn id="8" restart="whenNotActive" fill="hold" evtFilter="cancelBubble" nodeType="interactiveSeq">
                <p:stCondLst>
                  <p:cond evt="onClick" delay="0">
                    <p:tgtEl>
                      <p:spTgt spid="6246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2469"/>
                                        </p:tgtEl>
                                      </p:cBhvr>
                                    </p:cmd>
                                  </p:childTnLst>
                                </p:cTn>
                              </p:par>
                            </p:childTnLst>
                          </p:cTn>
                        </p:par>
                      </p:childTnLst>
                    </p:cTn>
                  </p:par>
                </p:childTnLst>
              </p:cTn>
              <p:nextCondLst>
                <p:cond evt="onClick" delay="0">
                  <p:tgtEl>
                    <p:spTgt spid="6246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8" name="Rectangle 2"/>
          <p:cNvSpPr>
            <a:spLocks noGrp="1" noChangeArrowheads="1"/>
          </p:cNvSpPr>
          <p:nvPr>
            <p:ph type="title" idx="4294967295"/>
          </p:nvPr>
        </p:nvSpPr>
        <p:spPr>
          <a:xfrm>
            <a:off x="685800" y="0"/>
            <a:ext cx="7772400" cy="1143000"/>
          </a:xfrm>
        </p:spPr>
        <p:txBody>
          <a:bodyPr/>
          <a:lstStyle/>
          <a:p>
            <a:r>
              <a:rPr lang="en-US" altLang="en-US" b="1"/>
              <a:t>Zero-parallax microscope</a:t>
            </a:r>
          </a:p>
        </p:txBody>
      </p:sp>
      <p:grpSp>
        <p:nvGrpSpPr>
          <p:cNvPr id="992259" name="Group 3"/>
          <p:cNvGrpSpPr>
            <a:grpSpLocks/>
          </p:cNvGrpSpPr>
          <p:nvPr/>
        </p:nvGrpSpPr>
        <p:grpSpPr bwMode="auto">
          <a:xfrm>
            <a:off x="152400" y="1828800"/>
            <a:ext cx="8382000" cy="5257800"/>
            <a:chOff x="96" y="1152"/>
            <a:chExt cx="5280" cy="3312"/>
          </a:xfrm>
        </p:grpSpPr>
        <p:sp>
          <p:nvSpPr>
            <p:cNvPr id="992260" name="AutoShape 4"/>
            <p:cNvSpPr>
              <a:spLocks noChangeArrowheads="1"/>
            </p:cNvSpPr>
            <p:nvPr/>
          </p:nvSpPr>
          <p:spPr bwMode="auto">
            <a:xfrm flipV="1">
              <a:off x="2064" y="2064"/>
              <a:ext cx="576" cy="576"/>
            </a:xfrm>
            <a:prstGeom prst="rtTriangl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261" name="Rectangle 5"/>
            <p:cNvSpPr>
              <a:spLocks noChangeArrowheads="1"/>
            </p:cNvSpPr>
            <p:nvPr/>
          </p:nvSpPr>
          <p:spPr bwMode="auto">
            <a:xfrm flipH="1">
              <a:off x="1968" y="2256"/>
              <a:ext cx="1152" cy="1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262" name="AutoShape 6"/>
            <p:cNvSpPr>
              <a:spLocks noChangeArrowheads="1"/>
            </p:cNvSpPr>
            <p:nvPr/>
          </p:nvSpPr>
          <p:spPr bwMode="auto">
            <a:xfrm rot="5400000">
              <a:off x="456" y="1464"/>
              <a:ext cx="960" cy="1680"/>
            </a:xfrm>
            <a:prstGeom prst="can">
              <a:avLst>
                <a:gd name="adj" fmla="val 16341"/>
              </a:avLst>
            </a:prstGeom>
            <a:solidFill>
              <a:srgbClr val="0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263" name="AutoShape 7"/>
            <p:cNvSpPr>
              <a:spLocks noChangeArrowheads="1"/>
            </p:cNvSpPr>
            <p:nvPr/>
          </p:nvSpPr>
          <p:spPr bwMode="auto">
            <a:xfrm rot="5400000">
              <a:off x="4488" y="2088"/>
              <a:ext cx="144" cy="480"/>
            </a:xfrm>
            <a:prstGeom prst="can">
              <a:avLst>
                <a:gd name="adj" fmla="val 31127"/>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264" name="Rectangle 8"/>
            <p:cNvSpPr>
              <a:spLocks noChangeArrowheads="1"/>
            </p:cNvSpPr>
            <p:nvPr/>
          </p:nvSpPr>
          <p:spPr bwMode="auto">
            <a:xfrm flipH="1">
              <a:off x="1680" y="2304"/>
              <a:ext cx="48" cy="48"/>
            </a:xfrm>
            <a:prstGeom prst="rect">
              <a:avLst/>
            </a:prstGeom>
            <a:solidFill>
              <a:schemeClr val="tx2"/>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265" name="AutoShape 9"/>
            <p:cNvSpPr>
              <a:spLocks noChangeArrowheads="1"/>
            </p:cNvSpPr>
            <p:nvPr/>
          </p:nvSpPr>
          <p:spPr bwMode="auto">
            <a:xfrm flipV="1">
              <a:off x="2064" y="2064"/>
              <a:ext cx="576" cy="576"/>
            </a:xfrm>
            <a:prstGeom prst="rtTriangle">
              <a:avLst/>
            </a:prstGeom>
            <a:solidFill>
              <a:srgbClr val="3366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266" name="Text Box 10"/>
            <p:cNvSpPr txBox="1">
              <a:spLocks noChangeArrowheads="1"/>
            </p:cNvSpPr>
            <p:nvPr/>
          </p:nvSpPr>
          <p:spPr bwMode="auto">
            <a:xfrm flipH="1">
              <a:off x="559" y="2160"/>
              <a:ext cx="737" cy="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pinhole</a:t>
              </a:r>
            </a:p>
          </p:txBody>
        </p:sp>
        <p:sp>
          <p:nvSpPr>
            <p:cNvPr id="992267" name="Text Box 11"/>
            <p:cNvSpPr txBox="1">
              <a:spLocks noChangeArrowheads="1"/>
            </p:cNvSpPr>
            <p:nvPr/>
          </p:nvSpPr>
          <p:spPr bwMode="auto">
            <a:xfrm flipH="1">
              <a:off x="1990" y="1776"/>
              <a:ext cx="618" cy="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mirror</a:t>
              </a:r>
            </a:p>
          </p:txBody>
        </p:sp>
        <p:sp>
          <p:nvSpPr>
            <p:cNvPr id="992268" name="AutoShape 12"/>
            <p:cNvSpPr>
              <a:spLocks noChangeArrowheads="1"/>
            </p:cNvSpPr>
            <p:nvPr/>
          </p:nvSpPr>
          <p:spPr bwMode="auto">
            <a:xfrm>
              <a:off x="1920" y="3480"/>
              <a:ext cx="960" cy="984"/>
            </a:xfrm>
            <a:prstGeom prst="can">
              <a:avLst>
                <a:gd name="adj" fmla="val 9571"/>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269" name="Text Box 13"/>
            <p:cNvSpPr txBox="1">
              <a:spLocks noChangeArrowheads="1"/>
            </p:cNvSpPr>
            <p:nvPr/>
          </p:nvSpPr>
          <p:spPr bwMode="auto">
            <a:xfrm flipH="1">
              <a:off x="725" y="3648"/>
              <a:ext cx="1099" cy="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microscope</a:t>
              </a:r>
            </a:p>
          </p:txBody>
        </p:sp>
        <p:sp>
          <p:nvSpPr>
            <p:cNvPr id="992270" name="Line 14"/>
            <p:cNvSpPr>
              <a:spLocks noChangeShapeType="1"/>
            </p:cNvSpPr>
            <p:nvPr/>
          </p:nvSpPr>
          <p:spPr bwMode="auto">
            <a:xfrm flipH="1" flipV="1">
              <a:off x="2640" y="2160"/>
              <a:ext cx="528"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271" name="Line 15"/>
            <p:cNvSpPr>
              <a:spLocks noChangeShapeType="1"/>
            </p:cNvSpPr>
            <p:nvPr/>
          </p:nvSpPr>
          <p:spPr bwMode="auto">
            <a:xfrm flipH="1">
              <a:off x="2112" y="2448"/>
              <a:ext cx="1056"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272" name="Line 16"/>
            <p:cNvSpPr>
              <a:spLocks noChangeShapeType="1"/>
            </p:cNvSpPr>
            <p:nvPr/>
          </p:nvSpPr>
          <p:spPr bwMode="auto">
            <a:xfrm flipH="1">
              <a:off x="1968" y="2688"/>
              <a:ext cx="144" cy="7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273" name="Line 17"/>
            <p:cNvSpPr>
              <a:spLocks noChangeShapeType="1"/>
            </p:cNvSpPr>
            <p:nvPr/>
          </p:nvSpPr>
          <p:spPr bwMode="auto">
            <a:xfrm flipH="1" flipV="1">
              <a:off x="2640" y="2160"/>
              <a:ext cx="192" cy="12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274" name="Rectangle 18"/>
            <p:cNvSpPr>
              <a:spLocks noChangeArrowheads="1"/>
            </p:cNvSpPr>
            <p:nvPr/>
          </p:nvSpPr>
          <p:spPr bwMode="auto">
            <a:xfrm flipH="1">
              <a:off x="1680" y="2304"/>
              <a:ext cx="2640" cy="48"/>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92275" name="Picture 19" descr="xtal_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4" y="2112"/>
              <a:ext cx="350" cy="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2276" name="Rectangle 20"/>
            <p:cNvSpPr>
              <a:spLocks noChangeArrowheads="1"/>
            </p:cNvSpPr>
            <p:nvPr/>
          </p:nvSpPr>
          <p:spPr bwMode="auto">
            <a:xfrm flipH="1">
              <a:off x="1680" y="2304"/>
              <a:ext cx="1632" cy="48"/>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277" name="Rectangle 21"/>
            <p:cNvSpPr>
              <a:spLocks noChangeArrowheads="1"/>
            </p:cNvSpPr>
            <p:nvPr/>
          </p:nvSpPr>
          <p:spPr bwMode="auto">
            <a:xfrm>
              <a:off x="4656" y="1296"/>
              <a:ext cx="240" cy="2400"/>
            </a:xfrm>
            <a:prstGeom prst="rect">
              <a:avLst/>
            </a:prstGeom>
            <a:solidFill>
              <a:srgbClr val="FFCC99">
                <a:alpha val="50000"/>
              </a:srgbClr>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992278" name="Rectangle 22"/>
            <p:cNvSpPr>
              <a:spLocks noChangeArrowheads="1"/>
            </p:cNvSpPr>
            <p:nvPr/>
          </p:nvSpPr>
          <p:spPr bwMode="auto">
            <a:xfrm rot="19979467" flipH="1">
              <a:off x="3360" y="1728"/>
              <a:ext cx="2016" cy="48"/>
            </a:xfrm>
            <a:prstGeom prst="rect">
              <a:avLst/>
            </a:prstGeom>
            <a:solidFill>
              <a:srgbClr val="669900">
                <a:alpha val="50000"/>
              </a:srgbClr>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279" name="Rectangle 23"/>
            <p:cNvSpPr>
              <a:spLocks noChangeArrowheads="1"/>
            </p:cNvSpPr>
            <p:nvPr/>
          </p:nvSpPr>
          <p:spPr bwMode="auto">
            <a:xfrm rot="1620533" flipH="1" flipV="1">
              <a:off x="3360" y="2880"/>
              <a:ext cx="2016" cy="48"/>
            </a:xfrm>
            <a:prstGeom prst="rect">
              <a:avLst/>
            </a:prstGeom>
            <a:solidFill>
              <a:srgbClr val="669900">
                <a:alpha val="50000"/>
              </a:srgbClr>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280" name="Text Box 24"/>
            <p:cNvSpPr txBox="1">
              <a:spLocks noChangeArrowheads="1"/>
            </p:cNvSpPr>
            <p:nvPr/>
          </p:nvSpPr>
          <p:spPr bwMode="auto">
            <a:xfrm flipH="1">
              <a:off x="2565" y="1152"/>
              <a:ext cx="1995" cy="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Styrofoam</a:t>
              </a:r>
              <a:r>
                <a:rPr lang="en-US" altLang="en-US" sz="2400">
                  <a:cs typeface="Arial" charset="0"/>
                </a:rPr>
                <a:t>™</a:t>
              </a:r>
              <a:r>
                <a:rPr lang="en-US" altLang="en-US" sz="2400"/>
                <a:t> backlight</a:t>
              </a:r>
            </a:p>
          </p:txBody>
        </p:sp>
        <p:sp>
          <p:nvSpPr>
            <p:cNvPr id="992281" name="Text Box 25"/>
            <p:cNvSpPr txBox="1">
              <a:spLocks noChangeArrowheads="1"/>
            </p:cNvSpPr>
            <p:nvPr/>
          </p:nvSpPr>
          <p:spPr bwMode="auto">
            <a:xfrm flipH="1">
              <a:off x="3675" y="1632"/>
              <a:ext cx="885" cy="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backstop</a:t>
              </a:r>
            </a:p>
          </p:txBody>
        </p:sp>
        <p:sp>
          <p:nvSpPr>
            <p:cNvPr id="992282" name="Line 26"/>
            <p:cNvSpPr>
              <a:spLocks noChangeShapeType="1"/>
            </p:cNvSpPr>
            <p:nvPr/>
          </p:nvSpPr>
          <p:spPr bwMode="auto">
            <a:xfrm flipH="1" flipV="1">
              <a:off x="4320" y="1872"/>
              <a:ext cx="96"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283" name="Line 27"/>
            <p:cNvSpPr>
              <a:spLocks noChangeShapeType="1"/>
            </p:cNvSpPr>
            <p:nvPr/>
          </p:nvSpPr>
          <p:spPr bwMode="auto">
            <a:xfrm>
              <a:off x="4464" y="1440"/>
              <a:ext cx="144"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657633501"/>
      </p:ext>
    </p:extLst>
  </p:cSld>
  <p:clrMapOvr>
    <a:masterClrMapping/>
  </p:clrMapOvr>
  <p:transition spd="slow"/>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457200" y="0"/>
            <a:ext cx="8229600" cy="1143000"/>
          </a:xfrm>
        </p:spPr>
        <p:txBody>
          <a:bodyPr/>
          <a:lstStyle/>
          <a:p>
            <a:pPr eaLnBrk="1" hangingPunct="1"/>
            <a:r>
              <a:rPr lang="en-US" altLang="en-US" smtClean="0">
                <a:solidFill>
                  <a:schemeClr val="bg1"/>
                </a:solidFill>
              </a:rPr>
              <a:t>Completeness: missing wedge</a:t>
            </a:r>
          </a:p>
        </p:txBody>
      </p:sp>
      <p:pic>
        <p:nvPicPr>
          <p:cNvPr id="63493" name="osc.mpeg">
            <a:hlinkClick r:id="" action="ppaction://media"/>
          </p:cNvPr>
          <p:cNvPicPr>
            <a:picLocks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1413"/>
            <a:ext cx="7313612"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7220" name="Text Box 7"/>
          <p:cNvSpPr txBox="1">
            <a:spLocks noChangeArrowheads="1"/>
          </p:cNvSpPr>
          <p:nvPr/>
        </p:nvSpPr>
        <p:spPr bwMode="auto">
          <a:xfrm>
            <a:off x="827088" y="6596063"/>
            <a:ext cx="5289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a:solidFill>
                  <a:srgbClr val="FFFFFF"/>
                </a:solidFill>
                <a:latin typeface="Courier New" pitchFamily="49" charset="0"/>
              </a:rPr>
              <a:t>http://bl831.als.lbl.gov/~jamesh/movies/osc.mpeg</a:t>
            </a:r>
          </a:p>
        </p:txBody>
      </p:sp>
    </p:spTree>
    <p:extLst>
      <p:ext uri="{BB962C8B-B14F-4D97-AF65-F5344CB8AC3E}">
        <p14:creationId xmlns:p14="http://schemas.microsoft.com/office/powerpoint/2010/main" val="9648053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734" fill="hold"/>
                                        <p:tgtEl>
                                          <p:spTgt spid="6349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3493"/>
                </p:tgtEl>
              </p:cMediaNode>
            </p:video>
            <p:seq concurrent="1" nextAc="seek">
              <p:cTn id="8" restart="whenNotActive" fill="hold" evtFilter="cancelBubble" nodeType="interactiveSeq">
                <p:stCondLst>
                  <p:cond evt="onClick" delay="0">
                    <p:tgtEl>
                      <p:spTgt spid="6349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3493"/>
                                        </p:tgtEl>
                                      </p:cBhvr>
                                    </p:cmd>
                                  </p:childTnLst>
                                </p:cTn>
                              </p:par>
                            </p:childTnLst>
                          </p:cTn>
                        </p:par>
                      </p:childTnLst>
                    </p:cTn>
                  </p:par>
                </p:childTnLst>
              </p:cTn>
              <p:nextCondLst>
                <p:cond evt="onClick" delay="0">
                  <p:tgtEl>
                    <p:spTgt spid="63493"/>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57200" y="0"/>
            <a:ext cx="8229600" cy="1143000"/>
          </a:xfrm>
        </p:spPr>
        <p:txBody>
          <a:bodyPr/>
          <a:lstStyle/>
          <a:p>
            <a:pPr eaLnBrk="1" hangingPunct="1"/>
            <a:r>
              <a:rPr lang="en-US" altLang="en-US" smtClean="0">
                <a:solidFill>
                  <a:schemeClr val="bg1"/>
                </a:solidFill>
              </a:rPr>
              <a:t>Completeness: random deletion</a:t>
            </a:r>
          </a:p>
        </p:txBody>
      </p:sp>
      <p:pic>
        <p:nvPicPr>
          <p:cNvPr id="192517" name="completeness.mpeg">
            <a:hlinkClick r:id="" action="ppaction://media"/>
          </p:cNvPr>
          <p:cNvPicPr>
            <a:picLocks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1413"/>
            <a:ext cx="7313612"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8244" name="Text Box 7"/>
          <p:cNvSpPr txBox="1">
            <a:spLocks noChangeArrowheads="1"/>
          </p:cNvSpPr>
          <p:nvPr/>
        </p:nvSpPr>
        <p:spPr bwMode="auto">
          <a:xfrm>
            <a:off x="827088" y="6596063"/>
            <a:ext cx="6246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a:solidFill>
                  <a:srgbClr val="FFFFFF"/>
                </a:solidFill>
                <a:latin typeface="Courier New" pitchFamily="49" charset="0"/>
              </a:rPr>
              <a:t>http://bl831.als.lbl.gov/~jamesh/movies/completeness.mpeg</a:t>
            </a:r>
          </a:p>
        </p:txBody>
      </p:sp>
    </p:spTree>
    <p:extLst>
      <p:ext uri="{BB962C8B-B14F-4D97-AF65-F5344CB8AC3E}">
        <p14:creationId xmlns:p14="http://schemas.microsoft.com/office/powerpoint/2010/main" val="8284212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467" fill="hold"/>
                                        <p:tgtEl>
                                          <p:spTgt spid="1925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92517"/>
                </p:tgtEl>
              </p:cMediaNode>
            </p:video>
            <p:seq concurrent="1" nextAc="seek">
              <p:cTn id="8" restart="whenNotActive" fill="hold" evtFilter="cancelBubble" nodeType="interactiveSeq">
                <p:stCondLst>
                  <p:cond evt="onClick" delay="0">
                    <p:tgtEl>
                      <p:spTgt spid="19251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92517"/>
                                        </p:tgtEl>
                                      </p:cBhvr>
                                    </p:cmd>
                                  </p:childTnLst>
                                </p:cTn>
                              </p:par>
                            </p:childTnLst>
                          </p:cTn>
                        </p:par>
                      </p:childTnLst>
                    </p:cTn>
                  </p:par>
                </p:childTnLst>
              </p:cTn>
              <p:nextCondLst>
                <p:cond evt="onClick" delay="0">
                  <p:tgtEl>
                    <p:spTgt spid="192517"/>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457200" y="0"/>
            <a:ext cx="8229600" cy="1143000"/>
          </a:xfrm>
        </p:spPr>
        <p:txBody>
          <a:bodyPr/>
          <a:lstStyle/>
          <a:p>
            <a:pPr eaLnBrk="1" hangingPunct="1"/>
            <a:r>
              <a:rPr lang="en-US" altLang="en-US" smtClean="0">
                <a:solidFill>
                  <a:schemeClr val="bg1"/>
                </a:solidFill>
              </a:rPr>
              <a:t>Model Refinement</a:t>
            </a:r>
          </a:p>
        </p:txBody>
      </p:sp>
      <p:pic>
        <p:nvPicPr>
          <p:cNvPr id="65541" name="refinement.mpeg">
            <a:hlinkClick r:id="" action="ppaction://media"/>
          </p:cNvPr>
          <p:cNvPicPr>
            <a:picLocks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1905000" y="1143000"/>
            <a:ext cx="5484813" cy="54848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61602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419" fill="hold"/>
                                        <p:tgtEl>
                                          <p:spTgt spid="6554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5541"/>
                </p:tgtEl>
              </p:cMediaNode>
            </p:video>
            <p:seq concurrent="1" nextAc="seek">
              <p:cTn id="8" restart="whenNotActive" fill="hold" evtFilter="cancelBubble" nodeType="interactiveSeq">
                <p:stCondLst>
                  <p:cond evt="onClick" delay="0">
                    <p:tgtEl>
                      <p:spTgt spid="6554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5541"/>
                                        </p:tgtEl>
                                      </p:cBhvr>
                                    </p:cmd>
                                  </p:childTnLst>
                                </p:cTn>
                              </p:par>
                            </p:childTnLst>
                          </p:cTn>
                        </p:par>
                      </p:childTnLst>
                    </p:cTn>
                  </p:par>
                </p:childTnLst>
              </p:cTn>
              <p:nextCondLst>
                <p:cond evt="onClick" delay="0">
                  <p:tgtEl>
                    <p:spTgt spid="65541"/>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lstStyle/>
          <a:p>
            <a:r>
              <a:rPr lang="en-US" dirty="0" smtClean="0"/>
              <a:t>Accelerator-based light source</a:t>
            </a:r>
            <a:br>
              <a:rPr lang="en-US" dirty="0" smtClean="0"/>
            </a:br>
            <a:r>
              <a:rPr lang="en-US" dirty="0" smtClean="0"/>
              <a:t>terminology</a:t>
            </a:r>
            <a:endParaRPr lang="en-US" dirty="0"/>
          </a:p>
        </p:txBody>
      </p:sp>
      <p:sp>
        <p:nvSpPr>
          <p:cNvPr id="3" name="Content Placeholder 2"/>
          <p:cNvSpPr>
            <a:spLocks noGrp="1"/>
          </p:cNvSpPr>
          <p:nvPr>
            <p:ph idx="1"/>
          </p:nvPr>
        </p:nvSpPr>
        <p:spPr>
          <a:xfrm>
            <a:off x="457200" y="2209801"/>
            <a:ext cx="8229600" cy="3962400"/>
          </a:xfrm>
        </p:spPr>
        <p:txBody>
          <a:bodyPr/>
          <a:lstStyle/>
          <a:p>
            <a:pPr marL="0" indent="0">
              <a:spcBef>
                <a:spcPts val="1200"/>
              </a:spcBef>
              <a:buNone/>
            </a:pPr>
            <a:r>
              <a:rPr lang="en-US" dirty="0" smtClean="0"/>
              <a:t>	Code name		Translation</a:t>
            </a:r>
          </a:p>
          <a:p>
            <a:pPr>
              <a:spcBef>
                <a:spcPts val="1200"/>
              </a:spcBef>
            </a:pPr>
            <a:endParaRPr lang="en-US" dirty="0"/>
          </a:p>
          <a:p>
            <a:pPr>
              <a:spcBef>
                <a:spcPts val="1200"/>
              </a:spcBef>
            </a:pPr>
            <a:r>
              <a:rPr lang="en-US" dirty="0" smtClean="0"/>
              <a:t>First Generation		Bending Magnet</a:t>
            </a:r>
          </a:p>
          <a:p>
            <a:pPr>
              <a:spcBef>
                <a:spcPts val="1200"/>
              </a:spcBef>
            </a:pPr>
            <a:r>
              <a:rPr lang="en-US" dirty="0" smtClean="0"/>
              <a:t>Second Generation	Wiggler</a:t>
            </a:r>
          </a:p>
          <a:p>
            <a:pPr>
              <a:spcBef>
                <a:spcPts val="1200"/>
              </a:spcBef>
            </a:pPr>
            <a:r>
              <a:rPr lang="en-US" dirty="0" smtClean="0"/>
              <a:t>Third Generation		</a:t>
            </a:r>
            <a:r>
              <a:rPr lang="en-US" dirty="0" err="1" smtClean="0"/>
              <a:t>Undulator</a:t>
            </a:r>
            <a:endParaRPr lang="en-US" dirty="0" smtClean="0"/>
          </a:p>
          <a:p>
            <a:pPr>
              <a:spcBef>
                <a:spcPts val="1200"/>
              </a:spcBef>
            </a:pPr>
            <a:r>
              <a:rPr lang="en-US" dirty="0" smtClean="0"/>
              <a:t>Fourth Generation		Free electron laser</a:t>
            </a:r>
          </a:p>
        </p:txBody>
      </p:sp>
    </p:spTree>
    <p:extLst>
      <p:ext uri="{BB962C8B-B14F-4D97-AF65-F5344CB8AC3E}">
        <p14:creationId xmlns:p14="http://schemas.microsoft.com/office/powerpoint/2010/main" val="358539237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0"/>
            <a:ext cx="9144000" cy="1143000"/>
          </a:xfrm>
        </p:spPr>
        <p:txBody>
          <a:bodyPr/>
          <a:lstStyle/>
          <a:p>
            <a:pPr eaLnBrk="1" hangingPunct="1"/>
            <a:r>
              <a:rPr lang="en-US" altLang="en-US" smtClean="0">
                <a:solidFill>
                  <a:schemeClr val="tx1"/>
                </a:solidFill>
              </a:rPr>
              <a:t>Electric charge</a:t>
            </a:r>
          </a:p>
        </p:txBody>
      </p:sp>
      <p:sp>
        <p:nvSpPr>
          <p:cNvPr id="382979" name="Oval 3"/>
          <p:cNvSpPr>
            <a:spLocks noChangeArrowheads="1"/>
          </p:cNvSpPr>
          <p:nvPr/>
        </p:nvSpPr>
        <p:spPr bwMode="auto">
          <a:xfrm>
            <a:off x="3178175" y="2065338"/>
            <a:ext cx="2286000" cy="2286000"/>
          </a:xfrm>
          <a:prstGeom prst="ellipse">
            <a:avLst/>
          </a:prstGeom>
          <a:solidFill>
            <a:srgbClr val="FF0000"/>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3200">
                <a:solidFill>
                  <a:srgbClr val="000000"/>
                </a:solidFill>
              </a:rPr>
              <a:t>balloon</a:t>
            </a:r>
          </a:p>
        </p:txBody>
      </p:sp>
      <p:sp>
        <p:nvSpPr>
          <p:cNvPr id="39940" name="Rectangle 4"/>
          <p:cNvSpPr>
            <a:spLocks noChangeArrowheads="1"/>
          </p:cNvSpPr>
          <p:nvPr/>
        </p:nvSpPr>
        <p:spPr bwMode="auto">
          <a:xfrm>
            <a:off x="2441575" y="4351338"/>
            <a:ext cx="3633788" cy="1152525"/>
          </a:xfrm>
          <a:prstGeom prst="rect">
            <a:avLst/>
          </a:prstGeom>
          <a:solidFill>
            <a:srgbClr val="0000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2800">
                <a:solidFill>
                  <a:srgbClr val="000000"/>
                </a:solidFill>
              </a:rPr>
              <a:t>Wool Sweater</a:t>
            </a:r>
          </a:p>
        </p:txBody>
      </p:sp>
      <p:grpSp>
        <p:nvGrpSpPr>
          <p:cNvPr id="382991" name="Group 15"/>
          <p:cNvGrpSpPr>
            <a:grpSpLocks/>
          </p:cNvGrpSpPr>
          <p:nvPr/>
        </p:nvGrpSpPr>
        <p:grpSpPr bwMode="auto">
          <a:xfrm>
            <a:off x="3490913" y="3617913"/>
            <a:ext cx="1643062" cy="733425"/>
            <a:chOff x="2199" y="2279"/>
            <a:chExt cx="1035" cy="462"/>
          </a:xfrm>
        </p:grpSpPr>
        <p:sp>
          <p:nvSpPr>
            <p:cNvPr id="39945" name="Text Box 6"/>
            <p:cNvSpPr txBox="1">
              <a:spLocks noChangeArrowheads="1"/>
            </p:cNvSpPr>
            <p:nvPr/>
          </p:nvSpPr>
          <p:spPr bwMode="auto">
            <a:xfrm>
              <a:off x="2199" y="2279"/>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a:t>
              </a:r>
            </a:p>
          </p:txBody>
        </p:sp>
        <p:sp>
          <p:nvSpPr>
            <p:cNvPr id="39946" name="Text Box 7"/>
            <p:cNvSpPr txBox="1">
              <a:spLocks noChangeArrowheads="1"/>
            </p:cNvSpPr>
            <p:nvPr/>
          </p:nvSpPr>
          <p:spPr bwMode="auto">
            <a:xfrm>
              <a:off x="2619" y="2510"/>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a:t>
              </a:r>
            </a:p>
          </p:txBody>
        </p:sp>
        <p:sp>
          <p:nvSpPr>
            <p:cNvPr id="39947" name="Text Box 8"/>
            <p:cNvSpPr txBox="1">
              <a:spLocks noChangeArrowheads="1"/>
            </p:cNvSpPr>
            <p:nvPr/>
          </p:nvSpPr>
          <p:spPr bwMode="auto">
            <a:xfrm>
              <a:off x="2363" y="2461"/>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a:t>
              </a:r>
            </a:p>
          </p:txBody>
        </p:sp>
        <p:sp>
          <p:nvSpPr>
            <p:cNvPr id="39948" name="Text Box 9"/>
            <p:cNvSpPr txBox="1">
              <a:spLocks noChangeArrowheads="1"/>
            </p:cNvSpPr>
            <p:nvPr/>
          </p:nvSpPr>
          <p:spPr bwMode="auto">
            <a:xfrm>
              <a:off x="2783" y="2509"/>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a:t>
              </a:r>
            </a:p>
          </p:txBody>
        </p:sp>
        <p:sp>
          <p:nvSpPr>
            <p:cNvPr id="39949" name="Text Box 10"/>
            <p:cNvSpPr txBox="1">
              <a:spLocks noChangeArrowheads="1"/>
            </p:cNvSpPr>
            <p:nvPr/>
          </p:nvSpPr>
          <p:spPr bwMode="auto">
            <a:xfrm>
              <a:off x="2939" y="2453"/>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a:t>
              </a:r>
            </a:p>
          </p:txBody>
        </p:sp>
        <p:sp>
          <p:nvSpPr>
            <p:cNvPr id="39950" name="Text Box 11"/>
            <p:cNvSpPr txBox="1">
              <a:spLocks noChangeArrowheads="1"/>
            </p:cNvSpPr>
            <p:nvPr/>
          </p:nvSpPr>
          <p:spPr bwMode="auto">
            <a:xfrm>
              <a:off x="3070" y="2394"/>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a:t>
              </a:r>
            </a:p>
          </p:txBody>
        </p:sp>
      </p:grpSp>
      <p:sp>
        <p:nvSpPr>
          <p:cNvPr id="382988" name="Text Box 12"/>
          <p:cNvSpPr txBox="1">
            <a:spLocks noChangeArrowheads="1"/>
          </p:cNvSpPr>
          <p:nvPr/>
        </p:nvSpPr>
        <p:spPr bwMode="auto">
          <a:xfrm>
            <a:off x="3506788" y="4351338"/>
            <a:ext cx="161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  +  +  +  +  +</a:t>
            </a:r>
          </a:p>
        </p:txBody>
      </p:sp>
      <p:pic>
        <p:nvPicPr>
          <p:cNvPr id="382990"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8" y="2632075"/>
            <a:ext cx="3849687" cy="369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2989"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313" y="2632075"/>
            <a:ext cx="3810000"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15596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2.77778E-7 1.12858E-6 C 0.04497 0.00093 0.16944 -0.00069 0.14931 -0.00185 C 0.12917 -0.00301 -0.09653 -0.0074 -0.12066 -0.0074 C -0.14479 -0.0074 -0.04497 -0.00092 -2.77778E-7 1.12858E-6 Z " pathEditMode="relative" ptsTypes="aaaa">
                                      <p:cBhvr>
                                        <p:cTn id="6" dur="2000" fill="hold"/>
                                        <p:tgtEl>
                                          <p:spTgt spid="382979"/>
                                        </p:tgtEl>
                                        <p:attrNameLst>
                                          <p:attrName>ppt_x</p:attrName>
                                          <p:attrName>ppt_y</p:attrName>
                                        </p:attrNameLst>
                                      </p:cBhvr>
                                    </p:animMotion>
                                  </p:childTnLst>
                                </p:cTn>
                              </p:par>
                              <p:par>
                                <p:cTn id="7" presetID="22" presetClass="entr" presetSubtype="2" fill="hold" grpId="0" nodeType="withEffect">
                                  <p:stCondLst>
                                    <p:cond delay="0"/>
                                  </p:stCondLst>
                                  <p:childTnLst>
                                    <p:set>
                                      <p:cBhvr>
                                        <p:cTn id="8" dur="1" fill="hold">
                                          <p:stCondLst>
                                            <p:cond delay="0"/>
                                          </p:stCondLst>
                                        </p:cTn>
                                        <p:tgtEl>
                                          <p:spTgt spid="382988"/>
                                        </p:tgtEl>
                                        <p:attrNameLst>
                                          <p:attrName>style.visibility</p:attrName>
                                        </p:attrNameLst>
                                      </p:cBhvr>
                                      <p:to>
                                        <p:strVal val="visible"/>
                                      </p:to>
                                    </p:set>
                                    <p:animEffect transition="in" filter="wipe(right)">
                                      <p:cBhvr>
                                        <p:cTn id="9" dur="2000"/>
                                        <p:tgtEl>
                                          <p:spTgt spid="382988"/>
                                        </p:tgtEl>
                                      </p:cBhvr>
                                    </p:animEffect>
                                  </p:childTnLst>
                                </p:cTn>
                              </p:par>
                            </p:childTnLst>
                          </p:cTn>
                        </p:par>
                        <p:par>
                          <p:cTn id="10" fill="hold" nodeType="afterGroup">
                            <p:stCondLst>
                              <p:cond delay="2000"/>
                            </p:stCondLst>
                            <p:childTnLst>
                              <p:par>
                                <p:cTn id="11" presetID="1" presetClass="entr" presetSubtype="0" fill="hold" nodeType="afterEffect">
                                  <p:stCondLst>
                                    <p:cond delay="0"/>
                                  </p:stCondLst>
                                  <p:childTnLst>
                                    <p:set>
                                      <p:cBhvr>
                                        <p:cTn id="12" dur="1" fill="hold">
                                          <p:stCondLst>
                                            <p:cond delay="0"/>
                                          </p:stCondLst>
                                        </p:cTn>
                                        <p:tgtEl>
                                          <p:spTgt spid="3829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8299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829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79" grpId="0" animBg="1"/>
      <p:bldP spid="382988"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2" descr="frame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675" y="1004888"/>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p:cNvSpPr>
            <a:spLocks noGrp="1" noChangeArrowheads="1"/>
          </p:cNvSpPr>
          <p:nvPr>
            <p:ph type="title"/>
          </p:nvPr>
        </p:nvSpPr>
        <p:spPr>
          <a:xfrm>
            <a:off x="457200" y="0"/>
            <a:ext cx="8229600" cy="1143000"/>
          </a:xfrm>
        </p:spPr>
        <p:txBody>
          <a:bodyPr/>
          <a:lstStyle/>
          <a:p>
            <a:pPr eaLnBrk="1" hangingPunct="1"/>
            <a:r>
              <a:rPr lang="en-US" altLang="en-US" smtClean="0">
                <a:solidFill>
                  <a:schemeClr val="tx1"/>
                </a:solidFill>
              </a:rPr>
              <a:t>Electric field of a moving charge</a:t>
            </a:r>
          </a:p>
        </p:txBody>
      </p:sp>
    </p:spTree>
    <p:extLst>
      <p:ext uri="{BB962C8B-B14F-4D97-AF65-F5344CB8AC3E}">
        <p14:creationId xmlns:p14="http://schemas.microsoft.com/office/powerpoint/2010/main" val="17380272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repeatCount="indefinite" accel="50000" decel="50000" autoRev="1" fill="hold" nodeType="clickEffect">
                                  <p:stCondLst>
                                    <p:cond delay="0"/>
                                  </p:stCondLst>
                                  <p:childTnLst>
                                    <p:animMotion origin="layout" path="M 0 0  L 0.25 0  E" pathEditMode="relative" ptsTypes="">
                                      <p:cBhvr>
                                        <p:cTn id="6" dur="2000" fill="hold"/>
                                        <p:tgtEl>
                                          <p:spTgt spid="38400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field_ne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17675" y="1004888"/>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p:cNvSpPr>
            <a:spLocks noGrp="1" noChangeArrowheads="1"/>
          </p:cNvSpPr>
          <p:nvPr>
            <p:ph type="title"/>
          </p:nvPr>
        </p:nvSpPr>
        <p:spPr>
          <a:xfrm>
            <a:off x="457200" y="0"/>
            <a:ext cx="8229600" cy="1143000"/>
          </a:xfrm>
        </p:spPr>
        <p:txBody>
          <a:bodyPr/>
          <a:lstStyle/>
          <a:p>
            <a:pPr eaLnBrk="1" hangingPunct="1"/>
            <a:r>
              <a:rPr lang="en-US" altLang="en-US" smtClean="0">
                <a:solidFill>
                  <a:schemeClr val="tx1"/>
                </a:solidFill>
              </a:rPr>
              <a:t>Electric field of a moving charge</a:t>
            </a:r>
          </a:p>
        </p:txBody>
      </p:sp>
      <p:sp>
        <p:nvSpPr>
          <p:cNvPr id="386052" name="Text Box 4"/>
          <p:cNvSpPr txBox="1">
            <a:spLocks noChangeArrowheads="1"/>
          </p:cNvSpPr>
          <p:nvPr/>
        </p:nvSpPr>
        <p:spPr bwMode="auto">
          <a:xfrm>
            <a:off x="1562100" y="2765425"/>
            <a:ext cx="5870575" cy="2771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4400">
                <a:solidFill>
                  <a:srgbClr val="000000"/>
                </a:solidFill>
              </a:rPr>
              <a:t>accelerating charges</a:t>
            </a:r>
          </a:p>
          <a:p>
            <a:pPr algn="ctr" eaLnBrk="1" fontAlgn="base" hangingPunct="1">
              <a:spcBef>
                <a:spcPct val="0"/>
              </a:spcBef>
              <a:spcAft>
                <a:spcPct val="0"/>
              </a:spcAft>
            </a:pPr>
            <a:r>
              <a:rPr lang="en-US" altLang="en-US" sz="4400">
                <a:solidFill>
                  <a:srgbClr val="000000"/>
                </a:solidFill>
              </a:rPr>
              <a:t> make </a:t>
            </a:r>
          </a:p>
          <a:p>
            <a:pPr algn="ctr" eaLnBrk="1" fontAlgn="base" hangingPunct="1">
              <a:spcBef>
                <a:spcPct val="0"/>
              </a:spcBef>
              <a:spcAft>
                <a:spcPct val="0"/>
              </a:spcAft>
            </a:pPr>
            <a:r>
              <a:rPr lang="en-US" altLang="en-US" sz="4400">
                <a:solidFill>
                  <a:srgbClr val="000000"/>
                </a:solidFill>
              </a:rPr>
              <a:t>electromagnetic waves</a:t>
            </a:r>
          </a:p>
          <a:p>
            <a:pPr algn="ctr" eaLnBrk="1" fontAlgn="base" hangingPunct="1">
              <a:spcBef>
                <a:spcPct val="0"/>
              </a:spcBef>
              <a:spcAft>
                <a:spcPct val="0"/>
              </a:spcAft>
            </a:pPr>
            <a:r>
              <a:rPr lang="en-US" altLang="en-US" sz="4400">
                <a:solidFill>
                  <a:srgbClr val="000000"/>
                </a:solidFill>
              </a:rPr>
              <a:t>(light)</a:t>
            </a:r>
          </a:p>
        </p:txBody>
      </p:sp>
    </p:spTree>
    <p:extLst>
      <p:ext uri="{BB962C8B-B14F-4D97-AF65-F5344CB8AC3E}">
        <p14:creationId xmlns:p14="http://schemas.microsoft.com/office/powerpoint/2010/main" val="33444145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6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2"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Bending Magnet</a:t>
            </a:r>
            <a:endParaRPr lang="en-US" dirty="0"/>
          </a:p>
        </p:txBody>
      </p:sp>
      <p:sp>
        <p:nvSpPr>
          <p:cNvPr id="6" name="Can 5"/>
          <p:cNvSpPr/>
          <p:nvPr/>
        </p:nvSpPr>
        <p:spPr>
          <a:xfrm>
            <a:off x="3429000" y="4259687"/>
            <a:ext cx="228600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N</a:t>
            </a:r>
            <a:endParaRPr lang="en-US" sz="3200" dirty="0">
              <a:solidFill>
                <a:srgbClr val="FFFFFF"/>
              </a:solidFill>
            </a:endParaRPr>
          </a:p>
        </p:txBody>
      </p:sp>
      <p:grpSp>
        <p:nvGrpSpPr>
          <p:cNvPr id="15" name="Group 14"/>
          <p:cNvGrpSpPr/>
          <p:nvPr/>
        </p:nvGrpSpPr>
        <p:grpSpPr>
          <a:xfrm>
            <a:off x="-708338" y="2472744"/>
            <a:ext cx="9672034" cy="1900979"/>
            <a:chOff x="-708338" y="2472744"/>
            <a:chExt cx="9672034" cy="1900979"/>
          </a:xfrm>
        </p:grpSpPr>
        <p:grpSp>
          <p:nvGrpSpPr>
            <p:cNvPr id="12" name="Group 11"/>
            <p:cNvGrpSpPr/>
            <p:nvPr/>
          </p:nvGrpSpPr>
          <p:grpSpPr>
            <a:xfrm>
              <a:off x="-708338" y="2472744"/>
              <a:ext cx="9672034" cy="1489656"/>
              <a:chOff x="-708338" y="2472744"/>
              <a:chExt cx="9672034" cy="1489656"/>
            </a:xfrm>
          </p:grpSpPr>
          <p:sp>
            <p:nvSpPr>
              <p:cNvPr id="10" name="Isosceles Triangle 9"/>
              <p:cNvSpPr/>
              <p:nvPr/>
            </p:nvSpPr>
            <p:spPr>
              <a:xfrm rot="16200000">
                <a:off x="5524501" y="1333499"/>
                <a:ext cx="533402" cy="4724400"/>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Freeform 8"/>
              <p:cNvSpPr/>
              <p:nvPr/>
            </p:nvSpPr>
            <p:spPr>
              <a:xfrm>
                <a:off x="-708338" y="2472744"/>
                <a:ext cx="9672034" cy="1468191"/>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Lst>
                <a:ahLst/>
                <a:cxnLst>
                  <a:cxn ang="0">
                    <a:pos x="connsiteX0" y="connsiteY0"/>
                  </a:cxn>
                  <a:cxn ang="0">
                    <a:pos x="connsiteX1" y="connsiteY1"/>
                  </a:cxn>
                  <a:cxn ang="0">
                    <a:pos x="connsiteX2" y="connsiteY2"/>
                  </a:cxn>
                  <a:cxn ang="0">
                    <a:pos x="connsiteX3" y="connsiteY3"/>
                  </a:cxn>
                </a:cxnLst>
                <a:rect l="l" t="t" r="r" b="b"/>
                <a:pathLst>
                  <a:path w="9672034" h="1468191">
                    <a:moveTo>
                      <a:pt x="0" y="1468191"/>
                    </a:moveTo>
                    <a:lnTo>
                      <a:pt x="4275786" y="1468191"/>
                    </a:lnTo>
                    <a:cubicBezTo>
                      <a:pt x="5279802" y="1437403"/>
                      <a:pt x="5254512" y="1527824"/>
                      <a:pt x="6272011" y="1223493"/>
                    </a:cubicBezTo>
                    <a:lnTo>
                      <a:pt x="9672034" y="0"/>
                    </a:lnTo>
                  </a:path>
                </a:pathLst>
              </a:custGeom>
              <a:solidFill>
                <a:schemeClr val="bg1"/>
              </a:solid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3" name="TextBox 12"/>
            <p:cNvSpPr txBox="1"/>
            <p:nvPr/>
          </p:nvSpPr>
          <p:spPr>
            <a:xfrm>
              <a:off x="838200" y="3482659"/>
              <a:ext cx="1646605" cy="369332"/>
            </a:xfrm>
            <a:prstGeom prst="rect">
              <a:avLst/>
            </a:prstGeom>
            <a:noFill/>
          </p:spPr>
          <p:txBody>
            <a:bodyPr wrap="none" rtlCol="0">
              <a:spAutoFit/>
            </a:bodyPr>
            <a:lstStyle/>
            <a:p>
              <a:r>
                <a:rPr lang="en-US" dirty="0">
                  <a:solidFill>
                    <a:srgbClr val="000000"/>
                  </a:solidFill>
                </a:rPr>
                <a:t>e</a:t>
              </a:r>
              <a:r>
                <a:rPr lang="en-US" dirty="0">
                  <a:solidFill>
                    <a:srgbClr val="000000"/>
                  </a:solidFill>
                </a:rPr>
                <a:t>lectron beam</a:t>
              </a:r>
              <a:endParaRPr lang="en-US" dirty="0">
                <a:solidFill>
                  <a:srgbClr val="000000"/>
                </a:solidFill>
              </a:endParaRPr>
            </a:p>
          </p:txBody>
        </p:sp>
        <p:sp>
          <p:nvSpPr>
            <p:cNvPr id="14" name="TextBox 13"/>
            <p:cNvSpPr txBox="1"/>
            <p:nvPr/>
          </p:nvSpPr>
          <p:spPr>
            <a:xfrm>
              <a:off x="6814477" y="4004391"/>
              <a:ext cx="979755" cy="369332"/>
            </a:xfrm>
            <a:prstGeom prst="rect">
              <a:avLst/>
            </a:prstGeom>
            <a:noFill/>
          </p:spPr>
          <p:txBody>
            <a:bodyPr wrap="none" rtlCol="0">
              <a:spAutoFit/>
            </a:bodyPr>
            <a:lstStyle/>
            <a:p>
              <a:r>
                <a:rPr lang="en-US" dirty="0">
                  <a:solidFill>
                    <a:srgbClr val="000000"/>
                  </a:solidFill>
                </a:rPr>
                <a:t>X-rays !</a:t>
              </a:r>
              <a:endParaRPr lang="en-US" dirty="0">
                <a:solidFill>
                  <a:srgbClr val="000000"/>
                </a:solidFill>
              </a:endParaRPr>
            </a:p>
          </p:txBody>
        </p:sp>
      </p:grpSp>
      <p:sp>
        <p:nvSpPr>
          <p:cNvPr id="7" name="Can 6"/>
          <p:cNvSpPr/>
          <p:nvPr/>
        </p:nvSpPr>
        <p:spPr>
          <a:xfrm>
            <a:off x="3429000" y="2133600"/>
            <a:ext cx="228600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S</a:t>
            </a:r>
            <a:endParaRPr lang="en-US" sz="3200" dirty="0">
              <a:solidFill>
                <a:srgbClr val="FFFFFF"/>
              </a:solidFill>
            </a:endParaRPr>
          </a:p>
        </p:txBody>
      </p:sp>
    </p:spTree>
    <p:extLst>
      <p:ext uri="{BB962C8B-B14F-4D97-AF65-F5344CB8AC3E}">
        <p14:creationId xmlns:p14="http://schemas.microsoft.com/office/powerpoint/2010/main" val="421000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4610" name="Picture 2" descr="diff_1231"/>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7416800" y="1355725"/>
            <a:ext cx="901700"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4611" name="Text Box 3"/>
          <p:cNvSpPr txBox="1">
            <a:spLocks noChangeAspect="1" noChangeArrowheads="1"/>
          </p:cNvSpPr>
          <p:nvPr/>
        </p:nvSpPr>
        <p:spPr bwMode="auto">
          <a:xfrm rot="16200000">
            <a:off x="7466806" y="3390107"/>
            <a:ext cx="24114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900" b="1">
                <a:solidFill>
                  <a:srgbClr val="000000"/>
                </a:solidFill>
              </a:rPr>
              <a:t>ADSC Quantum 315r</a:t>
            </a:r>
          </a:p>
        </p:txBody>
      </p:sp>
      <p:sp>
        <p:nvSpPr>
          <p:cNvPr id="964612" name="Rectangle 4"/>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pic>
        <p:nvPicPr>
          <p:cNvPr id="964613" name="Picture 5" descr="diffrac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2200" y="2168525"/>
            <a:ext cx="868363" cy="2779713"/>
          </a:xfrm>
          <a:prstGeom prst="rect">
            <a:avLst/>
          </a:prstGeom>
          <a:noFill/>
          <a:extLst>
            <a:ext uri="{909E8E84-426E-40DD-AFC4-6F175D3DCCD1}">
              <a14:hiddenFill xmlns:a14="http://schemas.microsoft.com/office/drawing/2010/main">
                <a:solidFill>
                  <a:srgbClr val="FFFFFF"/>
                </a:solidFill>
              </a14:hiddenFill>
            </a:ext>
          </a:extLst>
        </p:spPr>
      </p:pic>
      <p:sp>
        <p:nvSpPr>
          <p:cNvPr id="964614" name="AutoShape 6"/>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64615" name="Rectangle 7"/>
          <p:cNvSpPr>
            <a:spLocks noGrp="1" noChangeArrowheads="1"/>
          </p:cNvSpPr>
          <p:nvPr>
            <p:ph type="title"/>
          </p:nvPr>
        </p:nvSpPr>
        <p:spPr>
          <a:xfrm>
            <a:off x="685800" y="0"/>
            <a:ext cx="7772400" cy="1143000"/>
          </a:xfrm>
        </p:spPr>
        <p:txBody>
          <a:bodyPr/>
          <a:lstStyle/>
          <a:p>
            <a:r>
              <a:rPr lang="en-US" altLang="en-US"/>
              <a:t>ALS 8.3.1 optics</a:t>
            </a:r>
          </a:p>
        </p:txBody>
      </p:sp>
      <p:pic>
        <p:nvPicPr>
          <p:cNvPr id="964616" name="Picture 8" descr="suprbend_w"/>
          <p:cNvPicPr>
            <a:picLocks noChangeAspect="1" noChangeArrowheads="1"/>
          </p:cNvPicPr>
          <p:nvPr/>
        </p:nvPicPr>
        <p:blipFill>
          <a:blip r:embed="rId5" cstate="print">
            <a:extLst>
              <a:ext uri="{28A0092B-C50C-407E-A947-70E740481C1C}">
                <a14:useLocalDpi xmlns:a14="http://schemas.microsoft.com/office/drawing/2010/main" val="0"/>
              </a:ext>
            </a:extLst>
          </a:blip>
          <a:srcRect b="1248"/>
          <a:stretch>
            <a:fillRect/>
          </a:stretch>
        </p:blipFill>
        <p:spPr bwMode="auto">
          <a:xfrm>
            <a:off x="322263" y="1866900"/>
            <a:ext cx="1998662" cy="3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4617" name="Rectangle 9"/>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64618" name="AutoShape 10"/>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pic>
        <p:nvPicPr>
          <p:cNvPr id="964619" name="Picture 11" descr="xtal_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13500" y="2959100"/>
            <a:ext cx="687388" cy="2055813"/>
          </a:xfrm>
          <a:prstGeom prst="rect">
            <a:avLst/>
          </a:prstGeom>
          <a:noFill/>
          <a:extLst>
            <a:ext uri="{909E8E84-426E-40DD-AFC4-6F175D3DCCD1}">
              <a14:hiddenFill xmlns:a14="http://schemas.microsoft.com/office/drawing/2010/main">
                <a:solidFill>
                  <a:srgbClr val="FFFFFF"/>
                </a:solidFill>
              </a14:hiddenFill>
            </a:ext>
          </a:extLst>
        </p:spPr>
      </p:pic>
      <p:sp>
        <p:nvSpPr>
          <p:cNvPr id="964620" name="Text Box 12"/>
          <p:cNvSpPr txBox="1">
            <a:spLocks noChangeAspect="1" noChangeArrowheads="1"/>
          </p:cNvSpPr>
          <p:nvPr/>
        </p:nvSpPr>
        <p:spPr bwMode="auto">
          <a:xfrm>
            <a:off x="650875" y="1400175"/>
            <a:ext cx="1428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eaLnBrk="0" hangingPunct="0"/>
            <a:r>
              <a:rPr lang="en-US" altLang="en-US" sz="2100" b="1">
                <a:solidFill>
                  <a:srgbClr val="000000"/>
                </a:solidFill>
              </a:rPr>
              <a:t>Superbend</a:t>
            </a:r>
          </a:p>
        </p:txBody>
      </p:sp>
      <p:sp>
        <p:nvSpPr>
          <p:cNvPr id="964621" name="Text Box 13"/>
          <p:cNvSpPr txBox="1">
            <a:spLocks noChangeAspect="1" noChangeArrowheads="1"/>
          </p:cNvSpPr>
          <p:nvPr/>
        </p:nvSpPr>
        <p:spPr bwMode="auto">
          <a:xfrm>
            <a:off x="2217738" y="2187575"/>
            <a:ext cx="1063625" cy="83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a:solidFill>
                  <a:srgbClr val="000000"/>
                </a:solidFill>
              </a:rPr>
              <a:t>Plane</a:t>
            </a:r>
          </a:p>
          <a:p>
            <a:pPr algn="ctr" eaLnBrk="0" hangingPunct="0"/>
            <a:r>
              <a:rPr lang="en-US" altLang="en-US" b="1">
                <a:solidFill>
                  <a:srgbClr val="000000"/>
                </a:solidFill>
              </a:rPr>
              <a:t>Parabolic</a:t>
            </a:r>
          </a:p>
          <a:p>
            <a:pPr algn="ctr" eaLnBrk="0" hangingPunct="0"/>
            <a:r>
              <a:rPr lang="en-US" altLang="en-US" b="1">
                <a:solidFill>
                  <a:srgbClr val="000000"/>
                </a:solidFill>
              </a:rPr>
              <a:t>mirror</a:t>
            </a:r>
          </a:p>
        </p:txBody>
      </p:sp>
      <p:sp>
        <p:nvSpPr>
          <p:cNvPr id="964622" name="Text Box 14"/>
          <p:cNvSpPr txBox="1">
            <a:spLocks noChangeAspect="1" noChangeArrowheads="1"/>
          </p:cNvSpPr>
          <p:nvPr/>
        </p:nvSpPr>
        <p:spPr bwMode="auto">
          <a:xfrm>
            <a:off x="3771900" y="2203450"/>
            <a:ext cx="1025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a:solidFill>
                  <a:srgbClr val="000000"/>
                </a:solidFill>
              </a:rPr>
              <a:t>Torroidal</a:t>
            </a:r>
          </a:p>
          <a:p>
            <a:pPr algn="ctr" eaLnBrk="0" hangingPunct="0"/>
            <a:r>
              <a:rPr lang="en-US" altLang="en-US" b="1">
                <a:solidFill>
                  <a:srgbClr val="000000"/>
                </a:solidFill>
              </a:rPr>
              <a:t>mirror</a:t>
            </a:r>
          </a:p>
        </p:txBody>
      </p:sp>
      <p:sp>
        <p:nvSpPr>
          <p:cNvPr id="964623" name="Text Box 15"/>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a:solidFill>
                  <a:srgbClr val="000000"/>
                </a:solidFill>
              </a:rPr>
              <a:t>Si(111)</a:t>
            </a:r>
          </a:p>
          <a:p>
            <a:pPr algn="ctr" eaLnBrk="0" hangingPunct="0"/>
            <a:r>
              <a:rPr lang="en-US" altLang="en-US" b="1">
                <a:solidFill>
                  <a:srgbClr val="000000"/>
                </a:solidFill>
              </a:rPr>
              <a:t>monochromator</a:t>
            </a:r>
          </a:p>
        </p:txBody>
      </p:sp>
      <p:sp>
        <p:nvSpPr>
          <p:cNvPr id="964624" name="Text Box 16"/>
          <p:cNvSpPr txBox="1">
            <a:spLocks noChangeAspect="1" noChangeArrowheads="1"/>
          </p:cNvSpPr>
          <p:nvPr/>
        </p:nvSpPr>
        <p:spPr bwMode="auto">
          <a:xfrm>
            <a:off x="6049963" y="5103813"/>
            <a:ext cx="15732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700" b="1">
                <a:solidFill>
                  <a:srgbClr val="000000"/>
                </a:solidFill>
              </a:rPr>
              <a:t>Protein Crystal</a:t>
            </a:r>
          </a:p>
        </p:txBody>
      </p:sp>
      <p:sp>
        <p:nvSpPr>
          <p:cNvPr id="964625" name="Rectangle 17"/>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64626" name="Rectangle 18"/>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64627" name="Rectangle 19"/>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64628" name="Rectangle 20"/>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64629" name="Rectangle 21"/>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64630" name="Text Box 22"/>
          <p:cNvSpPr txBox="1">
            <a:spLocks noChangeAspect="1" noChangeArrowheads="1"/>
          </p:cNvSpPr>
          <p:nvPr/>
        </p:nvSpPr>
        <p:spPr bwMode="auto">
          <a:xfrm>
            <a:off x="5080000" y="1947863"/>
            <a:ext cx="803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700" b="1">
                <a:solidFill>
                  <a:srgbClr val="000000"/>
                </a:solidFill>
              </a:rPr>
              <a:t>pinhole</a:t>
            </a:r>
          </a:p>
        </p:txBody>
      </p:sp>
      <p:sp>
        <p:nvSpPr>
          <p:cNvPr id="964631" name="Text Box 23"/>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700" b="1">
                <a:solidFill>
                  <a:srgbClr val="000000"/>
                </a:solidFill>
              </a:rPr>
              <a:t>Scatter</a:t>
            </a:r>
          </a:p>
          <a:p>
            <a:pPr algn="ctr" eaLnBrk="0" hangingPunct="0"/>
            <a:r>
              <a:rPr lang="en-US" altLang="en-US" sz="1700" b="1">
                <a:solidFill>
                  <a:srgbClr val="000000"/>
                </a:solidFill>
              </a:rPr>
              <a:t>guard</a:t>
            </a:r>
          </a:p>
        </p:txBody>
      </p:sp>
      <p:sp>
        <p:nvSpPr>
          <p:cNvPr id="964632" name="Line 24"/>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64633" name="Line 25"/>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64634" name="Line 26"/>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64635" name="Line 27"/>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64636" name="Line 28"/>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64637" name="Rectangle 29"/>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64638" name="Rectangle 30"/>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64639" name="Rectangle 31"/>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64640" name="Text Box 32"/>
          <p:cNvSpPr txBox="1">
            <a:spLocks noChangeAspect="1" noChangeArrowheads="1"/>
          </p:cNvSpPr>
          <p:nvPr/>
        </p:nvSpPr>
        <p:spPr bwMode="auto">
          <a:xfrm>
            <a:off x="4068763" y="4129088"/>
            <a:ext cx="12414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a:solidFill>
                  <a:srgbClr val="000000"/>
                </a:solidFill>
              </a:rPr>
              <a:t>divergence</a:t>
            </a:r>
          </a:p>
          <a:p>
            <a:pPr algn="ctr" eaLnBrk="0" hangingPunct="0"/>
            <a:r>
              <a:rPr lang="en-US" altLang="en-US" b="1">
                <a:solidFill>
                  <a:srgbClr val="000000"/>
                </a:solidFill>
              </a:rPr>
              <a:t>slits</a:t>
            </a:r>
          </a:p>
        </p:txBody>
      </p:sp>
      <p:sp>
        <p:nvSpPr>
          <p:cNvPr id="964641" name="Line 33"/>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64642" name="AutoShape 34"/>
          <p:cNvSpPr>
            <a:spLocks noChangeArrowheads="1"/>
          </p:cNvSpPr>
          <p:nvPr/>
        </p:nvSpPr>
        <p:spPr bwMode="auto">
          <a:xfrm rot="5400000">
            <a:off x="5624513" y="3187700"/>
            <a:ext cx="4503738" cy="890587"/>
          </a:xfrm>
          <a:custGeom>
            <a:avLst/>
            <a:gdLst>
              <a:gd name="G0" fmla="+- 4865 0 0"/>
              <a:gd name="G1" fmla="+- 21600 0 4865"/>
              <a:gd name="G2" fmla="*/ 4865 1 2"/>
              <a:gd name="G3" fmla="+- 21600 0 G2"/>
              <a:gd name="G4" fmla="+/ 4865 21600 2"/>
              <a:gd name="G5" fmla="+/ G1 0 2"/>
              <a:gd name="G6" fmla="*/ 21600 21600 4865"/>
              <a:gd name="G7" fmla="*/ G6 1 2"/>
              <a:gd name="G8" fmla="+- 21600 0 G7"/>
              <a:gd name="G9" fmla="*/ 21600 1 2"/>
              <a:gd name="G10" fmla="+- 4865 0 G9"/>
              <a:gd name="G11" fmla="?: G10 G8 0"/>
              <a:gd name="G12" fmla="?: G10 G7 21600"/>
              <a:gd name="T0" fmla="*/ 19167 w 21600"/>
              <a:gd name="T1" fmla="*/ 10800 h 21600"/>
              <a:gd name="T2" fmla="*/ 10800 w 21600"/>
              <a:gd name="T3" fmla="*/ 21600 h 21600"/>
              <a:gd name="T4" fmla="*/ 2433 w 21600"/>
              <a:gd name="T5" fmla="*/ 10800 h 21600"/>
              <a:gd name="T6" fmla="*/ 10800 w 21600"/>
              <a:gd name="T7" fmla="*/ 0 h 21600"/>
              <a:gd name="T8" fmla="*/ 4233 w 21600"/>
              <a:gd name="T9" fmla="*/ 4233 h 21600"/>
              <a:gd name="T10" fmla="*/ 17367 w 21600"/>
              <a:gd name="T11" fmla="*/ 17367 h 21600"/>
            </a:gdLst>
            <a:ahLst/>
            <a:cxnLst>
              <a:cxn ang="0">
                <a:pos x="T0" y="T1"/>
              </a:cxn>
              <a:cxn ang="0">
                <a:pos x="T2" y="T3"/>
              </a:cxn>
              <a:cxn ang="0">
                <a:pos x="T4" y="T5"/>
              </a:cxn>
              <a:cxn ang="0">
                <a:pos x="T6" y="T7"/>
              </a:cxn>
            </a:cxnLst>
            <a:rect l="T8" t="T9" r="T10" b="T11"/>
            <a:pathLst>
              <a:path w="21600" h="21600">
                <a:moveTo>
                  <a:pt x="0" y="0"/>
                </a:moveTo>
                <a:lnTo>
                  <a:pt x="4865" y="21600"/>
                </a:lnTo>
                <a:lnTo>
                  <a:pt x="16735" y="21600"/>
                </a:lnTo>
                <a:lnTo>
                  <a:pt x="21600" y="0"/>
                </a:lnTo>
                <a:close/>
              </a:path>
            </a:pathLst>
          </a:cu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64643" name="Text Box 35"/>
          <p:cNvSpPr txBox="1">
            <a:spLocks noChangeArrowheads="1"/>
          </p:cNvSpPr>
          <p:nvPr/>
        </p:nvSpPr>
        <p:spPr bwMode="auto">
          <a:xfrm>
            <a:off x="1036638" y="990600"/>
            <a:ext cx="6697662"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300">
                <a:solidFill>
                  <a:prstClr val="black"/>
                </a:solidFill>
              </a:rPr>
              <a:t>MacDowell et. al. (2004) </a:t>
            </a:r>
            <a:r>
              <a:rPr lang="en-US" altLang="en-US" sz="2300" i="1">
                <a:solidFill>
                  <a:prstClr val="black"/>
                </a:solidFill>
              </a:rPr>
              <a:t>J. Sync. Rad.</a:t>
            </a:r>
            <a:r>
              <a:rPr lang="en-US" altLang="en-US" sz="2300">
                <a:solidFill>
                  <a:prstClr val="black"/>
                </a:solidFill>
              </a:rPr>
              <a:t> </a:t>
            </a:r>
            <a:r>
              <a:rPr lang="en-US" altLang="en-US" sz="2300" b="1">
                <a:solidFill>
                  <a:prstClr val="black"/>
                </a:solidFill>
              </a:rPr>
              <a:t>11</a:t>
            </a:r>
            <a:r>
              <a:rPr lang="en-US" altLang="en-US" sz="2300">
                <a:solidFill>
                  <a:prstClr val="black"/>
                </a:solidFill>
              </a:rPr>
              <a:t> 447-455</a:t>
            </a:r>
          </a:p>
        </p:txBody>
      </p:sp>
    </p:spTree>
    <p:extLst>
      <p:ext uri="{BB962C8B-B14F-4D97-AF65-F5344CB8AC3E}">
        <p14:creationId xmlns:p14="http://schemas.microsoft.com/office/powerpoint/2010/main" val="1885147443"/>
      </p:ext>
    </p:extLst>
  </p:cSld>
  <p:clrMapOvr>
    <a:masterClrMapping/>
  </p:clrMapOvr>
  <p:transition spd="slow"/>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6658" name="Picture 2" descr="diff_1231"/>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7416800" y="1355725"/>
            <a:ext cx="901700"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6659" name="Text Box 3"/>
          <p:cNvSpPr txBox="1">
            <a:spLocks noChangeAspect="1" noChangeArrowheads="1"/>
          </p:cNvSpPr>
          <p:nvPr/>
        </p:nvSpPr>
        <p:spPr bwMode="auto">
          <a:xfrm rot="16200000">
            <a:off x="7466806" y="3390107"/>
            <a:ext cx="24114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900" b="1">
                <a:solidFill>
                  <a:srgbClr val="000000"/>
                </a:solidFill>
              </a:rPr>
              <a:t>ADSC Quantum 315r</a:t>
            </a:r>
          </a:p>
        </p:txBody>
      </p:sp>
      <p:sp>
        <p:nvSpPr>
          <p:cNvPr id="966660" name="Rectangle 4"/>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66661" name="AutoShape 5"/>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66662" name="Rectangle 6"/>
          <p:cNvSpPr>
            <a:spLocks noChangeArrowheads="1"/>
          </p:cNvSpPr>
          <p:nvPr/>
        </p:nvSpPr>
        <p:spPr bwMode="auto">
          <a:xfrm rot="-249808">
            <a:off x="3298825" y="3505200"/>
            <a:ext cx="1349375" cy="6191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66663" name="Rectangle 7"/>
          <p:cNvSpPr>
            <a:spLocks noGrp="1" noChangeArrowheads="1"/>
          </p:cNvSpPr>
          <p:nvPr>
            <p:ph type="title"/>
          </p:nvPr>
        </p:nvSpPr>
        <p:spPr>
          <a:xfrm>
            <a:off x="685800" y="0"/>
            <a:ext cx="7772400" cy="1143000"/>
          </a:xfrm>
        </p:spPr>
        <p:txBody>
          <a:bodyPr/>
          <a:lstStyle/>
          <a:p>
            <a:r>
              <a:rPr lang="en-US" altLang="en-US"/>
              <a:t>ALS 8.3.1 optics</a:t>
            </a:r>
          </a:p>
        </p:txBody>
      </p:sp>
      <p:pic>
        <p:nvPicPr>
          <p:cNvPr id="966664" name="Picture 8" descr="suprbend_w"/>
          <p:cNvPicPr>
            <a:picLocks noChangeAspect="1" noChangeArrowheads="1"/>
          </p:cNvPicPr>
          <p:nvPr/>
        </p:nvPicPr>
        <p:blipFill>
          <a:blip r:embed="rId4" cstate="print">
            <a:extLst>
              <a:ext uri="{28A0092B-C50C-407E-A947-70E740481C1C}">
                <a14:useLocalDpi xmlns:a14="http://schemas.microsoft.com/office/drawing/2010/main" val="0"/>
              </a:ext>
            </a:extLst>
          </a:blip>
          <a:srcRect b="1248"/>
          <a:stretch>
            <a:fillRect/>
          </a:stretch>
        </p:blipFill>
        <p:spPr bwMode="auto">
          <a:xfrm>
            <a:off x="322263" y="1866900"/>
            <a:ext cx="1998662" cy="3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6665" name="Rectangle 9"/>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66666" name="AutoShape 10"/>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grpSp>
        <p:nvGrpSpPr>
          <p:cNvPr id="966667" name="Group 11"/>
          <p:cNvGrpSpPr>
            <a:grpSpLocks/>
          </p:cNvGrpSpPr>
          <p:nvPr/>
        </p:nvGrpSpPr>
        <p:grpSpPr bwMode="auto">
          <a:xfrm>
            <a:off x="6413500" y="2738438"/>
            <a:ext cx="1387475" cy="2276475"/>
            <a:chOff x="2962" y="1779"/>
            <a:chExt cx="874" cy="1434"/>
          </a:xfrm>
        </p:grpSpPr>
        <p:pic>
          <p:nvPicPr>
            <p:cNvPr id="966668" name="Picture 12" descr="xtal_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extLst>
              <a:ext uri="{909E8E84-426E-40DD-AFC4-6F175D3DCCD1}">
                <a14:hiddenFill xmlns:a14="http://schemas.microsoft.com/office/drawing/2010/main">
                  <a:solidFill>
                    <a:srgbClr val="FFFFFF"/>
                  </a:solidFill>
                </a14:hiddenFill>
              </a:ext>
            </a:extLst>
          </p:spPr>
        </p:pic>
        <p:sp>
          <p:nvSpPr>
            <p:cNvPr id="966669" name="Line 13"/>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66670" name="Line 14"/>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66671" name="Line 15"/>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66672" name="Line 16"/>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grpSp>
      <p:sp>
        <p:nvSpPr>
          <p:cNvPr id="966673" name="Text Box 17"/>
          <p:cNvSpPr txBox="1">
            <a:spLocks noChangeAspect="1" noChangeArrowheads="1"/>
          </p:cNvSpPr>
          <p:nvPr/>
        </p:nvSpPr>
        <p:spPr bwMode="auto">
          <a:xfrm>
            <a:off x="650875" y="1400175"/>
            <a:ext cx="1428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eaLnBrk="0" hangingPunct="0"/>
            <a:r>
              <a:rPr lang="en-US" altLang="en-US" sz="2100" b="1">
                <a:solidFill>
                  <a:srgbClr val="000000"/>
                </a:solidFill>
              </a:rPr>
              <a:t>Superbend</a:t>
            </a:r>
          </a:p>
        </p:txBody>
      </p:sp>
      <p:sp>
        <p:nvSpPr>
          <p:cNvPr id="966674" name="Text Box 18"/>
          <p:cNvSpPr txBox="1">
            <a:spLocks noChangeAspect="1" noChangeArrowheads="1"/>
          </p:cNvSpPr>
          <p:nvPr/>
        </p:nvSpPr>
        <p:spPr bwMode="auto">
          <a:xfrm>
            <a:off x="2217738" y="2187575"/>
            <a:ext cx="1063625" cy="83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a:solidFill>
                  <a:srgbClr val="000000"/>
                </a:solidFill>
              </a:rPr>
              <a:t>Plane</a:t>
            </a:r>
          </a:p>
          <a:p>
            <a:pPr algn="ctr" eaLnBrk="0" hangingPunct="0"/>
            <a:r>
              <a:rPr lang="en-US" altLang="en-US" b="1">
                <a:solidFill>
                  <a:srgbClr val="000000"/>
                </a:solidFill>
              </a:rPr>
              <a:t>Parabolic</a:t>
            </a:r>
          </a:p>
          <a:p>
            <a:pPr algn="ctr" eaLnBrk="0" hangingPunct="0"/>
            <a:r>
              <a:rPr lang="en-US" altLang="en-US" b="1">
                <a:solidFill>
                  <a:srgbClr val="000000"/>
                </a:solidFill>
              </a:rPr>
              <a:t>mirror</a:t>
            </a:r>
          </a:p>
        </p:txBody>
      </p:sp>
      <p:sp>
        <p:nvSpPr>
          <p:cNvPr id="966675" name="Text Box 19"/>
          <p:cNvSpPr txBox="1">
            <a:spLocks noChangeAspect="1" noChangeArrowheads="1"/>
          </p:cNvSpPr>
          <p:nvPr/>
        </p:nvSpPr>
        <p:spPr bwMode="auto">
          <a:xfrm>
            <a:off x="3771900" y="2203450"/>
            <a:ext cx="1025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a:solidFill>
                  <a:srgbClr val="000000"/>
                </a:solidFill>
              </a:rPr>
              <a:t>Torroidal</a:t>
            </a:r>
          </a:p>
          <a:p>
            <a:pPr algn="ctr" eaLnBrk="0" hangingPunct="0"/>
            <a:r>
              <a:rPr lang="en-US" altLang="en-US" b="1">
                <a:solidFill>
                  <a:srgbClr val="000000"/>
                </a:solidFill>
              </a:rPr>
              <a:t>mirror</a:t>
            </a:r>
          </a:p>
        </p:txBody>
      </p:sp>
      <p:sp>
        <p:nvSpPr>
          <p:cNvPr id="966676" name="Text Box 20"/>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a:solidFill>
                  <a:srgbClr val="000000"/>
                </a:solidFill>
              </a:rPr>
              <a:t>Si(111)</a:t>
            </a:r>
          </a:p>
          <a:p>
            <a:pPr algn="ctr" eaLnBrk="0" hangingPunct="0"/>
            <a:r>
              <a:rPr lang="en-US" altLang="en-US" b="1">
                <a:solidFill>
                  <a:srgbClr val="000000"/>
                </a:solidFill>
              </a:rPr>
              <a:t>monochromator</a:t>
            </a:r>
          </a:p>
        </p:txBody>
      </p:sp>
      <p:sp>
        <p:nvSpPr>
          <p:cNvPr id="966677" name="Text Box 21"/>
          <p:cNvSpPr txBox="1">
            <a:spLocks noChangeAspect="1" noChangeArrowheads="1"/>
          </p:cNvSpPr>
          <p:nvPr/>
        </p:nvSpPr>
        <p:spPr bwMode="auto">
          <a:xfrm>
            <a:off x="6049963" y="5103813"/>
            <a:ext cx="15732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700" b="1">
                <a:solidFill>
                  <a:srgbClr val="000000"/>
                </a:solidFill>
              </a:rPr>
              <a:t>Protein Crystal</a:t>
            </a:r>
          </a:p>
        </p:txBody>
      </p:sp>
      <p:sp>
        <p:nvSpPr>
          <p:cNvPr id="966678" name="Rectangle 22"/>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66679" name="Rectangle 23"/>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66680" name="Rectangle 24"/>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66681" name="Rectangle 25"/>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66682" name="Line 26"/>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66683" name="Line 27"/>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66684" name="AutoShape 28"/>
          <p:cNvSpPr>
            <a:spLocks noChangeArrowheads="1"/>
          </p:cNvSpPr>
          <p:nvPr/>
        </p:nvSpPr>
        <p:spPr bwMode="auto">
          <a:xfrm rot="-5400000">
            <a:off x="2073275" y="3463925"/>
            <a:ext cx="82550" cy="825500"/>
          </a:xfrm>
          <a:prstGeom prst="triangle">
            <a:avLst>
              <a:gd name="adj" fmla="val 50000"/>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66685" name="Rectangle 29"/>
          <p:cNvSpPr>
            <a:spLocks noChangeArrowheads="1"/>
          </p:cNvSpPr>
          <p:nvPr/>
        </p:nvSpPr>
        <p:spPr bwMode="auto">
          <a:xfrm rot="-733861">
            <a:off x="2517775" y="3759200"/>
            <a:ext cx="787400" cy="69850"/>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66686" name="Rectangle 30"/>
          <p:cNvSpPr>
            <a:spLocks noChangeArrowheads="1"/>
          </p:cNvSpPr>
          <p:nvPr/>
        </p:nvSpPr>
        <p:spPr bwMode="auto">
          <a:xfrm rot="-3648441">
            <a:off x="3206750" y="3613150"/>
            <a:ext cx="214313" cy="6826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66687" name="Rectangle 31"/>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66688" name="AutoShape 32"/>
          <p:cNvSpPr>
            <a:spLocks noChangeArrowheads="1"/>
          </p:cNvSpPr>
          <p:nvPr/>
        </p:nvSpPr>
        <p:spPr bwMode="auto">
          <a:xfrm rot="-5400000">
            <a:off x="5665787" y="2432051"/>
            <a:ext cx="68263" cy="21129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66689" name="Text Box 33"/>
          <p:cNvSpPr txBox="1">
            <a:spLocks noChangeAspect="1" noChangeArrowheads="1"/>
          </p:cNvSpPr>
          <p:nvPr/>
        </p:nvSpPr>
        <p:spPr bwMode="auto">
          <a:xfrm>
            <a:off x="5080000" y="1947863"/>
            <a:ext cx="803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700" b="1">
                <a:solidFill>
                  <a:srgbClr val="000000"/>
                </a:solidFill>
              </a:rPr>
              <a:t>pinhole</a:t>
            </a:r>
          </a:p>
        </p:txBody>
      </p:sp>
      <p:sp>
        <p:nvSpPr>
          <p:cNvPr id="966690" name="Text Box 34"/>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700" b="1">
                <a:solidFill>
                  <a:srgbClr val="000000"/>
                </a:solidFill>
              </a:rPr>
              <a:t>Scatter</a:t>
            </a:r>
          </a:p>
          <a:p>
            <a:pPr algn="ctr" eaLnBrk="0" hangingPunct="0"/>
            <a:r>
              <a:rPr lang="en-US" altLang="en-US" sz="1700" b="1">
                <a:solidFill>
                  <a:srgbClr val="000000"/>
                </a:solidFill>
              </a:rPr>
              <a:t>guard</a:t>
            </a:r>
          </a:p>
        </p:txBody>
      </p:sp>
      <p:sp>
        <p:nvSpPr>
          <p:cNvPr id="966691" name="Line 35"/>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66692" name="Line 36"/>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66693" name="Line 37"/>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66694" name="Line 38"/>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66695" name="Line 39"/>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66696" name="Rectangle 40"/>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66697" name="Rectangle 41"/>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66698" name="Rectangle 42"/>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66699" name="Text Box 43"/>
          <p:cNvSpPr txBox="1">
            <a:spLocks noChangeAspect="1" noChangeArrowheads="1"/>
          </p:cNvSpPr>
          <p:nvPr/>
        </p:nvSpPr>
        <p:spPr bwMode="auto">
          <a:xfrm>
            <a:off x="4068763" y="4129088"/>
            <a:ext cx="12414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a:solidFill>
                  <a:srgbClr val="000000"/>
                </a:solidFill>
              </a:rPr>
              <a:t>divergence</a:t>
            </a:r>
          </a:p>
          <a:p>
            <a:pPr algn="ctr" eaLnBrk="0" hangingPunct="0"/>
            <a:r>
              <a:rPr lang="en-US" altLang="en-US" b="1">
                <a:solidFill>
                  <a:srgbClr val="000000"/>
                </a:solidFill>
              </a:rPr>
              <a:t>slits</a:t>
            </a:r>
          </a:p>
        </p:txBody>
      </p:sp>
      <p:sp>
        <p:nvSpPr>
          <p:cNvPr id="966700" name="Line 44"/>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66701" name="Text Box 45"/>
          <p:cNvSpPr txBox="1">
            <a:spLocks noChangeArrowheads="1"/>
          </p:cNvSpPr>
          <p:nvPr/>
        </p:nvSpPr>
        <p:spPr bwMode="auto">
          <a:xfrm>
            <a:off x="1036638" y="990600"/>
            <a:ext cx="6697662"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300">
                <a:solidFill>
                  <a:prstClr val="black"/>
                </a:solidFill>
              </a:rPr>
              <a:t>MacDowell et. al. (2004) </a:t>
            </a:r>
            <a:r>
              <a:rPr lang="en-US" altLang="en-US" sz="2300" i="1">
                <a:solidFill>
                  <a:prstClr val="black"/>
                </a:solidFill>
              </a:rPr>
              <a:t>J. Sync. Rad.</a:t>
            </a:r>
            <a:r>
              <a:rPr lang="en-US" altLang="en-US" sz="2300">
                <a:solidFill>
                  <a:prstClr val="black"/>
                </a:solidFill>
              </a:rPr>
              <a:t> </a:t>
            </a:r>
            <a:r>
              <a:rPr lang="en-US" altLang="en-US" sz="2300" b="1">
                <a:solidFill>
                  <a:prstClr val="black"/>
                </a:solidFill>
              </a:rPr>
              <a:t>11</a:t>
            </a:r>
            <a:r>
              <a:rPr lang="en-US" altLang="en-US" sz="2300">
                <a:solidFill>
                  <a:prstClr val="black"/>
                </a:solidFill>
              </a:rPr>
              <a:t> 447-455</a:t>
            </a:r>
          </a:p>
        </p:txBody>
      </p:sp>
    </p:spTree>
    <p:extLst>
      <p:ext uri="{BB962C8B-B14F-4D97-AF65-F5344CB8AC3E}">
        <p14:creationId xmlns:p14="http://schemas.microsoft.com/office/powerpoint/2010/main" val="1436080809"/>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4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10721975" cy="731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4307" name="Oval 3"/>
          <p:cNvSpPr>
            <a:spLocks noChangeArrowheads="1"/>
          </p:cNvSpPr>
          <p:nvPr/>
        </p:nvSpPr>
        <p:spPr bwMode="auto">
          <a:xfrm>
            <a:off x="4443413" y="2263775"/>
            <a:ext cx="2003425" cy="2032000"/>
          </a:xfrm>
          <a:prstGeom prst="ellipse">
            <a:avLst/>
          </a:prstGeom>
          <a:noFill/>
          <a:ln w="762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15439656"/>
      </p:ext>
    </p:extLst>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8" name="Rectangle 6"/>
          <p:cNvSpPr>
            <a:spLocks noGrp="1" noChangeArrowheads="1"/>
          </p:cNvSpPr>
          <p:nvPr>
            <p:ph type="title"/>
          </p:nvPr>
        </p:nvSpPr>
        <p:spPr>
          <a:xfrm>
            <a:off x="685800" y="0"/>
            <a:ext cx="7772400" cy="1143000"/>
          </a:xfrm>
        </p:spPr>
        <p:txBody>
          <a:bodyPr/>
          <a:lstStyle/>
          <a:p>
            <a:r>
              <a:rPr lang="en-US" dirty="0" smtClean="0"/>
              <a:t>X-ray optics: mirrors</a:t>
            </a:r>
            <a:endParaRPr lang="en-US" dirty="0"/>
          </a:p>
        </p:txBody>
      </p:sp>
      <p:pic>
        <p:nvPicPr>
          <p:cNvPr id="251906" name="Picture 2" descr="C:\Users\JMHolton\Documents\My Dropbox\Photos\Photo Jul 21, 1 31 52 P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5400000">
            <a:off x="1667654" y="-618345"/>
            <a:ext cx="5808691" cy="914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40469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33772"/>
            <a:ext cx="776286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p:cNvSpPr/>
          <p:nvPr/>
        </p:nvSpPr>
        <p:spPr>
          <a:xfrm rot="21480000">
            <a:off x="1360195" y="3500042"/>
            <a:ext cx="8534400"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smtClean="0"/>
              <a:t>Why are the mirrors so long?</a:t>
            </a:r>
            <a:endParaRPr lang="en-US" dirty="0"/>
          </a:p>
        </p:txBody>
      </p:sp>
      <p:sp>
        <p:nvSpPr>
          <p:cNvPr id="3" name="Rectangle 2"/>
          <p:cNvSpPr/>
          <p:nvPr/>
        </p:nvSpPr>
        <p:spPr>
          <a:xfrm rot="21540000">
            <a:off x="1374254" y="3601814"/>
            <a:ext cx="6400800"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1" name="Straight Arrow Connector 10"/>
          <p:cNvCxnSpPr/>
          <p:nvPr/>
        </p:nvCxnSpPr>
        <p:spPr>
          <a:xfrm flipV="1">
            <a:off x="617827" y="3641754"/>
            <a:ext cx="0" cy="200296"/>
          </a:xfrm>
          <a:prstGeom prst="straightConnector1">
            <a:avLst/>
          </a:prstGeom>
          <a:ln>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17827" y="3317080"/>
            <a:ext cx="0" cy="218175"/>
          </a:xfrm>
          <a:prstGeom prst="straightConnector1">
            <a:avLst/>
          </a:prstGeom>
          <a:ln>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36953" y="2960811"/>
            <a:ext cx="761747" cy="369332"/>
          </a:xfrm>
          <a:prstGeom prst="rect">
            <a:avLst/>
          </a:prstGeom>
          <a:noFill/>
        </p:spPr>
        <p:txBody>
          <a:bodyPr wrap="none" rtlCol="0">
            <a:spAutoFit/>
          </a:bodyPr>
          <a:lstStyle/>
          <a:p>
            <a:r>
              <a:rPr lang="en-US" dirty="0">
                <a:solidFill>
                  <a:srgbClr val="000000"/>
                </a:solidFill>
              </a:rPr>
              <a:t>3 mm</a:t>
            </a:r>
          </a:p>
        </p:txBody>
      </p:sp>
      <p:grpSp>
        <p:nvGrpSpPr>
          <p:cNvPr id="24" name="Group 23"/>
          <p:cNvGrpSpPr/>
          <p:nvPr/>
        </p:nvGrpSpPr>
        <p:grpSpPr>
          <a:xfrm>
            <a:off x="2858203" y="2172732"/>
            <a:ext cx="2496476" cy="1288925"/>
            <a:chOff x="2858203" y="2172732"/>
            <a:chExt cx="2496476" cy="1288925"/>
          </a:xfrm>
        </p:grpSpPr>
        <p:sp>
          <p:nvSpPr>
            <p:cNvPr id="20" name="TextBox 19"/>
            <p:cNvSpPr txBox="1"/>
            <p:nvPr/>
          </p:nvSpPr>
          <p:spPr>
            <a:xfrm>
              <a:off x="3174274" y="2172732"/>
              <a:ext cx="2180405" cy="461665"/>
            </a:xfrm>
            <a:prstGeom prst="rect">
              <a:avLst/>
            </a:prstGeom>
            <a:noFill/>
          </p:spPr>
          <p:txBody>
            <a:bodyPr wrap="none" rtlCol="0">
              <a:spAutoFit/>
            </a:bodyPr>
            <a:lstStyle/>
            <a:p>
              <a:r>
                <a:rPr lang="en-US" sz="2400" dirty="0">
                  <a:solidFill>
                    <a:srgbClr val="000000"/>
                  </a:solidFill>
                </a:rPr>
                <a:t>Must be &lt; 0.2°</a:t>
              </a:r>
            </a:p>
          </p:txBody>
        </p:sp>
        <p:sp>
          <p:nvSpPr>
            <p:cNvPr id="21" name="Freeform 20"/>
            <p:cNvSpPr/>
            <p:nvPr/>
          </p:nvSpPr>
          <p:spPr>
            <a:xfrm>
              <a:off x="2858203" y="2586446"/>
              <a:ext cx="1740945" cy="875211"/>
            </a:xfrm>
            <a:custGeom>
              <a:avLst/>
              <a:gdLst>
                <a:gd name="connsiteX0" fmla="*/ 342197 w 1740945"/>
                <a:gd name="connsiteY0" fmla="*/ 0 h 875211"/>
                <a:gd name="connsiteX1" fmla="*/ 28688 w 1740945"/>
                <a:gd name="connsiteY1" fmla="*/ 326571 h 875211"/>
                <a:gd name="connsiteX2" fmla="*/ 982277 w 1740945"/>
                <a:gd name="connsiteY2" fmla="*/ 404948 h 875211"/>
                <a:gd name="connsiteX3" fmla="*/ 1713797 w 1740945"/>
                <a:gd name="connsiteY3" fmla="*/ 600891 h 875211"/>
                <a:gd name="connsiteX4" fmla="*/ 1596231 w 1740945"/>
                <a:gd name="connsiteY4" fmla="*/ 875211 h 875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0945" h="875211">
                  <a:moveTo>
                    <a:pt x="342197" y="0"/>
                  </a:moveTo>
                  <a:cubicBezTo>
                    <a:pt x="132102" y="129540"/>
                    <a:pt x="-77992" y="259080"/>
                    <a:pt x="28688" y="326571"/>
                  </a:cubicBezTo>
                  <a:cubicBezTo>
                    <a:pt x="135368" y="394062"/>
                    <a:pt x="701426" y="359228"/>
                    <a:pt x="982277" y="404948"/>
                  </a:cubicBezTo>
                  <a:cubicBezTo>
                    <a:pt x="1263128" y="450668"/>
                    <a:pt x="1611471" y="522514"/>
                    <a:pt x="1713797" y="600891"/>
                  </a:cubicBezTo>
                  <a:cubicBezTo>
                    <a:pt x="1816123" y="679268"/>
                    <a:pt x="1596231" y="875211"/>
                    <a:pt x="1596231" y="875211"/>
                  </a:cubicBezTo>
                </a:path>
              </a:pathLst>
            </a:custGeom>
            <a:noFill/>
            <a:ln>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22" name="Group 21"/>
          <p:cNvGrpSpPr/>
          <p:nvPr/>
        </p:nvGrpSpPr>
        <p:grpSpPr>
          <a:xfrm>
            <a:off x="1366762" y="5316583"/>
            <a:ext cx="6396106" cy="478086"/>
            <a:chOff x="1366762" y="5316583"/>
            <a:chExt cx="6396106" cy="478086"/>
          </a:xfrm>
        </p:grpSpPr>
        <p:cxnSp>
          <p:nvCxnSpPr>
            <p:cNvPr id="7" name="Straight Arrow Connector 6"/>
            <p:cNvCxnSpPr/>
            <p:nvPr/>
          </p:nvCxnSpPr>
          <p:spPr>
            <a:xfrm>
              <a:off x="1366762" y="5316583"/>
              <a:ext cx="6396106" cy="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991581" y="5425337"/>
              <a:ext cx="1146468" cy="369332"/>
            </a:xfrm>
            <a:prstGeom prst="rect">
              <a:avLst/>
            </a:prstGeom>
            <a:noFill/>
          </p:spPr>
          <p:txBody>
            <a:bodyPr wrap="none" rtlCol="0">
              <a:spAutoFit/>
            </a:bodyPr>
            <a:lstStyle/>
            <a:p>
              <a:r>
                <a:rPr lang="en-US" dirty="0">
                  <a:solidFill>
                    <a:srgbClr val="000000"/>
                  </a:solidFill>
                </a:rPr>
                <a:t>1000 mm</a:t>
              </a:r>
            </a:p>
          </p:txBody>
        </p:sp>
      </p:grpSp>
    </p:spTree>
    <p:extLst>
      <p:ext uri="{BB962C8B-B14F-4D97-AF65-F5344CB8AC3E}">
        <p14:creationId xmlns:p14="http://schemas.microsoft.com/office/powerpoint/2010/main" val="125628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a:t>
            </a:r>
            <a:r>
              <a:rPr lang="en-US" dirty="0" smtClean="0"/>
              <a:t>: silicon crystals</a:t>
            </a:r>
            <a:endParaRPr lang="en-US" dirty="0"/>
          </a:p>
        </p:txBody>
      </p:sp>
      <p:pic>
        <p:nvPicPr>
          <p:cNvPr id="252930" name="Picture 2" descr="C:\Users\JMHolton\Documents\My Dropbox\Photos\Photo Sep 03, 2 57 24 P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0800000">
            <a:off x="-1" y="1079292"/>
            <a:ext cx="9144000" cy="5778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63892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2" name="TextBox 1"/>
          <p:cNvSpPr txBox="1"/>
          <p:nvPr/>
        </p:nvSpPr>
        <p:spPr>
          <a:xfrm>
            <a:off x="1425677" y="3085515"/>
            <a:ext cx="934936" cy="369332"/>
          </a:xfrm>
          <a:prstGeom prst="rect">
            <a:avLst/>
          </a:prstGeom>
          <a:noFill/>
        </p:spPr>
        <p:txBody>
          <a:bodyPr wrap="none" rtlCol="0">
            <a:spAutoFit/>
          </a:bodyPr>
          <a:lstStyle/>
          <a:p>
            <a:r>
              <a:rPr lang="el-GR" dirty="0">
                <a:solidFill>
                  <a:srgbClr val="000000"/>
                </a:solidFill>
              </a:rPr>
              <a:t>λ</a:t>
            </a:r>
            <a:r>
              <a:rPr lang="en-US" dirty="0">
                <a:solidFill>
                  <a:srgbClr val="000000"/>
                </a:solidFill>
              </a:rPr>
              <a:t> = 1 Å</a:t>
            </a:r>
          </a:p>
        </p:txBody>
      </p:sp>
      <p:sp>
        <p:nvSpPr>
          <p:cNvPr id="3" name="Rectangle 2"/>
          <p:cNvSpPr/>
          <p:nvPr/>
        </p:nvSpPr>
        <p:spPr>
          <a:xfrm rot="21060000">
            <a:off x="3948812" y="359465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00"/>
                </a:solidFill>
              </a:rPr>
              <a:t>Si</a:t>
            </a:r>
          </a:p>
        </p:txBody>
      </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28576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0460000">
            <a:off x="3856180" y="2808619"/>
            <a:ext cx="562129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2" name="TextBox 1"/>
          <p:cNvSpPr txBox="1"/>
          <p:nvPr/>
        </p:nvSpPr>
        <p:spPr>
          <a:xfrm>
            <a:off x="1425677" y="3085515"/>
            <a:ext cx="934936" cy="369332"/>
          </a:xfrm>
          <a:prstGeom prst="rect">
            <a:avLst/>
          </a:prstGeom>
          <a:noFill/>
        </p:spPr>
        <p:txBody>
          <a:bodyPr wrap="none" rtlCol="0">
            <a:spAutoFit/>
          </a:bodyPr>
          <a:lstStyle/>
          <a:p>
            <a:r>
              <a:rPr lang="el-GR" dirty="0">
                <a:solidFill>
                  <a:srgbClr val="000000"/>
                </a:solidFill>
              </a:rPr>
              <a:t>λ</a:t>
            </a:r>
            <a:r>
              <a:rPr lang="en-US" dirty="0">
                <a:solidFill>
                  <a:srgbClr val="000000"/>
                </a:solidFill>
              </a:rPr>
              <a:t> = 1 Å</a:t>
            </a:r>
          </a:p>
        </p:txBody>
      </p:sp>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00"/>
                    </a:solidFill>
                  </a:rPr>
                  <a:t>Si</a:t>
                </a: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r>
                  <a:rPr lang="en-US" dirty="0">
                    <a:solidFill>
                      <a:srgbClr val="000000"/>
                    </a:solidFill>
                  </a:rPr>
                  <a:t>d = 3.135 Å</a:t>
                </a:r>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21352348">
            <a:off x="1175475" y="3649592"/>
            <a:ext cx="1245854" cy="369332"/>
          </a:xfrm>
          <a:prstGeom prst="rect">
            <a:avLst/>
          </a:prstGeom>
          <a:noFill/>
        </p:spPr>
        <p:txBody>
          <a:bodyPr wrap="none" rtlCol="0">
            <a:spAutoFit/>
          </a:bodyPr>
          <a:lstStyle/>
          <a:p>
            <a:r>
              <a:rPr lang="el-GR" dirty="0">
                <a:solidFill>
                  <a:srgbClr val="000000"/>
                </a:solidFill>
              </a:rPr>
              <a:t>θ</a:t>
            </a:r>
            <a:r>
              <a:rPr lang="en-US" dirty="0">
                <a:solidFill>
                  <a:srgbClr val="000000"/>
                </a:solidFill>
              </a:rPr>
              <a:t> = 9.177°</a:t>
            </a:r>
          </a:p>
        </p:txBody>
      </p:sp>
      <p:sp>
        <p:nvSpPr>
          <p:cNvPr id="38" name="TextBox 37"/>
          <p:cNvSpPr txBox="1"/>
          <p:nvPr/>
        </p:nvSpPr>
        <p:spPr>
          <a:xfrm rot="20411706">
            <a:off x="6829345" y="2096484"/>
            <a:ext cx="934936" cy="369332"/>
          </a:xfrm>
          <a:prstGeom prst="rect">
            <a:avLst/>
          </a:prstGeom>
          <a:noFill/>
        </p:spPr>
        <p:txBody>
          <a:bodyPr wrap="none" rtlCol="0">
            <a:spAutoFit/>
          </a:bodyPr>
          <a:lstStyle/>
          <a:p>
            <a:r>
              <a:rPr lang="el-GR" dirty="0">
                <a:solidFill>
                  <a:srgbClr val="000000"/>
                </a:solidFill>
              </a:rPr>
              <a:t>λ</a:t>
            </a:r>
            <a:r>
              <a:rPr lang="en-US" dirty="0">
                <a:solidFill>
                  <a:srgbClr val="000000"/>
                </a:solidFill>
              </a:rPr>
              <a:t> = 1 Å</a:t>
            </a:r>
          </a:p>
        </p:txBody>
      </p:sp>
      <p:sp>
        <p:nvSpPr>
          <p:cNvPr id="39"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a:solidFill>
                  <a:srgbClr val="000000"/>
                </a:solidFill>
              </a:rPr>
              <a:t>n</a:t>
            </a:r>
            <a:r>
              <a:rPr lang="el-GR" sz="2800" b="1" dirty="0">
                <a:solidFill>
                  <a:srgbClr val="000000"/>
                </a:solidFill>
                <a:cs typeface="Arial" pitchFamily="34" charset="0"/>
              </a:rPr>
              <a:t>λ</a:t>
            </a:r>
            <a:r>
              <a:rPr lang="en-US" sz="2800" b="1" dirty="0">
                <a:solidFill>
                  <a:srgbClr val="000000"/>
                </a:solidFill>
                <a:cs typeface="Arial" pitchFamily="34" charset="0"/>
              </a:rPr>
              <a:t> = 2d sin(</a:t>
            </a:r>
            <a:r>
              <a:rPr lang="el-GR" sz="2800" b="1" dirty="0">
                <a:solidFill>
                  <a:srgbClr val="000000"/>
                </a:solidFill>
                <a:cs typeface="Arial" pitchFamily="34" charset="0"/>
              </a:rPr>
              <a:t>θ</a:t>
            </a:r>
            <a:r>
              <a:rPr lang="en-US" sz="2800" b="1" dirty="0">
                <a:solidFill>
                  <a:srgbClr val="000000"/>
                </a:solidFill>
                <a:cs typeface="Arial" pitchFamily="34" charset="0"/>
              </a:rPr>
              <a:t>)</a:t>
            </a:r>
            <a:endParaRPr lang="el-GR" sz="2800" b="1" dirty="0">
              <a:solidFill>
                <a:srgbClr val="000000"/>
              </a:solidFill>
              <a:cs typeface="Arial" pitchFamily="34" charset="0"/>
            </a:endParaRPr>
          </a:p>
        </p:txBody>
      </p:sp>
    </p:spTree>
    <p:extLst>
      <p:ext uri="{BB962C8B-B14F-4D97-AF65-F5344CB8AC3E}">
        <p14:creationId xmlns:p14="http://schemas.microsoft.com/office/powerpoint/2010/main" val="306582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from="(-#ppt_w/2)" to="(#ppt_x)" calcmode="lin" valueType="num">
                                      <p:cBhvr>
                                        <p:cTn id="7" dur="300" fill="hold">
                                          <p:stCondLst>
                                            <p:cond delay="0"/>
                                          </p:stCondLst>
                                        </p:cTn>
                                        <p:tgtEl>
                                          <p:spTgt spid="39"/>
                                        </p:tgtEl>
                                        <p:attrNameLst>
                                          <p:attrName>ppt_x</p:attrName>
                                        </p:attrNameLst>
                                      </p:cBhvr>
                                    </p:anim>
                                    <p:anim from="0" to="-1.0" calcmode="lin" valueType="num">
                                      <p:cBhvr>
                                        <p:cTn id="8" dur="100" decel="50000" autoRev="1" fill="hold">
                                          <p:stCondLst>
                                            <p:cond delay="300"/>
                                          </p:stCondLst>
                                        </p:cTn>
                                        <p:tgtEl>
                                          <p:spTgt spid="39"/>
                                        </p:tgtEl>
                                        <p:attrNameLst>
                                          <p:attrName>xshear</p:attrName>
                                        </p:attrNameLst>
                                      </p:cBhvr>
                                    </p:anim>
                                    <p:animScale>
                                      <p:cBhvr>
                                        <p:cTn id="9" dur="100" decel="100000" autoRev="1" fill="hold">
                                          <p:stCondLst>
                                            <p:cond delay="300"/>
                                          </p:stCondLst>
                                        </p:cTn>
                                        <p:tgtEl>
                                          <p:spTgt spid="39"/>
                                        </p:tgtEl>
                                      </p:cBhvr>
                                      <p:from x="100000" y="100000"/>
                                      <p:to x="80000" y="100000"/>
                                    </p:animScale>
                                    <p:anim by="(#ppt_h/3+#ppt_w*0.1)" calcmode="lin" valueType="num">
                                      <p:cBhvr additive="sum">
                                        <p:cTn id="10" dur="100" decel="100000" autoRev="1" fill="hold">
                                          <p:stCondLst>
                                            <p:cond delay="300"/>
                                          </p:stCondLst>
                                        </p:cTn>
                                        <p:tgtEl>
                                          <p:spTgt spid="39"/>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2" presetClass="emph" presetSubtype="0" repeatCount="indefinite" fill="hold" nodeType="clickEffect">
                                  <p:stCondLst>
                                    <p:cond delay="0"/>
                                  </p:stCondLst>
                                  <p:endCondLst>
                                    <p:cond evt="onNext" delay="0">
                                      <p:tgtEl>
                                        <p:sldTgt/>
                                      </p:tgtEl>
                                    </p:cond>
                                  </p:end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7" grpId="0"/>
      <p:bldP spid="38" grpId="0"/>
      <p:bldP spid="39"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a:solidFill>
                  <a:srgbClr val="000000"/>
                </a:solidFill>
              </a:rPr>
              <a:t>n</a:t>
            </a:r>
            <a:r>
              <a:rPr lang="el-GR" sz="2800" b="1" dirty="0">
                <a:solidFill>
                  <a:srgbClr val="000000"/>
                </a:solidFill>
                <a:cs typeface="Arial" pitchFamily="34" charset="0"/>
              </a:rPr>
              <a:t>λ</a:t>
            </a:r>
            <a:r>
              <a:rPr lang="en-US" sz="2800" b="1" dirty="0">
                <a:solidFill>
                  <a:srgbClr val="000000"/>
                </a:solidFill>
                <a:cs typeface="Arial" pitchFamily="34" charset="0"/>
              </a:rPr>
              <a:t> = 2d sin(</a:t>
            </a:r>
            <a:r>
              <a:rPr lang="el-GR" sz="2800" b="1" dirty="0">
                <a:solidFill>
                  <a:srgbClr val="000000"/>
                </a:solidFill>
                <a:cs typeface="Arial" pitchFamily="34" charset="0"/>
              </a:rPr>
              <a:t>θ</a:t>
            </a:r>
            <a:r>
              <a:rPr lang="en-US" sz="2800" b="1" dirty="0">
                <a:solidFill>
                  <a:srgbClr val="000000"/>
                </a:solidFill>
                <a:cs typeface="Arial" pitchFamily="34" charset="0"/>
              </a:rPr>
              <a:t>)</a:t>
            </a:r>
            <a:endParaRPr lang="el-GR" sz="2800" b="1" dirty="0">
              <a:solidFill>
                <a:srgbClr val="000000"/>
              </a:solidFill>
              <a:cs typeface="Arial" pitchFamily="34" charset="0"/>
            </a:endParaRPr>
          </a:p>
        </p:txBody>
      </p:sp>
      <p:sp>
        <p:nvSpPr>
          <p:cNvPr id="2" name="TextBox 1"/>
          <p:cNvSpPr txBox="1"/>
          <p:nvPr/>
        </p:nvSpPr>
        <p:spPr>
          <a:xfrm>
            <a:off x="1425677" y="3085515"/>
            <a:ext cx="1101584" cy="369332"/>
          </a:xfrm>
          <a:prstGeom prst="rect">
            <a:avLst/>
          </a:prstGeom>
          <a:noFill/>
        </p:spPr>
        <p:txBody>
          <a:bodyPr wrap="none" rtlCol="0">
            <a:spAutoFit/>
          </a:bodyPr>
          <a:lstStyle/>
          <a:p>
            <a:r>
              <a:rPr lang="el-GR" dirty="0">
                <a:solidFill>
                  <a:srgbClr val="000000"/>
                </a:solidFill>
              </a:rPr>
              <a:t>λ</a:t>
            </a:r>
            <a:r>
              <a:rPr lang="en-US" dirty="0">
                <a:solidFill>
                  <a:srgbClr val="000000"/>
                </a:solidFill>
              </a:rPr>
              <a:t> = 1.1 Å</a:t>
            </a:r>
          </a:p>
        </p:txBody>
      </p:sp>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00"/>
                    </a:solidFill>
                  </a:rPr>
                  <a:t>Si</a:t>
                </a: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r>
                  <a:rPr lang="en-US" dirty="0">
                    <a:solidFill>
                      <a:srgbClr val="000000"/>
                    </a:solidFill>
                  </a:rPr>
                  <a:t>d = 3.135 Å</a:t>
                </a:r>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21352348">
            <a:off x="1175475" y="3649592"/>
            <a:ext cx="1245854" cy="369332"/>
          </a:xfrm>
          <a:prstGeom prst="rect">
            <a:avLst/>
          </a:prstGeom>
          <a:noFill/>
        </p:spPr>
        <p:txBody>
          <a:bodyPr wrap="none" rtlCol="0">
            <a:spAutoFit/>
          </a:bodyPr>
          <a:lstStyle/>
          <a:p>
            <a:r>
              <a:rPr lang="el-GR" dirty="0">
                <a:solidFill>
                  <a:srgbClr val="000000"/>
                </a:solidFill>
              </a:rPr>
              <a:t>θ</a:t>
            </a:r>
            <a:r>
              <a:rPr lang="en-US" dirty="0">
                <a:solidFill>
                  <a:srgbClr val="000000"/>
                </a:solidFill>
              </a:rPr>
              <a:t> = 9.177°</a:t>
            </a:r>
          </a:p>
        </p:txBody>
      </p:sp>
      <p:grpSp>
        <p:nvGrpSpPr>
          <p:cNvPr id="10" name="Group 9"/>
          <p:cNvGrpSpPr/>
          <p:nvPr/>
        </p:nvGrpSpPr>
        <p:grpSpPr>
          <a:xfrm>
            <a:off x="3893344" y="3092278"/>
            <a:ext cx="1356992" cy="555562"/>
            <a:chOff x="3893344" y="3092278"/>
            <a:chExt cx="1356992" cy="555562"/>
          </a:xfrm>
        </p:grpSpPr>
        <p:sp>
          <p:nvSpPr>
            <p:cNvPr id="5" name="Freeform 4"/>
            <p:cNvSpPr/>
            <p:nvPr/>
          </p:nvSpPr>
          <p:spPr>
            <a:xfrm>
              <a:off x="4378582" y="3106962"/>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Freeform 38"/>
            <p:cNvSpPr/>
            <p:nvPr/>
          </p:nvSpPr>
          <p:spPr>
            <a:xfrm>
              <a:off x="4143374" y="3173002"/>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Freeform 39"/>
            <p:cNvSpPr/>
            <p:nvPr/>
          </p:nvSpPr>
          <p:spPr>
            <a:xfrm rot="1973477">
              <a:off x="4662789" y="3092278"/>
              <a:ext cx="258965" cy="358796"/>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Freeform 40"/>
            <p:cNvSpPr/>
            <p:nvPr/>
          </p:nvSpPr>
          <p:spPr>
            <a:xfrm rot="19999046">
              <a:off x="3893344" y="3298410"/>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2" name="Freeform 41"/>
            <p:cNvSpPr/>
            <p:nvPr/>
          </p:nvSpPr>
          <p:spPr>
            <a:xfrm rot="4659467">
              <a:off x="4946138" y="3149465"/>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289546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0400000">
            <a:off x="3856180" y="2739570"/>
            <a:ext cx="562129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a:solidFill>
                  <a:srgbClr val="000000"/>
                </a:solidFill>
              </a:rPr>
              <a:t>n</a:t>
            </a:r>
            <a:r>
              <a:rPr lang="el-GR" sz="2800" b="1" dirty="0">
                <a:solidFill>
                  <a:srgbClr val="000000"/>
                </a:solidFill>
                <a:cs typeface="Arial" pitchFamily="34" charset="0"/>
              </a:rPr>
              <a:t>λ</a:t>
            </a:r>
            <a:r>
              <a:rPr lang="en-US" sz="2800" b="1" dirty="0">
                <a:solidFill>
                  <a:srgbClr val="000000"/>
                </a:solidFill>
                <a:cs typeface="Arial" pitchFamily="34" charset="0"/>
              </a:rPr>
              <a:t> = 2d sin(</a:t>
            </a:r>
            <a:r>
              <a:rPr lang="el-GR" sz="2800" b="1" dirty="0">
                <a:solidFill>
                  <a:srgbClr val="000000"/>
                </a:solidFill>
                <a:cs typeface="Arial" pitchFamily="34" charset="0"/>
              </a:rPr>
              <a:t>θ</a:t>
            </a:r>
            <a:r>
              <a:rPr lang="en-US" sz="2800" b="1" dirty="0">
                <a:solidFill>
                  <a:srgbClr val="000000"/>
                </a:solidFill>
                <a:cs typeface="Arial" pitchFamily="34" charset="0"/>
              </a:rPr>
              <a:t>)</a:t>
            </a:r>
            <a:endParaRPr lang="el-GR" sz="2800" b="1" dirty="0">
              <a:solidFill>
                <a:srgbClr val="000000"/>
              </a:solidFill>
              <a:cs typeface="Arial" pitchFamily="34" charset="0"/>
            </a:endParaRPr>
          </a:p>
        </p:txBody>
      </p:sp>
      <p:sp>
        <p:nvSpPr>
          <p:cNvPr id="2" name="TextBox 1"/>
          <p:cNvSpPr txBox="1"/>
          <p:nvPr/>
        </p:nvSpPr>
        <p:spPr>
          <a:xfrm>
            <a:off x="1425677" y="3085515"/>
            <a:ext cx="1101584" cy="369332"/>
          </a:xfrm>
          <a:prstGeom prst="rect">
            <a:avLst/>
          </a:prstGeom>
          <a:noFill/>
        </p:spPr>
        <p:txBody>
          <a:bodyPr wrap="none" rtlCol="0">
            <a:spAutoFit/>
          </a:bodyPr>
          <a:lstStyle/>
          <a:p>
            <a:r>
              <a:rPr lang="el-GR" dirty="0">
                <a:solidFill>
                  <a:srgbClr val="000000"/>
                </a:solidFill>
              </a:rPr>
              <a:t>λ</a:t>
            </a:r>
            <a:r>
              <a:rPr lang="en-US" dirty="0">
                <a:solidFill>
                  <a:srgbClr val="000000"/>
                </a:solidFill>
              </a:rPr>
              <a:t> = 1.1 Å</a:t>
            </a:r>
          </a:p>
        </p:txBody>
      </p:sp>
      <p:grpSp>
        <p:nvGrpSpPr>
          <p:cNvPr id="5" name="Group 4"/>
          <p:cNvGrpSpPr/>
          <p:nvPr/>
        </p:nvGrpSpPr>
        <p:grpSpPr>
          <a:xfrm rot="-60000">
            <a:off x="556771" y="3425688"/>
            <a:ext cx="6549258" cy="1289983"/>
            <a:chOff x="556771" y="3425688"/>
            <a:chExt cx="6549258" cy="1289983"/>
          </a:xfrm>
        </p:grpSpPr>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00"/>
                      </a:solidFill>
                    </a:rPr>
                    <a:t>Si</a:t>
                  </a: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r>
                    <a:rPr lang="en-US" dirty="0">
                      <a:solidFill>
                        <a:srgbClr val="000000"/>
                      </a:solidFill>
                    </a:rPr>
                    <a:t>d = 3.135 Å</a:t>
                  </a:r>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rot="21352348">
            <a:off x="1111355" y="3649592"/>
            <a:ext cx="1374094" cy="369332"/>
          </a:xfrm>
          <a:prstGeom prst="rect">
            <a:avLst/>
          </a:prstGeom>
          <a:noFill/>
        </p:spPr>
        <p:txBody>
          <a:bodyPr wrap="none" rtlCol="0">
            <a:spAutoFit/>
          </a:bodyPr>
          <a:lstStyle/>
          <a:p>
            <a:r>
              <a:rPr lang="el-GR" dirty="0">
                <a:solidFill>
                  <a:srgbClr val="000000"/>
                </a:solidFill>
              </a:rPr>
              <a:t>θ</a:t>
            </a:r>
            <a:r>
              <a:rPr lang="en-US" dirty="0">
                <a:solidFill>
                  <a:srgbClr val="000000"/>
                </a:solidFill>
              </a:rPr>
              <a:t> = 10.104°</a:t>
            </a:r>
          </a:p>
        </p:txBody>
      </p:sp>
      <p:sp>
        <p:nvSpPr>
          <p:cNvPr id="38" name="TextBox 37"/>
          <p:cNvSpPr txBox="1"/>
          <p:nvPr/>
        </p:nvSpPr>
        <p:spPr>
          <a:xfrm rot="20411706">
            <a:off x="6746022" y="2027435"/>
            <a:ext cx="1101584" cy="369332"/>
          </a:xfrm>
          <a:prstGeom prst="rect">
            <a:avLst/>
          </a:prstGeom>
          <a:noFill/>
        </p:spPr>
        <p:txBody>
          <a:bodyPr wrap="none" rtlCol="0">
            <a:spAutoFit/>
          </a:bodyPr>
          <a:lstStyle/>
          <a:p>
            <a:r>
              <a:rPr lang="el-GR" dirty="0">
                <a:solidFill>
                  <a:srgbClr val="000000"/>
                </a:solidFill>
              </a:rPr>
              <a:t>λ</a:t>
            </a:r>
            <a:r>
              <a:rPr lang="en-US" dirty="0">
                <a:solidFill>
                  <a:srgbClr val="000000"/>
                </a:solidFill>
              </a:rPr>
              <a:t> = 1.1 Å</a:t>
            </a:r>
          </a:p>
        </p:txBody>
      </p:sp>
    </p:spTree>
    <p:extLst>
      <p:ext uri="{BB962C8B-B14F-4D97-AF65-F5344CB8AC3E}">
        <p14:creationId xmlns:p14="http://schemas.microsoft.com/office/powerpoint/2010/main" val="390026821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0460000">
            <a:off x="3856180" y="2808619"/>
            <a:ext cx="562129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a:solidFill>
                  <a:srgbClr val="000000"/>
                </a:solidFill>
              </a:rPr>
              <a:t>n</a:t>
            </a:r>
            <a:r>
              <a:rPr lang="el-GR" sz="2800" b="1" dirty="0">
                <a:solidFill>
                  <a:srgbClr val="000000"/>
                </a:solidFill>
                <a:cs typeface="Arial" pitchFamily="34" charset="0"/>
              </a:rPr>
              <a:t>λ</a:t>
            </a:r>
            <a:r>
              <a:rPr lang="en-US" sz="2800" b="1" dirty="0">
                <a:solidFill>
                  <a:srgbClr val="000000"/>
                </a:solidFill>
                <a:cs typeface="Arial" pitchFamily="34" charset="0"/>
              </a:rPr>
              <a:t> = 2d sin(</a:t>
            </a:r>
            <a:r>
              <a:rPr lang="el-GR" sz="2800" b="1" dirty="0">
                <a:solidFill>
                  <a:srgbClr val="000000"/>
                </a:solidFill>
                <a:cs typeface="Arial" pitchFamily="34" charset="0"/>
              </a:rPr>
              <a:t>θ</a:t>
            </a:r>
            <a:r>
              <a:rPr lang="en-US" sz="2800" b="1" dirty="0">
                <a:solidFill>
                  <a:srgbClr val="000000"/>
                </a:solidFill>
                <a:cs typeface="Arial" pitchFamily="34" charset="0"/>
              </a:rPr>
              <a:t>)</a:t>
            </a:r>
            <a:endParaRPr lang="el-GR" sz="2800" b="1" dirty="0">
              <a:solidFill>
                <a:srgbClr val="000000"/>
              </a:solidFill>
              <a:cs typeface="Arial" pitchFamily="34" charset="0"/>
            </a:endParaRPr>
          </a:p>
        </p:txBody>
      </p:sp>
      <p:sp>
        <p:nvSpPr>
          <p:cNvPr id="2" name="TextBox 1"/>
          <p:cNvSpPr txBox="1"/>
          <p:nvPr/>
        </p:nvSpPr>
        <p:spPr>
          <a:xfrm>
            <a:off x="1425677" y="3085515"/>
            <a:ext cx="934936" cy="369332"/>
          </a:xfrm>
          <a:prstGeom prst="rect">
            <a:avLst/>
          </a:prstGeom>
          <a:noFill/>
        </p:spPr>
        <p:txBody>
          <a:bodyPr wrap="none" rtlCol="0">
            <a:spAutoFit/>
          </a:bodyPr>
          <a:lstStyle/>
          <a:p>
            <a:r>
              <a:rPr lang="el-GR" dirty="0">
                <a:solidFill>
                  <a:srgbClr val="000000"/>
                </a:solidFill>
              </a:rPr>
              <a:t>λ</a:t>
            </a:r>
            <a:r>
              <a:rPr lang="en-US" dirty="0">
                <a:solidFill>
                  <a:srgbClr val="000000"/>
                </a:solidFill>
              </a:rPr>
              <a:t> = 1 Å</a:t>
            </a:r>
          </a:p>
        </p:txBody>
      </p:sp>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00"/>
                    </a:solidFill>
                  </a:rPr>
                  <a:t>Si</a:t>
                </a: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r>
                  <a:rPr lang="en-US" dirty="0">
                    <a:solidFill>
                      <a:srgbClr val="000000"/>
                    </a:solidFill>
                  </a:rPr>
                  <a:t>d = 3.135 Å</a:t>
                </a:r>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21352348">
            <a:off x="1175475" y="3649592"/>
            <a:ext cx="1245854" cy="369332"/>
          </a:xfrm>
          <a:prstGeom prst="rect">
            <a:avLst/>
          </a:prstGeom>
          <a:noFill/>
        </p:spPr>
        <p:txBody>
          <a:bodyPr wrap="none" rtlCol="0">
            <a:spAutoFit/>
          </a:bodyPr>
          <a:lstStyle/>
          <a:p>
            <a:r>
              <a:rPr lang="el-GR" dirty="0">
                <a:solidFill>
                  <a:srgbClr val="000000"/>
                </a:solidFill>
              </a:rPr>
              <a:t>θ</a:t>
            </a:r>
            <a:r>
              <a:rPr lang="en-US" dirty="0">
                <a:solidFill>
                  <a:srgbClr val="000000"/>
                </a:solidFill>
              </a:rPr>
              <a:t> = 9.177°</a:t>
            </a:r>
          </a:p>
        </p:txBody>
      </p:sp>
      <p:sp>
        <p:nvSpPr>
          <p:cNvPr id="38" name="TextBox 37"/>
          <p:cNvSpPr txBox="1"/>
          <p:nvPr/>
        </p:nvSpPr>
        <p:spPr>
          <a:xfrm rot="20411706">
            <a:off x="6829345" y="2096484"/>
            <a:ext cx="934936" cy="369332"/>
          </a:xfrm>
          <a:prstGeom prst="rect">
            <a:avLst/>
          </a:prstGeom>
          <a:noFill/>
        </p:spPr>
        <p:txBody>
          <a:bodyPr wrap="none" rtlCol="0">
            <a:spAutoFit/>
          </a:bodyPr>
          <a:lstStyle/>
          <a:p>
            <a:r>
              <a:rPr lang="el-GR" dirty="0">
                <a:solidFill>
                  <a:srgbClr val="000000"/>
                </a:solidFill>
              </a:rPr>
              <a:t>λ</a:t>
            </a:r>
            <a:r>
              <a:rPr lang="en-US" dirty="0">
                <a:solidFill>
                  <a:srgbClr val="000000"/>
                </a:solidFill>
              </a:rPr>
              <a:t> = 1 Å</a:t>
            </a:r>
          </a:p>
        </p:txBody>
      </p:sp>
    </p:spTree>
    <p:extLst>
      <p:ext uri="{BB962C8B-B14F-4D97-AF65-F5344CB8AC3E}">
        <p14:creationId xmlns:p14="http://schemas.microsoft.com/office/powerpoint/2010/main" val="464488094"/>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6505575" y="2641144"/>
            <a:ext cx="292893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p:cNvSpPr/>
          <p:nvPr/>
        </p:nvSpPr>
        <p:spPr>
          <a:xfrm rot="20460000">
            <a:off x="3900794" y="3075222"/>
            <a:ext cx="398352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18" name="Rectangle 17"/>
          <p:cNvSpPr/>
          <p:nvPr/>
        </p:nvSpPr>
        <p:spPr>
          <a:xfrm rot="21060000">
            <a:off x="6391191" y="1774833"/>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00"/>
                </a:solidFill>
              </a:rPr>
              <a:t>Si</a:t>
            </a:r>
          </a:p>
        </p:txBody>
      </p:sp>
      <p:sp>
        <p:nvSpPr>
          <p:cNvPr id="20" name="TextBox 19"/>
          <p:cNvSpPr txBox="1"/>
          <p:nvPr/>
        </p:nvSpPr>
        <p:spPr>
          <a:xfrm>
            <a:off x="1425677" y="3085515"/>
            <a:ext cx="934936" cy="369332"/>
          </a:xfrm>
          <a:prstGeom prst="rect">
            <a:avLst/>
          </a:prstGeom>
          <a:noFill/>
        </p:spPr>
        <p:txBody>
          <a:bodyPr wrap="none" rtlCol="0">
            <a:spAutoFit/>
          </a:bodyPr>
          <a:lstStyle/>
          <a:p>
            <a:r>
              <a:rPr lang="el-GR" dirty="0">
                <a:solidFill>
                  <a:srgbClr val="000000"/>
                </a:solidFill>
              </a:rPr>
              <a:t>λ</a:t>
            </a:r>
            <a:r>
              <a:rPr lang="en-US" dirty="0">
                <a:solidFill>
                  <a:srgbClr val="000000"/>
                </a:solidFill>
              </a:rPr>
              <a:t> = 1 Å</a:t>
            </a:r>
          </a:p>
        </p:txBody>
      </p:sp>
      <p:sp>
        <p:nvSpPr>
          <p:cNvPr id="21" name="TextBox 20"/>
          <p:cNvSpPr txBox="1"/>
          <p:nvPr/>
        </p:nvSpPr>
        <p:spPr>
          <a:xfrm>
            <a:off x="7831705" y="2800760"/>
            <a:ext cx="934936" cy="369332"/>
          </a:xfrm>
          <a:prstGeom prst="rect">
            <a:avLst/>
          </a:prstGeom>
          <a:noFill/>
        </p:spPr>
        <p:txBody>
          <a:bodyPr wrap="none" rtlCol="0">
            <a:spAutoFit/>
          </a:bodyPr>
          <a:lstStyle/>
          <a:p>
            <a:r>
              <a:rPr lang="el-GR" dirty="0">
                <a:solidFill>
                  <a:srgbClr val="000000"/>
                </a:solidFill>
              </a:rPr>
              <a:t>λ</a:t>
            </a:r>
            <a:r>
              <a:rPr lang="en-US" dirty="0">
                <a:solidFill>
                  <a:srgbClr val="000000"/>
                </a:solidFill>
              </a:rPr>
              <a:t> = 1 Å</a:t>
            </a:r>
          </a:p>
        </p:txBody>
      </p:sp>
      <p:grpSp>
        <p:nvGrpSpPr>
          <p:cNvPr id="22" name="Group 21"/>
          <p:cNvGrpSpPr/>
          <p:nvPr/>
        </p:nvGrpSpPr>
        <p:grpSpPr>
          <a:xfrm>
            <a:off x="2238398" y="3425688"/>
            <a:ext cx="4867631" cy="1289983"/>
            <a:chOff x="2238398" y="3425688"/>
            <a:chExt cx="4867631" cy="1289983"/>
          </a:xfrm>
        </p:grpSpPr>
        <p:grpSp>
          <p:nvGrpSpPr>
            <p:cNvPr id="23" name="Group 22"/>
            <p:cNvGrpSpPr/>
            <p:nvPr/>
          </p:nvGrpSpPr>
          <p:grpSpPr>
            <a:xfrm rot="21060000">
              <a:off x="3935514" y="3425688"/>
              <a:ext cx="3170515" cy="943299"/>
              <a:chOff x="3947419" y="3566167"/>
              <a:chExt cx="3170515" cy="943299"/>
            </a:xfrm>
          </p:grpSpPr>
          <p:sp>
            <p:nvSpPr>
              <p:cNvPr id="28" name="Rectangle 27"/>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00"/>
                    </a:solidFill>
                  </a:rPr>
                  <a:t>Si</a:t>
                </a:r>
              </a:p>
            </p:txBody>
          </p:sp>
          <p:cxnSp>
            <p:nvCxnSpPr>
              <p:cNvPr id="36" name="Straight Arrow Connector 35"/>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747046" y="3566167"/>
                <a:ext cx="1370888" cy="369332"/>
              </a:xfrm>
              <a:prstGeom prst="rect">
                <a:avLst/>
              </a:prstGeom>
              <a:noFill/>
            </p:spPr>
            <p:txBody>
              <a:bodyPr wrap="none" rtlCol="0">
                <a:spAutoFit/>
              </a:bodyPr>
              <a:lstStyle/>
              <a:p>
                <a:r>
                  <a:rPr lang="en-US" dirty="0">
                    <a:solidFill>
                      <a:srgbClr val="000000"/>
                    </a:solidFill>
                  </a:rPr>
                  <a:t>d = 3.135 Å</a:t>
                </a:r>
              </a:p>
            </p:txBody>
          </p:sp>
        </p:grpSp>
        <p:sp>
          <p:nvSpPr>
            <p:cNvPr id="24" name="Rectangle 23"/>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2" name="TextBox 1"/>
          <p:cNvSpPr txBox="1"/>
          <p:nvPr/>
        </p:nvSpPr>
        <p:spPr>
          <a:xfrm>
            <a:off x="822792" y="5448124"/>
            <a:ext cx="5455148" cy="584775"/>
          </a:xfrm>
          <a:prstGeom prst="rect">
            <a:avLst/>
          </a:prstGeom>
          <a:noFill/>
        </p:spPr>
        <p:txBody>
          <a:bodyPr wrap="none" rtlCol="0">
            <a:spAutoFit/>
          </a:bodyPr>
          <a:lstStyle/>
          <a:p>
            <a:r>
              <a:rPr lang="en-US" sz="3200" dirty="0">
                <a:solidFill>
                  <a:srgbClr val="000000"/>
                </a:solidFill>
              </a:rPr>
              <a:t>Double </a:t>
            </a:r>
            <a:r>
              <a:rPr lang="en-US" sz="3200" dirty="0">
                <a:solidFill>
                  <a:srgbClr val="000000"/>
                </a:solidFill>
              </a:rPr>
              <a:t>Crystal </a:t>
            </a:r>
            <a:r>
              <a:rPr lang="en-US" sz="3200" dirty="0" err="1">
                <a:solidFill>
                  <a:srgbClr val="000000"/>
                </a:solidFill>
              </a:rPr>
              <a:t>Monochromator</a:t>
            </a:r>
            <a:endParaRPr lang="en-US" sz="3200" dirty="0">
              <a:solidFill>
                <a:srgbClr val="000000"/>
              </a:solidFill>
            </a:endParaRPr>
          </a:p>
        </p:txBody>
      </p:sp>
    </p:spTree>
    <p:extLst>
      <p:ext uri="{BB962C8B-B14F-4D97-AF65-F5344CB8AC3E}">
        <p14:creationId xmlns:p14="http://schemas.microsoft.com/office/powerpoint/2010/main" val="358727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rot="20400000">
            <a:off x="3910074" y="3045215"/>
            <a:ext cx="3834006"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Rectangle 18"/>
          <p:cNvSpPr/>
          <p:nvPr/>
        </p:nvSpPr>
        <p:spPr>
          <a:xfrm>
            <a:off x="6505575" y="2641144"/>
            <a:ext cx="292893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18" name="Rectangle 17"/>
          <p:cNvSpPr/>
          <p:nvPr/>
        </p:nvSpPr>
        <p:spPr>
          <a:xfrm rot="21000000">
            <a:off x="6391191" y="1774833"/>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00"/>
                </a:solidFill>
              </a:rPr>
              <a:t>Si</a:t>
            </a:r>
          </a:p>
        </p:txBody>
      </p:sp>
      <p:sp>
        <p:nvSpPr>
          <p:cNvPr id="20" name="TextBox 19"/>
          <p:cNvSpPr txBox="1"/>
          <p:nvPr/>
        </p:nvSpPr>
        <p:spPr>
          <a:xfrm>
            <a:off x="1425677" y="3085515"/>
            <a:ext cx="1101584" cy="369332"/>
          </a:xfrm>
          <a:prstGeom prst="rect">
            <a:avLst/>
          </a:prstGeom>
          <a:noFill/>
        </p:spPr>
        <p:txBody>
          <a:bodyPr wrap="none" rtlCol="0">
            <a:spAutoFit/>
          </a:bodyPr>
          <a:lstStyle/>
          <a:p>
            <a:r>
              <a:rPr lang="el-GR" dirty="0">
                <a:solidFill>
                  <a:srgbClr val="000000"/>
                </a:solidFill>
              </a:rPr>
              <a:t>λ</a:t>
            </a:r>
            <a:r>
              <a:rPr lang="en-US" dirty="0">
                <a:solidFill>
                  <a:srgbClr val="000000"/>
                </a:solidFill>
              </a:rPr>
              <a:t> = 1.1 Å</a:t>
            </a:r>
          </a:p>
        </p:txBody>
      </p:sp>
      <p:sp>
        <p:nvSpPr>
          <p:cNvPr id="21" name="TextBox 20"/>
          <p:cNvSpPr txBox="1"/>
          <p:nvPr/>
        </p:nvSpPr>
        <p:spPr>
          <a:xfrm>
            <a:off x="7831705" y="2800760"/>
            <a:ext cx="1101584" cy="369332"/>
          </a:xfrm>
          <a:prstGeom prst="rect">
            <a:avLst/>
          </a:prstGeom>
          <a:noFill/>
        </p:spPr>
        <p:txBody>
          <a:bodyPr wrap="none" rtlCol="0">
            <a:spAutoFit/>
          </a:bodyPr>
          <a:lstStyle/>
          <a:p>
            <a:r>
              <a:rPr lang="el-GR" dirty="0">
                <a:solidFill>
                  <a:srgbClr val="000000"/>
                </a:solidFill>
              </a:rPr>
              <a:t>λ</a:t>
            </a:r>
            <a:r>
              <a:rPr lang="en-US" dirty="0">
                <a:solidFill>
                  <a:srgbClr val="000000"/>
                </a:solidFill>
              </a:rPr>
              <a:t> = 1.1 Å</a:t>
            </a:r>
          </a:p>
        </p:txBody>
      </p:sp>
      <p:grpSp>
        <p:nvGrpSpPr>
          <p:cNvPr id="23" name="Group 22"/>
          <p:cNvGrpSpPr/>
          <p:nvPr/>
        </p:nvGrpSpPr>
        <p:grpSpPr>
          <a:xfrm rot="21540000">
            <a:off x="2238270" y="3411014"/>
            <a:ext cx="4867631" cy="1289983"/>
            <a:chOff x="2238398" y="3425688"/>
            <a:chExt cx="4867631" cy="1289983"/>
          </a:xfrm>
        </p:grpSpPr>
        <p:grpSp>
          <p:nvGrpSpPr>
            <p:cNvPr id="28" name="Group 27"/>
            <p:cNvGrpSpPr/>
            <p:nvPr/>
          </p:nvGrpSpPr>
          <p:grpSpPr>
            <a:xfrm rot="21060000">
              <a:off x="3935514" y="3425688"/>
              <a:ext cx="3170515" cy="943299"/>
              <a:chOff x="3947419" y="3566167"/>
              <a:chExt cx="3170515" cy="943299"/>
            </a:xfrm>
          </p:grpSpPr>
          <p:sp>
            <p:nvSpPr>
              <p:cNvPr id="37" name="Rectangle 36"/>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00"/>
                    </a:solidFill>
                  </a:rPr>
                  <a:t>Si</a:t>
                </a:r>
              </a:p>
            </p:txBody>
          </p:sp>
          <p:cxnSp>
            <p:nvCxnSpPr>
              <p:cNvPr id="38" name="Straight Arrow Connector 37"/>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747046" y="3566167"/>
                <a:ext cx="1370888" cy="369332"/>
              </a:xfrm>
              <a:prstGeom prst="rect">
                <a:avLst/>
              </a:prstGeom>
              <a:noFill/>
            </p:spPr>
            <p:txBody>
              <a:bodyPr wrap="none" rtlCol="0">
                <a:spAutoFit/>
              </a:bodyPr>
              <a:lstStyle/>
              <a:p>
                <a:r>
                  <a:rPr lang="en-US" dirty="0">
                    <a:solidFill>
                      <a:srgbClr val="000000"/>
                    </a:solidFill>
                  </a:rPr>
                  <a:t>d = 3.135 Å</a:t>
                </a:r>
              </a:p>
            </p:txBody>
          </p:sp>
        </p:grpSp>
        <p:sp>
          <p:nvSpPr>
            <p:cNvPr id="36" name="Rectangle 35"/>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50" name="TextBox 49"/>
          <p:cNvSpPr txBox="1"/>
          <p:nvPr/>
        </p:nvSpPr>
        <p:spPr>
          <a:xfrm>
            <a:off x="822792" y="5448124"/>
            <a:ext cx="5455148" cy="584775"/>
          </a:xfrm>
          <a:prstGeom prst="rect">
            <a:avLst/>
          </a:prstGeom>
          <a:noFill/>
        </p:spPr>
        <p:txBody>
          <a:bodyPr wrap="none" rtlCol="0">
            <a:spAutoFit/>
          </a:bodyPr>
          <a:lstStyle/>
          <a:p>
            <a:r>
              <a:rPr lang="en-US" sz="3200" dirty="0">
                <a:solidFill>
                  <a:srgbClr val="000000"/>
                </a:solidFill>
              </a:rPr>
              <a:t>Double </a:t>
            </a:r>
            <a:r>
              <a:rPr lang="en-US" sz="3200" dirty="0">
                <a:solidFill>
                  <a:srgbClr val="000000"/>
                </a:solidFill>
              </a:rPr>
              <a:t>Crystal </a:t>
            </a:r>
            <a:r>
              <a:rPr lang="en-US" sz="3200" dirty="0" err="1">
                <a:solidFill>
                  <a:srgbClr val="000000"/>
                </a:solidFill>
              </a:rPr>
              <a:t>Monochromator</a:t>
            </a:r>
            <a:endParaRPr lang="en-US" sz="3200" dirty="0">
              <a:solidFill>
                <a:srgbClr val="000000"/>
              </a:solidFill>
            </a:endParaRPr>
          </a:p>
        </p:txBody>
      </p:sp>
    </p:spTree>
    <p:extLst>
      <p:ext uri="{BB962C8B-B14F-4D97-AF65-F5344CB8AC3E}">
        <p14:creationId xmlns:p14="http://schemas.microsoft.com/office/powerpoint/2010/main" val="15289671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5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721975" cy="731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5331" name="Oval 3"/>
          <p:cNvSpPr>
            <a:spLocks noChangeArrowheads="1"/>
          </p:cNvSpPr>
          <p:nvPr/>
        </p:nvSpPr>
        <p:spPr bwMode="auto">
          <a:xfrm>
            <a:off x="4443413" y="2263775"/>
            <a:ext cx="2003425" cy="2032000"/>
          </a:xfrm>
          <a:prstGeom prst="ellipse">
            <a:avLst/>
          </a:prstGeom>
          <a:noFill/>
          <a:ln w="762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592825071"/>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8946" name="Picture 2" descr="diff_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0313" y="2381250"/>
            <a:ext cx="776287" cy="2308225"/>
          </a:xfrm>
          <a:prstGeom prst="rect">
            <a:avLst/>
          </a:prstGeom>
          <a:noFill/>
          <a:extLst>
            <a:ext uri="{909E8E84-426E-40DD-AFC4-6F175D3DCCD1}">
              <a14:hiddenFill xmlns:a14="http://schemas.microsoft.com/office/drawing/2010/main">
                <a:solidFill>
                  <a:srgbClr val="FFFFFF"/>
                </a:solidFill>
              </a14:hiddenFill>
            </a:ext>
          </a:extLst>
        </p:spPr>
      </p:pic>
      <p:sp>
        <p:nvSpPr>
          <p:cNvPr id="978947" name="Rectangle 3"/>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78948" name="Text Box 4"/>
          <p:cNvSpPr txBox="1">
            <a:spLocks noChangeAspect="1" noChangeArrowheads="1"/>
          </p:cNvSpPr>
          <p:nvPr/>
        </p:nvSpPr>
        <p:spPr bwMode="auto">
          <a:xfrm rot="16200000">
            <a:off x="7654925" y="3384551"/>
            <a:ext cx="20351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900" b="1">
                <a:solidFill>
                  <a:srgbClr val="000000"/>
                </a:solidFill>
              </a:rPr>
              <a:t>Westbrook Noir 1</a:t>
            </a:r>
          </a:p>
        </p:txBody>
      </p:sp>
      <p:sp>
        <p:nvSpPr>
          <p:cNvPr id="978949" name="AutoShape 5"/>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78950" name="Rectangle 6"/>
          <p:cNvSpPr>
            <a:spLocks noChangeArrowheads="1"/>
          </p:cNvSpPr>
          <p:nvPr/>
        </p:nvSpPr>
        <p:spPr bwMode="auto">
          <a:xfrm rot="-249808">
            <a:off x="3298825" y="3505200"/>
            <a:ext cx="1349375" cy="6191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78951" name="Rectangle 7"/>
          <p:cNvSpPr>
            <a:spLocks noGrp="1" noChangeArrowheads="1"/>
          </p:cNvSpPr>
          <p:nvPr>
            <p:ph type="title"/>
          </p:nvPr>
        </p:nvSpPr>
        <p:spPr/>
        <p:txBody>
          <a:bodyPr/>
          <a:lstStyle/>
          <a:p>
            <a:r>
              <a:rPr lang="en-US" altLang="en-US"/>
              <a:t>ALS 4.2.2 optics</a:t>
            </a:r>
          </a:p>
        </p:txBody>
      </p:sp>
      <p:pic>
        <p:nvPicPr>
          <p:cNvPr id="978952" name="Picture 8" descr="suprbend_w"/>
          <p:cNvPicPr>
            <a:picLocks noChangeAspect="1" noChangeArrowheads="1"/>
          </p:cNvPicPr>
          <p:nvPr/>
        </p:nvPicPr>
        <p:blipFill>
          <a:blip r:embed="rId4" cstate="print">
            <a:extLst>
              <a:ext uri="{28A0092B-C50C-407E-A947-70E740481C1C}">
                <a14:useLocalDpi xmlns:a14="http://schemas.microsoft.com/office/drawing/2010/main" val="0"/>
              </a:ext>
            </a:extLst>
          </a:blip>
          <a:srcRect b="1248"/>
          <a:stretch>
            <a:fillRect/>
          </a:stretch>
        </p:blipFill>
        <p:spPr bwMode="auto">
          <a:xfrm>
            <a:off x="322263" y="1866900"/>
            <a:ext cx="1998662" cy="3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8953" name="Rectangle 9"/>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78954" name="AutoShape 10"/>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grpSp>
        <p:nvGrpSpPr>
          <p:cNvPr id="978955" name="Group 11"/>
          <p:cNvGrpSpPr>
            <a:grpSpLocks/>
          </p:cNvGrpSpPr>
          <p:nvPr/>
        </p:nvGrpSpPr>
        <p:grpSpPr bwMode="auto">
          <a:xfrm>
            <a:off x="6413500" y="2738438"/>
            <a:ext cx="1387475" cy="2276475"/>
            <a:chOff x="2962" y="1779"/>
            <a:chExt cx="874" cy="1434"/>
          </a:xfrm>
        </p:grpSpPr>
        <p:pic>
          <p:nvPicPr>
            <p:cNvPr id="978956" name="Picture 12" descr="xtal_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extLst>
              <a:ext uri="{909E8E84-426E-40DD-AFC4-6F175D3DCCD1}">
                <a14:hiddenFill xmlns:a14="http://schemas.microsoft.com/office/drawing/2010/main">
                  <a:solidFill>
                    <a:srgbClr val="FFFFFF"/>
                  </a:solidFill>
                </a14:hiddenFill>
              </a:ext>
            </a:extLst>
          </p:spPr>
        </p:pic>
        <p:sp>
          <p:nvSpPr>
            <p:cNvPr id="978957" name="Line 13"/>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78958" name="Line 14"/>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78959" name="Line 15"/>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78960" name="Line 16"/>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grpSp>
      <p:sp>
        <p:nvSpPr>
          <p:cNvPr id="978961" name="Text Box 17"/>
          <p:cNvSpPr txBox="1">
            <a:spLocks noChangeAspect="1" noChangeArrowheads="1"/>
          </p:cNvSpPr>
          <p:nvPr/>
        </p:nvSpPr>
        <p:spPr bwMode="auto">
          <a:xfrm>
            <a:off x="650875" y="1400175"/>
            <a:ext cx="1428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eaLnBrk="0" hangingPunct="0"/>
            <a:r>
              <a:rPr lang="en-US" altLang="en-US" sz="2100" b="1">
                <a:solidFill>
                  <a:srgbClr val="000000"/>
                </a:solidFill>
              </a:rPr>
              <a:t>Superbend</a:t>
            </a:r>
          </a:p>
        </p:txBody>
      </p:sp>
      <p:sp>
        <p:nvSpPr>
          <p:cNvPr id="978962" name="Text Box 18"/>
          <p:cNvSpPr txBox="1">
            <a:spLocks noChangeAspect="1" noChangeArrowheads="1"/>
          </p:cNvSpPr>
          <p:nvPr/>
        </p:nvSpPr>
        <p:spPr bwMode="auto">
          <a:xfrm>
            <a:off x="2217738" y="2187575"/>
            <a:ext cx="1063625" cy="83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a:solidFill>
                  <a:srgbClr val="000000"/>
                </a:solidFill>
              </a:rPr>
              <a:t>Plane</a:t>
            </a:r>
          </a:p>
          <a:p>
            <a:pPr algn="ctr" eaLnBrk="0" hangingPunct="0"/>
            <a:r>
              <a:rPr lang="en-US" altLang="en-US" b="1">
                <a:solidFill>
                  <a:srgbClr val="000000"/>
                </a:solidFill>
              </a:rPr>
              <a:t>Parabolic</a:t>
            </a:r>
          </a:p>
          <a:p>
            <a:pPr algn="ctr" eaLnBrk="0" hangingPunct="0"/>
            <a:r>
              <a:rPr lang="en-US" altLang="en-US" b="1">
                <a:solidFill>
                  <a:srgbClr val="000000"/>
                </a:solidFill>
              </a:rPr>
              <a:t>mirror</a:t>
            </a:r>
          </a:p>
        </p:txBody>
      </p:sp>
      <p:sp>
        <p:nvSpPr>
          <p:cNvPr id="978963" name="Text Box 19"/>
          <p:cNvSpPr txBox="1">
            <a:spLocks noChangeAspect="1" noChangeArrowheads="1"/>
          </p:cNvSpPr>
          <p:nvPr/>
        </p:nvSpPr>
        <p:spPr bwMode="auto">
          <a:xfrm>
            <a:off x="3802063" y="1989138"/>
            <a:ext cx="1050925" cy="83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a:solidFill>
                  <a:srgbClr val="000000"/>
                </a:solidFill>
              </a:rPr>
              <a:t>Plane</a:t>
            </a:r>
          </a:p>
          <a:p>
            <a:pPr algn="ctr" eaLnBrk="0" hangingPunct="0"/>
            <a:r>
              <a:rPr lang="en-US" altLang="en-US" b="1">
                <a:solidFill>
                  <a:srgbClr val="000000"/>
                </a:solidFill>
              </a:rPr>
              <a:t>parabolic</a:t>
            </a:r>
          </a:p>
          <a:p>
            <a:pPr algn="ctr" eaLnBrk="0" hangingPunct="0"/>
            <a:r>
              <a:rPr lang="en-US" altLang="en-US" b="1">
                <a:solidFill>
                  <a:srgbClr val="000000"/>
                </a:solidFill>
              </a:rPr>
              <a:t>mirror</a:t>
            </a:r>
          </a:p>
        </p:txBody>
      </p:sp>
      <p:sp>
        <p:nvSpPr>
          <p:cNvPr id="978964" name="Text Box 20"/>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a:solidFill>
                  <a:srgbClr val="000000"/>
                </a:solidFill>
              </a:rPr>
              <a:t>sagital</a:t>
            </a:r>
          </a:p>
          <a:p>
            <a:pPr algn="ctr" eaLnBrk="0" hangingPunct="0"/>
            <a:r>
              <a:rPr lang="en-US" altLang="en-US" b="1">
                <a:solidFill>
                  <a:srgbClr val="000000"/>
                </a:solidFill>
              </a:rPr>
              <a:t>monochromator</a:t>
            </a:r>
          </a:p>
        </p:txBody>
      </p:sp>
      <p:sp>
        <p:nvSpPr>
          <p:cNvPr id="978965" name="Text Box 21"/>
          <p:cNvSpPr txBox="1">
            <a:spLocks noChangeAspect="1" noChangeArrowheads="1"/>
          </p:cNvSpPr>
          <p:nvPr/>
        </p:nvSpPr>
        <p:spPr bwMode="auto">
          <a:xfrm>
            <a:off x="6049963" y="5103813"/>
            <a:ext cx="15732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700" b="1">
                <a:solidFill>
                  <a:srgbClr val="000000"/>
                </a:solidFill>
              </a:rPr>
              <a:t>Protein Crystal</a:t>
            </a:r>
          </a:p>
        </p:txBody>
      </p:sp>
      <p:sp>
        <p:nvSpPr>
          <p:cNvPr id="978966" name="Rectangle 22"/>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78967" name="Rectangle 23"/>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78968" name="AutoShape 24"/>
          <p:cNvSpPr>
            <a:spLocks noChangeArrowheads="1"/>
          </p:cNvSpPr>
          <p:nvPr/>
        </p:nvSpPr>
        <p:spPr bwMode="auto">
          <a:xfrm rot="-5400000">
            <a:off x="2073275" y="3463925"/>
            <a:ext cx="82550" cy="825500"/>
          </a:xfrm>
          <a:prstGeom prst="triangle">
            <a:avLst>
              <a:gd name="adj" fmla="val 50000"/>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78969" name="Rectangle 25"/>
          <p:cNvSpPr>
            <a:spLocks noChangeArrowheads="1"/>
          </p:cNvSpPr>
          <p:nvPr/>
        </p:nvSpPr>
        <p:spPr bwMode="auto">
          <a:xfrm rot="-733861">
            <a:off x="2517775" y="3759200"/>
            <a:ext cx="787400" cy="69850"/>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78970" name="Rectangle 26"/>
          <p:cNvSpPr>
            <a:spLocks noChangeArrowheads="1"/>
          </p:cNvSpPr>
          <p:nvPr/>
        </p:nvSpPr>
        <p:spPr bwMode="auto">
          <a:xfrm rot="-3648441">
            <a:off x="3206750" y="3613150"/>
            <a:ext cx="214313" cy="6826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78971" name="AutoShape 27"/>
          <p:cNvSpPr>
            <a:spLocks noChangeArrowheads="1"/>
          </p:cNvSpPr>
          <p:nvPr/>
        </p:nvSpPr>
        <p:spPr bwMode="auto">
          <a:xfrm rot="-5400000">
            <a:off x="5665787" y="2432051"/>
            <a:ext cx="68263" cy="21129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78972" name="Text Box 28"/>
          <p:cNvSpPr txBox="1">
            <a:spLocks noChangeAspect="1" noChangeArrowheads="1"/>
          </p:cNvSpPr>
          <p:nvPr/>
        </p:nvSpPr>
        <p:spPr bwMode="auto">
          <a:xfrm>
            <a:off x="5081588" y="1947863"/>
            <a:ext cx="804862"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700" b="1">
                <a:solidFill>
                  <a:srgbClr val="000000"/>
                </a:solidFill>
              </a:rPr>
              <a:t>Sample</a:t>
            </a:r>
          </a:p>
          <a:p>
            <a:pPr algn="ctr" eaLnBrk="0" hangingPunct="0"/>
            <a:r>
              <a:rPr lang="en-US" altLang="en-US" sz="1700" b="1">
                <a:solidFill>
                  <a:srgbClr val="000000"/>
                </a:solidFill>
              </a:rPr>
              <a:t>slits</a:t>
            </a:r>
          </a:p>
        </p:txBody>
      </p:sp>
      <p:sp>
        <p:nvSpPr>
          <p:cNvPr id="978973" name="Line 29"/>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78974" name="Line 30"/>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78975" name="Line 31"/>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78976" name="Line 32"/>
          <p:cNvSpPr>
            <a:spLocks noChangeShapeType="1"/>
          </p:cNvSpPr>
          <p:nvPr/>
        </p:nvSpPr>
        <p:spPr bwMode="auto">
          <a:xfrm>
            <a:off x="5562600" y="2514600"/>
            <a:ext cx="112713" cy="200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78977" name="Rectangle 33"/>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78978" name="Rectangle 34"/>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78979" name="Rectangle 35"/>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78980" name="Text Box 36"/>
          <p:cNvSpPr txBox="1">
            <a:spLocks noChangeAspect="1" noChangeArrowheads="1"/>
          </p:cNvSpPr>
          <p:nvPr/>
        </p:nvSpPr>
        <p:spPr bwMode="auto">
          <a:xfrm>
            <a:off x="4068763" y="4129088"/>
            <a:ext cx="12414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a:solidFill>
                  <a:srgbClr val="000000"/>
                </a:solidFill>
              </a:rPr>
              <a:t>divergence</a:t>
            </a:r>
          </a:p>
          <a:p>
            <a:pPr algn="ctr" eaLnBrk="0" hangingPunct="0"/>
            <a:r>
              <a:rPr lang="en-US" altLang="en-US" b="1">
                <a:solidFill>
                  <a:srgbClr val="000000"/>
                </a:solidFill>
              </a:rPr>
              <a:t>slits</a:t>
            </a:r>
          </a:p>
        </p:txBody>
      </p:sp>
      <p:sp>
        <p:nvSpPr>
          <p:cNvPr id="978981" name="Line 37"/>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78982" name="AutoShape 38"/>
          <p:cNvSpPr>
            <a:spLocks noChangeAspect="1" noChangeArrowheads="1"/>
          </p:cNvSpPr>
          <p:nvPr/>
        </p:nvSpPr>
        <p:spPr bwMode="auto">
          <a:xfrm rot="-1977176">
            <a:off x="2505075" y="3354388"/>
            <a:ext cx="2055813"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808000"/>
          </a:solidFill>
          <a:ln w="9525">
            <a:miter lim="800000"/>
            <a:headEnd/>
            <a:tailEnd/>
          </a:ln>
          <a:effectLst/>
          <a:scene3d>
            <a:camera prst="legacyPerspectiveBottom">
              <a:rot lat="20399999" lon="17099998" rev="0"/>
            </a:camera>
            <a:lightRig rig="legacyFlat3" dir="r"/>
          </a:scene3d>
          <a:sp3d extrusionH="2270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Tree>
    <p:extLst>
      <p:ext uri="{BB962C8B-B14F-4D97-AF65-F5344CB8AC3E}">
        <p14:creationId xmlns:p14="http://schemas.microsoft.com/office/powerpoint/2010/main" val="2706591646"/>
      </p:ext>
    </p:extLst>
  </p:cSld>
  <p:clrMapOvr>
    <a:masterClrMapping/>
  </p:clrMapOvr>
  <p:transition spd="slow"/>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rot="20400000">
            <a:off x="3910074" y="3045215"/>
            <a:ext cx="3834006"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Rectangle 18"/>
          <p:cNvSpPr/>
          <p:nvPr/>
        </p:nvSpPr>
        <p:spPr>
          <a:xfrm>
            <a:off x="6505575" y="2641144"/>
            <a:ext cx="292893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18" name="Rectangle 17"/>
          <p:cNvSpPr/>
          <p:nvPr/>
        </p:nvSpPr>
        <p:spPr>
          <a:xfrm rot="21000000">
            <a:off x="6391191" y="1774833"/>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00"/>
                </a:solidFill>
              </a:rPr>
              <a:t>Si</a:t>
            </a:r>
          </a:p>
        </p:txBody>
      </p:sp>
      <p:sp>
        <p:nvSpPr>
          <p:cNvPr id="20" name="TextBox 19"/>
          <p:cNvSpPr txBox="1"/>
          <p:nvPr/>
        </p:nvSpPr>
        <p:spPr>
          <a:xfrm>
            <a:off x="1425677" y="3085515"/>
            <a:ext cx="1101584" cy="369332"/>
          </a:xfrm>
          <a:prstGeom prst="rect">
            <a:avLst/>
          </a:prstGeom>
          <a:noFill/>
        </p:spPr>
        <p:txBody>
          <a:bodyPr wrap="none" rtlCol="0">
            <a:spAutoFit/>
          </a:bodyPr>
          <a:lstStyle/>
          <a:p>
            <a:r>
              <a:rPr lang="el-GR" dirty="0">
                <a:solidFill>
                  <a:srgbClr val="000000"/>
                </a:solidFill>
              </a:rPr>
              <a:t>λ</a:t>
            </a:r>
            <a:r>
              <a:rPr lang="en-US" dirty="0">
                <a:solidFill>
                  <a:srgbClr val="000000"/>
                </a:solidFill>
              </a:rPr>
              <a:t> = 1.1 Å</a:t>
            </a:r>
          </a:p>
        </p:txBody>
      </p:sp>
      <p:sp>
        <p:nvSpPr>
          <p:cNvPr id="21" name="TextBox 20"/>
          <p:cNvSpPr txBox="1"/>
          <p:nvPr/>
        </p:nvSpPr>
        <p:spPr>
          <a:xfrm>
            <a:off x="7831705" y="2800760"/>
            <a:ext cx="1101584" cy="369332"/>
          </a:xfrm>
          <a:prstGeom prst="rect">
            <a:avLst/>
          </a:prstGeom>
          <a:noFill/>
        </p:spPr>
        <p:txBody>
          <a:bodyPr wrap="none" rtlCol="0">
            <a:spAutoFit/>
          </a:bodyPr>
          <a:lstStyle/>
          <a:p>
            <a:r>
              <a:rPr lang="el-GR" dirty="0">
                <a:solidFill>
                  <a:srgbClr val="000000"/>
                </a:solidFill>
              </a:rPr>
              <a:t>λ</a:t>
            </a:r>
            <a:r>
              <a:rPr lang="en-US" dirty="0">
                <a:solidFill>
                  <a:srgbClr val="000000"/>
                </a:solidFill>
              </a:rPr>
              <a:t> = 1.1 Å</a:t>
            </a:r>
          </a:p>
        </p:txBody>
      </p:sp>
      <p:grpSp>
        <p:nvGrpSpPr>
          <p:cNvPr id="23" name="Group 22"/>
          <p:cNvGrpSpPr/>
          <p:nvPr/>
        </p:nvGrpSpPr>
        <p:grpSpPr>
          <a:xfrm rot="21540000">
            <a:off x="2238270" y="3411014"/>
            <a:ext cx="4867631" cy="1289983"/>
            <a:chOff x="2238398" y="3425688"/>
            <a:chExt cx="4867631" cy="1289983"/>
          </a:xfrm>
        </p:grpSpPr>
        <p:grpSp>
          <p:nvGrpSpPr>
            <p:cNvPr id="28" name="Group 27"/>
            <p:cNvGrpSpPr/>
            <p:nvPr/>
          </p:nvGrpSpPr>
          <p:grpSpPr>
            <a:xfrm rot="21060000">
              <a:off x="3935514" y="3425688"/>
              <a:ext cx="3170515" cy="943299"/>
              <a:chOff x="3947419" y="3566167"/>
              <a:chExt cx="3170515" cy="943299"/>
            </a:xfrm>
          </p:grpSpPr>
          <p:sp>
            <p:nvSpPr>
              <p:cNvPr id="37" name="Rectangle 36"/>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00"/>
                    </a:solidFill>
                  </a:rPr>
                  <a:t>Si</a:t>
                </a:r>
              </a:p>
            </p:txBody>
          </p:sp>
          <p:cxnSp>
            <p:nvCxnSpPr>
              <p:cNvPr id="38" name="Straight Arrow Connector 37"/>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747046" y="3566167"/>
                <a:ext cx="1370888" cy="369332"/>
              </a:xfrm>
              <a:prstGeom prst="rect">
                <a:avLst/>
              </a:prstGeom>
              <a:noFill/>
            </p:spPr>
            <p:txBody>
              <a:bodyPr wrap="none" rtlCol="0">
                <a:spAutoFit/>
              </a:bodyPr>
              <a:lstStyle/>
              <a:p>
                <a:r>
                  <a:rPr lang="en-US" dirty="0">
                    <a:solidFill>
                      <a:srgbClr val="000000"/>
                    </a:solidFill>
                  </a:rPr>
                  <a:t>d = 3.135 Å</a:t>
                </a:r>
              </a:p>
            </p:txBody>
          </p:sp>
        </p:grpSp>
        <p:sp>
          <p:nvSpPr>
            <p:cNvPr id="36" name="Rectangle 35"/>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50" name="TextBox 49"/>
          <p:cNvSpPr txBox="1"/>
          <p:nvPr/>
        </p:nvSpPr>
        <p:spPr>
          <a:xfrm>
            <a:off x="822792" y="5448124"/>
            <a:ext cx="5455148" cy="584775"/>
          </a:xfrm>
          <a:prstGeom prst="rect">
            <a:avLst/>
          </a:prstGeom>
          <a:noFill/>
        </p:spPr>
        <p:txBody>
          <a:bodyPr wrap="none" rtlCol="0">
            <a:spAutoFit/>
          </a:bodyPr>
          <a:lstStyle/>
          <a:p>
            <a:r>
              <a:rPr lang="en-US" sz="3200" dirty="0">
                <a:solidFill>
                  <a:srgbClr val="000000"/>
                </a:solidFill>
              </a:rPr>
              <a:t>Double </a:t>
            </a:r>
            <a:r>
              <a:rPr lang="en-US" sz="3200" dirty="0">
                <a:solidFill>
                  <a:srgbClr val="000000"/>
                </a:solidFill>
              </a:rPr>
              <a:t>Crystal </a:t>
            </a:r>
            <a:r>
              <a:rPr lang="en-US" sz="3200" dirty="0" err="1">
                <a:solidFill>
                  <a:srgbClr val="000000"/>
                </a:solidFill>
              </a:rPr>
              <a:t>Monochromator</a:t>
            </a:r>
            <a:endParaRPr lang="en-US" sz="3200" dirty="0">
              <a:solidFill>
                <a:srgbClr val="000000"/>
              </a:solidFill>
            </a:endParaRPr>
          </a:p>
        </p:txBody>
      </p:sp>
    </p:spTree>
    <p:extLst>
      <p:ext uri="{BB962C8B-B14F-4D97-AF65-F5344CB8AC3E}">
        <p14:creationId xmlns:p14="http://schemas.microsoft.com/office/powerpoint/2010/main" val="2797323503"/>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1360000">
            <a:off x="2647372" y="3407062"/>
            <a:ext cx="6532849"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a:solidFill>
                  <a:srgbClr val="000000"/>
                </a:solidFill>
              </a:rPr>
              <a:t>n</a:t>
            </a:r>
            <a:r>
              <a:rPr lang="el-GR" sz="2800" b="1" dirty="0">
                <a:solidFill>
                  <a:srgbClr val="000000"/>
                </a:solidFill>
                <a:cs typeface="Arial" pitchFamily="34" charset="0"/>
              </a:rPr>
              <a:t>λ</a:t>
            </a:r>
            <a:r>
              <a:rPr lang="en-US" sz="2800" b="1" dirty="0">
                <a:solidFill>
                  <a:srgbClr val="000000"/>
                </a:solidFill>
                <a:cs typeface="Arial" pitchFamily="34" charset="0"/>
              </a:rPr>
              <a:t> = 2d sin(</a:t>
            </a:r>
            <a:r>
              <a:rPr lang="el-GR" sz="2800" b="1" dirty="0">
                <a:solidFill>
                  <a:srgbClr val="000000"/>
                </a:solidFill>
                <a:cs typeface="Arial" pitchFamily="34" charset="0"/>
              </a:rPr>
              <a:t>θ</a:t>
            </a:r>
            <a:r>
              <a:rPr lang="en-US" sz="2800" b="1" dirty="0">
                <a:solidFill>
                  <a:srgbClr val="000000"/>
                </a:solidFill>
                <a:cs typeface="Arial" pitchFamily="34" charset="0"/>
              </a:rPr>
              <a:t>)</a:t>
            </a:r>
            <a:endParaRPr lang="el-GR" sz="2800" b="1" dirty="0">
              <a:solidFill>
                <a:srgbClr val="000000"/>
              </a:solidFill>
              <a:cs typeface="Arial" pitchFamily="34" charset="0"/>
            </a:endParaRPr>
          </a:p>
        </p:txBody>
      </p:sp>
      <p:sp>
        <p:nvSpPr>
          <p:cNvPr id="2" name="TextBox 1"/>
          <p:cNvSpPr txBox="1"/>
          <p:nvPr/>
        </p:nvSpPr>
        <p:spPr>
          <a:xfrm>
            <a:off x="1425677" y="3085515"/>
            <a:ext cx="1229824" cy="369332"/>
          </a:xfrm>
          <a:prstGeom prst="rect">
            <a:avLst/>
          </a:prstGeom>
          <a:noFill/>
        </p:spPr>
        <p:txBody>
          <a:bodyPr wrap="none" rtlCol="0">
            <a:spAutoFit/>
          </a:bodyPr>
          <a:lstStyle/>
          <a:p>
            <a:r>
              <a:rPr lang="el-GR" dirty="0">
                <a:solidFill>
                  <a:srgbClr val="000000"/>
                </a:solidFill>
              </a:rPr>
              <a:t>λ</a:t>
            </a:r>
            <a:r>
              <a:rPr lang="en-US" dirty="0">
                <a:solidFill>
                  <a:srgbClr val="000000"/>
                </a:solidFill>
              </a:rPr>
              <a:t> = 1.54 Å</a:t>
            </a:r>
          </a:p>
        </p:txBody>
      </p:sp>
      <p:sp>
        <p:nvSpPr>
          <p:cNvPr id="37" name="TextBox 36"/>
          <p:cNvSpPr txBox="1"/>
          <p:nvPr/>
        </p:nvSpPr>
        <p:spPr>
          <a:xfrm rot="21352348">
            <a:off x="1283408" y="3766939"/>
            <a:ext cx="1117614" cy="369332"/>
          </a:xfrm>
          <a:prstGeom prst="rect">
            <a:avLst/>
          </a:prstGeom>
          <a:noFill/>
        </p:spPr>
        <p:txBody>
          <a:bodyPr wrap="none" rtlCol="0">
            <a:spAutoFit/>
          </a:bodyPr>
          <a:lstStyle/>
          <a:p>
            <a:r>
              <a:rPr lang="el-GR" dirty="0">
                <a:solidFill>
                  <a:srgbClr val="000000"/>
                </a:solidFill>
              </a:rPr>
              <a:t>θ</a:t>
            </a:r>
            <a:r>
              <a:rPr lang="en-US" dirty="0">
                <a:solidFill>
                  <a:srgbClr val="000000"/>
                </a:solidFill>
              </a:rPr>
              <a:t> = 1.84°</a:t>
            </a:r>
          </a:p>
        </p:txBody>
      </p:sp>
      <p:sp>
        <p:nvSpPr>
          <p:cNvPr id="38" name="TextBox 37"/>
          <p:cNvSpPr txBox="1"/>
          <p:nvPr/>
        </p:nvSpPr>
        <p:spPr>
          <a:xfrm rot="21372597">
            <a:off x="6721092" y="2892106"/>
            <a:ext cx="1229824" cy="369332"/>
          </a:xfrm>
          <a:prstGeom prst="rect">
            <a:avLst/>
          </a:prstGeom>
          <a:noFill/>
        </p:spPr>
        <p:txBody>
          <a:bodyPr wrap="none" rtlCol="0">
            <a:spAutoFit/>
          </a:bodyPr>
          <a:lstStyle/>
          <a:p>
            <a:r>
              <a:rPr lang="el-GR" dirty="0">
                <a:solidFill>
                  <a:srgbClr val="000000"/>
                </a:solidFill>
              </a:rPr>
              <a:t>λ</a:t>
            </a:r>
            <a:r>
              <a:rPr lang="en-US" dirty="0">
                <a:solidFill>
                  <a:srgbClr val="000000"/>
                </a:solidFill>
              </a:rPr>
              <a:t> = 1.54 Å</a:t>
            </a:r>
          </a:p>
        </p:txBody>
      </p:sp>
      <p:grpSp>
        <p:nvGrpSpPr>
          <p:cNvPr id="13" name="Group 12"/>
          <p:cNvGrpSpPr/>
          <p:nvPr/>
        </p:nvGrpSpPr>
        <p:grpSpPr>
          <a:xfrm rot="21480000">
            <a:off x="1425677" y="3573105"/>
            <a:ext cx="5536721" cy="943299"/>
            <a:chOff x="1425677" y="3573105"/>
            <a:chExt cx="5536721" cy="943299"/>
          </a:xfrm>
        </p:grpSpPr>
        <p:sp>
          <p:nvSpPr>
            <p:cNvPr id="3" name="Rectangle 2"/>
            <p:cNvSpPr/>
            <p:nvPr/>
          </p:nvSpPr>
          <p:spPr>
            <a:xfrm>
              <a:off x="2654338" y="3602004"/>
              <a:ext cx="2675318" cy="9144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3200" dirty="0">
                  <a:solidFill>
                    <a:srgbClr val="000000"/>
                  </a:solidFill>
                </a:rPr>
                <a:t>Mo/C</a:t>
              </a:r>
            </a:p>
          </p:txBody>
        </p:sp>
        <p:cxnSp>
          <p:nvCxnSpPr>
            <p:cNvPr id="25" name="Straight Arrow Connector 24"/>
            <p:cNvCxnSpPr/>
            <p:nvPr/>
          </p:nvCxnSpPr>
          <p:spPr>
            <a:xfrm rot="5400000">
              <a:off x="5540732" y="3384496"/>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40732" y="375056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40732" y="347601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40732" y="35675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40732" y="3659047"/>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912110" y="3573105"/>
              <a:ext cx="1050288" cy="369332"/>
            </a:xfrm>
            <a:prstGeom prst="rect">
              <a:avLst/>
            </a:prstGeom>
            <a:noFill/>
          </p:spPr>
          <p:txBody>
            <a:bodyPr wrap="none" rtlCol="0">
              <a:spAutoFit/>
            </a:bodyPr>
            <a:lstStyle/>
            <a:p>
              <a:r>
                <a:rPr lang="en-US" dirty="0">
                  <a:solidFill>
                    <a:srgbClr val="000000"/>
                  </a:solidFill>
                </a:rPr>
                <a:t>d = 24 Å</a:t>
              </a:r>
            </a:p>
          </p:txBody>
        </p:sp>
        <p:cxnSp>
          <p:nvCxnSpPr>
            <p:cNvPr id="6" name="Straight Connector 5"/>
            <p:cNvCxnSpPr/>
            <p:nvPr/>
          </p:nvCxnSpPr>
          <p:spPr>
            <a:xfrm flipH="1">
              <a:off x="1425677" y="3595355"/>
              <a:ext cx="15787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9" name="Straight Arrow Connector 48"/>
          <p:cNvCxnSpPr/>
          <p:nvPr/>
        </p:nvCxnSpPr>
        <p:spPr>
          <a:xfrm flipH="1">
            <a:off x="2655820" y="3581268"/>
            <a:ext cx="2651076" cy="92578"/>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2662237" y="3947113"/>
            <a:ext cx="2651760" cy="88814"/>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2655820" y="3672729"/>
            <a:ext cx="2654270" cy="92695"/>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2651501" y="3764190"/>
            <a:ext cx="2661784" cy="92958"/>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2655820" y="3855651"/>
            <a:ext cx="2660658" cy="92919"/>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2925912" y="5448124"/>
            <a:ext cx="3122971" cy="584775"/>
          </a:xfrm>
          <a:prstGeom prst="rect">
            <a:avLst/>
          </a:prstGeom>
          <a:noFill/>
        </p:spPr>
        <p:txBody>
          <a:bodyPr wrap="none" rtlCol="0">
            <a:spAutoFit/>
          </a:bodyPr>
          <a:lstStyle/>
          <a:p>
            <a:r>
              <a:rPr lang="en-US" sz="3200" dirty="0">
                <a:solidFill>
                  <a:srgbClr val="000000"/>
                </a:solidFill>
              </a:rPr>
              <a:t>Multilayer optics</a:t>
            </a:r>
          </a:p>
        </p:txBody>
      </p:sp>
    </p:spTree>
    <p:extLst>
      <p:ext uri="{BB962C8B-B14F-4D97-AF65-F5344CB8AC3E}">
        <p14:creationId xmlns:p14="http://schemas.microsoft.com/office/powerpoint/2010/main" val="340895211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42" name="Picture 2" descr="diff_1231"/>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7416800" y="1355725"/>
            <a:ext cx="901700"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43" name="Rectangle 3"/>
          <p:cNvSpPr>
            <a:spLocks noChangeArrowheads="1"/>
          </p:cNvSpPr>
          <p:nvPr/>
        </p:nvSpPr>
        <p:spPr bwMode="auto">
          <a:xfrm>
            <a:off x="3986213"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83044" name="Text Box 4"/>
          <p:cNvSpPr txBox="1">
            <a:spLocks noChangeAspect="1" noChangeArrowheads="1"/>
          </p:cNvSpPr>
          <p:nvPr/>
        </p:nvSpPr>
        <p:spPr bwMode="auto">
          <a:xfrm rot="16200000">
            <a:off x="7466807" y="3388519"/>
            <a:ext cx="24114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900" b="1">
                <a:solidFill>
                  <a:srgbClr val="000000"/>
                </a:solidFill>
              </a:rPr>
              <a:t>ADSC Quantum 315r</a:t>
            </a:r>
          </a:p>
        </p:txBody>
      </p:sp>
      <p:sp>
        <p:nvSpPr>
          <p:cNvPr id="983045" name="AutoShape 5"/>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83046" name="Rectangle 6"/>
          <p:cNvSpPr>
            <a:spLocks noChangeArrowheads="1"/>
          </p:cNvSpPr>
          <p:nvPr/>
        </p:nvSpPr>
        <p:spPr bwMode="auto">
          <a:xfrm rot="-249808">
            <a:off x="3459163" y="3498850"/>
            <a:ext cx="1187450" cy="6191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83047" name="Rectangle 7"/>
          <p:cNvSpPr>
            <a:spLocks noGrp="1" noChangeArrowheads="1"/>
          </p:cNvSpPr>
          <p:nvPr>
            <p:ph type="title"/>
          </p:nvPr>
        </p:nvSpPr>
        <p:spPr/>
        <p:txBody>
          <a:bodyPr/>
          <a:lstStyle/>
          <a:p>
            <a:r>
              <a:rPr lang="en-US" altLang="en-US"/>
              <a:t>ALS 12.3.1 optics</a:t>
            </a:r>
          </a:p>
        </p:txBody>
      </p:sp>
      <p:pic>
        <p:nvPicPr>
          <p:cNvPr id="983048" name="Picture 8" descr="suprbend_w"/>
          <p:cNvPicPr>
            <a:picLocks noChangeAspect="1" noChangeArrowheads="1"/>
          </p:cNvPicPr>
          <p:nvPr/>
        </p:nvPicPr>
        <p:blipFill>
          <a:blip r:embed="rId4" cstate="print">
            <a:extLst>
              <a:ext uri="{28A0092B-C50C-407E-A947-70E740481C1C}">
                <a14:useLocalDpi xmlns:a14="http://schemas.microsoft.com/office/drawing/2010/main" val="0"/>
              </a:ext>
            </a:extLst>
          </a:blip>
          <a:srcRect b="1248"/>
          <a:stretch>
            <a:fillRect/>
          </a:stretch>
        </p:blipFill>
        <p:spPr bwMode="auto">
          <a:xfrm>
            <a:off x="322263" y="1866900"/>
            <a:ext cx="1998662" cy="3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49" name="AutoShape 9"/>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grpSp>
        <p:nvGrpSpPr>
          <p:cNvPr id="983050" name="Group 10"/>
          <p:cNvGrpSpPr>
            <a:grpSpLocks/>
          </p:cNvGrpSpPr>
          <p:nvPr/>
        </p:nvGrpSpPr>
        <p:grpSpPr bwMode="auto">
          <a:xfrm>
            <a:off x="6413500" y="2738438"/>
            <a:ext cx="1387475" cy="2276475"/>
            <a:chOff x="2962" y="1779"/>
            <a:chExt cx="874" cy="1434"/>
          </a:xfrm>
        </p:grpSpPr>
        <p:pic>
          <p:nvPicPr>
            <p:cNvPr id="983051" name="Picture 11" descr="xtal_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extLst>
              <a:ext uri="{909E8E84-426E-40DD-AFC4-6F175D3DCCD1}">
                <a14:hiddenFill xmlns:a14="http://schemas.microsoft.com/office/drawing/2010/main">
                  <a:solidFill>
                    <a:srgbClr val="FFFFFF"/>
                  </a:solidFill>
                </a14:hiddenFill>
              </a:ext>
            </a:extLst>
          </p:spPr>
        </p:pic>
        <p:sp>
          <p:nvSpPr>
            <p:cNvPr id="983052" name="Line 12"/>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83053" name="Line 13"/>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83054" name="Line 14"/>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83055" name="Line 15"/>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grpSp>
      <p:sp>
        <p:nvSpPr>
          <p:cNvPr id="983056" name="Text Box 16"/>
          <p:cNvSpPr txBox="1">
            <a:spLocks noChangeAspect="1" noChangeArrowheads="1"/>
          </p:cNvSpPr>
          <p:nvPr/>
        </p:nvSpPr>
        <p:spPr bwMode="auto">
          <a:xfrm>
            <a:off x="650875" y="1400175"/>
            <a:ext cx="1428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eaLnBrk="0" hangingPunct="0"/>
            <a:r>
              <a:rPr lang="en-US" altLang="en-US" sz="2100" b="1">
                <a:solidFill>
                  <a:srgbClr val="000000"/>
                </a:solidFill>
              </a:rPr>
              <a:t>Superbend</a:t>
            </a:r>
          </a:p>
        </p:txBody>
      </p:sp>
      <p:sp>
        <p:nvSpPr>
          <p:cNvPr id="983057" name="Text Box 17"/>
          <p:cNvSpPr txBox="1">
            <a:spLocks noChangeAspect="1" noChangeArrowheads="1"/>
          </p:cNvSpPr>
          <p:nvPr/>
        </p:nvSpPr>
        <p:spPr bwMode="auto">
          <a:xfrm>
            <a:off x="2217738" y="2187575"/>
            <a:ext cx="1063625" cy="83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a:solidFill>
                  <a:srgbClr val="000000"/>
                </a:solidFill>
              </a:rPr>
              <a:t>Plane</a:t>
            </a:r>
          </a:p>
          <a:p>
            <a:pPr algn="ctr" eaLnBrk="0" hangingPunct="0"/>
            <a:r>
              <a:rPr lang="en-US" altLang="en-US" b="1">
                <a:solidFill>
                  <a:srgbClr val="000000"/>
                </a:solidFill>
              </a:rPr>
              <a:t>Parabolic</a:t>
            </a:r>
          </a:p>
          <a:p>
            <a:pPr algn="ctr" eaLnBrk="0" hangingPunct="0"/>
            <a:r>
              <a:rPr lang="en-US" altLang="en-US" b="1">
                <a:solidFill>
                  <a:srgbClr val="000000"/>
                </a:solidFill>
              </a:rPr>
              <a:t>mirror</a:t>
            </a:r>
          </a:p>
        </p:txBody>
      </p:sp>
      <p:sp>
        <p:nvSpPr>
          <p:cNvPr id="983058" name="Text Box 18"/>
          <p:cNvSpPr txBox="1">
            <a:spLocks noChangeAspect="1" noChangeArrowheads="1"/>
          </p:cNvSpPr>
          <p:nvPr/>
        </p:nvSpPr>
        <p:spPr bwMode="auto">
          <a:xfrm>
            <a:off x="3771900" y="2203450"/>
            <a:ext cx="1025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a:solidFill>
                  <a:srgbClr val="000000"/>
                </a:solidFill>
              </a:rPr>
              <a:t>Torroidal</a:t>
            </a:r>
          </a:p>
          <a:p>
            <a:pPr algn="ctr" eaLnBrk="0" hangingPunct="0"/>
            <a:r>
              <a:rPr lang="en-US" altLang="en-US" b="1">
                <a:solidFill>
                  <a:srgbClr val="000000"/>
                </a:solidFill>
              </a:rPr>
              <a:t>mirror</a:t>
            </a:r>
          </a:p>
        </p:txBody>
      </p:sp>
      <p:sp>
        <p:nvSpPr>
          <p:cNvPr id="983059" name="Text Box 19"/>
          <p:cNvSpPr txBox="1">
            <a:spLocks noChangeAspect="1" noChangeArrowheads="1"/>
          </p:cNvSpPr>
          <p:nvPr/>
        </p:nvSpPr>
        <p:spPr bwMode="auto">
          <a:xfrm>
            <a:off x="2605088"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a:solidFill>
                  <a:srgbClr val="000000"/>
                </a:solidFill>
              </a:rPr>
              <a:t>Si(111)</a:t>
            </a:r>
          </a:p>
          <a:p>
            <a:pPr algn="ctr" eaLnBrk="0" hangingPunct="0"/>
            <a:r>
              <a:rPr lang="en-US" altLang="en-US" b="1">
                <a:solidFill>
                  <a:srgbClr val="000000"/>
                </a:solidFill>
              </a:rPr>
              <a:t>monochromator</a:t>
            </a:r>
          </a:p>
        </p:txBody>
      </p:sp>
      <p:sp>
        <p:nvSpPr>
          <p:cNvPr id="983060" name="Text Box 20"/>
          <p:cNvSpPr txBox="1">
            <a:spLocks noChangeAspect="1" noChangeArrowheads="1"/>
          </p:cNvSpPr>
          <p:nvPr/>
        </p:nvSpPr>
        <p:spPr bwMode="auto">
          <a:xfrm>
            <a:off x="6049963" y="5103813"/>
            <a:ext cx="15732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700" b="1">
                <a:solidFill>
                  <a:srgbClr val="000000"/>
                </a:solidFill>
              </a:rPr>
              <a:t>Protein Crystal</a:t>
            </a:r>
          </a:p>
        </p:txBody>
      </p:sp>
      <p:sp>
        <p:nvSpPr>
          <p:cNvPr id="983061" name="Rectangle 21"/>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83062" name="Rectangle 22"/>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83063" name="Rectangle 23"/>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83064" name="Rectangle 24"/>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83065" name="Line 25"/>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83066" name="Line 26"/>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83067" name="AutoShape 27"/>
          <p:cNvSpPr>
            <a:spLocks noChangeArrowheads="1"/>
          </p:cNvSpPr>
          <p:nvPr/>
        </p:nvSpPr>
        <p:spPr bwMode="auto">
          <a:xfrm rot="-5400000">
            <a:off x="2073275" y="3463925"/>
            <a:ext cx="82550" cy="825500"/>
          </a:xfrm>
          <a:prstGeom prst="triangle">
            <a:avLst>
              <a:gd name="adj" fmla="val 50000"/>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83068" name="Rectangle 28"/>
          <p:cNvSpPr>
            <a:spLocks noChangeArrowheads="1"/>
          </p:cNvSpPr>
          <p:nvPr/>
        </p:nvSpPr>
        <p:spPr bwMode="auto">
          <a:xfrm rot="-733861">
            <a:off x="2513013" y="3741738"/>
            <a:ext cx="938212" cy="69850"/>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83069" name="Rectangle 29"/>
          <p:cNvSpPr>
            <a:spLocks noChangeArrowheads="1"/>
          </p:cNvSpPr>
          <p:nvPr/>
        </p:nvSpPr>
        <p:spPr bwMode="auto">
          <a:xfrm rot="-3648441">
            <a:off x="3363912" y="3613151"/>
            <a:ext cx="214313" cy="68262"/>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83070" name="AutoShape 30"/>
          <p:cNvSpPr>
            <a:spLocks noChangeArrowheads="1"/>
          </p:cNvSpPr>
          <p:nvPr/>
        </p:nvSpPr>
        <p:spPr bwMode="auto">
          <a:xfrm rot="-5400000">
            <a:off x="5665787" y="2432051"/>
            <a:ext cx="68263" cy="21129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83071" name="Text Box 31"/>
          <p:cNvSpPr txBox="1">
            <a:spLocks noChangeAspect="1" noChangeArrowheads="1"/>
          </p:cNvSpPr>
          <p:nvPr/>
        </p:nvSpPr>
        <p:spPr bwMode="auto">
          <a:xfrm>
            <a:off x="5080000" y="1947863"/>
            <a:ext cx="803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700" b="1">
                <a:solidFill>
                  <a:srgbClr val="000000"/>
                </a:solidFill>
              </a:rPr>
              <a:t>pinhole</a:t>
            </a:r>
          </a:p>
        </p:txBody>
      </p:sp>
      <p:sp>
        <p:nvSpPr>
          <p:cNvPr id="983072" name="Text Box 32"/>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700" b="1">
                <a:solidFill>
                  <a:srgbClr val="000000"/>
                </a:solidFill>
              </a:rPr>
              <a:t>Scatter</a:t>
            </a:r>
          </a:p>
          <a:p>
            <a:pPr algn="ctr" eaLnBrk="0" hangingPunct="0"/>
            <a:r>
              <a:rPr lang="en-US" altLang="en-US" sz="1700" b="1">
                <a:solidFill>
                  <a:srgbClr val="000000"/>
                </a:solidFill>
              </a:rPr>
              <a:t>guard</a:t>
            </a:r>
          </a:p>
        </p:txBody>
      </p:sp>
      <p:sp>
        <p:nvSpPr>
          <p:cNvPr id="983073" name="Line 33"/>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83074" name="Line 34"/>
          <p:cNvSpPr>
            <a:spLocks noChangeShapeType="1"/>
          </p:cNvSpPr>
          <p:nvPr/>
        </p:nvSpPr>
        <p:spPr bwMode="auto">
          <a:xfrm flipH="1" flipV="1">
            <a:off x="3495675"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83075" name="Line 35"/>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83076" name="Line 36"/>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83077" name="Line 37"/>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83078" name="Rectangle 38"/>
          <p:cNvSpPr>
            <a:spLocks noChangeArrowheads="1"/>
          </p:cNvSpPr>
          <p:nvPr/>
        </p:nvSpPr>
        <p:spPr bwMode="auto">
          <a:xfrm>
            <a:off x="4119563"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83079" name="Rectangle 39"/>
          <p:cNvSpPr>
            <a:spLocks noChangeArrowheads="1"/>
          </p:cNvSpPr>
          <p:nvPr/>
        </p:nvSpPr>
        <p:spPr bwMode="auto">
          <a:xfrm>
            <a:off x="4114800"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83080" name="Rectangle 40"/>
          <p:cNvSpPr>
            <a:spLocks noChangeArrowheads="1"/>
          </p:cNvSpPr>
          <p:nvPr/>
        </p:nvSpPr>
        <p:spPr bwMode="auto">
          <a:xfrm>
            <a:off x="4252913"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83081" name="Text Box 41"/>
          <p:cNvSpPr txBox="1">
            <a:spLocks noChangeAspect="1" noChangeArrowheads="1"/>
          </p:cNvSpPr>
          <p:nvPr/>
        </p:nvSpPr>
        <p:spPr bwMode="auto">
          <a:xfrm>
            <a:off x="4349750" y="4129088"/>
            <a:ext cx="12414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a:solidFill>
                  <a:srgbClr val="000000"/>
                </a:solidFill>
              </a:rPr>
              <a:t>divergence</a:t>
            </a:r>
          </a:p>
          <a:p>
            <a:pPr algn="ctr" eaLnBrk="0" hangingPunct="0"/>
            <a:r>
              <a:rPr lang="en-US" altLang="en-US" b="1">
                <a:solidFill>
                  <a:srgbClr val="000000"/>
                </a:solidFill>
              </a:rPr>
              <a:t>slits</a:t>
            </a:r>
          </a:p>
        </p:txBody>
      </p:sp>
      <p:sp>
        <p:nvSpPr>
          <p:cNvPr id="983082" name="Line 42"/>
          <p:cNvSpPr>
            <a:spLocks noChangeShapeType="1"/>
          </p:cNvSpPr>
          <p:nvPr/>
        </p:nvSpPr>
        <p:spPr bwMode="auto">
          <a:xfrm>
            <a:off x="4276725"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grpSp>
        <p:nvGrpSpPr>
          <p:cNvPr id="983083" name="Group 43"/>
          <p:cNvGrpSpPr>
            <a:grpSpLocks/>
          </p:cNvGrpSpPr>
          <p:nvPr/>
        </p:nvGrpSpPr>
        <p:grpSpPr bwMode="auto">
          <a:xfrm>
            <a:off x="2914650" y="3262313"/>
            <a:ext cx="1079500" cy="704850"/>
            <a:chOff x="1836" y="2055"/>
            <a:chExt cx="680" cy="444"/>
          </a:xfrm>
        </p:grpSpPr>
        <p:sp>
          <p:nvSpPr>
            <p:cNvPr id="983084" name="Rectangle 44"/>
            <p:cNvSpPr>
              <a:spLocks noChangeAspect="1" noChangeArrowheads="1"/>
            </p:cNvSpPr>
            <p:nvPr/>
          </p:nvSpPr>
          <p:spPr bwMode="auto">
            <a:xfrm rot="360000">
              <a:off x="2040" y="2316"/>
              <a:ext cx="206" cy="90"/>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83085" name="Rectangle 45"/>
            <p:cNvSpPr>
              <a:spLocks noChangeAspect="1" noChangeArrowheads="1"/>
            </p:cNvSpPr>
            <p:nvPr/>
          </p:nvSpPr>
          <p:spPr bwMode="auto">
            <a:xfrm rot="360000">
              <a:off x="2084" y="2103"/>
              <a:ext cx="206" cy="90"/>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83086" name="Rectangle 46"/>
            <p:cNvSpPr>
              <a:spLocks noChangeAspect="1" noChangeArrowheads="1"/>
            </p:cNvSpPr>
            <p:nvPr/>
          </p:nvSpPr>
          <p:spPr bwMode="auto">
            <a:xfrm rot="360000">
              <a:off x="1836" y="2409"/>
              <a:ext cx="206" cy="90"/>
            </a:xfrm>
            <a:prstGeom prst="rect">
              <a:avLst/>
            </a:prstGeom>
            <a:solidFill>
              <a:schemeClr val="bg2"/>
            </a:solidFill>
            <a:ln w="9525">
              <a:miter lim="800000"/>
              <a:headEnd/>
              <a:tailEnd/>
            </a:ln>
            <a:effectLst/>
            <a:scene3d>
              <a:camera prst="legacyPerspectiveFront">
                <a:rot lat="17699998" lon="1200000" rev="0"/>
              </a:camera>
              <a:lightRig rig="legacyFlat4" dir="b"/>
            </a:scene3d>
            <a:sp3d extrusionH="111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83087" name="Rectangle 47"/>
            <p:cNvSpPr>
              <a:spLocks noChangeAspect="1" noChangeArrowheads="1"/>
            </p:cNvSpPr>
            <p:nvPr/>
          </p:nvSpPr>
          <p:spPr bwMode="auto">
            <a:xfrm rot="360000">
              <a:off x="2310" y="2055"/>
              <a:ext cx="206" cy="90"/>
            </a:xfrm>
            <a:prstGeom prst="rect">
              <a:avLst/>
            </a:prstGeom>
            <a:solidFill>
              <a:schemeClr val="bg2"/>
            </a:solidFill>
            <a:ln w="9525">
              <a:miter lim="800000"/>
              <a:headEnd/>
              <a:tailEnd/>
            </a:ln>
            <a:effectLst/>
            <a:scene3d>
              <a:camera prst="legacyPerspectiveFront">
                <a:rot lat="17699998" lon="1200000" rev="0"/>
              </a:camera>
              <a:lightRig rig="legacyFlat4" dir="b"/>
            </a:scene3d>
            <a:sp3d extrusionH="111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grpSp>
      <p:sp>
        <p:nvSpPr>
          <p:cNvPr id="983088" name="Text Box 48"/>
          <p:cNvSpPr txBox="1">
            <a:spLocks noChangeArrowheads="1"/>
          </p:cNvSpPr>
          <p:nvPr/>
        </p:nvSpPr>
        <p:spPr bwMode="auto">
          <a:xfrm>
            <a:off x="1200150" y="5811838"/>
            <a:ext cx="34623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prstClr val="black"/>
                </a:solidFill>
              </a:rPr>
              <a:t>2 x 10</a:t>
            </a:r>
            <a:r>
              <a:rPr lang="en-US" altLang="en-US" b="1" baseline="50000">
                <a:solidFill>
                  <a:prstClr val="black"/>
                </a:solidFill>
              </a:rPr>
              <a:t>7</a:t>
            </a:r>
            <a:r>
              <a:rPr lang="en-US" altLang="en-US" b="1">
                <a:solidFill>
                  <a:prstClr val="black"/>
                </a:solidFill>
              </a:rPr>
              <a:t> ph/s/</a:t>
            </a:r>
            <a:r>
              <a:rPr lang="el-GR" altLang="en-US" b="1">
                <a:solidFill>
                  <a:prstClr val="black"/>
                </a:solidFill>
                <a:cs typeface="Arial" charset="0"/>
              </a:rPr>
              <a:t>μ</a:t>
            </a:r>
            <a:r>
              <a:rPr lang="en-US" altLang="en-US" b="1">
                <a:solidFill>
                  <a:prstClr val="black"/>
                </a:solidFill>
                <a:cs typeface="Arial" charset="0"/>
              </a:rPr>
              <a:t>m</a:t>
            </a:r>
            <a:r>
              <a:rPr lang="en-US" altLang="en-US" b="1" baseline="30000">
                <a:solidFill>
                  <a:prstClr val="black"/>
                </a:solidFill>
                <a:cs typeface="Arial" charset="0"/>
              </a:rPr>
              <a:t>2</a:t>
            </a:r>
            <a:r>
              <a:rPr lang="en-US" altLang="en-US" b="1">
                <a:solidFill>
                  <a:prstClr val="black"/>
                </a:solidFill>
                <a:cs typeface="Arial" charset="0"/>
              </a:rPr>
              <a:t> ≈  3000 s/xtal </a:t>
            </a:r>
            <a:endParaRPr lang="el-GR" altLang="en-US" b="1">
              <a:solidFill>
                <a:prstClr val="black"/>
              </a:solidFill>
              <a:cs typeface="Arial" charset="0"/>
            </a:endParaRPr>
          </a:p>
        </p:txBody>
      </p:sp>
    </p:spTree>
    <p:extLst>
      <p:ext uri="{BB962C8B-B14F-4D97-AF65-F5344CB8AC3E}">
        <p14:creationId xmlns:p14="http://schemas.microsoft.com/office/powerpoint/2010/main" val="459480312"/>
      </p:ext>
    </p:extLst>
  </p:cSld>
  <p:clrMapOvr>
    <a:masterClrMapping/>
  </p:clrMapOvr>
  <p:transition spd="slow"/>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5090" name="Picture 2" descr="diff_1231"/>
          <p:cNvPicPr>
            <a:picLocks noChangeAspect="1" noChangeArrowheads="1"/>
          </p:cNvPicPr>
          <p:nvPr/>
        </p:nvPicPr>
        <p:blipFill>
          <a:blip r:embed="rId3">
            <a:lum bright="-20000" contrast="60000"/>
            <a:extLst>
              <a:ext uri="{28A0092B-C50C-407E-A947-70E740481C1C}">
                <a14:useLocalDpi xmlns:a14="http://schemas.microsoft.com/office/drawing/2010/main" val="0"/>
              </a:ext>
            </a:extLst>
          </a:blip>
          <a:srcRect/>
          <a:stretch>
            <a:fillRect/>
          </a:stretch>
        </p:blipFill>
        <p:spPr bwMode="auto">
          <a:xfrm>
            <a:off x="7416800" y="1355725"/>
            <a:ext cx="901700"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5091" name="Text Box 3"/>
          <p:cNvSpPr txBox="1">
            <a:spLocks noChangeAspect="1" noChangeArrowheads="1"/>
          </p:cNvSpPr>
          <p:nvPr/>
        </p:nvSpPr>
        <p:spPr bwMode="auto">
          <a:xfrm rot="16200000">
            <a:off x="7466807" y="3388519"/>
            <a:ext cx="24114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900" b="1">
                <a:solidFill>
                  <a:srgbClr val="000000"/>
                </a:solidFill>
              </a:rPr>
              <a:t>ADSC Quantum 315r</a:t>
            </a:r>
          </a:p>
        </p:txBody>
      </p:sp>
      <p:sp>
        <p:nvSpPr>
          <p:cNvPr id="985092" name="AutoShape 4"/>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85093" name="Rectangle 5"/>
          <p:cNvSpPr>
            <a:spLocks noGrp="1" noChangeArrowheads="1"/>
          </p:cNvSpPr>
          <p:nvPr>
            <p:ph type="title"/>
          </p:nvPr>
        </p:nvSpPr>
        <p:spPr/>
        <p:txBody>
          <a:bodyPr/>
          <a:lstStyle/>
          <a:p>
            <a:r>
              <a:rPr lang="en-US" altLang="en-US"/>
              <a:t>ALS 12.3.1 optics</a:t>
            </a:r>
          </a:p>
        </p:txBody>
      </p:sp>
      <p:pic>
        <p:nvPicPr>
          <p:cNvPr id="985094" name="Picture 6" descr="suprbend_w"/>
          <p:cNvPicPr>
            <a:picLocks noChangeAspect="1" noChangeArrowheads="1"/>
          </p:cNvPicPr>
          <p:nvPr/>
        </p:nvPicPr>
        <p:blipFill>
          <a:blip r:embed="rId4" cstate="print">
            <a:extLst>
              <a:ext uri="{28A0092B-C50C-407E-A947-70E740481C1C}">
                <a14:useLocalDpi xmlns:a14="http://schemas.microsoft.com/office/drawing/2010/main" val="0"/>
              </a:ext>
            </a:extLst>
          </a:blip>
          <a:srcRect b="1248"/>
          <a:stretch>
            <a:fillRect/>
          </a:stretch>
        </p:blipFill>
        <p:spPr bwMode="auto">
          <a:xfrm>
            <a:off x="322263" y="1866900"/>
            <a:ext cx="1998662" cy="3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5095" name="AutoShape 7"/>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grpSp>
        <p:nvGrpSpPr>
          <p:cNvPr id="985096" name="Group 8"/>
          <p:cNvGrpSpPr>
            <a:grpSpLocks/>
          </p:cNvGrpSpPr>
          <p:nvPr/>
        </p:nvGrpSpPr>
        <p:grpSpPr bwMode="auto">
          <a:xfrm>
            <a:off x="6413500" y="2738438"/>
            <a:ext cx="1387475" cy="2276475"/>
            <a:chOff x="2962" y="1779"/>
            <a:chExt cx="874" cy="1434"/>
          </a:xfrm>
        </p:grpSpPr>
        <p:pic>
          <p:nvPicPr>
            <p:cNvPr id="985097" name="Picture 9" descr="xtal_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extLst>
              <a:ext uri="{909E8E84-426E-40DD-AFC4-6F175D3DCCD1}">
                <a14:hiddenFill xmlns:a14="http://schemas.microsoft.com/office/drawing/2010/main">
                  <a:solidFill>
                    <a:srgbClr val="FFFFFF"/>
                  </a:solidFill>
                </a14:hiddenFill>
              </a:ext>
            </a:extLst>
          </p:spPr>
        </p:pic>
        <p:sp>
          <p:nvSpPr>
            <p:cNvPr id="985098" name="Line 10"/>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85099" name="Line 11"/>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85100" name="Line 12"/>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85101" name="Line 13"/>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grpSp>
      <p:sp>
        <p:nvSpPr>
          <p:cNvPr id="985102" name="Text Box 14"/>
          <p:cNvSpPr txBox="1">
            <a:spLocks noChangeAspect="1" noChangeArrowheads="1"/>
          </p:cNvSpPr>
          <p:nvPr/>
        </p:nvSpPr>
        <p:spPr bwMode="auto">
          <a:xfrm>
            <a:off x="650875" y="1400175"/>
            <a:ext cx="1428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eaLnBrk="0" hangingPunct="0"/>
            <a:r>
              <a:rPr lang="en-US" altLang="en-US" sz="2100" b="1">
                <a:solidFill>
                  <a:srgbClr val="000000"/>
                </a:solidFill>
              </a:rPr>
              <a:t>Superbend</a:t>
            </a:r>
          </a:p>
        </p:txBody>
      </p:sp>
      <p:sp>
        <p:nvSpPr>
          <p:cNvPr id="985103" name="Text Box 15"/>
          <p:cNvSpPr txBox="1">
            <a:spLocks noChangeAspect="1" noChangeArrowheads="1"/>
          </p:cNvSpPr>
          <p:nvPr/>
        </p:nvSpPr>
        <p:spPr bwMode="auto">
          <a:xfrm>
            <a:off x="2217738" y="2187575"/>
            <a:ext cx="1063625" cy="83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a:solidFill>
                  <a:srgbClr val="000000"/>
                </a:solidFill>
              </a:rPr>
              <a:t>Plane</a:t>
            </a:r>
          </a:p>
          <a:p>
            <a:pPr algn="ctr" eaLnBrk="0" hangingPunct="0"/>
            <a:r>
              <a:rPr lang="en-US" altLang="en-US" b="1">
                <a:solidFill>
                  <a:srgbClr val="000000"/>
                </a:solidFill>
              </a:rPr>
              <a:t>Parabolic</a:t>
            </a:r>
          </a:p>
          <a:p>
            <a:pPr algn="ctr" eaLnBrk="0" hangingPunct="0"/>
            <a:r>
              <a:rPr lang="en-US" altLang="en-US" b="1">
                <a:solidFill>
                  <a:srgbClr val="000000"/>
                </a:solidFill>
              </a:rPr>
              <a:t>mirror</a:t>
            </a:r>
          </a:p>
        </p:txBody>
      </p:sp>
      <p:sp>
        <p:nvSpPr>
          <p:cNvPr id="985104" name="Text Box 16"/>
          <p:cNvSpPr txBox="1">
            <a:spLocks noChangeAspect="1" noChangeArrowheads="1"/>
          </p:cNvSpPr>
          <p:nvPr/>
        </p:nvSpPr>
        <p:spPr bwMode="auto">
          <a:xfrm>
            <a:off x="3771900" y="2203450"/>
            <a:ext cx="1025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a:solidFill>
                  <a:srgbClr val="000000"/>
                </a:solidFill>
              </a:rPr>
              <a:t>Torroidal</a:t>
            </a:r>
          </a:p>
          <a:p>
            <a:pPr algn="ctr" eaLnBrk="0" hangingPunct="0"/>
            <a:r>
              <a:rPr lang="en-US" altLang="en-US" b="1">
                <a:solidFill>
                  <a:srgbClr val="000000"/>
                </a:solidFill>
              </a:rPr>
              <a:t>mirror</a:t>
            </a:r>
          </a:p>
        </p:txBody>
      </p:sp>
      <p:sp>
        <p:nvSpPr>
          <p:cNvPr id="985105" name="Text Box 17"/>
          <p:cNvSpPr txBox="1">
            <a:spLocks noChangeAspect="1" noChangeArrowheads="1"/>
          </p:cNvSpPr>
          <p:nvPr/>
        </p:nvSpPr>
        <p:spPr bwMode="auto">
          <a:xfrm>
            <a:off x="2605088"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a:solidFill>
                  <a:srgbClr val="000000"/>
                </a:solidFill>
              </a:rPr>
              <a:t>1% ML</a:t>
            </a:r>
          </a:p>
          <a:p>
            <a:pPr algn="ctr" eaLnBrk="0" hangingPunct="0"/>
            <a:r>
              <a:rPr lang="en-US" altLang="en-US" b="1">
                <a:solidFill>
                  <a:srgbClr val="000000"/>
                </a:solidFill>
              </a:rPr>
              <a:t>monochromator</a:t>
            </a:r>
          </a:p>
        </p:txBody>
      </p:sp>
      <p:sp>
        <p:nvSpPr>
          <p:cNvPr id="985106" name="Text Box 18"/>
          <p:cNvSpPr txBox="1">
            <a:spLocks noChangeAspect="1" noChangeArrowheads="1"/>
          </p:cNvSpPr>
          <p:nvPr/>
        </p:nvSpPr>
        <p:spPr bwMode="auto">
          <a:xfrm>
            <a:off x="6049963" y="5103813"/>
            <a:ext cx="15732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700" b="1">
                <a:solidFill>
                  <a:srgbClr val="000000"/>
                </a:solidFill>
              </a:rPr>
              <a:t>Protein Crystal</a:t>
            </a:r>
          </a:p>
        </p:txBody>
      </p:sp>
      <p:sp>
        <p:nvSpPr>
          <p:cNvPr id="985107" name="Rectangle 19"/>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85108" name="Rectangle 20"/>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85109" name="Rectangle 21"/>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85110" name="Rectangle 22"/>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85111" name="Line 23"/>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85112" name="Line 24"/>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85113" name="AutoShape 25"/>
          <p:cNvSpPr>
            <a:spLocks noChangeArrowheads="1"/>
          </p:cNvSpPr>
          <p:nvPr/>
        </p:nvSpPr>
        <p:spPr bwMode="auto">
          <a:xfrm rot="-5400000">
            <a:off x="2073275" y="3463925"/>
            <a:ext cx="82550" cy="825500"/>
          </a:xfrm>
          <a:prstGeom prst="triangle">
            <a:avLst>
              <a:gd name="adj" fmla="val 50000"/>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85114" name="AutoShape 26"/>
          <p:cNvSpPr>
            <a:spLocks noChangeArrowheads="1"/>
          </p:cNvSpPr>
          <p:nvPr/>
        </p:nvSpPr>
        <p:spPr bwMode="auto">
          <a:xfrm rot="-5400000">
            <a:off x="5665787" y="2432051"/>
            <a:ext cx="68263" cy="21129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85115" name="Text Box 27"/>
          <p:cNvSpPr txBox="1">
            <a:spLocks noChangeAspect="1" noChangeArrowheads="1"/>
          </p:cNvSpPr>
          <p:nvPr/>
        </p:nvSpPr>
        <p:spPr bwMode="auto">
          <a:xfrm>
            <a:off x="5080000" y="1947863"/>
            <a:ext cx="803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700" b="1">
                <a:solidFill>
                  <a:srgbClr val="000000"/>
                </a:solidFill>
              </a:rPr>
              <a:t>pinhole</a:t>
            </a:r>
          </a:p>
        </p:txBody>
      </p:sp>
      <p:sp>
        <p:nvSpPr>
          <p:cNvPr id="985116" name="Text Box 28"/>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700" b="1">
                <a:solidFill>
                  <a:srgbClr val="000000"/>
                </a:solidFill>
              </a:rPr>
              <a:t>Scatter</a:t>
            </a:r>
          </a:p>
          <a:p>
            <a:pPr algn="ctr" eaLnBrk="0" hangingPunct="0"/>
            <a:r>
              <a:rPr lang="en-US" altLang="en-US" sz="1700" b="1">
                <a:solidFill>
                  <a:srgbClr val="000000"/>
                </a:solidFill>
              </a:rPr>
              <a:t>guard</a:t>
            </a:r>
          </a:p>
        </p:txBody>
      </p:sp>
      <p:sp>
        <p:nvSpPr>
          <p:cNvPr id="985117" name="Line 29"/>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85118" name="Line 30"/>
          <p:cNvSpPr>
            <a:spLocks noChangeShapeType="1"/>
          </p:cNvSpPr>
          <p:nvPr/>
        </p:nvSpPr>
        <p:spPr bwMode="auto">
          <a:xfrm flipH="1" flipV="1">
            <a:off x="3495675"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85119" name="Line 31"/>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85120" name="Line 32"/>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85121" name="Line 33"/>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85122" name="Rectangle 34"/>
          <p:cNvSpPr>
            <a:spLocks noChangeAspect="1" noChangeArrowheads="1"/>
          </p:cNvSpPr>
          <p:nvPr/>
        </p:nvSpPr>
        <p:spPr bwMode="auto">
          <a:xfrm rot="1651711">
            <a:off x="3192463" y="3648075"/>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85123" name="Rectangle 35"/>
          <p:cNvSpPr>
            <a:spLocks noChangeArrowheads="1"/>
          </p:cNvSpPr>
          <p:nvPr/>
        </p:nvSpPr>
        <p:spPr bwMode="auto">
          <a:xfrm>
            <a:off x="3986213"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85124" name="Rectangle 36"/>
          <p:cNvSpPr>
            <a:spLocks noChangeArrowheads="1"/>
          </p:cNvSpPr>
          <p:nvPr/>
        </p:nvSpPr>
        <p:spPr bwMode="auto">
          <a:xfrm>
            <a:off x="4119563"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85125" name="Rectangle 37"/>
          <p:cNvSpPr>
            <a:spLocks noChangeArrowheads="1"/>
          </p:cNvSpPr>
          <p:nvPr/>
        </p:nvSpPr>
        <p:spPr bwMode="auto">
          <a:xfrm>
            <a:off x="4114800"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85126" name="Text Box 38"/>
          <p:cNvSpPr txBox="1">
            <a:spLocks noChangeAspect="1" noChangeArrowheads="1"/>
          </p:cNvSpPr>
          <p:nvPr/>
        </p:nvSpPr>
        <p:spPr bwMode="auto">
          <a:xfrm>
            <a:off x="4349750" y="4129088"/>
            <a:ext cx="12414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a:solidFill>
                  <a:srgbClr val="000000"/>
                </a:solidFill>
              </a:rPr>
              <a:t>divergence</a:t>
            </a:r>
          </a:p>
          <a:p>
            <a:pPr algn="ctr" eaLnBrk="0" hangingPunct="0"/>
            <a:r>
              <a:rPr lang="en-US" altLang="en-US" b="1">
                <a:solidFill>
                  <a:srgbClr val="000000"/>
                </a:solidFill>
              </a:rPr>
              <a:t>slits</a:t>
            </a:r>
          </a:p>
        </p:txBody>
      </p:sp>
      <p:sp>
        <p:nvSpPr>
          <p:cNvPr id="985127" name="Line 39"/>
          <p:cNvSpPr>
            <a:spLocks noChangeShapeType="1"/>
          </p:cNvSpPr>
          <p:nvPr/>
        </p:nvSpPr>
        <p:spPr bwMode="auto">
          <a:xfrm>
            <a:off x="4276725"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85128" name="Rectangle 40"/>
          <p:cNvSpPr>
            <a:spLocks noChangeAspect="1" noChangeArrowheads="1"/>
          </p:cNvSpPr>
          <p:nvPr/>
        </p:nvSpPr>
        <p:spPr bwMode="auto">
          <a:xfrm rot="1651711">
            <a:off x="2836863" y="3665538"/>
            <a:ext cx="327025" cy="142875"/>
          </a:xfrm>
          <a:prstGeom prst="rect">
            <a:avLst/>
          </a:prstGeom>
          <a:solidFill>
            <a:schemeClr val="bg2"/>
          </a:solidFill>
          <a:ln w="9525">
            <a:miter lim="800000"/>
            <a:headEnd/>
            <a:tailEnd/>
          </a:ln>
          <a:effectLst/>
          <a:scene3d>
            <a:camera prst="legacyPerspectiveFront">
              <a:rot lat="17699998" lon="1200000" rev="0"/>
            </a:camera>
            <a:lightRig rig="legacyFlat4" dir="b"/>
          </a:scene3d>
          <a:sp3d extrusionH="111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85129" name="Rectangle 41"/>
          <p:cNvSpPr>
            <a:spLocks noChangeArrowheads="1"/>
          </p:cNvSpPr>
          <p:nvPr/>
        </p:nvSpPr>
        <p:spPr bwMode="auto">
          <a:xfrm rot="-249808">
            <a:off x="3813175" y="3484563"/>
            <a:ext cx="831850" cy="61912"/>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85130" name="Rectangle 42"/>
          <p:cNvSpPr>
            <a:spLocks noChangeArrowheads="1"/>
          </p:cNvSpPr>
          <p:nvPr/>
        </p:nvSpPr>
        <p:spPr bwMode="auto">
          <a:xfrm rot="-733861">
            <a:off x="2517775" y="3786188"/>
            <a:ext cx="508000" cy="69850"/>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85131" name="Rectangle 43"/>
          <p:cNvSpPr>
            <a:spLocks noChangeArrowheads="1"/>
          </p:cNvSpPr>
          <p:nvPr/>
        </p:nvSpPr>
        <p:spPr bwMode="auto">
          <a:xfrm rot="-963557">
            <a:off x="3001963" y="3622675"/>
            <a:ext cx="844550" cy="6826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85132" name="Rectangle 44"/>
          <p:cNvSpPr>
            <a:spLocks noChangeAspect="1" noChangeArrowheads="1"/>
          </p:cNvSpPr>
          <p:nvPr/>
        </p:nvSpPr>
        <p:spPr bwMode="auto">
          <a:xfrm rot="1651711">
            <a:off x="3381375" y="33591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85133" name="Rectangle 45"/>
          <p:cNvSpPr>
            <a:spLocks noChangeAspect="1" noChangeArrowheads="1"/>
          </p:cNvSpPr>
          <p:nvPr/>
        </p:nvSpPr>
        <p:spPr bwMode="auto">
          <a:xfrm rot="1651711">
            <a:off x="3743325" y="3419475"/>
            <a:ext cx="327025" cy="142875"/>
          </a:xfrm>
          <a:prstGeom prst="rect">
            <a:avLst/>
          </a:prstGeom>
          <a:solidFill>
            <a:schemeClr val="bg2"/>
          </a:solidFill>
          <a:ln w="9525">
            <a:miter lim="800000"/>
            <a:headEnd/>
            <a:tailEnd/>
          </a:ln>
          <a:effectLst/>
          <a:scene3d>
            <a:camera prst="legacyPerspectiveFront">
              <a:rot lat="17699998" lon="1200000" rev="0"/>
            </a:camera>
            <a:lightRig rig="legacyFlat4" dir="b"/>
          </a:scene3d>
          <a:sp3d extrusionH="111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85134" name="Rectangle 46"/>
          <p:cNvSpPr>
            <a:spLocks noChangeArrowheads="1"/>
          </p:cNvSpPr>
          <p:nvPr/>
        </p:nvSpPr>
        <p:spPr bwMode="auto">
          <a:xfrm>
            <a:off x="4252913"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85135" name="Text Box 47"/>
          <p:cNvSpPr txBox="1">
            <a:spLocks noChangeArrowheads="1"/>
          </p:cNvSpPr>
          <p:nvPr/>
        </p:nvSpPr>
        <p:spPr bwMode="auto">
          <a:xfrm>
            <a:off x="1200150" y="5811838"/>
            <a:ext cx="33353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prstClr val="black"/>
                </a:solidFill>
              </a:rPr>
              <a:t>4 x 10</a:t>
            </a:r>
            <a:r>
              <a:rPr lang="en-US" altLang="en-US" b="1" baseline="50000">
                <a:solidFill>
                  <a:prstClr val="black"/>
                </a:solidFill>
              </a:rPr>
              <a:t>8</a:t>
            </a:r>
            <a:r>
              <a:rPr lang="en-US" altLang="en-US" b="1">
                <a:solidFill>
                  <a:prstClr val="black"/>
                </a:solidFill>
              </a:rPr>
              <a:t> ph/s/</a:t>
            </a:r>
            <a:r>
              <a:rPr lang="el-GR" altLang="en-US" b="1">
                <a:solidFill>
                  <a:prstClr val="black"/>
                </a:solidFill>
                <a:cs typeface="Arial" charset="0"/>
              </a:rPr>
              <a:t>μ</a:t>
            </a:r>
            <a:r>
              <a:rPr lang="en-US" altLang="en-US" b="1">
                <a:solidFill>
                  <a:prstClr val="black"/>
                </a:solidFill>
                <a:cs typeface="Arial" charset="0"/>
              </a:rPr>
              <a:t>m</a:t>
            </a:r>
            <a:r>
              <a:rPr lang="en-US" altLang="en-US" b="1" baseline="30000">
                <a:solidFill>
                  <a:prstClr val="black"/>
                </a:solidFill>
                <a:cs typeface="Arial" charset="0"/>
              </a:rPr>
              <a:t>2</a:t>
            </a:r>
            <a:r>
              <a:rPr lang="en-US" altLang="en-US" b="1">
                <a:solidFill>
                  <a:prstClr val="black"/>
                </a:solidFill>
                <a:cs typeface="Arial" charset="0"/>
              </a:rPr>
              <a:t> ≈  160 s/xtal </a:t>
            </a:r>
            <a:endParaRPr lang="el-GR" altLang="en-US" b="1">
              <a:solidFill>
                <a:prstClr val="black"/>
              </a:solidFill>
              <a:cs typeface="Arial" charset="0"/>
            </a:endParaRPr>
          </a:p>
        </p:txBody>
      </p:sp>
    </p:spTree>
    <p:extLst>
      <p:ext uri="{BB962C8B-B14F-4D97-AF65-F5344CB8AC3E}">
        <p14:creationId xmlns:p14="http://schemas.microsoft.com/office/powerpoint/2010/main" val="242009433"/>
      </p:ext>
    </p:extLst>
  </p:cSld>
  <p:clrMapOvr>
    <a:masterClrMapping/>
  </p:clrMapOvr>
  <p:transition spd="slow"/>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8" name="Rectangle 2"/>
          <p:cNvSpPr>
            <a:spLocks noGrp="1" noChangeArrowheads="1"/>
          </p:cNvSpPr>
          <p:nvPr>
            <p:ph type="title"/>
          </p:nvPr>
        </p:nvSpPr>
        <p:spPr>
          <a:xfrm>
            <a:off x="457200" y="-76200"/>
            <a:ext cx="8229600" cy="1143000"/>
          </a:xfrm>
        </p:spPr>
        <p:txBody>
          <a:bodyPr/>
          <a:lstStyle/>
          <a:p>
            <a:r>
              <a:rPr lang="en-US" altLang="en-US" sz="4800">
                <a:solidFill>
                  <a:schemeClr val="tx1"/>
                </a:solidFill>
              </a:rPr>
              <a:t>ALS 12.3.1 double endstation</a:t>
            </a:r>
          </a:p>
        </p:txBody>
      </p:sp>
      <p:pic>
        <p:nvPicPr>
          <p:cNvPr id="987139" name="Picture 3"/>
          <p:cNvPicPr>
            <a:picLocks noChangeAspect="1" noChangeArrowheads="1"/>
          </p:cNvPicPr>
          <p:nvPr/>
        </p:nvPicPr>
        <p:blipFill>
          <a:blip r:embed="rId2">
            <a:extLst>
              <a:ext uri="{28A0092B-C50C-407E-A947-70E740481C1C}">
                <a14:useLocalDpi xmlns:a14="http://schemas.microsoft.com/office/drawing/2010/main" val="0"/>
              </a:ext>
            </a:extLst>
          </a:blip>
          <a:srcRect l="14754" t="22937" r="16187" b="14325"/>
          <a:stretch>
            <a:fillRect/>
          </a:stretch>
        </p:blipFill>
        <p:spPr bwMode="auto">
          <a:xfrm>
            <a:off x="0" y="76200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1216198"/>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sosceles Triangle 18"/>
          <p:cNvSpPr/>
          <p:nvPr/>
        </p:nvSpPr>
        <p:spPr>
          <a:xfrm rot="5400000" flipV="1">
            <a:off x="6914951" y="1771851"/>
            <a:ext cx="762001" cy="4533502"/>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p:txBody>
          <a:bodyPr/>
          <a:lstStyle/>
          <a:p>
            <a:r>
              <a:rPr lang="en-US" dirty="0" smtClean="0"/>
              <a:t>Two Bending Magnets</a:t>
            </a:r>
            <a:endParaRPr lang="en-US" dirty="0"/>
          </a:p>
        </p:txBody>
      </p:sp>
      <p:sp>
        <p:nvSpPr>
          <p:cNvPr id="6" name="Can 5"/>
          <p:cNvSpPr/>
          <p:nvPr/>
        </p:nvSpPr>
        <p:spPr>
          <a:xfrm>
            <a:off x="2430475" y="4259687"/>
            <a:ext cx="1734286"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N</a:t>
            </a:r>
            <a:endParaRPr lang="en-US" sz="3200" dirty="0">
              <a:solidFill>
                <a:srgbClr val="FFFFFF"/>
              </a:solidFill>
            </a:endParaRPr>
          </a:p>
        </p:txBody>
      </p:sp>
      <p:sp>
        <p:nvSpPr>
          <p:cNvPr id="10" name="Isosceles Triangle 9"/>
          <p:cNvSpPr/>
          <p:nvPr/>
        </p:nvSpPr>
        <p:spPr>
          <a:xfrm rot="16200000">
            <a:off x="5406238" y="224638"/>
            <a:ext cx="762000" cy="6713524"/>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Freeform 8"/>
          <p:cNvSpPr/>
          <p:nvPr/>
        </p:nvSpPr>
        <p:spPr>
          <a:xfrm>
            <a:off x="-708338" y="3576636"/>
            <a:ext cx="9699334" cy="386069"/>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420938">
                <a:moveTo>
                  <a:pt x="0" y="1419705"/>
                </a:moveTo>
                <a:lnTo>
                  <a:pt x="3344" y="1410938"/>
                </a:lnTo>
                <a:cubicBezTo>
                  <a:pt x="4459" y="1408016"/>
                  <a:pt x="4683" y="-1396"/>
                  <a:pt x="5353" y="3"/>
                </a:cubicBezTo>
                <a:cubicBezTo>
                  <a:pt x="6025" y="8603"/>
                  <a:pt x="6485" y="1418798"/>
                  <a:pt x="7364" y="1419333"/>
                </a:cubicBezTo>
                <a:lnTo>
                  <a:pt x="10000" y="1420938"/>
                </a:lnTo>
              </a:path>
            </a:pathLst>
          </a:custGeom>
          <a:no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TextBox 12"/>
          <p:cNvSpPr txBox="1"/>
          <p:nvPr/>
        </p:nvSpPr>
        <p:spPr>
          <a:xfrm>
            <a:off x="464951" y="3482659"/>
            <a:ext cx="1249205" cy="369332"/>
          </a:xfrm>
          <a:prstGeom prst="rect">
            <a:avLst/>
          </a:prstGeom>
          <a:noFill/>
        </p:spPr>
        <p:txBody>
          <a:bodyPr wrap="none" rtlCol="0">
            <a:spAutoFit/>
          </a:bodyPr>
          <a:lstStyle/>
          <a:p>
            <a:r>
              <a:rPr lang="en-US" dirty="0">
                <a:solidFill>
                  <a:srgbClr val="000000"/>
                </a:solidFill>
              </a:rPr>
              <a:t>e</a:t>
            </a:r>
            <a:r>
              <a:rPr lang="en-US" dirty="0">
                <a:solidFill>
                  <a:srgbClr val="000000"/>
                </a:solidFill>
              </a:rPr>
              <a:t>lectron beam</a:t>
            </a:r>
            <a:endParaRPr lang="en-US" dirty="0">
              <a:solidFill>
                <a:srgbClr val="000000"/>
              </a:solidFill>
            </a:endParaRPr>
          </a:p>
        </p:txBody>
      </p:sp>
      <p:sp>
        <p:nvSpPr>
          <p:cNvPr id="7" name="Can 6"/>
          <p:cNvSpPr/>
          <p:nvPr/>
        </p:nvSpPr>
        <p:spPr>
          <a:xfrm>
            <a:off x="2430475" y="2133600"/>
            <a:ext cx="1734286"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S</a:t>
            </a:r>
            <a:endParaRPr lang="en-US" sz="3200" dirty="0">
              <a:solidFill>
                <a:srgbClr val="FFFFFF"/>
              </a:solidFill>
            </a:endParaRPr>
          </a:p>
        </p:txBody>
      </p:sp>
      <p:sp>
        <p:nvSpPr>
          <p:cNvPr id="16" name="Can 15"/>
          <p:cNvSpPr/>
          <p:nvPr/>
        </p:nvSpPr>
        <p:spPr>
          <a:xfrm>
            <a:off x="4800600" y="4266126"/>
            <a:ext cx="1734286"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S</a:t>
            </a:r>
            <a:endParaRPr lang="en-US" sz="3200" dirty="0">
              <a:solidFill>
                <a:srgbClr val="FFFFFF"/>
              </a:solidFill>
            </a:endParaRPr>
          </a:p>
        </p:txBody>
      </p:sp>
      <p:sp>
        <p:nvSpPr>
          <p:cNvPr id="17" name="Can 16"/>
          <p:cNvSpPr/>
          <p:nvPr/>
        </p:nvSpPr>
        <p:spPr>
          <a:xfrm>
            <a:off x="4800600" y="2111059"/>
            <a:ext cx="1734286"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N</a:t>
            </a:r>
            <a:endParaRPr lang="en-US" sz="3200" dirty="0">
              <a:solidFill>
                <a:srgbClr val="FFFFFF"/>
              </a:solidFill>
            </a:endParaRPr>
          </a:p>
        </p:txBody>
      </p:sp>
      <p:sp>
        <p:nvSpPr>
          <p:cNvPr id="20" name="TextBox 19"/>
          <p:cNvSpPr txBox="1"/>
          <p:nvPr/>
        </p:nvSpPr>
        <p:spPr>
          <a:xfrm>
            <a:off x="7391400" y="4420706"/>
            <a:ext cx="1287532" cy="369332"/>
          </a:xfrm>
          <a:prstGeom prst="rect">
            <a:avLst/>
          </a:prstGeom>
          <a:noFill/>
        </p:spPr>
        <p:txBody>
          <a:bodyPr wrap="none" rtlCol="0">
            <a:spAutoFit/>
          </a:bodyPr>
          <a:lstStyle/>
          <a:p>
            <a:r>
              <a:rPr lang="en-US" dirty="0">
                <a:solidFill>
                  <a:srgbClr val="000000"/>
                </a:solidFill>
              </a:rPr>
              <a:t>2x X-rays !</a:t>
            </a:r>
            <a:endParaRPr lang="en-US" dirty="0">
              <a:solidFill>
                <a:srgbClr val="000000"/>
              </a:solidFill>
            </a:endParaRPr>
          </a:p>
        </p:txBody>
      </p:sp>
    </p:spTree>
    <p:extLst>
      <p:ext uri="{BB962C8B-B14F-4D97-AF65-F5344CB8AC3E}">
        <p14:creationId xmlns:p14="http://schemas.microsoft.com/office/powerpoint/2010/main" val="199136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12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160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 grpId="0" animBg="1"/>
      <p:bldP spid="9"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Wiggler</a:t>
            </a:r>
            <a:endParaRPr lang="en-US" dirty="0"/>
          </a:p>
        </p:txBody>
      </p:sp>
      <p:sp>
        <p:nvSpPr>
          <p:cNvPr id="10" name="Isosceles Triangle 9"/>
          <p:cNvSpPr/>
          <p:nvPr/>
        </p:nvSpPr>
        <p:spPr>
          <a:xfrm rot="16200000">
            <a:off x="4752692" y="-267927"/>
            <a:ext cx="609602" cy="8438583"/>
          </a:xfrm>
          <a:prstGeom prst="triangle">
            <a:avLst>
              <a:gd name="adj" fmla="val 4928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Freeform 8"/>
          <p:cNvSpPr/>
          <p:nvPr/>
        </p:nvSpPr>
        <p:spPr>
          <a:xfrm>
            <a:off x="-708338" y="3853221"/>
            <a:ext cx="9699334" cy="196289"/>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5859382">
                <a:moveTo>
                  <a:pt x="0" y="3258184"/>
                </a:moveTo>
                <a:cubicBezTo>
                  <a:pt x="576" y="3085179"/>
                  <a:pt x="1291" y="2825671"/>
                  <a:pt x="1727" y="2739169"/>
                </a:cubicBezTo>
                <a:cubicBezTo>
                  <a:pt x="2163" y="2652667"/>
                  <a:pt x="2311" y="-185357"/>
                  <a:pt x="2616" y="9613"/>
                </a:cubicBezTo>
                <a:cubicBezTo>
                  <a:pt x="2921" y="204583"/>
                  <a:pt x="3245" y="3843996"/>
                  <a:pt x="3559" y="3908991"/>
                </a:cubicBezTo>
                <a:cubicBezTo>
                  <a:pt x="3873" y="3973986"/>
                  <a:pt x="4185" y="139622"/>
                  <a:pt x="4501" y="399583"/>
                </a:cubicBezTo>
                <a:cubicBezTo>
                  <a:pt x="4817" y="659544"/>
                  <a:pt x="5136" y="5403770"/>
                  <a:pt x="5457" y="5468755"/>
                </a:cubicBezTo>
                <a:cubicBezTo>
                  <a:pt x="5778" y="5533740"/>
                  <a:pt x="6108" y="724509"/>
                  <a:pt x="6427" y="789494"/>
                </a:cubicBezTo>
                <a:cubicBezTo>
                  <a:pt x="6746" y="854479"/>
                  <a:pt x="7058" y="5793680"/>
                  <a:pt x="7370" y="5858665"/>
                </a:cubicBezTo>
                <a:cubicBezTo>
                  <a:pt x="7682" y="5923650"/>
                  <a:pt x="7996" y="1569336"/>
                  <a:pt x="8299" y="1179405"/>
                </a:cubicBezTo>
                <a:cubicBezTo>
                  <a:pt x="8602" y="789474"/>
                  <a:pt x="8905" y="3170950"/>
                  <a:pt x="9188" y="3519080"/>
                </a:cubicBezTo>
                <a:cubicBezTo>
                  <a:pt x="9471" y="3867210"/>
                  <a:pt x="9865" y="3310000"/>
                  <a:pt x="10000" y="3268184"/>
                </a:cubicBezTo>
              </a:path>
            </a:pathLst>
          </a:custGeom>
          <a:no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5" name="Group 4"/>
          <p:cNvGrpSpPr/>
          <p:nvPr/>
        </p:nvGrpSpPr>
        <p:grpSpPr>
          <a:xfrm>
            <a:off x="922444" y="4358428"/>
            <a:ext cx="7299108" cy="1378039"/>
            <a:chOff x="692691" y="4485068"/>
            <a:chExt cx="7299108" cy="1378039"/>
          </a:xfrm>
        </p:grpSpPr>
        <p:sp>
          <p:nvSpPr>
            <p:cNvPr id="6" name="Can 5"/>
            <p:cNvSpPr/>
            <p:nvPr/>
          </p:nvSpPr>
          <p:spPr>
            <a:xfrm>
              <a:off x="2530699"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N</a:t>
              </a:r>
              <a:endParaRPr lang="en-US" sz="3200" dirty="0">
                <a:solidFill>
                  <a:srgbClr val="FFFFFF"/>
                </a:solidFill>
              </a:endParaRPr>
            </a:p>
          </p:txBody>
        </p:sp>
        <p:sp>
          <p:nvSpPr>
            <p:cNvPr id="16" name="Can 15"/>
            <p:cNvSpPr/>
            <p:nvPr/>
          </p:nvSpPr>
          <p:spPr>
            <a:xfrm>
              <a:off x="3449703"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S</a:t>
              </a:r>
              <a:endParaRPr lang="en-US" sz="3200" dirty="0">
                <a:solidFill>
                  <a:srgbClr val="FFFFFF"/>
                </a:solidFill>
              </a:endParaRPr>
            </a:p>
          </p:txBody>
        </p:sp>
        <p:sp>
          <p:nvSpPr>
            <p:cNvPr id="14" name="Can 13"/>
            <p:cNvSpPr/>
            <p:nvPr/>
          </p:nvSpPr>
          <p:spPr>
            <a:xfrm>
              <a:off x="6206715"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N</a:t>
              </a:r>
              <a:endParaRPr lang="en-US" sz="3200" dirty="0">
                <a:solidFill>
                  <a:srgbClr val="FFFFFF"/>
                </a:solidFill>
              </a:endParaRPr>
            </a:p>
          </p:txBody>
        </p:sp>
        <p:sp>
          <p:nvSpPr>
            <p:cNvPr id="18" name="Can 17"/>
            <p:cNvSpPr/>
            <p:nvPr/>
          </p:nvSpPr>
          <p:spPr>
            <a:xfrm>
              <a:off x="7125719"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S</a:t>
              </a:r>
              <a:endParaRPr lang="en-US" sz="3200" dirty="0">
                <a:solidFill>
                  <a:srgbClr val="FFFFFF"/>
                </a:solidFill>
              </a:endParaRPr>
            </a:p>
          </p:txBody>
        </p:sp>
        <p:sp>
          <p:nvSpPr>
            <p:cNvPr id="22" name="Can 21"/>
            <p:cNvSpPr/>
            <p:nvPr/>
          </p:nvSpPr>
          <p:spPr>
            <a:xfrm>
              <a:off x="692691"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N</a:t>
              </a:r>
              <a:endParaRPr lang="en-US" sz="3200" dirty="0">
                <a:solidFill>
                  <a:srgbClr val="FFFFFF"/>
                </a:solidFill>
              </a:endParaRPr>
            </a:p>
          </p:txBody>
        </p:sp>
        <p:sp>
          <p:nvSpPr>
            <p:cNvPr id="24" name="Can 23"/>
            <p:cNvSpPr/>
            <p:nvPr/>
          </p:nvSpPr>
          <p:spPr>
            <a:xfrm>
              <a:off x="1611695"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S</a:t>
              </a:r>
              <a:endParaRPr lang="en-US" sz="3200" dirty="0">
                <a:solidFill>
                  <a:srgbClr val="FFFFFF"/>
                </a:solidFill>
              </a:endParaRPr>
            </a:p>
          </p:txBody>
        </p:sp>
        <p:sp>
          <p:nvSpPr>
            <p:cNvPr id="27" name="Can 26"/>
            <p:cNvSpPr/>
            <p:nvPr/>
          </p:nvSpPr>
          <p:spPr>
            <a:xfrm>
              <a:off x="4368707"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N</a:t>
              </a:r>
              <a:endParaRPr lang="en-US" sz="3200" dirty="0">
                <a:solidFill>
                  <a:srgbClr val="FFFFFF"/>
                </a:solidFill>
              </a:endParaRPr>
            </a:p>
          </p:txBody>
        </p:sp>
        <p:sp>
          <p:nvSpPr>
            <p:cNvPr id="29" name="Can 28"/>
            <p:cNvSpPr/>
            <p:nvPr/>
          </p:nvSpPr>
          <p:spPr>
            <a:xfrm>
              <a:off x="5287711"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S</a:t>
              </a:r>
              <a:endParaRPr lang="en-US" sz="3200" dirty="0">
                <a:solidFill>
                  <a:srgbClr val="FFFFFF"/>
                </a:solidFill>
              </a:endParaRPr>
            </a:p>
          </p:txBody>
        </p:sp>
      </p:grpSp>
      <p:grpSp>
        <p:nvGrpSpPr>
          <p:cNvPr id="4" name="Group 3"/>
          <p:cNvGrpSpPr/>
          <p:nvPr/>
        </p:nvGrpSpPr>
        <p:grpSpPr>
          <a:xfrm>
            <a:off x="922442" y="2209800"/>
            <a:ext cx="7299113" cy="1394141"/>
            <a:chOff x="1152193" y="2336440"/>
            <a:chExt cx="7299113" cy="1394141"/>
          </a:xfrm>
        </p:grpSpPr>
        <p:sp>
          <p:nvSpPr>
            <p:cNvPr id="7" name="Can 6"/>
            <p:cNvSpPr/>
            <p:nvPr/>
          </p:nvSpPr>
          <p:spPr>
            <a:xfrm>
              <a:off x="2990201"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S</a:t>
              </a:r>
              <a:endParaRPr lang="en-US" sz="3200" dirty="0">
                <a:solidFill>
                  <a:srgbClr val="FFFFFF"/>
                </a:solidFill>
              </a:endParaRPr>
            </a:p>
          </p:txBody>
        </p:sp>
        <p:sp>
          <p:nvSpPr>
            <p:cNvPr id="17" name="Can 16"/>
            <p:cNvSpPr/>
            <p:nvPr/>
          </p:nvSpPr>
          <p:spPr>
            <a:xfrm>
              <a:off x="3909205"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N</a:t>
              </a:r>
              <a:endParaRPr lang="en-US" sz="3200" dirty="0">
                <a:solidFill>
                  <a:srgbClr val="FFFFFF"/>
                </a:solidFill>
              </a:endParaRPr>
            </a:p>
          </p:txBody>
        </p:sp>
        <p:sp>
          <p:nvSpPr>
            <p:cNvPr id="15" name="Can 14"/>
            <p:cNvSpPr/>
            <p:nvPr/>
          </p:nvSpPr>
          <p:spPr>
            <a:xfrm>
              <a:off x="6666217"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S</a:t>
              </a:r>
              <a:endParaRPr lang="en-US" sz="3200" dirty="0">
                <a:solidFill>
                  <a:srgbClr val="FFFFFF"/>
                </a:solidFill>
              </a:endParaRPr>
            </a:p>
          </p:txBody>
        </p:sp>
        <p:sp>
          <p:nvSpPr>
            <p:cNvPr id="20" name="Can 19"/>
            <p:cNvSpPr/>
            <p:nvPr/>
          </p:nvSpPr>
          <p:spPr>
            <a:xfrm>
              <a:off x="7585226"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N</a:t>
              </a:r>
              <a:endParaRPr lang="en-US" sz="3200" dirty="0">
                <a:solidFill>
                  <a:srgbClr val="FFFFFF"/>
                </a:solidFill>
              </a:endParaRPr>
            </a:p>
          </p:txBody>
        </p:sp>
        <p:sp>
          <p:nvSpPr>
            <p:cNvPr id="23" name="Can 22"/>
            <p:cNvSpPr/>
            <p:nvPr/>
          </p:nvSpPr>
          <p:spPr>
            <a:xfrm>
              <a:off x="1152193"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S</a:t>
              </a:r>
              <a:endParaRPr lang="en-US" sz="3200" dirty="0">
                <a:solidFill>
                  <a:srgbClr val="FFFFFF"/>
                </a:solidFill>
              </a:endParaRPr>
            </a:p>
          </p:txBody>
        </p:sp>
        <p:sp>
          <p:nvSpPr>
            <p:cNvPr id="25" name="Can 24"/>
            <p:cNvSpPr/>
            <p:nvPr/>
          </p:nvSpPr>
          <p:spPr>
            <a:xfrm>
              <a:off x="2071197"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N</a:t>
              </a:r>
              <a:endParaRPr lang="en-US" sz="3200" dirty="0">
                <a:solidFill>
                  <a:srgbClr val="FFFFFF"/>
                </a:solidFill>
              </a:endParaRPr>
            </a:p>
          </p:txBody>
        </p:sp>
        <p:sp>
          <p:nvSpPr>
            <p:cNvPr id="28" name="Can 27"/>
            <p:cNvSpPr/>
            <p:nvPr/>
          </p:nvSpPr>
          <p:spPr>
            <a:xfrm>
              <a:off x="4828209"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S</a:t>
              </a:r>
              <a:endParaRPr lang="en-US" sz="3200" dirty="0">
                <a:solidFill>
                  <a:srgbClr val="FFFFFF"/>
                </a:solidFill>
              </a:endParaRPr>
            </a:p>
          </p:txBody>
        </p:sp>
        <p:sp>
          <p:nvSpPr>
            <p:cNvPr id="30" name="Can 29"/>
            <p:cNvSpPr/>
            <p:nvPr/>
          </p:nvSpPr>
          <p:spPr>
            <a:xfrm>
              <a:off x="5747213"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N</a:t>
              </a:r>
              <a:endParaRPr lang="en-US" sz="3200" dirty="0">
                <a:solidFill>
                  <a:srgbClr val="FFFFFF"/>
                </a:solidFill>
              </a:endParaRPr>
            </a:p>
          </p:txBody>
        </p:sp>
      </p:grpSp>
      <p:sp>
        <p:nvSpPr>
          <p:cNvPr id="31" name="TextBox 30"/>
          <p:cNvSpPr txBox="1"/>
          <p:nvPr/>
        </p:nvSpPr>
        <p:spPr>
          <a:xfrm>
            <a:off x="7577789" y="1600200"/>
            <a:ext cx="1287532" cy="369332"/>
          </a:xfrm>
          <a:prstGeom prst="rect">
            <a:avLst/>
          </a:prstGeom>
          <a:noFill/>
        </p:spPr>
        <p:txBody>
          <a:bodyPr wrap="none" rtlCol="0">
            <a:spAutoFit/>
          </a:bodyPr>
          <a:lstStyle/>
          <a:p>
            <a:r>
              <a:rPr lang="en-US" dirty="0">
                <a:solidFill>
                  <a:srgbClr val="000000"/>
                </a:solidFill>
              </a:rPr>
              <a:t>8x X-rays !</a:t>
            </a:r>
            <a:endParaRPr lang="en-US" dirty="0">
              <a:solidFill>
                <a:srgbClr val="000000"/>
              </a:solidFill>
            </a:endParaRPr>
          </a:p>
        </p:txBody>
      </p:sp>
    </p:spTree>
    <p:extLst>
      <p:ext uri="{BB962C8B-B14F-4D97-AF65-F5344CB8AC3E}">
        <p14:creationId xmlns:p14="http://schemas.microsoft.com/office/powerpoint/2010/main" val="261449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2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2000"/>
                                        <p:tgtEl>
                                          <p:spTgt spid="10"/>
                                        </p:tgtEl>
                                      </p:cBhvr>
                                    </p:animEffect>
                                  </p:childTnLst>
                                </p:cTn>
                              </p:par>
                            </p:childTnLst>
                          </p:cTn>
                        </p:par>
                        <p:par>
                          <p:cTn id="11" fill="hold">
                            <p:stCondLst>
                              <p:cond delay="3000"/>
                            </p:stCondLst>
                            <p:childTnLst>
                              <p:par>
                                <p:cTn id="12" presetID="1"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31"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6898" name="Object 2"/>
          <p:cNvGraphicFramePr>
            <a:graphicFrameLocks noGrp="1" noChangeAspect="1"/>
          </p:cNvGraphicFramePr>
          <p:nvPr>
            <p:ph idx="1"/>
          </p:nvPr>
        </p:nvGraphicFramePr>
        <p:xfrm>
          <a:off x="7443788" y="1325563"/>
          <a:ext cx="903287" cy="4525962"/>
        </p:xfrm>
        <a:graphic>
          <a:graphicData uri="http://schemas.openxmlformats.org/presentationml/2006/ole">
            <mc:AlternateContent xmlns:mc="http://schemas.openxmlformats.org/markup-compatibility/2006">
              <mc:Choice xmlns:v="urn:schemas-microsoft-com:vml" Requires="v">
                <p:oleObj spid="_x0000_s274437" name="Image" r:id="rId4" imgW="1193230" imgH="5980952" progId="Photoshop.Image.6">
                  <p:embed/>
                </p:oleObj>
              </mc:Choice>
              <mc:Fallback>
                <p:oleObj name="Image" r:id="rId4" imgW="1193230" imgH="5980952"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3788" y="1325563"/>
                        <a:ext cx="903287"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76899" name="Picture 3" descr="wiggl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83313">
            <a:off x="-219075" y="3097213"/>
            <a:ext cx="2093913" cy="1360487"/>
          </a:xfrm>
          <a:prstGeom prst="rect">
            <a:avLst/>
          </a:prstGeom>
          <a:noFill/>
          <a:extLst>
            <a:ext uri="{909E8E84-426E-40DD-AFC4-6F175D3DCCD1}">
              <a14:hiddenFill xmlns:a14="http://schemas.microsoft.com/office/drawing/2010/main">
                <a:solidFill>
                  <a:srgbClr val="FFFFFF"/>
                </a:solidFill>
              </a14:hiddenFill>
            </a:ext>
          </a:extLst>
        </p:spPr>
      </p:pic>
      <p:sp>
        <p:nvSpPr>
          <p:cNvPr id="976900" name="Rectangle 4"/>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76901" name="Text Box 5"/>
          <p:cNvSpPr txBox="1">
            <a:spLocks noChangeAspect="1" noChangeArrowheads="1"/>
          </p:cNvSpPr>
          <p:nvPr/>
        </p:nvSpPr>
        <p:spPr bwMode="auto">
          <a:xfrm rot="16200000">
            <a:off x="7513638" y="3392488"/>
            <a:ext cx="23177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900" b="1">
                <a:solidFill>
                  <a:srgbClr val="000000"/>
                </a:solidFill>
              </a:rPr>
              <a:t>ADSC Quantum 315</a:t>
            </a:r>
          </a:p>
        </p:txBody>
      </p:sp>
      <p:sp>
        <p:nvSpPr>
          <p:cNvPr id="976902" name="AutoShape 6"/>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76903" name="Rectangle 7"/>
          <p:cNvSpPr>
            <a:spLocks noChangeArrowheads="1"/>
          </p:cNvSpPr>
          <p:nvPr/>
        </p:nvSpPr>
        <p:spPr bwMode="auto">
          <a:xfrm rot="-249808">
            <a:off x="3298825" y="3505200"/>
            <a:ext cx="1349375" cy="6191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76904" name="Rectangle 8"/>
          <p:cNvSpPr>
            <a:spLocks noGrp="1" noChangeArrowheads="1"/>
          </p:cNvSpPr>
          <p:nvPr>
            <p:ph type="title"/>
          </p:nvPr>
        </p:nvSpPr>
        <p:spPr/>
        <p:txBody>
          <a:bodyPr/>
          <a:lstStyle/>
          <a:p>
            <a:r>
              <a:rPr lang="en-US" altLang="en-US"/>
              <a:t>ALS 5.0.2 optics</a:t>
            </a:r>
          </a:p>
        </p:txBody>
      </p:sp>
      <p:sp>
        <p:nvSpPr>
          <p:cNvPr id="976905" name="Rectangle 9"/>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76906" name="AutoShape 10"/>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grpSp>
        <p:nvGrpSpPr>
          <p:cNvPr id="976907" name="Group 11"/>
          <p:cNvGrpSpPr>
            <a:grpSpLocks/>
          </p:cNvGrpSpPr>
          <p:nvPr/>
        </p:nvGrpSpPr>
        <p:grpSpPr bwMode="auto">
          <a:xfrm>
            <a:off x="6413500" y="2738438"/>
            <a:ext cx="1387475" cy="2276475"/>
            <a:chOff x="2962" y="1779"/>
            <a:chExt cx="874" cy="1434"/>
          </a:xfrm>
        </p:grpSpPr>
        <p:pic>
          <p:nvPicPr>
            <p:cNvPr id="976908" name="Picture 12" descr="xtal_w"/>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extLst>
              <a:ext uri="{909E8E84-426E-40DD-AFC4-6F175D3DCCD1}">
                <a14:hiddenFill xmlns:a14="http://schemas.microsoft.com/office/drawing/2010/main">
                  <a:solidFill>
                    <a:srgbClr val="FFFFFF"/>
                  </a:solidFill>
                </a14:hiddenFill>
              </a:ext>
            </a:extLst>
          </p:spPr>
        </p:pic>
        <p:sp>
          <p:nvSpPr>
            <p:cNvPr id="976909" name="Line 13"/>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76910" name="Line 14"/>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76911" name="Line 15"/>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76912" name="Line 16"/>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grpSp>
      <p:sp>
        <p:nvSpPr>
          <p:cNvPr id="976913" name="Text Box 17"/>
          <p:cNvSpPr txBox="1">
            <a:spLocks noChangeAspect="1" noChangeArrowheads="1"/>
          </p:cNvSpPr>
          <p:nvPr/>
        </p:nvSpPr>
        <p:spPr bwMode="auto">
          <a:xfrm>
            <a:off x="128588" y="2474913"/>
            <a:ext cx="19780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eaLnBrk="0" hangingPunct="0"/>
            <a:r>
              <a:rPr lang="en-US" altLang="en-US" sz="2100" b="1">
                <a:solidFill>
                  <a:srgbClr val="000000"/>
                </a:solidFill>
              </a:rPr>
              <a:t>16-pole wiggler</a:t>
            </a:r>
          </a:p>
        </p:txBody>
      </p:sp>
      <p:sp>
        <p:nvSpPr>
          <p:cNvPr id="976914" name="Text Box 18"/>
          <p:cNvSpPr txBox="1">
            <a:spLocks noChangeAspect="1" noChangeArrowheads="1"/>
          </p:cNvSpPr>
          <p:nvPr/>
        </p:nvSpPr>
        <p:spPr bwMode="auto">
          <a:xfrm>
            <a:off x="2217738" y="2187575"/>
            <a:ext cx="1063625" cy="83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a:solidFill>
                  <a:srgbClr val="000000"/>
                </a:solidFill>
              </a:rPr>
              <a:t>Plane</a:t>
            </a:r>
          </a:p>
          <a:p>
            <a:pPr algn="ctr" eaLnBrk="0" hangingPunct="0"/>
            <a:r>
              <a:rPr lang="en-US" altLang="en-US" b="1">
                <a:solidFill>
                  <a:srgbClr val="000000"/>
                </a:solidFill>
              </a:rPr>
              <a:t>Parabolic</a:t>
            </a:r>
          </a:p>
          <a:p>
            <a:pPr algn="ctr" eaLnBrk="0" hangingPunct="0"/>
            <a:r>
              <a:rPr lang="en-US" altLang="en-US" b="1">
                <a:solidFill>
                  <a:srgbClr val="000000"/>
                </a:solidFill>
              </a:rPr>
              <a:t>mirror</a:t>
            </a:r>
          </a:p>
        </p:txBody>
      </p:sp>
      <p:sp>
        <p:nvSpPr>
          <p:cNvPr id="976915" name="Text Box 19"/>
          <p:cNvSpPr txBox="1">
            <a:spLocks noChangeAspect="1" noChangeArrowheads="1"/>
          </p:cNvSpPr>
          <p:nvPr/>
        </p:nvSpPr>
        <p:spPr bwMode="auto">
          <a:xfrm>
            <a:off x="3771900" y="2203450"/>
            <a:ext cx="1025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a:solidFill>
                  <a:srgbClr val="000000"/>
                </a:solidFill>
              </a:rPr>
              <a:t>Torroidal</a:t>
            </a:r>
          </a:p>
          <a:p>
            <a:pPr algn="ctr" eaLnBrk="0" hangingPunct="0"/>
            <a:r>
              <a:rPr lang="en-US" altLang="en-US" b="1">
                <a:solidFill>
                  <a:srgbClr val="000000"/>
                </a:solidFill>
              </a:rPr>
              <a:t>mirror</a:t>
            </a:r>
          </a:p>
        </p:txBody>
      </p:sp>
      <p:sp>
        <p:nvSpPr>
          <p:cNvPr id="976916" name="Text Box 20"/>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a:solidFill>
                  <a:srgbClr val="000000"/>
                </a:solidFill>
              </a:rPr>
              <a:t>Si(111)</a:t>
            </a:r>
          </a:p>
          <a:p>
            <a:pPr algn="ctr" eaLnBrk="0" hangingPunct="0"/>
            <a:r>
              <a:rPr lang="en-US" altLang="en-US" b="1">
                <a:solidFill>
                  <a:srgbClr val="000000"/>
                </a:solidFill>
              </a:rPr>
              <a:t>monochromator</a:t>
            </a:r>
          </a:p>
        </p:txBody>
      </p:sp>
      <p:sp>
        <p:nvSpPr>
          <p:cNvPr id="976917" name="Text Box 21"/>
          <p:cNvSpPr txBox="1">
            <a:spLocks noChangeAspect="1" noChangeArrowheads="1"/>
          </p:cNvSpPr>
          <p:nvPr/>
        </p:nvSpPr>
        <p:spPr bwMode="auto">
          <a:xfrm>
            <a:off x="6049963" y="5103813"/>
            <a:ext cx="15732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700" b="1">
                <a:solidFill>
                  <a:srgbClr val="000000"/>
                </a:solidFill>
              </a:rPr>
              <a:t>Protein Crystal</a:t>
            </a:r>
          </a:p>
        </p:txBody>
      </p:sp>
      <p:sp>
        <p:nvSpPr>
          <p:cNvPr id="976918" name="Rectangle 22"/>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76919" name="Rectangle 23"/>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76920" name="Rectangle 24"/>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76921" name="Rectangle 25"/>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76922" name="Line 26"/>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76923" name="Line 27"/>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76924" name="AutoShape 28"/>
          <p:cNvSpPr>
            <a:spLocks noChangeArrowheads="1"/>
          </p:cNvSpPr>
          <p:nvPr/>
        </p:nvSpPr>
        <p:spPr bwMode="auto">
          <a:xfrm rot="-5400000">
            <a:off x="2073275" y="3463925"/>
            <a:ext cx="82550" cy="825500"/>
          </a:xfrm>
          <a:prstGeom prst="triangle">
            <a:avLst>
              <a:gd name="adj" fmla="val 50000"/>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76925" name="Rectangle 29"/>
          <p:cNvSpPr>
            <a:spLocks noChangeArrowheads="1"/>
          </p:cNvSpPr>
          <p:nvPr/>
        </p:nvSpPr>
        <p:spPr bwMode="auto">
          <a:xfrm rot="-733861">
            <a:off x="2517775" y="3759200"/>
            <a:ext cx="787400" cy="69850"/>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76926" name="Rectangle 30"/>
          <p:cNvSpPr>
            <a:spLocks noChangeArrowheads="1"/>
          </p:cNvSpPr>
          <p:nvPr/>
        </p:nvSpPr>
        <p:spPr bwMode="auto">
          <a:xfrm rot="-3648441">
            <a:off x="3206750" y="3613150"/>
            <a:ext cx="214313" cy="6826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76927" name="Rectangle 31"/>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76928" name="AutoShape 32"/>
          <p:cNvSpPr>
            <a:spLocks noChangeArrowheads="1"/>
          </p:cNvSpPr>
          <p:nvPr/>
        </p:nvSpPr>
        <p:spPr bwMode="auto">
          <a:xfrm rot="-5400000">
            <a:off x="5665787" y="2432051"/>
            <a:ext cx="68263" cy="21129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76929" name="Text Box 33"/>
          <p:cNvSpPr txBox="1">
            <a:spLocks noChangeAspect="1" noChangeArrowheads="1"/>
          </p:cNvSpPr>
          <p:nvPr/>
        </p:nvSpPr>
        <p:spPr bwMode="auto">
          <a:xfrm>
            <a:off x="5080000" y="1947863"/>
            <a:ext cx="803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700" b="1">
                <a:solidFill>
                  <a:srgbClr val="000000"/>
                </a:solidFill>
              </a:rPr>
              <a:t>pinhole</a:t>
            </a:r>
          </a:p>
        </p:txBody>
      </p:sp>
      <p:sp>
        <p:nvSpPr>
          <p:cNvPr id="976930" name="Text Box 34"/>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700" b="1">
                <a:solidFill>
                  <a:srgbClr val="000000"/>
                </a:solidFill>
              </a:rPr>
              <a:t>Scatter</a:t>
            </a:r>
          </a:p>
          <a:p>
            <a:pPr algn="ctr" eaLnBrk="0" hangingPunct="0"/>
            <a:r>
              <a:rPr lang="en-US" altLang="en-US" sz="1700" b="1">
                <a:solidFill>
                  <a:srgbClr val="000000"/>
                </a:solidFill>
              </a:rPr>
              <a:t>guard</a:t>
            </a:r>
          </a:p>
        </p:txBody>
      </p:sp>
      <p:sp>
        <p:nvSpPr>
          <p:cNvPr id="976931" name="Line 35"/>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76932" name="Line 36"/>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76933" name="Line 37"/>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76934" name="Line 38"/>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76935" name="Line 39"/>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76936" name="Rectangle 40"/>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76937" name="Rectangle 41"/>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76938" name="Rectangle 42"/>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prstClr val="black"/>
              </a:solidFill>
            </a:endParaRPr>
          </a:p>
        </p:txBody>
      </p:sp>
      <p:sp>
        <p:nvSpPr>
          <p:cNvPr id="976939" name="Text Box 43"/>
          <p:cNvSpPr txBox="1">
            <a:spLocks noChangeAspect="1" noChangeArrowheads="1"/>
          </p:cNvSpPr>
          <p:nvPr/>
        </p:nvSpPr>
        <p:spPr bwMode="auto">
          <a:xfrm>
            <a:off x="4068763" y="4129088"/>
            <a:ext cx="12414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a:solidFill>
                  <a:srgbClr val="000000"/>
                </a:solidFill>
              </a:rPr>
              <a:t>divergence</a:t>
            </a:r>
          </a:p>
          <a:p>
            <a:pPr algn="ctr" eaLnBrk="0" hangingPunct="0"/>
            <a:r>
              <a:rPr lang="en-US" altLang="en-US" b="1">
                <a:solidFill>
                  <a:srgbClr val="000000"/>
                </a:solidFill>
              </a:rPr>
              <a:t>slits</a:t>
            </a:r>
          </a:p>
        </p:txBody>
      </p:sp>
      <p:sp>
        <p:nvSpPr>
          <p:cNvPr id="976940" name="Line 44"/>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76941" name="Text Box 45"/>
          <p:cNvSpPr txBox="1">
            <a:spLocks noChangeArrowheads="1"/>
          </p:cNvSpPr>
          <p:nvPr/>
        </p:nvSpPr>
        <p:spPr bwMode="auto">
          <a:xfrm>
            <a:off x="1200150" y="5811838"/>
            <a:ext cx="33757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prstClr val="black"/>
                </a:solidFill>
              </a:rPr>
              <a:t>1.5 </a:t>
            </a:r>
            <a:r>
              <a:rPr lang="en-US" altLang="en-US" b="1" dirty="0">
                <a:solidFill>
                  <a:prstClr val="black"/>
                </a:solidFill>
              </a:rPr>
              <a:t>x </a:t>
            </a:r>
            <a:r>
              <a:rPr lang="en-US" altLang="en-US" b="1" dirty="0">
                <a:solidFill>
                  <a:prstClr val="black"/>
                </a:solidFill>
              </a:rPr>
              <a:t>10</a:t>
            </a:r>
            <a:r>
              <a:rPr lang="en-US" altLang="en-US" b="1" baseline="50000" dirty="0">
                <a:solidFill>
                  <a:prstClr val="black"/>
                </a:solidFill>
              </a:rPr>
              <a:t>8</a:t>
            </a:r>
            <a:r>
              <a:rPr lang="en-US" altLang="en-US" b="1" dirty="0">
                <a:solidFill>
                  <a:prstClr val="black"/>
                </a:solidFill>
              </a:rPr>
              <a:t> </a:t>
            </a:r>
            <a:r>
              <a:rPr lang="en-US" altLang="en-US" b="1" dirty="0" err="1">
                <a:solidFill>
                  <a:prstClr val="black"/>
                </a:solidFill>
              </a:rPr>
              <a:t>ph</a:t>
            </a:r>
            <a:r>
              <a:rPr lang="en-US" altLang="en-US" b="1" dirty="0">
                <a:solidFill>
                  <a:prstClr val="black"/>
                </a:solidFill>
              </a:rPr>
              <a:t>/s/</a:t>
            </a:r>
            <a:r>
              <a:rPr lang="el-GR" altLang="en-US" b="1" dirty="0">
                <a:solidFill>
                  <a:prstClr val="black"/>
                </a:solidFill>
                <a:cs typeface="Arial" charset="0"/>
              </a:rPr>
              <a:t>μ</a:t>
            </a:r>
            <a:r>
              <a:rPr lang="en-US" altLang="en-US" b="1" dirty="0">
                <a:solidFill>
                  <a:prstClr val="black"/>
                </a:solidFill>
                <a:cs typeface="Arial" charset="0"/>
              </a:rPr>
              <a:t>m</a:t>
            </a:r>
            <a:r>
              <a:rPr lang="en-US" altLang="en-US" b="1" baseline="30000" dirty="0">
                <a:solidFill>
                  <a:prstClr val="black"/>
                </a:solidFill>
                <a:cs typeface="Arial" charset="0"/>
              </a:rPr>
              <a:t>2</a:t>
            </a:r>
            <a:r>
              <a:rPr lang="en-US" altLang="en-US" b="1" dirty="0">
                <a:solidFill>
                  <a:prstClr val="black"/>
                </a:solidFill>
                <a:cs typeface="Arial" charset="0"/>
              </a:rPr>
              <a:t> ≈  </a:t>
            </a:r>
            <a:r>
              <a:rPr lang="en-US" altLang="en-US" b="1" dirty="0">
                <a:solidFill>
                  <a:prstClr val="black"/>
                </a:solidFill>
                <a:cs typeface="Arial" charset="0"/>
              </a:rPr>
              <a:t>400 </a:t>
            </a:r>
            <a:r>
              <a:rPr lang="en-US" altLang="en-US" b="1" dirty="0">
                <a:solidFill>
                  <a:prstClr val="black"/>
                </a:solidFill>
                <a:cs typeface="Arial" charset="0"/>
              </a:rPr>
              <a:t>s/</a:t>
            </a:r>
            <a:r>
              <a:rPr lang="en-US" altLang="en-US" b="1" dirty="0" err="1">
                <a:solidFill>
                  <a:prstClr val="black"/>
                </a:solidFill>
                <a:cs typeface="Arial" charset="0"/>
              </a:rPr>
              <a:t>xtal</a:t>
            </a:r>
            <a:r>
              <a:rPr lang="en-US" altLang="en-US" b="1" dirty="0">
                <a:solidFill>
                  <a:prstClr val="black"/>
                </a:solidFill>
                <a:cs typeface="Arial" charset="0"/>
              </a:rPr>
              <a:t> </a:t>
            </a:r>
            <a:endParaRPr lang="el-GR" altLang="en-US" b="1" dirty="0">
              <a:solidFill>
                <a:prstClr val="black"/>
              </a:solidFill>
              <a:cs typeface="Arial" charset="0"/>
            </a:endParaRPr>
          </a:p>
        </p:txBody>
      </p:sp>
    </p:spTree>
    <p:extLst>
      <p:ext uri="{BB962C8B-B14F-4D97-AF65-F5344CB8AC3E}">
        <p14:creationId xmlns:p14="http://schemas.microsoft.com/office/powerpoint/2010/main" val="3436727849"/>
      </p:ext>
    </p:extLst>
  </p:cSld>
  <p:clrMapOvr>
    <a:masterClrMapping/>
  </p:clrMapOvr>
  <p:transition spd="slow"/>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Undulator</a:t>
            </a:r>
            <a:endParaRPr lang="en-US" dirty="0"/>
          </a:p>
        </p:txBody>
      </p:sp>
      <p:sp>
        <p:nvSpPr>
          <p:cNvPr id="9" name="Freeform 8"/>
          <p:cNvSpPr/>
          <p:nvPr/>
        </p:nvSpPr>
        <p:spPr>
          <a:xfrm>
            <a:off x="-708338" y="3853221"/>
            <a:ext cx="9699334" cy="196289"/>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5859382">
                <a:moveTo>
                  <a:pt x="0" y="3258184"/>
                </a:moveTo>
                <a:cubicBezTo>
                  <a:pt x="576" y="3085179"/>
                  <a:pt x="1291" y="2825671"/>
                  <a:pt x="1727" y="2739169"/>
                </a:cubicBezTo>
                <a:cubicBezTo>
                  <a:pt x="2163" y="2652667"/>
                  <a:pt x="2311" y="-185357"/>
                  <a:pt x="2616" y="9613"/>
                </a:cubicBezTo>
                <a:cubicBezTo>
                  <a:pt x="2921" y="204583"/>
                  <a:pt x="3245" y="3843996"/>
                  <a:pt x="3559" y="3908991"/>
                </a:cubicBezTo>
                <a:cubicBezTo>
                  <a:pt x="3873" y="3973986"/>
                  <a:pt x="4185" y="139622"/>
                  <a:pt x="4501" y="399583"/>
                </a:cubicBezTo>
                <a:cubicBezTo>
                  <a:pt x="4817" y="659544"/>
                  <a:pt x="5136" y="5403770"/>
                  <a:pt x="5457" y="5468755"/>
                </a:cubicBezTo>
                <a:cubicBezTo>
                  <a:pt x="5778" y="5533740"/>
                  <a:pt x="6108" y="724509"/>
                  <a:pt x="6427" y="789494"/>
                </a:cubicBezTo>
                <a:cubicBezTo>
                  <a:pt x="6746" y="854479"/>
                  <a:pt x="7058" y="5793680"/>
                  <a:pt x="7370" y="5858665"/>
                </a:cubicBezTo>
                <a:cubicBezTo>
                  <a:pt x="7682" y="5923650"/>
                  <a:pt x="7996" y="1569336"/>
                  <a:pt x="8299" y="1179405"/>
                </a:cubicBezTo>
                <a:cubicBezTo>
                  <a:pt x="8602" y="789474"/>
                  <a:pt x="8905" y="3170950"/>
                  <a:pt x="9188" y="3519080"/>
                </a:cubicBezTo>
                <a:cubicBezTo>
                  <a:pt x="9471" y="3867210"/>
                  <a:pt x="9865" y="3310000"/>
                  <a:pt x="10000" y="3268184"/>
                </a:cubicBezTo>
              </a:path>
            </a:pathLst>
          </a:custGeom>
          <a:no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5" name="Group 4"/>
          <p:cNvGrpSpPr/>
          <p:nvPr/>
        </p:nvGrpSpPr>
        <p:grpSpPr>
          <a:xfrm>
            <a:off x="922444" y="4358428"/>
            <a:ext cx="7299108" cy="1378039"/>
            <a:chOff x="692691" y="4485068"/>
            <a:chExt cx="7299108" cy="1378039"/>
          </a:xfrm>
        </p:grpSpPr>
        <p:sp>
          <p:nvSpPr>
            <p:cNvPr id="6" name="Can 5"/>
            <p:cNvSpPr/>
            <p:nvPr/>
          </p:nvSpPr>
          <p:spPr>
            <a:xfrm>
              <a:off x="2530699"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N</a:t>
              </a:r>
              <a:endParaRPr lang="en-US" sz="3200" dirty="0">
                <a:solidFill>
                  <a:srgbClr val="FFFFFF"/>
                </a:solidFill>
              </a:endParaRPr>
            </a:p>
          </p:txBody>
        </p:sp>
        <p:sp>
          <p:nvSpPr>
            <p:cNvPr id="16" name="Can 15"/>
            <p:cNvSpPr/>
            <p:nvPr/>
          </p:nvSpPr>
          <p:spPr>
            <a:xfrm>
              <a:off x="3449703"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S</a:t>
              </a:r>
              <a:endParaRPr lang="en-US" sz="3200" dirty="0">
                <a:solidFill>
                  <a:srgbClr val="FFFFFF"/>
                </a:solidFill>
              </a:endParaRPr>
            </a:p>
          </p:txBody>
        </p:sp>
        <p:sp>
          <p:nvSpPr>
            <p:cNvPr id="14" name="Can 13"/>
            <p:cNvSpPr/>
            <p:nvPr/>
          </p:nvSpPr>
          <p:spPr>
            <a:xfrm>
              <a:off x="6206715"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N</a:t>
              </a:r>
              <a:endParaRPr lang="en-US" sz="3200" dirty="0">
                <a:solidFill>
                  <a:srgbClr val="FFFFFF"/>
                </a:solidFill>
              </a:endParaRPr>
            </a:p>
          </p:txBody>
        </p:sp>
        <p:sp>
          <p:nvSpPr>
            <p:cNvPr id="18" name="Can 17"/>
            <p:cNvSpPr/>
            <p:nvPr/>
          </p:nvSpPr>
          <p:spPr>
            <a:xfrm>
              <a:off x="7125719"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S</a:t>
              </a:r>
              <a:endParaRPr lang="en-US" sz="3200" dirty="0">
                <a:solidFill>
                  <a:srgbClr val="FFFFFF"/>
                </a:solidFill>
              </a:endParaRPr>
            </a:p>
          </p:txBody>
        </p:sp>
        <p:sp>
          <p:nvSpPr>
            <p:cNvPr id="22" name="Can 21"/>
            <p:cNvSpPr/>
            <p:nvPr/>
          </p:nvSpPr>
          <p:spPr>
            <a:xfrm>
              <a:off x="692691"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N</a:t>
              </a:r>
              <a:endParaRPr lang="en-US" sz="3200" dirty="0">
                <a:solidFill>
                  <a:srgbClr val="FFFFFF"/>
                </a:solidFill>
              </a:endParaRPr>
            </a:p>
          </p:txBody>
        </p:sp>
        <p:sp>
          <p:nvSpPr>
            <p:cNvPr id="24" name="Can 23"/>
            <p:cNvSpPr/>
            <p:nvPr/>
          </p:nvSpPr>
          <p:spPr>
            <a:xfrm>
              <a:off x="1611695"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S</a:t>
              </a:r>
              <a:endParaRPr lang="en-US" sz="3200" dirty="0">
                <a:solidFill>
                  <a:srgbClr val="FFFFFF"/>
                </a:solidFill>
              </a:endParaRPr>
            </a:p>
          </p:txBody>
        </p:sp>
        <p:sp>
          <p:nvSpPr>
            <p:cNvPr id="27" name="Can 26"/>
            <p:cNvSpPr/>
            <p:nvPr/>
          </p:nvSpPr>
          <p:spPr>
            <a:xfrm>
              <a:off x="4368707"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N</a:t>
              </a:r>
              <a:endParaRPr lang="en-US" sz="3200" dirty="0">
                <a:solidFill>
                  <a:srgbClr val="FFFFFF"/>
                </a:solidFill>
              </a:endParaRPr>
            </a:p>
          </p:txBody>
        </p:sp>
        <p:sp>
          <p:nvSpPr>
            <p:cNvPr id="29" name="Can 28"/>
            <p:cNvSpPr/>
            <p:nvPr/>
          </p:nvSpPr>
          <p:spPr>
            <a:xfrm>
              <a:off x="5287711"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S</a:t>
              </a:r>
              <a:endParaRPr lang="en-US" sz="3200" dirty="0">
                <a:solidFill>
                  <a:srgbClr val="FFFFFF"/>
                </a:solidFill>
              </a:endParaRPr>
            </a:p>
          </p:txBody>
        </p:sp>
      </p:grpSp>
      <p:grpSp>
        <p:nvGrpSpPr>
          <p:cNvPr id="4" name="Group 3"/>
          <p:cNvGrpSpPr/>
          <p:nvPr/>
        </p:nvGrpSpPr>
        <p:grpSpPr>
          <a:xfrm>
            <a:off x="922442" y="2209800"/>
            <a:ext cx="7299113" cy="1394141"/>
            <a:chOff x="1152193" y="2336440"/>
            <a:chExt cx="7299113" cy="1394141"/>
          </a:xfrm>
        </p:grpSpPr>
        <p:sp>
          <p:nvSpPr>
            <p:cNvPr id="7" name="Can 6"/>
            <p:cNvSpPr/>
            <p:nvPr/>
          </p:nvSpPr>
          <p:spPr>
            <a:xfrm>
              <a:off x="2990201"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S</a:t>
              </a:r>
              <a:endParaRPr lang="en-US" sz="3200" dirty="0">
                <a:solidFill>
                  <a:srgbClr val="FFFFFF"/>
                </a:solidFill>
              </a:endParaRPr>
            </a:p>
          </p:txBody>
        </p:sp>
        <p:sp>
          <p:nvSpPr>
            <p:cNvPr id="17" name="Can 16"/>
            <p:cNvSpPr/>
            <p:nvPr/>
          </p:nvSpPr>
          <p:spPr>
            <a:xfrm>
              <a:off x="3909205"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N</a:t>
              </a:r>
              <a:endParaRPr lang="en-US" sz="3200" dirty="0">
                <a:solidFill>
                  <a:srgbClr val="FFFFFF"/>
                </a:solidFill>
              </a:endParaRPr>
            </a:p>
          </p:txBody>
        </p:sp>
        <p:sp>
          <p:nvSpPr>
            <p:cNvPr id="15" name="Can 14"/>
            <p:cNvSpPr/>
            <p:nvPr/>
          </p:nvSpPr>
          <p:spPr>
            <a:xfrm>
              <a:off x="6666217"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S</a:t>
              </a:r>
              <a:endParaRPr lang="en-US" sz="3200" dirty="0">
                <a:solidFill>
                  <a:srgbClr val="FFFFFF"/>
                </a:solidFill>
              </a:endParaRPr>
            </a:p>
          </p:txBody>
        </p:sp>
        <p:sp>
          <p:nvSpPr>
            <p:cNvPr id="20" name="Can 19"/>
            <p:cNvSpPr/>
            <p:nvPr/>
          </p:nvSpPr>
          <p:spPr>
            <a:xfrm>
              <a:off x="7585226"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N</a:t>
              </a:r>
              <a:endParaRPr lang="en-US" sz="3200" dirty="0">
                <a:solidFill>
                  <a:srgbClr val="FFFFFF"/>
                </a:solidFill>
              </a:endParaRPr>
            </a:p>
          </p:txBody>
        </p:sp>
        <p:sp>
          <p:nvSpPr>
            <p:cNvPr id="23" name="Can 22"/>
            <p:cNvSpPr/>
            <p:nvPr/>
          </p:nvSpPr>
          <p:spPr>
            <a:xfrm>
              <a:off x="1152193"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S</a:t>
              </a:r>
              <a:endParaRPr lang="en-US" sz="3200" dirty="0">
                <a:solidFill>
                  <a:srgbClr val="FFFFFF"/>
                </a:solidFill>
              </a:endParaRPr>
            </a:p>
          </p:txBody>
        </p:sp>
        <p:sp>
          <p:nvSpPr>
            <p:cNvPr id="25" name="Can 24"/>
            <p:cNvSpPr/>
            <p:nvPr/>
          </p:nvSpPr>
          <p:spPr>
            <a:xfrm>
              <a:off x="2071197"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N</a:t>
              </a:r>
              <a:endParaRPr lang="en-US" sz="3200" dirty="0">
                <a:solidFill>
                  <a:srgbClr val="FFFFFF"/>
                </a:solidFill>
              </a:endParaRPr>
            </a:p>
          </p:txBody>
        </p:sp>
        <p:sp>
          <p:nvSpPr>
            <p:cNvPr id="28" name="Can 27"/>
            <p:cNvSpPr/>
            <p:nvPr/>
          </p:nvSpPr>
          <p:spPr>
            <a:xfrm>
              <a:off x="4828209"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S</a:t>
              </a:r>
              <a:endParaRPr lang="en-US" sz="3200" dirty="0">
                <a:solidFill>
                  <a:srgbClr val="FFFFFF"/>
                </a:solidFill>
              </a:endParaRPr>
            </a:p>
          </p:txBody>
        </p:sp>
        <p:sp>
          <p:nvSpPr>
            <p:cNvPr id="30" name="Can 29"/>
            <p:cNvSpPr/>
            <p:nvPr/>
          </p:nvSpPr>
          <p:spPr>
            <a:xfrm>
              <a:off x="5747213"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rPr>
                <a:t>N</a:t>
              </a:r>
              <a:endParaRPr lang="en-US" sz="3200" dirty="0">
                <a:solidFill>
                  <a:srgbClr val="FFFFFF"/>
                </a:solidFill>
              </a:endParaRPr>
            </a:p>
          </p:txBody>
        </p:sp>
      </p:grpSp>
      <p:sp>
        <p:nvSpPr>
          <p:cNvPr id="31" name="TextBox 30"/>
          <p:cNvSpPr txBox="1"/>
          <p:nvPr/>
        </p:nvSpPr>
        <p:spPr>
          <a:xfrm>
            <a:off x="7577789" y="1600200"/>
            <a:ext cx="1486304" cy="369332"/>
          </a:xfrm>
          <a:prstGeom prst="rect">
            <a:avLst/>
          </a:prstGeom>
          <a:noFill/>
        </p:spPr>
        <p:txBody>
          <a:bodyPr wrap="none" rtlCol="0">
            <a:spAutoFit/>
          </a:bodyPr>
          <a:lstStyle/>
          <a:p>
            <a:r>
              <a:rPr lang="en-US" dirty="0">
                <a:solidFill>
                  <a:srgbClr val="000000"/>
                </a:solidFill>
              </a:rPr>
              <a:t>&gt; 8x X-rays !</a:t>
            </a:r>
            <a:endParaRPr lang="en-US" dirty="0">
              <a:solidFill>
                <a:srgbClr val="000000"/>
              </a:solidFill>
            </a:endParaRPr>
          </a:p>
        </p:txBody>
      </p:sp>
      <p:sp>
        <p:nvSpPr>
          <p:cNvPr id="26" name="Freeform 25"/>
          <p:cNvSpPr/>
          <p:nvPr/>
        </p:nvSpPr>
        <p:spPr>
          <a:xfrm>
            <a:off x="1001570" y="3668309"/>
            <a:ext cx="8024259" cy="670621"/>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 name="connsiteX0" fmla="*/ 0 w 8273"/>
              <a:gd name="connsiteY0" fmla="*/ 2739169 h 5859382"/>
              <a:gd name="connsiteX1" fmla="*/ 889 w 8273"/>
              <a:gd name="connsiteY1" fmla="*/ 9613 h 5859382"/>
              <a:gd name="connsiteX2" fmla="*/ 1832 w 8273"/>
              <a:gd name="connsiteY2" fmla="*/ 3908991 h 5859382"/>
              <a:gd name="connsiteX3" fmla="*/ 2774 w 8273"/>
              <a:gd name="connsiteY3" fmla="*/ 399583 h 5859382"/>
              <a:gd name="connsiteX4" fmla="*/ 3730 w 8273"/>
              <a:gd name="connsiteY4" fmla="*/ 5468755 h 5859382"/>
              <a:gd name="connsiteX5" fmla="*/ 4700 w 8273"/>
              <a:gd name="connsiteY5" fmla="*/ 789494 h 5859382"/>
              <a:gd name="connsiteX6" fmla="*/ 5643 w 8273"/>
              <a:gd name="connsiteY6" fmla="*/ 5858665 h 5859382"/>
              <a:gd name="connsiteX7" fmla="*/ 6572 w 8273"/>
              <a:gd name="connsiteY7" fmla="*/ 1179405 h 5859382"/>
              <a:gd name="connsiteX8" fmla="*/ 7461 w 8273"/>
              <a:gd name="connsiteY8" fmla="*/ 3519080 h 5859382"/>
              <a:gd name="connsiteX9" fmla="*/ 8273 w 8273"/>
              <a:gd name="connsiteY9" fmla="*/ 3268184 h 5859382"/>
              <a:gd name="connsiteX0" fmla="*/ 0 w 10000"/>
              <a:gd name="connsiteY0" fmla="*/ 4717 h 10042"/>
              <a:gd name="connsiteX1" fmla="*/ 1075 w 10000"/>
              <a:gd name="connsiteY1" fmla="*/ 58 h 10042"/>
              <a:gd name="connsiteX2" fmla="*/ 2214 w 10000"/>
              <a:gd name="connsiteY2" fmla="*/ 8709 h 10042"/>
              <a:gd name="connsiteX3" fmla="*/ 3353 w 10000"/>
              <a:gd name="connsiteY3" fmla="*/ 724 h 10042"/>
              <a:gd name="connsiteX4" fmla="*/ 4509 w 10000"/>
              <a:gd name="connsiteY4" fmla="*/ 9375 h 10042"/>
              <a:gd name="connsiteX5" fmla="*/ 5681 w 10000"/>
              <a:gd name="connsiteY5" fmla="*/ 1389 h 10042"/>
              <a:gd name="connsiteX6" fmla="*/ 6821 w 10000"/>
              <a:gd name="connsiteY6" fmla="*/ 10041 h 10042"/>
              <a:gd name="connsiteX7" fmla="*/ 7944 w 10000"/>
              <a:gd name="connsiteY7" fmla="*/ 2055 h 10042"/>
              <a:gd name="connsiteX8" fmla="*/ 9018 w 10000"/>
              <a:gd name="connsiteY8" fmla="*/ 6048 h 10042"/>
              <a:gd name="connsiteX9" fmla="*/ 10000 w 10000"/>
              <a:gd name="connsiteY9" fmla="*/ 5620 h 10042"/>
              <a:gd name="connsiteX0" fmla="*/ 0 w 10000"/>
              <a:gd name="connsiteY0" fmla="*/ 5989 h 11314"/>
              <a:gd name="connsiteX1" fmla="*/ 1075 w 10000"/>
              <a:gd name="connsiteY1" fmla="*/ 1330 h 11314"/>
              <a:gd name="connsiteX2" fmla="*/ 2214 w 10000"/>
              <a:gd name="connsiteY2" fmla="*/ 9981 h 11314"/>
              <a:gd name="connsiteX3" fmla="*/ 3353 w 10000"/>
              <a:gd name="connsiteY3" fmla="*/ 0 h 11314"/>
              <a:gd name="connsiteX4" fmla="*/ 4509 w 10000"/>
              <a:gd name="connsiteY4" fmla="*/ 10647 h 11314"/>
              <a:gd name="connsiteX5" fmla="*/ 5681 w 10000"/>
              <a:gd name="connsiteY5" fmla="*/ 2661 h 11314"/>
              <a:gd name="connsiteX6" fmla="*/ 6821 w 10000"/>
              <a:gd name="connsiteY6" fmla="*/ 11313 h 11314"/>
              <a:gd name="connsiteX7" fmla="*/ 7944 w 10000"/>
              <a:gd name="connsiteY7" fmla="*/ 3327 h 11314"/>
              <a:gd name="connsiteX8" fmla="*/ 9018 w 10000"/>
              <a:gd name="connsiteY8" fmla="*/ 7320 h 11314"/>
              <a:gd name="connsiteX9" fmla="*/ 10000 w 10000"/>
              <a:gd name="connsiteY9" fmla="*/ 6892 h 11314"/>
              <a:gd name="connsiteX0" fmla="*/ 0 w 10000"/>
              <a:gd name="connsiteY0" fmla="*/ 6041 h 15368"/>
              <a:gd name="connsiteX1" fmla="*/ 1075 w 10000"/>
              <a:gd name="connsiteY1" fmla="*/ 1382 h 15368"/>
              <a:gd name="connsiteX2" fmla="*/ 2214 w 10000"/>
              <a:gd name="connsiteY2" fmla="*/ 10033 h 15368"/>
              <a:gd name="connsiteX3" fmla="*/ 3353 w 10000"/>
              <a:gd name="connsiteY3" fmla="*/ 52 h 15368"/>
              <a:gd name="connsiteX4" fmla="*/ 4509 w 10000"/>
              <a:gd name="connsiteY4" fmla="*/ 15357 h 15368"/>
              <a:gd name="connsiteX5" fmla="*/ 5681 w 10000"/>
              <a:gd name="connsiteY5" fmla="*/ 2713 h 15368"/>
              <a:gd name="connsiteX6" fmla="*/ 6821 w 10000"/>
              <a:gd name="connsiteY6" fmla="*/ 11365 h 15368"/>
              <a:gd name="connsiteX7" fmla="*/ 7944 w 10000"/>
              <a:gd name="connsiteY7" fmla="*/ 3379 h 15368"/>
              <a:gd name="connsiteX8" fmla="*/ 9018 w 10000"/>
              <a:gd name="connsiteY8" fmla="*/ 7372 h 15368"/>
              <a:gd name="connsiteX9" fmla="*/ 10000 w 10000"/>
              <a:gd name="connsiteY9" fmla="*/ 6944 h 15368"/>
              <a:gd name="connsiteX0" fmla="*/ 0 w 10000"/>
              <a:gd name="connsiteY0" fmla="*/ 11998 h 21360"/>
              <a:gd name="connsiteX1" fmla="*/ 1075 w 10000"/>
              <a:gd name="connsiteY1" fmla="*/ 7339 h 21360"/>
              <a:gd name="connsiteX2" fmla="*/ 2214 w 10000"/>
              <a:gd name="connsiteY2" fmla="*/ 15990 h 21360"/>
              <a:gd name="connsiteX3" fmla="*/ 3353 w 10000"/>
              <a:gd name="connsiteY3" fmla="*/ 6009 h 21360"/>
              <a:gd name="connsiteX4" fmla="*/ 4509 w 10000"/>
              <a:gd name="connsiteY4" fmla="*/ 21314 h 21360"/>
              <a:gd name="connsiteX5" fmla="*/ 5665 w 10000"/>
              <a:gd name="connsiteY5" fmla="*/ 19 h 21360"/>
              <a:gd name="connsiteX6" fmla="*/ 6821 w 10000"/>
              <a:gd name="connsiteY6" fmla="*/ 17322 h 21360"/>
              <a:gd name="connsiteX7" fmla="*/ 7944 w 10000"/>
              <a:gd name="connsiteY7" fmla="*/ 9336 h 21360"/>
              <a:gd name="connsiteX8" fmla="*/ 9018 w 10000"/>
              <a:gd name="connsiteY8" fmla="*/ 13329 h 21360"/>
              <a:gd name="connsiteX9" fmla="*/ 10000 w 10000"/>
              <a:gd name="connsiteY9" fmla="*/ 12901 h 21360"/>
              <a:gd name="connsiteX0" fmla="*/ 0 w 10000"/>
              <a:gd name="connsiteY0" fmla="*/ 11999 h 26079"/>
              <a:gd name="connsiteX1" fmla="*/ 1075 w 10000"/>
              <a:gd name="connsiteY1" fmla="*/ 7340 h 26079"/>
              <a:gd name="connsiteX2" fmla="*/ 2214 w 10000"/>
              <a:gd name="connsiteY2" fmla="*/ 15991 h 26079"/>
              <a:gd name="connsiteX3" fmla="*/ 3353 w 10000"/>
              <a:gd name="connsiteY3" fmla="*/ 6010 h 26079"/>
              <a:gd name="connsiteX4" fmla="*/ 4509 w 10000"/>
              <a:gd name="connsiteY4" fmla="*/ 21315 h 26079"/>
              <a:gd name="connsiteX5" fmla="*/ 5665 w 10000"/>
              <a:gd name="connsiteY5" fmla="*/ 20 h 26079"/>
              <a:gd name="connsiteX6" fmla="*/ 6821 w 10000"/>
              <a:gd name="connsiteY6" fmla="*/ 25974 h 26079"/>
              <a:gd name="connsiteX7" fmla="*/ 7944 w 10000"/>
              <a:gd name="connsiteY7" fmla="*/ 9337 h 26079"/>
              <a:gd name="connsiteX8" fmla="*/ 9018 w 10000"/>
              <a:gd name="connsiteY8" fmla="*/ 13330 h 26079"/>
              <a:gd name="connsiteX9" fmla="*/ 10000 w 10000"/>
              <a:gd name="connsiteY9" fmla="*/ 12902 h 26079"/>
              <a:gd name="connsiteX0" fmla="*/ 0 w 10000"/>
              <a:gd name="connsiteY0" fmla="*/ 14177 h 28155"/>
              <a:gd name="connsiteX1" fmla="*/ 1075 w 10000"/>
              <a:gd name="connsiteY1" fmla="*/ 9518 h 28155"/>
              <a:gd name="connsiteX2" fmla="*/ 2214 w 10000"/>
              <a:gd name="connsiteY2" fmla="*/ 18169 h 28155"/>
              <a:gd name="connsiteX3" fmla="*/ 3353 w 10000"/>
              <a:gd name="connsiteY3" fmla="*/ 8188 h 28155"/>
              <a:gd name="connsiteX4" fmla="*/ 4509 w 10000"/>
              <a:gd name="connsiteY4" fmla="*/ 23493 h 28155"/>
              <a:gd name="connsiteX5" fmla="*/ 5665 w 10000"/>
              <a:gd name="connsiteY5" fmla="*/ 2198 h 28155"/>
              <a:gd name="connsiteX6" fmla="*/ 6821 w 10000"/>
              <a:gd name="connsiteY6" fmla="*/ 28152 h 28155"/>
              <a:gd name="connsiteX7" fmla="*/ 7944 w 10000"/>
              <a:gd name="connsiteY7" fmla="*/ 202 h 28155"/>
              <a:gd name="connsiteX8" fmla="*/ 9018 w 10000"/>
              <a:gd name="connsiteY8" fmla="*/ 15508 h 28155"/>
              <a:gd name="connsiteX9" fmla="*/ 10000 w 10000"/>
              <a:gd name="connsiteY9" fmla="*/ 15080 h 28155"/>
              <a:gd name="connsiteX0" fmla="*/ 0 w 10000"/>
              <a:gd name="connsiteY0" fmla="*/ 14001 h 34165"/>
              <a:gd name="connsiteX1" fmla="*/ 1075 w 10000"/>
              <a:gd name="connsiteY1" fmla="*/ 9342 h 34165"/>
              <a:gd name="connsiteX2" fmla="*/ 2214 w 10000"/>
              <a:gd name="connsiteY2" fmla="*/ 17993 h 34165"/>
              <a:gd name="connsiteX3" fmla="*/ 3353 w 10000"/>
              <a:gd name="connsiteY3" fmla="*/ 8012 h 34165"/>
              <a:gd name="connsiteX4" fmla="*/ 4509 w 10000"/>
              <a:gd name="connsiteY4" fmla="*/ 23317 h 34165"/>
              <a:gd name="connsiteX5" fmla="*/ 5665 w 10000"/>
              <a:gd name="connsiteY5" fmla="*/ 2022 h 34165"/>
              <a:gd name="connsiteX6" fmla="*/ 6821 w 10000"/>
              <a:gd name="connsiteY6" fmla="*/ 27976 h 34165"/>
              <a:gd name="connsiteX7" fmla="*/ 7944 w 10000"/>
              <a:gd name="connsiteY7" fmla="*/ 26 h 34165"/>
              <a:gd name="connsiteX8" fmla="*/ 9018 w 10000"/>
              <a:gd name="connsiteY8" fmla="*/ 33966 h 34165"/>
              <a:gd name="connsiteX9" fmla="*/ 10000 w 10000"/>
              <a:gd name="connsiteY9" fmla="*/ 14904 h 3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34165">
                <a:moveTo>
                  <a:pt x="0" y="14001"/>
                </a:moveTo>
                <a:cubicBezTo>
                  <a:pt x="527" y="13853"/>
                  <a:pt x="706" y="8677"/>
                  <a:pt x="1075" y="9342"/>
                </a:cubicBezTo>
                <a:cubicBezTo>
                  <a:pt x="1444" y="10007"/>
                  <a:pt x="1834" y="18215"/>
                  <a:pt x="2214" y="17993"/>
                </a:cubicBezTo>
                <a:cubicBezTo>
                  <a:pt x="2594" y="17771"/>
                  <a:pt x="2971" y="7125"/>
                  <a:pt x="3353" y="8012"/>
                </a:cubicBezTo>
                <a:cubicBezTo>
                  <a:pt x="3736" y="8899"/>
                  <a:pt x="4124" y="24315"/>
                  <a:pt x="4509" y="23317"/>
                </a:cubicBezTo>
                <a:cubicBezTo>
                  <a:pt x="4894" y="22319"/>
                  <a:pt x="5280" y="1245"/>
                  <a:pt x="5665" y="2022"/>
                </a:cubicBezTo>
                <a:cubicBezTo>
                  <a:pt x="6050" y="2799"/>
                  <a:pt x="6441" y="28309"/>
                  <a:pt x="6821" y="27976"/>
                </a:cubicBezTo>
                <a:cubicBezTo>
                  <a:pt x="7201" y="27643"/>
                  <a:pt x="7578" y="-972"/>
                  <a:pt x="7944" y="26"/>
                </a:cubicBezTo>
                <a:cubicBezTo>
                  <a:pt x="8310" y="1024"/>
                  <a:pt x="8675" y="31486"/>
                  <a:pt x="9018" y="33966"/>
                </a:cubicBezTo>
                <a:cubicBezTo>
                  <a:pt x="9361" y="36446"/>
                  <a:pt x="9837" y="14975"/>
                  <a:pt x="10000" y="14904"/>
                </a:cubicBezTo>
              </a:path>
            </a:pathLst>
          </a:custGeom>
          <a:noFill/>
          <a:ln w="50800">
            <a:solidFill>
              <a:srgbClr val="00B05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95088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2900"/>
                                        <p:tgtEl>
                                          <p:spTgt spid="26"/>
                                        </p:tgtEl>
                                      </p:cBhvr>
                                    </p:animEffect>
                                  </p:childTnLst>
                                </p:cTn>
                              </p:par>
                            </p:childTnLst>
                          </p:cTn>
                        </p:par>
                        <p:par>
                          <p:cTn id="11" fill="hold">
                            <p:stCondLst>
                              <p:cond delay="3000"/>
                            </p:stCondLst>
                            <p:childTnLst>
                              <p:par>
                                <p:cTn id="12" presetID="1"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1" grpId="0"/>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354" name="Rectangle 2"/>
          <p:cNvSpPr>
            <a:spLocks noGrp="1" noChangeArrowheads="1"/>
          </p:cNvSpPr>
          <p:nvPr>
            <p:ph type="title" idx="4294967295"/>
          </p:nvPr>
        </p:nvSpPr>
        <p:spPr>
          <a:xfrm>
            <a:off x="685800" y="0"/>
            <a:ext cx="7772400" cy="1143000"/>
          </a:xfrm>
        </p:spPr>
        <p:txBody>
          <a:bodyPr/>
          <a:lstStyle/>
          <a:p>
            <a:r>
              <a:rPr lang="en-US" altLang="en-US" b="1"/>
              <a:t>Zero-parallax microscope</a:t>
            </a:r>
          </a:p>
        </p:txBody>
      </p:sp>
      <p:grpSp>
        <p:nvGrpSpPr>
          <p:cNvPr id="996355" name="Group 3"/>
          <p:cNvGrpSpPr>
            <a:grpSpLocks/>
          </p:cNvGrpSpPr>
          <p:nvPr/>
        </p:nvGrpSpPr>
        <p:grpSpPr bwMode="auto">
          <a:xfrm>
            <a:off x="152400" y="1828800"/>
            <a:ext cx="8382000" cy="5257800"/>
            <a:chOff x="96" y="1152"/>
            <a:chExt cx="5280" cy="3312"/>
          </a:xfrm>
        </p:grpSpPr>
        <p:sp>
          <p:nvSpPr>
            <p:cNvPr id="996356" name="AutoShape 4"/>
            <p:cNvSpPr>
              <a:spLocks noChangeArrowheads="1"/>
            </p:cNvSpPr>
            <p:nvPr/>
          </p:nvSpPr>
          <p:spPr bwMode="auto">
            <a:xfrm flipV="1">
              <a:off x="2064" y="2064"/>
              <a:ext cx="576" cy="576"/>
            </a:xfrm>
            <a:prstGeom prst="rtTriangl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357" name="Rectangle 5"/>
            <p:cNvSpPr>
              <a:spLocks noChangeArrowheads="1"/>
            </p:cNvSpPr>
            <p:nvPr/>
          </p:nvSpPr>
          <p:spPr bwMode="auto">
            <a:xfrm flipH="1">
              <a:off x="1968" y="2256"/>
              <a:ext cx="1152" cy="1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358" name="AutoShape 6"/>
            <p:cNvSpPr>
              <a:spLocks noChangeArrowheads="1"/>
            </p:cNvSpPr>
            <p:nvPr/>
          </p:nvSpPr>
          <p:spPr bwMode="auto">
            <a:xfrm rot="5400000">
              <a:off x="456" y="1464"/>
              <a:ext cx="960" cy="1680"/>
            </a:xfrm>
            <a:prstGeom prst="can">
              <a:avLst>
                <a:gd name="adj" fmla="val 16341"/>
              </a:avLst>
            </a:prstGeom>
            <a:solidFill>
              <a:srgbClr val="0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359" name="AutoShape 7"/>
            <p:cNvSpPr>
              <a:spLocks noChangeArrowheads="1"/>
            </p:cNvSpPr>
            <p:nvPr/>
          </p:nvSpPr>
          <p:spPr bwMode="auto">
            <a:xfrm rot="5400000">
              <a:off x="4488" y="2088"/>
              <a:ext cx="144" cy="480"/>
            </a:xfrm>
            <a:prstGeom prst="can">
              <a:avLst>
                <a:gd name="adj" fmla="val 31127"/>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360" name="Rectangle 8"/>
            <p:cNvSpPr>
              <a:spLocks noChangeArrowheads="1"/>
            </p:cNvSpPr>
            <p:nvPr/>
          </p:nvSpPr>
          <p:spPr bwMode="auto">
            <a:xfrm flipH="1">
              <a:off x="1680" y="2304"/>
              <a:ext cx="48" cy="48"/>
            </a:xfrm>
            <a:prstGeom prst="rect">
              <a:avLst/>
            </a:prstGeom>
            <a:solidFill>
              <a:schemeClr val="tx2"/>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361" name="AutoShape 9"/>
            <p:cNvSpPr>
              <a:spLocks noChangeArrowheads="1"/>
            </p:cNvSpPr>
            <p:nvPr/>
          </p:nvSpPr>
          <p:spPr bwMode="auto">
            <a:xfrm flipV="1">
              <a:off x="2064" y="2064"/>
              <a:ext cx="576" cy="576"/>
            </a:xfrm>
            <a:prstGeom prst="rtTriangle">
              <a:avLst/>
            </a:prstGeom>
            <a:solidFill>
              <a:srgbClr val="3366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362" name="Text Box 10"/>
            <p:cNvSpPr txBox="1">
              <a:spLocks noChangeArrowheads="1"/>
            </p:cNvSpPr>
            <p:nvPr/>
          </p:nvSpPr>
          <p:spPr bwMode="auto">
            <a:xfrm flipH="1">
              <a:off x="559" y="2160"/>
              <a:ext cx="737" cy="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pinhole</a:t>
              </a:r>
            </a:p>
          </p:txBody>
        </p:sp>
        <p:sp>
          <p:nvSpPr>
            <p:cNvPr id="996363" name="Text Box 11"/>
            <p:cNvSpPr txBox="1">
              <a:spLocks noChangeArrowheads="1"/>
            </p:cNvSpPr>
            <p:nvPr/>
          </p:nvSpPr>
          <p:spPr bwMode="auto">
            <a:xfrm flipH="1">
              <a:off x="1990" y="1776"/>
              <a:ext cx="618" cy="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mirror</a:t>
              </a:r>
            </a:p>
          </p:txBody>
        </p:sp>
        <p:sp>
          <p:nvSpPr>
            <p:cNvPr id="996364" name="AutoShape 12"/>
            <p:cNvSpPr>
              <a:spLocks noChangeArrowheads="1"/>
            </p:cNvSpPr>
            <p:nvPr/>
          </p:nvSpPr>
          <p:spPr bwMode="auto">
            <a:xfrm>
              <a:off x="1920" y="3480"/>
              <a:ext cx="960" cy="984"/>
            </a:xfrm>
            <a:prstGeom prst="can">
              <a:avLst>
                <a:gd name="adj" fmla="val 9571"/>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365" name="Text Box 13"/>
            <p:cNvSpPr txBox="1">
              <a:spLocks noChangeArrowheads="1"/>
            </p:cNvSpPr>
            <p:nvPr/>
          </p:nvSpPr>
          <p:spPr bwMode="auto">
            <a:xfrm flipH="1">
              <a:off x="725" y="3648"/>
              <a:ext cx="1099" cy="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microscope</a:t>
              </a:r>
            </a:p>
          </p:txBody>
        </p:sp>
        <p:sp>
          <p:nvSpPr>
            <p:cNvPr id="996366" name="Line 14"/>
            <p:cNvSpPr>
              <a:spLocks noChangeShapeType="1"/>
            </p:cNvSpPr>
            <p:nvPr/>
          </p:nvSpPr>
          <p:spPr bwMode="auto">
            <a:xfrm flipH="1" flipV="1">
              <a:off x="2640" y="2160"/>
              <a:ext cx="528"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367" name="Line 15"/>
            <p:cNvSpPr>
              <a:spLocks noChangeShapeType="1"/>
            </p:cNvSpPr>
            <p:nvPr/>
          </p:nvSpPr>
          <p:spPr bwMode="auto">
            <a:xfrm flipH="1">
              <a:off x="2112" y="2448"/>
              <a:ext cx="1056"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368" name="Line 16"/>
            <p:cNvSpPr>
              <a:spLocks noChangeShapeType="1"/>
            </p:cNvSpPr>
            <p:nvPr/>
          </p:nvSpPr>
          <p:spPr bwMode="auto">
            <a:xfrm flipH="1">
              <a:off x="1968" y="2688"/>
              <a:ext cx="144" cy="7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369" name="Line 17"/>
            <p:cNvSpPr>
              <a:spLocks noChangeShapeType="1"/>
            </p:cNvSpPr>
            <p:nvPr/>
          </p:nvSpPr>
          <p:spPr bwMode="auto">
            <a:xfrm flipH="1" flipV="1">
              <a:off x="2640" y="2160"/>
              <a:ext cx="192" cy="12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370" name="Rectangle 18"/>
            <p:cNvSpPr>
              <a:spLocks noChangeArrowheads="1"/>
            </p:cNvSpPr>
            <p:nvPr/>
          </p:nvSpPr>
          <p:spPr bwMode="auto">
            <a:xfrm flipH="1">
              <a:off x="1680" y="2304"/>
              <a:ext cx="2640" cy="48"/>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96371" name="Picture 19" descr="xtal_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4" y="2112"/>
              <a:ext cx="350" cy="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6372" name="Rectangle 20"/>
            <p:cNvSpPr>
              <a:spLocks noChangeArrowheads="1"/>
            </p:cNvSpPr>
            <p:nvPr/>
          </p:nvSpPr>
          <p:spPr bwMode="auto">
            <a:xfrm flipH="1">
              <a:off x="1680" y="2304"/>
              <a:ext cx="1632" cy="48"/>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373" name="Rectangle 21"/>
            <p:cNvSpPr>
              <a:spLocks noChangeArrowheads="1"/>
            </p:cNvSpPr>
            <p:nvPr/>
          </p:nvSpPr>
          <p:spPr bwMode="auto">
            <a:xfrm>
              <a:off x="4656" y="1296"/>
              <a:ext cx="240" cy="2400"/>
            </a:xfrm>
            <a:prstGeom prst="rect">
              <a:avLst/>
            </a:prstGeom>
            <a:solidFill>
              <a:srgbClr val="FFCC99">
                <a:alpha val="50000"/>
              </a:srgbClr>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996374" name="Rectangle 22"/>
            <p:cNvSpPr>
              <a:spLocks noChangeArrowheads="1"/>
            </p:cNvSpPr>
            <p:nvPr/>
          </p:nvSpPr>
          <p:spPr bwMode="auto">
            <a:xfrm rot="19979467" flipH="1">
              <a:off x="3360" y="1728"/>
              <a:ext cx="2016" cy="48"/>
            </a:xfrm>
            <a:prstGeom prst="rect">
              <a:avLst/>
            </a:prstGeom>
            <a:solidFill>
              <a:srgbClr val="669900">
                <a:alpha val="50000"/>
              </a:srgbClr>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375" name="Rectangle 23"/>
            <p:cNvSpPr>
              <a:spLocks noChangeArrowheads="1"/>
            </p:cNvSpPr>
            <p:nvPr/>
          </p:nvSpPr>
          <p:spPr bwMode="auto">
            <a:xfrm rot="1620533" flipH="1" flipV="1">
              <a:off x="3360" y="2880"/>
              <a:ext cx="2016" cy="48"/>
            </a:xfrm>
            <a:prstGeom prst="rect">
              <a:avLst/>
            </a:prstGeom>
            <a:solidFill>
              <a:srgbClr val="669900">
                <a:alpha val="50000"/>
              </a:srgbClr>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376" name="Text Box 24"/>
            <p:cNvSpPr txBox="1">
              <a:spLocks noChangeArrowheads="1"/>
            </p:cNvSpPr>
            <p:nvPr/>
          </p:nvSpPr>
          <p:spPr bwMode="auto">
            <a:xfrm flipH="1">
              <a:off x="2565" y="1152"/>
              <a:ext cx="1995" cy="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Styrofoam</a:t>
              </a:r>
              <a:r>
                <a:rPr lang="en-US" altLang="en-US" sz="2400">
                  <a:cs typeface="Arial" charset="0"/>
                </a:rPr>
                <a:t>™</a:t>
              </a:r>
              <a:r>
                <a:rPr lang="en-US" altLang="en-US" sz="2400"/>
                <a:t> backlight</a:t>
              </a:r>
            </a:p>
          </p:txBody>
        </p:sp>
        <p:sp>
          <p:nvSpPr>
            <p:cNvPr id="996377" name="Text Box 25"/>
            <p:cNvSpPr txBox="1">
              <a:spLocks noChangeArrowheads="1"/>
            </p:cNvSpPr>
            <p:nvPr/>
          </p:nvSpPr>
          <p:spPr bwMode="auto">
            <a:xfrm flipH="1">
              <a:off x="3675" y="1632"/>
              <a:ext cx="885" cy="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backstop</a:t>
              </a:r>
            </a:p>
          </p:txBody>
        </p:sp>
        <p:sp>
          <p:nvSpPr>
            <p:cNvPr id="996378" name="Line 26"/>
            <p:cNvSpPr>
              <a:spLocks noChangeShapeType="1"/>
            </p:cNvSpPr>
            <p:nvPr/>
          </p:nvSpPr>
          <p:spPr bwMode="auto">
            <a:xfrm flipH="1" flipV="1">
              <a:off x="4320" y="1872"/>
              <a:ext cx="96"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379" name="Line 27"/>
            <p:cNvSpPr>
              <a:spLocks noChangeShapeType="1"/>
            </p:cNvSpPr>
            <p:nvPr/>
          </p:nvSpPr>
          <p:spPr bwMode="auto">
            <a:xfrm>
              <a:off x="4464" y="1440"/>
              <a:ext cx="144"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701696673"/>
      </p:ext>
    </p:extLst>
  </p:cSld>
  <p:clrMapOvr>
    <a:masterClrMapping/>
  </p:clrMapOvr>
  <p:transition spd="slow"/>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english.shb.cas.cn/rh/rp/200909/W0200909027575085776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510451" cy="6754326"/>
          </a:xfrm>
          <a:prstGeom prst="rect">
            <a:avLst/>
          </a:prstGeom>
          <a:noFill/>
          <a:extLst>
            <a:ext uri="{909E8E84-426E-40DD-AFC4-6F175D3DCCD1}">
              <a14:hiddenFill xmlns:a14="http://schemas.microsoft.com/office/drawing/2010/main">
                <a:solidFill>
                  <a:srgbClr val="FFFFFF"/>
                </a:solidFill>
              </a14:hiddenFill>
            </a:ext>
          </a:extLst>
        </p:spPr>
      </p:pic>
      <p:sp>
        <p:nvSpPr>
          <p:cNvPr id="389122" name="Rectangle 2"/>
          <p:cNvSpPr>
            <a:spLocks noGrp="1" noChangeArrowheads="1"/>
          </p:cNvSpPr>
          <p:nvPr>
            <p:ph type="title"/>
          </p:nvPr>
        </p:nvSpPr>
        <p:spPr>
          <a:xfrm>
            <a:off x="457200" y="0"/>
            <a:ext cx="8229600" cy="1143000"/>
          </a:xfrm>
        </p:spPr>
        <p:txBody>
          <a:bodyPr/>
          <a:lstStyle/>
          <a:p>
            <a:r>
              <a:rPr lang="en-US" dirty="0" err="1" smtClean="0"/>
              <a:t>Undulator</a:t>
            </a:r>
            <a:r>
              <a:rPr lang="en-US" dirty="0" smtClean="0"/>
              <a:t> emission spectrum</a:t>
            </a:r>
            <a:endParaRPr lang="en-US" dirty="0"/>
          </a:p>
        </p:txBody>
      </p:sp>
    </p:spTree>
    <p:extLst>
      <p:ext uri="{BB962C8B-B14F-4D97-AF65-F5344CB8AC3E}">
        <p14:creationId xmlns:p14="http://schemas.microsoft.com/office/powerpoint/2010/main" val="3886993902"/>
      </p:ext>
    </p:extLst>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a:xfrm>
            <a:off x="457200" y="0"/>
            <a:ext cx="8229600" cy="1143000"/>
          </a:xfrm>
        </p:spPr>
        <p:txBody>
          <a:bodyPr/>
          <a:lstStyle/>
          <a:p>
            <a:r>
              <a:rPr lang="en-US"/>
              <a:t>LCLS undulator hall</a:t>
            </a:r>
          </a:p>
        </p:txBody>
      </p:sp>
      <p:pic>
        <p:nvPicPr>
          <p:cNvPr id="389123" name="Picture 3" descr="lcls_firstlight-5"/>
          <p:cNvPicPr>
            <a:picLocks noChangeAspect="1" noChangeArrowheads="1"/>
          </p:cNvPicPr>
          <p:nvPr/>
        </p:nvPicPr>
        <p:blipFill>
          <a:blip r:embed="rId2">
            <a:extLst>
              <a:ext uri="{28A0092B-C50C-407E-A947-70E740481C1C}">
                <a14:useLocalDpi xmlns:a14="http://schemas.microsoft.com/office/drawing/2010/main" val="0"/>
              </a:ext>
            </a:extLst>
          </a:blip>
          <a:srcRect t="7196"/>
          <a:stretch>
            <a:fillRect/>
          </a:stretch>
        </p:blipFill>
        <p:spPr bwMode="auto">
          <a:xfrm>
            <a:off x="0" y="1143000"/>
            <a:ext cx="9525000" cy="589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620961"/>
      </p:ext>
    </p:extLst>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p:txBody>
          <a:bodyPr/>
          <a:lstStyle/>
          <a:p>
            <a:r>
              <a:rPr lang="en-US"/>
              <a:t>LCLS at SLAC</a:t>
            </a:r>
          </a:p>
        </p:txBody>
      </p:sp>
      <p:pic>
        <p:nvPicPr>
          <p:cNvPr id="390148" name="Picture 4" descr="slac_g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6875"/>
            <a:ext cx="9259888"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1668567"/>
      </p:ext>
    </p:extLst>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0055225" cy="754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8099" name="Rectangle 3"/>
          <p:cNvSpPr>
            <a:spLocks noGrp="1" noChangeArrowheads="1"/>
          </p:cNvSpPr>
          <p:nvPr>
            <p:ph type="title"/>
          </p:nvPr>
        </p:nvSpPr>
        <p:spPr>
          <a:xfrm>
            <a:off x="457200" y="0"/>
            <a:ext cx="8229600" cy="1143000"/>
          </a:xfrm>
        </p:spPr>
        <p:txBody>
          <a:bodyPr/>
          <a:lstStyle/>
          <a:p>
            <a:r>
              <a:rPr lang="en-US">
                <a:solidFill>
                  <a:schemeClr val="bg1"/>
                </a:solidFill>
              </a:rPr>
              <a:t>Electric field of a moving charge</a:t>
            </a:r>
          </a:p>
        </p:txBody>
      </p:sp>
    </p:spTree>
    <p:extLst>
      <p:ext uri="{BB962C8B-B14F-4D97-AF65-F5344CB8AC3E}">
        <p14:creationId xmlns:p14="http://schemas.microsoft.com/office/powerpoint/2010/main" val="517204943"/>
      </p:ext>
    </p:extLst>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3810" name="Rectangle 2"/>
          <p:cNvSpPr>
            <a:spLocks noGrp="1" noChangeArrowheads="1"/>
          </p:cNvSpPr>
          <p:nvPr>
            <p:ph type="title"/>
          </p:nvPr>
        </p:nvSpPr>
        <p:spPr>
          <a:xfrm>
            <a:off x="444500" y="0"/>
            <a:ext cx="8229600" cy="1143000"/>
          </a:xfrm>
        </p:spPr>
        <p:txBody>
          <a:bodyPr/>
          <a:lstStyle/>
          <a:p>
            <a:r>
              <a:rPr lang="en-US">
                <a:solidFill>
                  <a:schemeClr val="bg1"/>
                </a:solidFill>
              </a:rPr>
              <a:t>SASE effect</a:t>
            </a:r>
          </a:p>
        </p:txBody>
      </p:sp>
    </p:spTree>
    <p:extLst>
      <p:ext uri="{BB962C8B-B14F-4D97-AF65-F5344CB8AC3E}">
        <p14:creationId xmlns:p14="http://schemas.microsoft.com/office/powerpoint/2010/main" val="853819535"/>
      </p:ext>
    </p:extLst>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5" name="Rectangle 3"/>
          <p:cNvSpPr>
            <a:spLocks noGrp="1" noChangeArrowheads="1"/>
          </p:cNvSpPr>
          <p:nvPr>
            <p:ph type="title"/>
          </p:nvPr>
        </p:nvSpPr>
        <p:spPr>
          <a:xfrm>
            <a:off x="444500" y="-1"/>
            <a:ext cx="8229600" cy="1808163"/>
          </a:xfrm>
        </p:spPr>
        <p:txBody>
          <a:bodyPr/>
          <a:lstStyle/>
          <a:p>
            <a:r>
              <a:rPr lang="en-US" dirty="0" smtClean="0">
                <a:solidFill>
                  <a:schemeClr val="tx1"/>
                </a:solidFill>
              </a:rPr>
              <a:t>Self-Amplified Stimulated Emission (SASE) </a:t>
            </a:r>
            <a:r>
              <a:rPr lang="en-US" dirty="0">
                <a:solidFill>
                  <a:schemeClr val="tx1"/>
                </a:solidFill>
              </a:rPr>
              <a:t>effect</a:t>
            </a:r>
          </a:p>
        </p:txBody>
      </p:sp>
      <p:pic>
        <p:nvPicPr>
          <p:cNvPr id="5048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8163"/>
            <a:ext cx="8934450"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575924"/>
      </p:ext>
    </p:extLst>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idx="4294967295"/>
          </p:nvPr>
        </p:nvSpPr>
        <p:spPr>
          <a:xfrm>
            <a:off x="609600" y="304800"/>
            <a:ext cx="8153400" cy="533400"/>
          </a:xfrm>
        </p:spPr>
        <p:txBody>
          <a:bodyPr/>
          <a:lstStyle/>
          <a:p>
            <a:pPr eaLnBrk="1" hangingPunct="1"/>
            <a:r>
              <a:rPr lang="en-US" altLang="en-US" sz="3600" smtClean="0"/>
              <a:t>100 fs damage “threshold”</a:t>
            </a:r>
          </a:p>
        </p:txBody>
      </p:sp>
      <p:pic>
        <p:nvPicPr>
          <p:cNvPr id="104451" name="Picture 3"/>
          <p:cNvPicPr>
            <a:picLocks noChangeAspect="1" noChangeArrowheads="1"/>
          </p:cNvPicPr>
          <p:nvPr/>
        </p:nvPicPr>
        <p:blipFill>
          <a:blip r:embed="rId2">
            <a:extLst>
              <a:ext uri="{28A0092B-C50C-407E-A947-70E740481C1C}">
                <a14:useLocalDpi xmlns:a14="http://schemas.microsoft.com/office/drawing/2010/main" val="0"/>
              </a:ext>
            </a:extLst>
          </a:blip>
          <a:srcRect l="8333" t="27580" r="8333" b="15016"/>
          <a:stretch>
            <a:fillRect/>
          </a:stretch>
        </p:blipFill>
        <p:spPr bwMode="auto">
          <a:xfrm>
            <a:off x="0" y="1125538"/>
            <a:ext cx="9144000" cy="524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452" name="Rectangle 4"/>
          <p:cNvSpPr>
            <a:spLocks noChangeArrowheads="1"/>
          </p:cNvSpPr>
          <p:nvPr/>
        </p:nvSpPr>
        <p:spPr bwMode="auto">
          <a:xfrm>
            <a:off x="3513138" y="1069975"/>
            <a:ext cx="2084387" cy="246063"/>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04453" name="Text Box 5"/>
          <p:cNvSpPr txBox="1">
            <a:spLocks noChangeArrowheads="1"/>
          </p:cNvSpPr>
          <p:nvPr/>
        </p:nvSpPr>
        <p:spPr bwMode="auto">
          <a:xfrm>
            <a:off x="3421063" y="1312863"/>
            <a:ext cx="497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2000">
                <a:solidFill>
                  <a:srgbClr val="000000"/>
                </a:solidFill>
                <a:cs typeface="Arial" pitchFamily="34" charset="0"/>
              </a:rPr>
              <a:t>Lomb </a:t>
            </a:r>
            <a:r>
              <a:rPr lang="en-US" altLang="en-US" sz="2000" i="1">
                <a:solidFill>
                  <a:srgbClr val="000000"/>
                </a:solidFill>
                <a:cs typeface="Arial" pitchFamily="34" charset="0"/>
              </a:rPr>
              <a:t>et al.</a:t>
            </a:r>
            <a:r>
              <a:rPr lang="en-US" altLang="en-US" sz="2000">
                <a:solidFill>
                  <a:srgbClr val="000000"/>
                </a:solidFill>
                <a:cs typeface="Arial" pitchFamily="34" charset="0"/>
              </a:rPr>
              <a:t> (2011) </a:t>
            </a:r>
            <a:r>
              <a:rPr lang="en-US" altLang="en-US" sz="2000" i="1">
                <a:solidFill>
                  <a:srgbClr val="000000"/>
                </a:solidFill>
                <a:cs typeface="Arial" pitchFamily="34" charset="0"/>
              </a:rPr>
              <a:t>Phys Rev B</a:t>
            </a:r>
            <a:r>
              <a:rPr lang="en-US" altLang="en-US" sz="2000">
                <a:solidFill>
                  <a:srgbClr val="000000"/>
                </a:solidFill>
                <a:cs typeface="Arial" pitchFamily="34" charset="0"/>
              </a:rPr>
              <a:t> </a:t>
            </a:r>
            <a:r>
              <a:rPr lang="en-US" altLang="en-US" sz="2000" b="1">
                <a:solidFill>
                  <a:srgbClr val="000000"/>
                </a:solidFill>
                <a:cs typeface="Arial" pitchFamily="34" charset="0"/>
              </a:rPr>
              <a:t>84</a:t>
            </a:r>
            <a:r>
              <a:rPr lang="en-US" altLang="en-US" sz="2000">
                <a:solidFill>
                  <a:srgbClr val="000000"/>
                </a:solidFill>
                <a:cs typeface="Arial" pitchFamily="34" charset="0"/>
              </a:rPr>
              <a:t>, 214111</a:t>
            </a:r>
          </a:p>
        </p:txBody>
      </p:sp>
    </p:spTree>
    <p:extLst>
      <p:ext uri="{BB962C8B-B14F-4D97-AF65-F5344CB8AC3E}">
        <p14:creationId xmlns:p14="http://schemas.microsoft.com/office/powerpoint/2010/main" val="2658663387"/>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idx="4294967295"/>
          </p:nvPr>
        </p:nvSpPr>
        <p:spPr>
          <a:xfrm>
            <a:off x="457200" y="155575"/>
            <a:ext cx="8229600" cy="1143000"/>
          </a:xfrm>
        </p:spPr>
        <p:txBody>
          <a:bodyPr/>
          <a:lstStyle/>
          <a:p>
            <a:pPr eaLnBrk="1" hangingPunct="1"/>
            <a:r>
              <a:rPr lang="en-US" altLang="en-US" sz="3600" smtClean="0"/>
              <a:t>Snapshot from single virus particle</a:t>
            </a:r>
          </a:p>
        </p:txBody>
      </p:sp>
      <p:pic>
        <p:nvPicPr>
          <p:cNvPr id="10649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1666875"/>
            <a:ext cx="56007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Box 7"/>
          <p:cNvSpPr txBox="1">
            <a:spLocks noChangeArrowheads="1"/>
          </p:cNvSpPr>
          <p:nvPr/>
        </p:nvSpPr>
        <p:spPr bwMode="auto">
          <a:xfrm>
            <a:off x="4181475" y="5414963"/>
            <a:ext cx="671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aseline="-25000">
                <a:solidFill>
                  <a:srgbClr val="000000"/>
                </a:solidFill>
                <a:ea typeface="ＭＳ Ｐゴシック" pitchFamily="34" charset="-128"/>
                <a:cs typeface="Arial" pitchFamily="34" charset="0"/>
              </a:rPr>
              <a:t>TEM</a:t>
            </a:r>
          </a:p>
        </p:txBody>
      </p:sp>
      <p:sp>
        <p:nvSpPr>
          <p:cNvPr id="106501" name="TextBox 8"/>
          <p:cNvSpPr txBox="1">
            <a:spLocks noChangeArrowheads="1"/>
          </p:cNvSpPr>
          <p:nvPr/>
        </p:nvSpPr>
        <p:spPr bwMode="auto">
          <a:xfrm>
            <a:off x="241300" y="1833563"/>
            <a:ext cx="4116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aseline="-25000">
                <a:solidFill>
                  <a:srgbClr val="808080"/>
                </a:solidFill>
                <a:ea typeface="ＭＳ Ｐゴシック" pitchFamily="34" charset="-128"/>
                <a:cs typeface="Arial" pitchFamily="34" charset="0"/>
              </a:rPr>
              <a:t>2 keV  LCLS  200 fs  Mimi virus single-shot.</a:t>
            </a:r>
          </a:p>
        </p:txBody>
      </p:sp>
      <p:grpSp>
        <p:nvGrpSpPr>
          <p:cNvPr id="106502" name="Group 11"/>
          <p:cNvGrpSpPr>
            <a:grpSpLocks/>
          </p:cNvGrpSpPr>
          <p:nvPr/>
        </p:nvGrpSpPr>
        <p:grpSpPr bwMode="auto">
          <a:xfrm>
            <a:off x="5689600" y="1708150"/>
            <a:ext cx="3271838" cy="2901950"/>
            <a:chOff x="3607" y="2079"/>
            <a:chExt cx="2061" cy="1828"/>
          </a:xfrm>
        </p:grpSpPr>
        <p:pic>
          <p:nvPicPr>
            <p:cNvPr id="106505" name="Picture 22" descr="modes_removed-1"/>
            <p:cNvPicPr>
              <a:picLocks noChangeAspect="1" noChangeArrowheads="1"/>
            </p:cNvPicPr>
            <p:nvPr/>
          </p:nvPicPr>
          <p:blipFill>
            <a:blip r:embed="rId4">
              <a:extLst>
                <a:ext uri="{28A0092B-C50C-407E-A947-70E740481C1C}">
                  <a14:useLocalDpi xmlns:a14="http://schemas.microsoft.com/office/drawing/2010/main" val="0"/>
                </a:ext>
              </a:extLst>
            </a:blip>
            <a:srcRect l="39365" t="38095" r="29524" b="34285"/>
            <a:stretch>
              <a:fillRect/>
            </a:stretch>
          </p:blipFill>
          <p:spPr bwMode="auto">
            <a:xfrm>
              <a:off x="3607" y="2079"/>
              <a:ext cx="2061" cy="1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6" name="Text Box 10"/>
            <p:cNvSpPr txBox="1">
              <a:spLocks noChangeArrowheads="1"/>
            </p:cNvSpPr>
            <p:nvPr/>
          </p:nvSpPr>
          <p:spPr bwMode="auto">
            <a:xfrm>
              <a:off x="3670" y="2139"/>
              <a:ext cx="409"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aseline="-25000">
                  <a:solidFill>
                    <a:srgbClr val="FFFFFF"/>
                  </a:solidFill>
                  <a:ea typeface="ＭＳ Ｐゴシック" pitchFamily="34" charset="-128"/>
                  <a:cs typeface="Arial" pitchFamily="34" charset="0"/>
                </a:rPr>
                <a:t>200 nm</a:t>
              </a:r>
            </a:p>
          </p:txBody>
        </p:sp>
        <p:sp>
          <p:nvSpPr>
            <p:cNvPr id="106507" name="Line 24"/>
            <p:cNvSpPr>
              <a:spLocks noChangeShapeType="1"/>
            </p:cNvSpPr>
            <p:nvPr/>
          </p:nvSpPr>
          <p:spPr bwMode="auto">
            <a:xfrm>
              <a:off x="3748" y="2351"/>
              <a:ext cx="412" cy="1"/>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cs typeface="Arial" pitchFamily="34" charset="0"/>
              </a:endParaRPr>
            </a:p>
          </p:txBody>
        </p:sp>
        <p:sp>
          <p:nvSpPr>
            <p:cNvPr id="106508" name="TextBox 9"/>
            <p:cNvSpPr txBox="1">
              <a:spLocks noChangeArrowheads="1"/>
            </p:cNvSpPr>
            <p:nvPr/>
          </p:nvSpPr>
          <p:spPr bwMode="auto">
            <a:xfrm>
              <a:off x="3891" y="3668"/>
              <a:ext cx="13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aseline="-25000">
                  <a:solidFill>
                    <a:srgbClr val="808080"/>
                  </a:solidFill>
                  <a:ea typeface="ＭＳ Ｐゴシック" pitchFamily="34" charset="-128"/>
                  <a:cs typeface="Arial" pitchFamily="34" charset="0"/>
                </a:rPr>
                <a:t>Reconstructed image</a:t>
              </a:r>
            </a:p>
          </p:txBody>
        </p:sp>
      </p:grpSp>
      <p:sp>
        <p:nvSpPr>
          <p:cNvPr id="106503" name="TextBox 10"/>
          <p:cNvSpPr txBox="1">
            <a:spLocks noChangeArrowheads="1"/>
          </p:cNvSpPr>
          <p:nvPr/>
        </p:nvSpPr>
        <p:spPr bwMode="auto">
          <a:xfrm>
            <a:off x="6249988" y="4592638"/>
            <a:ext cx="17065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aseline="-25000">
                <a:solidFill>
                  <a:srgbClr val="000000"/>
                </a:solidFill>
                <a:ea typeface="ＭＳ Ｐゴシック" pitchFamily="34" charset="-128"/>
                <a:cs typeface="Arial" pitchFamily="34" charset="0"/>
              </a:rPr>
              <a:t>Resolution 20nm</a:t>
            </a:r>
          </a:p>
        </p:txBody>
      </p:sp>
      <p:sp>
        <p:nvSpPr>
          <p:cNvPr id="106504" name="Rectangle 12"/>
          <p:cNvSpPr>
            <a:spLocks noChangeArrowheads="1"/>
          </p:cNvSpPr>
          <p:nvPr/>
        </p:nvSpPr>
        <p:spPr bwMode="auto">
          <a:xfrm>
            <a:off x="6684963" y="6240463"/>
            <a:ext cx="24590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Seibert, </a:t>
            </a:r>
            <a:r>
              <a:rPr lang="en-US" altLang="en-US" sz="1800" i="1">
                <a:solidFill>
                  <a:srgbClr val="000000"/>
                </a:solidFill>
                <a:cs typeface="Arial" pitchFamily="34" charset="0"/>
              </a:rPr>
              <a:t>et al.</a:t>
            </a:r>
            <a:r>
              <a:rPr lang="en-US" altLang="en-US" sz="1800">
                <a:solidFill>
                  <a:srgbClr val="000000"/>
                </a:solidFill>
                <a:cs typeface="Arial" pitchFamily="34" charset="0"/>
              </a:rPr>
              <a:t> (2011). </a:t>
            </a:r>
            <a:r>
              <a:rPr lang="en-US" altLang="en-US" sz="1800" i="1">
                <a:solidFill>
                  <a:srgbClr val="000000"/>
                </a:solidFill>
                <a:cs typeface="Arial" pitchFamily="34" charset="0"/>
              </a:rPr>
              <a:t>Nature</a:t>
            </a:r>
            <a:r>
              <a:rPr lang="en-US" altLang="en-US" sz="1800">
                <a:solidFill>
                  <a:srgbClr val="000000"/>
                </a:solidFill>
                <a:cs typeface="Arial" pitchFamily="34" charset="0"/>
              </a:rPr>
              <a:t> </a:t>
            </a:r>
            <a:r>
              <a:rPr lang="en-US" altLang="en-US" sz="1800" b="1">
                <a:solidFill>
                  <a:srgbClr val="000000"/>
                </a:solidFill>
                <a:cs typeface="Arial" pitchFamily="34" charset="0"/>
              </a:rPr>
              <a:t>470</a:t>
            </a:r>
            <a:r>
              <a:rPr lang="en-US" altLang="en-US" sz="1800">
                <a:solidFill>
                  <a:srgbClr val="000000"/>
                </a:solidFill>
                <a:cs typeface="Arial" pitchFamily="34" charset="0"/>
              </a:rPr>
              <a:t>, 78-81. </a:t>
            </a:r>
          </a:p>
        </p:txBody>
      </p:sp>
    </p:spTree>
    <p:extLst>
      <p:ext uri="{BB962C8B-B14F-4D97-AF65-F5344CB8AC3E}">
        <p14:creationId xmlns:p14="http://schemas.microsoft.com/office/powerpoint/2010/main" val="3574017545"/>
      </p:ext>
    </p:extLst>
  </p:cSld>
  <p:clrMapOvr>
    <a:masterClrMapping/>
  </p:clrMapOvr>
  <p:transition spd="slow"/>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idx="4294967295"/>
          </p:nvPr>
        </p:nvSpPr>
        <p:spPr>
          <a:xfrm>
            <a:off x="457200" y="155575"/>
            <a:ext cx="8229600" cy="1143000"/>
          </a:xfrm>
        </p:spPr>
        <p:txBody>
          <a:bodyPr/>
          <a:lstStyle/>
          <a:p>
            <a:pPr eaLnBrk="1" hangingPunct="1"/>
            <a:r>
              <a:rPr lang="en-US" altLang="en-US" sz="3600" smtClean="0"/>
              <a:t>Single-molecule imaging result</a:t>
            </a:r>
          </a:p>
        </p:txBody>
      </p:sp>
      <p:sp>
        <p:nvSpPr>
          <p:cNvPr id="105475" name="Text Box 10"/>
          <p:cNvSpPr txBox="1">
            <a:spLocks noChangeArrowheads="1"/>
          </p:cNvSpPr>
          <p:nvPr/>
        </p:nvSpPr>
        <p:spPr bwMode="auto">
          <a:xfrm>
            <a:off x="5826125" y="3395663"/>
            <a:ext cx="8620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aseline="-25000">
                <a:solidFill>
                  <a:srgbClr val="FFFFFF"/>
                </a:solidFill>
                <a:ea typeface="ＭＳ Ｐゴシック" pitchFamily="34" charset="-128"/>
                <a:cs typeface="Arial" pitchFamily="34" charset="0"/>
              </a:rPr>
              <a:t>200 nm</a:t>
            </a:r>
          </a:p>
        </p:txBody>
      </p:sp>
      <p:sp>
        <p:nvSpPr>
          <p:cNvPr id="656388" name="TextBox 10"/>
          <p:cNvSpPr txBox="1">
            <a:spLocks noChangeArrowheads="1"/>
          </p:cNvSpPr>
          <p:nvPr/>
        </p:nvSpPr>
        <p:spPr bwMode="auto">
          <a:xfrm>
            <a:off x="6313488" y="6245225"/>
            <a:ext cx="18272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aseline="-25000">
                <a:solidFill>
                  <a:srgbClr val="000000"/>
                </a:solidFill>
                <a:ea typeface="ＭＳ Ｐゴシック" pitchFamily="34" charset="-128"/>
                <a:cs typeface="Arial" pitchFamily="34" charset="0"/>
              </a:rPr>
              <a:t>Resolution ~2 mm</a:t>
            </a:r>
          </a:p>
        </p:txBody>
      </p:sp>
      <p:pic>
        <p:nvPicPr>
          <p:cNvPr id="656389" name="Picture 5" descr="Tire Michelin 255/70R18 Cross Terrain 112S 4 ply">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4250" y="2363788"/>
            <a:ext cx="4035425"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390" name="TextBox 8"/>
          <p:cNvSpPr txBox="1">
            <a:spLocks noChangeArrowheads="1"/>
          </p:cNvSpPr>
          <p:nvPr/>
        </p:nvSpPr>
        <p:spPr bwMode="auto">
          <a:xfrm>
            <a:off x="241300" y="1582738"/>
            <a:ext cx="6299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aseline="-25000">
                <a:solidFill>
                  <a:srgbClr val="808080"/>
                </a:solidFill>
                <a:ea typeface="ＭＳ Ｐゴシック" pitchFamily="34" charset="-128"/>
                <a:cs typeface="Arial" pitchFamily="34" charset="0"/>
              </a:rPr>
              <a:t>2.5 eV   0.1 s  Michelin  </a:t>
            </a:r>
            <a:r>
              <a:rPr lang="pt-BR" altLang="en-US" sz="2400" baseline="-25000">
                <a:solidFill>
                  <a:srgbClr val="808080"/>
                </a:solidFill>
                <a:ea typeface="ＭＳ Ｐゴシック" pitchFamily="34" charset="-128"/>
                <a:cs typeface="Arial" pitchFamily="34" charset="0"/>
              </a:rPr>
              <a:t>P255/70R18 LTX A/S 112T BSW</a:t>
            </a:r>
          </a:p>
          <a:p>
            <a:pPr eaLnBrk="1" hangingPunct="1">
              <a:spcBef>
                <a:spcPct val="0"/>
              </a:spcBef>
              <a:buFontTx/>
              <a:buNone/>
            </a:pPr>
            <a:endParaRPr lang="en-US" altLang="en-US" sz="2400" baseline="-25000">
              <a:solidFill>
                <a:srgbClr val="808080"/>
              </a:solidFill>
              <a:ea typeface="ＭＳ Ｐゴシック" pitchFamily="34" charset="-128"/>
              <a:cs typeface="Arial" pitchFamily="34" charset="0"/>
            </a:endParaRPr>
          </a:p>
        </p:txBody>
      </p:sp>
      <p:sp>
        <p:nvSpPr>
          <p:cNvPr id="656391" name="Text Box 7"/>
          <p:cNvSpPr txBox="1">
            <a:spLocks noChangeArrowheads="1"/>
          </p:cNvSpPr>
          <p:nvPr/>
        </p:nvSpPr>
        <p:spPr bwMode="auto">
          <a:xfrm>
            <a:off x="6408738" y="2838450"/>
            <a:ext cx="2281237"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solidFill>
                  <a:srgbClr val="000000"/>
                </a:solidFill>
                <a:cs typeface="Arial" pitchFamily="34" charset="0"/>
              </a:rPr>
              <a:t>to what </a:t>
            </a:r>
          </a:p>
          <a:p>
            <a:pPr eaLnBrk="1" hangingPunct="1">
              <a:spcBef>
                <a:spcPct val="0"/>
              </a:spcBef>
              <a:buFontTx/>
              <a:buNone/>
            </a:pPr>
            <a:r>
              <a:rPr lang="en-US" altLang="en-US">
                <a:solidFill>
                  <a:srgbClr val="000000"/>
                </a:solidFill>
                <a:cs typeface="Arial" pitchFamily="34" charset="0"/>
              </a:rPr>
              <a:t>resolution</a:t>
            </a:r>
          </a:p>
          <a:p>
            <a:pPr eaLnBrk="1" hangingPunct="1">
              <a:spcBef>
                <a:spcPct val="0"/>
              </a:spcBef>
              <a:buFontTx/>
              <a:buNone/>
            </a:pPr>
            <a:r>
              <a:rPr lang="en-US" altLang="en-US">
                <a:solidFill>
                  <a:srgbClr val="000000"/>
                </a:solidFill>
                <a:cs typeface="Arial" pitchFamily="34" charset="0"/>
              </a:rPr>
              <a:t>is this</a:t>
            </a:r>
          </a:p>
          <a:p>
            <a:pPr eaLnBrk="1" hangingPunct="1">
              <a:spcBef>
                <a:spcPct val="0"/>
              </a:spcBef>
              <a:buFontTx/>
              <a:buNone/>
            </a:pPr>
            <a:r>
              <a:rPr lang="en-US" altLang="en-US">
                <a:solidFill>
                  <a:srgbClr val="000000"/>
                </a:solidFill>
                <a:cs typeface="Arial" pitchFamily="34" charset="0"/>
              </a:rPr>
              <a:t>interesting?</a:t>
            </a:r>
          </a:p>
        </p:txBody>
      </p:sp>
    </p:spTree>
    <p:extLst>
      <p:ext uri="{BB962C8B-B14F-4D97-AF65-F5344CB8AC3E}">
        <p14:creationId xmlns:p14="http://schemas.microsoft.com/office/powerpoint/2010/main" val="194811202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563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63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563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6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388" grpId="0"/>
      <p:bldP spid="656390" grpId="0"/>
      <p:bldP spid="656391"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lstStyle/>
          <a:p>
            <a:r>
              <a:rPr lang="en-US" dirty="0" smtClean="0"/>
              <a:t>Accelerator-based light source</a:t>
            </a:r>
            <a:br>
              <a:rPr lang="en-US" dirty="0" smtClean="0"/>
            </a:br>
            <a:r>
              <a:rPr lang="en-US" dirty="0" smtClean="0"/>
              <a:t>terminology</a:t>
            </a:r>
            <a:endParaRPr lang="en-US" dirty="0"/>
          </a:p>
        </p:txBody>
      </p:sp>
      <p:sp>
        <p:nvSpPr>
          <p:cNvPr id="3" name="Content Placeholder 2"/>
          <p:cNvSpPr>
            <a:spLocks noGrp="1"/>
          </p:cNvSpPr>
          <p:nvPr>
            <p:ph idx="1"/>
          </p:nvPr>
        </p:nvSpPr>
        <p:spPr>
          <a:xfrm>
            <a:off x="457200" y="2209801"/>
            <a:ext cx="8229600" cy="3962400"/>
          </a:xfrm>
        </p:spPr>
        <p:txBody>
          <a:bodyPr/>
          <a:lstStyle/>
          <a:p>
            <a:pPr marL="0" indent="0">
              <a:spcBef>
                <a:spcPts val="1200"/>
              </a:spcBef>
              <a:buNone/>
            </a:pPr>
            <a:r>
              <a:rPr lang="en-US" dirty="0" smtClean="0"/>
              <a:t>	Code name		Translation</a:t>
            </a:r>
          </a:p>
          <a:p>
            <a:pPr>
              <a:spcBef>
                <a:spcPts val="1200"/>
              </a:spcBef>
            </a:pPr>
            <a:endParaRPr lang="en-US" dirty="0"/>
          </a:p>
          <a:p>
            <a:pPr>
              <a:spcBef>
                <a:spcPts val="1200"/>
              </a:spcBef>
            </a:pPr>
            <a:r>
              <a:rPr lang="en-US" dirty="0" smtClean="0"/>
              <a:t>First Generation		Bending Magnet</a:t>
            </a:r>
          </a:p>
          <a:p>
            <a:pPr>
              <a:spcBef>
                <a:spcPts val="1200"/>
              </a:spcBef>
            </a:pPr>
            <a:r>
              <a:rPr lang="en-US" dirty="0" smtClean="0"/>
              <a:t>Second Generation	Wiggler</a:t>
            </a:r>
          </a:p>
          <a:p>
            <a:pPr>
              <a:spcBef>
                <a:spcPts val="1200"/>
              </a:spcBef>
            </a:pPr>
            <a:r>
              <a:rPr lang="en-US" dirty="0" smtClean="0"/>
              <a:t>Third Generation		</a:t>
            </a:r>
            <a:r>
              <a:rPr lang="en-US" dirty="0" err="1" smtClean="0"/>
              <a:t>Undulator</a:t>
            </a:r>
            <a:endParaRPr lang="en-US" dirty="0" smtClean="0"/>
          </a:p>
          <a:p>
            <a:pPr>
              <a:spcBef>
                <a:spcPts val="1200"/>
              </a:spcBef>
            </a:pPr>
            <a:r>
              <a:rPr lang="en-US" dirty="0" smtClean="0"/>
              <a:t>Fourth Generation		Free electron laser</a:t>
            </a:r>
          </a:p>
        </p:txBody>
      </p:sp>
    </p:spTree>
    <p:extLst>
      <p:ext uri="{BB962C8B-B14F-4D97-AF65-F5344CB8AC3E}">
        <p14:creationId xmlns:p14="http://schemas.microsoft.com/office/powerpoint/2010/main" val="40565041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2" name="Rectangle 2"/>
          <p:cNvSpPr>
            <a:spLocks noGrp="1" noChangeArrowheads="1"/>
          </p:cNvSpPr>
          <p:nvPr>
            <p:ph type="title" idx="4294967295"/>
          </p:nvPr>
        </p:nvSpPr>
        <p:spPr>
          <a:xfrm>
            <a:off x="685800" y="0"/>
            <a:ext cx="7772400" cy="1143000"/>
          </a:xfrm>
        </p:spPr>
        <p:txBody>
          <a:bodyPr/>
          <a:lstStyle/>
          <a:p>
            <a:r>
              <a:rPr lang="en-US" altLang="en-US" b="1"/>
              <a:t>Zero-parallax microscope</a:t>
            </a:r>
          </a:p>
        </p:txBody>
      </p:sp>
      <p:grpSp>
        <p:nvGrpSpPr>
          <p:cNvPr id="998403" name="Group 3"/>
          <p:cNvGrpSpPr>
            <a:grpSpLocks/>
          </p:cNvGrpSpPr>
          <p:nvPr/>
        </p:nvGrpSpPr>
        <p:grpSpPr bwMode="auto">
          <a:xfrm>
            <a:off x="152400" y="1828800"/>
            <a:ext cx="8382000" cy="5257800"/>
            <a:chOff x="96" y="1152"/>
            <a:chExt cx="5280" cy="3312"/>
          </a:xfrm>
        </p:grpSpPr>
        <p:sp>
          <p:nvSpPr>
            <p:cNvPr id="998404" name="AutoShape 4"/>
            <p:cNvSpPr>
              <a:spLocks noChangeArrowheads="1"/>
            </p:cNvSpPr>
            <p:nvPr/>
          </p:nvSpPr>
          <p:spPr bwMode="auto">
            <a:xfrm flipV="1">
              <a:off x="2064" y="2064"/>
              <a:ext cx="576" cy="576"/>
            </a:xfrm>
            <a:prstGeom prst="rtTriangl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405" name="Rectangle 5"/>
            <p:cNvSpPr>
              <a:spLocks noChangeArrowheads="1"/>
            </p:cNvSpPr>
            <p:nvPr/>
          </p:nvSpPr>
          <p:spPr bwMode="auto">
            <a:xfrm flipH="1">
              <a:off x="1968" y="2256"/>
              <a:ext cx="1152" cy="1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406" name="AutoShape 6"/>
            <p:cNvSpPr>
              <a:spLocks noChangeArrowheads="1"/>
            </p:cNvSpPr>
            <p:nvPr/>
          </p:nvSpPr>
          <p:spPr bwMode="auto">
            <a:xfrm rot="5400000">
              <a:off x="456" y="1464"/>
              <a:ext cx="960" cy="1680"/>
            </a:xfrm>
            <a:prstGeom prst="can">
              <a:avLst>
                <a:gd name="adj" fmla="val 16341"/>
              </a:avLst>
            </a:prstGeom>
            <a:solidFill>
              <a:srgbClr val="0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407" name="AutoShape 7"/>
            <p:cNvSpPr>
              <a:spLocks noChangeArrowheads="1"/>
            </p:cNvSpPr>
            <p:nvPr/>
          </p:nvSpPr>
          <p:spPr bwMode="auto">
            <a:xfrm rot="5400000">
              <a:off x="4488" y="2088"/>
              <a:ext cx="144" cy="480"/>
            </a:xfrm>
            <a:prstGeom prst="can">
              <a:avLst>
                <a:gd name="adj" fmla="val 3112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408" name="Rectangle 8"/>
            <p:cNvSpPr>
              <a:spLocks noChangeArrowheads="1"/>
            </p:cNvSpPr>
            <p:nvPr/>
          </p:nvSpPr>
          <p:spPr bwMode="auto">
            <a:xfrm flipH="1">
              <a:off x="1680" y="2304"/>
              <a:ext cx="48" cy="48"/>
            </a:xfrm>
            <a:prstGeom prst="rect">
              <a:avLst/>
            </a:prstGeom>
            <a:solidFill>
              <a:schemeClr val="tx2"/>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409" name="AutoShape 9"/>
            <p:cNvSpPr>
              <a:spLocks noChangeArrowheads="1"/>
            </p:cNvSpPr>
            <p:nvPr/>
          </p:nvSpPr>
          <p:spPr bwMode="auto">
            <a:xfrm flipV="1">
              <a:off x="2064" y="2064"/>
              <a:ext cx="576" cy="576"/>
            </a:xfrm>
            <a:prstGeom prst="rtTriangle">
              <a:avLst/>
            </a:prstGeom>
            <a:solidFill>
              <a:srgbClr val="3366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410" name="Text Box 10"/>
            <p:cNvSpPr txBox="1">
              <a:spLocks noChangeArrowheads="1"/>
            </p:cNvSpPr>
            <p:nvPr/>
          </p:nvSpPr>
          <p:spPr bwMode="auto">
            <a:xfrm flipH="1">
              <a:off x="559" y="2160"/>
              <a:ext cx="737" cy="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pinhole</a:t>
              </a:r>
            </a:p>
          </p:txBody>
        </p:sp>
        <p:sp>
          <p:nvSpPr>
            <p:cNvPr id="998411" name="Text Box 11"/>
            <p:cNvSpPr txBox="1">
              <a:spLocks noChangeArrowheads="1"/>
            </p:cNvSpPr>
            <p:nvPr/>
          </p:nvSpPr>
          <p:spPr bwMode="auto">
            <a:xfrm flipH="1">
              <a:off x="1990" y="1776"/>
              <a:ext cx="618" cy="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mirror</a:t>
              </a:r>
            </a:p>
          </p:txBody>
        </p:sp>
        <p:sp>
          <p:nvSpPr>
            <p:cNvPr id="998412" name="AutoShape 12"/>
            <p:cNvSpPr>
              <a:spLocks noChangeArrowheads="1"/>
            </p:cNvSpPr>
            <p:nvPr/>
          </p:nvSpPr>
          <p:spPr bwMode="auto">
            <a:xfrm>
              <a:off x="1920" y="3480"/>
              <a:ext cx="960" cy="984"/>
            </a:xfrm>
            <a:prstGeom prst="can">
              <a:avLst>
                <a:gd name="adj" fmla="val 9571"/>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413" name="Text Box 13"/>
            <p:cNvSpPr txBox="1">
              <a:spLocks noChangeArrowheads="1"/>
            </p:cNvSpPr>
            <p:nvPr/>
          </p:nvSpPr>
          <p:spPr bwMode="auto">
            <a:xfrm flipH="1">
              <a:off x="725" y="3648"/>
              <a:ext cx="1099" cy="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microscope</a:t>
              </a:r>
            </a:p>
          </p:txBody>
        </p:sp>
        <p:sp>
          <p:nvSpPr>
            <p:cNvPr id="998414" name="Line 14"/>
            <p:cNvSpPr>
              <a:spLocks noChangeShapeType="1"/>
            </p:cNvSpPr>
            <p:nvPr/>
          </p:nvSpPr>
          <p:spPr bwMode="auto">
            <a:xfrm flipH="1" flipV="1">
              <a:off x="2640" y="2160"/>
              <a:ext cx="528"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415" name="Line 15"/>
            <p:cNvSpPr>
              <a:spLocks noChangeShapeType="1"/>
            </p:cNvSpPr>
            <p:nvPr/>
          </p:nvSpPr>
          <p:spPr bwMode="auto">
            <a:xfrm flipH="1">
              <a:off x="2112" y="2448"/>
              <a:ext cx="1056"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416" name="Line 16"/>
            <p:cNvSpPr>
              <a:spLocks noChangeShapeType="1"/>
            </p:cNvSpPr>
            <p:nvPr/>
          </p:nvSpPr>
          <p:spPr bwMode="auto">
            <a:xfrm flipH="1">
              <a:off x="1968" y="2688"/>
              <a:ext cx="144" cy="7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417" name="Line 17"/>
            <p:cNvSpPr>
              <a:spLocks noChangeShapeType="1"/>
            </p:cNvSpPr>
            <p:nvPr/>
          </p:nvSpPr>
          <p:spPr bwMode="auto">
            <a:xfrm flipH="1" flipV="1">
              <a:off x="2640" y="2160"/>
              <a:ext cx="192" cy="12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418" name="Rectangle 18"/>
            <p:cNvSpPr>
              <a:spLocks noChangeArrowheads="1"/>
            </p:cNvSpPr>
            <p:nvPr/>
          </p:nvSpPr>
          <p:spPr bwMode="auto">
            <a:xfrm flipH="1">
              <a:off x="1680" y="2304"/>
              <a:ext cx="2640" cy="48"/>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98419" name="Picture 19" descr="xtal_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4" y="2112"/>
              <a:ext cx="350" cy="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8420" name="Rectangle 20"/>
            <p:cNvSpPr>
              <a:spLocks noChangeArrowheads="1"/>
            </p:cNvSpPr>
            <p:nvPr/>
          </p:nvSpPr>
          <p:spPr bwMode="auto">
            <a:xfrm flipH="1">
              <a:off x="1680" y="2304"/>
              <a:ext cx="1632" cy="48"/>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421" name="Rectangle 21"/>
            <p:cNvSpPr>
              <a:spLocks noChangeArrowheads="1"/>
            </p:cNvSpPr>
            <p:nvPr/>
          </p:nvSpPr>
          <p:spPr bwMode="auto">
            <a:xfrm>
              <a:off x="4656" y="1296"/>
              <a:ext cx="240" cy="2400"/>
            </a:xfrm>
            <a:prstGeom prst="rect">
              <a:avLst/>
            </a:prstGeom>
            <a:solidFill>
              <a:srgbClr val="CC66FF">
                <a:alpha val="50000"/>
              </a:srgbClr>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CC66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998422" name="Rectangle 22"/>
            <p:cNvSpPr>
              <a:spLocks noChangeArrowheads="1"/>
            </p:cNvSpPr>
            <p:nvPr/>
          </p:nvSpPr>
          <p:spPr bwMode="auto">
            <a:xfrm rot="19979467" flipH="1">
              <a:off x="3360" y="1728"/>
              <a:ext cx="2016" cy="48"/>
            </a:xfrm>
            <a:prstGeom prst="rect">
              <a:avLst/>
            </a:prstGeom>
            <a:solidFill>
              <a:srgbClr val="669900">
                <a:alpha val="50000"/>
              </a:srgbClr>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423" name="Rectangle 23"/>
            <p:cNvSpPr>
              <a:spLocks noChangeArrowheads="1"/>
            </p:cNvSpPr>
            <p:nvPr/>
          </p:nvSpPr>
          <p:spPr bwMode="auto">
            <a:xfrm rot="1620533" flipH="1" flipV="1">
              <a:off x="3360" y="2880"/>
              <a:ext cx="2016" cy="48"/>
            </a:xfrm>
            <a:prstGeom prst="rect">
              <a:avLst/>
            </a:prstGeom>
            <a:solidFill>
              <a:srgbClr val="669900">
                <a:alpha val="50000"/>
              </a:srgbClr>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424" name="Text Box 24"/>
            <p:cNvSpPr txBox="1">
              <a:spLocks noChangeArrowheads="1"/>
            </p:cNvSpPr>
            <p:nvPr/>
          </p:nvSpPr>
          <p:spPr bwMode="auto">
            <a:xfrm flipH="1">
              <a:off x="2565" y="1152"/>
              <a:ext cx="1995" cy="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Styrofoam</a:t>
              </a:r>
              <a:r>
                <a:rPr lang="en-US" altLang="en-US" sz="2400">
                  <a:cs typeface="Arial" charset="0"/>
                </a:rPr>
                <a:t>™</a:t>
              </a:r>
              <a:r>
                <a:rPr lang="en-US" altLang="en-US" sz="2400"/>
                <a:t> backlight</a:t>
              </a:r>
            </a:p>
          </p:txBody>
        </p:sp>
        <p:sp>
          <p:nvSpPr>
            <p:cNvPr id="998425" name="Text Box 25"/>
            <p:cNvSpPr txBox="1">
              <a:spLocks noChangeArrowheads="1"/>
            </p:cNvSpPr>
            <p:nvPr/>
          </p:nvSpPr>
          <p:spPr bwMode="auto">
            <a:xfrm flipH="1">
              <a:off x="3675" y="1632"/>
              <a:ext cx="885" cy="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backstop</a:t>
              </a:r>
            </a:p>
          </p:txBody>
        </p:sp>
        <p:sp>
          <p:nvSpPr>
            <p:cNvPr id="998426" name="Line 26"/>
            <p:cNvSpPr>
              <a:spLocks noChangeShapeType="1"/>
            </p:cNvSpPr>
            <p:nvPr/>
          </p:nvSpPr>
          <p:spPr bwMode="auto">
            <a:xfrm flipH="1" flipV="1">
              <a:off x="4320" y="1872"/>
              <a:ext cx="96"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427" name="Line 27"/>
            <p:cNvSpPr>
              <a:spLocks noChangeShapeType="1"/>
            </p:cNvSpPr>
            <p:nvPr/>
          </p:nvSpPr>
          <p:spPr bwMode="auto">
            <a:xfrm>
              <a:off x="4464" y="1440"/>
              <a:ext cx="144"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593169729"/>
      </p:ext>
    </p:extLst>
  </p:cSld>
  <p:clrMapOvr>
    <a:masterClrMapping/>
  </p:clrMapOvr>
  <p:transition spd="slow"/>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pPr eaLnBrk="1" hangingPunct="1"/>
            <a:r>
              <a:rPr lang="en-US" altLang="en-US" smtClean="0">
                <a:solidFill>
                  <a:schemeClr val="tx1"/>
                </a:solidFill>
              </a:rPr>
              <a:t>lysozyme: real and reciprocal</a:t>
            </a:r>
          </a:p>
        </p:txBody>
      </p:sp>
      <p:pic>
        <p:nvPicPr>
          <p:cNvPr id="3" name="lyso_rotate.wmv">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181927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59335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2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pPr eaLnBrk="1" hangingPunct="1"/>
            <a:r>
              <a:rPr lang="en-US" altLang="en-US" smtClean="0">
                <a:solidFill>
                  <a:schemeClr val="tx1"/>
                </a:solidFill>
              </a:rPr>
              <a:t>lysozyme: thermal motion</a:t>
            </a:r>
          </a:p>
        </p:txBody>
      </p:sp>
      <p:pic>
        <p:nvPicPr>
          <p:cNvPr id="25600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1927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3223365"/>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diff_1231"/>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7416800" y="1355725"/>
            <a:ext cx="901700"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3"/>
          <p:cNvSpPr txBox="1">
            <a:spLocks noChangeAspect="1" noChangeArrowheads="1"/>
          </p:cNvSpPr>
          <p:nvPr/>
        </p:nvSpPr>
        <p:spPr bwMode="auto">
          <a:xfrm rot="-5400000">
            <a:off x="7466806" y="3390107"/>
            <a:ext cx="24114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altLang="en-US" sz="1900" b="1">
                <a:solidFill>
                  <a:srgbClr val="000000"/>
                </a:solidFill>
              </a:rPr>
              <a:t>ADSC Quantum 315r</a:t>
            </a:r>
          </a:p>
        </p:txBody>
      </p:sp>
      <p:sp>
        <p:nvSpPr>
          <p:cNvPr id="49156" name="Rectangle 7"/>
          <p:cNvSpPr>
            <a:spLocks noGrp="1" noChangeArrowheads="1"/>
          </p:cNvSpPr>
          <p:nvPr>
            <p:ph type="title"/>
          </p:nvPr>
        </p:nvSpPr>
        <p:spPr>
          <a:xfrm>
            <a:off x="685800" y="0"/>
            <a:ext cx="7772400" cy="1143000"/>
          </a:xfrm>
        </p:spPr>
        <p:txBody>
          <a:bodyPr/>
          <a:lstStyle/>
          <a:p>
            <a:pPr eaLnBrk="1" hangingPunct="1"/>
            <a:r>
              <a:rPr lang="en-US" altLang="en-US" smtClean="0"/>
              <a:t>ALS 8.3.1 optics</a:t>
            </a:r>
          </a:p>
        </p:txBody>
      </p:sp>
      <p:grpSp>
        <p:nvGrpSpPr>
          <p:cNvPr id="49157" name="Group 11"/>
          <p:cNvGrpSpPr>
            <a:grpSpLocks/>
          </p:cNvGrpSpPr>
          <p:nvPr/>
        </p:nvGrpSpPr>
        <p:grpSpPr bwMode="auto">
          <a:xfrm>
            <a:off x="6413500" y="2738438"/>
            <a:ext cx="1387475" cy="2276475"/>
            <a:chOff x="2962" y="1779"/>
            <a:chExt cx="874" cy="1434"/>
          </a:xfrm>
        </p:grpSpPr>
        <p:pic>
          <p:nvPicPr>
            <p:cNvPr id="49172" name="Picture 12" descr="xtal_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73" name="Line 13"/>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49174" name="Line 14"/>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49175" name="Line 15"/>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49176" name="Line 16"/>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49158" name="Text Box 21"/>
          <p:cNvSpPr txBox="1">
            <a:spLocks noChangeAspect="1" noChangeArrowheads="1"/>
          </p:cNvSpPr>
          <p:nvPr/>
        </p:nvSpPr>
        <p:spPr bwMode="auto">
          <a:xfrm>
            <a:off x="6049963" y="5103813"/>
            <a:ext cx="15732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altLang="en-US" sz="1700" b="1">
                <a:solidFill>
                  <a:srgbClr val="000000"/>
                </a:solidFill>
              </a:rPr>
              <a:t>Protein Crystal</a:t>
            </a:r>
          </a:p>
        </p:txBody>
      </p:sp>
      <p:sp>
        <p:nvSpPr>
          <p:cNvPr id="49159" name="Rectangle 22"/>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9160" name="Rectangle 23"/>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9161" name="Rectangle 24"/>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9162" name="Rectangle 25"/>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9163" name="Line 26"/>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49164" name="Line 27"/>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49165" name="AutoShape 32"/>
          <p:cNvSpPr>
            <a:spLocks noChangeArrowheads="1"/>
          </p:cNvSpPr>
          <p:nvPr/>
        </p:nvSpPr>
        <p:spPr bwMode="auto">
          <a:xfrm rot="-5400000">
            <a:off x="5665787" y="2432051"/>
            <a:ext cx="68263" cy="2112962"/>
          </a:xfrm>
          <a:custGeom>
            <a:avLst/>
            <a:gdLst>
              <a:gd name="T0" fmla="*/ 59730 w 21600"/>
              <a:gd name="T1" fmla="*/ 1056481 h 21600"/>
              <a:gd name="T2" fmla="*/ 34132 w 21600"/>
              <a:gd name="T3" fmla="*/ 2112962 h 21600"/>
              <a:gd name="T4" fmla="*/ 8533 w 21600"/>
              <a:gd name="T5" fmla="*/ 1056481 h 21600"/>
              <a:gd name="T6" fmla="*/ 3413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49166" name="Text Box 33"/>
          <p:cNvSpPr txBox="1">
            <a:spLocks noChangeAspect="1" noChangeArrowheads="1"/>
          </p:cNvSpPr>
          <p:nvPr/>
        </p:nvSpPr>
        <p:spPr bwMode="auto">
          <a:xfrm>
            <a:off x="5080000" y="1947863"/>
            <a:ext cx="803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altLang="en-US" sz="1700" b="1">
                <a:solidFill>
                  <a:srgbClr val="000000"/>
                </a:solidFill>
              </a:rPr>
              <a:t>pinhole</a:t>
            </a:r>
          </a:p>
        </p:txBody>
      </p:sp>
      <p:sp>
        <p:nvSpPr>
          <p:cNvPr id="49167" name="Text Box 34"/>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altLang="en-US" sz="1700" b="1">
                <a:solidFill>
                  <a:srgbClr val="000000"/>
                </a:solidFill>
              </a:rPr>
              <a:t>Scatter</a:t>
            </a:r>
          </a:p>
          <a:p>
            <a:pPr algn="ctr" fontAlgn="base">
              <a:spcBef>
                <a:spcPct val="0"/>
              </a:spcBef>
              <a:spcAft>
                <a:spcPct val="0"/>
              </a:spcAft>
            </a:pPr>
            <a:r>
              <a:rPr lang="en-US" altLang="en-US" sz="1700" b="1">
                <a:solidFill>
                  <a:srgbClr val="000000"/>
                </a:solidFill>
              </a:rPr>
              <a:t>guard</a:t>
            </a:r>
          </a:p>
        </p:txBody>
      </p:sp>
      <p:sp>
        <p:nvSpPr>
          <p:cNvPr id="49168" name="Line 38"/>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49169" name="Line 39"/>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49170" name="Text Box 45"/>
          <p:cNvSpPr txBox="1">
            <a:spLocks noChangeArrowheads="1"/>
          </p:cNvSpPr>
          <p:nvPr/>
        </p:nvSpPr>
        <p:spPr bwMode="auto">
          <a:xfrm>
            <a:off x="1036638" y="990600"/>
            <a:ext cx="6697662"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2300">
                <a:solidFill>
                  <a:srgbClr val="000000"/>
                </a:solidFill>
              </a:rPr>
              <a:t>MacDowell et. al. (2004) </a:t>
            </a:r>
            <a:r>
              <a:rPr lang="en-US" altLang="en-US" sz="2300" i="1">
                <a:solidFill>
                  <a:srgbClr val="000000"/>
                </a:solidFill>
              </a:rPr>
              <a:t>J. Sync. Rad.</a:t>
            </a:r>
            <a:r>
              <a:rPr lang="en-US" altLang="en-US" sz="2300">
                <a:solidFill>
                  <a:srgbClr val="000000"/>
                </a:solidFill>
              </a:rPr>
              <a:t> </a:t>
            </a:r>
            <a:r>
              <a:rPr lang="en-US" altLang="en-US" sz="2300" b="1">
                <a:solidFill>
                  <a:srgbClr val="000000"/>
                </a:solidFill>
              </a:rPr>
              <a:t>11</a:t>
            </a:r>
            <a:r>
              <a:rPr lang="en-US" altLang="en-US" sz="2300">
                <a:solidFill>
                  <a:srgbClr val="000000"/>
                </a:solidFill>
              </a:rPr>
              <a:t> 447-455</a:t>
            </a:r>
          </a:p>
        </p:txBody>
      </p:sp>
      <p:sp>
        <p:nvSpPr>
          <p:cNvPr id="49171" name="Text Box 46"/>
          <p:cNvSpPr txBox="1">
            <a:spLocks noChangeArrowheads="1"/>
          </p:cNvSpPr>
          <p:nvPr/>
        </p:nvSpPr>
        <p:spPr bwMode="auto">
          <a:xfrm>
            <a:off x="2630488" y="2900363"/>
            <a:ext cx="1641475" cy="116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altLang="en-US" sz="2800" b="1">
                <a:solidFill>
                  <a:srgbClr val="000000"/>
                </a:solidFill>
              </a:rPr>
              <a:t>X-ray</a:t>
            </a:r>
          </a:p>
          <a:p>
            <a:pPr algn="ctr" eaLnBrk="1" fontAlgn="base" hangingPunct="1">
              <a:spcBef>
                <a:spcPct val="50000"/>
              </a:spcBef>
              <a:spcAft>
                <a:spcPct val="0"/>
              </a:spcAft>
            </a:pPr>
            <a:r>
              <a:rPr lang="en-US" altLang="en-US" sz="2800" b="1">
                <a:solidFill>
                  <a:srgbClr val="000000"/>
                </a:solidFill>
              </a:rPr>
              <a:t>Source</a:t>
            </a:r>
          </a:p>
        </p:txBody>
      </p:sp>
    </p:spTree>
    <p:extLst>
      <p:ext uri="{BB962C8B-B14F-4D97-AF65-F5344CB8AC3E}">
        <p14:creationId xmlns:p14="http://schemas.microsoft.com/office/powerpoint/2010/main" val="3671638732"/>
      </p:ext>
    </p:extLst>
  </p:cSld>
  <p:clrMapOvr>
    <a:masterClrMapping/>
  </p:clrMapOvr>
  <p:transition spd="slow"/>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ctrTitle"/>
          </p:nvPr>
        </p:nvSpPr>
        <p:spPr/>
        <p:txBody>
          <a:bodyPr/>
          <a:lstStyle/>
          <a:p>
            <a:pPr eaLnBrk="1" hangingPunct="1"/>
            <a:endParaRPr lang="en-US" altLang="en-US" smtClean="0"/>
          </a:p>
        </p:txBody>
      </p:sp>
      <p:sp>
        <p:nvSpPr>
          <p:cNvPr id="36867" name="Rectangle 3"/>
          <p:cNvSpPr>
            <a:spLocks noGrp="1" noChangeArrowheads="1"/>
          </p:cNvSpPr>
          <p:nvPr>
            <p:ph type="subTitle" idx="1"/>
          </p:nvPr>
        </p:nvSpPr>
        <p:spPr/>
        <p:txBody>
          <a:bodyPr/>
          <a:lstStyle/>
          <a:p>
            <a:pPr eaLnBrk="1" hangingPunct="1"/>
            <a:endParaRPr lang="en-US" altLang="en-US" smtClean="0"/>
          </a:p>
        </p:txBody>
      </p:sp>
      <p:pic>
        <p:nvPicPr>
          <p:cNvPr id="368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88" y="-382588"/>
            <a:ext cx="9653588" cy="724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0724653"/>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2"/>
          <p:cNvGrpSpPr>
            <a:grpSpLocks/>
          </p:cNvGrpSpPr>
          <p:nvPr/>
        </p:nvGrpSpPr>
        <p:grpSpPr bwMode="auto">
          <a:xfrm>
            <a:off x="406400" y="1042988"/>
            <a:ext cx="8267700" cy="5510212"/>
            <a:chOff x="336" y="849"/>
            <a:chExt cx="5859" cy="3471"/>
          </a:xfrm>
        </p:grpSpPr>
        <p:pic>
          <p:nvPicPr>
            <p:cNvPr id="9227" name="Picture 3" descr="Hi-Thrus"/>
            <p:cNvPicPr>
              <a:picLocks noChangeAspect="1" noChangeArrowheads="1"/>
            </p:cNvPicPr>
            <p:nvPr/>
          </p:nvPicPr>
          <p:blipFill>
            <a:blip r:embed="rId3">
              <a:extLst>
                <a:ext uri="{28A0092B-C50C-407E-A947-70E740481C1C}">
                  <a14:useLocalDpi xmlns:a14="http://schemas.microsoft.com/office/drawing/2010/main" val="0"/>
                </a:ext>
              </a:extLst>
            </a:blip>
            <a:srcRect r="16669"/>
            <a:stretch>
              <a:fillRect/>
            </a:stretch>
          </p:blipFill>
          <p:spPr bwMode="auto">
            <a:xfrm>
              <a:off x="336" y="849"/>
              <a:ext cx="5859" cy="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Rectangle 4"/>
            <p:cNvSpPr>
              <a:spLocks noChangeArrowheads="1"/>
            </p:cNvSpPr>
            <p:nvPr/>
          </p:nvSpPr>
          <p:spPr bwMode="auto">
            <a:xfrm>
              <a:off x="432" y="1824"/>
              <a:ext cx="864" cy="528"/>
            </a:xfrm>
            <a:prstGeom prst="rect">
              <a:avLst/>
            </a:prstGeom>
            <a:solidFill>
              <a:schemeClr val="bg1"/>
            </a:solidFill>
            <a:ln w="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9229" name="Rectangle 5"/>
            <p:cNvSpPr>
              <a:spLocks noChangeArrowheads="1"/>
            </p:cNvSpPr>
            <p:nvPr/>
          </p:nvSpPr>
          <p:spPr bwMode="auto">
            <a:xfrm>
              <a:off x="1680" y="2352"/>
              <a:ext cx="816" cy="624"/>
            </a:xfrm>
            <a:prstGeom prst="rect">
              <a:avLst/>
            </a:prstGeom>
            <a:solidFill>
              <a:schemeClr val="bg1"/>
            </a:solidFill>
            <a:ln w="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9230" name="Rectangle 6"/>
            <p:cNvSpPr>
              <a:spLocks noChangeArrowheads="1"/>
            </p:cNvSpPr>
            <p:nvPr/>
          </p:nvSpPr>
          <p:spPr bwMode="auto">
            <a:xfrm>
              <a:off x="2688" y="2928"/>
              <a:ext cx="1200" cy="384"/>
            </a:xfrm>
            <a:prstGeom prst="rect">
              <a:avLst/>
            </a:prstGeom>
            <a:solidFill>
              <a:schemeClr val="bg1"/>
            </a:solidFill>
            <a:ln w="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9231" name="Rectangle 7"/>
            <p:cNvSpPr>
              <a:spLocks noChangeArrowheads="1"/>
            </p:cNvSpPr>
            <p:nvPr/>
          </p:nvSpPr>
          <p:spPr bwMode="auto">
            <a:xfrm>
              <a:off x="4080" y="3504"/>
              <a:ext cx="816" cy="576"/>
            </a:xfrm>
            <a:prstGeom prst="rect">
              <a:avLst/>
            </a:prstGeom>
            <a:solidFill>
              <a:schemeClr val="bg1"/>
            </a:solidFill>
            <a:ln w="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9232" name="Rectangle 8"/>
            <p:cNvSpPr>
              <a:spLocks noChangeArrowheads="1"/>
            </p:cNvSpPr>
            <p:nvPr/>
          </p:nvSpPr>
          <p:spPr bwMode="auto">
            <a:xfrm>
              <a:off x="5328" y="4032"/>
              <a:ext cx="720" cy="192"/>
            </a:xfrm>
            <a:prstGeom prst="rect">
              <a:avLst/>
            </a:prstGeom>
            <a:solidFill>
              <a:schemeClr val="bg1"/>
            </a:solidFill>
            <a:ln w="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9219" name="Text Box 11"/>
          <p:cNvSpPr txBox="1">
            <a:spLocks noChangeArrowheads="1"/>
          </p:cNvSpPr>
          <p:nvPr/>
        </p:nvSpPr>
        <p:spPr bwMode="auto">
          <a:xfrm>
            <a:off x="460375" y="3276600"/>
            <a:ext cx="1635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n-US" altLang="en-US" sz="2400">
              <a:solidFill>
                <a:srgbClr val="000000"/>
              </a:solidFill>
            </a:endParaRPr>
          </a:p>
        </p:txBody>
      </p:sp>
      <p:sp>
        <p:nvSpPr>
          <p:cNvPr id="9220" name="Text Box 12"/>
          <p:cNvSpPr txBox="1">
            <a:spLocks noChangeArrowheads="1"/>
          </p:cNvSpPr>
          <p:nvPr/>
        </p:nvSpPr>
        <p:spPr bwMode="auto">
          <a:xfrm>
            <a:off x="527050" y="2820988"/>
            <a:ext cx="1243013" cy="8318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2400" b="1">
                <a:solidFill>
                  <a:srgbClr val="000000"/>
                </a:solidFill>
              </a:rPr>
              <a:t>0. Purify</a:t>
            </a:r>
          </a:p>
          <a:p>
            <a:pPr algn="ctr" eaLnBrk="1" fontAlgn="base" hangingPunct="1">
              <a:spcBef>
                <a:spcPct val="0"/>
              </a:spcBef>
              <a:spcAft>
                <a:spcPct val="0"/>
              </a:spcAft>
            </a:pPr>
            <a:r>
              <a:rPr lang="en-US" altLang="en-US" sz="2400" b="1">
                <a:solidFill>
                  <a:srgbClr val="000000"/>
                </a:solidFill>
              </a:rPr>
              <a:t>protein</a:t>
            </a:r>
          </a:p>
        </p:txBody>
      </p:sp>
      <p:sp>
        <p:nvSpPr>
          <p:cNvPr id="9221" name="Text Box 13"/>
          <p:cNvSpPr txBox="1">
            <a:spLocks noChangeArrowheads="1"/>
          </p:cNvSpPr>
          <p:nvPr/>
        </p:nvSpPr>
        <p:spPr bwMode="auto">
          <a:xfrm>
            <a:off x="5434013" y="2825750"/>
            <a:ext cx="1677987" cy="8318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2400" b="1">
                <a:solidFill>
                  <a:srgbClr val="000000"/>
                </a:solidFill>
              </a:rPr>
              <a:t>3. Calculate</a:t>
            </a:r>
          </a:p>
          <a:p>
            <a:pPr algn="ctr" eaLnBrk="1" fontAlgn="base" hangingPunct="1">
              <a:spcBef>
                <a:spcPct val="0"/>
              </a:spcBef>
              <a:spcAft>
                <a:spcPct val="0"/>
              </a:spcAft>
            </a:pPr>
            <a:r>
              <a:rPr lang="en-US" altLang="en-US" sz="2400" b="1">
                <a:solidFill>
                  <a:srgbClr val="000000"/>
                </a:solidFill>
              </a:rPr>
              <a:t>e</a:t>
            </a:r>
            <a:r>
              <a:rPr lang="en-US" altLang="en-US" sz="2800" b="1" baseline="20000">
                <a:solidFill>
                  <a:srgbClr val="000000"/>
                </a:solidFill>
              </a:rPr>
              <a:t>-</a:t>
            </a:r>
            <a:r>
              <a:rPr lang="en-US" altLang="en-US" sz="2400" b="1">
                <a:solidFill>
                  <a:srgbClr val="000000"/>
                </a:solidFill>
              </a:rPr>
              <a:t> density</a:t>
            </a:r>
          </a:p>
        </p:txBody>
      </p:sp>
      <p:sp>
        <p:nvSpPr>
          <p:cNvPr id="9222" name="Text Box 14"/>
          <p:cNvSpPr txBox="1">
            <a:spLocks noChangeArrowheads="1"/>
          </p:cNvSpPr>
          <p:nvPr/>
        </p:nvSpPr>
        <p:spPr bwMode="auto">
          <a:xfrm>
            <a:off x="3813175" y="4573588"/>
            <a:ext cx="1450975" cy="8318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2400" b="1">
                <a:solidFill>
                  <a:srgbClr val="000000"/>
                </a:solidFill>
              </a:rPr>
              <a:t>2. Collect </a:t>
            </a:r>
          </a:p>
          <a:p>
            <a:pPr algn="ctr" eaLnBrk="1" fontAlgn="base" hangingPunct="1">
              <a:spcBef>
                <a:spcPct val="0"/>
              </a:spcBef>
              <a:spcAft>
                <a:spcPct val="0"/>
              </a:spcAft>
            </a:pPr>
            <a:r>
              <a:rPr lang="en-US" altLang="en-US" sz="2400" b="1">
                <a:solidFill>
                  <a:srgbClr val="000000"/>
                </a:solidFill>
              </a:rPr>
              <a:t>data</a:t>
            </a:r>
          </a:p>
        </p:txBody>
      </p:sp>
      <p:sp>
        <p:nvSpPr>
          <p:cNvPr id="9223" name="Text Box 15"/>
          <p:cNvSpPr txBox="1">
            <a:spLocks noChangeArrowheads="1"/>
          </p:cNvSpPr>
          <p:nvPr/>
        </p:nvSpPr>
        <p:spPr bwMode="auto">
          <a:xfrm>
            <a:off x="2243138" y="3670300"/>
            <a:ext cx="1196975" cy="8318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2400" b="1">
                <a:solidFill>
                  <a:srgbClr val="000000"/>
                </a:solidFill>
              </a:rPr>
              <a:t>1. Grow</a:t>
            </a:r>
          </a:p>
          <a:p>
            <a:pPr algn="ctr" eaLnBrk="1" fontAlgn="base" hangingPunct="1">
              <a:spcBef>
                <a:spcPct val="0"/>
              </a:spcBef>
              <a:spcAft>
                <a:spcPct val="0"/>
              </a:spcAft>
            </a:pPr>
            <a:r>
              <a:rPr lang="en-US" altLang="en-US" sz="2400" b="1">
                <a:solidFill>
                  <a:srgbClr val="000000"/>
                </a:solidFill>
              </a:rPr>
              <a:t>crystals</a:t>
            </a:r>
          </a:p>
        </p:txBody>
      </p:sp>
      <p:sp>
        <p:nvSpPr>
          <p:cNvPr id="9224" name="Text Box 16"/>
          <p:cNvSpPr txBox="1">
            <a:spLocks noChangeArrowheads="1"/>
          </p:cNvSpPr>
          <p:nvPr/>
        </p:nvSpPr>
        <p:spPr bwMode="auto">
          <a:xfrm>
            <a:off x="5659438" y="5492750"/>
            <a:ext cx="1227137" cy="8318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2400" b="1">
                <a:solidFill>
                  <a:srgbClr val="000000"/>
                </a:solidFill>
              </a:rPr>
              <a:t>4. Build </a:t>
            </a:r>
          </a:p>
          <a:p>
            <a:pPr algn="ctr" eaLnBrk="1" fontAlgn="base" hangingPunct="1">
              <a:spcBef>
                <a:spcPct val="0"/>
              </a:spcBef>
              <a:spcAft>
                <a:spcPct val="0"/>
              </a:spcAft>
            </a:pPr>
            <a:r>
              <a:rPr lang="en-US" altLang="en-US" sz="2400" b="1">
                <a:solidFill>
                  <a:srgbClr val="000000"/>
                </a:solidFill>
              </a:rPr>
              <a:t>model</a:t>
            </a:r>
          </a:p>
        </p:txBody>
      </p:sp>
      <p:sp>
        <p:nvSpPr>
          <p:cNvPr id="9225" name="Text Box 17"/>
          <p:cNvSpPr txBox="1">
            <a:spLocks noChangeArrowheads="1"/>
          </p:cNvSpPr>
          <p:nvPr/>
        </p:nvSpPr>
        <p:spPr bwMode="auto">
          <a:xfrm>
            <a:off x="7369175" y="3886200"/>
            <a:ext cx="1300163" cy="8318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2400" b="1">
                <a:solidFill>
                  <a:srgbClr val="000000"/>
                </a:solidFill>
              </a:rPr>
              <a:t>5. Refine</a:t>
            </a:r>
          </a:p>
          <a:p>
            <a:pPr algn="ctr" eaLnBrk="1" fontAlgn="base" hangingPunct="1">
              <a:spcBef>
                <a:spcPct val="0"/>
              </a:spcBef>
              <a:spcAft>
                <a:spcPct val="0"/>
              </a:spcAft>
            </a:pPr>
            <a:r>
              <a:rPr lang="en-US" altLang="en-US" sz="2400" b="1">
                <a:solidFill>
                  <a:srgbClr val="000000"/>
                </a:solidFill>
              </a:rPr>
              <a:t>models</a:t>
            </a:r>
          </a:p>
        </p:txBody>
      </p:sp>
      <p:sp>
        <p:nvSpPr>
          <p:cNvPr id="9226" name="Rectangle 18"/>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3600">
                <a:solidFill>
                  <a:srgbClr val="000000"/>
                </a:solidFill>
              </a:rPr>
              <a:t>How do I get one of those maps?</a:t>
            </a:r>
          </a:p>
        </p:txBody>
      </p:sp>
    </p:spTree>
    <p:extLst>
      <p:ext uri="{BB962C8B-B14F-4D97-AF65-F5344CB8AC3E}">
        <p14:creationId xmlns:p14="http://schemas.microsoft.com/office/powerpoint/2010/main" val="1028554601"/>
      </p:ext>
    </p:extLst>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Grp="1" noChangeArrowheads="1"/>
          </p:cNvSpPr>
          <p:nvPr>
            <p:ph type="title"/>
          </p:nvPr>
        </p:nvSpPr>
        <p:spPr/>
        <p:txBody>
          <a:bodyPr/>
          <a:lstStyle/>
          <a:p>
            <a:pPr eaLnBrk="1" hangingPunct="1"/>
            <a:r>
              <a:rPr lang="en-US" altLang="en-US" smtClean="0"/>
              <a:t>X-ray data are 3D!</a:t>
            </a:r>
          </a:p>
        </p:txBody>
      </p:sp>
      <p:pic>
        <p:nvPicPr>
          <p:cNvPr id="85017" name="diffraction.mpeg">
            <a:hlinkClick r:id="" action="ppaction://media"/>
          </p:cNvPr>
          <p:cNvPicPr>
            <a:picLocks noRot="1" noChangeAspect="1" noChangeArrowheads="1"/>
          </p:cNvPicPr>
          <p:nvPr>
            <p:ph idx="1"/>
            <a:videoFile r:link="rId1"/>
          </p:nvPr>
        </p:nvPicPr>
        <p:blipFill>
          <a:blip r:embed="rId4">
            <a:extLst>
              <a:ext uri="{28A0092B-C50C-407E-A947-70E740481C1C}">
                <a14:useLocalDpi xmlns:a14="http://schemas.microsoft.com/office/drawing/2010/main" val="0"/>
              </a:ext>
            </a:extLst>
          </a:blip>
          <a:srcRect/>
          <a:stretch>
            <a:fillRect/>
          </a:stretch>
        </p:blipFill>
        <p:spPr>
          <a:xfrm>
            <a:off x="3152775" y="1198563"/>
            <a:ext cx="5484813"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5020" name="Picture 28" descr="xtal_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025" y="3317875"/>
            <a:ext cx="687388"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Line 29"/>
          <p:cNvSpPr>
            <a:spLocks noChangeAspect="1" noChangeShapeType="1"/>
          </p:cNvSpPr>
          <p:nvPr/>
        </p:nvSpPr>
        <p:spPr bwMode="auto">
          <a:xfrm flipV="1">
            <a:off x="1192213" y="3097213"/>
            <a:ext cx="976312" cy="7032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0182" name="Line 30"/>
          <p:cNvSpPr>
            <a:spLocks noChangeAspect="1" noChangeShapeType="1"/>
          </p:cNvSpPr>
          <p:nvPr/>
        </p:nvSpPr>
        <p:spPr bwMode="auto">
          <a:xfrm>
            <a:off x="1187450" y="3841750"/>
            <a:ext cx="1035050" cy="3175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0183" name="Line 31"/>
          <p:cNvSpPr>
            <a:spLocks noChangeAspect="1" noChangeShapeType="1"/>
          </p:cNvSpPr>
          <p:nvPr/>
        </p:nvSpPr>
        <p:spPr bwMode="auto">
          <a:xfrm flipV="1">
            <a:off x="1309688" y="3619500"/>
            <a:ext cx="520700" cy="20002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0184" name="Line 32"/>
          <p:cNvSpPr>
            <a:spLocks noChangeAspect="1" noChangeShapeType="1"/>
          </p:cNvSpPr>
          <p:nvPr/>
        </p:nvSpPr>
        <p:spPr bwMode="auto">
          <a:xfrm>
            <a:off x="1306513" y="3968750"/>
            <a:ext cx="554037" cy="4968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0185" name="AutoShape 33"/>
          <p:cNvSpPr>
            <a:spLocks noChangeArrowheads="1"/>
          </p:cNvSpPr>
          <p:nvPr/>
        </p:nvSpPr>
        <p:spPr bwMode="auto">
          <a:xfrm>
            <a:off x="1630363" y="5208588"/>
            <a:ext cx="450850" cy="450850"/>
          </a:xfrm>
          <a:prstGeom prst="curvedLeftArrow">
            <a:avLst>
              <a:gd name="adj1" fmla="val 23310"/>
              <a:gd name="adj2" fmla="val 4331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0186" name="AutoShape 35"/>
          <p:cNvSpPr>
            <a:spLocks noChangeArrowheads="1"/>
          </p:cNvSpPr>
          <p:nvPr/>
        </p:nvSpPr>
        <p:spPr bwMode="auto">
          <a:xfrm rot="10800000">
            <a:off x="457200" y="5162550"/>
            <a:ext cx="450850" cy="450850"/>
          </a:xfrm>
          <a:prstGeom prst="curvedLeftArrow">
            <a:avLst>
              <a:gd name="adj1" fmla="val 23310"/>
              <a:gd name="adj2" fmla="val 4331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0187" name="Line 36"/>
          <p:cNvSpPr>
            <a:spLocks noChangeShapeType="1"/>
          </p:cNvSpPr>
          <p:nvPr/>
        </p:nvSpPr>
        <p:spPr bwMode="auto">
          <a:xfrm>
            <a:off x="1246188" y="5273675"/>
            <a:ext cx="0" cy="1584325"/>
          </a:xfrm>
          <a:prstGeom prst="line">
            <a:avLst/>
          </a:prstGeom>
          <a:noFill/>
          <a:ln w="2540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63602806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85020"/>
                                        </p:tgtEl>
                                        <p:attrNameLst>
                                          <p:attrName>style.visibility</p:attrName>
                                        </p:attrNameLst>
                                      </p:cBhvr>
                                      <p:to>
                                        <p:strVal val="visible"/>
                                      </p:to>
                                    </p:set>
                                    <p:anim calcmode="lin" valueType="num">
                                      <p:cBhvr>
                                        <p:cTn id="7" dur="5000" fill="hold"/>
                                        <p:tgtEl>
                                          <p:spTgt spid="85020"/>
                                        </p:tgtEl>
                                        <p:attrNameLst>
                                          <p:attrName>ppt_w</p:attrName>
                                        </p:attrNameLst>
                                      </p:cBhvr>
                                      <p:tavLst>
                                        <p:tav tm="0" fmla="#ppt_w*sin(2.5*pi*$)">
                                          <p:val>
                                            <p:fltVal val="0"/>
                                          </p:val>
                                        </p:tav>
                                        <p:tav tm="100000">
                                          <p:val>
                                            <p:fltVal val="1"/>
                                          </p:val>
                                        </p:tav>
                                      </p:tavLst>
                                    </p:anim>
                                    <p:anim calcmode="lin" valueType="num">
                                      <p:cBhvr>
                                        <p:cTn id="8" dur="5000" fill="hold"/>
                                        <p:tgtEl>
                                          <p:spTgt spid="85020"/>
                                        </p:tgtEl>
                                        <p:attrNameLst>
                                          <p:attrName>ppt_h</p:attrName>
                                        </p:attrNameLst>
                                      </p:cBhvr>
                                      <p:tavLst>
                                        <p:tav tm="0">
                                          <p:val>
                                            <p:strVal val="#ppt_h"/>
                                          </p:val>
                                        </p:tav>
                                        <p:tav tm="100000">
                                          <p:val>
                                            <p:strVal val="#ppt_h"/>
                                          </p:val>
                                        </p:tav>
                                      </p:tavLst>
                                    </p:anim>
                                  </p:childTnLst>
                                </p:cTn>
                              </p:par>
                              <p:par>
                                <p:cTn id="9" presetID="1" presetClass="mediacall" presetSubtype="0" fill="hold" nodeType="withEffect">
                                  <p:stCondLst>
                                    <p:cond delay="0"/>
                                  </p:stCondLst>
                                  <p:childTnLst>
                                    <p:cmd type="call" cmd="playFrom(0.0)">
                                      <p:cBhvr>
                                        <p:cTn id="10" dur="1967" fill="hold"/>
                                        <p:tgtEl>
                                          <p:spTgt spid="850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repeatCount="indefinite" fill="hold" display="0">
                  <p:stCondLst>
                    <p:cond delay="indefinite"/>
                  </p:stCondLst>
                  <p:endCondLst>
                    <p:cond evt="onNext" delay="0">
                      <p:tgtEl>
                        <p:sldTgt/>
                      </p:tgtEl>
                    </p:cond>
                    <p:cond evt="onPrev" delay="0">
                      <p:tgtEl>
                        <p:sldTgt/>
                      </p:tgtEl>
                    </p:cond>
                  </p:endCondLst>
                </p:cTn>
                <p:tgtEl>
                  <p:spTgt spid="85017"/>
                </p:tgtEl>
              </p:cMediaNode>
            </p:video>
            <p:seq concurrent="1" nextAc="seek">
              <p:cTn id="12" restart="whenNotActive" fill="hold" evtFilter="cancelBubble" nodeType="interactiveSeq">
                <p:stCondLst>
                  <p:cond evt="onClick" delay="0">
                    <p:tgtEl>
                      <p:spTgt spid="85017"/>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clickEffect">
                                  <p:stCondLst>
                                    <p:cond delay="0"/>
                                  </p:stCondLst>
                                  <p:childTnLst>
                                    <p:cmd type="call" cmd="togglePause">
                                      <p:cBhvr>
                                        <p:cTn id="16" dur="1" fill="hold"/>
                                        <p:tgtEl>
                                          <p:spTgt spid="85017"/>
                                        </p:tgtEl>
                                      </p:cBhvr>
                                    </p:cmd>
                                  </p:childTnLst>
                                </p:cTn>
                              </p:par>
                            </p:childTnLst>
                          </p:cTn>
                        </p:par>
                      </p:childTnLst>
                    </p:cTn>
                  </p:par>
                </p:childTnLst>
              </p:cTn>
              <p:nextCondLst>
                <p:cond evt="onClick" delay="0">
                  <p:tgtEl>
                    <p:spTgt spid="85017"/>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685800" y="0"/>
            <a:ext cx="7772400" cy="1143000"/>
          </a:xfrm>
          <a:noFill/>
        </p:spPr>
        <p:txBody>
          <a:bodyPr/>
          <a:lstStyle/>
          <a:p>
            <a:pPr eaLnBrk="1" hangingPunct="1"/>
            <a:r>
              <a:rPr lang="en-US" altLang="en-US" sz="3600" smtClean="0"/>
              <a:t>How do I get one of those maps?</a:t>
            </a:r>
          </a:p>
        </p:txBody>
      </p:sp>
      <p:pic>
        <p:nvPicPr>
          <p:cNvPr id="28675" name="Picture 3" descr="sHORT"/>
          <p:cNvPicPr>
            <a:picLocks noChangeAspect="1" noChangeArrowheads="1"/>
          </p:cNvPicPr>
          <p:nvPr/>
        </p:nvPicPr>
        <p:blipFill>
          <a:blip r:embed="rId3">
            <a:lum bright="30000" contrast="20000"/>
            <a:extLst>
              <a:ext uri="{28A0092B-C50C-407E-A947-70E740481C1C}">
                <a14:useLocalDpi xmlns:a14="http://schemas.microsoft.com/office/drawing/2010/main" val="0"/>
              </a:ext>
            </a:extLst>
          </a:blip>
          <a:srcRect t="15881" b="68886"/>
          <a:stretch>
            <a:fillRect/>
          </a:stretch>
        </p:blipFill>
        <p:spPr bwMode="auto">
          <a:xfrm>
            <a:off x="0" y="1089025"/>
            <a:ext cx="914082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4"/>
          <p:cNvSpPr txBox="1">
            <a:spLocks noChangeArrowheads="1"/>
          </p:cNvSpPr>
          <p:nvPr/>
        </p:nvSpPr>
        <p:spPr bwMode="auto">
          <a:xfrm>
            <a:off x="2590800" y="677863"/>
            <a:ext cx="35814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endParaRPr lang="en-US" altLang="en-US" sz="2400">
              <a:solidFill>
                <a:srgbClr val="000000"/>
              </a:solidFill>
              <a:latin typeface="Courier New" pitchFamily="49" charset="0"/>
            </a:endParaRPr>
          </a:p>
        </p:txBody>
      </p:sp>
      <p:sp>
        <p:nvSpPr>
          <p:cNvPr id="10245" name="Rectangle 5"/>
          <p:cNvSpPr>
            <a:spLocks noChangeArrowheads="1"/>
          </p:cNvSpPr>
          <p:nvPr/>
        </p:nvSpPr>
        <p:spPr bwMode="auto">
          <a:xfrm>
            <a:off x="1524000" y="1905000"/>
            <a:ext cx="1524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28678" name="Group 6"/>
          <p:cNvGrpSpPr>
            <a:grpSpLocks/>
          </p:cNvGrpSpPr>
          <p:nvPr/>
        </p:nvGrpSpPr>
        <p:grpSpPr bwMode="auto">
          <a:xfrm>
            <a:off x="990600" y="1981200"/>
            <a:ext cx="3627438" cy="3625850"/>
            <a:chOff x="624" y="1248"/>
            <a:chExt cx="2285" cy="2284"/>
          </a:xfrm>
        </p:grpSpPr>
        <p:sp>
          <p:nvSpPr>
            <p:cNvPr id="10251" name="Text Box 7"/>
            <p:cNvSpPr txBox="1">
              <a:spLocks noChangeArrowheads="1"/>
            </p:cNvSpPr>
            <p:nvPr/>
          </p:nvSpPr>
          <p:spPr bwMode="auto">
            <a:xfrm>
              <a:off x="1200" y="1392"/>
              <a:ext cx="1709" cy="36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600" b="1">
                  <a:solidFill>
                    <a:srgbClr val="006600"/>
                  </a:solidFill>
                  <a:latin typeface="Comic Sans MS" pitchFamily="66" charset="0"/>
                </a:rPr>
                <a:t>Elves examine images and</a:t>
              </a:r>
            </a:p>
            <a:p>
              <a:pPr eaLnBrk="1" fontAlgn="base" hangingPunct="1">
                <a:spcBef>
                  <a:spcPct val="0"/>
                </a:spcBef>
                <a:spcAft>
                  <a:spcPct val="0"/>
                </a:spcAft>
              </a:pPr>
              <a:r>
                <a:rPr lang="en-US" altLang="en-US" sz="1600" b="1">
                  <a:solidFill>
                    <a:srgbClr val="006600"/>
                  </a:solidFill>
                  <a:latin typeface="Comic Sans MS" pitchFamily="66" charset="0"/>
                </a:rPr>
                <a:t>set-up data processing</a:t>
              </a:r>
            </a:p>
          </p:txBody>
        </p:sp>
        <p:sp>
          <p:nvSpPr>
            <p:cNvPr id="10252" name="Text Box 8"/>
            <p:cNvSpPr txBox="1">
              <a:spLocks noChangeArrowheads="1"/>
            </p:cNvSpPr>
            <p:nvPr/>
          </p:nvSpPr>
          <p:spPr bwMode="auto">
            <a:xfrm>
              <a:off x="624" y="2112"/>
              <a:ext cx="904" cy="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000">
                  <a:solidFill>
                    <a:srgbClr val="006600"/>
                  </a:solidFill>
                  <a:latin typeface="Comic Sans MS" pitchFamily="66" charset="0"/>
                </a:rPr>
                <a:t>Elves run…</a:t>
              </a:r>
            </a:p>
          </p:txBody>
        </p:sp>
        <p:sp>
          <p:nvSpPr>
            <p:cNvPr id="10253" name="Text Box 9"/>
            <p:cNvSpPr txBox="1">
              <a:spLocks noChangeArrowheads="1"/>
            </p:cNvSpPr>
            <p:nvPr/>
          </p:nvSpPr>
          <p:spPr bwMode="auto">
            <a:xfrm>
              <a:off x="672" y="2496"/>
              <a:ext cx="816" cy="10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700" b="1">
                  <a:solidFill>
                    <a:srgbClr val="820019"/>
                  </a:solidFill>
                  <a:latin typeface="Comic Sans MS" pitchFamily="66" charset="0"/>
                </a:rPr>
                <a:t>mosflm</a:t>
              </a:r>
            </a:p>
            <a:p>
              <a:pPr algn="ctr" eaLnBrk="1" fontAlgn="base" hangingPunct="1">
                <a:spcBef>
                  <a:spcPct val="0"/>
                </a:spcBef>
                <a:spcAft>
                  <a:spcPct val="0"/>
                </a:spcAft>
              </a:pPr>
              <a:r>
                <a:rPr lang="en-US" altLang="en-US" sz="1700" b="1">
                  <a:solidFill>
                    <a:srgbClr val="820019"/>
                  </a:solidFill>
                  <a:latin typeface="Comic Sans MS" pitchFamily="66" charset="0"/>
                </a:rPr>
                <a:t>scala</a:t>
              </a:r>
            </a:p>
            <a:p>
              <a:pPr algn="ctr" eaLnBrk="1" fontAlgn="base" hangingPunct="1">
                <a:spcBef>
                  <a:spcPct val="0"/>
                </a:spcBef>
                <a:spcAft>
                  <a:spcPct val="0"/>
                </a:spcAft>
              </a:pPr>
              <a:r>
                <a:rPr lang="en-US" altLang="en-US" sz="1700" b="1">
                  <a:solidFill>
                    <a:srgbClr val="820019"/>
                  </a:solidFill>
                  <a:latin typeface="Comic Sans MS" pitchFamily="66" charset="0"/>
                </a:rPr>
                <a:t>solve</a:t>
              </a:r>
            </a:p>
            <a:p>
              <a:pPr algn="ctr" eaLnBrk="1" fontAlgn="base" hangingPunct="1">
                <a:spcBef>
                  <a:spcPct val="0"/>
                </a:spcBef>
                <a:spcAft>
                  <a:spcPct val="0"/>
                </a:spcAft>
              </a:pPr>
              <a:r>
                <a:rPr lang="en-US" altLang="en-US" sz="1700" b="1">
                  <a:solidFill>
                    <a:srgbClr val="820019"/>
                  </a:solidFill>
                  <a:latin typeface="Comic Sans MS" pitchFamily="66" charset="0"/>
                </a:rPr>
                <a:t>mlphare</a:t>
              </a:r>
            </a:p>
            <a:p>
              <a:pPr algn="ctr" eaLnBrk="1" fontAlgn="base" hangingPunct="1">
                <a:spcBef>
                  <a:spcPct val="0"/>
                </a:spcBef>
                <a:spcAft>
                  <a:spcPct val="0"/>
                </a:spcAft>
              </a:pPr>
              <a:r>
                <a:rPr lang="en-US" altLang="en-US" sz="1700" b="1">
                  <a:solidFill>
                    <a:srgbClr val="820019"/>
                  </a:solidFill>
                  <a:latin typeface="Comic Sans MS" pitchFamily="66" charset="0"/>
                </a:rPr>
                <a:t>dm</a:t>
              </a:r>
            </a:p>
            <a:p>
              <a:pPr algn="ctr" eaLnBrk="1" fontAlgn="base" hangingPunct="1">
                <a:spcBef>
                  <a:spcPct val="0"/>
                </a:spcBef>
                <a:spcAft>
                  <a:spcPct val="0"/>
                </a:spcAft>
              </a:pPr>
              <a:r>
                <a:rPr lang="en-US" altLang="en-US" sz="1700" b="1">
                  <a:solidFill>
                    <a:srgbClr val="820019"/>
                  </a:solidFill>
                  <a:latin typeface="Comic Sans MS" pitchFamily="66" charset="0"/>
                </a:rPr>
                <a:t>arp/warp</a:t>
              </a:r>
            </a:p>
          </p:txBody>
        </p:sp>
        <p:sp>
          <p:nvSpPr>
            <p:cNvPr id="10254" name="Line 10"/>
            <p:cNvSpPr>
              <a:spLocks noChangeShapeType="1"/>
            </p:cNvSpPr>
            <p:nvPr/>
          </p:nvSpPr>
          <p:spPr bwMode="auto">
            <a:xfrm>
              <a:off x="1008" y="1248"/>
              <a:ext cx="0" cy="768"/>
            </a:xfrm>
            <a:prstGeom prst="line">
              <a:avLst/>
            </a:prstGeom>
            <a:noFill/>
            <a:ln w="63500">
              <a:solidFill>
                <a:schemeClr val="tx1"/>
              </a:solidFill>
              <a:round/>
              <a:headEnd/>
              <a:tailEnd type="arrow"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8683" name="Group 11"/>
          <p:cNvGrpSpPr>
            <a:grpSpLocks/>
          </p:cNvGrpSpPr>
          <p:nvPr/>
        </p:nvGrpSpPr>
        <p:grpSpPr bwMode="auto">
          <a:xfrm>
            <a:off x="2667000" y="2082800"/>
            <a:ext cx="5186363" cy="4559300"/>
            <a:chOff x="1680" y="1312"/>
            <a:chExt cx="3267" cy="2872"/>
          </a:xfrm>
        </p:grpSpPr>
        <p:sp>
          <p:nvSpPr>
            <p:cNvPr id="10249" name="Line 12"/>
            <p:cNvSpPr>
              <a:spLocks noChangeShapeType="1"/>
            </p:cNvSpPr>
            <p:nvPr/>
          </p:nvSpPr>
          <p:spPr bwMode="auto">
            <a:xfrm flipV="1">
              <a:off x="1680" y="2823"/>
              <a:ext cx="1701" cy="9"/>
            </a:xfrm>
            <a:prstGeom prst="line">
              <a:avLst/>
            </a:prstGeom>
            <a:noFill/>
            <a:ln w="63500">
              <a:solidFill>
                <a:schemeClr val="tx1"/>
              </a:solidFill>
              <a:round/>
              <a:headEnd/>
              <a:tailEnd type="arrow"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pic>
          <p:nvPicPr>
            <p:cNvPr id="10250" name="Picture 13" descr="Fig3ab"/>
            <p:cNvPicPr>
              <a:picLocks noChangeAspect="1" noChangeArrowheads="1"/>
            </p:cNvPicPr>
            <p:nvPr/>
          </p:nvPicPr>
          <p:blipFill>
            <a:blip r:embed="rId4">
              <a:extLst>
                <a:ext uri="{28A0092B-C50C-407E-A947-70E740481C1C}">
                  <a14:useLocalDpi xmlns:a14="http://schemas.microsoft.com/office/drawing/2010/main" val="0"/>
                </a:ext>
              </a:extLst>
            </a:blip>
            <a:srcRect l="21176" r="59294"/>
            <a:stretch>
              <a:fillRect/>
            </a:stretch>
          </p:blipFill>
          <p:spPr bwMode="auto">
            <a:xfrm>
              <a:off x="3761" y="1312"/>
              <a:ext cx="1186" cy="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86" name="Text Box 14"/>
          <p:cNvSpPr txBox="1">
            <a:spLocks noChangeArrowheads="1"/>
          </p:cNvSpPr>
          <p:nvPr/>
        </p:nvSpPr>
        <p:spPr bwMode="auto">
          <a:xfrm>
            <a:off x="2971800" y="6491288"/>
            <a:ext cx="6172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ltLang="en-US">
                <a:solidFill>
                  <a:srgbClr val="000000"/>
                </a:solidFill>
              </a:rPr>
              <a:t>Holton, J. &amp;  Alber, T. (2004) </a:t>
            </a:r>
            <a:r>
              <a:rPr lang="en-US" altLang="en-US" i="1">
                <a:solidFill>
                  <a:srgbClr val="000000"/>
                </a:solidFill>
              </a:rPr>
              <a:t>PNAS USA</a:t>
            </a:r>
            <a:r>
              <a:rPr lang="en-US" altLang="en-US">
                <a:solidFill>
                  <a:srgbClr val="000000"/>
                </a:solidFill>
              </a:rPr>
              <a:t> </a:t>
            </a:r>
            <a:r>
              <a:rPr lang="en-US" altLang="en-US" b="1">
                <a:solidFill>
                  <a:srgbClr val="000000"/>
                </a:solidFill>
              </a:rPr>
              <a:t>101</a:t>
            </a:r>
            <a:r>
              <a:rPr lang="en-US" altLang="en-US">
                <a:solidFill>
                  <a:srgbClr val="000000"/>
                </a:solidFill>
              </a:rPr>
              <a:t> 1537-42.</a:t>
            </a:r>
          </a:p>
        </p:txBody>
      </p:sp>
    </p:spTree>
    <p:extLst>
      <p:ext uri="{BB962C8B-B14F-4D97-AF65-F5344CB8AC3E}">
        <p14:creationId xmlns:p14="http://schemas.microsoft.com/office/powerpoint/2010/main" val="260615985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68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28678"/>
                                        </p:tgtEl>
                                        <p:attrNameLst>
                                          <p:attrName>style.visibility</p:attrName>
                                        </p:attrNameLst>
                                      </p:cBhvr>
                                      <p:to>
                                        <p:strVal val="visible"/>
                                      </p:to>
                                    </p:set>
                                    <p:animEffect transition="in" filter="wipe(up)">
                                      <p:cBhvr>
                                        <p:cTn id="13" dur="500"/>
                                        <p:tgtEl>
                                          <p:spTgt spid="2867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28683"/>
                                        </p:tgtEl>
                                        <p:attrNameLst>
                                          <p:attrName>style.visibility</p:attrName>
                                        </p:attrNameLst>
                                      </p:cBhvr>
                                      <p:to>
                                        <p:strVal val="visible"/>
                                      </p:to>
                                    </p:set>
                                    <p:animEffect transition="in" filter="wipe(left)">
                                      <p:cBhvr>
                                        <p:cTn id="18" dur="500"/>
                                        <p:tgtEl>
                                          <p:spTgt spid="28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6"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ltLang="en-US" smtClean="0"/>
              <a:t>Auger emission</a:t>
            </a:r>
          </a:p>
        </p:txBody>
      </p:sp>
      <p:sp>
        <p:nvSpPr>
          <p:cNvPr id="64515" name="Rectangle 3"/>
          <p:cNvSpPr>
            <a:spLocks noChangeArrowheads="1"/>
          </p:cNvSpPr>
          <p:nvPr/>
        </p:nvSpPr>
        <p:spPr bwMode="auto">
          <a:xfrm>
            <a:off x="4546600" y="3367088"/>
            <a:ext cx="1695450" cy="376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4516" name="Rectangle 4"/>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4517" name="Oval 5"/>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4518" name="Oval 6"/>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4519" name="Oval 7"/>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4520" name="Text Box 8"/>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4000" b="1">
                <a:solidFill>
                  <a:srgbClr val="FF0000"/>
                </a:solidFill>
              </a:rPr>
              <a:t>+</a:t>
            </a:r>
            <a:endParaRPr lang="en-US" altLang="en-US" sz="4000" b="1" baseline="30000">
              <a:solidFill>
                <a:srgbClr val="FF0000"/>
              </a:solidFill>
            </a:endParaRPr>
          </a:p>
        </p:txBody>
      </p:sp>
    </p:spTree>
    <p:extLst>
      <p:ext uri="{BB962C8B-B14F-4D97-AF65-F5344CB8AC3E}">
        <p14:creationId xmlns:p14="http://schemas.microsoft.com/office/powerpoint/2010/main" val="3984380724"/>
      </p:ext>
    </p:extLst>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altLang="en-US" smtClean="0"/>
              <a:t>Auger emission</a:t>
            </a:r>
          </a:p>
        </p:txBody>
      </p:sp>
      <p:sp>
        <p:nvSpPr>
          <p:cNvPr id="65539" name="Rectangle 3"/>
          <p:cNvSpPr>
            <a:spLocks noChangeArrowheads="1"/>
          </p:cNvSpPr>
          <p:nvPr/>
        </p:nvSpPr>
        <p:spPr bwMode="auto">
          <a:xfrm>
            <a:off x="4546600" y="3367088"/>
            <a:ext cx="1695450" cy="376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5540" name="Rectangle 4"/>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5541" name="Oval 5"/>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5542" name="Rectangle 6"/>
          <p:cNvSpPr>
            <a:spLocks noChangeArrowheads="1"/>
          </p:cNvSpPr>
          <p:nvPr/>
        </p:nvSpPr>
        <p:spPr bwMode="auto">
          <a:xfrm>
            <a:off x="2820988" y="1573213"/>
            <a:ext cx="1695450" cy="13858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5543" name="Oval 7"/>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5544" name="Oval 8"/>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5545" name="Text Box 9"/>
          <p:cNvSpPr txBox="1">
            <a:spLocks noChangeArrowheads="1"/>
          </p:cNvSpPr>
          <p:nvPr/>
        </p:nvSpPr>
        <p:spPr bwMode="auto">
          <a:xfrm>
            <a:off x="4198938" y="3517900"/>
            <a:ext cx="8239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4000" b="1">
                <a:solidFill>
                  <a:srgbClr val="FF0000"/>
                </a:solidFill>
              </a:rPr>
              <a:t>++</a:t>
            </a:r>
            <a:endParaRPr lang="en-US" altLang="en-US" sz="4000" b="1" baseline="30000">
              <a:solidFill>
                <a:srgbClr val="FF0000"/>
              </a:solidFill>
            </a:endParaRPr>
          </a:p>
        </p:txBody>
      </p:sp>
      <p:sp>
        <p:nvSpPr>
          <p:cNvPr id="65546" name="Text Box 10"/>
          <p:cNvSpPr txBox="1">
            <a:spLocks noChangeArrowheads="1"/>
          </p:cNvSpPr>
          <p:nvPr/>
        </p:nvSpPr>
        <p:spPr bwMode="auto">
          <a:xfrm>
            <a:off x="2743200" y="17748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000000"/>
                </a:solidFill>
              </a:rPr>
              <a:t>e</a:t>
            </a:r>
            <a:r>
              <a:rPr lang="en-US" altLang="en-US" b="1" baseline="30000">
                <a:solidFill>
                  <a:srgbClr val="000000"/>
                </a:solidFill>
              </a:rPr>
              <a:t>-</a:t>
            </a:r>
          </a:p>
        </p:txBody>
      </p:sp>
      <p:sp>
        <p:nvSpPr>
          <p:cNvPr id="65547" name="Line 11"/>
          <p:cNvSpPr>
            <a:spLocks noChangeShapeType="1"/>
          </p:cNvSpPr>
          <p:nvPr/>
        </p:nvSpPr>
        <p:spPr bwMode="auto">
          <a:xfrm flipH="1" flipV="1">
            <a:off x="3076575" y="2041525"/>
            <a:ext cx="1377950" cy="90963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4053270035"/>
      </p:ext>
    </p:extLst>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altLang="en-US" smtClean="0"/>
              <a:t>Sample atoms</a:t>
            </a:r>
          </a:p>
        </p:txBody>
      </p:sp>
      <p:grpSp>
        <p:nvGrpSpPr>
          <p:cNvPr id="66563" name="Group 3"/>
          <p:cNvGrpSpPr>
            <a:grpSpLocks/>
          </p:cNvGrpSpPr>
          <p:nvPr/>
        </p:nvGrpSpPr>
        <p:grpSpPr bwMode="auto">
          <a:xfrm>
            <a:off x="284163" y="3675063"/>
            <a:ext cx="858837" cy="785812"/>
            <a:chOff x="1751" y="1135"/>
            <a:chExt cx="2232" cy="2232"/>
          </a:xfrm>
        </p:grpSpPr>
        <p:sp>
          <p:nvSpPr>
            <p:cNvPr id="66694" name="Oval 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95" name="Oval 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96" name="Oval 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97" name="Oval 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6564" name="Group 8"/>
          <p:cNvGrpSpPr>
            <a:grpSpLocks/>
          </p:cNvGrpSpPr>
          <p:nvPr/>
        </p:nvGrpSpPr>
        <p:grpSpPr bwMode="auto">
          <a:xfrm>
            <a:off x="3935413" y="2941638"/>
            <a:ext cx="858837" cy="785812"/>
            <a:chOff x="1751" y="1135"/>
            <a:chExt cx="2232" cy="2232"/>
          </a:xfrm>
        </p:grpSpPr>
        <p:sp>
          <p:nvSpPr>
            <p:cNvPr id="66690" name="Oval 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91" name="Oval 1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92" name="Oval 1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93" name="Oval 1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6565" name="Group 13"/>
          <p:cNvGrpSpPr>
            <a:grpSpLocks/>
          </p:cNvGrpSpPr>
          <p:nvPr/>
        </p:nvGrpSpPr>
        <p:grpSpPr bwMode="auto">
          <a:xfrm>
            <a:off x="1270000" y="3892550"/>
            <a:ext cx="858838" cy="785813"/>
            <a:chOff x="1751" y="1135"/>
            <a:chExt cx="2232" cy="2232"/>
          </a:xfrm>
        </p:grpSpPr>
        <p:sp>
          <p:nvSpPr>
            <p:cNvPr id="66686" name="Oval 1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87" name="Oval 1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88" name="Oval 1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89" name="Oval 1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6566" name="Group 18"/>
          <p:cNvGrpSpPr>
            <a:grpSpLocks/>
          </p:cNvGrpSpPr>
          <p:nvPr/>
        </p:nvGrpSpPr>
        <p:grpSpPr bwMode="auto">
          <a:xfrm rot="1669699">
            <a:off x="4411663" y="3959225"/>
            <a:ext cx="858837" cy="785813"/>
            <a:chOff x="1751" y="1135"/>
            <a:chExt cx="2232" cy="2232"/>
          </a:xfrm>
        </p:grpSpPr>
        <p:sp>
          <p:nvSpPr>
            <p:cNvPr id="66682" name="Oval 1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83" name="Oval 2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84" name="Oval 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85" name="Oval 2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6567" name="Group 23"/>
          <p:cNvGrpSpPr>
            <a:grpSpLocks/>
          </p:cNvGrpSpPr>
          <p:nvPr/>
        </p:nvGrpSpPr>
        <p:grpSpPr bwMode="auto">
          <a:xfrm>
            <a:off x="2462213" y="3355975"/>
            <a:ext cx="858837" cy="785813"/>
            <a:chOff x="1751" y="1135"/>
            <a:chExt cx="2232" cy="2232"/>
          </a:xfrm>
        </p:grpSpPr>
        <p:sp>
          <p:nvSpPr>
            <p:cNvPr id="66678" name="Oval 2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79" name="Oval 2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80" name="Oval 2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81" name="Oval 2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6568" name="Group 28"/>
          <p:cNvGrpSpPr>
            <a:grpSpLocks/>
          </p:cNvGrpSpPr>
          <p:nvPr/>
        </p:nvGrpSpPr>
        <p:grpSpPr bwMode="auto">
          <a:xfrm>
            <a:off x="7259638" y="3784600"/>
            <a:ext cx="858837" cy="785813"/>
            <a:chOff x="1751" y="1135"/>
            <a:chExt cx="2232" cy="2232"/>
          </a:xfrm>
        </p:grpSpPr>
        <p:sp>
          <p:nvSpPr>
            <p:cNvPr id="66674" name="Oval 2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75" name="Oval 3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76" name="Oval 3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77" name="Oval 3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6569" name="Group 33"/>
          <p:cNvGrpSpPr>
            <a:grpSpLocks/>
          </p:cNvGrpSpPr>
          <p:nvPr/>
        </p:nvGrpSpPr>
        <p:grpSpPr bwMode="auto">
          <a:xfrm rot="1198672">
            <a:off x="2047875" y="4568825"/>
            <a:ext cx="858838" cy="785813"/>
            <a:chOff x="1751" y="1135"/>
            <a:chExt cx="2232" cy="2232"/>
          </a:xfrm>
        </p:grpSpPr>
        <p:sp>
          <p:nvSpPr>
            <p:cNvPr id="66670" name="Oval 3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71" name="Oval 3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72" name="Oval 3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73" name="Oval 3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6570" name="Group 38"/>
          <p:cNvGrpSpPr>
            <a:grpSpLocks/>
          </p:cNvGrpSpPr>
          <p:nvPr/>
        </p:nvGrpSpPr>
        <p:grpSpPr bwMode="auto">
          <a:xfrm rot="-1425292">
            <a:off x="3419475" y="4343400"/>
            <a:ext cx="858838" cy="785813"/>
            <a:chOff x="1751" y="1135"/>
            <a:chExt cx="2232" cy="2232"/>
          </a:xfrm>
        </p:grpSpPr>
        <p:sp>
          <p:nvSpPr>
            <p:cNvPr id="66666" name="Oval 3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67" name="Oval 4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68" name="Oval 4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69" name="Oval 4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6571" name="Group 43"/>
          <p:cNvGrpSpPr>
            <a:grpSpLocks/>
          </p:cNvGrpSpPr>
          <p:nvPr/>
        </p:nvGrpSpPr>
        <p:grpSpPr bwMode="auto">
          <a:xfrm>
            <a:off x="6169025" y="2941638"/>
            <a:ext cx="858838" cy="785812"/>
            <a:chOff x="1751" y="1135"/>
            <a:chExt cx="2232" cy="2232"/>
          </a:xfrm>
        </p:grpSpPr>
        <p:sp>
          <p:nvSpPr>
            <p:cNvPr id="66662" name="Oval 4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63" name="Oval 4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64" name="Oval 4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65" name="Oval 4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6572" name="Group 48"/>
          <p:cNvGrpSpPr>
            <a:grpSpLocks/>
          </p:cNvGrpSpPr>
          <p:nvPr/>
        </p:nvGrpSpPr>
        <p:grpSpPr bwMode="auto">
          <a:xfrm>
            <a:off x="6221413" y="4371975"/>
            <a:ext cx="858837" cy="785813"/>
            <a:chOff x="1751" y="1135"/>
            <a:chExt cx="2232" cy="2232"/>
          </a:xfrm>
        </p:grpSpPr>
        <p:sp>
          <p:nvSpPr>
            <p:cNvPr id="66658" name="Oval 4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59" name="Oval 5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60" name="Oval 5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61" name="Oval 5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6573" name="Group 53"/>
          <p:cNvGrpSpPr>
            <a:grpSpLocks/>
          </p:cNvGrpSpPr>
          <p:nvPr/>
        </p:nvGrpSpPr>
        <p:grpSpPr bwMode="auto">
          <a:xfrm>
            <a:off x="5081588" y="2724150"/>
            <a:ext cx="858837" cy="785813"/>
            <a:chOff x="1751" y="1135"/>
            <a:chExt cx="2232" cy="2232"/>
          </a:xfrm>
        </p:grpSpPr>
        <p:sp>
          <p:nvSpPr>
            <p:cNvPr id="66654" name="Oval 5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55" name="Oval 5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56" name="Oval 5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57" name="Oval 5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6574" name="Group 58"/>
          <p:cNvGrpSpPr>
            <a:grpSpLocks/>
          </p:cNvGrpSpPr>
          <p:nvPr/>
        </p:nvGrpSpPr>
        <p:grpSpPr bwMode="auto">
          <a:xfrm>
            <a:off x="1446213" y="2935288"/>
            <a:ext cx="858837" cy="785812"/>
            <a:chOff x="1751" y="1135"/>
            <a:chExt cx="2232" cy="2232"/>
          </a:xfrm>
        </p:grpSpPr>
        <p:sp>
          <p:nvSpPr>
            <p:cNvPr id="66650" name="Oval 5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51" name="Oval 6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52" name="Oval 6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53" name="Oval 6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6575" name="Group 63"/>
          <p:cNvGrpSpPr>
            <a:grpSpLocks/>
          </p:cNvGrpSpPr>
          <p:nvPr/>
        </p:nvGrpSpPr>
        <p:grpSpPr bwMode="auto">
          <a:xfrm rot="3434755">
            <a:off x="5226050" y="4930776"/>
            <a:ext cx="858837" cy="785812"/>
            <a:chOff x="1751" y="1135"/>
            <a:chExt cx="2232" cy="2232"/>
          </a:xfrm>
        </p:grpSpPr>
        <p:sp>
          <p:nvSpPr>
            <p:cNvPr id="66646" name="Oval 6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47" name="Oval 6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48" name="Oval 6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49" name="Oval 6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6576" name="Group 68"/>
          <p:cNvGrpSpPr>
            <a:grpSpLocks/>
          </p:cNvGrpSpPr>
          <p:nvPr/>
        </p:nvGrpSpPr>
        <p:grpSpPr bwMode="auto">
          <a:xfrm rot="-2353230">
            <a:off x="2903538" y="5292725"/>
            <a:ext cx="858837" cy="785813"/>
            <a:chOff x="1751" y="1135"/>
            <a:chExt cx="2232" cy="2232"/>
          </a:xfrm>
        </p:grpSpPr>
        <p:sp>
          <p:nvSpPr>
            <p:cNvPr id="66642" name="Oval 6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43" name="Oval 7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44"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45" name="Oval 7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6577" name="Group 73"/>
          <p:cNvGrpSpPr>
            <a:grpSpLocks/>
          </p:cNvGrpSpPr>
          <p:nvPr/>
        </p:nvGrpSpPr>
        <p:grpSpPr bwMode="auto">
          <a:xfrm>
            <a:off x="4049713" y="5264150"/>
            <a:ext cx="858837" cy="785813"/>
            <a:chOff x="1751" y="1135"/>
            <a:chExt cx="2232" cy="2232"/>
          </a:xfrm>
        </p:grpSpPr>
        <p:sp>
          <p:nvSpPr>
            <p:cNvPr id="66638" name="Oval 7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39" name="Oval 7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40"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41" name="Oval 7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6578" name="Group 78"/>
          <p:cNvGrpSpPr>
            <a:grpSpLocks/>
          </p:cNvGrpSpPr>
          <p:nvPr/>
        </p:nvGrpSpPr>
        <p:grpSpPr bwMode="auto">
          <a:xfrm rot="443076">
            <a:off x="2671763" y="2303463"/>
            <a:ext cx="858837" cy="785812"/>
            <a:chOff x="1751" y="1135"/>
            <a:chExt cx="2232" cy="2232"/>
          </a:xfrm>
        </p:grpSpPr>
        <p:sp>
          <p:nvSpPr>
            <p:cNvPr id="66634" name="Oval 7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35" name="Oval 8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36" name="Oval 8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37" name="Oval 8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6579" name="Group 83"/>
          <p:cNvGrpSpPr>
            <a:grpSpLocks/>
          </p:cNvGrpSpPr>
          <p:nvPr/>
        </p:nvGrpSpPr>
        <p:grpSpPr bwMode="auto">
          <a:xfrm>
            <a:off x="5400675" y="3697288"/>
            <a:ext cx="858838" cy="785812"/>
            <a:chOff x="1751" y="1135"/>
            <a:chExt cx="2232" cy="2232"/>
          </a:xfrm>
        </p:grpSpPr>
        <p:sp>
          <p:nvSpPr>
            <p:cNvPr id="66630" name="Oval 8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31" name="Oval 8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32" name="Oval 8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33" name="Oval 8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6580" name="Group 88"/>
          <p:cNvGrpSpPr>
            <a:grpSpLocks/>
          </p:cNvGrpSpPr>
          <p:nvPr/>
        </p:nvGrpSpPr>
        <p:grpSpPr bwMode="auto">
          <a:xfrm rot="1626381">
            <a:off x="1901825" y="5641975"/>
            <a:ext cx="858838" cy="785813"/>
            <a:chOff x="1751" y="1135"/>
            <a:chExt cx="2232" cy="2232"/>
          </a:xfrm>
        </p:grpSpPr>
        <p:sp>
          <p:nvSpPr>
            <p:cNvPr id="66626" name="Oval 8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27" name="Oval 9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28" name="Oval 9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29" name="Oval 9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6581" name="Group 93"/>
          <p:cNvGrpSpPr>
            <a:grpSpLocks/>
          </p:cNvGrpSpPr>
          <p:nvPr/>
        </p:nvGrpSpPr>
        <p:grpSpPr bwMode="auto">
          <a:xfrm>
            <a:off x="1082675" y="4937125"/>
            <a:ext cx="858838" cy="785813"/>
            <a:chOff x="1751" y="1135"/>
            <a:chExt cx="2232" cy="2232"/>
          </a:xfrm>
        </p:grpSpPr>
        <p:sp>
          <p:nvSpPr>
            <p:cNvPr id="66622" name="Oval 9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23" name="Oval 9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24" name="Oval 9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25" name="Oval 9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6582" name="Group 98"/>
          <p:cNvGrpSpPr>
            <a:grpSpLocks/>
          </p:cNvGrpSpPr>
          <p:nvPr/>
        </p:nvGrpSpPr>
        <p:grpSpPr bwMode="auto">
          <a:xfrm>
            <a:off x="5965825" y="1970088"/>
            <a:ext cx="858838" cy="785812"/>
            <a:chOff x="1751" y="1135"/>
            <a:chExt cx="2232" cy="2232"/>
          </a:xfrm>
        </p:grpSpPr>
        <p:sp>
          <p:nvSpPr>
            <p:cNvPr id="66618" name="Oval 9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19" name="Oval 10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20" name="Oval 10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21" name="Oval 10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6583" name="Group 103"/>
          <p:cNvGrpSpPr>
            <a:grpSpLocks/>
          </p:cNvGrpSpPr>
          <p:nvPr/>
        </p:nvGrpSpPr>
        <p:grpSpPr bwMode="auto">
          <a:xfrm rot="879490">
            <a:off x="4841875" y="1671638"/>
            <a:ext cx="858838" cy="785812"/>
            <a:chOff x="1751" y="1135"/>
            <a:chExt cx="2232" cy="2232"/>
          </a:xfrm>
        </p:grpSpPr>
        <p:sp>
          <p:nvSpPr>
            <p:cNvPr id="66614" name="Oval 10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15" name="Oval 10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16" name="Oval 10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17" name="Oval 10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6584" name="Group 108"/>
          <p:cNvGrpSpPr>
            <a:grpSpLocks/>
          </p:cNvGrpSpPr>
          <p:nvPr/>
        </p:nvGrpSpPr>
        <p:grpSpPr bwMode="auto">
          <a:xfrm rot="1128729">
            <a:off x="3775075" y="1998663"/>
            <a:ext cx="858838" cy="785812"/>
            <a:chOff x="1751" y="1135"/>
            <a:chExt cx="2232" cy="2232"/>
          </a:xfrm>
        </p:grpSpPr>
        <p:sp>
          <p:nvSpPr>
            <p:cNvPr id="66610" name="Oval 10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11" name="Oval 11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12" name="Oval 11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13" name="Oval 11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6585" name="Group 113"/>
          <p:cNvGrpSpPr>
            <a:grpSpLocks/>
          </p:cNvGrpSpPr>
          <p:nvPr/>
        </p:nvGrpSpPr>
        <p:grpSpPr bwMode="auto">
          <a:xfrm rot="738582">
            <a:off x="1700213" y="1939925"/>
            <a:ext cx="858837" cy="785813"/>
            <a:chOff x="1751" y="1135"/>
            <a:chExt cx="2232" cy="2232"/>
          </a:xfrm>
        </p:grpSpPr>
        <p:sp>
          <p:nvSpPr>
            <p:cNvPr id="66606" name="Oval 11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07" name="Oval 11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08" name="Oval 11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09" name="Oval 11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6586" name="Group 118"/>
          <p:cNvGrpSpPr>
            <a:grpSpLocks/>
          </p:cNvGrpSpPr>
          <p:nvPr/>
        </p:nvGrpSpPr>
        <p:grpSpPr bwMode="auto">
          <a:xfrm rot="-3226531">
            <a:off x="6176963" y="5314950"/>
            <a:ext cx="858837" cy="785813"/>
            <a:chOff x="1751" y="1135"/>
            <a:chExt cx="2232" cy="2232"/>
          </a:xfrm>
        </p:grpSpPr>
        <p:sp>
          <p:nvSpPr>
            <p:cNvPr id="66602" name="Oval 11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03" name="Oval 12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04" name="Oval 1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05" name="Oval 12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6587" name="Group 123"/>
          <p:cNvGrpSpPr>
            <a:grpSpLocks/>
          </p:cNvGrpSpPr>
          <p:nvPr/>
        </p:nvGrpSpPr>
        <p:grpSpPr bwMode="auto">
          <a:xfrm>
            <a:off x="204788" y="4784725"/>
            <a:ext cx="858837" cy="785813"/>
            <a:chOff x="1751" y="1135"/>
            <a:chExt cx="2232" cy="2232"/>
          </a:xfrm>
        </p:grpSpPr>
        <p:sp>
          <p:nvSpPr>
            <p:cNvPr id="66598" name="Oval 12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599" name="Oval 12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00" name="Oval 12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601" name="Oval 12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6588" name="Group 128"/>
          <p:cNvGrpSpPr>
            <a:grpSpLocks/>
          </p:cNvGrpSpPr>
          <p:nvPr/>
        </p:nvGrpSpPr>
        <p:grpSpPr bwMode="auto">
          <a:xfrm>
            <a:off x="479425" y="5757863"/>
            <a:ext cx="858838" cy="785812"/>
            <a:chOff x="1751" y="1135"/>
            <a:chExt cx="2232" cy="2232"/>
          </a:xfrm>
        </p:grpSpPr>
        <p:sp>
          <p:nvSpPr>
            <p:cNvPr id="66594" name="Oval 12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595" name="Oval 13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596" name="Oval 13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597" name="Oval 13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6589" name="Group 133"/>
          <p:cNvGrpSpPr>
            <a:grpSpLocks/>
          </p:cNvGrpSpPr>
          <p:nvPr/>
        </p:nvGrpSpPr>
        <p:grpSpPr bwMode="auto">
          <a:xfrm>
            <a:off x="471488" y="2281238"/>
            <a:ext cx="858837" cy="785812"/>
            <a:chOff x="1751" y="1135"/>
            <a:chExt cx="2232" cy="2232"/>
          </a:xfrm>
        </p:grpSpPr>
        <p:sp>
          <p:nvSpPr>
            <p:cNvPr id="66590" name="Oval 13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591" name="Oval 13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592" name="Oval 13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6593" name="Oval 13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Tree>
    <p:extLst>
      <p:ext uri="{BB962C8B-B14F-4D97-AF65-F5344CB8AC3E}">
        <p14:creationId xmlns:p14="http://schemas.microsoft.com/office/powerpoint/2010/main" val="2774917700"/>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50" name="Oval 2"/>
          <p:cNvSpPr>
            <a:spLocks noChangeArrowheads="1"/>
          </p:cNvSpPr>
          <p:nvPr/>
        </p:nvSpPr>
        <p:spPr bwMode="auto">
          <a:xfrm>
            <a:off x="1430338" y="2851150"/>
            <a:ext cx="536575" cy="3017838"/>
          </a:xfrm>
          <a:prstGeom prst="ellipse">
            <a:avLst/>
          </a:prstGeom>
          <a:noFill/>
          <a:ln w="9525">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0451" name="Rectangle 3"/>
          <p:cNvSpPr>
            <a:spLocks noChangeArrowheads="1"/>
          </p:cNvSpPr>
          <p:nvPr/>
        </p:nvSpPr>
        <p:spPr bwMode="auto">
          <a:xfrm>
            <a:off x="1854200" y="3352800"/>
            <a:ext cx="477838" cy="20145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0452" name="Rectangle 4"/>
          <p:cNvSpPr>
            <a:spLocks noChangeArrowheads="1"/>
          </p:cNvSpPr>
          <p:nvPr/>
        </p:nvSpPr>
        <p:spPr bwMode="auto">
          <a:xfrm rot="1931718">
            <a:off x="3209925" y="3657600"/>
            <a:ext cx="334963"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0453" name="Rectangle 5"/>
          <p:cNvSpPr>
            <a:spLocks noChangeArrowheads="1"/>
          </p:cNvSpPr>
          <p:nvPr/>
        </p:nvSpPr>
        <p:spPr bwMode="auto">
          <a:xfrm rot="1581208">
            <a:off x="3125788" y="4464050"/>
            <a:ext cx="334962"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0454" name="Oval 6"/>
          <p:cNvSpPr>
            <a:spLocks noChangeArrowheads="1"/>
          </p:cNvSpPr>
          <p:nvPr/>
        </p:nvSpPr>
        <p:spPr bwMode="auto">
          <a:xfrm>
            <a:off x="1554163" y="3351213"/>
            <a:ext cx="274637" cy="2011362"/>
          </a:xfrm>
          <a:prstGeom prst="ellipse">
            <a:avLst/>
          </a:prstGeom>
          <a:noFill/>
          <a:ln w="9525">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0455" name="Rectangle 7"/>
          <p:cNvSpPr>
            <a:spLocks noChangeArrowheads="1"/>
          </p:cNvSpPr>
          <p:nvPr/>
        </p:nvSpPr>
        <p:spPr bwMode="auto">
          <a:xfrm>
            <a:off x="1214438" y="2552700"/>
            <a:ext cx="477837" cy="3556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0456" name="Rectangle 8"/>
          <p:cNvSpPr>
            <a:spLocks noGrp="1" noChangeArrowheads="1"/>
          </p:cNvSpPr>
          <p:nvPr>
            <p:ph type="title"/>
          </p:nvPr>
        </p:nvSpPr>
        <p:spPr>
          <a:xfrm>
            <a:off x="685800" y="152400"/>
            <a:ext cx="7772400" cy="1143000"/>
          </a:xfrm>
          <a:noFill/>
          <a:ln/>
        </p:spPr>
        <p:txBody>
          <a:bodyPr/>
          <a:lstStyle/>
          <a:p>
            <a:r>
              <a:rPr lang="en-US" altLang="en-US" sz="3600"/>
              <a:t>Semi-transparent beam stop</a:t>
            </a:r>
          </a:p>
        </p:txBody>
      </p:sp>
      <p:sp>
        <p:nvSpPr>
          <p:cNvPr id="1000457" name="Text Box 9"/>
          <p:cNvSpPr txBox="1">
            <a:spLocks noChangeArrowheads="1"/>
          </p:cNvSpPr>
          <p:nvPr/>
        </p:nvSpPr>
        <p:spPr bwMode="auto">
          <a:xfrm>
            <a:off x="2874963" y="1119188"/>
            <a:ext cx="34131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solidFill>
                  <a:prstClr val="black"/>
                </a:solidFill>
              </a:rPr>
              <a:t>Phosphor attenuator</a:t>
            </a:r>
          </a:p>
        </p:txBody>
      </p:sp>
      <p:sp>
        <p:nvSpPr>
          <p:cNvPr id="1000458" name="Rectangle 10"/>
          <p:cNvSpPr>
            <a:spLocks noChangeArrowheads="1"/>
          </p:cNvSpPr>
          <p:nvPr/>
        </p:nvSpPr>
        <p:spPr bwMode="auto">
          <a:xfrm>
            <a:off x="1690688" y="2844800"/>
            <a:ext cx="5762625" cy="508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a:solidFill>
                  <a:prstClr val="black"/>
                </a:solidFill>
              </a:rPr>
              <a:t>gold</a:t>
            </a:r>
          </a:p>
        </p:txBody>
      </p:sp>
      <p:sp>
        <p:nvSpPr>
          <p:cNvPr id="1000459" name="Rectangle 11"/>
          <p:cNvSpPr>
            <a:spLocks noChangeArrowheads="1"/>
          </p:cNvSpPr>
          <p:nvPr/>
        </p:nvSpPr>
        <p:spPr bwMode="auto">
          <a:xfrm>
            <a:off x="1690688" y="5364163"/>
            <a:ext cx="5762625" cy="508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a:solidFill>
                  <a:prstClr val="black"/>
                </a:solidFill>
              </a:rPr>
              <a:t>gold</a:t>
            </a:r>
          </a:p>
        </p:txBody>
      </p:sp>
      <p:sp>
        <p:nvSpPr>
          <p:cNvPr id="1000460" name="Oval 12"/>
          <p:cNvSpPr>
            <a:spLocks noChangeArrowheads="1"/>
          </p:cNvSpPr>
          <p:nvPr/>
        </p:nvSpPr>
        <p:spPr bwMode="auto">
          <a:xfrm>
            <a:off x="7313613" y="3344863"/>
            <a:ext cx="274637" cy="2024062"/>
          </a:xfrm>
          <a:prstGeom prst="ellipse">
            <a:avLst/>
          </a:prstGeom>
          <a:noFill/>
          <a:ln w="9525">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0461" name="Oval 13"/>
          <p:cNvSpPr>
            <a:spLocks noChangeArrowheads="1"/>
          </p:cNvSpPr>
          <p:nvPr/>
        </p:nvSpPr>
        <p:spPr bwMode="auto">
          <a:xfrm>
            <a:off x="7183438" y="2851150"/>
            <a:ext cx="536575" cy="3014663"/>
          </a:xfrm>
          <a:prstGeom prst="ellipse">
            <a:avLst/>
          </a:prstGeom>
          <a:noFill/>
          <a:ln w="9525">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0462" name="Rectangle 14"/>
          <p:cNvSpPr>
            <a:spLocks noChangeArrowheads="1"/>
          </p:cNvSpPr>
          <p:nvPr/>
        </p:nvSpPr>
        <p:spPr bwMode="auto">
          <a:xfrm>
            <a:off x="6973888" y="3352800"/>
            <a:ext cx="477837" cy="2014538"/>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0463" name="Rectangle 15"/>
          <p:cNvSpPr>
            <a:spLocks noChangeArrowheads="1"/>
          </p:cNvSpPr>
          <p:nvPr/>
        </p:nvSpPr>
        <p:spPr bwMode="auto">
          <a:xfrm rot="-4150974">
            <a:off x="5194300" y="4803775"/>
            <a:ext cx="334963"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0464" name="Rectangle 16"/>
          <p:cNvSpPr>
            <a:spLocks noChangeArrowheads="1"/>
          </p:cNvSpPr>
          <p:nvPr/>
        </p:nvSpPr>
        <p:spPr bwMode="auto">
          <a:xfrm rot="4912596">
            <a:off x="5592762" y="4883151"/>
            <a:ext cx="334963" cy="290512"/>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0465" name="Rectangle 17"/>
          <p:cNvSpPr>
            <a:spLocks noChangeArrowheads="1"/>
          </p:cNvSpPr>
          <p:nvPr/>
        </p:nvSpPr>
        <p:spPr bwMode="auto">
          <a:xfrm>
            <a:off x="5237163" y="4368800"/>
            <a:ext cx="334962"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0466" name="Rectangle 18"/>
          <p:cNvSpPr>
            <a:spLocks noChangeArrowheads="1"/>
          </p:cNvSpPr>
          <p:nvPr/>
        </p:nvSpPr>
        <p:spPr bwMode="auto">
          <a:xfrm rot="5400000">
            <a:off x="5622925" y="4403725"/>
            <a:ext cx="334963"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0467" name="Rectangle 19"/>
          <p:cNvSpPr>
            <a:spLocks noChangeArrowheads="1"/>
          </p:cNvSpPr>
          <p:nvPr/>
        </p:nvSpPr>
        <p:spPr bwMode="auto">
          <a:xfrm rot="1344617">
            <a:off x="5027613" y="3954463"/>
            <a:ext cx="334962" cy="290512"/>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0468" name="Rectangle 20"/>
          <p:cNvSpPr>
            <a:spLocks noChangeArrowheads="1"/>
          </p:cNvSpPr>
          <p:nvPr/>
        </p:nvSpPr>
        <p:spPr bwMode="auto">
          <a:xfrm rot="6549278">
            <a:off x="5608637" y="3924301"/>
            <a:ext cx="334963" cy="290512"/>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0469" name="Rectangle 21"/>
          <p:cNvSpPr>
            <a:spLocks noChangeArrowheads="1"/>
          </p:cNvSpPr>
          <p:nvPr/>
        </p:nvSpPr>
        <p:spPr bwMode="auto">
          <a:xfrm>
            <a:off x="6188075" y="4868863"/>
            <a:ext cx="334963" cy="290512"/>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0470" name="Rectangle 22"/>
          <p:cNvSpPr>
            <a:spLocks noChangeArrowheads="1"/>
          </p:cNvSpPr>
          <p:nvPr/>
        </p:nvSpPr>
        <p:spPr bwMode="auto">
          <a:xfrm rot="4912596">
            <a:off x="6734176" y="4919662"/>
            <a:ext cx="334962"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0471" name="Rectangle 23"/>
          <p:cNvSpPr>
            <a:spLocks noChangeArrowheads="1"/>
          </p:cNvSpPr>
          <p:nvPr/>
        </p:nvSpPr>
        <p:spPr bwMode="auto">
          <a:xfrm rot="2769025">
            <a:off x="6492875" y="4492625"/>
            <a:ext cx="334963"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0472" name="Rectangle 24"/>
          <p:cNvSpPr>
            <a:spLocks noChangeArrowheads="1"/>
          </p:cNvSpPr>
          <p:nvPr/>
        </p:nvSpPr>
        <p:spPr bwMode="auto">
          <a:xfrm rot="8603403">
            <a:off x="6965950" y="4468813"/>
            <a:ext cx="334963" cy="290512"/>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0473" name="Rectangle 25"/>
          <p:cNvSpPr>
            <a:spLocks noChangeArrowheads="1"/>
          </p:cNvSpPr>
          <p:nvPr/>
        </p:nvSpPr>
        <p:spPr bwMode="auto">
          <a:xfrm rot="6862779">
            <a:off x="6240463" y="4062413"/>
            <a:ext cx="334962" cy="290512"/>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0474" name="Rectangle 26"/>
          <p:cNvSpPr>
            <a:spLocks noChangeArrowheads="1"/>
          </p:cNvSpPr>
          <p:nvPr/>
        </p:nvSpPr>
        <p:spPr bwMode="auto">
          <a:xfrm rot="4290250">
            <a:off x="6835775" y="3975100"/>
            <a:ext cx="334963"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0475" name="Rectangle 27"/>
          <p:cNvSpPr>
            <a:spLocks noChangeArrowheads="1"/>
          </p:cNvSpPr>
          <p:nvPr/>
        </p:nvSpPr>
        <p:spPr bwMode="auto">
          <a:xfrm>
            <a:off x="4143375" y="4840288"/>
            <a:ext cx="334963" cy="290512"/>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0476" name="Rectangle 28"/>
          <p:cNvSpPr>
            <a:spLocks noChangeArrowheads="1"/>
          </p:cNvSpPr>
          <p:nvPr/>
        </p:nvSpPr>
        <p:spPr bwMode="auto">
          <a:xfrm rot="4912596">
            <a:off x="4541838" y="4919663"/>
            <a:ext cx="334962" cy="290512"/>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0477" name="Rectangle 29"/>
          <p:cNvSpPr>
            <a:spLocks noChangeArrowheads="1"/>
          </p:cNvSpPr>
          <p:nvPr/>
        </p:nvSpPr>
        <p:spPr bwMode="auto">
          <a:xfrm rot="-1473046">
            <a:off x="4186238" y="4405313"/>
            <a:ext cx="334962" cy="290512"/>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0478" name="Rectangle 30"/>
          <p:cNvSpPr>
            <a:spLocks noChangeArrowheads="1"/>
          </p:cNvSpPr>
          <p:nvPr/>
        </p:nvSpPr>
        <p:spPr bwMode="auto">
          <a:xfrm rot="8603403">
            <a:off x="4687888" y="4454525"/>
            <a:ext cx="334962"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0479" name="Rectangle 31"/>
          <p:cNvSpPr>
            <a:spLocks noChangeArrowheads="1"/>
          </p:cNvSpPr>
          <p:nvPr/>
        </p:nvSpPr>
        <p:spPr bwMode="auto">
          <a:xfrm rot="5121215">
            <a:off x="3962400" y="4048125"/>
            <a:ext cx="334963"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0480" name="Rectangle 32"/>
          <p:cNvSpPr>
            <a:spLocks noChangeArrowheads="1"/>
          </p:cNvSpPr>
          <p:nvPr/>
        </p:nvSpPr>
        <p:spPr bwMode="auto">
          <a:xfrm rot="6116774">
            <a:off x="4557713" y="3960813"/>
            <a:ext cx="334962" cy="290512"/>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0481" name="Rectangle 33"/>
          <p:cNvSpPr>
            <a:spLocks noChangeArrowheads="1"/>
          </p:cNvSpPr>
          <p:nvPr/>
        </p:nvSpPr>
        <p:spPr bwMode="auto">
          <a:xfrm rot="2107031">
            <a:off x="5230813" y="3548063"/>
            <a:ext cx="334962" cy="306387"/>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0482" name="Rectangle 34"/>
          <p:cNvSpPr>
            <a:spLocks noChangeArrowheads="1"/>
          </p:cNvSpPr>
          <p:nvPr/>
        </p:nvSpPr>
        <p:spPr bwMode="auto">
          <a:xfrm rot="6116774">
            <a:off x="6457950" y="3598863"/>
            <a:ext cx="334963" cy="306387"/>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0483" name="Rectangle 35"/>
          <p:cNvSpPr>
            <a:spLocks noChangeArrowheads="1"/>
          </p:cNvSpPr>
          <p:nvPr/>
        </p:nvSpPr>
        <p:spPr bwMode="auto">
          <a:xfrm rot="6116774">
            <a:off x="4179888" y="3584575"/>
            <a:ext cx="334962" cy="306388"/>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0484" name="Rectangle 36"/>
          <p:cNvSpPr>
            <a:spLocks noChangeArrowheads="1"/>
          </p:cNvSpPr>
          <p:nvPr/>
        </p:nvSpPr>
        <p:spPr bwMode="auto">
          <a:xfrm rot="8175953">
            <a:off x="4760913" y="3481388"/>
            <a:ext cx="334962" cy="290512"/>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0485" name="Rectangle 37"/>
          <p:cNvSpPr>
            <a:spLocks noChangeArrowheads="1"/>
          </p:cNvSpPr>
          <p:nvPr/>
        </p:nvSpPr>
        <p:spPr bwMode="auto">
          <a:xfrm rot="4407580">
            <a:off x="5988051" y="3532187"/>
            <a:ext cx="334962"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0486" name="Rectangle 38"/>
          <p:cNvSpPr>
            <a:spLocks noChangeArrowheads="1"/>
          </p:cNvSpPr>
          <p:nvPr/>
        </p:nvSpPr>
        <p:spPr bwMode="auto">
          <a:xfrm rot="8693523">
            <a:off x="3709988" y="3517900"/>
            <a:ext cx="334962"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0487" name="Rectangle 39"/>
          <p:cNvSpPr>
            <a:spLocks noChangeArrowheads="1"/>
          </p:cNvSpPr>
          <p:nvPr/>
        </p:nvSpPr>
        <p:spPr bwMode="auto">
          <a:xfrm rot="4912596">
            <a:off x="3481387" y="4978401"/>
            <a:ext cx="334963" cy="290512"/>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0488" name="Rectangle 40"/>
          <p:cNvSpPr>
            <a:spLocks noChangeArrowheads="1"/>
          </p:cNvSpPr>
          <p:nvPr/>
        </p:nvSpPr>
        <p:spPr bwMode="auto">
          <a:xfrm rot="6512685">
            <a:off x="3627438" y="4513263"/>
            <a:ext cx="334962" cy="290512"/>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0489" name="Rectangle 41"/>
          <p:cNvSpPr>
            <a:spLocks noChangeArrowheads="1"/>
          </p:cNvSpPr>
          <p:nvPr/>
        </p:nvSpPr>
        <p:spPr bwMode="auto">
          <a:xfrm rot="9043840">
            <a:off x="3497263" y="4019550"/>
            <a:ext cx="334962"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0490" name="Rectangle 42"/>
          <p:cNvSpPr>
            <a:spLocks noChangeArrowheads="1"/>
          </p:cNvSpPr>
          <p:nvPr/>
        </p:nvSpPr>
        <p:spPr bwMode="auto">
          <a:xfrm rot="9043840">
            <a:off x="5994400" y="4483100"/>
            <a:ext cx="334963"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0491" name="Rectangle 43"/>
          <p:cNvSpPr>
            <a:spLocks noChangeArrowheads="1"/>
          </p:cNvSpPr>
          <p:nvPr/>
        </p:nvSpPr>
        <p:spPr bwMode="auto">
          <a:xfrm>
            <a:off x="2587625" y="4881563"/>
            <a:ext cx="742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prstClr val="black"/>
                </a:solidFill>
              </a:rPr>
              <a:t>ZnS</a:t>
            </a:r>
          </a:p>
        </p:txBody>
      </p:sp>
      <p:sp>
        <p:nvSpPr>
          <p:cNvPr id="1000492" name="Arc 44"/>
          <p:cNvSpPr>
            <a:spLocks/>
          </p:cNvSpPr>
          <p:nvPr/>
        </p:nvSpPr>
        <p:spPr bwMode="auto">
          <a:xfrm flipH="1" flipV="1">
            <a:off x="1385888" y="2847975"/>
            <a:ext cx="319087" cy="3019425"/>
          </a:xfrm>
          <a:custGeom>
            <a:avLst/>
            <a:gdLst>
              <a:gd name="G0" fmla="+- 1435 0 0"/>
              <a:gd name="G1" fmla="+- 21600 0 0"/>
              <a:gd name="G2" fmla="+- 21600 0 0"/>
              <a:gd name="T0" fmla="*/ 0 w 23035"/>
              <a:gd name="T1" fmla="*/ 48 h 43199"/>
              <a:gd name="T2" fmla="*/ 1630 w 23035"/>
              <a:gd name="T3" fmla="*/ 43199 h 43199"/>
              <a:gd name="T4" fmla="*/ 1435 w 23035"/>
              <a:gd name="T5" fmla="*/ 21600 h 43199"/>
            </a:gdLst>
            <a:ahLst/>
            <a:cxnLst>
              <a:cxn ang="0">
                <a:pos x="T0" y="T1"/>
              </a:cxn>
              <a:cxn ang="0">
                <a:pos x="T2" y="T3"/>
              </a:cxn>
              <a:cxn ang="0">
                <a:pos x="T4" y="T5"/>
              </a:cxn>
            </a:cxnLst>
            <a:rect l="0" t="0" r="r" b="b"/>
            <a:pathLst>
              <a:path w="23035" h="43199" fill="none" extrusionOk="0">
                <a:moveTo>
                  <a:pt x="-1" y="47"/>
                </a:moveTo>
                <a:cubicBezTo>
                  <a:pt x="477" y="15"/>
                  <a:pt x="956" y="-1"/>
                  <a:pt x="1435" y="0"/>
                </a:cubicBezTo>
                <a:cubicBezTo>
                  <a:pt x="13364" y="0"/>
                  <a:pt x="23035" y="9670"/>
                  <a:pt x="23035" y="21600"/>
                </a:cubicBezTo>
                <a:cubicBezTo>
                  <a:pt x="23035" y="33453"/>
                  <a:pt x="13482" y="43092"/>
                  <a:pt x="1630" y="43199"/>
                </a:cubicBezTo>
              </a:path>
              <a:path w="23035" h="43199" stroke="0" extrusionOk="0">
                <a:moveTo>
                  <a:pt x="-1" y="47"/>
                </a:moveTo>
                <a:cubicBezTo>
                  <a:pt x="477" y="15"/>
                  <a:pt x="956" y="-1"/>
                  <a:pt x="1435" y="0"/>
                </a:cubicBezTo>
                <a:cubicBezTo>
                  <a:pt x="13364" y="0"/>
                  <a:pt x="23035" y="9670"/>
                  <a:pt x="23035" y="21600"/>
                </a:cubicBezTo>
                <a:cubicBezTo>
                  <a:pt x="23035" y="33453"/>
                  <a:pt x="13482" y="43092"/>
                  <a:pt x="1630" y="43199"/>
                </a:cubicBezTo>
                <a:lnTo>
                  <a:pt x="1435" y="21600"/>
                </a:lnTo>
                <a:close/>
              </a:path>
            </a:pathLst>
          </a:custGeom>
          <a:noFill/>
          <a:ln w="9525">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0493" name="Arc 45"/>
          <p:cNvSpPr>
            <a:spLocks/>
          </p:cNvSpPr>
          <p:nvPr/>
        </p:nvSpPr>
        <p:spPr bwMode="auto">
          <a:xfrm flipH="1" flipV="1">
            <a:off x="1544638" y="3348038"/>
            <a:ext cx="155575" cy="2024062"/>
          </a:xfrm>
          <a:custGeom>
            <a:avLst/>
            <a:gdLst>
              <a:gd name="G0" fmla="+- 2198 0 0"/>
              <a:gd name="G1" fmla="+- 21600 0 0"/>
              <a:gd name="G2" fmla="+- 21600 0 0"/>
              <a:gd name="T0" fmla="*/ 763 w 23798"/>
              <a:gd name="T1" fmla="*/ 48 h 43200"/>
              <a:gd name="T2" fmla="*/ 0 w 23798"/>
              <a:gd name="T3" fmla="*/ 43088 h 43200"/>
              <a:gd name="T4" fmla="*/ 2198 w 23798"/>
              <a:gd name="T5" fmla="*/ 21600 h 43200"/>
            </a:gdLst>
            <a:ahLst/>
            <a:cxnLst>
              <a:cxn ang="0">
                <a:pos x="T0" y="T1"/>
              </a:cxn>
              <a:cxn ang="0">
                <a:pos x="T2" y="T3"/>
              </a:cxn>
              <a:cxn ang="0">
                <a:pos x="T4" y="T5"/>
              </a:cxn>
            </a:cxnLst>
            <a:rect l="0" t="0" r="r" b="b"/>
            <a:pathLst>
              <a:path w="23798" h="43200" fill="none" extrusionOk="0">
                <a:moveTo>
                  <a:pt x="762" y="47"/>
                </a:moveTo>
                <a:cubicBezTo>
                  <a:pt x="1240" y="15"/>
                  <a:pt x="1719" y="-1"/>
                  <a:pt x="2198" y="0"/>
                </a:cubicBezTo>
                <a:cubicBezTo>
                  <a:pt x="14127" y="0"/>
                  <a:pt x="23798" y="9670"/>
                  <a:pt x="23798" y="21600"/>
                </a:cubicBezTo>
                <a:cubicBezTo>
                  <a:pt x="23798" y="33529"/>
                  <a:pt x="14127" y="43200"/>
                  <a:pt x="2198" y="43200"/>
                </a:cubicBezTo>
                <a:cubicBezTo>
                  <a:pt x="1463" y="43200"/>
                  <a:pt x="730" y="43162"/>
                  <a:pt x="0" y="43087"/>
                </a:cubicBezTo>
              </a:path>
              <a:path w="23798" h="43200" stroke="0" extrusionOk="0">
                <a:moveTo>
                  <a:pt x="762" y="47"/>
                </a:moveTo>
                <a:cubicBezTo>
                  <a:pt x="1240" y="15"/>
                  <a:pt x="1719" y="-1"/>
                  <a:pt x="2198" y="0"/>
                </a:cubicBezTo>
                <a:cubicBezTo>
                  <a:pt x="14127" y="0"/>
                  <a:pt x="23798" y="9670"/>
                  <a:pt x="23798" y="21600"/>
                </a:cubicBezTo>
                <a:cubicBezTo>
                  <a:pt x="23798" y="33529"/>
                  <a:pt x="14127" y="43200"/>
                  <a:pt x="2198" y="43200"/>
                </a:cubicBezTo>
                <a:cubicBezTo>
                  <a:pt x="1463" y="43200"/>
                  <a:pt x="730" y="43162"/>
                  <a:pt x="0" y="43087"/>
                </a:cubicBezTo>
                <a:lnTo>
                  <a:pt x="2198" y="21600"/>
                </a:lnTo>
                <a:close/>
              </a:path>
            </a:pathLst>
          </a:custGeom>
          <a:noFill/>
          <a:ln w="9525">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Tree>
    <p:extLst>
      <p:ext uri="{BB962C8B-B14F-4D97-AF65-F5344CB8AC3E}">
        <p14:creationId xmlns:p14="http://schemas.microsoft.com/office/powerpoint/2010/main" val="1858180295"/>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altLang="en-US" smtClean="0"/>
              <a:t>Sample atoms</a:t>
            </a:r>
          </a:p>
        </p:txBody>
      </p:sp>
      <p:grpSp>
        <p:nvGrpSpPr>
          <p:cNvPr id="67587" name="Group 3"/>
          <p:cNvGrpSpPr>
            <a:grpSpLocks/>
          </p:cNvGrpSpPr>
          <p:nvPr/>
        </p:nvGrpSpPr>
        <p:grpSpPr bwMode="auto">
          <a:xfrm>
            <a:off x="431800" y="-619125"/>
            <a:ext cx="588963" cy="4748213"/>
            <a:chOff x="272" y="-390"/>
            <a:chExt cx="371" cy="2991"/>
          </a:xfrm>
        </p:grpSpPr>
        <p:grpSp>
          <p:nvGrpSpPr>
            <p:cNvPr id="67722" name="Group 4"/>
            <p:cNvGrpSpPr>
              <a:grpSpLocks/>
            </p:cNvGrpSpPr>
            <p:nvPr/>
          </p:nvGrpSpPr>
          <p:grpSpPr bwMode="auto">
            <a:xfrm rot="5400000">
              <a:off x="272" y="-390"/>
              <a:ext cx="370" cy="369"/>
              <a:chOff x="362" y="2318"/>
              <a:chExt cx="370" cy="369"/>
            </a:xfrm>
          </p:grpSpPr>
          <p:sp>
            <p:nvSpPr>
              <p:cNvPr id="67744" name="Freeform 5"/>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7745" name="Freeform 6"/>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67723" name="Group 7"/>
            <p:cNvGrpSpPr>
              <a:grpSpLocks/>
            </p:cNvGrpSpPr>
            <p:nvPr/>
          </p:nvGrpSpPr>
          <p:grpSpPr bwMode="auto">
            <a:xfrm rot="5400000">
              <a:off x="272" y="-22"/>
              <a:ext cx="370" cy="369"/>
              <a:chOff x="362" y="2318"/>
              <a:chExt cx="370" cy="369"/>
            </a:xfrm>
          </p:grpSpPr>
          <p:sp>
            <p:nvSpPr>
              <p:cNvPr id="67742" name="Freeform 8"/>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7743" name="Freeform 9"/>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67724" name="Group 10"/>
            <p:cNvGrpSpPr>
              <a:grpSpLocks/>
            </p:cNvGrpSpPr>
            <p:nvPr/>
          </p:nvGrpSpPr>
          <p:grpSpPr bwMode="auto">
            <a:xfrm rot="5400000">
              <a:off x="273" y="346"/>
              <a:ext cx="370" cy="369"/>
              <a:chOff x="362" y="2318"/>
              <a:chExt cx="370" cy="369"/>
            </a:xfrm>
          </p:grpSpPr>
          <p:sp>
            <p:nvSpPr>
              <p:cNvPr id="67740" name="Freeform 11"/>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7741" name="Freeform 12"/>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67725" name="Group 13"/>
            <p:cNvGrpSpPr>
              <a:grpSpLocks/>
            </p:cNvGrpSpPr>
            <p:nvPr/>
          </p:nvGrpSpPr>
          <p:grpSpPr bwMode="auto">
            <a:xfrm rot="5400000">
              <a:off x="273" y="714"/>
              <a:ext cx="370" cy="369"/>
              <a:chOff x="362" y="2318"/>
              <a:chExt cx="370" cy="369"/>
            </a:xfrm>
          </p:grpSpPr>
          <p:sp>
            <p:nvSpPr>
              <p:cNvPr id="67738" name="Freeform 1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7739" name="Freeform 1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67726" name="Group 16"/>
            <p:cNvGrpSpPr>
              <a:grpSpLocks/>
            </p:cNvGrpSpPr>
            <p:nvPr/>
          </p:nvGrpSpPr>
          <p:grpSpPr bwMode="auto">
            <a:xfrm rot="5400000">
              <a:off x="273" y="1082"/>
              <a:ext cx="370" cy="369"/>
              <a:chOff x="362" y="2318"/>
              <a:chExt cx="370" cy="369"/>
            </a:xfrm>
          </p:grpSpPr>
          <p:sp>
            <p:nvSpPr>
              <p:cNvPr id="67736" name="Freeform 1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7737" name="Freeform 1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67727" name="Group 19"/>
            <p:cNvGrpSpPr>
              <a:grpSpLocks/>
            </p:cNvGrpSpPr>
            <p:nvPr/>
          </p:nvGrpSpPr>
          <p:grpSpPr bwMode="auto">
            <a:xfrm rot="5400000">
              <a:off x="273" y="1450"/>
              <a:ext cx="370" cy="369"/>
              <a:chOff x="362" y="2318"/>
              <a:chExt cx="370" cy="369"/>
            </a:xfrm>
          </p:grpSpPr>
          <p:sp>
            <p:nvSpPr>
              <p:cNvPr id="67734" name="Freeform 2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7735" name="Freeform 2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67728" name="Group 22"/>
            <p:cNvGrpSpPr>
              <a:grpSpLocks/>
            </p:cNvGrpSpPr>
            <p:nvPr/>
          </p:nvGrpSpPr>
          <p:grpSpPr bwMode="auto">
            <a:xfrm rot="5400000">
              <a:off x="273" y="1818"/>
              <a:ext cx="370" cy="369"/>
              <a:chOff x="362" y="2318"/>
              <a:chExt cx="370" cy="369"/>
            </a:xfrm>
          </p:grpSpPr>
          <p:sp>
            <p:nvSpPr>
              <p:cNvPr id="67732" name="Freeform 2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7733" name="Freeform 2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67729" name="Freeform 25"/>
            <p:cNvSpPr>
              <a:spLocks/>
            </p:cNvSpPr>
            <p:nvPr/>
          </p:nvSpPr>
          <p:spPr bwMode="auto">
            <a:xfrm rot="5400000">
              <a:off x="275" y="2185"/>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7730" name="Freeform 26"/>
            <p:cNvSpPr>
              <a:spLocks/>
            </p:cNvSpPr>
            <p:nvPr/>
          </p:nvSpPr>
          <p:spPr bwMode="auto">
            <a:xfrm rot="-5400000">
              <a:off x="456" y="2370"/>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7731" name="Rectangle 27"/>
            <p:cNvSpPr>
              <a:spLocks noChangeArrowheads="1"/>
            </p:cNvSpPr>
            <p:nvPr/>
          </p:nvSpPr>
          <p:spPr bwMode="auto">
            <a:xfrm rot="5400000">
              <a:off x="458" y="2420"/>
              <a:ext cx="136" cy="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7588" name="Group 28"/>
          <p:cNvGrpSpPr>
            <a:grpSpLocks/>
          </p:cNvGrpSpPr>
          <p:nvPr/>
        </p:nvGrpSpPr>
        <p:grpSpPr bwMode="auto">
          <a:xfrm>
            <a:off x="3935413" y="2941638"/>
            <a:ext cx="858837" cy="785812"/>
            <a:chOff x="2479" y="1853"/>
            <a:chExt cx="541" cy="495"/>
          </a:xfrm>
        </p:grpSpPr>
        <p:sp>
          <p:nvSpPr>
            <p:cNvPr id="67718" name="Oval 29"/>
            <p:cNvSpPr>
              <a:spLocks noChangeArrowheads="1"/>
            </p:cNvSpPr>
            <p:nvPr/>
          </p:nvSpPr>
          <p:spPr bwMode="auto">
            <a:xfrm rot="-5400000">
              <a:off x="2502" y="2029"/>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719" name="Oval 30"/>
            <p:cNvSpPr>
              <a:spLocks noChangeArrowheads="1"/>
            </p:cNvSpPr>
            <p:nvPr/>
          </p:nvSpPr>
          <p:spPr bwMode="auto">
            <a:xfrm rot="-5400000">
              <a:off x="2743" y="2092"/>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720" name="Oval 31"/>
            <p:cNvSpPr>
              <a:spLocks noChangeArrowheads="1"/>
            </p:cNvSpPr>
            <p:nvPr/>
          </p:nvSpPr>
          <p:spPr bwMode="auto">
            <a:xfrm rot="-8804052">
              <a:off x="2479" y="2035"/>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721" name="Oval 32"/>
            <p:cNvSpPr>
              <a:spLocks noChangeArrowheads="1"/>
            </p:cNvSpPr>
            <p:nvPr/>
          </p:nvSpPr>
          <p:spPr bwMode="auto">
            <a:xfrm rot="-2028322">
              <a:off x="2479" y="2035"/>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7589" name="Group 33"/>
          <p:cNvGrpSpPr>
            <a:grpSpLocks/>
          </p:cNvGrpSpPr>
          <p:nvPr/>
        </p:nvGrpSpPr>
        <p:grpSpPr bwMode="auto">
          <a:xfrm>
            <a:off x="1270000" y="3892550"/>
            <a:ext cx="858838" cy="785813"/>
            <a:chOff x="1751" y="1135"/>
            <a:chExt cx="2232" cy="2232"/>
          </a:xfrm>
        </p:grpSpPr>
        <p:sp>
          <p:nvSpPr>
            <p:cNvPr id="67714" name="Oval 3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715" name="Oval 3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716" name="Oval 3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717" name="Oval 3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7590" name="Group 38"/>
          <p:cNvGrpSpPr>
            <a:grpSpLocks/>
          </p:cNvGrpSpPr>
          <p:nvPr/>
        </p:nvGrpSpPr>
        <p:grpSpPr bwMode="auto">
          <a:xfrm rot="1669699">
            <a:off x="4411663" y="3959225"/>
            <a:ext cx="858837" cy="785813"/>
            <a:chOff x="1751" y="1135"/>
            <a:chExt cx="2232" cy="2232"/>
          </a:xfrm>
        </p:grpSpPr>
        <p:sp>
          <p:nvSpPr>
            <p:cNvPr id="67710" name="Oval 3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711" name="Oval 4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712" name="Oval 4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713" name="Oval 4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7591" name="Group 43"/>
          <p:cNvGrpSpPr>
            <a:grpSpLocks/>
          </p:cNvGrpSpPr>
          <p:nvPr/>
        </p:nvGrpSpPr>
        <p:grpSpPr bwMode="auto">
          <a:xfrm>
            <a:off x="2462213" y="3355975"/>
            <a:ext cx="858837" cy="785813"/>
            <a:chOff x="1751" y="1135"/>
            <a:chExt cx="2232" cy="2232"/>
          </a:xfrm>
        </p:grpSpPr>
        <p:sp>
          <p:nvSpPr>
            <p:cNvPr id="67706" name="Oval 4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707" name="Oval 4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708" name="Oval 4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709" name="Oval 4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7592" name="Group 48"/>
          <p:cNvGrpSpPr>
            <a:grpSpLocks/>
          </p:cNvGrpSpPr>
          <p:nvPr/>
        </p:nvGrpSpPr>
        <p:grpSpPr bwMode="auto">
          <a:xfrm>
            <a:off x="7259638" y="3784600"/>
            <a:ext cx="858837" cy="785813"/>
            <a:chOff x="4573" y="2384"/>
            <a:chExt cx="541" cy="495"/>
          </a:xfrm>
        </p:grpSpPr>
        <p:sp>
          <p:nvSpPr>
            <p:cNvPr id="67702" name="Oval 49"/>
            <p:cNvSpPr>
              <a:spLocks noChangeArrowheads="1"/>
            </p:cNvSpPr>
            <p:nvPr/>
          </p:nvSpPr>
          <p:spPr bwMode="auto">
            <a:xfrm rot="-5400000">
              <a:off x="4596" y="256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703" name="Oval 50"/>
            <p:cNvSpPr>
              <a:spLocks noChangeArrowheads="1"/>
            </p:cNvSpPr>
            <p:nvPr/>
          </p:nvSpPr>
          <p:spPr bwMode="auto">
            <a:xfrm rot="-5400000">
              <a:off x="4837" y="262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704" name="Oval 51"/>
            <p:cNvSpPr>
              <a:spLocks noChangeArrowheads="1"/>
            </p:cNvSpPr>
            <p:nvPr/>
          </p:nvSpPr>
          <p:spPr bwMode="auto">
            <a:xfrm rot="-8804052">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705" name="Oval 52"/>
            <p:cNvSpPr>
              <a:spLocks noChangeArrowheads="1"/>
            </p:cNvSpPr>
            <p:nvPr/>
          </p:nvSpPr>
          <p:spPr bwMode="auto">
            <a:xfrm rot="-2028322">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7593" name="Group 53"/>
          <p:cNvGrpSpPr>
            <a:grpSpLocks/>
          </p:cNvGrpSpPr>
          <p:nvPr/>
        </p:nvGrpSpPr>
        <p:grpSpPr bwMode="auto">
          <a:xfrm rot="1198672">
            <a:off x="2047875" y="4568825"/>
            <a:ext cx="858838" cy="785813"/>
            <a:chOff x="1751" y="1135"/>
            <a:chExt cx="2232" cy="2232"/>
          </a:xfrm>
        </p:grpSpPr>
        <p:sp>
          <p:nvSpPr>
            <p:cNvPr id="67698" name="Oval 5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99" name="Oval 5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700" name="Oval 5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701" name="Oval 5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7594" name="Group 58"/>
          <p:cNvGrpSpPr>
            <a:grpSpLocks/>
          </p:cNvGrpSpPr>
          <p:nvPr/>
        </p:nvGrpSpPr>
        <p:grpSpPr bwMode="auto">
          <a:xfrm rot="-1425292">
            <a:off x="3419475" y="4343400"/>
            <a:ext cx="858838" cy="785813"/>
            <a:chOff x="1751" y="1135"/>
            <a:chExt cx="2232" cy="2232"/>
          </a:xfrm>
        </p:grpSpPr>
        <p:sp>
          <p:nvSpPr>
            <p:cNvPr id="67694" name="Oval 5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95" name="Oval 6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96" name="Oval 6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97" name="Oval 6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7595" name="Group 63"/>
          <p:cNvGrpSpPr>
            <a:grpSpLocks/>
          </p:cNvGrpSpPr>
          <p:nvPr/>
        </p:nvGrpSpPr>
        <p:grpSpPr bwMode="auto">
          <a:xfrm>
            <a:off x="6169025" y="2941638"/>
            <a:ext cx="858838" cy="785812"/>
            <a:chOff x="1751" y="1135"/>
            <a:chExt cx="2232" cy="2232"/>
          </a:xfrm>
        </p:grpSpPr>
        <p:sp>
          <p:nvSpPr>
            <p:cNvPr id="67690" name="Oval 6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91" name="Oval 6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92" name="Oval 6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93" name="Oval 6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7596" name="Group 68"/>
          <p:cNvGrpSpPr>
            <a:grpSpLocks/>
          </p:cNvGrpSpPr>
          <p:nvPr/>
        </p:nvGrpSpPr>
        <p:grpSpPr bwMode="auto">
          <a:xfrm>
            <a:off x="6221413" y="4371975"/>
            <a:ext cx="858837" cy="785813"/>
            <a:chOff x="1751" y="1135"/>
            <a:chExt cx="2232" cy="2232"/>
          </a:xfrm>
        </p:grpSpPr>
        <p:sp>
          <p:nvSpPr>
            <p:cNvPr id="67686" name="Oval 6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87" name="Oval 7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88"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89" name="Oval 7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7597" name="Group 73"/>
          <p:cNvGrpSpPr>
            <a:grpSpLocks/>
          </p:cNvGrpSpPr>
          <p:nvPr/>
        </p:nvGrpSpPr>
        <p:grpSpPr bwMode="auto">
          <a:xfrm>
            <a:off x="5081588" y="2724150"/>
            <a:ext cx="858837" cy="785813"/>
            <a:chOff x="1751" y="1135"/>
            <a:chExt cx="2232" cy="2232"/>
          </a:xfrm>
        </p:grpSpPr>
        <p:sp>
          <p:nvSpPr>
            <p:cNvPr id="67682" name="Oval 7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83" name="Oval 7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84"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85" name="Oval 7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7598" name="Group 78"/>
          <p:cNvGrpSpPr>
            <a:grpSpLocks/>
          </p:cNvGrpSpPr>
          <p:nvPr/>
        </p:nvGrpSpPr>
        <p:grpSpPr bwMode="auto">
          <a:xfrm>
            <a:off x="1446213" y="2935288"/>
            <a:ext cx="858837" cy="785812"/>
            <a:chOff x="1751" y="1135"/>
            <a:chExt cx="2232" cy="2232"/>
          </a:xfrm>
        </p:grpSpPr>
        <p:sp>
          <p:nvSpPr>
            <p:cNvPr id="67678" name="Oval 7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79" name="Oval 8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80" name="Oval 8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81" name="Oval 8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7599" name="Group 83"/>
          <p:cNvGrpSpPr>
            <a:grpSpLocks/>
          </p:cNvGrpSpPr>
          <p:nvPr/>
        </p:nvGrpSpPr>
        <p:grpSpPr bwMode="auto">
          <a:xfrm rot="3434755">
            <a:off x="5226050" y="4930776"/>
            <a:ext cx="858837" cy="785812"/>
            <a:chOff x="1751" y="1135"/>
            <a:chExt cx="2232" cy="2232"/>
          </a:xfrm>
        </p:grpSpPr>
        <p:sp>
          <p:nvSpPr>
            <p:cNvPr id="67674" name="Oval 8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75" name="Oval 8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76" name="Oval 8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77" name="Oval 8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7600" name="Group 88"/>
          <p:cNvGrpSpPr>
            <a:grpSpLocks/>
          </p:cNvGrpSpPr>
          <p:nvPr/>
        </p:nvGrpSpPr>
        <p:grpSpPr bwMode="auto">
          <a:xfrm>
            <a:off x="2901950" y="5254625"/>
            <a:ext cx="858838" cy="858838"/>
            <a:chOff x="1828" y="3310"/>
            <a:chExt cx="541" cy="541"/>
          </a:xfrm>
        </p:grpSpPr>
        <p:sp>
          <p:nvSpPr>
            <p:cNvPr id="67670" name="Oval 89"/>
            <p:cNvSpPr>
              <a:spLocks noChangeArrowheads="1"/>
            </p:cNvSpPr>
            <p:nvPr/>
          </p:nvSpPr>
          <p:spPr bwMode="auto">
            <a:xfrm rot="-7753230">
              <a:off x="1852" y="351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71" name="Oval 90"/>
            <p:cNvSpPr>
              <a:spLocks noChangeArrowheads="1"/>
            </p:cNvSpPr>
            <p:nvPr/>
          </p:nvSpPr>
          <p:spPr bwMode="auto">
            <a:xfrm rot="-7753230">
              <a:off x="2093" y="357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72" name="Oval 91"/>
            <p:cNvSpPr>
              <a:spLocks noChangeArrowheads="1"/>
            </p:cNvSpPr>
            <p:nvPr/>
          </p:nvSpPr>
          <p:spPr bwMode="auto">
            <a:xfrm rot="10442717">
              <a:off x="1828" y="351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73" name="Oval 92"/>
            <p:cNvSpPr>
              <a:spLocks noChangeArrowheads="1"/>
            </p:cNvSpPr>
            <p:nvPr/>
          </p:nvSpPr>
          <p:spPr bwMode="auto">
            <a:xfrm rot="-4381553">
              <a:off x="1828" y="351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7601" name="Group 93"/>
          <p:cNvGrpSpPr>
            <a:grpSpLocks/>
          </p:cNvGrpSpPr>
          <p:nvPr/>
        </p:nvGrpSpPr>
        <p:grpSpPr bwMode="auto">
          <a:xfrm>
            <a:off x="4049713" y="5264150"/>
            <a:ext cx="858837" cy="785813"/>
            <a:chOff x="1751" y="1135"/>
            <a:chExt cx="2232" cy="2232"/>
          </a:xfrm>
        </p:grpSpPr>
        <p:sp>
          <p:nvSpPr>
            <p:cNvPr id="67666" name="Oval 9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67" name="Oval 9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68" name="Oval 9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69" name="Oval 9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67602" name="Oval 98"/>
          <p:cNvSpPr>
            <a:spLocks noChangeArrowheads="1"/>
          </p:cNvSpPr>
          <p:nvPr/>
        </p:nvSpPr>
        <p:spPr bwMode="auto">
          <a:xfrm rot="-4956925">
            <a:off x="2708276" y="2582862"/>
            <a:ext cx="785812"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03" name="Oval 99"/>
          <p:cNvSpPr>
            <a:spLocks noChangeArrowheads="1"/>
          </p:cNvSpPr>
          <p:nvPr/>
        </p:nvSpPr>
        <p:spPr bwMode="auto">
          <a:xfrm rot="-4956925">
            <a:off x="3090863" y="26828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04" name="Oval 100"/>
          <p:cNvSpPr>
            <a:spLocks noChangeArrowheads="1"/>
          </p:cNvSpPr>
          <p:nvPr/>
        </p:nvSpPr>
        <p:spPr bwMode="auto">
          <a:xfrm rot="-8360977">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05" name="Oval 101"/>
          <p:cNvSpPr>
            <a:spLocks noChangeArrowheads="1"/>
          </p:cNvSpPr>
          <p:nvPr/>
        </p:nvSpPr>
        <p:spPr bwMode="auto">
          <a:xfrm rot="-1585247">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67606" name="Group 102"/>
          <p:cNvGrpSpPr>
            <a:grpSpLocks/>
          </p:cNvGrpSpPr>
          <p:nvPr/>
        </p:nvGrpSpPr>
        <p:grpSpPr bwMode="auto">
          <a:xfrm>
            <a:off x="5400675" y="3697288"/>
            <a:ext cx="858838" cy="785812"/>
            <a:chOff x="1751" y="1135"/>
            <a:chExt cx="2232" cy="2232"/>
          </a:xfrm>
        </p:grpSpPr>
        <p:sp>
          <p:nvSpPr>
            <p:cNvPr id="67662" name="Oval 10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63" name="Oval 10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64" name="Oval 10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65" name="Oval 10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7607" name="Group 107"/>
          <p:cNvGrpSpPr>
            <a:grpSpLocks/>
          </p:cNvGrpSpPr>
          <p:nvPr/>
        </p:nvGrpSpPr>
        <p:grpSpPr bwMode="auto">
          <a:xfrm rot="1626381">
            <a:off x="1901825" y="5641975"/>
            <a:ext cx="858838" cy="785813"/>
            <a:chOff x="1751" y="1135"/>
            <a:chExt cx="2232" cy="2232"/>
          </a:xfrm>
        </p:grpSpPr>
        <p:sp>
          <p:nvSpPr>
            <p:cNvPr id="67658" name="Oval 10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59" name="Oval 10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60" name="Oval 11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61" name="Oval 11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7608" name="Group 112"/>
          <p:cNvGrpSpPr>
            <a:grpSpLocks/>
          </p:cNvGrpSpPr>
          <p:nvPr/>
        </p:nvGrpSpPr>
        <p:grpSpPr bwMode="auto">
          <a:xfrm>
            <a:off x="1082675" y="4937125"/>
            <a:ext cx="858838" cy="785813"/>
            <a:chOff x="1751" y="1135"/>
            <a:chExt cx="2232" cy="2232"/>
          </a:xfrm>
        </p:grpSpPr>
        <p:sp>
          <p:nvSpPr>
            <p:cNvPr id="67654" name="Oval 11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55" name="Oval 11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56" name="Oval 11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57" name="Oval 11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7609" name="Group 117"/>
          <p:cNvGrpSpPr>
            <a:grpSpLocks/>
          </p:cNvGrpSpPr>
          <p:nvPr/>
        </p:nvGrpSpPr>
        <p:grpSpPr bwMode="auto">
          <a:xfrm>
            <a:off x="5965825" y="1970088"/>
            <a:ext cx="858838" cy="785812"/>
            <a:chOff x="1751" y="1135"/>
            <a:chExt cx="2232" cy="2232"/>
          </a:xfrm>
        </p:grpSpPr>
        <p:sp>
          <p:nvSpPr>
            <p:cNvPr id="67650" name="Oval 11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51" name="Oval 11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52" name="Oval 12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53" name="Oval 12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7610" name="Group 122"/>
          <p:cNvGrpSpPr>
            <a:grpSpLocks/>
          </p:cNvGrpSpPr>
          <p:nvPr/>
        </p:nvGrpSpPr>
        <p:grpSpPr bwMode="auto">
          <a:xfrm rot="879490">
            <a:off x="4841875" y="1671638"/>
            <a:ext cx="858838" cy="785812"/>
            <a:chOff x="1751" y="1135"/>
            <a:chExt cx="2232" cy="2232"/>
          </a:xfrm>
        </p:grpSpPr>
        <p:sp>
          <p:nvSpPr>
            <p:cNvPr id="67646" name="Oval 12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47" name="Oval 12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48" name="Oval 12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49" name="Oval 12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7611" name="Group 127"/>
          <p:cNvGrpSpPr>
            <a:grpSpLocks/>
          </p:cNvGrpSpPr>
          <p:nvPr/>
        </p:nvGrpSpPr>
        <p:grpSpPr bwMode="auto">
          <a:xfrm rot="1128729">
            <a:off x="3775075" y="1998663"/>
            <a:ext cx="858838" cy="785812"/>
            <a:chOff x="1751" y="1135"/>
            <a:chExt cx="2232" cy="2232"/>
          </a:xfrm>
        </p:grpSpPr>
        <p:sp>
          <p:nvSpPr>
            <p:cNvPr id="67642" name="Oval 12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43" name="Oval 12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44" name="Oval 13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45" name="Oval 13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7612" name="Group 132"/>
          <p:cNvGrpSpPr>
            <a:grpSpLocks/>
          </p:cNvGrpSpPr>
          <p:nvPr/>
        </p:nvGrpSpPr>
        <p:grpSpPr bwMode="auto">
          <a:xfrm rot="738582">
            <a:off x="1700213" y="1939925"/>
            <a:ext cx="858837" cy="785813"/>
            <a:chOff x="1751" y="1135"/>
            <a:chExt cx="2232" cy="2232"/>
          </a:xfrm>
        </p:grpSpPr>
        <p:sp>
          <p:nvSpPr>
            <p:cNvPr id="67638" name="Oval 13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39" name="Oval 13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40" name="Oval 13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41" name="Oval 13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7613" name="Group 137"/>
          <p:cNvGrpSpPr>
            <a:grpSpLocks/>
          </p:cNvGrpSpPr>
          <p:nvPr/>
        </p:nvGrpSpPr>
        <p:grpSpPr bwMode="auto">
          <a:xfrm rot="-3226531">
            <a:off x="6176963" y="5314950"/>
            <a:ext cx="858837" cy="785813"/>
            <a:chOff x="1751" y="1135"/>
            <a:chExt cx="2232" cy="2232"/>
          </a:xfrm>
        </p:grpSpPr>
        <p:sp>
          <p:nvSpPr>
            <p:cNvPr id="67634" name="Oval 13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35" name="Oval 13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36" name="Oval 14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37" name="Oval 14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7614" name="Group 142"/>
          <p:cNvGrpSpPr>
            <a:grpSpLocks/>
          </p:cNvGrpSpPr>
          <p:nvPr/>
        </p:nvGrpSpPr>
        <p:grpSpPr bwMode="auto">
          <a:xfrm>
            <a:off x="204788" y="4784725"/>
            <a:ext cx="858837" cy="785813"/>
            <a:chOff x="1751" y="1135"/>
            <a:chExt cx="2232" cy="2232"/>
          </a:xfrm>
        </p:grpSpPr>
        <p:sp>
          <p:nvSpPr>
            <p:cNvPr id="67630" name="Oval 14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31" name="Oval 14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32" name="Oval 14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33" name="Oval 14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7615" name="Group 147"/>
          <p:cNvGrpSpPr>
            <a:grpSpLocks/>
          </p:cNvGrpSpPr>
          <p:nvPr/>
        </p:nvGrpSpPr>
        <p:grpSpPr bwMode="auto">
          <a:xfrm>
            <a:off x="479425" y="5757863"/>
            <a:ext cx="858838" cy="785812"/>
            <a:chOff x="1751" y="1135"/>
            <a:chExt cx="2232" cy="2232"/>
          </a:xfrm>
        </p:grpSpPr>
        <p:sp>
          <p:nvSpPr>
            <p:cNvPr id="67626" name="Oval 14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27" name="Oval 14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28" name="Oval 15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29" name="Oval 15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7616" name="Group 152"/>
          <p:cNvGrpSpPr>
            <a:grpSpLocks/>
          </p:cNvGrpSpPr>
          <p:nvPr/>
        </p:nvGrpSpPr>
        <p:grpSpPr bwMode="auto">
          <a:xfrm>
            <a:off x="471488" y="2281238"/>
            <a:ext cx="858837" cy="785812"/>
            <a:chOff x="1751" y="1135"/>
            <a:chExt cx="2232" cy="2232"/>
          </a:xfrm>
        </p:grpSpPr>
        <p:sp>
          <p:nvSpPr>
            <p:cNvPr id="67622" name="Oval 15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23" name="Oval 15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24" name="Oval 15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25" name="Oval 15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7617" name="Group 157"/>
          <p:cNvGrpSpPr>
            <a:grpSpLocks/>
          </p:cNvGrpSpPr>
          <p:nvPr/>
        </p:nvGrpSpPr>
        <p:grpSpPr bwMode="auto">
          <a:xfrm>
            <a:off x="284163" y="3675063"/>
            <a:ext cx="858837" cy="785812"/>
            <a:chOff x="1751" y="1135"/>
            <a:chExt cx="2232" cy="2232"/>
          </a:xfrm>
        </p:grpSpPr>
        <p:sp>
          <p:nvSpPr>
            <p:cNvPr id="67618" name="Oval 15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19" name="Oval 15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20" name="Oval 16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7621" name="Oval 16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Tree>
    <p:extLst>
      <p:ext uri="{BB962C8B-B14F-4D97-AF65-F5344CB8AC3E}">
        <p14:creationId xmlns:p14="http://schemas.microsoft.com/office/powerpoint/2010/main" val="3399585311"/>
      </p:ext>
    </p:extLst>
  </p:cSld>
  <p:clrMapOvr>
    <a:masterClrMapping/>
  </p:clrMapOvr>
  <p:transition spd="slow">
    <p:wipe dir="d"/>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ltLang="en-US" smtClean="0"/>
              <a:t>Primary ionization</a:t>
            </a:r>
          </a:p>
        </p:txBody>
      </p:sp>
      <p:sp>
        <p:nvSpPr>
          <p:cNvPr id="68611"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000000"/>
                </a:solidFill>
              </a:rPr>
              <a:t>e</a:t>
            </a:r>
            <a:r>
              <a:rPr lang="en-US" altLang="en-US" b="1" baseline="30000">
                <a:solidFill>
                  <a:srgbClr val="000000"/>
                </a:solidFill>
              </a:rPr>
              <a:t>-</a:t>
            </a:r>
          </a:p>
        </p:txBody>
      </p:sp>
      <p:sp>
        <p:nvSpPr>
          <p:cNvPr id="68612" name="Line 4"/>
          <p:cNvSpPr>
            <a:spLocks noChangeShapeType="1"/>
          </p:cNvSpPr>
          <p:nvPr/>
        </p:nvSpPr>
        <p:spPr bwMode="auto">
          <a:xfrm rot="-5400000">
            <a:off x="4756944" y="137319"/>
            <a:ext cx="12700" cy="760888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8613" name="Oval 5"/>
          <p:cNvSpPr>
            <a:spLocks noChangeArrowheads="1"/>
          </p:cNvSpPr>
          <p:nvPr/>
        </p:nvSpPr>
        <p:spPr bwMode="auto">
          <a:xfrm rot="-54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14" name="Oval 6"/>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15" name="Oval 7"/>
          <p:cNvSpPr>
            <a:spLocks noChangeArrowheads="1"/>
          </p:cNvSpPr>
          <p:nvPr/>
        </p:nvSpPr>
        <p:spPr bwMode="auto">
          <a:xfrm rot="-202832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68616" name="Group 8"/>
          <p:cNvGrpSpPr>
            <a:grpSpLocks/>
          </p:cNvGrpSpPr>
          <p:nvPr/>
        </p:nvGrpSpPr>
        <p:grpSpPr bwMode="auto">
          <a:xfrm>
            <a:off x="3935413" y="2941638"/>
            <a:ext cx="858837" cy="785812"/>
            <a:chOff x="1751" y="1135"/>
            <a:chExt cx="2232" cy="2232"/>
          </a:xfrm>
        </p:grpSpPr>
        <p:sp>
          <p:nvSpPr>
            <p:cNvPr id="68743" name="Oval 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744" name="Oval 1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745" name="Oval 1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746" name="Oval 1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8617" name="Group 13"/>
          <p:cNvGrpSpPr>
            <a:grpSpLocks/>
          </p:cNvGrpSpPr>
          <p:nvPr/>
        </p:nvGrpSpPr>
        <p:grpSpPr bwMode="auto">
          <a:xfrm>
            <a:off x="1270000" y="3892550"/>
            <a:ext cx="858838" cy="785813"/>
            <a:chOff x="1751" y="1135"/>
            <a:chExt cx="2232" cy="2232"/>
          </a:xfrm>
        </p:grpSpPr>
        <p:sp>
          <p:nvSpPr>
            <p:cNvPr id="68739" name="Oval 1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740" name="Oval 1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741" name="Oval 1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742" name="Oval 1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8618" name="Group 18"/>
          <p:cNvGrpSpPr>
            <a:grpSpLocks/>
          </p:cNvGrpSpPr>
          <p:nvPr/>
        </p:nvGrpSpPr>
        <p:grpSpPr bwMode="auto">
          <a:xfrm rot="1669699">
            <a:off x="4411663" y="3959225"/>
            <a:ext cx="858837" cy="785813"/>
            <a:chOff x="1751" y="1135"/>
            <a:chExt cx="2232" cy="2232"/>
          </a:xfrm>
        </p:grpSpPr>
        <p:sp>
          <p:nvSpPr>
            <p:cNvPr id="68735" name="Oval 1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736" name="Oval 2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737" name="Oval 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738" name="Oval 2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8619" name="Group 23"/>
          <p:cNvGrpSpPr>
            <a:grpSpLocks/>
          </p:cNvGrpSpPr>
          <p:nvPr/>
        </p:nvGrpSpPr>
        <p:grpSpPr bwMode="auto">
          <a:xfrm>
            <a:off x="2462213" y="3355975"/>
            <a:ext cx="858837" cy="785813"/>
            <a:chOff x="1751" y="1135"/>
            <a:chExt cx="2232" cy="2232"/>
          </a:xfrm>
        </p:grpSpPr>
        <p:sp>
          <p:nvSpPr>
            <p:cNvPr id="68731" name="Oval 2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732" name="Oval 2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733" name="Oval 2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734" name="Oval 2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8620" name="Group 28"/>
          <p:cNvGrpSpPr>
            <a:grpSpLocks/>
          </p:cNvGrpSpPr>
          <p:nvPr/>
        </p:nvGrpSpPr>
        <p:grpSpPr bwMode="auto">
          <a:xfrm>
            <a:off x="7259638" y="3784600"/>
            <a:ext cx="858837" cy="785813"/>
            <a:chOff x="1751" y="1135"/>
            <a:chExt cx="2232" cy="2232"/>
          </a:xfrm>
        </p:grpSpPr>
        <p:sp>
          <p:nvSpPr>
            <p:cNvPr id="68727" name="Oval 2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728" name="Oval 3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729" name="Oval 3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730" name="Oval 3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8621" name="Group 33"/>
          <p:cNvGrpSpPr>
            <a:grpSpLocks/>
          </p:cNvGrpSpPr>
          <p:nvPr/>
        </p:nvGrpSpPr>
        <p:grpSpPr bwMode="auto">
          <a:xfrm rot="1198672">
            <a:off x="2047875" y="4568825"/>
            <a:ext cx="858838" cy="785813"/>
            <a:chOff x="1751" y="1135"/>
            <a:chExt cx="2232" cy="2232"/>
          </a:xfrm>
        </p:grpSpPr>
        <p:sp>
          <p:nvSpPr>
            <p:cNvPr id="68723" name="Oval 3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724" name="Oval 3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725" name="Oval 3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726" name="Oval 3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8622" name="Group 38"/>
          <p:cNvGrpSpPr>
            <a:grpSpLocks/>
          </p:cNvGrpSpPr>
          <p:nvPr/>
        </p:nvGrpSpPr>
        <p:grpSpPr bwMode="auto">
          <a:xfrm rot="-1425292">
            <a:off x="3419475" y="4343400"/>
            <a:ext cx="858838" cy="785813"/>
            <a:chOff x="1751" y="1135"/>
            <a:chExt cx="2232" cy="2232"/>
          </a:xfrm>
        </p:grpSpPr>
        <p:sp>
          <p:nvSpPr>
            <p:cNvPr id="68719" name="Oval 3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720" name="Oval 4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721" name="Oval 4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722" name="Oval 4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8623" name="Group 43"/>
          <p:cNvGrpSpPr>
            <a:grpSpLocks/>
          </p:cNvGrpSpPr>
          <p:nvPr/>
        </p:nvGrpSpPr>
        <p:grpSpPr bwMode="auto">
          <a:xfrm>
            <a:off x="6169025" y="2941638"/>
            <a:ext cx="858838" cy="785812"/>
            <a:chOff x="1751" y="1135"/>
            <a:chExt cx="2232" cy="2232"/>
          </a:xfrm>
        </p:grpSpPr>
        <p:sp>
          <p:nvSpPr>
            <p:cNvPr id="68715" name="Oval 4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716" name="Oval 4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717" name="Oval 4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718" name="Oval 4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8624" name="Group 48"/>
          <p:cNvGrpSpPr>
            <a:grpSpLocks/>
          </p:cNvGrpSpPr>
          <p:nvPr/>
        </p:nvGrpSpPr>
        <p:grpSpPr bwMode="auto">
          <a:xfrm>
            <a:off x="6221413" y="4371975"/>
            <a:ext cx="858837" cy="785813"/>
            <a:chOff x="1751" y="1135"/>
            <a:chExt cx="2232" cy="2232"/>
          </a:xfrm>
        </p:grpSpPr>
        <p:sp>
          <p:nvSpPr>
            <p:cNvPr id="68711" name="Oval 4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712" name="Oval 5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713" name="Oval 5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714" name="Oval 5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8625" name="Group 53"/>
          <p:cNvGrpSpPr>
            <a:grpSpLocks/>
          </p:cNvGrpSpPr>
          <p:nvPr/>
        </p:nvGrpSpPr>
        <p:grpSpPr bwMode="auto">
          <a:xfrm>
            <a:off x="5081588" y="2724150"/>
            <a:ext cx="858837" cy="785813"/>
            <a:chOff x="1751" y="1135"/>
            <a:chExt cx="2232" cy="2232"/>
          </a:xfrm>
        </p:grpSpPr>
        <p:sp>
          <p:nvSpPr>
            <p:cNvPr id="68707" name="Oval 5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708" name="Oval 5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709" name="Oval 5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710" name="Oval 5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8626" name="Group 58"/>
          <p:cNvGrpSpPr>
            <a:grpSpLocks/>
          </p:cNvGrpSpPr>
          <p:nvPr/>
        </p:nvGrpSpPr>
        <p:grpSpPr bwMode="auto">
          <a:xfrm>
            <a:off x="1446213" y="2935288"/>
            <a:ext cx="858837" cy="785812"/>
            <a:chOff x="1751" y="1135"/>
            <a:chExt cx="2232" cy="2232"/>
          </a:xfrm>
        </p:grpSpPr>
        <p:sp>
          <p:nvSpPr>
            <p:cNvPr id="68703" name="Oval 5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704" name="Oval 6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705" name="Oval 6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706" name="Oval 6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8627" name="Group 63"/>
          <p:cNvGrpSpPr>
            <a:grpSpLocks/>
          </p:cNvGrpSpPr>
          <p:nvPr/>
        </p:nvGrpSpPr>
        <p:grpSpPr bwMode="auto">
          <a:xfrm rot="3434755">
            <a:off x="5226050" y="4930776"/>
            <a:ext cx="858837" cy="785812"/>
            <a:chOff x="1751" y="1135"/>
            <a:chExt cx="2232" cy="2232"/>
          </a:xfrm>
        </p:grpSpPr>
        <p:sp>
          <p:nvSpPr>
            <p:cNvPr id="68699" name="Oval 6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700" name="Oval 6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701" name="Oval 6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702" name="Oval 6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8628" name="Group 68"/>
          <p:cNvGrpSpPr>
            <a:grpSpLocks/>
          </p:cNvGrpSpPr>
          <p:nvPr/>
        </p:nvGrpSpPr>
        <p:grpSpPr bwMode="auto">
          <a:xfrm rot="-2353230">
            <a:off x="2903538" y="5292725"/>
            <a:ext cx="858837" cy="785813"/>
            <a:chOff x="1751" y="1135"/>
            <a:chExt cx="2232" cy="2232"/>
          </a:xfrm>
        </p:grpSpPr>
        <p:sp>
          <p:nvSpPr>
            <p:cNvPr id="68695" name="Oval 6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96" name="Oval 7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97"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98" name="Oval 7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8629" name="Group 73"/>
          <p:cNvGrpSpPr>
            <a:grpSpLocks/>
          </p:cNvGrpSpPr>
          <p:nvPr/>
        </p:nvGrpSpPr>
        <p:grpSpPr bwMode="auto">
          <a:xfrm>
            <a:off x="4049713" y="5264150"/>
            <a:ext cx="858837" cy="785813"/>
            <a:chOff x="1751" y="1135"/>
            <a:chExt cx="2232" cy="2232"/>
          </a:xfrm>
        </p:grpSpPr>
        <p:sp>
          <p:nvSpPr>
            <p:cNvPr id="68691" name="Oval 7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92" name="Oval 7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93"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94" name="Oval 7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8630" name="Group 78"/>
          <p:cNvGrpSpPr>
            <a:grpSpLocks/>
          </p:cNvGrpSpPr>
          <p:nvPr/>
        </p:nvGrpSpPr>
        <p:grpSpPr bwMode="auto">
          <a:xfrm rot="443076">
            <a:off x="2671763" y="2303463"/>
            <a:ext cx="858837" cy="785812"/>
            <a:chOff x="1751" y="1135"/>
            <a:chExt cx="2232" cy="2232"/>
          </a:xfrm>
        </p:grpSpPr>
        <p:sp>
          <p:nvSpPr>
            <p:cNvPr id="68687" name="Oval 7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88" name="Oval 8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89" name="Oval 8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90" name="Oval 8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8631" name="Group 83"/>
          <p:cNvGrpSpPr>
            <a:grpSpLocks/>
          </p:cNvGrpSpPr>
          <p:nvPr/>
        </p:nvGrpSpPr>
        <p:grpSpPr bwMode="auto">
          <a:xfrm>
            <a:off x="5400675" y="3697288"/>
            <a:ext cx="858838" cy="785812"/>
            <a:chOff x="1751" y="1135"/>
            <a:chExt cx="2232" cy="2232"/>
          </a:xfrm>
        </p:grpSpPr>
        <p:sp>
          <p:nvSpPr>
            <p:cNvPr id="68683" name="Oval 8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84" name="Oval 8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85" name="Oval 8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86" name="Oval 8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8632" name="Group 88"/>
          <p:cNvGrpSpPr>
            <a:grpSpLocks/>
          </p:cNvGrpSpPr>
          <p:nvPr/>
        </p:nvGrpSpPr>
        <p:grpSpPr bwMode="auto">
          <a:xfrm rot="1626381">
            <a:off x="1901825" y="5641975"/>
            <a:ext cx="858838" cy="785813"/>
            <a:chOff x="1751" y="1135"/>
            <a:chExt cx="2232" cy="2232"/>
          </a:xfrm>
        </p:grpSpPr>
        <p:sp>
          <p:nvSpPr>
            <p:cNvPr id="68679" name="Oval 8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80" name="Oval 9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81" name="Oval 9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82" name="Oval 9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8633" name="Group 93"/>
          <p:cNvGrpSpPr>
            <a:grpSpLocks/>
          </p:cNvGrpSpPr>
          <p:nvPr/>
        </p:nvGrpSpPr>
        <p:grpSpPr bwMode="auto">
          <a:xfrm>
            <a:off x="1082675" y="4937125"/>
            <a:ext cx="858838" cy="785813"/>
            <a:chOff x="1751" y="1135"/>
            <a:chExt cx="2232" cy="2232"/>
          </a:xfrm>
        </p:grpSpPr>
        <p:sp>
          <p:nvSpPr>
            <p:cNvPr id="68675" name="Oval 9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76" name="Oval 9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77" name="Oval 9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78" name="Oval 9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8634" name="Group 98"/>
          <p:cNvGrpSpPr>
            <a:grpSpLocks/>
          </p:cNvGrpSpPr>
          <p:nvPr/>
        </p:nvGrpSpPr>
        <p:grpSpPr bwMode="auto">
          <a:xfrm>
            <a:off x="5965825" y="1970088"/>
            <a:ext cx="858838" cy="785812"/>
            <a:chOff x="1751" y="1135"/>
            <a:chExt cx="2232" cy="2232"/>
          </a:xfrm>
        </p:grpSpPr>
        <p:sp>
          <p:nvSpPr>
            <p:cNvPr id="68671" name="Oval 9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72" name="Oval 10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73" name="Oval 10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74" name="Oval 10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8635" name="Group 103"/>
          <p:cNvGrpSpPr>
            <a:grpSpLocks/>
          </p:cNvGrpSpPr>
          <p:nvPr/>
        </p:nvGrpSpPr>
        <p:grpSpPr bwMode="auto">
          <a:xfrm rot="879490">
            <a:off x="4841875" y="1671638"/>
            <a:ext cx="858838" cy="785812"/>
            <a:chOff x="1751" y="1135"/>
            <a:chExt cx="2232" cy="2232"/>
          </a:xfrm>
        </p:grpSpPr>
        <p:sp>
          <p:nvSpPr>
            <p:cNvPr id="68667" name="Oval 10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68" name="Oval 10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69" name="Oval 10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70" name="Oval 10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8636" name="Group 108"/>
          <p:cNvGrpSpPr>
            <a:grpSpLocks/>
          </p:cNvGrpSpPr>
          <p:nvPr/>
        </p:nvGrpSpPr>
        <p:grpSpPr bwMode="auto">
          <a:xfrm rot="1128729">
            <a:off x="3775075" y="1998663"/>
            <a:ext cx="858838" cy="785812"/>
            <a:chOff x="1751" y="1135"/>
            <a:chExt cx="2232" cy="2232"/>
          </a:xfrm>
        </p:grpSpPr>
        <p:sp>
          <p:nvSpPr>
            <p:cNvPr id="68663" name="Oval 10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64" name="Oval 11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65" name="Oval 11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66" name="Oval 11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8637" name="Group 113"/>
          <p:cNvGrpSpPr>
            <a:grpSpLocks/>
          </p:cNvGrpSpPr>
          <p:nvPr/>
        </p:nvGrpSpPr>
        <p:grpSpPr bwMode="auto">
          <a:xfrm rot="738582">
            <a:off x="1700213" y="1939925"/>
            <a:ext cx="858837" cy="785813"/>
            <a:chOff x="1751" y="1135"/>
            <a:chExt cx="2232" cy="2232"/>
          </a:xfrm>
        </p:grpSpPr>
        <p:sp>
          <p:nvSpPr>
            <p:cNvPr id="68659" name="Oval 11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60" name="Oval 11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61" name="Oval 11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62" name="Oval 11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8638" name="Group 118"/>
          <p:cNvGrpSpPr>
            <a:grpSpLocks/>
          </p:cNvGrpSpPr>
          <p:nvPr/>
        </p:nvGrpSpPr>
        <p:grpSpPr bwMode="auto">
          <a:xfrm rot="-3226531">
            <a:off x="6176963" y="5314950"/>
            <a:ext cx="858837" cy="785813"/>
            <a:chOff x="1751" y="1135"/>
            <a:chExt cx="2232" cy="2232"/>
          </a:xfrm>
        </p:grpSpPr>
        <p:sp>
          <p:nvSpPr>
            <p:cNvPr id="68655" name="Oval 11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56" name="Oval 12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57" name="Oval 1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58" name="Oval 12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8639" name="Group 123"/>
          <p:cNvGrpSpPr>
            <a:grpSpLocks/>
          </p:cNvGrpSpPr>
          <p:nvPr/>
        </p:nvGrpSpPr>
        <p:grpSpPr bwMode="auto">
          <a:xfrm>
            <a:off x="204788" y="4784725"/>
            <a:ext cx="858837" cy="785813"/>
            <a:chOff x="1751" y="1135"/>
            <a:chExt cx="2232" cy="2232"/>
          </a:xfrm>
        </p:grpSpPr>
        <p:sp>
          <p:nvSpPr>
            <p:cNvPr id="68651" name="Oval 12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52" name="Oval 12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53" name="Oval 12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54" name="Oval 12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8640" name="Group 128"/>
          <p:cNvGrpSpPr>
            <a:grpSpLocks/>
          </p:cNvGrpSpPr>
          <p:nvPr/>
        </p:nvGrpSpPr>
        <p:grpSpPr bwMode="auto">
          <a:xfrm>
            <a:off x="479425" y="5757863"/>
            <a:ext cx="858838" cy="785812"/>
            <a:chOff x="1751" y="1135"/>
            <a:chExt cx="2232" cy="2232"/>
          </a:xfrm>
        </p:grpSpPr>
        <p:sp>
          <p:nvSpPr>
            <p:cNvPr id="68647" name="Oval 12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48" name="Oval 13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49" name="Oval 13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50" name="Oval 13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8641" name="Group 133"/>
          <p:cNvGrpSpPr>
            <a:grpSpLocks/>
          </p:cNvGrpSpPr>
          <p:nvPr/>
        </p:nvGrpSpPr>
        <p:grpSpPr bwMode="auto">
          <a:xfrm>
            <a:off x="471488" y="2281238"/>
            <a:ext cx="858837" cy="785812"/>
            <a:chOff x="1751" y="1135"/>
            <a:chExt cx="2232" cy="2232"/>
          </a:xfrm>
        </p:grpSpPr>
        <p:sp>
          <p:nvSpPr>
            <p:cNvPr id="68643" name="Oval 134"/>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44" name="Oval 135"/>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45" name="Oval 13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8646" name="Oval 137"/>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68642" name="Text Box 138"/>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FF0000"/>
                </a:solidFill>
              </a:rPr>
              <a:t>+</a:t>
            </a:r>
            <a:endParaRPr lang="en-US" altLang="en-US" b="1" baseline="30000">
              <a:solidFill>
                <a:srgbClr val="FF0000"/>
              </a:solidFill>
            </a:endParaRPr>
          </a:p>
        </p:txBody>
      </p:sp>
    </p:spTree>
    <p:extLst>
      <p:ext uri="{BB962C8B-B14F-4D97-AF65-F5344CB8AC3E}">
        <p14:creationId xmlns:p14="http://schemas.microsoft.com/office/powerpoint/2010/main" val="447925462"/>
      </p:ext>
    </p:extLst>
  </p:cSld>
  <p:clrMapOvr>
    <a:masterClrMapping/>
  </p:clrMapOvr>
  <p:transition spd="slow">
    <p:wipe dir="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ltLang="en-US" smtClean="0"/>
              <a:t>Secondary ionizations</a:t>
            </a:r>
          </a:p>
        </p:txBody>
      </p:sp>
      <p:sp>
        <p:nvSpPr>
          <p:cNvPr id="69635"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69636" name="Line 4"/>
          <p:cNvSpPr>
            <a:spLocks noChangeShapeType="1"/>
          </p:cNvSpPr>
          <p:nvPr/>
        </p:nvSpPr>
        <p:spPr bwMode="auto">
          <a:xfrm rot="-5400000">
            <a:off x="4756944" y="137319"/>
            <a:ext cx="12700" cy="760888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9637" name="Oval 5"/>
          <p:cNvSpPr>
            <a:spLocks noChangeArrowheads="1"/>
          </p:cNvSpPr>
          <p:nvPr/>
        </p:nvSpPr>
        <p:spPr bwMode="auto">
          <a:xfrm rot="-54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638" name="Oval 6"/>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639" name="Oval 7"/>
          <p:cNvSpPr>
            <a:spLocks noChangeArrowheads="1"/>
          </p:cNvSpPr>
          <p:nvPr/>
        </p:nvSpPr>
        <p:spPr bwMode="auto">
          <a:xfrm rot="-202832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69640" name="Group 8"/>
          <p:cNvGrpSpPr>
            <a:grpSpLocks/>
          </p:cNvGrpSpPr>
          <p:nvPr/>
        </p:nvGrpSpPr>
        <p:grpSpPr bwMode="auto">
          <a:xfrm>
            <a:off x="3935413" y="2941638"/>
            <a:ext cx="858837" cy="785812"/>
            <a:chOff x="1751" y="1135"/>
            <a:chExt cx="2232" cy="2232"/>
          </a:xfrm>
        </p:grpSpPr>
        <p:sp>
          <p:nvSpPr>
            <p:cNvPr id="69773" name="Oval 9"/>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74" name="Oval 10"/>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75" name="Oval 1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76" name="Oval 12"/>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69641" name="Oval 13"/>
          <p:cNvSpPr>
            <a:spLocks noChangeArrowheads="1"/>
          </p:cNvSpPr>
          <p:nvPr/>
        </p:nvSpPr>
        <p:spPr bwMode="auto">
          <a:xfrm rot="-5400000">
            <a:off x="1689100" y="4271963"/>
            <a:ext cx="20637"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642" name="Oval 14"/>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643" name="Oval 15"/>
          <p:cNvSpPr>
            <a:spLocks noChangeArrowheads="1"/>
          </p:cNvSpPr>
          <p:nvPr/>
        </p:nvSpPr>
        <p:spPr bwMode="auto">
          <a:xfrm rot="-202832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644" name="Oval 16"/>
          <p:cNvSpPr>
            <a:spLocks noChangeArrowheads="1"/>
          </p:cNvSpPr>
          <p:nvPr/>
        </p:nvSpPr>
        <p:spPr bwMode="auto">
          <a:xfrm rot="-54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645" name="Oval 17"/>
          <p:cNvSpPr>
            <a:spLocks noChangeArrowheads="1"/>
          </p:cNvSpPr>
          <p:nvPr/>
        </p:nvSpPr>
        <p:spPr bwMode="auto">
          <a:xfrm rot="-5400000">
            <a:off x="2881313" y="373538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646" name="Oval 18"/>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647" name="Oval 19"/>
          <p:cNvSpPr>
            <a:spLocks noChangeArrowheads="1"/>
          </p:cNvSpPr>
          <p:nvPr/>
        </p:nvSpPr>
        <p:spPr bwMode="auto">
          <a:xfrm rot="-54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648" name="Oval 20"/>
          <p:cNvSpPr>
            <a:spLocks noChangeArrowheads="1"/>
          </p:cNvSpPr>
          <p:nvPr/>
        </p:nvSpPr>
        <p:spPr bwMode="auto">
          <a:xfrm rot="-5400000">
            <a:off x="7678738" y="4164013"/>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649" name="Oval 21"/>
          <p:cNvSpPr>
            <a:spLocks noChangeArrowheads="1"/>
          </p:cNvSpPr>
          <p:nvPr/>
        </p:nvSpPr>
        <p:spPr bwMode="auto">
          <a:xfrm rot="-2028322">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69650" name="Group 22"/>
          <p:cNvGrpSpPr>
            <a:grpSpLocks/>
          </p:cNvGrpSpPr>
          <p:nvPr/>
        </p:nvGrpSpPr>
        <p:grpSpPr bwMode="auto">
          <a:xfrm rot="1198672">
            <a:off x="2047875" y="4568825"/>
            <a:ext cx="858838" cy="785813"/>
            <a:chOff x="1751" y="1135"/>
            <a:chExt cx="2232" cy="2232"/>
          </a:xfrm>
        </p:grpSpPr>
        <p:sp>
          <p:nvSpPr>
            <p:cNvPr id="69769" name="Oval 2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70" name="Oval 2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71" name="Oval 2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72" name="Oval 2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9651" name="Group 27"/>
          <p:cNvGrpSpPr>
            <a:grpSpLocks/>
          </p:cNvGrpSpPr>
          <p:nvPr/>
        </p:nvGrpSpPr>
        <p:grpSpPr bwMode="auto">
          <a:xfrm rot="-1425292">
            <a:off x="3419475" y="4343400"/>
            <a:ext cx="858838" cy="785813"/>
            <a:chOff x="1751" y="1135"/>
            <a:chExt cx="2232" cy="2232"/>
          </a:xfrm>
        </p:grpSpPr>
        <p:sp>
          <p:nvSpPr>
            <p:cNvPr id="69765" name="Oval 2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66" name="Oval 2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67" name="Oval 3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68" name="Oval 3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9652" name="Group 32"/>
          <p:cNvGrpSpPr>
            <a:grpSpLocks/>
          </p:cNvGrpSpPr>
          <p:nvPr/>
        </p:nvGrpSpPr>
        <p:grpSpPr bwMode="auto">
          <a:xfrm>
            <a:off x="6169025" y="2941638"/>
            <a:ext cx="858838" cy="785812"/>
            <a:chOff x="1751" y="1135"/>
            <a:chExt cx="2232" cy="2232"/>
          </a:xfrm>
        </p:grpSpPr>
        <p:sp>
          <p:nvSpPr>
            <p:cNvPr id="69761" name="Oval 3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62" name="Oval 3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63" name="Oval 3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64" name="Oval 3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9653" name="Group 37"/>
          <p:cNvGrpSpPr>
            <a:grpSpLocks/>
          </p:cNvGrpSpPr>
          <p:nvPr/>
        </p:nvGrpSpPr>
        <p:grpSpPr bwMode="auto">
          <a:xfrm>
            <a:off x="6221413" y="4371975"/>
            <a:ext cx="858837" cy="785813"/>
            <a:chOff x="1751" y="1135"/>
            <a:chExt cx="2232" cy="2232"/>
          </a:xfrm>
        </p:grpSpPr>
        <p:sp>
          <p:nvSpPr>
            <p:cNvPr id="69757" name="Oval 3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58" name="Oval 3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59" name="Oval 4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60" name="Oval 4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9654" name="Group 42"/>
          <p:cNvGrpSpPr>
            <a:grpSpLocks/>
          </p:cNvGrpSpPr>
          <p:nvPr/>
        </p:nvGrpSpPr>
        <p:grpSpPr bwMode="auto">
          <a:xfrm>
            <a:off x="5081588" y="2724150"/>
            <a:ext cx="858837" cy="785813"/>
            <a:chOff x="1751" y="1135"/>
            <a:chExt cx="2232" cy="2232"/>
          </a:xfrm>
        </p:grpSpPr>
        <p:sp>
          <p:nvSpPr>
            <p:cNvPr id="69753" name="Oval 4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54" name="Oval 4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55" name="Oval 4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56" name="Oval 4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9655" name="Group 47"/>
          <p:cNvGrpSpPr>
            <a:grpSpLocks/>
          </p:cNvGrpSpPr>
          <p:nvPr/>
        </p:nvGrpSpPr>
        <p:grpSpPr bwMode="auto">
          <a:xfrm>
            <a:off x="1446213" y="2935288"/>
            <a:ext cx="858837" cy="785812"/>
            <a:chOff x="1751" y="1135"/>
            <a:chExt cx="2232" cy="2232"/>
          </a:xfrm>
        </p:grpSpPr>
        <p:sp>
          <p:nvSpPr>
            <p:cNvPr id="69749" name="Oval 4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50" name="Oval 4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51" name="Oval 5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52" name="Oval 5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9656" name="Group 52"/>
          <p:cNvGrpSpPr>
            <a:grpSpLocks/>
          </p:cNvGrpSpPr>
          <p:nvPr/>
        </p:nvGrpSpPr>
        <p:grpSpPr bwMode="auto">
          <a:xfrm rot="3434755">
            <a:off x="5226050" y="4930776"/>
            <a:ext cx="858837" cy="785812"/>
            <a:chOff x="1751" y="1135"/>
            <a:chExt cx="2232" cy="2232"/>
          </a:xfrm>
        </p:grpSpPr>
        <p:sp>
          <p:nvSpPr>
            <p:cNvPr id="69745" name="Oval 5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46" name="Oval 5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47" name="Oval 5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48" name="Oval 5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9657" name="Group 57"/>
          <p:cNvGrpSpPr>
            <a:grpSpLocks/>
          </p:cNvGrpSpPr>
          <p:nvPr/>
        </p:nvGrpSpPr>
        <p:grpSpPr bwMode="auto">
          <a:xfrm rot="-2353230">
            <a:off x="2903538" y="5292725"/>
            <a:ext cx="858837" cy="785813"/>
            <a:chOff x="1751" y="1135"/>
            <a:chExt cx="2232" cy="2232"/>
          </a:xfrm>
        </p:grpSpPr>
        <p:sp>
          <p:nvSpPr>
            <p:cNvPr id="69741" name="Oval 5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42" name="Oval 5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43" name="Oval 6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44" name="Oval 6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9658" name="Group 62"/>
          <p:cNvGrpSpPr>
            <a:grpSpLocks/>
          </p:cNvGrpSpPr>
          <p:nvPr/>
        </p:nvGrpSpPr>
        <p:grpSpPr bwMode="auto">
          <a:xfrm>
            <a:off x="4049713" y="5264150"/>
            <a:ext cx="858837" cy="785813"/>
            <a:chOff x="1751" y="1135"/>
            <a:chExt cx="2232" cy="2232"/>
          </a:xfrm>
        </p:grpSpPr>
        <p:sp>
          <p:nvSpPr>
            <p:cNvPr id="69737" name="Oval 63"/>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38" name="Oval 64"/>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39" name="Oval 6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40" name="Oval 66"/>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9659" name="Group 67"/>
          <p:cNvGrpSpPr>
            <a:grpSpLocks/>
          </p:cNvGrpSpPr>
          <p:nvPr/>
        </p:nvGrpSpPr>
        <p:grpSpPr bwMode="auto">
          <a:xfrm rot="443076">
            <a:off x="2671763" y="2303463"/>
            <a:ext cx="858837" cy="785812"/>
            <a:chOff x="1751" y="1135"/>
            <a:chExt cx="2232" cy="2232"/>
          </a:xfrm>
        </p:grpSpPr>
        <p:sp>
          <p:nvSpPr>
            <p:cNvPr id="69733" name="Oval 68"/>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34" name="Oval 69"/>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35" name="Oval 7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36" name="Oval 71"/>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69660" name="Oval 72"/>
          <p:cNvSpPr>
            <a:spLocks noChangeArrowheads="1"/>
          </p:cNvSpPr>
          <p:nvPr/>
        </p:nvSpPr>
        <p:spPr bwMode="auto">
          <a:xfrm rot="-5400000">
            <a:off x="5819775" y="4076700"/>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661" name="Oval 73"/>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662" name="Oval 74"/>
          <p:cNvSpPr>
            <a:spLocks noChangeArrowheads="1"/>
          </p:cNvSpPr>
          <p:nvPr/>
        </p:nvSpPr>
        <p:spPr bwMode="auto">
          <a:xfrm rot="-202832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69663" name="Group 75"/>
          <p:cNvGrpSpPr>
            <a:grpSpLocks/>
          </p:cNvGrpSpPr>
          <p:nvPr/>
        </p:nvGrpSpPr>
        <p:grpSpPr bwMode="auto">
          <a:xfrm rot="1626381">
            <a:off x="1901825" y="5641975"/>
            <a:ext cx="858838" cy="785813"/>
            <a:chOff x="1751" y="1135"/>
            <a:chExt cx="2232" cy="2232"/>
          </a:xfrm>
        </p:grpSpPr>
        <p:sp>
          <p:nvSpPr>
            <p:cNvPr id="69729" name="Oval 76"/>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30" name="Oval 77"/>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31" name="Oval 7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32" name="Oval 79"/>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9664" name="Group 80"/>
          <p:cNvGrpSpPr>
            <a:grpSpLocks/>
          </p:cNvGrpSpPr>
          <p:nvPr/>
        </p:nvGrpSpPr>
        <p:grpSpPr bwMode="auto">
          <a:xfrm>
            <a:off x="1082675" y="4937125"/>
            <a:ext cx="858838" cy="785813"/>
            <a:chOff x="1751" y="1135"/>
            <a:chExt cx="2232" cy="2232"/>
          </a:xfrm>
        </p:grpSpPr>
        <p:sp>
          <p:nvSpPr>
            <p:cNvPr id="69725" name="Oval 81"/>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26" name="Oval 82"/>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27" name="Oval 8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28" name="Oval 84"/>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9665" name="Group 85"/>
          <p:cNvGrpSpPr>
            <a:grpSpLocks/>
          </p:cNvGrpSpPr>
          <p:nvPr/>
        </p:nvGrpSpPr>
        <p:grpSpPr bwMode="auto">
          <a:xfrm>
            <a:off x="5965825" y="1970088"/>
            <a:ext cx="858838" cy="785812"/>
            <a:chOff x="1751" y="1135"/>
            <a:chExt cx="2232" cy="2232"/>
          </a:xfrm>
        </p:grpSpPr>
        <p:sp>
          <p:nvSpPr>
            <p:cNvPr id="69721" name="Oval 86"/>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22" name="Oval 87"/>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23" name="Oval 8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24" name="Oval 89"/>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9666" name="Group 90"/>
          <p:cNvGrpSpPr>
            <a:grpSpLocks/>
          </p:cNvGrpSpPr>
          <p:nvPr/>
        </p:nvGrpSpPr>
        <p:grpSpPr bwMode="auto">
          <a:xfrm rot="879490">
            <a:off x="4841875" y="1671638"/>
            <a:ext cx="858838" cy="785812"/>
            <a:chOff x="1751" y="1135"/>
            <a:chExt cx="2232" cy="2232"/>
          </a:xfrm>
        </p:grpSpPr>
        <p:sp>
          <p:nvSpPr>
            <p:cNvPr id="69717" name="Oval 91"/>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18" name="Oval 92"/>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19" name="Oval 9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20" name="Oval 94"/>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9667" name="Group 95"/>
          <p:cNvGrpSpPr>
            <a:grpSpLocks/>
          </p:cNvGrpSpPr>
          <p:nvPr/>
        </p:nvGrpSpPr>
        <p:grpSpPr bwMode="auto">
          <a:xfrm rot="1128729">
            <a:off x="3775075" y="1998663"/>
            <a:ext cx="858838" cy="785812"/>
            <a:chOff x="1751" y="1135"/>
            <a:chExt cx="2232" cy="2232"/>
          </a:xfrm>
        </p:grpSpPr>
        <p:sp>
          <p:nvSpPr>
            <p:cNvPr id="69713" name="Oval 96"/>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14" name="Oval 97"/>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15" name="Oval 9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16" name="Oval 99"/>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9668" name="Group 100"/>
          <p:cNvGrpSpPr>
            <a:grpSpLocks/>
          </p:cNvGrpSpPr>
          <p:nvPr/>
        </p:nvGrpSpPr>
        <p:grpSpPr bwMode="auto">
          <a:xfrm rot="738582">
            <a:off x="1700213" y="1939925"/>
            <a:ext cx="858837" cy="785813"/>
            <a:chOff x="1751" y="1135"/>
            <a:chExt cx="2232" cy="2232"/>
          </a:xfrm>
        </p:grpSpPr>
        <p:sp>
          <p:nvSpPr>
            <p:cNvPr id="69709" name="Oval 101"/>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10" name="Oval 102"/>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11" name="Oval 10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12" name="Oval 104"/>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9669" name="Group 105"/>
          <p:cNvGrpSpPr>
            <a:grpSpLocks/>
          </p:cNvGrpSpPr>
          <p:nvPr/>
        </p:nvGrpSpPr>
        <p:grpSpPr bwMode="auto">
          <a:xfrm rot="-3226531">
            <a:off x="6176963" y="5314950"/>
            <a:ext cx="858837" cy="785813"/>
            <a:chOff x="1751" y="1135"/>
            <a:chExt cx="2232" cy="2232"/>
          </a:xfrm>
        </p:grpSpPr>
        <p:sp>
          <p:nvSpPr>
            <p:cNvPr id="69705" name="Oval 106"/>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06" name="Oval 107"/>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07" name="Oval 10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08" name="Oval 109"/>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9670" name="Group 110"/>
          <p:cNvGrpSpPr>
            <a:grpSpLocks/>
          </p:cNvGrpSpPr>
          <p:nvPr/>
        </p:nvGrpSpPr>
        <p:grpSpPr bwMode="auto">
          <a:xfrm>
            <a:off x="204788" y="4784725"/>
            <a:ext cx="858837" cy="785813"/>
            <a:chOff x="1751" y="1135"/>
            <a:chExt cx="2232" cy="2232"/>
          </a:xfrm>
        </p:grpSpPr>
        <p:sp>
          <p:nvSpPr>
            <p:cNvPr id="69701" name="Oval 111"/>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02" name="Oval 112"/>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03" name="Oval 11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04" name="Oval 114"/>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9671" name="Group 115"/>
          <p:cNvGrpSpPr>
            <a:grpSpLocks/>
          </p:cNvGrpSpPr>
          <p:nvPr/>
        </p:nvGrpSpPr>
        <p:grpSpPr bwMode="auto">
          <a:xfrm>
            <a:off x="479425" y="5757863"/>
            <a:ext cx="858838" cy="785812"/>
            <a:chOff x="1751" y="1135"/>
            <a:chExt cx="2232" cy="2232"/>
          </a:xfrm>
        </p:grpSpPr>
        <p:sp>
          <p:nvSpPr>
            <p:cNvPr id="69697" name="Oval 116"/>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698" name="Oval 117"/>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699" name="Oval 11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700" name="Oval 119"/>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69672" name="Line 120"/>
          <p:cNvSpPr>
            <a:spLocks noChangeShapeType="1"/>
          </p:cNvSpPr>
          <p:nvPr/>
        </p:nvSpPr>
        <p:spPr bwMode="auto">
          <a:xfrm flipV="1">
            <a:off x="7673975" y="2679700"/>
            <a:ext cx="725488" cy="124460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9673" name="Line 121"/>
          <p:cNvSpPr>
            <a:spLocks noChangeShapeType="1"/>
          </p:cNvSpPr>
          <p:nvPr/>
        </p:nvSpPr>
        <p:spPr bwMode="auto">
          <a:xfrm rot="-8434833" flipH="1" flipV="1">
            <a:off x="2424113" y="4284663"/>
            <a:ext cx="1322387" cy="969962"/>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9674" name="Line 122"/>
          <p:cNvSpPr>
            <a:spLocks noChangeShapeType="1"/>
          </p:cNvSpPr>
          <p:nvPr/>
        </p:nvSpPr>
        <p:spPr bwMode="auto">
          <a:xfrm flipV="1">
            <a:off x="1687513" y="3527425"/>
            <a:ext cx="85725" cy="417513"/>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9675" name="Line 123"/>
          <p:cNvSpPr>
            <a:spLocks noChangeShapeType="1"/>
          </p:cNvSpPr>
          <p:nvPr/>
        </p:nvSpPr>
        <p:spPr bwMode="auto">
          <a:xfrm>
            <a:off x="5829300" y="3952875"/>
            <a:ext cx="536575" cy="165735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9676" name="Line 124"/>
          <p:cNvSpPr>
            <a:spLocks noChangeShapeType="1"/>
          </p:cNvSpPr>
          <p:nvPr/>
        </p:nvSpPr>
        <p:spPr bwMode="auto">
          <a:xfrm flipH="1" flipV="1">
            <a:off x="4500563" y="3443288"/>
            <a:ext cx="131762" cy="517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nvGrpSpPr>
          <p:cNvPr id="69677" name="Group 125"/>
          <p:cNvGrpSpPr>
            <a:grpSpLocks/>
          </p:cNvGrpSpPr>
          <p:nvPr/>
        </p:nvGrpSpPr>
        <p:grpSpPr bwMode="auto">
          <a:xfrm>
            <a:off x="471488" y="2281238"/>
            <a:ext cx="858837" cy="785812"/>
            <a:chOff x="1751" y="1135"/>
            <a:chExt cx="2232" cy="2232"/>
          </a:xfrm>
        </p:grpSpPr>
        <p:sp>
          <p:nvSpPr>
            <p:cNvPr id="69693" name="Oval 126"/>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694" name="Oval 127"/>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695" name="Oval 12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696" name="Oval 129"/>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69678" name="Text Box 130"/>
          <p:cNvSpPr txBox="1">
            <a:spLocks noChangeArrowheads="1"/>
          </p:cNvSpPr>
          <p:nvPr/>
        </p:nvSpPr>
        <p:spPr bwMode="auto">
          <a:xfrm>
            <a:off x="2776538" y="53721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69679" name="Text Box 131"/>
          <p:cNvSpPr txBox="1">
            <a:spLocks noChangeArrowheads="1"/>
          </p:cNvSpPr>
          <p:nvPr/>
        </p:nvSpPr>
        <p:spPr bwMode="auto">
          <a:xfrm>
            <a:off x="4656138" y="35226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69680" name="Text Box 132"/>
          <p:cNvSpPr txBox="1">
            <a:spLocks noChangeArrowheads="1"/>
          </p:cNvSpPr>
          <p:nvPr/>
        </p:nvSpPr>
        <p:spPr bwMode="auto">
          <a:xfrm>
            <a:off x="6042025" y="5518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69681" name="Text Box 133"/>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69682" name="Text Box 134"/>
          <p:cNvSpPr txBox="1">
            <a:spLocks noChangeArrowheads="1"/>
          </p:cNvSpPr>
          <p:nvPr/>
        </p:nvSpPr>
        <p:spPr bwMode="auto">
          <a:xfrm>
            <a:off x="1331913" y="3563938"/>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69683" name="Text Box 135"/>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69684" name="Text Box 136"/>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69685" name="Text Box 137"/>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69686" name="Text Box 138"/>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69687" name="Text Box 139"/>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FF0000"/>
                </a:solidFill>
              </a:rPr>
              <a:t>+</a:t>
            </a:r>
            <a:endParaRPr lang="en-US" altLang="en-US" b="1" baseline="30000">
              <a:solidFill>
                <a:srgbClr val="FF0000"/>
              </a:solidFill>
            </a:endParaRPr>
          </a:p>
        </p:txBody>
      </p:sp>
      <p:grpSp>
        <p:nvGrpSpPr>
          <p:cNvPr id="69688" name="Group 140"/>
          <p:cNvGrpSpPr>
            <a:grpSpLocks/>
          </p:cNvGrpSpPr>
          <p:nvPr/>
        </p:nvGrpSpPr>
        <p:grpSpPr bwMode="auto">
          <a:xfrm>
            <a:off x="4411663" y="3959225"/>
            <a:ext cx="858837" cy="785813"/>
            <a:chOff x="2779" y="2494"/>
            <a:chExt cx="541" cy="495"/>
          </a:xfrm>
        </p:grpSpPr>
        <p:sp>
          <p:nvSpPr>
            <p:cNvPr id="69689" name="Oval 141"/>
            <p:cNvSpPr>
              <a:spLocks noChangeArrowheads="1"/>
            </p:cNvSpPr>
            <p:nvPr/>
          </p:nvSpPr>
          <p:spPr bwMode="auto">
            <a:xfrm rot="-3730302">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690" name="Oval 142"/>
            <p:cNvSpPr>
              <a:spLocks noChangeArrowheads="1"/>
            </p:cNvSpPr>
            <p:nvPr/>
          </p:nvSpPr>
          <p:spPr bwMode="auto">
            <a:xfrm rot="-3730302">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691" name="Oval 143"/>
            <p:cNvSpPr>
              <a:spLocks noChangeArrowheads="1"/>
            </p:cNvSpPr>
            <p:nvPr/>
          </p:nvSpPr>
          <p:spPr bwMode="auto">
            <a:xfrm rot="-358623">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9692" name="Text Box 144"/>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FF0000"/>
                  </a:solidFill>
                </a:rPr>
                <a:t>+</a:t>
              </a:r>
              <a:endParaRPr lang="en-US" altLang="en-US" b="1" baseline="30000">
                <a:solidFill>
                  <a:srgbClr val="FF0000"/>
                </a:solidFill>
              </a:endParaRPr>
            </a:p>
          </p:txBody>
        </p:sp>
      </p:grpSp>
    </p:spTree>
    <p:extLst>
      <p:ext uri="{BB962C8B-B14F-4D97-AF65-F5344CB8AC3E}">
        <p14:creationId xmlns:p14="http://schemas.microsoft.com/office/powerpoint/2010/main" val="3165005774"/>
      </p:ext>
    </p:extLst>
  </p:cSld>
  <p:clrMapOvr>
    <a:masterClrMapping/>
  </p:clrMapOvr>
  <p:transition spd="slow">
    <p:wipe dir="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altLang="en-US" smtClean="0"/>
              <a:t>Ionization track</a:t>
            </a:r>
          </a:p>
        </p:txBody>
      </p:sp>
      <p:sp>
        <p:nvSpPr>
          <p:cNvPr id="70659"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0660" name="Line 4"/>
          <p:cNvSpPr>
            <a:spLocks noChangeShapeType="1"/>
          </p:cNvSpPr>
          <p:nvPr/>
        </p:nvSpPr>
        <p:spPr bwMode="auto">
          <a:xfrm rot="-5400000">
            <a:off x="4756944" y="137319"/>
            <a:ext cx="12700" cy="760888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0661" name="Oval 5"/>
          <p:cNvSpPr>
            <a:spLocks noChangeArrowheads="1"/>
          </p:cNvSpPr>
          <p:nvPr/>
        </p:nvSpPr>
        <p:spPr bwMode="auto">
          <a:xfrm rot="-54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70662" name="Group 6"/>
          <p:cNvGrpSpPr>
            <a:grpSpLocks/>
          </p:cNvGrpSpPr>
          <p:nvPr/>
        </p:nvGrpSpPr>
        <p:grpSpPr bwMode="auto">
          <a:xfrm rot="1198672">
            <a:off x="2047875" y="4568825"/>
            <a:ext cx="858838" cy="785813"/>
            <a:chOff x="1751" y="1135"/>
            <a:chExt cx="2232" cy="2232"/>
          </a:xfrm>
        </p:grpSpPr>
        <p:sp>
          <p:nvSpPr>
            <p:cNvPr id="70794" name="Oval 7"/>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95" name="Oval 8"/>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96" name="Oval 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97" name="Oval 10"/>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70663" name="Group 11"/>
          <p:cNvGrpSpPr>
            <a:grpSpLocks/>
          </p:cNvGrpSpPr>
          <p:nvPr/>
        </p:nvGrpSpPr>
        <p:grpSpPr bwMode="auto">
          <a:xfrm rot="-1425292">
            <a:off x="3419475" y="4343400"/>
            <a:ext cx="858838" cy="785813"/>
            <a:chOff x="1751" y="1135"/>
            <a:chExt cx="2232" cy="2232"/>
          </a:xfrm>
        </p:grpSpPr>
        <p:sp>
          <p:nvSpPr>
            <p:cNvPr id="70790" name="Oval 12"/>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91" name="Oval 13"/>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92" name="Oval 1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93" name="Oval 15"/>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70664" name="Group 16"/>
          <p:cNvGrpSpPr>
            <a:grpSpLocks/>
          </p:cNvGrpSpPr>
          <p:nvPr/>
        </p:nvGrpSpPr>
        <p:grpSpPr bwMode="auto">
          <a:xfrm>
            <a:off x="6169025" y="2941638"/>
            <a:ext cx="858838" cy="785812"/>
            <a:chOff x="1751" y="1135"/>
            <a:chExt cx="2232" cy="2232"/>
          </a:xfrm>
        </p:grpSpPr>
        <p:sp>
          <p:nvSpPr>
            <p:cNvPr id="70786" name="Oval 17"/>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87" name="Oval 18"/>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88" name="Oval 1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89" name="Oval 20"/>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70665" name="Group 21"/>
          <p:cNvGrpSpPr>
            <a:grpSpLocks/>
          </p:cNvGrpSpPr>
          <p:nvPr/>
        </p:nvGrpSpPr>
        <p:grpSpPr bwMode="auto">
          <a:xfrm>
            <a:off x="6221413" y="4371975"/>
            <a:ext cx="858837" cy="785813"/>
            <a:chOff x="1751" y="1135"/>
            <a:chExt cx="2232" cy="2232"/>
          </a:xfrm>
        </p:grpSpPr>
        <p:sp>
          <p:nvSpPr>
            <p:cNvPr id="70782" name="Oval 22"/>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83" name="Oval 23"/>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84" name="Oval 2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85" name="Oval 25"/>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70666" name="Group 26"/>
          <p:cNvGrpSpPr>
            <a:grpSpLocks/>
          </p:cNvGrpSpPr>
          <p:nvPr/>
        </p:nvGrpSpPr>
        <p:grpSpPr bwMode="auto">
          <a:xfrm>
            <a:off x="5081588" y="2724150"/>
            <a:ext cx="858837" cy="785813"/>
            <a:chOff x="1751" y="1135"/>
            <a:chExt cx="2232" cy="2232"/>
          </a:xfrm>
        </p:grpSpPr>
        <p:sp>
          <p:nvSpPr>
            <p:cNvPr id="70778" name="Oval 27"/>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79" name="Oval 28"/>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80" name="Oval 2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81" name="Oval 30"/>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70667" name="Group 31"/>
          <p:cNvGrpSpPr>
            <a:grpSpLocks/>
          </p:cNvGrpSpPr>
          <p:nvPr/>
        </p:nvGrpSpPr>
        <p:grpSpPr bwMode="auto">
          <a:xfrm rot="3434755">
            <a:off x="5226050" y="4930776"/>
            <a:ext cx="858837" cy="785812"/>
            <a:chOff x="1751" y="1135"/>
            <a:chExt cx="2232" cy="2232"/>
          </a:xfrm>
        </p:grpSpPr>
        <p:sp>
          <p:nvSpPr>
            <p:cNvPr id="70774" name="Oval 32"/>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75" name="Oval 33"/>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76" name="Oval 3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77" name="Oval 35"/>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70668" name="Group 36"/>
          <p:cNvGrpSpPr>
            <a:grpSpLocks/>
          </p:cNvGrpSpPr>
          <p:nvPr/>
        </p:nvGrpSpPr>
        <p:grpSpPr bwMode="auto">
          <a:xfrm>
            <a:off x="4049713" y="5264150"/>
            <a:ext cx="858837" cy="785813"/>
            <a:chOff x="1751" y="1135"/>
            <a:chExt cx="2232" cy="2232"/>
          </a:xfrm>
        </p:grpSpPr>
        <p:sp>
          <p:nvSpPr>
            <p:cNvPr id="70770" name="Oval 37"/>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71" name="Oval 38"/>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72" name="Oval 3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73" name="Oval 40"/>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70669" name="Group 41"/>
          <p:cNvGrpSpPr>
            <a:grpSpLocks/>
          </p:cNvGrpSpPr>
          <p:nvPr/>
        </p:nvGrpSpPr>
        <p:grpSpPr bwMode="auto">
          <a:xfrm rot="1626381">
            <a:off x="1901825" y="5641975"/>
            <a:ext cx="858838" cy="785813"/>
            <a:chOff x="1751" y="1135"/>
            <a:chExt cx="2232" cy="2232"/>
          </a:xfrm>
        </p:grpSpPr>
        <p:sp>
          <p:nvSpPr>
            <p:cNvPr id="70766" name="Oval 42"/>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67" name="Oval 43"/>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68" name="Oval 4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69" name="Oval 45"/>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70670" name="Group 46"/>
          <p:cNvGrpSpPr>
            <a:grpSpLocks/>
          </p:cNvGrpSpPr>
          <p:nvPr/>
        </p:nvGrpSpPr>
        <p:grpSpPr bwMode="auto">
          <a:xfrm>
            <a:off x="1082675" y="4937125"/>
            <a:ext cx="858838" cy="785813"/>
            <a:chOff x="1751" y="1135"/>
            <a:chExt cx="2232" cy="2232"/>
          </a:xfrm>
        </p:grpSpPr>
        <p:sp>
          <p:nvSpPr>
            <p:cNvPr id="70762" name="Oval 47"/>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63" name="Oval 48"/>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64" name="Oval 4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65" name="Oval 50"/>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70671" name="Group 51"/>
          <p:cNvGrpSpPr>
            <a:grpSpLocks/>
          </p:cNvGrpSpPr>
          <p:nvPr/>
        </p:nvGrpSpPr>
        <p:grpSpPr bwMode="auto">
          <a:xfrm>
            <a:off x="5965825" y="1970088"/>
            <a:ext cx="858838" cy="785812"/>
            <a:chOff x="1751" y="1135"/>
            <a:chExt cx="2232" cy="2232"/>
          </a:xfrm>
        </p:grpSpPr>
        <p:sp>
          <p:nvSpPr>
            <p:cNvPr id="70758" name="Oval 52"/>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59" name="Oval 53"/>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60" name="Oval 5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61" name="Oval 55"/>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70672" name="Group 56"/>
          <p:cNvGrpSpPr>
            <a:grpSpLocks/>
          </p:cNvGrpSpPr>
          <p:nvPr/>
        </p:nvGrpSpPr>
        <p:grpSpPr bwMode="auto">
          <a:xfrm rot="879490">
            <a:off x="4841875" y="1671638"/>
            <a:ext cx="858838" cy="785812"/>
            <a:chOff x="1751" y="1135"/>
            <a:chExt cx="2232" cy="2232"/>
          </a:xfrm>
        </p:grpSpPr>
        <p:sp>
          <p:nvSpPr>
            <p:cNvPr id="70754" name="Oval 57"/>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55" name="Oval 58"/>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56" name="Oval 5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57" name="Oval 60"/>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70673" name="Group 61"/>
          <p:cNvGrpSpPr>
            <a:grpSpLocks/>
          </p:cNvGrpSpPr>
          <p:nvPr/>
        </p:nvGrpSpPr>
        <p:grpSpPr bwMode="auto">
          <a:xfrm>
            <a:off x="3549650" y="1960563"/>
            <a:ext cx="1298575" cy="858837"/>
            <a:chOff x="2236" y="1235"/>
            <a:chExt cx="818" cy="541"/>
          </a:xfrm>
        </p:grpSpPr>
        <p:sp>
          <p:nvSpPr>
            <p:cNvPr id="70750" name="Oval 62"/>
            <p:cNvSpPr>
              <a:spLocks noChangeArrowheads="1"/>
            </p:cNvSpPr>
            <p:nvPr/>
          </p:nvSpPr>
          <p:spPr bwMode="auto">
            <a:xfrm rot="-4271272">
              <a:off x="2401" y="1435"/>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51" name="Oval 63"/>
            <p:cNvSpPr>
              <a:spLocks noChangeArrowheads="1"/>
            </p:cNvSpPr>
            <p:nvPr/>
          </p:nvSpPr>
          <p:spPr bwMode="auto">
            <a:xfrm rot="-4271272">
              <a:off x="2642" y="1498"/>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52" name="Oval 64"/>
            <p:cNvSpPr>
              <a:spLocks noChangeArrowheads="1"/>
            </p:cNvSpPr>
            <p:nvPr/>
          </p:nvSpPr>
          <p:spPr bwMode="auto">
            <a:xfrm rot="-7675323">
              <a:off x="2378" y="1441"/>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53" name="Oval 65"/>
            <p:cNvSpPr>
              <a:spLocks noChangeAspect="1" noChangeArrowheads="1"/>
            </p:cNvSpPr>
            <p:nvPr/>
          </p:nvSpPr>
          <p:spPr bwMode="auto">
            <a:xfrm rot="-899594">
              <a:off x="2236" y="14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70674" name="Group 66"/>
          <p:cNvGrpSpPr>
            <a:grpSpLocks/>
          </p:cNvGrpSpPr>
          <p:nvPr/>
        </p:nvGrpSpPr>
        <p:grpSpPr bwMode="auto">
          <a:xfrm>
            <a:off x="1700213" y="1692275"/>
            <a:ext cx="858837" cy="1295400"/>
            <a:chOff x="1071" y="1066"/>
            <a:chExt cx="541" cy="816"/>
          </a:xfrm>
        </p:grpSpPr>
        <p:sp>
          <p:nvSpPr>
            <p:cNvPr id="70746" name="Oval 67"/>
            <p:cNvSpPr>
              <a:spLocks noChangeArrowheads="1"/>
            </p:cNvSpPr>
            <p:nvPr/>
          </p:nvSpPr>
          <p:spPr bwMode="auto">
            <a:xfrm rot="-4661418">
              <a:off x="1094" y="1398"/>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47" name="Oval 68"/>
            <p:cNvSpPr>
              <a:spLocks noChangeArrowheads="1"/>
            </p:cNvSpPr>
            <p:nvPr/>
          </p:nvSpPr>
          <p:spPr bwMode="auto">
            <a:xfrm rot="-4661418">
              <a:off x="1335" y="1461"/>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48" name="Oval 69"/>
            <p:cNvSpPr>
              <a:spLocks noChangeAspect="1" noChangeArrowheads="1"/>
            </p:cNvSpPr>
            <p:nvPr/>
          </p:nvSpPr>
          <p:spPr bwMode="auto">
            <a:xfrm rot="-8065471">
              <a:off x="933" y="1376"/>
              <a:ext cx="816"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49" name="Oval 70"/>
            <p:cNvSpPr>
              <a:spLocks noChangeArrowheads="1"/>
            </p:cNvSpPr>
            <p:nvPr/>
          </p:nvSpPr>
          <p:spPr bwMode="auto">
            <a:xfrm rot="-1289740">
              <a:off x="1071" y="1404"/>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70675" name="Group 71"/>
          <p:cNvGrpSpPr>
            <a:grpSpLocks/>
          </p:cNvGrpSpPr>
          <p:nvPr/>
        </p:nvGrpSpPr>
        <p:grpSpPr bwMode="auto">
          <a:xfrm>
            <a:off x="204788" y="4784725"/>
            <a:ext cx="858837" cy="785813"/>
            <a:chOff x="1751" y="1135"/>
            <a:chExt cx="2232" cy="2232"/>
          </a:xfrm>
        </p:grpSpPr>
        <p:sp>
          <p:nvSpPr>
            <p:cNvPr id="70742" name="Oval 72"/>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43" name="Oval 73"/>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44" name="Oval 7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45" name="Oval 75"/>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70676" name="Group 76"/>
          <p:cNvGrpSpPr>
            <a:grpSpLocks/>
          </p:cNvGrpSpPr>
          <p:nvPr/>
        </p:nvGrpSpPr>
        <p:grpSpPr bwMode="auto">
          <a:xfrm>
            <a:off x="479425" y="5757863"/>
            <a:ext cx="858838" cy="785812"/>
            <a:chOff x="1751" y="1135"/>
            <a:chExt cx="2232" cy="2232"/>
          </a:xfrm>
        </p:grpSpPr>
        <p:sp>
          <p:nvSpPr>
            <p:cNvPr id="70738" name="Oval 77"/>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39" name="Oval 78"/>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40" name="Oval 7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41" name="Oval 80"/>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70677" name="Line 81"/>
          <p:cNvSpPr>
            <a:spLocks noChangeShapeType="1"/>
          </p:cNvSpPr>
          <p:nvPr/>
        </p:nvSpPr>
        <p:spPr bwMode="auto">
          <a:xfrm rot="7111499" flipV="1">
            <a:off x="3621088" y="5651500"/>
            <a:ext cx="3175" cy="5429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0678" name="Text Box 82"/>
          <p:cNvSpPr txBox="1">
            <a:spLocks noChangeArrowheads="1"/>
          </p:cNvSpPr>
          <p:nvPr/>
        </p:nvSpPr>
        <p:spPr bwMode="auto">
          <a:xfrm>
            <a:off x="2506663" y="1171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0679" name="Line 83"/>
          <p:cNvSpPr>
            <a:spLocks noChangeShapeType="1"/>
          </p:cNvSpPr>
          <p:nvPr/>
        </p:nvSpPr>
        <p:spPr bwMode="auto">
          <a:xfrm flipV="1">
            <a:off x="7673975" y="2679700"/>
            <a:ext cx="725488" cy="124460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0680" name="Line 84"/>
          <p:cNvSpPr>
            <a:spLocks noChangeShapeType="1"/>
          </p:cNvSpPr>
          <p:nvPr/>
        </p:nvSpPr>
        <p:spPr bwMode="auto">
          <a:xfrm rot="-8434833" flipH="1" flipV="1">
            <a:off x="2424113" y="4284663"/>
            <a:ext cx="1322387" cy="969962"/>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0681" name="Line 85"/>
          <p:cNvSpPr>
            <a:spLocks noChangeShapeType="1"/>
          </p:cNvSpPr>
          <p:nvPr/>
        </p:nvSpPr>
        <p:spPr bwMode="auto">
          <a:xfrm flipH="1" flipV="1">
            <a:off x="2717800" y="1466850"/>
            <a:ext cx="333375" cy="127317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0682" name="Line 86"/>
          <p:cNvSpPr>
            <a:spLocks noChangeShapeType="1"/>
          </p:cNvSpPr>
          <p:nvPr/>
        </p:nvSpPr>
        <p:spPr bwMode="auto">
          <a:xfrm flipV="1">
            <a:off x="1968500" y="2838450"/>
            <a:ext cx="1146175" cy="59213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0683" name="Line 87"/>
          <p:cNvSpPr>
            <a:spLocks noChangeShapeType="1"/>
          </p:cNvSpPr>
          <p:nvPr/>
        </p:nvSpPr>
        <p:spPr bwMode="auto">
          <a:xfrm flipV="1">
            <a:off x="1687513" y="1684338"/>
            <a:ext cx="492125" cy="226060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0684" name="Line 88"/>
          <p:cNvSpPr>
            <a:spLocks noChangeShapeType="1"/>
          </p:cNvSpPr>
          <p:nvPr/>
        </p:nvSpPr>
        <p:spPr bwMode="auto">
          <a:xfrm>
            <a:off x="5829300" y="3952875"/>
            <a:ext cx="536575" cy="165735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0685" name="Line 89"/>
          <p:cNvSpPr>
            <a:spLocks noChangeShapeType="1"/>
          </p:cNvSpPr>
          <p:nvPr/>
        </p:nvSpPr>
        <p:spPr bwMode="auto">
          <a:xfrm flipH="1" flipV="1">
            <a:off x="4500563" y="3443288"/>
            <a:ext cx="131762" cy="517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0686" name="Line 90"/>
          <p:cNvSpPr>
            <a:spLocks noChangeShapeType="1"/>
          </p:cNvSpPr>
          <p:nvPr/>
        </p:nvSpPr>
        <p:spPr bwMode="auto">
          <a:xfrm flipV="1">
            <a:off x="4487863" y="1468438"/>
            <a:ext cx="376237" cy="165100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nvGrpSpPr>
          <p:cNvPr id="70687" name="Group 91"/>
          <p:cNvGrpSpPr>
            <a:grpSpLocks/>
          </p:cNvGrpSpPr>
          <p:nvPr/>
        </p:nvGrpSpPr>
        <p:grpSpPr bwMode="auto">
          <a:xfrm>
            <a:off x="471488" y="2281238"/>
            <a:ext cx="858837" cy="785812"/>
            <a:chOff x="1751" y="1135"/>
            <a:chExt cx="2232" cy="2232"/>
          </a:xfrm>
        </p:grpSpPr>
        <p:sp>
          <p:nvSpPr>
            <p:cNvPr id="70734" name="Oval 92"/>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35" name="Oval 93"/>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36" name="Oval 9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37" name="Oval 95"/>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70688" name="Text Box 96"/>
          <p:cNvSpPr txBox="1">
            <a:spLocks noChangeArrowheads="1"/>
          </p:cNvSpPr>
          <p:nvPr/>
        </p:nvSpPr>
        <p:spPr bwMode="auto">
          <a:xfrm>
            <a:off x="3806825" y="59245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0689" name="Text Box 97"/>
          <p:cNvSpPr txBox="1">
            <a:spLocks noChangeArrowheads="1"/>
          </p:cNvSpPr>
          <p:nvPr/>
        </p:nvSpPr>
        <p:spPr bwMode="auto">
          <a:xfrm>
            <a:off x="4830763" y="11858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0690" name="Text Box 98"/>
          <p:cNvSpPr txBox="1">
            <a:spLocks noChangeArrowheads="1"/>
          </p:cNvSpPr>
          <p:nvPr/>
        </p:nvSpPr>
        <p:spPr bwMode="auto">
          <a:xfrm>
            <a:off x="6042025" y="5518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0691" name="Text Box 99"/>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0692" name="Text Box 100"/>
          <p:cNvSpPr txBox="1">
            <a:spLocks noChangeArrowheads="1"/>
          </p:cNvSpPr>
          <p:nvPr/>
        </p:nvSpPr>
        <p:spPr bwMode="auto">
          <a:xfrm>
            <a:off x="2776538" y="53721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0693" name="Text Box 101"/>
          <p:cNvSpPr txBox="1">
            <a:spLocks noChangeArrowheads="1"/>
          </p:cNvSpPr>
          <p:nvPr/>
        </p:nvSpPr>
        <p:spPr bwMode="auto">
          <a:xfrm>
            <a:off x="4656138" y="35226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0694" name="Text Box 102"/>
          <p:cNvSpPr txBox="1">
            <a:spLocks noChangeArrowheads="1"/>
          </p:cNvSpPr>
          <p:nvPr/>
        </p:nvSpPr>
        <p:spPr bwMode="auto">
          <a:xfrm>
            <a:off x="1998663" y="1298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0695" name="Oval 103"/>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696" name="Oval 104"/>
          <p:cNvSpPr>
            <a:spLocks noChangeArrowheads="1"/>
          </p:cNvSpPr>
          <p:nvPr/>
        </p:nvSpPr>
        <p:spPr bwMode="auto">
          <a:xfrm rot="-202832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697" name="Oval 105"/>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698" name="Oval 106"/>
          <p:cNvSpPr>
            <a:spLocks noChangeArrowheads="1"/>
          </p:cNvSpPr>
          <p:nvPr/>
        </p:nvSpPr>
        <p:spPr bwMode="auto">
          <a:xfrm rot="-202832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699" name="Oval 107"/>
          <p:cNvSpPr>
            <a:spLocks noChangeArrowheads="1"/>
          </p:cNvSpPr>
          <p:nvPr/>
        </p:nvSpPr>
        <p:spPr bwMode="auto">
          <a:xfrm rot="-54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00" name="Oval 108"/>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01" name="Oval 109"/>
          <p:cNvSpPr>
            <a:spLocks noChangeArrowheads="1"/>
          </p:cNvSpPr>
          <p:nvPr/>
        </p:nvSpPr>
        <p:spPr bwMode="auto">
          <a:xfrm rot="-54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02" name="Oval 110"/>
          <p:cNvSpPr>
            <a:spLocks noChangeArrowheads="1"/>
          </p:cNvSpPr>
          <p:nvPr/>
        </p:nvSpPr>
        <p:spPr bwMode="auto">
          <a:xfrm rot="-2028322">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03" name="Oval 111"/>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04" name="Oval 112"/>
          <p:cNvSpPr>
            <a:spLocks noChangeArrowheads="1"/>
          </p:cNvSpPr>
          <p:nvPr/>
        </p:nvSpPr>
        <p:spPr bwMode="auto">
          <a:xfrm rot="-202832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05" name="Oval 113"/>
          <p:cNvSpPr>
            <a:spLocks noChangeArrowheads="1"/>
          </p:cNvSpPr>
          <p:nvPr/>
        </p:nvSpPr>
        <p:spPr bwMode="auto">
          <a:xfrm rot="-775323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06" name="Oval 114"/>
          <p:cNvSpPr>
            <a:spLocks noChangeArrowheads="1"/>
          </p:cNvSpPr>
          <p:nvPr/>
        </p:nvSpPr>
        <p:spPr bwMode="auto">
          <a:xfrm rot="10442717">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07" name="Oval 115"/>
          <p:cNvSpPr>
            <a:spLocks noChangeArrowheads="1"/>
          </p:cNvSpPr>
          <p:nvPr/>
        </p:nvSpPr>
        <p:spPr bwMode="auto">
          <a:xfrm rot="-4956925">
            <a:off x="2708276" y="2582862"/>
            <a:ext cx="785812"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08" name="Oval 116"/>
          <p:cNvSpPr>
            <a:spLocks noChangeArrowheads="1"/>
          </p:cNvSpPr>
          <p:nvPr/>
        </p:nvSpPr>
        <p:spPr bwMode="auto">
          <a:xfrm rot="-8360977">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09" name="Oval 117"/>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10" name="Oval 118"/>
          <p:cNvSpPr>
            <a:spLocks noChangeArrowheads="1"/>
          </p:cNvSpPr>
          <p:nvPr/>
        </p:nvSpPr>
        <p:spPr bwMode="auto">
          <a:xfrm rot="-202832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11" name="Text Box 119"/>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0712" name="Text Box 120"/>
          <p:cNvSpPr txBox="1">
            <a:spLocks noChangeArrowheads="1"/>
          </p:cNvSpPr>
          <p:nvPr/>
        </p:nvSpPr>
        <p:spPr bwMode="auto">
          <a:xfrm>
            <a:off x="3187700" y="55102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0713" name="Text Box 121"/>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0714" name="Text Box 122"/>
          <p:cNvSpPr txBox="1">
            <a:spLocks noChangeArrowheads="1"/>
          </p:cNvSpPr>
          <p:nvPr/>
        </p:nvSpPr>
        <p:spPr bwMode="auto">
          <a:xfrm>
            <a:off x="2970213" y="25209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0715" name="Text Box 123"/>
          <p:cNvSpPr txBox="1">
            <a:spLocks noChangeArrowheads="1"/>
          </p:cNvSpPr>
          <p:nvPr/>
        </p:nvSpPr>
        <p:spPr bwMode="auto">
          <a:xfrm>
            <a:off x="4224338" y="31670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0716" name="Text Box 124"/>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0717" name="Text Box 125"/>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FF0000"/>
                </a:solidFill>
              </a:rPr>
              <a:t>+</a:t>
            </a:r>
            <a:endParaRPr lang="en-US" altLang="en-US" b="1" baseline="30000">
              <a:solidFill>
                <a:srgbClr val="FF0000"/>
              </a:solidFill>
            </a:endParaRPr>
          </a:p>
        </p:txBody>
      </p:sp>
      <p:grpSp>
        <p:nvGrpSpPr>
          <p:cNvPr id="70718" name="Group 126"/>
          <p:cNvGrpSpPr>
            <a:grpSpLocks/>
          </p:cNvGrpSpPr>
          <p:nvPr/>
        </p:nvGrpSpPr>
        <p:grpSpPr bwMode="auto">
          <a:xfrm>
            <a:off x="1270000" y="4121150"/>
            <a:ext cx="858838" cy="366713"/>
            <a:chOff x="800" y="2596"/>
            <a:chExt cx="541" cy="231"/>
          </a:xfrm>
        </p:grpSpPr>
        <p:sp>
          <p:nvSpPr>
            <p:cNvPr id="70731" name="Oval 127"/>
            <p:cNvSpPr>
              <a:spLocks noChangeArrowheads="1"/>
            </p:cNvSpPr>
            <p:nvPr/>
          </p:nvSpPr>
          <p:spPr bwMode="auto">
            <a:xfrm rot="-8804052">
              <a:off x="800" y="2634"/>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32" name="Oval 128"/>
            <p:cNvSpPr>
              <a:spLocks noChangeArrowheads="1"/>
            </p:cNvSpPr>
            <p:nvPr/>
          </p:nvSpPr>
          <p:spPr bwMode="auto">
            <a:xfrm rot="-2028322">
              <a:off x="800" y="2634"/>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33" name="Text Box 129"/>
            <p:cNvSpPr txBox="1">
              <a:spLocks noChangeArrowheads="1"/>
            </p:cNvSpPr>
            <p:nvPr/>
          </p:nvSpPr>
          <p:spPr bwMode="auto">
            <a:xfrm>
              <a:off x="966" y="2596"/>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FF0000"/>
                  </a:solidFill>
                </a:rPr>
                <a:t>+</a:t>
              </a:r>
              <a:endParaRPr lang="en-US" altLang="en-US" b="1" baseline="30000">
                <a:solidFill>
                  <a:srgbClr val="FF0000"/>
                </a:solidFill>
              </a:endParaRPr>
            </a:p>
          </p:txBody>
        </p:sp>
      </p:grpSp>
      <p:sp>
        <p:nvSpPr>
          <p:cNvPr id="70719" name="Text Box 130"/>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FF0000"/>
                </a:solidFill>
              </a:rPr>
              <a:t>+</a:t>
            </a:r>
            <a:endParaRPr lang="en-US" altLang="en-US" b="1" baseline="30000">
              <a:solidFill>
                <a:srgbClr val="FF0000"/>
              </a:solidFill>
            </a:endParaRPr>
          </a:p>
        </p:txBody>
      </p:sp>
      <p:grpSp>
        <p:nvGrpSpPr>
          <p:cNvPr id="70720" name="Group 131"/>
          <p:cNvGrpSpPr>
            <a:grpSpLocks/>
          </p:cNvGrpSpPr>
          <p:nvPr/>
        </p:nvGrpSpPr>
        <p:grpSpPr bwMode="auto">
          <a:xfrm rot="-3226531">
            <a:off x="6176963" y="5314950"/>
            <a:ext cx="858837" cy="785813"/>
            <a:chOff x="1751" y="1135"/>
            <a:chExt cx="2232" cy="2232"/>
          </a:xfrm>
        </p:grpSpPr>
        <p:sp>
          <p:nvSpPr>
            <p:cNvPr id="70727" name="Oval 132"/>
            <p:cNvSpPr>
              <a:spLocks noChangeArrowheads="1"/>
            </p:cNvSpPr>
            <p:nvPr/>
          </p:nvSpPr>
          <p:spPr bwMode="auto">
            <a:xfrm rot="-54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28" name="Oval 133"/>
            <p:cNvSpPr>
              <a:spLocks noChangeArrowheads="1"/>
            </p:cNvSpPr>
            <p:nvPr/>
          </p:nvSpPr>
          <p:spPr bwMode="auto">
            <a:xfrm rot="-54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29" name="Oval 13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30" name="Oval 135"/>
            <p:cNvSpPr>
              <a:spLocks noChangeArrowheads="1"/>
            </p:cNvSpPr>
            <p:nvPr/>
          </p:nvSpPr>
          <p:spPr bwMode="auto">
            <a:xfrm rot="-202832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70721" name="Text Box 136"/>
          <p:cNvSpPr txBox="1">
            <a:spLocks noChangeArrowheads="1"/>
          </p:cNvSpPr>
          <p:nvPr/>
        </p:nvSpPr>
        <p:spPr bwMode="auto">
          <a:xfrm>
            <a:off x="3081338" y="29083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0000CC"/>
                </a:solidFill>
              </a:rPr>
              <a:t>e</a:t>
            </a:r>
            <a:r>
              <a:rPr lang="en-US" altLang="en-US" b="1" baseline="30000">
                <a:solidFill>
                  <a:srgbClr val="0000CC"/>
                </a:solidFill>
              </a:rPr>
              <a:t>-</a:t>
            </a:r>
          </a:p>
        </p:txBody>
      </p:sp>
      <p:grpSp>
        <p:nvGrpSpPr>
          <p:cNvPr id="70722" name="Group 137"/>
          <p:cNvGrpSpPr>
            <a:grpSpLocks/>
          </p:cNvGrpSpPr>
          <p:nvPr/>
        </p:nvGrpSpPr>
        <p:grpSpPr bwMode="auto">
          <a:xfrm>
            <a:off x="4411663" y="3959225"/>
            <a:ext cx="858837" cy="785813"/>
            <a:chOff x="2779" y="2494"/>
            <a:chExt cx="541" cy="495"/>
          </a:xfrm>
        </p:grpSpPr>
        <p:sp>
          <p:nvSpPr>
            <p:cNvPr id="70723" name="Oval 138"/>
            <p:cNvSpPr>
              <a:spLocks noChangeArrowheads="1"/>
            </p:cNvSpPr>
            <p:nvPr/>
          </p:nvSpPr>
          <p:spPr bwMode="auto">
            <a:xfrm rot="-3730302">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24" name="Oval 139"/>
            <p:cNvSpPr>
              <a:spLocks noChangeArrowheads="1"/>
            </p:cNvSpPr>
            <p:nvPr/>
          </p:nvSpPr>
          <p:spPr bwMode="auto">
            <a:xfrm rot="-3730302">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25" name="Oval 140"/>
            <p:cNvSpPr>
              <a:spLocks noChangeArrowheads="1"/>
            </p:cNvSpPr>
            <p:nvPr/>
          </p:nvSpPr>
          <p:spPr bwMode="auto">
            <a:xfrm rot="-358623">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0726" name="Text Box 141"/>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FF0000"/>
                  </a:solidFill>
                </a:rPr>
                <a:t>+</a:t>
              </a:r>
              <a:endParaRPr lang="en-US" altLang="en-US" b="1" baseline="30000">
                <a:solidFill>
                  <a:srgbClr val="FF0000"/>
                </a:solidFill>
              </a:endParaRPr>
            </a:p>
          </p:txBody>
        </p:sp>
      </p:grpSp>
    </p:spTree>
    <p:extLst>
      <p:ext uri="{BB962C8B-B14F-4D97-AF65-F5344CB8AC3E}">
        <p14:creationId xmlns:p14="http://schemas.microsoft.com/office/powerpoint/2010/main" val="3795878061"/>
      </p:ext>
    </p:extLst>
  </p:cSld>
  <p:clrMapOvr>
    <a:masterClrMapping/>
  </p:clrMapOvr>
  <p:transition spd="slow">
    <p:wipe dir="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10721975" cy="731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3" name="Oval 3"/>
          <p:cNvSpPr>
            <a:spLocks noChangeArrowheads="1"/>
          </p:cNvSpPr>
          <p:nvPr/>
        </p:nvSpPr>
        <p:spPr bwMode="auto">
          <a:xfrm>
            <a:off x="4443413" y="2263775"/>
            <a:ext cx="2003425" cy="2032000"/>
          </a:xfrm>
          <a:prstGeom prst="ellipse">
            <a:avLst/>
          </a:prstGeom>
          <a:noFill/>
          <a:ln w="762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3820897905"/>
      </p:ext>
    </p:extLst>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721975" cy="731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07" name="Oval 3"/>
          <p:cNvSpPr>
            <a:spLocks noChangeArrowheads="1"/>
          </p:cNvSpPr>
          <p:nvPr/>
        </p:nvSpPr>
        <p:spPr bwMode="auto">
          <a:xfrm>
            <a:off x="4443413" y="2263775"/>
            <a:ext cx="2003425" cy="2032000"/>
          </a:xfrm>
          <a:prstGeom prst="ellipse">
            <a:avLst/>
          </a:prstGeom>
          <a:noFill/>
          <a:ln w="762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3084623655"/>
      </p:ext>
    </p:extLst>
  </p:cSld>
  <p:clrMapOvr>
    <a:masterClrMapping/>
  </p:clrMapOv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8"/>
          <p:cNvPicPr>
            <a:picLocks noChangeAspect="1" noChangeArrowheads="1"/>
          </p:cNvPicPr>
          <p:nvPr/>
        </p:nvPicPr>
        <p:blipFill>
          <a:blip r:embed="rId2">
            <a:lum contrast="20000"/>
            <a:extLst>
              <a:ext uri="{28A0092B-C50C-407E-A947-70E740481C1C}">
                <a14:useLocalDpi xmlns:a14="http://schemas.microsoft.com/office/drawing/2010/main" val="0"/>
              </a:ext>
            </a:extLst>
          </a:blip>
          <a:srcRect l="31195" t="10866" r="600" b="4068"/>
          <a:stretch>
            <a:fillRect/>
          </a:stretch>
        </p:blipFill>
        <p:spPr bwMode="auto">
          <a:xfrm>
            <a:off x="0" y="0"/>
            <a:ext cx="9140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907" name="Rectangle 3"/>
          <p:cNvSpPr>
            <a:spLocks noGrp="1" noChangeArrowheads="1"/>
          </p:cNvSpPr>
          <p:nvPr>
            <p:ph type="title"/>
          </p:nvPr>
        </p:nvSpPr>
        <p:spPr>
          <a:xfrm>
            <a:off x="0" y="0"/>
            <a:ext cx="9144000" cy="1108075"/>
          </a:xfrm>
          <a:solidFill>
            <a:schemeClr val="bg1"/>
          </a:solidFill>
        </p:spPr>
        <p:txBody>
          <a:bodyPr/>
          <a:lstStyle/>
          <a:p>
            <a:pPr eaLnBrk="1" hangingPunct="1"/>
            <a:r>
              <a:rPr lang="en-US" altLang="en-US" sz="4800" dirty="0" smtClean="0">
                <a:solidFill>
                  <a:schemeClr val="tx1"/>
                </a:solidFill>
              </a:rPr>
              <a:t>The Future of Structural Biology</a:t>
            </a:r>
          </a:p>
        </p:txBody>
      </p:sp>
      <p:grpSp>
        <p:nvGrpSpPr>
          <p:cNvPr id="46091" name="Group 11"/>
          <p:cNvGrpSpPr>
            <a:grpSpLocks/>
          </p:cNvGrpSpPr>
          <p:nvPr/>
        </p:nvGrpSpPr>
        <p:grpSpPr bwMode="auto">
          <a:xfrm>
            <a:off x="5830888" y="3856038"/>
            <a:ext cx="801687" cy="831850"/>
            <a:chOff x="3673" y="2429"/>
            <a:chExt cx="505" cy="524"/>
          </a:xfrm>
        </p:grpSpPr>
        <p:sp>
          <p:nvSpPr>
            <p:cNvPr id="19461" name="Text Box 9"/>
            <p:cNvSpPr txBox="1">
              <a:spLocks noChangeArrowheads="1"/>
            </p:cNvSpPr>
            <p:nvPr/>
          </p:nvSpPr>
          <p:spPr bwMode="auto">
            <a:xfrm>
              <a:off x="3724" y="2703"/>
              <a:ext cx="45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000" b="1">
                  <a:solidFill>
                    <a:srgbClr val="000000"/>
                  </a:solidFill>
                </a:rPr>
                <a:t>10 Å</a:t>
              </a:r>
            </a:p>
          </p:txBody>
        </p:sp>
        <p:sp>
          <p:nvSpPr>
            <p:cNvPr id="19462" name="Line 10"/>
            <p:cNvSpPr>
              <a:spLocks noChangeShapeType="1"/>
            </p:cNvSpPr>
            <p:nvPr/>
          </p:nvSpPr>
          <p:spPr bwMode="auto">
            <a:xfrm flipH="1" flipV="1">
              <a:off x="3673" y="2429"/>
              <a:ext cx="117" cy="276"/>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prstClr val="black"/>
                </a:solidFill>
                <a:latin typeface="Arial" pitchFamily="34" charset="0"/>
              </a:endParaRPr>
            </a:p>
          </p:txBody>
        </p:sp>
      </p:grpSp>
    </p:spTree>
    <p:extLst>
      <p:ext uri="{BB962C8B-B14F-4D97-AF65-F5344CB8AC3E}">
        <p14:creationId xmlns:p14="http://schemas.microsoft.com/office/powerpoint/2010/main" val="85702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0" y="0"/>
            <a:ext cx="9144000" cy="1119188"/>
          </a:xfrm>
        </p:spPr>
        <p:txBody>
          <a:bodyPr/>
          <a:lstStyle/>
          <a:p>
            <a:pPr eaLnBrk="1" hangingPunct="1"/>
            <a:r>
              <a:rPr lang="en-US" altLang="en-US" smtClean="0"/>
              <a:t>What is the structure of “disorder” ?</a:t>
            </a:r>
          </a:p>
        </p:txBody>
      </p:sp>
      <p:sp>
        <p:nvSpPr>
          <p:cNvPr id="108547" name="Rectangle 3"/>
          <p:cNvSpPr>
            <a:spLocks noGrp="1" noChangeArrowheads="1"/>
          </p:cNvSpPr>
          <p:nvPr>
            <p:ph type="body" idx="1"/>
          </p:nvPr>
        </p:nvSpPr>
        <p:spPr>
          <a:xfrm>
            <a:off x="0" y="6108700"/>
            <a:ext cx="9144000" cy="749300"/>
          </a:xfrm>
        </p:spPr>
        <p:txBody>
          <a:bodyPr/>
          <a:lstStyle/>
          <a:p>
            <a:pPr algn="ctr" eaLnBrk="1" hangingPunct="1">
              <a:buFontTx/>
              <a:buNone/>
            </a:pPr>
            <a:r>
              <a:rPr lang="en-US" altLang="en-US" sz="2600" smtClean="0"/>
              <a:t>a grand challenge for structural biology in the 21</a:t>
            </a:r>
            <a:r>
              <a:rPr lang="en-US" altLang="en-US" sz="2600" baseline="30000" smtClean="0"/>
              <a:t>st</a:t>
            </a:r>
            <a:r>
              <a:rPr lang="en-US" altLang="en-US" sz="2600" smtClean="0"/>
              <a:t> century</a:t>
            </a:r>
          </a:p>
          <a:p>
            <a:pPr algn="ctr" eaLnBrk="1" hangingPunct="1">
              <a:buFontTx/>
              <a:buNone/>
            </a:pPr>
            <a:endParaRPr lang="en-US" altLang="en-US" sz="2600" smtClean="0"/>
          </a:p>
        </p:txBody>
      </p:sp>
      <p:pic>
        <p:nvPicPr>
          <p:cNvPr id="108548" name="Picture 2"/>
          <p:cNvPicPr>
            <a:picLocks noChangeAspect="1"/>
          </p:cNvPicPr>
          <p:nvPr/>
        </p:nvPicPr>
        <p:blipFill>
          <a:blip r:embed="rId2">
            <a:extLst>
              <a:ext uri="{28A0092B-C50C-407E-A947-70E740481C1C}">
                <a14:useLocalDpi xmlns:a14="http://schemas.microsoft.com/office/drawing/2010/main" val="0"/>
              </a:ext>
            </a:extLst>
          </a:blip>
          <a:srcRect b="5125"/>
          <a:stretch>
            <a:fillRect/>
          </a:stretch>
        </p:blipFill>
        <p:spPr bwMode="auto">
          <a:xfrm>
            <a:off x="1952625" y="1341438"/>
            <a:ext cx="523875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5765364"/>
      </p:ext>
    </p:extLst>
  </p:cSld>
  <p:clrMapOvr>
    <a:masterClrMapping/>
  </p:clrMapOvr>
  <p:transition spd="slow"/>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p:txBody>
          <a:bodyPr/>
          <a:lstStyle/>
          <a:p>
            <a:pPr eaLnBrk="1" hangingPunct="1"/>
            <a:r>
              <a:rPr lang="en-US" altLang="en-US" smtClean="0"/>
              <a:t>Big Question:</a:t>
            </a:r>
          </a:p>
        </p:txBody>
      </p:sp>
      <p:sp>
        <p:nvSpPr>
          <p:cNvPr id="362499" name="Rectangle 3"/>
          <p:cNvSpPr>
            <a:spLocks noGrp="1" noChangeArrowheads="1"/>
          </p:cNvSpPr>
          <p:nvPr>
            <p:ph type="subTitle" idx="1"/>
          </p:nvPr>
        </p:nvSpPr>
        <p:spPr/>
        <p:txBody>
          <a:bodyPr/>
          <a:lstStyle/>
          <a:p>
            <a:pPr eaLnBrk="1" hangingPunct="1"/>
            <a:r>
              <a:rPr lang="en-US" altLang="en-US" smtClean="0"/>
              <a:t>When a horse gallops, is there ever a moment where all four hooves leave the ground?</a:t>
            </a:r>
          </a:p>
        </p:txBody>
      </p:sp>
      <p:sp>
        <p:nvSpPr>
          <p:cNvPr id="362500" name="Text Box 4"/>
          <p:cNvSpPr txBox="1">
            <a:spLocks noChangeArrowheads="1"/>
          </p:cNvSpPr>
          <p:nvPr/>
        </p:nvSpPr>
        <p:spPr bwMode="auto">
          <a:xfrm>
            <a:off x="3040063" y="704850"/>
            <a:ext cx="3149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6000">
                <a:solidFill>
                  <a:srgbClr val="000000"/>
                </a:solidFill>
                <a:cs typeface="Arial" pitchFamily="34" charset="0"/>
              </a:rPr>
              <a:t>AD 1872</a:t>
            </a:r>
          </a:p>
        </p:txBody>
      </p:sp>
    </p:spTree>
    <p:extLst>
      <p:ext uri="{BB962C8B-B14F-4D97-AF65-F5344CB8AC3E}">
        <p14:creationId xmlns:p14="http://schemas.microsoft.com/office/powerpoint/2010/main" val="8233644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24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250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499" grpId="0" build="p"/>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pic>
        <p:nvPicPr>
          <p:cNvPr id="1433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0425"/>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4"/>
          <p:cNvSpPr txBox="1">
            <a:spLocks noChangeArrowheads="1"/>
          </p:cNvSpPr>
          <p:nvPr/>
        </p:nvSpPr>
        <p:spPr bwMode="auto">
          <a:xfrm>
            <a:off x="2362200" y="6410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Real space </a:t>
            </a:r>
          </a:p>
        </p:txBody>
      </p:sp>
      <p:sp>
        <p:nvSpPr>
          <p:cNvPr id="14341" name="TextBox 5"/>
          <p:cNvSpPr txBox="1">
            <a:spLocks noChangeArrowheads="1"/>
          </p:cNvSpPr>
          <p:nvPr/>
        </p:nvSpPr>
        <p:spPr bwMode="auto">
          <a:xfrm>
            <a:off x="7121525" y="6410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reciprocal</a:t>
            </a:r>
          </a:p>
        </p:txBody>
      </p:sp>
      <p:sp>
        <p:nvSpPr>
          <p:cNvPr id="14342" name="TextBox 6"/>
          <p:cNvSpPr txBox="1">
            <a:spLocks noChangeArrowheads="1"/>
          </p:cNvSpPr>
          <p:nvPr/>
        </p:nvSpPr>
        <p:spPr bwMode="auto">
          <a:xfrm>
            <a:off x="1287463" y="1293813"/>
            <a:ext cx="65690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400">
                <a:solidFill>
                  <a:srgbClr val="000000"/>
                </a:solidFill>
              </a:rPr>
              <a:t>Sum(intensity) – Sum(density) = diffuse scatter</a:t>
            </a:r>
          </a:p>
        </p:txBody>
      </p:sp>
    </p:spTree>
    <p:extLst>
      <p:ext uri="{BB962C8B-B14F-4D97-AF65-F5344CB8AC3E}">
        <p14:creationId xmlns:p14="http://schemas.microsoft.com/office/powerpoint/2010/main" val="4032870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0274" name="Picture 2" descr="lab_view_als_title"/>
          <p:cNvPicPr>
            <a:picLocks noChangeAspect="1" noChangeArrowheads="1"/>
          </p:cNvPicPr>
          <p:nvPr>
            <p:ph idx="1"/>
          </p:nvPr>
        </p:nvPicPr>
        <p:blipFill rotWithShape="1">
          <a:blip r:embed="rId2">
            <a:extLst>
              <a:ext uri="{28A0092B-C50C-407E-A947-70E740481C1C}">
                <a14:useLocalDpi xmlns:a14="http://schemas.microsoft.com/office/drawing/2010/main" val="0"/>
              </a:ext>
            </a:extLst>
          </a:blip>
          <a:srcRect r="21909" b="13078"/>
          <a:stretch/>
        </p:blipFill>
        <p:spPr>
          <a:xfrm>
            <a:off x="0" y="1"/>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50275" name="Rectangle 3"/>
          <p:cNvSpPr>
            <a:spLocks noGrp="1" noChangeArrowheads="1"/>
          </p:cNvSpPr>
          <p:nvPr>
            <p:ph type="title"/>
          </p:nvPr>
        </p:nvSpPr>
        <p:spPr>
          <a:xfrm>
            <a:off x="457200" y="1066800"/>
            <a:ext cx="8229600" cy="1143000"/>
          </a:xfrm>
        </p:spPr>
        <p:txBody>
          <a:bodyPr/>
          <a:lstStyle/>
          <a:p>
            <a:r>
              <a:rPr lang="en-US" altLang="en-US" sz="5400" dirty="0">
                <a:solidFill>
                  <a:schemeClr val="bg1"/>
                </a:solidFill>
              </a:rPr>
              <a:t>Advanced Light Source</a:t>
            </a:r>
          </a:p>
        </p:txBody>
      </p:sp>
      <p:graphicFrame>
        <p:nvGraphicFramePr>
          <p:cNvPr id="7" name="Table 6"/>
          <p:cNvGraphicFramePr>
            <a:graphicFrameLocks noGrp="1"/>
          </p:cNvGraphicFramePr>
          <p:nvPr>
            <p:extLst>
              <p:ext uri="{D42A27DB-BD31-4B8C-83A1-F6EECF244321}">
                <p14:modId xmlns:p14="http://schemas.microsoft.com/office/powerpoint/2010/main" val="1109729550"/>
              </p:ext>
            </p:extLst>
          </p:nvPr>
        </p:nvGraphicFramePr>
        <p:xfrm>
          <a:off x="836951" y="29029"/>
          <a:ext cx="7556500" cy="1402080"/>
        </p:xfrm>
        <a:graphic>
          <a:graphicData uri="http://schemas.openxmlformats.org/drawingml/2006/table">
            <a:tbl>
              <a:tblPr/>
              <a:tblGrid>
                <a:gridCol w="3778250"/>
                <a:gridCol w="3778250"/>
              </a:tblGrid>
              <a:tr h="60234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4000" b="1" i="0" u="none" strike="noStrike" cap="none" normalizeH="0" baseline="0" dirty="0" smtClean="0">
                          <a:ln>
                            <a:noFill/>
                          </a:ln>
                          <a:solidFill>
                            <a:schemeClr val="bg1"/>
                          </a:solidFill>
                          <a:effectLst/>
                          <a:latin typeface="Arial" charset="0"/>
                        </a:rPr>
                        <a:t>200 m circ.</a:t>
                      </a:r>
                    </a:p>
                  </a:txBody>
                  <a:tcPr anchor="ctr" anchorCtr="1"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4000" b="1" i="0" u="none" strike="noStrike" cap="none" normalizeH="0" baseline="0" dirty="0" smtClean="0">
                          <a:ln>
                            <a:noFill/>
                          </a:ln>
                          <a:solidFill>
                            <a:schemeClr val="bg1"/>
                          </a:solidFill>
                          <a:effectLst/>
                          <a:latin typeface="Arial" charset="0"/>
                        </a:rPr>
                        <a:t>12 sectors</a:t>
                      </a:r>
                    </a:p>
                  </a:txBody>
                  <a:tcPr anchor="ctr" anchorCtr="1" horzOverflow="overflow">
                    <a:lnL>
                      <a:noFill/>
                    </a:lnL>
                    <a:lnR cap="flat">
                      <a:noFill/>
                    </a:lnR>
                    <a:lnT>
                      <a:noFill/>
                    </a:lnT>
                    <a:lnB>
                      <a:noFill/>
                    </a:lnB>
                    <a:lnTlToBr>
                      <a:noFill/>
                    </a:lnTlToBr>
                    <a:lnBlToTr>
                      <a:noFill/>
                    </a:lnBlToTr>
                    <a:noFill/>
                  </a:tcPr>
                </a:tc>
              </a:tr>
              <a:tr h="60234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4000" b="1" i="0" u="none" strike="noStrike" cap="none" normalizeH="0" baseline="0" dirty="0" smtClean="0">
                          <a:ln>
                            <a:noFill/>
                          </a:ln>
                          <a:solidFill>
                            <a:schemeClr val="bg1"/>
                          </a:solidFill>
                          <a:effectLst/>
                          <a:latin typeface="Arial" charset="0"/>
                        </a:rPr>
                        <a:t>200 </a:t>
                      </a:r>
                      <a:r>
                        <a:rPr kumimoji="0" lang="en-US" altLang="en-US" sz="4000" b="1" i="0" u="none" strike="noStrike" cap="none" normalizeH="0" baseline="0" dirty="0" smtClean="0">
                          <a:ln>
                            <a:noFill/>
                          </a:ln>
                          <a:solidFill>
                            <a:schemeClr val="bg1"/>
                          </a:solidFill>
                          <a:effectLst/>
                          <a:latin typeface="Arial" charset="0"/>
                        </a:rPr>
                        <a:t>staff</a:t>
                      </a:r>
                    </a:p>
                  </a:txBody>
                  <a:tcPr anchor="ctr" anchorCtr="1" horzOverflow="overflow">
                    <a:lnL cap="flat">
                      <a:noFill/>
                    </a:lnL>
                    <a:lnR>
                      <a:noFill/>
                    </a:lnR>
                    <a:lnT>
                      <a:noFill/>
                    </a:lnT>
                    <a:lnB cap="flat">
                      <a:noFill/>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4000" b="1" i="0" u="none" strike="noStrike" cap="none" normalizeH="0" baseline="0" dirty="0" smtClean="0">
                          <a:ln>
                            <a:noFill/>
                          </a:ln>
                          <a:solidFill>
                            <a:schemeClr val="bg1"/>
                          </a:solidFill>
                          <a:effectLst/>
                          <a:latin typeface="Arial" charset="0"/>
                        </a:rPr>
                        <a:t>44 </a:t>
                      </a:r>
                      <a:r>
                        <a:rPr kumimoji="0" lang="en-US" altLang="en-US" sz="3600" b="1" i="0" u="none" strike="noStrike" cap="none" normalizeH="0" baseline="0" dirty="0" err="1" smtClean="0">
                          <a:ln>
                            <a:noFill/>
                          </a:ln>
                          <a:solidFill>
                            <a:schemeClr val="bg1"/>
                          </a:solidFill>
                          <a:effectLst/>
                          <a:latin typeface="Arial" charset="0"/>
                        </a:rPr>
                        <a:t>beamlines</a:t>
                      </a:r>
                      <a:endParaRPr kumimoji="0" lang="en-US" altLang="en-US" sz="3600" b="1" i="0" u="none" strike="noStrike" cap="none" normalizeH="0" baseline="0" dirty="0" smtClean="0">
                        <a:ln>
                          <a:noFill/>
                        </a:ln>
                        <a:solidFill>
                          <a:schemeClr val="bg1"/>
                        </a:solidFill>
                        <a:effectLst/>
                        <a:latin typeface="Arial" charset="0"/>
                      </a:endParaRPr>
                    </a:p>
                  </a:txBody>
                  <a:tcPr anchor="ctr" anchorCtr="1" horzOverflow="overflow">
                    <a:lnL>
                      <a:noFill/>
                    </a:lnL>
                    <a:lnR cap="flat">
                      <a:noFill/>
                    </a:lnR>
                    <a:lnT>
                      <a:noFill/>
                    </a:lnT>
                    <a:lnB cap="flat">
                      <a:noFill/>
                    </a:lnB>
                    <a:lnTlToBr>
                      <a:noFill/>
                    </a:lnTlToBr>
                    <a:lnBlToTr>
                      <a:noFill/>
                    </a:lnBlToTr>
                    <a:noFill/>
                  </a:tcPr>
                </a:tc>
              </a:tr>
            </a:tbl>
          </a:graphicData>
        </a:graphic>
      </p:graphicFrame>
      <p:pic>
        <p:nvPicPr>
          <p:cNvPr id="24474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09600" y="2590800"/>
            <a:ext cx="7620000" cy="404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http://www-als.lbl.gov/images/stories/Beamlines/2014-01-beamclock-date-onl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31" y="2005108"/>
            <a:ext cx="9058027" cy="4810126"/>
          </a:xfrm>
          <a:prstGeom prst="rect">
            <a:avLst/>
          </a:prstGeom>
          <a:noFill/>
          <a:extLst>
            <a:ext uri="{909E8E84-426E-40DD-AFC4-6F175D3DCCD1}">
              <a14:hiddenFill xmlns:a14="http://schemas.microsoft.com/office/drawing/2010/main">
                <a:solidFill>
                  <a:srgbClr val="FFFFFF"/>
                </a:solidFill>
              </a14:hiddenFill>
            </a:ext>
          </a:extLst>
        </p:spPr>
      </p:pic>
      <p:pic>
        <p:nvPicPr>
          <p:cNvPr id="24473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72237" t="10656" r="1610" b="3074"/>
          <a:stretch/>
        </p:blipFill>
        <p:spPr bwMode="auto">
          <a:xfrm>
            <a:off x="5715000" y="318540"/>
            <a:ext cx="3402768" cy="6310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929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47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47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Oval 2"/>
          <p:cNvSpPr>
            <a:spLocks noChangeArrowheads="1"/>
          </p:cNvSpPr>
          <p:nvPr/>
        </p:nvSpPr>
        <p:spPr bwMode="auto">
          <a:xfrm>
            <a:off x="1430338" y="2851150"/>
            <a:ext cx="536575" cy="3017838"/>
          </a:xfrm>
          <a:prstGeom prst="ellipse">
            <a:avLst/>
          </a:prstGeom>
          <a:noFill/>
          <a:ln w="9525">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475" name="Rectangle 3"/>
          <p:cNvSpPr>
            <a:spLocks noChangeArrowheads="1"/>
          </p:cNvSpPr>
          <p:nvPr/>
        </p:nvSpPr>
        <p:spPr bwMode="auto">
          <a:xfrm>
            <a:off x="1854200" y="3352800"/>
            <a:ext cx="477838" cy="20145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476" name="Rectangle 4"/>
          <p:cNvSpPr>
            <a:spLocks noChangeArrowheads="1"/>
          </p:cNvSpPr>
          <p:nvPr/>
        </p:nvSpPr>
        <p:spPr bwMode="auto">
          <a:xfrm rot="2859187">
            <a:off x="3058319" y="4944269"/>
            <a:ext cx="1311275" cy="290513"/>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477" name="Rectangle 5"/>
          <p:cNvSpPr>
            <a:spLocks noChangeArrowheads="1"/>
          </p:cNvSpPr>
          <p:nvPr/>
        </p:nvSpPr>
        <p:spPr bwMode="auto">
          <a:xfrm rot="-3185706">
            <a:off x="3958432" y="3417094"/>
            <a:ext cx="1014412" cy="32385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478" name="Rectangle 6"/>
          <p:cNvSpPr>
            <a:spLocks noChangeArrowheads="1"/>
          </p:cNvSpPr>
          <p:nvPr/>
        </p:nvSpPr>
        <p:spPr bwMode="auto">
          <a:xfrm rot="-3185706">
            <a:off x="3066257" y="3350419"/>
            <a:ext cx="1014412" cy="32385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479" name="Rectangle 7"/>
          <p:cNvSpPr>
            <a:spLocks noChangeArrowheads="1"/>
          </p:cNvSpPr>
          <p:nvPr/>
        </p:nvSpPr>
        <p:spPr bwMode="auto">
          <a:xfrm rot="1931718">
            <a:off x="3209925" y="3657600"/>
            <a:ext cx="334963"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480" name="Rectangle 8"/>
          <p:cNvSpPr>
            <a:spLocks noChangeArrowheads="1"/>
          </p:cNvSpPr>
          <p:nvPr/>
        </p:nvSpPr>
        <p:spPr bwMode="auto">
          <a:xfrm rot="1581208">
            <a:off x="3125788" y="4464050"/>
            <a:ext cx="334962"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481" name="Oval 9"/>
          <p:cNvSpPr>
            <a:spLocks noChangeArrowheads="1"/>
          </p:cNvSpPr>
          <p:nvPr/>
        </p:nvSpPr>
        <p:spPr bwMode="auto">
          <a:xfrm>
            <a:off x="1554163" y="3351213"/>
            <a:ext cx="274637" cy="2011362"/>
          </a:xfrm>
          <a:prstGeom prst="ellipse">
            <a:avLst/>
          </a:prstGeom>
          <a:noFill/>
          <a:ln w="9525">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482" name="Rectangle 10"/>
          <p:cNvSpPr>
            <a:spLocks noChangeArrowheads="1"/>
          </p:cNvSpPr>
          <p:nvPr/>
        </p:nvSpPr>
        <p:spPr bwMode="auto">
          <a:xfrm>
            <a:off x="1214438" y="2552700"/>
            <a:ext cx="477837" cy="3556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483" name="Rectangle 11"/>
          <p:cNvSpPr>
            <a:spLocks noGrp="1" noChangeArrowheads="1"/>
          </p:cNvSpPr>
          <p:nvPr>
            <p:ph type="title"/>
          </p:nvPr>
        </p:nvSpPr>
        <p:spPr>
          <a:xfrm>
            <a:off x="685800" y="152400"/>
            <a:ext cx="7772400" cy="1143000"/>
          </a:xfrm>
          <a:noFill/>
          <a:ln/>
        </p:spPr>
        <p:txBody>
          <a:bodyPr/>
          <a:lstStyle/>
          <a:p>
            <a:r>
              <a:rPr lang="en-US" altLang="en-US" sz="3600"/>
              <a:t>Semi-transparent beam stop</a:t>
            </a:r>
          </a:p>
        </p:txBody>
      </p:sp>
      <p:sp>
        <p:nvSpPr>
          <p:cNvPr id="1001484" name="Text Box 12"/>
          <p:cNvSpPr txBox="1">
            <a:spLocks noChangeArrowheads="1"/>
          </p:cNvSpPr>
          <p:nvPr/>
        </p:nvSpPr>
        <p:spPr bwMode="auto">
          <a:xfrm>
            <a:off x="2874963" y="1119188"/>
            <a:ext cx="34131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solidFill>
                  <a:prstClr val="black"/>
                </a:solidFill>
              </a:rPr>
              <a:t>Phosphor attenuator</a:t>
            </a:r>
          </a:p>
        </p:txBody>
      </p:sp>
      <p:sp>
        <p:nvSpPr>
          <p:cNvPr id="1001485" name="Rectangle 13"/>
          <p:cNvSpPr>
            <a:spLocks noChangeArrowheads="1"/>
          </p:cNvSpPr>
          <p:nvPr/>
        </p:nvSpPr>
        <p:spPr bwMode="auto">
          <a:xfrm>
            <a:off x="1690688" y="2844800"/>
            <a:ext cx="5762625" cy="508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a:solidFill>
                  <a:prstClr val="black"/>
                </a:solidFill>
              </a:rPr>
              <a:t>gold</a:t>
            </a:r>
          </a:p>
        </p:txBody>
      </p:sp>
      <p:sp>
        <p:nvSpPr>
          <p:cNvPr id="1001486" name="Rectangle 14"/>
          <p:cNvSpPr>
            <a:spLocks noChangeArrowheads="1"/>
          </p:cNvSpPr>
          <p:nvPr/>
        </p:nvSpPr>
        <p:spPr bwMode="auto">
          <a:xfrm>
            <a:off x="1690688" y="5364163"/>
            <a:ext cx="5762625" cy="508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a:solidFill>
                  <a:prstClr val="black"/>
                </a:solidFill>
              </a:rPr>
              <a:t>gold</a:t>
            </a:r>
          </a:p>
        </p:txBody>
      </p:sp>
      <p:sp>
        <p:nvSpPr>
          <p:cNvPr id="1001487" name="Oval 15"/>
          <p:cNvSpPr>
            <a:spLocks noChangeArrowheads="1"/>
          </p:cNvSpPr>
          <p:nvPr/>
        </p:nvSpPr>
        <p:spPr bwMode="auto">
          <a:xfrm>
            <a:off x="7313613" y="3344863"/>
            <a:ext cx="274637" cy="2024062"/>
          </a:xfrm>
          <a:prstGeom prst="ellipse">
            <a:avLst/>
          </a:prstGeom>
          <a:noFill/>
          <a:ln w="9525">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488" name="Oval 16"/>
          <p:cNvSpPr>
            <a:spLocks noChangeArrowheads="1"/>
          </p:cNvSpPr>
          <p:nvPr/>
        </p:nvSpPr>
        <p:spPr bwMode="auto">
          <a:xfrm>
            <a:off x="7183438" y="2851150"/>
            <a:ext cx="536575" cy="3014663"/>
          </a:xfrm>
          <a:prstGeom prst="ellipse">
            <a:avLst/>
          </a:prstGeom>
          <a:noFill/>
          <a:ln w="9525">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489" name="Rectangle 17"/>
          <p:cNvSpPr>
            <a:spLocks noChangeArrowheads="1"/>
          </p:cNvSpPr>
          <p:nvPr/>
        </p:nvSpPr>
        <p:spPr bwMode="auto">
          <a:xfrm>
            <a:off x="6973888" y="3352800"/>
            <a:ext cx="477837" cy="2014538"/>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490" name="Rectangle 18"/>
          <p:cNvSpPr>
            <a:spLocks noChangeArrowheads="1"/>
          </p:cNvSpPr>
          <p:nvPr/>
        </p:nvSpPr>
        <p:spPr bwMode="auto">
          <a:xfrm rot="-4150974">
            <a:off x="5194300" y="4803775"/>
            <a:ext cx="334963"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491" name="Rectangle 19"/>
          <p:cNvSpPr>
            <a:spLocks noChangeArrowheads="1"/>
          </p:cNvSpPr>
          <p:nvPr/>
        </p:nvSpPr>
        <p:spPr bwMode="auto">
          <a:xfrm rot="4912596">
            <a:off x="5592762" y="4883151"/>
            <a:ext cx="334963" cy="290512"/>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492" name="Rectangle 20"/>
          <p:cNvSpPr>
            <a:spLocks noChangeArrowheads="1"/>
          </p:cNvSpPr>
          <p:nvPr/>
        </p:nvSpPr>
        <p:spPr bwMode="auto">
          <a:xfrm>
            <a:off x="5237163" y="4368800"/>
            <a:ext cx="334962"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493" name="Rectangle 21"/>
          <p:cNvSpPr>
            <a:spLocks noChangeArrowheads="1"/>
          </p:cNvSpPr>
          <p:nvPr/>
        </p:nvSpPr>
        <p:spPr bwMode="auto">
          <a:xfrm rot="5400000">
            <a:off x="5622925" y="4403725"/>
            <a:ext cx="334963"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494" name="Rectangle 22"/>
          <p:cNvSpPr>
            <a:spLocks noChangeArrowheads="1"/>
          </p:cNvSpPr>
          <p:nvPr/>
        </p:nvSpPr>
        <p:spPr bwMode="auto">
          <a:xfrm rot="1344617">
            <a:off x="5027613" y="3954463"/>
            <a:ext cx="334962" cy="290512"/>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495" name="Rectangle 23"/>
          <p:cNvSpPr>
            <a:spLocks noChangeArrowheads="1"/>
          </p:cNvSpPr>
          <p:nvPr/>
        </p:nvSpPr>
        <p:spPr bwMode="auto">
          <a:xfrm rot="6549278">
            <a:off x="5608637" y="3924301"/>
            <a:ext cx="334963" cy="290512"/>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496" name="Rectangle 24"/>
          <p:cNvSpPr>
            <a:spLocks noChangeArrowheads="1"/>
          </p:cNvSpPr>
          <p:nvPr/>
        </p:nvSpPr>
        <p:spPr bwMode="auto">
          <a:xfrm>
            <a:off x="6188075" y="4868863"/>
            <a:ext cx="334963" cy="290512"/>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497" name="Rectangle 25"/>
          <p:cNvSpPr>
            <a:spLocks noChangeArrowheads="1"/>
          </p:cNvSpPr>
          <p:nvPr/>
        </p:nvSpPr>
        <p:spPr bwMode="auto">
          <a:xfrm rot="4912596">
            <a:off x="6734176" y="4919662"/>
            <a:ext cx="334962"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498" name="Rectangle 26"/>
          <p:cNvSpPr>
            <a:spLocks noChangeArrowheads="1"/>
          </p:cNvSpPr>
          <p:nvPr/>
        </p:nvSpPr>
        <p:spPr bwMode="auto">
          <a:xfrm rot="2769025">
            <a:off x="6492875" y="4492625"/>
            <a:ext cx="334963"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499" name="Rectangle 27"/>
          <p:cNvSpPr>
            <a:spLocks noChangeArrowheads="1"/>
          </p:cNvSpPr>
          <p:nvPr/>
        </p:nvSpPr>
        <p:spPr bwMode="auto">
          <a:xfrm rot="8603403">
            <a:off x="6965950" y="4468813"/>
            <a:ext cx="334963" cy="290512"/>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500" name="Rectangle 28"/>
          <p:cNvSpPr>
            <a:spLocks noChangeArrowheads="1"/>
          </p:cNvSpPr>
          <p:nvPr/>
        </p:nvSpPr>
        <p:spPr bwMode="auto">
          <a:xfrm rot="6862779">
            <a:off x="6240463" y="4062413"/>
            <a:ext cx="334962" cy="290512"/>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501" name="Rectangle 29"/>
          <p:cNvSpPr>
            <a:spLocks noChangeArrowheads="1"/>
          </p:cNvSpPr>
          <p:nvPr/>
        </p:nvSpPr>
        <p:spPr bwMode="auto">
          <a:xfrm rot="4290250">
            <a:off x="6835775" y="3975100"/>
            <a:ext cx="334963"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502" name="Rectangle 30"/>
          <p:cNvSpPr>
            <a:spLocks noChangeArrowheads="1"/>
          </p:cNvSpPr>
          <p:nvPr/>
        </p:nvSpPr>
        <p:spPr bwMode="auto">
          <a:xfrm>
            <a:off x="4143375" y="4840288"/>
            <a:ext cx="334963" cy="290512"/>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503" name="Rectangle 31"/>
          <p:cNvSpPr>
            <a:spLocks noChangeArrowheads="1"/>
          </p:cNvSpPr>
          <p:nvPr/>
        </p:nvSpPr>
        <p:spPr bwMode="auto">
          <a:xfrm rot="4912596">
            <a:off x="4541838" y="4919663"/>
            <a:ext cx="334962" cy="290512"/>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504" name="Rectangle 32"/>
          <p:cNvSpPr>
            <a:spLocks noChangeArrowheads="1"/>
          </p:cNvSpPr>
          <p:nvPr/>
        </p:nvSpPr>
        <p:spPr bwMode="auto">
          <a:xfrm rot="-1473046">
            <a:off x="4186238" y="4405313"/>
            <a:ext cx="334962" cy="290512"/>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505" name="Rectangle 33"/>
          <p:cNvSpPr>
            <a:spLocks noChangeArrowheads="1"/>
          </p:cNvSpPr>
          <p:nvPr/>
        </p:nvSpPr>
        <p:spPr bwMode="auto">
          <a:xfrm rot="8603403">
            <a:off x="4687888" y="4454525"/>
            <a:ext cx="334962"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506" name="Rectangle 34"/>
          <p:cNvSpPr>
            <a:spLocks noChangeArrowheads="1"/>
          </p:cNvSpPr>
          <p:nvPr/>
        </p:nvSpPr>
        <p:spPr bwMode="auto">
          <a:xfrm rot="5121215">
            <a:off x="3962400" y="4048125"/>
            <a:ext cx="334963"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507" name="Rectangle 35"/>
          <p:cNvSpPr>
            <a:spLocks noChangeArrowheads="1"/>
          </p:cNvSpPr>
          <p:nvPr/>
        </p:nvSpPr>
        <p:spPr bwMode="auto">
          <a:xfrm rot="6116774">
            <a:off x="4557713" y="3960813"/>
            <a:ext cx="334962" cy="290512"/>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508" name="Rectangle 36"/>
          <p:cNvSpPr>
            <a:spLocks noChangeArrowheads="1"/>
          </p:cNvSpPr>
          <p:nvPr/>
        </p:nvSpPr>
        <p:spPr bwMode="auto">
          <a:xfrm rot="2107031">
            <a:off x="5230813" y="3548063"/>
            <a:ext cx="334962" cy="306387"/>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509" name="Rectangle 37"/>
          <p:cNvSpPr>
            <a:spLocks noChangeArrowheads="1"/>
          </p:cNvSpPr>
          <p:nvPr/>
        </p:nvSpPr>
        <p:spPr bwMode="auto">
          <a:xfrm rot="6116774">
            <a:off x="6457950" y="3598863"/>
            <a:ext cx="334963" cy="306387"/>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510" name="Rectangle 38"/>
          <p:cNvSpPr>
            <a:spLocks noChangeArrowheads="1"/>
          </p:cNvSpPr>
          <p:nvPr/>
        </p:nvSpPr>
        <p:spPr bwMode="auto">
          <a:xfrm rot="6116774">
            <a:off x="4179888" y="3584575"/>
            <a:ext cx="334962" cy="306388"/>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511" name="Rectangle 39"/>
          <p:cNvSpPr>
            <a:spLocks noChangeArrowheads="1"/>
          </p:cNvSpPr>
          <p:nvPr/>
        </p:nvSpPr>
        <p:spPr bwMode="auto">
          <a:xfrm rot="8175953">
            <a:off x="4760913" y="3481388"/>
            <a:ext cx="334962" cy="290512"/>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512" name="Rectangle 40"/>
          <p:cNvSpPr>
            <a:spLocks noChangeArrowheads="1"/>
          </p:cNvSpPr>
          <p:nvPr/>
        </p:nvSpPr>
        <p:spPr bwMode="auto">
          <a:xfrm rot="4407580">
            <a:off x="5988051" y="3532187"/>
            <a:ext cx="334962"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513" name="Rectangle 41"/>
          <p:cNvSpPr>
            <a:spLocks noChangeArrowheads="1"/>
          </p:cNvSpPr>
          <p:nvPr/>
        </p:nvSpPr>
        <p:spPr bwMode="auto">
          <a:xfrm rot="8693523">
            <a:off x="3709988" y="3517900"/>
            <a:ext cx="334962"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514" name="Rectangle 42"/>
          <p:cNvSpPr>
            <a:spLocks noChangeArrowheads="1"/>
          </p:cNvSpPr>
          <p:nvPr/>
        </p:nvSpPr>
        <p:spPr bwMode="auto">
          <a:xfrm rot="4912596">
            <a:off x="3481387" y="4978401"/>
            <a:ext cx="334963" cy="290512"/>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515" name="Rectangle 43"/>
          <p:cNvSpPr>
            <a:spLocks noChangeArrowheads="1"/>
          </p:cNvSpPr>
          <p:nvPr/>
        </p:nvSpPr>
        <p:spPr bwMode="auto">
          <a:xfrm rot="6512685">
            <a:off x="3627438" y="4513263"/>
            <a:ext cx="334962" cy="290512"/>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516" name="Rectangle 44"/>
          <p:cNvSpPr>
            <a:spLocks noChangeArrowheads="1"/>
          </p:cNvSpPr>
          <p:nvPr/>
        </p:nvSpPr>
        <p:spPr bwMode="auto">
          <a:xfrm rot="9043840">
            <a:off x="3497263" y="4019550"/>
            <a:ext cx="334962"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517" name="Rectangle 45"/>
          <p:cNvSpPr>
            <a:spLocks noChangeArrowheads="1"/>
          </p:cNvSpPr>
          <p:nvPr/>
        </p:nvSpPr>
        <p:spPr bwMode="auto">
          <a:xfrm rot="9043840">
            <a:off x="5994400" y="4483100"/>
            <a:ext cx="334963"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518" name="Rectangle 46"/>
          <p:cNvSpPr>
            <a:spLocks noChangeArrowheads="1"/>
          </p:cNvSpPr>
          <p:nvPr/>
        </p:nvSpPr>
        <p:spPr bwMode="auto">
          <a:xfrm>
            <a:off x="2587625" y="4881563"/>
            <a:ext cx="742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prstClr val="black"/>
                </a:solidFill>
              </a:rPr>
              <a:t>ZnS</a:t>
            </a:r>
          </a:p>
        </p:txBody>
      </p:sp>
      <p:sp>
        <p:nvSpPr>
          <p:cNvPr id="1001519" name="Rectangle 47"/>
          <p:cNvSpPr>
            <a:spLocks noChangeArrowheads="1"/>
          </p:cNvSpPr>
          <p:nvPr/>
        </p:nvSpPr>
        <p:spPr bwMode="auto">
          <a:xfrm>
            <a:off x="7332663" y="3836988"/>
            <a:ext cx="1879600" cy="1044575"/>
          </a:xfrm>
          <a:prstGeom prst="rect">
            <a:avLst/>
          </a:prstGeom>
          <a:solidFill>
            <a:srgbClr val="FF0000">
              <a:alpha val="1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520" name="Rectangle 48"/>
          <p:cNvSpPr>
            <a:spLocks noChangeArrowheads="1"/>
          </p:cNvSpPr>
          <p:nvPr/>
        </p:nvSpPr>
        <p:spPr bwMode="auto">
          <a:xfrm>
            <a:off x="0" y="3846513"/>
            <a:ext cx="3278188" cy="10445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521" name="Arc 49"/>
          <p:cNvSpPr>
            <a:spLocks/>
          </p:cNvSpPr>
          <p:nvPr/>
        </p:nvSpPr>
        <p:spPr bwMode="auto">
          <a:xfrm flipH="1" flipV="1">
            <a:off x="1385888" y="2847975"/>
            <a:ext cx="319087" cy="3019425"/>
          </a:xfrm>
          <a:custGeom>
            <a:avLst/>
            <a:gdLst>
              <a:gd name="G0" fmla="+- 1435 0 0"/>
              <a:gd name="G1" fmla="+- 21600 0 0"/>
              <a:gd name="G2" fmla="+- 21600 0 0"/>
              <a:gd name="T0" fmla="*/ 0 w 23035"/>
              <a:gd name="T1" fmla="*/ 48 h 43199"/>
              <a:gd name="T2" fmla="*/ 1630 w 23035"/>
              <a:gd name="T3" fmla="*/ 43199 h 43199"/>
              <a:gd name="T4" fmla="*/ 1435 w 23035"/>
              <a:gd name="T5" fmla="*/ 21600 h 43199"/>
            </a:gdLst>
            <a:ahLst/>
            <a:cxnLst>
              <a:cxn ang="0">
                <a:pos x="T0" y="T1"/>
              </a:cxn>
              <a:cxn ang="0">
                <a:pos x="T2" y="T3"/>
              </a:cxn>
              <a:cxn ang="0">
                <a:pos x="T4" y="T5"/>
              </a:cxn>
            </a:cxnLst>
            <a:rect l="0" t="0" r="r" b="b"/>
            <a:pathLst>
              <a:path w="23035" h="43199" fill="none" extrusionOk="0">
                <a:moveTo>
                  <a:pt x="-1" y="47"/>
                </a:moveTo>
                <a:cubicBezTo>
                  <a:pt x="477" y="15"/>
                  <a:pt x="956" y="-1"/>
                  <a:pt x="1435" y="0"/>
                </a:cubicBezTo>
                <a:cubicBezTo>
                  <a:pt x="13364" y="0"/>
                  <a:pt x="23035" y="9670"/>
                  <a:pt x="23035" y="21600"/>
                </a:cubicBezTo>
                <a:cubicBezTo>
                  <a:pt x="23035" y="33453"/>
                  <a:pt x="13482" y="43092"/>
                  <a:pt x="1630" y="43199"/>
                </a:cubicBezTo>
              </a:path>
              <a:path w="23035" h="43199" stroke="0" extrusionOk="0">
                <a:moveTo>
                  <a:pt x="-1" y="47"/>
                </a:moveTo>
                <a:cubicBezTo>
                  <a:pt x="477" y="15"/>
                  <a:pt x="956" y="-1"/>
                  <a:pt x="1435" y="0"/>
                </a:cubicBezTo>
                <a:cubicBezTo>
                  <a:pt x="13364" y="0"/>
                  <a:pt x="23035" y="9670"/>
                  <a:pt x="23035" y="21600"/>
                </a:cubicBezTo>
                <a:cubicBezTo>
                  <a:pt x="23035" y="33453"/>
                  <a:pt x="13482" y="43092"/>
                  <a:pt x="1630" y="43199"/>
                </a:cubicBezTo>
                <a:lnTo>
                  <a:pt x="1435" y="21600"/>
                </a:lnTo>
                <a:close/>
              </a:path>
            </a:pathLst>
          </a:custGeom>
          <a:noFill/>
          <a:ln w="9525">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522" name="Arc 50"/>
          <p:cNvSpPr>
            <a:spLocks/>
          </p:cNvSpPr>
          <p:nvPr/>
        </p:nvSpPr>
        <p:spPr bwMode="auto">
          <a:xfrm flipH="1" flipV="1">
            <a:off x="1544638" y="3348038"/>
            <a:ext cx="155575" cy="2024062"/>
          </a:xfrm>
          <a:custGeom>
            <a:avLst/>
            <a:gdLst>
              <a:gd name="G0" fmla="+- 2198 0 0"/>
              <a:gd name="G1" fmla="+- 21600 0 0"/>
              <a:gd name="G2" fmla="+- 21600 0 0"/>
              <a:gd name="T0" fmla="*/ 763 w 23798"/>
              <a:gd name="T1" fmla="*/ 48 h 43200"/>
              <a:gd name="T2" fmla="*/ 0 w 23798"/>
              <a:gd name="T3" fmla="*/ 43088 h 43200"/>
              <a:gd name="T4" fmla="*/ 2198 w 23798"/>
              <a:gd name="T5" fmla="*/ 21600 h 43200"/>
            </a:gdLst>
            <a:ahLst/>
            <a:cxnLst>
              <a:cxn ang="0">
                <a:pos x="T0" y="T1"/>
              </a:cxn>
              <a:cxn ang="0">
                <a:pos x="T2" y="T3"/>
              </a:cxn>
              <a:cxn ang="0">
                <a:pos x="T4" y="T5"/>
              </a:cxn>
            </a:cxnLst>
            <a:rect l="0" t="0" r="r" b="b"/>
            <a:pathLst>
              <a:path w="23798" h="43200" fill="none" extrusionOk="0">
                <a:moveTo>
                  <a:pt x="762" y="47"/>
                </a:moveTo>
                <a:cubicBezTo>
                  <a:pt x="1240" y="15"/>
                  <a:pt x="1719" y="-1"/>
                  <a:pt x="2198" y="0"/>
                </a:cubicBezTo>
                <a:cubicBezTo>
                  <a:pt x="14127" y="0"/>
                  <a:pt x="23798" y="9670"/>
                  <a:pt x="23798" y="21600"/>
                </a:cubicBezTo>
                <a:cubicBezTo>
                  <a:pt x="23798" y="33529"/>
                  <a:pt x="14127" y="43200"/>
                  <a:pt x="2198" y="43200"/>
                </a:cubicBezTo>
                <a:cubicBezTo>
                  <a:pt x="1463" y="43200"/>
                  <a:pt x="730" y="43162"/>
                  <a:pt x="0" y="43087"/>
                </a:cubicBezTo>
              </a:path>
              <a:path w="23798" h="43200" stroke="0" extrusionOk="0">
                <a:moveTo>
                  <a:pt x="762" y="47"/>
                </a:moveTo>
                <a:cubicBezTo>
                  <a:pt x="1240" y="15"/>
                  <a:pt x="1719" y="-1"/>
                  <a:pt x="2198" y="0"/>
                </a:cubicBezTo>
                <a:cubicBezTo>
                  <a:pt x="14127" y="0"/>
                  <a:pt x="23798" y="9670"/>
                  <a:pt x="23798" y="21600"/>
                </a:cubicBezTo>
                <a:cubicBezTo>
                  <a:pt x="23798" y="33529"/>
                  <a:pt x="14127" y="43200"/>
                  <a:pt x="2198" y="43200"/>
                </a:cubicBezTo>
                <a:cubicBezTo>
                  <a:pt x="1463" y="43200"/>
                  <a:pt x="730" y="43162"/>
                  <a:pt x="0" y="43087"/>
                </a:cubicBezTo>
                <a:lnTo>
                  <a:pt x="2198" y="21600"/>
                </a:lnTo>
                <a:close/>
              </a:path>
            </a:pathLst>
          </a:custGeom>
          <a:noFill/>
          <a:ln w="9525">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1523" name="Rectangle 51"/>
          <p:cNvSpPr>
            <a:spLocks noChangeArrowheads="1"/>
          </p:cNvSpPr>
          <p:nvPr/>
        </p:nvSpPr>
        <p:spPr bwMode="auto">
          <a:xfrm>
            <a:off x="3271838" y="3840163"/>
            <a:ext cx="4062412" cy="1044575"/>
          </a:xfrm>
          <a:prstGeom prst="rect">
            <a:avLst/>
          </a:prstGeom>
          <a:gradFill rotWithShape="1">
            <a:gsLst>
              <a:gs pos="0">
                <a:srgbClr val="FF0000"/>
              </a:gs>
              <a:gs pos="100000">
                <a:srgbClr val="FF0000">
                  <a:gamma/>
                  <a:shade val="46275"/>
                  <a:invGamma/>
                  <a:alpha val="10001"/>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Tree>
    <p:extLst>
      <p:ext uri="{BB962C8B-B14F-4D97-AF65-F5344CB8AC3E}">
        <p14:creationId xmlns:p14="http://schemas.microsoft.com/office/powerpoint/2010/main" val="3615832073"/>
      </p:ext>
    </p:extLst>
  </p:cSld>
  <p:clrMapOvr>
    <a:masterClrMapping/>
  </p:clrMapOvr>
  <p:transition spd="slow">
    <p:wipe dir="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sp>
        <p:nvSpPr>
          <p:cNvPr id="15363" name="TextBox 4"/>
          <p:cNvSpPr txBox="1">
            <a:spLocks noChangeArrowheads="1"/>
          </p:cNvSpPr>
          <p:nvPr/>
        </p:nvSpPr>
        <p:spPr bwMode="auto">
          <a:xfrm>
            <a:off x="2362200" y="6410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Real space </a:t>
            </a:r>
          </a:p>
        </p:txBody>
      </p:sp>
      <p:sp>
        <p:nvSpPr>
          <p:cNvPr id="15364" name="TextBox 5"/>
          <p:cNvSpPr txBox="1">
            <a:spLocks noChangeArrowheads="1"/>
          </p:cNvSpPr>
          <p:nvPr/>
        </p:nvSpPr>
        <p:spPr bwMode="auto">
          <a:xfrm>
            <a:off x="7121525" y="6410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reciprocal</a:t>
            </a:r>
          </a:p>
        </p:txBody>
      </p:sp>
      <p:sp>
        <p:nvSpPr>
          <p:cNvPr id="15365" name="TextBox 6"/>
          <p:cNvSpPr txBox="1">
            <a:spLocks noChangeArrowheads="1"/>
          </p:cNvSpPr>
          <p:nvPr/>
        </p:nvSpPr>
        <p:spPr bwMode="auto">
          <a:xfrm>
            <a:off x="2090738" y="1293813"/>
            <a:ext cx="4962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400">
                <a:solidFill>
                  <a:srgbClr val="000000"/>
                </a:solidFill>
              </a:rPr>
              <a:t>F</a:t>
            </a:r>
            <a:r>
              <a:rPr lang="en-US" altLang="en-US" sz="2400" baseline="-25000">
                <a:solidFill>
                  <a:srgbClr val="000000"/>
                </a:solidFill>
              </a:rPr>
              <a:t>incoh</a:t>
            </a:r>
            <a:r>
              <a:rPr lang="en-US" altLang="en-US" sz="2400">
                <a:solidFill>
                  <a:srgbClr val="000000"/>
                </a:solidFill>
              </a:rPr>
              <a:t> – F</a:t>
            </a:r>
            <a:r>
              <a:rPr lang="en-US" altLang="en-US" sz="2400" baseline="-25000">
                <a:solidFill>
                  <a:srgbClr val="000000"/>
                </a:solidFill>
              </a:rPr>
              <a:t>coherent</a:t>
            </a:r>
            <a:r>
              <a:rPr lang="en-US" altLang="en-US" sz="2400">
                <a:solidFill>
                  <a:srgbClr val="000000"/>
                </a:solidFill>
              </a:rPr>
              <a:t> with density phases</a:t>
            </a:r>
          </a:p>
        </p:txBody>
      </p:sp>
      <p:pic>
        <p:nvPicPr>
          <p:cNvPr id="1536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0425"/>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8929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sp>
        <p:nvSpPr>
          <p:cNvPr id="16387" name="TextBox 4"/>
          <p:cNvSpPr txBox="1">
            <a:spLocks noChangeArrowheads="1"/>
          </p:cNvSpPr>
          <p:nvPr/>
        </p:nvSpPr>
        <p:spPr bwMode="auto">
          <a:xfrm>
            <a:off x="2362200" y="6410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Real space </a:t>
            </a:r>
          </a:p>
        </p:txBody>
      </p:sp>
      <p:sp>
        <p:nvSpPr>
          <p:cNvPr id="16388" name="TextBox 5"/>
          <p:cNvSpPr txBox="1">
            <a:spLocks noChangeArrowheads="1"/>
          </p:cNvSpPr>
          <p:nvPr/>
        </p:nvSpPr>
        <p:spPr bwMode="auto">
          <a:xfrm>
            <a:off x="7121525" y="6410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reciprocal</a:t>
            </a:r>
          </a:p>
        </p:txBody>
      </p:sp>
      <p:sp>
        <p:nvSpPr>
          <p:cNvPr id="16389" name="TextBox 6"/>
          <p:cNvSpPr txBox="1">
            <a:spLocks noChangeArrowheads="1"/>
          </p:cNvSpPr>
          <p:nvPr/>
        </p:nvSpPr>
        <p:spPr bwMode="auto">
          <a:xfrm>
            <a:off x="2090738" y="1293813"/>
            <a:ext cx="35067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400">
                <a:solidFill>
                  <a:srgbClr val="000000"/>
                </a:solidFill>
              </a:rPr>
              <a:t>RMS variation in density</a:t>
            </a:r>
          </a:p>
        </p:txBody>
      </p:sp>
      <p:pic>
        <p:nvPicPr>
          <p:cNvPr id="163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0425"/>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6356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title"/>
          </p:nvPr>
        </p:nvSpPr>
        <p:spPr>
          <a:xfrm>
            <a:off x="457200" y="0"/>
            <a:ext cx="8229600" cy="1143000"/>
          </a:xfrm>
        </p:spPr>
        <p:txBody>
          <a:bodyPr/>
          <a:lstStyle/>
          <a:p>
            <a:pPr eaLnBrk="1" hangingPunct="1"/>
            <a:r>
              <a:rPr lang="en-US" altLang="en-US" sz="4000" dirty="0" smtClean="0"/>
              <a:t>average structure: 1-sigma contour</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52" y="1069848"/>
            <a:ext cx="8577072" cy="5718048"/>
          </a:xfrm>
          <a:prstGeom prst="rect">
            <a:avLst/>
          </a:prstGeom>
        </p:spPr>
      </p:pic>
    </p:spTree>
    <p:extLst>
      <p:ext uri="{BB962C8B-B14F-4D97-AF65-F5344CB8AC3E}">
        <p14:creationId xmlns:p14="http://schemas.microsoft.com/office/powerpoint/2010/main" val="2754086176"/>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0"/>
            <a:ext cx="8229600" cy="1600200"/>
          </a:xfrm>
        </p:spPr>
        <p:txBody>
          <a:bodyPr/>
          <a:lstStyle/>
          <a:p>
            <a:pPr eaLnBrk="1" hangingPunct="1"/>
            <a:r>
              <a:rPr lang="en-US" altLang="en-US" smtClean="0">
                <a:solidFill>
                  <a:schemeClr val="bg1"/>
                </a:solidFill>
              </a:rPr>
              <a:t>21</a:t>
            </a:r>
            <a:r>
              <a:rPr lang="en-US" altLang="en-US" baseline="30000" smtClean="0">
                <a:solidFill>
                  <a:schemeClr val="bg1"/>
                </a:solidFill>
              </a:rPr>
              <a:t>st</a:t>
            </a:r>
            <a:r>
              <a:rPr lang="en-US" altLang="en-US" smtClean="0">
                <a:solidFill>
                  <a:schemeClr val="bg1"/>
                </a:solidFill>
              </a:rPr>
              <a:t> Century Big Question:</a:t>
            </a:r>
            <a:br>
              <a:rPr lang="en-US" altLang="en-US" smtClean="0">
                <a:solidFill>
                  <a:schemeClr val="bg1"/>
                </a:solidFill>
              </a:rPr>
            </a:br>
            <a:r>
              <a:rPr lang="en-US" altLang="en-US" smtClean="0">
                <a:solidFill>
                  <a:schemeClr val="bg1"/>
                </a:solidFill>
              </a:rPr>
              <a:t>how do biomolecules work?</a:t>
            </a:r>
          </a:p>
        </p:txBody>
      </p:sp>
      <p:pic>
        <p:nvPicPr>
          <p:cNvPr id="365571" name="chomp.avi">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1554163" y="1600200"/>
            <a:ext cx="6034087"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8" name="Rectangle 4"/>
          <p:cNvSpPr>
            <a:spLocks noChangeArrowheads="1"/>
          </p:cNvSpPr>
          <p:nvPr/>
        </p:nvSpPr>
        <p:spPr bwMode="auto">
          <a:xfrm>
            <a:off x="1301750" y="6491288"/>
            <a:ext cx="784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808080"/>
                </a:solidFill>
                <a:cs typeface="Arial" pitchFamily="34" charset="0"/>
              </a:rPr>
              <a:t>Beernink, Endrizzi, Alber &amp; Schachman (1999). </a:t>
            </a:r>
            <a:r>
              <a:rPr lang="en-US" altLang="en-US" sz="1800" i="1">
                <a:solidFill>
                  <a:srgbClr val="808080"/>
                </a:solidFill>
                <a:cs typeface="Arial" pitchFamily="34" charset="0"/>
              </a:rPr>
              <a:t>PNAS USA</a:t>
            </a:r>
            <a:r>
              <a:rPr lang="en-US" altLang="en-US" sz="1800">
                <a:solidFill>
                  <a:srgbClr val="808080"/>
                </a:solidFill>
                <a:cs typeface="Arial" pitchFamily="34" charset="0"/>
              </a:rPr>
              <a:t> </a:t>
            </a:r>
            <a:r>
              <a:rPr lang="en-US" altLang="en-US" sz="1800" b="1">
                <a:solidFill>
                  <a:srgbClr val="808080"/>
                </a:solidFill>
                <a:cs typeface="Arial" pitchFamily="34" charset="0"/>
              </a:rPr>
              <a:t>96</a:t>
            </a:r>
            <a:r>
              <a:rPr lang="en-US" altLang="en-US" sz="1800">
                <a:solidFill>
                  <a:srgbClr val="808080"/>
                </a:solidFill>
                <a:cs typeface="Arial" pitchFamily="34" charset="0"/>
              </a:rPr>
              <a:t>, 5388-5393. </a:t>
            </a:r>
          </a:p>
        </p:txBody>
      </p:sp>
    </p:spTree>
    <p:extLst>
      <p:ext uri="{BB962C8B-B14F-4D97-AF65-F5344CB8AC3E}">
        <p14:creationId xmlns:p14="http://schemas.microsoft.com/office/powerpoint/2010/main" val="30125514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mediacall" presetSubtype="0" fill="hold" nodeType="afterEffect">
                                  <p:stCondLst>
                                    <p:cond delay="0"/>
                                  </p:stCondLst>
                                  <p:childTnLst>
                                    <p:cmd type="call" cmd="togglePause">
                                      <p:cBhvr>
                                        <p:cTn id="6" dur="1" fill="hold"/>
                                        <p:tgtEl>
                                          <p:spTgt spid="3655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365571"/>
                </p:tgtEl>
              </p:cMediaNode>
            </p:video>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8"/>
          <p:cNvPicPr>
            <a:picLocks noChangeAspect="1" noChangeArrowheads="1"/>
          </p:cNvPicPr>
          <p:nvPr/>
        </p:nvPicPr>
        <p:blipFill>
          <a:blip r:embed="rId2">
            <a:lum contrast="20000"/>
            <a:extLst>
              <a:ext uri="{28A0092B-C50C-407E-A947-70E740481C1C}">
                <a14:useLocalDpi xmlns:a14="http://schemas.microsoft.com/office/drawing/2010/main" val="0"/>
              </a:ext>
            </a:extLst>
          </a:blip>
          <a:srcRect l="31195" t="10866" r="600" b="4068"/>
          <a:stretch>
            <a:fillRect/>
          </a:stretch>
        </p:blipFill>
        <p:spPr bwMode="auto">
          <a:xfrm>
            <a:off x="0" y="0"/>
            <a:ext cx="9140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907" name="Rectangle 3"/>
          <p:cNvSpPr>
            <a:spLocks noGrp="1" noChangeArrowheads="1"/>
          </p:cNvSpPr>
          <p:nvPr>
            <p:ph type="title"/>
          </p:nvPr>
        </p:nvSpPr>
        <p:spPr>
          <a:xfrm>
            <a:off x="0" y="0"/>
            <a:ext cx="9144000" cy="1108075"/>
          </a:xfrm>
          <a:solidFill>
            <a:schemeClr val="bg1"/>
          </a:solidFill>
        </p:spPr>
        <p:txBody>
          <a:bodyPr/>
          <a:lstStyle/>
          <a:p>
            <a:pPr eaLnBrk="1" hangingPunct="1"/>
            <a:r>
              <a:rPr lang="en-US" altLang="en-US" sz="4800" smtClean="0">
                <a:solidFill>
                  <a:schemeClr val="tx1"/>
                </a:solidFill>
              </a:rPr>
              <a:t>Averaging destroys resolution</a:t>
            </a:r>
          </a:p>
        </p:txBody>
      </p:sp>
      <p:grpSp>
        <p:nvGrpSpPr>
          <p:cNvPr id="46091" name="Group 11"/>
          <p:cNvGrpSpPr>
            <a:grpSpLocks/>
          </p:cNvGrpSpPr>
          <p:nvPr/>
        </p:nvGrpSpPr>
        <p:grpSpPr bwMode="auto">
          <a:xfrm>
            <a:off x="5830888" y="3856038"/>
            <a:ext cx="801687" cy="831850"/>
            <a:chOff x="3673" y="2429"/>
            <a:chExt cx="505" cy="524"/>
          </a:xfrm>
        </p:grpSpPr>
        <p:sp>
          <p:nvSpPr>
            <p:cNvPr id="19461" name="Text Box 9"/>
            <p:cNvSpPr txBox="1">
              <a:spLocks noChangeArrowheads="1"/>
            </p:cNvSpPr>
            <p:nvPr/>
          </p:nvSpPr>
          <p:spPr bwMode="auto">
            <a:xfrm>
              <a:off x="3724" y="2703"/>
              <a:ext cx="45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000" b="1">
                  <a:solidFill>
                    <a:srgbClr val="000000"/>
                  </a:solidFill>
                  <a:cs typeface="Arial" pitchFamily="34" charset="0"/>
                </a:rPr>
                <a:t>10 Å</a:t>
              </a:r>
            </a:p>
          </p:txBody>
        </p:sp>
        <p:sp>
          <p:nvSpPr>
            <p:cNvPr id="19462" name="Line 10"/>
            <p:cNvSpPr>
              <a:spLocks noChangeShapeType="1"/>
            </p:cNvSpPr>
            <p:nvPr/>
          </p:nvSpPr>
          <p:spPr bwMode="auto">
            <a:xfrm flipH="1" flipV="1">
              <a:off x="3673" y="2429"/>
              <a:ext cx="117" cy="276"/>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pitchFamily="34" charset="0"/>
              </a:endParaRPr>
            </a:p>
          </p:txBody>
        </p:sp>
      </p:grpSp>
    </p:spTree>
    <p:extLst>
      <p:ext uri="{BB962C8B-B14F-4D97-AF65-F5344CB8AC3E}">
        <p14:creationId xmlns:p14="http://schemas.microsoft.com/office/powerpoint/2010/main" val="638496067"/>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txBox="1">
            <a:spLocks/>
          </p:cNvSpPr>
          <p:nvPr/>
        </p:nvSpPr>
        <p:spPr bwMode="auto">
          <a:xfrm>
            <a:off x="457200" y="0"/>
            <a:ext cx="8229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4400">
                <a:solidFill>
                  <a:srgbClr val="000000"/>
                </a:solidFill>
                <a:latin typeface="Calibri" pitchFamily="34" charset="0"/>
                <a:cs typeface="Arial" pitchFamily="34" charset="0"/>
              </a:rPr>
              <a:t>Great! We have lots of crystals</a:t>
            </a:r>
          </a:p>
          <a:p>
            <a:pPr algn="ctr" eaLnBrk="1" fontAlgn="base" hangingPunct="1">
              <a:spcBef>
                <a:spcPct val="0"/>
              </a:spcBef>
              <a:spcAft>
                <a:spcPct val="0"/>
              </a:spcAft>
              <a:buFontTx/>
              <a:buNone/>
            </a:pPr>
            <a:endParaRPr lang="en-US" altLang="en-US" sz="4400">
              <a:solidFill>
                <a:srgbClr val="000000"/>
              </a:solidFill>
              <a:latin typeface="Calibri" pitchFamily="34" charset="0"/>
              <a:cs typeface="Arial" pitchFamily="34" charset="0"/>
            </a:endParaRPr>
          </a:p>
          <a:p>
            <a:pPr algn="ctr" eaLnBrk="1" fontAlgn="base" hangingPunct="1">
              <a:spcBef>
                <a:spcPct val="0"/>
              </a:spcBef>
              <a:spcAft>
                <a:spcPct val="0"/>
              </a:spcAft>
              <a:buFontTx/>
              <a:buNone/>
            </a:pPr>
            <a:endParaRPr lang="en-US" altLang="en-US" sz="4400">
              <a:solidFill>
                <a:srgbClr val="000000"/>
              </a:solidFill>
              <a:latin typeface="Calibri" pitchFamily="34" charset="0"/>
              <a:cs typeface="Arial" pitchFamily="34" charset="0"/>
            </a:endParaRPr>
          </a:p>
          <a:p>
            <a:pPr algn="ctr" eaLnBrk="1" fontAlgn="base" hangingPunct="1">
              <a:spcBef>
                <a:spcPct val="0"/>
              </a:spcBef>
              <a:spcAft>
                <a:spcPct val="0"/>
              </a:spcAft>
              <a:buFontTx/>
              <a:buNone/>
            </a:pPr>
            <a:r>
              <a:rPr lang="en-US" altLang="en-US" sz="4400">
                <a:solidFill>
                  <a:srgbClr val="000000"/>
                </a:solidFill>
                <a:latin typeface="Calibri" pitchFamily="34" charset="0"/>
                <a:cs typeface="Arial" pitchFamily="34" charset="0"/>
              </a:rPr>
              <a:t>but we have a problem with </a:t>
            </a:r>
          </a:p>
          <a:p>
            <a:pPr algn="ctr" eaLnBrk="1" fontAlgn="base" hangingPunct="1">
              <a:spcBef>
                <a:spcPct val="0"/>
              </a:spcBef>
              <a:spcAft>
                <a:spcPct val="0"/>
              </a:spcAft>
              <a:buFontTx/>
              <a:buNone/>
            </a:pPr>
            <a:r>
              <a:rPr lang="en-US" altLang="en-US" sz="4400">
                <a:solidFill>
                  <a:srgbClr val="000000"/>
                </a:solidFill>
                <a:latin typeface="Calibri" pitchFamily="34" charset="0"/>
                <a:cs typeface="Arial" pitchFamily="34" charset="0"/>
              </a:rPr>
              <a:t>non-isomorphism</a:t>
            </a:r>
          </a:p>
        </p:txBody>
      </p:sp>
    </p:spTree>
    <p:extLst>
      <p:ext uri="{BB962C8B-B14F-4D97-AF65-F5344CB8AC3E}">
        <p14:creationId xmlns:p14="http://schemas.microsoft.com/office/powerpoint/2010/main" val="3344338265"/>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3"/>
          <p:cNvSpPr txBox="1">
            <a:spLocks noChangeArrowheads="1"/>
          </p:cNvSpPr>
          <p:nvPr/>
        </p:nvSpPr>
        <p:spPr bwMode="auto">
          <a:xfrm>
            <a:off x="249238" y="990600"/>
            <a:ext cx="83820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a:solidFill>
                  <a:srgbClr val="000000"/>
                </a:solidFill>
                <a:latin typeface="Calibri" pitchFamily="34" charset="0"/>
                <a:cs typeface="Arial" pitchFamily="34" charset="0"/>
              </a:rPr>
              <a:t>Dear James</a:t>
            </a:r>
          </a:p>
          <a:p>
            <a:pPr eaLnBrk="1" fontAlgn="base" hangingPunct="1">
              <a:spcBef>
                <a:spcPct val="0"/>
              </a:spcBef>
              <a:spcAft>
                <a:spcPct val="0"/>
              </a:spcAft>
              <a:buFontTx/>
              <a:buNone/>
            </a:pPr>
            <a:endParaRPr lang="en-US" altLang="en-US" sz="1400">
              <a:solidFill>
                <a:srgbClr val="000000"/>
              </a:solidFill>
              <a:latin typeface="Calibri" pitchFamily="34" charset="0"/>
              <a:cs typeface="Arial" pitchFamily="34" charset="0"/>
            </a:endParaRPr>
          </a:p>
          <a:p>
            <a:pPr eaLnBrk="1" fontAlgn="base" hangingPunct="1">
              <a:spcBef>
                <a:spcPct val="0"/>
              </a:spcBef>
              <a:spcAft>
                <a:spcPct val="0"/>
              </a:spcAft>
              <a:buFontTx/>
              <a:buNone/>
            </a:pPr>
            <a:r>
              <a:rPr lang="en-US" altLang="en-US" sz="1400">
                <a:solidFill>
                  <a:srgbClr val="000000"/>
                </a:solidFill>
                <a:latin typeface="Calibri" pitchFamily="34" charset="0"/>
                <a:cs typeface="Arial" pitchFamily="34" charset="0"/>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diffractometer because crystals were mounted to rotate about the diagonal axis). As I recall both Type I and Type II could be found in the same crystallisation batch . Although sometimes the external morphology allowed recognition this was not infallible. </a:t>
            </a:r>
          </a:p>
          <a:p>
            <a:pPr eaLnBrk="1" fontAlgn="base" hangingPunct="1">
              <a:spcBef>
                <a:spcPct val="0"/>
              </a:spcBef>
              <a:spcAft>
                <a:spcPct val="0"/>
              </a:spcAft>
              <a:buFontTx/>
              <a:buNone/>
            </a:pPr>
            <a:endParaRPr lang="en-US" altLang="en-US" sz="1400">
              <a:solidFill>
                <a:srgbClr val="000000"/>
              </a:solidFill>
              <a:latin typeface="Calibri" pitchFamily="34" charset="0"/>
              <a:cs typeface="Arial" pitchFamily="34" charset="0"/>
            </a:endParaRPr>
          </a:p>
          <a:p>
            <a:pPr eaLnBrk="1" fontAlgn="base" hangingPunct="1">
              <a:spcBef>
                <a:spcPct val="0"/>
              </a:spcBef>
              <a:spcAft>
                <a:spcPct val="0"/>
              </a:spcAft>
              <a:buFontTx/>
              <a:buNone/>
            </a:pPr>
            <a:r>
              <a:rPr lang="en-US" altLang="en-US" sz="1400">
                <a:solidFill>
                  <a:srgbClr val="000000"/>
                </a:solidFill>
                <a:latin typeface="Calibri" pitchFamily="34" charset="0"/>
                <a:cs typeface="Arial" pitchFamily="34" charset="0"/>
              </a:rPr>
              <a:t>The structure was based on Type II crystals. Later a graduate student Helen Handoll examined Type I. The work, which was in the early days and before refinement programmes, seemed to suggest that the differences lay in the arrangement of water or chloride molecules (Lysozyme was crystallised from NaCl). But the work was never written up. Keith Wilson at one stage was following this up as lysozyme was being used to test data collection strategies but I do not know the outcome. </a:t>
            </a:r>
          </a:p>
          <a:p>
            <a:pPr eaLnBrk="1" fontAlgn="base" hangingPunct="1">
              <a:spcBef>
                <a:spcPct val="0"/>
              </a:spcBef>
              <a:spcAft>
                <a:spcPct val="0"/>
              </a:spcAft>
              <a:buFontTx/>
              <a:buNone/>
            </a:pPr>
            <a:endParaRPr lang="en-US" altLang="en-US" sz="1400">
              <a:solidFill>
                <a:srgbClr val="000000"/>
              </a:solidFill>
              <a:latin typeface="Calibri" pitchFamily="34" charset="0"/>
              <a:cs typeface="Arial" pitchFamily="34" charset="0"/>
            </a:endParaRPr>
          </a:p>
          <a:p>
            <a:pPr eaLnBrk="1" fontAlgn="base" hangingPunct="1">
              <a:spcBef>
                <a:spcPct val="0"/>
              </a:spcBef>
              <a:spcAft>
                <a:spcPct val="0"/>
              </a:spcAft>
              <a:buFontTx/>
              <a:buNone/>
            </a:pPr>
            <a:r>
              <a:rPr lang="en-US" altLang="en-US" sz="1400">
                <a:solidFill>
                  <a:srgbClr val="000000"/>
                </a:solidFill>
                <a:latin typeface="Calibri" pitchFamily="34" charset="0"/>
                <a:cs typeface="Arial" pitchFamily="34" charset="0"/>
              </a:rPr>
              <a:t>An account of this is given in International Table Volume F (Rossmann and Arnold edited 2001) p760. </a:t>
            </a:r>
          </a:p>
          <a:p>
            <a:pPr eaLnBrk="1" fontAlgn="base" hangingPunct="1">
              <a:spcBef>
                <a:spcPct val="0"/>
              </a:spcBef>
              <a:spcAft>
                <a:spcPct val="0"/>
              </a:spcAft>
              <a:buFontTx/>
              <a:buNone/>
            </a:pPr>
            <a:endParaRPr lang="en-US" altLang="en-US" sz="1400">
              <a:solidFill>
                <a:srgbClr val="000000"/>
              </a:solidFill>
              <a:latin typeface="Calibri" pitchFamily="34" charset="0"/>
              <a:cs typeface="Arial" pitchFamily="34" charset="0"/>
            </a:endParaRPr>
          </a:p>
          <a:p>
            <a:pPr eaLnBrk="1" fontAlgn="base" hangingPunct="1">
              <a:spcBef>
                <a:spcPct val="0"/>
              </a:spcBef>
              <a:spcAft>
                <a:spcPct val="0"/>
              </a:spcAft>
              <a:buFontTx/>
              <a:buNone/>
            </a:pPr>
            <a:r>
              <a:rPr lang="en-US" altLang="en-US" sz="1400">
                <a:solidFill>
                  <a:srgbClr val="000000"/>
                </a:solidFill>
                <a:latin typeface="Calibri" pitchFamily="34" charset="0"/>
                <a:cs typeface="Arial" pitchFamily="34" charset="0"/>
              </a:rPr>
              <a:t>Tony North was much involved in sorting this out and if you wanted more info he would be the person to contact. I hope this is helpful. Do let me know if you need more. </a:t>
            </a:r>
          </a:p>
          <a:p>
            <a:pPr eaLnBrk="1" fontAlgn="base" hangingPunct="1">
              <a:spcBef>
                <a:spcPct val="0"/>
              </a:spcBef>
              <a:spcAft>
                <a:spcPct val="0"/>
              </a:spcAft>
              <a:buFontTx/>
              <a:buNone/>
            </a:pPr>
            <a:endParaRPr lang="en-US" altLang="en-US" sz="1400">
              <a:solidFill>
                <a:srgbClr val="000000"/>
              </a:solidFill>
              <a:latin typeface="Calibri" pitchFamily="34" charset="0"/>
              <a:cs typeface="Arial" pitchFamily="34" charset="0"/>
            </a:endParaRPr>
          </a:p>
          <a:p>
            <a:pPr eaLnBrk="1" fontAlgn="base" hangingPunct="1">
              <a:spcBef>
                <a:spcPct val="0"/>
              </a:spcBef>
              <a:spcAft>
                <a:spcPct val="0"/>
              </a:spcAft>
              <a:buFontTx/>
              <a:buNone/>
            </a:pPr>
            <a:r>
              <a:rPr lang="en-US" altLang="en-US" sz="1400">
                <a:solidFill>
                  <a:srgbClr val="000000"/>
                </a:solidFill>
                <a:latin typeface="Calibri" pitchFamily="34" charset="0"/>
                <a:cs typeface="Arial" pitchFamily="34" charset="0"/>
              </a:rPr>
              <a:t>Best wishes </a:t>
            </a:r>
          </a:p>
          <a:p>
            <a:pPr eaLnBrk="1" fontAlgn="base" hangingPunct="1">
              <a:spcBef>
                <a:spcPct val="0"/>
              </a:spcBef>
              <a:spcAft>
                <a:spcPct val="0"/>
              </a:spcAft>
              <a:buFontTx/>
              <a:buNone/>
            </a:pPr>
            <a:endParaRPr lang="en-US" altLang="en-US" sz="1400">
              <a:solidFill>
                <a:srgbClr val="000000"/>
              </a:solidFill>
              <a:latin typeface="Calibri" pitchFamily="34" charset="0"/>
              <a:cs typeface="Arial" pitchFamily="34" charset="0"/>
            </a:endParaRPr>
          </a:p>
          <a:p>
            <a:pPr eaLnBrk="1" fontAlgn="base" hangingPunct="1">
              <a:spcBef>
                <a:spcPct val="0"/>
              </a:spcBef>
              <a:spcAft>
                <a:spcPct val="0"/>
              </a:spcAft>
              <a:buFontTx/>
              <a:buNone/>
            </a:pPr>
            <a:r>
              <a:rPr lang="en-US" altLang="en-US" sz="1400">
                <a:solidFill>
                  <a:srgbClr val="000000"/>
                </a:solidFill>
                <a:latin typeface="Calibri" pitchFamily="34" charset="0"/>
                <a:cs typeface="Arial" pitchFamily="34" charset="0"/>
              </a:rPr>
              <a:t>Louise </a:t>
            </a:r>
          </a:p>
        </p:txBody>
      </p:sp>
      <p:sp>
        <p:nvSpPr>
          <p:cNvPr id="23555" name="Title 1"/>
          <p:cNvSpPr txBox="1">
            <a:spLocks/>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4400">
                <a:solidFill>
                  <a:srgbClr val="000000"/>
                </a:solidFill>
                <a:latin typeface="Calibri" pitchFamily="34" charset="0"/>
                <a:cs typeface="Arial" pitchFamily="34" charset="0"/>
              </a:rPr>
              <a:t>Non-isomorphism in lysozyme</a:t>
            </a:r>
          </a:p>
        </p:txBody>
      </p:sp>
      <p:sp>
        <p:nvSpPr>
          <p:cNvPr id="4" name="Oval 3"/>
          <p:cNvSpPr/>
          <p:nvPr/>
        </p:nvSpPr>
        <p:spPr>
          <a:xfrm>
            <a:off x="5740400" y="2309813"/>
            <a:ext cx="1412875" cy="258762"/>
          </a:xfrm>
          <a:custGeom>
            <a:avLst/>
            <a:gdLst>
              <a:gd name="connsiteX0" fmla="*/ 0 w 2286000"/>
              <a:gd name="connsiteY0" fmla="*/ 190500 h 381000"/>
              <a:gd name="connsiteX1" fmla="*/ 1143000 w 2286000"/>
              <a:gd name="connsiteY1" fmla="*/ 0 h 381000"/>
              <a:gd name="connsiteX2" fmla="*/ 2286000 w 2286000"/>
              <a:gd name="connsiteY2" fmla="*/ 190500 h 381000"/>
              <a:gd name="connsiteX3" fmla="*/ 1143000 w 2286000"/>
              <a:gd name="connsiteY3" fmla="*/ 381000 h 381000"/>
              <a:gd name="connsiteX4" fmla="*/ 0 w 2286000"/>
              <a:gd name="connsiteY4" fmla="*/ 190500 h 381000"/>
              <a:gd name="connsiteX0" fmla="*/ 0 w 2286000"/>
              <a:gd name="connsiteY0" fmla="*/ 110372 h 300872"/>
              <a:gd name="connsiteX1" fmla="*/ 1143000 w 2286000"/>
              <a:gd name="connsiteY1" fmla="*/ 0 h 300872"/>
              <a:gd name="connsiteX2" fmla="*/ 2286000 w 2286000"/>
              <a:gd name="connsiteY2" fmla="*/ 110372 h 300872"/>
              <a:gd name="connsiteX3" fmla="*/ 1143000 w 2286000"/>
              <a:gd name="connsiteY3" fmla="*/ 300872 h 300872"/>
              <a:gd name="connsiteX4" fmla="*/ 0 w 2286000"/>
              <a:gd name="connsiteY4" fmla="*/ 110372 h 300872"/>
              <a:gd name="connsiteX0" fmla="*/ 0 w 2286000"/>
              <a:gd name="connsiteY0" fmla="*/ 110372 h 244311"/>
              <a:gd name="connsiteX1" fmla="*/ 1143000 w 2286000"/>
              <a:gd name="connsiteY1" fmla="*/ 0 h 244311"/>
              <a:gd name="connsiteX2" fmla="*/ 2286000 w 2286000"/>
              <a:gd name="connsiteY2" fmla="*/ 110372 h 244311"/>
              <a:gd name="connsiteX3" fmla="*/ 1147713 w 2286000"/>
              <a:gd name="connsiteY3" fmla="*/ 244311 h 244311"/>
              <a:gd name="connsiteX4" fmla="*/ 0 w 2286000"/>
              <a:gd name="connsiteY4" fmla="*/ 110372 h 244311"/>
              <a:gd name="connsiteX0" fmla="*/ 2 w 1805235"/>
              <a:gd name="connsiteY0" fmla="*/ 40649 h 252185"/>
              <a:gd name="connsiteX1" fmla="*/ 662235 w 1805235"/>
              <a:gd name="connsiteY1" fmla="*/ 5691 h 252185"/>
              <a:gd name="connsiteX2" fmla="*/ 1805235 w 1805235"/>
              <a:gd name="connsiteY2" fmla="*/ 116063 h 252185"/>
              <a:gd name="connsiteX3" fmla="*/ 666948 w 1805235"/>
              <a:gd name="connsiteY3" fmla="*/ 250002 h 252185"/>
              <a:gd name="connsiteX4" fmla="*/ 2 w 1805235"/>
              <a:gd name="connsiteY4" fmla="*/ 40649 h 252185"/>
              <a:gd name="connsiteX0" fmla="*/ 51251 w 1856484"/>
              <a:gd name="connsiteY0" fmla="*/ 39324 h 252000"/>
              <a:gd name="connsiteX1" fmla="*/ 713484 w 1856484"/>
              <a:gd name="connsiteY1" fmla="*/ 4366 h 252000"/>
              <a:gd name="connsiteX2" fmla="*/ 1856484 w 1856484"/>
              <a:gd name="connsiteY2" fmla="*/ 114738 h 252000"/>
              <a:gd name="connsiteX3" fmla="*/ 718197 w 1856484"/>
              <a:gd name="connsiteY3" fmla="*/ 248677 h 252000"/>
              <a:gd name="connsiteX4" fmla="*/ 119595 w 1856484"/>
              <a:gd name="connsiteY4" fmla="*/ 196760 h 252000"/>
              <a:gd name="connsiteX5" fmla="*/ 51251 w 1856484"/>
              <a:gd name="connsiteY5" fmla="*/ 39324 h 252000"/>
              <a:gd name="connsiteX0" fmla="*/ 96467 w 1802719"/>
              <a:gd name="connsiteY0" fmla="*/ 19967 h 265637"/>
              <a:gd name="connsiteX1" fmla="*/ 659719 w 1802719"/>
              <a:gd name="connsiteY1" fmla="*/ 18003 h 265637"/>
              <a:gd name="connsiteX2" fmla="*/ 1802719 w 1802719"/>
              <a:gd name="connsiteY2" fmla="*/ 128375 h 265637"/>
              <a:gd name="connsiteX3" fmla="*/ 664432 w 1802719"/>
              <a:gd name="connsiteY3" fmla="*/ 262314 h 265637"/>
              <a:gd name="connsiteX4" fmla="*/ 65830 w 1802719"/>
              <a:gd name="connsiteY4" fmla="*/ 210397 h 265637"/>
              <a:gd name="connsiteX5" fmla="*/ 96467 w 1802719"/>
              <a:gd name="connsiteY5" fmla="*/ 19967 h 265637"/>
              <a:gd name="connsiteX0" fmla="*/ 96467 w 1359660"/>
              <a:gd name="connsiteY0" fmla="*/ 17260 h 266126"/>
              <a:gd name="connsiteX1" fmla="*/ 659719 w 1359660"/>
              <a:gd name="connsiteY1" fmla="*/ 15296 h 266126"/>
              <a:gd name="connsiteX2" fmla="*/ 1359660 w 1359660"/>
              <a:gd name="connsiteY2" fmla="*/ 73821 h 266126"/>
              <a:gd name="connsiteX3" fmla="*/ 664432 w 1359660"/>
              <a:gd name="connsiteY3" fmla="*/ 259607 h 266126"/>
              <a:gd name="connsiteX4" fmla="*/ 65830 w 1359660"/>
              <a:gd name="connsiteY4" fmla="*/ 207690 h 266126"/>
              <a:gd name="connsiteX5" fmla="*/ 96467 w 1359660"/>
              <a:gd name="connsiteY5" fmla="*/ 17260 h 266126"/>
              <a:gd name="connsiteX0" fmla="*/ 96467 w 1412887"/>
              <a:gd name="connsiteY0" fmla="*/ 17260 h 259632"/>
              <a:gd name="connsiteX1" fmla="*/ 659719 w 1412887"/>
              <a:gd name="connsiteY1" fmla="*/ 15296 h 259632"/>
              <a:gd name="connsiteX2" fmla="*/ 1359660 w 1412887"/>
              <a:gd name="connsiteY2" fmla="*/ 73821 h 259632"/>
              <a:gd name="connsiteX3" fmla="*/ 1296028 w 1412887"/>
              <a:gd name="connsiteY3" fmla="*/ 212402 h 259632"/>
              <a:gd name="connsiteX4" fmla="*/ 664432 w 1412887"/>
              <a:gd name="connsiteY4" fmla="*/ 259607 h 259632"/>
              <a:gd name="connsiteX5" fmla="*/ 65830 w 1412887"/>
              <a:gd name="connsiteY5" fmla="*/ 207690 h 259632"/>
              <a:gd name="connsiteX6" fmla="*/ 96467 w 1412887"/>
              <a:gd name="connsiteY6" fmla="*/ 17260 h 25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2887" h="259632">
                <a:moveTo>
                  <a:pt x="96467" y="17260"/>
                </a:moveTo>
                <a:cubicBezTo>
                  <a:pt x="195449" y="-14806"/>
                  <a:pt x="449187" y="5869"/>
                  <a:pt x="659719" y="15296"/>
                </a:cubicBezTo>
                <a:cubicBezTo>
                  <a:pt x="870251" y="24723"/>
                  <a:pt x="1262250" y="51182"/>
                  <a:pt x="1359660" y="73821"/>
                </a:cubicBezTo>
                <a:cubicBezTo>
                  <a:pt x="1457070" y="96460"/>
                  <a:pt x="1411899" y="181438"/>
                  <a:pt x="1296028" y="212402"/>
                </a:cubicBezTo>
                <a:cubicBezTo>
                  <a:pt x="1180157" y="243366"/>
                  <a:pt x="869465" y="260392"/>
                  <a:pt x="664432" y="259607"/>
                </a:cubicBezTo>
                <a:cubicBezTo>
                  <a:pt x="459399" y="258822"/>
                  <a:pt x="176988" y="242582"/>
                  <a:pt x="65830" y="207690"/>
                </a:cubicBezTo>
                <a:cubicBezTo>
                  <a:pt x="-45328" y="172798"/>
                  <a:pt x="-2515" y="49326"/>
                  <a:pt x="96467" y="1726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Oval 4"/>
          <p:cNvSpPr/>
          <p:nvPr/>
        </p:nvSpPr>
        <p:spPr>
          <a:xfrm>
            <a:off x="5070475" y="1385888"/>
            <a:ext cx="623888"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p:nvSpPr>
        <p:spPr>
          <a:xfrm>
            <a:off x="1952625" y="2514600"/>
            <a:ext cx="4854575" cy="249238"/>
          </a:xfrm>
          <a:custGeom>
            <a:avLst/>
            <a:gdLst>
              <a:gd name="connsiteX0" fmla="*/ 0 w 5063837"/>
              <a:gd name="connsiteY0" fmla="*/ 190500 h 381000"/>
              <a:gd name="connsiteX1" fmla="*/ 2531919 w 5063837"/>
              <a:gd name="connsiteY1" fmla="*/ 0 h 381000"/>
              <a:gd name="connsiteX2" fmla="*/ 5063838 w 5063837"/>
              <a:gd name="connsiteY2" fmla="*/ 190500 h 381000"/>
              <a:gd name="connsiteX3" fmla="*/ 2531919 w 5063837"/>
              <a:gd name="connsiteY3" fmla="*/ 381000 h 381000"/>
              <a:gd name="connsiteX4" fmla="*/ 0 w 5063837"/>
              <a:gd name="connsiteY4" fmla="*/ 190500 h 381000"/>
              <a:gd name="connsiteX0" fmla="*/ 0 w 5095961"/>
              <a:gd name="connsiteY0" fmla="*/ 192522 h 383022"/>
              <a:gd name="connsiteX1" fmla="*/ 2531919 w 5095961"/>
              <a:gd name="connsiteY1" fmla="*/ 2022 h 383022"/>
              <a:gd name="connsiteX2" fmla="*/ 3872204 w 5095961"/>
              <a:gd name="connsiteY2" fmla="*/ 98183 h 383022"/>
              <a:gd name="connsiteX3" fmla="*/ 5063838 w 5095961"/>
              <a:gd name="connsiteY3" fmla="*/ 192522 h 383022"/>
              <a:gd name="connsiteX4" fmla="*/ 2531919 w 5095961"/>
              <a:gd name="connsiteY4" fmla="*/ 383022 h 383022"/>
              <a:gd name="connsiteX5" fmla="*/ 0 w 5095961"/>
              <a:gd name="connsiteY5" fmla="*/ 192522 h 383022"/>
              <a:gd name="connsiteX0" fmla="*/ 0 w 5183436"/>
              <a:gd name="connsiteY0" fmla="*/ 192522 h 387350"/>
              <a:gd name="connsiteX1" fmla="*/ 2531919 w 5183436"/>
              <a:gd name="connsiteY1" fmla="*/ 2022 h 387350"/>
              <a:gd name="connsiteX2" fmla="*/ 3872204 w 5183436"/>
              <a:gd name="connsiteY2" fmla="*/ 98183 h 387350"/>
              <a:gd name="connsiteX3" fmla="*/ 5063838 w 5183436"/>
              <a:gd name="connsiteY3" fmla="*/ 192522 h 387350"/>
              <a:gd name="connsiteX4" fmla="*/ 4876159 w 5183436"/>
              <a:gd name="connsiteY4" fmla="*/ 314999 h 387350"/>
              <a:gd name="connsiteX5" fmla="*/ 2531919 w 5183436"/>
              <a:gd name="connsiteY5" fmla="*/ 383022 h 387350"/>
              <a:gd name="connsiteX6" fmla="*/ 0 w 5183436"/>
              <a:gd name="connsiteY6" fmla="*/ 192522 h 387350"/>
              <a:gd name="connsiteX0" fmla="*/ 0 w 5077356"/>
              <a:gd name="connsiteY0" fmla="*/ 192522 h 387350"/>
              <a:gd name="connsiteX1" fmla="*/ 2531919 w 5077356"/>
              <a:gd name="connsiteY1" fmla="*/ 2022 h 387350"/>
              <a:gd name="connsiteX2" fmla="*/ 3872204 w 5077356"/>
              <a:gd name="connsiteY2" fmla="*/ 98183 h 387350"/>
              <a:gd name="connsiteX3" fmla="*/ 4804601 w 5077356"/>
              <a:gd name="connsiteY3" fmla="*/ 131247 h 387350"/>
              <a:gd name="connsiteX4" fmla="*/ 4876159 w 5077356"/>
              <a:gd name="connsiteY4" fmla="*/ 314999 h 387350"/>
              <a:gd name="connsiteX5" fmla="*/ 2531919 w 5077356"/>
              <a:gd name="connsiteY5" fmla="*/ 383022 h 387350"/>
              <a:gd name="connsiteX6" fmla="*/ 0 w 5077356"/>
              <a:gd name="connsiteY6" fmla="*/ 192522 h 387350"/>
              <a:gd name="connsiteX0" fmla="*/ 0 w 5096161"/>
              <a:gd name="connsiteY0" fmla="*/ 192522 h 386714"/>
              <a:gd name="connsiteX1" fmla="*/ 2531919 w 5096161"/>
              <a:gd name="connsiteY1" fmla="*/ 2022 h 386714"/>
              <a:gd name="connsiteX2" fmla="*/ 3872204 w 5096161"/>
              <a:gd name="connsiteY2" fmla="*/ 98183 h 386714"/>
              <a:gd name="connsiteX3" fmla="*/ 4804601 w 5096161"/>
              <a:gd name="connsiteY3" fmla="*/ 131247 h 386714"/>
              <a:gd name="connsiteX4" fmla="*/ 4970426 w 5096161"/>
              <a:gd name="connsiteY4" fmla="*/ 239585 h 386714"/>
              <a:gd name="connsiteX5" fmla="*/ 4876159 w 5096161"/>
              <a:gd name="connsiteY5" fmla="*/ 314999 h 386714"/>
              <a:gd name="connsiteX6" fmla="*/ 2531919 w 5096161"/>
              <a:gd name="connsiteY6" fmla="*/ 383022 h 386714"/>
              <a:gd name="connsiteX7" fmla="*/ 0 w 5096161"/>
              <a:gd name="connsiteY7" fmla="*/ 192522 h 386714"/>
              <a:gd name="connsiteX0" fmla="*/ 0 w 4971660"/>
              <a:gd name="connsiteY0" fmla="*/ 192522 h 387667"/>
              <a:gd name="connsiteX1" fmla="*/ 2531919 w 4971660"/>
              <a:gd name="connsiteY1" fmla="*/ 2022 h 387667"/>
              <a:gd name="connsiteX2" fmla="*/ 3872204 w 4971660"/>
              <a:gd name="connsiteY2" fmla="*/ 98183 h 387667"/>
              <a:gd name="connsiteX3" fmla="*/ 4804601 w 4971660"/>
              <a:gd name="connsiteY3" fmla="*/ 131247 h 387667"/>
              <a:gd name="connsiteX4" fmla="*/ 4970426 w 4971660"/>
              <a:gd name="connsiteY4" fmla="*/ 239585 h 387667"/>
              <a:gd name="connsiteX5" fmla="*/ 4489660 w 4971660"/>
              <a:gd name="connsiteY5" fmla="*/ 324426 h 387667"/>
              <a:gd name="connsiteX6" fmla="*/ 2531919 w 4971660"/>
              <a:gd name="connsiteY6" fmla="*/ 383022 h 387667"/>
              <a:gd name="connsiteX7" fmla="*/ 0 w 4971660"/>
              <a:gd name="connsiteY7" fmla="*/ 192522 h 387667"/>
              <a:gd name="connsiteX0" fmla="*/ 0 w 4971660"/>
              <a:gd name="connsiteY0" fmla="*/ 192522 h 336166"/>
              <a:gd name="connsiteX1" fmla="*/ 2531919 w 4971660"/>
              <a:gd name="connsiteY1" fmla="*/ 2022 h 336166"/>
              <a:gd name="connsiteX2" fmla="*/ 3872204 w 4971660"/>
              <a:gd name="connsiteY2" fmla="*/ 98183 h 336166"/>
              <a:gd name="connsiteX3" fmla="*/ 4804601 w 4971660"/>
              <a:gd name="connsiteY3" fmla="*/ 131247 h 336166"/>
              <a:gd name="connsiteX4" fmla="*/ 4970426 w 4971660"/>
              <a:gd name="connsiteY4" fmla="*/ 239585 h 336166"/>
              <a:gd name="connsiteX5" fmla="*/ 4489660 w 4971660"/>
              <a:gd name="connsiteY5" fmla="*/ 324426 h 336166"/>
              <a:gd name="connsiteX6" fmla="*/ 2531919 w 4971660"/>
              <a:gd name="connsiteY6" fmla="*/ 317034 h 336166"/>
              <a:gd name="connsiteX7" fmla="*/ 0 w 4971660"/>
              <a:gd name="connsiteY7" fmla="*/ 192522 h 336166"/>
              <a:gd name="connsiteX0" fmla="*/ 114129 w 5085789"/>
              <a:gd name="connsiteY0" fmla="*/ 192522 h 331297"/>
              <a:gd name="connsiteX1" fmla="*/ 2646048 w 5085789"/>
              <a:gd name="connsiteY1" fmla="*/ 2022 h 331297"/>
              <a:gd name="connsiteX2" fmla="*/ 3986333 w 5085789"/>
              <a:gd name="connsiteY2" fmla="*/ 98183 h 331297"/>
              <a:gd name="connsiteX3" fmla="*/ 4918730 w 5085789"/>
              <a:gd name="connsiteY3" fmla="*/ 131247 h 331297"/>
              <a:gd name="connsiteX4" fmla="*/ 5084555 w 5085789"/>
              <a:gd name="connsiteY4" fmla="*/ 239585 h 331297"/>
              <a:gd name="connsiteX5" fmla="*/ 4603789 w 5085789"/>
              <a:gd name="connsiteY5" fmla="*/ 324426 h 331297"/>
              <a:gd name="connsiteX6" fmla="*/ 2646048 w 5085789"/>
              <a:gd name="connsiteY6" fmla="*/ 317034 h 331297"/>
              <a:gd name="connsiteX7" fmla="*/ 658670 w 5085789"/>
              <a:gd name="connsiteY7" fmla="*/ 314999 h 331297"/>
              <a:gd name="connsiteX8" fmla="*/ 114129 w 5085789"/>
              <a:gd name="connsiteY8" fmla="*/ 192522 h 331297"/>
              <a:gd name="connsiteX0" fmla="*/ 164741 w 4886591"/>
              <a:gd name="connsiteY0" fmla="*/ 91531 h 329287"/>
              <a:gd name="connsiteX1" fmla="*/ 2446850 w 4886591"/>
              <a:gd name="connsiteY1" fmla="*/ 12 h 329287"/>
              <a:gd name="connsiteX2" fmla="*/ 3787135 w 4886591"/>
              <a:gd name="connsiteY2" fmla="*/ 96173 h 329287"/>
              <a:gd name="connsiteX3" fmla="*/ 4719532 w 4886591"/>
              <a:gd name="connsiteY3" fmla="*/ 129237 h 329287"/>
              <a:gd name="connsiteX4" fmla="*/ 4885357 w 4886591"/>
              <a:gd name="connsiteY4" fmla="*/ 237575 h 329287"/>
              <a:gd name="connsiteX5" fmla="*/ 4404591 w 4886591"/>
              <a:gd name="connsiteY5" fmla="*/ 322416 h 329287"/>
              <a:gd name="connsiteX6" fmla="*/ 2446850 w 4886591"/>
              <a:gd name="connsiteY6" fmla="*/ 315024 h 329287"/>
              <a:gd name="connsiteX7" fmla="*/ 459472 w 4886591"/>
              <a:gd name="connsiteY7" fmla="*/ 312989 h 329287"/>
              <a:gd name="connsiteX8" fmla="*/ 164741 w 4886591"/>
              <a:gd name="connsiteY8" fmla="*/ 91531 h 329287"/>
              <a:gd name="connsiteX0" fmla="*/ 207380 w 4929230"/>
              <a:gd name="connsiteY0" fmla="*/ 91530 h 329286"/>
              <a:gd name="connsiteX1" fmla="*/ 2489489 w 4929230"/>
              <a:gd name="connsiteY1" fmla="*/ 11 h 329286"/>
              <a:gd name="connsiteX2" fmla="*/ 3829774 w 4929230"/>
              <a:gd name="connsiteY2" fmla="*/ 96172 h 329286"/>
              <a:gd name="connsiteX3" fmla="*/ 4762171 w 4929230"/>
              <a:gd name="connsiteY3" fmla="*/ 129236 h 329286"/>
              <a:gd name="connsiteX4" fmla="*/ 4927996 w 4929230"/>
              <a:gd name="connsiteY4" fmla="*/ 237574 h 329286"/>
              <a:gd name="connsiteX5" fmla="*/ 4447230 w 4929230"/>
              <a:gd name="connsiteY5" fmla="*/ 322415 h 329286"/>
              <a:gd name="connsiteX6" fmla="*/ 2489489 w 4929230"/>
              <a:gd name="connsiteY6" fmla="*/ 315023 h 329286"/>
              <a:gd name="connsiteX7" fmla="*/ 502111 w 4929230"/>
              <a:gd name="connsiteY7" fmla="*/ 312988 h 329286"/>
              <a:gd name="connsiteX8" fmla="*/ 139180 w 4929230"/>
              <a:gd name="connsiteY8" fmla="*/ 294136 h 329286"/>
              <a:gd name="connsiteX9" fmla="*/ 207380 w 4929230"/>
              <a:gd name="connsiteY9" fmla="*/ 91530 h 329286"/>
              <a:gd name="connsiteX0" fmla="*/ 214107 w 4935957"/>
              <a:gd name="connsiteY0" fmla="*/ 91526 h 329282"/>
              <a:gd name="connsiteX1" fmla="*/ 2496216 w 4935957"/>
              <a:gd name="connsiteY1" fmla="*/ 7 h 329282"/>
              <a:gd name="connsiteX2" fmla="*/ 3836501 w 4935957"/>
              <a:gd name="connsiteY2" fmla="*/ 96168 h 329282"/>
              <a:gd name="connsiteX3" fmla="*/ 4768898 w 4935957"/>
              <a:gd name="connsiteY3" fmla="*/ 129232 h 329282"/>
              <a:gd name="connsiteX4" fmla="*/ 4934723 w 4935957"/>
              <a:gd name="connsiteY4" fmla="*/ 237570 h 329282"/>
              <a:gd name="connsiteX5" fmla="*/ 4453957 w 4935957"/>
              <a:gd name="connsiteY5" fmla="*/ 322411 h 329282"/>
              <a:gd name="connsiteX6" fmla="*/ 2496216 w 4935957"/>
              <a:gd name="connsiteY6" fmla="*/ 315019 h 329282"/>
              <a:gd name="connsiteX7" fmla="*/ 508838 w 4935957"/>
              <a:gd name="connsiteY7" fmla="*/ 312984 h 329282"/>
              <a:gd name="connsiteX8" fmla="*/ 145907 w 4935957"/>
              <a:gd name="connsiteY8" fmla="*/ 294132 h 329282"/>
              <a:gd name="connsiteX9" fmla="*/ 89346 w 4935957"/>
              <a:gd name="connsiteY9" fmla="*/ 157442 h 329282"/>
              <a:gd name="connsiteX10" fmla="*/ 214107 w 4935957"/>
              <a:gd name="connsiteY10" fmla="*/ 91526 h 329282"/>
              <a:gd name="connsiteX0" fmla="*/ 449208 w 4855260"/>
              <a:gd name="connsiteY0" fmla="*/ 82160 h 329343"/>
              <a:gd name="connsiteX1" fmla="*/ 2415519 w 4855260"/>
              <a:gd name="connsiteY1" fmla="*/ 68 h 329343"/>
              <a:gd name="connsiteX2" fmla="*/ 3755804 w 4855260"/>
              <a:gd name="connsiteY2" fmla="*/ 96229 h 329343"/>
              <a:gd name="connsiteX3" fmla="*/ 4688201 w 4855260"/>
              <a:gd name="connsiteY3" fmla="*/ 129293 h 329343"/>
              <a:gd name="connsiteX4" fmla="*/ 4854026 w 4855260"/>
              <a:gd name="connsiteY4" fmla="*/ 237631 h 329343"/>
              <a:gd name="connsiteX5" fmla="*/ 4373260 w 4855260"/>
              <a:gd name="connsiteY5" fmla="*/ 322472 h 329343"/>
              <a:gd name="connsiteX6" fmla="*/ 2415519 w 4855260"/>
              <a:gd name="connsiteY6" fmla="*/ 315080 h 329343"/>
              <a:gd name="connsiteX7" fmla="*/ 428141 w 4855260"/>
              <a:gd name="connsiteY7" fmla="*/ 313045 h 329343"/>
              <a:gd name="connsiteX8" fmla="*/ 65210 w 4855260"/>
              <a:gd name="connsiteY8" fmla="*/ 294193 h 329343"/>
              <a:gd name="connsiteX9" fmla="*/ 8649 w 4855260"/>
              <a:gd name="connsiteY9" fmla="*/ 157503 h 329343"/>
              <a:gd name="connsiteX10" fmla="*/ 449208 w 4855260"/>
              <a:gd name="connsiteY10" fmla="*/ 82160 h 329343"/>
              <a:gd name="connsiteX0" fmla="*/ 449208 w 4855260"/>
              <a:gd name="connsiteY0" fmla="*/ 82098 h 329281"/>
              <a:gd name="connsiteX1" fmla="*/ 1837449 w 4855260"/>
              <a:gd name="connsiteY1" fmla="*/ 91455 h 329281"/>
              <a:gd name="connsiteX2" fmla="*/ 2415519 w 4855260"/>
              <a:gd name="connsiteY2" fmla="*/ 6 h 329281"/>
              <a:gd name="connsiteX3" fmla="*/ 3755804 w 4855260"/>
              <a:gd name="connsiteY3" fmla="*/ 96167 h 329281"/>
              <a:gd name="connsiteX4" fmla="*/ 4688201 w 4855260"/>
              <a:gd name="connsiteY4" fmla="*/ 129231 h 329281"/>
              <a:gd name="connsiteX5" fmla="*/ 4854026 w 4855260"/>
              <a:gd name="connsiteY5" fmla="*/ 237569 h 329281"/>
              <a:gd name="connsiteX6" fmla="*/ 4373260 w 4855260"/>
              <a:gd name="connsiteY6" fmla="*/ 322410 h 329281"/>
              <a:gd name="connsiteX7" fmla="*/ 2415519 w 4855260"/>
              <a:gd name="connsiteY7" fmla="*/ 315018 h 329281"/>
              <a:gd name="connsiteX8" fmla="*/ 428141 w 4855260"/>
              <a:gd name="connsiteY8" fmla="*/ 312983 h 329281"/>
              <a:gd name="connsiteX9" fmla="*/ 65210 w 4855260"/>
              <a:gd name="connsiteY9" fmla="*/ 294131 h 329281"/>
              <a:gd name="connsiteX10" fmla="*/ 8649 w 4855260"/>
              <a:gd name="connsiteY10" fmla="*/ 157441 h 329281"/>
              <a:gd name="connsiteX11" fmla="*/ 449208 w 4855260"/>
              <a:gd name="connsiteY11" fmla="*/ 82098 h 329281"/>
              <a:gd name="connsiteX0" fmla="*/ 449208 w 4855260"/>
              <a:gd name="connsiteY0" fmla="*/ 2227 h 249410"/>
              <a:gd name="connsiteX1" fmla="*/ 1837449 w 4855260"/>
              <a:gd name="connsiteY1" fmla="*/ 11584 h 249410"/>
              <a:gd name="connsiteX2" fmla="*/ 2429659 w 4855260"/>
              <a:gd name="connsiteY2" fmla="*/ 9690 h 249410"/>
              <a:gd name="connsiteX3" fmla="*/ 3755804 w 4855260"/>
              <a:gd name="connsiteY3" fmla="*/ 16296 h 249410"/>
              <a:gd name="connsiteX4" fmla="*/ 4688201 w 4855260"/>
              <a:gd name="connsiteY4" fmla="*/ 49360 h 249410"/>
              <a:gd name="connsiteX5" fmla="*/ 4854026 w 4855260"/>
              <a:gd name="connsiteY5" fmla="*/ 157698 h 249410"/>
              <a:gd name="connsiteX6" fmla="*/ 4373260 w 4855260"/>
              <a:gd name="connsiteY6" fmla="*/ 242539 h 249410"/>
              <a:gd name="connsiteX7" fmla="*/ 2415519 w 4855260"/>
              <a:gd name="connsiteY7" fmla="*/ 235147 h 249410"/>
              <a:gd name="connsiteX8" fmla="*/ 428141 w 4855260"/>
              <a:gd name="connsiteY8" fmla="*/ 233112 h 249410"/>
              <a:gd name="connsiteX9" fmla="*/ 65210 w 4855260"/>
              <a:gd name="connsiteY9" fmla="*/ 214260 h 249410"/>
              <a:gd name="connsiteX10" fmla="*/ 8649 w 4855260"/>
              <a:gd name="connsiteY10" fmla="*/ 77570 h 249410"/>
              <a:gd name="connsiteX11" fmla="*/ 449208 w 4855260"/>
              <a:gd name="connsiteY11" fmla="*/ 2227 h 24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55260" h="249410">
                <a:moveTo>
                  <a:pt x="449208" y="2227"/>
                </a:moveTo>
                <a:cubicBezTo>
                  <a:pt x="754008" y="-8771"/>
                  <a:pt x="1509731" y="25266"/>
                  <a:pt x="1837449" y="11584"/>
                </a:cubicBezTo>
                <a:cubicBezTo>
                  <a:pt x="2165167" y="-2098"/>
                  <a:pt x="2109933" y="8905"/>
                  <a:pt x="2429659" y="9690"/>
                </a:cubicBezTo>
                <a:cubicBezTo>
                  <a:pt x="2749385" y="10475"/>
                  <a:pt x="3333817" y="-15454"/>
                  <a:pt x="3755804" y="16296"/>
                </a:cubicBezTo>
                <a:cubicBezTo>
                  <a:pt x="4177791" y="48046"/>
                  <a:pt x="4487096" y="20294"/>
                  <a:pt x="4688201" y="49360"/>
                </a:cubicBezTo>
                <a:cubicBezTo>
                  <a:pt x="4889306" y="78426"/>
                  <a:pt x="4842100" y="127073"/>
                  <a:pt x="4854026" y="157698"/>
                </a:cubicBezTo>
                <a:cubicBezTo>
                  <a:pt x="4865952" y="188323"/>
                  <a:pt x="4797746" y="224132"/>
                  <a:pt x="4373260" y="242539"/>
                </a:cubicBezTo>
                <a:cubicBezTo>
                  <a:pt x="3948774" y="260946"/>
                  <a:pt x="3073039" y="236718"/>
                  <a:pt x="2415519" y="235147"/>
                </a:cubicBezTo>
                <a:lnTo>
                  <a:pt x="428141" y="233112"/>
                </a:lnTo>
                <a:cubicBezTo>
                  <a:pt x="30138" y="219419"/>
                  <a:pt x="114332" y="251170"/>
                  <a:pt x="65210" y="214260"/>
                </a:cubicBezTo>
                <a:cubicBezTo>
                  <a:pt x="-16489" y="187551"/>
                  <a:pt x="-2718" y="111338"/>
                  <a:pt x="8649" y="77570"/>
                </a:cubicBezTo>
                <a:cubicBezTo>
                  <a:pt x="20016" y="43802"/>
                  <a:pt x="144408" y="13225"/>
                  <a:pt x="449208" y="2227"/>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654771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272391"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579" name="Text Box 4"/>
          <p:cNvSpPr txBox="1">
            <a:spLocks noChangeArrowheads="1"/>
          </p:cNvSpPr>
          <p:nvPr/>
        </p:nvSpPr>
        <p:spPr bwMode="auto">
          <a:xfrm>
            <a:off x="3519488" y="6057900"/>
            <a:ext cx="28479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2800" b="1">
                <a:solidFill>
                  <a:srgbClr val="000000"/>
                </a:solidFill>
                <a:cs typeface="Arial" pitchFamily="34" charset="0"/>
              </a:rPr>
              <a:t>Johnson’s ratio</a:t>
            </a:r>
          </a:p>
        </p:txBody>
      </p:sp>
      <p:sp>
        <p:nvSpPr>
          <p:cNvPr id="24580" name="Text Box 5"/>
          <p:cNvSpPr txBox="1">
            <a:spLocks noChangeArrowheads="1"/>
          </p:cNvSpPr>
          <p:nvPr/>
        </p:nvSpPr>
        <p:spPr bwMode="auto">
          <a:xfrm rot="-5400000">
            <a:off x="-1372393" y="3056731"/>
            <a:ext cx="354330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2800" b="1">
                <a:solidFill>
                  <a:srgbClr val="000000"/>
                </a:solidFill>
                <a:cs typeface="Arial" pitchFamily="34" charset="0"/>
              </a:rPr>
              <a:t>Structure factor (e</a:t>
            </a:r>
            <a:r>
              <a:rPr lang="en-US" altLang="en-US" sz="2800" b="1" baseline="30000">
                <a:solidFill>
                  <a:srgbClr val="000000"/>
                </a:solidFill>
                <a:cs typeface="Arial" pitchFamily="34" charset="0"/>
              </a:rPr>
              <a:t>-</a:t>
            </a:r>
            <a:r>
              <a:rPr lang="en-US" altLang="en-US" sz="2800" b="1">
                <a:solidFill>
                  <a:srgbClr val="000000"/>
                </a:solidFill>
                <a:cs typeface="Arial" pitchFamily="34" charset="0"/>
              </a:rPr>
              <a:t>)</a:t>
            </a:r>
          </a:p>
        </p:txBody>
      </p:sp>
      <p:sp>
        <p:nvSpPr>
          <p:cNvPr id="24581" name="Title 1"/>
          <p:cNvSpPr txBox="1">
            <a:spLocks/>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4400">
                <a:solidFill>
                  <a:srgbClr val="000000"/>
                </a:solidFill>
                <a:latin typeface="Calibri" pitchFamily="34" charset="0"/>
                <a:cs typeface="Arial" pitchFamily="34" charset="0"/>
              </a:rPr>
              <a:t>Non-isomorphism in lysozyme</a:t>
            </a:r>
          </a:p>
        </p:txBody>
      </p:sp>
    </p:spTree>
    <p:extLst>
      <p:ext uri="{BB962C8B-B14F-4D97-AF65-F5344CB8AC3E}">
        <p14:creationId xmlns:p14="http://schemas.microsoft.com/office/powerpoint/2010/main" val="3851564995"/>
      </p:ext>
    </p:extLst>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273415"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603" name="Text Box 4"/>
          <p:cNvSpPr txBox="1">
            <a:spLocks noChangeArrowheads="1"/>
          </p:cNvSpPr>
          <p:nvPr/>
        </p:nvSpPr>
        <p:spPr bwMode="auto">
          <a:xfrm>
            <a:off x="3519488" y="6057900"/>
            <a:ext cx="28479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2800" b="1">
                <a:solidFill>
                  <a:srgbClr val="000000"/>
                </a:solidFill>
                <a:cs typeface="Arial" pitchFamily="34" charset="0"/>
              </a:rPr>
              <a:t>Johnson’s ratio</a:t>
            </a:r>
          </a:p>
        </p:txBody>
      </p:sp>
      <p:sp>
        <p:nvSpPr>
          <p:cNvPr id="25604" name="Text Box 5"/>
          <p:cNvSpPr txBox="1">
            <a:spLocks noChangeArrowheads="1"/>
          </p:cNvSpPr>
          <p:nvPr/>
        </p:nvSpPr>
        <p:spPr bwMode="auto">
          <a:xfrm rot="-5400000">
            <a:off x="-1372393" y="3056731"/>
            <a:ext cx="354330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2800" b="1">
                <a:solidFill>
                  <a:srgbClr val="000000"/>
                </a:solidFill>
                <a:cs typeface="Arial" pitchFamily="34" charset="0"/>
              </a:rPr>
              <a:t>Structure factor (e</a:t>
            </a:r>
            <a:r>
              <a:rPr lang="en-US" altLang="en-US" sz="2800" b="1" baseline="30000">
                <a:solidFill>
                  <a:srgbClr val="000000"/>
                </a:solidFill>
                <a:cs typeface="Arial" pitchFamily="34" charset="0"/>
              </a:rPr>
              <a:t>-</a:t>
            </a:r>
            <a:r>
              <a:rPr lang="en-US" altLang="en-US" sz="2800" b="1">
                <a:solidFill>
                  <a:srgbClr val="000000"/>
                </a:solidFill>
                <a:cs typeface="Arial" pitchFamily="34" charset="0"/>
              </a:rPr>
              <a:t>)</a:t>
            </a:r>
          </a:p>
        </p:txBody>
      </p:sp>
      <p:sp>
        <p:nvSpPr>
          <p:cNvPr id="25605" name="Title 1"/>
          <p:cNvSpPr txBox="1">
            <a:spLocks/>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4400">
                <a:solidFill>
                  <a:srgbClr val="000000"/>
                </a:solidFill>
                <a:latin typeface="Calibri" pitchFamily="34" charset="0"/>
                <a:cs typeface="Arial" pitchFamily="34" charset="0"/>
              </a:rPr>
              <a:t>Non-isomorphism in lysozyme</a:t>
            </a:r>
          </a:p>
        </p:txBody>
      </p:sp>
      <p:sp>
        <p:nvSpPr>
          <p:cNvPr id="2" name="Oval 1"/>
          <p:cNvSpPr/>
          <p:nvPr/>
        </p:nvSpPr>
        <p:spPr>
          <a:xfrm>
            <a:off x="1981200" y="1981200"/>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Oval 7"/>
          <p:cNvSpPr/>
          <p:nvPr/>
        </p:nvSpPr>
        <p:spPr>
          <a:xfrm>
            <a:off x="7010400" y="1546225"/>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8276195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73038"/>
            <a:ext cx="9144000" cy="668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111750" y="735013"/>
            <a:ext cx="1274763"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4346437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8" name="Oval 2"/>
          <p:cNvSpPr>
            <a:spLocks noChangeArrowheads="1"/>
          </p:cNvSpPr>
          <p:nvPr/>
        </p:nvSpPr>
        <p:spPr bwMode="auto">
          <a:xfrm>
            <a:off x="1430338" y="2851150"/>
            <a:ext cx="536575" cy="3017838"/>
          </a:xfrm>
          <a:prstGeom prst="ellipse">
            <a:avLst/>
          </a:prstGeom>
          <a:noFill/>
          <a:ln w="9525">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499" name="Rectangle 3"/>
          <p:cNvSpPr>
            <a:spLocks noChangeArrowheads="1"/>
          </p:cNvSpPr>
          <p:nvPr/>
        </p:nvSpPr>
        <p:spPr bwMode="auto">
          <a:xfrm>
            <a:off x="1854200" y="3352800"/>
            <a:ext cx="477838" cy="20145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00" name="Rectangle 4"/>
          <p:cNvSpPr>
            <a:spLocks noChangeArrowheads="1"/>
          </p:cNvSpPr>
          <p:nvPr/>
        </p:nvSpPr>
        <p:spPr bwMode="auto">
          <a:xfrm rot="2859187">
            <a:off x="3058319" y="4944269"/>
            <a:ext cx="1311275" cy="290513"/>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01" name="Rectangle 5"/>
          <p:cNvSpPr>
            <a:spLocks noChangeArrowheads="1"/>
          </p:cNvSpPr>
          <p:nvPr/>
        </p:nvSpPr>
        <p:spPr bwMode="auto">
          <a:xfrm rot="-3185706">
            <a:off x="3958432" y="3417094"/>
            <a:ext cx="1014412" cy="32385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02" name="Rectangle 6"/>
          <p:cNvSpPr>
            <a:spLocks noChangeArrowheads="1"/>
          </p:cNvSpPr>
          <p:nvPr/>
        </p:nvSpPr>
        <p:spPr bwMode="auto">
          <a:xfrm rot="-3185706">
            <a:off x="3066257" y="3350419"/>
            <a:ext cx="1014412" cy="32385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03" name="Rectangle 7"/>
          <p:cNvSpPr>
            <a:spLocks noChangeArrowheads="1"/>
          </p:cNvSpPr>
          <p:nvPr/>
        </p:nvSpPr>
        <p:spPr bwMode="auto">
          <a:xfrm rot="1931718">
            <a:off x="3209925" y="3657600"/>
            <a:ext cx="334963"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04" name="Rectangle 8"/>
          <p:cNvSpPr>
            <a:spLocks noChangeArrowheads="1"/>
          </p:cNvSpPr>
          <p:nvPr/>
        </p:nvSpPr>
        <p:spPr bwMode="auto">
          <a:xfrm rot="1581208">
            <a:off x="3125788" y="4464050"/>
            <a:ext cx="334962"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05" name="Oval 9"/>
          <p:cNvSpPr>
            <a:spLocks noChangeArrowheads="1"/>
          </p:cNvSpPr>
          <p:nvPr/>
        </p:nvSpPr>
        <p:spPr bwMode="auto">
          <a:xfrm>
            <a:off x="1554163" y="3351213"/>
            <a:ext cx="274637" cy="2011362"/>
          </a:xfrm>
          <a:prstGeom prst="ellipse">
            <a:avLst/>
          </a:prstGeom>
          <a:noFill/>
          <a:ln w="9525">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06" name="Rectangle 10"/>
          <p:cNvSpPr>
            <a:spLocks noChangeArrowheads="1"/>
          </p:cNvSpPr>
          <p:nvPr/>
        </p:nvSpPr>
        <p:spPr bwMode="auto">
          <a:xfrm>
            <a:off x="1214438" y="2552700"/>
            <a:ext cx="477837" cy="3556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07" name="Rectangle 11"/>
          <p:cNvSpPr>
            <a:spLocks noGrp="1" noChangeArrowheads="1"/>
          </p:cNvSpPr>
          <p:nvPr>
            <p:ph type="title"/>
          </p:nvPr>
        </p:nvSpPr>
        <p:spPr>
          <a:xfrm>
            <a:off x="685800" y="152400"/>
            <a:ext cx="7772400" cy="1143000"/>
          </a:xfrm>
          <a:noFill/>
          <a:ln/>
        </p:spPr>
        <p:txBody>
          <a:bodyPr/>
          <a:lstStyle/>
          <a:p>
            <a:r>
              <a:rPr lang="en-US" altLang="en-US" sz="3600"/>
              <a:t>Semi-transparent beam stop</a:t>
            </a:r>
          </a:p>
        </p:txBody>
      </p:sp>
      <p:sp>
        <p:nvSpPr>
          <p:cNvPr id="1002508" name="Text Box 12"/>
          <p:cNvSpPr txBox="1">
            <a:spLocks noChangeArrowheads="1"/>
          </p:cNvSpPr>
          <p:nvPr/>
        </p:nvSpPr>
        <p:spPr bwMode="auto">
          <a:xfrm>
            <a:off x="2874963" y="1119188"/>
            <a:ext cx="34131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solidFill>
                  <a:prstClr val="black"/>
                </a:solidFill>
              </a:rPr>
              <a:t>Phosphor attenuator</a:t>
            </a:r>
          </a:p>
        </p:txBody>
      </p:sp>
      <p:sp>
        <p:nvSpPr>
          <p:cNvPr id="1002509" name="Rectangle 13"/>
          <p:cNvSpPr>
            <a:spLocks noChangeArrowheads="1"/>
          </p:cNvSpPr>
          <p:nvPr/>
        </p:nvSpPr>
        <p:spPr bwMode="auto">
          <a:xfrm>
            <a:off x="1690688" y="2844800"/>
            <a:ext cx="5762625" cy="508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a:solidFill>
                  <a:prstClr val="black"/>
                </a:solidFill>
              </a:rPr>
              <a:t>gold</a:t>
            </a:r>
          </a:p>
        </p:txBody>
      </p:sp>
      <p:sp>
        <p:nvSpPr>
          <p:cNvPr id="1002510" name="Rectangle 14"/>
          <p:cNvSpPr>
            <a:spLocks noChangeArrowheads="1"/>
          </p:cNvSpPr>
          <p:nvPr/>
        </p:nvSpPr>
        <p:spPr bwMode="auto">
          <a:xfrm>
            <a:off x="1690688" y="5364163"/>
            <a:ext cx="5762625" cy="508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a:solidFill>
                  <a:prstClr val="black"/>
                </a:solidFill>
              </a:rPr>
              <a:t>gold</a:t>
            </a:r>
          </a:p>
        </p:txBody>
      </p:sp>
      <p:sp>
        <p:nvSpPr>
          <p:cNvPr id="1002511" name="Oval 15"/>
          <p:cNvSpPr>
            <a:spLocks noChangeArrowheads="1"/>
          </p:cNvSpPr>
          <p:nvPr/>
        </p:nvSpPr>
        <p:spPr bwMode="auto">
          <a:xfrm>
            <a:off x="7313613" y="3344863"/>
            <a:ext cx="274637" cy="2024062"/>
          </a:xfrm>
          <a:prstGeom prst="ellipse">
            <a:avLst/>
          </a:prstGeom>
          <a:noFill/>
          <a:ln w="9525">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12" name="Oval 16"/>
          <p:cNvSpPr>
            <a:spLocks noChangeArrowheads="1"/>
          </p:cNvSpPr>
          <p:nvPr/>
        </p:nvSpPr>
        <p:spPr bwMode="auto">
          <a:xfrm>
            <a:off x="7183438" y="2851150"/>
            <a:ext cx="536575" cy="3014663"/>
          </a:xfrm>
          <a:prstGeom prst="ellipse">
            <a:avLst/>
          </a:prstGeom>
          <a:noFill/>
          <a:ln w="9525">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13" name="Rectangle 17"/>
          <p:cNvSpPr>
            <a:spLocks noChangeArrowheads="1"/>
          </p:cNvSpPr>
          <p:nvPr/>
        </p:nvSpPr>
        <p:spPr bwMode="auto">
          <a:xfrm>
            <a:off x="6973888" y="3352800"/>
            <a:ext cx="477837" cy="2014538"/>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14" name="Rectangle 18"/>
          <p:cNvSpPr>
            <a:spLocks noChangeArrowheads="1"/>
          </p:cNvSpPr>
          <p:nvPr/>
        </p:nvSpPr>
        <p:spPr bwMode="auto">
          <a:xfrm rot="-4150974">
            <a:off x="5194300" y="4803775"/>
            <a:ext cx="334963"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15" name="Rectangle 19"/>
          <p:cNvSpPr>
            <a:spLocks noChangeArrowheads="1"/>
          </p:cNvSpPr>
          <p:nvPr/>
        </p:nvSpPr>
        <p:spPr bwMode="auto">
          <a:xfrm rot="4912596">
            <a:off x="5592762" y="4883151"/>
            <a:ext cx="334963" cy="290512"/>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16" name="Rectangle 20"/>
          <p:cNvSpPr>
            <a:spLocks noChangeArrowheads="1"/>
          </p:cNvSpPr>
          <p:nvPr/>
        </p:nvSpPr>
        <p:spPr bwMode="auto">
          <a:xfrm>
            <a:off x="5237163" y="4368800"/>
            <a:ext cx="334962"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17" name="Rectangle 21"/>
          <p:cNvSpPr>
            <a:spLocks noChangeArrowheads="1"/>
          </p:cNvSpPr>
          <p:nvPr/>
        </p:nvSpPr>
        <p:spPr bwMode="auto">
          <a:xfrm rot="5400000">
            <a:off x="5622925" y="4403725"/>
            <a:ext cx="334963"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18" name="Rectangle 22"/>
          <p:cNvSpPr>
            <a:spLocks noChangeArrowheads="1"/>
          </p:cNvSpPr>
          <p:nvPr/>
        </p:nvSpPr>
        <p:spPr bwMode="auto">
          <a:xfrm rot="1344617">
            <a:off x="5027613" y="3954463"/>
            <a:ext cx="334962" cy="290512"/>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19" name="Rectangle 23"/>
          <p:cNvSpPr>
            <a:spLocks noChangeArrowheads="1"/>
          </p:cNvSpPr>
          <p:nvPr/>
        </p:nvSpPr>
        <p:spPr bwMode="auto">
          <a:xfrm rot="6549278">
            <a:off x="5608637" y="3924301"/>
            <a:ext cx="334963" cy="290512"/>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20" name="Rectangle 24"/>
          <p:cNvSpPr>
            <a:spLocks noChangeArrowheads="1"/>
          </p:cNvSpPr>
          <p:nvPr/>
        </p:nvSpPr>
        <p:spPr bwMode="auto">
          <a:xfrm>
            <a:off x="6188075" y="4868863"/>
            <a:ext cx="334963" cy="290512"/>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21" name="Rectangle 25"/>
          <p:cNvSpPr>
            <a:spLocks noChangeArrowheads="1"/>
          </p:cNvSpPr>
          <p:nvPr/>
        </p:nvSpPr>
        <p:spPr bwMode="auto">
          <a:xfrm rot="4912596">
            <a:off x="6734176" y="4919662"/>
            <a:ext cx="334962"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22" name="Rectangle 26"/>
          <p:cNvSpPr>
            <a:spLocks noChangeArrowheads="1"/>
          </p:cNvSpPr>
          <p:nvPr/>
        </p:nvSpPr>
        <p:spPr bwMode="auto">
          <a:xfrm rot="2769025">
            <a:off x="6492875" y="4492625"/>
            <a:ext cx="334963"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23" name="Rectangle 27"/>
          <p:cNvSpPr>
            <a:spLocks noChangeArrowheads="1"/>
          </p:cNvSpPr>
          <p:nvPr/>
        </p:nvSpPr>
        <p:spPr bwMode="auto">
          <a:xfrm rot="8603403">
            <a:off x="6965950" y="4468813"/>
            <a:ext cx="334963" cy="290512"/>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24" name="Rectangle 28"/>
          <p:cNvSpPr>
            <a:spLocks noChangeArrowheads="1"/>
          </p:cNvSpPr>
          <p:nvPr/>
        </p:nvSpPr>
        <p:spPr bwMode="auto">
          <a:xfrm rot="6862779">
            <a:off x="6240463" y="4062413"/>
            <a:ext cx="334962" cy="290512"/>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25" name="Rectangle 29"/>
          <p:cNvSpPr>
            <a:spLocks noChangeArrowheads="1"/>
          </p:cNvSpPr>
          <p:nvPr/>
        </p:nvSpPr>
        <p:spPr bwMode="auto">
          <a:xfrm rot="4290250">
            <a:off x="6835775" y="3975100"/>
            <a:ext cx="334963"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26" name="Rectangle 30"/>
          <p:cNvSpPr>
            <a:spLocks noChangeArrowheads="1"/>
          </p:cNvSpPr>
          <p:nvPr/>
        </p:nvSpPr>
        <p:spPr bwMode="auto">
          <a:xfrm>
            <a:off x="4143375" y="4840288"/>
            <a:ext cx="334963" cy="290512"/>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27" name="Rectangle 31"/>
          <p:cNvSpPr>
            <a:spLocks noChangeArrowheads="1"/>
          </p:cNvSpPr>
          <p:nvPr/>
        </p:nvSpPr>
        <p:spPr bwMode="auto">
          <a:xfrm rot="4912596">
            <a:off x="4541838" y="4919663"/>
            <a:ext cx="334962" cy="290512"/>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28" name="Rectangle 32"/>
          <p:cNvSpPr>
            <a:spLocks noChangeArrowheads="1"/>
          </p:cNvSpPr>
          <p:nvPr/>
        </p:nvSpPr>
        <p:spPr bwMode="auto">
          <a:xfrm rot="-1473046">
            <a:off x="4186238" y="4405313"/>
            <a:ext cx="334962" cy="290512"/>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29" name="Rectangle 33"/>
          <p:cNvSpPr>
            <a:spLocks noChangeArrowheads="1"/>
          </p:cNvSpPr>
          <p:nvPr/>
        </p:nvSpPr>
        <p:spPr bwMode="auto">
          <a:xfrm rot="8603403">
            <a:off x="4687888" y="4454525"/>
            <a:ext cx="334962"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30" name="Rectangle 34"/>
          <p:cNvSpPr>
            <a:spLocks noChangeArrowheads="1"/>
          </p:cNvSpPr>
          <p:nvPr/>
        </p:nvSpPr>
        <p:spPr bwMode="auto">
          <a:xfrm rot="5121215">
            <a:off x="3962400" y="4048125"/>
            <a:ext cx="334963"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31" name="Rectangle 35"/>
          <p:cNvSpPr>
            <a:spLocks noChangeArrowheads="1"/>
          </p:cNvSpPr>
          <p:nvPr/>
        </p:nvSpPr>
        <p:spPr bwMode="auto">
          <a:xfrm rot="6116774">
            <a:off x="4557713" y="3960813"/>
            <a:ext cx="334962" cy="290512"/>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32" name="Rectangle 36"/>
          <p:cNvSpPr>
            <a:spLocks noChangeArrowheads="1"/>
          </p:cNvSpPr>
          <p:nvPr/>
        </p:nvSpPr>
        <p:spPr bwMode="auto">
          <a:xfrm rot="2107031">
            <a:off x="5230813" y="3548063"/>
            <a:ext cx="334962" cy="306387"/>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33" name="Rectangle 37"/>
          <p:cNvSpPr>
            <a:spLocks noChangeArrowheads="1"/>
          </p:cNvSpPr>
          <p:nvPr/>
        </p:nvSpPr>
        <p:spPr bwMode="auto">
          <a:xfrm rot="6116774">
            <a:off x="6457950" y="3598863"/>
            <a:ext cx="334963" cy="306387"/>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34" name="Rectangle 38"/>
          <p:cNvSpPr>
            <a:spLocks noChangeArrowheads="1"/>
          </p:cNvSpPr>
          <p:nvPr/>
        </p:nvSpPr>
        <p:spPr bwMode="auto">
          <a:xfrm rot="6116774">
            <a:off x="4179888" y="3584575"/>
            <a:ext cx="334962" cy="306388"/>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35" name="Rectangle 39"/>
          <p:cNvSpPr>
            <a:spLocks noChangeArrowheads="1"/>
          </p:cNvSpPr>
          <p:nvPr/>
        </p:nvSpPr>
        <p:spPr bwMode="auto">
          <a:xfrm rot="8175953">
            <a:off x="4760913" y="3481388"/>
            <a:ext cx="334962" cy="290512"/>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36" name="Rectangle 40"/>
          <p:cNvSpPr>
            <a:spLocks noChangeArrowheads="1"/>
          </p:cNvSpPr>
          <p:nvPr/>
        </p:nvSpPr>
        <p:spPr bwMode="auto">
          <a:xfrm rot="4407580">
            <a:off x="5988051" y="3532187"/>
            <a:ext cx="334962"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37" name="Rectangle 41"/>
          <p:cNvSpPr>
            <a:spLocks noChangeArrowheads="1"/>
          </p:cNvSpPr>
          <p:nvPr/>
        </p:nvSpPr>
        <p:spPr bwMode="auto">
          <a:xfrm rot="8693523">
            <a:off x="3709988" y="3517900"/>
            <a:ext cx="334962"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38" name="Rectangle 42"/>
          <p:cNvSpPr>
            <a:spLocks noChangeArrowheads="1"/>
          </p:cNvSpPr>
          <p:nvPr/>
        </p:nvSpPr>
        <p:spPr bwMode="auto">
          <a:xfrm rot="4912596">
            <a:off x="3481387" y="4978401"/>
            <a:ext cx="334963" cy="290512"/>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39" name="Rectangle 43"/>
          <p:cNvSpPr>
            <a:spLocks noChangeArrowheads="1"/>
          </p:cNvSpPr>
          <p:nvPr/>
        </p:nvSpPr>
        <p:spPr bwMode="auto">
          <a:xfrm rot="6512685">
            <a:off x="3627438" y="4513263"/>
            <a:ext cx="334962" cy="290512"/>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40" name="Rectangle 44"/>
          <p:cNvSpPr>
            <a:spLocks noChangeArrowheads="1"/>
          </p:cNvSpPr>
          <p:nvPr/>
        </p:nvSpPr>
        <p:spPr bwMode="auto">
          <a:xfrm rot="9043840">
            <a:off x="3497263" y="4019550"/>
            <a:ext cx="334962"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41" name="Rectangle 45"/>
          <p:cNvSpPr>
            <a:spLocks noChangeArrowheads="1"/>
          </p:cNvSpPr>
          <p:nvPr/>
        </p:nvSpPr>
        <p:spPr bwMode="auto">
          <a:xfrm rot="9043840">
            <a:off x="5994400" y="4483100"/>
            <a:ext cx="334963" cy="29051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42" name="Rectangle 46"/>
          <p:cNvSpPr>
            <a:spLocks noChangeArrowheads="1"/>
          </p:cNvSpPr>
          <p:nvPr/>
        </p:nvSpPr>
        <p:spPr bwMode="auto">
          <a:xfrm>
            <a:off x="2587625" y="4881563"/>
            <a:ext cx="742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prstClr val="black"/>
                </a:solidFill>
              </a:rPr>
              <a:t>ZnS</a:t>
            </a:r>
          </a:p>
        </p:txBody>
      </p:sp>
      <p:sp>
        <p:nvSpPr>
          <p:cNvPr id="1002543" name="Rectangle 47"/>
          <p:cNvSpPr>
            <a:spLocks noChangeArrowheads="1"/>
          </p:cNvSpPr>
          <p:nvPr/>
        </p:nvSpPr>
        <p:spPr bwMode="auto">
          <a:xfrm>
            <a:off x="7332663" y="3836988"/>
            <a:ext cx="1879600" cy="1044575"/>
          </a:xfrm>
          <a:prstGeom prst="rect">
            <a:avLst/>
          </a:prstGeom>
          <a:solidFill>
            <a:srgbClr val="FF0000">
              <a:alpha val="1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44" name="Rectangle 48"/>
          <p:cNvSpPr>
            <a:spLocks noChangeArrowheads="1"/>
          </p:cNvSpPr>
          <p:nvPr/>
        </p:nvSpPr>
        <p:spPr bwMode="auto">
          <a:xfrm>
            <a:off x="0" y="3846513"/>
            <a:ext cx="3278188" cy="10445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45" name="Arc 49"/>
          <p:cNvSpPr>
            <a:spLocks/>
          </p:cNvSpPr>
          <p:nvPr/>
        </p:nvSpPr>
        <p:spPr bwMode="auto">
          <a:xfrm flipH="1" flipV="1">
            <a:off x="1385888" y="2847975"/>
            <a:ext cx="319087" cy="3019425"/>
          </a:xfrm>
          <a:custGeom>
            <a:avLst/>
            <a:gdLst>
              <a:gd name="G0" fmla="+- 1435 0 0"/>
              <a:gd name="G1" fmla="+- 21600 0 0"/>
              <a:gd name="G2" fmla="+- 21600 0 0"/>
              <a:gd name="T0" fmla="*/ 0 w 23035"/>
              <a:gd name="T1" fmla="*/ 48 h 43199"/>
              <a:gd name="T2" fmla="*/ 1630 w 23035"/>
              <a:gd name="T3" fmla="*/ 43199 h 43199"/>
              <a:gd name="T4" fmla="*/ 1435 w 23035"/>
              <a:gd name="T5" fmla="*/ 21600 h 43199"/>
            </a:gdLst>
            <a:ahLst/>
            <a:cxnLst>
              <a:cxn ang="0">
                <a:pos x="T0" y="T1"/>
              </a:cxn>
              <a:cxn ang="0">
                <a:pos x="T2" y="T3"/>
              </a:cxn>
              <a:cxn ang="0">
                <a:pos x="T4" y="T5"/>
              </a:cxn>
            </a:cxnLst>
            <a:rect l="0" t="0" r="r" b="b"/>
            <a:pathLst>
              <a:path w="23035" h="43199" fill="none" extrusionOk="0">
                <a:moveTo>
                  <a:pt x="-1" y="47"/>
                </a:moveTo>
                <a:cubicBezTo>
                  <a:pt x="477" y="15"/>
                  <a:pt x="956" y="-1"/>
                  <a:pt x="1435" y="0"/>
                </a:cubicBezTo>
                <a:cubicBezTo>
                  <a:pt x="13364" y="0"/>
                  <a:pt x="23035" y="9670"/>
                  <a:pt x="23035" y="21600"/>
                </a:cubicBezTo>
                <a:cubicBezTo>
                  <a:pt x="23035" y="33453"/>
                  <a:pt x="13482" y="43092"/>
                  <a:pt x="1630" y="43199"/>
                </a:cubicBezTo>
              </a:path>
              <a:path w="23035" h="43199" stroke="0" extrusionOk="0">
                <a:moveTo>
                  <a:pt x="-1" y="47"/>
                </a:moveTo>
                <a:cubicBezTo>
                  <a:pt x="477" y="15"/>
                  <a:pt x="956" y="-1"/>
                  <a:pt x="1435" y="0"/>
                </a:cubicBezTo>
                <a:cubicBezTo>
                  <a:pt x="13364" y="0"/>
                  <a:pt x="23035" y="9670"/>
                  <a:pt x="23035" y="21600"/>
                </a:cubicBezTo>
                <a:cubicBezTo>
                  <a:pt x="23035" y="33453"/>
                  <a:pt x="13482" y="43092"/>
                  <a:pt x="1630" y="43199"/>
                </a:cubicBezTo>
                <a:lnTo>
                  <a:pt x="1435" y="21600"/>
                </a:lnTo>
                <a:close/>
              </a:path>
            </a:pathLst>
          </a:custGeom>
          <a:noFill/>
          <a:ln w="9525">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46" name="Arc 50"/>
          <p:cNvSpPr>
            <a:spLocks/>
          </p:cNvSpPr>
          <p:nvPr/>
        </p:nvSpPr>
        <p:spPr bwMode="auto">
          <a:xfrm flipH="1" flipV="1">
            <a:off x="1544638" y="3348038"/>
            <a:ext cx="155575" cy="2024062"/>
          </a:xfrm>
          <a:custGeom>
            <a:avLst/>
            <a:gdLst>
              <a:gd name="G0" fmla="+- 2198 0 0"/>
              <a:gd name="G1" fmla="+- 21600 0 0"/>
              <a:gd name="G2" fmla="+- 21600 0 0"/>
              <a:gd name="T0" fmla="*/ 763 w 23798"/>
              <a:gd name="T1" fmla="*/ 48 h 43200"/>
              <a:gd name="T2" fmla="*/ 0 w 23798"/>
              <a:gd name="T3" fmla="*/ 43088 h 43200"/>
              <a:gd name="T4" fmla="*/ 2198 w 23798"/>
              <a:gd name="T5" fmla="*/ 21600 h 43200"/>
            </a:gdLst>
            <a:ahLst/>
            <a:cxnLst>
              <a:cxn ang="0">
                <a:pos x="T0" y="T1"/>
              </a:cxn>
              <a:cxn ang="0">
                <a:pos x="T2" y="T3"/>
              </a:cxn>
              <a:cxn ang="0">
                <a:pos x="T4" y="T5"/>
              </a:cxn>
            </a:cxnLst>
            <a:rect l="0" t="0" r="r" b="b"/>
            <a:pathLst>
              <a:path w="23798" h="43200" fill="none" extrusionOk="0">
                <a:moveTo>
                  <a:pt x="762" y="47"/>
                </a:moveTo>
                <a:cubicBezTo>
                  <a:pt x="1240" y="15"/>
                  <a:pt x="1719" y="-1"/>
                  <a:pt x="2198" y="0"/>
                </a:cubicBezTo>
                <a:cubicBezTo>
                  <a:pt x="14127" y="0"/>
                  <a:pt x="23798" y="9670"/>
                  <a:pt x="23798" y="21600"/>
                </a:cubicBezTo>
                <a:cubicBezTo>
                  <a:pt x="23798" y="33529"/>
                  <a:pt x="14127" y="43200"/>
                  <a:pt x="2198" y="43200"/>
                </a:cubicBezTo>
                <a:cubicBezTo>
                  <a:pt x="1463" y="43200"/>
                  <a:pt x="730" y="43162"/>
                  <a:pt x="0" y="43087"/>
                </a:cubicBezTo>
              </a:path>
              <a:path w="23798" h="43200" stroke="0" extrusionOk="0">
                <a:moveTo>
                  <a:pt x="762" y="47"/>
                </a:moveTo>
                <a:cubicBezTo>
                  <a:pt x="1240" y="15"/>
                  <a:pt x="1719" y="-1"/>
                  <a:pt x="2198" y="0"/>
                </a:cubicBezTo>
                <a:cubicBezTo>
                  <a:pt x="14127" y="0"/>
                  <a:pt x="23798" y="9670"/>
                  <a:pt x="23798" y="21600"/>
                </a:cubicBezTo>
                <a:cubicBezTo>
                  <a:pt x="23798" y="33529"/>
                  <a:pt x="14127" y="43200"/>
                  <a:pt x="2198" y="43200"/>
                </a:cubicBezTo>
                <a:cubicBezTo>
                  <a:pt x="1463" y="43200"/>
                  <a:pt x="730" y="43162"/>
                  <a:pt x="0" y="43087"/>
                </a:cubicBezTo>
                <a:lnTo>
                  <a:pt x="2198" y="21600"/>
                </a:lnTo>
                <a:close/>
              </a:path>
            </a:pathLst>
          </a:custGeom>
          <a:noFill/>
          <a:ln w="9525">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02547" name="Rectangle 51"/>
          <p:cNvSpPr>
            <a:spLocks noChangeArrowheads="1"/>
          </p:cNvSpPr>
          <p:nvPr/>
        </p:nvSpPr>
        <p:spPr bwMode="auto">
          <a:xfrm>
            <a:off x="3271838" y="3840163"/>
            <a:ext cx="4062412" cy="1044575"/>
          </a:xfrm>
          <a:prstGeom prst="rect">
            <a:avLst/>
          </a:prstGeom>
          <a:gradFill rotWithShape="1">
            <a:gsLst>
              <a:gs pos="0">
                <a:srgbClr val="FF0000"/>
              </a:gs>
              <a:gs pos="100000">
                <a:srgbClr val="FF0000">
                  <a:gamma/>
                  <a:shade val="46275"/>
                  <a:invGamma/>
                  <a:alpha val="10001"/>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pic>
        <p:nvPicPr>
          <p:cNvPr id="1002548" name="Picture 52" descr="o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7163" y="676275"/>
            <a:ext cx="2400300"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401762"/>
      </p:ext>
    </p:extLst>
  </p:cSld>
  <p:clrMapOvr>
    <a:masterClrMapping/>
  </p:clrMapOvr>
  <p:transition spd="slow"/>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3"/>
          <p:cNvSpPr txBox="1">
            <a:spLocks noChangeArrowheads="1"/>
          </p:cNvSpPr>
          <p:nvPr/>
        </p:nvSpPr>
        <p:spPr bwMode="auto">
          <a:xfrm>
            <a:off x="249238" y="990600"/>
            <a:ext cx="83820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a:solidFill>
                  <a:srgbClr val="000000"/>
                </a:solidFill>
                <a:latin typeface="Calibri" pitchFamily="34" charset="0"/>
                <a:cs typeface="Arial" pitchFamily="34" charset="0"/>
              </a:rPr>
              <a:t>Dear James</a:t>
            </a:r>
          </a:p>
          <a:p>
            <a:pPr eaLnBrk="1" fontAlgn="base" hangingPunct="1">
              <a:spcBef>
                <a:spcPct val="0"/>
              </a:spcBef>
              <a:spcAft>
                <a:spcPct val="0"/>
              </a:spcAft>
              <a:buFontTx/>
              <a:buNone/>
            </a:pPr>
            <a:endParaRPr lang="en-US" altLang="en-US" sz="1400">
              <a:solidFill>
                <a:srgbClr val="000000"/>
              </a:solidFill>
              <a:latin typeface="Calibri" pitchFamily="34" charset="0"/>
              <a:cs typeface="Arial" pitchFamily="34" charset="0"/>
            </a:endParaRPr>
          </a:p>
          <a:p>
            <a:pPr eaLnBrk="1" fontAlgn="base" hangingPunct="1">
              <a:spcBef>
                <a:spcPct val="0"/>
              </a:spcBef>
              <a:spcAft>
                <a:spcPct val="0"/>
              </a:spcAft>
              <a:buFontTx/>
              <a:buNone/>
            </a:pPr>
            <a:r>
              <a:rPr lang="en-US" altLang="en-US" sz="1400">
                <a:solidFill>
                  <a:srgbClr val="000000"/>
                </a:solidFill>
                <a:latin typeface="Calibri" pitchFamily="34" charset="0"/>
                <a:cs typeface="Arial" pitchFamily="34" charset="0"/>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diffractometer because crystals were mounted to rotate about the diagonal axis). As I recall both Type I and Type II could be found in the same crystallisation batch . Although sometimes the external morphology allowed recognition this was not infallible. </a:t>
            </a:r>
          </a:p>
          <a:p>
            <a:pPr eaLnBrk="1" fontAlgn="base" hangingPunct="1">
              <a:spcBef>
                <a:spcPct val="0"/>
              </a:spcBef>
              <a:spcAft>
                <a:spcPct val="0"/>
              </a:spcAft>
              <a:buFontTx/>
              <a:buNone/>
            </a:pPr>
            <a:endParaRPr lang="en-US" altLang="en-US" sz="1400">
              <a:solidFill>
                <a:srgbClr val="000000"/>
              </a:solidFill>
              <a:latin typeface="Calibri" pitchFamily="34" charset="0"/>
              <a:cs typeface="Arial" pitchFamily="34" charset="0"/>
            </a:endParaRPr>
          </a:p>
          <a:p>
            <a:pPr eaLnBrk="1" fontAlgn="base" hangingPunct="1">
              <a:spcBef>
                <a:spcPct val="0"/>
              </a:spcBef>
              <a:spcAft>
                <a:spcPct val="0"/>
              </a:spcAft>
              <a:buFontTx/>
              <a:buNone/>
            </a:pPr>
            <a:r>
              <a:rPr lang="en-US" altLang="en-US" sz="1400">
                <a:solidFill>
                  <a:srgbClr val="000000"/>
                </a:solidFill>
                <a:latin typeface="Calibri" pitchFamily="34" charset="0"/>
                <a:cs typeface="Arial" pitchFamily="34" charset="0"/>
              </a:rPr>
              <a:t>The structure was based on Type II crystals. Later a graduate student Helen Handoll examined Type I. The work, which was in the early days and before refinement programmes, seemed to suggest that the differences lay in the arrangement of water or chloride molecules (Lysozyme was crystallised from NaCl). But the work was never written up. Keith Wilson at one stage was following this up as lysozyme was being used to test data collection strategies but I do not know the outcome. </a:t>
            </a:r>
          </a:p>
          <a:p>
            <a:pPr eaLnBrk="1" fontAlgn="base" hangingPunct="1">
              <a:spcBef>
                <a:spcPct val="0"/>
              </a:spcBef>
              <a:spcAft>
                <a:spcPct val="0"/>
              </a:spcAft>
              <a:buFontTx/>
              <a:buNone/>
            </a:pPr>
            <a:endParaRPr lang="en-US" altLang="en-US" sz="1400">
              <a:solidFill>
                <a:srgbClr val="000000"/>
              </a:solidFill>
              <a:latin typeface="Calibri" pitchFamily="34" charset="0"/>
              <a:cs typeface="Arial" pitchFamily="34" charset="0"/>
            </a:endParaRPr>
          </a:p>
          <a:p>
            <a:pPr eaLnBrk="1" fontAlgn="base" hangingPunct="1">
              <a:spcBef>
                <a:spcPct val="0"/>
              </a:spcBef>
              <a:spcAft>
                <a:spcPct val="0"/>
              </a:spcAft>
              <a:buFontTx/>
              <a:buNone/>
            </a:pPr>
            <a:r>
              <a:rPr lang="en-US" altLang="en-US" sz="1400">
                <a:solidFill>
                  <a:srgbClr val="000000"/>
                </a:solidFill>
                <a:latin typeface="Calibri" pitchFamily="34" charset="0"/>
                <a:cs typeface="Arial" pitchFamily="34" charset="0"/>
              </a:rPr>
              <a:t>An account of this is given in International Table Volume F (Rossmann and Arnold edited 2001) p760. </a:t>
            </a:r>
          </a:p>
          <a:p>
            <a:pPr eaLnBrk="1" fontAlgn="base" hangingPunct="1">
              <a:spcBef>
                <a:spcPct val="0"/>
              </a:spcBef>
              <a:spcAft>
                <a:spcPct val="0"/>
              </a:spcAft>
              <a:buFontTx/>
              <a:buNone/>
            </a:pPr>
            <a:endParaRPr lang="en-US" altLang="en-US" sz="1400">
              <a:solidFill>
                <a:srgbClr val="000000"/>
              </a:solidFill>
              <a:latin typeface="Calibri" pitchFamily="34" charset="0"/>
              <a:cs typeface="Arial" pitchFamily="34" charset="0"/>
            </a:endParaRPr>
          </a:p>
          <a:p>
            <a:pPr eaLnBrk="1" fontAlgn="base" hangingPunct="1">
              <a:spcBef>
                <a:spcPct val="0"/>
              </a:spcBef>
              <a:spcAft>
                <a:spcPct val="0"/>
              </a:spcAft>
              <a:buFontTx/>
              <a:buNone/>
            </a:pPr>
            <a:r>
              <a:rPr lang="en-US" altLang="en-US" sz="1400">
                <a:solidFill>
                  <a:srgbClr val="000000"/>
                </a:solidFill>
                <a:latin typeface="Calibri" pitchFamily="34" charset="0"/>
                <a:cs typeface="Arial" pitchFamily="34" charset="0"/>
              </a:rPr>
              <a:t>Tony North was much involved in sorting this out and if you wanted more info he would be the person to contact. I hope this is helpful. Do let me know if you need more. </a:t>
            </a:r>
          </a:p>
          <a:p>
            <a:pPr eaLnBrk="1" fontAlgn="base" hangingPunct="1">
              <a:spcBef>
                <a:spcPct val="0"/>
              </a:spcBef>
              <a:spcAft>
                <a:spcPct val="0"/>
              </a:spcAft>
              <a:buFontTx/>
              <a:buNone/>
            </a:pPr>
            <a:endParaRPr lang="en-US" altLang="en-US" sz="1400">
              <a:solidFill>
                <a:srgbClr val="000000"/>
              </a:solidFill>
              <a:latin typeface="Calibri" pitchFamily="34" charset="0"/>
              <a:cs typeface="Arial" pitchFamily="34" charset="0"/>
            </a:endParaRPr>
          </a:p>
          <a:p>
            <a:pPr eaLnBrk="1" fontAlgn="base" hangingPunct="1">
              <a:spcBef>
                <a:spcPct val="0"/>
              </a:spcBef>
              <a:spcAft>
                <a:spcPct val="0"/>
              </a:spcAft>
              <a:buFontTx/>
              <a:buNone/>
            </a:pPr>
            <a:r>
              <a:rPr lang="en-US" altLang="en-US" sz="1400">
                <a:solidFill>
                  <a:srgbClr val="000000"/>
                </a:solidFill>
                <a:latin typeface="Calibri" pitchFamily="34" charset="0"/>
                <a:cs typeface="Arial" pitchFamily="34" charset="0"/>
              </a:rPr>
              <a:t>Best wishes </a:t>
            </a:r>
          </a:p>
          <a:p>
            <a:pPr eaLnBrk="1" fontAlgn="base" hangingPunct="1">
              <a:spcBef>
                <a:spcPct val="0"/>
              </a:spcBef>
              <a:spcAft>
                <a:spcPct val="0"/>
              </a:spcAft>
              <a:buFontTx/>
              <a:buNone/>
            </a:pPr>
            <a:endParaRPr lang="en-US" altLang="en-US" sz="1400">
              <a:solidFill>
                <a:srgbClr val="000000"/>
              </a:solidFill>
              <a:latin typeface="Calibri" pitchFamily="34" charset="0"/>
              <a:cs typeface="Arial" pitchFamily="34" charset="0"/>
            </a:endParaRPr>
          </a:p>
          <a:p>
            <a:pPr eaLnBrk="1" fontAlgn="base" hangingPunct="1">
              <a:spcBef>
                <a:spcPct val="0"/>
              </a:spcBef>
              <a:spcAft>
                <a:spcPct val="0"/>
              </a:spcAft>
              <a:buFontTx/>
              <a:buNone/>
            </a:pPr>
            <a:r>
              <a:rPr lang="en-US" altLang="en-US" sz="1400">
                <a:solidFill>
                  <a:srgbClr val="000000"/>
                </a:solidFill>
                <a:latin typeface="Calibri" pitchFamily="34" charset="0"/>
                <a:cs typeface="Arial" pitchFamily="34" charset="0"/>
              </a:rPr>
              <a:t>Louise </a:t>
            </a:r>
          </a:p>
        </p:txBody>
      </p:sp>
      <p:sp>
        <p:nvSpPr>
          <p:cNvPr id="27651" name="Title 1"/>
          <p:cNvSpPr txBox="1">
            <a:spLocks/>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4400">
                <a:solidFill>
                  <a:srgbClr val="000000"/>
                </a:solidFill>
                <a:latin typeface="Calibri" pitchFamily="34" charset="0"/>
                <a:cs typeface="Arial" pitchFamily="34" charset="0"/>
              </a:rPr>
              <a:t>Non-isomorphism in lysozyme</a:t>
            </a:r>
          </a:p>
        </p:txBody>
      </p:sp>
      <p:sp>
        <p:nvSpPr>
          <p:cNvPr id="2" name="Oval 1"/>
          <p:cNvSpPr/>
          <p:nvPr/>
        </p:nvSpPr>
        <p:spPr>
          <a:xfrm>
            <a:off x="4114800" y="2895600"/>
            <a:ext cx="2286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675516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7963" y="-304800"/>
            <a:ext cx="8709025" cy="7543800"/>
          </a:xfrm>
        </p:spPr>
      </p:pic>
      <p:sp>
        <p:nvSpPr>
          <p:cNvPr id="28675" name="TextBox 5"/>
          <p:cNvSpPr txBox="1">
            <a:spLocks noChangeArrowheads="1"/>
          </p:cNvSpPr>
          <p:nvPr/>
        </p:nvSpPr>
        <p:spPr bwMode="auto">
          <a:xfrm>
            <a:off x="304800" y="6019800"/>
            <a:ext cx="33321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a:solidFill>
                  <a:srgbClr val="000000"/>
                </a:solidFill>
                <a:latin typeface="Calibri" pitchFamily="34" charset="0"/>
                <a:cs typeface="Arial" pitchFamily="34" charset="0"/>
              </a:rPr>
              <a:t>RH 84.2% vs 71.9%</a:t>
            </a:r>
          </a:p>
        </p:txBody>
      </p:sp>
      <p:sp>
        <p:nvSpPr>
          <p:cNvPr id="8" name="Rectangle 7"/>
          <p:cNvSpPr>
            <a:spLocks noChangeArrowheads="1"/>
          </p:cNvSpPr>
          <p:nvPr/>
        </p:nvSpPr>
        <p:spPr bwMode="auto">
          <a:xfrm>
            <a:off x="6781800" y="6049963"/>
            <a:ext cx="21351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a:solidFill>
                  <a:srgbClr val="000000"/>
                </a:solidFill>
                <a:latin typeface="Calibri" pitchFamily="34" charset="0"/>
                <a:cs typeface="Arial" pitchFamily="34" charset="0"/>
              </a:rPr>
              <a:t>R</a:t>
            </a:r>
            <a:r>
              <a:rPr lang="en-US" altLang="en-US" baseline="-25000">
                <a:solidFill>
                  <a:srgbClr val="000000"/>
                </a:solidFill>
                <a:latin typeface="Calibri" pitchFamily="34" charset="0"/>
                <a:cs typeface="Arial" pitchFamily="34" charset="0"/>
              </a:rPr>
              <a:t>iso</a:t>
            </a:r>
            <a:r>
              <a:rPr lang="en-US" altLang="en-US">
                <a:solidFill>
                  <a:srgbClr val="000000"/>
                </a:solidFill>
                <a:latin typeface="Calibri" pitchFamily="34" charset="0"/>
                <a:cs typeface="Arial" pitchFamily="34" charset="0"/>
              </a:rPr>
              <a:t> = 44.5%</a:t>
            </a:r>
          </a:p>
        </p:txBody>
      </p:sp>
      <p:sp>
        <p:nvSpPr>
          <p:cNvPr id="10" name="Rectangle 9"/>
          <p:cNvSpPr>
            <a:spLocks noChangeArrowheads="1"/>
          </p:cNvSpPr>
          <p:nvPr/>
        </p:nvSpPr>
        <p:spPr bwMode="auto">
          <a:xfrm>
            <a:off x="3671888" y="6049963"/>
            <a:ext cx="26527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a:solidFill>
                  <a:srgbClr val="000000"/>
                </a:solidFill>
                <a:latin typeface="Calibri" pitchFamily="34" charset="0"/>
                <a:cs typeface="Arial" pitchFamily="34" charset="0"/>
              </a:rPr>
              <a:t>RMSD = 0.18 Å</a:t>
            </a:r>
          </a:p>
        </p:txBody>
      </p:sp>
      <p:sp>
        <p:nvSpPr>
          <p:cNvPr id="11" name="Rectangle 10"/>
          <p:cNvSpPr/>
          <p:nvPr/>
        </p:nvSpPr>
        <p:spPr>
          <a:xfrm>
            <a:off x="-381000" y="-152400"/>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8679" name="Title 1"/>
          <p:cNvSpPr>
            <a:spLocks noGrp="1"/>
          </p:cNvSpPr>
          <p:nvPr>
            <p:ph type="title"/>
          </p:nvPr>
        </p:nvSpPr>
        <p:spPr>
          <a:xfrm>
            <a:off x="457200" y="0"/>
            <a:ext cx="8229600" cy="1143000"/>
          </a:xfrm>
        </p:spPr>
        <p:txBody>
          <a:bodyPr/>
          <a:lstStyle/>
          <a:p>
            <a:pPr eaLnBrk="1" hangingPunct="1"/>
            <a:r>
              <a:rPr lang="en-US" altLang="en-US" smtClean="0"/>
              <a:t>Non-isomorphism in lysozyme</a:t>
            </a:r>
          </a:p>
        </p:txBody>
      </p:sp>
    </p:spTree>
    <p:extLst>
      <p:ext uri="{BB962C8B-B14F-4D97-AF65-F5344CB8AC3E}">
        <p14:creationId xmlns:p14="http://schemas.microsoft.com/office/powerpoint/2010/main" val="29414529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207963" y="274638"/>
            <a:ext cx="8686800" cy="1143000"/>
          </a:xfrm>
        </p:spPr>
        <p:txBody>
          <a:bodyPr/>
          <a:lstStyle/>
          <a:p>
            <a:r>
              <a:rPr lang="en-US" altLang="en-US" smtClean="0"/>
              <a:t>Non-isomorphism = dehydration?</a:t>
            </a:r>
          </a:p>
        </p:txBody>
      </p:sp>
      <p:sp>
        <p:nvSpPr>
          <p:cNvPr id="4" name="Cube 3"/>
          <p:cNvSpPr/>
          <p:nvPr/>
        </p:nvSpPr>
        <p:spPr>
          <a:xfrm>
            <a:off x="2174875" y="2617788"/>
            <a:ext cx="2701925" cy="2438400"/>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5" name="TextBox 4"/>
          <p:cNvSpPr txBox="1">
            <a:spLocks noChangeArrowheads="1"/>
          </p:cNvSpPr>
          <p:nvPr/>
        </p:nvSpPr>
        <p:spPr bwMode="auto">
          <a:xfrm>
            <a:off x="5680075" y="3270250"/>
            <a:ext cx="17716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4400">
                <a:solidFill>
                  <a:srgbClr val="000000"/>
                </a:solidFill>
                <a:cs typeface="Arial" pitchFamily="34" charset="0"/>
              </a:rPr>
              <a:t>= 1 nL</a:t>
            </a:r>
          </a:p>
        </p:txBody>
      </p:sp>
      <p:cxnSp>
        <p:nvCxnSpPr>
          <p:cNvPr id="7" name="Straight Arrow Connector 6"/>
          <p:cNvCxnSpPr/>
          <p:nvPr/>
        </p:nvCxnSpPr>
        <p:spPr>
          <a:xfrm>
            <a:off x="2189163" y="5348288"/>
            <a:ext cx="2092325"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702" name="TextBox 7"/>
          <p:cNvSpPr txBox="1">
            <a:spLocks noChangeArrowheads="1"/>
          </p:cNvSpPr>
          <p:nvPr/>
        </p:nvSpPr>
        <p:spPr bwMode="auto">
          <a:xfrm>
            <a:off x="2632075" y="5445125"/>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400">
                <a:solidFill>
                  <a:srgbClr val="000000"/>
                </a:solidFill>
                <a:cs typeface="Arial" pitchFamily="34" charset="0"/>
              </a:rPr>
              <a:t>100 </a:t>
            </a:r>
            <a:r>
              <a:rPr lang="el-GR" altLang="en-US" sz="2400">
                <a:solidFill>
                  <a:srgbClr val="000000"/>
                </a:solidFill>
                <a:cs typeface="Arial" pitchFamily="34" charset="0"/>
              </a:rPr>
              <a:t>μ</a:t>
            </a:r>
            <a:r>
              <a:rPr lang="en-US" altLang="en-US" sz="2400">
                <a:solidFill>
                  <a:srgbClr val="000000"/>
                </a:solidFill>
                <a:cs typeface="Arial" pitchFamily="34" charset="0"/>
              </a:rPr>
              <a:t>m</a:t>
            </a:r>
          </a:p>
        </p:txBody>
      </p:sp>
    </p:spTree>
    <p:extLst>
      <p:ext uri="{BB962C8B-B14F-4D97-AF65-F5344CB8AC3E}">
        <p14:creationId xmlns:p14="http://schemas.microsoft.com/office/powerpoint/2010/main" val="274589123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20638"/>
            <a:ext cx="8229600" cy="1730375"/>
          </a:xfrm>
        </p:spPr>
        <p:txBody>
          <a:bodyPr/>
          <a:lstStyle/>
          <a:p>
            <a:pPr eaLnBrk="1" hangingPunct="1"/>
            <a:r>
              <a:rPr lang="en-US" altLang="en-US" smtClean="0">
                <a:solidFill>
                  <a:schemeClr val="tx1"/>
                </a:solidFill>
              </a:rPr>
              <a:t>Elastic deformation</a:t>
            </a:r>
            <a:br>
              <a:rPr lang="en-US" altLang="en-US" smtClean="0">
                <a:solidFill>
                  <a:schemeClr val="tx1"/>
                </a:solidFill>
              </a:rPr>
            </a:br>
            <a:r>
              <a:rPr lang="en-US" altLang="en-US" smtClean="0">
                <a:solidFill>
                  <a:schemeClr val="tx1"/>
                </a:solidFill>
              </a:rPr>
              <a:t>= non-isomorphism</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894914350"/>
      </p:ext>
    </p:extLst>
  </p:cSld>
  <p:clrMapOvr>
    <a:masterClrMapping/>
  </p:clrMapOvr>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29"/>
          <p:cNvGrpSpPr>
            <a:grpSpLocks/>
          </p:cNvGrpSpPr>
          <p:nvPr/>
        </p:nvGrpSpPr>
        <p:grpSpPr bwMode="auto">
          <a:xfrm>
            <a:off x="3005138" y="5824538"/>
            <a:ext cx="3265487" cy="282575"/>
            <a:chOff x="3004726" y="5823939"/>
            <a:chExt cx="3265386" cy="283448"/>
          </a:xfrm>
        </p:grpSpPr>
        <p:sp>
          <p:nvSpPr>
            <p:cNvPr id="3" name="Oval 2"/>
            <p:cNvSpPr/>
            <p:nvPr/>
          </p:nvSpPr>
          <p:spPr bwMode="auto">
            <a:xfrm rot="18583957" flipH="1" flipV="1">
              <a:off x="2952693"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0" name="Oval 9"/>
            <p:cNvSpPr/>
            <p:nvPr/>
          </p:nvSpPr>
          <p:spPr bwMode="auto">
            <a:xfrm rot="18583957" flipH="1" flipV="1">
              <a:off x="3232881"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1" name="Oval 10"/>
            <p:cNvSpPr/>
            <p:nvPr/>
          </p:nvSpPr>
          <p:spPr bwMode="auto">
            <a:xfrm rot="18583957" flipH="1" flipV="1">
              <a:off x="3513859"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2" name="Oval 11"/>
            <p:cNvSpPr/>
            <p:nvPr/>
          </p:nvSpPr>
          <p:spPr bwMode="auto">
            <a:xfrm rot="18583957" flipH="1" flipV="1">
              <a:off x="3794042"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3" name="Oval 12"/>
            <p:cNvSpPr/>
            <p:nvPr/>
          </p:nvSpPr>
          <p:spPr bwMode="auto">
            <a:xfrm rot="18583957" flipH="1" flipV="1">
              <a:off x="4075020"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4" name="Oval 13"/>
            <p:cNvSpPr/>
            <p:nvPr/>
          </p:nvSpPr>
          <p:spPr bwMode="auto">
            <a:xfrm rot="18583957" flipH="1" flipV="1">
              <a:off x="4355208"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5" name="Oval 14"/>
            <p:cNvSpPr/>
            <p:nvPr/>
          </p:nvSpPr>
          <p:spPr bwMode="auto">
            <a:xfrm rot="18583957" flipH="1" flipV="1">
              <a:off x="4636187"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6" name="Oval 15"/>
            <p:cNvSpPr/>
            <p:nvPr/>
          </p:nvSpPr>
          <p:spPr bwMode="auto">
            <a:xfrm rot="18583957" flipH="1" flipV="1">
              <a:off x="4916369"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7" name="Oval 16"/>
            <p:cNvSpPr/>
            <p:nvPr/>
          </p:nvSpPr>
          <p:spPr bwMode="auto">
            <a:xfrm rot="18583957" flipH="1" flipV="1">
              <a:off x="5197348"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8" name="Oval 17"/>
            <p:cNvSpPr/>
            <p:nvPr/>
          </p:nvSpPr>
          <p:spPr bwMode="auto">
            <a:xfrm rot="18583957" flipH="1" flipV="1">
              <a:off x="5477536"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9" name="Oval 18"/>
            <p:cNvSpPr/>
            <p:nvPr/>
          </p:nvSpPr>
          <p:spPr bwMode="auto">
            <a:xfrm rot="18583957" flipH="1" flipV="1">
              <a:off x="5758514"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0" name="Oval 19"/>
            <p:cNvSpPr/>
            <p:nvPr/>
          </p:nvSpPr>
          <p:spPr bwMode="auto">
            <a:xfrm rot="18583957" flipH="1" flipV="1">
              <a:off x="6038697"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499" name="Group 1"/>
          <p:cNvGrpSpPr>
            <a:grpSpLocks/>
          </p:cNvGrpSpPr>
          <p:nvPr/>
        </p:nvGrpSpPr>
        <p:grpSpPr bwMode="auto">
          <a:xfrm>
            <a:off x="3003550" y="1979613"/>
            <a:ext cx="3267075" cy="282575"/>
            <a:chOff x="3003957" y="1557582"/>
            <a:chExt cx="3266598" cy="283447"/>
          </a:xfrm>
        </p:grpSpPr>
        <p:sp>
          <p:nvSpPr>
            <p:cNvPr id="215" name="Oval 214"/>
            <p:cNvSpPr/>
            <p:nvPr/>
          </p:nvSpPr>
          <p:spPr bwMode="auto">
            <a:xfrm rot="18583957" flipH="1" flipV="1">
              <a:off x="2952708"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6" name="Oval 215"/>
            <p:cNvSpPr/>
            <p:nvPr/>
          </p:nvSpPr>
          <p:spPr bwMode="auto">
            <a:xfrm rot="18583957" flipH="1" flipV="1">
              <a:off x="32328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7" name="Oval 216"/>
            <p:cNvSpPr/>
            <p:nvPr/>
          </p:nvSpPr>
          <p:spPr bwMode="auto">
            <a:xfrm rot="18583957" flipH="1" flipV="1">
              <a:off x="3513810"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8" name="Oval 217"/>
            <p:cNvSpPr/>
            <p:nvPr/>
          </p:nvSpPr>
          <p:spPr bwMode="auto">
            <a:xfrm rot="18583957" flipH="1" flipV="1">
              <a:off x="3793960"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9" name="Oval 218"/>
            <p:cNvSpPr/>
            <p:nvPr/>
          </p:nvSpPr>
          <p:spPr bwMode="auto">
            <a:xfrm rot="18583957" flipH="1" flipV="1">
              <a:off x="407490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0" name="Oval 219"/>
            <p:cNvSpPr/>
            <p:nvPr/>
          </p:nvSpPr>
          <p:spPr bwMode="auto">
            <a:xfrm rot="18583957" flipH="1" flipV="1">
              <a:off x="43550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1" name="Oval 220"/>
            <p:cNvSpPr/>
            <p:nvPr/>
          </p:nvSpPr>
          <p:spPr bwMode="auto">
            <a:xfrm rot="18583957" flipH="1" flipV="1">
              <a:off x="4636009"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2" name="Oval 221"/>
            <p:cNvSpPr/>
            <p:nvPr/>
          </p:nvSpPr>
          <p:spPr bwMode="auto">
            <a:xfrm rot="18583957" flipH="1" flipV="1">
              <a:off x="4916159"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3" name="Oval 222"/>
            <p:cNvSpPr/>
            <p:nvPr/>
          </p:nvSpPr>
          <p:spPr bwMode="auto">
            <a:xfrm rot="18583957" flipH="1" flipV="1">
              <a:off x="5197105"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4" name="Oval 223"/>
            <p:cNvSpPr/>
            <p:nvPr/>
          </p:nvSpPr>
          <p:spPr bwMode="auto">
            <a:xfrm rot="18583957" flipH="1" flipV="1">
              <a:off x="5477261"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5" name="Oval 224"/>
            <p:cNvSpPr/>
            <p:nvPr/>
          </p:nvSpPr>
          <p:spPr bwMode="auto">
            <a:xfrm rot="18583957" flipH="1" flipV="1">
              <a:off x="5758208"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6" name="Oval 225"/>
            <p:cNvSpPr/>
            <p:nvPr/>
          </p:nvSpPr>
          <p:spPr bwMode="auto">
            <a:xfrm rot="18583957" flipH="1" flipV="1">
              <a:off x="603835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0" name="Group 3"/>
          <p:cNvGrpSpPr>
            <a:grpSpLocks/>
          </p:cNvGrpSpPr>
          <p:nvPr/>
        </p:nvGrpSpPr>
        <p:grpSpPr bwMode="auto">
          <a:xfrm>
            <a:off x="3003550" y="1722438"/>
            <a:ext cx="3267075" cy="284162"/>
            <a:chOff x="3003958" y="1806680"/>
            <a:chExt cx="3266597" cy="283447"/>
          </a:xfrm>
        </p:grpSpPr>
        <p:sp>
          <p:nvSpPr>
            <p:cNvPr id="228" name="Oval 227"/>
            <p:cNvSpPr/>
            <p:nvPr/>
          </p:nvSpPr>
          <p:spPr bwMode="auto">
            <a:xfrm rot="18583957" flipH="1" flipV="1">
              <a:off x="2952709"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9" name="Oval 228"/>
            <p:cNvSpPr/>
            <p:nvPr/>
          </p:nvSpPr>
          <p:spPr bwMode="auto">
            <a:xfrm rot="18583957" flipH="1" flipV="1">
              <a:off x="3232859"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0" name="Oval 229"/>
            <p:cNvSpPr/>
            <p:nvPr/>
          </p:nvSpPr>
          <p:spPr bwMode="auto">
            <a:xfrm rot="18583957" flipH="1" flipV="1">
              <a:off x="351380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1" name="Oval 230"/>
            <p:cNvSpPr/>
            <p:nvPr/>
          </p:nvSpPr>
          <p:spPr bwMode="auto">
            <a:xfrm rot="18583957" flipH="1" flipV="1">
              <a:off x="3793961"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2" name="Oval 231"/>
            <p:cNvSpPr/>
            <p:nvPr/>
          </p:nvSpPr>
          <p:spPr bwMode="auto">
            <a:xfrm rot="18583957" flipH="1" flipV="1">
              <a:off x="407490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3" name="Oval 232"/>
            <p:cNvSpPr/>
            <p:nvPr/>
          </p:nvSpPr>
          <p:spPr bwMode="auto">
            <a:xfrm rot="18583957" flipH="1" flipV="1">
              <a:off x="4355058"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4" name="Oval 233"/>
            <p:cNvSpPr/>
            <p:nvPr/>
          </p:nvSpPr>
          <p:spPr bwMode="auto">
            <a:xfrm rot="18583957" flipH="1" flipV="1">
              <a:off x="4636004"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5" name="Oval 234"/>
            <p:cNvSpPr/>
            <p:nvPr/>
          </p:nvSpPr>
          <p:spPr bwMode="auto">
            <a:xfrm rot="18583957" flipH="1" flipV="1">
              <a:off x="4916160"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6" name="Oval 235"/>
            <p:cNvSpPr/>
            <p:nvPr/>
          </p:nvSpPr>
          <p:spPr bwMode="auto">
            <a:xfrm rot="18583957" flipH="1" flipV="1">
              <a:off x="5197106"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7" name="Oval 236"/>
            <p:cNvSpPr/>
            <p:nvPr/>
          </p:nvSpPr>
          <p:spPr bwMode="auto">
            <a:xfrm rot="18583957" flipH="1" flipV="1">
              <a:off x="547725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8" name="Oval 237"/>
            <p:cNvSpPr/>
            <p:nvPr/>
          </p:nvSpPr>
          <p:spPr bwMode="auto">
            <a:xfrm rot="18583957" flipH="1" flipV="1">
              <a:off x="5758203"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9" name="Oval 238"/>
            <p:cNvSpPr/>
            <p:nvPr/>
          </p:nvSpPr>
          <p:spPr bwMode="auto">
            <a:xfrm rot="18583957" flipH="1" flipV="1">
              <a:off x="603835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1" name="Group 4"/>
          <p:cNvGrpSpPr>
            <a:grpSpLocks/>
          </p:cNvGrpSpPr>
          <p:nvPr/>
        </p:nvGrpSpPr>
        <p:grpSpPr bwMode="auto">
          <a:xfrm>
            <a:off x="3003550" y="2235200"/>
            <a:ext cx="3267075" cy="284163"/>
            <a:chOff x="3003957" y="2073360"/>
            <a:chExt cx="3266598" cy="283447"/>
          </a:xfrm>
        </p:grpSpPr>
        <p:sp>
          <p:nvSpPr>
            <p:cNvPr id="241" name="Oval 240"/>
            <p:cNvSpPr/>
            <p:nvPr/>
          </p:nvSpPr>
          <p:spPr bwMode="auto">
            <a:xfrm rot="18583957" flipH="1" flipV="1">
              <a:off x="2952708"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2" name="Oval 241"/>
            <p:cNvSpPr/>
            <p:nvPr/>
          </p:nvSpPr>
          <p:spPr bwMode="auto">
            <a:xfrm rot="18583957" flipH="1" flipV="1">
              <a:off x="3232859"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3" name="Oval 242"/>
            <p:cNvSpPr/>
            <p:nvPr/>
          </p:nvSpPr>
          <p:spPr bwMode="auto">
            <a:xfrm rot="18583957" flipH="1" flipV="1">
              <a:off x="351380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4" name="Oval 243"/>
            <p:cNvSpPr/>
            <p:nvPr/>
          </p:nvSpPr>
          <p:spPr bwMode="auto">
            <a:xfrm rot="18583957" flipH="1" flipV="1">
              <a:off x="3793960"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5" name="Oval 244"/>
            <p:cNvSpPr/>
            <p:nvPr/>
          </p:nvSpPr>
          <p:spPr bwMode="auto">
            <a:xfrm rot="18583957" flipH="1" flipV="1">
              <a:off x="407490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6" name="Oval 245"/>
            <p:cNvSpPr/>
            <p:nvPr/>
          </p:nvSpPr>
          <p:spPr bwMode="auto">
            <a:xfrm rot="18583957" flipH="1" flipV="1">
              <a:off x="4355058"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7" name="Oval 246"/>
            <p:cNvSpPr/>
            <p:nvPr/>
          </p:nvSpPr>
          <p:spPr bwMode="auto">
            <a:xfrm rot="18583957" flipH="1" flipV="1">
              <a:off x="4636004"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8" name="Oval 247"/>
            <p:cNvSpPr/>
            <p:nvPr/>
          </p:nvSpPr>
          <p:spPr bwMode="auto">
            <a:xfrm rot="18583957" flipH="1" flipV="1">
              <a:off x="4916159"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9" name="Oval 248"/>
            <p:cNvSpPr/>
            <p:nvPr/>
          </p:nvSpPr>
          <p:spPr bwMode="auto">
            <a:xfrm rot="18583957" flipH="1" flipV="1">
              <a:off x="5197105"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0" name="Oval 249"/>
            <p:cNvSpPr/>
            <p:nvPr/>
          </p:nvSpPr>
          <p:spPr bwMode="auto">
            <a:xfrm rot="18583957" flipH="1" flipV="1">
              <a:off x="547725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1" name="Oval 250"/>
            <p:cNvSpPr/>
            <p:nvPr/>
          </p:nvSpPr>
          <p:spPr bwMode="auto">
            <a:xfrm rot="18583957" flipH="1" flipV="1">
              <a:off x="5758203"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2" name="Oval 251"/>
            <p:cNvSpPr/>
            <p:nvPr/>
          </p:nvSpPr>
          <p:spPr bwMode="auto">
            <a:xfrm rot="18583957" flipH="1" flipV="1">
              <a:off x="603835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2" name="Group 5"/>
          <p:cNvGrpSpPr>
            <a:grpSpLocks/>
          </p:cNvGrpSpPr>
          <p:nvPr/>
        </p:nvGrpSpPr>
        <p:grpSpPr bwMode="auto">
          <a:xfrm>
            <a:off x="3003550" y="2492375"/>
            <a:ext cx="3267075" cy="282575"/>
            <a:chOff x="3003958" y="2340043"/>
            <a:chExt cx="3266597" cy="283447"/>
          </a:xfrm>
        </p:grpSpPr>
        <p:sp>
          <p:nvSpPr>
            <p:cNvPr id="254" name="Oval 253"/>
            <p:cNvSpPr/>
            <p:nvPr/>
          </p:nvSpPr>
          <p:spPr bwMode="auto">
            <a:xfrm rot="18583957" flipH="1" flipV="1">
              <a:off x="295270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5" name="Oval 254"/>
            <p:cNvSpPr/>
            <p:nvPr/>
          </p:nvSpPr>
          <p:spPr bwMode="auto">
            <a:xfrm rot="18583957" flipH="1" flipV="1">
              <a:off x="3232864"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6" name="Oval 255"/>
            <p:cNvSpPr/>
            <p:nvPr/>
          </p:nvSpPr>
          <p:spPr bwMode="auto">
            <a:xfrm rot="18583957" flipH="1" flipV="1">
              <a:off x="351381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7" name="Oval 256"/>
            <p:cNvSpPr/>
            <p:nvPr/>
          </p:nvSpPr>
          <p:spPr bwMode="auto">
            <a:xfrm rot="18583957" flipH="1" flipV="1">
              <a:off x="3793961"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8" name="Oval 257"/>
            <p:cNvSpPr/>
            <p:nvPr/>
          </p:nvSpPr>
          <p:spPr bwMode="auto">
            <a:xfrm rot="18583957" flipH="1" flipV="1">
              <a:off x="4074908"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9" name="Oval 258"/>
            <p:cNvSpPr/>
            <p:nvPr/>
          </p:nvSpPr>
          <p:spPr bwMode="auto">
            <a:xfrm rot="18583957" flipH="1" flipV="1">
              <a:off x="4355063"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0" name="Oval 259"/>
            <p:cNvSpPr/>
            <p:nvPr/>
          </p:nvSpPr>
          <p:spPr bwMode="auto">
            <a:xfrm rot="18583957" flipH="1" flipV="1">
              <a:off x="4636009"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1" name="Oval 260"/>
            <p:cNvSpPr/>
            <p:nvPr/>
          </p:nvSpPr>
          <p:spPr bwMode="auto">
            <a:xfrm rot="18583957" flipH="1" flipV="1">
              <a:off x="491615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2" name="Oval 261"/>
            <p:cNvSpPr/>
            <p:nvPr/>
          </p:nvSpPr>
          <p:spPr bwMode="auto">
            <a:xfrm rot="18583957" flipH="1" flipV="1">
              <a:off x="5197105"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3" name="Oval 262"/>
            <p:cNvSpPr/>
            <p:nvPr/>
          </p:nvSpPr>
          <p:spPr bwMode="auto">
            <a:xfrm rot="18583957" flipH="1" flipV="1">
              <a:off x="547726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4" name="Oval 263"/>
            <p:cNvSpPr/>
            <p:nvPr/>
          </p:nvSpPr>
          <p:spPr bwMode="auto">
            <a:xfrm rot="18583957" flipH="1" flipV="1">
              <a:off x="5758208"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5" name="Oval 264"/>
            <p:cNvSpPr/>
            <p:nvPr/>
          </p:nvSpPr>
          <p:spPr bwMode="auto">
            <a:xfrm rot="18583957" flipH="1" flipV="1">
              <a:off x="6038357"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3" name="Group 6"/>
          <p:cNvGrpSpPr>
            <a:grpSpLocks/>
          </p:cNvGrpSpPr>
          <p:nvPr/>
        </p:nvGrpSpPr>
        <p:grpSpPr bwMode="auto">
          <a:xfrm>
            <a:off x="3005138" y="2747963"/>
            <a:ext cx="3265487" cy="284162"/>
            <a:chOff x="3004726" y="2607660"/>
            <a:chExt cx="3265386" cy="283448"/>
          </a:xfrm>
        </p:grpSpPr>
        <p:sp>
          <p:nvSpPr>
            <p:cNvPr id="267" name="Oval 266"/>
            <p:cNvSpPr/>
            <p:nvPr/>
          </p:nvSpPr>
          <p:spPr bwMode="auto">
            <a:xfrm rot="18583957" flipH="1" flipV="1">
              <a:off x="2952693"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8" name="Oval 267"/>
            <p:cNvSpPr/>
            <p:nvPr/>
          </p:nvSpPr>
          <p:spPr bwMode="auto">
            <a:xfrm rot="18583957" flipH="1" flipV="1">
              <a:off x="3232876"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9" name="Oval 268"/>
            <p:cNvSpPr/>
            <p:nvPr/>
          </p:nvSpPr>
          <p:spPr bwMode="auto">
            <a:xfrm rot="18583957" flipH="1" flipV="1">
              <a:off x="3513854"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0" name="Oval 269"/>
            <p:cNvSpPr/>
            <p:nvPr/>
          </p:nvSpPr>
          <p:spPr bwMode="auto">
            <a:xfrm rot="18583957" flipH="1" flipV="1">
              <a:off x="3794042"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1" name="Oval 270"/>
            <p:cNvSpPr/>
            <p:nvPr/>
          </p:nvSpPr>
          <p:spPr bwMode="auto">
            <a:xfrm rot="18583957" flipH="1" flipV="1">
              <a:off x="4075021"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2" name="Oval 271"/>
            <p:cNvSpPr/>
            <p:nvPr/>
          </p:nvSpPr>
          <p:spPr bwMode="auto">
            <a:xfrm rot="18583957" flipH="1" flipV="1">
              <a:off x="4355203"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3" name="Oval 272"/>
            <p:cNvSpPr/>
            <p:nvPr/>
          </p:nvSpPr>
          <p:spPr bwMode="auto">
            <a:xfrm rot="18583957" flipH="1" flipV="1">
              <a:off x="4636182"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4" name="Oval 273"/>
            <p:cNvSpPr/>
            <p:nvPr/>
          </p:nvSpPr>
          <p:spPr bwMode="auto">
            <a:xfrm rot="18583957" flipH="1" flipV="1">
              <a:off x="4916369"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5" name="Oval 274"/>
            <p:cNvSpPr/>
            <p:nvPr/>
          </p:nvSpPr>
          <p:spPr bwMode="auto">
            <a:xfrm rot="18583957" flipH="1" flipV="1">
              <a:off x="5197349"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6" name="Oval 275"/>
            <p:cNvSpPr/>
            <p:nvPr/>
          </p:nvSpPr>
          <p:spPr bwMode="auto">
            <a:xfrm rot="18583957" flipH="1" flipV="1">
              <a:off x="5477531"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7" name="Oval 276"/>
            <p:cNvSpPr/>
            <p:nvPr/>
          </p:nvSpPr>
          <p:spPr bwMode="auto">
            <a:xfrm rot="18583957" flipH="1" flipV="1">
              <a:off x="5758509"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8" name="Oval 277"/>
            <p:cNvSpPr/>
            <p:nvPr/>
          </p:nvSpPr>
          <p:spPr bwMode="auto">
            <a:xfrm rot="18583957" flipH="1" flipV="1">
              <a:off x="6038698"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4" name="Group 7"/>
          <p:cNvGrpSpPr>
            <a:grpSpLocks/>
          </p:cNvGrpSpPr>
          <p:nvPr/>
        </p:nvGrpSpPr>
        <p:grpSpPr bwMode="auto">
          <a:xfrm>
            <a:off x="3005138" y="3003550"/>
            <a:ext cx="3265487" cy="284163"/>
            <a:chOff x="3004726" y="2874341"/>
            <a:chExt cx="3265386" cy="283448"/>
          </a:xfrm>
        </p:grpSpPr>
        <p:sp>
          <p:nvSpPr>
            <p:cNvPr id="280" name="Oval 279"/>
            <p:cNvSpPr/>
            <p:nvPr/>
          </p:nvSpPr>
          <p:spPr bwMode="auto">
            <a:xfrm rot="18583957" flipH="1" flipV="1">
              <a:off x="2952693"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1" name="Oval 280"/>
            <p:cNvSpPr/>
            <p:nvPr/>
          </p:nvSpPr>
          <p:spPr bwMode="auto">
            <a:xfrm rot="18583957" flipH="1" flipV="1">
              <a:off x="3232876"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2" name="Oval 281"/>
            <p:cNvSpPr/>
            <p:nvPr/>
          </p:nvSpPr>
          <p:spPr bwMode="auto">
            <a:xfrm rot="18583957" flipH="1" flipV="1">
              <a:off x="3513854"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3" name="Oval 282"/>
            <p:cNvSpPr/>
            <p:nvPr/>
          </p:nvSpPr>
          <p:spPr bwMode="auto">
            <a:xfrm rot="18583957" flipH="1" flipV="1">
              <a:off x="3794042"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4" name="Oval 283"/>
            <p:cNvSpPr/>
            <p:nvPr/>
          </p:nvSpPr>
          <p:spPr bwMode="auto">
            <a:xfrm rot="18583957" flipH="1" flipV="1">
              <a:off x="4075020"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5" name="Oval 284"/>
            <p:cNvSpPr/>
            <p:nvPr/>
          </p:nvSpPr>
          <p:spPr bwMode="auto">
            <a:xfrm rot="18583957" flipH="1" flipV="1">
              <a:off x="4355203"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6" name="Oval 285"/>
            <p:cNvSpPr/>
            <p:nvPr/>
          </p:nvSpPr>
          <p:spPr bwMode="auto">
            <a:xfrm rot="18583957" flipH="1" flipV="1">
              <a:off x="4636183"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7" name="Oval 286"/>
            <p:cNvSpPr/>
            <p:nvPr/>
          </p:nvSpPr>
          <p:spPr bwMode="auto">
            <a:xfrm rot="18583957" flipH="1" flipV="1">
              <a:off x="4916369"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8" name="Oval 287"/>
            <p:cNvSpPr/>
            <p:nvPr/>
          </p:nvSpPr>
          <p:spPr bwMode="auto">
            <a:xfrm rot="18583957" flipH="1" flipV="1">
              <a:off x="5197348"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9" name="Oval 288"/>
            <p:cNvSpPr/>
            <p:nvPr/>
          </p:nvSpPr>
          <p:spPr bwMode="auto">
            <a:xfrm rot="18583957" flipH="1" flipV="1">
              <a:off x="5477532"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0" name="Oval 289"/>
            <p:cNvSpPr/>
            <p:nvPr/>
          </p:nvSpPr>
          <p:spPr bwMode="auto">
            <a:xfrm rot="18583957" flipH="1" flipV="1">
              <a:off x="5758510"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1" name="Oval 290"/>
            <p:cNvSpPr/>
            <p:nvPr/>
          </p:nvSpPr>
          <p:spPr bwMode="auto">
            <a:xfrm rot="18583957" flipH="1" flipV="1">
              <a:off x="6038697"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5" name="Group 8"/>
          <p:cNvGrpSpPr>
            <a:grpSpLocks/>
          </p:cNvGrpSpPr>
          <p:nvPr/>
        </p:nvGrpSpPr>
        <p:grpSpPr bwMode="auto">
          <a:xfrm>
            <a:off x="3005138" y="3260725"/>
            <a:ext cx="3265487" cy="282575"/>
            <a:chOff x="3004726" y="3141023"/>
            <a:chExt cx="3265386" cy="283448"/>
          </a:xfrm>
        </p:grpSpPr>
        <p:sp>
          <p:nvSpPr>
            <p:cNvPr id="293" name="Oval 292"/>
            <p:cNvSpPr/>
            <p:nvPr/>
          </p:nvSpPr>
          <p:spPr bwMode="auto">
            <a:xfrm rot="18583957" flipH="1" flipV="1">
              <a:off x="2952693"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4" name="Oval 293"/>
            <p:cNvSpPr/>
            <p:nvPr/>
          </p:nvSpPr>
          <p:spPr bwMode="auto">
            <a:xfrm rot="18583957" flipH="1" flipV="1">
              <a:off x="3232881"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5" name="Oval 294"/>
            <p:cNvSpPr/>
            <p:nvPr/>
          </p:nvSpPr>
          <p:spPr bwMode="auto">
            <a:xfrm rot="18583957" flipH="1" flipV="1">
              <a:off x="3513859"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6" name="Oval 295"/>
            <p:cNvSpPr/>
            <p:nvPr/>
          </p:nvSpPr>
          <p:spPr bwMode="auto">
            <a:xfrm rot="18583957" flipH="1" flipV="1">
              <a:off x="3794042"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7" name="Oval 296"/>
            <p:cNvSpPr/>
            <p:nvPr/>
          </p:nvSpPr>
          <p:spPr bwMode="auto">
            <a:xfrm rot="18583957" flipH="1" flipV="1">
              <a:off x="4075020"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8" name="Oval 297"/>
            <p:cNvSpPr/>
            <p:nvPr/>
          </p:nvSpPr>
          <p:spPr bwMode="auto">
            <a:xfrm rot="18583957" flipH="1" flipV="1">
              <a:off x="4355208"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9" name="Oval 298"/>
            <p:cNvSpPr/>
            <p:nvPr/>
          </p:nvSpPr>
          <p:spPr bwMode="auto">
            <a:xfrm rot="18583957" flipH="1" flipV="1">
              <a:off x="4636187"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0" name="Oval 299"/>
            <p:cNvSpPr/>
            <p:nvPr/>
          </p:nvSpPr>
          <p:spPr bwMode="auto">
            <a:xfrm rot="18583957" flipH="1" flipV="1">
              <a:off x="4916369"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1" name="Oval 300"/>
            <p:cNvSpPr/>
            <p:nvPr/>
          </p:nvSpPr>
          <p:spPr bwMode="auto">
            <a:xfrm rot="18583957" flipH="1" flipV="1">
              <a:off x="5197348"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2" name="Oval 301"/>
            <p:cNvSpPr/>
            <p:nvPr/>
          </p:nvSpPr>
          <p:spPr bwMode="auto">
            <a:xfrm rot="18583957" flipH="1" flipV="1">
              <a:off x="5477536"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3" name="Oval 302"/>
            <p:cNvSpPr/>
            <p:nvPr/>
          </p:nvSpPr>
          <p:spPr bwMode="auto">
            <a:xfrm rot="18583957" flipH="1" flipV="1">
              <a:off x="5758514"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4" name="Oval 303"/>
            <p:cNvSpPr/>
            <p:nvPr/>
          </p:nvSpPr>
          <p:spPr bwMode="auto">
            <a:xfrm rot="18583957" flipH="1" flipV="1">
              <a:off x="6038697"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6" name="Group 20"/>
          <p:cNvGrpSpPr>
            <a:grpSpLocks/>
          </p:cNvGrpSpPr>
          <p:nvPr/>
        </p:nvGrpSpPr>
        <p:grpSpPr bwMode="auto">
          <a:xfrm>
            <a:off x="3005138" y="3516313"/>
            <a:ext cx="3265487" cy="284162"/>
            <a:chOff x="3004726" y="3422218"/>
            <a:chExt cx="3265386" cy="283448"/>
          </a:xfrm>
        </p:grpSpPr>
        <p:sp>
          <p:nvSpPr>
            <p:cNvPr id="306" name="Oval 305"/>
            <p:cNvSpPr/>
            <p:nvPr/>
          </p:nvSpPr>
          <p:spPr bwMode="auto">
            <a:xfrm rot="18583957" flipH="1" flipV="1">
              <a:off x="2952693"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7" name="Oval 306"/>
            <p:cNvSpPr/>
            <p:nvPr/>
          </p:nvSpPr>
          <p:spPr bwMode="auto">
            <a:xfrm rot="18583957" flipH="1" flipV="1">
              <a:off x="3232876"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8" name="Oval 307"/>
            <p:cNvSpPr/>
            <p:nvPr/>
          </p:nvSpPr>
          <p:spPr bwMode="auto">
            <a:xfrm rot="18583957" flipH="1" flipV="1">
              <a:off x="3513854"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9" name="Oval 308"/>
            <p:cNvSpPr/>
            <p:nvPr/>
          </p:nvSpPr>
          <p:spPr bwMode="auto">
            <a:xfrm rot="18583957" flipH="1" flipV="1">
              <a:off x="3794042"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0" name="Oval 309"/>
            <p:cNvSpPr/>
            <p:nvPr/>
          </p:nvSpPr>
          <p:spPr bwMode="auto">
            <a:xfrm rot="18583957" flipH="1" flipV="1">
              <a:off x="4075021"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1" name="Oval 310"/>
            <p:cNvSpPr/>
            <p:nvPr/>
          </p:nvSpPr>
          <p:spPr bwMode="auto">
            <a:xfrm rot="18583957" flipH="1" flipV="1">
              <a:off x="4355203"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2" name="Oval 311"/>
            <p:cNvSpPr/>
            <p:nvPr/>
          </p:nvSpPr>
          <p:spPr bwMode="auto">
            <a:xfrm rot="18583957" flipH="1" flipV="1">
              <a:off x="4636182"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3" name="Oval 312"/>
            <p:cNvSpPr/>
            <p:nvPr/>
          </p:nvSpPr>
          <p:spPr bwMode="auto">
            <a:xfrm rot="18583957" flipH="1" flipV="1">
              <a:off x="4916369"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4" name="Oval 313"/>
            <p:cNvSpPr/>
            <p:nvPr/>
          </p:nvSpPr>
          <p:spPr bwMode="auto">
            <a:xfrm rot="18583957" flipH="1" flipV="1">
              <a:off x="5197349"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5" name="Oval 314"/>
            <p:cNvSpPr/>
            <p:nvPr/>
          </p:nvSpPr>
          <p:spPr bwMode="auto">
            <a:xfrm rot="18583957" flipH="1" flipV="1">
              <a:off x="5477531"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6" name="Oval 315"/>
            <p:cNvSpPr/>
            <p:nvPr/>
          </p:nvSpPr>
          <p:spPr bwMode="auto">
            <a:xfrm rot="18583957" flipH="1" flipV="1">
              <a:off x="5758509"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7" name="Oval 316"/>
            <p:cNvSpPr/>
            <p:nvPr/>
          </p:nvSpPr>
          <p:spPr bwMode="auto">
            <a:xfrm rot="18583957" flipH="1" flipV="1">
              <a:off x="6038698"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7" name="Group 22"/>
          <p:cNvGrpSpPr>
            <a:grpSpLocks/>
          </p:cNvGrpSpPr>
          <p:nvPr/>
        </p:nvGrpSpPr>
        <p:grpSpPr bwMode="auto">
          <a:xfrm>
            <a:off x="3005138" y="4029075"/>
            <a:ext cx="3265487" cy="284163"/>
            <a:chOff x="3004726" y="3955581"/>
            <a:chExt cx="3265386" cy="283448"/>
          </a:xfrm>
        </p:grpSpPr>
        <p:sp>
          <p:nvSpPr>
            <p:cNvPr id="319" name="Oval 318"/>
            <p:cNvSpPr/>
            <p:nvPr/>
          </p:nvSpPr>
          <p:spPr bwMode="auto">
            <a:xfrm rot="18583957" flipH="1" flipV="1">
              <a:off x="2952693"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0" name="Oval 319"/>
            <p:cNvSpPr/>
            <p:nvPr/>
          </p:nvSpPr>
          <p:spPr bwMode="auto">
            <a:xfrm rot="18583957" flipH="1" flipV="1">
              <a:off x="3232876"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1" name="Oval 320"/>
            <p:cNvSpPr/>
            <p:nvPr/>
          </p:nvSpPr>
          <p:spPr bwMode="auto">
            <a:xfrm rot="18583957" flipH="1" flipV="1">
              <a:off x="3513854"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2" name="Oval 321"/>
            <p:cNvSpPr/>
            <p:nvPr/>
          </p:nvSpPr>
          <p:spPr bwMode="auto">
            <a:xfrm rot="18583957" flipH="1" flipV="1">
              <a:off x="3794042"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3" name="Oval 322"/>
            <p:cNvSpPr/>
            <p:nvPr/>
          </p:nvSpPr>
          <p:spPr bwMode="auto">
            <a:xfrm rot="18583957" flipH="1" flipV="1">
              <a:off x="4075020"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4" name="Oval 323"/>
            <p:cNvSpPr/>
            <p:nvPr/>
          </p:nvSpPr>
          <p:spPr bwMode="auto">
            <a:xfrm rot="18583957" flipH="1" flipV="1">
              <a:off x="4355203"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5" name="Oval 324"/>
            <p:cNvSpPr/>
            <p:nvPr/>
          </p:nvSpPr>
          <p:spPr bwMode="auto">
            <a:xfrm rot="18583957" flipH="1" flipV="1">
              <a:off x="4636183"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6" name="Oval 325"/>
            <p:cNvSpPr/>
            <p:nvPr/>
          </p:nvSpPr>
          <p:spPr bwMode="auto">
            <a:xfrm rot="18583957" flipH="1" flipV="1">
              <a:off x="4916369"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7" name="Oval 326"/>
            <p:cNvSpPr/>
            <p:nvPr/>
          </p:nvSpPr>
          <p:spPr bwMode="auto">
            <a:xfrm rot="18583957" flipH="1" flipV="1">
              <a:off x="5197348"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8" name="Oval 327"/>
            <p:cNvSpPr/>
            <p:nvPr/>
          </p:nvSpPr>
          <p:spPr bwMode="auto">
            <a:xfrm rot="18583957" flipH="1" flipV="1">
              <a:off x="5477532"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9" name="Oval 328"/>
            <p:cNvSpPr/>
            <p:nvPr/>
          </p:nvSpPr>
          <p:spPr bwMode="auto">
            <a:xfrm rot="18583957" flipH="1" flipV="1">
              <a:off x="5758510"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0" name="Oval 329"/>
            <p:cNvSpPr/>
            <p:nvPr/>
          </p:nvSpPr>
          <p:spPr bwMode="auto">
            <a:xfrm rot="18583957" flipH="1" flipV="1">
              <a:off x="6038697"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8" name="Group 23"/>
          <p:cNvGrpSpPr>
            <a:grpSpLocks/>
          </p:cNvGrpSpPr>
          <p:nvPr/>
        </p:nvGrpSpPr>
        <p:grpSpPr bwMode="auto">
          <a:xfrm>
            <a:off x="3005138" y="4286250"/>
            <a:ext cx="3265487" cy="282575"/>
            <a:chOff x="3004726" y="4222263"/>
            <a:chExt cx="3265386" cy="283448"/>
          </a:xfrm>
        </p:grpSpPr>
        <p:sp>
          <p:nvSpPr>
            <p:cNvPr id="332" name="Oval 331"/>
            <p:cNvSpPr/>
            <p:nvPr/>
          </p:nvSpPr>
          <p:spPr bwMode="auto">
            <a:xfrm rot="18583957" flipH="1" flipV="1">
              <a:off x="2952693"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3" name="Oval 332"/>
            <p:cNvSpPr/>
            <p:nvPr/>
          </p:nvSpPr>
          <p:spPr bwMode="auto">
            <a:xfrm rot="18583957" flipH="1" flipV="1">
              <a:off x="3232881"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4" name="Oval 333"/>
            <p:cNvSpPr/>
            <p:nvPr/>
          </p:nvSpPr>
          <p:spPr bwMode="auto">
            <a:xfrm rot="18583957" flipH="1" flipV="1">
              <a:off x="3513859"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5" name="Oval 334"/>
            <p:cNvSpPr/>
            <p:nvPr/>
          </p:nvSpPr>
          <p:spPr bwMode="auto">
            <a:xfrm rot="18583957" flipH="1" flipV="1">
              <a:off x="3794042"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6" name="Oval 335"/>
            <p:cNvSpPr/>
            <p:nvPr/>
          </p:nvSpPr>
          <p:spPr bwMode="auto">
            <a:xfrm rot="18583957" flipH="1" flipV="1">
              <a:off x="4075020"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7" name="Oval 336"/>
            <p:cNvSpPr/>
            <p:nvPr/>
          </p:nvSpPr>
          <p:spPr bwMode="auto">
            <a:xfrm rot="18583957" flipH="1" flipV="1">
              <a:off x="4355208"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8" name="Oval 337"/>
            <p:cNvSpPr/>
            <p:nvPr/>
          </p:nvSpPr>
          <p:spPr bwMode="auto">
            <a:xfrm rot="18583957" flipH="1" flipV="1">
              <a:off x="4636187"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9" name="Oval 338"/>
            <p:cNvSpPr/>
            <p:nvPr/>
          </p:nvSpPr>
          <p:spPr bwMode="auto">
            <a:xfrm rot="18583957" flipH="1" flipV="1">
              <a:off x="4916369"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0" name="Oval 339"/>
            <p:cNvSpPr/>
            <p:nvPr/>
          </p:nvSpPr>
          <p:spPr bwMode="auto">
            <a:xfrm rot="18583957" flipH="1" flipV="1">
              <a:off x="5197348"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1" name="Oval 340"/>
            <p:cNvSpPr/>
            <p:nvPr/>
          </p:nvSpPr>
          <p:spPr bwMode="auto">
            <a:xfrm rot="18583957" flipH="1" flipV="1">
              <a:off x="5477536"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2" name="Oval 341"/>
            <p:cNvSpPr/>
            <p:nvPr/>
          </p:nvSpPr>
          <p:spPr bwMode="auto">
            <a:xfrm rot="18583957" flipH="1" flipV="1">
              <a:off x="5758514"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3" name="Oval 342"/>
            <p:cNvSpPr/>
            <p:nvPr/>
          </p:nvSpPr>
          <p:spPr bwMode="auto">
            <a:xfrm rot="18583957" flipH="1" flipV="1">
              <a:off x="6038697"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9" name="Group 24"/>
          <p:cNvGrpSpPr>
            <a:grpSpLocks/>
          </p:cNvGrpSpPr>
          <p:nvPr/>
        </p:nvGrpSpPr>
        <p:grpSpPr bwMode="auto">
          <a:xfrm>
            <a:off x="3003550" y="4541838"/>
            <a:ext cx="3267075" cy="284162"/>
            <a:chOff x="3003957" y="4489595"/>
            <a:chExt cx="3266598" cy="283447"/>
          </a:xfrm>
        </p:grpSpPr>
        <p:sp>
          <p:nvSpPr>
            <p:cNvPr id="345" name="Oval 344"/>
            <p:cNvSpPr/>
            <p:nvPr/>
          </p:nvSpPr>
          <p:spPr bwMode="auto">
            <a:xfrm rot="18583957" flipH="1" flipV="1">
              <a:off x="295270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6" name="Oval 345"/>
            <p:cNvSpPr/>
            <p:nvPr/>
          </p:nvSpPr>
          <p:spPr bwMode="auto">
            <a:xfrm rot="18583957" flipH="1" flipV="1">
              <a:off x="32328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7" name="Oval 346"/>
            <p:cNvSpPr/>
            <p:nvPr/>
          </p:nvSpPr>
          <p:spPr bwMode="auto">
            <a:xfrm rot="18583957" flipH="1" flipV="1">
              <a:off x="3513805"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8" name="Oval 347"/>
            <p:cNvSpPr/>
            <p:nvPr/>
          </p:nvSpPr>
          <p:spPr bwMode="auto">
            <a:xfrm rot="18583957" flipH="1" flipV="1">
              <a:off x="37939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9" name="Oval 348"/>
            <p:cNvSpPr/>
            <p:nvPr/>
          </p:nvSpPr>
          <p:spPr bwMode="auto">
            <a:xfrm rot="18583957" flipH="1" flipV="1">
              <a:off x="4074907"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0" name="Oval 349"/>
            <p:cNvSpPr/>
            <p:nvPr/>
          </p:nvSpPr>
          <p:spPr bwMode="auto">
            <a:xfrm rot="18583957" flipH="1" flipV="1">
              <a:off x="43550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1" name="Oval 350"/>
            <p:cNvSpPr/>
            <p:nvPr/>
          </p:nvSpPr>
          <p:spPr bwMode="auto">
            <a:xfrm rot="18583957" flipH="1" flipV="1">
              <a:off x="4636004"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2" name="Oval 351"/>
            <p:cNvSpPr/>
            <p:nvPr/>
          </p:nvSpPr>
          <p:spPr bwMode="auto">
            <a:xfrm rot="18583957" flipH="1" flipV="1">
              <a:off x="49161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3" name="Oval 352"/>
            <p:cNvSpPr/>
            <p:nvPr/>
          </p:nvSpPr>
          <p:spPr bwMode="auto">
            <a:xfrm rot="18583957" flipH="1" flipV="1">
              <a:off x="5197106"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4" name="Oval 353"/>
            <p:cNvSpPr/>
            <p:nvPr/>
          </p:nvSpPr>
          <p:spPr bwMode="auto">
            <a:xfrm rot="18583957" flipH="1" flipV="1">
              <a:off x="5477256"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5" name="Oval 354"/>
            <p:cNvSpPr/>
            <p:nvPr/>
          </p:nvSpPr>
          <p:spPr bwMode="auto">
            <a:xfrm rot="18583957" flipH="1" flipV="1">
              <a:off x="5758203"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6" name="Oval 355"/>
            <p:cNvSpPr/>
            <p:nvPr/>
          </p:nvSpPr>
          <p:spPr bwMode="auto">
            <a:xfrm rot="18583957" flipH="1" flipV="1">
              <a:off x="603835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10" name="Group 25"/>
          <p:cNvGrpSpPr>
            <a:grpSpLocks/>
          </p:cNvGrpSpPr>
          <p:nvPr/>
        </p:nvGrpSpPr>
        <p:grpSpPr bwMode="auto">
          <a:xfrm>
            <a:off x="3003550" y="4799013"/>
            <a:ext cx="3267075" cy="282575"/>
            <a:chOff x="3003958" y="4756278"/>
            <a:chExt cx="3266597" cy="283447"/>
          </a:xfrm>
        </p:grpSpPr>
        <p:sp>
          <p:nvSpPr>
            <p:cNvPr id="358" name="Oval 357"/>
            <p:cNvSpPr/>
            <p:nvPr/>
          </p:nvSpPr>
          <p:spPr bwMode="auto">
            <a:xfrm rot="18583957" flipH="1" flipV="1">
              <a:off x="295270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9" name="Oval 358"/>
            <p:cNvSpPr/>
            <p:nvPr/>
          </p:nvSpPr>
          <p:spPr bwMode="auto">
            <a:xfrm rot="18583957" flipH="1" flipV="1">
              <a:off x="3232864"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0" name="Oval 359"/>
            <p:cNvSpPr/>
            <p:nvPr/>
          </p:nvSpPr>
          <p:spPr bwMode="auto">
            <a:xfrm rot="18583957" flipH="1" flipV="1">
              <a:off x="351381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1" name="Oval 360"/>
            <p:cNvSpPr/>
            <p:nvPr/>
          </p:nvSpPr>
          <p:spPr bwMode="auto">
            <a:xfrm rot="18583957" flipH="1" flipV="1">
              <a:off x="3793961"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2" name="Oval 361"/>
            <p:cNvSpPr/>
            <p:nvPr/>
          </p:nvSpPr>
          <p:spPr bwMode="auto">
            <a:xfrm rot="18583957" flipH="1" flipV="1">
              <a:off x="4074908"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3" name="Oval 362"/>
            <p:cNvSpPr/>
            <p:nvPr/>
          </p:nvSpPr>
          <p:spPr bwMode="auto">
            <a:xfrm rot="18583957" flipH="1" flipV="1">
              <a:off x="4355063"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4" name="Oval 363"/>
            <p:cNvSpPr/>
            <p:nvPr/>
          </p:nvSpPr>
          <p:spPr bwMode="auto">
            <a:xfrm rot="18583957" flipH="1" flipV="1">
              <a:off x="4636009"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5" name="Oval 364"/>
            <p:cNvSpPr/>
            <p:nvPr/>
          </p:nvSpPr>
          <p:spPr bwMode="auto">
            <a:xfrm rot="18583957" flipH="1" flipV="1">
              <a:off x="491615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6" name="Oval 365"/>
            <p:cNvSpPr/>
            <p:nvPr/>
          </p:nvSpPr>
          <p:spPr bwMode="auto">
            <a:xfrm rot="18583957" flipH="1" flipV="1">
              <a:off x="5197105"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7" name="Oval 366"/>
            <p:cNvSpPr/>
            <p:nvPr/>
          </p:nvSpPr>
          <p:spPr bwMode="auto">
            <a:xfrm rot="18583957" flipH="1" flipV="1">
              <a:off x="547726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8" name="Oval 367"/>
            <p:cNvSpPr/>
            <p:nvPr/>
          </p:nvSpPr>
          <p:spPr bwMode="auto">
            <a:xfrm rot="18583957" flipH="1" flipV="1">
              <a:off x="5758208"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9" name="Oval 368"/>
            <p:cNvSpPr/>
            <p:nvPr/>
          </p:nvSpPr>
          <p:spPr bwMode="auto">
            <a:xfrm rot="18583957" flipH="1" flipV="1">
              <a:off x="6038357"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11" name="Group 26"/>
          <p:cNvGrpSpPr>
            <a:grpSpLocks/>
          </p:cNvGrpSpPr>
          <p:nvPr/>
        </p:nvGrpSpPr>
        <p:grpSpPr bwMode="auto">
          <a:xfrm>
            <a:off x="3003550" y="5054600"/>
            <a:ext cx="3267075" cy="284163"/>
            <a:chOff x="3003957" y="5022958"/>
            <a:chExt cx="3266598" cy="283447"/>
          </a:xfrm>
        </p:grpSpPr>
        <p:sp>
          <p:nvSpPr>
            <p:cNvPr id="371" name="Oval 370"/>
            <p:cNvSpPr/>
            <p:nvPr/>
          </p:nvSpPr>
          <p:spPr bwMode="auto">
            <a:xfrm rot="18583957" flipH="1" flipV="1">
              <a:off x="2952708"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2" name="Oval 371"/>
            <p:cNvSpPr/>
            <p:nvPr/>
          </p:nvSpPr>
          <p:spPr bwMode="auto">
            <a:xfrm rot="18583957" flipH="1" flipV="1">
              <a:off x="3232859"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3" name="Oval 372"/>
            <p:cNvSpPr/>
            <p:nvPr/>
          </p:nvSpPr>
          <p:spPr bwMode="auto">
            <a:xfrm rot="18583957" flipH="1" flipV="1">
              <a:off x="351380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4" name="Oval 373"/>
            <p:cNvSpPr/>
            <p:nvPr/>
          </p:nvSpPr>
          <p:spPr bwMode="auto">
            <a:xfrm rot="18583957" flipH="1" flipV="1">
              <a:off x="3793960"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5" name="Oval 374"/>
            <p:cNvSpPr/>
            <p:nvPr/>
          </p:nvSpPr>
          <p:spPr bwMode="auto">
            <a:xfrm rot="18583957" flipH="1" flipV="1">
              <a:off x="407490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6" name="Oval 375"/>
            <p:cNvSpPr/>
            <p:nvPr/>
          </p:nvSpPr>
          <p:spPr bwMode="auto">
            <a:xfrm rot="18583957" flipH="1" flipV="1">
              <a:off x="4355058"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7" name="Oval 376"/>
            <p:cNvSpPr/>
            <p:nvPr/>
          </p:nvSpPr>
          <p:spPr bwMode="auto">
            <a:xfrm rot="18583957" flipH="1" flipV="1">
              <a:off x="4636004"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8" name="Oval 377"/>
            <p:cNvSpPr/>
            <p:nvPr/>
          </p:nvSpPr>
          <p:spPr bwMode="auto">
            <a:xfrm rot="18583957" flipH="1" flipV="1">
              <a:off x="4916159"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9" name="Oval 378"/>
            <p:cNvSpPr/>
            <p:nvPr/>
          </p:nvSpPr>
          <p:spPr bwMode="auto">
            <a:xfrm rot="18583957" flipH="1" flipV="1">
              <a:off x="5197105"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0" name="Oval 379"/>
            <p:cNvSpPr/>
            <p:nvPr/>
          </p:nvSpPr>
          <p:spPr bwMode="auto">
            <a:xfrm rot="18583957" flipH="1" flipV="1">
              <a:off x="547725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1" name="Oval 380"/>
            <p:cNvSpPr/>
            <p:nvPr/>
          </p:nvSpPr>
          <p:spPr bwMode="auto">
            <a:xfrm rot="18583957" flipH="1" flipV="1">
              <a:off x="5758203"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2" name="Oval 381"/>
            <p:cNvSpPr/>
            <p:nvPr/>
          </p:nvSpPr>
          <p:spPr bwMode="auto">
            <a:xfrm rot="18583957" flipH="1" flipV="1">
              <a:off x="603835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12" name="Group 27"/>
          <p:cNvGrpSpPr>
            <a:grpSpLocks/>
          </p:cNvGrpSpPr>
          <p:nvPr/>
        </p:nvGrpSpPr>
        <p:grpSpPr bwMode="auto">
          <a:xfrm>
            <a:off x="3003550" y="5311775"/>
            <a:ext cx="3267075" cy="282575"/>
            <a:chOff x="3003958" y="5289641"/>
            <a:chExt cx="3266597" cy="283447"/>
          </a:xfrm>
        </p:grpSpPr>
        <p:sp>
          <p:nvSpPr>
            <p:cNvPr id="384" name="Oval 383"/>
            <p:cNvSpPr/>
            <p:nvPr/>
          </p:nvSpPr>
          <p:spPr bwMode="auto">
            <a:xfrm rot="18583957" flipH="1" flipV="1">
              <a:off x="295270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5" name="Oval 384"/>
            <p:cNvSpPr/>
            <p:nvPr/>
          </p:nvSpPr>
          <p:spPr bwMode="auto">
            <a:xfrm rot="18583957" flipH="1" flipV="1">
              <a:off x="3232864"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6" name="Oval 385"/>
            <p:cNvSpPr/>
            <p:nvPr/>
          </p:nvSpPr>
          <p:spPr bwMode="auto">
            <a:xfrm rot="18583957" flipH="1" flipV="1">
              <a:off x="351381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7" name="Oval 386"/>
            <p:cNvSpPr/>
            <p:nvPr/>
          </p:nvSpPr>
          <p:spPr bwMode="auto">
            <a:xfrm rot="18583957" flipH="1" flipV="1">
              <a:off x="3793961"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8" name="Oval 387"/>
            <p:cNvSpPr/>
            <p:nvPr/>
          </p:nvSpPr>
          <p:spPr bwMode="auto">
            <a:xfrm rot="18583957" flipH="1" flipV="1">
              <a:off x="4074908"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9" name="Oval 388"/>
            <p:cNvSpPr/>
            <p:nvPr/>
          </p:nvSpPr>
          <p:spPr bwMode="auto">
            <a:xfrm rot="18583957" flipH="1" flipV="1">
              <a:off x="4355063"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0" name="Oval 389"/>
            <p:cNvSpPr/>
            <p:nvPr/>
          </p:nvSpPr>
          <p:spPr bwMode="auto">
            <a:xfrm rot="18583957" flipH="1" flipV="1">
              <a:off x="4636009"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1" name="Oval 390"/>
            <p:cNvSpPr/>
            <p:nvPr/>
          </p:nvSpPr>
          <p:spPr bwMode="auto">
            <a:xfrm rot="18583957" flipH="1" flipV="1">
              <a:off x="491615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2" name="Oval 391"/>
            <p:cNvSpPr/>
            <p:nvPr/>
          </p:nvSpPr>
          <p:spPr bwMode="auto">
            <a:xfrm rot="18583957" flipH="1" flipV="1">
              <a:off x="5197105"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3" name="Oval 392"/>
            <p:cNvSpPr/>
            <p:nvPr/>
          </p:nvSpPr>
          <p:spPr bwMode="auto">
            <a:xfrm rot="18583957" flipH="1" flipV="1">
              <a:off x="547726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4" name="Oval 393"/>
            <p:cNvSpPr/>
            <p:nvPr/>
          </p:nvSpPr>
          <p:spPr bwMode="auto">
            <a:xfrm rot="18583957" flipH="1" flipV="1">
              <a:off x="5758208"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5" name="Oval 394"/>
            <p:cNvSpPr/>
            <p:nvPr/>
          </p:nvSpPr>
          <p:spPr bwMode="auto">
            <a:xfrm rot="18583957" flipH="1" flipV="1">
              <a:off x="6038357"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13" name="Group 28"/>
          <p:cNvGrpSpPr>
            <a:grpSpLocks/>
          </p:cNvGrpSpPr>
          <p:nvPr/>
        </p:nvGrpSpPr>
        <p:grpSpPr bwMode="auto">
          <a:xfrm>
            <a:off x="3005138" y="5567363"/>
            <a:ext cx="3265487" cy="284162"/>
            <a:chOff x="3004726" y="5557258"/>
            <a:chExt cx="3265386" cy="283448"/>
          </a:xfrm>
        </p:grpSpPr>
        <p:sp>
          <p:nvSpPr>
            <p:cNvPr id="397" name="Oval 396"/>
            <p:cNvSpPr/>
            <p:nvPr/>
          </p:nvSpPr>
          <p:spPr bwMode="auto">
            <a:xfrm rot="18583957" flipH="1" flipV="1">
              <a:off x="2952693"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8" name="Oval 397"/>
            <p:cNvSpPr/>
            <p:nvPr/>
          </p:nvSpPr>
          <p:spPr bwMode="auto">
            <a:xfrm rot="18583957" flipH="1" flipV="1">
              <a:off x="3232876"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9" name="Oval 398"/>
            <p:cNvSpPr/>
            <p:nvPr/>
          </p:nvSpPr>
          <p:spPr bwMode="auto">
            <a:xfrm rot="18583957" flipH="1" flipV="1">
              <a:off x="3513854"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0" name="Oval 399"/>
            <p:cNvSpPr/>
            <p:nvPr/>
          </p:nvSpPr>
          <p:spPr bwMode="auto">
            <a:xfrm rot="18583957" flipH="1" flipV="1">
              <a:off x="3794042"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1" name="Oval 400"/>
            <p:cNvSpPr/>
            <p:nvPr/>
          </p:nvSpPr>
          <p:spPr bwMode="auto">
            <a:xfrm rot="18583957" flipH="1" flipV="1">
              <a:off x="4075021"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2" name="Oval 401"/>
            <p:cNvSpPr/>
            <p:nvPr/>
          </p:nvSpPr>
          <p:spPr bwMode="auto">
            <a:xfrm rot="18583957" flipH="1" flipV="1">
              <a:off x="4355203"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3" name="Oval 402"/>
            <p:cNvSpPr/>
            <p:nvPr/>
          </p:nvSpPr>
          <p:spPr bwMode="auto">
            <a:xfrm rot="18583957" flipH="1" flipV="1">
              <a:off x="4636182"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4" name="Oval 403"/>
            <p:cNvSpPr/>
            <p:nvPr/>
          </p:nvSpPr>
          <p:spPr bwMode="auto">
            <a:xfrm rot="18583957" flipH="1" flipV="1">
              <a:off x="4916369"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5" name="Oval 404"/>
            <p:cNvSpPr/>
            <p:nvPr/>
          </p:nvSpPr>
          <p:spPr bwMode="auto">
            <a:xfrm rot="18583957" flipH="1" flipV="1">
              <a:off x="5197349"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6" name="Oval 405"/>
            <p:cNvSpPr/>
            <p:nvPr/>
          </p:nvSpPr>
          <p:spPr bwMode="auto">
            <a:xfrm rot="18583957" flipH="1" flipV="1">
              <a:off x="5477531"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7" name="Oval 406"/>
            <p:cNvSpPr/>
            <p:nvPr/>
          </p:nvSpPr>
          <p:spPr bwMode="auto">
            <a:xfrm rot="18583957" flipH="1" flipV="1">
              <a:off x="5758509"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8" name="Oval 407"/>
            <p:cNvSpPr/>
            <p:nvPr/>
          </p:nvSpPr>
          <p:spPr bwMode="auto">
            <a:xfrm rot="18583957" flipH="1" flipV="1">
              <a:off x="6038698"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14" name="Group 21"/>
          <p:cNvGrpSpPr>
            <a:grpSpLocks/>
          </p:cNvGrpSpPr>
          <p:nvPr/>
        </p:nvGrpSpPr>
        <p:grpSpPr bwMode="auto">
          <a:xfrm>
            <a:off x="3005138" y="3773488"/>
            <a:ext cx="3265487" cy="282575"/>
            <a:chOff x="3004726" y="3688900"/>
            <a:chExt cx="3265386" cy="283448"/>
          </a:xfrm>
        </p:grpSpPr>
        <p:sp>
          <p:nvSpPr>
            <p:cNvPr id="410" name="Oval 409"/>
            <p:cNvSpPr/>
            <p:nvPr/>
          </p:nvSpPr>
          <p:spPr bwMode="auto">
            <a:xfrm rot="18583957" flipH="1" flipV="1">
              <a:off x="2952693"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1" name="Oval 410"/>
            <p:cNvSpPr/>
            <p:nvPr/>
          </p:nvSpPr>
          <p:spPr bwMode="auto">
            <a:xfrm rot="18583957" flipH="1" flipV="1">
              <a:off x="3232881"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2" name="Oval 411"/>
            <p:cNvSpPr/>
            <p:nvPr/>
          </p:nvSpPr>
          <p:spPr bwMode="auto">
            <a:xfrm rot="18583957" flipH="1" flipV="1">
              <a:off x="3513859"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3" name="Oval 412"/>
            <p:cNvSpPr/>
            <p:nvPr/>
          </p:nvSpPr>
          <p:spPr bwMode="auto">
            <a:xfrm rot="18583957" flipH="1" flipV="1">
              <a:off x="3794042"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4" name="Oval 413"/>
            <p:cNvSpPr/>
            <p:nvPr/>
          </p:nvSpPr>
          <p:spPr bwMode="auto">
            <a:xfrm rot="18583957" flipH="1" flipV="1">
              <a:off x="4075020"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5" name="Oval 414"/>
            <p:cNvSpPr/>
            <p:nvPr/>
          </p:nvSpPr>
          <p:spPr bwMode="auto">
            <a:xfrm rot="18583957" flipH="1" flipV="1">
              <a:off x="4355208"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6" name="Oval 415"/>
            <p:cNvSpPr/>
            <p:nvPr/>
          </p:nvSpPr>
          <p:spPr bwMode="auto">
            <a:xfrm rot="18583957" flipH="1" flipV="1">
              <a:off x="4636187"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7" name="Oval 416"/>
            <p:cNvSpPr/>
            <p:nvPr/>
          </p:nvSpPr>
          <p:spPr bwMode="auto">
            <a:xfrm rot="18583957" flipH="1" flipV="1">
              <a:off x="4916369"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8" name="Oval 417"/>
            <p:cNvSpPr/>
            <p:nvPr/>
          </p:nvSpPr>
          <p:spPr bwMode="auto">
            <a:xfrm rot="18583957" flipH="1" flipV="1">
              <a:off x="5197348"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9" name="Oval 418"/>
            <p:cNvSpPr/>
            <p:nvPr/>
          </p:nvSpPr>
          <p:spPr bwMode="auto">
            <a:xfrm rot="18583957" flipH="1" flipV="1">
              <a:off x="5477536"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0" name="Oval 419"/>
            <p:cNvSpPr/>
            <p:nvPr/>
          </p:nvSpPr>
          <p:spPr bwMode="auto">
            <a:xfrm rot="18583957" flipH="1" flipV="1">
              <a:off x="5758514"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1" name="Oval 420"/>
            <p:cNvSpPr/>
            <p:nvPr/>
          </p:nvSpPr>
          <p:spPr bwMode="auto">
            <a:xfrm rot="18583957" flipH="1" flipV="1">
              <a:off x="6038697"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sp>
        <p:nvSpPr>
          <p:cNvPr id="106515" name="Rectangle 2"/>
          <p:cNvSpPr>
            <a:spLocks noGrp="1" noChangeArrowheads="1"/>
          </p:cNvSpPr>
          <p:nvPr>
            <p:ph type="title"/>
          </p:nvPr>
        </p:nvSpPr>
        <p:spPr>
          <a:xfrm>
            <a:off x="457200" y="20638"/>
            <a:ext cx="8229600" cy="1730375"/>
          </a:xfrm>
        </p:spPr>
        <p:txBody>
          <a:bodyPr/>
          <a:lstStyle/>
          <a:p>
            <a:pPr eaLnBrk="1" hangingPunct="1"/>
            <a:r>
              <a:rPr lang="en-US" altLang="en-US" smtClean="0">
                <a:solidFill>
                  <a:schemeClr val="tx1"/>
                </a:solidFill>
              </a:rPr>
              <a:t>Elastic deformation</a:t>
            </a:r>
            <a:br>
              <a:rPr lang="en-US" altLang="en-US" smtClean="0">
                <a:solidFill>
                  <a:schemeClr val="tx1"/>
                </a:solidFill>
              </a:rPr>
            </a:br>
            <a:r>
              <a:rPr lang="en-US" altLang="en-US" smtClean="0">
                <a:solidFill>
                  <a:schemeClr val="tx1"/>
                </a:solidFill>
              </a:rPr>
              <a:t>= non-isomorphism</a:t>
            </a:r>
          </a:p>
        </p:txBody>
      </p:sp>
    </p:spTree>
    <p:extLst>
      <p:ext uri="{BB962C8B-B14F-4D97-AF65-F5344CB8AC3E}">
        <p14:creationId xmlns:p14="http://schemas.microsoft.com/office/powerpoint/2010/main" val="2555921126"/>
      </p:ext>
    </p:extLst>
  </p:cSld>
  <p:clrMapOvr>
    <a:masterClrMapping/>
  </p:clrMapOvr>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0638"/>
            <a:ext cx="8229600" cy="1641475"/>
          </a:xfrm>
        </p:spPr>
        <p:txBody>
          <a:bodyPr/>
          <a:lstStyle/>
          <a:p>
            <a:pPr eaLnBrk="1" hangingPunct="1"/>
            <a:r>
              <a:rPr lang="en-US" altLang="en-US" smtClean="0">
                <a:solidFill>
                  <a:schemeClr val="tx1"/>
                </a:solidFill>
              </a:rPr>
              <a:t>Plastic deformation</a:t>
            </a:r>
            <a:br>
              <a:rPr lang="en-US" altLang="en-US" smtClean="0">
                <a:solidFill>
                  <a:schemeClr val="tx1"/>
                </a:solidFill>
              </a:rPr>
            </a:br>
            <a:r>
              <a:rPr lang="en-US" altLang="en-US" smtClean="0">
                <a:solidFill>
                  <a:schemeClr val="tx1"/>
                </a:solidFill>
              </a:rPr>
              <a:t>= poor diffraction</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573091219"/>
      </p:ext>
    </p:extLst>
  </p:cSld>
  <p:clrMapOvr>
    <a:masterClrMapping/>
  </p:clrMapOv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5" name="Oval 14"/>
          <p:cNvSpPr/>
          <p:nvPr/>
        </p:nvSpPr>
        <p:spPr bwMode="auto">
          <a:xfrm rot="19736609" flipH="1" flipV="1">
            <a:off x="4637088"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6" name="Oval 15"/>
          <p:cNvSpPr/>
          <p:nvPr/>
        </p:nvSpPr>
        <p:spPr bwMode="auto">
          <a:xfrm rot="19736609" flipH="1" flipV="1">
            <a:off x="4916488"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7" name="Oval 16"/>
          <p:cNvSpPr/>
          <p:nvPr/>
        </p:nvSpPr>
        <p:spPr bwMode="auto">
          <a:xfrm rot="19736609" flipH="1" flipV="1">
            <a:off x="5197475"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8" name="Oval 17"/>
          <p:cNvSpPr/>
          <p:nvPr/>
        </p:nvSpPr>
        <p:spPr bwMode="auto">
          <a:xfrm rot="19736609" flipH="1" flipV="1">
            <a:off x="5478463"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9" name="Oval 18"/>
          <p:cNvSpPr/>
          <p:nvPr/>
        </p:nvSpPr>
        <p:spPr bwMode="auto">
          <a:xfrm rot="19736609" flipH="1" flipV="1">
            <a:off x="5759450" y="57848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0" name="Oval 19"/>
          <p:cNvSpPr/>
          <p:nvPr/>
        </p:nvSpPr>
        <p:spPr bwMode="auto">
          <a:xfrm rot="19736609" flipH="1" flipV="1">
            <a:off x="6038850"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1" name="Oval 220"/>
          <p:cNvSpPr/>
          <p:nvPr/>
        </p:nvSpPr>
        <p:spPr bwMode="auto">
          <a:xfrm rot="19736609" flipH="1" flipV="1">
            <a:off x="4637088"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2" name="Oval 221"/>
          <p:cNvSpPr/>
          <p:nvPr/>
        </p:nvSpPr>
        <p:spPr bwMode="auto">
          <a:xfrm rot="19736609" flipH="1" flipV="1">
            <a:off x="4916488"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3" name="Oval 222"/>
          <p:cNvSpPr/>
          <p:nvPr/>
        </p:nvSpPr>
        <p:spPr bwMode="auto">
          <a:xfrm rot="19736609" flipH="1" flipV="1">
            <a:off x="5197475"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4" name="Oval 223"/>
          <p:cNvSpPr/>
          <p:nvPr/>
        </p:nvSpPr>
        <p:spPr bwMode="auto">
          <a:xfrm rot="19736609" flipH="1" flipV="1">
            <a:off x="5478463"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5" name="Oval 224"/>
          <p:cNvSpPr/>
          <p:nvPr/>
        </p:nvSpPr>
        <p:spPr bwMode="auto">
          <a:xfrm rot="19736609" flipH="1" flipV="1">
            <a:off x="5759450" y="17637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6" name="Oval 225"/>
          <p:cNvSpPr/>
          <p:nvPr/>
        </p:nvSpPr>
        <p:spPr bwMode="auto">
          <a:xfrm rot="19736609" flipH="1" flipV="1">
            <a:off x="6038850"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4" name="Oval 233"/>
          <p:cNvSpPr/>
          <p:nvPr/>
        </p:nvSpPr>
        <p:spPr bwMode="auto">
          <a:xfrm rot="19736609" flipH="1" flipV="1">
            <a:off x="4637088"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5" name="Oval 234"/>
          <p:cNvSpPr/>
          <p:nvPr/>
        </p:nvSpPr>
        <p:spPr bwMode="auto">
          <a:xfrm rot="19736609" flipH="1" flipV="1">
            <a:off x="4916488"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6" name="Oval 235"/>
          <p:cNvSpPr/>
          <p:nvPr/>
        </p:nvSpPr>
        <p:spPr bwMode="auto">
          <a:xfrm rot="19736609" flipH="1" flipV="1">
            <a:off x="5197475"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7" name="Oval 236"/>
          <p:cNvSpPr/>
          <p:nvPr/>
        </p:nvSpPr>
        <p:spPr bwMode="auto">
          <a:xfrm rot="19736609" flipH="1" flipV="1">
            <a:off x="5478463"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8" name="Oval 237"/>
          <p:cNvSpPr/>
          <p:nvPr/>
        </p:nvSpPr>
        <p:spPr bwMode="auto">
          <a:xfrm rot="19736609" flipH="1" flipV="1">
            <a:off x="5759450" y="19986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9" name="Oval 238"/>
          <p:cNvSpPr/>
          <p:nvPr/>
        </p:nvSpPr>
        <p:spPr bwMode="auto">
          <a:xfrm rot="19736609" flipH="1" flipV="1">
            <a:off x="6038850"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7" name="Oval 246"/>
          <p:cNvSpPr/>
          <p:nvPr/>
        </p:nvSpPr>
        <p:spPr bwMode="auto">
          <a:xfrm rot="19736609" flipH="1" flipV="1">
            <a:off x="4637088"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8" name="Oval 247"/>
          <p:cNvSpPr/>
          <p:nvPr/>
        </p:nvSpPr>
        <p:spPr bwMode="auto">
          <a:xfrm rot="19736609" flipH="1" flipV="1">
            <a:off x="4916488"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9" name="Oval 248"/>
          <p:cNvSpPr/>
          <p:nvPr/>
        </p:nvSpPr>
        <p:spPr bwMode="auto">
          <a:xfrm rot="19736609" flipH="1" flipV="1">
            <a:off x="5197475"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0" name="Oval 249"/>
          <p:cNvSpPr/>
          <p:nvPr/>
        </p:nvSpPr>
        <p:spPr bwMode="auto">
          <a:xfrm rot="19736609" flipH="1" flipV="1">
            <a:off x="5478463"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1" name="Oval 250"/>
          <p:cNvSpPr/>
          <p:nvPr/>
        </p:nvSpPr>
        <p:spPr bwMode="auto">
          <a:xfrm rot="19736609" flipH="1" flipV="1">
            <a:off x="5759450" y="225107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2" name="Oval 251"/>
          <p:cNvSpPr/>
          <p:nvPr/>
        </p:nvSpPr>
        <p:spPr bwMode="auto">
          <a:xfrm rot="19736609" flipH="1" flipV="1">
            <a:off x="6038850"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0" name="Oval 259"/>
          <p:cNvSpPr/>
          <p:nvPr/>
        </p:nvSpPr>
        <p:spPr bwMode="auto">
          <a:xfrm rot="19736609" flipH="1" flipV="1">
            <a:off x="4637088"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1" name="Oval 260"/>
          <p:cNvSpPr/>
          <p:nvPr/>
        </p:nvSpPr>
        <p:spPr bwMode="auto">
          <a:xfrm rot="19736609" flipH="1" flipV="1">
            <a:off x="4916488"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2" name="Oval 261"/>
          <p:cNvSpPr/>
          <p:nvPr/>
        </p:nvSpPr>
        <p:spPr bwMode="auto">
          <a:xfrm rot="19736609" flipH="1" flipV="1">
            <a:off x="5197475"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3" name="Oval 262"/>
          <p:cNvSpPr/>
          <p:nvPr/>
        </p:nvSpPr>
        <p:spPr bwMode="auto">
          <a:xfrm rot="19736609" flipH="1" flipV="1">
            <a:off x="5478463"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4" name="Oval 263"/>
          <p:cNvSpPr/>
          <p:nvPr/>
        </p:nvSpPr>
        <p:spPr bwMode="auto">
          <a:xfrm rot="19736609" flipH="1" flipV="1">
            <a:off x="5759450" y="2503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5" name="Oval 264"/>
          <p:cNvSpPr/>
          <p:nvPr/>
        </p:nvSpPr>
        <p:spPr bwMode="auto">
          <a:xfrm rot="19736609" flipH="1" flipV="1">
            <a:off x="6038850"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3" name="Oval 272"/>
          <p:cNvSpPr/>
          <p:nvPr/>
        </p:nvSpPr>
        <p:spPr bwMode="auto">
          <a:xfrm rot="19736609" flipH="1" flipV="1">
            <a:off x="4637088"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4" name="Oval 273"/>
          <p:cNvSpPr/>
          <p:nvPr/>
        </p:nvSpPr>
        <p:spPr bwMode="auto">
          <a:xfrm rot="19736609" flipH="1" flipV="1">
            <a:off x="4916488"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5" name="Oval 274"/>
          <p:cNvSpPr/>
          <p:nvPr/>
        </p:nvSpPr>
        <p:spPr bwMode="auto">
          <a:xfrm rot="19736609" flipH="1" flipV="1">
            <a:off x="5197475"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6" name="Oval 275"/>
          <p:cNvSpPr/>
          <p:nvPr/>
        </p:nvSpPr>
        <p:spPr bwMode="auto">
          <a:xfrm rot="19736609" flipH="1" flipV="1">
            <a:off x="5478463"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7" name="Oval 276"/>
          <p:cNvSpPr/>
          <p:nvPr/>
        </p:nvSpPr>
        <p:spPr bwMode="auto">
          <a:xfrm rot="19736609" flipH="1" flipV="1">
            <a:off x="5759450" y="2757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8" name="Oval 277"/>
          <p:cNvSpPr/>
          <p:nvPr/>
        </p:nvSpPr>
        <p:spPr bwMode="auto">
          <a:xfrm rot="19736609" flipH="1" flipV="1">
            <a:off x="6038850"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6" name="Oval 285"/>
          <p:cNvSpPr/>
          <p:nvPr/>
        </p:nvSpPr>
        <p:spPr bwMode="auto">
          <a:xfrm rot="19736609" flipH="1" flipV="1">
            <a:off x="4637088"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7" name="Oval 286"/>
          <p:cNvSpPr/>
          <p:nvPr/>
        </p:nvSpPr>
        <p:spPr bwMode="auto">
          <a:xfrm rot="19736609" flipH="1" flipV="1">
            <a:off x="4916488"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8" name="Oval 287"/>
          <p:cNvSpPr/>
          <p:nvPr/>
        </p:nvSpPr>
        <p:spPr bwMode="auto">
          <a:xfrm rot="19736609" flipH="1" flipV="1">
            <a:off x="5197475"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9" name="Oval 288"/>
          <p:cNvSpPr/>
          <p:nvPr/>
        </p:nvSpPr>
        <p:spPr bwMode="auto">
          <a:xfrm rot="19736609" flipH="1" flipV="1">
            <a:off x="5478463"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0" name="Oval 289"/>
          <p:cNvSpPr/>
          <p:nvPr/>
        </p:nvSpPr>
        <p:spPr bwMode="auto">
          <a:xfrm rot="19736609" flipH="1" flipV="1">
            <a:off x="5759450" y="30083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1" name="Oval 290"/>
          <p:cNvSpPr/>
          <p:nvPr/>
        </p:nvSpPr>
        <p:spPr bwMode="auto">
          <a:xfrm rot="19736609" flipH="1" flipV="1">
            <a:off x="6038850"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9" name="Oval 298"/>
          <p:cNvSpPr/>
          <p:nvPr/>
        </p:nvSpPr>
        <p:spPr bwMode="auto">
          <a:xfrm rot="19736609" flipH="1" flipV="1">
            <a:off x="4637088"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0" name="Oval 299"/>
          <p:cNvSpPr/>
          <p:nvPr/>
        </p:nvSpPr>
        <p:spPr bwMode="auto">
          <a:xfrm rot="19736609" flipH="1" flipV="1">
            <a:off x="4916488"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1" name="Oval 300"/>
          <p:cNvSpPr/>
          <p:nvPr/>
        </p:nvSpPr>
        <p:spPr bwMode="auto">
          <a:xfrm rot="19736609" flipH="1" flipV="1">
            <a:off x="5197475"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2" name="Oval 301"/>
          <p:cNvSpPr/>
          <p:nvPr/>
        </p:nvSpPr>
        <p:spPr bwMode="auto">
          <a:xfrm rot="19736609" flipH="1" flipV="1">
            <a:off x="5478463"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3" name="Oval 302"/>
          <p:cNvSpPr/>
          <p:nvPr/>
        </p:nvSpPr>
        <p:spPr bwMode="auto">
          <a:xfrm rot="19736609" flipH="1" flipV="1">
            <a:off x="5759450" y="32607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4" name="Oval 303"/>
          <p:cNvSpPr/>
          <p:nvPr/>
        </p:nvSpPr>
        <p:spPr bwMode="auto">
          <a:xfrm rot="19736609" flipH="1" flipV="1">
            <a:off x="6038850"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2" name="Oval 311"/>
          <p:cNvSpPr/>
          <p:nvPr/>
        </p:nvSpPr>
        <p:spPr bwMode="auto">
          <a:xfrm rot="19736609" flipH="1" flipV="1">
            <a:off x="4637088"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3" name="Oval 312"/>
          <p:cNvSpPr/>
          <p:nvPr/>
        </p:nvSpPr>
        <p:spPr bwMode="auto">
          <a:xfrm rot="19736609" flipH="1" flipV="1">
            <a:off x="4916488"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4" name="Oval 313"/>
          <p:cNvSpPr/>
          <p:nvPr/>
        </p:nvSpPr>
        <p:spPr bwMode="auto">
          <a:xfrm rot="19736609" flipH="1" flipV="1">
            <a:off x="5197475"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5" name="Oval 314"/>
          <p:cNvSpPr/>
          <p:nvPr/>
        </p:nvSpPr>
        <p:spPr bwMode="auto">
          <a:xfrm rot="19736609" flipH="1" flipV="1">
            <a:off x="5478463"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6" name="Oval 315"/>
          <p:cNvSpPr/>
          <p:nvPr/>
        </p:nvSpPr>
        <p:spPr bwMode="auto">
          <a:xfrm rot="19736609" flipH="1" flipV="1">
            <a:off x="5759450" y="35131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7" name="Oval 316"/>
          <p:cNvSpPr/>
          <p:nvPr/>
        </p:nvSpPr>
        <p:spPr bwMode="auto">
          <a:xfrm rot="19736609" flipH="1" flipV="1">
            <a:off x="6038850"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5" name="Oval 324"/>
          <p:cNvSpPr/>
          <p:nvPr/>
        </p:nvSpPr>
        <p:spPr bwMode="auto">
          <a:xfrm rot="19736609" flipH="1" flipV="1">
            <a:off x="4637088"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6" name="Oval 325"/>
          <p:cNvSpPr/>
          <p:nvPr/>
        </p:nvSpPr>
        <p:spPr bwMode="auto">
          <a:xfrm rot="19736609" flipH="1" flipV="1">
            <a:off x="4916488"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7" name="Oval 326"/>
          <p:cNvSpPr/>
          <p:nvPr/>
        </p:nvSpPr>
        <p:spPr bwMode="auto">
          <a:xfrm rot="19736609" flipH="1" flipV="1">
            <a:off x="5197475"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8" name="Oval 327"/>
          <p:cNvSpPr/>
          <p:nvPr/>
        </p:nvSpPr>
        <p:spPr bwMode="auto">
          <a:xfrm rot="19736609" flipH="1" flipV="1">
            <a:off x="5478463"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9" name="Oval 328"/>
          <p:cNvSpPr/>
          <p:nvPr/>
        </p:nvSpPr>
        <p:spPr bwMode="auto">
          <a:xfrm rot="19736609" flipH="1" flipV="1">
            <a:off x="5759450" y="40179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0" name="Oval 329"/>
          <p:cNvSpPr/>
          <p:nvPr/>
        </p:nvSpPr>
        <p:spPr bwMode="auto">
          <a:xfrm rot="19736609" flipH="1" flipV="1">
            <a:off x="6038850"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8" name="Oval 337"/>
          <p:cNvSpPr/>
          <p:nvPr/>
        </p:nvSpPr>
        <p:spPr bwMode="auto">
          <a:xfrm rot="19736609" flipH="1" flipV="1">
            <a:off x="4637088"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9" name="Oval 338"/>
          <p:cNvSpPr/>
          <p:nvPr/>
        </p:nvSpPr>
        <p:spPr bwMode="auto">
          <a:xfrm rot="19736609" flipH="1" flipV="1">
            <a:off x="4916488"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0" name="Oval 339"/>
          <p:cNvSpPr/>
          <p:nvPr/>
        </p:nvSpPr>
        <p:spPr bwMode="auto">
          <a:xfrm rot="19736609" flipH="1" flipV="1">
            <a:off x="5197475"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1" name="Oval 340"/>
          <p:cNvSpPr/>
          <p:nvPr/>
        </p:nvSpPr>
        <p:spPr bwMode="auto">
          <a:xfrm rot="19736609" flipH="1" flipV="1">
            <a:off x="5478463"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2" name="Oval 341"/>
          <p:cNvSpPr/>
          <p:nvPr/>
        </p:nvSpPr>
        <p:spPr bwMode="auto">
          <a:xfrm rot="19736609" flipH="1" flipV="1">
            <a:off x="5759450" y="42703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3" name="Oval 342"/>
          <p:cNvSpPr/>
          <p:nvPr/>
        </p:nvSpPr>
        <p:spPr bwMode="auto">
          <a:xfrm rot="19736609" flipH="1" flipV="1">
            <a:off x="6038850"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1" name="Oval 350"/>
          <p:cNvSpPr/>
          <p:nvPr/>
        </p:nvSpPr>
        <p:spPr bwMode="auto">
          <a:xfrm rot="19736609" flipH="1" flipV="1">
            <a:off x="4637088"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2" name="Oval 351"/>
          <p:cNvSpPr/>
          <p:nvPr/>
        </p:nvSpPr>
        <p:spPr bwMode="auto">
          <a:xfrm rot="19736609" flipH="1" flipV="1">
            <a:off x="4916488"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3" name="Oval 352"/>
          <p:cNvSpPr/>
          <p:nvPr/>
        </p:nvSpPr>
        <p:spPr bwMode="auto">
          <a:xfrm rot="19736609" flipH="1" flipV="1">
            <a:off x="5197475"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4" name="Oval 353"/>
          <p:cNvSpPr/>
          <p:nvPr/>
        </p:nvSpPr>
        <p:spPr bwMode="auto">
          <a:xfrm rot="19736609" flipH="1" flipV="1">
            <a:off x="5478463"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5" name="Oval 354"/>
          <p:cNvSpPr/>
          <p:nvPr/>
        </p:nvSpPr>
        <p:spPr bwMode="auto">
          <a:xfrm rot="19736609" flipH="1" flipV="1">
            <a:off x="5759450" y="45227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6" name="Oval 355"/>
          <p:cNvSpPr/>
          <p:nvPr/>
        </p:nvSpPr>
        <p:spPr bwMode="auto">
          <a:xfrm rot="19736609" flipH="1" flipV="1">
            <a:off x="6038850"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4" name="Oval 363"/>
          <p:cNvSpPr/>
          <p:nvPr/>
        </p:nvSpPr>
        <p:spPr bwMode="auto">
          <a:xfrm rot="19736609" flipH="1" flipV="1">
            <a:off x="4637088"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5" name="Oval 364"/>
          <p:cNvSpPr/>
          <p:nvPr/>
        </p:nvSpPr>
        <p:spPr bwMode="auto">
          <a:xfrm rot="19736609" flipH="1" flipV="1">
            <a:off x="4916488"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6" name="Oval 365"/>
          <p:cNvSpPr/>
          <p:nvPr/>
        </p:nvSpPr>
        <p:spPr bwMode="auto">
          <a:xfrm rot="19736609" flipH="1" flipV="1">
            <a:off x="5197475"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7" name="Oval 366"/>
          <p:cNvSpPr/>
          <p:nvPr/>
        </p:nvSpPr>
        <p:spPr bwMode="auto">
          <a:xfrm rot="19736609" flipH="1" flipV="1">
            <a:off x="5478463"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8" name="Oval 367"/>
          <p:cNvSpPr/>
          <p:nvPr/>
        </p:nvSpPr>
        <p:spPr bwMode="auto">
          <a:xfrm rot="19736609" flipH="1" flipV="1">
            <a:off x="5759450" y="47736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9" name="Oval 368"/>
          <p:cNvSpPr/>
          <p:nvPr/>
        </p:nvSpPr>
        <p:spPr bwMode="auto">
          <a:xfrm rot="19736609" flipH="1" flipV="1">
            <a:off x="6038850"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7" name="Oval 376"/>
          <p:cNvSpPr/>
          <p:nvPr/>
        </p:nvSpPr>
        <p:spPr bwMode="auto">
          <a:xfrm rot="19736609" flipH="1" flipV="1">
            <a:off x="4637088"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8" name="Oval 377"/>
          <p:cNvSpPr/>
          <p:nvPr/>
        </p:nvSpPr>
        <p:spPr bwMode="auto">
          <a:xfrm rot="19736609" flipH="1" flipV="1">
            <a:off x="4916488"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9" name="Oval 378"/>
          <p:cNvSpPr/>
          <p:nvPr/>
        </p:nvSpPr>
        <p:spPr bwMode="auto">
          <a:xfrm rot="19736609" flipH="1" flipV="1">
            <a:off x="5197475"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0" name="Oval 379"/>
          <p:cNvSpPr/>
          <p:nvPr/>
        </p:nvSpPr>
        <p:spPr bwMode="auto">
          <a:xfrm rot="19736609" flipH="1" flipV="1">
            <a:off x="5478463"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1" name="Oval 380"/>
          <p:cNvSpPr/>
          <p:nvPr/>
        </p:nvSpPr>
        <p:spPr bwMode="auto">
          <a:xfrm rot="19736609" flipH="1" flipV="1">
            <a:off x="5759450" y="50260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2" name="Oval 381"/>
          <p:cNvSpPr/>
          <p:nvPr/>
        </p:nvSpPr>
        <p:spPr bwMode="auto">
          <a:xfrm rot="19736609" flipH="1" flipV="1">
            <a:off x="6038850"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0" name="Oval 389"/>
          <p:cNvSpPr/>
          <p:nvPr/>
        </p:nvSpPr>
        <p:spPr bwMode="auto">
          <a:xfrm rot="19736609" flipH="1" flipV="1">
            <a:off x="4637088"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1" name="Oval 390"/>
          <p:cNvSpPr/>
          <p:nvPr/>
        </p:nvSpPr>
        <p:spPr bwMode="auto">
          <a:xfrm rot="19736609" flipH="1" flipV="1">
            <a:off x="4916488"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2" name="Oval 391"/>
          <p:cNvSpPr/>
          <p:nvPr/>
        </p:nvSpPr>
        <p:spPr bwMode="auto">
          <a:xfrm rot="19736609" flipH="1" flipV="1">
            <a:off x="5197475"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3" name="Oval 392"/>
          <p:cNvSpPr/>
          <p:nvPr/>
        </p:nvSpPr>
        <p:spPr bwMode="auto">
          <a:xfrm rot="19736609" flipH="1" flipV="1">
            <a:off x="5478463"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4" name="Oval 393"/>
          <p:cNvSpPr/>
          <p:nvPr/>
        </p:nvSpPr>
        <p:spPr bwMode="auto">
          <a:xfrm rot="19736609" flipH="1" flipV="1">
            <a:off x="5759450" y="5278438"/>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5" name="Oval 394"/>
          <p:cNvSpPr/>
          <p:nvPr/>
        </p:nvSpPr>
        <p:spPr bwMode="auto">
          <a:xfrm rot="19736609" flipH="1" flipV="1">
            <a:off x="6038850"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3" name="Oval 402"/>
          <p:cNvSpPr/>
          <p:nvPr/>
        </p:nvSpPr>
        <p:spPr bwMode="auto">
          <a:xfrm rot="19736609" flipH="1" flipV="1">
            <a:off x="4637088"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4" name="Oval 403"/>
          <p:cNvSpPr/>
          <p:nvPr/>
        </p:nvSpPr>
        <p:spPr bwMode="auto">
          <a:xfrm rot="19736609" flipH="1" flipV="1">
            <a:off x="4916488"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5" name="Oval 404"/>
          <p:cNvSpPr/>
          <p:nvPr/>
        </p:nvSpPr>
        <p:spPr bwMode="auto">
          <a:xfrm rot="19736609" flipH="1" flipV="1">
            <a:off x="5197475"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6" name="Oval 405"/>
          <p:cNvSpPr/>
          <p:nvPr/>
        </p:nvSpPr>
        <p:spPr bwMode="auto">
          <a:xfrm rot="19736609" flipH="1" flipV="1">
            <a:off x="5478463"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7" name="Oval 406"/>
          <p:cNvSpPr/>
          <p:nvPr/>
        </p:nvSpPr>
        <p:spPr bwMode="auto">
          <a:xfrm rot="19736609" flipH="1" flipV="1">
            <a:off x="5759450" y="55324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8" name="Oval 407"/>
          <p:cNvSpPr/>
          <p:nvPr/>
        </p:nvSpPr>
        <p:spPr bwMode="auto">
          <a:xfrm rot="19736609" flipH="1" flipV="1">
            <a:off x="6038850"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6" name="Oval 415"/>
          <p:cNvSpPr/>
          <p:nvPr/>
        </p:nvSpPr>
        <p:spPr bwMode="auto">
          <a:xfrm rot="19736609" flipH="1" flipV="1">
            <a:off x="4637088"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7" name="Oval 416"/>
          <p:cNvSpPr/>
          <p:nvPr/>
        </p:nvSpPr>
        <p:spPr bwMode="auto">
          <a:xfrm rot="19736609" flipH="1" flipV="1">
            <a:off x="4916488"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8" name="Oval 417"/>
          <p:cNvSpPr/>
          <p:nvPr/>
        </p:nvSpPr>
        <p:spPr bwMode="auto">
          <a:xfrm rot="19736609" flipH="1" flipV="1">
            <a:off x="5197475"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9" name="Oval 418"/>
          <p:cNvSpPr/>
          <p:nvPr/>
        </p:nvSpPr>
        <p:spPr bwMode="auto">
          <a:xfrm rot="19736609" flipH="1" flipV="1">
            <a:off x="5478463"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0" name="Oval 419"/>
          <p:cNvSpPr/>
          <p:nvPr/>
        </p:nvSpPr>
        <p:spPr bwMode="auto">
          <a:xfrm rot="19736609" flipH="1" flipV="1">
            <a:off x="5759450" y="37655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1" name="Oval 420"/>
          <p:cNvSpPr/>
          <p:nvPr/>
        </p:nvSpPr>
        <p:spPr bwMode="auto">
          <a:xfrm rot="19736609" flipH="1" flipV="1">
            <a:off x="6038850"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08750" name="Rectangle 2"/>
          <p:cNvSpPr>
            <a:spLocks noGrp="1" noChangeArrowheads="1"/>
          </p:cNvSpPr>
          <p:nvPr>
            <p:ph type="title"/>
          </p:nvPr>
        </p:nvSpPr>
        <p:spPr>
          <a:xfrm>
            <a:off x="457200" y="20638"/>
            <a:ext cx="8229600" cy="1641475"/>
          </a:xfrm>
        </p:spPr>
        <p:txBody>
          <a:bodyPr/>
          <a:lstStyle/>
          <a:p>
            <a:pPr eaLnBrk="1" hangingPunct="1"/>
            <a:r>
              <a:rPr lang="en-US" altLang="en-US" smtClean="0">
                <a:solidFill>
                  <a:schemeClr val="tx1"/>
                </a:solidFill>
              </a:rPr>
              <a:t>Plastic deformation</a:t>
            </a:r>
            <a:br>
              <a:rPr lang="en-US" altLang="en-US" smtClean="0">
                <a:solidFill>
                  <a:schemeClr val="tx1"/>
                </a:solidFill>
              </a:rPr>
            </a:br>
            <a:r>
              <a:rPr lang="en-US" altLang="en-US" smtClean="0">
                <a:solidFill>
                  <a:schemeClr val="tx1"/>
                </a:solidFill>
              </a:rPr>
              <a:t>= poor diffraction</a:t>
            </a:r>
          </a:p>
        </p:txBody>
      </p:sp>
    </p:spTree>
    <p:extLst>
      <p:ext uri="{BB962C8B-B14F-4D97-AF65-F5344CB8AC3E}">
        <p14:creationId xmlns:p14="http://schemas.microsoft.com/office/powerpoint/2010/main" val="4216733486"/>
      </p:ext>
    </p:extLst>
  </p:cSld>
  <p:clrMapOvr>
    <a:masterClrMapping/>
  </p:clrMapOvr>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3"/>
          <p:cNvSpPr>
            <a:spLocks noGrp="1" noChangeArrowheads="1"/>
          </p:cNvSpPr>
          <p:nvPr>
            <p:ph type="title"/>
          </p:nvPr>
        </p:nvSpPr>
        <p:spPr>
          <a:xfrm>
            <a:off x="0" y="0"/>
            <a:ext cx="9144000" cy="1108075"/>
          </a:xfrm>
          <a:solidFill>
            <a:schemeClr val="bg1"/>
          </a:solidFill>
        </p:spPr>
        <p:txBody>
          <a:bodyPr/>
          <a:lstStyle/>
          <a:p>
            <a:pPr eaLnBrk="1" hangingPunct="1"/>
            <a:r>
              <a:rPr lang="en-US" altLang="en-US" sz="4800" dirty="0" smtClean="0">
                <a:solidFill>
                  <a:schemeClr val="tx1"/>
                </a:solidFill>
              </a:rPr>
              <a:t>The Future of Structural Biology</a:t>
            </a:r>
          </a:p>
        </p:txBody>
      </p:sp>
      <p:sp>
        <p:nvSpPr>
          <p:cNvPr id="2" name="TextBox 1"/>
          <p:cNvSpPr txBox="1"/>
          <p:nvPr/>
        </p:nvSpPr>
        <p:spPr>
          <a:xfrm>
            <a:off x="450936" y="1603332"/>
            <a:ext cx="8693063" cy="2246769"/>
          </a:xfrm>
          <a:prstGeom prst="rect">
            <a:avLst/>
          </a:prstGeom>
          <a:noFill/>
        </p:spPr>
        <p:txBody>
          <a:bodyPr wrap="square" rtlCol="0">
            <a:spAutoFit/>
          </a:bodyPr>
          <a:lstStyle/>
          <a:p>
            <a:pPr fontAlgn="base">
              <a:spcBef>
                <a:spcPct val="0"/>
              </a:spcBef>
              <a:spcAft>
                <a:spcPct val="0"/>
              </a:spcAft>
            </a:pPr>
            <a:r>
              <a:rPr lang="en-US" sz="2800" dirty="0">
                <a:solidFill>
                  <a:srgbClr val="C00000"/>
                </a:solidFill>
              </a:rPr>
              <a:t>Problem:</a:t>
            </a:r>
          </a:p>
          <a:p>
            <a:pPr fontAlgn="base">
              <a:spcBef>
                <a:spcPct val="0"/>
              </a:spcBef>
              <a:spcAft>
                <a:spcPct val="0"/>
              </a:spcAft>
            </a:pPr>
            <a:r>
              <a:rPr lang="en-US" sz="2800" dirty="0">
                <a:solidFill>
                  <a:srgbClr val="C00000"/>
                </a:solidFill>
              </a:rPr>
              <a:t>	XFELs cannot solve the “resolution problem”</a:t>
            </a:r>
          </a:p>
          <a:p>
            <a:pPr fontAlgn="base">
              <a:spcBef>
                <a:spcPct val="0"/>
              </a:spcBef>
              <a:spcAft>
                <a:spcPct val="0"/>
              </a:spcAft>
            </a:pPr>
            <a:r>
              <a:rPr lang="en-US" sz="2800" dirty="0">
                <a:solidFill>
                  <a:srgbClr val="C00000"/>
                </a:solidFill>
              </a:rPr>
              <a:t>	</a:t>
            </a:r>
            <a:r>
              <a:rPr lang="en-US" sz="2800" dirty="0" err="1">
                <a:solidFill>
                  <a:srgbClr val="C00000"/>
                </a:solidFill>
              </a:rPr>
              <a:t>overfitting</a:t>
            </a:r>
            <a:endParaRPr lang="en-US" sz="2800" dirty="0">
              <a:solidFill>
                <a:srgbClr val="C00000"/>
              </a:solidFill>
            </a:endParaRPr>
          </a:p>
          <a:p>
            <a:pPr fontAlgn="base">
              <a:spcBef>
                <a:spcPct val="0"/>
              </a:spcBef>
              <a:spcAft>
                <a:spcPct val="0"/>
              </a:spcAft>
            </a:pPr>
            <a:r>
              <a:rPr lang="en-US" sz="2800" dirty="0">
                <a:solidFill>
                  <a:srgbClr val="C00000"/>
                </a:solidFill>
              </a:rPr>
              <a:t>	</a:t>
            </a:r>
            <a:r>
              <a:rPr lang="en-US" sz="2800" dirty="0">
                <a:solidFill>
                  <a:srgbClr val="C00000"/>
                </a:solidFill>
              </a:rPr>
              <a:t>non-isomorphism</a:t>
            </a:r>
            <a:endParaRPr lang="en-US" sz="2800" dirty="0">
              <a:solidFill>
                <a:srgbClr val="000000"/>
              </a:solidFill>
            </a:endParaRPr>
          </a:p>
          <a:p>
            <a:pPr fontAlgn="base">
              <a:spcBef>
                <a:spcPct val="0"/>
              </a:spcBef>
              <a:spcAft>
                <a:spcPct val="0"/>
              </a:spcAft>
            </a:pPr>
            <a:r>
              <a:rPr lang="en-US" sz="2800" dirty="0">
                <a:solidFill>
                  <a:srgbClr val="C00000"/>
                </a:solidFill>
              </a:rPr>
              <a:t>	</a:t>
            </a:r>
            <a:r>
              <a:rPr lang="en-US" sz="2800" dirty="0">
                <a:solidFill>
                  <a:srgbClr val="C00000"/>
                </a:solidFill>
              </a:rPr>
              <a:t>radiation damage</a:t>
            </a:r>
          </a:p>
        </p:txBody>
      </p:sp>
      <p:sp>
        <p:nvSpPr>
          <p:cNvPr id="8" name="TextBox 7"/>
          <p:cNvSpPr txBox="1"/>
          <p:nvPr/>
        </p:nvSpPr>
        <p:spPr>
          <a:xfrm>
            <a:off x="453023" y="4160729"/>
            <a:ext cx="8693063" cy="3970318"/>
          </a:xfrm>
          <a:prstGeom prst="rect">
            <a:avLst/>
          </a:prstGeom>
          <a:noFill/>
        </p:spPr>
        <p:txBody>
          <a:bodyPr wrap="square" rtlCol="0">
            <a:spAutoFit/>
          </a:bodyPr>
          <a:lstStyle/>
          <a:p>
            <a:pPr fontAlgn="base">
              <a:spcBef>
                <a:spcPct val="0"/>
              </a:spcBef>
              <a:spcAft>
                <a:spcPct val="0"/>
              </a:spcAft>
            </a:pPr>
            <a:r>
              <a:rPr lang="en-US" sz="2800" dirty="0">
                <a:solidFill>
                  <a:srgbClr val="009644"/>
                </a:solidFill>
              </a:rPr>
              <a:t>What can we do?</a:t>
            </a:r>
          </a:p>
          <a:p>
            <a:pPr fontAlgn="base">
              <a:spcBef>
                <a:spcPct val="0"/>
              </a:spcBef>
              <a:spcAft>
                <a:spcPct val="0"/>
              </a:spcAft>
            </a:pPr>
            <a:r>
              <a:rPr lang="en-US" sz="2800" dirty="0">
                <a:solidFill>
                  <a:srgbClr val="009644"/>
                </a:solidFill>
              </a:rPr>
              <a:t>	</a:t>
            </a:r>
            <a:r>
              <a:rPr lang="en-US" sz="2800" dirty="0">
                <a:solidFill>
                  <a:srgbClr val="009644"/>
                </a:solidFill>
              </a:rPr>
              <a:t>4D modelling</a:t>
            </a:r>
          </a:p>
          <a:p>
            <a:pPr fontAlgn="base">
              <a:spcBef>
                <a:spcPct val="0"/>
              </a:spcBef>
              <a:spcAft>
                <a:spcPct val="0"/>
              </a:spcAft>
            </a:pPr>
            <a:r>
              <a:rPr lang="en-US" sz="2800" dirty="0">
                <a:solidFill>
                  <a:srgbClr val="009644"/>
                </a:solidFill>
              </a:rPr>
              <a:t>	</a:t>
            </a:r>
            <a:r>
              <a:rPr lang="en-US" sz="2800" dirty="0">
                <a:solidFill>
                  <a:srgbClr val="009644"/>
                </a:solidFill>
              </a:rPr>
              <a:t>probe weak density</a:t>
            </a:r>
          </a:p>
          <a:p>
            <a:pPr fontAlgn="base">
              <a:spcBef>
                <a:spcPct val="0"/>
              </a:spcBef>
              <a:spcAft>
                <a:spcPct val="0"/>
              </a:spcAft>
            </a:pPr>
            <a:r>
              <a:rPr lang="en-US" sz="2800" dirty="0">
                <a:solidFill>
                  <a:srgbClr val="009644"/>
                </a:solidFill>
              </a:rPr>
              <a:t>	</a:t>
            </a:r>
            <a:r>
              <a:rPr lang="en-US" sz="2800" dirty="0">
                <a:solidFill>
                  <a:srgbClr val="009644"/>
                </a:solidFill>
              </a:rPr>
              <a:t>more accurate data</a:t>
            </a:r>
          </a:p>
          <a:p>
            <a:pPr fontAlgn="base">
              <a:spcBef>
                <a:spcPct val="0"/>
              </a:spcBef>
              <a:spcAft>
                <a:spcPct val="0"/>
              </a:spcAft>
            </a:pPr>
            <a:r>
              <a:rPr lang="en-US" sz="2800" dirty="0">
                <a:solidFill>
                  <a:srgbClr val="009644"/>
                </a:solidFill>
              </a:rPr>
              <a:t>	</a:t>
            </a:r>
            <a:r>
              <a:rPr lang="en-US" sz="2800" dirty="0">
                <a:solidFill>
                  <a:srgbClr val="009644"/>
                </a:solidFill>
              </a:rPr>
              <a:t>humidity control during growth</a:t>
            </a:r>
          </a:p>
          <a:p>
            <a:pPr fontAlgn="base">
              <a:spcBef>
                <a:spcPct val="0"/>
              </a:spcBef>
              <a:spcAft>
                <a:spcPct val="0"/>
              </a:spcAft>
            </a:pPr>
            <a:endParaRPr lang="en-US" sz="2800" dirty="0">
              <a:solidFill>
                <a:srgbClr val="009644"/>
              </a:solidFill>
            </a:endParaRPr>
          </a:p>
          <a:p>
            <a:pPr fontAlgn="base">
              <a:spcBef>
                <a:spcPct val="0"/>
              </a:spcBef>
              <a:spcAft>
                <a:spcPct val="0"/>
              </a:spcAft>
            </a:pPr>
            <a:endParaRPr lang="en-US" sz="2800" dirty="0">
              <a:solidFill>
                <a:srgbClr val="009644"/>
              </a:solidFill>
            </a:endParaRPr>
          </a:p>
          <a:p>
            <a:pPr fontAlgn="base">
              <a:spcBef>
                <a:spcPct val="0"/>
              </a:spcBef>
              <a:spcAft>
                <a:spcPct val="0"/>
              </a:spcAft>
            </a:pPr>
            <a:endParaRPr lang="en-US" sz="2800" dirty="0">
              <a:solidFill>
                <a:srgbClr val="009644"/>
              </a:solidFill>
            </a:endParaRPr>
          </a:p>
          <a:p>
            <a:pPr fontAlgn="base">
              <a:spcBef>
                <a:spcPct val="0"/>
              </a:spcBef>
              <a:spcAft>
                <a:spcPct val="0"/>
              </a:spcAft>
            </a:pPr>
            <a:endParaRPr lang="en-US" sz="2800" dirty="0">
              <a:solidFill>
                <a:srgbClr val="009644"/>
              </a:solidFill>
            </a:endParaRPr>
          </a:p>
        </p:txBody>
      </p:sp>
    </p:spTree>
    <p:extLst>
      <p:ext uri="{BB962C8B-B14F-4D97-AF65-F5344CB8AC3E}">
        <p14:creationId xmlns:p14="http://schemas.microsoft.com/office/powerpoint/2010/main" val="6801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3"/>
          <p:cNvSpPr>
            <a:spLocks noGrp="1" noChangeArrowheads="1"/>
          </p:cNvSpPr>
          <p:nvPr>
            <p:ph type="title"/>
          </p:nvPr>
        </p:nvSpPr>
        <p:spPr>
          <a:xfrm>
            <a:off x="0" y="0"/>
            <a:ext cx="9144000" cy="1108075"/>
          </a:xfrm>
          <a:solidFill>
            <a:schemeClr val="bg1"/>
          </a:solidFill>
        </p:spPr>
        <p:txBody>
          <a:bodyPr/>
          <a:lstStyle/>
          <a:p>
            <a:pPr eaLnBrk="1" hangingPunct="1"/>
            <a:r>
              <a:rPr lang="en-US" altLang="en-US" sz="4800" dirty="0" smtClean="0">
                <a:solidFill>
                  <a:schemeClr val="tx1"/>
                </a:solidFill>
              </a:rPr>
              <a:t>The Future of Structural Biology</a:t>
            </a:r>
          </a:p>
        </p:txBody>
      </p:sp>
      <p:sp>
        <p:nvSpPr>
          <p:cNvPr id="2" name="TextBox 1"/>
          <p:cNvSpPr txBox="1"/>
          <p:nvPr/>
        </p:nvSpPr>
        <p:spPr>
          <a:xfrm>
            <a:off x="450936" y="1603332"/>
            <a:ext cx="8693063" cy="2677656"/>
          </a:xfrm>
          <a:prstGeom prst="rect">
            <a:avLst/>
          </a:prstGeom>
          <a:noFill/>
        </p:spPr>
        <p:txBody>
          <a:bodyPr wrap="square" rtlCol="0">
            <a:spAutoFit/>
          </a:bodyPr>
          <a:lstStyle/>
          <a:p>
            <a:pPr fontAlgn="base">
              <a:spcBef>
                <a:spcPct val="0"/>
              </a:spcBef>
              <a:spcAft>
                <a:spcPct val="0"/>
              </a:spcAft>
            </a:pPr>
            <a:r>
              <a:rPr lang="en-US" sz="2800" dirty="0">
                <a:solidFill>
                  <a:srgbClr val="C00000"/>
                </a:solidFill>
              </a:rPr>
              <a:t>Problem:</a:t>
            </a:r>
          </a:p>
          <a:p>
            <a:pPr fontAlgn="base">
              <a:spcBef>
                <a:spcPct val="0"/>
              </a:spcBef>
              <a:spcAft>
                <a:spcPct val="0"/>
              </a:spcAft>
            </a:pPr>
            <a:r>
              <a:rPr lang="en-US" sz="2800" dirty="0">
                <a:solidFill>
                  <a:srgbClr val="C00000"/>
                </a:solidFill>
              </a:rPr>
              <a:t>	XFELs cannot solve the “resolution problem”</a:t>
            </a:r>
          </a:p>
          <a:p>
            <a:pPr fontAlgn="base">
              <a:spcBef>
                <a:spcPct val="0"/>
              </a:spcBef>
              <a:spcAft>
                <a:spcPct val="0"/>
              </a:spcAft>
            </a:pPr>
            <a:r>
              <a:rPr lang="en-US" sz="2800" dirty="0">
                <a:solidFill>
                  <a:srgbClr val="C00000"/>
                </a:solidFill>
              </a:rPr>
              <a:t>	</a:t>
            </a:r>
            <a:r>
              <a:rPr lang="en-US" sz="2800" dirty="0" err="1">
                <a:solidFill>
                  <a:srgbClr val="C00000"/>
                </a:solidFill>
              </a:rPr>
              <a:t>overfitting</a:t>
            </a:r>
            <a:endParaRPr lang="en-US" sz="2800" dirty="0">
              <a:solidFill>
                <a:srgbClr val="C00000"/>
              </a:solidFill>
            </a:endParaRPr>
          </a:p>
          <a:p>
            <a:pPr fontAlgn="base">
              <a:spcBef>
                <a:spcPct val="0"/>
              </a:spcBef>
              <a:spcAft>
                <a:spcPct val="0"/>
              </a:spcAft>
            </a:pPr>
            <a:r>
              <a:rPr lang="en-US" sz="2800" dirty="0">
                <a:solidFill>
                  <a:srgbClr val="C00000"/>
                </a:solidFill>
              </a:rPr>
              <a:t>	</a:t>
            </a:r>
            <a:r>
              <a:rPr lang="en-US" sz="2800" dirty="0">
                <a:solidFill>
                  <a:srgbClr val="C00000"/>
                </a:solidFill>
              </a:rPr>
              <a:t>non-isomorphism</a:t>
            </a:r>
            <a:endParaRPr lang="en-US" sz="2800" dirty="0">
              <a:solidFill>
                <a:srgbClr val="000000"/>
              </a:solidFill>
            </a:endParaRPr>
          </a:p>
          <a:p>
            <a:pPr fontAlgn="base">
              <a:spcBef>
                <a:spcPct val="0"/>
              </a:spcBef>
              <a:spcAft>
                <a:spcPct val="0"/>
              </a:spcAft>
            </a:pPr>
            <a:r>
              <a:rPr lang="en-US" sz="2800" dirty="0">
                <a:solidFill>
                  <a:srgbClr val="C00000"/>
                </a:solidFill>
              </a:rPr>
              <a:t>	</a:t>
            </a:r>
            <a:r>
              <a:rPr lang="en-US" sz="2800" dirty="0">
                <a:solidFill>
                  <a:srgbClr val="C00000"/>
                </a:solidFill>
              </a:rPr>
              <a:t>radiation damage</a:t>
            </a:r>
          </a:p>
          <a:p>
            <a:pPr fontAlgn="base">
              <a:spcBef>
                <a:spcPct val="0"/>
              </a:spcBef>
              <a:spcAft>
                <a:spcPct val="0"/>
              </a:spcAft>
            </a:pPr>
            <a:r>
              <a:rPr lang="en-US" sz="2800" dirty="0">
                <a:solidFill>
                  <a:srgbClr val="C00000"/>
                </a:solidFill>
              </a:rPr>
              <a:t>	</a:t>
            </a:r>
            <a:r>
              <a:rPr lang="en-US" sz="2800" dirty="0">
                <a:solidFill>
                  <a:srgbClr val="C00000"/>
                </a:solidFill>
              </a:rPr>
              <a:t>small &amp; fast = noisy</a:t>
            </a:r>
          </a:p>
        </p:txBody>
      </p:sp>
      <p:sp>
        <p:nvSpPr>
          <p:cNvPr id="8" name="TextBox 7"/>
          <p:cNvSpPr txBox="1"/>
          <p:nvPr/>
        </p:nvSpPr>
        <p:spPr>
          <a:xfrm>
            <a:off x="453023" y="4160729"/>
            <a:ext cx="8693063" cy="2677656"/>
          </a:xfrm>
          <a:prstGeom prst="rect">
            <a:avLst/>
          </a:prstGeom>
          <a:noFill/>
        </p:spPr>
        <p:txBody>
          <a:bodyPr wrap="square" rtlCol="0">
            <a:spAutoFit/>
          </a:bodyPr>
          <a:lstStyle/>
          <a:p>
            <a:pPr fontAlgn="base">
              <a:spcBef>
                <a:spcPct val="0"/>
              </a:spcBef>
              <a:spcAft>
                <a:spcPct val="0"/>
              </a:spcAft>
            </a:pPr>
            <a:r>
              <a:rPr lang="en-US" sz="2800" dirty="0">
                <a:solidFill>
                  <a:srgbClr val="009644"/>
                </a:solidFill>
              </a:rPr>
              <a:t>What can we do?</a:t>
            </a:r>
          </a:p>
          <a:p>
            <a:pPr fontAlgn="base">
              <a:spcBef>
                <a:spcPct val="0"/>
              </a:spcBef>
              <a:spcAft>
                <a:spcPct val="0"/>
              </a:spcAft>
            </a:pPr>
            <a:r>
              <a:rPr lang="en-US" sz="2800" dirty="0">
                <a:solidFill>
                  <a:srgbClr val="009644"/>
                </a:solidFill>
              </a:rPr>
              <a:t>	</a:t>
            </a:r>
            <a:r>
              <a:rPr lang="en-US" sz="2800" dirty="0">
                <a:solidFill>
                  <a:srgbClr val="009644"/>
                </a:solidFill>
              </a:rPr>
              <a:t>4D modelling</a:t>
            </a:r>
          </a:p>
          <a:p>
            <a:pPr fontAlgn="base">
              <a:spcBef>
                <a:spcPct val="0"/>
              </a:spcBef>
              <a:spcAft>
                <a:spcPct val="0"/>
              </a:spcAft>
            </a:pPr>
            <a:r>
              <a:rPr lang="en-US" sz="2800" dirty="0">
                <a:solidFill>
                  <a:srgbClr val="009644"/>
                </a:solidFill>
              </a:rPr>
              <a:t>	</a:t>
            </a:r>
            <a:r>
              <a:rPr lang="en-US" sz="2800" dirty="0">
                <a:solidFill>
                  <a:srgbClr val="009644"/>
                </a:solidFill>
              </a:rPr>
              <a:t>probe weak density</a:t>
            </a:r>
          </a:p>
          <a:p>
            <a:pPr fontAlgn="base">
              <a:spcBef>
                <a:spcPct val="0"/>
              </a:spcBef>
              <a:spcAft>
                <a:spcPct val="0"/>
              </a:spcAft>
            </a:pPr>
            <a:r>
              <a:rPr lang="en-US" sz="2800" dirty="0">
                <a:solidFill>
                  <a:srgbClr val="009644"/>
                </a:solidFill>
              </a:rPr>
              <a:t>	</a:t>
            </a:r>
            <a:r>
              <a:rPr lang="en-US" sz="2800" dirty="0">
                <a:solidFill>
                  <a:srgbClr val="009644"/>
                </a:solidFill>
              </a:rPr>
              <a:t>more accurate data</a:t>
            </a:r>
          </a:p>
          <a:p>
            <a:pPr fontAlgn="base">
              <a:spcBef>
                <a:spcPct val="0"/>
              </a:spcBef>
              <a:spcAft>
                <a:spcPct val="0"/>
              </a:spcAft>
            </a:pPr>
            <a:r>
              <a:rPr lang="en-US" sz="2800" dirty="0">
                <a:solidFill>
                  <a:srgbClr val="009644"/>
                </a:solidFill>
              </a:rPr>
              <a:t>	</a:t>
            </a:r>
            <a:r>
              <a:rPr lang="en-US" sz="2800" dirty="0">
                <a:solidFill>
                  <a:srgbClr val="009644"/>
                </a:solidFill>
              </a:rPr>
              <a:t>humidity control during growth</a:t>
            </a:r>
          </a:p>
          <a:p>
            <a:pPr fontAlgn="base">
              <a:spcBef>
                <a:spcPct val="0"/>
              </a:spcBef>
              <a:spcAft>
                <a:spcPct val="0"/>
              </a:spcAft>
            </a:pPr>
            <a:r>
              <a:rPr lang="en-US" sz="2800" dirty="0">
                <a:solidFill>
                  <a:srgbClr val="009644"/>
                </a:solidFill>
              </a:rPr>
              <a:t>	</a:t>
            </a:r>
            <a:endParaRPr lang="en-US" sz="2800" dirty="0">
              <a:solidFill>
                <a:srgbClr val="009644"/>
              </a:solidFill>
            </a:endParaRPr>
          </a:p>
        </p:txBody>
      </p:sp>
    </p:spTree>
    <p:extLst>
      <p:ext uri="{BB962C8B-B14F-4D97-AF65-F5344CB8AC3E}">
        <p14:creationId xmlns:p14="http://schemas.microsoft.com/office/powerpoint/2010/main" val="4257218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8">
                                            <p:txEl>
                                              <p:pRg st="3" end="3"/>
                                            </p:txEl>
                                          </p:spTgt>
                                        </p:tgtEl>
                                      </p:cBhvr>
                                    </p:animEffect>
                                    <p:animScale>
                                      <p:cBhvr>
                                        <p:cTn id="11" dur="250" autoRev="1" fill="hold"/>
                                        <p:tgtEl>
                                          <p:spTgt spid="8">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title"/>
          </p:nvPr>
        </p:nvSpPr>
        <p:spPr>
          <a:xfrm>
            <a:off x="457200" y="0"/>
            <a:ext cx="8229600" cy="1143000"/>
          </a:xfrm>
        </p:spPr>
        <p:txBody>
          <a:bodyPr/>
          <a:lstStyle/>
          <a:p>
            <a:pPr eaLnBrk="1" hangingPunct="1"/>
            <a:r>
              <a:rPr lang="en-US" altLang="en-US" sz="4000" dirty="0" smtClean="0"/>
              <a:t>average structure: 1-sigma contour</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52" y="1069848"/>
            <a:ext cx="8577072" cy="5718048"/>
          </a:xfrm>
          <a:prstGeom prst="rect">
            <a:avLst/>
          </a:prstGeom>
        </p:spPr>
      </p:pic>
    </p:spTree>
    <p:extLst>
      <p:ext uri="{BB962C8B-B14F-4D97-AF65-F5344CB8AC3E}">
        <p14:creationId xmlns:p14="http://schemas.microsoft.com/office/powerpoint/2010/main" val="7959494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3202" name="Rectangle 2"/>
          <p:cNvSpPr>
            <a:spLocks noGrp="1" noChangeArrowheads="1"/>
          </p:cNvSpPr>
          <p:nvPr>
            <p:ph type="title"/>
          </p:nvPr>
        </p:nvSpPr>
        <p:spPr/>
        <p:txBody>
          <a:bodyPr/>
          <a:lstStyle/>
          <a:p>
            <a:r>
              <a:rPr lang="en-US" altLang="en-US"/>
              <a:t>Traffic light</a:t>
            </a:r>
          </a:p>
        </p:txBody>
      </p:sp>
      <p:pic>
        <p:nvPicPr>
          <p:cNvPr id="1203203" name="Picture 3" descr="P10100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0825" cy="685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994151"/>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s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title"/>
          </p:nvPr>
        </p:nvSpPr>
        <p:spPr>
          <a:xfrm>
            <a:off x="457200" y="0"/>
            <a:ext cx="8229600" cy="1143000"/>
          </a:xfrm>
        </p:spPr>
        <p:txBody>
          <a:bodyPr/>
          <a:lstStyle/>
          <a:p>
            <a:pPr eaLnBrk="1" hangingPunct="1"/>
            <a:r>
              <a:rPr lang="en-US" altLang="en-US" sz="4000" dirty="0" smtClean="0"/>
              <a:t>Disorder is not “noise”</a:t>
            </a:r>
          </a:p>
        </p:txBody>
      </p:sp>
    </p:spTree>
    <p:extLst>
      <p:ext uri="{BB962C8B-B14F-4D97-AF65-F5344CB8AC3E}">
        <p14:creationId xmlns:p14="http://schemas.microsoft.com/office/powerpoint/2010/main" val="1644753615"/>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0" y="0"/>
            <a:ext cx="9144000" cy="1274763"/>
          </a:xfrm>
        </p:spPr>
        <p:txBody>
          <a:bodyPr/>
          <a:lstStyle/>
          <a:p>
            <a:r>
              <a:rPr lang="en-US" altLang="en-US" smtClean="0"/>
              <a:t>Ringer: systematic map sampling</a:t>
            </a:r>
          </a:p>
        </p:txBody>
      </p:sp>
      <p:pic>
        <p:nvPicPr>
          <p:cNvPr id="57347" name="Picture 2" descr="http://bl831.als.lbl.gov/~jamesh/ringer/ringer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4763"/>
            <a:ext cx="9144000"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3"/>
          <p:cNvSpPr>
            <a:spLocks noChangeArrowheads="1"/>
          </p:cNvSpPr>
          <p:nvPr/>
        </p:nvSpPr>
        <p:spPr bwMode="auto">
          <a:xfrm>
            <a:off x="0" y="6488113"/>
            <a:ext cx="4827588"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a:solidFill>
                  <a:srgbClr val="000000"/>
                </a:solidFill>
              </a:rPr>
              <a:t>Lang </a:t>
            </a:r>
            <a:r>
              <a:rPr lang="en-US" altLang="en-US" i="1">
                <a:solidFill>
                  <a:srgbClr val="000000"/>
                </a:solidFill>
              </a:rPr>
              <a:t>et al. </a:t>
            </a:r>
            <a:r>
              <a:rPr lang="en-US" altLang="en-US">
                <a:solidFill>
                  <a:srgbClr val="000000"/>
                </a:solidFill>
              </a:rPr>
              <a:t>(2010) </a:t>
            </a:r>
            <a:r>
              <a:rPr lang="en-US" altLang="en-US" i="1">
                <a:solidFill>
                  <a:srgbClr val="000000"/>
                </a:solidFill>
              </a:rPr>
              <a:t>Protein Sci.</a:t>
            </a:r>
            <a:r>
              <a:rPr lang="en-US" altLang="en-US">
                <a:solidFill>
                  <a:srgbClr val="000000"/>
                </a:solidFill>
              </a:rPr>
              <a:t> </a:t>
            </a:r>
            <a:r>
              <a:rPr lang="en-US" altLang="en-US" b="1">
                <a:solidFill>
                  <a:srgbClr val="000000"/>
                </a:solidFill>
              </a:rPr>
              <a:t>19</a:t>
            </a:r>
            <a:r>
              <a:rPr lang="en-US" altLang="en-US">
                <a:solidFill>
                  <a:srgbClr val="000000"/>
                </a:solidFill>
              </a:rPr>
              <a:t>, 1420-31.</a:t>
            </a:r>
          </a:p>
        </p:txBody>
      </p:sp>
      <p:sp>
        <p:nvSpPr>
          <p:cNvPr id="5" name="Rectangle 4"/>
          <p:cNvSpPr>
            <a:spLocks noChangeArrowheads="1"/>
          </p:cNvSpPr>
          <p:nvPr/>
        </p:nvSpPr>
        <p:spPr bwMode="auto">
          <a:xfrm>
            <a:off x="4646613" y="6488113"/>
            <a:ext cx="4497387"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r>
              <a:rPr lang="en-US" altLang="en-US">
                <a:solidFill>
                  <a:srgbClr val="000000"/>
                </a:solidFill>
              </a:rPr>
              <a:t>Fraser, </a:t>
            </a:r>
            <a:r>
              <a:rPr lang="en-US" altLang="en-US" i="1">
                <a:solidFill>
                  <a:srgbClr val="000000"/>
                </a:solidFill>
              </a:rPr>
              <a:t>et al.</a:t>
            </a:r>
            <a:r>
              <a:rPr lang="en-US" altLang="en-US">
                <a:solidFill>
                  <a:srgbClr val="000000"/>
                </a:solidFill>
              </a:rPr>
              <a:t> (2009) </a:t>
            </a:r>
            <a:r>
              <a:rPr lang="en-US" altLang="en-US" i="1">
                <a:solidFill>
                  <a:srgbClr val="000000"/>
                </a:solidFill>
              </a:rPr>
              <a:t>Nature</a:t>
            </a:r>
            <a:r>
              <a:rPr lang="en-US" altLang="en-US">
                <a:solidFill>
                  <a:srgbClr val="000000"/>
                </a:solidFill>
              </a:rPr>
              <a:t> </a:t>
            </a:r>
            <a:r>
              <a:rPr lang="en-US" altLang="en-US" b="1">
                <a:solidFill>
                  <a:srgbClr val="000000"/>
                </a:solidFill>
              </a:rPr>
              <a:t>462</a:t>
            </a:r>
            <a:r>
              <a:rPr lang="en-US" altLang="en-US">
                <a:solidFill>
                  <a:srgbClr val="000000"/>
                </a:solidFill>
              </a:rPr>
              <a:t>, 669-73.</a:t>
            </a:r>
          </a:p>
        </p:txBody>
      </p:sp>
    </p:spTree>
    <p:extLst>
      <p:ext uri="{BB962C8B-B14F-4D97-AF65-F5344CB8AC3E}">
        <p14:creationId xmlns:p14="http://schemas.microsoft.com/office/powerpoint/2010/main" val="1163646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370" name="Object 3"/>
          <p:cNvGraphicFramePr>
            <a:graphicFrameLocks noGrp="1" noChangeAspect="1"/>
          </p:cNvGraphicFramePr>
          <p:nvPr>
            <p:ph sz="half" idx="1"/>
          </p:nvPr>
        </p:nvGraphicFramePr>
        <p:xfrm>
          <a:off x="601663" y="1028700"/>
          <a:ext cx="8391525" cy="5483225"/>
        </p:xfrm>
        <a:graphic>
          <a:graphicData uri="http://schemas.openxmlformats.org/presentationml/2006/ole">
            <mc:AlternateContent xmlns:mc="http://schemas.openxmlformats.org/markup-compatibility/2006">
              <mc:Choice xmlns:v="urn:schemas-microsoft-com:vml" Requires="v">
                <p:oleObj spid="_x0000_s253959" name="Chart" r:id="rId3" imgW="5410155" imgH="3390906" progId="MSGraph.Chart.8">
                  <p:embed followColorScheme="full"/>
                </p:oleObj>
              </mc:Choice>
              <mc:Fallback>
                <p:oleObj name="Chart" r:id="rId3" imgW="5410155" imgH="3390906" progId="MSGraph.Chart.8">
                  <p:embed followColorScheme="full"/>
                  <p:pic>
                    <p:nvPicPr>
                      <p:cNvPr id="0" name=""/>
                      <p:cNvPicPr>
                        <a:picLocks noGrp="1" noChangeAspect="1" noChangeArrowheads="1"/>
                      </p:cNvPicPr>
                      <p:nvPr/>
                    </p:nvPicPr>
                    <p:blipFill>
                      <a:blip r:embed="rId4"/>
                      <a:srcRect/>
                      <a:stretch>
                        <a:fillRect/>
                      </a:stretch>
                    </p:blipFill>
                    <p:spPr bwMode="auto">
                      <a:xfrm>
                        <a:off x="601663" y="1028700"/>
                        <a:ext cx="8391525" cy="548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8371" name="Text Box 8"/>
          <p:cNvSpPr txBox="1">
            <a:spLocks noChangeArrowheads="1"/>
          </p:cNvSpPr>
          <p:nvPr/>
        </p:nvSpPr>
        <p:spPr bwMode="auto">
          <a:xfrm rot="-5400000">
            <a:off x="-913606" y="3374232"/>
            <a:ext cx="29416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000" b="1">
                <a:solidFill>
                  <a:srgbClr val="000000"/>
                </a:solidFill>
                <a:cs typeface="Arial" pitchFamily="34" charset="0"/>
              </a:rPr>
              <a:t>electron density (e</a:t>
            </a:r>
            <a:r>
              <a:rPr lang="en-US" altLang="en-US" sz="2000" b="1" baseline="30000">
                <a:solidFill>
                  <a:srgbClr val="000000"/>
                </a:solidFill>
                <a:cs typeface="Arial" pitchFamily="34" charset="0"/>
              </a:rPr>
              <a:t>-</a:t>
            </a:r>
            <a:r>
              <a:rPr lang="en-US" altLang="en-US" sz="2000" b="1">
                <a:solidFill>
                  <a:srgbClr val="000000"/>
                </a:solidFill>
                <a:cs typeface="Arial" pitchFamily="34" charset="0"/>
              </a:rPr>
              <a:t>/Å</a:t>
            </a:r>
            <a:r>
              <a:rPr lang="en-US" altLang="en-US" sz="2000" b="1" baseline="30000">
                <a:solidFill>
                  <a:srgbClr val="000000"/>
                </a:solidFill>
                <a:cs typeface="Arial" pitchFamily="34" charset="0"/>
              </a:rPr>
              <a:t>3</a:t>
            </a:r>
            <a:r>
              <a:rPr lang="en-US" altLang="en-US" sz="2000" b="1">
                <a:solidFill>
                  <a:srgbClr val="000000"/>
                </a:solidFill>
                <a:cs typeface="Arial" pitchFamily="34" charset="0"/>
              </a:rPr>
              <a:t>)</a:t>
            </a:r>
          </a:p>
        </p:txBody>
      </p:sp>
      <p:sp>
        <p:nvSpPr>
          <p:cNvPr id="58372" name="Text Box 8"/>
          <p:cNvSpPr txBox="1">
            <a:spLocks noChangeArrowheads="1"/>
          </p:cNvSpPr>
          <p:nvPr/>
        </p:nvSpPr>
        <p:spPr bwMode="auto">
          <a:xfrm>
            <a:off x="3943350" y="6297613"/>
            <a:ext cx="2216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l-GR" altLang="en-US" sz="1800" b="1">
                <a:solidFill>
                  <a:srgbClr val="000000"/>
                </a:solidFill>
                <a:cs typeface="Arial" pitchFamily="34" charset="0"/>
              </a:rPr>
              <a:t>χ</a:t>
            </a:r>
            <a:r>
              <a:rPr lang="en-US" altLang="en-US" sz="1800" b="1" baseline="-25000">
                <a:solidFill>
                  <a:srgbClr val="000000"/>
                </a:solidFill>
                <a:cs typeface="Arial" pitchFamily="34" charset="0"/>
              </a:rPr>
              <a:t>1</a:t>
            </a:r>
            <a:r>
              <a:rPr lang="en-US" altLang="en-US" sz="1800" b="1">
                <a:solidFill>
                  <a:srgbClr val="000000"/>
                </a:solidFill>
                <a:cs typeface="Arial" pitchFamily="34" charset="0"/>
              </a:rPr>
              <a:t> angle (degrees)</a:t>
            </a:r>
          </a:p>
        </p:txBody>
      </p:sp>
      <p:sp>
        <p:nvSpPr>
          <p:cNvPr id="58373" name="Title 1"/>
          <p:cNvSpPr>
            <a:spLocks noGrp="1"/>
          </p:cNvSpPr>
          <p:nvPr>
            <p:ph type="title"/>
          </p:nvPr>
        </p:nvSpPr>
        <p:spPr>
          <a:xfrm>
            <a:off x="0" y="0"/>
            <a:ext cx="9144000" cy="1274763"/>
          </a:xfrm>
        </p:spPr>
        <p:txBody>
          <a:bodyPr/>
          <a:lstStyle/>
          <a:p>
            <a:r>
              <a:rPr lang="en-US" altLang="en-US" smtClean="0"/>
              <a:t>Ringer: systematic map sampling</a:t>
            </a:r>
          </a:p>
        </p:txBody>
      </p:sp>
    </p:spTree>
    <p:extLst>
      <p:ext uri="{BB962C8B-B14F-4D97-AF65-F5344CB8AC3E}">
        <p14:creationId xmlns:p14="http://schemas.microsoft.com/office/powerpoint/2010/main" val="847576361"/>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394" name="Object 3"/>
          <p:cNvGraphicFramePr>
            <a:graphicFrameLocks noGrp="1" noChangeAspect="1"/>
          </p:cNvGraphicFramePr>
          <p:nvPr>
            <p:ph sz="half" idx="1"/>
          </p:nvPr>
        </p:nvGraphicFramePr>
        <p:xfrm>
          <a:off x="601663" y="1028700"/>
          <a:ext cx="8391525" cy="5483225"/>
        </p:xfrm>
        <a:graphic>
          <a:graphicData uri="http://schemas.openxmlformats.org/presentationml/2006/ole">
            <mc:AlternateContent xmlns:mc="http://schemas.openxmlformats.org/markup-compatibility/2006">
              <mc:Choice xmlns:v="urn:schemas-microsoft-com:vml" Requires="v">
                <p:oleObj spid="_x0000_s254983" name="Chart" r:id="rId3" imgW="5410155" imgH="3390906" progId="MSGraph.Chart.8">
                  <p:embed followColorScheme="full"/>
                </p:oleObj>
              </mc:Choice>
              <mc:Fallback>
                <p:oleObj name="Chart" r:id="rId3" imgW="5410155" imgH="3390906" progId="MSGraph.Chart.8">
                  <p:embed followColorScheme="full"/>
                  <p:pic>
                    <p:nvPicPr>
                      <p:cNvPr id="0" name=""/>
                      <p:cNvPicPr>
                        <a:picLocks noGrp="1" noChangeAspect="1" noChangeArrowheads="1"/>
                      </p:cNvPicPr>
                      <p:nvPr/>
                    </p:nvPicPr>
                    <p:blipFill>
                      <a:blip r:embed="rId4"/>
                      <a:srcRect/>
                      <a:stretch>
                        <a:fillRect/>
                      </a:stretch>
                    </p:blipFill>
                    <p:spPr bwMode="auto">
                      <a:xfrm>
                        <a:off x="601663" y="1028700"/>
                        <a:ext cx="8391525" cy="548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9395" name="Text Box 8"/>
          <p:cNvSpPr txBox="1">
            <a:spLocks noChangeArrowheads="1"/>
          </p:cNvSpPr>
          <p:nvPr/>
        </p:nvSpPr>
        <p:spPr bwMode="auto">
          <a:xfrm rot="-5400000">
            <a:off x="-913606" y="3374232"/>
            <a:ext cx="29416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000" b="1">
                <a:solidFill>
                  <a:srgbClr val="000000"/>
                </a:solidFill>
                <a:cs typeface="Arial" pitchFamily="34" charset="0"/>
              </a:rPr>
              <a:t>electron density (e</a:t>
            </a:r>
            <a:r>
              <a:rPr lang="en-US" altLang="en-US" sz="2000" b="1" baseline="30000">
                <a:solidFill>
                  <a:srgbClr val="000000"/>
                </a:solidFill>
                <a:cs typeface="Arial" pitchFamily="34" charset="0"/>
              </a:rPr>
              <a:t>-</a:t>
            </a:r>
            <a:r>
              <a:rPr lang="en-US" altLang="en-US" sz="2000" b="1">
                <a:solidFill>
                  <a:srgbClr val="000000"/>
                </a:solidFill>
                <a:cs typeface="Arial" pitchFamily="34" charset="0"/>
              </a:rPr>
              <a:t>/Å</a:t>
            </a:r>
            <a:r>
              <a:rPr lang="en-US" altLang="en-US" sz="2000" b="1" baseline="30000">
                <a:solidFill>
                  <a:srgbClr val="000000"/>
                </a:solidFill>
                <a:cs typeface="Arial" pitchFamily="34" charset="0"/>
              </a:rPr>
              <a:t>3</a:t>
            </a:r>
            <a:r>
              <a:rPr lang="en-US" altLang="en-US" sz="2000" b="1">
                <a:solidFill>
                  <a:srgbClr val="000000"/>
                </a:solidFill>
                <a:cs typeface="Arial" pitchFamily="34" charset="0"/>
              </a:rPr>
              <a:t>)</a:t>
            </a:r>
          </a:p>
        </p:txBody>
      </p:sp>
      <p:sp>
        <p:nvSpPr>
          <p:cNvPr id="59396" name="Text Box 8"/>
          <p:cNvSpPr txBox="1">
            <a:spLocks noChangeArrowheads="1"/>
          </p:cNvSpPr>
          <p:nvPr/>
        </p:nvSpPr>
        <p:spPr bwMode="auto">
          <a:xfrm>
            <a:off x="3943350" y="6297613"/>
            <a:ext cx="2216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l-GR" altLang="en-US" sz="1800" b="1">
                <a:solidFill>
                  <a:srgbClr val="000000"/>
                </a:solidFill>
                <a:cs typeface="Arial" pitchFamily="34" charset="0"/>
              </a:rPr>
              <a:t>χ</a:t>
            </a:r>
            <a:r>
              <a:rPr lang="en-US" altLang="en-US" sz="1800" b="1" baseline="-25000">
                <a:solidFill>
                  <a:srgbClr val="000000"/>
                </a:solidFill>
                <a:cs typeface="Arial" pitchFamily="34" charset="0"/>
              </a:rPr>
              <a:t>1</a:t>
            </a:r>
            <a:r>
              <a:rPr lang="en-US" altLang="en-US" sz="1800" b="1">
                <a:solidFill>
                  <a:srgbClr val="000000"/>
                </a:solidFill>
                <a:cs typeface="Arial" pitchFamily="34" charset="0"/>
              </a:rPr>
              <a:t> angle (degrees)</a:t>
            </a:r>
          </a:p>
        </p:txBody>
      </p:sp>
      <p:sp>
        <p:nvSpPr>
          <p:cNvPr id="59397" name="Title 1"/>
          <p:cNvSpPr>
            <a:spLocks noGrp="1"/>
          </p:cNvSpPr>
          <p:nvPr>
            <p:ph type="title"/>
          </p:nvPr>
        </p:nvSpPr>
        <p:spPr>
          <a:xfrm>
            <a:off x="0" y="0"/>
            <a:ext cx="9144000" cy="1274763"/>
          </a:xfrm>
        </p:spPr>
        <p:txBody>
          <a:bodyPr/>
          <a:lstStyle/>
          <a:p>
            <a:r>
              <a:rPr lang="en-US" altLang="en-US" smtClean="0"/>
              <a:t>Ringer: systematic map sampling</a:t>
            </a:r>
          </a:p>
        </p:txBody>
      </p:sp>
    </p:spTree>
    <p:extLst>
      <p:ext uri="{BB962C8B-B14F-4D97-AF65-F5344CB8AC3E}">
        <p14:creationId xmlns:p14="http://schemas.microsoft.com/office/powerpoint/2010/main" val="1797369742"/>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8" name="Object 3"/>
          <p:cNvGraphicFramePr>
            <a:graphicFrameLocks noGrp="1" noChangeAspect="1"/>
          </p:cNvGraphicFramePr>
          <p:nvPr>
            <p:ph sz="half" idx="1"/>
          </p:nvPr>
        </p:nvGraphicFramePr>
        <p:xfrm>
          <a:off x="601663" y="1028700"/>
          <a:ext cx="8391525" cy="5483225"/>
        </p:xfrm>
        <a:graphic>
          <a:graphicData uri="http://schemas.openxmlformats.org/presentationml/2006/ole">
            <mc:AlternateContent xmlns:mc="http://schemas.openxmlformats.org/markup-compatibility/2006">
              <mc:Choice xmlns:v="urn:schemas-microsoft-com:vml" Requires="v">
                <p:oleObj spid="_x0000_s256007" name="Chart" r:id="rId3" imgW="5410155" imgH="3390906" progId="MSGraph.Chart.8">
                  <p:embed followColorScheme="full"/>
                </p:oleObj>
              </mc:Choice>
              <mc:Fallback>
                <p:oleObj name="Chart" r:id="rId3" imgW="5410155" imgH="3390906" progId="MSGraph.Chart.8">
                  <p:embed followColorScheme="full"/>
                  <p:pic>
                    <p:nvPicPr>
                      <p:cNvPr id="0" name=""/>
                      <p:cNvPicPr>
                        <a:picLocks noGrp="1" noChangeAspect="1" noChangeArrowheads="1"/>
                      </p:cNvPicPr>
                      <p:nvPr/>
                    </p:nvPicPr>
                    <p:blipFill>
                      <a:blip r:embed="rId4"/>
                      <a:srcRect/>
                      <a:stretch>
                        <a:fillRect/>
                      </a:stretch>
                    </p:blipFill>
                    <p:spPr bwMode="auto">
                      <a:xfrm>
                        <a:off x="601663" y="1028700"/>
                        <a:ext cx="8391525" cy="548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0419" name="Text Box 8"/>
          <p:cNvSpPr txBox="1">
            <a:spLocks noChangeArrowheads="1"/>
          </p:cNvSpPr>
          <p:nvPr/>
        </p:nvSpPr>
        <p:spPr bwMode="auto">
          <a:xfrm rot="-5400000">
            <a:off x="-913606" y="3374232"/>
            <a:ext cx="29416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000" b="1">
                <a:solidFill>
                  <a:srgbClr val="000000"/>
                </a:solidFill>
                <a:cs typeface="Arial" pitchFamily="34" charset="0"/>
              </a:rPr>
              <a:t>electron density (e</a:t>
            </a:r>
            <a:r>
              <a:rPr lang="en-US" altLang="en-US" sz="2000" b="1" baseline="30000">
                <a:solidFill>
                  <a:srgbClr val="000000"/>
                </a:solidFill>
                <a:cs typeface="Arial" pitchFamily="34" charset="0"/>
              </a:rPr>
              <a:t>-</a:t>
            </a:r>
            <a:r>
              <a:rPr lang="en-US" altLang="en-US" sz="2000" b="1">
                <a:solidFill>
                  <a:srgbClr val="000000"/>
                </a:solidFill>
                <a:cs typeface="Arial" pitchFamily="34" charset="0"/>
              </a:rPr>
              <a:t>/Å</a:t>
            </a:r>
            <a:r>
              <a:rPr lang="en-US" altLang="en-US" sz="2000" b="1" baseline="30000">
                <a:solidFill>
                  <a:srgbClr val="000000"/>
                </a:solidFill>
                <a:cs typeface="Arial" pitchFamily="34" charset="0"/>
              </a:rPr>
              <a:t>3</a:t>
            </a:r>
            <a:r>
              <a:rPr lang="en-US" altLang="en-US" sz="2000" b="1">
                <a:solidFill>
                  <a:srgbClr val="000000"/>
                </a:solidFill>
                <a:cs typeface="Arial" pitchFamily="34" charset="0"/>
              </a:rPr>
              <a:t>)</a:t>
            </a:r>
          </a:p>
        </p:txBody>
      </p:sp>
      <p:sp>
        <p:nvSpPr>
          <p:cNvPr id="60420" name="Text Box 8"/>
          <p:cNvSpPr txBox="1">
            <a:spLocks noChangeArrowheads="1"/>
          </p:cNvSpPr>
          <p:nvPr/>
        </p:nvSpPr>
        <p:spPr bwMode="auto">
          <a:xfrm>
            <a:off x="3943350" y="6297613"/>
            <a:ext cx="2216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l-GR" altLang="en-US" sz="1800" b="1">
                <a:solidFill>
                  <a:srgbClr val="000000"/>
                </a:solidFill>
                <a:cs typeface="Arial" pitchFamily="34" charset="0"/>
              </a:rPr>
              <a:t>χ</a:t>
            </a:r>
            <a:r>
              <a:rPr lang="en-US" altLang="en-US" sz="1800" b="1" baseline="-25000">
                <a:solidFill>
                  <a:srgbClr val="000000"/>
                </a:solidFill>
                <a:cs typeface="Arial" pitchFamily="34" charset="0"/>
              </a:rPr>
              <a:t>1</a:t>
            </a:r>
            <a:r>
              <a:rPr lang="en-US" altLang="en-US" sz="1800" b="1">
                <a:solidFill>
                  <a:srgbClr val="000000"/>
                </a:solidFill>
                <a:cs typeface="Arial" pitchFamily="34" charset="0"/>
              </a:rPr>
              <a:t> angle (degrees)</a:t>
            </a:r>
          </a:p>
        </p:txBody>
      </p:sp>
      <p:sp>
        <p:nvSpPr>
          <p:cNvPr id="60421" name="Title 1"/>
          <p:cNvSpPr>
            <a:spLocks noGrp="1"/>
          </p:cNvSpPr>
          <p:nvPr>
            <p:ph type="title"/>
          </p:nvPr>
        </p:nvSpPr>
        <p:spPr>
          <a:xfrm>
            <a:off x="0" y="0"/>
            <a:ext cx="9144000" cy="1274763"/>
          </a:xfrm>
        </p:spPr>
        <p:txBody>
          <a:bodyPr/>
          <a:lstStyle/>
          <a:p>
            <a:r>
              <a:rPr lang="en-US" altLang="en-US" smtClean="0"/>
              <a:t>Ringer: systematic map sampling</a:t>
            </a:r>
          </a:p>
        </p:txBody>
      </p:sp>
    </p:spTree>
    <p:extLst>
      <p:ext uri="{BB962C8B-B14F-4D97-AF65-F5344CB8AC3E}">
        <p14:creationId xmlns:p14="http://schemas.microsoft.com/office/powerpoint/2010/main" val="1562765575"/>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8" name="Object 3"/>
          <p:cNvGraphicFramePr>
            <a:graphicFrameLocks noGrp="1" noChangeAspect="1"/>
          </p:cNvGraphicFramePr>
          <p:nvPr>
            <p:ph sz="half" idx="1"/>
            <p:extLst>
              <p:ext uri="{D42A27DB-BD31-4B8C-83A1-F6EECF244321}">
                <p14:modId xmlns:p14="http://schemas.microsoft.com/office/powerpoint/2010/main" val="661555337"/>
              </p:ext>
            </p:extLst>
          </p:nvPr>
        </p:nvGraphicFramePr>
        <p:xfrm>
          <a:off x="601663" y="1028700"/>
          <a:ext cx="8391525" cy="5483225"/>
        </p:xfrm>
        <a:graphic>
          <a:graphicData uri="http://schemas.openxmlformats.org/presentationml/2006/ole">
            <mc:AlternateContent xmlns:mc="http://schemas.openxmlformats.org/markup-compatibility/2006">
              <mc:Choice xmlns:v="urn:schemas-microsoft-com:vml" Requires="v">
                <p:oleObj spid="_x0000_s257031" name="Chart" r:id="rId3" imgW="5410155" imgH="3390906" progId="MSGraph.Chart.8">
                  <p:embed followColorScheme="full"/>
                </p:oleObj>
              </mc:Choice>
              <mc:Fallback>
                <p:oleObj name="Chart" r:id="rId3" imgW="5410155" imgH="3390906" progId="MSGraph.Chart.8">
                  <p:embed followColorScheme="full"/>
                  <p:pic>
                    <p:nvPicPr>
                      <p:cNvPr id="0" name=""/>
                      <p:cNvPicPr>
                        <a:picLocks noGrp="1" noChangeAspect="1" noChangeArrowheads="1"/>
                      </p:cNvPicPr>
                      <p:nvPr/>
                    </p:nvPicPr>
                    <p:blipFill>
                      <a:blip r:embed="rId4"/>
                      <a:srcRect/>
                      <a:stretch>
                        <a:fillRect/>
                      </a:stretch>
                    </p:blipFill>
                    <p:spPr bwMode="auto">
                      <a:xfrm>
                        <a:off x="601663" y="1028700"/>
                        <a:ext cx="8391525" cy="548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0419" name="Text Box 8"/>
          <p:cNvSpPr txBox="1">
            <a:spLocks noChangeArrowheads="1"/>
          </p:cNvSpPr>
          <p:nvPr/>
        </p:nvSpPr>
        <p:spPr bwMode="auto">
          <a:xfrm rot="-5400000">
            <a:off x="-913606" y="3374232"/>
            <a:ext cx="29416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000" b="1">
                <a:solidFill>
                  <a:srgbClr val="000000"/>
                </a:solidFill>
                <a:cs typeface="Arial" pitchFamily="34" charset="0"/>
              </a:rPr>
              <a:t>electron density (e</a:t>
            </a:r>
            <a:r>
              <a:rPr lang="en-US" altLang="en-US" sz="2000" b="1" baseline="30000">
                <a:solidFill>
                  <a:srgbClr val="000000"/>
                </a:solidFill>
                <a:cs typeface="Arial" pitchFamily="34" charset="0"/>
              </a:rPr>
              <a:t>-</a:t>
            </a:r>
            <a:r>
              <a:rPr lang="en-US" altLang="en-US" sz="2000" b="1">
                <a:solidFill>
                  <a:srgbClr val="000000"/>
                </a:solidFill>
                <a:cs typeface="Arial" pitchFamily="34" charset="0"/>
              </a:rPr>
              <a:t>/Å</a:t>
            </a:r>
            <a:r>
              <a:rPr lang="en-US" altLang="en-US" sz="2000" b="1" baseline="30000">
                <a:solidFill>
                  <a:srgbClr val="000000"/>
                </a:solidFill>
                <a:cs typeface="Arial" pitchFamily="34" charset="0"/>
              </a:rPr>
              <a:t>3</a:t>
            </a:r>
            <a:r>
              <a:rPr lang="en-US" altLang="en-US" sz="2000" b="1">
                <a:solidFill>
                  <a:srgbClr val="000000"/>
                </a:solidFill>
                <a:cs typeface="Arial" pitchFamily="34" charset="0"/>
              </a:rPr>
              <a:t>)</a:t>
            </a:r>
          </a:p>
        </p:txBody>
      </p:sp>
      <p:sp>
        <p:nvSpPr>
          <p:cNvPr id="60420" name="Text Box 8"/>
          <p:cNvSpPr txBox="1">
            <a:spLocks noChangeArrowheads="1"/>
          </p:cNvSpPr>
          <p:nvPr/>
        </p:nvSpPr>
        <p:spPr bwMode="auto">
          <a:xfrm>
            <a:off x="3943350" y="6297613"/>
            <a:ext cx="2216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l-GR" altLang="en-US" sz="1800" b="1">
                <a:solidFill>
                  <a:srgbClr val="000000"/>
                </a:solidFill>
                <a:cs typeface="Arial" pitchFamily="34" charset="0"/>
              </a:rPr>
              <a:t>χ</a:t>
            </a:r>
            <a:r>
              <a:rPr lang="en-US" altLang="en-US" sz="1800" b="1" baseline="-25000">
                <a:solidFill>
                  <a:srgbClr val="000000"/>
                </a:solidFill>
                <a:cs typeface="Arial" pitchFamily="34" charset="0"/>
              </a:rPr>
              <a:t>1</a:t>
            </a:r>
            <a:r>
              <a:rPr lang="en-US" altLang="en-US" sz="1800" b="1">
                <a:solidFill>
                  <a:srgbClr val="000000"/>
                </a:solidFill>
                <a:cs typeface="Arial" pitchFamily="34" charset="0"/>
              </a:rPr>
              <a:t> angle (degrees)</a:t>
            </a:r>
          </a:p>
        </p:txBody>
      </p:sp>
      <p:sp>
        <p:nvSpPr>
          <p:cNvPr id="60421" name="Title 1"/>
          <p:cNvSpPr>
            <a:spLocks noGrp="1"/>
          </p:cNvSpPr>
          <p:nvPr>
            <p:ph type="title"/>
          </p:nvPr>
        </p:nvSpPr>
        <p:spPr>
          <a:xfrm>
            <a:off x="0" y="0"/>
            <a:ext cx="9144000" cy="1274763"/>
          </a:xfrm>
        </p:spPr>
        <p:txBody>
          <a:bodyPr/>
          <a:lstStyle/>
          <a:p>
            <a:r>
              <a:rPr lang="en-US" altLang="en-US" smtClean="0"/>
              <a:t>Ringer: systematic map sampling</a:t>
            </a:r>
          </a:p>
        </p:txBody>
      </p:sp>
    </p:spTree>
    <p:extLst>
      <p:ext uri="{BB962C8B-B14F-4D97-AF65-F5344CB8AC3E}">
        <p14:creationId xmlns:p14="http://schemas.microsoft.com/office/powerpoint/2010/main" val="4068143593"/>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ltLang="en-US" smtClean="0"/>
              <a:t>Independent estimates of F</a:t>
            </a:r>
            <a:r>
              <a:rPr lang="en-US" altLang="en-US" baseline="-25000" smtClean="0"/>
              <a:t>000</a:t>
            </a:r>
          </a:p>
        </p:txBody>
      </p:sp>
      <p:sp>
        <p:nvSpPr>
          <p:cNvPr id="83971" name="Rectangle 156"/>
          <p:cNvSpPr>
            <a:spLocks noChangeArrowheads="1"/>
          </p:cNvSpPr>
          <p:nvPr/>
        </p:nvSpPr>
        <p:spPr bwMode="auto">
          <a:xfrm>
            <a:off x="2963863" y="7651750"/>
            <a:ext cx="304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a:solidFill>
                  <a:srgbClr val="000000"/>
                </a:solidFill>
                <a:latin typeface="Arial Unicode MS" pitchFamily="34" charset="-128"/>
              </a:rPr>
              <a:t>-- </a:t>
            </a:r>
            <a:endParaRPr lang="en-US" altLang="en-US">
              <a:solidFill>
                <a:srgbClr val="000000"/>
              </a:solidFill>
            </a:endParaRPr>
          </a:p>
        </p:txBody>
      </p:sp>
      <p:graphicFrame>
        <p:nvGraphicFramePr>
          <p:cNvPr id="50486" name="Group 310"/>
          <p:cNvGraphicFramePr>
            <a:graphicFrameLocks noGrp="1"/>
          </p:cNvGraphicFramePr>
          <p:nvPr>
            <p:ph type="tbl" idx="1"/>
          </p:nvPr>
        </p:nvGraphicFramePr>
        <p:xfrm>
          <a:off x="457200" y="1600200"/>
          <a:ext cx="8204200" cy="4687891"/>
        </p:xfrm>
        <a:graphic>
          <a:graphicData uri="http://schemas.openxmlformats.org/drawingml/2006/table">
            <a:tbl>
              <a:tblPr/>
              <a:tblGrid>
                <a:gridCol w="1466850"/>
                <a:gridCol w="3629025"/>
                <a:gridCol w="1716088"/>
                <a:gridCol w="1392237"/>
              </a:tblGrid>
              <a:tr h="67151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PDB</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Method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F</a:t>
                      </a:r>
                      <a:r>
                        <a:rPr kumimoji="0" lang="en-US" altLang="en-US" sz="2800" b="0" i="0" u="none" strike="noStrike" cap="none" normalizeH="0" baseline="-25000" smtClean="0">
                          <a:ln>
                            <a:noFill/>
                          </a:ln>
                          <a:solidFill>
                            <a:schemeClr val="tx1"/>
                          </a:solidFill>
                          <a:effectLst/>
                          <a:latin typeface="Arial" charset="0"/>
                        </a:rPr>
                        <a:t>000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diff</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8813">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3DKE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Matthews et. al. (2008)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121700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+6.7%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1513">
                <a:tc vMerge="1">
                  <a:txBody>
                    <a:bodyPr/>
                    <a:lstStyle/>
                    <a:p>
                      <a:endParaRPr lang="en-US"/>
                    </a:p>
                  </a:txBody>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END map estimate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130500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r h="671513">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2NVH</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Matthews et. al. (2006)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92800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+3.0%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1513">
                <a:tc vMerge="1">
                  <a:txBody>
                    <a:bodyPr/>
                    <a:lstStyle/>
                    <a:p>
                      <a:endParaRPr lang="en-US"/>
                    </a:p>
                  </a:txBody>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END map estimate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95656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r h="671513">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1AHO</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Cerutti et. al. (2010)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23177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-5.0%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671513">
                <a:tc vMerge="1">
                  <a:txBody>
                    <a:bodyPr/>
                    <a:lstStyle/>
                    <a:p>
                      <a:endParaRPr lang="en-US"/>
                    </a:p>
                  </a:txBody>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END map estimate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22020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bl>
          </a:graphicData>
        </a:graphic>
      </p:graphicFrame>
      <p:grpSp>
        <p:nvGrpSpPr>
          <p:cNvPr id="50504" name="Group 328"/>
          <p:cNvGrpSpPr>
            <a:grpSpLocks/>
          </p:cNvGrpSpPr>
          <p:nvPr/>
        </p:nvGrpSpPr>
        <p:grpSpPr bwMode="auto">
          <a:xfrm>
            <a:off x="1987550" y="2682875"/>
            <a:ext cx="6565900" cy="860425"/>
            <a:chOff x="1252" y="1690"/>
            <a:chExt cx="4136" cy="542"/>
          </a:xfrm>
        </p:grpSpPr>
        <p:sp>
          <p:nvSpPr>
            <p:cNvPr id="84025" name="Rectangle 312"/>
            <p:cNvSpPr>
              <a:spLocks noChangeArrowheads="1"/>
            </p:cNvSpPr>
            <p:nvPr/>
          </p:nvSpPr>
          <p:spPr bwMode="auto">
            <a:xfrm>
              <a:off x="4608" y="1690"/>
              <a:ext cx="780" cy="4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84026" name="Rectangle 314"/>
            <p:cNvSpPr>
              <a:spLocks noChangeArrowheads="1"/>
            </p:cNvSpPr>
            <p:nvPr/>
          </p:nvSpPr>
          <p:spPr bwMode="auto">
            <a:xfrm>
              <a:off x="3560" y="1873"/>
              <a:ext cx="961"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84027" name="Rectangle 322"/>
            <p:cNvSpPr>
              <a:spLocks noChangeArrowheads="1"/>
            </p:cNvSpPr>
            <p:nvPr/>
          </p:nvSpPr>
          <p:spPr bwMode="auto">
            <a:xfrm>
              <a:off x="1252" y="1877"/>
              <a:ext cx="210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srgbClr val="000000"/>
                </a:solidFill>
              </a:endParaRPr>
            </a:p>
          </p:txBody>
        </p:sp>
      </p:grpSp>
      <p:grpSp>
        <p:nvGrpSpPr>
          <p:cNvPr id="50506" name="Group 330"/>
          <p:cNvGrpSpPr>
            <a:grpSpLocks/>
          </p:cNvGrpSpPr>
          <p:nvPr/>
        </p:nvGrpSpPr>
        <p:grpSpPr bwMode="auto">
          <a:xfrm>
            <a:off x="1962150" y="4005263"/>
            <a:ext cx="6584950" cy="898525"/>
            <a:chOff x="1236" y="2523"/>
            <a:chExt cx="4148" cy="566"/>
          </a:xfrm>
        </p:grpSpPr>
        <p:sp>
          <p:nvSpPr>
            <p:cNvPr id="84022" name="Rectangle 316"/>
            <p:cNvSpPr>
              <a:spLocks noChangeArrowheads="1"/>
            </p:cNvSpPr>
            <p:nvPr/>
          </p:nvSpPr>
          <p:spPr bwMode="auto">
            <a:xfrm>
              <a:off x="3585" y="2734"/>
              <a:ext cx="961"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84023" name="Rectangle 320"/>
            <p:cNvSpPr>
              <a:spLocks noChangeArrowheads="1"/>
            </p:cNvSpPr>
            <p:nvPr/>
          </p:nvSpPr>
          <p:spPr bwMode="auto">
            <a:xfrm>
              <a:off x="4628" y="2523"/>
              <a:ext cx="75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84024" name="Rectangle 323"/>
            <p:cNvSpPr>
              <a:spLocks noChangeArrowheads="1"/>
            </p:cNvSpPr>
            <p:nvPr/>
          </p:nvSpPr>
          <p:spPr bwMode="auto">
            <a:xfrm>
              <a:off x="1236" y="2714"/>
              <a:ext cx="210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srgbClr val="000000"/>
                </a:solidFill>
              </a:endParaRPr>
            </a:p>
          </p:txBody>
        </p:sp>
      </p:grpSp>
      <p:grpSp>
        <p:nvGrpSpPr>
          <p:cNvPr id="50508" name="Group 332"/>
          <p:cNvGrpSpPr>
            <a:grpSpLocks/>
          </p:cNvGrpSpPr>
          <p:nvPr/>
        </p:nvGrpSpPr>
        <p:grpSpPr bwMode="auto">
          <a:xfrm>
            <a:off x="1974850" y="5330825"/>
            <a:ext cx="6607175" cy="906463"/>
            <a:chOff x="1244" y="3358"/>
            <a:chExt cx="4162" cy="571"/>
          </a:xfrm>
        </p:grpSpPr>
        <p:sp>
          <p:nvSpPr>
            <p:cNvPr id="84019" name="Rectangle 318"/>
            <p:cNvSpPr>
              <a:spLocks noChangeArrowheads="1"/>
            </p:cNvSpPr>
            <p:nvPr/>
          </p:nvSpPr>
          <p:spPr bwMode="auto">
            <a:xfrm>
              <a:off x="3593" y="3571"/>
              <a:ext cx="961"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84020" name="Rectangle 319"/>
            <p:cNvSpPr>
              <a:spLocks noChangeArrowheads="1"/>
            </p:cNvSpPr>
            <p:nvPr/>
          </p:nvSpPr>
          <p:spPr bwMode="auto">
            <a:xfrm>
              <a:off x="4650" y="3358"/>
              <a:ext cx="75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84021" name="Rectangle 325"/>
            <p:cNvSpPr>
              <a:spLocks noChangeArrowheads="1"/>
            </p:cNvSpPr>
            <p:nvPr/>
          </p:nvSpPr>
          <p:spPr bwMode="auto">
            <a:xfrm>
              <a:off x="1244" y="3574"/>
              <a:ext cx="210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srgbClr val="000000"/>
                </a:solidFill>
              </a:endParaRPr>
            </a:p>
          </p:txBody>
        </p:sp>
      </p:grpSp>
      <p:grpSp>
        <p:nvGrpSpPr>
          <p:cNvPr id="50507" name="Group 331"/>
          <p:cNvGrpSpPr>
            <a:grpSpLocks/>
          </p:cNvGrpSpPr>
          <p:nvPr/>
        </p:nvGrpSpPr>
        <p:grpSpPr bwMode="auto">
          <a:xfrm>
            <a:off x="595313" y="4984750"/>
            <a:ext cx="6621462" cy="911225"/>
            <a:chOff x="375" y="3140"/>
            <a:chExt cx="4171" cy="574"/>
          </a:xfrm>
        </p:grpSpPr>
        <p:sp>
          <p:nvSpPr>
            <p:cNvPr id="84016" name="Rectangle 317"/>
            <p:cNvSpPr>
              <a:spLocks noChangeArrowheads="1"/>
            </p:cNvSpPr>
            <p:nvPr/>
          </p:nvSpPr>
          <p:spPr bwMode="auto">
            <a:xfrm>
              <a:off x="3585" y="3153"/>
              <a:ext cx="961"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84017" name="Rectangle 324"/>
            <p:cNvSpPr>
              <a:spLocks noChangeArrowheads="1"/>
            </p:cNvSpPr>
            <p:nvPr/>
          </p:nvSpPr>
          <p:spPr bwMode="auto">
            <a:xfrm>
              <a:off x="1236" y="3140"/>
              <a:ext cx="210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84018" name="Rectangle 326"/>
            <p:cNvSpPr>
              <a:spLocks noChangeArrowheads="1"/>
            </p:cNvSpPr>
            <p:nvPr/>
          </p:nvSpPr>
          <p:spPr bwMode="auto">
            <a:xfrm>
              <a:off x="375" y="3359"/>
              <a:ext cx="75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srgbClr val="000000"/>
                </a:solidFill>
              </a:endParaRPr>
            </a:p>
          </p:txBody>
        </p:sp>
      </p:grpSp>
      <p:grpSp>
        <p:nvGrpSpPr>
          <p:cNvPr id="50505" name="Group 329"/>
          <p:cNvGrpSpPr>
            <a:grpSpLocks/>
          </p:cNvGrpSpPr>
          <p:nvPr/>
        </p:nvGrpSpPr>
        <p:grpSpPr bwMode="auto">
          <a:xfrm>
            <a:off x="581025" y="3638550"/>
            <a:ext cx="6599238" cy="930275"/>
            <a:chOff x="366" y="2292"/>
            <a:chExt cx="4157" cy="586"/>
          </a:xfrm>
        </p:grpSpPr>
        <p:sp>
          <p:nvSpPr>
            <p:cNvPr id="84013" name="Rectangle 315"/>
            <p:cNvSpPr>
              <a:spLocks noChangeArrowheads="1"/>
            </p:cNvSpPr>
            <p:nvPr/>
          </p:nvSpPr>
          <p:spPr bwMode="auto">
            <a:xfrm>
              <a:off x="3562" y="2292"/>
              <a:ext cx="961"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84014" name="Rectangle 321"/>
            <p:cNvSpPr>
              <a:spLocks noChangeArrowheads="1"/>
            </p:cNvSpPr>
            <p:nvPr/>
          </p:nvSpPr>
          <p:spPr bwMode="auto">
            <a:xfrm>
              <a:off x="1235" y="2318"/>
              <a:ext cx="210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84015" name="Rectangle 327"/>
            <p:cNvSpPr>
              <a:spLocks noChangeArrowheads="1"/>
            </p:cNvSpPr>
            <p:nvPr/>
          </p:nvSpPr>
          <p:spPr bwMode="auto">
            <a:xfrm>
              <a:off x="366" y="2523"/>
              <a:ext cx="75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srgbClr val="000000"/>
                </a:solidFill>
              </a:endParaRPr>
            </a:p>
          </p:txBody>
        </p:sp>
      </p:grpSp>
      <p:sp>
        <p:nvSpPr>
          <p:cNvPr id="25"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Aft>
                <a:spcPct val="0"/>
              </a:spcAft>
              <a:buFontTx/>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solidFill>
                  <a:srgbClr val="000000"/>
                </a:solidFill>
              </a:rPr>
              <a:t>USA</a:t>
            </a:r>
            <a:r>
              <a:rPr lang="en-US" sz="1800" dirty="0" smtClean="0">
                <a:solidFill>
                  <a:srgbClr val="000000"/>
                </a:solidFill>
              </a:rPr>
              <a:t> </a:t>
            </a:r>
            <a:r>
              <a:rPr lang="en-US" sz="1800" b="1" dirty="0">
                <a:solidFill>
                  <a:srgbClr val="000000"/>
                </a:solidFill>
              </a:rPr>
              <a:t>111</a:t>
            </a:r>
            <a:r>
              <a:rPr lang="en-US" sz="1800" dirty="0">
                <a:solidFill>
                  <a:srgbClr val="000000"/>
                </a:solidFill>
              </a:rPr>
              <a:t>, 237-242. </a:t>
            </a:r>
          </a:p>
        </p:txBody>
      </p:sp>
    </p:spTree>
    <p:extLst>
      <p:ext uri="{BB962C8B-B14F-4D97-AF65-F5344CB8AC3E}">
        <p14:creationId xmlns:p14="http://schemas.microsoft.com/office/powerpoint/2010/main" val="38518265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nodeType="clickEffect">
                                  <p:stCondLst>
                                    <p:cond delay="0"/>
                                  </p:stCondLst>
                                  <p:childTnLst>
                                    <p:animEffect transition="out" filter="wipe(left)">
                                      <p:cBhvr>
                                        <p:cTn id="6" dur="500"/>
                                        <p:tgtEl>
                                          <p:spTgt spid="50504"/>
                                        </p:tgtEl>
                                      </p:cBhvr>
                                    </p:animEffect>
                                    <p:set>
                                      <p:cBhvr>
                                        <p:cTn id="7" dur="1" fill="hold">
                                          <p:stCondLst>
                                            <p:cond delay="499"/>
                                          </p:stCondLst>
                                        </p:cTn>
                                        <p:tgtEl>
                                          <p:spTgt spid="5050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nodeType="clickEffect">
                                  <p:stCondLst>
                                    <p:cond delay="0"/>
                                  </p:stCondLst>
                                  <p:childTnLst>
                                    <p:animEffect transition="out" filter="wipe(left)">
                                      <p:cBhvr>
                                        <p:cTn id="11" dur="500"/>
                                        <p:tgtEl>
                                          <p:spTgt spid="50505"/>
                                        </p:tgtEl>
                                      </p:cBhvr>
                                    </p:animEffect>
                                    <p:set>
                                      <p:cBhvr>
                                        <p:cTn id="12" dur="1" fill="hold">
                                          <p:stCondLst>
                                            <p:cond delay="499"/>
                                          </p:stCondLst>
                                        </p:cTn>
                                        <p:tgtEl>
                                          <p:spTgt spid="5050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nodeType="clickEffect">
                                  <p:stCondLst>
                                    <p:cond delay="0"/>
                                  </p:stCondLst>
                                  <p:childTnLst>
                                    <p:animEffect transition="out" filter="wipe(left)">
                                      <p:cBhvr>
                                        <p:cTn id="16" dur="500"/>
                                        <p:tgtEl>
                                          <p:spTgt spid="50506"/>
                                        </p:tgtEl>
                                      </p:cBhvr>
                                    </p:animEffect>
                                    <p:set>
                                      <p:cBhvr>
                                        <p:cTn id="17" dur="1" fill="hold">
                                          <p:stCondLst>
                                            <p:cond delay="499"/>
                                          </p:stCondLst>
                                        </p:cTn>
                                        <p:tgtEl>
                                          <p:spTgt spid="50506"/>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8" fill="hold" nodeType="clickEffect">
                                  <p:stCondLst>
                                    <p:cond delay="0"/>
                                  </p:stCondLst>
                                  <p:childTnLst>
                                    <p:animEffect transition="out" filter="wipe(left)">
                                      <p:cBhvr>
                                        <p:cTn id="21" dur="500"/>
                                        <p:tgtEl>
                                          <p:spTgt spid="50507"/>
                                        </p:tgtEl>
                                      </p:cBhvr>
                                    </p:animEffect>
                                    <p:set>
                                      <p:cBhvr>
                                        <p:cTn id="22" dur="1" fill="hold">
                                          <p:stCondLst>
                                            <p:cond delay="499"/>
                                          </p:stCondLst>
                                        </p:cTn>
                                        <p:tgtEl>
                                          <p:spTgt spid="50507"/>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8" fill="hold" nodeType="clickEffect">
                                  <p:stCondLst>
                                    <p:cond delay="0"/>
                                  </p:stCondLst>
                                  <p:childTnLst>
                                    <p:animEffect transition="out" filter="wipe(left)">
                                      <p:cBhvr>
                                        <p:cTn id="26" dur="500"/>
                                        <p:tgtEl>
                                          <p:spTgt spid="50508"/>
                                        </p:tgtEl>
                                      </p:cBhvr>
                                    </p:animEffect>
                                    <p:set>
                                      <p:cBhvr>
                                        <p:cTn id="27" dur="1" fill="hold">
                                          <p:stCondLst>
                                            <p:cond delay="499"/>
                                          </p:stCondLst>
                                        </p:cTn>
                                        <p:tgtEl>
                                          <p:spTgt spid="505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42" name="Object 3"/>
          <p:cNvGraphicFramePr>
            <a:graphicFrameLocks noGrp="1" noChangeAspect="1"/>
          </p:cNvGraphicFramePr>
          <p:nvPr>
            <p:ph sz="half" idx="1"/>
            <p:extLst>
              <p:ext uri="{D42A27DB-BD31-4B8C-83A1-F6EECF244321}">
                <p14:modId xmlns:p14="http://schemas.microsoft.com/office/powerpoint/2010/main" val="2737802830"/>
              </p:ext>
            </p:extLst>
          </p:nvPr>
        </p:nvGraphicFramePr>
        <p:xfrm>
          <a:off x="601663" y="1028700"/>
          <a:ext cx="8391525" cy="5483225"/>
        </p:xfrm>
        <a:graphic>
          <a:graphicData uri="http://schemas.openxmlformats.org/presentationml/2006/ole">
            <mc:AlternateContent xmlns:mc="http://schemas.openxmlformats.org/markup-compatibility/2006">
              <mc:Choice xmlns:v="urn:schemas-microsoft-com:vml" Requires="v">
                <p:oleObj spid="_x0000_s258055" name="Chart" r:id="rId3" imgW="5410155" imgH="3390906" progId="MSGraph.Chart.8">
                  <p:embed followColorScheme="full"/>
                </p:oleObj>
              </mc:Choice>
              <mc:Fallback>
                <p:oleObj name="Chart" r:id="rId3" imgW="5410155" imgH="3390906" progId="MSGraph.Chart.8">
                  <p:embed followColorScheme="full"/>
                  <p:pic>
                    <p:nvPicPr>
                      <p:cNvPr id="0" name=""/>
                      <p:cNvPicPr>
                        <a:picLocks noGrp="1" noChangeAspect="1" noChangeArrowheads="1"/>
                      </p:cNvPicPr>
                      <p:nvPr/>
                    </p:nvPicPr>
                    <p:blipFill>
                      <a:blip r:embed="rId4"/>
                      <a:srcRect/>
                      <a:stretch>
                        <a:fillRect/>
                      </a:stretch>
                    </p:blipFill>
                    <p:spPr bwMode="auto">
                      <a:xfrm>
                        <a:off x="601663" y="1028700"/>
                        <a:ext cx="8391525" cy="548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1443" name="Text Box 8"/>
          <p:cNvSpPr txBox="1">
            <a:spLocks noChangeArrowheads="1"/>
          </p:cNvSpPr>
          <p:nvPr/>
        </p:nvSpPr>
        <p:spPr bwMode="auto">
          <a:xfrm rot="-5400000">
            <a:off x="-913606" y="3374232"/>
            <a:ext cx="29416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000" b="1">
                <a:solidFill>
                  <a:srgbClr val="000000"/>
                </a:solidFill>
                <a:cs typeface="Arial" pitchFamily="34" charset="0"/>
              </a:rPr>
              <a:t>electron density (e</a:t>
            </a:r>
            <a:r>
              <a:rPr lang="en-US" altLang="en-US" sz="2000" b="1" baseline="30000">
                <a:solidFill>
                  <a:srgbClr val="000000"/>
                </a:solidFill>
                <a:cs typeface="Arial" pitchFamily="34" charset="0"/>
              </a:rPr>
              <a:t>-</a:t>
            </a:r>
            <a:r>
              <a:rPr lang="en-US" altLang="en-US" sz="2000" b="1">
                <a:solidFill>
                  <a:srgbClr val="000000"/>
                </a:solidFill>
                <a:cs typeface="Arial" pitchFamily="34" charset="0"/>
              </a:rPr>
              <a:t>/Å</a:t>
            </a:r>
            <a:r>
              <a:rPr lang="en-US" altLang="en-US" sz="2000" b="1" baseline="30000">
                <a:solidFill>
                  <a:srgbClr val="000000"/>
                </a:solidFill>
                <a:cs typeface="Arial" pitchFamily="34" charset="0"/>
              </a:rPr>
              <a:t>3</a:t>
            </a:r>
            <a:r>
              <a:rPr lang="en-US" altLang="en-US" sz="2000" b="1">
                <a:solidFill>
                  <a:srgbClr val="000000"/>
                </a:solidFill>
                <a:cs typeface="Arial" pitchFamily="34" charset="0"/>
              </a:rPr>
              <a:t>)</a:t>
            </a:r>
          </a:p>
        </p:txBody>
      </p:sp>
      <p:sp>
        <p:nvSpPr>
          <p:cNvPr id="61444" name="Text Box 8"/>
          <p:cNvSpPr txBox="1">
            <a:spLocks noChangeArrowheads="1"/>
          </p:cNvSpPr>
          <p:nvPr/>
        </p:nvSpPr>
        <p:spPr bwMode="auto">
          <a:xfrm>
            <a:off x="3943350" y="6297613"/>
            <a:ext cx="2216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l-GR" altLang="en-US" sz="1800" b="1">
                <a:solidFill>
                  <a:srgbClr val="000000"/>
                </a:solidFill>
                <a:cs typeface="Arial" pitchFamily="34" charset="0"/>
              </a:rPr>
              <a:t>χ</a:t>
            </a:r>
            <a:r>
              <a:rPr lang="en-US" altLang="en-US" sz="1800" b="1" baseline="-25000">
                <a:solidFill>
                  <a:srgbClr val="000000"/>
                </a:solidFill>
                <a:cs typeface="Arial" pitchFamily="34" charset="0"/>
              </a:rPr>
              <a:t>1</a:t>
            </a:r>
            <a:r>
              <a:rPr lang="en-US" altLang="en-US" sz="1800" b="1">
                <a:solidFill>
                  <a:srgbClr val="000000"/>
                </a:solidFill>
                <a:cs typeface="Arial" pitchFamily="34" charset="0"/>
              </a:rPr>
              <a:t> angle (degrees)</a:t>
            </a:r>
          </a:p>
        </p:txBody>
      </p:sp>
      <p:sp>
        <p:nvSpPr>
          <p:cNvPr id="61445" name="Title 1"/>
          <p:cNvSpPr>
            <a:spLocks noGrp="1"/>
          </p:cNvSpPr>
          <p:nvPr>
            <p:ph type="title"/>
          </p:nvPr>
        </p:nvSpPr>
        <p:spPr>
          <a:xfrm>
            <a:off x="0" y="0"/>
            <a:ext cx="9144000" cy="1274763"/>
          </a:xfrm>
        </p:spPr>
        <p:txBody>
          <a:bodyPr/>
          <a:lstStyle/>
          <a:p>
            <a:r>
              <a:rPr lang="en-US" altLang="en-US" smtClean="0"/>
              <a:t>Ringer: systematic map sampling</a:t>
            </a:r>
          </a:p>
        </p:txBody>
      </p:sp>
    </p:spTree>
    <p:extLst>
      <p:ext uri="{BB962C8B-B14F-4D97-AF65-F5344CB8AC3E}">
        <p14:creationId xmlns:p14="http://schemas.microsoft.com/office/powerpoint/2010/main" val="1443528385"/>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42" name="Object 3"/>
          <p:cNvGraphicFramePr>
            <a:graphicFrameLocks noGrp="1" noChangeAspect="1"/>
          </p:cNvGraphicFramePr>
          <p:nvPr>
            <p:ph sz="half" idx="1"/>
            <p:extLst>
              <p:ext uri="{D42A27DB-BD31-4B8C-83A1-F6EECF244321}">
                <p14:modId xmlns:p14="http://schemas.microsoft.com/office/powerpoint/2010/main" val="2131095627"/>
              </p:ext>
            </p:extLst>
          </p:nvPr>
        </p:nvGraphicFramePr>
        <p:xfrm>
          <a:off x="601663" y="1028700"/>
          <a:ext cx="8391525" cy="5483225"/>
        </p:xfrm>
        <a:graphic>
          <a:graphicData uri="http://schemas.openxmlformats.org/presentationml/2006/ole">
            <mc:AlternateContent xmlns:mc="http://schemas.openxmlformats.org/markup-compatibility/2006">
              <mc:Choice xmlns:v="urn:schemas-microsoft-com:vml" Requires="v">
                <p:oleObj spid="_x0000_s259079" name="Chart" r:id="rId3" imgW="5410155" imgH="3390906" progId="MSGraph.Chart.8">
                  <p:embed followColorScheme="full"/>
                </p:oleObj>
              </mc:Choice>
              <mc:Fallback>
                <p:oleObj name="Chart" r:id="rId3" imgW="5410155" imgH="3390906" progId="MSGraph.Chart.8">
                  <p:embed followColorScheme="full"/>
                  <p:pic>
                    <p:nvPicPr>
                      <p:cNvPr id="0" name=""/>
                      <p:cNvPicPr>
                        <a:picLocks noGrp="1" noChangeAspect="1" noChangeArrowheads="1"/>
                      </p:cNvPicPr>
                      <p:nvPr/>
                    </p:nvPicPr>
                    <p:blipFill>
                      <a:blip r:embed="rId4"/>
                      <a:srcRect/>
                      <a:stretch>
                        <a:fillRect/>
                      </a:stretch>
                    </p:blipFill>
                    <p:spPr bwMode="auto">
                      <a:xfrm>
                        <a:off x="601663" y="1028700"/>
                        <a:ext cx="8391525" cy="548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1443" name="Text Box 8"/>
          <p:cNvSpPr txBox="1">
            <a:spLocks noChangeArrowheads="1"/>
          </p:cNvSpPr>
          <p:nvPr/>
        </p:nvSpPr>
        <p:spPr bwMode="auto">
          <a:xfrm rot="-5400000">
            <a:off x="-913606" y="3374232"/>
            <a:ext cx="29416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000" b="1">
                <a:solidFill>
                  <a:srgbClr val="000000"/>
                </a:solidFill>
                <a:cs typeface="Arial" pitchFamily="34" charset="0"/>
              </a:rPr>
              <a:t>electron density (e</a:t>
            </a:r>
            <a:r>
              <a:rPr lang="en-US" altLang="en-US" sz="2000" b="1" baseline="30000">
                <a:solidFill>
                  <a:srgbClr val="000000"/>
                </a:solidFill>
                <a:cs typeface="Arial" pitchFamily="34" charset="0"/>
              </a:rPr>
              <a:t>-</a:t>
            </a:r>
            <a:r>
              <a:rPr lang="en-US" altLang="en-US" sz="2000" b="1">
                <a:solidFill>
                  <a:srgbClr val="000000"/>
                </a:solidFill>
                <a:cs typeface="Arial" pitchFamily="34" charset="0"/>
              </a:rPr>
              <a:t>/Å</a:t>
            </a:r>
            <a:r>
              <a:rPr lang="en-US" altLang="en-US" sz="2000" b="1" baseline="30000">
                <a:solidFill>
                  <a:srgbClr val="000000"/>
                </a:solidFill>
                <a:cs typeface="Arial" pitchFamily="34" charset="0"/>
              </a:rPr>
              <a:t>3</a:t>
            </a:r>
            <a:r>
              <a:rPr lang="en-US" altLang="en-US" sz="2000" b="1">
                <a:solidFill>
                  <a:srgbClr val="000000"/>
                </a:solidFill>
                <a:cs typeface="Arial" pitchFamily="34" charset="0"/>
              </a:rPr>
              <a:t>)</a:t>
            </a:r>
          </a:p>
        </p:txBody>
      </p:sp>
      <p:sp>
        <p:nvSpPr>
          <p:cNvPr id="61444" name="Text Box 8"/>
          <p:cNvSpPr txBox="1">
            <a:spLocks noChangeArrowheads="1"/>
          </p:cNvSpPr>
          <p:nvPr/>
        </p:nvSpPr>
        <p:spPr bwMode="auto">
          <a:xfrm>
            <a:off x="3943350" y="6297613"/>
            <a:ext cx="2216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l-GR" altLang="en-US" sz="1800" b="1">
                <a:solidFill>
                  <a:srgbClr val="000000"/>
                </a:solidFill>
                <a:cs typeface="Arial" pitchFamily="34" charset="0"/>
              </a:rPr>
              <a:t>χ</a:t>
            </a:r>
            <a:r>
              <a:rPr lang="en-US" altLang="en-US" sz="1800" b="1" baseline="-25000">
                <a:solidFill>
                  <a:srgbClr val="000000"/>
                </a:solidFill>
                <a:cs typeface="Arial" pitchFamily="34" charset="0"/>
              </a:rPr>
              <a:t>1</a:t>
            </a:r>
            <a:r>
              <a:rPr lang="en-US" altLang="en-US" sz="1800" b="1">
                <a:solidFill>
                  <a:srgbClr val="000000"/>
                </a:solidFill>
                <a:cs typeface="Arial" pitchFamily="34" charset="0"/>
              </a:rPr>
              <a:t> angle (degrees)</a:t>
            </a:r>
          </a:p>
        </p:txBody>
      </p:sp>
      <p:sp>
        <p:nvSpPr>
          <p:cNvPr id="61445" name="Title 1"/>
          <p:cNvSpPr>
            <a:spLocks noGrp="1"/>
          </p:cNvSpPr>
          <p:nvPr>
            <p:ph type="title"/>
          </p:nvPr>
        </p:nvSpPr>
        <p:spPr>
          <a:xfrm>
            <a:off x="0" y="0"/>
            <a:ext cx="9144000" cy="1274763"/>
          </a:xfrm>
        </p:spPr>
        <p:txBody>
          <a:bodyPr/>
          <a:lstStyle/>
          <a:p>
            <a:r>
              <a:rPr lang="en-US" altLang="en-US" smtClean="0"/>
              <a:t>Ringer: systematic map sampling</a:t>
            </a:r>
          </a:p>
        </p:txBody>
      </p:sp>
    </p:spTree>
    <p:extLst>
      <p:ext uri="{BB962C8B-B14F-4D97-AF65-F5344CB8AC3E}">
        <p14:creationId xmlns:p14="http://schemas.microsoft.com/office/powerpoint/2010/main" val="893628200"/>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3491"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260108"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3492"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260109"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3493"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3494"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a:solidFill>
                  <a:srgbClr val="000000"/>
                </a:solidFill>
                <a:cs typeface="Arial" pitchFamily="34" charset="0"/>
              </a:rPr>
              <a:t>spot index</a:t>
            </a:r>
          </a:p>
        </p:txBody>
      </p:sp>
      <p:sp>
        <p:nvSpPr>
          <p:cNvPr id="63495"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a:solidFill>
                  <a:srgbClr val="000000"/>
                </a:solidFill>
                <a:cs typeface="Arial" pitchFamily="34" charset="0"/>
              </a:rPr>
              <a:t>fractional coordinate</a:t>
            </a:r>
          </a:p>
        </p:txBody>
      </p:sp>
      <p:sp>
        <p:nvSpPr>
          <p:cNvPr id="63496"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Aft>
                <a:spcPct val="0"/>
              </a:spcAft>
              <a:buFontTx/>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solidFill>
                  <a:srgbClr val="000000"/>
                </a:solidFill>
              </a:rPr>
              <a:t>USA</a:t>
            </a:r>
            <a:r>
              <a:rPr lang="en-US" sz="1800" dirty="0" smtClean="0">
                <a:solidFill>
                  <a:srgbClr val="000000"/>
                </a:solidFill>
              </a:rPr>
              <a:t> </a:t>
            </a:r>
            <a:r>
              <a:rPr lang="en-US" sz="1800" b="1" dirty="0">
                <a:solidFill>
                  <a:srgbClr val="000000"/>
                </a:solidFill>
              </a:rPr>
              <a:t>111</a:t>
            </a:r>
            <a:r>
              <a:rPr lang="en-US" sz="1800" dirty="0">
                <a:solidFill>
                  <a:srgbClr val="000000"/>
                </a:solidFill>
              </a:rPr>
              <a:t>, 237-242. </a:t>
            </a:r>
          </a:p>
        </p:txBody>
      </p:sp>
    </p:spTree>
    <p:extLst>
      <p:ext uri="{BB962C8B-B14F-4D97-AF65-F5344CB8AC3E}">
        <p14:creationId xmlns:p14="http://schemas.microsoft.com/office/powerpoint/2010/main" val="26003549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4226" name="Rectangle 2"/>
          <p:cNvSpPr>
            <a:spLocks noGrp="1" noChangeArrowheads="1"/>
          </p:cNvSpPr>
          <p:nvPr>
            <p:ph type="title"/>
          </p:nvPr>
        </p:nvSpPr>
        <p:spPr/>
        <p:txBody>
          <a:bodyPr/>
          <a:lstStyle/>
          <a:p>
            <a:r>
              <a:rPr lang="en-US" altLang="en-US"/>
              <a:t>Beamline pager</a:t>
            </a:r>
          </a:p>
        </p:txBody>
      </p:sp>
      <p:pic>
        <p:nvPicPr>
          <p:cNvPr id="1204227" name="Picture 3" descr="P101002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4136973"/>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4515"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261132"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4516"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261133"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4517"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4518"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a:solidFill>
                  <a:srgbClr val="000000"/>
                </a:solidFill>
                <a:cs typeface="Arial" pitchFamily="34" charset="0"/>
              </a:rPr>
              <a:t>spot index</a:t>
            </a:r>
          </a:p>
        </p:txBody>
      </p:sp>
      <p:sp>
        <p:nvSpPr>
          <p:cNvPr id="64519"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a:solidFill>
                  <a:srgbClr val="000000"/>
                </a:solidFill>
                <a:cs typeface="Arial" pitchFamily="34" charset="0"/>
              </a:rPr>
              <a:t>fractional coordinate</a:t>
            </a:r>
          </a:p>
        </p:txBody>
      </p:sp>
      <p:sp>
        <p:nvSpPr>
          <p:cNvPr id="64520"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Aft>
                <a:spcPct val="0"/>
              </a:spcAft>
              <a:buFontTx/>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solidFill>
                  <a:srgbClr val="000000"/>
                </a:solidFill>
              </a:rPr>
              <a:t>USA</a:t>
            </a:r>
            <a:r>
              <a:rPr lang="en-US" sz="1800" dirty="0" smtClean="0">
                <a:solidFill>
                  <a:srgbClr val="000000"/>
                </a:solidFill>
              </a:rPr>
              <a:t> </a:t>
            </a:r>
            <a:r>
              <a:rPr lang="en-US" sz="1800" b="1" dirty="0">
                <a:solidFill>
                  <a:srgbClr val="000000"/>
                </a:solidFill>
              </a:rPr>
              <a:t>111</a:t>
            </a:r>
            <a:r>
              <a:rPr lang="en-US" sz="1800" dirty="0">
                <a:solidFill>
                  <a:srgbClr val="000000"/>
                </a:solidFill>
              </a:rPr>
              <a:t>, 237-242. </a:t>
            </a:r>
          </a:p>
        </p:txBody>
      </p:sp>
    </p:spTree>
    <p:extLst>
      <p:ext uri="{BB962C8B-B14F-4D97-AF65-F5344CB8AC3E}">
        <p14:creationId xmlns:p14="http://schemas.microsoft.com/office/powerpoint/2010/main" val="2548683597"/>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5539"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262156"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540"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262157"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5541"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5542"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a:solidFill>
                  <a:srgbClr val="000000"/>
                </a:solidFill>
                <a:cs typeface="Arial" pitchFamily="34" charset="0"/>
              </a:rPr>
              <a:t>spot index</a:t>
            </a:r>
          </a:p>
        </p:txBody>
      </p:sp>
      <p:sp>
        <p:nvSpPr>
          <p:cNvPr id="65543"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a:solidFill>
                  <a:srgbClr val="000000"/>
                </a:solidFill>
                <a:cs typeface="Arial" pitchFamily="34" charset="0"/>
              </a:rPr>
              <a:t>fractional coordinate</a:t>
            </a:r>
          </a:p>
        </p:txBody>
      </p:sp>
      <p:sp>
        <p:nvSpPr>
          <p:cNvPr id="65544"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Aft>
                <a:spcPct val="0"/>
              </a:spcAft>
              <a:buFontTx/>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solidFill>
                  <a:srgbClr val="000000"/>
                </a:solidFill>
              </a:rPr>
              <a:t>USA</a:t>
            </a:r>
            <a:r>
              <a:rPr lang="en-US" sz="1800" dirty="0" smtClean="0">
                <a:solidFill>
                  <a:srgbClr val="000000"/>
                </a:solidFill>
              </a:rPr>
              <a:t> </a:t>
            </a:r>
            <a:r>
              <a:rPr lang="en-US" sz="1800" b="1" dirty="0">
                <a:solidFill>
                  <a:srgbClr val="000000"/>
                </a:solidFill>
              </a:rPr>
              <a:t>111</a:t>
            </a:r>
            <a:r>
              <a:rPr lang="en-US" sz="1800" dirty="0">
                <a:solidFill>
                  <a:srgbClr val="000000"/>
                </a:solidFill>
              </a:rPr>
              <a:t>, 237-242. </a:t>
            </a:r>
          </a:p>
        </p:txBody>
      </p:sp>
    </p:spTree>
    <p:extLst>
      <p:ext uri="{BB962C8B-B14F-4D97-AF65-F5344CB8AC3E}">
        <p14:creationId xmlns:p14="http://schemas.microsoft.com/office/powerpoint/2010/main" val="2612980946"/>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6563"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263180"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6564"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263181"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6565"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6566"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a:solidFill>
                  <a:srgbClr val="000000"/>
                </a:solidFill>
                <a:cs typeface="Arial" pitchFamily="34" charset="0"/>
              </a:rPr>
              <a:t>spot index</a:t>
            </a:r>
          </a:p>
        </p:txBody>
      </p:sp>
      <p:sp>
        <p:nvSpPr>
          <p:cNvPr id="66567"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a:solidFill>
                  <a:srgbClr val="000000"/>
                </a:solidFill>
                <a:cs typeface="Arial" pitchFamily="34" charset="0"/>
              </a:rPr>
              <a:t>fractional coordinate</a:t>
            </a:r>
          </a:p>
        </p:txBody>
      </p:sp>
      <p:sp>
        <p:nvSpPr>
          <p:cNvPr id="66568"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Aft>
                <a:spcPct val="0"/>
              </a:spcAft>
              <a:buFontTx/>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solidFill>
                  <a:srgbClr val="000000"/>
                </a:solidFill>
              </a:rPr>
              <a:t>USA</a:t>
            </a:r>
            <a:r>
              <a:rPr lang="en-US" sz="1800" dirty="0" smtClean="0">
                <a:solidFill>
                  <a:srgbClr val="000000"/>
                </a:solidFill>
              </a:rPr>
              <a:t> </a:t>
            </a:r>
            <a:r>
              <a:rPr lang="en-US" sz="1800" b="1" dirty="0">
                <a:solidFill>
                  <a:srgbClr val="000000"/>
                </a:solidFill>
              </a:rPr>
              <a:t>111</a:t>
            </a:r>
            <a:r>
              <a:rPr lang="en-US" sz="1800" dirty="0">
                <a:solidFill>
                  <a:srgbClr val="000000"/>
                </a:solidFill>
              </a:rPr>
              <a:t>, 237-242. </a:t>
            </a:r>
          </a:p>
        </p:txBody>
      </p:sp>
    </p:spTree>
    <p:extLst>
      <p:ext uri="{BB962C8B-B14F-4D97-AF65-F5344CB8AC3E}">
        <p14:creationId xmlns:p14="http://schemas.microsoft.com/office/powerpoint/2010/main" val="3785167656"/>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7587"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264204"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7588"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264205"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7589"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7590"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a:solidFill>
                  <a:srgbClr val="000000"/>
                </a:solidFill>
                <a:cs typeface="Arial" pitchFamily="34" charset="0"/>
              </a:rPr>
              <a:t>spot index</a:t>
            </a:r>
          </a:p>
        </p:txBody>
      </p:sp>
      <p:sp>
        <p:nvSpPr>
          <p:cNvPr id="67591"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a:solidFill>
                  <a:srgbClr val="000000"/>
                </a:solidFill>
                <a:cs typeface="Arial" pitchFamily="34" charset="0"/>
              </a:rPr>
              <a:t>fractional coordinate</a:t>
            </a:r>
          </a:p>
        </p:txBody>
      </p:sp>
      <p:sp>
        <p:nvSpPr>
          <p:cNvPr id="67592"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Aft>
                <a:spcPct val="0"/>
              </a:spcAft>
              <a:buFontTx/>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solidFill>
                  <a:srgbClr val="000000"/>
                </a:solidFill>
              </a:rPr>
              <a:t>USA</a:t>
            </a:r>
            <a:r>
              <a:rPr lang="en-US" sz="1800" dirty="0" smtClean="0">
                <a:solidFill>
                  <a:srgbClr val="000000"/>
                </a:solidFill>
              </a:rPr>
              <a:t> </a:t>
            </a:r>
            <a:r>
              <a:rPr lang="en-US" sz="1800" b="1" dirty="0">
                <a:solidFill>
                  <a:srgbClr val="000000"/>
                </a:solidFill>
              </a:rPr>
              <a:t>111</a:t>
            </a:r>
            <a:r>
              <a:rPr lang="en-US" sz="1800" dirty="0">
                <a:solidFill>
                  <a:srgbClr val="000000"/>
                </a:solidFill>
              </a:rPr>
              <a:t>, 237-242. </a:t>
            </a:r>
          </a:p>
        </p:txBody>
      </p:sp>
    </p:spTree>
    <p:extLst>
      <p:ext uri="{BB962C8B-B14F-4D97-AF65-F5344CB8AC3E}">
        <p14:creationId xmlns:p14="http://schemas.microsoft.com/office/powerpoint/2010/main" val="1452580041"/>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8611"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265228"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8612"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265229"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8613"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8614"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a:solidFill>
                  <a:srgbClr val="000000"/>
                </a:solidFill>
                <a:cs typeface="Arial" pitchFamily="34" charset="0"/>
              </a:rPr>
              <a:t>spot index</a:t>
            </a:r>
          </a:p>
        </p:txBody>
      </p:sp>
      <p:sp>
        <p:nvSpPr>
          <p:cNvPr id="68615"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a:solidFill>
                  <a:srgbClr val="000000"/>
                </a:solidFill>
                <a:cs typeface="Arial" pitchFamily="34" charset="0"/>
              </a:rPr>
              <a:t>fractional coordinate</a:t>
            </a:r>
          </a:p>
        </p:txBody>
      </p:sp>
      <p:sp>
        <p:nvSpPr>
          <p:cNvPr id="68616"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Aft>
                <a:spcPct val="0"/>
              </a:spcAft>
              <a:buFontTx/>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solidFill>
                  <a:srgbClr val="000000"/>
                </a:solidFill>
              </a:rPr>
              <a:t>USA</a:t>
            </a:r>
            <a:r>
              <a:rPr lang="en-US" sz="1800" dirty="0" smtClean="0">
                <a:solidFill>
                  <a:srgbClr val="000000"/>
                </a:solidFill>
              </a:rPr>
              <a:t> </a:t>
            </a:r>
            <a:r>
              <a:rPr lang="en-US" sz="1800" b="1" dirty="0">
                <a:solidFill>
                  <a:srgbClr val="000000"/>
                </a:solidFill>
              </a:rPr>
              <a:t>111</a:t>
            </a:r>
            <a:r>
              <a:rPr lang="en-US" sz="1800" dirty="0">
                <a:solidFill>
                  <a:srgbClr val="000000"/>
                </a:solidFill>
              </a:rPr>
              <a:t>, 237-242. </a:t>
            </a:r>
          </a:p>
        </p:txBody>
      </p:sp>
    </p:spTree>
    <p:extLst>
      <p:ext uri="{BB962C8B-B14F-4D97-AF65-F5344CB8AC3E}">
        <p14:creationId xmlns:p14="http://schemas.microsoft.com/office/powerpoint/2010/main" val="700646980"/>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9635"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266252"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9636"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266253"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9637"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9638"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a:solidFill>
                  <a:srgbClr val="000000"/>
                </a:solidFill>
                <a:cs typeface="Arial" pitchFamily="34" charset="0"/>
              </a:rPr>
              <a:t>spot index</a:t>
            </a:r>
          </a:p>
        </p:txBody>
      </p:sp>
      <p:sp>
        <p:nvSpPr>
          <p:cNvPr id="69639"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a:solidFill>
                  <a:srgbClr val="000000"/>
                </a:solidFill>
                <a:cs typeface="Arial" pitchFamily="34" charset="0"/>
              </a:rPr>
              <a:t>fractional coordinate</a:t>
            </a:r>
          </a:p>
        </p:txBody>
      </p:sp>
      <p:sp>
        <p:nvSpPr>
          <p:cNvPr id="69640"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Aft>
                <a:spcPct val="0"/>
              </a:spcAft>
              <a:buFontTx/>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solidFill>
                  <a:srgbClr val="000000"/>
                </a:solidFill>
              </a:rPr>
              <a:t>USA</a:t>
            </a:r>
            <a:r>
              <a:rPr lang="en-US" sz="1800" dirty="0" smtClean="0">
                <a:solidFill>
                  <a:srgbClr val="000000"/>
                </a:solidFill>
              </a:rPr>
              <a:t> </a:t>
            </a:r>
            <a:r>
              <a:rPr lang="en-US" sz="1800" b="1" dirty="0">
                <a:solidFill>
                  <a:srgbClr val="000000"/>
                </a:solidFill>
              </a:rPr>
              <a:t>111</a:t>
            </a:r>
            <a:r>
              <a:rPr lang="en-US" sz="1800" dirty="0">
                <a:solidFill>
                  <a:srgbClr val="000000"/>
                </a:solidFill>
              </a:rPr>
              <a:t>, 237-242. </a:t>
            </a:r>
          </a:p>
        </p:txBody>
      </p:sp>
    </p:spTree>
    <p:extLst>
      <p:ext uri="{BB962C8B-B14F-4D97-AF65-F5344CB8AC3E}">
        <p14:creationId xmlns:p14="http://schemas.microsoft.com/office/powerpoint/2010/main" val="2600669017"/>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70659"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267276"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0660"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267277"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0661"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70662"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a:solidFill>
                  <a:srgbClr val="000000"/>
                </a:solidFill>
                <a:cs typeface="Arial" pitchFamily="34" charset="0"/>
              </a:rPr>
              <a:t>spot index</a:t>
            </a:r>
          </a:p>
        </p:txBody>
      </p:sp>
      <p:sp>
        <p:nvSpPr>
          <p:cNvPr id="70663"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a:solidFill>
                  <a:srgbClr val="000000"/>
                </a:solidFill>
                <a:cs typeface="Arial" pitchFamily="34" charset="0"/>
              </a:rPr>
              <a:t>fractional coordinate</a:t>
            </a:r>
          </a:p>
        </p:txBody>
      </p:sp>
      <p:sp>
        <p:nvSpPr>
          <p:cNvPr id="70664"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70665" name="Line 9"/>
          <p:cNvSpPr>
            <a:spLocks noChangeShapeType="1"/>
          </p:cNvSpPr>
          <p:nvPr/>
        </p:nvSpPr>
        <p:spPr bwMode="auto">
          <a:xfrm>
            <a:off x="5181600" y="2381250"/>
            <a:ext cx="0" cy="2286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70666" name="Line 10"/>
          <p:cNvSpPr>
            <a:spLocks noChangeShapeType="1"/>
          </p:cNvSpPr>
          <p:nvPr/>
        </p:nvSpPr>
        <p:spPr bwMode="auto">
          <a:xfrm>
            <a:off x="5149850" y="2609850"/>
            <a:ext cx="635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70667" name="Line 11"/>
          <p:cNvSpPr>
            <a:spLocks noChangeShapeType="1"/>
          </p:cNvSpPr>
          <p:nvPr/>
        </p:nvSpPr>
        <p:spPr bwMode="auto">
          <a:xfrm>
            <a:off x="5149850" y="2381250"/>
            <a:ext cx="635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12"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Aft>
                <a:spcPct val="0"/>
              </a:spcAft>
              <a:buFontTx/>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solidFill>
                  <a:srgbClr val="000000"/>
                </a:solidFill>
              </a:rPr>
              <a:t>USA</a:t>
            </a:r>
            <a:r>
              <a:rPr lang="en-US" sz="1800" dirty="0" smtClean="0">
                <a:solidFill>
                  <a:srgbClr val="000000"/>
                </a:solidFill>
              </a:rPr>
              <a:t> </a:t>
            </a:r>
            <a:r>
              <a:rPr lang="en-US" sz="1800" b="1" dirty="0">
                <a:solidFill>
                  <a:srgbClr val="000000"/>
                </a:solidFill>
              </a:rPr>
              <a:t>111</a:t>
            </a:r>
            <a:r>
              <a:rPr lang="en-US" sz="1800" dirty="0">
                <a:solidFill>
                  <a:srgbClr val="000000"/>
                </a:solidFill>
              </a:rPr>
              <a:t>, 237-242. </a:t>
            </a:r>
          </a:p>
        </p:txBody>
      </p:sp>
    </p:spTree>
    <p:extLst>
      <p:ext uri="{BB962C8B-B14F-4D97-AF65-F5344CB8AC3E}">
        <p14:creationId xmlns:p14="http://schemas.microsoft.com/office/powerpoint/2010/main" val="1979123314"/>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71683"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268295"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a:solidFill>
                  <a:srgbClr val="000000"/>
                </a:solidFill>
                <a:cs typeface="Arial" pitchFamily="34" charset="0"/>
              </a:rPr>
              <a:t>fractional coordinate</a:t>
            </a:r>
          </a:p>
        </p:txBody>
      </p:sp>
      <p:sp>
        <p:nvSpPr>
          <p:cNvPr id="71685" name="Text Box 5"/>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71686" name="Line 6"/>
          <p:cNvSpPr>
            <a:spLocks noChangeShapeType="1"/>
          </p:cNvSpPr>
          <p:nvPr/>
        </p:nvSpPr>
        <p:spPr bwMode="auto">
          <a:xfrm>
            <a:off x="5181600" y="2381250"/>
            <a:ext cx="0" cy="2286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71687" name="Line 7"/>
          <p:cNvSpPr>
            <a:spLocks noChangeShapeType="1"/>
          </p:cNvSpPr>
          <p:nvPr/>
        </p:nvSpPr>
        <p:spPr bwMode="auto">
          <a:xfrm>
            <a:off x="5149850" y="2609850"/>
            <a:ext cx="635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71688" name="Line 8"/>
          <p:cNvSpPr>
            <a:spLocks noChangeShapeType="1"/>
          </p:cNvSpPr>
          <p:nvPr/>
        </p:nvSpPr>
        <p:spPr bwMode="auto">
          <a:xfrm>
            <a:off x="5149850" y="2381250"/>
            <a:ext cx="635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71689" name="Text Box 9"/>
          <p:cNvSpPr>
            <a:spLocks noGrp="1" noChangeArrowheads="1"/>
          </p:cNvSpPr>
          <p:nvPr>
            <p:ph sz="half" idx="2"/>
          </p:nvPr>
        </p:nvSpPr>
        <p:spPr>
          <a:xfrm>
            <a:off x="188913" y="1473200"/>
            <a:ext cx="4038600" cy="4525963"/>
          </a:xfrm>
        </p:spPr>
        <p:txBody>
          <a:bodyPr/>
          <a:lstStyle/>
          <a:p>
            <a:pPr eaLnBrk="1" hangingPunct="1">
              <a:buFontTx/>
              <a:buNone/>
            </a:pPr>
            <a:r>
              <a:rPr lang="en-US" altLang="en-US" sz="4800" smtClean="0">
                <a:solidFill>
                  <a:srgbClr val="FF0000"/>
                </a:solidFill>
              </a:rPr>
              <a:t>R</a:t>
            </a:r>
            <a:r>
              <a:rPr lang="en-US" altLang="en-US" sz="4800" smtClean="0"/>
              <a:t>efinement</a:t>
            </a:r>
          </a:p>
          <a:p>
            <a:pPr eaLnBrk="1" hangingPunct="1">
              <a:buFontTx/>
              <a:buNone/>
            </a:pPr>
            <a:r>
              <a:rPr lang="en-US" altLang="en-US" sz="4800" smtClean="0">
                <a:solidFill>
                  <a:srgbClr val="FF0000"/>
                </a:solidFill>
              </a:rPr>
              <a:t>A</a:t>
            </a:r>
            <a:r>
              <a:rPr lang="en-US" altLang="en-US" sz="4800" smtClean="0"/>
              <a:t>gainst</a:t>
            </a:r>
          </a:p>
          <a:p>
            <a:pPr eaLnBrk="1" hangingPunct="1">
              <a:buFontTx/>
              <a:buNone/>
            </a:pPr>
            <a:r>
              <a:rPr lang="en-US" altLang="en-US" sz="4800" smtClean="0">
                <a:solidFill>
                  <a:srgbClr val="FF0000"/>
                </a:solidFill>
              </a:rPr>
              <a:t>P</a:t>
            </a:r>
            <a:r>
              <a:rPr lang="en-US" altLang="en-US" sz="4800" smtClean="0"/>
              <a:t>erturbed</a:t>
            </a:r>
          </a:p>
          <a:p>
            <a:pPr eaLnBrk="1" hangingPunct="1">
              <a:buFontTx/>
              <a:buNone/>
            </a:pPr>
            <a:r>
              <a:rPr lang="en-US" altLang="en-US" sz="4800" smtClean="0">
                <a:solidFill>
                  <a:srgbClr val="FF0000"/>
                </a:solidFill>
              </a:rPr>
              <a:t>I</a:t>
            </a:r>
            <a:r>
              <a:rPr lang="en-US" altLang="en-US" sz="4800" smtClean="0"/>
              <a:t>nput</a:t>
            </a:r>
          </a:p>
          <a:p>
            <a:pPr eaLnBrk="1" hangingPunct="1">
              <a:buFontTx/>
              <a:buNone/>
            </a:pPr>
            <a:r>
              <a:rPr lang="en-US" altLang="en-US" sz="4800" smtClean="0">
                <a:solidFill>
                  <a:srgbClr val="FF0000"/>
                </a:solidFill>
              </a:rPr>
              <a:t>D</a:t>
            </a:r>
            <a:r>
              <a:rPr lang="en-US" altLang="en-US" sz="4800" smtClean="0"/>
              <a:t>ata</a:t>
            </a:r>
          </a:p>
        </p:txBody>
      </p:sp>
      <p:sp>
        <p:nvSpPr>
          <p:cNvPr id="10"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Aft>
                <a:spcPct val="0"/>
              </a:spcAft>
              <a:buFontTx/>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solidFill>
                  <a:srgbClr val="000000"/>
                </a:solidFill>
              </a:rPr>
              <a:t>USA</a:t>
            </a:r>
            <a:r>
              <a:rPr lang="en-US" sz="1800" dirty="0" smtClean="0">
                <a:solidFill>
                  <a:srgbClr val="000000"/>
                </a:solidFill>
              </a:rPr>
              <a:t> </a:t>
            </a:r>
            <a:r>
              <a:rPr lang="en-US" sz="1800" b="1" dirty="0">
                <a:solidFill>
                  <a:srgbClr val="000000"/>
                </a:solidFill>
              </a:rPr>
              <a:t>111</a:t>
            </a:r>
            <a:r>
              <a:rPr lang="en-US" sz="1800" dirty="0">
                <a:solidFill>
                  <a:srgbClr val="000000"/>
                </a:solidFill>
              </a:rPr>
              <a:t>, 237-242. </a:t>
            </a:r>
          </a:p>
        </p:txBody>
      </p:sp>
    </p:spTree>
    <p:extLst>
      <p:ext uri="{BB962C8B-B14F-4D97-AF65-F5344CB8AC3E}">
        <p14:creationId xmlns:p14="http://schemas.microsoft.com/office/powerpoint/2010/main" val="3601389199"/>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0" y="274638"/>
            <a:ext cx="9144000" cy="1143000"/>
          </a:xfrm>
        </p:spPr>
        <p:txBody>
          <a:bodyPr/>
          <a:lstStyle/>
          <a:p>
            <a:pPr eaLnBrk="1" hangingPunct="1"/>
            <a:r>
              <a:rPr lang="en-US" altLang="en-US" sz="3600" smtClean="0"/>
              <a:t>How does the “error” compare to “sigma”?</a:t>
            </a:r>
          </a:p>
        </p:txBody>
      </p:sp>
      <p:graphicFrame>
        <p:nvGraphicFramePr>
          <p:cNvPr id="72707" name="Object 3"/>
          <p:cNvGraphicFramePr>
            <a:graphicFrameLocks noGrp="1" noChangeAspect="1"/>
          </p:cNvGraphicFramePr>
          <p:nvPr>
            <p:ph idx="1"/>
          </p:nvPr>
        </p:nvGraphicFramePr>
        <p:xfrm>
          <a:off x="600075" y="1509713"/>
          <a:ext cx="7943850" cy="4546600"/>
        </p:xfrm>
        <a:graphic>
          <a:graphicData uri="http://schemas.openxmlformats.org/presentationml/2006/ole">
            <mc:AlternateContent xmlns:mc="http://schemas.openxmlformats.org/markup-compatibility/2006">
              <mc:Choice xmlns:v="urn:schemas-microsoft-com:vml" Requires="v">
                <p:oleObj spid="_x0000_s269319" name="Chart" r:id="rId3" imgW="7439031" imgH="4257662" progId="MSGraph.Chart.8">
                  <p:embed followColorScheme="full"/>
                </p:oleObj>
              </mc:Choice>
              <mc:Fallback>
                <p:oleObj name="Chart" r:id="rId3" imgW="7439031" imgH="4257662" progId="MSGraph.Chart.8">
                  <p:embed followColorScheme="full"/>
                  <p:pic>
                    <p:nvPicPr>
                      <p:cNvPr id="0" name=""/>
                      <p:cNvPicPr>
                        <a:picLocks noGrp="1" noChangeAspect="1" noChangeArrowheads="1"/>
                      </p:cNvPicPr>
                      <p:nvPr/>
                    </p:nvPicPr>
                    <p:blipFill>
                      <a:blip r:embed="rId4"/>
                      <a:srcRect/>
                      <a:stretch>
                        <a:fillRect/>
                      </a:stretch>
                    </p:blipFill>
                    <p:spPr bwMode="auto">
                      <a:xfrm>
                        <a:off x="600075" y="1509713"/>
                        <a:ext cx="7943850" cy="454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708" name="Text Box 4"/>
          <p:cNvSpPr txBox="1">
            <a:spLocks noChangeArrowheads="1"/>
          </p:cNvSpPr>
          <p:nvPr/>
        </p:nvSpPr>
        <p:spPr bwMode="auto">
          <a:xfrm>
            <a:off x="2862263" y="5970588"/>
            <a:ext cx="34178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Electron Number Density (e</a:t>
            </a:r>
            <a:r>
              <a:rPr lang="en-US" altLang="en-US" sz="1800" baseline="30000">
                <a:solidFill>
                  <a:srgbClr val="000000"/>
                </a:solidFill>
                <a:cs typeface="Arial" pitchFamily="34" charset="0"/>
              </a:rPr>
              <a:t>-</a:t>
            </a:r>
            <a:r>
              <a:rPr lang="en-US" altLang="en-US" sz="1800">
                <a:solidFill>
                  <a:srgbClr val="000000"/>
                </a:solidFill>
                <a:cs typeface="Arial" pitchFamily="34" charset="0"/>
              </a:rPr>
              <a:t>/Å</a:t>
            </a:r>
            <a:r>
              <a:rPr lang="en-US" altLang="en-US" sz="1800" baseline="30000">
                <a:solidFill>
                  <a:srgbClr val="000000"/>
                </a:solidFill>
                <a:cs typeface="Arial" pitchFamily="34" charset="0"/>
              </a:rPr>
              <a:t>3</a:t>
            </a:r>
            <a:r>
              <a:rPr lang="en-US" altLang="en-US" sz="1800">
                <a:solidFill>
                  <a:srgbClr val="000000"/>
                </a:solidFill>
                <a:cs typeface="Arial" pitchFamily="34" charset="0"/>
              </a:rPr>
              <a:t>)</a:t>
            </a:r>
          </a:p>
        </p:txBody>
      </p:sp>
      <p:sp>
        <p:nvSpPr>
          <p:cNvPr id="72709" name="Text Box 5"/>
          <p:cNvSpPr txBox="1">
            <a:spLocks noChangeArrowheads="1"/>
          </p:cNvSpPr>
          <p:nvPr/>
        </p:nvSpPr>
        <p:spPr bwMode="auto">
          <a:xfrm rot="-5400000">
            <a:off x="-556418" y="3393281"/>
            <a:ext cx="203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normalized counts</a:t>
            </a:r>
          </a:p>
        </p:txBody>
      </p:sp>
      <p:sp>
        <p:nvSpPr>
          <p:cNvPr id="6"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Aft>
                <a:spcPct val="0"/>
              </a:spcAft>
              <a:buFontTx/>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solidFill>
                  <a:srgbClr val="000000"/>
                </a:solidFill>
              </a:rPr>
              <a:t>USA</a:t>
            </a:r>
            <a:r>
              <a:rPr lang="en-US" sz="1800" dirty="0" smtClean="0">
                <a:solidFill>
                  <a:srgbClr val="000000"/>
                </a:solidFill>
              </a:rPr>
              <a:t> </a:t>
            </a:r>
            <a:r>
              <a:rPr lang="en-US" sz="1800" b="1" dirty="0">
                <a:solidFill>
                  <a:srgbClr val="000000"/>
                </a:solidFill>
              </a:rPr>
              <a:t>111</a:t>
            </a:r>
            <a:r>
              <a:rPr lang="en-US" sz="1800" dirty="0">
                <a:solidFill>
                  <a:srgbClr val="000000"/>
                </a:solidFill>
              </a:rPr>
              <a:t>, 237-242. </a:t>
            </a:r>
          </a:p>
        </p:txBody>
      </p:sp>
    </p:spTree>
    <p:extLst>
      <p:ext uri="{BB962C8B-B14F-4D97-AF65-F5344CB8AC3E}">
        <p14:creationId xmlns:p14="http://schemas.microsoft.com/office/powerpoint/2010/main" val="2401041163"/>
      </p:ext>
    </p:extLst>
  </p:cSld>
  <p:clrMapOvr>
    <a:masterClrMapping/>
  </p:clrMapOvr>
  <p:transition/>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0" y="274638"/>
            <a:ext cx="9144000" cy="1143000"/>
          </a:xfrm>
        </p:spPr>
        <p:txBody>
          <a:bodyPr/>
          <a:lstStyle/>
          <a:p>
            <a:pPr eaLnBrk="1" hangingPunct="1"/>
            <a:r>
              <a:rPr lang="en-US" altLang="en-US" sz="3600" smtClean="0"/>
              <a:t>How does the “error” compare to “sigma”?</a:t>
            </a:r>
          </a:p>
        </p:txBody>
      </p:sp>
      <p:graphicFrame>
        <p:nvGraphicFramePr>
          <p:cNvPr id="73731" name="Object 3"/>
          <p:cNvGraphicFramePr>
            <a:graphicFrameLocks noGrp="1" noChangeAspect="1"/>
          </p:cNvGraphicFramePr>
          <p:nvPr>
            <p:ph idx="1"/>
          </p:nvPr>
        </p:nvGraphicFramePr>
        <p:xfrm>
          <a:off x="600075" y="1509713"/>
          <a:ext cx="7943850" cy="4546600"/>
        </p:xfrm>
        <a:graphic>
          <a:graphicData uri="http://schemas.openxmlformats.org/presentationml/2006/ole">
            <mc:AlternateContent xmlns:mc="http://schemas.openxmlformats.org/markup-compatibility/2006">
              <mc:Choice xmlns:v="urn:schemas-microsoft-com:vml" Requires="v">
                <p:oleObj spid="_x0000_s270343" name="Chart" r:id="rId3" imgW="7439031" imgH="4257662" progId="MSGraph.Chart.8">
                  <p:embed followColorScheme="full"/>
                </p:oleObj>
              </mc:Choice>
              <mc:Fallback>
                <p:oleObj name="Chart" r:id="rId3" imgW="7439031" imgH="4257662" progId="MSGraph.Chart.8">
                  <p:embed followColorScheme="full"/>
                  <p:pic>
                    <p:nvPicPr>
                      <p:cNvPr id="0" name=""/>
                      <p:cNvPicPr>
                        <a:picLocks noGrp="1" noChangeAspect="1" noChangeArrowheads="1"/>
                      </p:cNvPicPr>
                      <p:nvPr/>
                    </p:nvPicPr>
                    <p:blipFill>
                      <a:blip r:embed="rId4"/>
                      <a:srcRect/>
                      <a:stretch>
                        <a:fillRect/>
                      </a:stretch>
                    </p:blipFill>
                    <p:spPr bwMode="auto">
                      <a:xfrm>
                        <a:off x="600075" y="1509713"/>
                        <a:ext cx="7943850" cy="454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3732" name="Text Box 4"/>
          <p:cNvSpPr txBox="1">
            <a:spLocks noChangeArrowheads="1"/>
          </p:cNvSpPr>
          <p:nvPr/>
        </p:nvSpPr>
        <p:spPr bwMode="auto">
          <a:xfrm>
            <a:off x="2862263" y="5970588"/>
            <a:ext cx="34178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Electron Number Density (e</a:t>
            </a:r>
            <a:r>
              <a:rPr lang="en-US" altLang="en-US" sz="1800" baseline="30000">
                <a:solidFill>
                  <a:srgbClr val="000000"/>
                </a:solidFill>
                <a:cs typeface="Arial" pitchFamily="34" charset="0"/>
              </a:rPr>
              <a:t>-</a:t>
            </a:r>
            <a:r>
              <a:rPr lang="en-US" altLang="en-US" sz="1800">
                <a:solidFill>
                  <a:srgbClr val="000000"/>
                </a:solidFill>
                <a:cs typeface="Arial" pitchFamily="34" charset="0"/>
              </a:rPr>
              <a:t>/Å</a:t>
            </a:r>
            <a:r>
              <a:rPr lang="en-US" altLang="en-US" sz="1800" baseline="30000">
                <a:solidFill>
                  <a:srgbClr val="000000"/>
                </a:solidFill>
                <a:cs typeface="Arial" pitchFamily="34" charset="0"/>
              </a:rPr>
              <a:t>3</a:t>
            </a:r>
            <a:r>
              <a:rPr lang="en-US" altLang="en-US" sz="1800">
                <a:solidFill>
                  <a:srgbClr val="000000"/>
                </a:solidFill>
                <a:cs typeface="Arial" pitchFamily="34" charset="0"/>
              </a:rPr>
              <a:t>)</a:t>
            </a:r>
          </a:p>
        </p:txBody>
      </p:sp>
      <p:sp>
        <p:nvSpPr>
          <p:cNvPr id="73733" name="Text Box 5"/>
          <p:cNvSpPr txBox="1">
            <a:spLocks noChangeArrowheads="1"/>
          </p:cNvSpPr>
          <p:nvPr/>
        </p:nvSpPr>
        <p:spPr bwMode="auto">
          <a:xfrm rot="-5400000">
            <a:off x="-556418" y="3393281"/>
            <a:ext cx="203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normalized counts</a:t>
            </a:r>
          </a:p>
        </p:txBody>
      </p:sp>
      <p:sp>
        <p:nvSpPr>
          <p:cNvPr id="6"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Aft>
                <a:spcPct val="0"/>
              </a:spcAft>
              <a:buFontTx/>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solidFill>
                  <a:srgbClr val="000000"/>
                </a:solidFill>
              </a:rPr>
              <a:t>USA</a:t>
            </a:r>
            <a:r>
              <a:rPr lang="en-US" sz="1800" dirty="0" smtClean="0">
                <a:solidFill>
                  <a:srgbClr val="000000"/>
                </a:solidFill>
              </a:rPr>
              <a:t> </a:t>
            </a:r>
            <a:r>
              <a:rPr lang="en-US" sz="1800" b="1" dirty="0">
                <a:solidFill>
                  <a:srgbClr val="000000"/>
                </a:solidFill>
              </a:rPr>
              <a:t>111</a:t>
            </a:r>
            <a:r>
              <a:rPr lang="en-US" sz="1800" dirty="0">
                <a:solidFill>
                  <a:srgbClr val="000000"/>
                </a:solidFill>
              </a:rPr>
              <a:t>, 237-242. </a:t>
            </a:r>
          </a:p>
        </p:txBody>
      </p:sp>
    </p:spTree>
    <p:extLst>
      <p:ext uri="{BB962C8B-B14F-4D97-AF65-F5344CB8AC3E}">
        <p14:creationId xmlns:p14="http://schemas.microsoft.com/office/powerpoint/2010/main" val="55358538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05250" name="Rectangle 2"/>
          <p:cNvSpPr>
            <a:spLocks noGrp="1" noChangeArrowheads="1"/>
          </p:cNvSpPr>
          <p:nvPr>
            <p:ph type="title"/>
          </p:nvPr>
        </p:nvSpPr>
        <p:spPr/>
        <p:txBody>
          <a:bodyPr/>
          <a:lstStyle/>
          <a:p>
            <a:r>
              <a:rPr lang="en-US" altLang="en-US"/>
              <a:t>Foam dewars</a:t>
            </a:r>
          </a:p>
        </p:txBody>
      </p:sp>
      <p:pic>
        <p:nvPicPr>
          <p:cNvPr id="1205251" name="Picture 3" descr="P101002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5" y="3175"/>
            <a:ext cx="9140825" cy="685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9866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0" y="274638"/>
            <a:ext cx="9144000" cy="1143000"/>
          </a:xfrm>
        </p:spPr>
        <p:txBody>
          <a:bodyPr/>
          <a:lstStyle/>
          <a:p>
            <a:pPr eaLnBrk="1" hangingPunct="1"/>
            <a:r>
              <a:rPr lang="en-US" altLang="en-US" sz="3600" smtClean="0"/>
              <a:t>1 “sigma” is </a:t>
            </a:r>
            <a:r>
              <a:rPr lang="en-US" altLang="en-US" sz="3600" b="1" smtClean="0">
                <a:solidFill>
                  <a:srgbClr val="FF0000"/>
                </a:solidFill>
              </a:rPr>
              <a:t>not</a:t>
            </a:r>
            <a:r>
              <a:rPr lang="en-US" altLang="en-US" sz="3600" smtClean="0">
                <a:solidFill>
                  <a:srgbClr val="FF0000"/>
                </a:solidFill>
              </a:rPr>
              <a:t> </a:t>
            </a:r>
            <a:r>
              <a:rPr lang="en-US" altLang="en-US" sz="3600" smtClean="0"/>
              <a:t>a good criterion</a:t>
            </a:r>
          </a:p>
        </p:txBody>
      </p:sp>
      <p:graphicFrame>
        <p:nvGraphicFramePr>
          <p:cNvPr id="74755" name="Object 3"/>
          <p:cNvGraphicFramePr>
            <a:graphicFrameLocks noGrp="1" noChangeAspect="1"/>
          </p:cNvGraphicFramePr>
          <p:nvPr>
            <p:ph idx="1"/>
          </p:nvPr>
        </p:nvGraphicFramePr>
        <p:xfrm>
          <a:off x="600075" y="1509713"/>
          <a:ext cx="7943850" cy="4546600"/>
        </p:xfrm>
        <a:graphic>
          <a:graphicData uri="http://schemas.openxmlformats.org/presentationml/2006/ole">
            <mc:AlternateContent xmlns:mc="http://schemas.openxmlformats.org/markup-compatibility/2006">
              <mc:Choice xmlns:v="urn:schemas-microsoft-com:vml" Requires="v">
                <p:oleObj spid="_x0000_s271367" name="Chart" r:id="rId3" imgW="7439031" imgH="4257662" progId="MSGraph.Chart.8">
                  <p:embed followColorScheme="full"/>
                </p:oleObj>
              </mc:Choice>
              <mc:Fallback>
                <p:oleObj name="Chart" r:id="rId3" imgW="7439031" imgH="4257662" progId="MSGraph.Chart.8">
                  <p:embed followColorScheme="full"/>
                  <p:pic>
                    <p:nvPicPr>
                      <p:cNvPr id="0" name=""/>
                      <p:cNvPicPr>
                        <a:picLocks noGrp="1" noChangeAspect="1" noChangeArrowheads="1"/>
                      </p:cNvPicPr>
                      <p:nvPr/>
                    </p:nvPicPr>
                    <p:blipFill>
                      <a:blip r:embed="rId4"/>
                      <a:srcRect/>
                      <a:stretch>
                        <a:fillRect/>
                      </a:stretch>
                    </p:blipFill>
                    <p:spPr bwMode="auto">
                      <a:xfrm>
                        <a:off x="600075" y="1509713"/>
                        <a:ext cx="7943850" cy="454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4756" name="Text Box 4"/>
          <p:cNvSpPr txBox="1">
            <a:spLocks noChangeArrowheads="1"/>
          </p:cNvSpPr>
          <p:nvPr/>
        </p:nvSpPr>
        <p:spPr bwMode="auto">
          <a:xfrm>
            <a:off x="2862263" y="5970588"/>
            <a:ext cx="34178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Electron Number Density (e</a:t>
            </a:r>
            <a:r>
              <a:rPr lang="en-US" altLang="en-US" sz="1800" baseline="30000">
                <a:solidFill>
                  <a:srgbClr val="000000"/>
                </a:solidFill>
                <a:cs typeface="Arial" pitchFamily="34" charset="0"/>
              </a:rPr>
              <a:t>-</a:t>
            </a:r>
            <a:r>
              <a:rPr lang="en-US" altLang="en-US" sz="1800">
                <a:solidFill>
                  <a:srgbClr val="000000"/>
                </a:solidFill>
                <a:cs typeface="Arial" pitchFamily="34" charset="0"/>
              </a:rPr>
              <a:t>/Å</a:t>
            </a:r>
            <a:r>
              <a:rPr lang="en-US" altLang="en-US" sz="1800" baseline="30000">
                <a:solidFill>
                  <a:srgbClr val="000000"/>
                </a:solidFill>
                <a:cs typeface="Arial" pitchFamily="34" charset="0"/>
              </a:rPr>
              <a:t>3</a:t>
            </a:r>
            <a:r>
              <a:rPr lang="en-US" altLang="en-US" sz="1800">
                <a:solidFill>
                  <a:srgbClr val="000000"/>
                </a:solidFill>
                <a:cs typeface="Arial" pitchFamily="34" charset="0"/>
              </a:rPr>
              <a:t>)</a:t>
            </a:r>
          </a:p>
        </p:txBody>
      </p:sp>
      <p:sp>
        <p:nvSpPr>
          <p:cNvPr id="74757" name="Text Box 5"/>
          <p:cNvSpPr txBox="1">
            <a:spLocks noChangeArrowheads="1"/>
          </p:cNvSpPr>
          <p:nvPr/>
        </p:nvSpPr>
        <p:spPr bwMode="auto">
          <a:xfrm rot="-5400000">
            <a:off x="-556418" y="3393281"/>
            <a:ext cx="203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normalized counts</a:t>
            </a:r>
          </a:p>
        </p:txBody>
      </p:sp>
      <p:sp>
        <p:nvSpPr>
          <p:cNvPr id="6"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Aft>
                <a:spcPct val="0"/>
              </a:spcAft>
              <a:buFontTx/>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solidFill>
                  <a:srgbClr val="000000"/>
                </a:solidFill>
              </a:rPr>
              <a:t>USA</a:t>
            </a:r>
            <a:r>
              <a:rPr lang="en-US" sz="1800" dirty="0" smtClean="0">
                <a:solidFill>
                  <a:srgbClr val="000000"/>
                </a:solidFill>
              </a:rPr>
              <a:t> </a:t>
            </a:r>
            <a:r>
              <a:rPr lang="en-US" sz="1800" b="1" dirty="0">
                <a:solidFill>
                  <a:srgbClr val="000000"/>
                </a:solidFill>
              </a:rPr>
              <a:t>111</a:t>
            </a:r>
            <a:r>
              <a:rPr lang="en-US" sz="1800" dirty="0">
                <a:solidFill>
                  <a:srgbClr val="000000"/>
                </a:solidFill>
              </a:rPr>
              <a:t>, 237-242. </a:t>
            </a:r>
          </a:p>
        </p:txBody>
      </p:sp>
    </p:spTree>
    <p:extLst>
      <p:ext uri="{BB962C8B-B14F-4D97-AF65-F5344CB8AC3E}">
        <p14:creationId xmlns:p14="http://schemas.microsoft.com/office/powerpoint/2010/main" val="425785674"/>
      </p:ext>
    </p:extLst>
  </p:cSld>
  <p:clrMapOvr>
    <a:masterClrMapping/>
  </p:clrMapOvr>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3" name="Picture 7" descr="DSCN013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538" y="0"/>
            <a:ext cx="9948863" cy="7461250"/>
          </a:xfrm>
          <a:prstGeom prst="rect">
            <a:avLst/>
          </a:prstGeom>
          <a:noFill/>
          <a:extLst>
            <a:ext uri="{909E8E84-426E-40DD-AFC4-6F175D3DCCD1}">
              <a14:hiddenFill xmlns:a14="http://schemas.microsoft.com/office/drawing/2010/main">
                <a:solidFill>
                  <a:srgbClr val="FFFFFF"/>
                </a:solidFill>
              </a14:hiddenFill>
            </a:ext>
          </a:extLst>
        </p:spPr>
      </p:pic>
      <p:sp>
        <p:nvSpPr>
          <p:cNvPr id="80900" name="Rectangle 4"/>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01" name="Rectangle 5"/>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02" name="Rectangle 6"/>
          <p:cNvSpPr>
            <a:spLocks noGrp="1" noChangeArrowheads="1"/>
          </p:cNvSpPr>
          <p:nvPr>
            <p:ph type="title"/>
          </p:nvPr>
        </p:nvSpPr>
        <p:spPr>
          <a:xfrm>
            <a:off x="457200" y="-207963"/>
            <a:ext cx="8229600" cy="1143001"/>
          </a:xfrm>
        </p:spPr>
        <p:txBody>
          <a:bodyPr/>
          <a:lstStyle/>
          <a:p>
            <a:r>
              <a:rPr lang="en-US" altLang="en-US"/>
              <a:t>two kinds of wands</a:t>
            </a:r>
          </a:p>
        </p:txBody>
      </p:sp>
      <p:sp>
        <p:nvSpPr>
          <p:cNvPr id="80904" name="Text Box 8"/>
          <p:cNvSpPr txBox="1">
            <a:spLocks noChangeArrowheads="1"/>
          </p:cNvSpPr>
          <p:nvPr/>
        </p:nvSpPr>
        <p:spPr bwMode="auto">
          <a:xfrm rot="-654054">
            <a:off x="3152775" y="5041900"/>
            <a:ext cx="2152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Hampton screw top</a:t>
            </a:r>
          </a:p>
        </p:txBody>
      </p:sp>
      <p:sp>
        <p:nvSpPr>
          <p:cNvPr id="80905" name="Text Box 9"/>
          <p:cNvSpPr txBox="1">
            <a:spLocks noChangeArrowheads="1"/>
          </p:cNvSpPr>
          <p:nvPr/>
        </p:nvSpPr>
        <p:spPr bwMode="auto">
          <a:xfrm rot="-951642">
            <a:off x="1638300" y="2471738"/>
            <a:ext cx="2101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Hampton magnetic</a:t>
            </a:r>
          </a:p>
        </p:txBody>
      </p:sp>
    </p:spTree>
    <p:extLst>
      <p:ext uri="{BB962C8B-B14F-4D97-AF65-F5344CB8AC3E}">
        <p14:creationId xmlns:p14="http://schemas.microsoft.com/office/powerpoint/2010/main" val="1437458913"/>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62" name="Picture 6" descr="DSCN0116"/>
          <p:cNvPicPr>
            <a:picLocks noChangeAspect="1" noChangeArrowheads="1"/>
          </p:cNvPicPr>
          <p:nvPr/>
        </p:nvPicPr>
        <p:blipFill>
          <a:blip r:embed="rId2" cstate="print">
            <a:extLst>
              <a:ext uri="{28A0092B-C50C-407E-A947-70E740481C1C}">
                <a14:useLocalDpi xmlns:a14="http://schemas.microsoft.com/office/drawing/2010/main" val="0"/>
              </a:ext>
            </a:extLst>
          </a:blip>
          <a:srcRect l="4677" t="-554" r="3384" b="861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660" name="Rectangle 4"/>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661" name="Rectangle 5"/>
          <p:cNvSpPr>
            <a:spLocks noGrp="1" noChangeArrowheads="1"/>
          </p:cNvSpPr>
          <p:nvPr>
            <p:ph type="title"/>
          </p:nvPr>
        </p:nvSpPr>
        <p:spPr>
          <a:xfrm>
            <a:off x="457200" y="-207963"/>
            <a:ext cx="8229600" cy="1143001"/>
          </a:xfrm>
        </p:spPr>
        <p:txBody>
          <a:bodyPr/>
          <a:lstStyle/>
          <a:p>
            <a:r>
              <a:rPr lang="en-US" altLang="en-US"/>
              <a:t>CryoTongs</a:t>
            </a:r>
          </a:p>
        </p:txBody>
      </p:sp>
    </p:spTree>
    <p:extLst>
      <p:ext uri="{BB962C8B-B14F-4D97-AF65-F5344CB8AC3E}">
        <p14:creationId xmlns:p14="http://schemas.microsoft.com/office/powerpoint/2010/main" val="3873778633"/>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2" name="Picture 6" descr="DSCN012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7238" y="41275"/>
            <a:ext cx="9948863" cy="7461250"/>
          </a:xfrm>
          <a:prstGeom prst="rect">
            <a:avLst/>
          </a:prstGeom>
          <a:noFill/>
          <a:extLst>
            <a:ext uri="{909E8E84-426E-40DD-AFC4-6F175D3DCCD1}">
              <a14:hiddenFill xmlns:a14="http://schemas.microsoft.com/office/drawing/2010/main">
                <a:solidFill>
                  <a:srgbClr val="FFFFFF"/>
                </a:solidFill>
              </a14:hiddenFill>
            </a:ext>
          </a:extLst>
        </p:spPr>
      </p:pic>
      <p:sp>
        <p:nvSpPr>
          <p:cNvPr id="86019"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20" name="Rectangle 4"/>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21" name="Rectangle 5"/>
          <p:cNvSpPr>
            <a:spLocks noGrp="1" noChangeArrowheads="1"/>
          </p:cNvSpPr>
          <p:nvPr>
            <p:ph type="title"/>
          </p:nvPr>
        </p:nvSpPr>
        <p:spPr>
          <a:xfrm>
            <a:off x="457200" y="-207963"/>
            <a:ext cx="8229600" cy="1143001"/>
          </a:xfrm>
        </p:spPr>
        <p:txBody>
          <a:bodyPr/>
          <a:lstStyle/>
          <a:p>
            <a:r>
              <a:rPr lang="en-US" altLang="en-US"/>
              <a:t>proper seating in tongs</a:t>
            </a:r>
          </a:p>
        </p:txBody>
      </p:sp>
    </p:spTree>
    <p:extLst>
      <p:ext uri="{BB962C8B-B14F-4D97-AF65-F5344CB8AC3E}">
        <p14:creationId xmlns:p14="http://schemas.microsoft.com/office/powerpoint/2010/main" val="2334813494"/>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8" name="Picture 8" descr="DSCN013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638" y="-301625"/>
            <a:ext cx="9948863" cy="7461250"/>
          </a:xfrm>
          <a:prstGeom prst="rect">
            <a:avLst/>
          </a:prstGeom>
          <a:noFill/>
          <a:extLst>
            <a:ext uri="{909E8E84-426E-40DD-AFC4-6F175D3DCCD1}">
              <a14:hiddenFill xmlns:a14="http://schemas.microsoft.com/office/drawing/2010/main">
                <a:solidFill>
                  <a:srgbClr val="FFFFFF"/>
                </a:solidFill>
              </a14:hiddenFill>
            </a:ext>
          </a:extLst>
        </p:spPr>
      </p:pic>
      <p:sp>
        <p:nvSpPr>
          <p:cNvPr id="81923"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24" name="Rectangle 4"/>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25" name="Rectangle 5"/>
          <p:cNvSpPr>
            <a:spLocks noGrp="1" noChangeArrowheads="1"/>
          </p:cNvSpPr>
          <p:nvPr>
            <p:ph type="title"/>
          </p:nvPr>
        </p:nvSpPr>
        <p:spPr>
          <a:xfrm>
            <a:off x="457200" y="-207963"/>
            <a:ext cx="8229600" cy="1143001"/>
          </a:xfrm>
        </p:spPr>
        <p:txBody>
          <a:bodyPr/>
          <a:lstStyle/>
          <a:p>
            <a:r>
              <a:rPr lang="en-US" altLang="en-US"/>
              <a:t>tongs held by magnet</a:t>
            </a:r>
          </a:p>
        </p:txBody>
      </p:sp>
    </p:spTree>
    <p:extLst>
      <p:ext uri="{BB962C8B-B14F-4D97-AF65-F5344CB8AC3E}">
        <p14:creationId xmlns:p14="http://schemas.microsoft.com/office/powerpoint/2010/main" val="1429588713"/>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r>
              <a:rPr lang="en-US" altLang="en-US"/>
              <a:t>Foam dewars</a:t>
            </a:r>
          </a:p>
        </p:txBody>
      </p:sp>
      <p:sp>
        <p:nvSpPr>
          <p:cNvPr id="156675" name="Rectangle 3"/>
          <p:cNvSpPr>
            <a:spLocks noGrp="1" noChangeArrowheads="1"/>
          </p:cNvSpPr>
          <p:nvPr>
            <p:ph type="body" idx="1"/>
          </p:nvPr>
        </p:nvSpPr>
        <p:spPr/>
        <p:txBody>
          <a:bodyPr/>
          <a:lstStyle/>
          <a:p>
            <a:endParaRPr lang="en-US" altLang="en-US"/>
          </a:p>
        </p:txBody>
      </p:sp>
      <p:pic>
        <p:nvPicPr>
          <p:cNvPr id="156676" name="Picture 4" descr="P101002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5" y="3175"/>
            <a:ext cx="9140825" cy="685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577316"/>
      </p:ext>
    </p:extLst>
  </p:cSld>
  <p:clrMapOvr>
    <a:masterClrMapping/>
  </p:clrMapOvr>
  <p:transition/>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43" name="Picture 27"/>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l="-313" t="-1578" r="65341" b="22403"/>
          <a:stretch>
            <a:fillRect/>
          </a:stretch>
        </p:blipFill>
        <p:spPr bwMode="auto">
          <a:xfrm>
            <a:off x="2546350" y="4070350"/>
            <a:ext cx="3725863" cy="278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2841" name="Picture 25"/>
          <p:cNvPicPr>
            <a:picLocks noChangeAspect="1" noChangeArrowheads="1"/>
          </p:cNvPicPr>
          <p:nvPr/>
        </p:nvPicPr>
        <p:blipFill>
          <a:blip r:embed="rId3">
            <a:extLst>
              <a:ext uri="{28A0092B-C50C-407E-A947-70E740481C1C}">
                <a14:useLocalDpi xmlns:a14="http://schemas.microsoft.com/office/drawing/2010/main" val="0"/>
              </a:ext>
            </a:extLst>
          </a:blip>
          <a:srcRect t="14421" r="1848" b="12257"/>
          <a:stretch>
            <a:fillRect/>
          </a:stretch>
        </p:blipFill>
        <p:spPr bwMode="auto">
          <a:xfrm>
            <a:off x="2549525" y="1636713"/>
            <a:ext cx="4216400" cy="2582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2840"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4725" y="4068763"/>
            <a:ext cx="3089275" cy="278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2819"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820" name="Rectangle 4"/>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821" name="Rectangle 5"/>
          <p:cNvSpPr>
            <a:spLocks noGrp="1" noChangeArrowheads="1"/>
          </p:cNvSpPr>
          <p:nvPr>
            <p:ph type="title"/>
          </p:nvPr>
        </p:nvSpPr>
        <p:spPr>
          <a:xfrm>
            <a:off x="457200" y="-207963"/>
            <a:ext cx="8229600" cy="1143001"/>
          </a:xfrm>
        </p:spPr>
        <p:txBody>
          <a:bodyPr/>
          <a:lstStyle/>
          <a:p>
            <a:r>
              <a:rPr lang="en-US" altLang="en-US" sz="3600"/>
              <a:t>you must choose, but choose wisely!</a:t>
            </a:r>
          </a:p>
        </p:txBody>
      </p:sp>
      <p:pic>
        <p:nvPicPr>
          <p:cNvPr id="162837"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463" y="762000"/>
            <a:ext cx="2533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2839" name="Picture 23"/>
          <p:cNvPicPr>
            <a:picLocks noChangeAspect="1" noChangeArrowheads="1"/>
          </p:cNvPicPr>
          <p:nvPr/>
        </p:nvPicPr>
        <p:blipFill>
          <a:blip r:embed="rId6">
            <a:extLst>
              <a:ext uri="{28A0092B-C50C-407E-A947-70E740481C1C}">
                <a14:useLocalDpi xmlns:a14="http://schemas.microsoft.com/office/drawing/2010/main" val="0"/>
              </a:ext>
            </a:extLst>
          </a:blip>
          <a:srcRect l="50500" b="12263"/>
          <a:stretch>
            <a:fillRect/>
          </a:stretch>
        </p:blipFill>
        <p:spPr bwMode="auto">
          <a:xfrm>
            <a:off x="300038" y="4802188"/>
            <a:ext cx="2357437" cy="205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2842" name="Picture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1000" y="1431925"/>
            <a:ext cx="2413000" cy="265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2844" name="Text Box 28"/>
          <p:cNvSpPr txBox="1">
            <a:spLocks noChangeArrowheads="1"/>
          </p:cNvSpPr>
          <p:nvPr/>
        </p:nvSpPr>
        <p:spPr bwMode="auto">
          <a:xfrm>
            <a:off x="4062413" y="3676650"/>
            <a:ext cx="1085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Uni-puck</a:t>
            </a:r>
          </a:p>
        </p:txBody>
      </p:sp>
      <p:sp>
        <p:nvSpPr>
          <p:cNvPr id="162845" name="Text Box 29"/>
          <p:cNvSpPr txBox="1">
            <a:spLocks noChangeArrowheads="1"/>
          </p:cNvSpPr>
          <p:nvPr/>
        </p:nvSpPr>
        <p:spPr bwMode="auto">
          <a:xfrm>
            <a:off x="3328988" y="4443413"/>
            <a:ext cx="191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SPring-8 SPACE</a:t>
            </a:r>
          </a:p>
        </p:txBody>
      </p:sp>
      <p:pic>
        <p:nvPicPr>
          <p:cNvPr id="162846" name="Picture 30"/>
          <p:cNvPicPr>
            <a:picLocks noChangeAspect="1" noChangeArrowheads="1"/>
          </p:cNvPicPr>
          <p:nvPr/>
        </p:nvPicPr>
        <p:blipFill>
          <a:blip r:embed="rId8">
            <a:extLst>
              <a:ext uri="{28A0092B-C50C-407E-A947-70E740481C1C}">
                <a14:useLocalDpi xmlns:a14="http://schemas.microsoft.com/office/drawing/2010/main" val="0"/>
              </a:ext>
            </a:extLst>
          </a:blip>
          <a:srcRect l="42934" r="50500" b="12263"/>
          <a:stretch>
            <a:fillRect/>
          </a:stretch>
        </p:blipFill>
        <p:spPr bwMode="auto">
          <a:xfrm>
            <a:off x="0" y="4810125"/>
            <a:ext cx="312738" cy="205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2847" name="Text Box 31"/>
          <p:cNvSpPr txBox="1">
            <a:spLocks noChangeArrowheads="1"/>
          </p:cNvSpPr>
          <p:nvPr/>
        </p:nvSpPr>
        <p:spPr bwMode="auto">
          <a:xfrm>
            <a:off x="7756525" y="6376988"/>
            <a:ext cx="1301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ALS/BCSB</a:t>
            </a:r>
          </a:p>
        </p:txBody>
      </p:sp>
      <p:sp>
        <p:nvSpPr>
          <p:cNvPr id="162848" name="Text Box 32"/>
          <p:cNvSpPr txBox="1">
            <a:spLocks noChangeArrowheads="1"/>
          </p:cNvSpPr>
          <p:nvPr/>
        </p:nvSpPr>
        <p:spPr bwMode="auto">
          <a:xfrm>
            <a:off x="7123113" y="101600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ESRF/SPINE</a:t>
            </a:r>
          </a:p>
        </p:txBody>
      </p:sp>
      <p:sp>
        <p:nvSpPr>
          <p:cNvPr id="162849" name="Text Box 33"/>
          <p:cNvSpPr txBox="1">
            <a:spLocks noChangeArrowheads="1"/>
          </p:cNvSpPr>
          <p:nvPr/>
        </p:nvSpPr>
        <p:spPr bwMode="auto">
          <a:xfrm>
            <a:off x="76200" y="4891088"/>
            <a:ext cx="895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Rigaku</a:t>
            </a:r>
          </a:p>
        </p:txBody>
      </p:sp>
      <p:sp>
        <p:nvSpPr>
          <p:cNvPr id="162850" name="Text Box 34"/>
          <p:cNvSpPr txBox="1">
            <a:spLocks noChangeArrowheads="1"/>
          </p:cNvSpPr>
          <p:nvPr/>
        </p:nvSpPr>
        <p:spPr bwMode="auto">
          <a:xfrm>
            <a:off x="2649538" y="890588"/>
            <a:ext cx="1339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SSRL/SAM</a:t>
            </a:r>
          </a:p>
        </p:txBody>
      </p:sp>
    </p:spTree>
    <p:extLst>
      <p:ext uri="{BB962C8B-B14F-4D97-AF65-F5344CB8AC3E}">
        <p14:creationId xmlns:p14="http://schemas.microsoft.com/office/powerpoint/2010/main" val="1388049628"/>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5"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636" name="Rectangle 4"/>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637" name="Rectangle 5"/>
          <p:cNvSpPr>
            <a:spLocks noGrp="1" noChangeArrowheads="1"/>
          </p:cNvSpPr>
          <p:nvPr>
            <p:ph type="title"/>
          </p:nvPr>
        </p:nvSpPr>
        <p:spPr>
          <a:xfrm>
            <a:off x="457200" y="-207963"/>
            <a:ext cx="8229600" cy="1143001"/>
          </a:xfrm>
        </p:spPr>
        <p:txBody>
          <a:bodyPr/>
          <a:lstStyle/>
          <a:p>
            <a:r>
              <a:rPr lang="en-US" altLang="en-US"/>
              <a:t>working with canes</a:t>
            </a:r>
          </a:p>
        </p:txBody>
      </p:sp>
      <p:pic>
        <p:nvPicPr>
          <p:cNvPr id="19763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1514475"/>
            <a:ext cx="23241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763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7788" y="876300"/>
            <a:ext cx="2705100"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764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138" y="800100"/>
            <a:ext cx="1517650" cy="541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7641" name="Picture 9"/>
          <p:cNvPicPr>
            <a:picLocks noChangeAspect="1" noChangeArrowheads="1"/>
          </p:cNvPicPr>
          <p:nvPr/>
        </p:nvPicPr>
        <p:blipFill>
          <a:blip r:embed="rId5">
            <a:extLst>
              <a:ext uri="{28A0092B-C50C-407E-A947-70E740481C1C}">
                <a14:useLocalDpi xmlns:a14="http://schemas.microsoft.com/office/drawing/2010/main" val="0"/>
              </a:ext>
            </a:extLst>
          </a:blip>
          <a:srcRect l="31642"/>
          <a:stretch>
            <a:fillRect/>
          </a:stretch>
        </p:blipFill>
        <p:spPr bwMode="auto">
          <a:xfrm>
            <a:off x="1876425" y="4646613"/>
            <a:ext cx="1731963"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7642"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8563" y="4659313"/>
            <a:ext cx="22669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7643"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62675" y="4659313"/>
            <a:ext cx="25336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7644" name="Line 12"/>
          <p:cNvSpPr>
            <a:spLocks noChangeShapeType="1"/>
          </p:cNvSpPr>
          <p:nvPr/>
        </p:nvSpPr>
        <p:spPr bwMode="auto">
          <a:xfrm>
            <a:off x="1866900" y="2003425"/>
            <a:ext cx="538163"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45" name="Line 13"/>
          <p:cNvSpPr>
            <a:spLocks noChangeShapeType="1"/>
          </p:cNvSpPr>
          <p:nvPr/>
        </p:nvSpPr>
        <p:spPr bwMode="auto">
          <a:xfrm>
            <a:off x="5376863" y="2306638"/>
            <a:ext cx="538162"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622450505"/>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50" name="Picture 6" descr="DSCN01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638" y="-301625"/>
            <a:ext cx="9948863" cy="7461250"/>
          </a:xfrm>
          <a:prstGeom prst="rect">
            <a:avLst/>
          </a:prstGeom>
          <a:noFill/>
          <a:extLst>
            <a:ext uri="{909E8E84-426E-40DD-AFC4-6F175D3DCCD1}">
              <a14:hiddenFill xmlns:a14="http://schemas.microsoft.com/office/drawing/2010/main">
                <a:solidFill>
                  <a:srgbClr val="FFFFFF"/>
                </a:solidFill>
              </a14:hiddenFill>
            </a:ext>
          </a:extLst>
        </p:spPr>
      </p:pic>
      <p:sp>
        <p:nvSpPr>
          <p:cNvPr id="82947"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48" name="Rectangle 4"/>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49" name="Rectangle 5"/>
          <p:cNvSpPr>
            <a:spLocks noGrp="1" noChangeArrowheads="1"/>
          </p:cNvSpPr>
          <p:nvPr>
            <p:ph type="title"/>
          </p:nvPr>
        </p:nvSpPr>
        <p:spPr>
          <a:xfrm>
            <a:off x="457200" y="-207963"/>
            <a:ext cx="8229600" cy="1143001"/>
          </a:xfrm>
        </p:spPr>
        <p:txBody>
          <a:bodyPr/>
          <a:lstStyle/>
          <a:p>
            <a:r>
              <a:rPr lang="en-US" altLang="en-US"/>
              <a:t>working with canes</a:t>
            </a:r>
          </a:p>
        </p:txBody>
      </p:sp>
    </p:spTree>
    <p:extLst>
      <p:ext uri="{BB962C8B-B14F-4D97-AF65-F5344CB8AC3E}">
        <p14:creationId xmlns:p14="http://schemas.microsoft.com/office/powerpoint/2010/main" val="627677935"/>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41" name="Freeform 137"/>
          <p:cNvSpPr>
            <a:spLocks/>
          </p:cNvSpPr>
          <p:nvPr/>
        </p:nvSpPr>
        <p:spPr bwMode="auto">
          <a:xfrm>
            <a:off x="1779588" y="1768475"/>
            <a:ext cx="6219825" cy="3421063"/>
          </a:xfrm>
          <a:custGeom>
            <a:avLst/>
            <a:gdLst>
              <a:gd name="T0" fmla="*/ 110 w 3918"/>
              <a:gd name="T1" fmla="*/ 740 h 2155"/>
              <a:gd name="T2" fmla="*/ 307 w 3918"/>
              <a:gd name="T3" fmla="*/ 606 h 2155"/>
              <a:gd name="T4" fmla="*/ 504 w 3918"/>
              <a:gd name="T5" fmla="*/ 590 h 2155"/>
              <a:gd name="T6" fmla="*/ 804 w 3918"/>
              <a:gd name="T7" fmla="*/ 543 h 2155"/>
              <a:gd name="T8" fmla="*/ 1183 w 3918"/>
              <a:gd name="T9" fmla="*/ 393 h 2155"/>
              <a:gd name="T10" fmla="*/ 1672 w 3918"/>
              <a:gd name="T11" fmla="*/ 77 h 2155"/>
              <a:gd name="T12" fmla="*/ 2067 w 3918"/>
              <a:gd name="T13" fmla="*/ 38 h 2155"/>
              <a:gd name="T14" fmla="*/ 2067 w 3918"/>
              <a:gd name="T15" fmla="*/ 308 h 2155"/>
              <a:gd name="T16" fmla="*/ 2382 w 3918"/>
              <a:gd name="T17" fmla="*/ 433 h 2155"/>
              <a:gd name="T18" fmla="*/ 2541 w 3918"/>
              <a:gd name="T19" fmla="*/ 285 h 2155"/>
              <a:gd name="T20" fmla="*/ 2927 w 3918"/>
              <a:gd name="T21" fmla="*/ 85 h 2155"/>
              <a:gd name="T22" fmla="*/ 3763 w 3918"/>
              <a:gd name="T23" fmla="*/ 188 h 2155"/>
              <a:gd name="T24" fmla="*/ 3858 w 3918"/>
              <a:gd name="T25" fmla="*/ 1016 h 2155"/>
              <a:gd name="T26" fmla="*/ 3755 w 3918"/>
              <a:gd name="T27" fmla="*/ 2082 h 2155"/>
              <a:gd name="T28" fmla="*/ 2953 w 3918"/>
              <a:gd name="T29" fmla="*/ 1454 h 2155"/>
              <a:gd name="T30" fmla="*/ 491 w 3918"/>
              <a:gd name="T31" fmla="*/ 1501 h 2155"/>
              <a:gd name="T32" fmla="*/ 63 w 3918"/>
              <a:gd name="T33" fmla="*/ 1561 h 2155"/>
              <a:gd name="T34" fmla="*/ 110 w 3918"/>
              <a:gd name="T35" fmla="*/ 740 h 2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18" h="2155">
                <a:moveTo>
                  <a:pt x="110" y="740"/>
                </a:moveTo>
                <a:cubicBezTo>
                  <a:pt x="151" y="581"/>
                  <a:pt x="241" y="631"/>
                  <a:pt x="307" y="606"/>
                </a:cubicBezTo>
                <a:cubicBezTo>
                  <a:pt x="373" y="581"/>
                  <a:pt x="421" y="600"/>
                  <a:pt x="504" y="590"/>
                </a:cubicBezTo>
                <a:cubicBezTo>
                  <a:pt x="587" y="580"/>
                  <a:pt x="691" y="576"/>
                  <a:pt x="804" y="543"/>
                </a:cubicBezTo>
                <a:cubicBezTo>
                  <a:pt x="917" y="510"/>
                  <a:pt x="1038" y="471"/>
                  <a:pt x="1183" y="393"/>
                </a:cubicBezTo>
                <a:cubicBezTo>
                  <a:pt x="1328" y="315"/>
                  <a:pt x="1525" y="136"/>
                  <a:pt x="1672" y="77"/>
                </a:cubicBezTo>
                <a:cubicBezTo>
                  <a:pt x="1819" y="18"/>
                  <a:pt x="2001" y="0"/>
                  <a:pt x="2067" y="38"/>
                </a:cubicBezTo>
                <a:cubicBezTo>
                  <a:pt x="2133" y="76"/>
                  <a:pt x="2015" y="242"/>
                  <a:pt x="2067" y="308"/>
                </a:cubicBezTo>
                <a:cubicBezTo>
                  <a:pt x="2119" y="374"/>
                  <a:pt x="2303" y="437"/>
                  <a:pt x="2382" y="433"/>
                </a:cubicBezTo>
                <a:cubicBezTo>
                  <a:pt x="2461" y="429"/>
                  <a:pt x="2450" y="343"/>
                  <a:pt x="2541" y="285"/>
                </a:cubicBezTo>
                <a:cubicBezTo>
                  <a:pt x="2632" y="227"/>
                  <a:pt x="2723" y="101"/>
                  <a:pt x="2927" y="85"/>
                </a:cubicBezTo>
                <a:cubicBezTo>
                  <a:pt x="3131" y="69"/>
                  <a:pt x="3608" y="33"/>
                  <a:pt x="3763" y="188"/>
                </a:cubicBezTo>
                <a:cubicBezTo>
                  <a:pt x="3918" y="343"/>
                  <a:pt x="3859" y="700"/>
                  <a:pt x="3858" y="1016"/>
                </a:cubicBezTo>
                <a:cubicBezTo>
                  <a:pt x="3857" y="1332"/>
                  <a:pt x="3906" y="2009"/>
                  <a:pt x="3755" y="2082"/>
                </a:cubicBezTo>
                <a:cubicBezTo>
                  <a:pt x="3604" y="2155"/>
                  <a:pt x="3497" y="1551"/>
                  <a:pt x="2953" y="1454"/>
                </a:cubicBezTo>
                <a:cubicBezTo>
                  <a:pt x="2409" y="1357"/>
                  <a:pt x="973" y="1483"/>
                  <a:pt x="491" y="1501"/>
                </a:cubicBezTo>
                <a:cubicBezTo>
                  <a:pt x="9" y="1519"/>
                  <a:pt x="126" y="1688"/>
                  <a:pt x="63" y="1561"/>
                </a:cubicBezTo>
                <a:cubicBezTo>
                  <a:pt x="0" y="1434"/>
                  <a:pt x="131" y="942"/>
                  <a:pt x="110" y="740"/>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40" name="Freeform 136"/>
          <p:cNvSpPr>
            <a:spLocks/>
          </p:cNvSpPr>
          <p:nvPr/>
        </p:nvSpPr>
        <p:spPr bwMode="auto">
          <a:xfrm>
            <a:off x="828675" y="1838325"/>
            <a:ext cx="6611938" cy="2633663"/>
          </a:xfrm>
          <a:custGeom>
            <a:avLst/>
            <a:gdLst>
              <a:gd name="T0" fmla="*/ 314 w 4165"/>
              <a:gd name="T1" fmla="*/ 602 h 1659"/>
              <a:gd name="T2" fmla="*/ 464 w 4165"/>
              <a:gd name="T3" fmla="*/ 286 h 1659"/>
              <a:gd name="T4" fmla="*/ 740 w 4165"/>
              <a:gd name="T5" fmla="*/ 152 h 1659"/>
              <a:gd name="T6" fmla="*/ 985 w 4165"/>
              <a:gd name="T7" fmla="*/ 49 h 1659"/>
              <a:gd name="T8" fmla="*/ 1316 w 4165"/>
              <a:gd name="T9" fmla="*/ 10 h 1659"/>
              <a:gd name="T10" fmla="*/ 1908 w 4165"/>
              <a:gd name="T11" fmla="*/ 112 h 1659"/>
              <a:gd name="T12" fmla="*/ 2074 w 4165"/>
              <a:gd name="T13" fmla="*/ 199 h 1659"/>
              <a:gd name="T14" fmla="*/ 2271 w 4165"/>
              <a:gd name="T15" fmla="*/ 270 h 1659"/>
              <a:gd name="T16" fmla="*/ 2603 w 4165"/>
              <a:gd name="T17" fmla="*/ 412 h 1659"/>
              <a:gd name="T18" fmla="*/ 2768 w 4165"/>
              <a:gd name="T19" fmla="*/ 460 h 1659"/>
              <a:gd name="T20" fmla="*/ 3273 w 4165"/>
              <a:gd name="T21" fmla="*/ 538 h 1659"/>
              <a:gd name="T22" fmla="*/ 4039 w 4165"/>
              <a:gd name="T23" fmla="*/ 436 h 1659"/>
              <a:gd name="T24" fmla="*/ 4031 w 4165"/>
              <a:gd name="T25" fmla="*/ 870 h 1659"/>
              <a:gd name="T26" fmla="*/ 4015 w 4165"/>
              <a:gd name="T27" fmla="*/ 1130 h 1659"/>
              <a:gd name="T28" fmla="*/ 4023 w 4165"/>
              <a:gd name="T29" fmla="*/ 1525 h 1659"/>
              <a:gd name="T30" fmla="*/ 3575 w 4165"/>
              <a:gd name="T31" fmla="*/ 1408 h 1659"/>
              <a:gd name="T32" fmla="*/ 1113 w 4165"/>
              <a:gd name="T33" fmla="*/ 1455 h 1659"/>
              <a:gd name="T34" fmla="*/ 133 w 4165"/>
              <a:gd name="T35" fmla="*/ 1517 h 1659"/>
              <a:gd name="T36" fmla="*/ 314 w 4165"/>
              <a:gd name="T37" fmla="*/ 602 h 1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65" h="1659">
                <a:moveTo>
                  <a:pt x="314" y="602"/>
                </a:moveTo>
                <a:cubicBezTo>
                  <a:pt x="330" y="396"/>
                  <a:pt x="393" y="361"/>
                  <a:pt x="464" y="286"/>
                </a:cubicBezTo>
                <a:cubicBezTo>
                  <a:pt x="535" y="211"/>
                  <a:pt x="653" y="192"/>
                  <a:pt x="740" y="152"/>
                </a:cubicBezTo>
                <a:cubicBezTo>
                  <a:pt x="827" y="112"/>
                  <a:pt x="889" y="73"/>
                  <a:pt x="985" y="49"/>
                </a:cubicBezTo>
                <a:cubicBezTo>
                  <a:pt x="1081" y="25"/>
                  <a:pt x="1162" y="0"/>
                  <a:pt x="1316" y="10"/>
                </a:cubicBezTo>
                <a:cubicBezTo>
                  <a:pt x="1470" y="20"/>
                  <a:pt x="1782" y="80"/>
                  <a:pt x="1908" y="112"/>
                </a:cubicBezTo>
                <a:cubicBezTo>
                  <a:pt x="2034" y="144"/>
                  <a:pt x="2014" y="173"/>
                  <a:pt x="2074" y="199"/>
                </a:cubicBezTo>
                <a:cubicBezTo>
                  <a:pt x="2134" y="225"/>
                  <a:pt x="2183" y="235"/>
                  <a:pt x="2271" y="270"/>
                </a:cubicBezTo>
                <a:cubicBezTo>
                  <a:pt x="2359" y="305"/>
                  <a:pt x="2520" y="380"/>
                  <a:pt x="2603" y="412"/>
                </a:cubicBezTo>
                <a:cubicBezTo>
                  <a:pt x="2686" y="444"/>
                  <a:pt x="2656" y="439"/>
                  <a:pt x="2768" y="460"/>
                </a:cubicBezTo>
                <a:cubicBezTo>
                  <a:pt x="2880" y="481"/>
                  <a:pt x="3061" y="542"/>
                  <a:pt x="3273" y="538"/>
                </a:cubicBezTo>
                <a:cubicBezTo>
                  <a:pt x="3485" y="534"/>
                  <a:pt x="3913" y="381"/>
                  <a:pt x="4039" y="436"/>
                </a:cubicBezTo>
                <a:cubicBezTo>
                  <a:pt x="4165" y="491"/>
                  <a:pt x="4035" y="754"/>
                  <a:pt x="4031" y="870"/>
                </a:cubicBezTo>
                <a:cubicBezTo>
                  <a:pt x="4027" y="986"/>
                  <a:pt x="4016" y="1021"/>
                  <a:pt x="4015" y="1130"/>
                </a:cubicBezTo>
                <a:cubicBezTo>
                  <a:pt x="4014" y="1239"/>
                  <a:pt x="4096" y="1479"/>
                  <a:pt x="4023" y="1525"/>
                </a:cubicBezTo>
                <a:cubicBezTo>
                  <a:pt x="3950" y="1571"/>
                  <a:pt x="4060" y="1420"/>
                  <a:pt x="3575" y="1408"/>
                </a:cubicBezTo>
                <a:cubicBezTo>
                  <a:pt x="3090" y="1396"/>
                  <a:pt x="1687" y="1437"/>
                  <a:pt x="1113" y="1455"/>
                </a:cubicBezTo>
                <a:cubicBezTo>
                  <a:pt x="539" y="1473"/>
                  <a:pt x="266" y="1659"/>
                  <a:pt x="133" y="1517"/>
                </a:cubicBezTo>
                <a:cubicBezTo>
                  <a:pt x="0" y="1375"/>
                  <a:pt x="276" y="793"/>
                  <a:pt x="314" y="602"/>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15" name="Freeform 11"/>
          <p:cNvSpPr>
            <a:spLocks/>
          </p:cNvSpPr>
          <p:nvPr/>
        </p:nvSpPr>
        <p:spPr bwMode="auto">
          <a:xfrm>
            <a:off x="1244600" y="2125663"/>
            <a:ext cx="6616700" cy="2351087"/>
          </a:xfrm>
          <a:custGeom>
            <a:avLst/>
            <a:gdLst>
              <a:gd name="T0" fmla="*/ 202 w 4168"/>
              <a:gd name="T1" fmla="*/ 452 h 1481"/>
              <a:gd name="T2" fmla="*/ 297 w 4168"/>
              <a:gd name="T3" fmla="*/ 121 h 1481"/>
              <a:gd name="T4" fmla="*/ 922 w 4168"/>
              <a:gd name="T5" fmla="*/ 91 h 1481"/>
              <a:gd name="T6" fmla="*/ 1159 w 4168"/>
              <a:gd name="T7" fmla="*/ 106 h 1481"/>
              <a:gd name="T8" fmla="*/ 1404 w 4168"/>
              <a:gd name="T9" fmla="*/ 106 h 1481"/>
              <a:gd name="T10" fmla="*/ 1836 w 4168"/>
              <a:gd name="T11" fmla="*/ 89 h 1481"/>
              <a:gd name="T12" fmla="*/ 2128 w 4168"/>
              <a:gd name="T13" fmla="*/ 89 h 1481"/>
              <a:gd name="T14" fmla="*/ 2285 w 4168"/>
              <a:gd name="T15" fmla="*/ 81 h 1481"/>
              <a:gd name="T16" fmla="*/ 2427 w 4168"/>
              <a:gd name="T17" fmla="*/ 81 h 1481"/>
              <a:gd name="T18" fmla="*/ 2577 w 4168"/>
              <a:gd name="T19" fmla="*/ 65 h 1481"/>
              <a:gd name="T20" fmla="*/ 2901 w 4168"/>
              <a:gd name="T21" fmla="*/ 58 h 1481"/>
              <a:gd name="T22" fmla="*/ 3264 w 4168"/>
              <a:gd name="T23" fmla="*/ 65 h 1481"/>
              <a:gd name="T24" fmla="*/ 3942 w 4168"/>
              <a:gd name="T25" fmla="*/ 97 h 1481"/>
              <a:gd name="T26" fmla="*/ 4005 w 4168"/>
              <a:gd name="T27" fmla="*/ 649 h 1481"/>
              <a:gd name="T28" fmla="*/ 4053 w 4168"/>
              <a:gd name="T29" fmla="*/ 1312 h 1481"/>
              <a:gd name="T30" fmla="*/ 3313 w 4168"/>
              <a:gd name="T31" fmla="*/ 1227 h 1481"/>
              <a:gd name="T32" fmla="*/ 851 w 4168"/>
              <a:gd name="T33" fmla="*/ 1274 h 1481"/>
              <a:gd name="T34" fmla="*/ 108 w 4168"/>
              <a:gd name="T35" fmla="*/ 1344 h 1481"/>
              <a:gd name="T36" fmla="*/ 202 w 4168"/>
              <a:gd name="T37" fmla="*/ 452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68" h="1481">
                <a:moveTo>
                  <a:pt x="202" y="452"/>
                </a:moveTo>
                <a:cubicBezTo>
                  <a:pt x="233" y="248"/>
                  <a:pt x="177" y="181"/>
                  <a:pt x="297" y="121"/>
                </a:cubicBezTo>
                <a:cubicBezTo>
                  <a:pt x="417" y="61"/>
                  <a:pt x="778" y="93"/>
                  <a:pt x="922" y="91"/>
                </a:cubicBezTo>
                <a:cubicBezTo>
                  <a:pt x="1066" y="89"/>
                  <a:pt x="1079" y="103"/>
                  <a:pt x="1159" y="106"/>
                </a:cubicBezTo>
                <a:cubicBezTo>
                  <a:pt x="1239" y="109"/>
                  <a:pt x="1291" y="109"/>
                  <a:pt x="1404" y="106"/>
                </a:cubicBezTo>
                <a:cubicBezTo>
                  <a:pt x="1517" y="103"/>
                  <a:pt x="1715" y="92"/>
                  <a:pt x="1836" y="89"/>
                </a:cubicBezTo>
                <a:cubicBezTo>
                  <a:pt x="1957" y="86"/>
                  <a:pt x="2053" y="90"/>
                  <a:pt x="2128" y="89"/>
                </a:cubicBezTo>
                <a:cubicBezTo>
                  <a:pt x="2203" y="88"/>
                  <a:pt x="2235" y="82"/>
                  <a:pt x="2285" y="81"/>
                </a:cubicBezTo>
                <a:cubicBezTo>
                  <a:pt x="2335" y="80"/>
                  <a:pt x="2378" y="84"/>
                  <a:pt x="2427" y="81"/>
                </a:cubicBezTo>
                <a:cubicBezTo>
                  <a:pt x="2476" y="78"/>
                  <a:pt x="2498" y="69"/>
                  <a:pt x="2577" y="65"/>
                </a:cubicBezTo>
                <a:cubicBezTo>
                  <a:pt x="2656" y="61"/>
                  <a:pt x="2787" y="58"/>
                  <a:pt x="2901" y="58"/>
                </a:cubicBezTo>
                <a:cubicBezTo>
                  <a:pt x="3015" y="58"/>
                  <a:pt x="3091" y="59"/>
                  <a:pt x="3264" y="65"/>
                </a:cubicBezTo>
                <a:cubicBezTo>
                  <a:pt x="3437" y="71"/>
                  <a:pt x="3818" y="0"/>
                  <a:pt x="3942" y="97"/>
                </a:cubicBezTo>
                <a:cubicBezTo>
                  <a:pt x="4066" y="194"/>
                  <a:pt x="3987" y="447"/>
                  <a:pt x="4005" y="649"/>
                </a:cubicBezTo>
                <a:cubicBezTo>
                  <a:pt x="4023" y="851"/>
                  <a:pt x="4168" y="1216"/>
                  <a:pt x="4053" y="1312"/>
                </a:cubicBezTo>
                <a:cubicBezTo>
                  <a:pt x="3938" y="1408"/>
                  <a:pt x="3847" y="1233"/>
                  <a:pt x="3313" y="1227"/>
                </a:cubicBezTo>
                <a:cubicBezTo>
                  <a:pt x="2779" y="1221"/>
                  <a:pt x="1385" y="1255"/>
                  <a:pt x="851" y="1274"/>
                </a:cubicBezTo>
                <a:cubicBezTo>
                  <a:pt x="317" y="1293"/>
                  <a:pt x="216" y="1481"/>
                  <a:pt x="108" y="1344"/>
                </a:cubicBezTo>
                <a:cubicBezTo>
                  <a:pt x="0" y="1207"/>
                  <a:pt x="72" y="669"/>
                  <a:pt x="202" y="452"/>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14" name="Freeform 10"/>
          <p:cNvSpPr>
            <a:spLocks/>
          </p:cNvSpPr>
          <p:nvPr/>
        </p:nvSpPr>
        <p:spPr bwMode="auto">
          <a:xfrm>
            <a:off x="1935163" y="2562225"/>
            <a:ext cx="5219700" cy="2727325"/>
          </a:xfrm>
          <a:custGeom>
            <a:avLst/>
            <a:gdLst>
              <a:gd name="T0" fmla="*/ 399 w 3288"/>
              <a:gd name="T1" fmla="*/ 359 h 1718"/>
              <a:gd name="T2" fmla="*/ 462 w 3288"/>
              <a:gd name="T3" fmla="*/ 303 h 1718"/>
              <a:gd name="T4" fmla="*/ 493 w 3288"/>
              <a:gd name="T5" fmla="*/ 351 h 1718"/>
              <a:gd name="T6" fmla="*/ 572 w 3288"/>
              <a:gd name="T7" fmla="*/ 366 h 1718"/>
              <a:gd name="T8" fmla="*/ 604 w 3288"/>
              <a:gd name="T9" fmla="*/ 319 h 1718"/>
              <a:gd name="T10" fmla="*/ 667 w 3288"/>
              <a:gd name="T11" fmla="*/ 366 h 1718"/>
              <a:gd name="T12" fmla="*/ 730 w 3288"/>
              <a:gd name="T13" fmla="*/ 366 h 1718"/>
              <a:gd name="T14" fmla="*/ 801 w 3288"/>
              <a:gd name="T15" fmla="*/ 390 h 1718"/>
              <a:gd name="T16" fmla="*/ 840 w 3288"/>
              <a:gd name="T17" fmla="*/ 382 h 1718"/>
              <a:gd name="T18" fmla="*/ 880 w 3288"/>
              <a:gd name="T19" fmla="*/ 366 h 1718"/>
              <a:gd name="T20" fmla="*/ 975 w 3288"/>
              <a:gd name="T21" fmla="*/ 366 h 1718"/>
              <a:gd name="T22" fmla="*/ 1022 w 3288"/>
              <a:gd name="T23" fmla="*/ 382 h 1718"/>
              <a:gd name="T24" fmla="*/ 1077 w 3288"/>
              <a:gd name="T25" fmla="*/ 359 h 1718"/>
              <a:gd name="T26" fmla="*/ 1132 w 3288"/>
              <a:gd name="T27" fmla="*/ 335 h 1718"/>
              <a:gd name="T28" fmla="*/ 1243 w 3288"/>
              <a:gd name="T29" fmla="*/ 335 h 1718"/>
              <a:gd name="T30" fmla="*/ 1282 w 3288"/>
              <a:gd name="T31" fmla="*/ 390 h 1718"/>
              <a:gd name="T32" fmla="*/ 1330 w 3288"/>
              <a:gd name="T33" fmla="*/ 366 h 1718"/>
              <a:gd name="T34" fmla="*/ 1416 w 3288"/>
              <a:gd name="T35" fmla="*/ 398 h 1718"/>
              <a:gd name="T36" fmla="*/ 1503 w 3288"/>
              <a:gd name="T37" fmla="*/ 374 h 1718"/>
              <a:gd name="T38" fmla="*/ 1551 w 3288"/>
              <a:gd name="T39" fmla="*/ 398 h 1718"/>
              <a:gd name="T40" fmla="*/ 1637 w 3288"/>
              <a:gd name="T41" fmla="*/ 366 h 1718"/>
              <a:gd name="T42" fmla="*/ 1700 w 3288"/>
              <a:gd name="T43" fmla="*/ 382 h 1718"/>
              <a:gd name="T44" fmla="*/ 1811 w 3288"/>
              <a:gd name="T45" fmla="*/ 351 h 1718"/>
              <a:gd name="T46" fmla="*/ 1866 w 3288"/>
              <a:gd name="T47" fmla="*/ 382 h 1718"/>
              <a:gd name="T48" fmla="*/ 1937 w 3288"/>
              <a:gd name="T49" fmla="*/ 351 h 1718"/>
              <a:gd name="T50" fmla="*/ 2000 w 3288"/>
              <a:gd name="T51" fmla="*/ 366 h 1718"/>
              <a:gd name="T52" fmla="*/ 2071 w 3288"/>
              <a:gd name="T53" fmla="*/ 343 h 1718"/>
              <a:gd name="T54" fmla="*/ 2150 w 3288"/>
              <a:gd name="T55" fmla="*/ 366 h 1718"/>
              <a:gd name="T56" fmla="*/ 2237 w 3288"/>
              <a:gd name="T57" fmla="*/ 343 h 1718"/>
              <a:gd name="T58" fmla="*/ 2292 w 3288"/>
              <a:gd name="T59" fmla="*/ 359 h 1718"/>
              <a:gd name="T60" fmla="*/ 2371 w 3288"/>
              <a:gd name="T61" fmla="*/ 335 h 1718"/>
              <a:gd name="T62" fmla="*/ 2482 w 3288"/>
              <a:gd name="T63" fmla="*/ 351 h 1718"/>
              <a:gd name="T64" fmla="*/ 2576 w 3288"/>
              <a:gd name="T65" fmla="*/ 351 h 1718"/>
              <a:gd name="T66" fmla="*/ 2718 w 3288"/>
              <a:gd name="T67" fmla="*/ 343 h 1718"/>
              <a:gd name="T68" fmla="*/ 2789 w 3288"/>
              <a:gd name="T69" fmla="*/ 327 h 1718"/>
              <a:gd name="T70" fmla="*/ 2845 w 3288"/>
              <a:gd name="T71" fmla="*/ 193 h 1718"/>
              <a:gd name="T72" fmla="*/ 2884 w 3288"/>
              <a:gd name="T73" fmla="*/ 1487 h 1718"/>
              <a:gd name="T74" fmla="*/ 422 w 3288"/>
              <a:gd name="T75" fmla="*/ 1534 h 1718"/>
              <a:gd name="T76" fmla="*/ 351 w 3288"/>
              <a:gd name="T77" fmla="*/ 382 h 1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88" h="1718">
                <a:moveTo>
                  <a:pt x="399" y="359"/>
                </a:moveTo>
                <a:cubicBezTo>
                  <a:pt x="422" y="331"/>
                  <a:pt x="446" y="304"/>
                  <a:pt x="462" y="303"/>
                </a:cubicBezTo>
                <a:cubicBezTo>
                  <a:pt x="478" y="302"/>
                  <a:pt x="475" y="341"/>
                  <a:pt x="493" y="351"/>
                </a:cubicBezTo>
                <a:cubicBezTo>
                  <a:pt x="511" y="361"/>
                  <a:pt x="554" y="371"/>
                  <a:pt x="572" y="366"/>
                </a:cubicBezTo>
                <a:cubicBezTo>
                  <a:pt x="590" y="361"/>
                  <a:pt x="588" y="319"/>
                  <a:pt x="604" y="319"/>
                </a:cubicBezTo>
                <a:cubicBezTo>
                  <a:pt x="620" y="319"/>
                  <a:pt x="646" y="358"/>
                  <a:pt x="667" y="366"/>
                </a:cubicBezTo>
                <a:cubicBezTo>
                  <a:pt x="688" y="374"/>
                  <a:pt x="708" y="362"/>
                  <a:pt x="730" y="366"/>
                </a:cubicBezTo>
                <a:cubicBezTo>
                  <a:pt x="752" y="370"/>
                  <a:pt x="783" y="387"/>
                  <a:pt x="801" y="390"/>
                </a:cubicBezTo>
                <a:cubicBezTo>
                  <a:pt x="819" y="393"/>
                  <a:pt x="827" y="386"/>
                  <a:pt x="840" y="382"/>
                </a:cubicBezTo>
                <a:cubicBezTo>
                  <a:pt x="853" y="378"/>
                  <a:pt x="858" y="369"/>
                  <a:pt x="880" y="366"/>
                </a:cubicBezTo>
                <a:cubicBezTo>
                  <a:pt x="902" y="363"/>
                  <a:pt x="951" y="363"/>
                  <a:pt x="975" y="366"/>
                </a:cubicBezTo>
                <a:cubicBezTo>
                  <a:pt x="999" y="369"/>
                  <a:pt x="1005" y="383"/>
                  <a:pt x="1022" y="382"/>
                </a:cubicBezTo>
                <a:cubicBezTo>
                  <a:pt x="1039" y="381"/>
                  <a:pt x="1059" y="367"/>
                  <a:pt x="1077" y="359"/>
                </a:cubicBezTo>
                <a:cubicBezTo>
                  <a:pt x="1095" y="351"/>
                  <a:pt x="1104" y="339"/>
                  <a:pt x="1132" y="335"/>
                </a:cubicBezTo>
                <a:cubicBezTo>
                  <a:pt x="1160" y="331"/>
                  <a:pt x="1218" y="326"/>
                  <a:pt x="1243" y="335"/>
                </a:cubicBezTo>
                <a:cubicBezTo>
                  <a:pt x="1268" y="344"/>
                  <a:pt x="1268" y="385"/>
                  <a:pt x="1282" y="390"/>
                </a:cubicBezTo>
                <a:cubicBezTo>
                  <a:pt x="1296" y="395"/>
                  <a:pt x="1308" y="365"/>
                  <a:pt x="1330" y="366"/>
                </a:cubicBezTo>
                <a:cubicBezTo>
                  <a:pt x="1352" y="367"/>
                  <a:pt x="1387" y="397"/>
                  <a:pt x="1416" y="398"/>
                </a:cubicBezTo>
                <a:cubicBezTo>
                  <a:pt x="1445" y="399"/>
                  <a:pt x="1481" y="374"/>
                  <a:pt x="1503" y="374"/>
                </a:cubicBezTo>
                <a:cubicBezTo>
                  <a:pt x="1525" y="374"/>
                  <a:pt x="1529" y="399"/>
                  <a:pt x="1551" y="398"/>
                </a:cubicBezTo>
                <a:cubicBezTo>
                  <a:pt x="1573" y="397"/>
                  <a:pt x="1612" y="369"/>
                  <a:pt x="1637" y="366"/>
                </a:cubicBezTo>
                <a:cubicBezTo>
                  <a:pt x="1662" y="363"/>
                  <a:pt x="1671" y="384"/>
                  <a:pt x="1700" y="382"/>
                </a:cubicBezTo>
                <a:cubicBezTo>
                  <a:pt x="1729" y="380"/>
                  <a:pt x="1783" y="351"/>
                  <a:pt x="1811" y="351"/>
                </a:cubicBezTo>
                <a:cubicBezTo>
                  <a:pt x="1839" y="351"/>
                  <a:pt x="1845" y="382"/>
                  <a:pt x="1866" y="382"/>
                </a:cubicBezTo>
                <a:cubicBezTo>
                  <a:pt x="1887" y="382"/>
                  <a:pt x="1915" y="354"/>
                  <a:pt x="1937" y="351"/>
                </a:cubicBezTo>
                <a:cubicBezTo>
                  <a:pt x="1959" y="348"/>
                  <a:pt x="1978" y="367"/>
                  <a:pt x="2000" y="366"/>
                </a:cubicBezTo>
                <a:cubicBezTo>
                  <a:pt x="2022" y="365"/>
                  <a:pt x="2046" y="343"/>
                  <a:pt x="2071" y="343"/>
                </a:cubicBezTo>
                <a:cubicBezTo>
                  <a:pt x="2096" y="343"/>
                  <a:pt x="2122" y="366"/>
                  <a:pt x="2150" y="366"/>
                </a:cubicBezTo>
                <a:cubicBezTo>
                  <a:pt x="2178" y="366"/>
                  <a:pt x="2213" y="344"/>
                  <a:pt x="2237" y="343"/>
                </a:cubicBezTo>
                <a:cubicBezTo>
                  <a:pt x="2261" y="342"/>
                  <a:pt x="2270" y="360"/>
                  <a:pt x="2292" y="359"/>
                </a:cubicBezTo>
                <a:cubicBezTo>
                  <a:pt x="2314" y="358"/>
                  <a:pt x="2339" y="336"/>
                  <a:pt x="2371" y="335"/>
                </a:cubicBezTo>
                <a:cubicBezTo>
                  <a:pt x="2403" y="334"/>
                  <a:pt x="2448" y="348"/>
                  <a:pt x="2482" y="351"/>
                </a:cubicBezTo>
                <a:cubicBezTo>
                  <a:pt x="2516" y="354"/>
                  <a:pt x="2537" y="352"/>
                  <a:pt x="2576" y="351"/>
                </a:cubicBezTo>
                <a:cubicBezTo>
                  <a:pt x="2615" y="350"/>
                  <a:pt x="2683" y="347"/>
                  <a:pt x="2718" y="343"/>
                </a:cubicBezTo>
                <a:cubicBezTo>
                  <a:pt x="2753" y="339"/>
                  <a:pt x="2768" y="352"/>
                  <a:pt x="2789" y="327"/>
                </a:cubicBezTo>
                <a:cubicBezTo>
                  <a:pt x="2810" y="302"/>
                  <a:pt x="2829" y="0"/>
                  <a:pt x="2845" y="193"/>
                </a:cubicBezTo>
                <a:cubicBezTo>
                  <a:pt x="2861" y="386"/>
                  <a:pt x="3288" y="1264"/>
                  <a:pt x="2884" y="1487"/>
                </a:cubicBezTo>
                <a:cubicBezTo>
                  <a:pt x="2480" y="1710"/>
                  <a:pt x="844" y="1718"/>
                  <a:pt x="422" y="1534"/>
                </a:cubicBezTo>
                <a:cubicBezTo>
                  <a:pt x="0" y="1350"/>
                  <a:pt x="175" y="866"/>
                  <a:pt x="351" y="382"/>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06" name="Rectangle 2"/>
          <p:cNvSpPr>
            <a:spLocks noGrp="1" noChangeArrowheads="1"/>
          </p:cNvSpPr>
          <p:nvPr>
            <p:ph type="title"/>
          </p:nvPr>
        </p:nvSpPr>
        <p:spPr>
          <a:xfrm>
            <a:off x="457200" y="33338"/>
            <a:ext cx="8229600" cy="1143000"/>
          </a:xfrm>
        </p:spPr>
        <p:txBody>
          <a:bodyPr/>
          <a:lstStyle/>
          <a:p>
            <a:r>
              <a:rPr lang="en-US" altLang="en-US"/>
              <a:t>dewar ice</a:t>
            </a:r>
          </a:p>
        </p:txBody>
      </p:sp>
      <p:sp>
        <p:nvSpPr>
          <p:cNvPr id="98312" name="Freeform 8"/>
          <p:cNvSpPr>
            <a:spLocks/>
          </p:cNvSpPr>
          <p:nvPr/>
        </p:nvSpPr>
        <p:spPr bwMode="auto">
          <a:xfrm>
            <a:off x="1771650" y="2427288"/>
            <a:ext cx="5600700" cy="3371850"/>
          </a:xfrm>
          <a:custGeom>
            <a:avLst/>
            <a:gdLst>
              <a:gd name="T0" fmla="*/ 1 w 3528"/>
              <a:gd name="T1" fmla="*/ 2124 h 2124"/>
              <a:gd name="T2" fmla="*/ 0 w 3528"/>
              <a:gd name="T3" fmla="*/ 1 h 2124"/>
              <a:gd name="T4" fmla="*/ 703 w 3528"/>
              <a:gd name="T5" fmla="*/ 0 h 2124"/>
              <a:gd name="T6" fmla="*/ 704 w 3528"/>
              <a:gd name="T7" fmla="*/ 1422 h 2124"/>
              <a:gd name="T8" fmla="*/ 2824 w 3528"/>
              <a:gd name="T9" fmla="*/ 1422 h 2124"/>
              <a:gd name="T10" fmla="*/ 2826 w 3528"/>
              <a:gd name="T11" fmla="*/ 1 h 2124"/>
              <a:gd name="T12" fmla="*/ 3528 w 3528"/>
              <a:gd name="T13" fmla="*/ 2 h 2124"/>
              <a:gd name="T14" fmla="*/ 3528 w 3528"/>
              <a:gd name="T15" fmla="*/ 2124 h 2124"/>
              <a:gd name="T16" fmla="*/ 1 w 3528"/>
              <a:gd name="T17" fmla="*/ 2124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A589A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13" name="Text Box 9"/>
          <p:cNvSpPr txBox="1">
            <a:spLocks noChangeArrowheads="1"/>
          </p:cNvSpPr>
          <p:nvPr/>
        </p:nvSpPr>
        <p:spPr bwMode="auto">
          <a:xfrm>
            <a:off x="3711575" y="50434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foam insulation</a:t>
            </a:r>
          </a:p>
        </p:txBody>
      </p:sp>
      <p:sp>
        <p:nvSpPr>
          <p:cNvPr id="98316" name="AutoShape 12"/>
          <p:cNvSpPr>
            <a:spLocks noChangeArrowheads="1"/>
          </p:cNvSpPr>
          <p:nvPr/>
        </p:nvSpPr>
        <p:spPr bwMode="auto">
          <a:xfrm>
            <a:off x="7372350" y="25622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7" name="AutoShape 13"/>
          <p:cNvSpPr>
            <a:spLocks noChangeArrowheads="1"/>
          </p:cNvSpPr>
          <p:nvPr/>
        </p:nvSpPr>
        <p:spPr bwMode="auto">
          <a:xfrm>
            <a:off x="7418388" y="33909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8" name="AutoShape 14"/>
          <p:cNvSpPr>
            <a:spLocks noChangeArrowheads="1"/>
          </p:cNvSpPr>
          <p:nvPr/>
        </p:nvSpPr>
        <p:spPr bwMode="auto">
          <a:xfrm>
            <a:off x="767556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9" name="AutoShape 15"/>
          <p:cNvSpPr>
            <a:spLocks noChangeArrowheads="1"/>
          </p:cNvSpPr>
          <p:nvPr/>
        </p:nvSpPr>
        <p:spPr bwMode="auto">
          <a:xfrm>
            <a:off x="746601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0" name="AutoShape 16"/>
          <p:cNvSpPr>
            <a:spLocks noChangeArrowheads="1"/>
          </p:cNvSpPr>
          <p:nvPr/>
        </p:nvSpPr>
        <p:spPr bwMode="auto">
          <a:xfrm>
            <a:off x="7673975" y="33464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1" name="AutoShape 17"/>
          <p:cNvSpPr>
            <a:spLocks noChangeArrowheads="1"/>
          </p:cNvSpPr>
          <p:nvPr/>
        </p:nvSpPr>
        <p:spPr bwMode="auto">
          <a:xfrm>
            <a:off x="7558088" y="31686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2" name="AutoShape 18"/>
          <p:cNvSpPr>
            <a:spLocks noChangeArrowheads="1"/>
          </p:cNvSpPr>
          <p:nvPr/>
        </p:nvSpPr>
        <p:spPr bwMode="auto">
          <a:xfrm>
            <a:off x="7675563" y="40020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3" name="AutoShape 19"/>
          <p:cNvSpPr>
            <a:spLocks noChangeArrowheads="1"/>
          </p:cNvSpPr>
          <p:nvPr/>
        </p:nvSpPr>
        <p:spPr bwMode="auto">
          <a:xfrm>
            <a:off x="7372350" y="353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4" name="AutoShape 20"/>
          <p:cNvSpPr>
            <a:spLocks noChangeArrowheads="1"/>
          </p:cNvSpPr>
          <p:nvPr/>
        </p:nvSpPr>
        <p:spPr bwMode="auto">
          <a:xfrm>
            <a:off x="7418388" y="2905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5" name="AutoShape 21"/>
          <p:cNvSpPr>
            <a:spLocks noChangeArrowheads="1"/>
          </p:cNvSpPr>
          <p:nvPr/>
        </p:nvSpPr>
        <p:spPr bwMode="auto">
          <a:xfrm>
            <a:off x="7558088" y="2651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6" name="AutoShape 22"/>
          <p:cNvSpPr>
            <a:spLocks noChangeArrowheads="1"/>
          </p:cNvSpPr>
          <p:nvPr/>
        </p:nvSpPr>
        <p:spPr bwMode="auto">
          <a:xfrm>
            <a:off x="2889250" y="20780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7" name="AutoShape 23"/>
          <p:cNvSpPr>
            <a:spLocks noChangeArrowheads="1"/>
          </p:cNvSpPr>
          <p:nvPr/>
        </p:nvSpPr>
        <p:spPr bwMode="auto">
          <a:xfrm>
            <a:off x="3041650"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8" name="AutoShape 24"/>
          <p:cNvSpPr>
            <a:spLocks noChangeArrowheads="1"/>
          </p:cNvSpPr>
          <p:nvPr/>
        </p:nvSpPr>
        <p:spPr bwMode="auto">
          <a:xfrm>
            <a:off x="3194050" y="2382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9" name="AutoShape 25"/>
          <p:cNvSpPr>
            <a:spLocks noChangeArrowheads="1"/>
          </p:cNvSpPr>
          <p:nvPr/>
        </p:nvSpPr>
        <p:spPr bwMode="auto">
          <a:xfrm>
            <a:off x="3333750" y="2319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0" name="AutoShape 26"/>
          <p:cNvSpPr>
            <a:spLocks noChangeArrowheads="1"/>
          </p:cNvSpPr>
          <p:nvPr/>
        </p:nvSpPr>
        <p:spPr bwMode="auto">
          <a:xfrm>
            <a:off x="2795588"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1" name="AutoShape 27"/>
          <p:cNvSpPr>
            <a:spLocks noChangeArrowheads="1"/>
          </p:cNvSpPr>
          <p:nvPr/>
        </p:nvSpPr>
        <p:spPr bwMode="auto">
          <a:xfrm>
            <a:off x="3427413"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2" name="AutoShape 28"/>
          <p:cNvSpPr>
            <a:spLocks noChangeArrowheads="1"/>
          </p:cNvSpPr>
          <p:nvPr/>
        </p:nvSpPr>
        <p:spPr bwMode="auto">
          <a:xfrm>
            <a:off x="3684588"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3" name="AutoShape 29"/>
          <p:cNvSpPr>
            <a:spLocks noChangeArrowheads="1"/>
          </p:cNvSpPr>
          <p:nvPr/>
        </p:nvSpPr>
        <p:spPr bwMode="auto">
          <a:xfrm>
            <a:off x="3825875" y="2154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4" name="AutoShape 30"/>
          <p:cNvSpPr>
            <a:spLocks noChangeArrowheads="1"/>
          </p:cNvSpPr>
          <p:nvPr/>
        </p:nvSpPr>
        <p:spPr bwMode="auto">
          <a:xfrm>
            <a:off x="3240088"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5" name="AutoShape 31"/>
          <p:cNvSpPr>
            <a:spLocks noChangeArrowheads="1"/>
          </p:cNvSpPr>
          <p:nvPr/>
        </p:nvSpPr>
        <p:spPr bwMode="auto">
          <a:xfrm>
            <a:off x="3087688" y="1989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6" name="AutoShape 32"/>
          <p:cNvSpPr>
            <a:spLocks noChangeArrowheads="1"/>
          </p:cNvSpPr>
          <p:nvPr/>
        </p:nvSpPr>
        <p:spPr bwMode="auto">
          <a:xfrm>
            <a:off x="3638550" y="2058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8" name="AutoShape 34"/>
          <p:cNvSpPr>
            <a:spLocks noChangeArrowheads="1"/>
          </p:cNvSpPr>
          <p:nvPr/>
        </p:nvSpPr>
        <p:spPr bwMode="auto">
          <a:xfrm>
            <a:off x="3943350" y="23637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9" name="AutoShape 35"/>
          <p:cNvSpPr>
            <a:spLocks noChangeArrowheads="1"/>
          </p:cNvSpPr>
          <p:nvPr/>
        </p:nvSpPr>
        <p:spPr bwMode="auto">
          <a:xfrm>
            <a:off x="4083050" y="23002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0" name="AutoShape 36"/>
          <p:cNvSpPr>
            <a:spLocks noChangeArrowheads="1"/>
          </p:cNvSpPr>
          <p:nvPr/>
        </p:nvSpPr>
        <p:spPr bwMode="auto">
          <a:xfrm>
            <a:off x="3333750" y="20335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1" name="AutoShape 37"/>
          <p:cNvSpPr>
            <a:spLocks noChangeArrowheads="1"/>
          </p:cNvSpPr>
          <p:nvPr/>
        </p:nvSpPr>
        <p:spPr bwMode="auto">
          <a:xfrm>
            <a:off x="4176713" y="21478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2" name="AutoShape 38"/>
          <p:cNvSpPr>
            <a:spLocks noChangeArrowheads="1"/>
          </p:cNvSpPr>
          <p:nvPr/>
        </p:nvSpPr>
        <p:spPr bwMode="auto">
          <a:xfrm>
            <a:off x="4270375" y="2403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5" name="AutoShape 41"/>
          <p:cNvSpPr>
            <a:spLocks noChangeArrowheads="1"/>
          </p:cNvSpPr>
          <p:nvPr/>
        </p:nvSpPr>
        <p:spPr bwMode="auto">
          <a:xfrm>
            <a:off x="3943350" y="21082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6" name="AutoShape 42"/>
          <p:cNvSpPr>
            <a:spLocks noChangeArrowheads="1"/>
          </p:cNvSpPr>
          <p:nvPr/>
        </p:nvSpPr>
        <p:spPr bwMode="auto">
          <a:xfrm>
            <a:off x="4364038" y="1976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7" name="AutoShape 43"/>
          <p:cNvSpPr>
            <a:spLocks noChangeArrowheads="1"/>
          </p:cNvSpPr>
          <p:nvPr/>
        </p:nvSpPr>
        <p:spPr bwMode="auto">
          <a:xfrm>
            <a:off x="4516438" y="2128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8" name="AutoShape 44"/>
          <p:cNvSpPr>
            <a:spLocks noChangeArrowheads="1"/>
          </p:cNvSpPr>
          <p:nvPr/>
        </p:nvSpPr>
        <p:spPr bwMode="auto">
          <a:xfrm>
            <a:off x="4668838" y="22812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9" name="AutoShape 45"/>
          <p:cNvSpPr>
            <a:spLocks noChangeArrowheads="1"/>
          </p:cNvSpPr>
          <p:nvPr/>
        </p:nvSpPr>
        <p:spPr bwMode="auto">
          <a:xfrm>
            <a:off x="4808538"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1" name="AutoShape 47"/>
          <p:cNvSpPr>
            <a:spLocks noChangeArrowheads="1"/>
          </p:cNvSpPr>
          <p:nvPr/>
        </p:nvSpPr>
        <p:spPr bwMode="auto">
          <a:xfrm>
            <a:off x="5065713" y="2141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2" name="AutoShape 48"/>
          <p:cNvSpPr>
            <a:spLocks noChangeArrowheads="1"/>
          </p:cNvSpPr>
          <p:nvPr/>
        </p:nvSpPr>
        <p:spPr bwMode="auto">
          <a:xfrm>
            <a:off x="4995863"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4" name="AutoShape 50"/>
          <p:cNvSpPr>
            <a:spLocks noChangeArrowheads="1"/>
          </p:cNvSpPr>
          <p:nvPr/>
        </p:nvSpPr>
        <p:spPr bwMode="auto">
          <a:xfrm>
            <a:off x="4714875" y="2065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5" name="AutoShape 51"/>
          <p:cNvSpPr>
            <a:spLocks noChangeArrowheads="1"/>
          </p:cNvSpPr>
          <p:nvPr/>
        </p:nvSpPr>
        <p:spPr bwMode="auto">
          <a:xfrm>
            <a:off x="4562475" y="1887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6" name="AutoShape 52"/>
          <p:cNvSpPr>
            <a:spLocks noChangeArrowheads="1"/>
          </p:cNvSpPr>
          <p:nvPr/>
        </p:nvSpPr>
        <p:spPr bwMode="auto">
          <a:xfrm>
            <a:off x="5006975" y="1976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7" name="AutoShape 53"/>
          <p:cNvSpPr>
            <a:spLocks noChangeArrowheads="1"/>
          </p:cNvSpPr>
          <p:nvPr/>
        </p:nvSpPr>
        <p:spPr bwMode="auto">
          <a:xfrm>
            <a:off x="5159375"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8" name="AutoShape 54"/>
          <p:cNvSpPr>
            <a:spLocks noChangeArrowheads="1"/>
          </p:cNvSpPr>
          <p:nvPr/>
        </p:nvSpPr>
        <p:spPr bwMode="auto">
          <a:xfrm>
            <a:off x="5311775" y="2281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9" name="AutoShape 55"/>
          <p:cNvSpPr>
            <a:spLocks noChangeArrowheads="1"/>
          </p:cNvSpPr>
          <p:nvPr/>
        </p:nvSpPr>
        <p:spPr bwMode="auto">
          <a:xfrm>
            <a:off x="5451475" y="2217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0" name="AutoShape 56"/>
          <p:cNvSpPr>
            <a:spLocks noChangeArrowheads="1"/>
          </p:cNvSpPr>
          <p:nvPr/>
        </p:nvSpPr>
        <p:spPr bwMode="auto">
          <a:xfrm>
            <a:off x="5218113" y="2039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1" name="AutoShape 57"/>
          <p:cNvSpPr>
            <a:spLocks noChangeArrowheads="1"/>
          </p:cNvSpPr>
          <p:nvPr/>
        </p:nvSpPr>
        <p:spPr bwMode="auto">
          <a:xfrm>
            <a:off x="5545138"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2" name="AutoShape 58"/>
          <p:cNvSpPr>
            <a:spLocks noChangeArrowheads="1"/>
          </p:cNvSpPr>
          <p:nvPr/>
        </p:nvSpPr>
        <p:spPr bwMode="auto">
          <a:xfrm>
            <a:off x="563880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4" name="AutoShape 60"/>
          <p:cNvSpPr>
            <a:spLocks noChangeArrowheads="1"/>
          </p:cNvSpPr>
          <p:nvPr/>
        </p:nvSpPr>
        <p:spPr bwMode="auto">
          <a:xfrm>
            <a:off x="53578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5" name="AutoShape 61"/>
          <p:cNvSpPr>
            <a:spLocks noChangeArrowheads="1"/>
          </p:cNvSpPr>
          <p:nvPr/>
        </p:nvSpPr>
        <p:spPr bwMode="auto">
          <a:xfrm>
            <a:off x="5205413" y="1887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6" name="AutoShape 62"/>
          <p:cNvSpPr>
            <a:spLocks noChangeArrowheads="1"/>
          </p:cNvSpPr>
          <p:nvPr/>
        </p:nvSpPr>
        <p:spPr bwMode="auto">
          <a:xfrm>
            <a:off x="4422775" y="2276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7" name="AutoShape 63"/>
          <p:cNvSpPr>
            <a:spLocks noChangeArrowheads="1"/>
          </p:cNvSpPr>
          <p:nvPr/>
        </p:nvSpPr>
        <p:spPr bwMode="auto">
          <a:xfrm>
            <a:off x="58150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8" name="AutoShape 64"/>
          <p:cNvSpPr>
            <a:spLocks noChangeArrowheads="1"/>
          </p:cNvSpPr>
          <p:nvPr/>
        </p:nvSpPr>
        <p:spPr bwMode="auto">
          <a:xfrm>
            <a:off x="5967413"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1" name="AutoShape 67"/>
          <p:cNvSpPr>
            <a:spLocks noChangeArrowheads="1"/>
          </p:cNvSpPr>
          <p:nvPr/>
        </p:nvSpPr>
        <p:spPr bwMode="auto">
          <a:xfrm>
            <a:off x="6200775"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2" name="AutoShape 68"/>
          <p:cNvSpPr>
            <a:spLocks noChangeArrowheads="1"/>
          </p:cNvSpPr>
          <p:nvPr/>
        </p:nvSpPr>
        <p:spPr bwMode="auto">
          <a:xfrm>
            <a:off x="6294438" y="22574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3" name="AutoShape 69"/>
          <p:cNvSpPr>
            <a:spLocks noChangeArrowheads="1"/>
          </p:cNvSpPr>
          <p:nvPr/>
        </p:nvSpPr>
        <p:spPr bwMode="auto">
          <a:xfrm>
            <a:off x="6318250" y="2090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4" name="AutoShape 70"/>
          <p:cNvSpPr>
            <a:spLocks noChangeArrowheads="1"/>
          </p:cNvSpPr>
          <p:nvPr/>
        </p:nvSpPr>
        <p:spPr bwMode="auto">
          <a:xfrm>
            <a:off x="6013450"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5" name="AutoShape 71"/>
          <p:cNvSpPr>
            <a:spLocks noChangeArrowheads="1"/>
          </p:cNvSpPr>
          <p:nvPr/>
        </p:nvSpPr>
        <p:spPr bwMode="auto">
          <a:xfrm>
            <a:off x="4083050" y="1989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6" name="AutoShape 72"/>
          <p:cNvSpPr>
            <a:spLocks noChangeArrowheads="1"/>
          </p:cNvSpPr>
          <p:nvPr/>
        </p:nvSpPr>
        <p:spPr bwMode="auto">
          <a:xfrm>
            <a:off x="1935163"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7" name="AutoShape 73"/>
          <p:cNvSpPr>
            <a:spLocks noChangeArrowheads="1"/>
          </p:cNvSpPr>
          <p:nvPr/>
        </p:nvSpPr>
        <p:spPr bwMode="auto">
          <a:xfrm>
            <a:off x="2087563" y="2090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8" name="AutoShape 74"/>
          <p:cNvSpPr>
            <a:spLocks noChangeArrowheads="1"/>
          </p:cNvSpPr>
          <p:nvPr/>
        </p:nvSpPr>
        <p:spPr bwMode="auto">
          <a:xfrm>
            <a:off x="2239963" y="2243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9" name="AutoShape 75"/>
          <p:cNvSpPr>
            <a:spLocks noChangeArrowheads="1"/>
          </p:cNvSpPr>
          <p:nvPr/>
        </p:nvSpPr>
        <p:spPr bwMode="auto">
          <a:xfrm>
            <a:off x="2379663" y="21796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0" name="AutoShape 76"/>
          <p:cNvSpPr>
            <a:spLocks noChangeArrowheads="1"/>
          </p:cNvSpPr>
          <p:nvPr/>
        </p:nvSpPr>
        <p:spPr bwMode="auto">
          <a:xfrm>
            <a:off x="2098675" y="2316163"/>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1" name="AutoShape 77"/>
          <p:cNvSpPr>
            <a:spLocks noChangeArrowheads="1"/>
          </p:cNvSpPr>
          <p:nvPr/>
        </p:nvSpPr>
        <p:spPr bwMode="auto">
          <a:xfrm>
            <a:off x="24733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2" name="AutoShape 78"/>
          <p:cNvSpPr>
            <a:spLocks noChangeArrowheads="1"/>
          </p:cNvSpPr>
          <p:nvPr/>
        </p:nvSpPr>
        <p:spPr bwMode="auto">
          <a:xfrm>
            <a:off x="2566988" y="22828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3" name="AutoShape 79"/>
          <p:cNvSpPr>
            <a:spLocks noChangeArrowheads="1"/>
          </p:cNvSpPr>
          <p:nvPr/>
        </p:nvSpPr>
        <p:spPr bwMode="auto">
          <a:xfrm>
            <a:off x="2590800" y="2116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4" name="AutoShape 80"/>
          <p:cNvSpPr>
            <a:spLocks noChangeArrowheads="1"/>
          </p:cNvSpPr>
          <p:nvPr/>
        </p:nvSpPr>
        <p:spPr bwMode="auto">
          <a:xfrm>
            <a:off x="2286000"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6" name="AutoShape 82"/>
          <p:cNvSpPr>
            <a:spLocks noChangeArrowheads="1"/>
          </p:cNvSpPr>
          <p:nvPr/>
        </p:nvSpPr>
        <p:spPr bwMode="auto">
          <a:xfrm>
            <a:off x="7067550" y="226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7" name="AutoShape 83"/>
          <p:cNvSpPr>
            <a:spLocks noChangeArrowheads="1"/>
          </p:cNvSpPr>
          <p:nvPr/>
        </p:nvSpPr>
        <p:spPr bwMode="auto">
          <a:xfrm>
            <a:off x="7219950" y="21685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8" name="AutoShape 84"/>
          <p:cNvSpPr>
            <a:spLocks noChangeArrowheads="1"/>
          </p:cNvSpPr>
          <p:nvPr/>
        </p:nvSpPr>
        <p:spPr bwMode="auto">
          <a:xfrm>
            <a:off x="737235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9" name="AutoShape 85"/>
          <p:cNvSpPr>
            <a:spLocks noChangeArrowheads="1"/>
          </p:cNvSpPr>
          <p:nvPr/>
        </p:nvSpPr>
        <p:spPr bwMode="auto">
          <a:xfrm>
            <a:off x="7512050" y="22574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1" name="AutoShape 87"/>
          <p:cNvSpPr>
            <a:spLocks noChangeArrowheads="1"/>
          </p:cNvSpPr>
          <p:nvPr/>
        </p:nvSpPr>
        <p:spPr bwMode="auto">
          <a:xfrm>
            <a:off x="7605713"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2" name="AutoShape 88"/>
          <p:cNvSpPr>
            <a:spLocks noChangeArrowheads="1"/>
          </p:cNvSpPr>
          <p:nvPr/>
        </p:nvSpPr>
        <p:spPr bwMode="auto">
          <a:xfrm>
            <a:off x="7558088" y="24733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3" name="AutoShape 89"/>
          <p:cNvSpPr>
            <a:spLocks noChangeArrowheads="1"/>
          </p:cNvSpPr>
          <p:nvPr/>
        </p:nvSpPr>
        <p:spPr bwMode="auto">
          <a:xfrm>
            <a:off x="1579563" y="24526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4" name="AutoShape 90"/>
          <p:cNvSpPr>
            <a:spLocks noChangeArrowheads="1"/>
          </p:cNvSpPr>
          <p:nvPr/>
        </p:nvSpPr>
        <p:spPr bwMode="auto">
          <a:xfrm>
            <a:off x="7418388"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5" name="AutoShape 91"/>
          <p:cNvSpPr>
            <a:spLocks noChangeArrowheads="1"/>
          </p:cNvSpPr>
          <p:nvPr/>
        </p:nvSpPr>
        <p:spPr bwMode="auto">
          <a:xfrm>
            <a:off x="6470650" y="23050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6" name="AutoShape 92"/>
          <p:cNvSpPr>
            <a:spLocks noChangeArrowheads="1"/>
          </p:cNvSpPr>
          <p:nvPr/>
        </p:nvSpPr>
        <p:spPr bwMode="auto">
          <a:xfrm>
            <a:off x="6318250" y="19113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7" name="AutoShape 93"/>
          <p:cNvSpPr>
            <a:spLocks noChangeArrowheads="1"/>
          </p:cNvSpPr>
          <p:nvPr/>
        </p:nvSpPr>
        <p:spPr bwMode="auto">
          <a:xfrm>
            <a:off x="6470650" y="20637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8" name="AutoShape 94"/>
          <p:cNvSpPr>
            <a:spLocks noChangeArrowheads="1"/>
          </p:cNvSpPr>
          <p:nvPr/>
        </p:nvSpPr>
        <p:spPr bwMode="auto">
          <a:xfrm>
            <a:off x="6623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9" name="AutoShape 95"/>
          <p:cNvSpPr>
            <a:spLocks noChangeArrowheads="1"/>
          </p:cNvSpPr>
          <p:nvPr/>
        </p:nvSpPr>
        <p:spPr bwMode="auto">
          <a:xfrm>
            <a:off x="6762750" y="21526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01" name="AutoShape 97"/>
          <p:cNvSpPr>
            <a:spLocks noChangeArrowheads="1"/>
          </p:cNvSpPr>
          <p:nvPr/>
        </p:nvSpPr>
        <p:spPr bwMode="auto">
          <a:xfrm>
            <a:off x="6856413"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02" name="AutoShape 98"/>
          <p:cNvSpPr>
            <a:spLocks noChangeArrowheads="1"/>
          </p:cNvSpPr>
          <p:nvPr/>
        </p:nvSpPr>
        <p:spPr bwMode="auto">
          <a:xfrm>
            <a:off x="6950075"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04" name="AutoShape 100"/>
          <p:cNvSpPr>
            <a:spLocks noChangeArrowheads="1"/>
          </p:cNvSpPr>
          <p:nvPr/>
        </p:nvSpPr>
        <p:spPr bwMode="auto">
          <a:xfrm>
            <a:off x="6669088"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06" name="AutoShape 102"/>
          <p:cNvSpPr>
            <a:spLocks noChangeArrowheads="1"/>
          </p:cNvSpPr>
          <p:nvPr/>
        </p:nvSpPr>
        <p:spPr bwMode="auto">
          <a:xfrm>
            <a:off x="1381125" y="3627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07" name="AutoShape 103"/>
          <p:cNvSpPr>
            <a:spLocks noChangeArrowheads="1"/>
          </p:cNvSpPr>
          <p:nvPr/>
        </p:nvSpPr>
        <p:spPr bwMode="auto">
          <a:xfrm>
            <a:off x="1579563" y="32575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08" name="AutoShape 104"/>
          <p:cNvSpPr>
            <a:spLocks noChangeArrowheads="1"/>
          </p:cNvSpPr>
          <p:nvPr/>
        </p:nvSpPr>
        <p:spPr bwMode="auto">
          <a:xfrm>
            <a:off x="1381125" y="4090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09" name="AutoShape 105"/>
          <p:cNvSpPr>
            <a:spLocks noChangeArrowheads="1"/>
          </p:cNvSpPr>
          <p:nvPr/>
        </p:nvSpPr>
        <p:spPr bwMode="auto">
          <a:xfrm>
            <a:off x="1520825" y="26955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10" name="AutoShape 106"/>
          <p:cNvSpPr>
            <a:spLocks noChangeArrowheads="1"/>
          </p:cNvSpPr>
          <p:nvPr/>
        </p:nvSpPr>
        <p:spPr bwMode="auto">
          <a:xfrm>
            <a:off x="1381125" y="33020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11" name="AutoShape 107"/>
          <p:cNvSpPr>
            <a:spLocks noChangeArrowheads="1"/>
          </p:cNvSpPr>
          <p:nvPr/>
        </p:nvSpPr>
        <p:spPr bwMode="auto">
          <a:xfrm>
            <a:off x="1244600" y="39131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12" name="AutoShape 108"/>
          <p:cNvSpPr>
            <a:spLocks noChangeArrowheads="1"/>
          </p:cNvSpPr>
          <p:nvPr/>
        </p:nvSpPr>
        <p:spPr bwMode="auto">
          <a:xfrm>
            <a:off x="1720850"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13" name="AutoShape 109"/>
          <p:cNvSpPr>
            <a:spLocks noChangeArrowheads="1"/>
          </p:cNvSpPr>
          <p:nvPr/>
        </p:nvSpPr>
        <p:spPr bwMode="auto">
          <a:xfrm>
            <a:off x="1744663" y="20891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14" name="AutoShape 110"/>
          <p:cNvSpPr>
            <a:spLocks noChangeArrowheads="1"/>
          </p:cNvSpPr>
          <p:nvPr/>
        </p:nvSpPr>
        <p:spPr bwMode="auto">
          <a:xfrm>
            <a:off x="1427163" y="31242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15" name="AutoShape 111"/>
          <p:cNvSpPr>
            <a:spLocks noChangeArrowheads="1"/>
          </p:cNvSpPr>
          <p:nvPr/>
        </p:nvSpPr>
        <p:spPr bwMode="auto">
          <a:xfrm>
            <a:off x="1533525" y="29051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16" name="Text Box 112"/>
          <p:cNvSpPr txBox="1">
            <a:spLocks noChangeArrowheads="1"/>
          </p:cNvSpPr>
          <p:nvPr/>
        </p:nvSpPr>
        <p:spPr bwMode="auto">
          <a:xfrm>
            <a:off x="3705225" y="1235075"/>
            <a:ext cx="173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warm, moist air</a:t>
            </a:r>
          </a:p>
        </p:txBody>
      </p:sp>
      <p:sp>
        <p:nvSpPr>
          <p:cNvPr id="98417" name="Text Box 113"/>
          <p:cNvSpPr txBox="1">
            <a:spLocks noChangeArrowheads="1"/>
          </p:cNvSpPr>
          <p:nvPr/>
        </p:nvSpPr>
        <p:spPr bwMode="auto">
          <a:xfrm>
            <a:off x="4113213" y="2636838"/>
            <a:ext cx="915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cold N</a:t>
            </a:r>
            <a:r>
              <a:rPr lang="en-US" altLang="en-US" baseline="-25000"/>
              <a:t>2</a:t>
            </a:r>
          </a:p>
        </p:txBody>
      </p:sp>
      <p:sp>
        <p:nvSpPr>
          <p:cNvPr id="98438" name="Text Box 134"/>
          <p:cNvSpPr txBox="1">
            <a:spLocks noChangeArrowheads="1"/>
          </p:cNvSpPr>
          <p:nvPr/>
        </p:nvSpPr>
        <p:spPr bwMode="auto">
          <a:xfrm>
            <a:off x="4056063" y="3729038"/>
            <a:ext cx="1030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liquid N</a:t>
            </a:r>
            <a:r>
              <a:rPr lang="en-US" altLang="en-US" baseline="-25000"/>
              <a:t>2</a:t>
            </a:r>
          </a:p>
        </p:txBody>
      </p:sp>
      <p:sp>
        <p:nvSpPr>
          <p:cNvPr id="98439" name="Text Box 135"/>
          <p:cNvSpPr txBox="1">
            <a:spLocks noChangeArrowheads="1"/>
          </p:cNvSpPr>
          <p:nvPr/>
        </p:nvSpPr>
        <p:spPr bwMode="auto">
          <a:xfrm>
            <a:off x="6550025" y="1417638"/>
            <a:ext cx="47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993300"/>
                </a:solidFill>
              </a:rPr>
              <a:t>ice</a:t>
            </a:r>
            <a:endParaRPr lang="en-US" altLang="en-US" baseline="-25000">
              <a:solidFill>
                <a:srgbClr val="993300"/>
              </a:solidFill>
            </a:endParaRPr>
          </a:p>
        </p:txBody>
      </p:sp>
    </p:spTree>
    <p:extLst>
      <p:ext uri="{BB962C8B-B14F-4D97-AF65-F5344CB8AC3E}">
        <p14:creationId xmlns:p14="http://schemas.microsoft.com/office/powerpoint/2010/main" val="31733539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441"/>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98315"/>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9844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9844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98440"/>
                                        </p:tgtEl>
                                        <p:attrNameLst>
                                          <p:attrName>style.visibility</p:attrName>
                                        </p:attrNameLst>
                                      </p:cBhvr>
                                      <p:to>
                                        <p:strVal val="hidden"/>
                                      </p:to>
                                    </p:set>
                                  </p:childTnLst>
                                </p:cTn>
                              </p:par>
                              <p:par>
                                <p:cTn id="19" presetID="1" presetClass="entr" presetSubtype="0" fill="hold" grpId="1" nodeType="withEffect">
                                  <p:stCondLst>
                                    <p:cond delay="0"/>
                                  </p:stCondLst>
                                  <p:childTnLst>
                                    <p:set>
                                      <p:cBhvr>
                                        <p:cTn id="20" dur="1" fill="hold">
                                          <p:stCondLst>
                                            <p:cond delay="0"/>
                                          </p:stCondLst>
                                        </p:cTn>
                                        <p:tgtEl>
                                          <p:spTgt spid="9831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2" nodeType="clickEffect">
                                  <p:stCondLst>
                                    <p:cond delay="0"/>
                                  </p:stCondLst>
                                  <p:childTnLst>
                                    <p:set>
                                      <p:cBhvr>
                                        <p:cTn id="24" dur="1" fill="hold">
                                          <p:stCondLst>
                                            <p:cond delay="0"/>
                                          </p:stCondLst>
                                        </p:cTn>
                                        <p:tgtEl>
                                          <p:spTgt spid="9844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2" nodeType="clickEffect">
                                  <p:stCondLst>
                                    <p:cond delay="0"/>
                                  </p:stCondLst>
                                  <p:childTnLst>
                                    <p:set>
                                      <p:cBhvr>
                                        <p:cTn id="28" dur="1" fill="hold">
                                          <p:stCondLst>
                                            <p:cond delay="0"/>
                                          </p:stCondLst>
                                        </p:cTn>
                                        <p:tgtEl>
                                          <p:spTgt spid="98440"/>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xit" presetSubtype="0" fill="hold" grpId="3" nodeType="clickEffect">
                                  <p:stCondLst>
                                    <p:cond delay="0"/>
                                  </p:stCondLst>
                                  <p:childTnLst>
                                    <p:set>
                                      <p:cBhvr>
                                        <p:cTn id="32" dur="1" fill="hold">
                                          <p:stCondLst>
                                            <p:cond delay="0"/>
                                          </p:stCondLst>
                                        </p:cTn>
                                        <p:tgtEl>
                                          <p:spTgt spid="98441"/>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xit" presetSubtype="0" fill="hold" grpId="2" nodeType="clickEffect">
                                  <p:stCondLst>
                                    <p:cond delay="0"/>
                                  </p:stCondLst>
                                  <p:childTnLst>
                                    <p:set>
                                      <p:cBhvr>
                                        <p:cTn id="36" dur="1" fill="hold">
                                          <p:stCondLst>
                                            <p:cond delay="0"/>
                                          </p:stCondLst>
                                        </p:cTn>
                                        <p:tgtEl>
                                          <p:spTgt spid="98315"/>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3" nodeType="clickEffect">
                                  <p:stCondLst>
                                    <p:cond delay="0"/>
                                  </p:stCondLst>
                                  <p:childTnLst>
                                    <p:set>
                                      <p:cBhvr>
                                        <p:cTn id="40" dur="1" fill="hold">
                                          <p:stCondLst>
                                            <p:cond delay="0"/>
                                          </p:stCondLst>
                                        </p:cTn>
                                        <p:tgtEl>
                                          <p:spTgt spid="98315"/>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xit" presetSubtype="0" fill="hold" grpId="3" nodeType="clickEffect">
                                  <p:stCondLst>
                                    <p:cond delay="0"/>
                                  </p:stCondLst>
                                  <p:childTnLst>
                                    <p:set>
                                      <p:cBhvr>
                                        <p:cTn id="44" dur="1" fill="hold">
                                          <p:stCondLst>
                                            <p:cond delay="0"/>
                                          </p:stCondLst>
                                        </p:cTn>
                                        <p:tgtEl>
                                          <p:spTgt spid="984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441" grpId="0" animBg="1"/>
      <p:bldP spid="98441" grpId="1" animBg="1"/>
      <p:bldP spid="98441" grpId="2" animBg="1"/>
      <p:bldP spid="98441" grpId="3" animBg="1"/>
      <p:bldP spid="98440" grpId="0" animBg="1"/>
      <p:bldP spid="98440" grpId="1" animBg="1"/>
      <p:bldP spid="98440" grpId="2" animBg="1"/>
      <p:bldP spid="98440" grpId="3" animBg="1"/>
      <p:bldP spid="98315" grpId="0" animBg="1"/>
      <p:bldP spid="98315" grpId="1" animBg="1"/>
      <p:bldP spid="98315" grpId="2" animBg="1"/>
      <p:bldP spid="98315" grpId="3"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06274" name="Rectangle 2"/>
          <p:cNvSpPr>
            <a:spLocks noGrp="1" noChangeArrowheads="1"/>
          </p:cNvSpPr>
          <p:nvPr>
            <p:ph type="title"/>
          </p:nvPr>
        </p:nvSpPr>
        <p:spPr/>
        <p:txBody>
          <a:bodyPr/>
          <a:lstStyle/>
          <a:p>
            <a:r>
              <a:rPr lang="en-US" altLang="en-US"/>
              <a:t>Foam dewars</a:t>
            </a:r>
          </a:p>
        </p:txBody>
      </p:sp>
      <p:sp>
        <p:nvSpPr>
          <p:cNvPr id="1206275" name="Rectangle 3"/>
          <p:cNvSpPr>
            <a:spLocks noGrp="1" noChangeArrowheads="1"/>
          </p:cNvSpPr>
          <p:nvPr>
            <p:ph type="body" idx="1"/>
          </p:nvPr>
        </p:nvSpPr>
        <p:spPr/>
        <p:txBody>
          <a:bodyPr/>
          <a:lstStyle/>
          <a:p>
            <a:endParaRPr lang="en-US" altLang="en-US"/>
          </a:p>
        </p:txBody>
      </p:sp>
      <p:pic>
        <p:nvPicPr>
          <p:cNvPr id="1206276" name="Picture 4" descr="P101002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5" y="3175"/>
            <a:ext cx="9140825" cy="685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9935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snap-comb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5475"/>
            <a:ext cx="9140825"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 descr="snap-comb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625475"/>
            <a:ext cx="9140825" cy="6232525"/>
          </a:xfrm>
          <a:prstGeom prst="rect">
            <a:avLst/>
          </a:prstGeom>
          <a:noFill/>
          <a:extLst>
            <a:ext uri="{909E8E84-426E-40DD-AFC4-6F175D3DCCD1}">
              <a14:hiddenFill xmlns:a14="http://schemas.microsoft.com/office/drawing/2010/main">
                <a:solidFill>
                  <a:srgbClr val="FFFFFF"/>
                </a:solidFill>
              </a14:hiddenFill>
            </a:ext>
          </a:extLst>
        </p:spPr>
      </p:pic>
      <p:sp>
        <p:nvSpPr>
          <p:cNvPr id="18437" name="Rectangle 5"/>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4" name="Rectangle 2"/>
          <p:cNvSpPr>
            <a:spLocks noGrp="1" noChangeArrowheads="1"/>
          </p:cNvSpPr>
          <p:nvPr>
            <p:ph type="title"/>
          </p:nvPr>
        </p:nvSpPr>
        <p:spPr>
          <a:xfrm>
            <a:off x="457200" y="-207963"/>
            <a:ext cx="8229600" cy="1143001"/>
          </a:xfrm>
        </p:spPr>
        <p:txBody>
          <a:bodyPr/>
          <a:lstStyle/>
          <a:p>
            <a:r>
              <a:rPr lang="en-US" altLang="en-US"/>
              <a:t>dewar ice is charged</a:t>
            </a:r>
          </a:p>
        </p:txBody>
      </p:sp>
    </p:spTree>
    <p:extLst>
      <p:ext uri="{BB962C8B-B14F-4D97-AF65-F5344CB8AC3E}">
        <p14:creationId xmlns:p14="http://schemas.microsoft.com/office/powerpoint/2010/main" val="26396075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2" name="Picture 6" descr="DSCN0120"/>
          <p:cNvPicPr>
            <a:picLocks noChangeAspect="1" noChangeArrowheads="1"/>
          </p:cNvPicPr>
          <p:nvPr/>
        </p:nvPicPr>
        <p:blipFill>
          <a:blip r:embed="rId2" cstate="print">
            <a:lum bright="20000" contrast="40000"/>
            <a:extLst>
              <a:ext uri="{28A0092B-C50C-407E-A947-70E740481C1C}">
                <a14:useLocalDpi xmlns:a14="http://schemas.microsoft.com/office/drawing/2010/main" val="0"/>
              </a:ext>
            </a:extLst>
          </a:blip>
          <a:srcRect l="8090" b="808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19" name="Rectangle 3"/>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20" name="Rectangle 4"/>
          <p:cNvSpPr>
            <a:spLocks noChangeArrowheads="1"/>
          </p:cNvSpPr>
          <p:nvPr/>
        </p:nvSpPr>
        <p:spPr bwMode="auto">
          <a:xfrm>
            <a:off x="0" y="0"/>
            <a:ext cx="9144000" cy="638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21" name="Rectangle 5"/>
          <p:cNvSpPr>
            <a:spLocks noGrp="1" noChangeArrowheads="1"/>
          </p:cNvSpPr>
          <p:nvPr>
            <p:ph type="title"/>
          </p:nvPr>
        </p:nvSpPr>
        <p:spPr>
          <a:xfrm>
            <a:off x="457200" y="-207963"/>
            <a:ext cx="8229600" cy="1143001"/>
          </a:xfrm>
        </p:spPr>
        <p:txBody>
          <a:bodyPr/>
          <a:lstStyle/>
          <a:p>
            <a:r>
              <a:rPr lang="en-US" altLang="en-US"/>
              <a:t>drizzling/annealing tool</a:t>
            </a:r>
          </a:p>
        </p:txBody>
      </p:sp>
    </p:spTree>
    <p:extLst>
      <p:ext uri="{BB962C8B-B14F-4D97-AF65-F5344CB8AC3E}">
        <p14:creationId xmlns:p14="http://schemas.microsoft.com/office/powerpoint/2010/main" val="3861605462"/>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8" name="Picture 6" descr="P1010031"/>
          <p:cNvPicPr>
            <a:picLocks noChangeAspect="1" noChangeArrowheads="1"/>
          </p:cNvPicPr>
          <p:nvPr/>
        </p:nvPicPr>
        <p:blipFill>
          <a:blip r:embed="rId2" cstate="print">
            <a:extLst>
              <a:ext uri="{28A0092B-C50C-407E-A947-70E740481C1C}">
                <a14:useLocalDpi xmlns:a14="http://schemas.microsoft.com/office/drawing/2010/main" val="0"/>
              </a:ext>
            </a:extLst>
          </a:blip>
          <a:srcRect t="-46" r="-35"/>
          <a:stretch>
            <a:fillRect/>
          </a:stretch>
        </p:blipFill>
        <p:spPr bwMode="auto">
          <a:xfrm>
            <a:off x="0" y="36830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12996" name="Rectangle 4"/>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2999" name="Rectangle 7"/>
          <p:cNvSpPr>
            <a:spLocks noChangeArrowheads="1"/>
          </p:cNvSpPr>
          <p:nvPr/>
        </p:nvSpPr>
        <p:spPr bwMode="auto">
          <a:xfrm>
            <a:off x="0" y="0"/>
            <a:ext cx="9144000" cy="638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2997" name="Rectangle 5"/>
          <p:cNvSpPr>
            <a:spLocks noGrp="1" noChangeArrowheads="1"/>
          </p:cNvSpPr>
          <p:nvPr>
            <p:ph type="title"/>
          </p:nvPr>
        </p:nvSpPr>
        <p:spPr>
          <a:xfrm>
            <a:off x="457200" y="-207963"/>
            <a:ext cx="8229600" cy="1143001"/>
          </a:xfrm>
        </p:spPr>
        <p:txBody>
          <a:bodyPr/>
          <a:lstStyle/>
          <a:p>
            <a:r>
              <a:rPr lang="en-US" altLang="en-US"/>
              <a:t>Ice-B-Gone</a:t>
            </a:r>
          </a:p>
        </p:txBody>
      </p:sp>
    </p:spTree>
    <p:extLst>
      <p:ext uri="{BB962C8B-B14F-4D97-AF65-F5344CB8AC3E}">
        <p14:creationId xmlns:p14="http://schemas.microsoft.com/office/powerpoint/2010/main" val="234723539"/>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457200" y="0"/>
            <a:ext cx="8229600" cy="1535113"/>
          </a:xfrm>
        </p:spPr>
        <p:txBody>
          <a:bodyPr/>
          <a:lstStyle/>
          <a:p>
            <a:r>
              <a:rPr lang="en-US" altLang="en-US"/>
              <a:t>What’s wrong with a little ice?</a:t>
            </a:r>
          </a:p>
        </p:txBody>
      </p:sp>
      <p:sp>
        <p:nvSpPr>
          <p:cNvPr id="215044" name="Text Box 4"/>
          <p:cNvSpPr txBox="1">
            <a:spLocks noChangeArrowheads="1"/>
          </p:cNvSpPr>
          <p:nvPr/>
        </p:nvSpPr>
        <p:spPr bwMode="auto">
          <a:xfrm>
            <a:off x="588963" y="1992313"/>
            <a:ext cx="8104187" cy="421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spcBef>
                <a:spcPct val="50000"/>
              </a:spcBef>
            </a:pPr>
            <a:r>
              <a:rPr lang="en-US" altLang="en-US" sz="3600"/>
              <a:t>1)   makes the crystal hard to see</a:t>
            </a:r>
          </a:p>
          <a:p>
            <a:pPr>
              <a:spcBef>
                <a:spcPct val="50000"/>
              </a:spcBef>
            </a:pPr>
            <a:r>
              <a:rPr lang="en-US" altLang="en-US" sz="3600"/>
              <a:t>2)   adds annoying rings to the diffraction pattern</a:t>
            </a:r>
          </a:p>
          <a:p>
            <a:pPr>
              <a:spcBef>
                <a:spcPct val="50000"/>
              </a:spcBef>
            </a:pPr>
            <a:r>
              <a:rPr lang="en-US" altLang="en-US" sz="3600"/>
              <a:t>3)   indicative of crystal warming up at some point</a:t>
            </a:r>
          </a:p>
          <a:p>
            <a:pPr>
              <a:spcBef>
                <a:spcPct val="50000"/>
              </a:spcBef>
            </a:pPr>
            <a:endParaRPr lang="en-US" altLang="en-US" sz="3600"/>
          </a:p>
        </p:txBody>
      </p:sp>
    </p:spTree>
    <p:extLst>
      <p:ext uri="{BB962C8B-B14F-4D97-AF65-F5344CB8AC3E}">
        <p14:creationId xmlns:p14="http://schemas.microsoft.com/office/powerpoint/2010/main" val="704627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4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504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4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Freeform 2"/>
          <p:cNvSpPr>
            <a:spLocks/>
          </p:cNvSpPr>
          <p:nvPr/>
        </p:nvSpPr>
        <p:spPr bwMode="auto">
          <a:xfrm>
            <a:off x="1244600" y="2125663"/>
            <a:ext cx="6616700" cy="2351087"/>
          </a:xfrm>
          <a:custGeom>
            <a:avLst/>
            <a:gdLst>
              <a:gd name="T0" fmla="*/ 202 w 4168"/>
              <a:gd name="T1" fmla="*/ 452 h 1481"/>
              <a:gd name="T2" fmla="*/ 297 w 4168"/>
              <a:gd name="T3" fmla="*/ 121 h 1481"/>
              <a:gd name="T4" fmla="*/ 922 w 4168"/>
              <a:gd name="T5" fmla="*/ 91 h 1481"/>
              <a:gd name="T6" fmla="*/ 1159 w 4168"/>
              <a:gd name="T7" fmla="*/ 106 h 1481"/>
              <a:gd name="T8" fmla="*/ 1404 w 4168"/>
              <a:gd name="T9" fmla="*/ 106 h 1481"/>
              <a:gd name="T10" fmla="*/ 1836 w 4168"/>
              <a:gd name="T11" fmla="*/ 89 h 1481"/>
              <a:gd name="T12" fmla="*/ 2128 w 4168"/>
              <a:gd name="T13" fmla="*/ 89 h 1481"/>
              <a:gd name="T14" fmla="*/ 2285 w 4168"/>
              <a:gd name="T15" fmla="*/ 81 h 1481"/>
              <a:gd name="T16" fmla="*/ 2427 w 4168"/>
              <a:gd name="T17" fmla="*/ 81 h 1481"/>
              <a:gd name="T18" fmla="*/ 2577 w 4168"/>
              <a:gd name="T19" fmla="*/ 65 h 1481"/>
              <a:gd name="T20" fmla="*/ 2901 w 4168"/>
              <a:gd name="T21" fmla="*/ 58 h 1481"/>
              <a:gd name="T22" fmla="*/ 3264 w 4168"/>
              <a:gd name="T23" fmla="*/ 65 h 1481"/>
              <a:gd name="T24" fmla="*/ 3942 w 4168"/>
              <a:gd name="T25" fmla="*/ 97 h 1481"/>
              <a:gd name="T26" fmla="*/ 4005 w 4168"/>
              <a:gd name="T27" fmla="*/ 649 h 1481"/>
              <a:gd name="T28" fmla="*/ 4053 w 4168"/>
              <a:gd name="T29" fmla="*/ 1312 h 1481"/>
              <a:gd name="T30" fmla="*/ 3313 w 4168"/>
              <a:gd name="T31" fmla="*/ 1227 h 1481"/>
              <a:gd name="T32" fmla="*/ 851 w 4168"/>
              <a:gd name="T33" fmla="*/ 1274 h 1481"/>
              <a:gd name="T34" fmla="*/ 108 w 4168"/>
              <a:gd name="T35" fmla="*/ 1344 h 1481"/>
              <a:gd name="T36" fmla="*/ 202 w 4168"/>
              <a:gd name="T37" fmla="*/ 452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68" h="1481">
                <a:moveTo>
                  <a:pt x="202" y="452"/>
                </a:moveTo>
                <a:cubicBezTo>
                  <a:pt x="233" y="248"/>
                  <a:pt x="177" y="181"/>
                  <a:pt x="297" y="121"/>
                </a:cubicBezTo>
                <a:cubicBezTo>
                  <a:pt x="417" y="61"/>
                  <a:pt x="778" y="93"/>
                  <a:pt x="922" y="91"/>
                </a:cubicBezTo>
                <a:cubicBezTo>
                  <a:pt x="1066" y="89"/>
                  <a:pt x="1079" y="103"/>
                  <a:pt x="1159" y="106"/>
                </a:cubicBezTo>
                <a:cubicBezTo>
                  <a:pt x="1239" y="109"/>
                  <a:pt x="1291" y="109"/>
                  <a:pt x="1404" y="106"/>
                </a:cubicBezTo>
                <a:cubicBezTo>
                  <a:pt x="1517" y="103"/>
                  <a:pt x="1715" y="92"/>
                  <a:pt x="1836" y="89"/>
                </a:cubicBezTo>
                <a:cubicBezTo>
                  <a:pt x="1957" y="86"/>
                  <a:pt x="2053" y="90"/>
                  <a:pt x="2128" y="89"/>
                </a:cubicBezTo>
                <a:cubicBezTo>
                  <a:pt x="2203" y="88"/>
                  <a:pt x="2235" y="82"/>
                  <a:pt x="2285" y="81"/>
                </a:cubicBezTo>
                <a:cubicBezTo>
                  <a:pt x="2335" y="80"/>
                  <a:pt x="2378" y="84"/>
                  <a:pt x="2427" y="81"/>
                </a:cubicBezTo>
                <a:cubicBezTo>
                  <a:pt x="2476" y="78"/>
                  <a:pt x="2498" y="69"/>
                  <a:pt x="2577" y="65"/>
                </a:cubicBezTo>
                <a:cubicBezTo>
                  <a:pt x="2656" y="61"/>
                  <a:pt x="2787" y="58"/>
                  <a:pt x="2901" y="58"/>
                </a:cubicBezTo>
                <a:cubicBezTo>
                  <a:pt x="3015" y="58"/>
                  <a:pt x="3091" y="59"/>
                  <a:pt x="3264" y="65"/>
                </a:cubicBezTo>
                <a:cubicBezTo>
                  <a:pt x="3437" y="71"/>
                  <a:pt x="3818" y="0"/>
                  <a:pt x="3942" y="97"/>
                </a:cubicBezTo>
                <a:cubicBezTo>
                  <a:pt x="4066" y="194"/>
                  <a:pt x="3987" y="447"/>
                  <a:pt x="4005" y="649"/>
                </a:cubicBezTo>
                <a:cubicBezTo>
                  <a:pt x="4023" y="851"/>
                  <a:pt x="4168" y="1216"/>
                  <a:pt x="4053" y="1312"/>
                </a:cubicBezTo>
                <a:cubicBezTo>
                  <a:pt x="3938" y="1408"/>
                  <a:pt x="3847" y="1233"/>
                  <a:pt x="3313" y="1227"/>
                </a:cubicBezTo>
                <a:cubicBezTo>
                  <a:pt x="2779" y="1221"/>
                  <a:pt x="1385" y="1255"/>
                  <a:pt x="851" y="1274"/>
                </a:cubicBezTo>
                <a:cubicBezTo>
                  <a:pt x="317" y="1293"/>
                  <a:pt x="216" y="1481"/>
                  <a:pt x="108" y="1344"/>
                </a:cubicBezTo>
                <a:cubicBezTo>
                  <a:pt x="0" y="1207"/>
                  <a:pt x="72" y="669"/>
                  <a:pt x="202" y="452"/>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75" name="Freeform 3"/>
          <p:cNvSpPr>
            <a:spLocks/>
          </p:cNvSpPr>
          <p:nvPr/>
        </p:nvSpPr>
        <p:spPr bwMode="auto">
          <a:xfrm>
            <a:off x="1935163" y="2562225"/>
            <a:ext cx="5219700" cy="2727325"/>
          </a:xfrm>
          <a:custGeom>
            <a:avLst/>
            <a:gdLst>
              <a:gd name="T0" fmla="*/ 399 w 3288"/>
              <a:gd name="T1" fmla="*/ 359 h 1718"/>
              <a:gd name="T2" fmla="*/ 462 w 3288"/>
              <a:gd name="T3" fmla="*/ 303 h 1718"/>
              <a:gd name="T4" fmla="*/ 493 w 3288"/>
              <a:gd name="T5" fmla="*/ 351 h 1718"/>
              <a:gd name="T6" fmla="*/ 572 w 3288"/>
              <a:gd name="T7" fmla="*/ 366 h 1718"/>
              <a:gd name="T8" fmla="*/ 604 w 3288"/>
              <a:gd name="T9" fmla="*/ 319 h 1718"/>
              <a:gd name="T10" fmla="*/ 667 w 3288"/>
              <a:gd name="T11" fmla="*/ 366 h 1718"/>
              <a:gd name="T12" fmla="*/ 730 w 3288"/>
              <a:gd name="T13" fmla="*/ 366 h 1718"/>
              <a:gd name="T14" fmla="*/ 801 w 3288"/>
              <a:gd name="T15" fmla="*/ 390 h 1718"/>
              <a:gd name="T16" fmla="*/ 840 w 3288"/>
              <a:gd name="T17" fmla="*/ 382 h 1718"/>
              <a:gd name="T18" fmla="*/ 880 w 3288"/>
              <a:gd name="T19" fmla="*/ 366 h 1718"/>
              <a:gd name="T20" fmla="*/ 975 w 3288"/>
              <a:gd name="T21" fmla="*/ 366 h 1718"/>
              <a:gd name="T22" fmla="*/ 1022 w 3288"/>
              <a:gd name="T23" fmla="*/ 382 h 1718"/>
              <a:gd name="T24" fmla="*/ 1077 w 3288"/>
              <a:gd name="T25" fmla="*/ 359 h 1718"/>
              <a:gd name="T26" fmla="*/ 1132 w 3288"/>
              <a:gd name="T27" fmla="*/ 335 h 1718"/>
              <a:gd name="T28" fmla="*/ 1243 w 3288"/>
              <a:gd name="T29" fmla="*/ 335 h 1718"/>
              <a:gd name="T30" fmla="*/ 1282 w 3288"/>
              <a:gd name="T31" fmla="*/ 390 h 1718"/>
              <a:gd name="T32" fmla="*/ 1330 w 3288"/>
              <a:gd name="T33" fmla="*/ 366 h 1718"/>
              <a:gd name="T34" fmla="*/ 1416 w 3288"/>
              <a:gd name="T35" fmla="*/ 398 h 1718"/>
              <a:gd name="T36" fmla="*/ 1503 w 3288"/>
              <a:gd name="T37" fmla="*/ 374 h 1718"/>
              <a:gd name="T38" fmla="*/ 1551 w 3288"/>
              <a:gd name="T39" fmla="*/ 398 h 1718"/>
              <a:gd name="T40" fmla="*/ 1637 w 3288"/>
              <a:gd name="T41" fmla="*/ 366 h 1718"/>
              <a:gd name="T42" fmla="*/ 1700 w 3288"/>
              <a:gd name="T43" fmla="*/ 382 h 1718"/>
              <a:gd name="T44" fmla="*/ 1811 w 3288"/>
              <a:gd name="T45" fmla="*/ 351 h 1718"/>
              <a:gd name="T46" fmla="*/ 1866 w 3288"/>
              <a:gd name="T47" fmla="*/ 382 h 1718"/>
              <a:gd name="T48" fmla="*/ 1937 w 3288"/>
              <a:gd name="T49" fmla="*/ 351 h 1718"/>
              <a:gd name="T50" fmla="*/ 2000 w 3288"/>
              <a:gd name="T51" fmla="*/ 366 h 1718"/>
              <a:gd name="T52" fmla="*/ 2071 w 3288"/>
              <a:gd name="T53" fmla="*/ 343 h 1718"/>
              <a:gd name="T54" fmla="*/ 2150 w 3288"/>
              <a:gd name="T55" fmla="*/ 366 h 1718"/>
              <a:gd name="T56" fmla="*/ 2237 w 3288"/>
              <a:gd name="T57" fmla="*/ 343 h 1718"/>
              <a:gd name="T58" fmla="*/ 2292 w 3288"/>
              <a:gd name="T59" fmla="*/ 359 h 1718"/>
              <a:gd name="T60" fmla="*/ 2371 w 3288"/>
              <a:gd name="T61" fmla="*/ 335 h 1718"/>
              <a:gd name="T62" fmla="*/ 2482 w 3288"/>
              <a:gd name="T63" fmla="*/ 351 h 1718"/>
              <a:gd name="T64" fmla="*/ 2576 w 3288"/>
              <a:gd name="T65" fmla="*/ 351 h 1718"/>
              <a:gd name="T66" fmla="*/ 2718 w 3288"/>
              <a:gd name="T67" fmla="*/ 343 h 1718"/>
              <a:gd name="T68" fmla="*/ 2789 w 3288"/>
              <a:gd name="T69" fmla="*/ 327 h 1718"/>
              <a:gd name="T70" fmla="*/ 2845 w 3288"/>
              <a:gd name="T71" fmla="*/ 193 h 1718"/>
              <a:gd name="T72" fmla="*/ 2884 w 3288"/>
              <a:gd name="T73" fmla="*/ 1487 h 1718"/>
              <a:gd name="T74" fmla="*/ 422 w 3288"/>
              <a:gd name="T75" fmla="*/ 1534 h 1718"/>
              <a:gd name="T76" fmla="*/ 351 w 3288"/>
              <a:gd name="T77" fmla="*/ 382 h 1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88" h="1718">
                <a:moveTo>
                  <a:pt x="399" y="359"/>
                </a:moveTo>
                <a:cubicBezTo>
                  <a:pt x="422" y="331"/>
                  <a:pt x="446" y="304"/>
                  <a:pt x="462" y="303"/>
                </a:cubicBezTo>
                <a:cubicBezTo>
                  <a:pt x="478" y="302"/>
                  <a:pt x="475" y="341"/>
                  <a:pt x="493" y="351"/>
                </a:cubicBezTo>
                <a:cubicBezTo>
                  <a:pt x="511" y="361"/>
                  <a:pt x="554" y="371"/>
                  <a:pt x="572" y="366"/>
                </a:cubicBezTo>
                <a:cubicBezTo>
                  <a:pt x="590" y="361"/>
                  <a:pt x="588" y="319"/>
                  <a:pt x="604" y="319"/>
                </a:cubicBezTo>
                <a:cubicBezTo>
                  <a:pt x="620" y="319"/>
                  <a:pt x="646" y="358"/>
                  <a:pt x="667" y="366"/>
                </a:cubicBezTo>
                <a:cubicBezTo>
                  <a:pt x="688" y="374"/>
                  <a:pt x="708" y="362"/>
                  <a:pt x="730" y="366"/>
                </a:cubicBezTo>
                <a:cubicBezTo>
                  <a:pt x="752" y="370"/>
                  <a:pt x="783" y="387"/>
                  <a:pt x="801" y="390"/>
                </a:cubicBezTo>
                <a:cubicBezTo>
                  <a:pt x="819" y="393"/>
                  <a:pt x="827" y="386"/>
                  <a:pt x="840" y="382"/>
                </a:cubicBezTo>
                <a:cubicBezTo>
                  <a:pt x="853" y="378"/>
                  <a:pt x="858" y="369"/>
                  <a:pt x="880" y="366"/>
                </a:cubicBezTo>
                <a:cubicBezTo>
                  <a:pt x="902" y="363"/>
                  <a:pt x="951" y="363"/>
                  <a:pt x="975" y="366"/>
                </a:cubicBezTo>
                <a:cubicBezTo>
                  <a:pt x="999" y="369"/>
                  <a:pt x="1005" y="383"/>
                  <a:pt x="1022" y="382"/>
                </a:cubicBezTo>
                <a:cubicBezTo>
                  <a:pt x="1039" y="381"/>
                  <a:pt x="1059" y="367"/>
                  <a:pt x="1077" y="359"/>
                </a:cubicBezTo>
                <a:cubicBezTo>
                  <a:pt x="1095" y="351"/>
                  <a:pt x="1104" y="339"/>
                  <a:pt x="1132" y="335"/>
                </a:cubicBezTo>
                <a:cubicBezTo>
                  <a:pt x="1160" y="331"/>
                  <a:pt x="1218" y="326"/>
                  <a:pt x="1243" y="335"/>
                </a:cubicBezTo>
                <a:cubicBezTo>
                  <a:pt x="1268" y="344"/>
                  <a:pt x="1268" y="385"/>
                  <a:pt x="1282" y="390"/>
                </a:cubicBezTo>
                <a:cubicBezTo>
                  <a:pt x="1296" y="395"/>
                  <a:pt x="1308" y="365"/>
                  <a:pt x="1330" y="366"/>
                </a:cubicBezTo>
                <a:cubicBezTo>
                  <a:pt x="1352" y="367"/>
                  <a:pt x="1387" y="397"/>
                  <a:pt x="1416" y="398"/>
                </a:cubicBezTo>
                <a:cubicBezTo>
                  <a:pt x="1445" y="399"/>
                  <a:pt x="1481" y="374"/>
                  <a:pt x="1503" y="374"/>
                </a:cubicBezTo>
                <a:cubicBezTo>
                  <a:pt x="1525" y="374"/>
                  <a:pt x="1529" y="399"/>
                  <a:pt x="1551" y="398"/>
                </a:cubicBezTo>
                <a:cubicBezTo>
                  <a:pt x="1573" y="397"/>
                  <a:pt x="1612" y="369"/>
                  <a:pt x="1637" y="366"/>
                </a:cubicBezTo>
                <a:cubicBezTo>
                  <a:pt x="1662" y="363"/>
                  <a:pt x="1671" y="384"/>
                  <a:pt x="1700" y="382"/>
                </a:cubicBezTo>
                <a:cubicBezTo>
                  <a:pt x="1729" y="380"/>
                  <a:pt x="1783" y="351"/>
                  <a:pt x="1811" y="351"/>
                </a:cubicBezTo>
                <a:cubicBezTo>
                  <a:pt x="1839" y="351"/>
                  <a:pt x="1845" y="382"/>
                  <a:pt x="1866" y="382"/>
                </a:cubicBezTo>
                <a:cubicBezTo>
                  <a:pt x="1887" y="382"/>
                  <a:pt x="1915" y="354"/>
                  <a:pt x="1937" y="351"/>
                </a:cubicBezTo>
                <a:cubicBezTo>
                  <a:pt x="1959" y="348"/>
                  <a:pt x="1978" y="367"/>
                  <a:pt x="2000" y="366"/>
                </a:cubicBezTo>
                <a:cubicBezTo>
                  <a:pt x="2022" y="365"/>
                  <a:pt x="2046" y="343"/>
                  <a:pt x="2071" y="343"/>
                </a:cubicBezTo>
                <a:cubicBezTo>
                  <a:pt x="2096" y="343"/>
                  <a:pt x="2122" y="366"/>
                  <a:pt x="2150" y="366"/>
                </a:cubicBezTo>
                <a:cubicBezTo>
                  <a:pt x="2178" y="366"/>
                  <a:pt x="2213" y="344"/>
                  <a:pt x="2237" y="343"/>
                </a:cubicBezTo>
                <a:cubicBezTo>
                  <a:pt x="2261" y="342"/>
                  <a:pt x="2270" y="360"/>
                  <a:pt x="2292" y="359"/>
                </a:cubicBezTo>
                <a:cubicBezTo>
                  <a:pt x="2314" y="358"/>
                  <a:pt x="2339" y="336"/>
                  <a:pt x="2371" y="335"/>
                </a:cubicBezTo>
                <a:cubicBezTo>
                  <a:pt x="2403" y="334"/>
                  <a:pt x="2448" y="348"/>
                  <a:pt x="2482" y="351"/>
                </a:cubicBezTo>
                <a:cubicBezTo>
                  <a:pt x="2516" y="354"/>
                  <a:pt x="2537" y="352"/>
                  <a:pt x="2576" y="351"/>
                </a:cubicBezTo>
                <a:cubicBezTo>
                  <a:pt x="2615" y="350"/>
                  <a:pt x="2683" y="347"/>
                  <a:pt x="2718" y="343"/>
                </a:cubicBezTo>
                <a:cubicBezTo>
                  <a:pt x="2753" y="339"/>
                  <a:pt x="2768" y="352"/>
                  <a:pt x="2789" y="327"/>
                </a:cubicBezTo>
                <a:cubicBezTo>
                  <a:pt x="2810" y="302"/>
                  <a:pt x="2829" y="0"/>
                  <a:pt x="2845" y="193"/>
                </a:cubicBezTo>
                <a:cubicBezTo>
                  <a:pt x="2861" y="386"/>
                  <a:pt x="3288" y="1264"/>
                  <a:pt x="2884" y="1487"/>
                </a:cubicBezTo>
                <a:cubicBezTo>
                  <a:pt x="2480" y="1710"/>
                  <a:pt x="844" y="1718"/>
                  <a:pt x="422" y="1534"/>
                </a:cubicBezTo>
                <a:cubicBezTo>
                  <a:pt x="0" y="1350"/>
                  <a:pt x="175" y="866"/>
                  <a:pt x="351" y="382"/>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76" name="Rectangle 4"/>
          <p:cNvSpPr>
            <a:spLocks noGrp="1" noChangeArrowheads="1"/>
          </p:cNvSpPr>
          <p:nvPr>
            <p:ph type="title"/>
          </p:nvPr>
        </p:nvSpPr>
        <p:spPr>
          <a:xfrm>
            <a:off x="457200" y="33338"/>
            <a:ext cx="8229600" cy="1143000"/>
          </a:xfrm>
        </p:spPr>
        <p:txBody>
          <a:bodyPr/>
          <a:lstStyle/>
          <a:p>
            <a:r>
              <a:rPr lang="en-US" altLang="en-US"/>
              <a:t>plunge cooling</a:t>
            </a:r>
          </a:p>
        </p:txBody>
      </p:sp>
      <p:sp>
        <p:nvSpPr>
          <p:cNvPr id="105477" name="Freeform 5"/>
          <p:cNvSpPr>
            <a:spLocks/>
          </p:cNvSpPr>
          <p:nvPr/>
        </p:nvSpPr>
        <p:spPr bwMode="auto">
          <a:xfrm>
            <a:off x="1771650" y="2427288"/>
            <a:ext cx="5600700" cy="3371850"/>
          </a:xfrm>
          <a:custGeom>
            <a:avLst/>
            <a:gdLst>
              <a:gd name="T0" fmla="*/ 1 w 3528"/>
              <a:gd name="T1" fmla="*/ 2124 h 2124"/>
              <a:gd name="T2" fmla="*/ 0 w 3528"/>
              <a:gd name="T3" fmla="*/ 1 h 2124"/>
              <a:gd name="T4" fmla="*/ 703 w 3528"/>
              <a:gd name="T5" fmla="*/ 0 h 2124"/>
              <a:gd name="T6" fmla="*/ 704 w 3528"/>
              <a:gd name="T7" fmla="*/ 1422 h 2124"/>
              <a:gd name="T8" fmla="*/ 2824 w 3528"/>
              <a:gd name="T9" fmla="*/ 1422 h 2124"/>
              <a:gd name="T10" fmla="*/ 2826 w 3528"/>
              <a:gd name="T11" fmla="*/ 1 h 2124"/>
              <a:gd name="T12" fmla="*/ 3528 w 3528"/>
              <a:gd name="T13" fmla="*/ 2 h 2124"/>
              <a:gd name="T14" fmla="*/ 3528 w 3528"/>
              <a:gd name="T15" fmla="*/ 2124 h 2124"/>
              <a:gd name="T16" fmla="*/ 1 w 3528"/>
              <a:gd name="T17" fmla="*/ 2124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A589A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78" name="Text Box 6"/>
          <p:cNvSpPr txBox="1">
            <a:spLocks noChangeArrowheads="1"/>
          </p:cNvSpPr>
          <p:nvPr/>
        </p:nvSpPr>
        <p:spPr bwMode="auto">
          <a:xfrm>
            <a:off x="3711575" y="50434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foam insulation</a:t>
            </a:r>
          </a:p>
        </p:txBody>
      </p:sp>
      <p:sp>
        <p:nvSpPr>
          <p:cNvPr id="105479" name="AutoShape 7"/>
          <p:cNvSpPr>
            <a:spLocks noChangeArrowheads="1"/>
          </p:cNvSpPr>
          <p:nvPr/>
        </p:nvSpPr>
        <p:spPr bwMode="auto">
          <a:xfrm>
            <a:off x="7372350" y="25622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80" name="AutoShape 8"/>
          <p:cNvSpPr>
            <a:spLocks noChangeArrowheads="1"/>
          </p:cNvSpPr>
          <p:nvPr/>
        </p:nvSpPr>
        <p:spPr bwMode="auto">
          <a:xfrm>
            <a:off x="7418388" y="33909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81" name="AutoShape 9"/>
          <p:cNvSpPr>
            <a:spLocks noChangeArrowheads="1"/>
          </p:cNvSpPr>
          <p:nvPr/>
        </p:nvSpPr>
        <p:spPr bwMode="auto">
          <a:xfrm>
            <a:off x="767556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82" name="AutoShape 10"/>
          <p:cNvSpPr>
            <a:spLocks noChangeArrowheads="1"/>
          </p:cNvSpPr>
          <p:nvPr/>
        </p:nvSpPr>
        <p:spPr bwMode="auto">
          <a:xfrm>
            <a:off x="746601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83" name="AutoShape 11"/>
          <p:cNvSpPr>
            <a:spLocks noChangeArrowheads="1"/>
          </p:cNvSpPr>
          <p:nvPr/>
        </p:nvSpPr>
        <p:spPr bwMode="auto">
          <a:xfrm>
            <a:off x="7673975" y="33464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84" name="AutoShape 12"/>
          <p:cNvSpPr>
            <a:spLocks noChangeArrowheads="1"/>
          </p:cNvSpPr>
          <p:nvPr/>
        </p:nvSpPr>
        <p:spPr bwMode="auto">
          <a:xfrm>
            <a:off x="7558088" y="31686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85" name="AutoShape 13"/>
          <p:cNvSpPr>
            <a:spLocks noChangeArrowheads="1"/>
          </p:cNvSpPr>
          <p:nvPr/>
        </p:nvSpPr>
        <p:spPr bwMode="auto">
          <a:xfrm>
            <a:off x="7675563" y="40020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86" name="AutoShape 14"/>
          <p:cNvSpPr>
            <a:spLocks noChangeArrowheads="1"/>
          </p:cNvSpPr>
          <p:nvPr/>
        </p:nvSpPr>
        <p:spPr bwMode="auto">
          <a:xfrm>
            <a:off x="7372350" y="353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87" name="AutoShape 15"/>
          <p:cNvSpPr>
            <a:spLocks noChangeArrowheads="1"/>
          </p:cNvSpPr>
          <p:nvPr/>
        </p:nvSpPr>
        <p:spPr bwMode="auto">
          <a:xfrm>
            <a:off x="7418388" y="2905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88" name="AutoShape 16"/>
          <p:cNvSpPr>
            <a:spLocks noChangeArrowheads="1"/>
          </p:cNvSpPr>
          <p:nvPr/>
        </p:nvSpPr>
        <p:spPr bwMode="auto">
          <a:xfrm>
            <a:off x="7558088" y="2651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89" name="AutoShape 17"/>
          <p:cNvSpPr>
            <a:spLocks noChangeArrowheads="1"/>
          </p:cNvSpPr>
          <p:nvPr/>
        </p:nvSpPr>
        <p:spPr bwMode="auto">
          <a:xfrm>
            <a:off x="2889250" y="20780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90" name="AutoShape 18"/>
          <p:cNvSpPr>
            <a:spLocks noChangeArrowheads="1"/>
          </p:cNvSpPr>
          <p:nvPr/>
        </p:nvSpPr>
        <p:spPr bwMode="auto">
          <a:xfrm>
            <a:off x="3041650"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91" name="AutoShape 19"/>
          <p:cNvSpPr>
            <a:spLocks noChangeArrowheads="1"/>
          </p:cNvSpPr>
          <p:nvPr/>
        </p:nvSpPr>
        <p:spPr bwMode="auto">
          <a:xfrm>
            <a:off x="3194050" y="2382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92" name="AutoShape 20"/>
          <p:cNvSpPr>
            <a:spLocks noChangeArrowheads="1"/>
          </p:cNvSpPr>
          <p:nvPr/>
        </p:nvSpPr>
        <p:spPr bwMode="auto">
          <a:xfrm>
            <a:off x="3333750" y="2319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93" name="AutoShape 21"/>
          <p:cNvSpPr>
            <a:spLocks noChangeArrowheads="1"/>
          </p:cNvSpPr>
          <p:nvPr/>
        </p:nvSpPr>
        <p:spPr bwMode="auto">
          <a:xfrm>
            <a:off x="2795588"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94" name="AutoShape 22"/>
          <p:cNvSpPr>
            <a:spLocks noChangeArrowheads="1"/>
          </p:cNvSpPr>
          <p:nvPr/>
        </p:nvSpPr>
        <p:spPr bwMode="auto">
          <a:xfrm>
            <a:off x="3427413"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95" name="AutoShape 23"/>
          <p:cNvSpPr>
            <a:spLocks noChangeArrowheads="1"/>
          </p:cNvSpPr>
          <p:nvPr/>
        </p:nvSpPr>
        <p:spPr bwMode="auto">
          <a:xfrm>
            <a:off x="3684588"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96" name="AutoShape 24"/>
          <p:cNvSpPr>
            <a:spLocks noChangeArrowheads="1"/>
          </p:cNvSpPr>
          <p:nvPr/>
        </p:nvSpPr>
        <p:spPr bwMode="auto">
          <a:xfrm>
            <a:off x="3825875" y="2154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97" name="AutoShape 25"/>
          <p:cNvSpPr>
            <a:spLocks noChangeArrowheads="1"/>
          </p:cNvSpPr>
          <p:nvPr/>
        </p:nvSpPr>
        <p:spPr bwMode="auto">
          <a:xfrm>
            <a:off x="3240088"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98" name="AutoShape 26"/>
          <p:cNvSpPr>
            <a:spLocks noChangeArrowheads="1"/>
          </p:cNvSpPr>
          <p:nvPr/>
        </p:nvSpPr>
        <p:spPr bwMode="auto">
          <a:xfrm>
            <a:off x="3087688" y="1989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99" name="AutoShape 27"/>
          <p:cNvSpPr>
            <a:spLocks noChangeArrowheads="1"/>
          </p:cNvSpPr>
          <p:nvPr/>
        </p:nvSpPr>
        <p:spPr bwMode="auto">
          <a:xfrm>
            <a:off x="3638550" y="2058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00" name="AutoShape 28"/>
          <p:cNvSpPr>
            <a:spLocks noChangeArrowheads="1"/>
          </p:cNvSpPr>
          <p:nvPr/>
        </p:nvSpPr>
        <p:spPr bwMode="auto">
          <a:xfrm>
            <a:off x="3943350" y="23637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01" name="AutoShape 29"/>
          <p:cNvSpPr>
            <a:spLocks noChangeArrowheads="1"/>
          </p:cNvSpPr>
          <p:nvPr/>
        </p:nvSpPr>
        <p:spPr bwMode="auto">
          <a:xfrm>
            <a:off x="4083050" y="23002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02" name="AutoShape 30"/>
          <p:cNvSpPr>
            <a:spLocks noChangeArrowheads="1"/>
          </p:cNvSpPr>
          <p:nvPr/>
        </p:nvSpPr>
        <p:spPr bwMode="auto">
          <a:xfrm>
            <a:off x="3333750" y="20335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03" name="AutoShape 31"/>
          <p:cNvSpPr>
            <a:spLocks noChangeArrowheads="1"/>
          </p:cNvSpPr>
          <p:nvPr/>
        </p:nvSpPr>
        <p:spPr bwMode="auto">
          <a:xfrm>
            <a:off x="4176713" y="21478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04" name="AutoShape 32"/>
          <p:cNvSpPr>
            <a:spLocks noChangeArrowheads="1"/>
          </p:cNvSpPr>
          <p:nvPr/>
        </p:nvSpPr>
        <p:spPr bwMode="auto">
          <a:xfrm>
            <a:off x="4270375" y="2403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05" name="AutoShape 33"/>
          <p:cNvSpPr>
            <a:spLocks noChangeArrowheads="1"/>
          </p:cNvSpPr>
          <p:nvPr/>
        </p:nvSpPr>
        <p:spPr bwMode="auto">
          <a:xfrm>
            <a:off x="3943350" y="21082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06" name="AutoShape 34"/>
          <p:cNvSpPr>
            <a:spLocks noChangeArrowheads="1"/>
          </p:cNvSpPr>
          <p:nvPr/>
        </p:nvSpPr>
        <p:spPr bwMode="auto">
          <a:xfrm>
            <a:off x="4364038" y="1976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07" name="AutoShape 35"/>
          <p:cNvSpPr>
            <a:spLocks noChangeArrowheads="1"/>
          </p:cNvSpPr>
          <p:nvPr/>
        </p:nvSpPr>
        <p:spPr bwMode="auto">
          <a:xfrm>
            <a:off x="4516438" y="2128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08" name="AutoShape 36"/>
          <p:cNvSpPr>
            <a:spLocks noChangeArrowheads="1"/>
          </p:cNvSpPr>
          <p:nvPr/>
        </p:nvSpPr>
        <p:spPr bwMode="auto">
          <a:xfrm>
            <a:off x="4668838" y="22812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09" name="AutoShape 37"/>
          <p:cNvSpPr>
            <a:spLocks noChangeArrowheads="1"/>
          </p:cNvSpPr>
          <p:nvPr/>
        </p:nvSpPr>
        <p:spPr bwMode="auto">
          <a:xfrm>
            <a:off x="4808538"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10" name="AutoShape 38"/>
          <p:cNvSpPr>
            <a:spLocks noChangeArrowheads="1"/>
          </p:cNvSpPr>
          <p:nvPr/>
        </p:nvSpPr>
        <p:spPr bwMode="auto">
          <a:xfrm>
            <a:off x="5065713" y="2141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11" name="AutoShape 39"/>
          <p:cNvSpPr>
            <a:spLocks noChangeArrowheads="1"/>
          </p:cNvSpPr>
          <p:nvPr/>
        </p:nvSpPr>
        <p:spPr bwMode="auto">
          <a:xfrm>
            <a:off x="4995863"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12" name="AutoShape 40"/>
          <p:cNvSpPr>
            <a:spLocks noChangeArrowheads="1"/>
          </p:cNvSpPr>
          <p:nvPr/>
        </p:nvSpPr>
        <p:spPr bwMode="auto">
          <a:xfrm>
            <a:off x="4714875" y="2065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13" name="AutoShape 41"/>
          <p:cNvSpPr>
            <a:spLocks noChangeArrowheads="1"/>
          </p:cNvSpPr>
          <p:nvPr/>
        </p:nvSpPr>
        <p:spPr bwMode="auto">
          <a:xfrm>
            <a:off x="4562475" y="1887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14" name="AutoShape 42"/>
          <p:cNvSpPr>
            <a:spLocks noChangeArrowheads="1"/>
          </p:cNvSpPr>
          <p:nvPr/>
        </p:nvSpPr>
        <p:spPr bwMode="auto">
          <a:xfrm>
            <a:off x="5006975" y="1976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15" name="AutoShape 43"/>
          <p:cNvSpPr>
            <a:spLocks noChangeArrowheads="1"/>
          </p:cNvSpPr>
          <p:nvPr/>
        </p:nvSpPr>
        <p:spPr bwMode="auto">
          <a:xfrm>
            <a:off x="5159375"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16" name="AutoShape 44"/>
          <p:cNvSpPr>
            <a:spLocks noChangeArrowheads="1"/>
          </p:cNvSpPr>
          <p:nvPr/>
        </p:nvSpPr>
        <p:spPr bwMode="auto">
          <a:xfrm>
            <a:off x="5311775" y="2281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17" name="AutoShape 45"/>
          <p:cNvSpPr>
            <a:spLocks noChangeArrowheads="1"/>
          </p:cNvSpPr>
          <p:nvPr/>
        </p:nvSpPr>
        <p:spPr bwMode="auto">
          <a:xfrm>
            <a:off x="5451475" y="2217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18" name="AutoShape 46"/>
          <p:cNvSpPr>
            <a:spLocks noChangeArrowheads="1"/>
          </p:cNvSpPr>
          <p:nvPr/>
        </p:nvSpPr>
        <p:spPr bwMode="auto">
          <a:xfrm>
            <a:off x="5218113" y="2039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19" name="AutoShape 47"/>
          <p:cNvSpPr>
            <a:spLocks noChangeArrowheads="1"/>
          </p:cNvSpPr>
          <p:nvPr/>
        </p:nvSpPr>
        <p:spPr bwMode="auto">
          <a:xfrm>
            <a:off x="5545138"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20" name="AutoShape 48"/>
          <p:cNvSpPr>
            <a:spLocks noChangeArrowheads="1"/>
          </p:cNvSpPr>
          <p:nvPr/>
        </p:nvSpPr>
        <p:spPr bwMode="auto">
          <a:xfrm>
            <a:off x="563880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21" name="AutoShape 49"/>
          <p:cNvSpPr>
            <a:spLocks noChangeArrowheads="1"/>
          </p:cNvSpPr>
          <p:nvPr/>
        </p:nvSpPr>
        <p:spPr bwMode="auto">
          <a:xfrm>
            <a:off x="53578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22" name="AutoShape 50"/>
          <p:cNvSpPr>
            <a:spLocks noChangeArrowheads="1"/>
          </p:cNvSpPr>
          <p:nvPr/>
        </p:nvSpPr>
        <p:spPr bwMode="auto">
          <a:xfrm>
            <a:off x="5205413" y="1887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23" name="AutoShape 51"/>
          <p:cNvSpPr>
            <a:spLocks noChangeArrowheads="1"/>
          </p:cNvSpPr>
          <p:nvPr/>
        </p:nvSpPr>
        <p:spPr bwMode="auto">
          <a:xfrm>
            <a:off x="4422775" y="2276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24" name="AutoShape 52"/>
          <p:cNvSpPr>
            <a:spLocks noChangeArrowheads="1"/>
          </p:cNvSpPr>
          <p:nvPr/>
        </p:nvSpPr>
        <p:spPr bwMode="auto">
          <a:xfrm>
            <a:off x="58150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25" name="AutoShape 53"/>
          <p:cNvSpPr>
            <a:spLocks noChangeArrowheads="1"/>
          </p:cNvSpPr>
          <p:nvPr/>
        </p:nvSpPr>
        <p:spPr bwMode="auto">
          <a:xfrm>
            <a:off x="5967413"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26" name="AutoShape 54"/>
          <p:cNvSpPr>
            <a:spLocks noChangeArrowheads="1"/>
          </p:cNvSpPr>
          <p:nvPr/>
        </p:nvSpPr>
        <p:spPr bwMode="auto">
          <a:xfrm>
            <a:off x="6200775"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27" name="AutoShape 55"/>
          <p:cNvSpPr>
            <a:spLocks noChangeArrowheads="1"/>
          </p:cNvSpPr>
          <p:nvPr/>
        </p:nvSpPr>
        <p:spPr bwMode="auto">
          <a:xfrm>
            <a:off x="6294438" y="22574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28" name="AutoShape 56"/>
          <p:cNvSpPr>
            <a:spLocks noChangeArrowheads="1"/>
          </p:cNvSpPr>
          <p:nvPr/>
        </p:nvSpPr>
        <p:spPr bwMode="auto">
          <a:xfrm>
            <a:off x="6318250" y="2090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29" name="AutoShape 57"/>
          <p:cNvSpPr>
            <a:spLocks noChangeArrowheads="1"/>
          </p:cNvSpPr>
          <p:nvPr/>
        </p:nvSpPr>
        <p:spPr bwMode="auto">
          <a:xfrm>
            <a:off x="6013450"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30" name="AutoShape 58"/>
          <p:cNvSpPr>
            <a:spLocks noChangeArrowheads="1"/>
          </p:cNvSpPr>
          <p:nvPr/>
        </p:nvSpPr>
        <p:spPr bwMode="auto">
          <a:xfrm>
            <a:off x="4083050" y="1989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31" name="AutoShape 59"/>
          <p:cNvSpPr>
            <a:spLocks noChangeArrowheads="1"/>
          </p:cNvSpPr>
          <p:nvPr/>
        </p:nvSpPr>
        <p:spPr bwMode="auto">
          <a:xfrm>
            <a:off x="1935163"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32" name="AutoShape 60"/>
          <p:cNvSpPr>
            <a:spLocks noChangeArrowheads="1"/>
          </p:cNvSpPr>
          <p:nvPr/>
        </p:nvSpPr>
        <p:spPr bwMode="auto">
          <a:xfrm>
            <a:off x="2087563" y="2090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33" name="AutoShape 61"/>
          <p:cNvSpPr>
            <a:spLocks noChangeArrowheads="1"/>
          </p:cNvSpPr>
          <p:nvPr/>
        </p:nvSpPr>
        <p:spPr bwMode="auto">
          <a:xfrm>
            <a:off x="2239963" y="2243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34" name="AutoShape 62"/>
          <p:cNvSpPr>
            <a:spLocks noChangeArrowheads="1"/>
          </p:cNvSpPr>
          <p:nvPr/>
        </p:nvSpPr>
        <p:spPr bwMode="auto">
          <a:xfrm>
            <a:off x="2379663" y="21796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35" name="AutoShape 63"/>
          <p:cNvSpPr>
            <a:spLocks noChangeArrowheads="1"/>
          </p:cNvSpPr>
          <p:nvPr/>
        </p:nvSpPr>
        <p:spPr bwMode="auto">
          <a:xfrm>
            <a:off x="2098675" y="2316163"/>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36" name="AutoShape 64"/>
          <p:cNvSpPr>
            <a:spLocks noChangeArrowheads="1"/>
          </p:cNvSpPr>
          <p:nvPr/>
        </p:nvSpPr>
        <p:spPr bwMode="auto">
          <a:xfrm>
            <a:off x="24733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37" name="AutoShape 65"/>
          <p:cNvSpPr>
            <a:spLocks noChangeArrowheads="1"/>
          </p:cNvSpPr>
          <p:nvPr/>
        </p:nvSpPr>
        <p:spPr bwMode="auto">
          <a:xfrm>
            <a:off x="2566988" y="22828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38" name="AutoShape 66"/>
          <p:cNvSpPr>
            <a:spLocks noChangeArrowheads="1"/>
          </p:cNvSpPr>
          <p:nvPr/>
        </p:nvSpPr>
        <p:spPr bwMode="auto">
          <a:xfrm>
            <a:off x="2590800" y="2116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39" name="AutoShape 67"/>
          <p:cNvSpPr>
            <a:spLocks noChangeArrowheads="1"/>
          </p:cNvSpPr>
          <p:nvPr/>
        </p:nvSpPr>
        <p:spPr bwMode="auto">
          <a:xfrm>
            <a:off x="2286000"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40" name="AutoShape 68"/>
          <p:cNvSpPr>
            <a:spLocks noChangeArrowheads="1"/>
          </p:cNvSpPr>
          <p:nvPr/>
        </p:nvSpPr>
        <p:spPr bwMode="auto">
          <a:xfrm>
            <a:off x="7067550" y="226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41" name="AutoShape 69"/>
          <p:cNvSpPr>
            <a:spLocks noChangeArrowheads="1"/>
          </p:cNvSpPr>
          <p:nvPr/>
        </p:nvSpPr>
        <p:spPr bwMode="auto">
          <a:xfrm>
            <a:off x="7219950" y="21685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42" name="AutoShape 70"/>
          <p:cNvSpPr>
            <a:spLocks noChangeArrowheads="1"/>
          </p:cNvSpPr>
          <p:nvPr/>
        </p:nvSpPr>
        <p:spPr bwMode="auto">
          <a:xfrm>
            <a:off x="737235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43" name="AutoShape 71"/>
          <p:cNvSpPr>
            <a:spLocks noChangeArrowheads="1"/>
          </p:cNvSpPr>
          <p:nvPr/>
        </p:nvSpPr>
        <p:spPr bwMode="auto">
          <a:xfrm>
            <a:off x="7512050" y="22574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44" name="AutoShape 72"/>
          <p:cNvSpPr>
            <a:spLocks noChangeArrowheads="1"/>
          </p:cNvSpPr>
          <p:nvPr/>
        </p:nvSpPr>
        <p:spPr bwMode="auto">
          <a:xfrm>
            <a:off x="7605713"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45" name="AutoShape 73"/>
          <p:cNvSpPr>
            <a:spLocks noChangeArrowheads="1"/>
          </p:cNvSpPr>
          <p:nvPr/>
        </p:nvSpPr>
        <p:spPr bwMode="auto">
          <a:xfrm>
            <a:off x="7558088" y="24733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46" name="AutoShape 74"/>
          <p:cNvSpPr>
            <a:spLocks noChangeArrowheads="1"/>
          </p:cNvSpPr>
          <p:nvPr/>
        </p:nvSpPr>
        <p:spPr bwMode="auto">
          <a:xfrm>
            <a:off x="1579563" y="24526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47" name="AutoShape 75"/>
          <p:cNvSpPr>
            <a:spLocks noChangeArrowheads="1"/>
          </p:cNvSpPr>
          <p:nvPr/>
        </p:nvSpPr>
        <p:spPr bwMode="auto">
          <a:xfrm>
            <a:off x="7418388"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48" name="AutoShape 76"/>
          <p:cNvSpPr>
            <a:spLocks noChangeArrowheads="1"/>
          </p:cNvSpPr>
          <p:nvPr/>
        </p:nvSpPr>
        <p:spPr bwMode="auto">
          <a:xfrm>
            <a:off x="6470650" y="23050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49" name="AutoShape 77"/>
          <p:cNvSpPr>
            <a:spLocks noChangeArrowheads="1"/>
          </p:cNvSpPr>
          <p:nvPr/>
        </p:nvSpPr>
        <p:spPr bwMode="auto">
          <a:xfrm>
            <a:off x="6318250" y="19113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50" name="AutoShape 78"/>
          <p:cNvSpPr>
            <a:spLocks noChangeArrowheads="1"/>
          </p:cNvSpPr>
          <p:nvPr/>
        </p:nvSpPr>
        <p:spPr bwMode="auto">
          <a:xfrm>
            <a:off x="6470650" y="20637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51" name="AutoShape 79"/>
          <p:cNvSpPr>
            <a:spLocks noChangeArrowheads="1"/>
          </p:cNvSpPr>
          <p:nvPr/>
        </p:nvSpPr>
        <p:spPr bwMode="auto">
          <a:xfrm>
            <a:off x="6623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52" name="AutoShape 80"/>
          <p:cNvSpPr>
            <a:spLocks noChangeArrowheads="1"/>
          </p:cNvSpPr>
          <p:nvPr/>
        </p:nvSpPr>
        <p:spPr bwMode="auto">
          <a:xfrm>
            <a:off x="6762750" y="21526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53" name="AutoShape 81"/>
          <p:cNvSpPr>
            <a:spLocks noChangeArrowheads="1"/>
          </p:cNvSpPr>
          <p:nvPr/>
        </p:nvSpPr>
        <p:spPr bwMode="auto">
          <a:xfrm>
            <a:off x="6856413"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54" name="AutoShape 82"/>
          <p:cNvSpPr>
            <a:spLocks noChangeArrowheads="1"/>
          </p:cNvSpPr>
          <p:nvPr/>
        </p:nvSpPr>
        <p:spPr bwMode="auto">
          <a:xfrm>
            <a:off x="6950075"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55" name="AutoShape 83"/>
          <p:cNvSpPr>
            <a:spLocks noChangeArrowheads="1"/>
          </p:cNvSpPr>
          <p:nvPr/>
        </p:nvSpPr>
        <p:spPr bwMode="auto">
          <a:xfrm>
            <a:off x="6669088"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56" name="AutoShape 84"/>
          <p:cNvSpPr>
            <a:spLocks noChangeArrowheads="1"/>
          </p:cNvSpPr>
          <p:nvPr/>
        </p:nvSpPr>
        <p:spPr bwMode="auto">
          <a:xfrm>
            <a:off x="1381125" y="3627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57" name="AutoShape 85"/>
          <p:cNvSpPr>
            <a:spLocks noChangeArrowheads="1"/>
          </p:cNvSpPr>
          <p:nvPr/>
        </p:nvSpPr>
        <p:spPr bwMode="auto">
          <a:xfrm>
            <a:off x="1579563" y="32575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58" name="AutoShape 86"/>
          <p:cNvSpPr>
            <a:spLocks noChangeArrowheads="1"/>
          </p:cNvSpPr>
          <p:nvPr/>
        </p:nvSpPr>
        <p:spPr bwMode="auto">
          <a:xfrm>
            <a:off x="1381125" y="4090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59" name="AutoShape 87"/>
          <p:cNvSpPr>
            <a:spLocks noChangeArrowheads="1"/>
          </p:cNvSpPr>
          <p:nvPr/>
        </p:nvSpPr>
        <p:spPr bwMode="auto">
          <a:xfrm>
            <a:off x="1520825" y="26955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60" name="AutoShape 88"/>
          <p:cNvSpPr>
            <a:spLocks noChangeArrowheads="1"/>
          </p:cNvSpPr>
          <p:nvPr/>
        </p:nvSpPr>
        <p:spPr bwMode="auto">
          <a:xfrm>
            <a:off x="1381125" y="33020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61" name="AutoShape 89"/>
          <p:cNvSpPr>
            <a:spLocks noChangeArrowheads="1"/>
          </p:cNvSpPr>
          <p:nvPr/>
        </p:nvSpPr>
        <p:spPr bwMode="auto">
          <a:xfrm>
            <a:off x="1244600" y="39131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62" name="AutoShape 90"/>
          <p:cNvSpPr>
            <a:spLocks noChangeArrowheads="1"/>
          </p:cNvSpPr>
          <p:nvPr/>
        </p:nvSpPr>
        <p:spPr bwMode="auto">
          <a:xfrm>
            <a:off x="1720850"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63" name="AutoShape 91"/>
          <p:cNvSpPr>
            <a:spLocks noChangeArrowheads="1"/>
          </p:cNvSpPr>
          <p:nvPr/>
        </p:nvSpPr>
        <p:spPr bwMode="auto">
          <a:xfrm>
            <a:off x="1744663" y="20891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64" name="AutoShape 92"/>
          <p:cNvSpPr>
            <a:spLocks noChangeArrowheads="1"/>
          </p:cNvSpPr>
          <p:nvPr/>
        </p:nvSpPr>
        <p:spPr bwMode="auto">
          <a:xfrm>
            <a:off x="1427163" y="31242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65" name="AutoShape 93"/>
          <p:cNvSpPr>
            <a:spLocks noChangeArrowheads="1"/>
          </p:cNvSpPr>
          <p:nvPr/>
        </p:nvSpPr>
        <p:spPr bwMode="auto">
          <a:xfrm>
            <a:off x="1533525" y="29051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66" name="Text Box 94"/>
          <p:cNvSpPr txBox="1">
            <a:spLocks noChangeArrowheads="1"/>
          </p:cNvSpPr>
          <p:nvPr/>
        </p:nvSpPr>
        <p:spPr bwMode="auto">
          <a:xfrm>
            <a:off x="3705225" y="1235075"/>
            <a:ext cx="173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warm, moist air</a:t>
            </a:r>
          </a:p>
        </p:txBody>
      </p:sp>
      <p:sp>
        <p:nvSpPr>
          <p:cNvPr id="105567" name="Text Box 95"/>
          <p:cNvSpPr txBox="1">
            <a:spLocks noChangeArrowheads="1"/>
          </p:cNvSpPr>
          <p:nvPr/>
        </p:nvSpPr>
        <p:spPr bwMode="auto">
          <a:xfrm>
            <a:off x="4113213" y="2636838"/>
            <a:ext cx="915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cold N</a:t>
            </a:r>
            <a:r>
              <a:rPr lang="en-US" altLang="en-US" baseline="-25000"/>
              <a:t>2</a:t>
            </a:r>
          </a:p>
        </p:txBody>
      </p:sp>
      <p:sp>
        <p:nvSpPr>
          <p:cNvPr id="105568" name="Text Box 96"/>
          <p:cNvSpPr txBox="1">
            <a:spLocks noChangeArrowheads="1"/>
          </p:cNvSpPr>
          <p:nvPr/>
        </p:nvSpPr>
        <p:spPr bwMode="auto">
          <a:xfrm>
            <a:off x="4056063" y="3729038"/>
            <a:ext cx="1030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liquid N</a:t>
            </a:r>
            <a:r>
              <a:rPr lang="en-US" altLang="en-US" baseline="-25000"/>
              <a:t>2</a:t>
            </a:r>
          </a:p>
        </p:txBody>
      </p:sp>
      <p:sp>
        <p:nvSpPr>
          <p:cNvPr id="105569" name="Text Box 97"/>
          <p:cNvSpPr txBox="1">
            <a:spLocks noChangeArrowheads="1"/>
          </p:cNvSpPr>
          <p:nvPr/>
        </p:nvSpPr>
        <p:spPr bwMode="auto">
          <a:xfrm>
            <a:off x="6550025" y="1417638"/>
            <a:ext cx="47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993300"/>
                </a:solidFill>
              </a:rPr>
              <a:t>ice</a:t>
            </a:r>
            <a:endParaRPr lang="en-US" altLang="en-US" baseline="-25000">
              <a:solidFill>
                <a:srgbClr val="993300"/>
              </a:solidFill>
            </a:endParaRPr>
          </a:p>
        </p:txBody>
      </p:sp>
      <p:grpSp>
        <p:nvGrpSpPr>
          <p:cNvPr id="105570" name="Group 98"/>
          <p:cNvGrpSpPr>
            <a:grpSpLocks/>
          </p:cNvGrpSpPr>
          <p:nvPr/>
        </p:nvGrpSpPr>
        <p:grpSpPr bwMode="auto">
          <a:xfrm>
            <a:off x="-1071563" y="4995863"/>
            <a:ext cx="820738" cy="427037"/>
            <a:chOff x="445" y="1175"/>
            <a:chExt cx="517" cy="269"/>
          </a:xfrm>
        </p:grpSpPr>
        <p:sp>
          <p:nvSpPr>
            <p:cNvPr id="105571" name="Freeform 99"/>
            <p:cNvSpPr>
              <a:spLocks noChangeAspect="1"/>
            </p:cNvSpPr>
            <p:nvPr/>
          </p:nvSpPr>
          <p:spPr bwMode="auto">
            <a:xfrm rot="2166978" flipH="1">
              <a:off x="647" y="1293"/>
              <a:ext cx="315" cy="151"/>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508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2" name="Rectangle 100"/>
            <p:cNvSpPr>
              <a:spLocks noChangeArrowheads="1"/>
            </p:cNvSpPr>
            <p:nvPr/>
          </p:nvSpPr>
          <p:spPr bwMode="auto">
            <a:xfrm rot="2166978" flipH="1">
              <a:off x="833" y="1393"/>
              <a:ext cx="23" cy="27"/>
            </a:xfrm>
            <a:prstGeom prst="rect">
              <a:avLst/>
            </a:prstGeom>
            <a:solidFill>
              <a:srgbClr val="FF0000"/>
            </a:solidFill>
            <a:ln w="9525">
              <a:miter lim="800000"/>
              <a:headEnd/>
              <a:tailEnd/>
            </a:ln>
            <a:effectLst/>
            <a:scene3d>
              <a:camera prst="legacyObliqueTopRight">
                <a:rot lat="20399999" lon="20999999" rev="0"/>
              </a:camera>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05573" name="Freeform 101"/>
            <p:cNvSpPr>
              <a:spLocks/>
            </p:cNvSpPr>
            <p:nvPr/>
          </p:nvSpPr>
          <p:spPr bwMode="auto">
            <a:xfrm rot="2166978" flipH="1">
              <a:off x="445" y="1175"/>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4" name="Freeform 102"/>
            <p:cNvSpPr>
              <a:spLocks/>
            </p:cNvSpPr>
            <p:nvPr/>
          </p:nvSpPr>
          <p:spPr bwMode="auto">
            <a:xfrm rot="12966978">
              <a:off x="454" y="1179"/>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28883061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decel="50000" fill="hold" nodeType="clickEffect">
                                  <p:stCondLst>
                                    <p:cond delay="0"/>
                                  </p:stCondLst>
                                  <p:childTnLst>
                                    <p:animMotion origin="layout" path="M 0.16041 -0.72988 L 0.67899 -0.16513 " pathEditMode="relative" rAng="0" ptsTypes="AA">
                                      <p:cBhvr>
                                        <p:cTn id="6" dur="500" fill="hold"/>
                                        <p:tgtEl>
                                          <p:spTgt spid="105570"/>
                                        </p:tgtEl>
                                        <p:attrNameLst>
                                          <p:attrName>ppt_x</p:attrName>
                                          <p:attrName>ppt_y</p:attrName>
                                        </p:attrNameLst>
                                      </p:cBhvr>
                                      <p:rCtr x="25920" y="28238"/>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49" presetClass="path" presetSubtype="0" decel="50000" fill="hold" nodeType="clickEffect">
                                  <p:stCondLst>
                                    <p:cond delay="0"/>
                                  </p:stCondLst>
                                  <p:childTnLst>
                                    <p:animMotion origin="layout" path="M 0.16441 -0.73079 L 0.75416 -0.06898 " pathEditMode="relative" rAng="0" ptsTypes="AA">
                                      <p:cBhvr>
                                        <p:cTn id="10" dur="500" fill="hold"/>
                                        <p:tgtEl>
                                          <p:spTgt spid="105570"/>
                                        </p:tgtEl>
                                        <p:attrNameLst>
                                          <p:attrName>ppt_x</p:attrName>
                                          <p:attrName>ppt_y</p:attrName>
                                        </p:attrNameLst>
                                      </p:cBhvr>
                                      <p:rCtr x="29479" y="33079"/>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path" presetSubtype="0" decel="50000" fill="hold" nodeType="clickEffect">
                                  <p:stCondLst>
                                    <p:cond delay="0"/>
                                  </p:stCondLst>
                                  <p:childTnLst>
                                    <p:animMotion origin="layout" path="M 0.16423 -0.72942 L 0.69305 -0.14663 " pathEditMode="relative" rAng="0" ptsTypes="AA">
                                      <p:cBhvr>
                                        <p:cTn id="14" dur="5000" fill="hold"/>
                                        <p:tgtEl>
                                          <p:spTgt spid="105570"/>
                                        </p:tgtEl>
                                        <p:attrNameLst>
                                          <p:attrName>ppt_x</p:attrName>
                                          <p:attrName>ppt_y</p:attrName>
                                        </p:attrNameLst>
                                      </p:cBhvr>
                                      <p:rCtr x="26441" y="291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Freeform 2"/>
          <p:cNvSpPr>
            <a:spLocks/>
          </p:cNvSpPr>
          <p:nvPr/>
        </p:nvSpPr>
        <p:spPr bwMode="auto">
          <a:xfrm>
            <a:off x="1244600" y="2125663"/>
            <a:ext cx="6616700" cy="2351087"/>
          </a:xfrm>
          <a:custGeom>
            <a:avLst/>
            <a:gdLst>
              <a:gd name="T0" fmla="*/ 202 w 4168"/>
              <a:gd name="T1" fmla="*/ 452 h 1481"/>
              <a:gd name="T2" fmla="*/ 297 w 4168"/>
              <a:gd name="T3" fmla="*/ 121 h 1481"/>
              <a:gd name="T4" fmla="*/ 922 w 4168"/>
              <a:gd name="T5" fmla="*/ 91 h 1481"/>
              <a:gd name="T6" fmla="*/ 1159 w 4168"/>
              <a:gd name="T7" fmla="*/ 106 h 1481"/>
              <a:gd name="T8" fmla="*/ 1404 w 4168"/>
              <a:gd name="T9" fmla="*/ 106 h 1481"/>
              <a:gd name="T10" fmla="*/ 1836 w 4168"/>
              <a:gd name="T11" fmla="*/ 89 h 1481"/>
              <a:gd name="T12" fmla="*/ 2128 w 4168"/>
              <a:gd name="T13" fmla="*/ 89 h 1481"/>
              <a:gd name="T14" fmla="*/ 2285 w 4168"/>
              <a:gd name="T15" fmla="*/ 81 h 1481"/>
              <a:gd name="T16" fmla="*/ 2427 w 4168"/>
              <a:gd name="T17" fmla="*/ 81 h 1481"/>
              <a:gd name="T18" fmla="*/ 2577 w 4168"/>
              <a:gd name="T19" fmla="*/ 65 h 1481"/>
              <a:gd name="T20" fmla="*/ 2901 w 4168"/>
              <a:gd name="T21" fmla="*/ 58 h 1481"/>
              <a:gd name="T22" fmla="*/ 3264 w 4168"/>
              <a:gd name="T23" fmla="*/ 65 h 1481"/>
              <a:gd name="T24" fmla="*/ 3942 w 4168"/>
              <a:gd name="T25" fmla="*/ 97 h 1481"/>
              <a:gd name="T26" fmla="*/ 4005 w 4168"/>
              <a:gd name="T27" fmla="*/ 649 h 1481"/>
              <a:gd name="T28" fmla="*/ 4053 w 4168"/>
              <a:gd name="T29" fmla="*/ 1312 h 1481"/>
              <a:gd name="T30" fmla="*/ 3313 w 4168"/>
              <a:gd name="T31" fmla="*/ 1227 h 1481"/>
              <a:gd name="T32" fmla="*/ 851 w 4168"/>
              <a:gd name="T33" fmla="*/ 1274 h 1481"/>
              <a:gd name="T34" fmla="*/ 108 w 4168"/>
              <a:gd name="T35" fmla="*/ 1344 h 1481"/>
              <a:gd name="T36" fmla="*/ 202 w 4168"/>
              <a:gd name="T37" fmla="*/ 452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68" h="1481">
                <a:moveTo>
                  <a:pt x="202" y="452"/>
                </a:moveTo>
                <a:cubicBezTo>
                  <a:pt x="233" y="248"/>
                  <a:pt x="177" y="181"/>
                  <a:pt x="297" y="121"/>
                </a:cubicBezTo>
                <a:cubicBezTo>
                  <a:pt x="417" y="61"/>
                  <a:pt x="778" y="93"/>
                  <a:pt x="922" y="91"/>
                </a:cubicBezTo>
                <a:cubicBezTo>
                  <a:pt x="1066" y="89"/>
                  <a:pt x="1079" y="103"/>
                  <a:pt x="1159" y="106"/>
                </a:cubicBezTo>
                <a:cubicBezTo>
                  <a:pt x="1239" y="109"/>
                  <a:pt x="1291" y="109"/>
                  <a:pt x="1404" y="106"/>
                </a:cubicBezTo>
                <a:cubicBezTo>
                  <a:pt x="1517" y="103"/>
                  <a:pt x="1715" y="92"/>
                  <a:pt x="1836" y="89"/>
                </a:cubicBezTo>
                <a:cubicBezTo>
                  <a:pt x="1957" y="86"/>
                  <a:pt x="2053" y="90"/>
                  <a:pt x="2128" y="89"/>
                </a:cubicBezTo>
                <a:cubicBezTo>
                  <a:pt x="2203" y="88"/>
                  <a:pt x="2235" y="82"/>
                  <a:pt x="2285" y="81"/>
                </a:cubicBezTo>
                <a:cubicBezTo>
                  <a:pt x="2335" y="80"/>
                  <a:pt x="2378" y="84"/>
                  <a:pt x="2427" y="81"/>
                </a:cubicBezTo>
                <a:cubicBezTo>
                  <a:pt x="2476" y="78"/>
                  <a:pt x="2498" y="69"/>
                  <a:pt x="2577" y="65"/>
                </a:cubicBezTo>
                <a:cubicBezTo>
                  <a:pt x="2656" y="61"/>
                  <a:pt x="2787" y="58"/>
                  <a:pt x="2901" y="58"/>
                </a:cubicBezTo>
                <a:cubicBezTo>
                  <a:pt x="3015" y="58"/>
                  <a:pt x="3091" y="59"/>
                  <a:pt x="3264" y="65"/>
                </a:cubicBezTo>
                <a:cubicBezTo>
                  <a:pt x="3437" y="71"/>
                  <a:pt x="3818" y="0"/>
                  <a:pt x="3942" y="97"/>
                </a:cubicBezTo>
                <a:cubicBezTo>
                  <a:pt x="4066" y="194"/>
                  <a:pt x="3987" y="447"/>
                  <a:pt x="4005" y="649"/>
                </a:cubicBezTo>
                <a:cubicBezTo>
                  <a:pt x="4023" y="851"/>
                  <a:pt x="4168" y="1216"/>
                  <a:pt x="4053" y="1312"/>
                </a:cubicBezTo>
                <a:cubicBezTo>
                  <a:pt x="3938" y="1408"/>
                  <a:pt x="3847" y="1233"/>
                  <a:pt x="3313" y="1227"/>
                </a:cubicBezTo>
                <a:cubicBezTo>
                  <a:pt x="2779" y="1221"/>
                  <a:pt x="1385" y="1255"/>
                  <a:pt x="851" y="1274"/>
                </a:cubicBezTo>
                <a:cubicBezTo>
                  <a:pt x="317" y="1293"/>
                  <a:pt x="216" y="1481"/>
                  <a:pt x="108" y="1344"/>
                </a:cubicBezTo>
                <a:cubicBezTo>
                  <a:pt x="0" y="1207"/>
                  <a:pt x="72" y="669"/>
                  <a:pt x="202" y="452"/>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27" name="Text Box 103"/>
          <p:cNvSpPr txBox="1">
            <a:spLocks noChangeArrowheads="1"/>
          </p:cNvSpPr>
          <p:nvPr/>
        </p:nvSpPr>
        <p:spPr bwMode="auto">
          <a:xfrm>
            <a:off x="4113213" y="2636838"/>
            <a:ext cx="915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cold N</a:t>
            </a:r>
            <a:r>
              <a:rPr lang="en-US" altLang="en-US" baseline="-25000"/>
              <a:t>2</a:t>
            </a:r>
          </a:p>
        </p:txBody>
      </p:sp>
      <p:sp>
        <p:nvSpPr>
          <p:cNvPr id="103526" name="Freeform 102"/>
          <p:cNvSpPr>
            <a:spLocks/>
          </p:cNvSpPr>
          <p:nvPr/>
        </p:nvSpPr>
        <p:spPr bwMode="auto">
          <a:xfrm>
            <a:off x="1935163" y="2562225"/>
            <a:ext cx="5219700" cy="2727325"/>
          </a:xfrm>
          <a:custGeom>
            <a:avLst/>
            <a:gdLst>
              <a:gd name="T0" fmla="*/ 399 w 3288"/>
              <a:gd name="T1" fmla="*/ 359 h 1718"/>
              <a:gd name="T2" fmla="*/ 462 w 3288"/>
              <a:gd name="T3" fmla="*/ 303 h 1718"/>
              <a:gd name="T4" fmla="*/ 493 w 3288"/>
              <a:gd name="T5" fmla="*/ 351 h 1718"/>
              <a:gd name="T6" fmla="*/ 572 w 3288"/>
              <a:gd name="T7" fmla="*/ 366 h 1718"/>
              <a:gd name="T8" fmla="*/ 604 w 3288"/>
              <a:gd name="T9" fmla="*/ 319 h 1718"/>
              <a:gd name="T10" fmla="*/ 667 w 3288"/>
              <a:gd name="T11" fmla="*/ 366 h 1718"/>
              <a:gd name="T12" fmla="*/ 730 w 3288"/>
              <a:gd name="T13" fmla="*/ 366 h 1718"/>
              <a:gd name="T14" fmla="*/ 801 w 3288"/>
              <a:gd name="T15" fmla="*/ 390 h 1718"/>
              <a:gd name="T16" fmla="*/ 840 w 3288"/>
              <a:gd name="T17" fmla="*/ 382 h 1718"/>
              <a:gd name="T18" fmla="*/ 880 w 3288"/>
              <a:gd name="T19" fmla="*/ 366 h 1718"/>
              <a:gd name="T20" fmla="*/ 975 w 3288"/>
              <a:gd name="T21" fmla="*/ 366 h 1718"/>
              <a:gd name="T22" fmla="*/ 1022 w 3288"/>
              <a:gd name="T23" fmla="*/ 382 h 1718"/>
              <a:gd name="T24" fmla="*/ 1077 w 3288"/>
              <a:gd name="T25" fmla="*/ 359 h 1718"/>
              <a:gd name="T26" fmla="*/ 1132 w 3288"/>
              <a:gd name="T27" fmla="*/ 335 h 1718"/>
              <a:gd name="T28" fmla="*/ 1243 w 3288"/>
              <a:gd name="T29" fmla="*/ 335 h 1718"/>
              <a:gd name="T30" fmla="*/ 1282 w 3288"/>
              <a:gd name="T31" fmla="*/ 390 h 1718"/>
              <a:gd name="T32" fmla="*/ 1330 w 3288"/>
              <a:gd name="T33" fmla="*/ 366 h 1718"/>
              <a:gd name="T34" fmla="*/ 1416 w 3288"/>
              <a:gd name="T35" fmla="*/ 398 h 1718"/>
              <a:gd name="T36" fmla="*/ 1503 w 3288"/>
              <a:gd name="T37" fmla="*/ 374 h 1718"/>
              <a:gd name="T38" fmla="*/ 1551 w 3288"/>
              <a:gd name="T39" fmla="*/ 398 h 1718"/>
              <a:gd name="T40" fmla="*/ 1637 w 3288"/>
              <a:gd name="T41" fmla="*/ 366 h 1718"/>
              <a:gd name="T42" fmla="*/ 1700 w 3288"/>
              <a:gd name="T43" fmla="*/ 382 h 1718"/>
              <a:gd name="T44" fmla="*/ 1811 w 3288"/>
              <a:gd name="T45" fmla="*/ 351 h 1718"/>
              <a:gd name="T46" fmla="*/ 1866 w 3288"/>
              <a:gd name="T47" fmla="*/ 382 h 1718"/>
              <a:gd name="T48" fmla="*/ 1937 w 3288"/>
              <a:gd name="T49" fmla="*/ 351 h 1718"/>
              <a:gd name="T50" fmla="*/ 2000 w 3288"/>
              <a:gd name="T51" fmla="*/ 366 h 1718"/>
              <a:gd name="T52" fmla="*/ 2071 w 3288"/>
              <a:gd name="T53" fmla="*/ 343 h 1718"/>
              <a:gd name="T54" fmla="*/ 2150 w 3288"/>
              <a:gd name="T55" fmla="*/ 366 h 1718"/>
              <a:gd name="T56" fmla="*/ 2237 w 3288"/>
              <a:gd name="T57" fmla="*/ 343 h 1718"/>
              <a:gd name="T58" fmla="*/ 2292 w 3288"/>
              <a:gd name="T59" fmla="*/ 359 h 1718"/>
              <a:gd name="T60" fmla="*/ 2371 w 3288"/>
              <a:gd name="T61" fmla="*/ 335 h 1718"/>
              <a:gd name="T62" fmla="*/ 2482 w 3288"/>
              <a:gd name="T63" fmla="*/ 351 h 1718"/>
              <a:gd name="T64" fmla="*/ 2576 w 3288"/>
              <a:gd name="T65" fmla="*/ 351 h 1718"/>
              <a:gd name="T66" fmla="*/ 2718 w 3288"/>
              <a:gd name="T67" fmla="*/ 343 h 1718"/>
              <a:gd name="T68" fmla="*/ 2789 w 3288"/>
              <a:gd name="T69" fmla="*/ 327 h 1718"/>
              <a:gd name="T70" fmla="*/ 2845 w 3288"/>
              <a:gd name="T71" fmla="*/ 193 h 1718"/>
              <a:gd name="T72" fmla="*/ 2884 w 3288"/>
              <a:gd name="T73" fmla="*/ 1487 h 1718"/>
              <a:gd name="T74" fmla="*/ 422 w 3288"/>
              <a:gd name="T75" fmla="*/ 1534 h 1718"/>
              <a:gd name="T76" fmla="*/ 351 w 3288"/>
              <a:gd name="T77" fmla="*/ 382 h 1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88" h="1718">
                <a:moveTo>
                  <a:pt x="399" y="359"/>
                </a:moveTo>
                <a:cubicBezTo>
                  <a:pt x="422" y="331"/>
                  <a:pt x="446" y="304"/>
                  <a:pt x="462" y="303"/>
                </a:cubicBezTo>
                <a:cubicBezTo>
                  <a:pt x="478" y="302"/>
                  <a:pt x="475" y="341"/>
                  <a:pt x="493" y="351"/>
                </a:cubicBezTo>
                <a:cubicBezTo>
                  <a:pt x="511" y="361"/>
                  <a:pt x="554" y="371"/>
                  <a:pt x="572" y="366"/>
                </a:cubicBezTo>
                <a:cubicBezTo>
                  <a:pt x="590" y="361"/>
                  <a:pt x="588" y="319"/>
                  <a:pt x="604" y="319"/>
                </a:cubicBezTo>
                <a:cubicBezTo>
                  <a:pt x="620" y="319"/>
                  <a:pt x="646" y="358"/>
                  <a:pt x="667" y="366"/>
                </a:cubicBezTo>
                <a:cubicBezTo>
                  <a:pt x="688" y="374"/>
                  <a:pt x="708" y="362"/>
                  <a:pt x="730" y="366"/>
                </a:cubicBezTo>
                <a:cubicBezTo>
                  <a:pt x="752" y="370"/>
                  <a:pt x="783" y="387"/>
                  <a:pt x="801" y="390"/>
                </a:cubicBezTo>
                <a:cubicBezTo>
                  <a:pt x="819" y="393"/>
                  <a:pt x="827" y="386"/>
                  <a:pt x="840" y="382"/>
                </a:cubicBezTo>
                <a:cubicBezTo>
                  <a:pt x="853" y="378"/>
                  <a:pt x="858" y="369"/>
                  <a:pt x="880" y="366"/>
                </a:cubicBezTo>
                <a:cubicBezTo>
                  <a:pt x="902" y="363"/>
                  <a:pt x="951" y="363"/>
                  <a:pt x="975" y="366"/>
                </a:cubicBezTo>
                <a:cubicBezTo>
                  <a:pt x="999" y="369"/>
                  <a:pt x="1005" y="383"/>
                  <a:pt x="1022" y="382"/>
                </a:cubicBezTo>
                <a:cubicBezTo>
                  <a:pt x="1039" y="381"/>
                  <a:pt x="1059" y="367"/>
                  <a:pt x="1077" y="359"/>
                </a:cubicBezTo>
                <a:cubicBezTo>
                  <a:pt x="1095" y="351"/>
                  <a:pt x="1104" y="339"/>
                  <a:pt x="1132" y="335"/>
                </a:cubicBezTo>
                <a:cubicBezTo>
                  <a:pt x="1160" y="331"/>
                  <a:pt x="1218" y="326"/>
                  <a:pt x="1243" y="335"/>
                </a:cubicBezTo>
                <a:cubicBezTo>
                  <a:pt x="1268" y="344"/>
                  <a:pt x="1268" y="385"/>
                  <a:pt x="1282" y="390"/>
                </a:cubicBezTo>
                <a:cubicBezTo>
                  <a:pt x="1296" y="395"/>
                  <a:pt x="1308" y="365"/>
                  <a:pt x="1330" y="366"/>
                </a:cubicBezTo>
                <a:cubicBezTo>
                  <a:pt x="1352" y="367"/>
                  <a:pt x="1387" y="397"/>
                  <a:pt x="1416" y="398"/>
                </a:cubicBezTo>
                <a:cubicBezTo>
                  <a:pt x="1445" y="399"/>
                  <a:pt x="1481" y="374"/>
                  <a:pt x="1503" y="374"/>
                </a:cubicBezTo>
                <a:cubicBezTo>
                  <a:pt x="1525" y="374"/>
                  <a:pt x="1529" y="399"/>
                  <a:pt x="1551" y="398"/>
                </a:cubicBezTo>
                <a:cubicBezTo>
                  <a:pt x="1573" y="397"/>
                  <a:pt x="1612" y="369"/>
                  <a:pt x="1637" y="366"/>
                </a:cubicBezTo>
                <a:cubicBezTo>
                  <a:pt x="1662" y="363"/>
                  <a:pt x="1671" y="384"/>
                  <a:pt x="1700" y="382"/>
                </a:cubicBezTo>
                <a:cubicBezTo>
                  <a:pt x="1729" y="380"/>
                  <a:pt x="1783" y="351"/>
                  <a:pt x="1811" y="351"/>
                </a:cubicBezTo>
                <a:cubicBezTo>
                  <a:pt x="1839" y="351"/>
                  <a:pt x="1845" y="382"/>
                  <a:pt x="1866" y="382"/>
                </a:cubicBezTo>
                <a:cubicBezTo>
                  <a:pt x="1887" y="382"/>
                  <a:pt x="1915" y="354"/>
                  <a:pt x="1937" y="351"/>
                </a:cubicBezTo>
                <a:cubicBezTo>
                  <a:pt x="1959" y="348"/>
                  <a:pt x="1978" y="367"/>
                  <a:pt x="2000" y="366"/>
                </a:cubicBezTo>
                <a:cubicBezTo>
                  <a:pt x="2022" y="365"/>
                  <a:pt x="2046" y="343"/>
                  <a:pt x="2071" y="343"/>
                </a:cubicBezTo>
                <a:cubicBezTo>
                  <a:pt x="2096" y="343"/>
                  <a:pt x="2122" y="366"/>
                  <a:pt x="2150" y="366"/>
                </a:cubicBezTo>
                <a:cubicBezTo>
                  <a:pt x="2178" y="366"/>
                  <a:pt x="2213" y="344"/>
                  <a:pt x="2237" y="343"/>
                </a:cubicBezTo>
                <a:cubicBezTo>
                  <a:pt x="2261" y="342"/>
                  <a:pt x="2270" y="360"/>
                  <a:pt x="2292" y="359"/>
                </a:cubicBezTo>
                <a:cubicBezTo>
                  <a:pt x="2314" y="358"/>
                  <a:pt x="2339" y="336"/>
                  <a:pt x="2371" y="335"/>
                </a:cubicBezTo>
                <a:cubicBezTo>
                  <a:pt x="2403" y="334"/>
                  <a:pt x="2448" y="348"/>
                  <a:pt x="2482" y="351"/>
                </a:cubicBezTo>
                <a:cubicBezTo>
                  <a:pt x="2516" y="354"/>
                  <a:pt x="2537" y="352"/>
                  <a:pt x="2576" y="351"/>
                </a:cubicBezTo>
                <a:cubicBezTo>
                  <a:pt x="2615" y="350"/>
                  <a:pt x="2683" y="347"/>
                  <a:pt x="2718" y="343"/>
                </a:cubicBezTo>
                <a:cubicBezTo>
                  <a:pt x="2753" y="339"/>
                  <a:pt x="2768" y="352"/>
                  <a:pt x="2789" y="327"/>
                </a:cubicBezTo>
                <a:cubicBezTo>
                  <a:pt x="2810" y="302"/>
                  <a:pt x="2829" y="0"/>
                  <a:pt x="2845" y="193"/>
                </a:cubicBezTo>
                <a:cubicBezTo>
                  <a:pt x="2861" y="386"/>
                  <a:pt x="3288" y="1264"/>
                  <a:pt x="2884" y="1487"/>
                </a:cubicBezTo>
                <a:cubicBezTo>
                  <a:pt x="2480" y="1710"/>
                  <a:pt x="844" y="1718"/>
                  <a:pt x="422" y="1534"/>
                </a:cubicBezTo>
                <a:cubicBezTo>
                  <a:pt x="0" y="1350"/>
                  <a:pt x="175" y="866"/>
                  <a:pt x="351" y="382"/>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27" name="Freeform 3"/>
          <p:cNvSpPr>
            <a:spLocks/>
          </p:cNvSpPr>
          <p:nvPr/>
        </p:nvSpPr>
        <p:spPr bwMode="auto">
          <a:xfrm>
            <a:off x="1935163" y="2035175"/>
            <a:ext cx="5205412" cy="3005138"/>
          </a:xfrm>
          <a:custGeom>
            <a:avLst/>
            <a:gdLst>
              <a:gd name="T0" fmla="*/ 399 w 3279"/>
              <a:gd name="T1" fmla="*/ 266 h 1893"/>
              <a:gd name="T2" fmla="*/ 462 w 3279"/>
              <a:gd name="T3" fmla="*/ 199 h 1893"/>
              <a:gd name="T4" fmla="*/ 493 w 3279"/>
              <a:gd name="T5" fmla="*/ 256 h 1893"/>
              <a:gd name="T6" fmla="*/ 572 w 3279"/>
              <a:gd name="T7" fmla="*/ 274 h 1893"/>
              <a:gd name="T8" fmla="*/ 604 w 3279"/>
              <a:gd name="T9" fmla="*/ 218 h 1893"/>
              <a:gd name="T10" fmla="*/ 667 w 3279"/>
              <a:gd name="T11" fmla="*/ 274 h 1893"/>
              <a:gd name="T12" fmla="*/ 730 w 3279"/>
              <a:gd name="T13" fmla="*/ 274 h 1893"/>
              <a:gd name="T14" fmla="*/ 801 w 3279"/>
              <a:gd name="T15" fmla="*/ 303 h 1893"/>
              <a:gd name="T16" fmla="*/ 840 w 3279"/>
              <a:gd name="T17" fmla="*/ 293 h 1893"/>
              <a:gd name="T18" fmla="*/ 880 w 3279"/>
              <a:gd name="T19" fmla="*/ 274 h 1893"/>
              <a:gd name="T20" fmla="*/ 975 w 3279"/>
              <a:gd name="T21" fmla="*/ 274 h 1893"/>
              <a:gd name="T22" fmla="*/ 1022 w 3279"/>
              <a:gd name="T23" fmla="*/ 293 h 1893"/>
              <a:gd name="T24" fmla="*/ 1077 w 3279"/>
              <a:gd name="T25" fmla="*/ 266 h 1893"/>
              <a:gd name="T26" fmla="*/ 1132 w 3279"/>
              <a:gd name="T27" fmla="*/ 237 h 1893"/>
              <a:gd name="T28" fmla="*/ 1243 w 3279"/>
              <a:gd name="T29" fmla="*/ 237 h 1893"/>
              <a:gd name="T30" fmla="*/ 1282 w 3279"/>
              <a:gd name="T31" fmla="*/ 303 h 1893"/>
              <a:gd name="T32" fmla="*/ 1330 w 3279"/>
              <a:gd name="T33" fmla="*/ 274 h 1893"/>
              <a:gd name="T34" fmla="*/ 1416 w 3279"/>
              <a:gd name="T35" fmla="*/ 313 h 1893"/>
              <a:gd name="T36" fmla="*/ 1503 w 3279"/>
              <a:gd name="T37" fmla="*/ 284 h 1893"/>
              <a:gd name="T38" fmla="*/ 1551 w 3279"/>
              <a:gd name="T39" fmla="*/ 313 h 1893"/>
              <a:gd name="T40" fmla="*/ 1637 w 3279"/>
              <a:gd name="T41" fmla="*/ 274 h 1893"/>
              <a:gd name="T42" fmla="*/ 1700 w 3279"/>
              <a:gd name="T43" fmla="*/ 293 h 1893"/>
              <a:gd name="T44" fmla="*/ 1811 w 3279"/>
              <a:gd name="T45" fmla="*/ 256 h 1893"/>
              <a:gd name="T46" fmla="*/ 1866 w 3279"/>
              <a:gd name="T47" fmla="*/ 293 h 1893"/>
              <a:gd name="T48" fmla="*/ 1937 w 3279"/>
              <a:gd name="T49" fmla="*/ 256 h 1893"/>
              <a:gd name="T50" fmla="*/ 2000 w 3279"/>
              <a:gd name="T51" fmla="*/ 274 h 1893"/>
              <a:gd name="T52" fmla="*/ 2071 w 3279"/>
              <a:gd name="T53" fmla="*/ 247 h 1893"/>
              <a:gd name="T54" fmla="*/ 2150 w 3279"/>
              <a:gd name="T55" fmla="*/ 274 h 1893"/>
              <a:gd name="T56" fmla="*/ 2237 w 3279"/>
              <a:gd name="T57" fmla="*/ 247 h 1893"/>
              <a:gd name="T58" fmla="*/ 2292 w 3279"/>
              <a:gd name="T59" fmla="*/ 266 h 1893"/>
              <a:gd name="T60" fmla="*/ 2371 w 3279"/>
              <a:gd name="T61" fmla="*/ 237 h 1893"/>
              <a:gd name="T62" fmla="*/ 2482 w 3279"/>
              <a:gd name="T63" fmla="*/ 256 h 1893"/>
              <a:gd name="T64" fmla="*/ 2576 w 3279"/>
              <a:gd name="T65" fmla="*/ 256 h 1893"/>
              <a:gd name="T66" fmla="*/ 2718 w 3279"/>
              <a:gd name="T67" fmla="*/ 247 h 1893"/>
              <a:gd name="T68" fmla="*/ 2789 w 3279"/>
              <a:gd name="T69" fmla="*/ 228 h 1893"/>
              <a:gd name="T70" fmla="*/ 2884 w 3279"/>
              <a:gd name="T71" fmla="*/ 1616 h 1893"/>
              <a:gd name="T72" fmla="*/ 422 w 3279"/>
              <a:gd name="T73" fmla="*/ 1673 h 1893"/>
              <a:gd name="T74" fmla="*/ 351 w 3279"/>
              <a:gd name="T75" fmla="*/ 293 h 1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79" h="1893">
                <a:moveTo>
                  <a:pt x="399" y="266"/>
                </a:moveTo>
                <a:cubicBezTo>
                  <a:pt x="422" y="232"/>
                  <a:pt x="446" y="200"/>
                  <a:pt x="462" y="199"/>
                </a:cubicBezTo>
                <a:cubicBezTo>
                  <a:pt x="478" y="198"/>
                  <a:pt x="475" y="244"/>
                  <a:pt x="493" y="256"/>
                </a:cubicBezTo>
                <a:cubicBezTo>
                  <a:pt x="511" y="268"/>
                  <a:pt x="554" y="280"/>
                  <a:pt x="572" y="274"/>
                </a:cubicBezTo>
                <a:cubicBezTo>
                  <a:pt x="590" y="268"/>
                  <a:pt x="588" y="218"/>
                  <a:pt x="604" y="218"/>
                </a:cubicBezTo>
                <a:cubicBezTo>
                  <a:pt x="620" y="218"/>
                  <a:pt x="646" y="265"/>
                  <a:pt x="667" y="274"/>
                </a:cubicBezTo>
                <a:cubicBezTo>
                  <a:pt x="688" y="284"/>
                  <a:pt x="708" y="269"/>
                  <a:pt x="730" y="274"/>
                </a:cubicBezTo>
                <a:cubicBezTo>
                  <a:pt x="752" y="279"/>
                  <a:pt x="783" y="299"/>
                  <a:pt x="801" y="303"/>
                </a:cubicBezTo>
                <a:cubicBezTo>
                  <a:pt x="819" y="307"/>
                  <a:pt x="827" y="298"/>
                  <a:pt x="840" y="293"/>
                </a:cubicBezTo>
                <a:cubicBezTo>
                  <a:pt x="853" y="289"/>
                  <a:pt x="858" y="278"/>
                  <a:pt x="880" y="274"/>
                </a:cubicBezTo>
                <a:cubicBezTo>
                  <a:pt x="902" y="271"/>
                  <a:pt x="951" y="271"/>
                  <a:pt x="975" y="274"/>
                </a:cubicBezTo>
                <a:cubicBezTo>
                  <a:pt x="999" y="278"/>
                  <a:pt x="1005" y="295"/>
                  <a:pt x="1022" y="293"/>
                </a:cubicBezTo>
                <a:cubicBezTo>
                  <a:pt x="1039" y="292"/>
                  <a:pt x="1059" y="275"/>
                  <a:pt x="1077" y="266"/>
                </a:cubicBezTo>
                <a:cubicBezTo>
                  <a:pt x="1095" y="256"/>
                  <a:pt x="1104" y="242"/>
                  <a:pt x="1132" y="237"/>
                </a:cubicBezTo>
                <a:cubicBezTo>
                  <a:pt x="1160" y="232"/>
                  <a:pt x="1218" y="226"/>
                  <a:pt x="1243" y="237"/>
                </a:cubicBezTo>
                <a:cubicBezTo>
                  <a:pt x="1268" y="248"/>
                  <a:pt x="1268" y="297"/>
                  <a:pt x="1282" y="303"/>
                </a:cubicBezTo>
                <a:cubicBezTo>
                  <a:pt x="1296" y="309"/>
                  <a:pt x="1308" y="273"/>
                  <a:pt x="1330" y="274"/>
                </a:cubicBezTo>
                <a:cubicBezTo>
                  <a:pt x="1352" y="275"/>
                  <a:pt x="1387" y="311"/>
                  <a:pt x="1416" y="313"/>
                </a:cubicBezTo>
                <a:cubicBezTo>
                  <a:pt x="1445" y="314"/>
                  <a:pt x="1481" y="284"/>
                  <a:pt x="1503" y="284"/>
                </a:cubicBezTo>
                <a:cubicBezTo>
                  <a:pt x="1525" y="284"/>
                  <a:pt x="1529" y="314"/>
                  <a:pt x="1551" y="313"/>
                </a:cubicBezTo>
                <a:cubicBezTo>
                  <a:pt x="1573" y="311"/>
                  <a:pt x="1612" y="278"/>
                  <a:pt x="1637" y="274"/>
                </a:cubicBezTo>
                <a:cubicBezTo>
                  <a:pt x="1662" y="271"/>
                  <a:pt x="1671" y="296"/>
                  <a:pt x="1700" y="293"/>
                </a:cubicBezTo>
                <a:cubicBezTo>
                  <a:pt x="1729" y="291"/>
                  <a:pt x="1783" y="256"/>
                  <a:pt x="1811" y="256"/>
                </a:cubicBezTo>
                <a:cubicBezTo>
                  <a:pt x="1839" y="256"/>
                  <a:pt x="1845" y="293"/>
                  <a:pt x="1866" y="293"/>
                </a:cubicBezTo>
                <a:cubicBezTo>
                  <a:pt x="1887" y="293"/>
                  <a:pt x="1915" y="260"/>
                  <a:pt x="1937" y="256"/>
                </a:cubicBezTo>
                <a:cubicBezTo>
                  <a:pt x="1959" y="253"/>
                  <a:pt x="1978" y="275"/>
                  <a:pt x="2000" y="274"/>
                </a:cubicBezTo>
                <a:cubicBezTo>
                  <a:pt x="2022" y="273"/>
                  <a:pt x="2046" y="247"/>
                  <a:pt x="2071" y="247"/>
                </a:cubicBezTo>
                <a:cubicBezTo>
                  <a:pt x="2096" y="247"/>
                  <a:pt x="2122" y="274"/>
                  <a:pt x="2150" y="274"/>
                </a:cubicBezTo>
                <a:cubicBezTo>
                  <a:pt x="2178" y="274"/>
                  <a:pt x="2213" y="248"/>
                  <a:pt x="2237" y="247"/>
                </a:cubicBezTo>
                <a:cubicBezTo>
                  <a:pt x="2261" y="245"/>
                  <a:pt x="2270" y="267"/>
                  <a:pt x="2292" y="266"/>
                </a:cubicBezTo>
                <a:cubicBezTo>
                  <a:pt x="2314" y="265"/>
                  <a:pt x="2339" y="238"/>
                  <a:pt x="2371" y="237"/>
                </a:cubicBezTo>
                <a:cubicBezTo>
                  <a:pt x="2403" y="236"/>
                  <a:pt x="2448" y="253"/>
                  <a:pt x="2482" y="256"/>
                </a:cubicBezTo>
                <a:cubicBezTo>
                  <a:pt x="2516" y="260"/>
                  <a:pt x="2537" y="257"/>
                  <a:pt x="2576" y="256"/>
                </a:cubicBezTo>
                <a:cubicBezTo>
                  <a:pt x="2615" y="255"/>
                  <a:pt x="2683" y="251"/>
                  <a:pt x="2718" y="247"/>
                </a:cubicBezTo>
                <a:cubicBezTo>
                  <a:pt x="2753" y="242"/>
                  <a:pt x="2761" y="0"/>
                  <a:pt x="2789" y="228"/>
                </a:cubicBezTo>
                <a:cubicBezTo>
                  <a:pt x="2817" y="456"/>
                  <a:pt x="3279" y="1375"/>
                  <a:pt x="2884" y="1616"/>
                </a:cubicBezTo>
                <a:cubicBezTo>
                  <a:pt x="2489" y="1857"/>
                  <a:pt x="844" y="1893"/>
                  <a:pt x="422" y="1673"/>
                </a:cubicBezTo>
                <a:cubicBezTo>
                  <a:pt x="0" y="1452"/>
                  <a:pt x="175" y="873"/>
                  <a:pt x="351" y="293"/>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28" name="Rectangle 4"/>
          <p:cNvSpPr>
            <a:spLocks noGrp="1" noChangeArrowheads="1"/>
          </p:cNvSpPr>
          <p:nvPr>
            <p:ph type="title"/>
          </p:nvPr>
        </p:nvSpPr>
        <p:spPr>
          <a:xfrm>
            <a:off x="457200" y="33338"/>
            <a:ext cx="8229600" cy="1143000"/>
          </a:xfrm>
        </p:spPr>
        <p:txBody>
          <a:bodyPr/>
          <a:lstStyle/>
          <a:p>
            <a:r>
              <a:rPr lang="en-US" altLang="en-US"/>
              <a:t>plunge cooling</a:t>
            </a:r>
          </a:p>
        </p:txBody>
      </p:sp>
      <p:sp>
        <p:nvSpPr>
          <p:cNvPr id="103429" name="Freeform 5"/>
          <p:cNvSpPr>
            <a:spLocks/>
          </p:cNvSpPr>
          <p:nvPr/>
        </p:nvSpPr>
        <p:spPr bwMode="auto">
          <a:xfrm>
            <a:off x="1771650" y="2427288"/>
            <a:ext cx="5600700" cy="3371850"/>
          </a:xfrm>
          <a:custGeom>
            <a:avLst/>
            <a:gdLst>
              <a:gd name="T0" fmla="*/ 1 w 3528"/>
              <a:gd name="T1" fmla="*/ 2124 h 2124"/>
              <a:gd name="T2" fmla="*/ 0 w 3528"/>
              <a:gd name="T3" fmla="*/ 1 h 2124"/>
              <a:gd name="T4" fmla="*/ 703 w 3528"/>
              <a:gd name="T5" fmla="*/ 0 h 2124"/>
              <a:gd name="T6" fmla="*/ 704 w 3528"/>
              <a:gd name="T7" fmla="*/ 1422 h 2124"/>
              <a:gd name="T8" fmla="*/ 2824 w 3528"/>
              <a:gd name="T9" fmla="*/ 1422 h 2124"/>
              <a:gd name="T10" fmla="*/ 2826 w 3528"/>
              <a:gd name="T11" fmla="*/ 1 h 2124"/>
              <a:gd name="T12" fmla="*/ 3528 w 3528"/>
              <a:gd name="T13" fmla="*/ 2 h 2124"/>
              <a:gd name="T14" fmla="*/ 3528 w 3528"/>
              <a:gd name="T15" fmla="*/ 2124 h 2124"/>
              <a:gd name="T16" fmla="*/ 1 w 3528"/>
              <a:gd name="T17" fmla="*/ 2124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A589A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30" name="Text Box 6"/>
          <p:cNvSpPr txBox="1">
            <a:spLocks noChangeArrowheads="1"/>
          </p:cNvSpPr>
          <p:nvPr/>
        </p:nvSpPr>
        <p:spPr bwMode="auto">
          <a:xfrm>
            <a:off x="3711575" y="50434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foam insulation</a:t>
            </a:r>
          </a:p>
        </p:txBody>
      </p:sp>
      <p:sp>
        <p:nvSpPr>
          <p:cNvPr id="103431" name="AutoShape 7"/>
          <p:cNvSpPr>
            <a:spLocks noChangeArrowheads="1"/>
          </p:cNvSpPr>
          <p:nvPr/>
        </p:nvSpPr>
        <p:spPr bwMode="auto">
          <a:xfrm>
            <a:off x="7372350" y="25622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32" name="AutoShape 8"/>
          <p:cNvSpPr>
            <a:spLocks noChangeArrowheads="1"/>
          </p:cNvSpPr>
          <p:nvPr/>
        </p:nvSpPr>
        <p:spPr bwMode="auto">
          <a:xfrm>
            <a:off x="7418388" y="33909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33" name="AutoShape 9"/>
          <p:cNvSpPr>
            <a:spLocks noChangeArrowheads="1"/>
          </p:cNvSpPr>
          <p:nvPr/>
        </p:nvSpPr>
        <p:spPr bwMode="auto">
          <a:xfrm>
            <a:off x="767556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34" name="AutoShape 10"/>
          <p:cNvSpPr>
            <a:spLocks noChangeArrowheads="1"/>
          </p:cNvSpPr>
          <p:nvPr/>
        </p:nvSpPr>
        <p:spPr bwMode="auto">
          <a:xfrm>
            <a:off x="746601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35" name="AutoShape 11"/>
          <p:cNvSpPr>
            <a:spLocks noChangeArrowheads="1"/>
          </p:cNvSpPr>
          <p:nvPr/>
        </p:nvSpPr>
        <p:spPr bwMode="auto">
          <a:xfrm>
            <a:off x="7673975" y="33464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36" name="AutoShape 12"/>
          <p:cNvSpPr>
            <a:spLocks noChangeArrowheads="1"/>
          </p:cNvSpPr>
          <p:nvPr/>
        </p:nvSpPr>
        <p:spPr bwMode="auto">
          <a:xfrm>
            <a:off x="7558088" y="31686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37" name="AutoShape 13"/>
          <p:cNvSpPr>
            <a:spLocks noChangeArrowheads="1"/>
          </p:cNvSpPr>
          <p:nvPr/>
        </p:nvSpPr>
        <p:spPr bwMode="auto">
          <a:xfrm>
            <a:off x="7675563" y="40020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38" name="AutoShape 14"/>
          <p:cNvSpPr>
            <a:spLocks noChangeArrowheads="1"/>
          </p:cNvSpPr>
          <p:nvPr/>
        </p:nvSpPr>
        <p:spPr bwMode="auto">
          <a:xfrm>
            <a:off x="7372350" y="353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39" name="AutoShape 15"/>
          <p:cNvSpPr>
            <a:spLocks noChangeArrowheads="1"/>
          </p:cNvSpPr>
          <p:nvPr/>
        </p:nvSpPr>
        <p:spPr bwMode="auto">
          <a:xfrm>
            <a:off x="7418388" y="2905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40" name="AutoShape 16"/>
          <p:cNvSpPr>
            <a:spLocks noChangeArrowheads="1"/>
          </p:cNvSpPr>
          <p:nvPr/>
        </p:nvSpPr>
        <p:spPr bwMode="auto">
          <a:xfrm>
            <a:off x="7558088" y="2651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41" name="AutoShape 17"/>
          <p:cNvSpPr>
            <a:spLocks noChangeArrowheads="1"/>
          </p:cNvSpPr>
          <p:nvPr/>
        </p:nvSpPr>
        <p:spPr bwMode="auto">
          <a:xfrm>
            <a:off x="2889250" y="20780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42" name="AutoShape 18"/>
          <p:cNvSpPr>
            <a:spLocks noChangeArrowheads="1"/>
          </p:cNvSpPr>
          <p:nvPr/>
        </p:nvSpPr>
        <p:spPr bwMode="auto">
          <a:xfrm>
            <a:off x="3041650"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43" name="AutoShape 19"/>
          <p:cNvSpPr>
            <a:spLocks noChangeArrowheads="1"/>
          </p:cNvSpPr>
          <p:nvPr/>
        </p:nvSpPr>
        <p:spPr bwMode="auto">
          <a:xfrm>
            <a:off x="3194050" y="2382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44" name="AutoShape 20"/>
          <p:cNvSpPr>
            <a:spLocks noChangeArrowheads="1"/>
          </p:cNvSpPr>
          <p:nvPr/>
        </p:nvSpPr>
        <p:spPr bwMode="auto">
          <a:xfrm>
            <a:off x="3333750" y="2319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45" name="AutoShape 21"/>
          <p:cNvSpPr>
            <a:spLocks noChangeArrowheads="1"/>
          </p:cNvSpPr>
          <p:nvPr/>
        </p:nvSpPr>
        <p:spPr bwMode="auto">
          <a:xfrm>
            <a:off x="2795588"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46" name="AutoShape 22"/>
          <p:cNvSpPr>
            <a:spLocks noChangeArrowheads="1"/>
          </p:cNvSpPr>
          <p:nvPr/>
        </p:nvSpPr>
        <p:spPr bwMode="auto">
          <a:xfrm>
            <a:off x="3427413"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47" name="AutoShape 23"/>
          <p:cNvSpPr>
            <a:spLocks noChangeArrowheads="1"/>
          </p:cNvSpPr>
          <p:nvPr/>
        </p:nvSpPr>
        <p:spPr bwMode="auto">
          <a:xfrm>
            <a:off x="3684588"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48" name="AutoShape 24"/>
          <p:cNvSpPr>
            <a:spLocks noChangeArrowheads="1"/>
          </p:cNvSpPr>
          <p:nvPr/>
        </p:nvSpPr>
        <p:spPr bwMode="auto">
          <a:xfrm>
            <a:off x="3825875" y="2154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49" name="AutoShape 25"/>
          <p:cNvSpPr>
            <a:spLocks noChangeArrowheads="1"/>
          </p:cNvSpPr>
          <p:nvPr/>
        </p:nvSpPr>
        <p:spPr bwMode="auto">
          <a:xfrm>
            <a:off x="3240088"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50" name="AutoShape 26"/>
          <p:cNvSpPr>
            <a:spLocks noChangeArrowheads="1"/>
          </p:cNvSpPr>
          <p:nvPr/>
        </p:nvSpPr>
        <p:spPr bwMode="auto">
          <a:xfrm>
            <a:off x="3087688" y="1989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51" name="AutoShape 27"/>
          <p:cNvSpPr>
            <a:spLocks noChangeArrowheads="1"/>
          </p:cNvSpPr>
          <p:nvPr/>
        </p:nvSpPr>
        <p:spPr bwMode="auto">
          <a:xfrm>
            <a:off x="3638550" y="2058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52" name="AutoShape 28"/>
          <p:cNvSpPr>
            <a:spLocks noChangeArrowheads="1"/>
          </p:cNvSpPr>
          <p:nvPr/>
        </p:nvSpPr>
        <p:spPr bwMode="auto">
          <a:xfrm>
            <a:off x="3943350" y="23637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53" name="AutoShape 29"/>
          <p:cNvSpPr>
            <a:spLocks noChangeArrowheads="1"/>
          </p:cNvSpPr>
          <p:nvPr/>
        </p:nvSpPr>
        <p:spPr bwMode="auto">
          <a:xfrm>
            <a:off x="4083050" y="23002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54" name="AutoShape 30"/>
          <p:cNvSpPr>
            <a:spLocks noChangeArrowheads="1"/>
          </p:cNvSpPr>
          <p:nvPr/>
        </p:nvSpPr>
        <p:spPr bwMode="auto">
          <a:xfrm>
            <a:off x="3333750" y="20335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55" name="AutoShape 31"/>
          <p:cNvSpPr>
            <a:spLocks noChangeArrowheads="1"/>
          </p:cNvSpPr>
          <p:nvPr/>
        </p:nvSpPr>
        <p:spPr bwMode="auto">
          <a:xfrm>
            <a:off x="4176713" y="21478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56" name="AutoShape 32"/>
          <p:cNvSpPr>
            <a:spLocks noChangeArrowheads="1"/>
          </p:cNvSpPr>
          <p:nvPr/>
        </p:nvSpPr>
        <p:spPr bwMode="auto">
          <a:xfrm>
            <a:off x="4270375" y="2403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57" name="AutoShape 33"/>
          <p:cNvSpPr>
            <a:spLocks noChangeArrowheads="1"/>
          </p:cNvSpPr>
          <p:nvPr/>
        </p:nvSpPr>
        <p:spPr bwMode="auto">
          <a:xfrm>
            <a:off x="3943350" y="21082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58" name="AutoShape 34"/>
          <p:cNvSpPr>
            <a:spLocks noChangeArrowheads="1"/>
          </p:cNvSpPr>
          <p:nvPr/>
        </p:nvSpPr>
        <p:spPr bwMode="auto">
          <a:xfrm>
            <a:off x="4364038" y="1976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59" name="AutoShape 35"/>
          <p:cNvSpPr>
            <a:spLocks noChangeArrowheads="1"/>
          </p:cNvSpPr>
          <p:nvPr/>
        </p:nvSpPr>
        <p:spPr bwMode="auto">
          <a:xfrm>
            <a:off x="4516438" y="2128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60" name="AutoShape 36"/>
          <p:cNvSpPr>
            <a:spLocks noChangeArrowheads="1"/>
          </p:cNvSpPr>
          <p:nvPr/>
        </p:nvSpPr>
        <p:spPr bwMode="auto">
          <a:xfrm>
            <a:off x="4668838" y="22812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61" name="AutoShape 37"/>
          <p:cNvSpPr>
            <a:spLocks noChangeArrowheads="1"/>
          </p:cNvSpPr>
          <p:nvPr/>
        </p:nvSpPr>
        <p:spPr bwMode="auto">
          <a:xfrm>
            <a:off x="4808538"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62" name="AutoShape 38"/>
          <p:cNvSpPr>
            <a:spLocks noChangeArrowheads="1"/>
          </p:cNvSpPr>
          <p:nvPr/>
        </p:nvSpPr>
        <p:spPr bwMode="auto">
          <a:xfrm>
            <a:off x="5065713" y="2141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63" name="AutoShape 39"/>
          <p:cNvSpPr>
            <a:spLocks noChangeArrowheads="1"/>
          </p:cNvSpPr>
          <p:nvPr/>
        </p:nvSpPr>
        <p:spPr bwMode="auto">
          <a:xfrm>
            <a:off x="4995863"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64" name="AutoShape 40"/>
          <p:cNvSpPr>
            <a:spLocks noChangeArrowheads="1"/>
          </p:cNvSpPr>
          <p:nvPr/>
        </p:nvSpPr>
        <p:spPr bwMode="auto">
          <a:xfrm>
            <a:off x="4714875" y="2065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65" name="AutoShape 41"/>
          <p:cNvSpPr>
            <a:spLocks noChangeArrowheads="1"/>
          </p:cNvSpPr>
          <p:nvPr/>
        </p:nvSpPr>
        <p:spPr bwMode="auto">
          <a:xfrm>
            <a:off x="4562475" y="1887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66" name="AutoShape 42"/>
          <p:cNvSpPr>
            <a:spLocks noChangeArrowheads="1"/>
          </p:cNvSpPr>
          <p:nvPr/>
        </p:nvSpPr>
        <p:spPr bwMode="auto">
          <a:xfrm>
            <a:off x="5006975" y="1976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67" name="AutoShape 43"/>
          <p:cNvSpPr>
            <a:spLocks noChangeArrowheads="1"/>
          </p:cNvSpPr>
          <p:nvPr/>
        </p:nvSpPr>
        <p:spPr bwMode="auto">
          <a:xfrm>
            <a:off x="5159375"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68" name="AutoShape 44"/>
          <p:cNvSpPr>
            <a:spLocks noChangeArrowheads="1"/>
          </p:cNvSpPr>
          <p:nvPr/>
        </p:nvSpPr>
        <p:spPr bwMode="auto">
          <a:xfrm>
            <a:off x="5311775" y="2281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69" name="AutoShape 45"/>
          <p:cNvSpPr>
            <a:spLocks noChangeArrowheads="1"/>
          </p:cNvSpPr>
          <p:nvPr/>
        </p:nvSpPr>
        <p:spPr bwMode="auto">
          <a:xfrm>
            <a:off x="5451475" y="2217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70" name="AutoShape 46"/>
          <p:cNvSpPr>
            <a:spLocks noChangeArrowheads="1"/>
          </p:cNvSpPr>
          <p:nvPr/>
        </p:nvSpPr>
        <p:spPr bwMode="auto">
          <a:xfrm>
            <a:off x="5218113" y="2039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71" name="AutoShape 47"/>
          <p:cNvSpPr>
            <a:spLocks noChangeArrowheads="1"/>
          </p:cNvSpPr>
          <p:nvPr/>
        </p:nvSpPr>
        <p:spPr bwMode="auto">
          <a:xfrm>
            <a:off x="5545138"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72" name="AutoShape 48"/>
          <p:cNvSpPr>
            <a:spLocks noChangeArrowheads="1"/>
          </p:cNvSpPr>
          <p:nvPr/>
        </p:nvSpPr>
        <p:spPr bwMode="auto">
          <a:xfrm>
            <a:off x="563880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73" name="AutoShape 49"/>
          <p:cNvSpPr>
            <a:spLocks noChangeArrowheads="1"/>
          </p:cNvSpPr>
          <p:nvPr/>
        </p:nvSpPr>
        <p:spPr bwMode="auto">
          <a:xfrm>
            <a:off x="53578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74" name="AutoShape 50"/>
          <p:cNvSpPr>
            <a:spLocks noChangeArrowheads="1"/>
          </p:cNvSpPr>
          <p:nvPr/>
        </p:nvSpPr>
        <p:spPr bwMode="auto">
          <a:xfrm>
            <a:off x="5205413" y="1887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75" name="AutoShape 51"/>
          <p:cNvSpPr>
            <a:spLocks noChangeArrowheads="1"/>
          </p:cNvSpPr>
          <p:nvPr/>
        </p:nvSpPr>
        <p:spPr bwMode="auto">
          <a:xfrm>
            <a:off x="4422775" y="2276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76" name="AutoShape 52"/>
          <p:cNvSpPr>
            <a:spLocks noChangeArrowheads="1"/>
          </p:cNvSpPr>
          <p:nvPr/>
        </p:nvSpPr>
        <p:spPr bwMode="auto">
          <a:xfrm>
            <a:off x="58150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77" name="AutoShape 53"/>
          <p:cNvSpPr>
            <a:spLocks noChangeArrowheads="1"/>
          </p:cNvSpPr>
          <p:nvPr/>
        </p:nvSpPr>
        <p:spPr bwMode="auto">
          <a:xfrm>
            <a:off x="5967413"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78" name="AutoShape 54"/>
          <p:cNvSpPr>
            <a:spLocks noChangeArrowheads="1"/>
          </p:cNvSpPr>
          <p:nvPr/>
        </p:nvSpPr>
        <p:spPr bwMode="auto">
          <a:xfrm>
            <a:off x="6200775"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79" name="AutoShape 55"/>
          <p:cNvSpPr>
            <a:spLocks noChangeArrowheads="1"/>
          </p:cNvSpPr>
          <p:nvPr/>
        </p:nvSpPr>
        <p:spPr bwMode="auto">
          <a:xfrm>
            <a:off x="6294438" y="22574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80" name="AutoShape 56"/>
          <p:cNvSpPr>
            <a:spLocks noChangeArrowheads="1"/>
          </p:cNvSpPr>
          <p:nvPr/>
        </p:nvSpPr>
        <p:spPr bwMode="auto">
          <a:xfrm>
            <a:off x="6318250" y="2090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81" name="AutoShape 57"/>
          <p:cNvSpPr>
            <a:spLocks noChangeArrowheads="1"/>
          </p:cNvSpPr>
          <p:nvPr/>
        </p:nvSpPr>
        <p:spPr bwMode="auto">
          <a:xfrm>
            <a:off x="6013450"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82" name="AutoShape 58"/>
          <p:cNvSpPr>
            <a:spLocks noChangeArrowheads="1"/>
          </p:cNvSpPr>
          <p:nvPr/>
        </p:nvSpPr>
        <p:spPr bwMode="auto">
          <a:xfrm>
            <a:off x="4083050" y="1989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83" name="AutoShape 59"/>
          <p:cNvSpPr>
            <a:spLocks noChangeArrowheads="1"/>
          </p:cNvSpPr>
          <p:nvPr/>
        </p:nvSpPr>
        <p:spPr bwMode="auto">
          <a:xfrm>
            <a:off x="1935163"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84" name="AutoShape 60"/>
          <p:cNvSpPr>
            <a:spLocks noChangeArrowheads="1"/>
          </p:cNvSpPr>
          <p:nvPr/>
        </p:nvSpPr>
        <p:spPr bwMode="auto">
          <a:xfrm>
            <a:off x="2087563" y="2090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85" name="AutoShape 61"/>
          <p:cNvSpPr>
            <a:spLocks noChangeArrowheads="1"/>
          </p:cNvSpPr>
          <p:nvPr/>
        </p:nvSpPr>
        <p:spPr bwMode="auto">
          <a:xfrm>
            <a:off x="2239963" y="2243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86" name="AutoShape 62"/>
          <p:cNvSpPr>
            <a:spLocks noChangeArrowheads="1"/>
          </p:cNvSpPr>
          <p:nvPr/>
        </p:nvSpPr>
        <p:spPr bwMode="auto">
          <a:xfrm>
            <a:off x="2379663" y="21796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87" name="AutoShape 63"/>
          <p:cNvSpPr>
            <a:spLocks noChangeArrowheads="1"/>
          </p:cNvSpPr>
          <p:nvPr/>
        </p:nvSpPr>
        <p:spPr bwMode="auto">
          <a:xfrm>
            <a:off x="2098675" y="2316163"/>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88" name="AutoShape 64"/>
          <p:cNvSpPr>
            <a:spLocks noChangeArrowheads="1"/>
          </p:cNvSpPr>
          <p:nvPr/>
        </p:nvSpPr>
        <p:spPr bwMode="auto">
          <a:xfrm>
            <a:off x="24733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89" name="AutoShape 65"/>
          <p:cNvSpPr>
            <a:spLocks noChangeArrowheads="1"/>
          </p:cNvSpPr>
          <p:nvPr/>
        </p:nvSpPr>
        <p:spPr bwMode="auto">
          <a:xfrm>
            <a:off x="2566988" y="22828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90" name="AutoShape 66"/>
          <p:cNvSpPr>
            <a:spLocks noChangeArrowheads="1"/>
          </p:cNvSpPr>
          <p:nvPr/>
        </p:nvSpPr>
        <p:spPr bwMode="auto">
          <a:xfrm>
            <a:off x="2590800" y="2116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91" name="AutoShape 67"/>
          <p:cNvSpPr>
            <a:spLocks noChangeArrowheads="1"/>
          </p:cNvSpPr>
          <p:nvPr/>
        </p:nvSpPr>
        <p:spPr bwMode="auto">
          <a:xfrm>
            <a:off x="2286000"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92" name="AutoShape 68"/>
          <p:cNvSpPr>
            <a:spLocks noChangeArrowheads="1"/>
          </p:cNvSpPr>
          <p:nvPr/>
        </p:nvSpPr>
        <p:spPr bwMode="auto">
          <a:xfrm>
            <a:off x="7067550" y="226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93" name="AutoShape 69"/>
          <p:cNvSpPr>
            <a:spLocks noChangeArrowheads="1"/>
          </p:cNvSpPr>
          <p:nvPr/>
        </p:nvSpPr>
        <p:spPr bwMode="auto">
          <a:xfrm>
            <a:off x="7219950" y="21685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94" name="AutoShape 70"/>
          <p:cNvSpPr>
            <a:spLocks noChangeArrowheads="1"/>
          </p:cNvSpPr>
          <p:nvPr/>
        </p:nvSpPr>
        <p:spPr bwMode="auto">
          <a:xfrm>
            <a:off x="737235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95" name="AutoShape 71"/>
          <p:cNvSpPr>
            <a:spLocks noChangeArrowheads="1"/>
          </p:cNvSpPr>
          <p:nvPr/>
        </p:nvSpPr>
        <p:spPr bwMode="auto">
          <a:xfrm>
            <a:off x="7512050" y="22574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96" name="AutoShape 72"/>
          <p:cNvSpPr>
            <a:spLocks noChangeArrowheads="1"/>
          </p:cNvSpPr>
          <p:nvPr/>
        </p:nvSpPr>
        <p:spPr bwMode="auto">
          <a:xfrm>
            <a:off x="7605713"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97" name="AutoShape 73"/>
          <p:cNvSpPr>
            <a:spLocks noChangeArrowheads="1"/>
          </p:cNvSpPr>
          <p:nvPr/>
        </p:nvSpPr>
        <p:spPr bwMode="auto">
          <a:xfrm>
            <a:off x="7558088" y="24733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98" name="AutoShape 74"/>
          <p:cNvSpPr>
            <a:spLocks noChangeArrowheads="1"/>
          </p:cNvSpPr>
          <p:nvPr/>
        </p:nvSpPr>
        <p:spPr bwMode="auto">
          <a:xfrm>
            <a:off x="1579563" y="24526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99" name="AutoShape 75"/>
          <p:cNvSpPr>
            <a:spLocks noChangeArrowheads="1"/>
          </p:cNvSpPr>
          <p:nvPr/>
        </p:nvSpPr>
        <p:spPr bwMode="auto">
          <a:xfrm>
            <a:off x="7418388"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00" name="AutoShape 76"/>
          <p:cNvSpPr>
            <a:spLocks noChangeArrowheads="1"/>
          </p:cNvSpPr>
          <p:nvPr/>
        </p:nvSpPr>
        <p:spPr bwMode="auto">
          <a:xfrm>
            <a:off x="6470650" y="23050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01" name="AutoShape 77"/>
          <p:cNvSpPr>
            <a:spLocks noChangeArrowheads="1"/>
          </p:cNvSpPr>
          <p:nvPr/>
        </p:nvSpPr>
        <p:spPr bwMode="auto">
          <a:xfrm>
            <a:off x="6318250" y="19113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02" name="AutoShape 78"/>
          <p:cNvSpPr>
            <a:spLocks noChangeArrowheads="1"/>
          </p:cNvSpPr>
          <p:nvPr/>
        </p:nvSpPr>
        <p:spPr bwMode="auto">
          <a:xfrm>
            <a:off x="6470650" y="20637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03" name="AutoShape 79"/>
          <p:cNvSpPr>
            <a:spLocks noChangeArrowheads="1"/>
          </p:cNvSpPr>
          <p:nvPr/>
        </p:nvSpPr>
        <p:spPr bwMode="auto">
          <a:xfrm>
            <a:off x="6623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04" name="AutoShape 80"/>
          <p:cNvSpPr>
            <a:spLocks noChangeArrowheads="1"/>
          </p:cNvSpPr>
          <p:nvPr/>
        </p:nvSpPr>
        <p:spPr bwMode="auto">
          <a:xfrm>
            <a:off x="6762750" y="21526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05" name="AutoShape 81"/>
          <p:cNvSpPr>
            <a:spLocks noChangeArrowheads="1"/>
          </p:cNvSpPr>
          <p:nvPr/>
        </p:nvSpPr>
        <p:spPr bwMode="auto">
          <a:xfrm>
            <a:off x="6856413"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06" name="AutoShape 82"/>
          <p:cNvSpPr>
            <a:spLocks noChangeArrowheads="1"/>
          </p:cNvSpPr>
          <p:nvPr/>
        </p:nvSpPr>
        <p:spPr bwMode="auto">
          <a:xfrm>
            <a:off x="6950075"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07" name="AutoShape 83"/>
          <p:cNvSpPr>
            <a:spLocks noChangeArrowheads="1"/>
          </p:cNvSpPr>
          <p:nvPr/>
        </p:nvSpPr>
        <p:spPr bwMode="auto">
          <a:xfrm>
            <a:off x="6669088"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08" name="AutoShape 84"/>
          <p:cNvSpPr>
            <a:spLocks noChangeArrowheads="1"/>
          </p:cNvSpPr>
          <p:nvPr/>
        </p:nvSpPr>
        <p:spPr bwMode="auto">
          <a:xfrm>
            <a:off x="1381125" y="3627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09" name="AutoShape 85"/>
          <p:cNvSpPr>
            <a:spLocks noChangeArrowheads="1"/>
          </p:cNvSpPr>
          <p:nvPr/>
        </p:nvSpPr>
        <p:spPr bwMode="auto">
          <a:xfrm>
            <a:off x="1579563" y="32575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10" name="AutoShape 86"/>
          <p:cNvSpPr>
            <a:spLocks noChangeArrowheads="1"/>
          </p:cNvSpPr>
          <p:nvPr/>
        </p:nvSpPr>
        <p:spPr bwMode="auto">
          <a:xfrm>
            <a:off x="1381125" y="4090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11" name="AutoShape 87"/>
          <p:cNvSpPr>
            <a:spLocks noChangeArrowheads="1"/>
          </p:cNvSpPr>
          <p:nvPr/>
        </p:nvSpPr>
        <p:spPr bwMode="auto">
          <a:xfrm>
            <a:off x="1520825" y="26955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12" name="AutoShape 88"/>
          <p:cNvSpPr>
            <a:spLocks noChangeArrowheads="1"/>
          </p:cNvSpPr>
          <p:nvPr/>
        </p:nvSpPr>
        <p:spPr bwMode="auto">
          <a:xfrm>
            <a:off x="1381125" y="33020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13" name="AutoShape 89"/>
          <p:cNvSpPr>
            <a:spLocks noChangeArrowheads="1"/>
          </p:cNvSpPr>
          <p:nvPr/>
        </p:nvSpPr>
        <p:spPr bwMode="auto">
          <a:xfrm>
            <a:off x="1244600" y="39131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14" name="AutoShape 90"/>
          <p:cNvSpPr>
            <a:spLocks noChangeArrowheads="1"/>
          </p:cNvSpPr>
          <p:nvPr/>
        </p:nvSpPr>
        <p:spPr bwMode="auto">
          <a:xfrm>
            <a:off x="1720850"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15" name="AutoShape 91"/>
          <p:cNvSpPr>
            <a:spLocks noChangeArrowheads="1"/>
          </p:cNvSpPr>
          <p:nvPr/>
        </p:nvSpPr>
        <p:spPr bwMode="auto">
          <a:xfrm>
            <a:off x="1744663" y="20891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16" name="AutoShape 92"/>
          <p:cNvSpPr>
            <a:spLocks noChangeArrowheads="1"/>
          </p:cNvSpPr>
          <p:nvPr/>
        </p:nvSpPr>
        <p:spPr bwMode="auto">
          <a:xfrm>
            <a:off x="1427163" y="31242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17" name="AutoShape 93"/>
          <p:cNvSpPr>
            <a:spLocks noChangeArrowheads="1"/>
          </p:cNvSpPr>
          <p:nvPr/>
        </p:nvSpPr>
        <p:spPr bwMode="auto">
          <a:xfrm>
            <a:off x="1533525" y="29051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18" name="Text Box 94"/>
          <p:cNvSpPr txBox="1">
            <a:spLocks noChangeArrowheads="1"/>
          </p:cNvSpPr>
          <p:nvPr/>
        </p:nvSpPr>
        <p:spPr bwMode="auto">
          <a:xfrm>
            <a:off x="3705225" y="1235075"/>
            <a:ext cx="173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warm, moist air</a:t>
            </a:r>
          </a:p>
        </p:txBody>
      </p:sp>
      <p:sp>
        <p:nvSpPr>
          <p:cNvPr id="103520" name="Text Box 96"/>
          <p:cNvSpPr txBox="1">
            <a:spLocks noChangeArrowheads="1"/>
          </p:cNvSpPr>
          <p:nvPr/>
        </p:nvSpPr>
        <p:spPr bwMode="auto">
          <a:xfrm>
            <a:off x="4056063" y="3729038"/>
            <a:ext cx="1030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liquid N</a:t>
            </a:r>
            <a:r>
              <a:rPr lang="en-US" altLang="en-US" baseline="-25000"/>
              <a:t>2</a:t>
            </a:r>
          </a:p>
        </p:txBody>
      </p:sp>
      <p:sp>
        <p:nvSpPr>
          <p:cNvPr id="103521" name="Text Box 97"/>
          <p:cNvSpPr txBox="1">
            <a:spLocks noChangeArrowheads="1"/>
          </p:cNvSpPr>
          <p:nvPr/>
        </p:nvSpPr>
        <p:spPr bwMode="auto">
          <a:xfrm>
            <a:off x="6550025" y="1417638"/>
            <a:ext cx="47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993300"/>
                </a:solidFill>
              </a:rPr>
              <a:t>ice</a:t>
            </a:r>
            <a:endParaRPr lang="en-US" altLang="en-US" baseline="-25000">
              <a:solidFill>
                <a:srgbClr val="993300"/>
              </a:solidFill>
            </a:endParaRPr>
          </a:p>
        </p:txBody>
      </p:sp>
    </p:spTree>
    <p:extLst>
      <p:ext uri="{BB962C8B-B14F-4D97-AF65-F5344CB8AC3E}">
        <p14:creationId xmlns:p14="http://schemas.microsoft.com/office/powerpoint/2010/main" val="8007093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Freeform 2"/>
          <p:cNvSpPr>
            <a:spLocks/>
          </p:cNvSpPr>
          <p:nvPr/>
        </p:nvSpPr>
        <p:spPr bwMode="auto">
          <a:xfrm>
            <a:off x="1244600" y="1701800"/>
            <a:ext cx="6616700" cy="2774950"/>
          </a:xfrm>
          <a:custGeom>
            <a:avLst/>
            <a:gdLst>
              <a:gd name="T0" fmla="*/ 202 w 4168"/>
              <a:gd name="T1" fmla="*/ 719 h 1748"/>
              <a:gd name="T2" fmla="*/ 297 w 4168"/>
              <a:gd name="T3" fmla="*/ 388 h 1748"/>
              <a:gd name="T4" fmla="*/ 620 w 4168"/>
              <a:gd name="T5" fmla="*/ 175 h 1748"/>
              <a:gd name="T6" fmla="*/ 1102 w 4168"/>
              <a:gd name="T7" fmla="*/ 411 h 1748"/>
              <a:gd name="T8" fmla="*/ 1417 w 4168"/>
              <a:gd name="T9" fmla="*/ 506 h 1748"/>
              <a:gd name="T10" fmla="*/ 1804 w 4168"/>
              <a:gd name="T11" fmla="*/ 356 h 1748"/>
              <a:gd name="T12" fmla="*/ 1836 w 4168"/>
              <a:gd name="T13" fmla="*/ 356 h 1748"/>
              <a:gd name="T14" fmla="*/ 2199 w 4168"/>
              <a:gd name="T15" fmla="*/ 41 h 1748"/>
              <a:gd name="T16" fmla="*/ 2443 w 4168"/>
              <a:gd name="T17" fmla="*/ 112 h 1748"/>
              <a:gd name="T18" fmla="*/ 2427 w 4168"/>
              <a:gd name="T19" fmla="*/ 348 h 1748"/>
              <a:gd name="T20" fmla="*/ 2869 w 4168"/>
              <a:gd name="T21" fmla="*/ 104 h 1748"/>
              <a:gd name="T22" fmla="*/ 2901 w 4168"/>
              <a:gd name="T23" fmla="*/ 325 h 1748"/>
              <a:gd name="T24" fmla="*/ 3264 w 4168"/>
              <a:gd name="T25" fmla="*/ 332 h 1748"/>
              <a:gd name="T26" fmla="*/ 3942 w 4168"/>
              <a:gd name="T27" fmla="*/ 364 h 1748"/>
              <a:gd name="T28" fmla="*/ 4005 w 4168"/>
              <a:gd name="T29" fmla="*/ 916 h 1748"/>
              <a:gd name="T30" fmla="*/ 4053 w 4168"/>
              <a:gd name="T31" fmla="*/ 1579 h 1748"/>
              <a:gd name="T32" fmla="*/ 3313 w 4168"/>
              <a:gd name="T33" fmla="*/ 1494 h 1748"/>
              <a:gd name="T34" fmla="*/ 851 w 4168"/>
              <a:gd name="T35" fmla="*/ 1541 h 1748"/>
              <a:gd name="T36" fmla="*/ 108 w 4168"/>
              <a:gd name="T37" fmla="*/ 1611 h 1748"/>
              <a:gd name="T38" fmla="*/ 202 w 4168"/>
              <a:gd name="T39" fmla="*/ 719 h 1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68" h="1748">
                <a:moveTo>
                  <a:pt x="202" y="719"/>
                </a:moveTo>
                <a:cubicBezTo>
                  <a:pt x="233" y="515"/>
                  <a:pt x="227" y="479"/>
                  <a:pt x="297" y="388"/>
                </a:cubicBezTo>
                <a:cubicBezTo>
                  <a:pt x="367" y="297"/>
                  <a:pt x="486" y="171"/>
                  <a:pt x="620" y="175"/>
                </a:cubicBezTo>
                <a:cubicBezTo>
                  <a:pt x="754" y="179"/>
                  <a:pt x="969" y="356"/>
                  <a:pt x="1102" y="411"/>
                </a:cubicBezTo>
                <a:cubicBezTo>
                  <a:pt x="1235" y="466"/>
                  <a:pt x="1300" y="515"/>
                  <a:pt x="1417" y="506"/>
                </a:cubicBezTo>
                <a:cubicBezTo>
                  <a:pt x="1534" y="497"/>
                  <a:pt x="1734" y="381"/>
                  <a:pt x="1804" y="356"/>
                </a:cubicBezTo>
                <a:cubicBezTo>
                  <a:pt x="1874" y="331"/>
                  <a:pt x="1770" y="408"/>
                  <a:pt x="1836" y="356"/>
                </a:cubicBezTo>
                <a:cubicBezTo>
                  <a:pt x="1902" y="304"/>
                  <a:pt x="2098" y="82"/>
                  <a:pt x="2199" y="41"/>
                </a:cubicBezTo>
                <a:cubicBezTo>
                  <a:pt x="2300" y="0"/>
                  <a:pt x="2405" y="61"/>
                  <a:pt x="2443" y="112"/>
                </a:cubicBezTo>
                <a:cubicBezTo>
                  <a:pt x="2481" y="163"/>
                  <a:pt x="2356" y="349"/>
                  <a:pt x="2427" y="348"/>
                </a:cubicBezTo>
                <a:cubicBezTo>
                  <a:pt x="2498" y="347"/>
                  <a:pt x="2790" y="108"/>
                  <a:pt x="2869" y="104"/>
                </a:cubicBezTo>
                <a:cubicBezTo>
                  <a:pt x="2948" y="100"/>
                  <a:pt x="2835" y="287"/>
                  <a:pt x="2901" y="325"/>
                </a:cubicBezTo>
                <a:cubicBezTo>
                  <a:pt x="2967" y="363"/>
                  <a:pt x="3091" y="326"/>
                  <a:pt x="3264" y="332"/>
                </a:cubicBezTo>
                <a:cubicBezTo>
                  <a:pt x="3437" y="338"/>
                  <a:pt x="3818" y="267"/>
                  <a:pt x="3942" y="364"/>
                </a:cubicBezTo>
                <a:cubicBezTo>
                  <a:pt x="4066" y="461"/>
                  <a:pt x="3987" y="714"/>
                  <a:pt x="4005" y="916"/>
                </a:cubicBezTo>
                <a:cubicBezTo>
                  <a:pt x="4023" y="1118"/>
                  <a:pt x="4168" y="1483"/>
                  <a:pt x="4053" y="1579"/>
                </a:cubicBezTo>
                <a:cubicBezTo>
                  <a:pt x="3938" y="1675"/>
                  <a:pt x="3847" y="1500"/>
                  <a:pt x="3313" y="1494"/>
                </a:cubicBezTo>
                <a:cubicBezTo>
                  <a:pt x="2779" y="1488"/>
                  <a:pt x="1385" y="1522"/>
                  <a:pt x="851" y="1541"/>
                </a:cubicBezTo>
                <a:cubicBezTo>
                  <a:pt x="317" y="1560"/>
                  <a:pt x="216" y="1748"/>
                  <a:pt x="108" y="1611"/>
                </a:cubicBezTo>
                <a:cubicBezTo>
                  <a:pt x="0" y="1474"/>
                  <a:pt x="72" y="936"/>
                  <a:pt x="202" y="719"/>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99" name="Freeform 103"/>
          <p:cNvSpPr>
            <a:spLocks/>
          </p:cNvSpPr>
          <p:nvPr/>
        </p:nvSpPr>
        <p:spPr bwMode="auto">
          <a:xfrm>
            <a:off x="1935163" y="2024063"/>
            <a:ext cx="5203825" cy="3041650"/>
          </a:xfrm>
          <a:custGeom>
            <a:avLst/>
            <a:gdLst>
              <a:gd name="T0" fmla="*/ 399 w 3278"/>
              <a:gd name="T1" fmla="*/ 270 h 1916"/>
              <a:gd name="T2" fmla="*/ 462 w 3278"/>
              <a:gd name="T3" fmla="*/ 202 h 1916"/>
              <a:gd name="T4" fmla="*/ 493 w 3278"/>
              <a:gd name="T5" fmla="*/ 260 h 1916"/>
              <a:gd name="T6" fmla="*/ 572 w 3278"/>
              <a:gd name="T7" fmla="*/ 278 h 1916"/>
              <a:gd name="T8" fmla="*/ 604 w 3278"/>
              <a:gd name="T9" fmla="*/ 221 h 1916"/>
              <a:gd name="T10" fmla="*/ 667 w 3278"/>
              <a:gd name="T11" fmla="*/ 278 h 1916"/>
              <a:gd name="T12" fmla="*/ 730 w 3278"/>
              <a:gd name="T13" fmla="*/ 278 h 1916"/>
              <a:gd name="T14" fmla="*/ 801 w 3278"/>
              <a:gd name="T15" fmla="*/ 307 h 1916"/>
              <a:gd name="T16" fmla="*/ 998 w 3278"/>
              <a:gd name="T17" fmla="*/ 335 h 1916"/>
              <a:gd name="T18" fmla="*/ 1243 w 3278"/>
              <a:gd name="T19" fmla="*/ 241 h 1916"/>
              <a:gd name="T20" fmla="*/ 1330 w 3278"/>
              <a:gd name="T21" fmla="*/ 208 h 1916"/>
              <a:gd name="T22" fmla="*/ 1330 w 3278"/>
              <a:gd name="T23" fmla="*/ 278 h 1916"/>
              <a:gd name="T24" fmla="*/ 1432 w 3278"/>
              <a:gd name="T25" fmla="*/ 240 h 1916"/>
              <a:gd name="T26" fmla="*/ 1503 w 3278"/>
              <a:gd name="T27" fmla="*/ 288 h 1916"/>
              <a:gd name="T28" fmla="*/ 1551 w 3278"/>
              <a:gd name="T29" fmla="*/ 317 h 1916"/>
              <a:gd name="T30" fmla="*/ 1637 w 3278"/>
              <a:gd name="T31" fmla="*/ 278 h 1916"/>
              <a:gd name="T32" fmla="*/ 1700 w 3278"/>
              <a:gd name="T33" fmla="*/ 298 h 1916"/>
              <a:gd name="T34" fmla="*/ 1811 w 3278"/>
              <a:gd name="T35" fmla="*/ 260 h 1916"/>
              <a:gd name="T36" fmla="*/ 1866 w 3278"/>
              <a:gd name="T37" fmla="*/ 298 h 1916"/>
              <a:gd name="T38" fmla="*/ 1937 w 3278"/>
              <a:gd name="T39" fmla="*/ 260 h 1916"/>
              <a:gd name="T40" fmla="*/ 2000 w 3278"/>
              <a:gd name="T41" fmla="*/ 278 h 1916"/>
              <a:gd name="T42" fmla="*/ 2071 w 3278"/>
              <a:gd name="T43" fmla="*/ 250 h 1916"/>
              <a:gd name="T44" fmla="*/ 2150 w 3278"/>
              <a:gd name="T45" fmla="*/ 278 h 1916"/>
              <a:gd name="T46" fmla="*/ 2237 w 3278"/>
              <a:gd name="T47" fmla="*/ 250 h 1916"/>
              <a:gd name="T48" fmla="*/ 2292 w 3278"/>
              <a:gd name="T49" fmla="*/ 270 h 1916"/>
              <a:gd name="T50" fmla="*/ 2371 w 3278"/>
              <a:gd name="T51" fmla="*/ 241 h 1916"/>
              <a:gd name="T52" fmla="*/ 2482 w 3278"/>
              <a:gd name="T53" fmla="*/ 260 h 1916"/>
              <a:gd name="T54" fmla="*/ 2576 w 3278"/>
              <a:gd name="T55" fmla="*/ 260 h 1916"/>
              <a:gd name="T56" fmla="*/ 2718 w 3278"/>
              <a:gd name="T57" fmla="*/ 250 h 1916"/>
              <a:gd name="T58" fmla="*/ 2789 w 3278"/>
              <a:gd name="T59" fmla="*/ 231 h 1916"/>
              <a:gd name="T60" fmla="*/ 2884 w 3278"/>
              <a:gd name="T61" fmla="*/ 1636 h 1916"/>
              <a:gd name="T62" fmla="*/ 422 w 3278"/>
              <a:gd name="T63" fmla="*/ 1693 h 1916"/>
              <a:gd name="T64" fmla="*/ 351 w 3278"/>
              <a:gd name="T65" fmla="*/ 298 h 1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78" h="1916">
                <a:moveTo>
                  <a:pt x="399" y="270"/>
                </a:moveTo>
                <a:cubicBezTo>
                  <a:pt x="422" y="236"/>
                  <a:pt x="446" y="203"/>
                  <a:pt x="462" y="202"/>
                </a:cubicBezTo>
                <a:cubicBezTo>
                  <a:pt x="478" y="201"/>
                  <a:pt x="475" y="248"/>
                  <a:pt x="493" y="260"/>
                </a:cubicBezTo>
                <a:cubicBezTo>
                  <a:pt x="511" y="272"/>
                  <a:pt x="554" y="284"/>
                  <a:pt x="572" y="278"/>
                </a:cubicBezTo>
                <a:cubicBezTo>
                  <a:pt x="590" y="272"/>
                  <a:pt x="588" y="221"/>
                  <a:pt x="604" y="221"/>
                </a:cubicBezTo>
                <a:cubicBezTo>
                  <a:pt x="620" y="221"/>
                  <a:pt x="646" y="269"/>
                  <a:pt x="667" y="278"/>
                </a:cubicBezTo>
                <a:cubicBezTo>
                  <a:pt x="688" y="288"/>
                  <a:pt x="708" y="273"/>
                  <a:pt x="730" y="278"/>
                </a:cubicBezTo>
                <a:cubicBezTo>
                  <a:pt x="752" y="283"/>
                  <a:pt x="756" y="297"/>
                  <a:pt x="801" y="307"/>
                </a:cubicBezTo>
                <a:cubicBezTo>
                  <a:pt x="846" y="317"/>
                  <a:pt x="924" y="346"/>
                  <a:pt x="998" y="335"/>
                </a:cubicBezTo>
                <a:cubicBezTo>
                  <a:pt x="1072" y="324"/>
                  <a:pt x="1188" y="262"/>
                  <a:pt x="1243" y="241"/>
                </a:cubicBezTo>
                <a:cubicBezTo>
                  <a:pt x="1298" y="220"/>
                  <a:pt x="1315" y="202"/>
                  <a:pt x="1330" y="208"/>
                </a:cubicBezTo>
                <a:cubicBezTo>
                  <a:pt x="1345" y="214"/>
                  <a:pt x="1313" y="273"/>
                  <a:pt x="1330" y="278"/>
                </a:cubicBezTo>
                <a:cubicBezTo>
                  <a:pt x="1347" y="283"/>
                  <a:pt x="1403" y="238"/>
                  <a:pt x="1432" y="240"/>
                </a:cubicBezTo>
                <a:cubicBezTo>
                  <a:pt x="1461" y="242"/>
                  <a:pt x="1483" y="275"/>
                  <a:pt x="1503" y="288"/>
                </a:cubicBezTo>
                <a:cubicBezTo>
                  <a:pt x="1523" y="301"/>
                  <a:pt x="1529" y="318"/>
                  <a:pt x="1551" y="317"/>
                </a:cubicBezTo>
                <a:cubicBezTo>
                  <a:pt x="1573" y="316"/>
                  <a:pt x="1612" y="282"/>
                  <a:pt x="1637" y="278"/>
                </a:cubicBezTo>
                <a:cubicBezTo>
                  <a:pt x="1662" y="275"/>
                  <a:pt x="1671" y="300"/>
                  <a:pt x="1700" y="298"/>
                </a:cubicBezTo>
                <a:cubicBezTo>
                  <a:pt x="1729" y="295"/>
                  <a:pt x="1783" y="260"/>
                  <a:pt x="1811" y="260"/>
                </a:cubicBezTo>
                <a:cubicBezTo>
                  <a:pt x="1839" y="260"/>
                  <a:pt x="1845" y="298"/>
                  <a:pt x="1866" y="298"/>
                </a:cubicBezTo>
                <a:cubicBezTo>
                  <a:pt x="1887" y="298"/>
                  <a:pt x="1915" y="264"/>
                  <a:pt x="1937" y="260"/>
                </a:cubicBezTo>
                <a:cubicBezTo>
                  <a:pt x="1959" y="257"/>
                  <a:pt x="1978" y="280"/>
                  <a:pt x="2000" y="278"/>
                </a:cubicBezTo>
                <a:cubicBezTo>
                  <a:pt x="2022" y="277"/>
                  <a:pt x="2046" y="250"/>
                  <a:pt x="2071" y="250"/>
                </a:cubicBezTo>
                <a:cubicBezTo>
                  <a:pt x="2096" y="250"/>
                  <a:pt x="2122" y="278"/>
                  <a:pt x="2150" y="278"/>
                </a:cubicBezTo>
                <a:cubicBezTo>
                  <a:pt x="2178" y="278"/>
                  <a:pt x="2213" y="252"/>
                  <a:pt x="2237" y="250"/>
                </a:cubicBezTo>
                <a:cubicBezTo>
                  <a:pt x="2261" y="249"/>
                  <a:pt x="2270" y="271"/>
                  <a:pt x="2292" y="270"/>
                </a:cubicBezTo>
                <a:cubicBezTo>
                  <a:pt x="2314" y="269"/>
                  <a:pt x="2339" y="242"/>
                  <a:pt x="2371" y="241"/>
                </a:cubicBezTo>
                <a:cubicBezTo>
                  <a:pt x="2403" y="240"/>
                  <a:pt x="2448" y="257"/>
                  <a:pt x="2482" y="260"/>
                </a:cubicBezTo>
                <a:cubicBezTo>
                  <a:pt x="2516" y="264"/>
                  <a:pt x="2537" y="261"/>
                  <a:pt x="2576" y="260"/>
                </a:cubicBezTo>
                <a:cubicBezTo>
                  <a:pt x="2615" y="259"/>
                  <a:pt x="2683" y="255"/>
                  <a:pt x="2718" y="250"/>
                </a:cubicBezTo>
                <a:cubicBezTo>
                  <a:pt x="2753" y="246"/>
                  <a:pt x="2761" y="0"/>
                  <a:pt x="2789" y="231"/>
                </a:cubicBezTo>
                <a:cubicBezTo>
                  <a:pt x="2817" y="462"/>
                  <a:pt x="3278" y="1392"/>
                  <a:pt x="2884" y="1636"/>
                </a:cubicBezTo>
                <a:cubicBezTo>
                  <a:pt x="2490" y="1880"/>
                  <a:pt x="844" y="1916"/>
                  <a:pt x="422" y="1693"/>
                </a:cubicBezTo>
                <a:cubicBezTo>
                  <a:pt x="0" y="1470"/>
                  <a:pt x="175" y="884"/>
                  <a:pt x="351" y="298"/>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00" name="Rectangle 4"/>
          <p:cNvSpPr>
            <a:spLocks noGrp="1" noChangeArrowheads="1"/>
          </p:cNvSpPr>
          <p:nvPr>
            <p:ph type="title"/>
          </p:nvPr>
        </p:nvSpPr>
        <p:spPr>
          <a:xfrm>
            <a:off x="457200" y="33338"/>
            <a:ext cx="8229600" cy="1143000"/>
          </a:xfrm>
        </p:spPr>
        <p:txBody>
          <a:bodyPr/>
          <a:lstStyle/>
          <a:p>
            <a:r>
              <a:rPr lang="en-US" altLang="en-US"/>
              <a:t>Warkentin method</a:t>
            </a:r>
          </a:p>
        </p:txBody>
      </p:sp>
      <p:sp>
        <p:nvSpPr>
          <p:cNvPr id="106501" name="Freeform 5"/>
          <p:cNvSpPr>
            <a:spLocks/>
          </p:cNvSpPr>
          <p:nvPr/>
        </p:nvSpPr>
        <p:spPr bwMode="auto">
          <a:xfrm>
            <a:off x="1771650" y="2427288"/>
            <a:ext cx="5600700" cy="3371850"/>
          </a:xfrm>
          <a:custGeom>
            <a:avLst/>
            <a:gdLst>
              <a:gd name="T0" fmla="*/ 1 w 3528"/>
              <a:gd name="T1" fmla="*/ 2124 h 2124"/>
              <a:gd name="T2" fmla="*/ 0 w 3528"/>
              <a:gd name="T3" fmla="*/ 1 h 2124"/>
              <a:gd name="T4" fmla="*/ 703 w 3528"/>
              <a:gd name="T5" fmla="*/ 0 h 2124"/>
              <a:gd name="T6" fmla="*/ 704 w 3528"/>
              <a:gd name="T7" fmla="*/ 1422 h 2124"/>
              <a:gd name="T8" fmla="*/ 2824 w 3528"/>
              <a:gd name="T9" fmla="*/ 1422 h 2124"/>
              <a:gd name="T10" fmla="*/ 2826 w 3528"/>
              <a:gd name="T11" fmla="*/ 1 h 2124"/>
              <a:gd name="T12" fmla="*/ 3528 w 3528"/>
              <a:gd name="T13" fmla="*/ 2 h 2124"/>
              <a:gd name="T14" fmla="*/ 3528 w 3528"/>
              <a:gd name="T15" fmla="*/ 2124 h 2124"/>
              <a:gd name="T16" fmla="*/ 1 w 3528"/>
              <a:gd name="T17" fmla="*/ 2124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A589A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02" name="Text Box 6"/>
          <p:cNvSpPr txBox="1">
            <a:spLocks noChangeArrowheads="1"/>
          </p:cNvSpPr>
          <p:nvPr/>
        </p:nvSpPr>
        <p:spPr bwMode="auto">
          <a:xfrm>
            <a:off x="3711575" y="50434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foam insulation</a:t>
            </a:r>
          </a:p>
        </p:txBody>
      </p:sp>
      <p:sp>
        <p:nvSpPr>
          <p:cNvPr id="106503" name="AutoShape 7"/>
          <p:cNvSpPr>
            <a:spLocks noChangeArrowheads="1"/>
          </p:cNvSpPr>
          <p:nvPr/>
        </p:nvSpPr>
        <p:spPr bwMode="auto">
          <a:xfrm>
            <a:off x="7372350" y="25622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04" name="AutoShape 8"/>
          <p:cNvSpPr>
            <a:spLocks noChangeArrowheads="1"/>
          </p:cNvSpPr>
          <p:nvPr/>
        </p:nvSpPr>
        <p:spPr bwMode="auto">
          <a:xfrm>
            <a:off x="7418388" y="33909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05" name="AutoShape 9"/>
          <p:cNvSpPr>
            <a:spLocks noChangeArrowheads="1"/>
          </p:cNvSpPr>
          <p:nvPr/>
        </p:nvSpPr>
        <p:spPr bwMode="auto">
          <a:xfrm>
            <a:off x="767556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06" name="AutoShape 10"/>
          <p:cNvSpPr>
            <a:spLocks noChangeArrowheads="1"/>
          </p:cNvSpPr>
          <p:nvPr/>
        </p:nvSpPr>
        <p:spPr bwMode="auto">
          <a:xfrm>
            <a:off x="746601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07" name="AutoShape 11"/>
          <p:cNvSpPr>
            <a:spLocks noChangeArrowheads="1"/>
          </p:cNvSpPr>
          <p:nvPr/>
        </p:nvSpPr>
        <p:spPr bwMode="auto">
          <a:xfrm>
            <a:off x="7673975" y="33464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08" name="AutoShape 12"/>
          <p:cNvSpPr>
            <a:spLocks noChangeArrowheads="1"/>
          </p:cNvSpPr>
          <p:nvPr/>
        </p:nvSpPr>
        <p:spPr bwMode="auto">
          <a:xfrm>
            <a:off x="7558088" y="31686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09" name="AutoShape 13"/>
          <p:cNvSpPr>
            <a:spLocks noChangeArrowheads="1"/>
          </p:cNvSpPr>
          <p:nvPr/>
        </p:nvSpPr>
        <p:spPr bwMode="auto">
          <a:xfrm>
            <a:off x="7675563" y="40020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10" name="AutoShape 14"/>
          <p:cNvSpPr>
            <a:spLocks noChangeArrowheads="1"/>
          </p:cNvSpPr>
          <p:nvPr/>
        </p:nvSpPr>
        <p:spPr bwMode="auto">
          <a:xfrm>
            <a:off x="7372350" y="353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11" name="AutoShape 15"/>
          <p:cNvSpPr>
            <a:spLocks noChangeArrowheads="1"/>
          </p:cNvSpPr>
          <p:nvPr/>
        </p:nvSpPr>
        <p:spPr bwMode="auto">
          <a:xfrm>
            <a:off x="7418388" y="2905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12" name="AutoShape 16"/>
          <p:cNvSpPr>
            <a:spLocks noChangeArrowheads="1"/>
          </p:cNvSpPr>
          <p:nvPr/>
        </p:nvSpPr>
        <p:spPr bwMode="auto">
          <a:xfrm>
            <a:off x="7558088" y="2651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20" name="AutoShape 24"/>
          <p:cNvSpPr>
            <a:spLocks noChangeArrowheads="1"/>
          </p:cNvSpPr>
          <p:nvPr/>
        </p:nvSpPr>
        <p:spPr bwMode="auto">
          <a:xfrm>
            <a:off x="4840288" y="18415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24" name="AutoShape 28"/>
          <p:cNvSpPr>
            <a:spLocks noChangeArrowheads="1"/>
          </p:cNvSpPr>
          <p:nvPr/>
        </p:nvSpPr>
        <p:spPr bwMode="auto">
          <a:xfrm>
            <a:off x="3943350" y="23637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25" name="AutoShape 29"/>
          <p:cNvSpPr>
            <a:spLocks noChangeArrowheads="1"/>
          </p:cNvSpPr>
          <p:nvPr/>
        </p:nvSpPr>
        <p:spPr bwMode="auto">
          <a:xfrm>
            <a:off x="4083050" y="23002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27" name="AutoShape 31"/>
          <p:cNvSpPr>
            <a:spLocks noChangeArrowheads="1"/>
          </p:cNvSpPr>
          <p:nvPr/>
        </p:nvSpPr>
        <p:spPr bwMode="auto">
          <a:xfrm>
            <a:off x="4176713" y="21478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28" name="AutoShape 32"/>
          <p:cNvSpPr>
            <a:spLocks noChangeArrowheads="1"/>
          </p:cNvSpPr>
          <p:nvPr/>
        </p:nvSpPr>
        <p:spPr bwMode="auto">
          <a:xfrm>
            <a:off x="4270375" y="2403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29" name="AutoShape 33"/>
          <p:cNvSpPr>
            <a:spLocks noChangeArrowheads="1"/>
          </p:cNvSpPr>
          <p:nvPr/>
        </p:nvSpPr>
        <p:spPr bwMode="auto">
          <a:xfrm>
            <a:off x="5510213" y="190817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30" name="AutoShape 34"/>
          <p:cNvSpPr>
            <a:spLocks noChangeArrowheads="1"/>
          </p:cNvSpPr>
          <p:nvPr/>
        </p:nvSpPr>
        <p:spPr bwMode="auto">
          <a:xfrm>
            <a:off x="4364038" y="1976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31" name="AutoShape 35"/>
          <p:cNvSpPr>
            <a:spLocks noChangeArrowheads="1"/>
          </p:cNvSpPr>
          <p:nvPr/>
        </p:nvSpPr>
        <p:spPr bwMode="auto">
          <a:xfrm>
            <a:off x="4516438" y="2128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32" name="AutoShape 36"/>
          <p:cNvSpPr>
            <a:spLocks noChangeArrowheads="1"/>
          </p:cNvSpPr>
          <p:nvPr/>
        </p:nvSpPr>
        <p:spPr bwMode="auto">
          <a:xfrm>
            <a:off x="4668838" y="22812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33" name="AutoShape 37"/>
          <p:cNvSpPr>
            <a:spLocks noChangeArrowheads="1"/>
          </p:cNvSpPr>
          <p:nvPr/>
        </p:nvSpPr>
        <p:spPr bwMode="auto">
          <a:xfrm>
            <a:off x="4808538"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34" name="AutoShape 38"/>
          <p:cNvSpPr>
            <a:spLocks noChangeArrowheads="1"/>
          </p:cNvSpPr>
          <p:nvPr/>
        </p:nvSpPr>
        <p:spPr bwMode="auto">
          <a:xfrm>
            <a:off x="5065713" y="2141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35" name="AutoShape 39"/>
          <p:cNvSpPr>
            <a:spLocks noChangeArrowheads="1"/>
          </p:cNvSpPr>
          <p:nvPr/>
        </p:nvSpPr>
        <p:spPr bwMode="auto">
          <a:xfrm>
            <a:off x="4995863"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36" name="AutoShape 40"/>
          <p:cNvSpPr>
            <a:spLocks noChangeArrowheads="1"/>
          </p:cNvSpPr>
          <p:nvPr/>
        </p:nvSpPr>
        <p:spPr bwMode="auto">
          <a:xfrm>
            <a:off x="4714875" y="2065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37" name="AutoShape 41"/>
          <p:cNvSpPr>
            <a:spLocks noChangeArrowheads="1"/>
          </p:cNvSpPr>
          <p:nvPr/>
        </p:nvSpPr>
        <p:spPr bwMode="auto">
          <a:xfrm>
            <a:off x="4562475" y="1887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38" name="AutoShape 42"/>
          <p:cNvSpPr>
            <a:spLocks noChangeArrowheads="1"/>
          </p:cNvSpPr>
          <p:nvPr/>
        </p:nvSpPr>
        <p:spPr bwMode="auto">
          <a:xfrm>
            <a:off x="5006975" y="1976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39" name="AutoShape 43"/>
          <p:cNvSpPr>
            <a:spLocks noChangeArrowheads="1"/>
          </p:cNvSpPr>
          <p:nvPr/>
        </p:nvSpPr>
        <p:spPr bwMode="auto">
          <a:xfrm>
            <a:off x="5159375"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40" name="AutoShape 44"/>
          <p:cNvSpPr>
            <a:spLocks noChangeArrowheads="1"/>
          </p:cNvSpPr>
          <p:nvPr/>
        </p:nvSpPr>
        <p:spPr bwMode="auto">
          <a:xfrm>
            <a:off x="5311775" y="2281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41" name="AutoShape 45"/>
          <p:cNvSpPr>
            <a:spLocks noChangeArrowheads="1"/>
          </p:cNvSpPr>
          <p:nvPr/>
        </p:nvSpPr>
        <p:spPr bwMode="auto">
          <a:xfrm>
            <a:off x="5451475" y="2217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42" name="AutoShape 46"/>
          <p:cNvSpPr>
            <a:spLocks noChangeArrowheads="1"/>
          </p:cNvSpPr>
          <p:nvPr/>
        </p:nvSpPr>
        <p:spPr bwMode="auto">
          <a:xfrm>
            <a:off x="5218113" y="2039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43" name="AutoShape 47"/>
          <p:cNvSpPr>
            <a:spLocks noChangeArrowheads="1"/>
          </p:cNvSpPr>
          <p:nvPr/>
        </p:nvSpPr>
        <p:spPr bwMode="auto">
          <a:xfrm>
            <a:off x="5545138"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44" name="AutoShape 48"/>
          <p:cNvSpPr>
            <a:spLocks noChangeArrowheads="1"/>
          </p:cNvSpPr>
          <p:nvPr/>
        </p:nvSpPr>
        <p:spPr bwMode="auto">
          <a:xfrm>
            <a:off x="563880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45" name="AutoShape 49"/>
          <p:cNvSpPr>
            <a:spLocks noChangeArrowheads="1"/>
          </p:cNvSpPr>
          <p:nvPr/>
        </p:nvSpPr>
        <p:spPr bwMode="auto">
          <a:xfrm>
            <a:off x="53578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46" name="AutoShape 50"/>
          <p:cNvSpPr>
            <a:spLocks noChangeArrowheads="1"/>
          </p:cNvSpPr>
          <p:nvPr/>
        </p:nvSpPr>
        <p:spPr bwMode="auto">
          <a:xfrm>
            <a:off x="5205413" y="1887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47" name="AutoShape 51"/>
          <p:cNvSpPr>
            <a:spLocks noChangeArrowheads="1"/>
          </p:cNvSpPr>
          <p:nvPr/>
        </p:nvSpPr>
        <p:spPr bwMode="auto">
          <a:xfrm>
            <a:off x="4422775" y="2276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48" name="AutoShape 52"/>
          <p:cNvSpPr>
            <a:spLocks noChangeArrowheads="1"/>
          </p:cNvSpPr>
          <p:nvPr/>
        </p:nvSpPr>
        <p:spPr bwMode="auto">
          <a:xfrm>
            <a:off x="58150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49" name="AutoShape 53"/>
          <p:cNvSpPr>
            <a:spLocks noChangeArrowheads="1"/>
          </p:cNvSpPr>
          <p:nvPr/>
        </p:nvSpPr>
        <p:spPr bwMode="auto">
          <a:xfrm>
            <a:off x="5967413"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50" name="AutoShape 54"/>
          <p:cNvSpPr>
            <a:spLocks noChangeArrowheads="1"/>
          </p:cNvSpPr>
          <p:nvPr/>
        </p:nvSpPr>
        <p:spPr bwMode="auto">
          <a:xfrm>
            <a:off x="6200775"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51" name="AutoShape 55"/>
          <p:cNvSpPr>
            <a:spLocks noChangeArrowheads="1"/>
          </p:cNvSpPr>
          <p:nvPr/>
        </p:nvSpPr>
        <p:spPr bwMode="auto">
          <a:xfrm>
            <a:off x="6294438" y="22574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52" name="AutoShape 56"/>
          <p:cNvSpPr>
            <a:spLocks noChangeArrowheads="1"/>
          </p:cNvSpPr>
          <p:nvPr/>
        </p:nvSpPr>
        <p:spPr bwMode="auto">
          <a:xfrm>
            <a:off x="6318250" y="2090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53" name="AutoShape 57"/>
          <p:cNvSpPr>
            <a:spLocks noChangeArrowheads="1"/>
          </p:cNvSpPr>
          <p:nvPr/>
        </p:nvSpPr>
        <p:spPr bwMode="auto">
          <a:xfrm>
            <a:off x="6013450"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54" name="AutoShape 58"/>
          <p:cNvSpPr>
            <a:spLocks noChangeArrowheads="1"/>
          </p:cNvSpPr>
          <p:nvPr/>
        </p:nvSpPr>
        <p:spPr bwMode="auto">
          <a:xfrm>
            <a:off x="48228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55" name="AutoShape 59"/>
          <p:cNvSpPr>
            <a:spLocks noChangeArrowheads="1"/>
          </p:cNvSpPr>
          <p:nvPr/>
        </p:nvSpPr>
        <p:spPr bwMode="auto">
          <a:xfrm>
            <a:off x="1935163"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56" name="AutoShape 60"/>
          <p:cNvSpPr>
            <a:spLocks noChangeArrowheads="1"/>
          </p:cNvSpPr>
          <p:nvPr/>
        </p:nvSpPr>
        <p:spPr bwMode="auto">
          <a:xfrm>
            <a:off x="2087563" y="2090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57" name="AutoShape 61"/>
          <p:cNvSpPr>
            <a:spLocks noChangeArrowheads="1"/>
          </p:cNvSpPr>
          <p:nvPr/>
        </p:nvSpPr>
        <p:spPr bwMode="auto">
          <a:xfrm>
            <a:off x="2239963" y="2243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58" name="AutoShape 62"/>
          <p:cNvSpPr>
            <a:spLocks noChangeArrowheads="1"/>
          </p:cNvSpPr>
          <p:nvPr/>
        </p:nvSpPr>
        <p:spPr bwMode="auto">
          <a:xfrm>
            <a:off x="2379663" y="21796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59" name="AutoShape 63"/>
          <p:cNvSpPr>
            <a:spLocks noChangeArrowheads="1"/>
          </p:cNvSpPr>
          <p:nvPr/>
        </p:nvSpPr>
        <p:spPr bwMode="auto">
          <a:xfrm>
            <a:off x="2098675" y="2316163"/>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60" name="AutoShape 64"/>
          <p:cNvSpPr>
            <a:spLocks noChangeArrowheads="1"/>
          </p:cNvSpPr>
          <p:nvPr/>
        </p:nvSpPr>
        <p:spPr bwMode="auto">
          <a:xfrm>
            <a:off x="24733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61" name="AutoShape 65"/>
          <p:cNvSpPr>
            <a:spLocks noChangeArrowheads="1"/>
          </p:cNvSpPr>
          <p:nvPr/>
        </p:nvSpPr>
        <p:spPr bwMode="auto">
          <a:xfrm>
            <a:off x="2566988" y="22828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62" name="AutoShape 66"/>
          <p:cNvSpPr>
            <a:spLocks noChangeArrowheads="1"/>
          </p:cNvSpPr>
          <p:nvPr/>
        </p:nvSpPr>
        <p:spPr bwMode="auto">
          <a:xfrm>
            <a:off x="5734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63" name="AutoShape 67"/>
          <p:cNvSpPr>
            <a:spLocks noChangeArrowheads="1"/>
          </p:cNvSpPr>
          <p:nvPr/>
        </p:nvSpPr>
        <p:spPr bwMode="auto">
          <a:xfrm>
            <a:off x="2286000"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64" name="AutoShape 68"/>
          <p:cNvSpPr>
            <a:spLocks noChangeArrowheads="1"/>
          </p:cNvSpPr>
          <p:nvPr/>
        </p:nvSpPr>
        <p:spPr bwMode="auto">
          <a:xfrm>
            <a:off x="7067550" y="226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65" name="AutoShape 69"/>
          <p:cNvSpPr>
            <a:spLocks noChangeArrowheads="1"/>
          </p:cNvSpPr>
          <p:nvPr/>
        </p:nvSpPr>
        <p:spPr bwMode="auto">
          <a:xfrm>
            <a:off x="7219950" y="21685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66" name="AutoShape 70"/>
          <p:cNvSpPr>
            <a:spLocks noChangeArrowheads="1"/>
          </p:cNvSpPr>
          <p:nvPr/>
        </p:nvSpPr>
        <p:spPr bwMode="auto">
          <a:xfrm>
            <a:off x="737235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67" name="AutoShape 71"/>
          <p:cNvSpPr>
            <a:spLocks noChangeArrowheads="1"/>
          </p:cNvSpPr>
          <p:nvPr/>
        </p:nvSpPr>
        <p:spPr bwMode="auto">
          <a:xfrm>
            <a:off x="7512050" y="22574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68" name="AutoShape 72"/>
          <p:cNvSpPr>
            <a:spLocks noChangeArrowheads="1"/>
          </p:cNvSpPr>
          <p:nvPr/>
        </p:nvSpPr>
        <p:spPr bwMode="auto">
          <a:xfrm>
            <a:off x="7605713"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69" name="AutoShape 73"/>
          <p:cNvSpPr>
            <a:spLocks noChangeArrowheads="1"/>
          </p:cNvSpPr>
          <p:nvPr/>
        </p:nvSpPr>
        <p:spPr bwMode="auto">
          <a:xfrm>
            <a:off x="7558088" y="24733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70" name="AutoShape 74"/>
          <p:cNvSpPr>
            <a:spLocks noChangeArrowheads="1"/>
          </p:cNvSpPr>
          <p:nvPr/>
        </p:nvSpPr>
        <p:spPr bwMode="auto">
          <a:xfrm>
            <a:off x="1579563" y="24526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71" name="AutoShape 75"/>
          <p:cNvSpPr>
            <a:spLocks noChangeArrowheads="1"/>
          </p:cNvSpPr>
          <p:nvPr/>
        </p:nvSpPr>
        <p:spPr bwMode="auto">
          <a:xfrm>
            <a:off x="7418388"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72" name="AutoShape 76"/>
          <p:cNvSpPr>
            <a:spLocks noChangeArrowheads="1"/>
          </p:cNvSpPr>
          <p:nvPr/>
        </p:nvSpPr>
        <p:spPr bwMode="auto">
          <a:xfrm>
            <a:off x="6470650" y="23050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73" name="AutoShape 77"/>
          <p:cNvSpPr>
            <a:spLocks noChangeArrowheads="1"/>
          </p:cNvSpPr>
          <p:nvPr/>
        </p:nvSpPr>
        <p:spPr bwMode="auto">
          <a:xfrm>
            <a:off x="6318250" y="19113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74" name="AutoShape 78"/>
          <p:cNvSpPr>
            <a:spLocks noChangeArrowheads="1"/>
          </p:cNvSpPr>
          <p:nvPr/>
        </p:nvSpPr>
        <p:spPr bwMode="auto">
          <a:xfrm>
            <a:off x="6470650" y="20637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75" name="AutoShape 79"/>
          <p:cNvSpPr>
            <a:spLocks noChangeArrowheads="1"/>
          </p:cNvSpPr>
          <p:nvPr/>
        </p:nvSpPr>
        <p:spPr bwMode="auto">
          <a:xfrm>
            <a:off x="6623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76" name="AutoShape 80"/>
          <p:cNvSpPr>
            <a:spLocks noChangeArrowheads="1"/>
          </p:cNvSpPr>
          <p:nvPr/>
        </p:nvSpPr>
        <p:spPr bwMode="auto">
          <a:xfrm>
            <a:off x="6762750" y="21526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77" name="AutoShape 81"/>
          <p:cNvSpPr>
            <a:spLocks noChangeArrowheads="1"/>
          </p:cNvSpPr>
          <p:nvPr/>
        </p:nvSpPr>
        <p:spPr bwMode="auto">
          <a:xfrm>
            <a:off x="6856413"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78" name="AutoShape 82"/>
          <p:cNvSpPr>
            <a:spLocks noChangeArrowheads="1"/>
          </p:cNvSpPr>
          <p:nvPr/>
        </p:nvSpPr>
        <p:spPr bwMode="auto">
          <a:xfrm>
            <a:off x="6950075"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79" name="AutoShape 83"/>
          <p:cNvSpPr>
            <a:spLocks noChangeArrowheads="1"/>
          </p:cNvSpPr>
          <p:nvPr/>
        </p:nvSpPr>
        <p:spPr bwMode="auto">
          <a:xfrm>
            <a:off x="6669088"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80" name="AutoShape 84"/>
          <p:cNvSpPr>
            <a:spLocks noChangeArrowheads="1"/>
          </p:cNvSpPr>
          <p:nvPr/>
        </p:nvSpPr>
        <p:spPr bwMode="auto">
          <a:xfrm>
            <a:off x="1381125" y="3627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81" name="AutoShape 85"/>
          <p:cNvSpPr>
            <a:spLocks noChangeArrowheads="1"/>
          </p:cNvSpPr>
          <p:nvPr/>
        </p:nvSpPr>
        <p:spPr bwMode="auto">
          <a:xfrm>
            <a:off x="1579563" y="32575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82" name="AutoShape 86"/>
          <p:cNvSpPr>
            <a:spLocks noChangeArrowheads="1"/>
          </p:cNvSpPr>
          <p:nvPr/>
        </p:nvSpPr>
        <p:spPr bwMode="auto">
          <a:xfrm>
            <a:off x="1381125" y="4090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83" name="AutoShape 87"/>
          <p:cNvSpPr>
            <a:spLocks noChangeArrowheads="1"/>
          </p:cNvSpPr>
          <p:nvPr/>
        </p:nvSpPr>
        <p:spPr bwMode="auto">
          <a:xfrm>
            <a:off x="1520825" y="26955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84" name="AutoShape 88"/>
          <p:cNvSpPr>
            <a:spLocks noChangeArrowheads="1"/>
          </p:cNvSpPr>
          <p:nvPr/>
        </p:nvSpPr>
        <p:spPr bwMode="auto">
          <a:xfrm>
            <a:off x="1381125" y="33020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85" name="AutoShape 89"/>
          <p:cNvSpPr>
            <a:spLocks noChangeArrowheads="1"/>
          </p:cNvSpPr>
          <p:nvPr/>
        </p:nvSpPr>
        <p:spPr bwMode="auto">
          <a:xfrm>
            <a:off x="1244600" y="39131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86" name="AutoShape 90"/>
          <p:cNvSpPr>
            <a:spLocks noChangeArrowheads="1"/>
          </p:cNvSpPr>
          <p:nvPr/>
        </p:nvSpPr>
        <p:spPr bwMode="auto">
          <a:xfrm>
            <a:off x="1720850"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87" name="AutoShape 91"/>
          <p:cNvSpPr>
            <a:spLocks noChangeArrowheads="1"/>
          </p:cNvSpPr>
          <p:nvPr/>
        </p:nvSpPr>
        <p:spPr bwMode="auto">
          <a:xfrm>
            <a:off x="1744663" y="20891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88" name="AutoShape 92"/>
          <p:cNvSpPr>
            <a:spLocks noChangeArrowheads="1"/>
          </p:cNvSpPr>
          <p:nvPr/>
        </p:nvSpPr>
        <p:spPr bwMode="auto">
          <a:xfrm>
            <a:off x="1427163" y="31242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89" name="AutoShape 93"/>
          <p:cNvSpPr>
            <a:spLocks noChangeArrowheads="1"/>
          </p:cNvSpPr>
          <p:nvPr/>
        </p:nvSpPr>
        <p:spPr bwMode="auto">
          <a:xfrm>
            <a:off x="1533525" y="29051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92" name="Text Box 96"/>
          <p:cNvSpPr txBox="1">
            <a:spLocks noChangeArrowheads="1"/>
          </p:cNvSpPr>
          <p:nvPr/>
        </p:nvSpPr>
        <p:spPr bwMode="auto">
          <a:xfrm>
            <a:off x="4056063" y="3729038"/>
            <a:ext cx="1030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liquid N</a:t>
            </a:r>
            <a:r>
              <a:rPr lang="en-US" altLang="en-US" baseline="-25000"/>
              <a:t>2</a:t>
            </a:r>
          </a:p>
        </p:txBody>
      </p:sp>
      <p:grpSp>
        <p:nvGrpSpPr>
          <p:cNvPr id="106594" name="Group 98"/>
          <p:cNvGrpSpPr>
            <a:grpSpLocks/>
          </p:cNvGrpSpPr>
          <p:nvPr/>
        </p:nvGrpSpPr>
        <p:grpSpPr bwMode="auto">
          <a:xfrm>
            <a:off x="-1071563" y="4995863"/>
            <a:ext cx="820738" cy="427037"/>
            <a:chOff x="445" y="1175"/>
            <a:chExt cx="517" cy="269"/>
          </a:xfrm>
        </p:grpSpPr>
        <p:sp>
          <p:nvSpPr>
            <p:cNvPr id="106595" name="Freeform 99"/>
            <p:cNvSpPr>
              <a:spLocks noChangeAspect="1"/>
            </p:cNvSpPr>
            <p:nvPr/>
          </p:nvSpPr>
          <p:spPr bwMode="auto">
            <a:xfrm rot="2166978" flipH="1">
              <a:off x="647" y="1293"/>
              <a:ext cx="315" cy="151"/>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508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96" name="Rectangle 100"/>
            <p:cNvSpPr>
              <a:spLocks noChangeArrowheads="1"/>
            </p:cNvSpPr>
            <p:nvPr/>
          </p:nvSpPr>
          <p:spPr bwMode="auto">
            <a:xfrm rot="2166978" flipH="1">
              <a:off x="833" y="1393"/>
              <a:ext cx="23" cy="27"/>
            </a:xfrm>
            <a:prstGeom prst="rect">
              <a:avLst/>
            </a:prstGeom>
            <a:solidFill>
              <a:srgbClr val="FF0000"/>
            </a:solidFill>
            <a:ln w="9525">
              <a:miter lim="800000"/>
              <a:headEnd/>
              <a:tailEnd/>
            </a:ln>
            <a:effectLst/>
            <a:scene3d>
              <a:camera prst="legacyObliqueTopRight">
                <a:rot lat="20399999" lon="20999999" rev="0"/>
              </a:camera>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06597" name="Freeform 101"/>
            <p:cNvSpPr>
              <a:spLocks/>
            </p:cNvSpPr>
            <p:nvPr/>
          </p:nvSpPr>
          <p:spPr bwMode="auto">
            <a:xfrm rot="2166978" flipH="1">
              <a:off x="445" y="1175"/>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98" name="Freeform 102"/>
            <p:cNvSpPr>
              <a:spLocks/>
            </p:cNvSpPr>
            <p:nvPr/>
          </p:nvSpPr>
          <p:spPr bwMode="auto">
            <a:xfrm rot="12966978">
              <a:off x="454" y="1179"/>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6600" name="Text Box 104"/>
          <p:cNvSpPr txBox="1">
            <a:spLocks noChangeArrowheads="1"/>
          </p:cNvSpPr>
          <p:nvPr/>
        </p:nvSpPr>
        <p:spPr bwMode="auto">
          <a:xfrm>
            <a:off x="1849438" y="6178550"/>
            <a:ext cx="5391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Warkentin (2006) </a:t>
            </a:r>
            <a:r>
              <a:rPr lang="en-US" altLang="en-US" i="1"/>
              <a:t>J. Appl. Crystallogr.</a:t>
            </a:r>
            <a:r>
              <a:rPr lang="en-US" altLang="en-US"/>
              <a:t> </a:t>
            </a:r>
            <a:r>
              <a:rPr lang="en-US" altLang="en-US" b="1"/>
              <a:t>39</a:t>
            </a:r>
            <a:r>
              <a:rPr lang="en-US" altLang="en-US"/>
              <a:t>, 805-811. </a:t>
            </a:r>
          </a:p>
          <a:p>
            <a:endParaRPr lang="en-US" altLang="en-US"/>
          </a:p>
        </p:txBody>
      </p:sp>
      <p:sp>
        <p:nvSpPr>
          <p:cNvPr id="106601" name="Freeform 105"/>
          <p:cNvSpPr>
            <a:spLocks/>
          </p:cNvSpPr>
          <p:nvPr/>
        </p:nvSpPr>
        <p:spPr bwMode="auto">
          <a:xfrm>
            <a:off x="2617788" y="1114425"/>
            <a:ext cx="498475" cy="1084263"/>
          </a:xfrm>
          <a:custGeom>
            <a:avLst/>
            <a:gdLst>
              <a:gd name="T0" fmla="*/ 150 w 314"/>
              <a:gd name="T1" fmla="*/ 0 h 683"/>
              <a:gd name="T2" fmla="*/ 276 w 314"/>
              <a:gd name="T3" fmla="*/ 371 h 683"/>
              <a:gd name="T4" fmla="*/ 268 w 314"/>
              <a:gd name="T5" fmla="*/ 655 h 683"/>
              <a:gd name="T6" fmla="*/ 0 w 314"/>
              <a:gd name="T7" fmla="*/ 537 h 683"/>
            </a:gdLst>
            <a:ahLst/>
            <a:cxnLst>
              <a:cxn ang="0">
                <a:pos x="T0" y="T1"/>
              </a:cxn>
              <a:cxn ang="0">
                <a:pos x="T2" y="T3"/>
              </a:cxn>
              <a:cxn ang="0">
                <a:pos x="T4" y="T5"/>
              </a:cxn>
              <a:cxn ang="0">
                <a:pos x="T6" y="T7"/>
              </a:cxn>
            </a:cxnLst>
            <a:rect l="0" t="0" r="r" b="b"/>
            <a:pathLst>
              <a:path w="314" h="683">
                <a:moveTo>
                  <a:pt x="150" y="0"/>
                </a:moveTo>
                <a:cubicBezTo>
                  <a:pt x="203" y="131"/>
                  <a:pt x="256" y="262"/>
                  <a:pt x="276" y="371"/>
                </a:cubicBezTo>
                <a:cubicBezTo>
                  <a:pt x="296" y="480"/>
                  <a:pt x="314" y="627"/>
                  <a:pt x="268" y="655"/>
                </a:cubicBezTo>
                <a:cubicBezTo>
                  <a:pt x="222" y="683"/>
                  <a:pt x="111" y="610"/>
                  <a:pt x="0" y="537"/>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602" name="Freeform 106"/>
          <p:cNvSpPr>
            <a:spLocks/>
          </p:cNvSpPr>
          <p:nvPr/>
        </p:nvSpPr>
        <p:spPr bwMode="auto">
          <a:xfrm>
            <a:off x="3319463" y="1039813"/>
            <a:ext cx="939800" cy="773112"/>
          </a:xfrm>
          <a:custGeom>
            <a:avLst/>
            <a:gdLst>
              <a:gd name="T0" fmla="*/ 0 w 592"/>
              <a:gd name="T1" fmla="*/ 0 h 487"/>
              <a:gd name="T2" fmla="*/ 134 w 592"/>
              <a:gd name="T3" fmla="*/ 387 h 487"/>
              <a:gd name="T4" fmla="*/ 371 w 592"/>
              <a:gd name="T5" fmla="*/ 458 h 487"/>
              <a:gd name="T6" fmla="*/ 592 w 592"/>
              <a:gd name="T7" fmla="*/ 213 h 487"/>
            </a:gdLst>
            <a:ahLst/>
            <a:cxnLst>
              <a:cxn ang="0">
                <a:pos x="T0" y="T1"/>
              </a:cxn>
              <a:cxn ang="0">
                <a:pos x="T2" y="T3"/>
              </a:cxn>
              <a:cxn ang="0">
                <a:pos x="T4" y="T5"/>
              </a:cxn>
              <a:cxn ang="0">
                <a:pos x="T6" y="T7"/>
              </a:cxn>
            </a:cxnLst>
            <a:rect l="0" t="0" r="r" b="b"/>
            <a:pathLst>
              <a:path w="592" h="487">
                <a:moveTo>
                  <a:pt x="0" y="0"/>
                </a:moveTo>
                <a:cubicBezTo>
                  <a:pt x="36" y="155"/>
                  <a:pt x="72" y="311"/>
                  <a:pt x="134" y="387"/>
                </a:cubicBezTo>
                <a:cubicBezTo>
                  <a:pt x="196" y="463"/>
                  <a:pt x="295" y="487"/>
                  <a:pt x="371" y="458"/>
                </a:cubicBezTo>
                <a:cubicBezTo>
                  <a:pt x="447" y="429"/>
                  <a:pt x="519" y="321"/>
                  <a:pt x="592" y="213"/>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603" name="Freeform 107"/>
          <p:cNvSpPr>
            <a:spLocks/>
          </p:cNvSpPr>
          <p:nvPr/>
        </p:nvSpPr>
        <p:spPr bwMode="auto">
          <a:xfrm>
            <a:off x="3043238" y="1165225"/>
            <a:ext cx="333375" cy="1139825"/>
          </a:xfrm>
          <a:custGeom>
            <a:avLst/>
            <a:gdLst>
              <a:gd name="T0" fmla="*/ 0 w 210"/>
              <a:gd name="T1" fmla="*/ 0 h 718"/>
              <a:gd name="T2" fmla="*/ 182 w 210"/>
              <a:gd name="T3" fmla="*/ 513 h 718"/>
              <a:gd name="T4" fmla="*/ 166 w 210"/>
              <a:gd name="T5" fmla="*/ 718 h 718"/>
            </a:gdLst>
            <a:ahLst/>
            <a:cxnLst>
              <a:cxn ang="0">
                <a:pos x="T0" y="T1"/>
              </a:cxn>
              <a:cxn ang="0">
                <a:pos x="T2" y="T3"/>
              </a:cxn>
              <a:cxn ang="0">
                <a:pos x="T4" y="T5"/>
              </a:cxn>
            </a:cxnLst>
            <a:rect l="0" t="0" r="r" b="b"/>
            <a:pathLst>
              <a:path w="210" h="718">
                <a:moveTo>
                  <a:pt x="0" y="0"/>
                </a:moveTo>
                <a:cubicBezTo>
                  <a:pt x="77" y="197"/>
                  <a:pt x="154" y="394"/>
                  <a:pt x="182" y="513"/>
                </a:cubicBezTo>
                <a:cubicBezTo>
                  <a:pt x="210" y="632"/>
                  <a:pt x="188" y="675"/>
                  <a:pt x="166" y="718"/>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604" name="Freeform 108"/>
          <p:cNvSpPr>
            <a:spLocks/>
          </p:cNvSpPr>
          <p:nvPr/>
        </p:nvSpPr>
        <p:spPr bwMode="auto">
          <a:xfrm>
            <a:off x="3170238" y="1076325"/>
            <a:ext cx="1050925" cy="969963"/>
          </a:xfrm>
          <a:custGeom>
            <a:avLst/>
            <a:gdLst>
              <a:gd name="T0" fmla="*/ 0 w 449"/>
              <a:gd name="T1" fmla="*/ 0 h 555"/>
              <a:gd name="T2" fmla="*/ 110 w 449"/>
              <a:gd name="T3" fmla="*/ 395 h 555"/>
              <a:gd name="T4" fmla="*/ 276 w 449"/>
              <a:gd name="T5" fmla="*/ 537 h 555"/>
              <a:gd name="T6" fmla="*/ 449 w 449"/>
              <a:gd name="T7" fmla="*/ 505 h 555"/>
            </a:gdLst>
            <a:ahLst/>
            <a:cxnLst>
              <a:cxn ang="0">
                <a:pos x="T0" y="T1"/>
              </a:cxn>
              <a:cxn ang="0">
                <a:pos x="T2" y="T3"/>
              </a:cxn>
              <a:cxn ang="0">
                <a:pos x="T4" y="T5"/>
              </a:cxn>
              <a:cxn ang="0">
                <a:pos x="T6" y="T7"/>
              </a:cxn>
            </a:cxnLst>
            <a:rect l="0" t="0" r="r" b="b"/>
            <a:pathLst>
              <a:path w="449" h="555">
                <a:moveTo>
                  <a:pt x="0" y="0"/>
                </a:moveTo>
                <a:cubicBezTo>
                  <a:pt x="32" y="153"/>
                  <a:pt x="64" y="306"/>
                  <a:pt x="110" y="395"/>
                </a:cubicBezTo>
                <a:cubicBezTo>
                  <a:pt x="156" y="484"/>
                  <a:pt x="220" y="519"/>
                  <a:pt x="276" y="537"/>
                </a:cubicBezTo>
                <a:cubicBezTo>
                  <a:pt x="332" y="555"/>
                  <a:pt x="390" y="530"/>
                  <a:pt x="449" y="505"/>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8412425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decel="50000" fill="hold" nodeType="clickEffect">
                                  <p:stCondLst>
                                    <p:cond delay="0"/>
                                  </p:stCondLst>
                                  <p:childTnLst>
                                    <p:animMotion origin="layout" path="M 0.16041 -0.72988 L 0.67899 -0.16513 " pathEditMode="relative" rAng="0" ptsTypes="AA">
                                      <p:cBhvr>
                                        <p:cTn id="6" dur="5000" fill="hold"/>
                                        <p:tgtEl>
                                          <p:spTgt spid="106594"/>
                                        </p:tgtEl>
                                        <p:attrNameLst>
                                          <p:attrName>ppt_x</p:attrName>
                                          <p:attrName>ppt_y</p:attrName>
                                        </p:attrNameLst>
                                      </p:cBhvr>
                                      <p:rCtr x="25920" y="282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Freeform 4"/>
          <p:cNvSpPr>
            <a:spLocks/>
          </p:cNvSpPr>
          <p:nvPr/>
        </p:nvSpPr>
        <p:spPr bwMode="auto">
          <a:xfrm>
            <a:off x="1244600" y="2125663"/>
            <a:ext cx="6616700" cy="2351087"/>
          </a:xfrm>
          <a:custGeom>
            <a:avLst/>
            <a:gdLst>
              <a:gd name="T0" fmla="*/ 202 w 4168"/>
              <a:gd name="T1" fmla="*/ 452 h 1481"/>
              <a:gd name="T2" fmla="*/ 297 w 4168"/>
              <a:gd name="T3" fmla="*/ 121 h 1481"/>
              <a:gd name="T4" fmla="*/ 922 w 4168"/>
              <a:gd name="T5" fmla="*/ 91 h 1481"/>
              <a:gd name="T6" fmla="*/ 1159 w 4168"/>
              <a:gd name="T7" fmla="*/ 106 h 1481"/>
              <a:gd name="T8" fmla="*/ 1404 w 4168"/>
              <a:gd name="T9" fmla="*/ 106 h 1481"/>
              <a:gd name="T10" fmla="*/ 1836 w 4168"/>
              <a:gd name="T11" fmla="*/ 89 h 1481"/>
              <a:gd name="T12" fmla="*/ 2128 w 4168"/>
              <a:gd name="T13" fmla="*/ 89 h 1481"/>
              <a:gd name="T14" fmla="*/ 2285 w 4168"/>
              <a:gd name="T15" fmla="*/ 81 h 1481"/>
              <a:gd name="T16" fmla="*/ 2427 w 4168"/>
              <a:gd name="T17" fmla="*/ 81 h 1481"/>
              <a:gd name="T18" fmla="*/ 2577 w 4168"/>
              <a:gd name="T19" fmla="*/ 65 h 1481"/>
              <a:gd name="T20" fmla="*/ 2901 w 4168"/>
              <a:gd name="T21" fmla="*/ 58 h 1481"/>
              <a:gd name="T22" fmla="*/ 3264 w 4168"/>
              <a:gd name="T23" fmla="*/ 65 h 1481"/>
              <a:gd name="T24" fmla="*/ 3942 w 4168"/>
              <a:gd name="T25" fmla="*/ 97 h 1481"/>
              <a:gd name="T26" fmla="*/ 4005 w 4168"/>
              <a:gd name="T27" fmla="*/ 649 h 1481"/>
              <a:gd name="T28" fmla="*/ 4053 w 4168"/>
              <a:gd name="T29" fmla="*/ 1312 h 1481"/>
              <a:gd name="T30" fmla="*/ 3313 w 4168"/>
              <a:gd name="T31" fmla="*/ 1227 h 1481"/>
              <a:gd name="T32" fmla="*/ 851 w 4168"/>
              <a:gd name="T33" fmla="*/ 1274 h 1481"/>
              <a:gd name="T34" fmla="*/ 108 w 4168"/>
              <a:gd name="T35" fmla="*/ 1344 h 1481"/>
              <a:gd name="T36" fmla="*/ 202 w 4168"/>
              <a:gd name="T37" fmla="*/ 452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68" h="1481">
                <a:moveTo>
                  <a:pt x="202" y="452"/>
                </a:moveTo>
                <a:cubicBezTo>
                  <a:pt x="233" y="248"/>
                  <a:pt x="177" y="181"/>
                  <a:pt x="297" y="121"/>
                </a:cubicBezTo>
                <a:cubicBezTo>
                  <a:pt x="417" y="61"/>
                  <a:pt x="778" y="93"/>
                  <a:pt x="922" y="91"/>
                </a:cubicBezTo>
                <a:cubicBezTo>
                  <a:pt x="1066" y="89"/>
                  <a:pt x="1079" y="103"/>
                  <a:pt x="1159" y="106"/>
                </a:cubicBezTo>
                <a:cubicBezTo>
                  <a:pt x="1239" y="109"/>
                  <a:pt x="1291" y="109"/>
                  <a:pt x="1404" y="106"/>
                </a:cubicBezTo>
                <a:cubicBezTo>
                  <a:pt x="1517" y="103"/>
                  <a:pt x="1715" y="92"/>
                  <a:pt x="1836" y="89"/>
                </a:cubicBezTo>
                <a:cubicBezTo>
                  <a:pt x="1957" y="86"/>
                  <a:pt x="2053" y="90"/>
                  <a:pt x="2128" y="89"/>
                </a:cubicBezTo>
                <a:cubicBezTo>
                  <a:pt x="2203" y="88"/>
                  <a:pt x="2235" y="82"/>
                  <a:pt x="2285" y="81"/>
                </a:cubicBezTo>
                <a:cubicBezTo>
                  <a:pt x="2335" y="80"/>
                  <a:pt x="2378" y="84"/>
                  <a:pt x="2427" y="81"/>
                </a:cubicBezTo>
                <a:cubicBezTo>
                  <a:pt x="2476" y="78"/>
                  <a:pt x="2498" y="69"/>
                  <a:pt x="2577" y="65"/>
                </a:cubicBezTo>
                <a:cubicBezTo>
                  <a:pt x="2656" y="61"/>
                  <a:pt x="2787" y="58"/>
                  <a:pt x="2901" y="58"/>
                </a:cubicBezTo>
                <a:cubicBezTo>
                  <a:pt x="3015" y="58"/>
                  <a:pt x="3091" y="59"/>
                  <a:pt x="3264" y="65"/>
                </a:cubicBezTo>
                <a:cubicBezTo>
                  <a:pt x="3437" y="71"/>
                  <a:pt x="3818" y="0"/>
                  <a:pt x="3942" y="97"/>
                </a:cubicBezTo>
                <a:cubicBezTo>
                  <a:pt x="4066" y="194"/>
                  <a:pt x="3987" y="447"/>
                  <a:pt x="4005" y="649"/>
                </a:cubicBezTo>
                <a:cubicBezTo>
                  <a:pt x="4023" y="851"/>
                  <a:pt x="4168" y="1216"/>
                  <a:pt x="4053" y="1312"/>
                </a:cubicBezTo>
                <a:cubicBezTo>
                  <a:pt x="3938" y="1408"/>
                  <a:pt x="3847" y="1233"/>
                  <a:pt x="3313" y="1227"/>
                </a:cubicBezTo>
                <a:cubicBezTo>
                  <a:pt x="2779" y="1221"/>
                  <a:pt x="1385" y="1255"/>
                  <a:pt x="851" y="1274"/>
                </a:cubicBezTo>
                <a:cubicBezTo>
                  <a:pt x="317" y="1293"/>
                  <a:pt x="216" y="1481"/>
                  <a:pt x="108" y="1344"/>
                </a:cubicBezTo>
                <a:cubicBezTo>
                  <a:pt x="0" y="1207"/>
                  <a:pt x="72" y="669"/>
                  <a:pt x="202" y="452"/>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3" name="Freeform 5"/>
          <p:cNvSpPr>
            <a:spLocks/>
          </p:cNvSpPr>
          <p:nvPr/>
        </p:nvSpPr>
        <p:spPr bwMode="auto">
          <a:xfrm>
            <a:off x="1935163" y="2562225"/>
            <a:ext cx="5219700" cy="2727325"/>
          </a:xfrm>
          <a:custGeom>
            <a:avLst/>
            <a:gdLst>
              <a:gd name="T0" fmla="*/ 399 w 3288"/>
              <a:gd name="T1" fmla="*/ 359 h 1718"/>
              <a:gd name="T2" fmla="*/ 462 w 3288"/>
              <a:gd name="T3" fmla="*/ 303 h 1718"/>
              <a:gd name="T4" fmla="*/ 493 w 3288"/>
              <a:gd name="T5" fmla="*/ 351 h 1718"/>
              <a:gd name="T6" fmla="*/ 572 w 3288"/>
              <a:gd name="T7" fmla="*/ 366 h 1718"/>
              <a:gd name="T8" fmla="*/ 604 w 3288"/>
              <a:gd name="T9" fmla="*/ 319 h 1718"/>
              <a:gd name="T10" fmla="*/ 667 w 3288"/>
              <a:gd name="T11" fmla="*/ 366 h 1718"/>
              <a:gd name="T12" fmla="*/ 730 w 3288"/>
              <a:gd name="T13" fmla="*/ 366 h 1718"/>
              <a:gd name="T14" fmla="*/ 801 w 3288"/>
              <a:gd name="T15" fmla="*/ 390 h 1718"/>
              <a:gd name="T16" fmla="*/ 840 w 3288"/>
              <a:gd name="T17" fmla="*/ 382 h 1718"/>
              <a:gd name="T18" fmla="*/ 880 w 3288"/>
              <a:gd name="T19" fmla="*/ 366 h 1718"/>
              <a:gd name="T20" fmla="*/ 975 w 3288"/>
              <a:gd name="T21" fmla="*/ 366 h 1718"/>
              <a:gd name="T22" fmla="*/ 1022 w 3288"/>
              <a:gd name="T23" fmla="*/ 382 h 1718"/>
              <a:gd name="T24" fmla="*/ 1077 w 3288"/>
              <a:gd name="T25" fmla="*/ 359 h 1718"/>
              <a:gd name="T26" fmla="*/ 1132 w 3288"/>
              <a:gd name="T27" fmla="*/ 335 h 1718"/>
              <a:gd name="T28" fmla="*/ 1243 w 3288"/>
              <a:gd name="T29" fmla="*/ 335 h 1718"/>
              <a:gd name="T30" fmla="*/ 1282 w 3288"/>
              <a:gd name="T31" fmla="*/ 390 h 1718"/>
              <a:gd name="T32" fmla="*/ 1330 w 3288"/>
              <a:gd name="T33" fmla="*/ 366 h 1718"/>
              <a:gd name="T34" fmla="*/ 1416 w 3288"/>
              <a:gd name="T35" fmla="*/ 398 h 1718"/>
              <a:gd name="T36" fmla="*/ 1503 w 3288"/>
              <a:gd name="T37" fmla="*/ 374 h 1718"/>
              <a:gd name="T38" fmla="*/ 1551 w 3288"/>
              <a:gd name="T39" fmla="*/ 398 h 1718"/>
              <a:gd name="T40" fmla="*/ 1637 w 3288"/>
              <a:gd name="T41" fmla="*/ 366 h 1718"/>
              <a:gd name="T42" fmla="*/ 1700 w 3288"/>
              <a:gd name="T43" fmla="*/ 382 h 1718"/>
              <a:gd name="T44" fmla="*/ 1811 w 3288"/>
              <a:gd name="T45" fmla="*/ 351 h 1718"/>
              <a:gd name="T46" fmla="*/ 1866 w 3288"/>
              <a:gd name="T47" fmla="*/ 382 h 1718"/>
              <a:gd name="T48" fmla="*/ 1937 w 3288"/>
              <a:gd name="T49" fmla="*/ 351 h 1718"/>
              <a:gd name="T50" fmla="*/ 2000 w 3288"/>
              <a:gd name="T51" fmla="*/ 366 h 1718"/>
              <a:gd name="T52" fmla="*/ 2071 w 3288"/>
              <a:gd name="T53" fmla="*/ 343 h 1718"/>
              <a:gd name="T54" fmla="*/ 2150 w 3288"/>
              <a:gd name="T55" fmla="*/ 366 h 1718"/>
              <a:gd name="T56" fmla="*/ 2237 w 3288"/>
              <a:gd name="T57" fmla="*/ 343 h 1718"/>
              <a:gd name="T58" fmla="*/ 2292 w 3288"/>
              <a:gd name="T59" fmla="*/ 359 h 1718"/>
              <a:gd name="T60" fmla="*/ 2371 w 3288"/>
              <a:gd name="T61" fmla="*/ 335 h 1718"/>
              <a:gd name="T62" fmla="*/ 2482 w 3288"/>
              <a:gd name="T63" fmla="*/ 351 h 1718"/>
              <a:gd name="T64" fmla="*/ 2576 w 3288"/>
              <a:gd name="T65" fmla="*/ 351 h 1718"/>
              <a:gd name="T66" fmla="*/ 2718 w 3288"/>
              <a:gd name="T67" fmla="*/ 343 h 1718"/>
              <a:gd name="T68" fmla="*/ 2789 w 3288"/>
              <a:gd name="T69" fmla="*/ 327 h 1718"/>
              <a:gd name="T70" fmla="*/ 2845 w 3288"/>
              <a:gd name="T71" fmla="*/ 193 h 1718"/>
              <a:gd name="T72" fmla="*/ 2884 w 3288"/>
              <a:gd name="T73" fmla="*/ 1487 h 1718"/>
              <a:gd name="T74" fmla="*/ 422 w 3288"/>
              <a:gd name="T75" fmla="*/ 1534 h 1718"/>
              <a:gd name="T76" fmla="*/ 351 w 3288"/>
              <a:gd name="T77" fmla="*/ 382 h 1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88" h="1718">
                <a:moveTo>
                  <a:pt x="399" y="359"/>
                </a:moveTo>
                <a:cubicBezTo>
                  <a:pt x="422" y="331"/>
                  <a:pt x="446" y="304"/>
                  <a:pt x="462" y="303"/>
                </a:cubicBezTo>
                <a:cubicBezTo>
                  <a:pt x="478" y="302"/>
                  <a:pt x="475" y="341"/>
                  <a:pt x="493" y="351"/>
                </a:cubicBezTo>
                <a:cubicBezTo>
                  <a:pt x="511" y="361"/>
                  <a:pt x="554" y="371"/>
                  <a:pt x="572" y="366"/>
                </a:cubicBezTo>
                <a:cubicBezTo>
                  <a:pt x="590" y="361"/>
                  <a:pt x="588" y="319"/>
                  <a:pt x="604" y="319"/>
                </a:cubicBezTo>
                <a:cubicBezTo>
                  <a:pt x="620" y="319"/>
                  <a:pt x="646" y="358"/>
                  <a:pt x="667" y="366"/>
                </a:cubicBezTo>
                <a:cubicBezTo>
                  <a:pt x="688" y="374"/>
                  <a:pt x="708" y="362"/>
                  <a:pt x="730" y="366"/>
                </a:cubicBezTo>
                <a:cubicBezTo>
                  <a:pt x="752" y="370"/>
                  <a:pt x="783" y="387"/>
                  <a:pt x="801" y="390"/>
                </a:cubicBezTo>
                <a:cubicBezTo>
                  <a:pt x="819" y="393"/>
                  <a:pt x="827" y="386"/>
                  <a:pt x="840" y="382"/>
                </a:cubicBezTo>
                <a:cubicBezTo>
                  <a:pt x="853" y="378"/>
                  <a:pt x="858" y="369"/>
                  <a:pt x="880" y="366"/>
                </a:cubicBezTo>
                <a:cubicBezTo>
                  <a:pt x="902" y="363"/>
                  <a:pt x="951" y="363"/>
                  <a:pt x="975" y="366"/>
                </a:cubicBezTo>
                <a:cubicBezTo>
                  <a:pt x="999" y="369"/>
                  <a:pt x="1005" y="383"/>
                  <a:pt x="1022" y="382"/>
                </a:cubicBezTo>
                <a:cubicBezTo>
                  <a:pt x="1039" y="381"/>
                  <a:pt x="1059" y="367"/>
                  <a:pt x="1077" y="359"/>
                </a:cubicBezTo>
                <a:cubicBezTo>
                  <a:pt x="1095" y="351"/>
                  <a:pt x="1104" y="339"/>
                  <a:pt x="1132" y="335"/>
                </a:cubicBezTo>
                <a:cubicBezTo>
                  <a:pt x="1160" y="331"/>
                  <a:pt x="1218" y="326"/>
                  <a:pt x="1243" y="335"/>
                </a:cubicBezTo>
                <a:cubicBezTo>
                  <a:pt x="1268" y="344"/>
                  <a:pt x="1268" y="385"/>
                  <a:pt x="1282" y="390"/>
                </a:cubicBezTo>
                <a:cubicBezTo>
                  <a:pt x="1296" y="395"/>
                  <a:pt x="1308" y="365"/>
                  <a:pt x="1330" y="366"/>
                </a:cubicBezTo>
                <a:cubicBezTo>
                  <a:pt x="1352" y="367"/>
                  <a:pt x="1387" y="397"/>
                  <a:pt x="1416" y="398"/>
                </a:cubicBezTo>
                <a:cubicBezTo>
                  <a:pt x="1445" y="399"/>
                  <a:pt x="1481" y="374"/>
                  <a:pt x="1503" y="374"/>
                </a:cubicBezTo>
                <a:cubicBezTo>
                  <a:pt x="1525" y="374"/>
                  <a:pt x="1529" y="399"/>
                  <a:pt x="1551" y="398"/>
                </a:cubicBezTo>
                <a:cubicBezTo>
                  <a:pt x="1573" y="397"/>
                  <a:pt x="1612" y="369"/>
                  <a:pt x="1637" y="366"/>
                </a:cubicBezTo>
                <a:cubicBezTo>
                  <a:pt x="1662" y="363"/>
                  <a:pt x="1671" y="384"/>
                  <a:pt x="1700" y="382"/>
                </a:cubicBezTo>
                <a:cubicBezTo>
                  <a:pt x="1729" y="380"/>
                  <a:pt x="1783" y="351"/>
                  <a:pt x="1811" y="351"/>
                </a:cubicBezTo>
                <a:cubicBezTo>
                  <a:pt x="1839" y="351"/>
                  <a:pt x="1845" y="382"/>
                  <a:pt x="1866" y="382"/>
                </a:cubicBezTo>
                <a:cubicBezTo>
                  <a:pt x="1887" y="382"/>
                  <a:pt x="1915" y="354"/>
                  <a:pt x="1937" y="351"/>
                </a:cubicBezTo>
                <a:cubicBezTo>
                  <a:pt x="1959" y="348"/>
                  <a:pt x="1978" y="367"/>
                  <a:pt x="2000" y="366"/>
                </a:cubicBezTo>
                <a:cubicBezTo>
                  <a:pt x="2022" y="365"/>
                  <a:pt x="2046" y="343"/>
                  <a:pt x="2071" y="343"/>
                </a:cubicBezTo>
                <a:cubicBezTo>
                  <a:pt x="2096" y="343"/>
                  <a:pt x="2122" y="366"/>
                  <a:pt x="2150" y="366"/>
                </a:cubicBezTo>
                <a:cubicBezTo>
                  <a:pt x="2178" y="366"/>
                  <a:pt x="2213" y="344"/>
                  <a:pt x="2237" y="343"/>
                </a:cubicBezTo>
                <a:cubicBezTo>
                  <a:pt x="2261" y="342"/>
                  <a:pt x="2270" y="360"/>
                  <a:pt x="2292" y="359"/>
                </a:cubicBezTo>
                <a:cubicBezTo>
                  <a:pt x="2314" y="358"/>
                  <a:pt x="2339" y="336"/>
                  <a:pt x="2371" y="335"/>
                </a:cubicBezTo>
                <a:cubicBezTo>
                  <a:pt x="2403" y="334"/>
                  <a:pt x="2448" y="348"/>
                  <a:pt x="2482" y="351"/>
                </a:cubicBezTo>
                <a:cubicBezTo>
                  <a:pt x="2516" y="354"/>
                  <a:pt x="2537" y="352"/>
                  <a:pt x="2576" y="351"/>
                </a:cubicBezTo>
                <a:cubicBezTo>
                  <a:pt x="2615" y="350"/>
                  <a:pt x="2683" y="347"/>
                  <a:pt x="2718" y="343"/>
                </a:cubicBezTo>
                <a:cubicBezTo>
                  <a:pt x="2753" y="339"/>
                  <a:pt x="2768" y="352"/>
                  <a:pt x="2789" y="327"/>
                </a:cubicBezTo>
                <a:cubicBezTo>
                  <a:pt x="2810" y="302"/>
                  <a:pt x="2829" y="0"/>
                  <a:pt x="2845" y="193"/>
                </a:cubicBezTo>
                <a:cubicBezTo>
                  <a:pt x="2861" y="386"/>
                  <a:pt x="3288" y="1264"/>
                  <a:pt x="2884" y="1487"/>
                </a:cubicBezTo>
                <a:cubicBezTo>
                  <a:pt x="2480" y="1710"/>
                  <a:pt x="844" y="1718"/>
                  <a:pt x="422" y="1534"/>
                </a:cubicBezTo>
                <a:cubicBezTo>
                  <a:pt x="0" y="1350"/>
                  <a:pt x="175" y="866"/>
                  <a:pt x="351" y="382"/>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4" name="Rectangle 6"/>
          <p:cNvSpPr>
            <a:spLocks noGrp="1" noChangeArrowheads="1"/>
          </p:cNvSpPr>
          <p:nvPr>
            <p:ph type="title"/>
          </p:nvPr>
        </p:nvSpPr>
        <p:spPr>
          <a:xfrm>
            <a:off x="457200" y="33338"/>
            <a:ext cx="8229600" cy="1143000"/>
          </a:xfrm>
        </p:spPr>
        <p:txBody>
          <a:bodyPr/>
          <a:lstStyle/>
          <a:p>
            <a:r>
              <a:rPr lang="en-US" altLang="en-US"/>
              <a:t>dewar ice</a:t>
            </a:r>
          </a:p>
        </p:txBody>
      </p:sp>
      <p:sp>
        <p:nvSpPr>
          <p:cNvPr id="99335" name="Freeform 7"/>
          <p:cNvSpPr>
            <a:spLocks/>
          </p:cNvSpPr>
          <p:nvPr/>
        </p:nvSpPr>
        <p:spPr bwMode="auto">
          <a:xfrm>
            <a:off x="1771650" y="2427288"/>
            <a:ext cx="5600700" cy="3371850"/>
          </a:xfrm>
          <a:custGeom>
            <a:avLst/>
            <a:gdLst>
              <a:gd name="T0" fmla="*/ 1 w 3528"/>
              <a:gd name="T1" fmla="*/ 2124 h 2124"/>
              <a:gd name="T2" fmla="*/ 0 w 3528"/>
              <a:gd name="T3" fmla="*/ 1 h 2124"/>
              <a:gd name="T4" fmla="*/ 703 w 3528"/>
              <a:gd name="T5" fmla="*/ 0 h 2124"/>
              <a:gd name="T6" fmla="*/ 704 w 3528"/>
              <a:gd name="T7" fmla="*/ 1422 h 2124"/>
              <a:gd name="T8" fmla="*/ 2824 w 3528"/>
              <a:gd name="T9" fmla="*/ 1422 h 2124"/>
              <a:gd name="T10" fmla="*/ 2826 w 3528"/>
              <a:gd name="T11" fmla="*/ 1 h 2124"/>
              <a:gd name="T12" fmla="*/ 3528 w 3528"/>
              <a:gd name="T13" fmla="*/ 2 h 2124"/>
              <a:gd name="T14" fmla="*/ 3528 w 3528"/>
              <a:gd name="T15" fmla="*/ 2124 h 2124"/>
              <a:gd name="T16" fmla="*/ 1 w 3528"/>
              <a:gd name="T17" fmla="*/ 2124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A589A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6" name="Text Box 8"/>
          <p:cNvSpPr txBox="1">
            <a:spLocks noChangeArrowheads="1"/>
          </p:cNvSpPr>
          <p:nvPr/>
        </p:nvSpPr>
        <p:spPr bwMode="auto">
          <a:xfrm>
            <a:off x="3711575" y="50434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foam insulation</a:t>
            </a:r>
          </a:p>
        </p:txBody>
      </p:sp>
      <p:sp>
        <p:nvSpPr>
          <p:cNvPr id="99337" name="AutoShape 9"/>
          <p:cNvSpPr>
            <a:spLocks noChangeArrowheads="1"/>
          </p:cNvSpPr>
          <p:nvPr/>
        </p:nvSpPr>
        <p:spPr bwMode="auto">
          <a:xfrm>
            <a:off x="7372350" y="25622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38" name="AutoShape 10"/>
          <p:cNvSpPr>
            <a:spLocks noChangeArrowheads="1"/>
          </p:cNvSpPr>
          <p:nvPr/>
        </p:nvSpPr>
        <p:spPr bwMode="auto">
          <a:xfrm>
            <a:off x="7418388" y="33909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39" name="AutoShape 11"/>
          <p:cNvSpPr>
            <a:spLocks noChangeArrowheads="1"/>
          </p:cNvSpPr>
          <p:nvPr/>
        </p:nvSpPr>
        <p:spPr bwMode="auto">
          <a:xfrm>
            <a:off x="767556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0" name="AutoShape 12"/>
          <p:cNvSpPr>
            <a:spLocks noChangeArrowheads="1"/>
          </p:cNvSpPr>
          <p:nvPr/>
        </p:nvSpPr>
        <p:spPr bwMode="auto">
          <a:xfrm>
            <a:off x="746601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1" name="AutoShape 13"/>
          <p:cNvSpPr>
            <a:spLocks noChangeArrowheads="1"/>
          </p:cNvSpPr>
          <p:nvPr/>
        </p:nvSpPr>
        <p:spPr bwMode="auto">
          <a:xfrm>
            <a:off x="7673975" y="33464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2" name="AutoShape 14"/>
          <p:cNvSpPr>
            <a:spLocks noChangeArrowheads="1"/>
          </p:cNvSpPr>
          <p:nvPr/>
        </p:nvSpPr>
        <p:spPr bwMode="auto">
          <a:xfrm>
            <a:off x="7558088" y="31686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3" name="AutoShape 15"/>
          <p:cNvSpPr>
            <a:spLocks noChangeArrowheads="1"/>
          </p:cNvSpPr>
          <p:nvPr/>
        </p:nvSpPr>
        <p:spPr bwMode="auto">
          <a:xfrm>
            <a:off x="7675563" y="40020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4" name="AutoShape 16"/>
          <p:cNvSpPr>
            <a:spLocks noChangeArrowheads="1"/>
          </p:cNvSpPr>
          <p:nvPr/>
        </p:nvSpPr>
        <p:spPr bwMode="auto">
          <a:xfrm>
            <a:off x="7372350" y="353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5" name="AutoShape 17"/>
          <p:cNvSpPr>
            <a:spLocks noChangeArrowheads="1"/>
          </p:cNvSpPr>
          <p:nvPr/>
        </p:nvSpPr>
        <p:spPr bwMode="auto">
          <a:xfrm>
            <a:off x="7418388" y="2905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6" name="AutoShape 18"/>
          <p:cNvSpPr>
            <a:spLocks noChangeArrowheads="1"/>
          </p:cNvSpPr>
          <p:nvPr/>
        </p:nvSpPr>
        <p:spPr bwMode="auto">
          <a:xfrm>
            <a:off x="7558088" y="2651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7" name="AutoShape 19"/>
          <p:cNvSpPr>
            <a:spLocks noChangeArrowheads="1"/>
          </p:cNvSpPr>
          <p:nvPr/>
        </p:nvSpPr>
        <p:spPr bwMode="auto">
          <a:xfrm>
            <a:off x="2889250" y="20780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8" name="AutoShape 20"/>
          <p:cNvSpPr>
            <a:spLocks noChangeArrowheads="1"/>
          </p:cNvSpPr>
          <p:nvPr/>
        </p:nvSpPr>
        <p:spPr bwMode="auto">
          <a:xfrm>
            <a:off x="3041650"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9" name="AutoShape 21"/>
          <p:cNvSpPr>
            <a:spLocks noChangeArrowheads="1"/>
          </p:cNvSpPr>
          <p:nvPr/>
        </p:nvSpPr>
        <p:spPr bwMode="auto">
          <a:xfrm>
            <a:off x="3194050" y="2382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0" name="AutoShape 22"/>
          <p:cNvSpPr>
            <a:spLocks noChangeArrowheads="1"/>
          </p:cNvSpPr>
          <p:nvPr/>
        </p:nvSpPr>
        <p:spPr bwMode="auto">
          <a:xfrm>
            <a:off x="3333750" y="2319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1" name="AutoShape 23"/>
          <p:cNvSpPr>
            <a:spLocks noChangeArrowheads="1"/>
          </p:cNvSpPr>
          <p:nvPr/>
        </p:nvSpPr>
        <p:spPr bwMode="auto">
          <a:xfrm>
            <a:off x="2795588"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2" name="AutoShape 24"/>
          <p:cNvSpPr>
            <a:spLocks noChangeArrowheads="1"/>
          </p:cNvSpPr>
          <p:nvPr/>
        </p:nvSpPr>
        <p:spPr bwMode="auto">
          <a:xfrm>
            <a:off x="3427413"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3" name="AutoShape 25"/>
          <p:cNvSpPr>
            <a:spLocks noChangeArrowheads="1"/>
          </p:cNvSpPr>
          <p:nvPr/>
        </p:nvSpPr>
        <p:spPr bwMode="auto">
          <a:xfrm>
            <a:off x="3684588"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4" name="AutoShape 26"/>
          <p:cNvSpPr>
            <a:spLocks noChangeArrowheads="1"/>
          </p:cNvSpPr>
          <p:nvPr/>
        </p:nvSpPr>
        <p:spPr bwMode="auto">
          <a:xfrm>
            <a:off x="3825875" y="2154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5" name="AutoShape 27"/>
          <p:cNvSpPr>
            <a:spLocks noChangeArrowheads="1"/>
          </p:cNvSpPr>
          <p:nvPr/>
        </p:nvSpPr>
        <p:spPr bwMode="auto">
          <a:xfrm>
            <a:off x="3240088"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6" name="AutoShape 28"/>
          <p:cNvSpPr>
            <a:spLocks noChangeArrowheads="1"/>
          </p:cNvSpPr>
          <p:nvPr/>
        </p:nvSpPr>
        <p:spPr bwMode="auto">
          <a:xfrm>
            <a:off x="3087688" y="1989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7" name="AutoShape 29"/>
          <p:cNvSpPr>
            <a:spLocks noChangeArrowheads="1"/>
          </p:cNvSpPr>
          <p:nvPr/>
        </p:nvSpPr>
        <p:spPr bwMode="auto">
          <a:xfrm>
            <a:off x="3638550" y="2058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8" name="AutoShape 30"/>
          <p:cNvSpPr>
            <a:spLocks noChangeArrowheads="1"/>
          </p:cNvSpPr>
          <p:nvPr/>
        </p:nvSpPr>
        <p:spPr bwMode="auto">
          <a:xfrm>
            <a:off x="3943350" y="23637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9" name="AutoShape 31"/>
          <p:cNvSpPr>
            <a:spLocks noChangeArrowheads="1"/>
          </p:cNvSpPr>
          <p:nvPr/>
        </p:nvSpPr>
        <p:spPr bwMode="auto">
          <a:xfrm>
            <a:off x="4083050" y="23002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0" name="AutoShape 32"/>
          <p:cNvSpPr>
            <a:spLocks noChangeArrowheads="1"/>
          </p:cNvSpPr>
          <p:nvPr/>
        </p:nvSpPr>
        <p:spPr bwMode="auto">
          <a:xfrm>
            <a:off x="3333750" y="20335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1" name="AutoShape 33"/>
          <p:cNvSpPr>
            <a:spLocks noChangeArrowheads="1"/>
          </p:cNvSpPr>
          <p:nvPr/>
        </p:nvSpPr>
        <p:spPr bwMode="auto">
          <a:xfrm>
            <a:off x="4176713" y="21478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2" name="AutoShape 34"/>
          <p:cNvSpPr>
            <a:spLocks noChangeArrowheads="1"/>
          </p:cNvSpPr>
          <p:nvPr/>
        </p:nvSpPr>
        <p:spPr bwMode="auto">
          <a:xfrm>
            <a:off x="4270375" y="2403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3" name="AutoShape 35"/>
          <p:cNvSpPr>
            <a:spLocks noChangeArrowheads="1"/>
          </p:cNvSpPr>
          <p:nvPr/>
        </p:nvSpPr>
        <p:spPr bwMode="auto">
          <a:xfrm>
            <a:off x="3943350" y="21082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4" name="AutoShape 36"/>
          <p:cNvSpPr>
            <a:spLocks noChangeArrowheads="1"/>
          </p:cNvSpPr>
          <p:nvPr/>
        </p:nvSpPr>
        <p:spPr bwMode="auto">
          <a:xfrm>
            <a:off x="4364038" y="1976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5" name="AutoShape 37"/>
          <p:cNvSpPr>
            <a:spLocks noChangeArrowheads="1"/>
          </p:cNvSpPr>
          <p:nvPr/>
        </p:nvSpPr>
        <p:spPr bwMode="auto">
          <a:xfrm>
            <a:off x="4516438" y="2128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6" name="AutoShape 38"/>
          <p:cNvSpPr>
            <a:spLocks noChangeArrowheads="1"/>
          </p:cNvSpPr>
          <p:nvPr/>
        </p:nvSpPr>
        <p:spPr bwMode="auto">
          <a:xfrm>
            <a:off x="4668838" y="22812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7" name="AutoShape 39"/>
          <p:cNvSpPr>
            <a:spLocks noChangeArrowheads="1"/>
          </p:cNvSpPr>
          <p:nvPr/>
        </p:nvSpPr>
        <p:spPr bwMode="auto">
          <a:xfrm>
            <a:off x="4808538"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8" name="AutoShape 40"/>
          <p:cNvSpPr>
            <a:spLocks noChangeArrowheads="1"/>
          </p:cNvSpPr>
          <p:nvPr/>
        </p:nvSpPr>
        <p:spPr bwMode="auto">
          <a:xfrm>
            <a:off x="5065713" y="2141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9" name="AutoShape 41"/>
          <p:cNvSpPr>
            <a:spLocks noChangeArrowheads="1"/>
          </p:cNvSpPr>
          <p:nvPr/>
        </p:nvSpPr>
        <p:spPr bwMode="auto">
          <a:xfrm>
            <a:off x="4995863"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0" name="AutoShape 42"/>
          <p:cNvSpPr>
            <a:spLocks noChangeArrowheads="1"/>
          </p:cNvSpPr>
          <p:nvPr/>
        </p:nvSpPr>
        <p:spPr bwMode="auto">
          <a:xfrm>
            <a:off x="4714875" y="2065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1" name="AutoShape 43"/>
          <p:cNvSpPr>
            <a:spLocks noChangeArrowheads="1"/>
          </p:cNvSpPr>
          <p:nvPr/>
        </p:nvSpPr>
        <p:spPr bwMode="auto">
          <a:xfrm>
            <a:off x="4562475" y="1887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2" name="AutoShape 44"/>
          <p:cNvSpPr>
            <a:spLocks noChangeArrowheads="1"/>
          </p:cNvSpPr>
          <p:nvPr/>
        </p:nvSpPr>
        <p:spPr bwMode="auto">
          <a:xfrm>
            <a:off x="5006975" y="1976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3" name="AutoShape 45"/>
          <p:cNvSpPr>
            <a:spLocks noChangeArrowheads="1"/>
          </p:cNvSpPr>
          <p:nvPr/>
        </p:nvSpPr>
        <p:spPr bwMode="auto">
          <a:xfrm>
            <a:off x="5159375"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4" name="AutoShape 46"/>
          <p:cNvSpPr>
            <a:spLocks noChangeArrowheads="1"/>
          </p:cNvSpPr>
          <p:nvPr/>
        </p:nvSpPr>
        <p:spPr bwMode="auto">
          <a:xfrm>
            <a:off x="5311775" y="2281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5" name="AutoShape 47"/>
          <p:cNvSpPr>
            <a:spLocks noChangeArrowheads="1"/>
          </p:cNvSpPr>
          <p:nvPr/>
        </p:nvSpPr>
        <p:spPr bwMode="auto">
          <a:xfrm>
            <a:off x="5451475" y="2217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6" name="AutoShape 48"/>
          <p:cNvSpPr>
            <a:spLocks noChangeArrowheads="1"/>
          </p:cNvSpPr>
          <p:nvPr/>
        </p:nvSpPr>
        <p:spPr bwMode="auto">
          <a:xfrm>
            <a:off x="5218113" y="2039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7" name="AutoShape 49"/>
          <p:cNvSpPr>
            <a:spLocks noChangeArrowheads="1"/>
          </p:cNvSpPr>
          <p:nvPr/>
        </p:nvSpPr>
        <p:spPr bwMode="auto">
          <a:xfrm>
            <a:off x="5545138"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8" name="AutoShape 50"/>
          <p:cNvSpPr>
            <a:spLocks noChangeArrowheads="1"/>
          </p:cNvSpPr>
          <p:nvPr/>
        </p:nvSpPr>
        <p:spPr bwMode="auto">
          <a:xfrm>
            <a:off x="563880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9" name="AutoShape 51"/>
          <p:cNvSpPr>
            <a:spLocks noChangeArrowheads="1"/>
          </p:cNvSpPr>
          <p:nvPr/>
        </p:nvSpPr>
        <p:spPr bwMode="auto">
          <a:xfrm>
            <a:off x="53578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0" name="AutoShape 52"/>
          <p:cNvSpPr>
            <a:spLocks noChangeArrowheads="1"/>
          </p:cNvSpPr>
          <p:nvPr/>
        </p:nvSpPr>
        <p:spPr bwMode="auto">
          <a:xfrm>
            <a:off x="5205413" y="1887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1" name="AutoShape 53"/>
          <p:cNvSpPr>
            <a:spLocks noChangeArrowheads="1"/>
          </p:cNvSpPr>
          <p:nvPr/>
        </p:nvSpPr>
        <p:spPr bwMode="auto">
          <a:xfrm>
            <a:off x="4422775" y="2276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2" name="AutoShape 54"/>
          <p:cNvSpPr>
            <a:spLocks noChangeArrowheads="1"/>
          </p:cNvSpPr>
          <p:nvPr/>
        </p:nvSpPr>
        <p:spPr bwMode="auto">
          <a:xfrm>
            <a:off x="58150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3" name="AutoShape 55"/>
          <p:cNvSpPr>
            <a:spLocks noChangeArrowheads="1"/>
          </p:cNvSpPr>
          <p:nvPr/>
        </p:nvSpPr>
        <p:spPr bwMode="auto">
          <a:xfrm>
            <a:off x="5967413"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4" name="AutoShape 56"/>
          <p:cNvSpPr>
            <a:spLocks noChangeArrowheads="1"/>
          </p:cNvSpPr>
          <p:nvPr/>
        </p:nvSpPr>
        <p:spPr bwMode="auto">
          <a:xfrm>
            <a:off x="6200775"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5" name="AutoShape 57"/>
          <p:cNvSpPr>
            <a:spLocks noChangeArrowheads="1"/>
          </p:cNvSpPr>
          <p:nvPr/>
        </p:nvSpPr>
        <p:spPr bwMode="auto">
          <a:xfrm>
            <a:off x="6294438" y="22574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6" name="AutoShape 58"/>
          <p:cNvSpPr>
            <a:spLocks noChangeArrowheads="1"/>
          </p:cNvSpPr>
          <p:nvPr/>
        </p:nvSpPr>
        <p:spPr bwMode="auto">
          <a:xfrm>
            <a:off x="6318250" y="2090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7" name="AutoShape 59"/>
          <p:cNvSpPr>
            <a:spLocks noChangeArrowheads="1"/>
          </p:cNvSpPr>
          <p:nvPr/>
        </p:nvSpPr>
        <p:spPr bwMode="auto">
          <a:xfrm>
            <a:off x="6013450"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8" name="AutoShape 60"/>
          <p:cNvSpPr>
            <a:spLocks noChangeArrowheads="1"/>
          </p:cNvSpPr>
          <p:nvPr/>
        </p:nvSpPr>
        <p:spPr bwMode="auto">
          <a:xfrm>
            <a:off x="4083050" y="1989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9" name="AutoShape 61"/>
          <p:cNvSpPr>
            <a:spLocks noChangeArrowheads="1"/>
          </p:cNvSpPr>
          <p:nvPr/>
        </p:nvSpPr>
        <p:spPr bwMode="auto">
          <a:xfrm>
            <a:off x="1935163"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0" name="AutoShape 62"/>
          <p:cNvSpPr>
            <a:spLocks noChangeArrowheads="1"/>
          </p:cNvSpPr>
          <p:nvPr/>
        </p:nvSpPr>
        <p:spPr bwMode="auto">
          <a:xfrm>
            <a:off x="2087563" y="2090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1" name="AutoShape 63"/>
          <p:cNvSpPr>
            <a:spLocks noChangeArrowheads="1"/>
          </p:cNvSpPr>
          <p:nvPr/>
        </p:nvSpPr>
        <p:spPr bwMode="auto">
          <a:xfrm>
            <a:off x="2239963" y="2243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2" name="AutoShape 64"/>
          <p:cNvSpPr>
            <a:spLocks noChangeArrowheads="1"/>
          </p:cNvSpPr>
          <p:nvPr/>
        </p:nvSpPr>
        <p:spPr bwMode="auto">
          <a:xfrm>
            <a:off x="2379663" y="21796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3" name="AutoShape 65"/>
          <p:cNvSpPr>
            <a:spLocks noChangeArrowheads="1"/>
          </p:cNvSpPr>
          <p:nvPr/>
        </p:nvSpPr>
        <p:spPr bwMode="auto">
          <a:xfrm>
            <a:off x="2098675" y="2316163"/>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4" name="AutoShape 66"/>
          <p:cNvSpPr>
            <a:spLocks noChangeArrowheads="1"/>
          </p:cNvSpPr>
          <p:nvPr/>
        </p:nvSpPr>
        <p:spPr bwMode="auto">
          <a:xfrm>
            <a:off x="24733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5" name="AutoShape 67"/>
          <p:cNvSpPr>
            <a:spLocks noChangeArrowheads="1"/>
          </p:cNvSpPr>
          <p:nvPr/>
        </p:nvSpPr>
        <p:spPr bwMode="auto">
          <a:xfrm>
            <a:off x="2566988" y="22828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6" name="AutoShape 68"/>
          <p:cNvSpPr>
            <a:spLocks noChangeArrowheads="1"/>
          </p:cNvSpPr>
          <p:nvPr/>
        </p:nvSpPr>
        <p:spPr bwMode="auto">
          <a:xfrm>
            <a:off x="2590800" y="2116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7" name="AutoShape 69"/>
          <p:cNvSpPr>
            <a:spLocks noChangeArrowheads="1"/>
          </p:cNvSpPr>
          <p:nvPr/>
        </p:nvSpPr>
        <p:spPr bwMode="auto">
          <a:xfrm>
            <a:off x="2286000"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8" name="AutoShape 70"/>
          <p:cNvSpPr>
            <a:spLocks noChangeArrowheads="1"/>
          </p:cNvSpPr>
          <p:nvPr/>
        </p:nvSpPr>
        <p:spPr bwMode="auto">
          <a:xfrm>
            <a:off x="7067550" y="226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9" name="AutoShape 71"/>
          <p:cNvSpPr>
            <a:spLocks noChangeArrowheads="1"/>
          </p:cNvSpPr>
          <p:nvPr/>
        </p:nvSpPr>
        <p:spPr bwMode="auto">
          <a:xfrm>
            <a:off x="7219950" y="21685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0" name="AutoShape 72"/>
          <p:cNvSpPr>
            <a:spLocks noChangeArrowheads="1"/>
          </p:cNvSpPr>
          <p:nvPr/>
        </p:nvSpPr>
        <p:spPr bwMode="auto">
          <a:xfrm>
            <a:off x="737235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1" name="AutoShape 73"/>
          <p:cNvSpPr>
            <a:spLocks noChangeArrowheads="1"/>
          </p:cNvSpPr>
          <p:nvPr/>
        </p:nvSpPr>
        <p:spPr bwMode="auto">
          <a:xfrm>
            <a:off x="7512050" y="22574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2" name="AutoShape 74"/>
          <p:cNvSpPr>
            <a:spLocks noChangeArrowheads="1"/>
          </p:cNvSpPr>
          <p:nvPr/>
        </p:nvSpPr>
        <p:spPr bwMode="auto">
          <a:xfrm>
            <a:off x="7605713"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3" name="AutoShape 75"/>
          <p:cNvSpPr>
            <a:spLocks noChangeArrowheads="1"/>
          </p:cNvSpPr>
          <p:nvPr/>
        </p:nvSpPr>
        <p:spPr bwMode="auto">
          <a:xfrm>
            <a:off x="7558088" y="24733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4" name="AutoShape 76"/>
          <p:cNvSpPr>
            <a:spLocks noChangeArrowheads="1"/>
          </p:cNvSpPr>
          <p:nvPr/>
        </p:nvSpPr>
        <p:spPr bwMode="auto">
          <a:xfrm>
            <a:off x="1579563" y="24526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5" name="AutoShape 77"/>
          <p:cNvSpPr>
            <a:spLocks noChangeArrowheads="1"/>
          </p:cNvSpPr>
          <p:nvPr/>
        </p:nvSpPr>
        <p:spPr bwMode="auto">
          <a:xfrm>
            <a:off x="7418388"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6" name="AutoShape 78"/>
          <p:cNvSpPr>
            <a:spLocks noChangeArrowheads="1"/>
          </p:cNvSpPr>
          <p:nvPr/>
        </p:nvSpPr>
        <p:spPr bwMode="auto">
          <a:xfrm>
            <a:off x="6470650" y="23050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7" name="AutoShape 79"/>
          <p:cNvSpPr>
            <a:spLocks noChangeArrowheads="1"/>
          </p:cNvSpPr>
          <p:nvPr/>
        </p:nvSpPr>
        <p:spPr bwMode="auto">
          <a:xfrm>
            <a:off x="6318250" y="19113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8" name="AutoShape 80"/>
          <p:cNvSpPr>
            <a:spLocks noChangeArrowheads="1"/>
          </p:cNvSpPr>
          <p:nvPr/>
        </p:nvSpPr>
        <p:spPr bwMode="auto">
          <a:xfrm>
            <a:off x="6470650" y="20637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9" name="AutoShape 81"/>
          <p:cNvSpPr>
            <a:spLocks noChangeArrowheads="1"/>
          </p:cNvSpPr>
          <p:nvPr/>
        </p:nvSpPr>
        <p:spPr bwMode="auto">
          <a:xfrm>
            <a:off x="6623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0" name="AutoShape 82"/>
          <p:cNvSpPr>
            <a:spLocks noChangeArrowheads="1"/>
          </p:cNvSpPr>
          <p:nvPr/>
        </p:nvSpPr>
        <p:spPr bwMode="auto">
          <a:xfrm>
            <a:off x="6762750" y="21526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1" name="AutoShape 83"/>
          <p:cNvSpPr>
            <a:spLocks noChangeArrowheads="1"/>
          </p:cNvSpPr>
          <p:nvPr/>
        </p:nvSpPr>
        <p:spPr bwMode="auto">
          <a:xfrm>
            <a:off x="6856413"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2" name="AutoShape 84"/>
          <p:cNvSpPr>
            <a:spLocks noChangeArrowheads="1"/>
          </p:cNvSpPr>
          <p:nvPr/>
        </p:nvSpPr>
        <p:spPr bwMode="auto">
          <a:xfrm>
            <a:off x="6950075"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3" name="AutoShape 85"/>
          <p:cNvSpPr>
            <a:spLocks noChangeArrowheads="1"/>
          </p:cNvSpPr>
          <p:nvPr/>
        </p:nvSpPr>
        <p:spPr bwMode="auto">
          <a:xfrm>
            <a:off x="6669088"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4" name="AutoShape 86"/>
          <p:cNvSpPr>
            <a:spLocks noChangeArrowheads="1"/>
          </p:cNvSpPr>
          <p:nvPr/>
        </p:nvSpPr>
        <p:spPr bwMode="auto">
          <a:xfrm>
            <a:off x="1381125" y="3627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5" name="AutoShape 87"/>
          <p:cNvSpPr>
            <a:spLocks noChangeArrowheads="1"/>
          </p:cNvSpPr>
          <p:nvPr/>
        </p:nvSpPr>
        <p:spPr bwMode="auto">
          <a:xfrm>
            <a:off x="1579563" y="32575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6" name="AutoShape 88"/>
          <p:cNvSpPr>
            <a:spLocks noChangeArrowheads="1"/>
          </p:cNvSpPr>
          <p:nvPr/>
        </p:nvSpPr>
        <p:spPr bwMode="auto">
          <a:xfrm>
            <a:off x="1381125" y="4090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7" name="AutoShape 89"/>
          <p:cNvSpPr>
            <a:spLocks noChangeArrowheads="1"/>
          </p:cNvSpPr>
          <p:nvPr/>
        </p:nvSpPr>
        <p:spPr bwMode="auto">
          <a:xfrm>
            <a:off x="1520825" y="26955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8" name="AutoShape 90"/>
          <p:cNvSpPr>
            <a:spLocks noChangeArrowheads="1"/>
          </p:cNvSpPr>
          <p:nvPr/>
        </p:nvSpPr>
        <p:spPr bwMode="auto">
          <a:xfrm>
            <a:off x="1381125" y="33020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9" name="AutoShape 91"/>
          <p:cNvSpPr>
            <a:spLocks noChangeArrowheads="1"/>
          </p:cNvSpPr>
          <p:nvPr/>
        </p:nvSpPr>
        <p:spPr bwMode="auto">
          <a:xfrm>
            <a:off x="1244600" y="39131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20" name="AutoShape 92"/>
          <p:cNvSpPr>
            <a:spLocks noChangeArrowheads="1"/>
          </p:cNvSpPr>
          <p:nvPr/>
        </p:nvSpPr>
        <p:spPr bwMode="auto">
          <a:xfrm>
            <a:off x="1720850"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21" name="AutoShape 93"/>
          <p:cNvSpPr>
            <a:spLocks noChangeArrowheads="1"/>
          </p:cNvSpPr>
          <p:nvPr/>
        </p:nvSpPr>
        <p:spPr bwMode="auto">
          <a:xfrm>
            <a:off x="1744663" y="20891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22" name="AutoShape 94"/>
          <p:cNvSpPr>
            <a:spLocks noChangeArrowheads="1"/>
          </p:cNvSpPr>
          <p:nvPr/>
        </p:nvSpPr>
        <p:spPr bwMode="auto">
          <a:xfrm>
            <a:off x="1427163" y="31242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23" name="AutoShape 95"/>
          <p:cNvSpPr>
            <a:spLocks noChangeArrowheads="1"/>
          </p:cNvSpPr>
          <p:nvPr/>
        </p:nvSpPr>
        <p:spPr bwMode="auto">
          <a:xfrm>
            <a:off x="1533525" y="29051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24" name="Text Box 96"/>
          <p:cNvSpPr txBox="1">
            <a:spLocks noChangeArrowheads="1"/>
          </p:cNvSpPr>
          <p:nvPr/>
        </p:nvSpPr>
        <p:spPr bwMode="auto">
          <a:xfrm>
            <a:off x="3705225" y="1235075"/>
            <a:ext cx="173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warm, moist air</a:t>
            </a:r>
          </a:p>
        </p:txBody>
      </p:sp>
      <p:sp>
        <p:nvSpPr>
          <p:cNvPr id="99425" name="Text Box 97"/>
          <p:cNvSpPr txBox="1">
            <a:spLocks noChangeArrowheads="1"/>
          </p:cNvSpPr>
          <p:nvPr/>
        </p:nvSpPr>
        <p:spPr bwMode="auto">
          <a:xfrm>
            <a:off x="4113213" y="2636838"/>
            <a:ext cx="915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cold N</a:t>
            </a:r>
            <a:r>
              <a:rPr lang="en-US" altLang="en-US" baseline="-25000"/>
              <a:t>2</a:t>
            </a:r>
          </a:p>
        </p:txBody>
      </p:sp>
      <p:sp>
        <p:nvSpPr>
          <p:cNvPr id="99426" name="Text Box 98"/>
          <p:cNvSpPr txBox="1">
            <a:spLocks noChangeArrowheads="1"/>
          </p:cNvSpPr>
          <p:nvPr/>
        </p:nvSpPr>
        <p:spPr bwMode="auto">
          <a:xfrm>
            <a:off x="4056063" y="3729038"/>
            <a:ext cx="1030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liquid N</a:t>
            </a:r>
            <a:r>
              <a:rPr lang="en-US" altLang="en-US" baseline="-25000"/>
              <a:t>2</a:t>
            </a:r>
          </a:p>
        </p:txBody>
      </p:sp>
      <p:sp>
        <p:nvSpPr>
          <p:cNvPr id="99427" name="Text Box 99"/>
          <p:cNvSpPr txBox="1">
            <a:spLocks noChangeArrowheads="1"/>
          </p:cNvSpPr>
          <p:nvPr/>
        </p:nvSpPr>
        <p:spPr bwMode="auto">
          <a:xfrm>
            <a:off x="6550025" y="1417638"/>
            <a:ext cx="47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993300"/>
                </a:solidFill>
              </a:rPr>
              <a:t>ice</a:t>
            </a:r>
            <a:endParaRPr lang="en-US" altLang="en-US" baseline="-25000">
              <a:solidFill>
                <a:srgbClr val="993300"/>
              </a:solidFill>
            </a:endParaRPr>
          </a:p>
        </p:txBody>
      </p:sp>
      <p:sp>
        <p:nvSpPr>
          <p:cNvPr id="99428" name="Line 100"/>
          <p:cNvSpPr>
            <a:spLocks noChangeShapeType="1"/>
          </p:cNvSpPr>
          <p:nvPr/>
        </p:nvSpPr>
        <p:spPr bwMode="auto">
          <a:xfrm flipV="1">
            <a:off x="3341688" y="4832350"/>
            <a:ext cx="0" cy="801688"/>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429" name="Line 101"/>
          <p:cNvSpPr>
            <a:spLocks noChangeShapeType="1"/>
          </p:cNvSpPr>
          <p:nvPr/>
        </p:nvSpPr>
        <p:spPr bwMode="auto">
          <a:xfrm flipV="1">
            <a:off x="5732463" y="4832350"/>
            <a:ext cx="0" cy="801688"/>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430" name="Text Box 102"/>
          <p:cNvSpPr txBox="1">
            <a:spLocks noChangeArrowheads="1"/>
          </p:cNvSpPr>
          <p:nvPr/>
        </p:nvSpPr>
        <p:spPr bwMode="auto">
          <a:xfrm rot="16200000">
            <a:off x="2686844" y="5041107"/>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0000"/>
                </a:solidFill>
              </a:rPr>
              <a:t>HEAT</a:t>
            </a:r>
          </a:p>
        </p:txBody>
      </p:sp>
      <p:sp>
        <p:nvSpPr>
          <p:cNvPr id="99431" name="Text Box 103"/>
          <p:cNvSpPr txBox="1">
            <a:spLocks noChangeArrowheads="1"/>
          </p:cNvSpPr>
          <p:nvPr/>
        </p:nvSpPr>
        <p:spPr bwMode="auto">
          <a:xfrm rot="16200000">
            <a:off x="5606257" y="5015706"/>
            <a:ext cx="793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0000"/>
                </a:solidFill>
              </a:rPr>
              <a:t>HEAT</a:t>
            </a:r>
          </a:p>
        </p:txBody>
      </p:sp>
    </p:spTree>
    <p:extLst>
      <p:ext uri="{BB962C8B-B14F-4D97-AF65-F5344CB8AC3E}">
        <p14:creationId xmlns:p14="http://schemas.microsoft.com/office/powerpoint/2010/main" val="1316668406"/>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Freeform 2"/>
          <p:cNvSpPr>
            <a:spLocks/>
          </p:cNvSpPr>
          <p:nvPr/>
        </p:nvSpPr>
        <p:spPr bwMode="auto">
          <a:xfrm>
            <a:off x="1244600" y="2125663"/>
            <a:ext cx="6616700" cy="2351087"/>
          </a:xfrm>
          <a:custGeom>
            <a:avLst/>
            <a:gdLst>
              <a:gd name="T0" fmla="*/ 202 w 4168"/>
              <a:gd name="T1" fmla="*/ 452 h 1481"/>
              <a:gd name="T2" fmla="*/ 297 w 4168"/>
              <a:gd name="T3" fmla="*/ 121 h 1481"/>
              <a:gd name="T4" fmla="*/ 922 w 4168"/>
              <a:gd name="T5" fmla="*/ 91 h 1481"/>
              <a:gd name="T6" fmla="*/ 1159 w 4168"/>
              <a:gd name="T7" fmla="*/ 106 h 1481"/>
              <a:gd name="T8" fmla="*/ 1404 w 4168"/>
              <a:gd name="T9" fmla="*/ 106 h 1481"/>
              <a:gd name="T10" fmla="*/ 1836 w 4168"/>
              <a:gd name="T11" fmla="*/ 89 h 1481"/>
              <a:gd name="T12" fmla="*/ 2128 w 4168"/>
              <a:gd name="T13" fmla="*/ 89 h 1481"/>
              <a:gd name="T14" fmla="*/ 2285 w 4168"/>
              <a:gd name="T15" fmla="*/ 81 h 1481"/>
              <a:gd name="T16" fmla="*/ 2427 w 4168"/>
              <a:gd name="T17" fmla="*/ 81 h 1481"/>
              <a:gd name="T18" fmla="*/ 2577 w 4168"/>
              <a:gd name="T19" fmla="*/ 65 h 1481"/>
              <a:gd name="T20" fmla="*/ 2901 w 4168"/>
              <a:gd name="T21" fmla="*/ 58 h 1481"/>
              <a:gd name="T22" fmla="*/ 3264 w 4168"/>
              <a:gd name="T23" fmla="*/ 65 h 1481"/>
              <a:gd name="T24" fmla="*/ 3942 w 4168"/>
              <a:gd name="T25" fmla="*/ 97 h 1481"/>
              <a:gd name="T26" fmla="*/ 4005 w 4168"/>
              <a:gd name="T27" fmla="*/ 649 h 1481"/>
              <a:gd name="T28" fmla="*/ 4053 w 4168"/>
              <a:gd name="T29" fmla="*/ 1312 h 1481"/>
              <a:gd name="T30" fmla="*/ 3313 w 4168"/>
              <a:gd name="T31" fmla="*/ 1227 h 1481"/>
              <a:gd name="T32" fmla="*/ 851 w 4168"/>
              <a:gd name="T33" fmla="*/ 1274 h 1481"/>
              <a:gd name="T34" fmla="*/ 108 w 4168"/>
              <a:gd name="T35" fmla="*/ 1344 h 1481"/>
              <a:gd name="T36" fmla="*/ 202 w 4168"/>
              <a:gd name="T37" fmla="*/ 452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68" h="1481">
                <a:moveTo>
                  <a:pt x="202" y="452"/>
                </a:moveTo>
                <a:cubicBezTo>
                  <a:pt x="233" y="248"/>
                  <a:pt x="177" y="181"/>
                  <a:pt x="297" y="121"/>
                </a:cubicBezTo>
                <a:cubicBezTo>
                  <a:pt x="417" y="61"/>
                  <a:pt x="778" y="93"/>
                  <a:pt x="922" y="91"/>
                </a:cubicBezTo>
                <a:cubicBezTo>
                  <a:pt x="1066" y="89"/>
                  <a:pt x="1079" y="103"/>
                  <a:pt x="1159" y="106"/>
                </a:cubicBezTo>
                <a:cubicBezTo>
                  <a:pt x="1239" y="109"/>
                  <a:pt x="1291" y="109"/>
                  <a:pt x="1404" y="106"/>
                </a:cubicBezTo>
                <a:cubicBezTo>
                  <a:pt x="1517" y="103"/>
                  <a:pt x="1715" y="92"/>
                  <a:pt x="1836" y="89"/>
                </a:cubicBezTo>
                <a:cubicBezTo>
                  <a:pt x="1957" y="86"/>
                  <a:pt x="2053" y="90"/>
                  <a:pt x="2128" y="89"/>
                </a:cubicBezTo>
                <a:cubicBezTo>
                  <a:pt x="2203" y="88"/>
                  <a:pt x="2235" y="82"/>
                  <a:pt x="2285" y="81"/>
                </a:cubicBezTo>
                <a:cubicBezTo>
                  <a:pt x="2335" y="80"/>
                  <a:pt x="2378" y="84"/>
                  <a:pt x="2427" y="81"/>
                </a:cubicBezTo>
                <a:cubicBezTo>
                  <a:pt x="2476" y="78"/>
                  <a:pt x="2498" y="69"/>
                  <a:pt x="2577" y="65"/>
                </a:cubicBezTo>
                <a:cubicBezTo>
                  <a:pt x="2656" y="61"/>
                  <a:pt x="2787" y="58"/>
                  <a:pt x="2901" y="58"/>
                </a:cubicBezTo>
                <a:cubicBezTo>
                  <a:pt x="3015" y="58"/>
                  <a:pt x="3091" y="59"/>
                  <a:pt x="3264" y="65"/>
                </a:cubicBezTo>
                <a:cubicBezTo>
                  <a:pt x="3437" y="71"/>
                  <a:pt x="3818" y="0"/>
                  <a:pt x="3942" y="97"/>
                </a:cubicBezTo>
                <a:cubicBezTo>
                  <a:pt x="4066" y="194"/>
                  <a:pt x="3987" y="447"/>
                  <a:pt x="4005" y="649"/>
                </a:cubicBezTo>
                <a:cubicBezTo>
                  <a:pt x="4023" y="851"/>
                  <a:pt x="4168" y="1216"/>
                  <a:pt x="4053" y="1312"/>
                </a:cubicBezTo>
                <a:cubicBezTo>
                  <a:pt x="3938" y="1408"/>
                  <a:pt x="3847" y="1233"/>
                  <a:pt x="3313" y="1227"/>
                </a:cubicBezTo>
                <a:cubicBezTo>
                  <a:pt x="2779" y="1221"/>
                  <a:pt x="1385" y="1255"/>
                  <a:pt x="851" y="1274"/>
                </a:cubicBezTo>
                <a:cubicBezTo>
                  <a:pt x="317" y="1293"/>
                  <a:pt x="216" y="1481"/>
                  <a:pt x="108" y="1344"/>
                </a:cubicBezTo>
                <a:cubicBezTo>
                  <a:pt x="0" y="1207"/>
                  <a:pt x="72" y="669"/>
                  <a:pt x="202" y="452"/>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79" name="Freeform 3"/>
          <p:cNvSpPr>
            <a:spLocks/>
          </p:cNvSpPr>
          <p:nvPr/>
        </p:nvSpPr>
        <p:spPr bwMode="auto">
          <a:xfrm>
            <a:off x="1935163" y="2562225"/>
            <a:ext cx="5219700" cy="2727325"/>
          </a:xfrm>
          <a:custGeom>
            <a:avLst/>
            <a:gdLst>
              <a:gd name="T0" fmla="*/ 399 w 3288"/>
              <a:gd name="T1" fmla="*/ 359 h 1718"/>
              <a:gd name="T2" fmla="*/ 462 w 3288"/>
              <a:gd name="T3" fmla="*/ 303 h 1718"/>
              <a:gd name="T4" fmla="*/ 493 w 3288"/>
              <a:gd name="T5" fmla="*/ 351 h 1718"/>
              <a:gd name="T6" fmla="*/ 572 w 3288"/>
              <a:gd name="T7" fmla="*/ 366 h 1718"/>
              <a:gd name="T8" fmla="*/ 604 w 3288"/>
              <a:gd name="T9" fmla="*/ 319 h 1718"/>
              <a:gd name="T10" fmla="*/ 667 w 3288"/>
              <a:gd name="T11" fmla="*/ 366 h 1718"/>
              <a:gd name="T12" fmla="*/ 730 w 3288"/>
              <a:gd name="T13" fmla="*/ 366 h 1718"/>
              <a:gd name="T14" fmla="*/ 801 w 3288"/>
              <a:gd name="T15" fmla="*/ 390 h 1718"/>
              <a:gd name="T16" fmla="*/ 840 w 3288"/>
              <a:gd name="T17" fmla="*/ 382 h 1718"/>
              <a:gd name="T18" fmla="*/ 880 w 3288"/>
              <a:gd name="T19" fmla="*/ 366 h 1718"/>
              <a:gd name="T20" fmla="*/ 975 w 3288"/>
              <a:gd name="T21" fmla="*/ 366 h 1718"/>
              <a:gd name="T22" fmla="*/ 1022 w 3288"/>
              <a:gd name="T23" fmla="*/ 382 h 1718"/>
              <a:gd name="T24" fmla="*/ 1077 w 3288"/>
              <a:gd name="T25" fmla="*/ 359 h 1718"/>
              <a:gd name="T26" fmla="*/ 1132 w 3288"/>
              <a:gd name="T27" fmla="*/ 335 h 1718"/>
              <a:gd name="T28" fmla="*/ 1243 w 3288"/>
              <a:gd name="T29" fmla="*/ 335 h 1718"/>
              <a:gd name="T30" fmla="*/ 1282 w 3288"/>
              <a:gd name="T31" fmla="*/ 390 h 1718"/>
              <a:gd name="T32" fmla="*/ 1330 w 3288"/>
              <a:gd name="T33" fmla="*/ 366 h 1718"/>
              <a:gd name="T34" fmla="*/ 1416 w 3288"/>
              <a:gd name="T35" fmla="*/ 398 h 1718"/>
              <a:gd name="T36" fmla="*/ 1503 w 3288"/>
              <a:gd name="T37" fmla="*/ 374 h 1718"/>
              <a:gd name="T38" fmla="*/ 1551 w 3288"/>
              <a:gd name="T39" fmla="*/ 398 h 1718"/>
              <a:gd name="T40" fmla="*/ 1637 w 3288"/>
              <a:gd name="T41" fmla="*/ 366 h 1718"/>
              <a:gd name="T42" fmla="*/ 1700 w 3288"/>
              <a:gd name="T43" fmla="*/ 382 h 1718"/>
              <a:gd name="T44" fmla="*/ 1811 w 3288"/>
              <a:gd name="T45" fmla="*/ 351 h 1718"/>
              <a:gd name="T46" fmla="*/ 1866 w 3288"/>
              <a:gd name="T47" fmla="*/ 382 h 1718"/>
              <a:gd name="T48" fmla="*/ 1937 w 3288"/>
              <a:gd name="T49" fmla="*/ 351 h 1718"/>
              <a:gd name="T50" fmla="*/ 2000 w 3288"/>
              <a:gd name="T51" fmla="*/ 366 h 1718"/>
              <a:gd name="T52" fmla="*/ 2071 w 3288"/>
              <a:gd name="T53" fmla="*/ 343 h 1718"/>
              <a:gd name="T54" fmla="*/ 2150 w 3288"/>
              <a:gd name="T55" fmla="*/ 366 h 1718"/>
              <a:gd name="T56" fmla="*/ 2237 w 3288"/>
              <a:gd name="T57" fmla="*/ 343 h 1718"/>
              <a:gd name="T58" fmla="*/ 2292 w 3288"/>
              <a:gd name="T59" fmla="*/ 359 h 1718"/>
              <a:gd name="T60" fmla="*/ 2371 w 3288"/>
              <a:gd name="T61" fmla="*/ 335 h 1718"/>
              <a:gd name="T62" fmla="*/ 2482 w 3288"/>
              <a:gd name="T63" fmla="*/ 351 h 1718"/>
              <a:gd name="T64" fmla="*/ 2576 w 3288"/>
              <a:gd name="T65" fmla="*/ 351 h 1718"/>
              <a:gd name="T66" fmla="*/ 2718 w 3288"/>
              <a:gd name="T67" fmla="*/ 343 h 1718"/>
              <a:gd name="T68" fmla="*/ 2789 w 3288"/>
              <a:gd name="T69" fmla="*/ 327 h 1718"/>
              <a:gd name="T70" fmla="*/ 2845 w 3288"/>
              <a:gd name="T71" fmla="*/ 193 h 1718"/>
              <a:gd name="T72" fmla="*/ 2884 w 3288"/>
              <a:gd name="T73" fmla="*/ 1487 h 1718"/>
              <a:gd name="T74" fmla="*/ 422 w 3288"/>
              <a:gd name="T75" fmla="*/ 1534 h 1718"/>
              <a:gd name="T76" fmla="*/ 351 w 3288"/>
              <a:gd name="T77" fmla="*/ 382 h 1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88" h="1718">
                <a:moveTo>
                  <a:pt x="399" y="359"/>
                </a:moveTo>
                <a:cubicBezTo>
                  <a:pt x="422" y="331"/>
                  <a:pt x="446" y="304"/>
                  <a:pt x="462" y="303"/>
                </a:cubicBezTo>
                <a:cubicBezTo>
                  <a:pt x="478" y="302"/>
                  <a:pt x="475" y="341"/>
                  <a:pt x="493" y="351"/>
                </a:cubicBezTo>
                <a:cubicBezTo>
                  <a:pt x="511" y="361"/>
                  <a:pt x="554" y="371"/>
                  <a:pt x="572" y="366"/>
                </a:cubicBezTo>
                <a:cubicBezTo>
                  <a:pt x="590" y="361"/>
                  <a:pt x="588" y="319"/>
                  <a:pt x="604" y="319"/>
                </a:cubicBezTo>
                <a:cubicBezTo>
                  <a:pt x="620" y="319"/>
                  <a:pt x="646" y="358"/>
                  <a:pt x="667" y="366"/>
                </a:cubicBezTo>
                <a:cubicBezTo>
                  <a:pt x="688" y="374"/>
                  <a:pt x="708" y="362"/>
                  <a:pt x="730" y="366"/>
                </a:cubicBezTo>
                <a:cubicBezTo>
                  <a:pt x="752" y="370"/>
                  <a:pt x="783" y="387"/>
                  <a:pt x="801" y="390"/>
                </a:cubicBezTo>
                <a:cubicBezTo>
                  <a:pt x="819" y="393"/>
                  <a:pt x="827" y="386"/>
                  <a:pt x="840" y="382"/>
                </a:cubicBezTo>
                <a:cubicBezTo>
                  <a:pt x="853" y="378"/>
                  <a:pt x="858" y="369"/>
                  <a:pt x="880" y="366"/>
                </a:cubicBezTo>
                <a:cubicBezTo>
                  <a:pt x="902" y="363"/>
                  <a:pt x="951" y="363"/>
                  <a:pt x="975" y="366"/>
                </a:cubicBezTo>
                <a:cubicBezTo>
                  <a:pt x="999" y="369"/>
                  <a:pt x="1005" y="383"/>
                  <a:pt x="1022" y="382"/>
                </a:cubicBezTo>
                <a:cubicBezTo>
                  <a:pt x="1039" y="381"/>
                  <a:pt x="1059" y="367"/>
                  <a:pt x="1077" y="359"/>
                </a:cubicBezTo>
                <a:cubicBezTo>
                  <a:pt x="1095" y="351"/>
                  <a:pt x="1104" y="339"/>
                  <a:pt x="1132" y="335"/>
                </a:cubicBezTo>
                <a:cubicBezTo>
                  <a:pt x="1160" y="331"/>
                  <a:pt x="1218" y="326"/>
                  <a:pt x="1243" y="335"/>
                </a:cubicBezTo>
                <a:cubicBezTo>
                  <a:pt x="1268" y="344"/>
                  <a:pt x="1268" y="385"/>
                  <a:pt x="1282" y="390"/>
                </a:cubicBezTo>
                <a:cubicBezTo>
                  <a:pt x="1296" y="395"/>
                  <a:pt x="1308" y="365"/>
                  <a:pt x="1330" y="366"/>
                </a:cubicBezTo>
                <a:cubicBezTo>
                  <a:pt x="1352" y="367"/>
                  <a:pt x="1387" y="397"/>
                  <a:pt x="1416" y="398"/>
                </a:cubicBezTo>
                <a:cubicBezTo>
                  <a:pt x="1445" y="399"/>
                  <a:pt x="1481" y="374"/>
                  <a:pt x="1503" y="374"/>
                </a:cubicBezTo>
                <a:cubicBezTo>
                  <a:pt x="1525" y="374"/>
                  <a:pt x="1529" y="399"/>
                  <a:pt x="1551" y="398"/>
                </a:cubicBezTo>
                <a:cubicBezTo>
                  <a:pt x="1573" y="397"/>
                  <a:pt x="1612" y="369"/>
                  <a:pt x="1637" y="366"/>
                </a:cubicBezTo>
                <a:cubicBezTo>
                  <a:pt x="1662" y="363"/>
                  <a:pt x="1671" y="384"/>
                  <a:pt x="1700" y="382"/>
                </a:cubicBezTo>
                <a:cubicBezTo>
                  <a:pt x="1729" y="380"/>
                  <a:pt x="1783" y="351"/>
                  <a:pt x="1811" y="351"/>
                </a:cubicBezTo>
                <a:cubicBezTo>
                  <a:pt x="1839" y="351"/>
                  <a:pt x="1845" y="382"/>
                  <a:pt x="1866" y="382"/>
                </a:cubicBezTo>
                <a:cubicBezTo>
                  <a:pt x="1887" y="382"/>
                  <a:pt x="1915" y="354"/>
                  <a:pt x="1937" y="351"/>
                </a:cubicBezTo>
                <a:cubicBezTo>
                  <a:pt x="1959" y="348"/>
                  <a:pt x="1978" y="367"/>
                  <a:pt x="2000" y="366"/>
                </a:cubicBezTo>
                <a:cubicBezTo>
                  <a:pt x="2022" y="365"/>
                  <a:pt x="2046" y="343"/>
                  <a:pt x="2071" y="343"/>
                </a:cubicBezTo>
                <a:cubicBezTo>
                  <a:pt x="2096" y="343"/>
                  <a:pt x="2122" y="366"/>
                  <a:pt x="2150" y="366"/>
                </a:cubicBezTo>
                <a:cubicBezTo>
                  <a:pt x="2178" y="366"/>
                  <a:pt x="2213" y="344"/>
                  <a:pt x="2237" y="343"/>
                </a:cubicBezTo>
                <a:cubicBezTo>
                  <a:pt x="2261" y="342"/>
                  <a:pt x="2270" y="360"/>
                  <a:pt x="2292" y="359"/>
                </a:cubicBezTo>
                <a:cubicBezTo>
                  <a:pt x="2314" y="358"/>
                  <a:pt x="2339" y="336"/>
                  <a:pt x="2371" y="335"/>
                </a:cubicBezTo>
                <a:cubicBezTo>
                  <a:pt x="2403" y="334"/>
                  <a:pt x="2448" y="348"/>
                  <a:pt x="2482" y="351"/>
                </a:cubicBezTo>
                <a:cubicBezTo>
                  <a:pt x="2516" y="354"/>
                  <a:pt x="2537" y="352"/>
                  <a:pt x="2576" y="351"/>
                </a:cubicBezTo>
                <a:cubicBezTo>
                  <a:pt x="2615" y="350"/>
                  <a:pt x="2683" y="347"/>
                  <a:pt x="2718" y="343"/>
                </a:cubicBezTo>
                <a:cubicBezTo>
                  <a:pt x="2753" y="339"/>
                  <a:pt x="2768" y="352"/>
                  <a:pt x="2789" y="327"/>
                </a:cubicBezTo>
                <a:cubicBezTo>
                  <a:pt x="2810" y="302"/>
                  <a:pt x="2829" y="0"/>
                  <a:pt x="2845" y="193"/>
                </a:cubicBezTo>
                <a:cubicBezTo>
                  <a:pt x="2861" y="386"/>
                  <a:pt x="3288" y="1264"/>
                  <a:pt x="2884" y="1487"/>
                </a:cubicBezTo>
                <a:cubicBezTo>
                  <a:pt x="2480" y="1710"/>
                  <a:pt x="844" y="1718"/>
                  <a:pt x="422" y="1534"/>
                </a:cubicBezTo>
                <a:cubicBezTo>
                  <a:pt x="0" y="1350"/>
                  <a:pt x="175" y="866"/>
                  <a:pt x="351" y="382"/>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80" name="Rectangle 4"/>
          <p:cNvSpPr>
            <a:spLocks noGrp="1" noChangeArrowheads="1"/>
          </p:cNvSpPr>
          <p:nvPr>
            <p:ph type="title"/>
          </p:nvPr>
        </p:nvSpPr>
        <p:spPr>
          <a:xfrm>
            <a:off x="457200" y="33338"/>
            <a:ext cx="8229600" cy="1143000"/>
          </a:xfrm>
        </p:spPr>
        <p:txBody>
          <a:bodyPr/>
          <a:lstStyle/>
          <a:p>
            <a:r>
              <a:rPr lang="en-US" altLang="en-US"/>
              <a:t>dewar ice</a:t>
            </a:r>
          </a:p>
        </p:txBody>
      </p:sp>
      <p:sp>
        <p:nvSpPr>
          <p:cNvPr id="101381" name="Freeform 5"/>
          <p:cNvSpPr>
            <a:spLocks/>
          </p:cNvSpPr>
          <p:nvPr/>
        </p:nvSpPr>
        <p:spPr bwMode="auto">
          <a:xfrm>
            <a:off x="1771650" y="2427288"/>
            <a:ext cx="5600700" cy="3371850"/>
          </a:xfrm>
          <a:custGeom>
            <a:avLst/>
            <a:gdLst>
              <a:gd name="T0" fmla="*/ 1 w 3528"/>
              <a:gd name="T1" fmla="*/ 2124 h 2124"/>
              <a:gd name="T2" fmla="*/ 0 w 3528"/>
              <a:gd name="T3" fmla="*/ 1 h 2124"/>
              <a:gd name="T4" fmla="*/ 703 w 3528"/>
              <a:gd name="T5" fmla="*/ 0 h 2124"/>
              <a:gd name="T6" fmla="*/ 704 w 3528"/>
              <a:gd name="T7" fmla="*/ 1422 h 2124"/>
              <a:gd name="T8" fmla="*/ 2824 w 3528"/>
              <a:gd name="T9" fmla="*/ 1422 h 2124"/>
              <a:gd name="T10" fmla="*/ 2826 w 3528"/>
              <a:gd name="T11" fmla="*/ 1 h 2124"/>
              <a:gd name="T12" fmla="*/ 3528 w 3528"/>
              <a:gd name="T13" fmla="*/ 2 h 2124"/>
              <a:gd name="T14" fmla="*/ 3528 w 3528"/>
              <a:gd name="T15" fmla="*/ 2124 h 2124"/>
              <a:gd name="T16" fmla="*/ 1 w 3528"/>
              <a:gd name="T17" fmla="*/ 2124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BEBEBE"/>
          </a:solidFill>
          <a:ln w="63500">
            <a:solidFill>
              <a:srgbClr val="5F5F5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82" name="Text Box 6"/>
          <p:cNvSpPr txBox="1">
            <a:spLocks noChangeArrowheads="1"/>
          </p:cNvSpPr>
          <p:nvPr/>
        </p:nvSpPr>
        <p:spPr bwMode="auto">
          <a:xfrm>
            <a:off x="3711575" y="5043488"/>
            <a:ext cx="2012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vacuum insulation</a:t>
            </a:r>
          </a:p>
        </p:txBody>
      </p:sp>
      <p:sp>
        <p:nvSpPr>
          <p:cNvPr id="101383" name="AutoShape 7"/>
          <p:cNvSpPr>
            <a:spLocks noChangeArrowheads="1"/>
          </p:cNvSpPr>
          <p:nvPr/>
        </p:nvSpPr>
        <p:spPr bwMode="auto">
          <a:xfrm>
            <a:off x="7372350" y="25622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4" name="AutoShape 8"/>
          <p:cNvSpPr>
            <a:spLocks noChangeArrowheads="1"/>
          </p:cNvSpPr>
          <p:nvPr/>
        </p:nvSpPr>
        <p:spPr bwMode="auto">
          <a:xfrm>
            <a:off x="7418388" y="33909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5" name="AutoShape 9"/>
          <p:cNvSpPr>
            <a:spLocks noChangeArrowheads="1"/>
          </p:cNvSpPr>
          <p:nvPr/>
        </p:nvSpPr>
        <p:spPr bwMode="auto">
          <a:xfrm>
            <a:off x="767556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6" name="AutoShape 10"/>
          <p:cNvSpPr>
            <a:spLocks noChangeArrowheads="1"/>
          </p:cNvSpPr>
          <p:nvPr/>
        </p:nvSpPr>
        <p:spPr bwMode="auto">
          <a:xfrm>
            <a:off x="746601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7" name="AutoShape 11"/>
          <p:cNvSpPr>
            <a:spLocks noChangeArrowheads="1"/>
          </p:cNvSpPr>
          <p:nvPr/>
        </p:nvSpPr>
        <p:spPr bwMode="auto">
          <a:xfrm>
            <a:off x="7673975" y="33464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8" name="AutoShape 12"/>
          <p:cNvSpPr>
            <a:spLocks noChangeArrowheads="1"/>
          </p:cNvSpPr>
          <p:nvPr/>
        </p:nvSpPr>
        <p:spPr bwMode="auto">
          <a:xfrm>
            <a:off x="7558088" y="31686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9" name="AutoShape 13"/>
          <p:cNvSpPr>
            <a:spLocks noChangeArrowheads="1"/>
          </p:cNvSpPr>
          <p:nvPr/>
        </p:nvSpPr>
        <p:spPr bwMode="auto">
          <a:xfrm>
            <a:off x="7675563" y="40020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90" name="AutoShape 14"/>
          <p:cNvSpPr>
            <a:spLocks noChangeArrowheads="1"/>
          </p:cNvSpPr>
          <p:nvPr/>
        </p:nvSpPr>
        <p:spPr bwMode="auto">
          <a:xfrm>
            <a:off x="7372350" y="353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91" name="AutoShape 15"/>
          <p:cNvSpPr>
            <a:spLocks noChangeArrowheads="1"/>
          </p:cNvSpPr>
          <p:nvPr/>
        </p:nvSpPr>
        <p:spPr bwMode="auto">
          <a:xfrm>
            <a:off x="7418388" y="2905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92" name="AutoShape 16"/>
          <p:cNvSpPr>
            <a:spLocks noChangeArrowheads="1"/>
          </p:cNvSpPr>
          <p:nvPr/>
        </p:nvSpPr>
        <p:spPr bwMode="auto">
          <a:xfrm>
            <a:off x="7558088" y="2651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93" name="AutoShape 17"/>
          <p:cNvSpPr>
            <a:spLocks noChangeArrowheads="1"/>
          </p:cNvSpPr>
          <p:nvPr/>
        </p:nvSpPr>
        <p:spPr bwMode="auto">
          <a:xfrm>
            <a:off x="2889250" y="20780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94" name="AutoShape 18"/>
          <p:cNvSpPr>
            <a:spLocks noChangeArrowheads="1"/>
          </p:cNvSpPr>
          <p:nvPr/>
        </p:nvSpPr>
        <p:spPr bwMode="auto">
          <a:xfrm>
            <a:off x="3041650"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95" name="AutoShape 19"/>
          <p:cNvSpPr>
            <a:spLocks noChangeArrowheads="1"/>
          </p:cNvSpPr>
          <p:nvPr/>
        </p:nvSpPr>
        <p:spPr bwMode="auto">
          <a:xfrm>
            <a:off x="3194050" y="2382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96" name="AutoShape 20"/>
          <p:cNvSpPr>
            <a:spLocks noChangeArrowheads="1"/>
          </p:cNvSpPr>
          <p:nvPr/>
        </p:nvSpPr>
        <p:spPr bwMode="auto">
          <a:xfrm>
            <a:off x="3333750" y="2319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97" name="AutoShape 21"/>
          <p:cNvSpPr>
            <a:spLocks noChangeArrowheads="1"/>
          </p:cNvSpPr>
          <p:nvPr/>
        </p:nvSpPr>
        <p:spPr bwMode="auto">
          <a:xfrm>
            <a:off x="2795588"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98" name="AutoShape 22"/>
          <p:cNvSpPr>
            <a:spLocks noChangeArrowheads="1"/>
          </p:cNvSpPr>
          <p:nvPr/>
        </p:nvSpPr>
        <p:spPr bwMode="auto">
          <a:xfrm>
            <a:off x="3427413"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99" name="AutoShape 23"/>
          <p:cNvSpPr>
            <a:spLocks noChangeArrowheads="1"/>
          </p:cNvSpPr>
          <p:nvPr/>
        </p:nvSpPr>
        <p:spPr bwMode="auto">
          <a:xfrm>
            <a:off x="3684588"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00" name="AutoShape 24"/>
          <p:cNvSpPr>
            <a:spLocks noChangeArrowheads="1"/>
          </p:cNvSpPr>
          <p:nvPr/>
        </p:nvSpPr>
        <p:spPr bwMode="auto">
          <a:xfrm>
            <a:off x="3825875" y="2154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01" name="AutoShape 25"/>
          <p:cNvSpPr>
            <a:spLocks noChangeArrowheads="1"/>
          </p:cNvSpPr>
          <p:nvPr/>
        </p:nvSpPr>
        <p:spPr bwMode="auto">
          <a:xfrm>
            <a:off x="3240088"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02" name="AutoShape 26"/>
          <p:cNvSpPr>
            <a:spLocks noChangeArrowheads="1"/>
          </p:cNvSpPr>
          <p:nvPr/>
        </p:nvSpPr>
        <p:spPr bwMode="auto">
          <a:xfrm>
            <a:off x="3087688" y="1989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03" name="AutoShape 27"/>
          <p:cNvSpPr>
            <a:spLocks noChangeArrowheads="1"/>
          </p:cNvSpPr>
          <p:nvPr/>
        </p:nvSpPr>
        <p:spPr bwMode="auto">
          <a:xfrm>
            <a:off x="3638550" y="2058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04" name="AutoShape 28"/>
          <p:cNvSpPr>
            <a:spLocks noChangeArrowheads="1"/>
          </p:cNvSpPr>
          <p:nvPr/>
        </p:nvSpPr>
        <p:spPr bwMode="auto">
          <a:xfrm>
            <a:off x="3943350" y="23637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05" name="AutoShape 29"/>
          <p:cNvSpPr>
            <a:spLocks noChangeArrowheads="1"/>
          </p:cNvSpPr>
          <p:nvPr/>
        </p:nvSpPr>
        <p:spPr bwMode="auto">
          <a:xfrm>
            <a:off x="4083050" y="23002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06" name="AutoShape 30"/>
          <p:cNvSpPr>
            <a:spLocks noChangeArrowheads="1"/>
          </p:cNvSpPr>
          <p:nvPr/>
        </p:nvSpPr>
        <p:spPr bwMode="auto">
          <a:xfrm>
            <a:off x="3333750" y="20335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07" name="AutoShape 31"/>
          <p:cNvSpPr>
            <a:spLocks noChangeArrowheads="1"/>
          </p:cNvSpPr>
          <p:nvPr/>
        </p:nvSpPr>
        <p:spPr bwMode="auto">
          <a:xfrm>
            <a:off x="4176713" y="21478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08" name="AutoShape 32"/>
          <p:cNvSpPr>
            <a:spLocks noChangeArrowheads="1"/>
          </p:cNvSpPr>
          <p:nvPr/>
        </p:nvSpPr>
        <p:spPr bwMode="auto">
          <a:xfrm>
            <a:off x="4270375" y="2403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09" name="AutoShape 33"/>
          <p:cNvSpPr>
            <a:spLocks noChangeArrowheads="1"/>
          </p:cNvSpPr>
          <p:nvPr/>
        </p:nvSpPr>
        <p:spPr bwMode="auto">
          <a:xfrm>
            <a:off x="3943350" y="21082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10" name="AutoShape 34"/>
          <p:cNvSpPr>
            <a:spLocks noChangeArrowheads="1"/>
          </p:cNvSpPr>
          <p:nvPr/>
        </p:nvSpPr>
        <p:spPr bwMode="auto">
          <a:xfrm>
            <a:off x="4364038" y="1976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11" name="AutoShape 35"/>
          <p:cNvSpPr>
            <a:spLocks noChangeArrowheads="1"/>
          </p:cNvSpPr>
          <p:nvPr/>
        </p:nvSpPr>
        <p:spPr bwMode="auto">
          <a:xfrm>
            <a:off x="4516438" y="2128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12" name="AutoShape 36"/>
          <p:cNvSpPr>
            <a:spLocks noChangeArrowheads="1"/>
          </p:cNvSpPr>
          <p:nvPr/>
        </p:nvSpPr>
        <p:spPr bwMode="auto">
          <a:xfrm>
            <a:off x="4668838" y="22812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13" name="AutoShape 37"/>
          <p:cNvSpPr>
            <a:spLocks noChangeArrowheads="1"/>
          </p:cNvSpPr>
          <p:nvPr/>
        </p:nvSpPr>
        <p:spPr bwMode="auto">
          <a:xfrm>
            <a:off x="4808538"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14" name="AutoShape 38"/>
          <p:cNvSpPr>
            <a:spLocks noChangeArrowheads="1"/>
          </p:cNvSpPr>
          <p:nvPr/>
        </p:nvSpPr>
        <p:spPr bwMode="auto">
          <a:xfrm>
            <a:off x="5065713" y="2141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15" name="AutoShape 39"/>
          <p:cNvSpPr>
            <a:spLocks noChangeArrowheads="1"/>
          </p:cNvSpPr>
          <p:nvPr/>
        </p:nvSpPr>
        <p:spPr bwMode="auto">
          <a:xfrm>
            <a:off x="4995863"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16" name="AutoShape 40"/>
          <p:cNvSpPr>
            <a:spLocks noChangeArrowheads="1"/>
          </p:cNvSpPr>
          <p:nvPr/>
        </p:nvSpPr>
        <p:spPr bwMode="auto">
          <a:xfrm>
            <a:off x="4714875" y="2065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17" name="AutoShape 41"/>
          <p:cNvSpPr>
            <a:spLocks noChangeArrowheads="1"/>
          </p:cNvSpPr>
          <p:nvPr/>
        </p:nvSpPr>
        <p:spPr bwMode="auto">
          <a:xfrm>
            <a:off x="4562475" y="1887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18" name="AutoShape 42"/>
          <p:cNvSpPr>
            <a:spLocks noChangeArrowheads="1"/>
          </p:cNvSpPr>
          <p:nvPr/>
        </p:nvSpPr>
        <p:spPr bwMode="auto">
          <a:xfrm>
            <a:off x="5006975" y="1976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19" name="AutoShape 43"/>
          <p:cNvSpPr>
            <a:spLocks noChangeArrowheads="1"/>
          </p:cNvSpPr>
          <p:nvPr/>
        </p:nvSpPr>
        <p:spPr bwMode="auto">
          <a:xfrm>
            <a:off x="5159375"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20" name="AutoShape 44"/>
          <p:cNvSpPr>
            <a:spLocks noChangeArrowheads="1"/>
          </p:cNvSpPr>
          <p:nvPr/>
        </p:nvSpPr>
        <p:spPr bwMode="auto">
          <a:xfrm>
            <a:off x="5311775" y="2281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21" name="AutoShape 45"/>
          <p:cNvSpPr>
            <a:spLocks noChangeArrowheads="1"/>
          </p:cNvSpPr>
          <p:nvPr/>
        </p:nvSpPr>
        <p:spPr bwMode="auto">
          <a:xfrm>
            <a:off x="5451475" y="2217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22" name="AutoShape 46"/>
          <p:cNvSpPr>
            <a:spLocks noChangeArrowheads="1"/>
          </p:cNvSpPr>
          <p:nvPr/>
        </p:nvSpPr>
        <p:spPr bwMode="auto">
          <a:xfrm>
            <a:off x="5218113" y="2039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23" name="AutoShape 47"/>
          <p:cNvSpPr>
            <a:spLocks noChangeArrowheads="1"/>
          </p:cNvSpPr>
          <p:nvPr/>
        </p:nvSpPr>
        <p:spPr bwMode="auto">
          <a:xfrm>
            <a:off x="5545138"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24" name="AutoShape 48"/>
          <p:cNvSpPr>
            <a:spLocks noChangeArrowheads="1"/>
          </p:cNvSpPr>
          <p:nvPr/>
        </p:nvSpPr>
        <p:spPr bwMode="auto">
          <a:xfrm>
            <a:off x="563880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25" name="AutoShape 49"/>
          <p:cNvSpPr>
            <a:spLocks noChangeArrowheads="1"/>
          </p:cNvSpPr>
          <p:nvPr/>
        </p:nvSpPr>
        <p:spPr bwMode="auto">
          <a:xfrm>
            <a:off x="53578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26" name="AutoShape 50"/>
          <p:cNvSpPr>
            <a:spLocks noChangeArrowheads="1"/>
          </p:cNvSpPr>
          <p:nvPr/>
        </p:nvSpPr>
        <p:spPr bwMode="auto">
          <a:xfrm>
            <a:off x="5205413" y="1887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27" name="AutoShape 51"/>
          <p:cNvSpPr>
            <a:spLocks noChangeArrowheads="1"/>
          </p:cNvSpPr>
          <p:nvPr/>
        </p:nvSpPr>
        <p:spPr bwMode="auto">
          <a:xfrm>
            <a:off x="4422775" y="2276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28" name="AutoShape 52"/>
          <p:cNvSpPr>
            <a:spLocks noChangeArrowheads="1"/>
          </p:cNvSpPr>
          <p:nvPr/>
        </p:nvSpPr>
        <p:spPr bwMode="auto">
          <a:xfrm>
            <a:off x="58150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29" name="AutoShape 53"/>
          <p:cNvSpPr>
            <a:spLocks noChangeArrowheads="1"/>
          </p:cNvSpPr>
          <p:nvPr/>
        </p:nvSpPr>
        <p:spPr bwMode="auto">
          <a:xfrm>
            <a:off x="5967413"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30" name="AutoShape 54"/>
          <p:cNvSpPr>
            <a:spLocks noChangeArrowheads="1"/>
          </p:cNvSpPr>
          <p:nvPr/>
        </p:nvSpPr>
        <p:spPr bwMode="auto">
          <a:xfrm>
            <a:off x="6200775"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31" name="AutoShape 55"/>
          <p:cNvSpPr>
            <a:spLocks noChangeArrowheads="1"/>
          </p:cNvSpPr>
          <p:nvPr/>
        </p:nvSpPr>
        <p:spPr bwMode="auto">
          <a:xfrm>
            <a:off x="6294438" y="22574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32" name="AutoShape 56"/>
          <p:cNvSpPr>
            <a:spLocks noChangeArrowheads="1"/>
          </p:cNvSpPr>
          <p:nvPr/>
        </p:nvSpPr>
        <p:spPr bwMode="auto">
          <a:xfrm>
            <a:off x="6318250" y="2090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33" name="AutoShape 57"/>
          <p:cNvSpPr>
            <a:spLocks noChangeArrowheads="1"/>
          </p:cNvSpPr>
          <p:nvPr/>
        </p:nvSpPr>
        <p:spPr bwMode="auto">
          <a:xfrm>
            <a:off x="6013450"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34" name="AutoShape 58"/>
          <p:cNvSpPr>
            <a:spLocks noChangeArrowheads="1"/>
          </p:cNvSpPr>
          <p:nvPr/>
        </p:nvSpPr>
        <p:spPr bwMode="auto">
          <a:xfrm>
            <a:off x="4083050" y="1989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35" name="AutoShape 59"/>
          <p:cNvSpPr>
            <a:spLocks noChangeArrowheads="1"/>
          </p:cNvSpPr>
          <p:nvPr/>
        </p:nvSpPr>
        <p:spPr bwMode="auto">
          <a:xfrm>
            <a:off x="1935163"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36" name="AutoShape 60"/>
          <p:cNvSpPr>
            <a:spLocks noChangeArrowheads="1"/>
          </p:cNvSpPr>
          <p:nvPr/>
        </p:nvSpPr>
        <p:spPr bwMode="auto">
          <a:xfrm>
            <a:off x="2087563" y="2090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37" name="AutoShape 61"/>
          <p:cNvSpPr>
            <a:spLocks noChangeArrowheads="1"/>
          </p:cNvSpPr>
          <p:nvPr/>
        </p:nvSpPr>
        <p:spPr bwMode="auto">
          <a:xfrm>
            <a:off x="2239963" y="2243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38" name="AutoShape 62"/>
          <p:cNvSpPr>
            <a:spLocks noChangeArrowheads="1"/>
          </p:cNvSpPr>
          <p:nvPr/>
        </p:nvSpPr>
        <p:spPr bwMode="auto">
          <a:xfrm>
            <a:off x="2379663" y="21796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39" name="AutoShape 63"/>
          <p:cNvSpPr>
            <a:spLocks noChangeArrowheads="1"/>
          </p:cNvSpPr>
          <p:nvPr/>
        </p:nvSpPr>
        <p:spPr bwMode="auto">
          <a:xfrm>
            <a:off x="2098675" y="2316163"/>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40" name="AutoShape 64"/>
          <p:cNvSpPr>
            <a:spLocks noChangeArrowheads="1"/>
          </p:cNvSpPr>
          <p:nvPr/>
        </p:nvSpPr>
        <p:spPr bwMode="auto">
          <a:xfrm>
            <a:off x="24733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41" name="AutoShape 65"/>
          <p:cNvSpPr>
            <a:spLocks noChangeArrowheads="1"/>
          </p:cNvSpPr>
          <p:nvPr/>
        </p:nvSpPr>
        <p:spPr bwMode="auto">
          <a:xfrm>
            <a:off x="2566988" y="22828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42" name="AutoShape 66"/>
          <p:cNvSpPr>
            <a:spLocks noChangeArrowheads="1"/>
          </p:cNvSpPr>
          <p:nvPr/>
        </p:nvSpPr>
        <p:spPr bwMode="auto">
          <a:xfrm>
            <a:off x="2590800" y="2116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43" name="AutoShape 67"/>
          <p:cNvSpPr>
            <a:spLocks noChangeArrowheads="1"/>
          </p:cNvSpPr>
          <p:nvPr/>
        </p:nvSpPr>
        <p:spPr bwMode="auto">
          <a:xfrm>
            <a:off x="2286000"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44" name="AutoShape 68"/>
          <p:cNvSpPr>
            <a:spLocks noChangeArrowheads="1"/>
          </p:cNvSpPr>
          <p:nvPr/>
        </p:nvSpPr>
        <p:spPr bwMode="auto">
          <a:xfrm>
            <a:off x="7067550" y="226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45" name="AutoShape 69"/>
          <p:cNvSpPr>
            <a:spLocks noChangeArrowheads="1"/>
          </p:cNvSpPr>
          <p:nvPr/>
        </p:nvSpPr>
        <p:spPr bwMode="auto">
          <a:xfrm>
            <a:off x="7219950" y="21685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46" name="AutoShape 70"/>
          <p:cNvSpPr>
            <a:spLocks noChangeArrowheads="1"/>
          </p:cNvSpPr>
          <p:nvPr/>
        </p:nvSpPr>
        <p:spPr bwMode="auto">
          <a:xfrm>
            <a:off x="737235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47" name="AutoShape 71"/>
          <p:cNvSpPr>
            <a:spLocks noChangeArrowheads="1"/>
          </p:cNvSpPr>
          <p:nvPr/>
        </p:nvSpPr>
        <p:spPr bwMode="auto">
          <a:xfrm>
            <a:off x="7512050" y="22574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48" name="AutoShape 72"/>
          <p:cNvSpPr>
            <a:spLocks noChangeArrowheads="1"/>
          </p:cNvSpPr>
          <p:nvPr/>
        </p:nvSpPr>
        <p:spPr bwMode="auto">
          <a:xfrm>
            <a:off x="7605713"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49" name="AutoShape 73"/>
          <p:cNvSpPr>
            <a:spLocks noChangeArrowheads="1"/>
          </p:cNvSpPr>
          <p:nvPr/>
        </p:nvSpPr>
        <p:spPr bwMode="auto">
          <a:xfrm>
            <a:off x="7558088" y="24733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50" name="AutoShape 74"/>
          <p:cNvSpPr>
            <a:spLocks noChangeArrowheads="1"/>
          </p:cNvSpPr>
          <p:nvPr/>
        </p:nvSpPr>
        <p:spPr bwMode="auto">
          <a:xfrm>
            <a:off x="1579563" y="24526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51" name="AutoShape 75"/>
          <p:cNvSpPr>
            <a:spLocks noChangeArrowheads="1"/>
          </p:cNvSpPr>
          <p:nvPr/>
        </p:nvSpPr>
        <p:spPr bwMode="auto">
          <a:xfrm>
            <a:off x="7418388"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52" name="AutoShape 76"/>
          <p:cNvSpPr>
            <a:spLocks noChangeArrowheads="1"/>
          </p:cNvSpPr>
          <p:nvPr/>
        </p:nvSpPr>
        <p:spPr bwMode="auto">
          <a:xfrm>
            <a:off x="6470650" y="23050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53" name="AutoShape 77"/>
          <p:cNvSpPr>
            <a:spLocks noChangeArrowheads="1"/>
          </p:cNvSpPr>
          <p:nvPr/>
        </p:nvSpPr>
        <p:spPr bwMode="auto">
          <a:xfrm>
            <a:off x="6318250" y="19113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54" name="AutoShape 78"/>
          <p:cNvSpPr>
            <a:spLocks noChangeArrowheads="1"/>
          </p:cNvSpPr>
          <p:nvPr/>
        </p:nvSpPr>
        <p:spPr bwMode="auto">
          <a:xfrm>
            <a:off x="6470650" y="20637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55" name="AutoShape 79"/>
          <p:cNvSpPr>
            <a:spLocks noChangeArrowheads="1"/>
          </p:cNvSpPr>
          <p:nvPr/>
        </p:nvSpPr>
        <p:spPr bwMode="auto">
          <a:xfrm>
            <a:off x="6623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56" name="AutoShape 80"/>
          <p:cNvSpPr>
            <a:spLocks noChangeArrowheads="1"/>
          </p:cNvSpPr>
          <p:nvPr/>
        </p:nvSpPr>
        <p:spPr bwMode="auto">
          <a:xfrm>
            <a:off x="6762750" y="21526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57" name="AutoShape 81"/>
          <p:cNvSpPr>
            <a:spLocks noChangeArrowheads="1"/>
          </p:cNvSpPr>
          <p:nvPr/>
        </p:nvSpPr>
        <p:spPr bwMode="auto">
          <a:xfrm>
            <a:off x="6856413"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58" name="AutoShape 82"/>
          <p:cNvSpPr>
            <a:spLocks noChangeArrowheads="1"/>
          </p:cNvSpPr>
          <p:nvPr/>
        </p:nvSpPr>
        <p:spPr bwMode="auto">
          <a:xfrm>
            <a:off x="6950075"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59" name="AutoShape 83"/>
          <p:cNvSpPr>
            <a:spLocks noChangeArrowheads="1"/>
          </p:cNvSpPr>
          <p:nvPr/>
        </p:nvSpPr>
        <p:spPr bwMode="auto">
          <a:xfrm>
            <a:off x="6669088"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60" name="AutoShape 84"/>
          <p:cNvSpPr>
            <a:spLocks noChangeArrowheads="1"/>
          </p:cNvSpPr>
          <p:nvPr/>
        </p:nvSpPr>
        <p:spPr bwMode="auto">
          <a:xfrm>
            <a:off x="1381125" y="3627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61" name="AutoShape 85"/>
          <p:cNvSpPr>
            <a:spLocks noChangeArrowheads="1"/>
          </p:cNvSpPr>
          <p:nvPr/>
        </p:nvSpPr>
        <p:spPr bwMode="auto">
          <a:xfrm>
            <a:off x="1579563" y="32575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62" name="AutoShape 86"/>
          <p:cNvSpPr>
            <a:spLocks noChangeArrowheads="1"/>
          </p:cNvSpPr>
          <p:nvPr/>
        </p:nvSpPr>
        <p:spPr bwMode="auto">
          <a:xfrm>
            <a:off x="1381125" y="4090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63" name="AutoShape 87"/>
          <p:cNvSpPr>
            <a:spLocks noChangeArrowheads="1"/>
          </p:cNvSpPr>
          <p:nvPr/>
        </p:nvSpPr>
        <p:spPr bwMode="auto">
          <a:xfrm>
            <a:off x="1520825" y="26955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64" name="AutoShape 88"/>
          <p:cNvSpPr>
            <a:spLocks noChangeArrowheads="1"/>
          </p:cNvSpPr>
          <p:nvPr/>
        </p:nvSpPr>
        <p:spPr bwMode="auto">
          <a:xfrm>
            <a:off x="1381125" y="33020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65" name="AutoShape 89"/>
          <p:cNvSpPr>
            <a:spLocks noChangeArrowheads="1"/>
          </p:cNvSpPr>
          <p:nvPr/>
        </p:nvSpPr>
        <p:spPr bwMode="auto">
          <a:xfrm>
            <a:off x="1244600" y="39131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66" name="AutoShape 90"/>
          <p:cNvSpPr>
            <a:spLocks noChangeArrowheads="1"/>
          </p:cNvSpPr>
          <p:nvPr/>
        </p:nvSpPr>
        <p:spPr bwMode="auto">
          <a:xfrm>
            <a:off x="1720850"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67" name="AutoShape 91"/>
          <p:cNvSpPr>
            <a:spLocks noChangeArrowheads="1"/>
          </p:cNvSpPr>
          <p:nvPr/>
        </p:nvSpPr>
        <p:spPr bwMode="auto">
          <a:xfrm>
            <a:off x="1744663" y="20891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68" name="AutoShape 92"/>
          <p:cNvSpPr>
            <a:spLocks noChangeArrowheads="1"/>
          </p:cNvSpPr>
          <p:nvPr/>
        </p:nvSpPr>
        <p:spPr bwMode="auto">
          <a:xfrm>
            <a:off x="1427163" y="31242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69" name="AutoShape 93"/>
          <p:cNvSpPr>
            <a:spLocks noChangeArrowheads="1"/>
          </p:cNvSpPr>
          <p:nvPr/>
        </p:nvSpPr>
        <p:spPr bwMode="auto">
          <a:xfrm>
            <a:off x="1533525" y="29051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70" name="Text Box 94"/>
          <p:cNvSpPr txBox="1">
            <a:spLocks noChangeArrowheads="1"/>
          </p:cNvSpPr>
          <p:nvPr/>
        </p:nvSpPr>
        <p:spPr bwMode="auto">
          <a:xfrm>
            <a:off x="3705225" y="1235075"/>
            <a:ext cx="173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warm, moist air</a:t>
            </a:r>
          </a:p>
        </p:txBody>
      </p:sp>
      <p:sp>
        <p:nvSpPr>
          <p:cNvPr id="101471" name="Text Box 95"/>
          <p:cNvSpPr txBox="1">
            <a:spLocks noChangeArrowheads="1"/>
          </p:cNvSpPr>
          <p:nvPr/>
        </p:nvSpPr>
        <p:spPr bwMode="auto">
          <a:xfrm>
            <a:off x="4113213" y="2636838"/>
            <a:ext cx="915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cold N</a:t>
            </a:r>
            <a:r>
              <a:rPr lang="en-US" altLang="en-US" baseline="-25000"/>
              <a:t>2</a:t>
            </a:r>
          </a:p>
        </p:txBody>
      </p:sp>
      <p:sp>
        <p:nvSpPr>
          <p:cNvPr id="101472" name="Text Box 96"/>
          <p:cNvSpPr txBox="1">
            <a:spLocks noChangeArrowheads="1"/>
          </p:cNvSpPr>
          <p:nvPr/>
        </p:nvSpPr>
        <p:spPr bwMode="auto">
          <a:xfrm>
            <a:off x="4056063" y="3729038"/>
            <a:ext cx="1030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liquid N</a:t>
            </a:r>
            <a:r>
              <a:rPr lang="en-US" altLang="en-US" baseline="-25000"/>
              <a:t>2</a:t>
            </a:r>
          </a:p>
        </p:txBody>
      </p:sp>
      <p:sp>
        <p:nvSpPr>
          <p:cNvPr id="101473" name="Text Box 97"/>
          <p:cNvSpPr txBox="1">
            <a:spLocks noChangeArrowheads="1"/>
          </p:cNvSpPr>
          <p:nvPr/>
        </p:nvSpPr>
        <p:spPr bwMode="auto">
          <a:xfrm>
            <a:off x="6550025" y="1417638"/>
            <a:ext cx="47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993300"/>
                </a:solidFill>
              </a:rPr>
              <a:t>ice</a:t>
            </a:r>
            <a:endParaRPr lang="en-US" altLang="en-US" baseline="-25000">
              <a:solidFill>
                <a:srgbClr val="993300"/>
              </a:solidFill>
            </a:endParaRPr>
          </a:p>
        </p:txBody>
      </p:sp>
      <p:sp>
        <p:nvSpPr>
          <p:cNvPr id="101476" name="Text Box 100"/>
          <p:cNvSpPr txBox="1">
            <a:spLocks noChangeArrowheads="1"/>
          </p:cNvSpPr>
          <p:nvPr/>
        </p:nvSpPr>
        <p:spPr bwMode="auto">
          <a:xfrm rot="16200000">
            <a:off x="1935957" y="2850356"/>
            <a:ext cx="793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0000"/>
                </a:solidFill>
              </a:rPr>
              <a:t>HEAT</a:t>
            </a:r>
          </a:p>
        </p:txBody>
      </p:sp>
      <p:sp>
        <p:nvSpPr>
          <p:cNvPr id="101477" name="Text Box 101"/>
          <p:cNvSpPr txBox="1">
            <a:spLocks noChangeArrowheads="1"/>
          </p:cNvSpPr>
          <p:nvPr/>
        </p:nvSpPr>
        <p:spPr bwMode="auto">
          <a:xfrm rot="16200000">
            <a:off x="6409532" y="2864643"/>
            <a:ext cx="793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0000"/>
                </a:solidFill>
              </a:rPr>
              <a:t>HEAT</a:t>
            </a:r>
          </a:p>
        </p:txBody>
      </p:sp>
      <p:sp>
        <p:nvSpPr>
          <p:cNvPr id="101478" name="Freeform 102"/>
          <p:cNvSpPr>
            <a:spLocks/>
          </p:cNvSpPr>
          <p:nvPr/>
        </p:nvSpPr>
        <p:spPr bwMode="auto">
          <a:xfrm>
            <a:off x="1841500" y="2505075"/>
            <a:ext cx="963613" cy="627063"/>
          </a:xfrm>
          <a:custGeom>
            <a:avLst/>
            <a:gdLst>
              <a:gd name="T0" fmla="*/ 0 w 607"/>
              <a:gd name="T1" fmla="*/ 395 h 395"/>
              <a:gd name="T2" fmla="*/ 0 w 607"/>
              <a:gd name="T3" fmla="*/ 0 h 395"/>
              <a:gd name="T4" fmla="*/ 607 w 607"/>
              <a:gd name="T5" fmla="*/ 0 h 395"/>
              <a:gd name="T6" fmla="*/ 607 w 607"/>
              <a:gd name="T7" fmla="*/ 395 h 395"/>
            </a:gdLst>
            <a:ahLst/>
            <a:cxnLst>
              <a:cxn ang="0">
                <a:pos x="T0" y="T1"/>
              </a:cxn>
              <a:cxn ang="0">
                <a:pos x="T2" y="T3"/>
              </a:cxn>
              <a:cxn ang="0">
                <a:pos x="T4" y="T5"/>
              </a:cxn>
              <a:cxn ang="0">
                <a:pos x="T6" y="T7"/>
              </a:cxn>
            </a:cxnLst>
            <a:rect l="0" t="0" r="r" b="b"/>
            <a:pathLst>
              <a:path w="607" h="395">
                <a:moveTo>
                  <a:pt x="0" y="395"/>
                </a:moveTo>
                <a:lnTo>
                  <a:pt x="0" y="0"/>
                </a:lnTo>
                <a:lnTo>
                  <a:pt x="607" y="0"/>
                </a:lnTo>
                <a:lnTo>
                  <a:pt x="607" y="395"/>
                </a:lnTo>
              </a:path>
            </a:pathLst>
          </a:custGeom>
          <a:noFill/>
          <a:ln w="38100">
            <a:solidFill>
              <a:srgbClr val="FF0000"/>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79" name="Freeform 103"/>
          <p:cNvSpPr>
            <a:spLocks/>
          </p:cNvSpPr>
          <p:nvPr/>
        </p:nvSpPr>
        <p:spPr bwMode="auto">
          <a:xfrm flipH="1">
            <a:off x="6327775" y="2506663"/>
            <a:ext cx="963613" cy="627062"/>
          </a:xfrm>
          <a:custGeom>
            <a:avLst/>
            <a:gdLst>
              <a:gd name="T0" fmla="*/ 0 w 607"/>
              <a:gd name="T1" fmla="*/ 395 h 395"/>
              <a:gd name="T2" fmla="*/ 0 w 607"/>
              <a:gd name="T3" fmla="*/ 0 h 395"/>
              <a:gd name="T4" fmla="*/ 607 w 607"/>
              <a:gd name="T5" fmla="*/ 0 h 395"/>
              <a:gd name="T6" fmla="*/ 607 w 607"/>
              <a:gd name="T7" fmla="*/ 395 h 395"/>
            </a:gdLst>
            <a:ahLst/>
            <a:cxnLst>
              <a:cxn ang="0">
                <a:pos x="T0" y="T1"/>
              </a:cxn>
              <a:cxn ang="0">
                <a:pos x="T2" y="T3"/>
              </a:cxn>
              <a:cxn ang="0">
                <a:pos x="T4" y="T5"/>
              </a:cxn>
              <a:cxn ang="0">
                <a:pos x="T6" y="T7"/>
              </a:cxn>
            </a:cxnLst>
            <a:rect l="0" t="0" r="r" b="b"/>
            <a:pathLst>
              <a:path w="607" h="395">
                <a:moveTo>
                  <a:pt x="0" y="395"/>
                </a:moveTo>
                <a:lnTo>
                  <a:pt x="0" y="0"/>
                </a:lnTo>
                <a:lnTo>
                  <a:pt x="607" y="0"/>
                </a:lnTo>
                <a:lnTo>
                  <a:pt x="607" y="395"/>
                </a:lnTo>
              </a:path>
            </a:pathLst>
          </a:custGeom>
          <a:noFill/>
          <a:ln w="38100">
            <a:solidFill>
              <a:srgbClr val="FF0000"/>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5738658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07298" name="Rectangle 2"/>
          <p:cNvSpPr>
            <a:spLocks noGrp="1" noChangeArrowheads="1"/>
          </p:cNvSpPr>
          <p:nvPr>
            <p:ph type="title"/>
          </p:nvPr>
        </p:nvSpPr>
        <p:spPr/>
        <p:txBody>
          <a:bodyPr/>
          <a:lstStyle/>
          <a:p>
            <a:r>
              <a:rPr lang="en-US" altLang="en-US"/>
              <a:t>Ice-B-gone</a:t>
            </a:r>
          </a:p>
        </p:txBody>
      </p:sp>
      <p:sp>
        <p:nvSpPr>
          <p:cNvPr id="1207299" name="Rectangle 3"/>
          <p:cNvSpPr>
            <a:spLocks noGrp="1" noChangeArrowheads="1"/>
          </p:cNvSpPr>
          <p:nvPr>
            <p:ph type="body" idx="1"/>
          </p:nvPr>
        </p:nvSpPr>
        <p:spPr/>
        <p:txBody>
          <a:bodyPr/>
          <a:lstStyle/>
          <a:p>
            <a:endParaRPr lang="en-US" altLang="en-US"/>
          </a:p>
        </p:txBody>
      </p:sp>
      <p:pic>
        <p:nvPicPr>
          <p:cNvPr id="1207300" name="Picture 4" descr="P10100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5047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457200" y="274637"/>
            <a:ext cx="8229600" cy="1583191"/>
          </a:xfrm>
          <a:noFill/>
          <a:ln/>
        </p:spPr>
        <p:txBody>
          <a:bodyPr/>
          <a:lstStyle/>
          <a:p>
            <a:r>
              <a:rPr lang="en-US" altLang="en-US" sz="3600" dirty="0"/>
              <a:t>X-ray </a:t>
            </a:r>
            <a:r>
              <a:rPr lang="en-US" altLang="en-US" sz="3600" dirty="0" smtClean="0"/>
              <a:t>rules </a:t>
            </a:r>
            <a:r>
              <a:rPr lang="en-US" altLang="en-US" sz="3600" dirty="0"/>
              <a:t>of thumb</a:t>
            </a:r>
            <a:r>
              <a:rPr lang="en-US" altLang="en-US" sz="3600" dirty="0" smtClean="0"/>
              <a:t>:</a:t>
            </a:r>
            <a:br>
              <a:rPr lang="en-US" altLang="en-US" sz="3600" dirty="0" smtClean="0"/>
            </a:br>
            <a:r>
              <a:rPr lang="en-US" altLang="en-US" sz="2400" dirty="0" smtClean="0"/>
              <a:t>absorption and background scattering</a:t>
            </a:r>
            <a:endParaRPr lang="en-US" altLang="en-US" sz="2400" dirty="0"/>
          </a:p>
        </p:txBody>
      </p:sp>
      <p:sp>
        <p:nvSpPr>
          <p:cNvPr id="115715" name="Text Box 3"/>
          <p:cNvSpPr txBox="1">
            <a:spLocks noChangeArrowheads="1"/>
          </p:cNvSpPr>
          <p:nvPr/>
        </p:nvSpPr>
        <p:spPr bwMode="auto">
          <a:xfrm>
            <a:off x="563563" y="2116138"/>
            <a:ext cx="7878762"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4000">
                <a:solidFill>
                  <a:srgbClr val="000000"/>
                </a:solidFill>
              </a:rPr>
              <a:t>1 </a:t>
            </a:r>
            <a:r>
              <a:rPr lang="el-GR" altLang="en-US" sz="4000">
                <a:solidFill>
                  <a:srgbClr val="000000"/>
                </a:solidFill>
                <a:cs typeface="Arial" pitchFamily="34" charset="0"/>
              </a:rPr>
              <a:t>μ</a:t>
            </a:r>
            <a:r>
              <a:rPr lang="en-US" altLang="en-US" sz="4000">
                <a:solidFill>
                  <a:srgbClr val="000000"/>
                </a:solidFill>
                <a:cs typeface="Arial" pitchFamily="34" charset="0"/>
              </a:rPr>
              <a:t>m crystal	≈ 	1 </a:t>
            </a:r>
            <a:r>
              <a:rPr lang="el-GR" altLang="en-US" sz="4000">
                <a:solidFill>
                  <a:srgbClr val="000000"/>
                </a:solidFill>
                <a:cs typeface="Arial" pitchFamily="34" charset="0"/>
              </a:rPr>
              <a:t>μ</a:t>
            </a:r>
            <a:r>
              <a:rPr lang="en-US" altLang="en-US" sz="4000">
                <a:solidFill>
                  <a:srgbClr val="000000"/>
                </a:solidFill>
                <a:cs typeface="Arial" pitchFamily="34" charset="0"/>
              </a:rPr>
              <a:t>m water</a:t>
            </a:r>
          </a:p>
          <a:p>
            <a:pPr>
              <a:spcBef>
                <a:spcPct val="50000"/>
              </a:spcBef>
            </a:pPr>
            <a:r>
              <a:rPr lang="en-US" altLang="en-US" sz="4000">
                <a:solidFill>
                  <a:srgbClr val="000000"/>
                </a:solidFill>
                <a:cs typeface="Arial" pitchFamily="34" charset="0"/>
              </a:rPr>
              <a:t>				≈ 	1 </a:t>
            </a:r>
            <a:r>
              <a:rPr lang="el-GR" altLang="en-US" sz="4000">
                <a:solidFill>
                  <a:srgbClr val="000000"/>
                </a:solidFill>
                <a:cs typeface="Arial" pitchFamily="34" charset="0"/>
              </a:rPr>
              <a:t>μ</a:t>
            </a:r>
            <a:r>
              <a:rPr lang="en-US" altLang="en-US" sz="4000">
                <a:solidFill>
                  <a:srgbClr val="000000"/>
                </a:solidFill>
                <a:cs typeface="Arial" pitchFamily="34" charset="0"/>
              </a:rPr>
              <a:t>m plastic</a:t>
            </a:r>
          </a:p>
          <a:p>
            <a:pPr>
              <a:spcBef>
                <a:spcPct val="50000"/>
              </a:spcBef>
            </a:pPr>
            <a:r>
              <a:rPr lang="en-US" altLang="en-US" sz="4000">
                <a:solidFill>
                  <a:srgbClr val="000000"/>
                </a:solidFill>
                <a:cs typeface="Arial" pitchFamily="34" charset="0"/>
              </a:rPr>
              <a:t>				≈ 	0.1 </a:t>
            </a:r>
            <a:r>
              <a:rPr lang="el-GR" altLang="en-US" sz="4000">
                <a:solidFill>
                  <a:srgbClr val="000000"/>
                </a:solidFill>
                <a:cs typeface="Arial" pitchFamily="34" charset="0"/>
              </a:rPr>
              <a:t>μ</a:t>
            </a:r>
            <a:r>
              <a:rPr lang="en-US" altLang="en-US" sz="4000">
                <a:solidFill>
                  <a:srgbClr val="000000"/>
                </a:solidFill>
                <a:cs typeface="Arial" pitchFamily="34" charset="0"/>
              </a:rPr>
              <a:t>m glass</a:t>
            </a:r>
          </a:p>
          <a:p>
            <a:pPr>
              <a:spcBef>
                <a:spcPct val="50000"/>
              </a:spcBef>
            </a:pPr>
            <a:r>
              <a:rPr lang="en-US" altLang="en-US" sz="4000">
                <a:solidFill>
                  <a:srgbClr val="000000"/>
                </a:solidFill>
                <a:cs typeface="Arial" pitchFamily="34" charset="0"/>
              </a:rPr>
              <a:t>				≈ 	1000 </a:t>
            </a:r>
            <a:r>
              <a:rPr lang="el-GR" altLang="en-US" sz="4000">
                <a:solidFill>
                  <a:srgbClr val="000000"/>
                </a:solidFill>
                <a:cs typeface="Arial" pitchFamily="34" charset="0"/>
              </a:rPr>
              <a:t>μ</a:t>
            </a:r>
            <a:r>
              <a:rPr lang="en-US" altLang="en-US" sz="4000">
                <a:solidFill>
                  <a:srgbClr val="000000"/>
                </a:solidFill>
                <a:cs typeface="Arial" pitchFamily="34" charset="0"/>
              </a:rPr>
              <a:t>m air</a:t>
            </a:r>
            <a:endParaRPr lang="el-GR" altLang="en-US" sz="4000">
              <a:solidFill>
                <a:srgbClr val="000000"/>
              </a:solidFill>
              <a:cs typeface="Arial" pitchFamily="34" charset="0"/>
            </a:endParaRPr>
          </a:p>
        </p:txBody>
      </p:sp>
      <p:grpSp>
        <p:nvGrpSpPr>
          <p:cNvPr id="4" name="Group 12"/>
          <p:cNvGrpSpPr>
            <a:grpSpLocks/>
          </p:cNvGrpSpPr>
          <p:nvPr/>
        </p:nvGrpSpPr>
        <p:grpSpPr bwMode="auto">
          <a:xfrm rot="5400000">
            <a:off x="592137" y="4033838"/>
            <a:ext cx="2238375" cy="501650"/>
            <a:chOff x="1288" y="3758"/>
            <a:chExt cx="1410" cy="316"/>
          </a:xfrm>
        </p:grpSpPr>
        <p:sp>
          <p:nvSpPr>
            <p:cNvPr id="5"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7"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grpSp>
      <p:grpSp>
        <p:nvGrpSpPr>
          <p:cNvPr id="10" name="Group 9"/>
          <p:cNvGrpSpPr>
            <a:grpSpLocks/>
          </p:cNvGrpSpPr>
          <p:nvPr/>
        </p:nvGrpSpPr>
        <p:grpSpPr bwMode="auto">
          <a:xfrm>
            <a:off x="2090738" y="2965450"/>
            <a:ext cx="1809750" cy="2449513"/>
            <a:chOff x="2090550" y="2964790"/>
            <a:chExt cx="1810415" cy="2449974"/>
          </a:xfrm>
        </p:grpSpPr>
        <p:sp>
          <p:nvSpPr>
            <p:cNvPr id="11" name="Freeform 3"/>
            <p:cNvSpPr>
              <a:spLocks/>
            </p:cNvSpPr>
            <p:nvPr/>
          </p:nvSpPr>
          <p:spPr bwMode="auto">
            <a:xfrm rot="-7731896">
              <a:off x="1964267" y="3091073"/>
              <a:ext cx="2062982" cy="1810415"/>
            </a:xfrm>
            <a:custGeom>
              <a:avLst/>
              <a:gdLst>
                <a:gd name="T0" fmla="*/ 663460 w 12531"/>
                <a:gd name="T1" fmla="*/ 1074143 h 11874"/>
                <a:gd name="T2" fmla="*/ 1350956 w 12531"/>
                <a:gd name="T3" fmla="*/ 1775500 h 11874"/>
                <a:gd name="T4" fmla="*/ 2004209 w 12531"/>
                <a:gd name="T5" fmla="*/ 1619524 h 11874"/>
                <a:gd name="T6" fmla="*/ 1904937 w 12531"/>
                <a:gd name="T7" fmla="*/ 891638 h 11874"/>
                <a:gd name="T8" fmla="*/ 1238184 w 12531"/>
                <a:gd name="T9" fmla="*/ 474178 h 11874"/>
                <a:gd name="T10" fmla="*/ 11359 w 12531"/>
                <a:gd name="T11" fmla="*/ 13875 h 11874"/>
                <a:gd name="T12" fmla="*/ 663460 w 12531"/>
                <a:gd name="T13" fmla="*/ 1074143 h 11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31" h="11874">
                  <a:moveTo>
                    <a:pt x="4030" y="7045"/>
                  </a:moveTo>
                  <a:cubicBezTo>
                    <a:pt x="5386" y="8971"/>
                    <a:pt x="6849" y="11049"/>
                    <a:pt x="8206" y="11645"/>
                  </a:cubicBezTo>
                  <a:cubicBezTo>
                    <a:pt x="9562" y="12240"/>
                    <a:pt x="11503" y="11601"/>
                    <a:pt x="12174" y="10622"/>
                  </a:cubicBezTo>
                  <a:cubicBezTo>
                    <a:pt x="12845" y="9643"/>
                    <a:pt x="12529" y="7259"/>
                    <a:pt x="11571" y="5848"/>
                  </a:cubicBezTo>
                  <a:cubicBezTo>
                    <a:pt x="10613" y="4437"/>
                    <a:pt x="9016" y="3734"/>
                    <a:pt x="7521" y="3110"/>
                  </a:cubicBezTo>
                  <a:cubicBezTo>
                    <a:pt x="6026" y="2485"/>
                    <a:pt x="649" y="-565"/>
                    <a:pt x="69" y="91"/>
                  </a:cubicBezTo>
                  <a:cubicBezTo>
                    <a:pt x="-509" y="747"/>
                    <a:pt x="2674" y="5119"/>
                    <a:pt x="4030" y="7045"/>
                  </a:cubicBezTo>
                  <a:close/>
                </a:path>
              </a:pathLst>
            </a:custGeom>
            <a:solidFill>
              <a:srgbClr val="FFC000"/>
            </a:solidFill>
            <a:ln w="9525">
              <a:solidFill>
                <a:schemeClr val="tx1"/>
              </a:solidFill>
              <a:round/>
              <a:headEnd/>
              <a:tailEnd/>
            </a:ln>
          </p:spPr>
          <p:txBody>
            <a:bodyPr/>
            <a:lstStyle/>
            <a:p>
              <a:endParaRPr lang="en-US"/>
            </a:p>
          </p:txBody>
        </p:sp>
        <p:grpSp>
          <p:nvGrpSpPr>
            <p:cNvPr id="12" name="Group 12"/>
            <p:cNvGrpSpPr>
              <a:grpSpLocks/>
            </p:cNvGrpSpPr>
            <p:nvPr/>
          </p:nvGrpSpPr>
          <p:grpSpPr bwMode="auto">
            <a:xfrm rot="5400000">
              <a:off x="1762102" y="4044752"/>
              <a:ext cx="2238375" cy="501650"/>
              <a:chOff x="1288" y="3758"/>
              <a:chExt cx="1410" cy="316"/>
            </a:xfrm>
          </p:grpSpPr>
          <p:sp>
            <p:nvSpPr>
              <p:cNvPr id="13"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15"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grpSp>
      </p:grpSp>
      <p:grpSp>
        <p:nvGrpSpPr>
          <p:cNvPr id="18" name="Group 17"/>
          <p:cNvGrpSpPr>
            <a:grpSpLocks/>
          </p:cNvGrpSpPr>
          <p:nvPr/>
        </p:nvGrpSpPr>
        <p:grpSpPr bwMode="auto">
          <a:xfrm>
            <a:off x="641350" y="3429000"/>
            <a:ext cx="373063" cy="1449388"/>
            <a:chOff x="640737" y="3429162"/>
            <a:chExt cx="373063" cy="1449256"/>
          </a:xfrm>
        </p:grpSpPr>
        <p:sp>
          <p:nvSpPr>
            <p:cNvPr id="19" name="Freeform 13"/>
            <p:cNvSpPr>
              <a:spLocks noChangeAspect="1"/>
            </p:cNvSpPr>
            <p:nvPr/>
          </p:nvSpPr>
          <p:spPr bwMode="auto">
            <a:xfrm rot="5400000">
              <a:off x="584381" y="3485518"/>
              <a:ext cx="390525" cy="277813"/>
            </a:xfrm>
            <a:custGeom>
              <a:avLst/>
              <a:gdLst>
                <a:gd name="T0" fmla="*/ 112475 w 2552"/>
                <a:gd name="T1" fmla="*/ 23486 h 1384"/>
                <a:gd name="T2" fmla="*/ 55396 w 2552"/>
                <a:gd name="T3" fmla="*/ 58614 h 1384"/>
                <a:gd name="T4" fmla="*/ 15762 w 2552"/>
                <a:gd name="T5" fmla="*/ 51990 h 1384"/>
                <a:gd name="T6" fmla="*/ 306 w 2552"/>
                <a:gd name="T7" fmla="*/ 27902 h 1384"/>
                <a:gd name="T8" fmla="*/ 13619 w 2552"/>
                <a:gd name="T9" fmla="*/ 5821 h 1384"/>
                <a:gd name="T10" fmla="*/ 48816 w 2552"/>
                <a:gd name="T11" fmla="*/ 1405 h 1384"/>
                <a:gd name="T12" fmla="*/ 77279 w 2552"/>
                <a:gd name="T13" fmla="*/ 14653 h 1384"/>
                <a:gd name="T14" fmla="*/ 108190 w 2552"/>
                <a:gd name="T15" fmla="*/ 25694 h 1384"/>
                <a:gd name="T16" fmla="*/ 116913 w 2552"/>
                <a:gd name="T17" fmla="*/ 25694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Rectangle 14"/>
            <p:cNvSpPr>
              <a:spLocks noChangeArrowheads="1"/>
            </p:cNvSpPr>
            <p:nvPr/>
          </p:nvSpPr>
          <p:spPr bwMode="auto">
            <a:xfrm rot="5400000">
              <a:off x="715350" y="3551399"/>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1" name="Oval 17"/>
            <p:cNvSpPr>
              <a:spLocks noChangeArrowheads="1"/>
            </p:cNvSpPr>
            <p:nvPr/>
          </p:nvSpPr>
          <p:spPr bwMode="auto">
            <a:xfrm rot="5400000">
              <a:off x="875687" y="4251487"/>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2" name="Freeform 15"/>
            <p:cNvSpPr>
              <a:spLocks/>
            </p:cNvSpPr>
            <p:nvPr/>
          </p:nvSpPr>
          <p:spPr bwMode="auto">
            <a:xfrm rot="5400000">
              <a:off x="237210" y="42608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16"/>
            <p:cNvSpPr>
              <a:spLocks/>
            </p:cNvSpPr>
            <p:nvPr/>
          </p:nvSpPr>
          <p:spPr bwMode="auto">
            <a:xfrm rot="16200000" flipH="1">
              <a:off x="243560" y="42227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Oval 17"/>
            <p:cNvSpPr>
              <a:spLocks noChangeArrowheads="1"/>
            </p:cNvSpPr>
            <p:nvPr/>
          </p:nvSpPr>
          <p:spPr bwMode="auto">
            <a:xfrm rot="5400000">
              <a:off x="837285" y="3689380"/>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grpSp>
    </p:spTree>
    <p:extLst>
      <p:ext uri="{BB962C8B-B14F-4D97-AF65-F5344CB8AC3E}">
        <p14:creationId xmlns:p14="http://schemas.microsoft.com/office/powerpoint/2010/main" val="297808442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571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571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57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really need</a:t>
            </a:r>
            <a:endParaRPr lang="en-US" dirty="0"/>
          </a:p>
        </p:txBody>
      </p:sp>
      <p:pic>
        <p:nvPicPr>
          <p:cNvPr id="3517442" name="Picture 2" descr="graphene sa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1644" y="3298598"/>
            <a:ext cx="3810000" cy="297180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rot="21250245">
            <a:off x="2511728" y="1450090"/>
            <a:ext cx="5715000" cy="1562327"/>
            <a:chOff x="3232603" y="3860800"/>
            <a:chExt cx="5715000" cy="1562327"/>
          </a:xfrm>
        </p:grpSpPr>
        <p:pic>
          <p:nvPicPr>
            <p:cNvPr id="3517444" name="Picture 4" descr="http://i00.i.aliimg.com/img/pb/643/712/379/379712643_639.jpg"/>
            <p:cNvPicPr>
              <a:picLocks noChangeAspect="1" noChangeArrowheads="1"/>
            </p:cNvPicPr>
            <p:nvPr/>
          </p:nvPicPr>
          <p:blipFill rotWithShape="1">
            <a:blip r:embed="rId3">
              <a:extLst>
                <a:ext uri="{28A0092B-C50C-407E-A947-70E740481C1C}">
                  <a14:useLocalDpi xmlns:a14="http://schemas.microsoft.com/office/drawing/2010/main" val="0"/>
                </a:ext>
              </a:extLst>
            </a:blip>
            <a:srcRect t="51048" b="21615"/>
            <a:stretch/>
          </p:blipFill>
          <p:spPr bwMode="auto">
            <a:xfrm>
              <a:off x="3232603" y="3860800"/>
              <a:ext cx="5715000" cy="15623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462864">
              <a:off x="4627037" y="4193728"/>
              <a:ext cx="2253400" cy="363699"/>
            </a:xfrm>
            <a:prstGeom prst="rect">
              <a:avLst/>
            </a:prstGeom>
            <a:solidFill>
              <a:srgbClr val="FF4F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4" name="TextBox 3"/>
            <p:cNvSpPr txBox="1"/>
            <p:nvPr/>
          </p:nvSpPr>
          <p:spPr>
            <a:xfrm rot="440313">
              <a:off x="4556679" y="4121474"/>
              <a:ext cx="2420856" cy="523220"/>
            </a:xfrm>
            <a:prstGeom prst="rect">
              <a:avLst/>
            </a:prstGeom>
            <a:noFill/>
          </p:spPr>
          <p:txBody>
            <a:bodyPr wrap="none" rtlCol="0">
              <a:spAutoFit/>
            </a:bodyPr>
            <a:lstStyle/>
            <a:p>
              <a:pPr fontAlgn="base">
                <a:spcBef>
                  <a:spcPct val="0"/>
                </a:spcBef>
                <a:spcAft>
                  <a:spcPct val="0"/>
                </a:spcAft>
              </a:pPr>
              <a:r>
                <a:rPr lang="en-US" sz="2800" dirty="0">
                  <a:solidFill>
                    <a:srgbClr val="EAF0FE"/>
                  </a:solidFill>
                  <a:latin typeface="Arial Black" panose="020B0A04020102020204" pitchFamily="34" charset="0"/>
                </a:rPr>
                <a:t>GRAPHENE</a:t>
              </a:r>
              <a:endParaRPr lang="en-US" sz="2800" dirty="0">
                <a:solidFill>
                  <a:srgbClr val="EAF0FE"/>
                </a:solidFill>
                <a:latin typeface="Arial Black" panose="020B0A04020102020204" pitchFamily="34" charset="0"/>
              </a:endParaRPr>
            </a:p>
          </p:txBody>
        </p:sp>
      </p:grpSp>
      <p:sp>
        <p:nvSpPr>
          <p:cNvPr id="8" name="Content Placeholder 2"/>
          <p:cNvSpPr>
            <a:spLocks noGrp="1"/>
          </p:cNvSpPr>
          <p:nvPr>
            <p:ph idx="1"/>
          </p:nvPr>
        </p:nvSpPr>
        <p:spPr>
          <a:xfrm>
            <a:off x="457200" y="1600200"/>
            <a:ext cx="8229600" cy="4525963"/>
          </a:xfrm>
        </p:spPr>
        <p:txBody>
          <a:bodyPr/>
          <a:lstStyle/>
          <a:p>
            <a:pPr>
              <a:lnSpc>
                <a:spcPct val="200000"/>
              </a:lnSpc>
              <a:buFont typeface="Wingdings" panose="05000000000000000000" pitchFamily="2" charset="2"/>
              <a:buChar char="ü"/>
            </a:pPr>
            <a:r>
              <a:rPr lang="en-US" dirty="0" smtClean="0">
                <a:solidFill>
                  <a:srgbClr val="20A82D"/>
                </a:solidFill>
              </a:rPr>
              <a:t>Thin	</a:t>
            </a:r>
          </a:p>
          <a:p>
            <a:pPr>
              <a:lnSpc>
                <a:spcPct val="200000"/>
              </a:lnSpc>
              <a:buFont typeface="Wingdings" panose="05000000000000000000" pitchFamily="2" charset="2"/>
              <a:buChar char="ü"/>
            </a:pPr>
            <a:r>
              <a:rPr lang="en-US" dirty="0" smtClean="0">
                <a:solidFill>
                  <a:srgbClr val="20A82D"/>
                </a:solidFill>
              </a:rPr>
              <a:t>Light 	</a:t>
            </a:r>
          </a:p>
          <a:p>
            <a:pPr>
              <a:lnSpc>
                <a:spcPct val="200000"/>
              </a:lnSpc>
              <a:buFont typeface="Wingdings" panose="05000000000000000000" pitchFamily="2" charset="2"/>
              <a:buChar char="ü"/>
            </a:pPr>
            <a:r>
              <a:rPr lang="en-US" dirty="0" smtClean="0">
                <a:solidFill>
                  <a:srgbClr val="20A82D"/>
                </a:solidFill>
              </a:rPr>
              <a:t>Tight </a:t>
            </a:r>
            <a:r>
              <a:rPr lang="en-US" dirty="0" smtClean="0"/>
              <a:t>	</a:t>
            </a:r>
          </a:p>
          <a:p>
            <a:pPr>
              <a:lnSpc>
                <a:spcPct val="200000"/>
              </a:lnSpc>
              <a:buFont typeface="Arial" panose="020B0604020202020204" pitchFamily="34" charset="0"/>
              <a:buChar char="χ"/>
            </a:pPr>
            <a:r>
              <a:rPr lang="en-US" dirty="0" smtClean="0">
                <a:solidFill>
                  <a:srgbClr val="FF0000"/>
                </a:solidFill>
              </a:rPr>
              <a:t>Cheap</a:t>
            </a:r>
            <a:r>
              <a:rPr lang="en-US" dirty="0" smtClean="0"/>
              <a:t>	</a:t>
            </a:r>
            <a:endParaRPr lang="en-US" dirty="0"/>
          </a:p>
        </p:txBody>
      </p:sp>
    </p:spTree>
    <p:extLst>
      <p:ext uri="{BB962C8B-B14F-4D97-AF65-F5344CB8AC3E}">
        <p14:creationId xmlns:p14="http://schemas.microsoft.com/office/powerpoint/2010/main" val="4413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174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pPr eaLnBrk="1" hangingPunct="1"/>
            <a:r>
              <a:rPr lang="en-US" altLang="en-US" sz="6600" smtClean="0"/>
              <a:t>Crystallography</a:t>
            </a:r>
          </a:p>
        </p:txBody>
      </p:sp>
      <p:sp>
        <p:nvSpPr>
          <p:cNvPr id="4099" name="Rectangle 3"/>
          <p:cNvSpPr>
            <a:spLocks noGrp="1" noChangeArrowheads="1"/>
          </p:cNvSpPr>
          <p:nvPr>
            <p:ph type="subTitle" idx="1"/>
          </p:nvPr>
        </p:nvSpPr>
        <p:spPr/>
        <p:txBody>
          <a:bodyPr/>
          <a:lstStyle/>
          <a:p>
            <a:pPr eaLnBrk="1" hangingPunct="1"/>
            <a:r>
              <a:rPr lang="en-US" altLang="en-US" smtClean="0"/>
              <a:t>a tool for structural biology</a:t>
            </a:r>
          </a:p>
        </p:txBody>
      </p:sp>
    </p:spTree>
    <p:extLst>
      <p:ext uri="{BB962C8B-B14F-4D97-AF65-F5344CB8AC3E}">
        <p14:creationId xmlns:p14="http://schemas.microsoft.com/office/powerpoint/2010/main" val="14885733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a:t>
            </a:r>
            <a:r>
              <a:rPr lang="en-US" sz="2400" dirty="0" smtClean="0"/>
              <a:t>sample</a:t>
            </a:r>
            <a:endParaRPr lang="en-US" sz="2400" dirty="0" smtClean="0"/>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t>Wavelength	Å		resolution and 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278395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p:txBody>
          <a:bodyPr/>
          <a:lstStyle/>
          <a:p>
            <a:pPr eaLnBrk="1" hangingPunct="1"/>
            <a:r>
              <a:rPr lang="en-US" altLang="en-US" sz="6600" smtClean="0"/>
              <a:t>Crystallo</a:t>
            </a:r>
            <a:r>
              <a:rPr lang="en-US" altLang="en-US" sz="6600" smtClean="0">
                <a:solidFill>
                  <a:srgbClr val="FF0000"/>
                </a:solidFill>
              </a:rPr>
              <a:t>graphy</a:t>
            </a:r>
          </a:p>
        </p:txBody>
      </p:sp>
      <p:sp>
        <p:nvSpPr>
          <p:cNvPr id="5123" name="Rectangle 3"/>
          <p:cNvSpPr>
            <a:spLocks noGrp="1" noChangeArrowheads="1"/>
          </p:cNvSpPr>
          <p:nvPr>
            <p:ph type="subTitle" idx="1"/>
          </p:nvPr>
        </p:nvSpPr>
        <p:spPr/>
        <p:txBody>
          <a:bodyPr/>
          <a:lstStyle/>
          <a:p>
            <a:pPr eaLnBrk="1" hangingPunct="1"/>
            <a:r>
              <a:rPr lang="en-US" altLang="en-US" smtClean="0"/>
              <a:t>a tool for structural biology</a:t>
            </a:r>
          </a:p>
        </p:txBody>
      </p:sp>
    </p:spTree>
    <p:extLst>
      <p:ext uri="{BB962C8B-B14F-4D97-AF65-F5344CB8AC3E}">
        <p14:creationId xmlns:p14="http://schemas.microsoft.com/office/powerpoint/2010/main" val="24672490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152400"/>
            <a:ext cx="8229600" cy="1143000"/>
          </a:xfrm>
        </p:spPr>
        <p:txBody>
          <a:bodyPr/>
          <a:lstStyle/>
          <a:p>
            <a:pPr eaLnBrk="1" hangingPunct="1"/>
            <a:r>
              <a:rPr lang="en-US" altLang="en-US" smtClean="0"/>
              <a:t>Geo</a:t>
            </a:r>
            <a:r>
              <a:rPr lang="en-US" altLang="en-US" smtClean="0">
                <a:solidFill>
                  <a:srgbClr val="FF0000"/>
                </a:solidFill>
              </a:rPr>
              <a:t>graphy</a:t>
            </a:r>
          </a:p>
        </p:txBody>
      </p:sp>
      <p:sp>
        <p:nvSpPr>
          <p:cNvPr id="6147" name="Rectangle 3"/>
          <p:cNvSpPr>
            <a:spLocks noGrp="1" noChangeArrowheads="1"/>
          </p:cNvSpPr>
          <p:nvPr>
            <p:ph type="body" idx="1"/>
          </p:nvPr>
        </p:nvSpPr>
        <p:spPr/>
        <p:txBody>
          <a:bodyPr/>
          <a:lstStyle/>
          <a:p>
            <a:pPr eaLnBrk="1" hangingPunct="1"/>
            <a:endParaRPr lang="en-US" altLang="en-US" smtClean="0"/>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884238"/>
            <a:ext cx="9140825" cy="597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76011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152400"/>
            <a:ext cx="8229600" cy="1143000"/>
          </a:xfrm>
        </p:spPr>
        <p:txBody>
          <a:bodyPr/>
          <a:lstStyle/>
          <a:p>
            <a:pPr eaLnBrk="1" hangingPunct="1"/>
            <a:r>
              <a:rPr lang="en-US" altLang="en-US" smtClean="0"/>
              <a:t>X-rays “see” electrons</a:t>
            </a:r>
            <a:endParaRPr lang="en-US" altLang="en-US" smtClean="0">
              <a:solidFill>
                <a:srgbClr val="FF0000"/>
              </a:solidFill>
            </a:endParaRPr>
          </a:p>
        </p:txBody>
      </p:sp>
      <p:sp>
        <p:nvSpPr>
          <p:cNvPr id="33795" name="Rectangle 3"/>
          <p:cNvSpPr>
            <a:spLocks noGrp="1" noChangeArrowheads="1"/>
          </p:cNvSpPr>
          <p:nvPr>
            <p:ph type="body" idx="1"/>
          </p:nvPr>
        </p:nvSpPr>
        <p:spPr/>
        <p:txBody>
          <a:bodyPr/>
          <a:lstStyle/>
          <a:p>
            <a:pPr eaLnBrk="1" hangingPunct="1"/>
            <a:endParaRPr lang="en-US" altLang="en-US" smtClean="0"/>
          </a:p>
        </p:txBody>
      </p:sp>
      <p:pic>
        <p:nvPicPr>
          <p:cNvPr id="337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00113"/>
            <a:ext cx="10420350" cy="595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13533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152400"/>
            <a:ext cx="8229600" cy="1143000"/>
          </a:xfrm>
        </p:spPr>
        <p:txBody>
          <a:bodyPr/>
          <a:lstStyle/>
          <a:p>
            <a:pPr eaLnBrk="1" hangingPunct="1"/>
            <a:r>
              <a:rPr lang="en-US" altLang="en-US" smtClean="0"/>
              <a:t>How big is an atom?</a:t>
            </a:r>
            <a:endParaRPr lang="en-US" altLang="en-US" smtClean="0">
              <a:solidFill>
                <a:srgbClr val="FF0000"/>
              </a:solidFill>
            </a:endParaRPr>
          </a:p>
        </p:txBody>
      </p:sp>
      <p:sp>
        <p:nvSpPr>
          <p:cNvPr id="173059" name="Oval 3"/>
          <p:cNvSpPr>
            <a:spLocks noChangeAspect="1" noChangeArrowheads="1"/>
          </p:cNvSpPr>
          <p:nvPr/>
        </p:nvSpPr>
        <p:spPr bwMode="auto">
          <a:xfrm>
            <a:off x="1592263" y="1752600"/>
            <a:ext cx="739775" cy="739775"/>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2400" b="1">
                <a:solidFill>
                  <a:srgbClr val="000000"/>
                </a:solidFill>
              </a:rPr>
              <a:t>C</a:t>
            </a:r>
          </a:p>
        </p:txBody>
      </p:sp>
      <p:sp>
        <p:nvSpPr>
          <p:cNvPr id="173060" name="Line 4"/>
          <p:cNvSpPr>
            <a:spLocks noChangeShapeType="1"/>
          </p:cNvSpPr>
          <p:nvPr/>
        </p:nvSpPr>
        <p:spPr bwMode="auto">
          <a:xfrm>
            <a:off x="1471613" y="3471863"/>
            <a:ext cx="822325" cy="0"/>
          </a:xfrm>
          <a:prstGeom prst="line">
            <a:avLst/>
          </a:prstGeom>
          <a:noFill/>
          <a:ln w="38100">
            <a:solidFill>
              <a:schemeClr val="tx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73061" name="Line 5"/>
          <p:cNvSpPr>
            <a:spLocks noChangeShapeType="1"/>
          </p:cNvSpPr>
          <p:nvPr/>
        </p:nvSpPr>
        <p:spPr bwMode="auto">
          <a:xfrm>
            <a:off x="431800" y="4814888"/>
            <a:ext cx="8226425" cy="0"/>
          </a:xfrm>
          <a:prstGeom prst="line">
            <a:avLst/>
          </a:prstGeom>
          <a:noFill/>
          <a:ln w="38100">
            <a:solidFill>
              <a:schemeClr val="tx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73062" name="Text Box 6"/>
          <p:cNvSpPr txBox="1">
            <a:spLocks noChangeArrowheads="1"/>
          </p:cNvSpPr>
          <p:nvPr/>
        </p:nvSpPr>
        <p:spPr bwMode="auto">
          <a:xfrm>
            <a:off x="1419225" y="3792538"/>
            <a:ext cx="2386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b="1">
                <a:solidFill>
                  <a:srgbClr val="000000"/>
                </a:solidFill>
              </a:rPr>
              <a:t>1 </a:t>
            </a:r>
            <a:r>
              <a:rPr lang="en-US" altLang="en-US" sz="2400" b="1">
                <a:solidFill>
                  <a:srgbClr val="000000"/>
                </a:solidFill>
                <a:cs typeface="Arial" charset="0"/>
              </a:rPr>
              <a:t>Ångstrom (Å)</a:t>
            </a:r>
          </a:p>
        </p:txBody>
      </p:sp>
      <p:sp>
        <p:nvSpPr>
          <p:cNvPr id="173063" name="Text Box 7"/>
          <p:cNvSpPr txBox="1">
            <a:spLocks noChangeArrowheads="1"/>
          </p:cNvSpPr>
          <p:nvPr/>
        </p:nvSpPr>
        <p:spPr bwMode="auto">
          <a:xfrm>
            <a:off x="1333500" y="5097463"/>
            <a:ext cx="3160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b="1">
                <a:solidFill>
                  <a:srgbClr val="000000"/>
                </a:solidFill>
              </a:rPr>
              <a:t>1 </a:t>
            </a:r>
            <a:r>
              <a:rPr lang="en-US" altLang="en-US" sz="2400" b="1">
                <a:solidFill>
                  <a:srgbClr val="000000"/>
                </a:solidFill>
                <a:cs typeface="Arial" charset="0"/>
              </a:rPr>
              <a:t>nanometer (10</a:t>
            </a:r>
            <a:r>
              <a:rPr lang="en-US" altLang="en-US" sz="2400" b="1" baseline="30000">
                <a:solidFill>
                  <a:srgbClr val="000000"/>
                </a:solidFill>
                <a:cs typeface="Arial" charset="0"/>
              </a:rPr>
              <a:t>-9</a:t>
            </a:r>
            <a:r>
              <a:rPr lang="en-US" altLang="en-US" sz="2400" b="1">
                <a:solidFill>
                  <a:srgbClr val="000000"/>
                </a:solidFill>
                <a:cs typeface="Arial" charset="0"/>
              </a:rPr>
              <a:t> m)</a:t>
            </a:r>
          </a:p>
        </p:txBody>
      </p:sp>
      <p:sp>
        <p:nvSpPr>
          <p:cNvPr id="173064" name="Oval 8"/>
          <p:cNvSpPr>
            <a:spLocks noChangeAspect="1" noChangeArrowheads="1"/>
          </p:cNvSpPr>
          <p:nvPr/>
        </p:nvSpPr>
        <p:spPr bwMode="auto">
          <a:xfrm>
            <a:off x="2884488" y="1793875"/>
            <a:ext cx="658812" cy="658813"/>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2400" b="1">
                <a:solidFill>
                  <a:srgbClr val="000000"/>
                </a:solidFill>
              </a:rPr>
              <a:t>N</a:t>
            </a:r>
          </a:p>
        </p:txBody>
      </p:sp>
      <p:sp>
        <p:nvSpPr>
          <p:cNvPr id="173065" name="Oval 9"/>
          <p:cNvSpPr>
            <a:spLocks noChangeAspect="1" noChangeArrowheads="1"/>
          </p:cNvSpPr>
          <p:nvPr/>
        </p:nvSpPr>
        <p:spPr bwMode="auto">
          <a:xfrm>
            <a:off x="4097338" y="1825625"/>
            <a:ext cx="593725" cy="5937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2400" b="1">
                <a:solidFill>
                  <a:srgbClr val="000000"/>
                </a:solidFill>
              </a:rPr>
              <a:t>O</a:t>
            </a:r>
          </a:p>
        </p:txBody>
      </p:sp>
      <p:sp>
        <p:nvSpPr>
          <p:cNvPr id="173066" name="Oval 10"/>
          <p:cNvSpPr>
            <a:spLocks noChangeAspect="1" noChangeArrowheads="1"/>
          </p:cNvSpPr>
          <p:nvPr/>
        </p:nvSpPr>
        <p:spPr bwMode="auto">
          <a:xfrm>
            <a:off x="6604000" y="1885950"/>
            <a:ext cx="474663" cy="474663"/>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2400" b="1">
                <a:solidFill>
                  <a:srgbClr val="000000"/>
                </a:solidFill>
              </a:rPr>
              <a:t>S</a:t>
            </a:r>
          </a:p>
        </p:txBody>
      </p:sp>
      <p:sp>
        <p:nvSpPr>
          <p:cNvPr id="173067" name="Oval 11"/>
          <p:cNvSpPr>
            <a:spLocks noChangeAspect="1" noChangeArrowheads="1"/>
          </p:cNvSpPr>
          <p:nvPr/>
        </p:nvSpPr>
        <p:spPr bwMode="auto">
          <a:xfrm>
            <a:off x="5245100" y="1720850"/>
            <a:ext cx="804863" cy="8048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2400" b="1">
                <a:solidFill>
                  <a:srgbClr val="000000"/>
                </a:solidFill>
              </a:rPr>
              <a:t>H</a:t>
            </a:r>
          </a:p>
        </p:txBody>
      </p:sp>
      <p:sp>
        <p:nvSpPr>
          <p:cNvPr id="173068" name="Oval 12"/>
          <p:cNvSpPr>
            <a:spLocks noChangeAspect="1" noChangeArrowheads="1"/>
          </p:cNvSpPr>
          <p:nvPr/>
        </p:nvSpPr>
        <p:spPr bwMode="auto">
          <a:xfrm>
            <a:off x="7632700" y="1995488"/>
            <a:ext cx="255588" cy="255587"/>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600" b="1">
                <a:solidFill>
                  <a:srgbClr val="000000"/>
                </a:solidFill>
              </a:rPr>
              <a:t>U</a:t>
            </a:r>
          </a:p>
        </p:txBody>
      </p:sp>
    </p:spTree>
    <p:extLst>
      <p:ext uri="{BB962C8B-B14F-4D97-AF65-F5344CB8AC3E}">
        <p14:creationId xmlns:p14="http://schemas.microsoft.com/office/powerpoint/2010/main" val="19248523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0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30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306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306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306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306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306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3063"/>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306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30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9" grpId="0" animBg="1"/>
      <p:bldP spid="173060" grpId="0" animBg="1"/>
      <p:bldP spid="173061" grpId="0" animBg="1"/>
      <p:bldP spid="173062" grpId="0"/>
      <p:bldP spid="173063" grpId="0"/>
      <p:bldP spid="173064" grpId="0" animBg="1"/>
      <p:bldP spid="173065" grpId="0" animBg="1"/>
      <p:bldP spid="173066" grpId="0" animBg="1"/>
      <p:bldP spid="173067" grpId="0" animBg="1"/>
      <p:bldP spid="17306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Oval 2"/>
          <p:cNvSpPr>
            <a:spLocks noChangeAspect="1" noChangeArrowheads="1"/>
          </p:cNvSpPr>
          <p:nvPr/>
        </p:nvSpPr>
        <p:spPr bwMode="auto">
          <a:xfrm>
            <a:off x="6218238" y="946150"/>
            <a:ext cx="2925762" cy="2925763"/>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2400" b="1">
                <a:solidFill>
                  <a:srgbClr val="000000"/>
                </a:solidFill>
              </a:rPr>
              <a:t>U</a:t>
            </a:r>
          </a:p>
        </p:txBody>
      </p:sp>
      <p:sp>
        <p:nvSpPr>
          <p:cNvPr id="35843" name="Rectangle 3"/>
          <p:cNvSpPr>
            <a:spLocks noGrp="1" noChangeArrowheads="1"/>
          </p:cNvSpPr>
          <p:nvPr>
            <p:ph type="title"/>
          </p:nvPr>
        </p:nvSpPr>
        <p:spPr>
          <a:xfrm>
            <a:off x="457200" y="-152400"/>
            <a:ext cx="8229600" cy="1143000"/>
          </a:xfrm>
        </p:spPr>
        <p:txBody>
          <a:bodyPr/>
          <a:lstStyle/>
          <a:p>
            <a:pPr eaLnBrk="1" hangingPunct="1"/>
            <a:r>
              <a:rPr lang="en-US" altLang="en-US" smtClean="0"/>
              <a:t>How big is an atom?</a:t>
            </a:r>
            <a:endParaRPr lang="en-US" altLang="en-US" smtClean="0">
              <a:solidFill>
                <a:srgbClr val="FF0000"/>
              </a:solidFill>
            </a:endParaRPr>
          </a:p>
        </p:txBody>
      </p:sp>
      <p:sp>
        <p:nvSpPr>
          <p:cNvPr id="35844" name="Oval 4"/>
          <p:cNvSpPr>
            <a:spLocks noChangeAspect="1" noChangeArrowheads="1"/>
          </p:cNvSpPr>
          <p:nvPr/>
        </p:nvSpPr>
        <p:spPr bwMode="auto">
          <a:xfrm>
            <a:off x="1592263" y="2041525"/>
            <a:ext cx="739775" cy="739775"/>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2400" b="1">
                <a:solidFill>
                  <a:srgbClr val="000000"/>
                </a:solidFill>
              </a:rPr>
              <a:t>C</a:t>
            </a:r>
          </a:p>
        </p:txBody>
      </p:sp>
      <p:sp>
        <p:nvSpPr>
          <p:cNvPr id="35845" name="Oval 5"/>
          <p:cNvSpPr>
            <a:spLocks noChangeAspect="1" noChangeArrowheads="1"/>
          </p:cNvSpPr>
          <p:nvPr/>
        </p:nvSpPr>
        <p:spPr bwMode="auto">
          <a:xfrm>
            <a:off x="2765425" y="2008188"/>
            <a:ext cx="804863" cy="804862"/>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2400" b="1">
                <a:solidFill>
                  <a:srgbClr val="000000"/>
                </a:solidFill>
              </a:rPr>
              <a:t>N</a:t>
            </a:r>
          </a:p>
        </p:txBody>
      </p:sp>
      <p:sp>
        <p:nvSpPr>
          <p:cNvPr id="35846" name="Oval 6"/>
          <p:cNvSpPr>
            <a:spLocks noChangeAspect="1" noChangeArrowheads="1"/>
          </p:cNvSpPr>
          <p:nvPr/>
        </p:nvSpPr>
        <p:spPr bwMode="auto">
          <a:xfrm>
            <a:off x="4005263" y="1981200"/>
            <a:ext cx="858837" cy="8588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2400" b="1">
                <a:solidFill>
                  <a:srgbClr val="000000"/>
                </a:solidFill>
              </a:rPr>
              <a:t>O</a:t>
            </a:r>
          </a:p>
        </p:txBody>
      </p:sp>
      <p:sp>
        <p:nvSpPr>
          <p:cNvPr id="35847" name="Oval 7"/>
          <p:cNvSpPr>
            <a:spLocks noChangeAspect="1" noChangeArrowheads="1"/>
          </p:cNvSpPr>
          <p:nvPr/>
        </p:nvSpPr>
        <p:spPr bwMode="auto">
          <a:xfrm>
            <a:off x="6034088" y="1803400"/>
            <a:ext cx="1216025" cy="12160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2400" b="1">
                <a:solidFill>
                  <a:srgbClr val="000000"/>
                </a:solidFill>
              </a:rPr>
              <a:t>S</a:t>
            </a:r>
          </a:p>
        </p:txBody>
      </p:sp>
      <p:sp>
        <p:nvSpPr>
          <p:cNvPr id="35848" name="Oval 8"/>
          <p:cNvSpPr>
            <a:spLocks noChangeAspect="1" noChangeArrowheads="1"/>
          </p:cNvSpPr>
          <p:nvPr/>
        </p:nvSpPr>
        <p:spPr bwMode="auto">
          <a:xfrm>
            <a:off x="5297488" y="2260600"/>
            <a:ext cx="301625" cy="3016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2400" b="1">
                <a:solidFill>
                  <a:srgbClr val="000000"/>
                </a:solidFill>
              </a:rPr>
              <a:t>H</a:t>
            </a:r>
          </a:p>
        </p:txBody>
      </p:sp>
      <p:sp>
        <p:nvSpPr>
          <p:cNvPr id="35849" name="Text Box 9"/>
          <p:cNvSpPr txBox="1">
            <a:spLocks noChangeArrowheads="1"/>
          </p:cNvSpPr>
          <p:nvPr/>
        </p:nvSpPr>
        <p:spPr bwMode="auto">
          <a:xfrm>
            <a:off x="3114675" y="4548188"/>
            <a:ext cx="2624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a:solidFill>
                  <a:srgbClr val="000000"/>
                </a:solidFill>
              </a:rPr>
              <a:t>as seen by X-rays</a:t>
            </a:r>
          </a:p>
        </p:txBody>
      </p:sp>
    </p:spTree>
    <p:extLst>
      <p:ext uri="{BB962C8B-B14F-4D97-AF65-F5344CB8AC3E}">
        <p14:creationId xmlns:p14="http://schemas.microsoft.com/office/powerpoint/2010/main" val="3539076185"/>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n-US" altLang="en-US">
              <a:solidFill>
                <a:srgbClr val="000000"/>
              </a:solidFill>
            </a:endParaRPr>
          </a:p>
        </p:txBody>
      </p:sp>
      <p:sp>
        <p:nvSpPr>
          <p:cNvPr id="51203" name="Rectangle 3"/>
          <p:cNvSpPr>
            <a:spLocks noGrp="1" noChangeArrowheads="1"/>
          </p:cNvSpPr>
          <p:nvPr>
            <p:ph type="title"/>
          </p:nvPr>
        </p:nvSpPr>
        <p:spPr/>
        <p:txBody>
          <a:bodyPr/>
          <a:lstStyle/>
          <a:p>
            <a:pPr eaLnBrk="1" hangingPunct="1"/>
            <a:r>
              <a:rPr lang="en-US" altLang="en-US" smtClean="0"/>
              <a:t>Where do photons go?</a:t>
            </a:r>
          </a:p>
        </p:txBody>
      </p:sp>
      <p:sp>
        <p:nvSpPr>
          <p:cNvPr id="51204" name="Text Box 4"/>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200" b="1">
                <a:solidFill>
                  <a:srgbClr val="000000"/>
                </a:solidFill>
              </a:rPr>
              <a:t>beamstop</a:t>
            </a:r>
          </a:p>
        </p:txBody>
      </p:sp>
      <p:grpSp>
        <p:nvGrpSpPr>
          <p:cNvPr id="90117" name="Group 5"/>
          <p:cNvGrpSpPr>
            <a:grpSpLocks/>
          </p:cNvGrpSpPr>
          <p:nvPr/>
        </p:nvGrpSpPr>
        <p:grpSpPr bwMode="auto">
          <a:xfrm>
            <a:off x="609600" y="3524250"/>
            <a:ext cx="7340600" cy="304800"/>
            <a:chOff x="384" y="2220"/>
            <a:chExt cx="4624" cy="192"/>
          </a:xfrm>
        </p:grpSpPr>
        <p:sp>
          <p:nvSpPr>
            <p:cNvPr id="51208" name="Line 6"/>
            <p:cNvSpPr>
              <a:spLocks noChangeShapeType="1"/>
            </p:cNvSpPr>
            <p:nvPr/>
          </p:nvSpPr>
          <p:spPr bwMode="auto">
            <a:xfrm flipV="1">
              <a:off x="384" y="2316"/>
              <a:ext cx="4624"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209" name="Line 7"/>
            <p:cNvSpPr>
              <a:spLocks noChangeShapeType="1"/>
            </p:cNvSpPr>
            <p:nvPr/>
          </p:nvSpPr>
          <p:spPr bwMode="auto">
            <a:xfrm flipV="1">
              <a:off x="384" y="2316"/>
              <a:ext cx="2435"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210" name="Text Box 8"/>
            <p:cNvSpPr txBox="1">
              <a:spLocks noChangeArrowheads="1"/>
            </p:cNvSpPr>
            <p:nvPr/>
          </p:nvSpPr>
          <p:spPr bwMode="auto">
            <a:xfrm>
              <a:off x="3525" y="2220"/>
              <a:ext cx="10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FFFFFF"/>
                  </a:solidFill>
                </a:rPr>
                <a:t>Transmitted (98%)</a:t>
              </a:r>
            </a:p>
          </p:txBody>
        </p:sp>
      </p:grpSp>
      <p:sp>
        <p:nvSpPr>
          <p:cNvPr id="51206" name="Text Box 9"/>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3200" b="1">
                <a:solidFill>
                  <a:srgbClr val="000000"/>
                </a:solidFill>
              </a:rPr>
              <a:t>Protein</a:t>
            </a:r>
          </a:p>
          <a:p>
            <a:pPr algn="ctr" eaLnBrk="1" fontAlgn="base" hangingPunct="1">
              <a:spcBef>
                <a:spcPct val="0"/>
              </a:spcBef>
              <a:spcAft>
                <a:spcPct val="0"/>
              </a:spcAft>
            </a:pPr>
            <a:r>
              <a:rPr lang="en-US" altLang="en-US" sz="3200" b="1">
                <a:solidFill>
                  <a:srgbClr val="000000"/>
                </a:solidFill>
              </a:rPr>
              <a:t>1A x-rays</a:t>
            </a:r>
          </a:p>
        </p:txBody>
      </p:sp>
      <p:pic>
        <p:nvPicPr>
          <p:cNvPr id="51207" name="Picture 10" descr="MCBS00386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22230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0117"/>
                                        </p:tgtEl>
                                        <p:attrNameLst>
                                          <p:attrName>style.visibility</p:attrName>
                                        </p:attrNameLst>
                                      </p:cBhvr>
                                      <p:to>
                                        <p:strVal val="visible"/>
                                      </p:to>
                                    </p:set>
                                    <p:animEffect transition="in" filter="wipe(left)">
                                      <p:cBhvr>
                                        <p:cTn id="7" dur="1000"/>
                                        <p:tgtEl>
                                          <p:spTgt spid="90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altLang="en-US" smtClean="0"/>
              <a:t>Elastic scattering</a:t>
            </a:r>
          </a:p>
        </p:txBody>
      </p:sp>
      <p:sp>
        <p:nvSpPr>
          <p:cNvPr id="52227" name="Oval 3"/>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2228" name="Oval 4"/>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2229" name="Oval 5"/>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2230" name="Oval 6"/>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154013147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0" name="Group 2"/>
          <p:cNvGrpSpPr>
            <a:grpSpLocks/>
          </p:cNvGrpSpPr>
          <p:nvPr/>
        </p:nvGrpSpPr>
        <p:grpSpPr bwMode="auto">
          <a:xfrm>
            <a:off x="0" y="2782888"/>
            <a:ext cx="5018088" cy="1319212"/>
            <a:chOff x="-1194" y="2058"/>
            <a:chExt cx="3161" cy="831"/>
          </a:xfrm>
        </p:grpSpPr>
        <p:grpSp>
          <p:nvGrpSpPr>
            <p:cNvPr id="53281" name="Group 3"/>
            <p:cNvGrpSpPr>
              <a:grpSpLocks/>
            </p:cNvGrpSpPr>
            <p:nvPr/>
          </p:nvGrpSpPr>
          <p:grpSpPr bwMode="auto">
            <a:xfrm>
              <a:off x="-1194" y="2273"/>
              <a:ext cx="370" cy="369"/>
              <a:chOff x="362" y="2318"/>
              <a:chExt cx="370" cy="369"/>
            </a:xfrm>
          </p:grpSpPr>
          <p:sp>
            <p:nvSpPr>
              <p:cNvPr id="53303" name="Freeform 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3304" name="Freeform 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3282" name="Group 6"/>
            <p:cNvGrpSpPr>
              <a:grpSpLocks/>
            </p:cNvGrpSpPr>
            <p:nvPr/>
          </p:nvGrpSpPr>
          <p:grpSpPr bwMode="auto">
            <a:xfrm>
              <a:off x="-826" y="2273"/>
              <a:ext cx="370" cy="369"/>
              <a:chOff x="362" y="2318"/>
              <a:chExt cx="370" cy="369"/>
            </a:xfrm>
          </p:grpSpPr>
          <p:sp>
            <p:nvSpPr>
              <p:cNvPr id="53301" name="Freeform 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3302" name="Freeform 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3283" name="Group 9"/>
            <p:cNvGrpSpPr>
              <a:grpSpLocks/>
            </p:cNvGrpSpPr>
            <p:nvPr/>
          </p:nvGrpSpPr>
          <p:grpSpPr bwMode="auto">
            <a:xfrm>
              <a:off x="-458" y="2273"/>
              <a:ext cx="370" cy="369"/>
              <a:chOff x="362" y="2318"/>
              <a:chExt cx="370" cy="369"/>
            </a:xfrm>
          </p:grpSpPr>
          <p:sp>
            <p:nvSpPr>
              <p:cNvPr id="53299" name="Freeform 1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3300" name="Freeform 1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3284" name="Group 12"/>
            <p:cNvGrpSpPr>
              <a:grpSpLocks/>
            </p:cNvGrpSpPr>
            <p:nvPr/>
          </p:nvGrpSpPr>
          <p:grpSpPr bwMode="auto">
            <a:xfrm>
              <a:off x="-90" y="2273"/>
              <a:ext cx="370" cy="369"/>
              <a:chOff x="362" y="2318"/>
              <a:chExt cx="370" cy="369"/>
            </a:xfrm>
          </p:grpSpPr>
          <p:sp>
            <p:nvSpPr>
              <p:cNvPr id="53297" name="Freeform 1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3298" name="Freeform 1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3285" name="Group 15"/>
            <p:cNvGrpSpPr>
              <a:grpSpLocks/>
            </p:cNvGrpSpPr>
            <p:nvPr/>
          </p:nvGrpSpPr>
          <p:grpSpPr bwMode="auto">
            <a:xfrm>
              <a:off x="278" y="2273"/>
              <a:ext cx="370" cy="369"/>
              <a:chOff x="362" y="2318"/>
              <a:chExt cx="370" cy="369"/>
            </a:xfrm>
          </p:grpSpPr>
          <p:sp>
            <p:nvSpPr>
              <p:cNvPr id="53295" name="Freeform 1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3296" name="Freeform 1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3286" name="Group 18"/>
            <p:cNvGrpSpPr>
              <a:grpSpLocks/>
            </p:cNvGrpSpPr>
            <p:nvPr/>
          </p:nvGrpSpPr>
          <p:grpSpPr bwMode="auto">
            <a:xfrm>
              <a:off x="646" y="2273"/>
              <a:ext cx="370" cy="369"/>
              <a:chOff x="362" y="2318"/>
              <a:chExt cx="370" cy="369"/>
            </a:xfrm>
          </p:grpSpPr>
          <p:sp>
            <p:nvSpPr>
              <p:cNvPr id="53293" name="Freeform 1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3294" name="Freeform 2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3287" name="Group 21"/>
            <p:cNvGrpSpPr>
              <a:grpSpLocks/>
            </p:cNvGrpSpPr>
            <p:nvPr/>
          </p:nvGrpSpPr>
          <p:grpSpPr bwMode="auto">
            <a:xfrm>
              <a:off x="1014" y="2273"/>
              <a:ext cx="370" cy="369"/>
              <a:chOff x="362" y="2318"/>
              <a:chExt cx="370" cy="369"/>
            </a:xfrm>
          </p:grpSpPr>
          <p:sp>
            <p:nvSpPr>
              <p:cNvPr id="53291" name="Freeform 2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3292" name="Freeform 2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53288" name="Freeform 2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3289" name="Freeform 2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3290" name="Rectangle 2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53251" name="Rectangle 27"/>
          <p:cNvSpPr>
            <a:spLocks noGrp="1" noChangeArrowheads="1"/>
          </p:cNvSpPr>
          <p:nvPr>
            <p:ph type="title"/>
          </p:nvPr>
        </p:nvSpPr>
        <p:spPr/>
        <p:txBody>
          <a:bodyPr/>
          <a:lstStyle/>
          <a:p>
            <a:pPr eaLnBrk="1" hangingPunct="1"/>
            <a:r>
              <a:rPr lang="en-US" altLang="en-US" smtClean="0"/>
              <a:t>Elastic scattering</a:t>
            </a:r>
          </a:p>
        </p:txBody>
      </p:sp>
      <p:sp>
        <p:nvSpPr>
          <p:cNvPr id="53252" name="Oval 28"/>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3253" name="Oval 29"/>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3254" name="Oval 30"/>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3255" name="Oval 31"/>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53256" name="Group 32"/>
          <p:cNvGrpSpPr>
            <a:grpSpLocks/>
          </p:cNvGrpSpPr>
          <p:nvPr/>
        </p:nvGrpSpPr>
        <p:grpSpPr bwMode="auto">
          <a:xfrm rot="-2052048">
            <a:off x="4125913" y="1389063"/>
            <a:ext cx="5018087" cy="1319212"/>
            <a:chOff x="-1194" y="2058"/>
            <a:chExt cx="3161" cy="831"/>
          </a:xfrm>
        </p:grpSpPr>
        <p:grpSp>
          <p:nvGrpSpPr>
            <p:cNvPr id="53257" name="Group 33"/>
            <p:cNvGrpSpPr>
              <a:grpSpLocks/>
            </p:cNvGrpSpPr>
            <p:nvPr/>
          </p:nvGrpSpPr>
          <p:grpSpPr bwMode="auto">
            <a:xfrm>
              <a:off x="-1194" y="2273"/>
              <a:ext cx="370" cy="369"/>
              <a:chOff x="362" y="2318"/>
              <a:chExt cx="370" cy="369"/>
            </a:xfrm>
          </p:grpSpPr>
          <p:sp>
            <p:nvSpPr>
              <p:cNvPr id="53279" name="Freeform 3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3280" name="Freeform 3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3258" name="Group 36"/>
            <p:cNvGrpSpPr>
              <a:grpSpLocks/>
            </p:cNvGrpSpPr>
            <p:nvPr/>
          </p:nvGrpSpPr>
          <p:grpSpPr bwMode="auto">
            <a:xfrm>
              <a:off x="-826" y="2273"/>
              <a:ext cx="370" cy="369"/>
              <a:chOff x="362" y="2318"/>
              <a:chExt cx="370" cy="369"/>
            </a:xfrm>
          </p:grpSpPr>
          <p:sp>
            <p:nvSpPr>
              <p:cNvPr id="53277" name="Freeform 3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3278" name="Freeform 3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3259" name="Group 39"/>
            <p:cNvGrpSpPr>
              <a:grpSpLocks/>
            </p:cNvGrpSpPr>
            <p:nvPr/>
          </p:nvGrpSpPr>
          <p:grpSpPr bwMode="auto">
            <a:xfrm>
              <a:off x="-458" y="2273"/>
              <a:ext cx="370" cy="369"/>
              <a:chOff x="362" y="2318"/>
              <a:chExt cx="370" cy="369"/>
            </a:xfrm>
          </p:grpSpPr>
          <p:sp>
            <p:nvSpPr>
              <p:cNvPr id="53275" name="Freeform 4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3276" name="Freeform 4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3260" name="Group 42"/>
            <p:cNvGrpSpPr>
              <a:grpSpLocks/>
            </p:cNvGrpSpPr>
            <p:nvPr/>
          </p:nvGrpSpPr>
          <p:grpSpPr bwMode="auto">
            <a:xfrm>
              <a:off x="-90" y="2273"/>
              <a:ext cx="370" cy="369"/>
              <a:chOff x="362" y="2318"/>
              <a:chExt cx="370" cy="369"/>
            </a:xfrm>
          </p:grpSpPr>
          <p:sp>
            <p:nvSpPr>
              <p:cNvPr id="53273" name="Freeform 4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3274" name="Freeform 4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3261" name="Group 45"/>
            <p:cNvGrpSpPr>
              <a:grpSpLocks/>
            </p:cNvGrpSpPr>
            <p:nvPr/>
          </p:nvGrpSpPr>
          <p:grpSpPr bwMode="auto">
            <a:xfrm>
              <a:off x="278" y="2273"/>
              <a:ext cx="370" cy="369"/>
              <a:chOff x="362" y="2318"/>
              <a:chExt cx="370" cy="369"/>
            </a:xfrm>
          </p:grpSpPr>
          <p:sp>
            <p:nvSpPr>
              <p:cNvPr id="53271" name="Freeform 4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3272" name="Freeform 4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3262" name="Group 48"/>
            <p:cNvGrpSpPr>
              <a:grpSpLocks/>
            </p:cNvGrpSpPr>
            <p:nvPr/>
          </p:nvGrpSpPr>
          <p:grpSpPr bwMode="auto">
            <a:xfrm>
              <a:off x="646" y="2273"/>
              <a:ext cx="370" cy="369"/>
              <a:chOff x="362" y="2318"/>
              <a:chExt cx="370" cy="369"/>
            </a:xfrm>
          </p:grpSpPr>
          <p:sp>
            <p:nvSpPr>
              <p:cNvPr id="53269" name="Freeform 4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3270" name="Freeform 5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3263" name="Group 51"/>
            <p:cNvGrpSpPr>
              <a:grpSpLocks/>
            </p:cNvGrpSpPr>
            <p:nvPr/>
          </p:nvGrpSpPr>
          <p:grpSpPr bwMode="auto">
            <a:xfrm>
              <a:off x="1014" y="2273"/>
              <a:ext cx="370" cy="369"/>
              <a:chOff x="362" y="2318"/>
              <a:chExt cx="370" cy="369"/>
            </a:xfrm>
          </p:grpSpPr>
          <p:sp>
            <p:nvSpPr>
              <p:cNvPr id="53267" name="Freeform 5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3268" name="Freeform 5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53264" name="Freeform 5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3265" name="Freeform 5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3266" name="Rectangle 5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Tree>
    <p:extLst>
      <p:ext uri="{BB962C8B-B14F-4D97-AF65-F5344CB8AC3E}">
        <p14:creationId xmlns:p14="http://schemas.microsoft.com/office/powerpoint/2010/main" val="3925691657"/>
      </p:ext>
    </p:extLst>
  </p:cSld>
  <p:clrMapOvr>
    <a:masterClrMapping/>
  </p:clrMapOvr>
  <p:transition spd="slow">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n-US" altLang="en-US">
              <a:solidFill>
                <a:srgbClr val="000000"/>
              </a:solidFill>
            </a:endParaRPr>
          </a:p>
        </p:txBody>
      </p:sp>
      <p:sp>
        <p:nvSpPr>
          <p:cNvPr id="54275" name="Rectangle 3"/>
          <p:cNvSpPr>
            <a:spLocks noGrp="1" noChangeArrowheads="1"/>
          </p:cNvSpPr>
          <p:nvPr>
            <p:ph type="title"/>
          </p:nvPr>
        </p:nvSpPr>
        <p:spPr/>
        <p:txBody>
          <a:bodyPr/>
          <a:lstStyle/>
          <a:p>
            <a:pPr eaLnBrk="1" hangingPunct="1"/>
            <a:r>
              <a:rPr lang="en-US" altLang="en-US" smtClean="0"/>
              <a:t>Where do photons go?</a:t>
            </a:r>
          </a:p>
        </p:txBody>
      </p:sp>
      <p:sp>
        <p:nvSpPr>
          <p:cNvPr id="54276"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4277"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200" b="1">
                <a:solidFill>
                  <a:srgbClr val="000000"/>
                </a:solidFill>
              </a:rPr>
              <a:t>beamstop</a:t>
            </a:r>
          </a:p>
        </p:txBody>
      </p:sp>
      <p:sp>
        <p:nvSpPr>
          <p:cNvPr id="54278" name="Line 6"/>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nvGrpSpPr>
          <p:cNvPr id="95239" name="Group 7"/>
          <p:cNvGrpSpPr>
            <a:grpSpLocks/>
          </p:cNvGrpSpPr>
          <p:nvPr/>
        </p:nvGrpSpPr>
        <p:grpSpPr bwMode="auto">
          <a:xfrm>
            <a:off x="4473575" y="1277938"/>
            <a:ext cx="2892425" cy="2159000"/>
            <a:chOff x="2818" y="805"/>
            <a:chExt cx="1822" cy="1360"/>
          </a:xfrm>
        </p:grpSpPr>
        <p:grpSp>
          <p:nvGrpSpPr>
            <p:cNvPr id="54283" name="Group 8"/>
            <p:cNvGrpSpPr>
              <a:grpSpLocks/>
            </p:cNvGrpSpPr>
            <p:nvPr/>
          </p:nvGrpSpPr>
          <p:grpSpPr bwMode="auto">
            <a:xfrm>
              <a:off x="3330" y="805"/>
              <a:ext cx="939" cy="912"/>
              <a:chOff x="1893" y="816"/>
              <a:chExt cx="1597" cy="1500"/>
            </a:xfrm>
          </p:grpSpPr>
          <p:pic>
            <p:nvPicPr>
              <p:cNvPr id="54288" name="Picture 9"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9" name="Oval 10"/>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4290" name="Oval 11"/>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4291" name="Oval 12"/>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54284" name="Line 13"/>
            <p:cNvSpPr>
              <a:spLocks noChangeShapeType="1"/>
            </p:cNvSpPr>
            <p:nvPr/>
          </p:nvSpPr>
          <p:spPr bwMode="auto">
            <a:xfrm flipV="1">
              <a:off x="2822" y="1133"/>
              <a:ext cx="672" cy="1032"/>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4285" name="Line 14"/>
            <p:cNvSpPr>
              <a:spLocks noChangeShapeType="1"/>
            </p:cNvSpPr>
            <p:nvPr/>
          </p:nvSpPr>
          <p:spPr bwMode="auto">
            <a:xfrm flipV="1">
              <a:off x="2818" y="1269"/>
              <a:ext cx="992" cy="896"/>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4286" name="Line 15"/>
            <p:cNvSpPr>
              <a:spLocks noChangeShapeType="1"/>
            </p:cNvSpPr>
            <p:nvPr/>
          </p:nvSpPr>
          <p:spPr bwMode="auto">
            <a:xfrm flipV="1">
              <a:off x="2818" y="1409"/>
              <a:ext cx="1280" cy="756"/>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4287" name="Text Box 16"/>
            <p:cNvSpPr txBox="1">
              <a:spLocks noChangeArrowheads="1"/>
            </p:cNvSpPr>
            <p:nvPr/>
          </p:nvSpPr>
          <p:spPr bwMode="auto">
            <a:xfrm>
              <a:off x="3346" y="1775"/>
              <a:ext cx="129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009900"/>
                  </a:solidFill>
                </a:rPr>
                <a:t>elastic scattering (6%)</a:t>
              </a:r>
            </a:p>
          </p:txBody>
        </p:sp>
      </p:grpSp>
      <p:sp>
        <p:nvSpPr>
          <p:cNvPr id="54280" name="Text Box 17"/>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FFFFFF"/>
                </a:solidFill>
              </a:rPr>
              <a:t>Transmitted (98%)</a:t>
            </a:r>
          </a:p>
        </p:txBody>
      </p:sp>
      <p:sp>
        <p:nvSpPr>
          <p:cNvPr id="54281" name="Text Box 18"/>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3200" b="1">
                <a:solidFill>
                  <a:srgbClr val="000000"/>
                </a:solidFill>
              </a:rPr>
              <a:t>Protein</a:t>
            </a:r>
          </a:p>
          <a:p>
            <a:pPr algn="ctr" eaLnBrk="1" fontAlgn="base" hangingPunct="1">
              <a:spcBef>
                <a:spcPct val="0"/>
              </a:spcBef>
              <a:spcAft>
                <a:spcPct val="0"/>
              </a:spcAft>
            </a:pPr>
            <a:r>
              <a:rPr lang="en-US" altLang="en-US" sz="3200" b="1">
                <a:solidFill>
                  <a:srgbClr val="000000"/>
                </a:solidFill>
              </a:rPr>
              <a:t>1A x-rays</a:t>
            </a:r>
          </a:p>
        </p:txBody>
      </p:sp>
      <p:pic>
        <p:nvPicPr>
          <p:cNvPr id="54282" name="Picture 19"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165701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5239"/>
                                        </p:tgtEl>
                                        <p:attrNameLst>
                                          <p:attrName>style.visibility</p:attrName>
                                        </p:attrNameLst>
                                      </p:cBhvr>
                                      <p:to>
                                        <p:strVal val="visible"/>
                                      </p:to>
                                    </p:set>
                                    <p:animEffect transition="in" filter="wipe(left)">
                                      <p:cBhvr>
                                        <p:cTn id="7" dur="1000"/>
                                        <p:tgtEl>
                                          <p:spTgt spid="95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2"/>
          <p:cNvGrpSpPr>
            <a:grpSpLocks/>
          </p:cNvGrpSpPr>
          <p:nvPr/>
        </p:nvGrpSpPr>
        <p:grpSpPr bwMode="auto">
          <a:xfrm>
            <a:off x="0" y="2782888"/>
            <a:ext cx="5018088" cy="1319212"/>
            <a:chOff x="-1194" y="2058"/>
            <a:chExt cx="3161" cy="831"/>
          </a:xfrm>
        </p:grpSpPr>
        <p:grpSp>
          <p:nvGrpSpPr>
            <p:cNvPr id="55329" name="Group 3"/>
            <p:cNvGrpSpPr>
              <a:grpSpLocks/>
            </p:cNvGrpSpPr>
            <p:nvPr/>
          </p:nvGrpSpPr>
          <p:grpSpPr bwMode="auto">
            <a:xfrm>
              <a:off x="-1194" y="2273"/>
              <a:ext cx="370" cy="369"/>
              <a:chOff x="362" y="2318"/>
              <a:chExt cx="370" cy="369"/>
            </a:xfrm>
          </p:grpSpPr>
          <p:sp>
            <p:nvSpPr>
              <p:cNvPr id="55351" name="Freeform 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5352" name="Freeform 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5330" name="Group 6"/>
            <p:cNvGrpSpPr>
              <a:grpSpLocks/>
            </p:cNvGrpSpPr>
            <p:nvPr/>
          </p:nvGrpSpPr>
          <p:grpSpPr bwMode="auto">
            <a:xfrm>
              <a:off x="-826" y="2273"/>
              <a:ext cx="370" cy="369"/>
              <a:chOff x="362" y="2318"/>
              <a:chExt cx="370" cy="369"/>
            </a:xfrm>
          </p:grpSpPr>
          <p:sp>
            <p:nvSpPr>
              <p:cNvPr id="55349" name="Freeform 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5350" name="Freeform 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5331" name="Group 9"/>
            <p:cNvGrpSpPr>
              <a:grpSpLocks/>
            </p:cNvGrpSpPr>
            <p:nvPr/>
          </p:nvGrpSpPr>
          <p:grpSpPr bwMode="auto">
            <a:xfrm>
              <a:off x="-458" y="2273"/>
              <a:ext cx="370" cy="369"/>
              <a:chOff x="362" y="2318"/>
              <a:chExt cx="370" cy="369"/>
            </a:xfrm>
          </p:grpSpPr>
          <p:sp>
            <p:nvSpPr>
              <p:cNvPr id="55347" name="Freeform 1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5348" name="Freeform 1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5332" name="Group 12"/>
            <p:cNvGrpSpPr>
              <a:grpSpLocks/>
            </p:cNvGrpSpPr>
            <p:nvPr/>
          </p:nvGrpSpPr>
          <p:grpSpPr bwMode="auto">
            <a:xfrm>
              <a:off x="-90" y="2273"/>
              <a:ext cx="370" cy="369"/>
              <a:chOff x="362" y="2318"/>
              <a:chExt cx="370" cy="369"/>
            </a:xfrm>
          </p:grpSpPr>
          <p:sp>
            <p:nvSpPr>
              <p:cNvPr id="55345" name="Freeform 1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5346" name="Freeform 1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5333" name="Group 15"/>
            <p:cNvGrpSpPr>
              <a:grpSpLocks/>
            </p:cNvGrpSpPr>
            <p:nvPr/>
          </p:nvGrpSpPr>
          <p:grpSpPr bwMode="auto">
            <a:xfrm>
              <a:off x="278" y="2273"/>
              <a:ext cx="370" cy="369"/>
              <a:chOff x="362" y="2318"/>
              <a:chExt cx="370" cy="369"/>
            </a:xfrm>
          </p:grpSpPr>
          <p:sp>
            <p:nvSpPr>
              <p:cNvPr id="55343" name="Freeform 1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5344" name="Freeform 1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5334" name="Group 18"/>
            <p:cNvGrpSpPr>
              <a:grpSpLocks/>
            </p:cNvGrpSpPr>
            <p:nvPr/>
          </p:nvGrpSpPr>
          <p:grpSpPr bwMode="auto">
            <a:xfrm>
              <a:off x="646" y="2273"/>
              <a:ext cx="370" cy="369"/>
              <a:chOff x="362" y="2318"/>
              <a:chExt cx="370" cy="369"/>
            </a:xfrm>
          </p:grpSpPr>
          <p:sp>
            <p:nvSpPr>
              <p:cNvPr id="55341" name="Freeform 1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5342" name="Freeform 2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5335" name="Group 21"/>
            <p:cNvGrpSpPr>
              <a:grpSpLocks/>
            </p:cNvGrpSpPr>
            <p:nvPr/>
          </p:nvGrpSpPr>
          <p:grpSpPr bwMode="auto">
            <a:xfrm>
              <a:off x="1014" y="2273"/>
              <a:ext cx="370" cy="369"/>
              <a:chOff x="362" y="2318"/>
              <a:chExt cx="370" cy="369"/>
            </a:xfrm>
          </p:grpSpPr>
          <p:sp>
            <p:nvSpPr>
              <p:cNvPr id="55339" name="Freeform 2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5340" name="Freeform 2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55336" name="Freeform 2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5337" name="Freeform 2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5338" name="Rectangle 2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55299" name="Rectangle 27"/>
          <p:cNvSpPr>
            <a:spLocks noGrp="1" noChangeArrowheads="1"/>
          </p:cNvSpPr>
          <p:nvPr>
            <p:ph type="title"/>
          </p:nvPr>
        </p:nvSpPr>
        <p:spPr/>
        <p:txBody>
          <a:bodyPr/>
          <a:lstStyle/>
          <a:p>
            <a:pPr eaLnBrk="1" hangingPunct="1"/>
            <a:r>
              <a:rPr lang="en-US" altLang="en-US" smtClean="0"/>
              <a:t>Elastic scattering</a:t>
            </a:r>
          </a:p>
        </p:txBody>
      </p:sp>
      <p:sp>
        <p:nvSpPr>
          <p:cNvPr id="55300" name="Oval 28"/>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5301" name="Oval 29"/>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5302" name="Oval 30"/>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5303" name="Oval 31"/>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55304" name="Group 32"/>
          <p:cNvGrpSpPr>
            <a:grpSpLocks/>
          </p:cNvGrpSpPr>
          <p:nvPr/>
        </p:nvGrpSpPr>
        <p:grpSpPr bwMode="auto">
          <a:xfrm rot="-2052048">
            <a:off x="4125913" y="1389063"/>
            <a:ext cx="5018087" cy="1319212"/>
            <a:chOff x="-1194" y="2058"/>
            <a:chExt cx="3161" cy="831"/>
          </a:xfrm>
        </p:grpSpPr>
        <p:grpSp>
          <p:nvGrpSpPr>
            <p:cNvPr id="55305" name="Group 33"/>
            <p:cNvGrpSpPr>
              <a:grpSpLocks/>
            </p:cNvGrpSpPr>
            <p:nvPr/>
          </p:nvGrpSpPr>
          <p:grpSpPr bwMode="auto">
            <a:xfrm>
              <a:off x="-1194" y="2273"/>
              <a:ext cx="370" cy="369"/>
              <a:chOff x="362" y="2318"/>
              <a:chExt cx="370" cy="369"/>
            </a:xfrm>
          </p:grpSpPr>
          <p:sp>
            <p:nvSpPr>
              <p:cNvPr id="55327" name="Freeform 3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5328" name="Freeform 3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5306" name="Group 36"/>
            <p:cNvGrpSpPr>
              <a:grpSpLocks/>
            </p:cNvGrpSpPr>
            <p:nvPr/>
          </p:nvGrpSpPr>
          <p:grpSpPr bwMode="auto">
            <a:xfrm>
              <a:off x="-826" y="2273"/>
              <a:ext cx="370" cy="369"/>
              <a:chOff x="362" y="2318"/>
              <a:chExt cx="370" cy="369"/>
            </a:xfrm>
          </p:grpSpPr>
          <p:sp>
            <p:nvSpPr>
              <p:cNvPr id="55325" name="Freeform 3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5326" name="Freeform 3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5307" name="Group 39"/>
            <p:cNvGrpSpPr>
              <a:grpSpLocks/>
            </p:cNvGrpSpPr>
            <p:nvPr/>
          </p:nvGrpSpPr>
          <p:grpSpPr bwMode="auto">
            <a:xfrm>
              <a:off x="-458" y="2273"/>
              <a:ext cx="370" cy="369"/>
              <a:chOff x="362" y="2318"/>
              <a:chExt cx="370" cy="369"/>
            </a:xfrm>
          </p:grpSpPr>
          <p:sp>
            <p:nvSpPr>
              <p:cNvPr id="55323" name="Freeform 4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5324" name="Freeform 4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5308" name="Group 42"/>
            <p:cNvGrpSpPr>
              <a:grpSpLocks/>
            </p:cNvGrpSpPr>
            <p:nvPr/>
          </p:nvGrpSpPr>
          <p:grpSpPr bwMode="auto">
            <a:xfrm>
              <a:off x="-90" y="2273"/>
              <a:ext cx="370" cy="369"/>
              <a:chOff x="362" y="2318"/>
              <a:chExt cx="370" cy="369"/>
            </a:xfrm>
          </p:grpSpPr>
          <p:sp>
            <p:nvSpPr>
              <p:cNvPr id="55321" name="Freeform 4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5322" name="Freeform 4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5309" name="Group 45"/>
            <p:cNvGrpSpPr>
              <a:grpSpLocks/>
            </p:cNvGrpSpPr>
            <p:nvPr/>
          </p:nvGrpSpPr>
          <p:grpSpPr bwMode="auto">
            <a:xfrm>
              <a:off x="278" y="2273"/>
              <a:ext cx="370" cy="369"/>
              <a:chOff x="362" y="2318"/>
              <a:chExt cx="370" cy="369"/>
            </a:xfrm>
          </p:grpSpPr>
          <p:sp>
            <p:nvSpPr>
              <p:cNvPr id="55319" name="Freeform 4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5320" name="Freeform 4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5310" name="Group 48"/>
            <p:cNvGrpSpPr>
              <a:grpSpLocks/>
            </p:cNvGrpSpPr>
            <p:nvPr/>
          </p:nvGrpSpPr>
          <p:grpSpPr bwMode="auto">
            <a:xfrm>
              <a:off x="646" y="2273"/>
              <a:ext cx="370" cy="369"/>
              <a:chOff x="362" y="2318"/>
              <a:chExt cx="370" cy="369"/>
            </a:xfrm>
          </p:grpSpPr>
          <p:sp>
            <p:nvSpPr>
              <p:cNvPr id="55317" name="Freeform 4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5318" name="Freeform 5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5311" name="Group 51"/>
            <p:cNvGrpSpPr>
              <a:grpSpLocks/>
            </p:cNvGrpSpPr>
            <p:nvPr/>
          </p:nvGrpSpPr>
          <p:grpSpPr bwMode="auto">
            <a:xfrm>
              <a:off x="1014" y="2273"/>
              <a:ext cx="370" cy="369"/>
              <a:chOff x="362" y="2318"/>
              <a:chExt cx="370" cy="369"/>
            </a:xfrm>
          </p:grpSpPr>
          <p:sp>
            <p:nvSpPr>
              <p:cNvPr id="55315" name="Freeform 5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5316" name="Freeform 5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55312" name="Freeform 5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5313" name="Freeform 5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5314" name="Rectangle 5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Tree>
    <p:extLst>
      <p:ext uri="{BB962C8B-B14F-4D97-AF65-F5344CB8AC3E}">
        <p14:creationId xmlns:p14="http://schemas.microsoft.com/office/powerpoint/2010/main" val="349140054"/>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698793025"/>
              </p:ext>
            </p:extLst>
          </p:nvPr>
        </p:nvGraphicFramePr>
        <p:xfrm>
          <a:off x="381000" y="1905001"/>
          <a:ext cx="8077200" cy="1735098"/>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ALS 8.3.1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2.5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3 </a:t>
                      </a:r>
                      <a:r>
                        <a:rPr lang="en-US" dirty="0" smtClean="0">
                          <a:solidFill>
                            <a:sysClr val="windowText" lastClr="000000"/>
                          </a:solidFill>
                        </a:rPr>
                        <a:t>x </a:t>
                      </a:r>
                      <a:r>
                        <a:rPr lang="en-US" dirty="0" smtClean="0">
                          <a:solidFill>
                            <a:sysClr val="windowText" lastClr="000000"/>
                          </a:solidFill>
                        </a:rPr>
                        <a:t>10</a:t>
                      </a:r>
                      <a:r>
                        <a:rPr lang="en-US" baseline="30000" dirty="0" smtClean="0">
                          <a:solidFill>
                            <a:sysClr val="windowText" lastClr="000000"/>
                          </a:solidFill>
                        </a:rPr>
                        <a:t>11</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seconds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120</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370476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oup 2"/>
          <p:cNvGrpSpPr>
            <a:grpSpLocks/>
          </p:cNvGrpSpPr>
          <p:nvPr/>
        </p:nvGrpSpPr>
        <p:grpSpPr bwMode="auto">
          <a:xfrm>
            <a:off x="0" y="2782888"/>
            <a:ext cx="5018088" cy="1319212"/>
            <a:chOff x="-1194" y="2058"/>
            <a:chExt cx="3161" cy="831"/>
          </a:xfrm>
        </p:grpSpPr>
        <p:grpSp>
          <p:nvGrpSpPr>
            <p:cNvPr id="56353" name="Group 3"/>
            <p:cNvGrpSpPr>
              <a:grpSpLocks/>
            </p:cNvGrpSpPr>
            <p:nvPr/>
          </p:nvGrpSpPr>
          <p:grpSpPr bwMode="auto">
            <a:xfrm>
              <a:off x="-1194" y="2273"/>
              <a:ext cx="370" cy="369"/>
              <a:chOff x="362" y="2318"/>
              <a:chExt cx="370" cy="369"/>
            </a:xfrm>
          </p:grpSpPr>
          <p:sp>
            <p:nvSpPr>
              <p:cNvPr id="56375" name="Freeform 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6376" name="Freeform 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6354" name="Group 6"/>
            <p:cNvGrpSpPr>
              <a:grpSpLocks/>
            </p:cNvGrpSpPr>
            <p:nvPr/>
          </p:nvGrpSpPr>
          <p:grpSpPr bwMode="auto">
            <a:xfrm>
              <a:off x="-826" y="2273"/>
              <a:ext cx="370" cy="369"/>
              <a:chOff x="362" y="2318"/>
              <a:chExt cx="370" cy="369"/>
            </a:xfrm>
          </p:grpSpPr>
          <p:sp>
            <p:nvSpPr>
              <p:cNvPr id="56373" name="Freeform 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6374" name="Freeform 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6355" name="Group 9"/>
            <p:cNvGrpSpPr>
              <a:grpSpLocks/>
            </p:cNvGrpSpPr>
            <p:nvPr/>
          </p:nvGrpSpPr>
          <p:grpSpPr bwMode="auto">
            <a:xfrm>
              <a:off x="-458" y="2273"/>
              <a:ext cx="370" cy="369"/>
              <a:chOff x="362" y="2318"/>
              <a:chExt cx="370" cy="369"/>
            </a:xfrm>
          </p:grpSpPr>
          <p:sp>
            <p:nvSpPr>
              <p:cNvPr id="56371" name="Freeform 1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6372" name="Freeform 1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6356" name="Group 12"/>
            <p:cNvGrpSpPr>
              <a:grpSpLocks/>
            </p:cNvGrpSpPr>
            <p:nvPr/>
          </p:nvGrpSpPr>
          <p:grpSpPr bwMode="auto">
            <a:xfrm>
              <a:off x="-90" y="2273"/>
              <a:ext cx="370" cy="369"/>
              <a:chOff x="362" y="2318"/>
              <a:chExt cx="370" cy="369"/>
            </a:xfrm>
          </p:grpSpPr>
          <p:sp>
            <p:nvSpPr>
              <p:cNvPr id="56369" name="Freeform 1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6370" name="Freeform 1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6357" name="Group 15"/>
            <p:cNvGrpSpPr>
              <a:grpSpLocks/>
            </p:cNvGrpSpPr>
            <p:nvPr/>
          </p:nvGrpSpPr>
          <p:grpSpPr bwMode="auto">
            <a:xfrm>
              <a:off x="278" y="2273"/>
              <a:ext cx="370" cy="369"/>
              <a:chOff x="362" y="2318"/>
              <a:chExt cx="370" cy="369"/>
            </a:xfrm>
          </p:grpSpPr>
          <p:sp>
            <p:nvSpPr>
              <p:cNvPr id="56367" name="Freeform 1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6368" name="Freeform 1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6358" name="Group 18"/>
            <p:cNvGrpSpPr>
              <a:grpSpLocks/>
            </p:cNvGrpSpPr>
            <p:nvPr/>
          </p:nvGrpSpPr>
          <p:grpSpPr bwMode="auto">
            <a:xfrm>
              <a:off x="646" y="2273"/>
              <a:ext cx="370" cy="369"/>
              <a:chOff x="362" y="2318"/>
              <a:chExt cx="370" cy="369"/>
            </a:xfrm>
          </p:grpSpPr>
          <p:sp>
            <p:nvSpPr>
              <p:cNvPr id="56365" name="Freeform 1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6366" name="Freeform 2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6359" name="Group 21"/>
            <p:cNvGrpSpPr>
              <a:grpSpLocks/>
            </p:cNvGrpSpPr>
            <p:nvPr/>
          </p:nvGrpSpPr>
          <p:grpSpPr bwMode="auto">
            <a:xfrm>
              <a:off x="1014" y="2273"/>
              <a:ext cx="370" cy="369"/>
              <a:chOff x="362" y="2318"/>
              <a:chExt cx="370" cy="369"/>
            </a:xfrm>
          </p:grpSpPr>
          <p:sp>
            <p:nvSpPr>
              <p:cNvPr id="56363" name="Freeform 2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6364" name="Freeform 2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56360" name="Freeform 2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6361" name="Freeform 2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6362" name="Rectangle 2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56323" name="Rectangle 27"/>
          <p:cNvSpPr>
            <a:spLocks noGrp="1" noChangeArrowheads="1"/>
          </p:cNvSpPr>
          <p:nvPr>
            <p:ph type="title"/>
          </p:nvPr>
        </p:nvSpPr>
        <p:spPr/>
        <p:txBody>
          <a:bodyPr/>
          <a:lstStyle/>
          <a:p>
            <a:pPr eaLnBrk="1" hangingPunct="1"/>
            <a:r>
              <a:rPr lang="en-US" altLang="en-US" smtClean="0"/>
              <a:t>Inelastic scattering</a:t>
            </a:r>
          </a:p>
        </p:txBody>
      </p:sp>
      <p:sp>
        <p:nvSpPr>
          <p:cNvPr id="56324" name="Oval 28"/>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6325" name="Oval 29"/>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6326" name="Oval 30"/>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6327" name="Oval 31"/>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56328" name="Group 32"/>
          <p:cNvGrpSpPr>
            <a:grpSpLocks/>
          </p:cNvGrpSpPr>
          <p:nvPr/>
        </p:nvGrpSpPr>
        <p:grpSpPr bwMode="auto">
          <a:xfrm rot="-2052048">
            <a:off x="4100513" y="1306513"/>
            <a:ext cx="5310187" cy="1319212"/>
            <a:chOff x="-1194" y="2058"/>
            <a:chExt cx="3161" cy="831"/>
          </a:xfrm>
        </p:grpSpPr>
        <p:grpSp>
          <p:nvGrpSpPr>
            <p:cNvPr id="56329" name="Group 33"/>
            <p:cNvGrpSpPr>
              <a:grpSpLocks/>
            </p:cNvGrpSpPr>
            <p:nvPr/>
          </p:nvGrpSpPr>
          <p:grpSpPr bwMode="auto">
            <a:xfrm>
              <a:off x="-1194" y="2273"/>
              <a:ext cx="370" cy="369"/>
              <a:chOff x="362" y="2318"/>
              <a:chExt cx="370" cy="369"/>
            </a:xfrm>
          </p:grpSpPr>
          <p:sp>
            <p:nvSpPr>
              <p:cNvPr id="56351" name="Freeform 3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6352" name="Freeform 3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6330" name="Group 36"/>
            <p:cNvGrpSpPr>
              <a:grpSpLocks/>
            </p:cNvGrpSpPr>
            <p:nvPr/>
          </p:nvGrpSpPr>
          <p:grpSpPr bwMode="auto">
            <a:xfrm>
              <a:off x="-826" y="2273"/>
              <a:ext cx="370" cy="369"/>
              <a:chOff x="362" y="2318"/>
              <a:chExt cx="370" cy="369"/>
            </a:xfrm>
          </p:grpSpPr>
          <p:sp>
            <p:nvSpPr>
              <p:cNvPr id="56349" name="Freeform 3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6350" name="Freeform 3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6331" name="Group 39"/>
            <p:cNvGrpSpPr>
              <a:grpSpLocks/>
            </p:cNvGrpSpPr>
            <p:nvPr/>
          </p:nvGrpSpPr>
          <p:grpSpPr bwMode="auto">
            <a:xfrm>
              <a:off x="-458" y="2273"/>
              <a:ext cx="370" cy="369"/>
              <a:chOff x="362" y="2318"/>
              <a:chExt cx="370" cy="369"/>
            </a:xfrm>
          </p:grpSpPr>
          <p:sp>
            <p:nvSpPr>
              <p:cNvPr id="56347" name="Freeform 4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6348" name="Freeform 4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6332" name="Group 42"/>
            <p:cNvGrpSpPr>
              <a:grpSpLocks/>
            </p:cNvGrpSpPr>
            <p:nvPr/>
          </p:nvGrpSpPr>
          <p:grpSpPr bwMode="auto">
            <a:xfrm>
              <a:off x="-90" y="2273"/>
              <a:ext cx="370" cy="369"/>
              <a:chOff x="362" y="2318"/>
              <a:chExt cx="370" cy="369"/>
            </a:xfrm>
          </p:grpSpPr>
          <p:sp>
            <p:nvSpPr>
              <p:cNvPr id="56345" name="Freeform 4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6346" name="Freeform 4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6333" name="Group 45"/>
            <p:cNvGrpSpPr>
              <a:grpSpLocks/>
            </p:cNvGrpSpPr>
            <p:nvPr/>
          </p:nvGrpSpPr>
          <p:grpSpPr bwMode="auto">
            <a:xfrm>
              <a:off x="278" y="2273"/>
              <a:ext cx="370" cy="369"/>
              <a:chOff x="362" y="2318"/>
              <a:chExt cx="370" cy="369"/>
            </a:xfrm>
          </p:grpSpPr>
          <p:sp>
            <p:nvSpPr>
              <p:cNvPr id="56343" name="Freeform 4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6344" name="Freeform 4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6334" name="Group 48"/>
            <p:cNvGrpSpPr>
              <a:grpSpLocks/>
            </p:cNvGrpSpPr>
            <p:nvPr/>
          </p:nvGrpSpPr>
          <p:grpSpPr bwMode="auto">
            <a:xfrm>
              <a:off x="646" y="2273"/>
              <a:ext cx="370" cy="369"/>
              <a:chOff x="362" y="2318"/>
              <a:chExt cx="370" cy="369"/>
            </a:xfrm>
          </p:grpSpPr>
          <p:sp>
            <p:nvSpPr>
              <p:cNvPr id="56341" name="Freeform 4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6342" name="Freeform 5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6335" name="Group 51"/>
            <p:cNvGrpSpPr>
              <a:grpSpLocks/>
            </p:cNvGrpSpPr>
            <p:nvPr/>
          </p:nvGrpSpPr>
          <p:grpSpPr bwMode="auto">
            <a:xfrm>
              <a:off x="1014" y="2273"/>
              <a:ext cx="370" cy="369"/>
              <a:chOff x="362" y="2318"/>
              <a:chExt cx="370" cy="369"/>
            </a:xfrm>
          </p:grpSpPr>
          <p:sp>
            <p:nvSpPr>
              <p:cNvPr id="56339" name="Freeform 5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6340" name="Freeform 5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56336" name="Freeform 5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6337" name="Freeform 5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6338" name="Rectangle 5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Tree>
    <p:extLst>
      <p:ext uri="{BB962C8B-B14F-4D97-AF65-F5344CB8AC3E}">
        <p14:creationId xmlns:p14="http://schemas.microsoft.com/office/powerpoint/2010/main" val="1015883937"/>
      </p:ext>
    </p:extLst>
  </p:cSld>
  <p:clrMapOvr>
    <a:masterClrMapping/>
  </p:clrMapOvr>
  <p:transition spd="slow">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n-US" altLang="en-US">
              <a:solidFill>
                <a:srgbClr val="000000"/>
              </a:solidFill>
            </a:endParaRPr>
          </a:p>
        </p:txBody>
      </p:sp>
      <p:sp>
        <p:nvSpPr>
          <p:cNvPr id="57347" name="Rectangle 3"/>
          <p:cNvSpPr>
            <a:spLocks noGrp="1" noChangeArrowheads="1"/>
          </p:cNvSpPr>
          <p:nvPr>
            <p:ph type="title"/>
          </p:nvPr>
        </p:nvSpPr>
        <p:spPr/>
        <p:txBody>
          <a:bodyPr/>
          <a:lstStyle/>
          <a:p>
            <a:pPr eaLnBrk="1" hangingPunct="1"/>
            <a:r>
              <a:rPr lang="en-US" altLang="en-US" smtClean="0"/>
              <a:t>Where do photons go?</a:t>
            </a:r>
          </a:p>
        </p:txBody>
      </p:sp>
      <p:sp>
        <p:nvSpPr>
          <p:cNvPr id="57348"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7349"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200" b="1">
                <a:solidFill>
                  <a:srgbClr val="000000"/>
                </a:solidFill>
              </a:rPr>
              <a:t>beamstop</a:t>
            </a:r>
          </a:p>
        </p:txBody>
      </p:sp>
      <p:grpSp>
        <p:nvGrpSpPr>
          <p:cNvPr id="57350" name="Group 6"/>
          <p:cNvGrpSpPr>
            <a:grpSpLocks/>
          </p:cNvGrpSpPr>
          <p:nvPr/>
        </p:nvGrpSpPr>
        <p:grpSpPr bwMode="auto">
          <a:xfrm>
            <a:off x="5286375" y="1277938"/>
            <a:ext cx="1490663" cy="1447800"/>
            <a:chOff x="1893" y="816"/>
            <a:chExt cx="1597" cy="1500"/>
          </a:xfrm>
        </p:grpSpPr>
        <p:pic>
          <p:nvPicPr>
            <p:cNvPr id="57359"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0"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7361"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7362"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57351"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7352"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7353"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7354"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7355"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009900"/>
                </a:solidFill>
              </a:rPr>
              <a:t>elastic scattering (6%)</a:t>
            </a:r>
          </a:p>
        </p:txBody>
      </p:sp>
      <p:sp>
        <p:nvSpPr>
          <p:cNvPr id="57356"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FFFFFF"/>
                </a:solidFill>
              </a:rPr>
              <a:t>Transmitted (98%)</a:t>
            </a:r>
          </a:p>
        </p:txBody>
      </p:sp>
      <p:sp>
        <p:nvSpPr>
          <p:cNvPr id="57357" name="Text Box 17"/>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3200" b="1">
                <a:solidFill>
                  <a:srgbClr val="000000"/>
                </a:solidFill>
              </a:rPr>
              <a:t>Protein</a:t>
            </a:r>
          </a:p>
          <a:p>
            <a:pPr algn="ctr" eaLnBrk="1" fontAlgn="base" hangingPunct="1">
              <a:spcBef>
                <a:spcPct val="0"/>
              </a:spcBef>
              <a:spcAft>
                <a:spcPct val="0"/>
              </a:spcAft>
            </a:pPr>
            <a:r>
              <a:rPr lang="en-US" altLang="en-US" sz="3200" b="1">
                <a:solidFill>
                  <a:srgbClr val="000000"/>
                </a:solidFill>
              </a:rPr>
              <a:t>1A x-rays</a:t>
            </a:r>
          </a:p>
        </p:txBody>
      </p:sp>
      <p:pic>
        <p:nvPicPr>
          <p:cNvPr id="57358" name="Picture 18"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1572382"/>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n-US" altLang="en-US">
              <a:solidFill>
                <a:srgbClr val="000000"/>
              </a:solidFill>
            </a:endParaRPr>
          </a:p>
        </p:txBody>
      </p:sp>
      <p:sp>
        <p:nvSpPr>
          <p:cNvPr id="58371" name="Rectangle 3"/>
          <p:cNvSpPr>
            <a:spLocks noGrp="1" noChangeArrowheads="1"/>
          </p:cNvSpPr>
          <p:nvPr>
            <p:ph type="title"/>
          </p:nvPr>
        </p:nvSpPr>
        <p:spPr/>
        <p:txBody>
          <a:bodyPr/>
          <a:lstStyle/>
          <a:p>
            <a:pPr eaLnBrk="1" hangingPunct="1"/>
            <a:r>
              <a:rPr lang="en-US" altLang="en-US" smtClean="0"/>
              <a:t>Where do photons go?</a:t>
            </a:r>
          </a:p>
        </p:txBody>
      </p:sp>
      <p:sp>
        <p:nvSpPr>
          <p:cNvPr id="58372"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8373"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200" b="1">
                <a:solidFill>
                  <a:srgbClr val="000000"/>
                </a:solidFill>
              </a:rPr>
              <a:t>beamstop</a:t>
            </a:r>
          </a:p>
        </p:txBody>
      </p:sp>
      <p:grpSp>
        <p:nvGrpSpPr>
          <p:cNvPr id="58374" name="Group 6"/>
          <p:cNvGrpSpPr>
            <a:grpSpLocks/>
          </p:cNvGrpSpPr>
          <p:nvPr/>
        </p:nvGrpSpPr>
        <p:grpSpPr bwMode="auto">
          <a:xfrm>
            <a:off x="5286375" y="1277938"/>
            <a:ext cx="1490663" cy="1447800"/>
            <a:chOff x="1893" y="816"/>
            <a:chExt cx="1597" cy="1500"/>
          </a:xfrm>
        </p:grpSpPr>
        <p:pic>
          <p:nvPicPr>
            <p:cNvPr id="58385"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6"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8387"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8388"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58375"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8376"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8377"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8378"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8379"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009900"/>
                </a:solidFill>
              </a:rPr>
              <a:t>elastic scattering (6%)</a:t>
            </a:r>
          </a:p>
        </p:txBody>
      </p:sp>
      <p:sp>
        <p:nvSpPr>
          <p:cNvPr id="58380"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FFFFFF"/>
                </a:solidFill>
              </a:rPr>
              <a:t>Transmitted (98%)</a:t>
            </a:r>
          </a:p>
        </p:txBody>
      </p:sp>
      <p:sp>
        <p:nvSpPr>
          <p:cNvPr id="58381" name="Text Box 17"/>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CC3300"/>
                </a:solidFill>
              </a:rPr>
              <a:t>inelastic scattering (7%)</a:t>
            </a:r>
          </a:p>
        </p:txBody>
      </p:sp>
      <p:sp>
        <p:nvSpPr>
          <p:cNvPr id="58382" name="Text Box 18"/>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3200" b="1">
                <a:solidFill>
                  <a:srgbClr val="000000"/>
                </a:solidFill>
              </a:rPr>
              <a:t>Protein</a:t>
            </a:r>
          </a:p>
          <a:p>
            <a:pPr algn="ctr" eaLnBrk="1" fontAlgn="base" hangingPunct="1">
              <a:spcBef>
                <a:spcPct val="0"/>
              </a:spcBef>
              <a:spcAft>
                <a:spcPct val="0"/>
              </a:spcAft>
            </a:pPr>
            <a:r>
              <a:rPr lang="en-US" altLang="en-US" sz="3200" b="1">
                <a:solidFill>
                  <a:srgbClr val="000000"/>
                </a:solidFill>
              </a:rPr>
              <a:t>1A x-rays</a:t>
            </a:r>
          </a:p>
        </p:txBody>
      </p:sp>
      <p:sp>
        <p:nvSpPr>
          <p:cNvPr id="58383" name="Line 19"/>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58384" name="Picture 20"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8631802"/>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n-US" altLang="en-US">
              <a:solidFill>
                <a:srgbClr val="000000"/>
              </a:solidFill>
            </a:endParaRPr>
          </a:p>
        </p:txBody>
      </p:sp>
      <p:sp>
        <p:nvSpPr>
          <p:cNvPr id="59395" name="Rectangle 3"/>
          <p:cNvSpPr>
            <a:spLocks noGrp="1" noChangeArrowheads="1"/>
          </p:cNvSpPr>
          <p:nvPr>
            <p:ph type="title"/>
          </p:nvPr>
        </p:nvSpPr>
        <p:spPr/>
        <p:txBody>
          <a:bodyPr/>
          <a:lstStyle/>
          <a:p>
            <a:pPr eaLnBrk="1" hangingPunct="1"/>
            <a:r>
              <a:rPr lang="en-US" altLang="en-US" smtClean="0"/>
              <a:t>Where do photons go?</a:t>
            </a:r>
          </a:p>
        </p:txBody>
      </p:sp>
      <p:sp>
        <p:nvSpPr>
          <p:cNvPr id="59396"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9397"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200" b="1">
                <a:solidFill>
                  <a:srgbClr val="000000"/>
                </a:solidFill>
              </a:rPr>
              <a:t>beamstop</a:t>
            </a:r>
          </a:p>
        </p:txBody>
      </p:sp>
      <p:grpSp>
        <p:nvGrpSpPr>
          <p:cNvPr id="59398" name="Group 6"/>
          <p:cNvGrpSpPr>
            <a:grpSpLocks/>
          </p:cNvGrpSpPr>
          <p:nvPr/>
        </p:nvGrpSpPr>
        <p:grpSpPr bwMode="auto">
          <a:xfrm>
            <a:off x="5286375" y="1277938"/>
            <a:ext cx="1490663" cy="1447800"/>
            <a:chOff x="1893" y="816"/>
            <a:chExt cx="1597" cy="1500"/>
          </a:xfrm>
        </p:grpSpPr>
        <p:pic>
          <p:nvPicPr>
            <p:cNvPr id="59413"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4"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9415"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9416"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59399"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9400"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9401"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9402"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9403"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009900"/>
                </a:solidFill>
              </a:rPr>
              <a:t>elastic scattering (6%)</a:t>
            </a:r>
          </a:p>
        </p:txBody>
      </p:sp>
      <p:sp>
        <p:nvSpPr>
          <p:cNvPr id="59404"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FFFFFF"/>
                </a:solidFill>
              </a:rPr>
              <a:t>Transmitted (98%)</a:t>
            </a:r>
          </a:p>
        </p:txBody>
      </p:sp>
      <p:sp>
        <p:nvSpPr>
          <p:cNvPr id="59405" name="Text Box 17"/>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CC3300"/>
                </a:solidFill>
              </a:rPr>
              <a:t>inelastic scattering (7%)</a:t>
            </a:r>
          </a:p>
        </p:txBody>
      </p:sp>
      <p:sp>
        <p:nvSpPr>
          <p:cNvPr id="59406" name="Text Box 18"/>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3200" b="1">
                <a:solidFill>
                  <a:srgbClr val="000000"/>
                </a:solidFill>
              </a:rPr>
              <a:t>Protein</a:t>
            </a:r>
          </a:p>
          <a:p>
            <a:pPr algn="ctr" eaLnBrk="1" fontAlgn="base" hangingPunct="1">
              <a:spcBef>
                <a:spcPct val="0"/>
              </a:spcBef>
              <a:spcAft>
                <a:spcPct val="0"/>
              </a:spcAft>
            </a:pPr>
            <a:r>
              <a:rPr lang="en-US" altLang="en-US" sz="3200" b="1">
                <a:solidFill>
                  <a:srgbClr val="000000"/>
                </a:solidFill>
              </a:rPr>
              <a:t>1A x-rays</a:t>
            </a:r>
          </a:p>
        </p:txBody>
      </p:sp>
      <p:sp>
        <p:nvSpPr>
          <p:cNvPr id="59407" name="Line 19"/>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9408" name="Text Box 20"/>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009900"/>
                </a:solidFill>
              </a:rPr>
              <a:t>Re-emitted (99%)</a:t>
            </a:r>
          </a:p>
        </p:txBody>
      </p:sp>
      <p:sp>
        <p:nvSpPr>
          <p:cNvPr id="59409" name="Text Box 21"/>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CC3300"/>
                </a:solidFill>
              </a:rPr>
              <a:t>Absorbed (~0%)</a:t>
            </a:r>
            <a:endParaRPr lang="en-US" altLang="en-US" sz="1400" b="1">
              <a:solidFill>
                <a:srgbClr val="009900"/>
              </a:solidFill>
            </a:endParaRPr>
          </a:p>
        </p:txBody>
      </p:sp>
      <p:sp>
        <p:nvSpPr>
          <p:cNvPr id="59410" name="Line 22"/>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59411" name="Picture 23"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2" name="Line 24"/>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179768704"/>
      </p:ext>
    </p:extLst>
  </p:cSld>
  <p:clrMapOvr>
    <a:masterClrMapping/>
  </p:clrMapOvr>
  <p:transition spd="slow">
    <p:wipe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Oval 2"/>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0419" name="Rectangle 3"/>
          <p:cNvSpPr>
            <a:spLocks noGrp="1" noChangeArrowheads="1"/>
          </p:cNvSpPr>
          <p:nvPr>
            <p:ph type="title"/>
          </p:nvPr>
        </p:nvSpPr>
        <p:spPr/>
        <p:txBody>
          <a:bodyPr/>
          <a:lstStyle/>
          <a:p>
            <a:pPr eaLnBrk="1" hangingPunct="1"/>
            <a:r>
              <a:rPr lang="en-US" altLang="en-US" smtClean="0"/>
              <a:t>Photoelectric absorption</a:t>
            </a:r>
          </a:p>
        </p:txBody>
      </p:sp>
      <p:sp>
        <p:nvSpPr>
          <p:cNvPr id="60420" name="Oval 4"/>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0421" name="Oval 5"/>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0422" name="Oval 6"/>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3719374810"/>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Oval 2"/>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1443" name="Rectangle 3"/>
          <p:cNvSpPr>
            <a:spLocks noGrp="1" noChangeArrowheads="1"/>
          </p:cNvSpPr>
          <p:nvPr>
            <p:ph type="title"/>
          </p:nvPr>
        </p:nvSpPr>
        <p:spPr/>
        <p:txBody>
          <a:bodyPr/>
          <a:lstStyle/>
          <a:p>
            <a:pPr eaLnBrk="1" hangingPunct="1"/>
            <a:r>
              <a:rPr lang="en-US" altLang="en-US" smtClean="0"/>
              <a:t>Photoelectric absorption</a:t>
            </a:r>
          </a:p>
        </p:txBody>
      </p:sp>
      <p:sp>
        <p:nvSpPr>
          <p:cNvPr id="61444" name="Rectangle 4"/>
          <p:cNvSpPr>
            <a:spLocks noChangeArrowheads="1"/>
          </p:cNvSpPr>
          <p:nvPr/>
        </p:nvSpPr>
        <p:spPr bwMode="auto">
          <a:xfrm>
            <a:off x="2608263" y="3146425"/>
            <a:ext cx="1924050" cy="711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1445" name="Oval 5"/>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1446" name="Text Box 6"/>
          <p:cNvSpPr txBox="1">
            <a:spLocks noChangeArrowheads="1"/>
          </p:cNvSpPr>
          <p:nvPr/>
        </p:nvSpPr>
        <p:spPr bwMode="auto">
          <a:xfrm>
            <a:off x="4386263" y="15462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000000"/>
                </a:solidFill>
              </a:rPr>
              <a:t>e</a:t>
            </a:r>
            <a:r>
              <a:rPr lang="en-US" altLang="en-US" b="1" baseline="30000">
                <a:solidFill>
                  <a:srgbClr val="000000"/>
                </a:solidFill>
              </a:rPr>
              <a:t>-</a:t>
            </a:r>
          </a:p>
        </p:txBody>
      </p:sp>
      <p:grpSp>
        <p:nvGrpSpPr>
          <p:cNvPr id="61447" name="Group 7"/>
          <p:cNvGrpSpPr>
            <a:grpSpLocks/>
          </p:cNvGrpSpPr>
          <p:nvPr/>
        </p:nvGrpSpPr>
        <p:grpSpPr bwMode="auto">
          <a:xfrm>
            <a:off x="0" y="3124200"/>
            <a:ext cx="4733925" cy="585788"/>
            <a:chOff x="0" y="1968"/>
            <a:chExt cx="2982" cy="369"/>
          </a:xfrm>
        </p:grpSpPr>
        <p:grpSp>
          <p:nvGrpSpPr>
            <p:cNvPr id="61453" name="Group 8"/>
            <p:cNvGrpSpPr>
              <a:grpSpLocks/>
            </p:cNvGrpSpPr>
            <p:nvPr/>
          </p:nvGrpSpPr>
          <p:grpSpPr bwMode="auto">
            <a:xfrm>
              <a:off x="0" y="1968"/>
              <a:ext cx="370" cy="369"/>
              <a:chOff x="362" y="2318"/>
              <a:chExt cx="370" cy="369"/>
            </a:xfrm>
          </p:grpSpPr>
          <p:sp>
            <p:nvSpPr>
              <p:cNvPr id="61475" name="Freeform 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476" name="Freeform 1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61454" name="Group 11"/>
            <p:cNvGrpSpPr>
              <a:grpSpLocks/>
            </p:cNvGrpSpPr>
            <p:nvPr/>
          </p:nvGrpSpPr>
          <p:grpSpPr bwMode="auto">
            <a:xfrm>
              <a:off x="368" y="1968"/>
              <a:ext cx="370" cy="369"/>
              <a:chOff x="362" y="2318"/>
              <a:chExt cx="370" cy="369"/>
            </a:xfrm>
          </p:grpSpPr>
          <p:sp>
            <p:nvSpPr>
              <p:cNvPr id="61473" name="Freeform 1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474" name="Freeform 1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61455" name="Group 14"/>
            <p:cNvGrpSpPr>
              <a:grpSpLocks/>
            </p:cNvGrpSpPr>
            <p:nvPr/>
          </p:nvGrpSpPr>
          <p:grpSpPr bwMode="auto">
            <a:xfrm>
              <a:off x="736" y="1968"/>
              <a:ext cx="370" cy="369"/>
              <a:chOff x="362" y="2318"/>
              <a:chExt cx="370" cy="369"/>
            </a:xfrm>
          </p:grpSpPr>
          <p:sp>
            <p:nvSpPr>
              <p:cNvPr id="61471" name="Freeform 15"/>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472" name="Freeform 16"/>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61456" name="Group 17"/>
            <p:cNvGrpSpPr>
              <a:grpSpLocks/>
            </p:cNvGrpSpPr>
            <p:nvPr/>
          </p:nvGrpSpPr>
          <p:grpSpPr bwMode="auto">
            <a:xfrm>
              <a:off x="1104" y="1968"/>
              <a:ext cx="370" cy="369"/>
              <a:chOff x="362" y="2318"/>
              <a:chExt cx="370" cy="369"/>
            </a:xfrm>
          </p:grpSpPr>
          <p:sp>
            <p:nvSpPr>
              <p:cNvPr id="61469" name="Freeform 18"/>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470" name="Freeform 19"/>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61457" name="Group 20"/>
            <p:cNvGrpSpPr>
              <a:grpSpLocks/>
            </p:cNvGrpSpPr>
            <p:nvPr/>
          </p:nvGrpSpPr>
          <p:grpSpPr bwMode="auto">
            <a:xfrm>
              <a:off x="1472" y="1968"/>
              <a:ext cx="370" cy="369"/>
              <a:chOff x="362" y="2318"/>
              <a:chExt cx="370" cy="369"/>
            </a:xfrm>
          </p:grpSpPr>
          <p:sp>
            <p:nvSpPr>
              <p:cNvPr id="61467" name="Freeform 21"/>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468" name="Freeform 22"/>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61458" name="Group 23"/>
            <p:cNvGrpSpPr>
              <a:grpSpLocks/>
            </p:cNvGrpSpPr>
            <p:nvPr/>
          </p:nvGrpSpPr>
          <p:grpSpPr bwMode="auto">
            <a:xfrm>
              <a:off x="1840" y="1968"/>
              <a:ext cx="370" cy="369"/>
              <a:chOff x="362" y="2318"/>
              <a:chExt cx="370" cy="369"/>
            </a:xfrm>
          </p:grpSpPr>
          <p:sp>
            <p:nvSpPr>
              <p:cNvPr id="61465" name="Freeform 2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466" name="Freeform 2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61459" name="Group 26"/>
            <p:cNvGrpSpPr>
              <a:grpSpLocks/>
            </p:cNvGrpSpPr>
            <p:nvPr/>
          </p:nvGrpSpPr>
          <p:grpSpPr bwMode="auto">
            <a:xfrm>
              <a:off x="2208" y="1968"/>
              <a:ext cx="370" cy="369"/>
              <a:chOff x="362" y="2318"/>
              <a:chExt cx="370" cy="369"/>
            </a:xfrm>
          </p:grpSpPr>
          <p:sp>
            <p:nvSpPr>
              <p:cNvPr id="61463" name="Freeform 2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464" name="Freeform 2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61460" name="Freeform 29"/>
            <p:cNvSpPr>
              <a:spLocks/>
            </p:cNvSpPr>
            <p:nvPr/>
          </p:nvSpPr>
          <p:spPr bwMode="auto">
            <a:xfrm>
              <a:off x="2576" y="214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461" name="Freeform 30"/>
            <p:cNvSpPr>
              <a:spLocks/>
            </p:cNvSpPr>
            <p:nvPr/>
          </p:nvSpPr>
          <p:spPr bwMode="auto">
            <a:xfrm rot="10800000">
              <a:off x="2761" y="196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462" name="Rectangle 31"/>
            <p:cNvSpPr>
              <a:spLocks noChangeArrowheads="1"/>
            </p:cNvSpPr>
            <p:nvPr/>
          </p:nvSpPr>
          <p:spPr bwMode="auto">
            <a:xfrm>
              <a:off x="2855" y="1973"/>
              <a:ext cx="127" cy="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61448" name="Line 32"/>
          <p:cNvSpPr>
            <a:spLocks noChangeShapeType="1"/>
          </p:cNvSpPr>
          <p:nvPr/>
        </p:nvSpPr>
        <p:spPr bwMode="auto">
          <a:xfrm flipV="1">
            <a:off x="4545013" y="1881188"/>
            <a:ext cx="0" cy="1533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449" name="Oval 33"/>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1450" name="Oval 34"/>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1451" name="Rectangle 35"/>
          <p:cNvSpPr>
            <a:spLocks noChangeArrowheads="1"/>
          </p:cNvSpPr>
          <p:nvPr/>
        </p:nvSpPr>
        <p:spPr bwMode="auto">
          <a:xfrm>
            <a:off x="1376363" y="3822700"/>
            <a:ext cx="1924050" cy="7921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1452" name="Text Box 36"/>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4000" b="1">
                <a:solidFill>
                  <a:srgbClr val="FF0000"/>
                </a:solidFill>
              </a:rPr>
              <a:t>+</a:t>
            </a:r>
            <a:endParaRPr lang="en-US" altLang="en-US" sz="4000" b="1" baseline="30000">
              <a:solidFill>
                <a:srgbClr val="FF0000"/>
              </a:solidFill>
            </a:endParaRPr>
          </a:p>
        </p:txBody>
      </p:sp>
    </p:spTree>
    <p:extLst>
      <p:ext uri="{BB962C8B-B14F-4D97-AF65-F5344CB8AC3E}">
        <p14:creationId xmlns:p14="http://schemas.microsoft.com/office/powerpoint/2010/main" val="2234039030"/>
      </p:ext>
    </p:extLst>
  </p:cSld>
  <p:clrMapOvr>
    <a:masterClrMapping/>
  </p:clrMapOvr>
  <p:transition spd="slow">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altLang="en-US" smtClean="0"/>
              <a:t>Fluorescence</a:t>
            </a:r>
          </a:p>
        </p:txBody>
      </p:sp>
      <p:sp>
        <p:nvSpPr>
          <p:cNvPr id="62467" name="Rectangle 3"/>
          <p:cNvSpPr>
            <a:spLocks noChangeArrowheads="1"/>
          </p:cNvSpPr>
          <p:nvPr/>
        </p:nvSpPr>
        <p:spPr bwMode="auto">
          <a:xfrm>
            <a:off x="4546600" y="3367088"/>
            <a:ext cx="1695450" cy="376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2468" name="Rectangle 4"/>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2469" name="Oval 5"/>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2470" name="Oval 6"/>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2471" name="Oval 7"/>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2472" name="Text Box 8"/>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4000" b="1">
                <a:solidFill>
                  <a:srgbClr val="FF0000"/>
                </a:solidFill>
              </a:rPr>
              <a:t>+</a:t>
            </a:r>
            <a:endParaRPr lang="en-US" altLang="en-US" sz="4000" b="1" baseline="30000">
              <a:solidFill>
                <a:srgbClr val="FF0000"/>
              </a:solidFill>
            </a:endParaRPr>
          </a:p>
        </p:txBody>
      </p:sp>
    </p:spTree>
    <p:extLst>
      <p:ext uri="{BB962C8B-B14F-4D97-AF65-F5344CB8AC3E}">
        <p14:creationId xmlns:p14="http://schemas.microsoft.com/office/powerpoint/2010/main" val="1224209786"/>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altLang="en-US" smtClean="0"/>
              <a:t>Fluorescence</a:t>
            </a:r>
          </a:p>
        </p:txBody>
      </p:sp>
      <p:sp>
        <p:nvSpPr>
          <p:cNvPr id="63491" name="Oval 3"/>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3492" name="Line 4"/>
          <p:cNvSpPr>
            <a:spLocks noChangeShapeType="1"/>
          </p:cNvSpPr>
          <p:nvPr/>
        </p:nvSpPr>
        <p:spPr bwMode="auto">
          <a:xfrm>
            <a:off x="4502150" y="2970213"/>
            <a:ext cx="14288" cy="442912"/>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3493" name="Text Box 5"/>
          <p:cNvSpPr txBox="1">
            <a:spLocks noChangeArrowheads="1"/>
          </p:cNvSpPr>
          <p:nvPr/>
        </p:nvSpPr>
        <p:spPr bwMode="auto">
          <a:xfrm>
            <a:off x="4078288" y="2986088"/>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000000"/>
                </a:solidFill>
              </a:rPr>
              <a:t>e</a:t>
            </a:r>
            <a:r>
              <a:rPr lang="en-US" altLang="en-US" b="1" baseline="30000">
                <a:solidFill>
                  <a:srgbClr val="000000"/>
                </a:solidFill>
              </a:rPr>
              <a:t>-</a:t>
            </a:r>
          </a:p>
        </p:txBody>
      </p:sp>
      <p:sp>
        <p:nvSpPr>
          <p:cNvPr id="63494" name="Rectangle 6"/>
          <p:cNvSpPr>
            <a:spLocks noChangeArrowheads="1"/>
          </p:cNvSpPr>
          <p:nvPr/>
        </p:nvSpPr>
        <p:spPr bwMode="auto">
          <a:xfrm>
            <a:off x="4546600" y="3367088"/>
            <a:ext cx="1695450" cy="376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3495" name="Rectangle 7"/>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3496" name="Oval 8"/>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3497" name="Rectangle 9"/>
          <p:cNvSpPr>
            <a:spLocks noChangeArrowheads="1"/>
          </p:cNvSpPr>
          <p:nvPr/>
        </p:nvSpPr>
        <p:spPr bwMode="auto">
          <a:xfrm>
            <a:off x="2820988" y="1573213"/>
            <a:ext cx="1695450" cy="13858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3498" name="Oval 10"/>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63499" name="Group 11"/>
          <p:cNvGrpSpPr>
            <a:grpSpLocks/>
          </p:cNvGrpSpPr>
          <p:nvPr/>
        </p:nvGrpSpPr>
        <p:grpSpPr bwMode="auto">
          <a:xfrm rot="-2052048">
            <a:off x="4054475" y="1157288"/>
            <a:ext cx="5840413" cy="1319212"/>
            <a:chOff x="-1194" y="2058"/>
            <a:chExt cx="3161" cy="831"/>
          </a:xfrm>
        </p:grpSpPr>
        <p:grpSp>
          <p:nvGrpSpPr>
            <p:cNvPr id="63502" name="Group 12"/>
            <p:cNvGrpSpPr>
              <a:grpSpLocks/>
            </p:cNvGrpSpPr>
            <p:nvPr/>
          </p:nvGrpSpPr>
          <p:grpSpPr bwMode="auto">
            <a:xfrm>
              <a:off x="-1194" y="2273"/>
              <a:ext cx="370" cy="369"/>
              <a:chOff x="362" y="2318"/>
              <a:chExt cx="370" cy="369"/>
            </a:xfrm>
          </p:grpSpPr>
          <p:sp>
            <p:nvSpPr>
              <p:cNvPr id="63524" name="Freeform 1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3525" name="Freeform 1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63503" name="Group 15"/>
            <p:cNvGrpSpPr>
              <a:grpSpLocks/>
            </p:cNvGrpSpPr>
            <p:nvPr/>
          </p:nvGrpSpPr>
          <p:grpSpPr bwMode="auto">
            <a:xfrm>
              <a:off x="-826" y="2273"/>
              <a:ext cx="370" cy="369"/>
              <a:chOff x="362" y="2318"/>
              <a:chExt cx="370" cy="369"/>
            </a:xfrm>
          </p:grpSpPr>
          <p:sp>
            <p:nvSpPr>
              <p:cNvPr id="63522" name="Freeform 1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3523" name="Freeform 1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63504" name="Group 18"/>
            <p:cNvGrpSpPr>
              <a:grpSpLocks/>
            </p:cNvGrpSpPr>
            <p:nvPr/>
          </p:nvGrpSpPr>
          <p:grpSpPr bwMode="auto">
            <a:xfrm>
              <a:off x="-458" y="2273"/>
              <a:ext cx="370" cy="369"/>
              <a:chOff x="362" y="2318"/>
              <a:chExt cx="370" cy="369"/>
            </a:xfrm>
          </p:grpSpPr>
          <p:sp>
            <p:nvSpPr>
              <p:cNvPr id="63520" name="Freeform 1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3521" name="Freeform 2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63505" name="Group 21"/>
            <p:cNvGrpSpPr>
              <a:grpSpLocks/>
            </p:cNvGrpSpPr>
            <p:nvPr/>
          </p:nvGrpSpPr>
          <p:grpSpPr bwMode="auto">
            <a:xfrm>
              <a:off x="-90" y="2273"/>
              <a:ext cx="370" cy="369"/>
              <a:chOff x="362" y="2318"/>
              <a:chExt cx="370" cy="369"/>
            </a:xfrm>
          </p:grpSpPr>
          <p:sp>
            <p:nvSpPr>
              <p:cNvPr id="63518" name="Freeform 2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3519" name="Freeform 2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63506" name="Group 24"/>
            <p:cNvGrpSpPr>
              <a:grpSpLocks/>
            </p:cNvGrpSpPr>
            <p:nvPr/>
          </p:nvGrpSpPr>
          <p:grpSpPr bwMode="auto">
            <a:xfrm>
              <a:off x="278" y="2273"/>
              <a:ext cx="370" cy="369"/>
              <a:chOff x="362" y="2318"/>
              <a:chExt cx="370" cy="369"/>
            </a:xfrm>
          </p:grpSpPr>
          <p:sp>
            <p:nvSpPr>
              <p:cNvPr id="63516" name="Freeform 25"/>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3517" name="Freeform 26"/>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63507" name="Group 27"/>
            <p:cNvGrpSpPr>
              <a:grpSpLocks/>
            </p:cNvGrpSpPr>
            <p:nvPr/>
          </p:nvGrpSpPr>
          <p:grpSpPr bwMode="auto">
            <a:xfrm>
              <a:off x="646" y="2273"/>
              <a:ext cx="370" cy="369"/>
              <a:chOff x="362" y="2318"/>
              <a:chExt cx="370" cy="369"/>
            </a:xfrm>
          </p:grpSpPr>
          <p:sp>
            <p:nvSpPr>
              <p:cNvPr id="63514" name="Freeform 28"/>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3515" name="Freeform 29"/>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63508" name="Group 30"/>
            <p:cNvGrpSpPr>
              <a:grpSpLocks/>
            </p:cNvGrpSpPr>
            <p:nvPr/>
          </p:nvGrpSpPr>
          <p:grpSpPr bwMode="auto">
            <a:xfrm>
              <a:off x="1014" y="2273"/>
              <a:ext cx="370" cy="369"/>
              <a:chOff x="362" y="2318"/>
              <a:chExt cx="370" cy="369"/>
            </a:xfrm>
          </p:grpSpPr>
          <p:sp>
            <p:nvSpPr>
              <p:cNvPr id="63512" name="Freeform 31"/>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3513" name="Freeform 32"/>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63509" name="Freeform 33"/>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3510" name="Freeform 34"/>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3511" name="Rectangle 35"/>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63500" name="Oval 36"/>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3501" name="Text Box 37"/>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4000" b="1">
                <a:solidFill>
                  <a:srgbClr val="FF0000"/>
                </a:solidFill>
              </a:rPr>
              <a:t>+</a:t>
            </a:r>
            <a:endParaRPr lang="en-US" altLang="en-US" sz="4000" b="1" baseline="30000">
              <a:solidFill>
                <a:srgbClr val="FF0000"/>
              </a:solidFill>
            </a:endParaRPr>
          </a:p>
        </p:txBody>
      </p:sp>
    </p:spTree>
    <p:extLst>
      <p:ext uri="{BB962C8B-B14F-4D97-AF65-F5344CB8AC3E}">
        <p14:creationId xmlns:p14="http://schemas.microsoft.com/office/powerpoint/2010/main" val="242763824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Metal identification</a:t>
            </a:r>
            <a:endParaRPr lang="en-US" dirty="0"/>
          </a:p>
        </p:txBody>
      </p:sp>
      <p:pic>
        <p:nvPicPr>
          <p:cNvPr id="245762" name="Picture 2" descr="http://smb.slac.stanford.edu/facilities/software/blu-ice/images/scan_tab/excite_scan_labe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8096250" cy="5153026"/>
          </a:xfrm>
          <a:prstGeom prst="rect">
            <a:avLst/>
          </a:prstGeom>
          <a:noFill/>
          <a:extLst>
            <a:ext uri="{909E8E84-426E-40DD-AFC4-6F175D3DCCD1}">
              <a14:hiddenFill xmlns:a14="http://schemas.microsoft.com/office/drawing/2010/main">
                <a:solidFill>
                  <a:srgbClr val="FFFFFF"/>
                </a:solidFill>
              </a14:hiddenFill>
            </a:ext>
          </a:extLst>
        </p:spPr>
      </p:pic>
      <p:pic>
        <p:nvPicPr>
          <p:cNvPr id="245764" name="Picture 4" descr="The 2010 CXRO X-Ray Data Book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0" y="1981200"/>
            <a:ext cx="30861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33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n-US" altLang="en-US">
              <a:solidFill>
                <a:srgbClr val="000000"/>
              </a:solidFill>
            </a:endParaRPr>
          </a:p>
        </p:txBody>
      </p:sp>
      <p:sp>
        <p:nvSpPr>
          <p:cNvPr id="73731" name="Rectangle 3"/>
          <p:cNvSpPr>
            <a:spLocks noGrp="1" noChangeArrowheads="1"/>
          </p:cNvSpPr>
          <p:nvPr>
            <p:ph type="title"/>
          </p:nvPr>
        </p:nvSpPr>
        <p:spPr/>
        <p:txBody>
          <a:bodyPr/>
          <a:lstStyle/>
          <a:p>
            <a:pPr eaLnBrk="1" hangingPunct="1"/>
            <a:r>
              <a:rPr lang="en-US" altLang="en-US" smtClean="0"/>
              <a:t>Where do photons go?</a:t>
            </a:r>
          </a:p>
        </p:txBody>
      </p:sp>
      <p:sp>
        <p:nvSpPr>
          <p:cNvPr id="73732"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3733"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200" b="1">
                <a:solidFill>
                  <a:srgbClr val="000000"/>
                </a:solidFill>
              </a:rPr>
              <a:t>beamstop</a:t>
            </a:r>
          </a:p>
        </p:txBody>
      </p:sp>
      <p:grpSp>
        <p:nvGrpSpPr>
          <p:cNvPr id="73734" name="Group 6"/>
          <p:cNvGrpSpPr>
            <a:grpSpLocks/>
          </p:cNvGrpSpPr>
          <p:nvPr/>
        </p:nvGrpSpPr>
        <p:grpSpPr bwMode="auto">
          <a:xfrm>
            <a:off x="5286375" y="1277938"/>
            <a:ext cx="1490663" cy="1447800"/>
            <a:chOff x="1893" y="816"/>
            <a:chExt cx="1597" cy="1500"/>
          </a:xfrm>
        </p:grpSpPr>
        <p:pic>
          <p:nvPicPr>
            <p:cNvPr id="73749"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50"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3751"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3752"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73735"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3736"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3737"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3738"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3739"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009900"/>
                </a:solidFill>
              </a:rPr>
              <a:t>elastic scattering (6%)</a:t>
            </a:r>
          </a:p>
        </p:txBody>
      </p:sp>
      <p:sp>
        <p:nvSpPr>
          <p:cNvPr id="73740"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FFFFFF"/>
                </a:solidFill>
              </a:rPr>
              <a:t>Transmitted (98%)</a:t>
            </a:r>
          </a:p>
        </p:txBody>
      </p:sp>
      <p:sp>
        <p:nvSpPr>
          <p:cNvPr id="73741" name="Text Box 17"/>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CC3300"/>
                </a:solidFill>
              </a:rPr>
              <a:t>inelastic scattering (7%)</a:t>
            </a:r>
          </a:p>
        </p:txBody>
      </p:sp>
      <p:sp>
        <p:nvSpPr>
          <p:cNvPr id="73742" name="Text Box 18"/>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3200" b="1">
                <a:solidFill>
                  <a:srgbClr val="000000"/>
                </a:solidFill>
              </a:rPr>
              <a:t>Protein</a:t>
            </a:r>
          </a:p>
          <a:p>
            <a:pPr algn="ctr" eaLnBrk="1" fontAlgn="base" hangingPunct="1">
              <a:spcBef>
                <a:spcPct val="0"/>
              </a:spcBef>
              <a:spcAft>
                <a:spcPct val="0"/>
              </a:spcAft>
            </a:pPr>
            <a:r>
              <a:rPr lang="en-US" altLang="en-US" sz="3200" b="1">
                <a:solidFill>
                  <a:srgbClr val="000000"/>
                </a:solidFill>
              </a:rPr>
              <a:t>1A x-rays</a:t>
            </a:r>
          </a:p>
        </p:txBody>
      </p:sp>
      <p:sp>
        <p:nvSpPr>
          <p:cNvPr id="73743" name="Line 19"/>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3744" name="Text Box 20"/>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009900"/>
                </a:solidFill>
              </a:rPr>
              <a:t>Re-emitted (99%)</a:t>
            </a:r>
          </a:p>
        </p:txBody>
      </p:sp>
      <p:sp>
        <p:nvSpPr>
          <p:cNvPr id="73745" name="Text Box 21"/>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CC3300"/>
                </a:solidFill>
              </a:rPr>
              <a:t>Absorbed (~0%)</a:t>
            </a:r>
            <a:endParaRPr lang="en-US" altLang="en-US" sz="1400" b="1">
              <a:solidFill>
                <a:srgbClr val="009900"/>
              </a:solidFill>
            </a:endParaRPr>
          </a:p>
        </p:txBody>
      </p:sp>
      <p:sp>
        <p:nvSpPr>
          <p:cNvPr id="73746" name="Line 22"/>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73747" name="Picture 23"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8" name="Line 24"/>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887021701"/>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2509108496"/>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ALS</a:t>
                      </a:r>
                      <a:r>
                        <a:rPr lang="en-US" baseline="0" dirty="0" smtClean="0">
                          <a:solidFill>
                            <a:sysClr val="windowText" lastClr="000000"/>
                          </a:solidFill>
                        </a:rPr>
                        <a:t> 8.3.1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2.5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3 </a:t>
                      </a:r>
                      <a:r>
                        <a:rPr lang="en-US" dirty="0" smtClean="0">
                          <a:solidFill>
                            <a:sysClr val="windowText" lastClr="000000"/>
                          </a:solidFill>
                        </a:rPr>
                        <a:t>x </a:t>
                      </a:r>
                      <a:r>
                        <a:rPr lang="en-US" dirty="0" smtClean="0">
                          <a:solidFill>
                            <a:sysClr val="windowText" lastClr="000000"/>
                          </a:solidFill>
                        </a:rPr>
                        <a:t>10</a:t>
                      </a:r>
                      <a:r>
                        <a:rPr lang="en-US" baseline="30000" dirty="0" smtClean="0">
                          <a:solidFill>
                            <a:sysClr val="windowText" lastClr="000000"/>
                          </a:solidFill>
                        </a:rPr>
                        <a:t>11</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seconds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120</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0.2% (K</a:t>
                      </a:r>
                      <a:r>
                        <a:rPr lang="el-GR" dirty="0" smtClean="0">
                          <a:solidFill>
                            <a:sysClr val="windowText" lastClr="000000"/>
                          </a:solidFill>
                        </a:rPr>
                        <a:t>α</a:t>
                      </a:r>
                      <a:r>
                        <a:rPr lang="en-US" baseline="-25000" dirty="0" smtClean="0">
                          <a:solidFill>
                            <a:sysClr val="windowText" lastClr="000000"/>
                          </a:solidFill>
                        </a:rPr>
                        <a:t>1</a:t>
                      </a:r>
                      <a:r>
                        <a:rPr lang="en-US" dirty="0" smtClean="0">
                          <a:solidFill>
                            <a:sysClr val="windowText" lastClr="000000"/>
                          </a:solidFill>
                        </a:rPr>
                        <a:t> - K</a:t>
                      </a:r>
                      <a:r>
                        <a:rPr lang="el-GR" dirty="0" smtClean="0">
                          <a:solidFill>
                            <a:sysClr val="windowText" lastClr="000000"/>
                          </a:solidFill>
                        </a:rPr>
                        <a:t>α</a:t>
                      </a:r>
                      <a:r>
                        <a:rPr lang="en-US" baseline="-25000" dirty="0" smtClean="0">
                          <a:solidFill>
                            <a:sysClr val="windowText" lastClr="000000"/>
                          </a:solidFill>
                        </a:rPr>
                        <a:t>2</a:t>
                      </a:r>
                      <a:r>
                        <a:rPr lang="en-US" dirty="0" smtClean="0">
                          <a:solidFill>
                            <a:sysClr val="windowText" lastClr="000000"/>
                          </a:solidFill>
                        </a:rPr>
                        <a:t>)</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4.8</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a:t>
                      </a:r>
                      <a:r>
                        <a:rPr lang="en-US" dirty="0" smtClean="0">
                          <a:solidFill>
                            <a:sysClr val="windowText" lastClr="000000"/>
                          </a:solidFill>
                        </a:rPr>
                        <a:t>(h) </a:t>
                      </a:r>
                      <a:r>
                        <a:rPr lang="en-US" dirty="0" smtClean="0">
                          <a:solidFill>
                            <a:sysClr val="windowText" lastClr="000000"/>
                          </a:solidFill>
                        </a:rPr>
                        <a:t>0.3 </a:t>
                      </a:r>
                      <a:r>
                        <a:rPr lang="en-US" dirty="0" smtClean="0">
                          <a:solidFill>
                            <a:sysClr val="windowText" lastClr="000000"/>
                          </a:solidFill>
                        </a:rPr>
                        <a:t>(v)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100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60 </a:t>
                      </a:r>
                      <a:r>
                        <a:rPr lang="en-US" dirty="0" smtClean="0">
                          <a:solidFill>
                            <a:sysClr val="windowText" lastClr="000000"/>
                          </a:solidFill>
                        </a:rPr>
                        <a:t>(h)</a:t>
                      </a:r>
                      <a:r>
                        <a:rPr lang="en-US" baseline="0" dirty="0" smtClean="0">
                          <a:solidFill>
                            <a:sysClr val="windowText" lastClr="000000"/>
                          </a:solidFill>
                        </a:rPr>
                        <a:t> </a:t>
                      </a:r>
                      <a:r>
                        <a:rPr lang="en-US" baseline="0" dirty="0" smtClean="0">
                          <a:solidFill>
                            <a:sysClr val="windowText" lastClr="000000"/>
                          </a:solidFill>
                        </a:rPr>
                        <a:t>100 (v</a:t>
                      </a:r>
                      <a:r>
                        <a:rPr lang="en-US" baseline="0" dirty="0" smtClean="0">
                          <a:solidFill>
                            <a:sysClr val="windowText" lastClr="000000"/>
                          </a:solidFill>
                        </a:rPr>
                        <a:t>)</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6 </a:t>
                      </a:r>
                      <a:r>
                        <a:rPr lang="en-US" dirty="0" smtClean="0">
                          <a:solidFill>
                            <a:sysClr val="windowText" lastClr="000000"/>
                          </a:solidFill>
                        </a:rPr>
                        <a:t>x </a:t>
                      </a:r>
                      <a:r>
                        <a:rPr lang="en-US" dirty="0" smtClean="0">
                          <a:solidFill>
                            <a:sysClr val="windowText" lastClr="000000"/>
                          </a:solidFill>
                        </a:rPr>
                        <a:t>10</a:t>
                      </a:r>
                      <a:r>
                        <a:rPr lang="en-US" baseline="30000" dirty="0" smtClean="0">
                          <a:solidFill>
                            <a:sysClr val="windowText" lastClr="000000"/>
                          </a:solidFill>
                        </a:rPr>
                        <a:t>14</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36701594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n-US" altLang="en-US">
              <a:solidFill>
                <a:srgbClr val="000000"/>
              </a:solidFill>
            </a:endParaRPr>
          </a:p>
        </p:txBody>
      </p:sp>
      <p:sp>
        <p:nvSpPr>
          <p:cNvPr id="74755" name="Rectangle 3"/>
          <p:cNvSpPr>
            <a:spLocks noGrp="1" noChangeArrowheads="1"/>
          </p:cNvSpPr>
          <p:nvPr>
            <p:ph type="title"/>
          </p:nvPr>
        </p:nvSpPr>
        <p:spPr/>
        <p:txBody>
          <a:bodyPr/>
          <a:lstStyle/>
          <a:p>
            <a:pPr eaLnBrk="1" hangingPunct="1"/>
            <a:r>
              <a:rPr lang="en-US" altLang="en-US" smtClean="0"/>
              <a:t>Where do photons go?</a:t>
            </a:r>
          </a:p>
        </p:txBody>
      </p:sp>
      <p:sp>
        <p:nvSpPr>
          <p:cNvPr id="74756"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4757"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200" b="1">
                <a:solidFill>
                  <a:srgbClr val="000000"/>
                </a:solidFill>
              </a:rPr>
              <a:t>beamstop</a:t>
            </a:r>
          </a:p>
        </p:txBody>
      </p:sp>
      <p:grpSp>
        <p:nvGrpSpPr>
          <p:cNvPr id="74758" name="Group 6"/>
          <p:cNvGrpSpPr>
            <a:grpSpLocks/>
          </p:cNvGrpSpPr>
          <p:nvPr/>
        </p:nvGrpSpPr>
        <p:grpSpPr bwMode="auto">
          <a:xfrm>
            <a:off x="5286375" y="1277938"/>
            <a:ext cx="1490663" cy="1447800"/>
            <a:chOff x="1893" y="816"/>
            <a:chExt cx="1597" cy="1500"/>
          </a:xfrm>
        </p:grpSpPr>
        <p:pic>
          <p:nvPicPr>
            <p:cNvPr id="74775"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76"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4777"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4778"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74759"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4760"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4761"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4762"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4763"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009900"/>
                </a:solidFill>
              </a:rPr>
              <a:t>elastic scattering (6%)</a:t>
            </a:r>
          </a:p>
        </p:txBody>
      </p:sp>
      <p:sp>
        <p:nvSpPr>
          <p:cNvPr id="74764"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FFFFFF"/>
                </a:solidFill>
              </a:rPr>
              <a:t>Transmitted (98%)</a:t>
            </a:r>
          </a:p>
        </p:txBody>
      </p:sp>
      <p:sp>
        <p:nvSpPr>
          <p:cNvPr id="74765" name="Text Box 17"/>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CC3300"/>
                </a:solidFill>
              </a:rPr>
              <a:t>inelastic scattering (7%)</a:t>
            </a:r>
          </a:p>
        </p:txBody>
      </p:sp>
      <p:sp>
        <p:nvSpPr>
          <p:cNvPr id="74766" name="Text Box 18"/>
          <p:cNvSpPr txBox="1">
            <a:spLocks noChangeArrowheads="1"/>
          </p:cNvSpPr>
          <p:nvPr/>
        </p:nvSpPr>
        <p:spPr bwMode="auto">
          <a:xfrm>
            <a:off x="5772150" y="4541838"/>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CC3300"/>
                </a:solidFill>
              </a:rPr>
              <a:t>Photoelectric (87%)</a:t>
            </a:r>
            <a:endParaRPr lang="en-US" altLang="en-US" sz="1400" b="1">
              <a:solidFill>
                <a:srgbClr val="009900"/>
              </a:solidFill>
            </a:endParaRPr>
          </a:p>
        </p:txBody>
      </p:sp>
      <p:sp>
        <p:nvSpPr>
          <p:cNvPr id="74767" name="Text Box 19"/>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3200" b="1">
                <a:solidFill>
                  <a:srgbClr val="000000"/>
                </a:solidFill>
              </a:rPr>
              <a:t>Protein</a:t>
            </a:r>
          </a:p>
          <a:p>
            <a:pPr algn="ctr" eaLnBrk="1" fontAlgn="base" hangingPunct="1">
              <a:spcBef>
                <a:spcPct val="0"/>
              </a:spcBef>
              <a:spcAft>
                <a:spcPct val="0"/>
              </a:spcAft>
            </a:pPr>
            <a:r>
              <a:rPr lang="en-US" altLang="en-US" sz="3200" b="1">
                <a:solidFill>
                  <a:srgbClr val="000000"/>
                </a:solidFill>
              </a:rPr>
              <a:t>1A x-rays</a:t>
            </a:r>
          </a:p>
        </p:txBody>
      </p:sp>
      <p:sp>
        <p:nvSpPr>
          <p:cNvPr id="74768" name="Line 20"/>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4769" name="Text Box 21"/>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009900"/>
                </a:solidFill>
              </a:rPr>
              <a:t>Re-emitted (99%)</a:t>
            </a:r>
          </a:p>
        </p:txBody>
      </p:sp>
      <p:sp>
        <p:nvSpPr>
          <p:cNvPr id="74770" name="Text Box 22"/>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CC3300"/>
                </a:solidFill>
              </a:rPr>
              <a:t>Absorbed (~0%)</a:t>
            </a:r>
            <a:endParaRPr lang="en-US" altLang="en-US" sz="1400" b="1">
              <a:solidFill>
                <a:srgbClr val="009900"/>
              </a:solidFill>
            </a:endParaRPr>
          </a:p>
        </p:txBody>
      </p:sp>
      <p:sp>
        <p:nvSpPr>
          <p:cNvPr id="74771" name="Line 23"/>
          <p:cNvSpPr>
            <a:spLocks noChangeShapeType="1"/>
          </p:cNvSpPr>
          <p:nvPr/>
        </p:nvSpPr>
        <p:spPr bwMode="auto">
          <a:xfrm>
            <a:off x="4570413" y="3887788"/>
            <a:ext cx="1720850" cy="661987"/>
          </a:xfrm>
          <a:prstGeom prst="line">
            <a:avLst/>
          </a:prstGeom>
          <a:noFill/>
          <a:ln w="7620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4772" name="Line 24"/>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74773" name="Picture 25"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74" name="Line 26"/>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784393321"/>
      </p:ext>
    </p:extLst>
  </p:cSld>
  <p:clrMapOvr>
    <a:masterClrMapping/>
  </p:clrMapOvr>
  <p:transition spd="slow">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n-US" altLang="en-US">
              <a:solidFill>
                <a:srgbClr val="000000"/>
              </a:solidFill>
            </a:endParaRPr>
          </a:p>
        </p:txBody>
      </p:sp>
      <p:sp>
        <p:nvSpPr>
          <p:cNvPr id="75779" name="Rectangle 3"/>
          <p:cNvSpPr>
            <a:spLocks noGrp="1" noChangeArrowheads="1"/>
          </p:cNvSpPr>
          <p:nvPr>
            <p:ph type="title"/>
          </p:nvPr>
        </p:nvSpPr>
        <p:spPr/>
        <p:txBody>
          <a:bodyPr/>
          <a:lstStyle/>
          <a:p>
            <a:pPr eaLnBrk="1" hangingPunct="1"/>
            <a:r>
              <a:rPr lang="en-US" altLang="en-US" smtClean="0"/>
              <a:t>Where do photons go?</a:t>
            </a:r>
          </a:p>
        </p:txBody>
      </p:sp>
      <p:sp>
        <p:nvSpPr>
          <p:cNvPr id="75780"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5781"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200" b="1">
                <a:solidFill>
                  <a:srgbClr val="000000"/>
                </a:solidFill>
              </a:rPr>
              <a:t>beamstop</a:t>
            </a:r>
          </a:p>
        </p:txBody>
      </p:sp>
      <p:grpSp>
        <p:nvGrpSpPr>
          <p:cNvPr id="75782" name="Group 6"/>
          <p:cNvGrpSpPr>
            <a:grpSpLocks/>
          </p:cNvGrpSpPr>
          <p:nvPr/>
        </p:nvGrpSpPr>
        <p:grpSpPr bwMode="auto">
          <a:xfrm>
            <a:off x="5286375" y="1277938"/>
            <a:ext cx="1490663" cy="1447800"/>
            <a:chOff x="1893" y="816"/>
            <a:chExt cx="1597" cy="1500"/>
          </a:xfrm>
        </p:grpSpPr>
        <p:pic>
          <p:nvPicPr>
            <p:cNvPr id="75803"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4"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5805"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5806"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75783"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5784"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5785"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5786"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5787"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009900"/>
                </a:solidFill>
              </a:rPr>
              <a:t>elastic scattering (6%)</a:t>
            </a:r>
          </a:p>
        </p:txBody>
      </p:sp>
      <p:sp>
        <p:nvSpPr>
          <p:cNvPr id="75788"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FFFFFF"/>
                </a:solidFill>
              </a:rPr>
              <a:t>Transmitted (98%)</a:t>
            </a:r>
          </a:p>
        </p:txBody>
      </p:sp>
      <p:sp>
        <p:nvSpPr>
          <p:cNvPr id="75789" name="Text Box 17"/>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CC3300"/>
                </a:solidFill>
              </a:rPr>
              <a:t>inelastic scattering (7%)</a:t>
            </a:r>
          </a:p>
        </p:txBody>
      </p:sp>
      <p:sp>
        <p:nvSpPr>
          <p:cNvPr id="75790" name="Text Box 18"/>
          <p:cNvSpPr txBox="1">
            <a:spLocks noChangeArrowheads="1"/>
          </p:cNvSpPr>
          <p:nvPr/>
        </p:nvSpPr>
        <p:spPr bwMode="auto">
          <a:xfrm>
            <a:off x="5772150" y="4541838"/>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CC3300"/>
                </a:solidFill>
              </a:rPr>
              <a:t>Photoelectric (87%)</a:t>
            </a:r>
            <a:endParaRPr lang="en-US" altLang="en-US" sz="1400" b="1">
              <a:solidFill>
                <a:srgbClr val="009900"/>
              </a:solidFill>
            </a:endParaRPr>
          </a:p>
        </p:txBody>
      </p:sp>
      <p:sp>
        <p:nvSpPr>
          <p:cNvPr id="75791" name="Text Box 19"/>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3200" b="1">
                <a:solidFill>
                  <a:srgbClr val="000000"/>
                </a:solidFill>
              </a:rPr>
              <a:t>Protein</a:t>
            </a:r>
          </a:p>
          <a:p>
            <a:pPr algn="ctr" eaLnBrk="1" fontAlgn="base" hangingPunct="1">
              <a:spcBef>
                <a:spcPct val="0"/>
              </a:spcBef>
              <a:spcAft>
                <a:spcPct val="0"/>
              </a:spcAft>
            </a:pPr>
            <a:r>
              <a:rPr lang="en-US" altLang="en-US" sz="3200" b="1">
                <a:solidFill>
                  <a:srgbClr val="000000"/>
                </a:solidFill>
              </a:rPr>
              <a:t>1A x-rays</a:t>
            </a:r>
          </a:p>
        </p:txBody>
      </p:sp>
      <p:sp>
        <p:nvSpPr>
          <p:cNvPr id="75792" name="Line 20"/>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5793" name="Text Box 21"/>
          <p:cNvSpPr txBox="1">
            <a:spLocks noChangeArrowheads="1"/>
          </p:cNvSpPr>
          <p:nvPr/>
        </p:nvSpPr>
        <p:spPr bwMode="auto">
          <a:xfrm>
            <a:off x="4927600" y="5351463"/>
            <a:ext cx="1627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009900"/>
                </a:solidFill>
              </a:rPr>
              <a:t>Re-emitted (~0%)</a:t>
            </a:r>
          </a:p>
        </p:txBody>
      </p:sp>
      <p:sp>
        <p:nvSpPr>
          <p:cNvPr id="75794" name="Text Box 22"/>
          <p:cNvSpPr txBox="1">
            <a:spLocks noChangeArrowheads="1"/>
          </p:cNvSpPr>
          <p:nvPr/>
        </p:nvSpPr>
        <p:spPr bwMode="auto">
          <a:xfrm>
            <a:off x="6927850" y="5351463"/>
            <a:ext cx="1533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CC3300"/>
                </a:solidFill>
              </a:rPr>
              <a:t>Absorbed (99%)</a:t>
            </a:r>
            <a:endParaRPr lang="en-US" altLang="en-US" sz="1400" b="1">
              <a:solidFill>
                <a:srgbClr val="009900"/>
              </a:solidFill>
            </a:endParaRPr>
          </a:p>
        </p:txBody>
      </p:sp>
      <p:sp>
        <p:nvSpPr>
          <p:cNvPr id="75795" name="Text Box 23"/>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009900"/>
                </a:solidFill>
              </a:rPr>
              <a:t>Re-emitted (99%)</a:t>
            </a:r>
          </a:p>
        </p:txBody>
      </p:sp>
      <p:sp>
        <p:nvSpPr>
          <p:cNvPr id="75796" name="Text Box 24"/>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CC3300"/>
                </a:solidFill>
              </a:rPr>
              <a:t>Absorbed (~0%)</a:t>
            </a:r>
            <a:endParaRPr lang="en-US" altLang="en-US" sz="1400" b="1">
              <a:solidFill>
                <a:srgbClr val="009900"/>
              </a:solidFill>
            </a:endParaRPr>
          </a:p>
        </p:txBody>
      </p:sp>
      <p:sp>
        <p:nvSpPr>
          <p:cNvPr id="75797" name="Line 25"/>
          <p:cNvSpPr>
            <a:spLocks noChangeShapeType="1"/>
          </p:cNvSpPr>
          <p:nvPr/>
        </p:nvSpPr>
        <p:spPr bwMode="auto">
          <a:xfrm>
            <a:off x="4570413" y="3887788"/>
            <a:ext cx="1720850" cy="661987"/>
          </a:xfrm>
          <a:prstGeom prst="line">
            <a:avLst/>
          </a:prstGeom>
          <a:noFill/>
          <a:ln w="7620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5798" name="Line 26"/>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75799" name="Picture 27"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0" name="Line 28"/>
          <p:cNvSpPr>
            <a:spLocks noChangeShapeType="1"/>
          </p:cNvSpPr>
          <p:nvPr/>
        </p:nvSpPr>
        <p:spPr bwMode="auto">
          <a:xfrm flipH="1">
            <a:off x="5592763" y="4818063"/>
            <a:ext cx="833437" cy="554037"/>
          </a:xfrm>
          <a:prstGeom prst="line">
            <a:avLst/>
          </a:prstGeom>
          <a:noFill/>
          <a:ln w="635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5801" name="Line 29"/>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5802" name="Line 30"/>
          <p:cNvSpPr>
            <a:spLocks noChangeShapeType="1"/>
          </p:cNvSpPr>
          <p:nvPr/>
        </p:nvSpPr>
        <p:spPr bwMode="auto">
          <a:xfrm>
            <a:off x="6577013" y="4840288"/>
            <a:ext cx="806450" cy="509587"/>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584269908"/>
      </p:ext>
    </p:extLst>
  </p:cSld>
  <p:clrMapOvr>
    <a:masterClrMapping/>
  </p:clrMapOvr>
  <p:transition spd="slow">
    <p:wipe di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n-US" altLang="en-US">
              <a:solidFill>
                <a:srgbClr val="000000"/>
              </a:solidFill>
            </a:endParaRPr>
          </a:p>
        </p:txBody>
      </p:sp>
      <p:sp>
        <p:nvSpPr>
          <p:cNvPr id="76803" name="Rectangle 3"/>
          <p:cNvSpPr>
            <a:spLocks noGrp="1" noChangeArrowheads="1"/>
          </p:cNvSpPr>
          <p:nvPr>
            <p:ph type="title"/>
          </p:nvPr>
        </p:nvSpPr>
        <p:spPr/>
        <p:txBody>
          <a:bodyPr/>
          <a:lstStyle/>
          <a:p>
            <a:pPr eaLnBrk="1" hangingPunct="1"/>
            <a:r>
              <a:rPr lang="en-US" altLang="en-US" smtClean="0"/>
              <a:t>Where do photons go?</a:t>
            </a:r>
          </a:p>
        </p:txBody>
      </p:sp>
      <p:sp>
        <p:nvSpPr>
          <p:cNvPr id="76804"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6805"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200" b="1">
                <a:solidFill>
                  <a:srgbClr val="000000"/>
                </a:solidFill>
              </a:rPr>
              <a:t>beamstop</a:t>
            </a:r>
          </a:p>
        </p:txBody>
      </p:sp>
      <p:grpSp>
        <p:nvGrpSpPr>
          <p:cNvPr id="76806" name="Group 6"/>
          <p:cNvGrpSpPr>
            <a:grpSpLocks/>
          </p:cNvGrpSpPr>
          <p:nvPr/>
        </p:nvGrpSpPr>
        <p:grpSpPr bwMode="auto">
          <a:xfrm>
            <a:off x="5286375" y="1277938"/>
            <a:ext cx="1490663" cy="1447800"/>
            <a:chOff x="1893" y="816"/>
            <a:chExt cx="1597" cy="1500"/>
          </a:xfrm>
        </p:grpSpPr>
        <p:pic>
          <p:nvPicPr>
            <p:cNvPr id="76828"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29"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6830"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6831"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76807"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6808"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6809"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6810"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6811"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009900"/>
                </a:solidFill>
              </a:rPr>
              <a:t>elastic scattering (6%)</a:t>
            </a:r>
          </a:p>
        </p:txBody>
      </p:sp>
      <p:sp>
        <p:nvSpPr>
          <p:cNvPr id="76812"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FFFFFF"/>
                </a:solidFill>
              </a:rPr>
              <a:t>Transmitted (98%)</a:t>
            </a:r>
          </a:p>
        </p:txBody>
      </p:sp>
      <p:sp>
        <p:nvSpPr>
          <p:cNvPr id="76813" name="Text Box 17"/>
          <p:cNvSpPr txBox="1">
            <a:spLocks noChangeArrowheads="1"/>
          </p:cNvSpPr>
          <p:nvPr/>
        </p:nvSpPr>
        <p:spPr bwMode="auto">
          <a:xfrm>
            <a:off x="2906713" y="6053138"/>
            <a:ext cx="321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useful/absorbed energy: 7.3%</a:t>
            </a:r>
          </a:p>
        </p:txBody>
      </p:sp>
      <p:sp>
        <p:nvSpPr>
          <p:cNvPr id="76814" name="Text Box 18"/>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CC3300"/>
                </a:solidFill>
              </a:rPr>
              <a:t>inelastic scattering (7%)</a:t>
            </a:r>
          </a:p>
        </p:txBody>
      </p:sp>
      <p:sp>
        <p:nvSpPr>
          <p:cNvPr id="76815" name="Text Box 19"/>
          <p:cNvSpPr txBox="1">
            <a:spLocks noChangeArrowheads="1"/>
          </p:cNvSpPr>
          <p:nvPr/>
        </p:nvSpPr>
        <p:spPr bwMode="auto">
          <a:xfrm>
            <a:off x="5772150" y="4541838"/>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CC3300"/>
                </a:solidFill>
              </a:rPr>
              <a:t>Photoelectric (87%)</a:t>
            </a:r>
            <a:endParaRPr lang="en-US" altLang="en-US" sz="1400" b="1">
              <a:solidFill>
                <a:srgbClr val="009900"/>
              </a:solidFill>
            </a:endParaRPr>
          </a:p>
        </p:txBody>
      </p:sp>
      <p:sp>
        <p:nvSpPr>
          <p:cNvPr id="76816" name="Text Box 20"/>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3200" b="1">
                <a:solidFill>
                  <a:srgbClr val="000000"/>
                </a:solidFill>
              </a:rPr>
              <a:t>Protein</a:t>
            </a:r>
          </a:p>
          <a:p>
            <a:pPr algn="ctr" eaLnBrk="1" fontAlgn="base" hangingPunct="1">
              <a:spcBef>
                <a:spcPct val="0"/>
              </a:spcBef>
              <a:spcAft>
                <a:spcPct val="0"/>
              </a:spcAft>
            </a:pPr>
            <a:r>
              <a:rPr lang="en-US" altLang="en-US" sz="3200" b="1">
                <a:solidFill>
                  <a:srgbClr val="000000"/>
                </a:solidFill>
              </a:rPr>
              <a:t>1A x-rays</a:t>
            </a:r>
          </a:p>
        </p:txBody>
      </p:sp>
      <p:sp>
        <p:nvSpPr>
          <p:cNvPr id="76817" name="Line 21"/>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6818" name="Text Box 22"/>
          <p:cNvSpPr txBox="1">
            <a:spLocks noChangeArrowheads="1"/>
          </p:cNvSpPr>
          <p:nvPr/>
        </p:nvSpPr>
        <p:spPr bwMode="auto">
          <a:xfrm>
            <a:off x="4927600" y="5351463"/>
            <a:ext cx="1627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009900"/>
                </a:solidFill>
              </a:rPr>
              <a:t>Re-emitted (~0%)</a:t>
            </a:r>
          </a:p>
        </p:txBody>
      </p:sp>
      <p:sp>
        <p:nvSpPr>
          <p:cNvPr id="76819" name="Text Box 23"/>
          <p:cNvSpPr txBox="1">
            <a:spLocks noChangeArrowheads="1"/>
          </p:cNvSpPr>
          <p:nvPr/>
        </p:nvSpPr>
        <p:spPr bwMode="auto">
          <a:xfrm>
            <a:off x="6927850" y="5351463"/>
            <a:ext cx="1533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CC3300"/>
                </a:solidFill>
              </a:rPr>
              <a:t>Absorbed (99%)</a:t>
            </a:r>
            <a:endParaRPr lang="en-US" altLang="en-US" sz="1400" b="1">
              <a:solidFill>
                <a:srgbClr val="009900"/>
              </a:solidFill>
            </a:endParaRPr>
          </a:p>
        </p:txBody>
      </p:sp>
      <p:sp>
        <p:nvSpPr>
          <p:cNvPr id="76820" name="Text Box 24"/>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009900"/>
                </a:solidFill>
              </a:rPr>
              <a:t>Re-emitted (99%)</a:t>
            </a:r>
          </a:p>
        </p:txBody>
      </p:sp>
      <p:sp>
        <p:nvSpPr>
          <p:cNvPr id="76821" name="Text Box 25"/>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CC3300"/>
                </a:solidFill>
              </a:rPr>
              <a:t>Absorbed (~0%)</a:t>
            </a:r>
            <a:endParaRPr lang="en-US" altLang="en-US" sz="1400" b="1">
              <a:solidFill>
                <a:srgbClr val="009900"/>
              </a:solidFill>
            </a:endParaRPr>
          </a:p>
        </p:txBody>
      </p:sp>
      <p:sp>
        <p:nvSpPr>
          <p:cNvPr id="76822" name="Line 26"/>
          <p:cNvSpPr>
            <a:spLocks noChangeShapeType="1"/>
          </p:cNvSpPr>
          <p:nvPr/>
        </p:nvSpPr>
        <p:spPr bwMode="auto">
          <a:xfrm>
            <a:off x="4570413" y="3887788"/>
            <a:ext cx="1720850" cy="661987"/>
          </a:xfrm>
          <a:prstGeom prst="line">
            <a:avLst/>
          </a:prstGeom>
          <a:noFill/>
          <a:ln w="7620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6823" name="Line 27"/>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76824" name="Picture 28"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25" name="Line 29"/>
          <p:cNvSpPr>
            <a:spLocks noChangeShapeType="1"/>
          </p:cNvSpPr>
          <p:nvPr/>
        </p:nvSpPr>
        <p:spPr bwMode="auto">
          <a:xfrm flipH="1">
            <a:off x="5592763" y="4818063"/>
            <a:ext cx="833437" cy="554037"/>
          </a:xfrm>
          <a:prstGeom prst="line">
            <a:avLst/>
          </a:prstGeom>
          <a:noFill/>
          <a:ln w="635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6826" name="Line 30"/>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6827" name="Line 31"/>
          <p:cNvSpPr>
            <a:spLocks noChangeShapeType="1"/>
          </p:cNvSpPr>
          <p:nvPr/>
        </p:nvSpPr>
        <p:spPr bwMode="auto">
          <a:xfrm>
            <a:off x="6577013" y="4840288"/>
            <a:ext cx="806450" cy="509587"/>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311618453"/>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3538" name="Group 2"/>
          <p:cNvGrpSpPr>
            <a:grpSpLocks/>
          </p:cNvGrpSpPr>
          <p:nvPr/>
        </p:nvGrpSpPr>
        <p:grpSpPr bwMode="auto">
          <a:xfrm>
            <a:off x="6542088" y="1193800"/>
            <a:ext cx="455612" cy="5562600"/>
            <a:chOff x="4129" y="744"/>
            <a:chExt cx="287" cy="3504"/>
          </a:xfrm>
        </p:grpSpPr>
        <p:sp>
          <p:nvSpPr>
            <p:cNvPr id="77869" name="Line 3"/>
            <p:cNvSpPr>
              <a:spLocks noChangeShapeType="1"/>
            </p:cNvSpPr>
            <p:nvPr/>
          </p:nvSpPr>
          <p:spPr bwMode="auto">
            <a:xfrm>
              <a:off x="4416" y="744"/>
              <a:ext cx="0" cy="35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7870" name="Text Box 4"/>
            <p:cNvSpPr txBox="1">
              <a:spLocks noChangeArrowheads="1"/>
            </p:cNvSpPr>
            <p:nvPr/>
          </p:nvSpPr>
          <p:spPr bwMode="auto">
            <a:xfrm rot="-5400000">
              <a:off x="3927" y="3770"/>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detector</a:t>
              </a:r>
            </a:p>
          </p:txBody>
        </p:sp>
      </p:grpSp>
      <p:sp>
        <p:nvSpPr>
          <p:cNvPr id="77827" name="Rectangle 5"/>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7828" name="Text Box 6"/>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sample</a:t>
            </a:r>
          </a:p>
        </p:txBody>
      </p:sp>
      <p:grpSp>
        <p:nvGrpSpPr>
          <p:cNvPr id="193543" name="Group 7"/>
          <p:cNvGrpSpPr>
            <a:grpSpLocks/>
          </p:cNvGrpSpPr>
          <p:nvPr/>
        </p:nvGrpSpPr>
        <p:grpSpPr bwMode="auto">
          <a:xfrm>
            <a:off x="6554788" y="1181100"/>
            <a:ext cx="455612" cy="5562600"/>
            <a:chOff x="4129" y="744"/>
            <a:chExt cx="287" cy="3504"/>
          </a:xfrm>
        </p:grpSpPr>
        <p:sp>
          <p:nvSpPr>
            <p:cNvPr id="77867" name="Line 8"/>
            <p:cNvSpPr>
              <a:spLocks noChangeShapeType="1"/>
            </p:cNvSpPr>
            <p:nvPr/>
          </p:nvSpPr>
          <p:spPr bwMode="auto">
            <a:xfrm>
              <a:off x="4416" y="744"/>
              <a:ext cx="0" cy="35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7868" name="Text Box 9"/>
            <p:cNvSpPr txBox="1">
              <a:spLocks noChangeArrowheads="1"/>
            </p:cNvSpPr>
            <p:nvPr/>
          </p:nvSpPr>
          <p:spPr bwMode="auto">
            <a:xfrm rot="-5400000">
              <a:off x="3927" y="3770"/>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detector</a:t>
              </a:r>
            </a:p>
          </p:txBody>
        </p:sp>
      </p:grpSp>
      <p:sp>
        <p:nvSpPr>
          <p:cNvPr id="77830" name="Text Box 10"/>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x-ray beam</a:t>
            </a:r>
          </a:p>
        </p:txBody>
      </p:sp>
      <p:grpSp>
        <p:nvGrpSpPr>
          <p:cNvPr id="193547" name="Group 11"/>
          <p:cNvGrpSpPr>
            <a:grpSpLocks/>
          </p:cNvGrpSpPr>
          <p:nvPr/>
        </p:nvGrpSpPr>
        <p:grpSpPr bwMode="auto">
          <a:xfrm>
            <a:off x="-1524000" y="3390900"/>
            <a:ext cx="4876800" cy="304800"/>
            <a:chOff x="-960" y="2136"/>
            <a:chExt cx="3072" cy="192"/>
          </a:xfrm>
        </p:grpSpPr>
        <p:sp>
          <p:nvSpPr>
            <p:cNvPr id="77859" name="Freeform 12"/>
            <p:cNvSpPr>
              <a:spLocks/>
            </p:cNvSpPr>
            <p:nvPr/>
          </p:nvSpPr>
          <p:spPr bwMode="auto">
            <a:xfrm>
              <a:off x="-960"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7860" name="Freeform 13"/>
            <p:cNvSpPr>
              <a:spLocks/>
            </p:cNvSpPr>
            <p:nvPr/>
          </p:nvSpPr>
          <p:spPr bwMode="auto">
            <a:xfrm>
              <a:off x="-576"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7861" name="Freeform 14"/>
            <p:cNvSpPr>
              <a:spLocks/>
            </p:cNvSpPr>
            <p:nvPr/>
          </p:nvSpPr>
          <p:spPr bwMode="auto">
            <a:xfrm>
              <a:off x="-192"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7862" name="Freeform 15"/>
            <p:cNvSpPr>
              <a:spLocks/>
            </p:cNvSpPr>
            <p:nvPr/>
          </p:nvSpPr>
          <p:spPr bwMode="auto">
            <a:xfrm>
              <a:off x="192"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7863" name="Freeform 16"/>
            <p:cNvSpPr>
              <a:spLocks/>
            </p:cNvSpPr>
            <p:nvPr/>
          </p:nvSpPr>
          <p:spPr bwMode="auto">
            <a:xfrm>
              <a:off x="576"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7864" name="Freeform 17"/>
            <p:cNvSpPr>
              <a:spLocks/>
            </p:cNvSpPr>
            <p:nvPr/>
          </p:nvSpPr>
          <p:spPr bwMode="auto">
            <a:xfrm>
              <a:off x="960"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7865" name="Freeform 18"/>
            <p:cNvSpPr>
              <a:spLocks/>
            </p:cNvSpPr>
            <p:nvPr/>
          </p:nvSpPr>
          <p:spPr bwMode="auto">
            <a:xfrm>
              <a:off x="1344"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7866" name="Freeform 19"/>
            <p:cNvSpPr>
              <a:spLocks/>
            </p:cNvSpPr>
            <p:nvPr/>
          </p:nvSpPr>
          <p:spPr bwMode="auto">
            <a:xfrm>
              <a:off x="1728" y="21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77832" name="Rectangle 20"/>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4400">
                <a:solidFill>
                  <a:srgbClr val="000000"/>
                </a:solidFill>
              </a:rPr>
              <a:t>scattering</a:t>
            </a:r>
          </a:p>
        </p:txBody>
      </p:sp>
      <p:sp>
        <p:nvSpPr>
          <p:cNvPr id="77833" name="Oval 21"/>
          <p:cNvSpPr>
            <a:spLocks noChangeArrowheads="1"/>
          </p:cNvSpPr>
          <p:nvPr/>
        </p:nvSpPr>
        <p:spPr bwMode="auto">
          <a:xfrm>
            <a:off x="3273425" y="3502025"/>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193558" name="Oval 22"/>
          <p:cNvSpPr>
            <a:spLocks noChangeArrowheads="1"/>
          </p:cNvSpPr>
          <p:nvPr/>
        </p:nvSpPr>
        <p:spPr bwMode="auto">
          <a:xfrm>
            <a:off x="2892425" y="3121025"/>
            <a:ext cx="914400" cy="914400"/>
          </a:xfrm>
          <a:prstGeom prst="ellipse">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193559" name="Oval 23"/>
          <p:cNvSpPr>
            <a:spLocks noChangeArrowheads="1"/>
          </p:cNvSpPr>
          <p:nvPr/>
        </p:nvSpPr>
        <p:spPr bwMode="auto">
          <a:xfrm>
            <a:off x="2284413" y="2513013"/>
            <a:ext cx="2130425" cy="2130425"/>
          </a:xfrm>
          <a:prstGeom prst="ellipse">
            <a:avLst/>
          </a:prstGeom>
          <a:noFill/>
          <a:ln w="25400">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193560" name="Oval 24"/>
          <p:cNvSpPr>
            <a:spLocks noChangeArrowheads="1"/>
          </p:cNvSpPr>
          <p:nvPr/>
        </p:nvSpPr>
        <p:spPr bwMode="auto">
          <a:xfrm>
            <a:off x="1676400" y="1905000"/>
            <a:ext cx="3344863" cy="3344863"/>
          </a:xfrm>
          <a:prstGeom prst="ellipse">
            <a:avLst/>
          </a:prstGeom>
          <a:noFill/>
          <a:ln w="25400">
            <a:solidFill>
              <a:srgbClr val="CC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193561" name="Group 25"/>
          <p:cNvGrpSpPr>
            <a:grpSpLocks/>
          </p:cNvGrpSpPr>
          <p:nvPr/>
        </p:nvGrpSpPr>
        <p:grpSpPr bwMode="auto">
          <a:xfrm>
            <a:off x="-1524000" y="3060700"/>
            <a:ext cx="6545263" cy="3344863"/>
            <a:chOff x="-960" y="1928"/>
            <a:chExt cx="4123" cy="2107"/>
          </a:xfrm>
        </p:grpSpPr>
        <p:grpSp>
          <p:nvGrpSpPr>
            <p:cNvPr id="77845" name="Group 26"/>
            <p:cNvGrpSpPr>
              <a:grpSpLocks/>
            </p:cNvGrpSpPr>
            <p:nvPr/>
          </p:nvGrpSpPr>
          <p:grpSpPr bwMode="auto">
            <a:xfrm>
              <a:off x="-960" y="2904"/>
              <a:ext cx="3072" cy="192"/>
              <a:chOff x="288" y="3936"/>
              <a:chExt cx="3072" cy="192"/>
            </a:xfrm>
          </p:grpSpPr>
          <p:sp>
            <p:nvSpPr>
              <p:cNvPr id="77851" name="Freeform 2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7852" name="Freeform 2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7853" name="Freeform 2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7854" name="Freeform 3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7855" name="Freeform 3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7856" name="Freeform 3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7857" name="Freeform 3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7858" name="Freeform 3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77846" name="Oval 35"/>
            <p:cNvSpPr>
              <a:spLocks noChangeArrowheads="1"/>
            </p:cNvSpPr>
            <p:nvPr/>
          </p:nvSpPr>
          <p:spPr bwMode="auto">
            <a:xfrm>
              <a:off x="2064" y="2928"/>
              <a:ext cx="96" cy="96"/>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77847" name="Group 36"/>
            <p:cNvGrpSpPr>
              <a:grpSpLocks/>
            </p:cNvGrpSpPr>
            <p:nvPr/>
          </p:nvGrpSpPr>
          <p:grpSpPr bwMode="auto">
            <a:xfrm>
              <a:off x="1056" y="1928"/>
              <a:ext cx="2107" cy="2107"/>
              <a:chOff x="1056" y="1200"/>
              <a:chExt cx="2107" cy="2107"/>
            </a:xfrm>
          </p:grpSpPr>
          <p:sp>
            <p:nvSpPr>
              <p:cNvPr id="77848" name="Oval 37"/>
              <p:cNvSpPr>
                <a:spLocks noChangeArrowheads="1"/>
              </p:cNvSpPr>
              <p:nvPr/>
            </p:nvSpPr>
            <p:spPr bwMode="auto">
              <a:xfrm>
                <a:off x="1822" y="1966"/>
                <a:ext cx="576" cy="576"/>
              </a:xfrm>
              <a:prstGeom prst="ellipse">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7849" name="Oval 38"/>
              <p:cNvSpPr>
                <a:spLocks noChangeArrowheads="1"/>
              </p:cNvSpPr>
              <p:nvPr/>
            </p:nvSpPr>
            <p:spPr bwMode="auto">
              <a:xfrm>
                <a:off x="1439" y="1583"/>
                <a:ext cx="1342" cy="1342"/>
              </a:xfrm>
              <a:prstGeom prst="ellipse">
                <a:avLst/>
              </a:prstGeom>
              <a:noFill/>
              <a:ln w="25400">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7850" name="Oval 39"/>
              <p:cNvSpPr>
                <a:spLocks noChangeArrowheads="1"/>
              </p:cNvSpPr>
              <p:nvPr/>
            </p:nvSpPr>
            <p:spPr bwMode="auto">
              <a:xfrm>
                <a:off x="1056" y="1200"/>
                <a:ext cx="2107" cy="2107"/>
              </a:xfrm>
              <a:prstGeom prst="ellipse">
                <a:avLst/>
              </a:prstGeom>
              <a:noFill/>
              <a:ln w="25400">
                <a:solidFill>
                  <a:srgbClr val="CC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grpSp>
        <p:nvGrpSpPr>
          <p:cNvPr id="193576" name="Group 40"/>
          <p:cNvGrpSpPr>
            <a:grpSpLocks/>
          </p:cNvGrpSpPr>
          <p:nvPr/>
        </p:nvGrpSpPr>
        <p:grpSpPr bwMode="auto">
          <a:xfrm>
            <a:off x="6908800" y="1371600"/>
            <a:ext cx="635000" cy="5788025"/>
            <a:chOff x="4360" y="864"/>
            <a:chExt cx="400" cy="3646"/>
          </a:xfrm>
        </p:grpSpPr>
        <p:sp>
          <p:nvSpPr>
            <p:cNvPr id="77842" name="Freeform 41"/>
            <p:cNvSpPr>
              <a:spLocks/>
            </p:cNvSpPr>
            <p:nvPr/>
          </p:nvSpPr>
          <p:spPr bwMode="auto">
            <a:xfrm>
              <a:off x="4360" y="2280"/>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7843" name="Freeform 42"/>
            <p:cNvSpPr>
              <a:spLocks/>
            </p:cNvSpPr>
            <p:nvPr/>
          </p:nvSpPr>
          <p:spPr bwMode="auto">
            <a:xfrm>
              <a:off x="4368" y="864"/>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7844" name="Freeform 43"/>
            <p:cNvSpPr>
              <a:spLocks/>
            </p:cNvSpPr>
            <p:nvPr/>
          </p:nvSpPr>
          <p:spPr bwMode="auto">
            <a:xfrm>
              <a:off x="4364" y="3694"/>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93580" name="Group 44"/>
          <p:cNvGrpSpPr>
            <a:grpSpLocks/>
          </p:cNvGrpSpPr>
          <p:nvPr/>
        </p:nvGrpSpPr>
        <p:grpSpPr bwMode="auto">
          <a:xfrm>
            <a:off x="3263900" y="3009900"/>
            <a:ext cx="622300" cy="2433638"/>
            <a:chOff x="2072" y="1888"/>
            <a:chExt cx="392" cy="1533"/>
          </a:xfrm>
        </p:grpSpPr>
        <p:sp>
          <p:nvSpPr>
            <p:cNvPr id="77840" name="Freeform 45"/>
            <p:cNvSpPr>
              <a:spLocks/>
            </p:cNvSpPr>
            <p:nvPr/>
          </p:nvSpPr>
          <p:spPr bwMode="auto">
            <a:xfrm>
              <a:off x="2072" y="1888"/>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7841" name="Freeform 46"/>
            <p:cNvSpPr>
              <a:spLocks/>
            </p:cNvSpPr>
            <p:nvPr/>
          </p:nvSpPr>
          <p:spPr bwMode="auto">
            <a:xfrm>
              <a:off x="2072" y="2605"/>
              <a:ext cx="392" cy="816"/>
            </a:xfrm>
            <a:custGeom>
              <a:avLst/>
              <a:gdLst>
                <a:gd name="T0" fmla="*/ 56 w 392"/>
                <a:gd name="T1" fmla="*/ 0 h 816"/>
                <a:gd name="T2" fmla="*/ 56 w 392"/>
                <a:gd name="T3" fmla="*/ 144 h 816"/>
                <a:gd name="T4" fmla="*/ 56 w 392"/>
                <a:gd name="T5" fmla="*/ 288 h 816"/>
                <a:gd name="T6" fmla="*/ 392 w 392"/>
                <a:gd name="T7" fmla="*/ 336 h 816"/>
                <a:gd name="T8" fmla="*/ 56 w 392"/>
                <a:gd name="T9" fmla="*/ 432 h 816"/>
                <a:gd name="T10" fmla="*/ 56 w 392"/>
                <a:gd name="T11" fmla="*/ 528 h 816"/>
                <a:gd name="T12" fmla="*/ 56 w 392"/>
                <a:gd name="T13" fmla="*/ 672 h 816"/>
                <a:gd name="T14" fmla="*/ 56 w 392"/>
                <a:gd name="T15" fmla="*/ 816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Tree>
    <p:extLst>
      <p:ext uri="{BB962C8B-B14F-4D97-AF65-F5344CB8AC3E}">
        <p14:creationId xmlns:p14="http://schemas.microsoft.com/office/powerpoint/2010/main" val="30774181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93547"/>
                                        </p:tgtEl>
                                        <p:attrNameLst>
                                          <p:attrName>style.visibility</p:attrName>
                                        </p:attrNameLst>
                                      </p:cBhvr>
                                      <p:to>
                                        <p:strVal val="visible"/>
                                      </p:to>
                                    </p:set>
                                    <p:animEffect transition="in" filter="wipe(left)">
                                      <p:cBhvr>
                                        <p:cTn id="7" dur="500"/>
                                        <p:tgtEl>
                                          <p:spTgt spid="1935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93558"/>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93559"/>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93560"/>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193561"/>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193576"/>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xit" presetSubtype="0" fill="hold" nodeType="clickEffect">
                                  <p:stCondLst>
                                    <p:cond delay="0"/>
                                  </p:stCondLst>
                                  <p:childTnLst>
                                    <p:set>
                                      <p:cBhvr>
                                        <p:cTn id="31" dur="1" fill="hold">
                                          <p:stCondLst>
                                            <p:cond delay="0"/>
                                          </p:stCondLst>
                                        </p:cTn>
                                        <p:tgtEl>
                                          <p:spTgt spid="193576"/>
                                        </p:tgtEl>
                                        <p:attrNameLst>
                                          <p:attrName>style.visibility</p:attrName>
                                        </p:attrNameLst>
                                      </p:cBhvr>
                                      <p:to>
                                        <p:strVal val="hidden"/>
                                      </p:to>
                                    </p:set>
                                  </p:childTnLst>
                                </p:cTn>
                              </p:par>
                              <p:par>
                                <p:cTn id="32" presetID="35" presetClass="path" presetSubtype="0" decel="50000" fill="hold" nodeType="withEffect">
                                  <p:stCondLst>
                                    <p:cond delay="0"/>
                                  </p:stCondLst>
                                  <p:childTnLst>
                                    <p:animMotion origin="layout" path="M -1.94444E-6 -3.29325E-6 L -0.39948 -3.29325E-6 " pathEditMode="relative" rAng="0" ptsTypes="AA">
                                      <p:cBhvr>
                                        <p:cTn id="33" dur="2000" fill="hold"/>
                                        <p:tgtEl>
                                          <p:spTgt spid="193543"/>
                                        </p:tgtEl>
                                        <p:attrNameLst>
                                          <p:attrName>ppt_x</p:attrName>
                                          <p:attrName>ppt_y</p:attrName>
                                        </p:attrNameLst>
                                      </p:cBhvr>
                                      <p:rCtr x="-19983" y="0"/>
                                    </p:animMotion>
                                  </p:childTnLst>
                                </p:cTn>
                              </p:par>
                            </p:childTnLst>
                          </p:cTn>
                        </p:par>
                        <p:par>
                          <p:cTn id="34" fill="hold" nodeType="afterGroup">
                            <p:stCondLst>
                              <p:cond delay="2000"/>
                            </p:stCondLst>
                            <p:childTnLst>
                              <p:par>
                                <p:cTn id="35" presetID="1" presetClass="entr" presetSubtype="0" fill="hold" nodeType="afterEffect">
                                  <p:stCondLst>
                                    <p:cond delay="0"/>
                                  </p:stCondLst>
                                  <p:childTnLst>
                                    <p:set>
                                      <p:cBhvr>
                                        <p:cTn id="36" dur="1" fill="hold">
                                          <p:stCondLst>
                                            <p:cond delay="0"/>
                                          </p:stCondLst>
                                        </p:cTn>
                                        <p:tgtEl>
                                          <p:spTgt spid="193580"/>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nodeType="clickEffect">
                                  <p:stCondLst>
                                    <p:cond delay="0"/>
                                  </p:stCondLst>
                                  <p:childTnLst>
                                    <p:set>
                                      <p:cBhvr>
                                        <p:cTn id="40" dur="1" fill="hold">
                                          <p:stCondLst>
                                            <p:cond delay="0"/>
                                          </p:stCondLst>
                                        </p:cTn>
                                        <p:tgtEl>
                                          <p:spTgt spid="193580"/>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93543"/>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93538"/>
                                        </p:tgtEl>
                                        <p:attrNameLst>
                                          <p:attrName>style.visibility</p:attrName>
                                        </p:attrNameLst>
                                      </p:cBhvr>
                                      <p:to>
                                        <p:strVal val="visible"/>
                                      </p:to>
                                    </p:set>
                                  </p:childTnLst>
                                </p:cTn>
                              </p:par>
                              <p:par>
                                <p:cTn id="45" presetID="35" presetClass="path" presetSubtype="0" decel="50000" fill="remove" nodeType="withEffect">
                                  <p:stCondLst>
                                    <p:cond delay="0"/>
                                  </p:stCondLst>
                                  <p:childTnLst>
                                    <p:animMotion origin="layout" path="M -1.94444E-6 -3.29325E-6 L -0.39948 -3.29325E-6 " pathEditMode="relative" rAng="0" ptsTypes="AA">
                                      <p:cBhvr>
                                        <p:cTn id="46" dur="2000" spd="-100000" fill="hold"/>
                                        <p:tgtEl>
                                          <p:spTgt spid="193538"/>
                                        </p:tgtEl>
                                        <p:attrNameLst>
                                          <p:attrName>ppt_x</p:attrName>
                                          <p:attrName>ppt_y</p:attrName>
                                        </p:attrNameLst>
                                      </p:cBhvr>
                                      <p:rCtr x="-19983" y="0"/>
                                    </p:animMotion>
                                  </p:childTnLst>
                                </p:cTn>
                              </p:par>
                            </p:childTnLst>
                          </p:cTn>
                        </p:par>
                        <p:par>
                          <p:cTn id="47" fill="hold" nodeType="afterGroup">
                            <p:stCondLst>
                              <p:cond delay="2000"/>
                            </p:stCondLst>
                            <p:childTnLst>
                              <p:par>
                                <p:cTn id="48" presetID="1" presetClass="entr" presetSubtype="0" fill="hold" nodeType="afterEffect">
                                  <p:stCondLst>
                                    <p:cond delay="0"/>
                                  </p:stCondLst>
                                  <p:childTnLst>
                                    <p:set>
                                      <p:cBhvr>
                                        <p:cTn id="49" dur="1" fill="hold">
                                          <p:stCondLst>
                                            <p:cond delay="0"/>
                                          </p:stCondLst>
                                        </p:cTn>
                                        <p:tgtEl>
                                          <p:spTgt spid="1935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58" grpId="0" animBg="1"/>
      <p:bldP spid="193559" grpId="0" animBg="1"/>
      <p:bldP spid="19356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altLang="en-US" smtClean="0"/>
              <a:t>nearBragg program</a:t>
            </a:r>
          </a:p>
        </p:txBody>
      </p:sp>
      <p:pic>
        <p:nvPicPr>
          <p:cNvPr id="140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5438" y="2084388"/>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0292" name="Text Box 4"/>
          <p:cNvSpPr txBox="1">
            <a:spLocks noChangeArrowheads="1"/>
          </p:cNvSpPr>
          <p:nvPr/>
        </p:nvSpPr>
        <p:spPr bwMode="auto">
          <a:xfrm>
            <a:off x="1460500" y="1479550"/>
            <a:ext cx="6054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b="1">
                <a:solidFill>
                  <a:srgbClr val="000000"/>
                </a:solidFill>
                <a:latin typeface="Courier New" pitchFamily="49" charset="0"/>
              </a:rPr>
              <a:t>http://bl831.als.lbl.gov/~jamesh/nearBragg/</a:t>
            </a:r>
          </a:p>
        </p:txBody>
      </p:sp>
      <p:sp>
        <p:nvSpPr>
          <p:cNvPr id="91141" name="Text Box 5"/>
          <p:cNvSpPr txBox="1">
            <a:spLocks noChangeArrowheads="1"/>
          </p:cNvSpPr>
          <p:nvPr/>
        </p:nvSpPr>
        <p:spPr bwMode="auto">
          <a:xfrm>
            <a:off x="271463" y="2038350"/>
            <a:ext cx="5516562" cy="428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40000"/>
              </a:lnSpc>
              <a:spcBef>
                <a:spcPct val="0"/>
              </a:spcBef>
              <a:spcAft>
                <a:spcPct val="0"/>
              </a:spcAft>
              <a:buFontTx/>
              <a:buChar char="•"/>
            </a:pPr>
            <a:r>
              <a:rPr lang="en-US" altLang="en-US" sz="2800">
                <a:solidFill>
                  <a:srgbClr val="000000"/>
                </a:solidFill>
              </a:rPr>
              <a:t>“assumption-free” total scattering</a:t>
            </a:r>
          </a:p>
          <a:p>
            <a:pPr eaLnBrk="1" fontAlgn="base" hangingPunct="1">
              <a:lnSpc>
                <a:spcPct val="140000"/>
              </a:lnSpc>
              <a:spcBef>
                <a:spcPct val="0"/>
              </a:spcBef>
              <a:spcAft>
                <a:spcPct val="0"/>
              </a:spcAft>
              <a:buFontTx/>
              <a:buChar char="•"/>
            </a:pPr>
            <a:r>
              <a:rPr lang="en-US" altLang="en-US" sz="2800">
                <a:solidFill>
                  <a:srgbClr val="000000"/>
                </a:solidFill>
              </a:rPr>
              <a:t>no Fourier Transform</a:t>
            </a:r>
          </a:p>
          <a:p>
            <a:pPr eaLnBrk="1" fontAlgn="base" hangingPunct="1">
              <a:lnSpc>
                <a:spcPct val="140000"/>
              </a:lnSpc>
              <a:spcBef>
                <a:spcPct val="0"/>
              </a:spcBef>
              <a:spcAft>
                <a:spcPct val="0"/>
              </a:spcAft>
              <a:buFontTx/>
              <a:buChar char="•"/>
            </a:pPr>
            <a:r>
              <a:rPr lang="en-US" altLang="en-US" sz="2800">
                <a:solidFill>
                  <a:srgbClr val="000000"/>
                </a:solidFill>
              </a:rPr>
              <a:t>no unit cells</a:t>
            </a:r>
          </a:p>
          <a:p>
            <a:pPr eaLnBrk="1" fontAlgn="base" hangingPunct="1">
              <a:lnSpc>
                <a:spcPct val="140000"/>
              </a:lnSpc>
              <a:spcBef>
                <a:spcPct val="0"/>
              </a:spcBef>
              <a:spcAft>
                <a:spcPct val="0"/>
              </a:spcAft>
              <a:buFontTx/>
              <a:buChar char="•"/>
            </a:pPr>
            <a:r>
              <a:rPr lang="en-US" altLang="en-US" sz="2800">
                <a:solidFill>
                  <a:srgbClr val="000000"/>
                </a:solidFill>
              </a:rPr>
              <a:t>no “mosaicity”</a:t>
            </a:r>
          </a:p>
          <a:p>
            <a:pPr eaLnBrk="1" fontAlgn="base" hangingPunct="1">
              <a:lnSpc>
                <a:spcPct val="140000"/>
              </a:lnSpc>
              <a:spcBef>
                <a:spcPct val="0"/>
              </a:spcBef>
              <a:spcAft>
                <a:spcPct val="0"/>
              </a:spcAft>
              <a:buFontTx/>
              <a:buChar char="•"/>
            </a:pPr>
            <a:r>
              <a:rPr lang="en-US" altLang="en-US" sz="2800">
                <a:solidFill>
                  <a:srgbClr val="000000"/>
                </a:solidFill>
              </a:rPr>
              <a:t>arbitrary “atoms”</a:t>
            </a:r>
          </a:p>
          <a:p>
            <a:pPr eaLnBrk="1" fontAlgn="base" hangingPunct="1">
              <a:lnSpc>
                <a:spcPct val="140000"/>
              </a:lnSpc>
              <a:spcBef>
                <a:spcPct val="0"/>
              </a:spcBef>
              <a:spcAft>
                <a:spcPct val="0"/>
              </a:spcAft>
              <a:buFontTx/>
              <a:buChar char="•"/>
            </a:pPr>
            <a:r>
              <a:rPr lang="en-US" altLang="en-US" sz="2800">
                <a:solidFill>
                  <a:srgbClr val="000000"/>
                </a:solidFill>
              </a:rPr>
              <a:t>arbitrary “source”</a:t>
            </a:r>
          </a:p>
          <a:p>
            <a:pPr eaLnBrk="1" fontAlgn="base" hangingPunct="1">
              <a:lnSpc>
                <a:spcPct val="140000"/>
              </a:lnSpc>
              <a:spcBef>
                <a:spcPct val="0"/>
              </a:spcBef>
              <a:spcAft>
                <a:spcPct val="0"/>
              </a:spcAft>
              <a:buFontTx/>
              <a:buChar char="•"/>
            </a:pPr>
            <a:r>
              <a:rPr lang="en-US" altLang="en-US" sz="2800">
                <a:solidFill>
                  <a:srgbClr val="000000"/>
                </a:solidFill>
              </a:rPr>
              <a:t>coherent or not</a:t>
            </a:r>
          </a:p>
        </p:txBody>
      </p:sp>
    </p:spTree>
    <p:extLst>
      <p:ext uri="{BB962C8B-B14F-4D97-AF65-F5344CB8AC3E}">
        <p14:creationId xmlns:p14="http://schemas.microsoft.com/office/powerpoint/2010/main" val="5036061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114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114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114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114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114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1141">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9114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AutoShape 2"/>
          <p:cNvSpPr>
            <a:spLocks noChangeArrowheads="1"/>
          </p:cNvSpPr>
          <p:nvPr/>
        </p:nvSpPr>
        <p:spPr bwMode="auto">
          <a:xfrm>
            <a:off x="304800" y="6248400"/>
            <a:ext cx="1905000" cy="304800"/>
          </a:xfrm>
          <a:prstGeom prst="parallelogram">
            <a:avLst>
              <a:gd name="adj" fmla="val 156250"/>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194563" name="Group 3"/>
          <p:cNvGrpSpPr>
            <a:grpSpLocks/>
          </p:cNvGrpSpPr>
          <p:nvPr/>
        </p:nvGrpSpPr>
        <p:grpSpPr bwMode="auto">
          <a:xfrm>
            <a:off x="1066800" y="228600"/>
            <a:ext cx="7847013" cy="6399213"/>
            <a:chOff x="672" y="144"/>
            <a:chExt cx="4943" cy="4031"/>
          </a:xfrm>
        </p:grpSpPr>
        <p:pic>
          <p:nvPicPr>
            <p:cNvPr id="78915" name="Picture 4" descr="wb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 y="144"/>
              <a:ext cx="4031" cy="40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78916" name="Group 5"/>
            <p:cNvGrpSpPr>
              <a:grpSpLocks/>
            </p:cNvGrpSpPr>
            <p:nvPr/>
          </p:nvGrpSpPr>
          <p:grpSpPr bwMode="auto">
            <a:xfrm>
              <a:off x="672" y="3936"/>
              <a:ext cx="278" cy="86"/>
              <a:chOff x="672" y="3994"/>
              <a:chExt cx="278" cy="86"/>
            </a:xfrm>
          </p:grpSpPr>
          <p:sp>
            <p:nvSpPr>
              <p:cNvPr id="78917" name="AutoShape 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8918" name="AutoShape 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sp>
        <p:nvSpPr>
          <p:cNvPr id="78852" name="Freeform 8"/>
          <p:cNvSpPr>
            <a:spLocks/>
          </p:cNvSpPr>
          <p:nvPr/>
        </p:nvSpPr>
        <p:spPr bwMode="auto">
          <a:xfrm>
            <a:off x="1828800" y="6477000"/>
            <a:ext cx="609600" cy="330200"/>
          </a:xfrm>
          <a:custGeom>
            <a:avLst/>
            <a:gdLst>
              <a:gd name="T0" fmla="*/ 0 w 384"/>
              <a:gd name="T1" fmla="*/ 152400 h 208"/>
              <a:gd name="T2" fmla="*/ 304800 w 384"/>
              <a:gd name="T3" fmla="*/ 304800 h 208"/>
              <a:gd name="T4" fmla="*/ 609600 w 384"/>
              <a:gd name="T5" fmla="*/ 0 h 208"/>
              <a:gd name="T6" fmla="*/ 0 60000 65536"/>
              <a:gd name="T7" fmla="*/ 0 60000 65536"/>
              <a:gd name="T8" fmla="*/ 0 60000 65536"/>
            </a:gdLst>
            <a:ahLst/>
            <a:cxnLst>
              <a:cxn ang="T6">
                <a:pos x="T0" y="T1"/>
              </a:cxn>
              <a:cxn ang="T7">
                <a:pos x="T2" y="T3"/>
              </a:cxn>
              <a:cxn ang="T8">
                <a:pos x="T4" y="T5"/>
              </a:cxn>
            </a:cxnLst>
            <a:rect l="0" t="0" r="r" b="b"/>
            <a:pathLst>
              <a:path w="384" h="208">
                <a:moveTo>
                  <a:pt x="0" y="96"/>
                </a:moveTo>
                <a:cubicBezTo>
                  <a:pt x="64" y="152"/>
                  <a:pt x="128" y="208"/>
                  <a:pt x="192" y="192"/>
                </a:cubicBezTo>
                <a:cubicBezTo>
                  <a:pt x="256" y="176"/>
                  <a:pt x="320" y="88"/>
                  <a:pt x="384" y="0"/>
                </a:cubicBezTo>
              </a:path>
            </a:pathLst>
          </a:custGeom>
          <a:noFill/>
          <a:ln w="9525">
            <a:solidFill>
              <a:schemeClr val="tx1"/>
            </a:solidFill>
            <a:round/>
            <a:headEnd/>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nvGrpSpPr>
          <p:cNvPr id="194569" name="Group 9"/>
          <p:cNvGrpSpPr>
            <a:grpSpLocks/>
          </p:cNvGrpSpPr>
          <p:nvPr/>
        </p:nvGrpSpPr>
        <p:grpSpPr bwMode="auto">
          <a:xfrm>
            <a:off x="1066800" y="228600"/>
            <a:ext cx="7845425" cy="6399213"/>
            <a:chOff x="672" y="143"/>
            <a:chExt cx="4942" cy="4031"/>
          </a:xfrm>
        </p:grpSpPr>
        <p:grpSp>
          <p:nvGrpSpPr>
            <p:cNvPr id="78911" name="Group 10"/>
            <p:cNvGrpSpPr>
              <a:grpSpLocks/>
            </p:cNvGrpSpPr>
            <p:nvPr/>
          </p:nvGrpSpPr>
          <p:grpSpPr bwMode="auto">
            <a:xfrm>
              <a:off x="672" y="3888"/>
              <a:ext cx="278" cy="86"/>
              <a:chOff x="672" y="3994"/>
              <a:chExt cx="278" cy="86"/>
            </a:xfrm>
          </p:grpSpPr>
          <p:sp>
            <p:nvSpPr>
              <p:cNvPr id="78913" name="AutoShape 1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8914" name="AutoShape 1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pic>
          <p:nvPicPr>
            <p:cNvPr id="78912" name="Picture 13" descr="wb_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574" name="Group 14"/>
          <p:cNvGrpSpPr>
            <a:grpSpLocks/>
          </p:cNvGrpSpPr>
          <p:nvPr/>
        </p:nvGrpSpPr>
        <p:grpSpPr bwMode="auto">
          <a:xfrm>
            <a:off x="1066800" y="228600"/>
            <a:ext cx="7845425" cy="6399213"/>
            <a:chOff x="672" y="143"/>
            <a:chExt cx="4942" cy="4031"/>
          </a:xfrm>
        </p:grpSpPr>
        <p:pic>
          <p:nvPicPr>
            <p:cNvPr id="78907" name="Picture 15" descr="wb_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908" name="Group 16"/>
            <p:cNvGrpSpPr>
              <a:grpSpLocks/>
            </p:cNvGrpSpPr>
            <p:nvPr/>
          </p:nvGrpSpPr>
          <p:grpSpPr bwMode="auto">
            <a:xfrm>
              <a:off x="672" y="3840"/>
              <a:ext cx="278" cy="86"/>
              <a:chOff x="672" y="3994"/>
              <a:chExt cx="278" cy="86"/>
            </a:xfrm>
          </p:grpSpPr>
          <p:sp>
            <p:nvSpPr>
              <p:cNvPr id="78909" name="AutoShape 17"/>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8910" name="AutoShape 18"/>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grpSp>
        <p:nvGrpSpPr>
          <p:cNvPr id="194579" name="Group 19"/>
          <p:cNvGrpSpPr>
            <a:grpSpLocks/>
          </p:cNvGrpSpPr>
          <p:nvPr/>
        </p:nvGrpSpPr>
        <p:grpSpPr bwMode="auto">
          <a:xfrm>
            <a:off x="1066800" y="227013"/>
            <a:ext cx="7845425" cy="6399212"/>
            <a:chOff x="672" y="143"/>
            <a:chExt cx="4942" cy="4031"/>
          </a:xfrm>
        </p:grpSpPr>
        <p:grpSp>
          <p:nvGrpSpPr>
            <p:cNvPr id="78903" name="Group 20"/>
            <p:cNvGrpSpPr>
              <a:grpSpLocks/>
            </p:cNvGrpSpPr>
            <p:nvPr/>
          </p:nvGrpSpPr>
          <p:grpSpPr bwMode="auto">
            <a:xfrm>
              <a:off x="672" y="3744"/>
              <a:ext cx="278" cy="86"/>
              <a:chOff x="672" y="3994"/>
              <a:chExt cx="278" cy="86"/>
            </a:xfrm>
          </p:grpSpPr>
          <p:sp>
            <p:nvSpPr>
              <p:cNvPr id="78905" name="AutoShape 2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8906" name="AutoShape 2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pic>
          <p:nvPicPr>
            <p:cNvPr id="78904" name="Picture 23" descr="wb_0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584" name="Group 24"/>
          <p:cNvGrpSpPr>
            <a:grpSpLocks/>
          </p:cNvGrpSpPr>
          <p:nvPr/>
        </p:nvGrpSpPr>
        <p:grpSpPr bwMode="auto">
          <a:xfrm>
            <a:off x="1066800" y="227013"/>
            <a:ext cx="7845425" cy="6399212"/>
            <a:chOff x="672" y="143"/>
            <a:chExt cx="4942" cy="4031"/>
          </a:xfrm>
        </p:grpSpPr>
        <p:grpSp>
          <p:nvGrpSpPr>
            <p:cNvPr id="78899" name="Group 25"/>
            <p:cNvGrpSpPr>
              <a:grpSpLocks/>
            </p:cNvGrpSpPr>
            <p:nvPr/>
          </p:nvGrpSpPr>
          <p:grpSpPr bwMode="auto">
            <a:xfrm>
              <a:off x="672" y="3600"/>
              <a:ext cx="278" cy="86"/>
              <a:chOff x="672" y="3994"/>
              <a:chExt cx="278" cy="86"/>
            </a:xfrm>
          </p:grpSpPr>
          <p:sp>
            <p:nvSpPr>
              <p:cNvPr id="78901" name="AutoShape 2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8902" name="AutoShape 2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pic>
          <p:nvPicPr>
            <p:cNvPr id="78900" name="Picture 28" descr="wb_0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589" name="Group 29"/>
          <p:cNvGrpSpPr>
            <a:grpSpLocks/>
          </p:cNvGrpSpPr>
          <p:nvPr/>
        </p:nvGrpSpPr>
        <p:grpSpPr bwMode="auto">
          <a:xfrm>
            <a:off x="1066800" y="227013"/>
            <a:ext cx="7845425" cy="6399212"/>
            <a:chOff x="672" y="143"/>
            <a:chExt cx="4942" cy="4031"/>
          </a:xfrm>
        </p:grpSpPr>
        <p:grpSp>
          <p:nvGrpSpPr>
            <p:cNvPr id="78895" name="Group 30"/>
            <p:cNvGrpSpPr>
              <a:grpSpLocks/>
            </p:cNvGrpSpPr>
            <p:nvPr/>
          </p:nvGrpSpPr>
          <p:grpSpPr bwMode="auto">
            <a:xfrm>
              <a:off x="672" y="3360"/>
              <a:ext cx="278" cy="86"/>
              <a:chOff x="672" y="3994"/>
              <a:chExt cx="278" cy="86"/>
            </a:xfrm>
          </p:grpSpPr>
          <p:sp>
            <p:nvSpPr>
              <p:cNvPr id="78897" name="AutoShape 3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8898" name="AutoShape 3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pic>
          <p:nvPicPr>
            <p:cNvPr id="78896" name="Picture 33" descr="wb_0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594" name="Group 34"/>
          <p:cNvGrpSpPr>
            <a:grpSpLocks/>
          </p:cNvGrpSpPr>
          <p:nvPr/>
        </p:nvGrpSpPr>
        <p:grpSpPr bwMode="auto">
          <a:xfrm>
            <a:off x="1066800" y="227013"/>
            <a:ext cx="7845425" cy="6399212"/>
            <a:chOff x="672" y="143"/>
            <a:chExt cx="4942" cy="4031"/>
          </a:xfrm>
        </p:grpSpPr>
        <p:grpSp>
          <p:nvGrpSpPr>
            <p:cNvPr id="78891" name="Group 35"/>
            <p:cNvGrpSpPr>
              <a:grpSpLocks/>
            </p:cNvGrpSpPr>
            <p:nvPr/>
          </p:nvGrpSpPr>
          <p:grpSpPr bwMode="auto">
            <a:xfrm>
              <a:off x="672" y="3034"/>
              <a:ext cx="278" cy="86"/>
              <a:chOff x="672" y="3994"/>
              <a:chExt cx="278" cy="86"/>
            </a:xfrm>
          </p:grpSpPr>
          <p:sp>
            <p:nvSpPr>
              <p:cNvPr id="78893" name="AutoShape 3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8894" name="AutoShape 3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pic>
          <p:nvPicPr>
            <p:cNvPr id="78892" name="Picture 38" descr="wb_0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599" name="Group 39"/>
          <p:cNvGrpSpPr>
            <a:grpSpLocks/>
          </p:cNvGrpSpPr>
          <p:nvPr/>
        </p:nvGrpSpPr>
        <p:grpSpPr bwMode="auto">
          <a:xfrm>
            <a:off x="1066800" y="227013"/>
            <a:ext cx="7845425" cy="6399212"/>
            <a:chOff x="672" y="143"/>
            <a:chExt cx="4942" cy="4031"/>
          </a:xfrm>
        </p:grpSpPr>
        <p:grpSp>
          <p:nvGrpSpPr>
            <p:cNvPr id="78887" name="Group 40"/>
            <p:cNvGrpSpPr>
              <a:grpSpLocks/>
            </p:cNvGrpSpPr>
            <p:nvPr/>
          </p:nvGrpSpPr>
          <p:grpSpPr bwMode="auto">
            <a:xfrm>
              <a:off x="672" y="2544"/>
              <a:ext cx="278" cy="86"/>
              <a:chOff x="672" y="3994"/>
              <a:chExt cx="278" cy="86"/>
            </a:xfrm>
          </p:grpSpPr>
          <p:sp>
            <p:nvSpPr>
              <p:cNvPr id="78889" name="AutoShape 4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8890" name="AutoShape 4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pic>
          <p:nvPicPr>
            <p:cNvPr id="78888" name="Picture 43" descr="wb_0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604" name="Group 44"/>
          <p:cNvGrpSpPr>
            <a:grpSpLocks/>
          </p:cNvGrpSpPr>
          <p:nvPr/>
        </p:nvGrpSpPr>
        <p:grpSpPr bwMode="auto">
          <a:xfrm>
            <a:off x="1066800" y="227013"/>
            <a:ext cx="7845425" cy="6399212"/>
            <a:chOff x="672" y="143"/>
            <a:chExt cx="4942" cy="4031"/>
          </a:xfrm>
        </p:grpSpPr>
        <p:grpSp>
          <p:nvGrpSpPr>
            <p:cNvPr id="78883" name="Group 45"/>
            <p:cNvGrpSpPr>
              <a:grpSpLocks/>
            </p:cNvGrpSpPr>
            <p:nvPr/>
          </p:nvGrpSpPr>
          <p:grpSpPr bwMode="auto">
            <a:xfrm>
              <a:off x="672" y="1872"/>
              <a:ext cx="278" cy="86"/>
              <a:chOff x="672" y="3994"/>
              <a:chExt cx="278" cy="86"/>
            </a:xfrm>
          </p:grpSpPr>
          <p:sp>
            <p:nvSpPr>
              <p:cNvPr id="78885" name="AutoShape 4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8886" name="AutoShape 4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pic>
          <p:nvPicPr>
            <p:cNvPr id="78884" name="Picture 48" descr="wb_0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609" name="Group 49"/>
          <p:cNvGrpSpPr>
            <a:grpSpLocks/>
          </p:cNvGrpSpPr>
          <p:nvPr/>
        </p:nvGrpSpPr>
        <p:grpSpPr bwMode="auto">
          <a:xfrm>
            <a:off x="1066800" y="227013"/>
            <a:ext cx="7845425" cy="6399212"/>
            <a:chOff x="672" y="143"/>
            <a:chExt cx="4942" cy="4031"/>
          </a:xfrm>
        </p:grpSpPr>
        <p:grpSp>
          <p:nvGrpSpPr>
            <p:cNvPr id="78879" name="Group 50"/>
            <p:cNvGrpSpPr>
              <a:grpSpLocks/>
            </p:cNvGrpSpPr>
            <p:nvPr/>
          </p:nvGrpSpPr>
          <p:grpSpPr bwMode="auto">
            <a:xfrm>
              <a:off x="672" y="912"/>
              <a:ext cx="278" cy="86"/>
              <a:chOff x="672" y="3994"/>
              <a:chExt cx="278" cy="86"/>
            </a:xfrm>
          </p:grpSpPr>
          <p:sp>
            <p:nvSpPr>
              <p:cNvPr id="78881" name="AutoShape 5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8882" name="AutoShape 5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pic>
          <p:nvPicPr>
            <p:cNvPr id="78880" name="Picture 53" descr="wb_0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4614" name="Picture 54" descr="wb_02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5" name="Picture 55" descr="wb_02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6" name="Picture 56" descr="wb_02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7" name="Picture 57" descr="wb_02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8" name="Picture 58" descr="wb_02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9" name="Picture 59" descr="wb_03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0" name="Picture 60" descr="wb_03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1" name="Picture 61" descr="wb_03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2" name="Picture 62" descr="wb_03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3" name="Picture 63" descr="wb_03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4" name="Picture 64" descr="wb_04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5" name="Picture 65" descr="wb_04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6" name="Picture 66" descr="wb_04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7" name="Picture 67" descr="wb_04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8" name="Picture 68" descr="wb_049"/>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9" name="Picture 69" descr="wb_05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8" name="Rectangle 70"/>
          <p:cNvSpPr>
            <a:spLocks noChangeArrowheads="1"/>
          </p:cNvSpPr>
          <p:nvPr/>
        </p:nvSpPr>
        <p:spPr bwMode="auto">
          <a:xfrm>
            <a:off x="2513013" y="227013"/>
            <a:ext cx="6399212" cy="63992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42621480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5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19456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9456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19456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9457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19457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9457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194579"/>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9458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nodeType="clickEffect">
                                  <p:stCondLst>
                                    <p:cond delay="0"/>
                                  </p:stCondLst>
                                  <p:childTnLst>
                                    <p:set>
                                      <p:cBhvr>
                                        <p:cTn id="34" dur="1" fill="hold">
                                          <p:stCondLst>
                                            <p:cond delay="0"/>
                                          </p:stCondLst>
                                        </p:cTn>
                                        <p:tgtEl>
                                          <p:spTgt spid="194584"/>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94589"/>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nodeType="clickEffect">
                                  <p:stCondLst>
                                    <p:cond delay="0"/>
                                  </p:stCondLst>
                                  <p:childTnLst>
                                    <p:set>
                                      <p:cBhvr>
                                        <p:cTn id="40" dur="1" fill="hold">
                                          <p:stCondLst>
                                            <p:cond delay="0"/>
                                          </p:stCondLst>
                                        </p:cTn>
                                        <p:tgtEl>
                                          <p:spTgt spid="194589"/>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9459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xit" presetSubtype="0" fill="hold" nodeType="clickEffect">
                                  <p:stCondLst>
                                    <p:cond delay="0"/>
                                  </p:stCondLst>
                                  <p:childTnLst>
                                    <p:set>
                                      <p:cBhvr>
                                        <p:cTn id="46" dur="1" fill="hold">
                                          <p:stCondLst>
                                            <p:cond delay="0"/>
                                          </p:stCondLst>
                                        </p:cTn>
                                        <p:tgtEl>
                                          <p:spTgt spid="19459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194599"/>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xit" presetSubtype="0" fill="hold" nodeType="clickEffect">
                                  <p:stCondLst>
                                    <p:cond delay="0"/>
                                  </p:stCondLst>
                                  <p:childTnLst>
                                    <p:set>
                                      <p:cBhvr>
                                        <p:cTn id="52" dur="1" fill="hold">
                                          <p:stCondLst>
                                            <p:cond delay="0"/>
                                          </p:stCondLst>
                                        </p:cTn>
                                        <p:tgtEl>
                                          <p:spTgt spid="194599"/>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194604"/>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xit" presetSubtype="0" fill="hold" nodeType="clickEffect">
                                  <p:stCondLst>
                                    <p:cond delay="0"/>
                                  </p:stCondLst>
                                  <p:childTnLst>
                                    <p:set>
                                      <p:cBhvr>
                                        <p:cTn id="58" dur="1" fill="hold">
                                          <p:stCondLst>
                                            <p:cond delay="0"/>
                                          </p:stCondLst>
                                        </p:cTn>
                                        <p:tgtEl>
                                          <p:spTgt spid="194604"/>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194609"/>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xit" presetSubtype="0" fill="hold" nodeType="clickEffect">
                                  <p:stCondLst>
                                    <p:cond delay="0"/>
                                  </p:stCondLst>
                                  <p:childTnLst>
                                    <p:set>
                                      <p:cBhvr>
                                        <p:cTn id="64" dur="1" fill="hold">
                                          <p:stCondLst>
                                            <p:cond delay="0"/>
                                          </p:stCondLst>
                                        </p:cTn>
                                        <p:tgtEl>
                                          <p:spTgt spid="194609"/>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19461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xit" presetSubtype="0" fill="hold" nodeType="clickEffect">
                                  <p:stCondLst>
                                    <p:cond delay="0"/>
                                  </p:stCondLst>
                                  <p:childTnLst>
                                    <p:set>
                                      <p:cBhvr>
                                        <p:cTn id="70" dur="1" fill="hold">
                                          <p:stCondLst>
                                            <p:cond delay="0"/>
                                          </p:stCondLst>
                                        </p:cTn>
                                        <p:tgtEl>
                                          <p:spTgt spid="194614"/>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94615"/>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xit" presetSubtype="0" fill="hold" nodeType="clickEffect">
                                  <p:stCondLst>
                                    <p:cond delay="0"/>
                                  </p:stCondLst>
                                  <p:childTnLst>
                                    <p:set>
                                      <p:cBhvr>
                                        <p:cTn id="76" dur="1" fill="hold">
                                          <p:stCondLst>
                                            <p:cond delay="0"/>
                                          </p:stCondLst>
                                        </p:cTn>
                                        <p:tgtEl>
                                          <p:spTgt spid="194615"/>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194616"/>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xit" presetSubtype="0" fill="hold" nodeType="clickEffect">
                                  <p:stCondLst>
                                    <p:cond delay="0"/>
                                  </p:stCondLst>
                                  <p:childTnLst>
                                    <p:set>
                                      <p:cBhvr>
                                        <p:cTn id="82" dur="1" fill="hold">
                                          <p:stCondLst>
                                            <p:cond delay="0"/>
                                          </p:stCondLst>
                                        </p:cTn>
                                        <p:tgtEl>
                                          <p:spTgt spid="194616"/>
                                        </p:tgtEl>
                                        <p:attrNameLst>
                                          <p:attrName>style.visibility</p:attrName>
                                        </p:attrNameLst>
                                      </p:cBhvr>
                                      <p:to>
                                        <p:strVal val="hidden"/>
                                      </p:to>
                                    </p:set>
                                  </p:childTnLst>
                                </p:cTn>
                              </p:par>
                              <p:par>
                                <p:cTn id="83" presetID="1" presetClass="entr" presetSubtype="0" fill="hold" nodeType="withEffect">
                                  <p:stCondLst>
                                    <p:cond delay="0"/>
                                  </p:stCondLst>
                                  <p:childTnLst>
                                    <p:set>
                                      <p:cBhvr>
                                        <p:cTn id="84" dur="1" fill="hold">
                                          <p:stCondLst>
                                            <p:cond delay="0"/>
                                          </p:stCondLst>
                                        </p:cTn>
                                        <p:tgtEl>
                                          <p:spTgt spid="194617"/>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194618"/>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194619"/>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194620"/>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nodeType="clickEffect">
                                  <p:stCondLst>
                                    <p:cond delay="0"/>
                                  </p:stCondLst>
                                  <p:childTnLst>
                                    <p:set>
                                      <p:cBhvr>
                                        <p:cTn id="100" dur="1" fill="hold">
                                          <p:stCondLst>
                                            <p:cond delay="0"/>
                                          </p:stCondLst>
                                        </p:cTn>
                                        <p:tgtEl>
                                          <p:spTgt spid="194621"/>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nodeType="clickEffect">
                                  <p:stCondLst>
                                    <p:cond delay="0"/>
                                  </p:stCondLst>
                                  <p:childTnLst>
                                    <p:set>
                                      <p:cBhvr>
                                        <p:cTn id="104" dur="1" fill="hold">
                                          <p:stCondLst>
                                            <p:cond delay="0"/>
                                          </p:stCondLst>
                                        </p:cTn>
                                        <p:tgtEl>
                                          <p:spTgt spid="194622"/>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nodeType="clickEffect">
                                  <p:stCondLst>
                                    <p:cond delay="0"/>
                                  </p:stCondLst>
                                  <p:childTnLst>
                                    <p:set>
                                      <p:cBhvr>
                                        <p:cTn id="108" dur="1" fill="hold">
                                          <p:stCondLst>
                                            <p:cond delay="0"/>
                                          </p:stCondLst>
                                        </p:cTn>
                                        <p:tgtEl>
                                          <p:spTgt spid="194623"/>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ntr" presetSubtype="0" fill="hold" nodeType="clickEffect">
                                  <p:stCondLst>
                                    <p:cond delay="0"/>
                                  </p:stCondLst>
                                  <p:childTnLst>
                                    <p:set>
                                      <p:cBhvr>
                                        <p:cTn id="112" dur="1" fill="hold">
                                          <p:stCondLst>
                                            <p:cond delay="0"/>
                                          </p:stCondLst>
                                        </p:cTn>
                                        <p:tgtEl>
                                          <p:spTgt spid="194624"/>
                                        </p:tgtEl>
                                        <p:attrNameLst>
                                          <p:attrName>style.visibility</p:attrName>
                                        </p:attrNameLst>
                                      </p:cBhvr>
                                      <p:to>
                                        <p:strVal val="visible"/>
                                      </p:to>
                                    </p:se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 presetClass="entr" presetSubtype="0" fill="hold" nodeType="clickEffect">
                                  <p:stCondLst>
                                    <p:cond delay="0"/>
                                  </p:stCondLst>
                                  <p:childTnLst>
                                    <p:set>
                                      <p:cBhvr>
                                        <p:cTn id="116" dur="1" fill="hold">
                                          <p:stCondLst>
                                            <p:cond delay="0"/>
                                          </p:stCondLst>
                                        </p:cTn>
                                        <p:tgtEl>
                                          <p:spTgt spid="194625"/>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nodeType="clickEffect">
                                  <p:stCondLst>
                                    <p:cond delay="0"/>
                                  </p:stCondLst>
                                  <p:childTnLst>
                                    <p:set>
                                      <p:cBhvr>
                                        <p:cTn id="120" dur="1" fill="hold">
                                          <p:stCondLst>
                                            <p:cond delay="0"/>
                                          </p:stCondLst>
                                        </p:cTn>
                                        <p:tgtEl>
                                          <p:spTgt spid="194626"/>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 presetClass="entr" presetSubtype="0" fill="hold" nodeType="clickEffect">
                                  <p:stCondLst>
                                    <p:cond delay="0"/>
                                  </p:stCondLst>
                                  <p:childTnLst>
                                    <p:set>
                                      <p:cBhvr>
                                        <p:cTn id="124" dur="1" fill="hold">
                                          <p:stCondLst>
                                            <p:cond delay="0"/>
                                          </p:stCondLst>
                                        </p:cTn>
                                        <p:tgtEl>
                                          <p:spTgt spid="194627"/>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nodeType="clickEffect">
                                  <p:stCondLst>
                                    <p:cond delay="0"/>
                                  </p:stCondLst>
                                  <p:childTnLst>
                                    <p:set>
                                      <p:cBhvr>
                                        <p:cTn id="128" dur="1" fill="hold">
                                          <p:stCondLst>
                                            <p:cond delay="0"/>
                                          </p:stCondLst>
                                        </p:cTn>
                                        <p:tgtEl>
                                          <p:spTgt spid="194628"/>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nodeType="clickEffect">
                                  <p:stCondLst>
                                    <p:cond delay="0"/>
                                  </p:stCondLst>
                                  <p:childTnLst>
                                    <p:set>
                                      <p:cBhvr>
                                        <p:cTn id="132" dur="1" fill="hold">
                                          <p:stCondLst>
                                            <p:cond delay="0"/>
                                          </p:stCondLst>
                                        </p:cTn>
                                        <p:tgtEl>
                                          <p:spTgt spid="194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9875"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876"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sample</a:t>
            </a:r>
          </a:p>
        </p:txBody>
      </p:sp>
      <p:sp>
        <p:nvSpPr>
          <p:cNvPr id="79877"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detector</a:t>
            </a:r>
          </a:p>
        </p:txBody>
      </p:sp>
      <p:sp>
        <p:nvSpPr>
          <p:cNvPr id="79878"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x-ray beam</a:t>
            </a:r>
          </a:p>
        </p:txBody>
      </p:sp>
      <p:grpSp>
        <p:nvGrpSpPr>
          <p:cNvPr id="79879" name="Group 7"/>
          <p:cNvGrpSpPr>
            <a:grpSpLocks/>
          </p:cNvGrpSpPr>
          <p:nvPr/>
        </p:nvGrpSpPr>
        <p:grpSpPr bwMode="auto">
          <a:xfrm>
            <a:off x="-1524000" y="3390900"/>
            <a:ext cx="4876800" cy="304800"/>
            <a:chOff x="288" y="3936"/>
            <a:chExt cx="3072" cy="192"/>
          </a:xfrm>
        </p:grpSpPr>
        <p:sp>
          <p:nvSpPr>
            <p:cNvPr id="79915"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16"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17"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18"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19"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20"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21"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22"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95600" name="Group 16"/>
          <p:cNvGrpSpPr>
            <a:grpSpLocks/>
          </p:cNvGrpSpPr>
          <p:nvPr/>
        </p:nvGrpSpPr>
        <p:grpSpPr bwMode="auto">
          <a:xfrm rot="245220">
            <a:off x="3363913" y="3532188"/>
            <a:ext cx="3640137" cy="620712"/>
            <a:chOff x="2119" y="1780"/>
            <a:chExt cx="2293" cy="391"/>
          </a:xfrm>
        </p:grpSpPr>
        <p:sp>
          <p:nvSpPr>
            <p:cNvPr id="79909" name="Freeform 17"/>
            <p:cNvSpPr>
              <a:spLocks/>
            </p:cNvSpPr>
            <p:nvPr/>
          </p:nvSpPr>
          <p:spPr bwMode="auto">
            <a:xfrm rot="356812">
              <a:off x="2119" y="178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10" name="Freeform 18"/>
            <p:cNvSpPr>
              <a:spLocks/>
            </p:cNvSpPr>
            <p:nvPr/>
          </p:nvSpPr>
          <p:spPr bwMode="auto">
            <a:xfrm rot="356812">
              <a:off x="2501" y="182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11" name="Freeform 19"/>
            <p:cNvSpPr>
              <a:spLocks/>
            </p:cNvSpPr>
            <p:nvPr/>
          </p:nvSpPr>
          <p:spPr bwMode="auto">
            <a:xfrm rot="356812">
              <a:off x="2883" y="186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12" name="Freeform 20"/>
            <p:cNvSpPr>
              <a:spLocks/>
            </p:cNvSpPr>
            <p:nvPr/>
          </p:nvSpPr>
          <p:spPr bwMode="auto">
            <a:xfrm rot="356812">
              <a:off x="3265" y="190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13" name="Freeform 21"/>
            <p:cNvSpPr>
              <a:spLocks/>
            </p:cNvSpPr>
            <p:nvPr/>
          </p:nvSpPr>
          <p:spPr bwMode="auto">
            <a:xfrm rot="356812">
              <a:off x="3646" y="1939"/>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14" name="Freeform 22"/>
            <p:cNvSpPr>
              <a:spLocks/>
            </p:cNvSpPr>
            <p:nvPr/>
          </p:nvSpPr>
          <p:spPr bwMode="auto">
            <a:xfrm rot="356812">
              <a:off x="4028" y="1979"/>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95607" name="Group 23"/>
          <p:cNvGrpSpPr>
            <a:grpSpLocks/>
          </p:cNvGrpSpPr>
          <p:nvPr/>
        </p:nvGrpSpPr>
        <p:grpSpPr bwMode="auto">
          <a:xfrm>
            <a:off x="3375025" y="4076700"/>
            <a:ext cx="3624263" cy="744538"/>
            <a:chOff x="2126" y="2124"/>
            <a:chExt cx="2283" cy="469"/>
          </a:xfrm>
        </p:grpSpPr>
        <p:sp>
          <p:nvSpPr>
            <p:cNvPr id="79903" name="Freeform 24"/>
            <p:cNvSpPr>
              <a:spLocks/>
            </p:cNvSpPr>
            <p:nvPr/>
          </p:nvSpPr>
          <p:spPr bwMode="auto">
            <a:xfrm rot="-497829">
              <a:off x="2126" y="2401"/>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04" name="Freeform 25"/>
            <p:cNvSpPr>
              <a:spLocks/>
            </p:cNvSpPr>
            <p:nvPr/>
          </p:nvSpPr>
          <p:spPr bwMode="auto">
            <a:xfrm rot="-497829">
              <a:off x="2506" y="234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05" name="Freeform 26"/>
            <p:cNvSpPr>
              <a:spLocks/>
            </p:cNvSpPr>
            <p:nvPr/>
          </p:nvSpPr>
          <p:spPr bwMode="auto">
            <a:xfrm rot="-497829">
              <a:off x="2886" y="2291"/>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06" name="Freeform 27"/>
            <p:cNvSpPr>
              <a:spLocks/>
            </p:cNvSpPr>
            <p:nvPr/>
          </p:nvSpPr>
          <p:spPr bwMode="auto">
            <a:xfrm rot="-497829">
              <a:off x="3266" y="2235"/>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07" name="Freeform 28"/>
            <p:cNvSpPr>
              <a:spLocks/>
            </p:cNvSpPr>
            <p:nvPr/>
          </p:nvSpPr>
          <p:spPr bwMode="auto">
            <a:xfrm rot="-497829">
              <a:off x="3645" y="2180"/>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908" name="Freeform 29"/>
            <p:cNvSpPr>
              <a:spLocks/>
            </p:cNvSpPr>
            <p:nvPr/>
          </p:nvSpPr>
          <p:spPr bwMode="auto">
            <a:xfrm rot="-497829">
              <a:off x="4025" y="2124"/>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79882" name="Rectangle 30"/>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4400">
                <a:solidFill>
                  <a:srgbClr val="000000"/>
                </a:solidFill>
              </a:rPr>
              <a:t>scattering</a:t>
            </a:r>
          </a:p>
        </p:txBody>
      </p:sp>
      <p:sp>
        <p:nvSpPr>
          <p:cNvPr id="195615" name="Freeform 31"/>
          <p:cNvSpPr>
            <a:spLocks/>
          </p:cNvSpPr>
          <p:nvPr/>
        </p:nvSpPr>
        <p:spPr bwMode="auto">
          <a:xfrm>
            <a:off x="6921500" y="3619500"/>
            <a:ext cx="622300" cy="1295400"/>
          </a:xfrm>
          <a:custGeom>
            <a:avLst/>
            <a:gdLst>
              <a:gd name="T0" fmla="*/ 88900 w 392"/>
              <a:gd name="T1" fmla="*/ 0 h 816"/>
              <a:gd name="T2" fmla="*/ 88900 w 392"/>
              <a:gd name="T3" fmla="*/ 228600 h 816"/>
              <a:gd name="T4" fmla="*/ 88900 w 392"/>
              <a:gd name="T5" fmla="*/ 457200 h 816"/>
              <a:gd name="T6" fmla="*/ 622300 w 392"/>
              <a:gd name="T7" fmla="*/ 533400 h 816"/>
              <a:gd name="T8" fmla="*/ 88900 w 392"/>
              <a:gd name="T9" fmla="*/ 685800 h 816"/>
              <a:gd name="T10" fmla="*/ 88900 w 392"/>
              <a:gd name="T11" fmla="*/ 838200 h 816"/>
              <a:gd name="T12" fmla="*/ 88900 w 392"/>
              <a:gd name="T13" fmla="*/ 1066800 h 816"/>
              <a:gd name="T14" fmla="*/ 88900 w 392"/>
              <a:gd name="T15" fmla="*/ 1295400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884" name="Oval 32"/>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195617" name="Group 33"/>
          <p:cNvGrpSpPr>
            <a:grpSpLocks/>
          </p:cNvGrpSpPr>
          <p:nvPr/>
        </p:nvGrpSpPr>
        <p:grpSpPr bwMode="auto">
          <a:xfrm>
            <a:off x="1676400" y="1905000"/>
            <a:ext cx="3344863" cy="3344863"/>
            <a:chOff x="1056" y="1200"/>
            <a:chExt cx="2107" cy="2107"/>
          </a:xfrm>
        </p:grpSpPr>
        <p:sp>
          <p:nvSpPr>
            <p:cNvPr id="79900" name="Oval 34"/>
            <p:cNvSpPr>
              <a:spLocks noChangeArrowheads="1"/>
            </p:cNvSpPr>
            <p:nvPr/>
          </p:nvSpPr>
          <p:spPr bwMode="auto">
            <a:xfrm>
              <a:off x="1822" y="1966"/>
              <a:ext cx="576" cy="576"/>
            </a:xfrm>
            <a:prstGeom prst="ellipse">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9901" name="Oval 35"/>
            <p:cNvSpPr>
              <a:spLocks noChangeArrowheads="1"/>
            </p:cNvSpPr>
            <p:nvPr/>
          </p:nvSpPr>
          <p:spPr bwMode="auto">
            <a:xfrm>
              <a:off x="1439" y="1583"/>
              <a:ext cx="1342" cy="1342"/>
            </a:xfrm>
            <a:prstGeom prst="ellipse">
              <a:avLst/>
            </a:prstGeom>
            <a:noFill/>
            <a:ln w="25400">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9902" name="Oval 36"/>
            <p:cNvSpPr>
              <a:spLocks noChangeArrowheads="1"/>
            </p:cNvSpPr>
            <p:nvPr/>
          </p:nvSpPr>
          <p:spPr bwMode="auto">
            <a:xfrm>
              <a:off x="1056" y="1200"/>
              <a:ext cx="2107" cy="2107"/>
            </a:xfrm>
            <a:prstGeom prst="ellipse">
              <a:avLst/>
            </a:prstGeom>
            <a:noFill/>
            <a:ln w="25400">
              <a:solidFill>
                <a:srgbClr val="CC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79886" name="Group 37"/>
          <p:cNvGrpSpPr>
            <a:grpSpLocks/>
          </p:cNvGrpSpPr>
          <p:nvPr/>
        </p:nvGrpSpPr>
        <p:grpSpPr bwMode="auto">
          <a:xfrm>
            <a:off x="-1524000" y="4610100"/>
            <a:ext cx="4876800" cy="304800"/>
            <a:chOff x="288" y="3936"/>
            <a:chExt cx="3072" cy="192"/>
          </a:xfrm>
        </p:grpSpPr>
        <p:sp>
          <p:nvSpPr>
            <p:cNvPr id="79892" name="Freeform 3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893" name="Freeform 3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894" name="Freeform 4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895" name="Freeform 4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896" name="Freeform 4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897" name="Freeform 4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898" name="Freeform 4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9899" name="Freeform 4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79887" name="Oval 46"/>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195631" name="Group 47"/>
          <p:cNvGrpSpPr>
            <a:grpSpLocks/>
          </p:cNvGrpSpPr>
          <p:nvPr/>
        </p:nvGrpSpPr>
        <p:grpSpPr bwMode="auto">
          <a:xfrm>
            <a:off x="1676400" y="3060700"/>
            <a:ext cx="3344863" cy="3344863"/>
            <a:chOff x="1056" y="1200"/>
            <a:chExt cx="2107" cy="2107"/>
          </a:xfrm>
        </p:grpSpPr>
        <p:sp>
          <p:nvSpPr>
            <p:cNvPr id="79889" name="Oval 48"/>
            <p:cNvSpPr>
              <a:spLocks noChangeArrowheads="1"/>
            </p:cNvSpPr>
            <p:nvPr/>
          </p:nvSpPr>
          <p:spPr bwMode="auto">
            <a:xfrm>
              <a:off x="1822" y="1966"/>
              <a:ext cx="576" cy="576"/>
            </a:xfrm>
            <a:prstGeom prst="ellipse">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9890" name="Oval 49"/>
            <p:cNvSpPr>
              <a:spLocks noChangeArrowheads="1"/>
            </p:cNvSpPr>
            <p:nvPr/>
          </p:nvSpPr>
          <p:spPr bwMode="auto">
            <a:xfrm>
              <a:off x="1439" y="1583"/>
              <a:ext cx="1342" cy="1342"/>
            </a:xfrm>
            <a:prstGeom prst="ellipse">
              <a:avLst/>
            </a:prstGeom>
            <a:noFill/>
            <a:ln w="25400">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9891" name="Oval 50"/>
            <p:cNvSpPr>
              <a:spLocks noChangeArrowheads="1"/>
            </p:cNvSpPr>
            <p:nvPr/>
          </p:nvSpPr>
          <p:spPr bwMode="auto">
            <a:xfrm>
              <a:off x="1056" y="1200"/>
              <a:ext cx="2107" cy="2107"/>
            </a:xfrm>
            <a:prstGeom prst="ellipse">
              <a:avLst/>
            </a:prstGeom>
            <a:noFill/>
            <a:ln w="25400">
              <a:solidFill>
                <a:srgbClr val="CC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Tree>
    <p:extLst>
      <p:ext uri="{BB962C8B-B14F-4D97-AF65-F5344CB8AC3E}">
        <p14:creationId xmlns:p14="http://schemas.microsoft.com/office/powerpoint/2010/main" val="14867117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9561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95631"/>
                                        </p:tgtEl>
                                        <p:attrNameLst>
                                          <p:attrName>style.visibility</p:attrName>
                                        </p:attrNameLst>
                                      </p:cBhvr>
                                      <p:to>
                                        <p:strVal val="hidden"/>
                                      </p:to>
                                    </p:set>
                                  </p:childTnLst>
                                </p:cTn>
                              </p:par>
                              <p:par>
                                <p:cTn id="9" presetID="22" presetClass="entr" presetSubtype="8" fill="hold" nodeType="withEffect">
                                  <p:stCondLst>
                                    <p:cond delay="0"/>
                                  </p:stCondLst>
                                  <p:childTnLst>
                                    <p:set>
                                      <p:cBhvr>
                                        <p:cTn id="10" dur="1" fill="hold">
                                          <p:stCondLst>
                                            <p:cond delay="0"/>
                                          </p:stCondLst>
                                        </p:cTn>
                                        <p:tgtEl>
                                          <p:spTgt spid="195600"/>
                                        </p:tgtEl>
                                        <p:attrNameLst>
                                          <p:attrName>style.visibility</p:attrName>
                                        </p:attrNameLst>
                                      </p:cBhvr>
                                      <p:to>
                                        <p:strVal val="visible"/>
                                      </p:to>
                                    </p:set>
                                    <p:animEffect transition="in" filter="wipe(left)">
                                      <p:cBhvr>
                                        <p:cTn id="11" dur="500"/>
                                        <p:tgtEl>
                                          <p:spTgt spid="195600"/>
                                        </p:tgtEl>
                                      </p:cBhvr>
                                    </p:animEffect>
                                  </p:childTnLst>
                                </p:cTn>
                              </p:par>
                              <p:par>
                                <p:cTn id="12" presetID="22" presetClass="entr" presetSubtype="8" fill="hold" nodeType="withEffect">
                                  <p:stCondLst>
                                    <p:cond delay="0"/>
                                  </p:stCondLst>
                                  <p:childTnLst>
                                    <p:set>
                                      <p:cBhvr>
                                        <p:cTn id="13" dur="1" fill="hold">
                                          <p:stCondLst>
                                            <p:cond delay="0"/>
                                          </p:stCondLst>
                                        </p:cTn>
                                        <p:tgtEl>
                                          <p:spTgt spid="195607"/>
                                        </p:tgtEl>
                                        <p:attrNameLst>
                                          <p:attrName>style.visibility</p:attrName>
                                        </p:attrNameLst>
                                      </p:cBhvr>
                                      <p:to>
                                        <p:strVal val="visible"/>
                                      </p:to>
                                    </p:set>
                                    <p:animEffect transition="in" filter="wipe(left)">
                                      <p:cBhvr>
                                        <p:cTn id="14" dur="500"/>
                                        <p:tgtEl>
                                          <p:spTgt spid="19560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56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61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0899"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00"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sample</a:t>
            </a:r>
          </a:p>
        </p:txBody>
      </p:sp>
      <p:sp>
        <p:nvSpPr>
          <p:cNvPr id="80901"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detector</a:t>
            </a:r>
          </a:p>
        </p:txBody>
      </p:sp>
      <p:sp>
        <p:nvSpPr>
          <p:cNvPr id="80902"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x-ray beam</a:t>
            </a:r>
          </a:p>
        </p:txBody>
      </p:sp>
      <p:grpSp>
        <p:nvGrpSpPr>
          <p:cNvPr id="80903" name="Group 7"/>
          <p:cNvGrpSpPr>
            <a:grpSpLocks/>
          </p:cNvGrpSpPr>
          <p:nvPr/>
        </p:nvGrpSpPr>
        <p:grpSpPr bwMode="auto">
          <a:xfrm>
            <a:off x="-1524000" y="4610100"/>
            <a:ext cx="4876800" cy="304800"/>
            <a:chOff x="288" y="3936"/>
            <a:chExt cx="3072" cy="192"/>
          </a:xfrm>
        </p:grpSpPr>
        <p:sp>
          <p:nvSpPr>
            <p:cNvPr id="80929"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30"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31"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32"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33"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34"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35"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36"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80904" name="Group 16"/>
          <p:cNvGrpSpPr>
            <a:grpSpLocks/>
          </p:cNvGrpSpPr>
          <p:nvPr/>
        </p:nvGrpSpPr>
        <p:grpSpPr bwMode="auto">
          <a:xfrm>
            <a:off x="-1524000" y="3390900"/>
            <a:ext cx="4876800" cy="304800"/>
            <a:chOff x="288" y="3936"/>
            <a:chExt cx="3072" cy="192"/>
          </a:xfrm>
        </p:grpSpPr>
        <p:sp>
          <p:nvSpPr>
            <p:cNvPr id="80921" name="Freeform 1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22" name="Freeform 1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23" name="Freeform 1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24" name="Freeform 2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25" name="Freeform 2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26" name="Freeform 2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27" name="Freeform 2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28" name="Freeform 2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80905"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4400">
                <a:solidFill>
                  <a:srgbClr val="000000"/>
                </a:solidFill>
              </a:rPr>
              <a:t>scattering</a:t>
            </a:r>
          </a:p>
        </p:txBody>
      </p:sp>
      <p:sp>
        <p:nvSpPr>
          <p:cNvPr id="80906" name="Oval 26"/>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0907" name="Oval 27"/>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0908" name="Freeform 28"/>
          <p:cNvSpPr>
            <a:spLocks/>
          </p:cNvSpPr>
          <p:nvPr/>
        </p:nvSpPr>
        <p:spPr bwMode="auto">
          <a:xfrm rot="-433624">
            <a:off x="3368675" y="3392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09" name="Freeform 29"/>
          <p:cNvSpPr>
            <a:spLocks/>
          </p:cNvSpPr>
          <p:nvPr/>
        </p:nvSpPr>
        <p:spPr bwMode="auto">
          <a:xfrm rot="-433624">
            <a:off x="3973513" y="33147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10" name="Freeform 30"/>
          <p:cNvSpPr>
            <a:spLocks/>
          </p:cNvSpPr>
          <p:nvPr/>
        </p:nvSpPr>
        <p:spPr bwMode="auto">
          <a:xfrm rot="-433624">
            <a:off x="4578350" y="32385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11" name="Freeform 31"/>
          <p:cNvSpPr>
            <a:spLocks/>
          </p:cNvSpPr>
          <p:nvPr/>
        </p:nvSpPr>
        <p:spPr bwMode="auto">
          <a:xfrm rot="-433624">
            <a:off x="5183188" y="3162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12" name="Freeform 32"/>
          <p:cNvSpPr>
            <a:spLocks/>
          </p:cNvSpPr>
          <p:nvPr/>
        </p:nvSpPr>
        <p:spPr bwMode="auto">
          <a:xfrm rot="-433624">
            <a:off x="5788025" y="308451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13" name="Freeform 33"/>
          <p:cNvSpPr>
            <a:spLocks/>
          </p:cNvSpPr>
          <p:nvPr/>
        </p:nvSpPr>
        <p:spPr bwMode="auto">
          <a:xfrm rot="-433624">
            <a:off x="6392863" y="300831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14" name="Freeform 34"/>
          <p:cNvSpPr>
            <a:spLocks/>
          </p:cNvSpPr>
          <p:nvPr/>
        </p:nvSpPr>
        <p:spPr bwMode="auto">
          <a:xfrm rot="-1405177">
            <a:off x="3375025" y="44291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15" name="Freeform 35"/>
          <p:cNvSpPr>
            <a:spLocks/>
          </p:cNvSpPr>
          <p:nvPr/>
        </p:nvSpPr>
        <p:spPr bwMode="auto">
          <a:xfrm rot="-1405177">
            <a:off x="3935413" y="41862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16" name="Freeform 36"/>
          <p:cNvSpPr>
            <a:spLocks/>
          </p:cNvSpPr>
          <p:nvPr/>
        </p:nvSpPr>
        <p:spPr bwMode="auto">
          <a:xfrm rot="-1405177">
            <a:off x="4494213" y="39433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17" name="Freeform 37"/>
          <p:cNvSpPr>
            <a:spLocks/>
          </p:cNvSpPr>
          <p:nvPr/>
        </p:nvSpPr>
        <p:spPr bwMode="auto">
          <a:xfrm rot="-1405177">
            <a:off x="5053013" y="37020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18" name="Freeform 38"/>
          <p:cNvSpPr>
            <a:spLocks/>
          </p:cNvSpPr>
          <p:nvPr/>
        </p:nvSpPr>
        <p:spPr bwMode="auto">
          <a:xfrm rot="-1405177">
            <a:off x="5613400" y="3459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19" name="Freeform 39"/>
          <p:cNvSpPr>
            <a:spLocks/>
          </p:cNvSpPr>
          <p:nvPr/>
        </p:nvSpPr>
        <p:spPr bwMode="auto">
          <a:xfrm rot="-1405177">
            <a:off x="6172200" y="32178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0920" name="Freeform 40"/>
          <p:cNvSpPr>
            <a:spLocks/>
          </p:cNvSpPr>
          <p:nvPr/>
        </p:nvSpPr>
        <p:spPr bwMode="auto">
          <a:xfrm>
            <a:off x="6754813" y="3027363"/>
            <a:ext cx="280987" cy="220662"/>
          </a:xfrm>
          <a:custGeom>
            <a:avLst/>
            <a:gdLst>
              <a:gd name="T0" fmla="*/ 0 w 177"/>
              <a:gd name="T1" fmla="*/ 220662 h 139"/>
              <a:gd name="T2" fmla="*/ 79375 w 177"/>
              <a:gd name="T3" fmla="*/ 20637 h 139"/>
              <a:gd name="T4" fmla="*/ 280987 w 177"/>
              <a:gd name="T5" fmla="*/ 100012 h 139"/>
              <a:gd name="T6" fmla="*/ 0 60000 65536"/>
              <a:gd name="T7" fmla="*/ 0 60000 65536"/>
              <a:gd name="T8" fmla="*/ 0 60000 65536"/>
            </a:gdLst>
            <a:ahLst/>
            <a:cxnLst>
              <a:cxn ang="T6">
                <a:pos x="T0" y="T1"/>
              </a:cxn>
              <a:cxn ang="T7">
                <a:pos x="T2" y="T3"/>
              </a:cxn>
              <a:cxn ang="T8">
                <a:pos x="T4" y="T5"/>
              </a:cxn>
            </a:cxnLst>
            <a:rect l="0" t="0" r="r" b="b"/>
            <a:pathLst>
              <a:path w="177" h="139">
                <a:moveTo>
                  <a:pt x="0" y="139"/>
                </a:moveTo>
                <a:cubicBezTo>
                  <a:pt x="11" y="82"/>
                  <a:pt x="21" y="25"/>
                  <a:pt x="50" y="13"/>
                </a:cubicBezTo>
                <a:cubicBezTo>
                  <a:pt x="80" y="0"/>
                  <a:pt x="156" y="55"/>
                  <a:pt x="177" y="63"/>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6380554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6324600" y="3771900"/>
            <a:ext cx="4572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1923" name="Line 3"/>
          <p:cNvSpPr>
            <a:spLocks noChangeShapeType="1"/>
          </p:cNvSpPr>
          <p:nvPr/>
        </p:nvSpPr>
        <p:spPr bwMode="auto">
          <a:xfrm>
            <a:off x="7010400" y="1181100"/>
            <a:ext cx="0" cy="556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24" name="Text Box 4"/>
          <p:cNvSpPr txBox="1">
            <a:spLocks noChangeArrowheads="1"/>
          </p:cNvSpPr>
          <p:nvPr/>
        </p:nvSpPr>
        <p:spPr bwMode="auto">
          <a:xfrm rot="-5400000">
            <a:off x="3077369" y="5953919"/>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sample</a:t>
            </a:r>
          </a:p>
        </p:txBody>
      </p:sp>
      <p:sp>
        <p:nvSpPr>
          <p:cNvPr id="81925" name="Text Box 5"/>
          <p:cNvSpPr txBox="1">
            <a:spLocks noChangeArrowheads="1"/>
          </p:cNvSpPr>
          <p:nvPr/>
        </p:nvSpPr>
        <p:spPr bwMode="auto">
          <a:xfrm rot="-5400000">
            <a:off x="6233319" y="5985669"/>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detector</a:t>
            </a:r>
          </a:p>
        </p:txBody>
      </p:sp>
      <p:sp>
        <p:nvSpPr>
          <p:cNvPr id="81926" name="Text Box 6"/>
          <p:cNvSpPr txBox="1">
            <a:spLocks noChangeArrowheads="1"/>
          </p:cNvSpPr>
          <p:nvPr/>
        </p:nvSpPr>
        <p:spPr bwMode="auto">
          <a:xfrm>
            <a:off x="914400" y="24765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x-ray beam</a:t>
            </a:r>
          </a:p>
        </p:txBody>
      </p:sp>
      <p:grpSp>
        <p:nvGrpSpPr>
          <p:cNvPr id="81927" name="Group 7"/>
          <p:cNvGrpSpPr>
            <a:grpSpLocks/>
          </p:cNvGrpSpPr>
          <p:nvPr/>
        </p:nvGrpSpPr>
        <p:grpSpPr bwMode="auto">
          <a:xfrm>
            <a:off x="-1524000" y="4610100"/>
            <a:ext cx="4876800" cy="304800"/>
            <a:chOff x="288" y="3936"/>
            <a:chExt cx="3072" cy="192"/>
          </a:xfrm>
        </p:grpSpPr>
        <p:sp>
          <p:nvSpPr>
            <p:cNvPr id="81956" name="Freeform 8"/>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57" name="Freeform 9"/>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58" name="Freeform 10"/>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59" name="Freeform 11"/>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60" name="Freeform 12"/>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61" name="Freeform 13"/>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62" name="Freeform 14"/>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63" name="Freeform 15"/>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81928" name="Group 16"/>
          <p:cNvGrpSpPr>
            <a:grpSpLocks/>
          </p:cNvGrpSpPr>
          <p:nvPr/>
        </p:nvGrpSpPr>
        <p:grpSpPr bwMode="auto">
          <a:xfrm>
            <a:off x="-1524000" y="3390900"/>
            <a:ext cx="4876800" cy="304800"/>
            <a:chOff x="288" y="3936"/>
            <a:chExt cx="3072" cy="192"/>
          </a:xfrm>
        </p:grpSpPr>
        <p:sp>
          <p:nvSpPr>
            <p:cNvPr id="81948" name="Freeform 17"/>
            <p:cNvSpPr>
              <a:spLocks/>
            </p:cNvSpPr>
            <p:nvPr/>
          </p:nvSpPr>
          <p:spPr bwMode="auto">
            <a:xfrm>
              <a:off x="28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49" name="Freeform 18"/>
            <p:cNvSpPr>
              <a:spLocks/>
            </p:cNvSpPr>
            <p:nvPr/>
          </p:nvSpPr>
          <p:spPr bwMode="auto">
            <a:xfrm>
              <a:off x="67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50" name="Freeform 19"/>
            <p:cNvSpPr>
              <a:spLocks/>
            </p:cNvSpPr>
            <p:nvPr/>
          </p:nvSpPr>
          <p:spPr bwMode="auto">
            <a:xfrm>
              <a:off x="105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51" name="Freeform 20"/>
            <p:cNvSpPr>
              <a:spLocks/>
            </p:cNvSpPr>
            <p:nvPr/>
          </p:nvSpPr>
          <p:spPr bwMode="auto">
            <a:xfrm>
              <a:off x="1440"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52" name="Freeform 21"/>
            <p:cNvSpPr>
              <a:spLocks/>
            </p:cNvSpPr>
            <p:nvPr/>
          </p:nvSpPr>
          <p:spPr bwMode="auto">
            <a:xfrm>
              <a:off x="1824"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53" name="Freeform 22"/>
            <p:cNvSpPr>
              <a:spLocks/>
            </p:cNvSpPr>
            <p:nvPr/>
          </p:nvSpPr>
          <p:spPr bwMode="auto">
            <a:xfrm>
              <a:off x="2208"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54" name="Freeform 23"/>
            <p:cNvSpPr>
              <a:spLocks/>
            </p:cNvSpPr>
            <p:nvPr/>
          </p:nvSpPr>
          <p:spPr bwMode="auto">
            <a:xfrm>
              <a:off x="2592"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55" name="Freeform 24"/>
            <p:cNvSpPr>
              <a:spLocks/>
            </p:cNvSpPr>
            <p:nvPr/>
          </p:nvSpPr>
          <p:spPr bwMode="auto">
            <a:xfrm>
              <a:off x="2976" y="3936"/>
              <a:ext cx="384" cy="192"/>
            </a:xfrm>
            <a:custGeom>
              <a:avLst/>
              <a:gdLst>
                <a:gd name="T0" fmla="*/ 0 w 384"/>
                <a:gd name="T1" fmla="*/ 96 h 192"/>
                <a:gd name="T2" fmla="*/ 96 w 384"/>
                <a:gd name="T3" fmla="*/ 0 h 192"/>
                <a:gd name="T4" fmla="*/ 192 w 384"/>
                <a:gd name="T5" fmla="*/ 96 h 192"/>
                <a:gd name="T6" fmla="*/ 288 w 384"/>
                <a:gd name="T7" fmla="*/ 192 h 192"/>
                <a:gd name="T8" fmla="*/ 384 w 384"/>
                <a:gd name="T9" fmla="*/ 96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81929"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4400">
                <a:solidFill>
                  <a:srgbClr val="000000"/>
                </a:solidFill>
              </a:rPr>
              <a:t>scattering</a:t>
            </a:r>
          </a:p>
        </p:txBody>
      </p:sp>
      <p:sp>
        <p:nvSpPr>
          <p:cNvPr id="81930" name="Oval 26"/>
          <p:cNvSpPr>
            <a:spLocks noChangeArrowheads="1"/>
          </p:cNvSpPr>
          <p:nvPr/>
        </p:nvSpPr>
        <p:spPr bwMode="auto">
          <a:xfrm>
            <a:off x="3276600" y="4648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1931" name="Oval 27"/>
          <p:cNvSpPr>
            <a:spLocks noChangeArrowheads="1"/>
          </p:cNvSpPr>
          <p:nvPr/>
        </p:nvSpPr>
        <p:spPr bwMode="auto">
          <a:xfrm>
            <a:off x="3276600" y="3505200"/>
            <a:ext cx="152400" cy="152400"/>
          </a:xfrm>
          <a:prstGeom prst="ellipse">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1932" name="Freeform 28"/>
          <p:cNvSpPr>
            <a:spLocks/>
          </p:cNvSpPr>
          <p:nvPr/>
        </p:nvSpPr>
        <p:spPr bwMode="auto">
          <a:xfrm rot="-2169491">
            <a:off x="3305175" y="430530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33" name="Freeform 29"/>
          <p:cNvSpPr>
            <a:spLocks/>
          </p:cNvSpPr>
          <p:nvPr/>
        </p:nvSpPr>
        <p:spPr bwMode="auto">
          <a:xfrm rot="-2169491">
            <a:off x="3797300" y="39465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34" name="Freeform 30"/>
          <p:cNvSpPr>
            <a:spLocks/>
          </p:cNvSpPr>
          <p:nvPr/>
        </p:nvSpPr>
        <p:spPr bwMode="auto">
          <a:xfrm rot="-2169491">
            <a:off x="4289425" y="3586163"/>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35" name="Freeform 31"/>
          <p:cNvSpPr>
            <a:spLocks/>
          </p:cNvSpPr>
          <p:nvPr/>
        </p:nvSpPr>
        <p:spPr bwMode="auto">
          <a:xfrm rot="-2169491">
            <a:off x="4781550" y="32273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36" name="Freeform 32"/>
          <p:cNvSpPr>
            <a:spLocks/>
          </p:cNvSpPr>
          <p:nvPr/>
        </p:nvSpPr>
        <p:spPr bwMode="auto">
          <a:xfrm rot="-2169491">
            <a:off x="5275263" y="2867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37" name="Freeform 33"/>
          <p:cNvSpPr>
            <a:spLocks/>
          </p:cNvSpPr>
          <p:nvPr/>
        </p:nvSpPr>
        <p:spPr bwMode="auto">
          <a:xfrm rot="-2169491">
            <a:off x="5767388" y="2508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38" name="Freeform 34"/>
          <p:cNvSpPr>
            <a:spLocks/>
          </p:cNvSpPr>
          <p:nvPr/>
        </p:nvSpPr>
        <p:spPr bwMode="auto">
          <a:xfrm rot="-2169491">
            <a:off x="6259513" y="21478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39" name="Freeform 35"/>
          <p:cNvSpPr>
            <a:spLocks/>
          </p:cNvSpPr>
          <p:nvPr/>
        </p:nvSpPr>
        <p:spPr bwMode="auto">
          <a:xfrm>
            <a:off x="6802438" y="1878013"/>
            <a:ext cx="254000" cy="242887"/>
          </a:xfrm>
          <a:custGeom>
            <a:avLst/>
            <a:gdLst>
              <a:gd name="T0" fmla="*/ 6350 w 160"/>
              <a:gd name="T1" fmla="*/ 242887 h 153"/>
              <a:gd name="T2" fmla="*/ 39688 w 160"/>
              <a:gd name="T3" fmla="*/ 30162 h 153"/>
              <a:gd name="T4" fmla="*/ 254000 w 160"/>
              <a:gd name="T5" fmla="*/ 63500 h 153"/>
              <a:gd name="T6" fmla="*/ 0 60000 65536"/>
              <a:gd name="T7" fmla="*/ 0 60000 65536"/>
              <a:gd name="T8" fmla="*/ 0 60000 65536"/>
            </a:gdLst>
            <a:ahLst/>
            <a:cxnLst>
              <a:cxn ang="T6">
                <a:pos x="T0" y="T1"/>
              </a:cxn>
              <a:cxn ang="T7">
                <a:pos x="T2" y="T3"/>
              </a:cxn>
              <a:cxn ang="T8">
                <a:pos x="T4" y="T5"/>
              </a:cxn>
            </a:cxnLst>
            <a:rect l="0" t="0" r="r" b="b"/>
            <a:pathLst>
              <a:path w="160" h="153">
                <a:moveTo>
                  <a:pt x="4" y="153"/>
                </a:moveTo>
                <a:cubicBezTo>
                  <a:pt x="2" y="95"/>
                  <a:pt x="0" y="38"/>
                  <a:pt x="25" y="19"/>
                </a:cubicBezTo>
                <a:cubicBezTo>
                  <a:pt x="51" y="0"/>
                  <a:pt x="138" y="37"/>
                  <a:pt x="160" y="4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40" name="Freeform 36"/>
          <p:cNvSpPr>
            <a:spLocks/>
          </p:cNvSpPr>
          <p:nvPr/>
        </p:nvSpPr>
        <p:spPr bwMode="auto">
          <a:xfrm rot="-1514108">
            <a:off x="3327400" y="3270250"/>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41" name="Freeform 37"/>
          <p:cNvSpPr>
            <a:spLocks/>
          </p:cNvSpPr>
          <p:nvPr/>
        </p:nvSpPr>
        <p:spPr bwMode="auto">
          <a:xfrm rot="-1514108">
            <a:off x="3878263" y="30114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42" name="Freeform 38"/>
          <p:cNvSpPr>
            <a:spLocks/>
          </p:cNvSpPr>
          <p:nvPr/>
        </p:nvSpPr>
        <p:spPr bwMode="auto">
          <a:xfrm rot="-1514108">
            <a:off x="4429125" y="275113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43" name="Freeform 39"/>
          <p:cNvSpPr>
            <a:spLocks/>
          </p:cNvSpPr>
          <p:nvPr/>
        </p:nvSpPr>
        <p:spPr bwMode="auto">
          <a:xfrm rot="-1514108">
            <a:off x="4981575" y="2490788"/>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44" name="Freeform 40"/>
          <p:cNvSpPr>
            <a:spLocks/>
          </p:cNvSpPr>
          <p:nvPr/>
        </p:nvSpPr>
        <p:spPr bwMode="auto">
          <a:xfrm rot="-1514108">
            <a:off x="5532438" y="223202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45" name="Freeform 41"/>
          <p:cNvSpPr>
            <a:spLocks/>
          </p:cNvSpPr>
          <p:nvPr/>
        </p:nvSpPr>
        <p:spPr bwMode="auto">
          <a:xfrm rot="-1514108">
            <a:off x="6084888" y="1971675"/>
            <a:ext cx="609600" cy="304800"/>
          </a:xfrm>
          <a:custGeom>
            <a:avLst/>
            <a:gdLst>
              <a:gd name="T0" fmla="*/ 0 w 384"/>
              <a:gd name="T1" fmla="*/ 152400 h 192"/>
              <a:gd name="T2" fmla="*/ 152400 w 384"/>
              <a:gd name="T3" fmla="*/ 0 h 192"/>
              <a:gd name="T4" fmla="*/ 304800 w 384"/>
              <a:gd name="T5" fmla="*/ 152400 h 192"/>
              <a:gd name="T6" fmla="*/ 457200 w 384"/>
              <a:gd name="T7" fmla="*/ 304800 h 192"/>
              <a:gd name="T8" fmla="*/ 609600 w 384"/>
              <a:gd name="T9" fmla="*/ 152400 h 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192">
                <a:moveTo>
                  <a:pt x="0" y="96"/>
                </a:moveTo>
                <a:cubicBezTo>
                  <a:pt x="32" y="48"/>
                  <a:pt x="64" y="0"/>
                  <a:pt x="96" y="0"/>
                </a:cubicBezTo>
                <a:cubicBezTo>
                  <a:pt x="128" y="0"/>
                  <a:pt x="160" y="64"/>
                  <a:pt x="192" y="96"/>
                </a:cubicBezTo>
                <a:cubicBezTo>
                  <a:pt x="224" y="128"/>
                  <a:pt x="256" y="192"/>
                  <a:pt x="288" y="192"/>
                </a:cubicBezTo>
                <a:cubicBezTo>
                  <a:pt x="320" y="192"/>
                  <a:pt x="352" y="144"/>
                  <a:pt x="384" y="96"/>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46" name="Freeform 42"/>
          <p:cNvSpPr>
            <a:spLocks/>
          </p:cNvSpPr>
          <p:nvPr/>
        </p:nvSpPr>
        <p:spPr bwMode="auto">
          <a:xfrm>
            <a:off x="6664325" y="1768475"/>
            <a:ext cx="358775" cy="223838"/>
          </a:xfrm>
          <a:custGeom>
            <a:avLst/>
            <a:gdLst>
              <a:gd name="T0" fmla="*/ 0 w 226"/>
              <a:gd name="T1" fmla="*/ 223838 h 141"/>
              <a:gd name="T2" fmla="*/ 73025 w 226"/>
              <a:gd name="T3" fmla="*/ 22225 h 141"/>
              <a:gd name="T4" fmla="*/ 276225 w 226"/>
              <a:gd name="T5" fmla="*/ 95250 h 141"/>
              <a:gd name="T6" fmla="*/ 358775 w 226"/>
              <a:gd name="T7" fmla="*/ 1270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141">
                <a:moveTo>
                  <a:pt x="0" y="141"/>
                </a:moveTo>
                <a:cubicBezTo>
                  <a:pt x="8" y="84"/>
                  <a:pt x="17" y="27"/>
                  <a:pt x="46" y="14"/>
                </a:cubicBezTo>
                <a:cubicBezTo>
                  <a:pt x="75" y="0"/>
                  <a:pt x="144" y="49"/>
                  <a:pt x="174" y="60"/>
                </a:cubicBezTo>
                <a:cubicBezTo>
                  <a:pt x="204" y="71"/>
                  <a:pt x="215" y="76"/>
                  <a:pt x="226" y="80"/>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1947" name="Freeform 43"/>
          <p:cNvSpPr>
            <a:spLocks/>
          </p:cNvSpPr>
          <p:nvPr/>
        </p:nvSpPr>
        <p:spPr bwMode="auto">
          <a:xfrm>
            <a:off x="6934200" y="1371600"/>
            <a:ext cx="622300" cy="1295400"/>
          </a:xfrm>
          <a:custGeom>
            <a:avLst/>
            <a:gdLst>
              <a:gd name="T0" fmla="*/ 88900 w 392"/>
              <a:gd name="T1" fmla="*/ 0 h 816"/>
              <a:gd name="T2" fmla="*/ 88900 w 392"/>
              <a:gd name="T3" fmla="*/ 228600 h 816"/>
              <a:gd name="T4" fmla="*/ 88900 w 392"/>
              <a:gd name="T5" fmla="*/ 457200 h 816"/>
              <a:gd name="T6" fmla="*/ 622300 w 392"/>
              <a:gd name="T7" fmla="*/ 533400 h 816"/>
              <a:gd name="T8" fmla="*/ 88900 w 392"/>
              <a:gd name="T9" fmla="*/ 685800 h 816"/>
              <a:gd name="T10" fmla="*/ 88900 w 392"/>
              <a:gd name="T11" fmla="*/ 838200 h 816"/>
              <a:gd name="T12" fmla="*/ 88900 w 392"/>
              <a:gd name="T13" fmla="*/ 1066800 h 816"/>
              <a:gd name="T14" fmla="*/ 88900 w 392"/>
              <a:gd name="T15" fmla="*/ 1295400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2" h="816">
                <a:moveTo>
                  <a:pt x="56" y="0"/>
                </a:moveTo>
                <a:cubicBezTo>
                  <a:pt x="56" y="24"/>
                  <a:pt x="56" y="96"/>
                  <a:pt x="56" y="144"/>
                </a:cubicBezTo>
                <a:cubicBezTo>
                  <a:pt x="56" y="192"/>
                  <a:pt x="0" y="256"/>
                  <a:pt x="56" y="288"/>
                </a:cubicBezTo>
                <a:cubicBezTo>
                  <a:pt x="112" y="320"/>
                  <a:pt x="392" y="312"/>
                  <a:pt x="392" y="336"/>
                </a:cubicBezTo>
                <a:cubicBezTo>
                  <a:pt x="392" y="360"/>
                  <a:pt x="112" y="400"/>
                  <a:pt x="56" y="432"/>
                </a:cubicBezTo>
                <a:cubicBezTo>
                  <a:pt x="0" y="464"/>
                  <a:pt x="56" y="488"/>
                  <a:pt x="56" y="528"/>
                </a:cubicBezTo>
                <a:cubicBezTo>
                  <a:pt x="56" y="568"/>
                  <a:pt x="56" y="624"/>
                  <a:pt x="56" y="672"/>
                </a:cubicBezTo>
                <a:cubicBezTo>
                  <a:pt x="56" y="720"/>
                  <a:pt x="56" y="792"/>
                  <a:pt x="56" y="8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51095874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2"/>
          <p:cNvGrpSpPr>
            <a:grpSpLocks/>
          </p:cNvGrpSpPr>
          <p:nvPr/>
        </p:nvGrpSpPr>
        <p:grpSpPr bwMode="auto">
          <a:xfrm>
            <a:off x="552450" y="533400"/>
            <a:ext cx="7905750" cy="5280025"/>
            <a:chOff x="348" y="336"/>
            <a:chExt cx="4980" cy="3326"/>
          </a:xfrm>
        </p:grpSpPr>
        <p:sp>
          <p:nvSpPr>
            <p:cNvPr id="82949" name="Rectangle 3"/>
            <p:cNvSpPr>
              <a:spLocks noChangeArrowheads="1"/>
            </p:cNvSpPr>
            <p:nvPr/>
          </p:nvSpPr>
          <p:spPr bwMode="auto">
            <a:xfrm>
              <a:off x="2832" y="3024"/>
              <a:ext cx="96" cy="9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2950" name="Line 4"/>
            <p:cNvSpPr>
              <a:spLocks noChangeShapeType="1"/>
            </p:cNvSpPr>
            <p:nvPr/>
          </p:nvSpPr>
          <p:spPr bwMode="auto">
            <a:xfrm>
              <a:off x="2832" y="1920"/>
              <a:ext cx="0" cy="12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2951" name="Oval 5"/>
            <p:cNvSpPr>
              <a:spLocks noChangeArrowheads="1"/>
            </p:cNvSpPr>
            <p:nvPr/>
          </p:nvSpPr>
          <p:spPr bwMode="auto">
            <a:xfrm>
              <a:off x="2680" y="17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2952" name="Oval 6"/>
            <p:cNvSpPr>
              <a:spLocks noChangeArrowheads="1"/>
            </p:cNvSpPr>
            <p:nvPr/>
          </p:nvSpPr>
          <p:spPr bwMode="auto">
            <a:xfrm>
              <a:off x="3344" y="2976"/>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2953" name="Line 7"/>
            <p:cNvSpPr>
              <a:spLocks noChangeShapeType="1"/>
            </p:cNvSpPr>
            <p:nvPr/>
          </p:nvSpPr>
          <p:spPr bwMode="auto">
            <a:xfrm>
              <a:off x="384" y="1920"/>
              <a:ext cx="244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2954" name="Line 8"/>
            <p:cNvSpPr>
              <a:spLocks noChangeShapeType="1"/>
            </p:cNvSpPr>
            <p:nvPr/>
          </p:nvSpPr>
          <p:spPr bwMode="auto">
            <a:xfrm>
              <a:off x="384" y="3120"/>
              <a:ext cx="312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2955" name="Line 9"/>
            <p:cNvSpPr>
              <a:spLocks noChangeShapeType="1"/>
            </p:cNvSpPr>
            <p:nvPr/>
          </p:nvSpPr>
          <p:spPr bwMode="auto">
            <a:xfrm flipV="1">
              <a:off x="2832" y="336"/>
              <a:ext cx="1824" cy="158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2956" name="Line 10"/>
            <p:cNvSpPr>
              <a:spLocks noChangeShapeType="1"/>
            </p:cNvSpPr>
            <p:nvPr/>
          </p:nvSpPr>
          <p:spPr bwMode="auto">
            <a:xfrm flipV="1">
              <a:off x="3504" y="1536"/>
              <a:ext cx="1824" cy="158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2957" name="Line 11"/>
            <p:cNvSpPr>
              <a:spLocks noChangeShapeType="1"/>
            </p:cNvSpPr>
            <p:nvPr/>
          </p:nvSpPr>
          <p:spPr bwMode="auto">
            <a:xfrm flipH="1">
              <a:off x="384" y="2832"/>
              <a:ext cx="624" cy="0"/>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2958" name="Text Box 12"/>
            <p:cNvSpPr txBox="1">
              <a:spLocks noChangeArrowheads="1"/>
            </p:cNvSpPr>
            <p:nvPr/>
          </p:nvSpPr>
          <p:spPr bwMode="auto">
            <a:xfrm>
              <a:off x="348" y="2496"/>
              <a:ext cx="7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to source</a:t>
              </a:r>
            </a:p>
          </p:txBody>
        </p:sp>
        <p:sp>
          <p:nvSpPr>
            <p:cNvPr id="82959" name="Text Box 13"/>
            <p:cNvSpPr txBox="1">
              <a:spLocks noChangeArrowheads="1"/>
            </p:cNvSpPr>
            <p:nvPr/>
          </p:nvSpPr>
          <p:spPr bwMode="auto">
            <a:xfrm rot="-2388334">
              <a:off x="4320" y="864"/>
              <a:ext cx="7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to detector</a:t>
              </a:r>
            </a:p>
          </p:txBody>
        </p:sp>
        <p:sp>
          <p:nvSpPr>
            <p:cNvPr id="82960" name="Line 14"/>
            <p:cNvSpPr>
              <a:spLocks noChangeShapeType="1"/>
            </p:cNvSpPr>
            <p:nvPr/>
          </p:nvSpPr>
          <p:spPr bwMode="auto">
            <a:xfrm flipV="1">
              <a:off x="4560" y="960"/>
              <a:ext cx="528" cy="432"/>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2961" name="Line 15"/>
            <p:cNvSpPr>
              <a:spLocks noChangeShapeType="1"/>
            </p:cNvSpPr>
            <p:nvPr/>
          </p:nvSpPr>
          <p:spPr bwMode="auto">
            <a:xfrm>
              <a:off x="2832" y="1920"/>
              <a:ext cx="672" cy="1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2962" name="Text Box 16"/>
            <p:cNvSpPr txBox="1">
              <a:spLocks noChangeArrowheads="1"/>
            </p:cNvSpPr>
            <p:nvPr/>
          </p:nvSpPr>
          <p:spPr bwMode="auto">
            <a:xfrm rot="-1882992">
              <a:off x="3163" y="2349"/>
              <a:ext cx="2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808080"/>
                  </a:solidFill>
                </a:rPr>
                <a:t>d</a:t>
              </a:r>
            </a:p>
          </p:txBody>
        </p:sp>
        <p:cxnSp>
          <p:nvCxnSpPr>
            <p:cNvPr id="82963" name="AutoShape 17"/>
            <p:cNvCxnSpPr>
              <a:cxnSpLocks noChangeShapeType="1"/>
            </p:cNvCxnSpPr>
            <p:nvPr/>
          </p:nvCxnSpPr>
          <p:spPr bwMode="auto">
            <a:xfrm rot="5400000" flipH="1">
              <a:off x="3096" y="3240"/>
              <a:ext cx="336" cy="288"/>
            </a:xfrm>
            <a:prstGeom prst="curvedConnector3">
              <a:avLst>
                <a:gd name="adj1" fmla="val 10116"/>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964" name="Text Box 18"/>
            <p:cNvSpPr txBox="1">
              <a:spLocks noChangeArrowheads="1"/>
            </p:cNvSpPr>
            <p:nvPr/>
          </p:nvSpPr>
          <p:spPr bwMode="auto">
            <a:xfrm>
              <a:off x="3398" y="3431"/>
              <a:ext cx="5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d</a:t>
              </a:r>
              <a:r>
                <a:rPr lang="en-US" altLang="en-US">
                  <a:solidFill>
                    <a:srgbClr val="000000"/>
                  </a:solidFill>
                  <a:cs typeface="Arial" charset="0"/>
                </a:rPr>
                <a:t>∙</a:t>
              </a:r>
              <a:r>
                <a:rPr lang="en-US" altLang="en-US">
                  <a:solidFill>
                    <a:srgbClr val="000000"/>
                  </a:solidFill>
                </a:rPr>
                <a:t>sin(</a:t>
              </a:r>
              <a:r>
                <a:rPr lang="el-GR" altLang="en-US">
                  <a:solidFill>
                    <a:srgbClr val="000000"/>
                  </a:solidFill>
                  <a:cs typeface="Arial" charset="0"/>
                </a:rPr>
                <a:t>θ</a:t>
              </a:r>
              <a:r>
                <a:rPr lang="en-US" altLang="en-US">
                  <a:solidFill>
                    <a:srgbClr val="000000"/>
                  </a:solidFill>
                  <a:cs typeface="Arial" charset="0"/>
                </a:rPr>
                <a:t>)</a:t>
              </a:r>
              <a:endParaRPr lang="el-GR" altLang="en-US">
                <a:solidFill>
                  <a:srgbClr val="000000"/>
                </a:solidFill>
                <a:cs typeface="Arial" charset="0"/>
              </a:endParaRPr>
            </a:p>
          </p:txBody>
        </p:sp>
        <p:sp>
          <p:nvSpPr>
            <p:cNvPr id="82965" name="Arc 19"/>
            <p:cNvSpPr>
              <a:spLocks/>
            </p:cNvSpPr>
            <p:nvPr/>
          </p:nvSpPr>
          <p:spPr bwMode="auto">
            <a:xfrm rot="670182" flipV="1">
              <a:off x="2832" y="2015"/>
              <a:ext cx="194" cy="287"/>
            </a:xfrm>
            <a:custGeom>
              <a:avLst/>
              <a:gdLst>
                <a:gd name="T0" fmla="*/ 26 w 14629"/>
                <a:gd name="T1" fmla="*/ 0 h 21513"/>
                <a:gd name="T2" fmla="*/ 194 w 14629"/>
                <a:gd name="T3" fmla="*/ 75 h 21513"/>
                <a:gd name="T4" fmla="*/ 0 w 14629"/>
                <a:gd name="T5" fmla="*/ 287 h 21513"/>
                <a:gd name="T6" fmla="*/ 0 60000 65536"/>
                <a:gd name="T7" fmla="*/ 0 60000 65536"/>
                <a:gd name="T8" fmla="*/ 0 60000 65536"/>
              </a:gdLst>
              <a:ahLst/>
              <a:cxnLst>
                <a:cxn ang="T6">
                  <a:pos x="T0" y="T1"/>
                </a:cxn>
                <a:cxn ang="T7">
                  <a:pos x="T2" y="T3"/>
                </a:cxn>
                <a:cxn ang="T8">
                  <a:pos x="T4" y="T5"/>
                </a:cxn>
              </a:cxnLst>
              <a:rect l="0" t="0" r="r" b="b"/>
              <a:pathLst>
                <a:path w="14629" h="21513" fill="none" extrusionOk="0">
                  <a:moveTo>
                    <a:pt x="1939" y="0"/>
                  </a:moveTo>
                  <a:cubicBezTo>
                    <a:pt x="6672" y="427"/>
                    <a:pt x="11132" y="2402"/>
                    <a:pt x="14628" y="5621"/>
                  </a:cubicBezTo>
                </a:path>
                <a:path w="14629" h="21513" stroke="0" extrusionOk="0">
                  <a:moveTo>
                    <a:pt x="1939" y="0"/>
                  </a:moveTo>
                  <a:cubicBezTo>
                    <a:pt x="6672" y="427"/>
                    <a:pt x="11132" y="2402"/>
                    <a:pt x="14628" y="5621"/>
                  </a:cubicBezTo>
                  <a:lnTo>
                    <a:pt x="0" y="21513"/>
                  </a:lnTo>
                  <a:lnTo>
                    <a:pt x="1939" y="0"/>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966" name="Text Box 20"/>
            <p:cNvSpPr txBox="1">
              <a:spLocks noChangeArrowheads="1"/>
            </p:cNvSpPr>
            <p:nvPr/>
          </p:nvSpPr>
          <p:spPr bwMode="auto">
            <a:xfrm>
              <a:off x="2802" y="2078"/>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l-GR" altLang="en-US">
                  <a:solidFill>
                    <a:srgbClr val="808080"/>
                  </a:solidFill>
                  <a:cs typeface="Arial" charset="0"/>
                </a:rPr>
                <a:t>θ</a:t>
              </a:r>
            </a:p>
          </p:txBody>
        </p:sp>
        <p:sp>
          <p:nvSpPr>
            <p:cNvPr id="82967" name="Text Box 21"/>
            <p:cNvSpPr txBox="1">
              <a:spLocks noChangeArrowheads="1"/>
            </p:cNvSpPr>
            <p:nvPr/>
          </p:nvSpPr>
          <p:spPr bwMode="auto">
            <a:xfrm>
              <a:off x="2964" y="1833"/>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atom #1</a:t>
              </a:r>
            </a:p>
          </p:txBody>
        </p:sp>
        <p:sp>
          <p:nvSpPr>
            <p:cNvPr id="82968" name="Text Box 22"/>
            <p:cNvSpPr txBox="1">
              <a:spLocks noChangeArrowheads="1"/>
            </p:cNvSpPr>
            <p:nvPr/>
          </p:nvSpPr>
          <p:spPr bwMode="auto">
            <a:xfrm>
              <a:off x="3636" y="3033"/>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atom #2</a:t>
              </a:r>
            </a:p>
          </p:txBody>
        </p:sp>
      </p:grpSp>
      <p:sp>
        <p:nvSpPr>
          <p:cNvPr id="82947" name="Text Box 23"/>
          <p:cNvSpPr txBox="1">
            <a:spLocks noChangeArrowheads="1"/>
          </p:cNvSpPr>
          <p:nvPr/>
        </p:nvSpPr>
        <p:spPr bwMode="auto">
          <a:xfrm>
            <a:off x="398463" y="269875"/>
            <a:ext cx="39560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5400">
                <a:solidFill>
                  <a:srgbClr val="000000"/>
                </a:solidFill>
              </a:rPr>
              <a:t>Bragg’s Law</a:t>
            </a:r>
          </a:p>
        </p:txBody>
      </p:sp>
      <p:sp>
        <p:nvSpPr>
          <p:cNvPr id="198680"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800" b="1">
                <a:solidFill>
                  <a:srgbClr val="000000"/>
                </a:solidFill>
              </a:rPr>
              <a:t>n</a:t>
            </a:r>
            <a:r>
              <a:rPr lang="el-GR" altLang="en-US" sz="2800" b="1">
                <a:solidFill>
                  <a:srgbClr val="000000"/>
                </a:solidFill>
                <a:cs typeface="Arial" charset="0"/>
              </a:rPr>
              <a:t>λ</a:t>
            </a:r>
            <a:r>
              <a:rPr lang="en-US" altLang="en-US" sz="2800" b="1">
                <a:solidFill>
                  <a:srgbClr val="000000"/>
                </a:solidFill>
                <a:cs typeface="Arial" charset="0"/>
              </a:rPr>
              <a:t> = 2d sin(</a:t>
            </a:r>
            <a:r>
              <a:rPr lang="el-GR" altLang="en-US" sz="2800" b="1">
                <a:solidFill>
                  <a:srgbClr val="000000"/>
                </a:solidFill>
                <a:cs typeface="Arial" charset="0"/>
              </a:rPr>
              <a:t>θ</a:t>
            </a:r>
            <a:r>
              <a:rPr lang="en-US" altLang="en-US" sz="2800" b="1">
                <a:solidFill>
                  <a:srgbClr val="000000"/>
                </a:solidFill>
                <a:cs typeface="Arial" charset="0"/>
              </a:rPr>
              <a:t>)</a:t>
            </a:r>
            <a:endParaRPr lang="el-GR" altLang="en-US" sz="2800" b="1">
              <a:solidFill>
                <a:srgbClr val="000000"/>
              </a:solidFill>
              <a:cs typeface="Arial" charset="0"/>
            </a:endParaRPr>
          </a:p>
        </p:txBody>
      </p:sp>
    </p:spTree>
    <p:extLst>
      <p:ext uri="{BB962C8B-B14F-4D97-AF65-F5344CB8AC3E}">
        <p14:creationId xmlns:p14="http://schemas.microsoft.com/office/powerpoint/2010/main" val="6266246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198680"/>
                                        </p:tgtEl>
                                        <p:attrNameLst>
                                          <p:attrName>style.visibility</p:attrName>
                                        </p:attrNameLst>
                                      </p:cBhvr>
                                      <p:to>
                                        <p:strVal val="visible"/>
                                      </p:to>
                                    </p:set>
                                    <p:anim from="(-#ppt_w/2)" to="(#ppt_x)" calcmode="lin" valueType="num">
                                      <p:cBhvr>
                                        <p:cTn id="7" dur="300" fill="hold">
                                          <p:stCondLst>
                                            <p:cond delay="0"/>
                                          </p:stCondLst>
                                        </p:cTn>
                                        <p:tgtEl>
                                          <p:spTgt spid="198680"/>
                                        </p:tgtEl>
                                        <p:attrNameLst>
                                          <p:attrName>ppt_x</p:attrName>
                                        </p:attrNameLst>
                                      </p:cBhvr>
                                    </p:anim>
                                    <p:anim from="0" to="-1.0" calcmode="lin" valueType="num">
                                      <p:cBhvr>
                                        <p:cTn id="8" dur="100" decel="50000" autoRev="1" fill="hold">
                                          <p:stCondLst>
                                            <p:cond delay="300"/>
                                          </p:stCondLst>
                                        </p:cTn>
                                        <p:tgtEl>
                                          <p:spTgt spid="198680"/>
                                        </p:tgtEl>
                                        <p:attrNameLst>
                                          <p:attrName>xshear</p:attrName>
                                        </p:attrNameLst>
                                      </p:cBhvr>
                                    </p:anim>
                                    <p:animScale>
                                      <p:cBhvr>
                                        <p:cTn id="9" dur="100" decel="100000" autoRev="1" fill="hold">
                                          <p:stCondLst>
                                            <p:cond delay="300"/>
                                          </p:stCondLst>
                                        </p:cTn>
                                        <p:tgtEl>
                                          <p:spTgt spid="198680"/>
                                        </p:tgtEl>
                                      </p:cBhvr>
                                      <p:from x="100000" y="100000"/>
                                      <p:to x="80000" y="100000"/>
                                    </p:animScale>
                                    <p:anim by="(#ppt_h/3+#ppt_w*0.1)" calcmode="lin" valueType="num">
                                      <p:cBhvr additive="sum">
                                        <p:cTn id="10" dur="100" decel="100000" autoRev="1" fill="hold">
                                          <p:stCondLst>
                                            <p:cond delay="300"/>
                                          </p:stCondLst>
                                        </p:cTn>
                                        <p:tgtEl>
                                          <p:spTgt spid="19868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8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2793963370"/>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ALS</a:t>
                      </a:r>
                      <a:r>
                        <a:rPr lang="en-US" baseline="0" dirty="0" smtClean="0">
                          <a:solidFill>
                            <a:sysClr val="windowText" lastClr="000000"/>
                          </a:solidFill>
                        </a:rPr>
                        <a:t> 8.3.1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1.8 </a:t>
                      </a:r>
                      <a:r>
                        <a:rPr lang="en-US" dirty="0" smtClean="0">
                          <a:solidFill>
                            <a:sysClr val="windowText" lastClr="000000"/>
                          </a:solidFill>
                        </a:rPr>
                        <a:t>x </a:t>
                      </a:r>
                      <a:r>
                        <a:rPr lang="en-US" dirty="0" smtClean="0">
                          <a:solidFill>
                            <a:sysClr val="windowText" lastClr="000000"/>
                          </a:solidFill>
                        </a:rPr>
                        <a:t>10</a:t>
                      </a:r>
                      <a:r>
                        <a:rPr lang="en-US" baseline="30000" dirty="0" smtClean="0">
                          <a:solidFill>
                            <a:sysClr val="windowText" lastClr="000000"/>
                          </a:solidFill>
                        </a:rPr>
                        <a:t>8</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3 </a:t>
                      </a:r>
                      <a:r>
                        <a:rPr lang="en-US" dirty="0" smtClean="0">
                          <a:solidFill>
                            <a:sysClr val="windowText" lastClr="000000"/>
                          </a:solidFill>
                        </a:rPr>
                        <a:t>x </a:t>
                      </a:r>
                      <a:r>
                        <a:rPr lang="en-US" dirty="0" smtClean="0">
                          <a:solidFill>
                            <a:sysClr val="windowText" lastClr="000000"/>
                          </a:solidFill>
                        </a:rPr>
                        <a:t>10</a:t>
                      </a:r>
                      <a:r>
                        <a:rPr lang="en-US" baseline="30000" dirty="0" smtClean="0">
                          <a:solidFill>
                            <a:sysClr val="windowText" lastClr="000000"/>
                          </a:solidFill>
                        </a:rPr>
                        <a:t>11</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seconds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28 min</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second</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4.8</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a:t>
                      </a:r>
                      <a:r>
                        <a:rPr lang="en-US" dirty="0" smtClean="0">
                          <a:solidFill>
                            <a:sysClr val="windowText" lastClr="000000"/>
                          </a:solidFill>
                        </a:rPr>
                        <a:t>(h) </a:t>
                      </a:r>
                      <a:r>
                        <a:rPr lang="en-US" dirty="0" smtClean="0">
                          <a:solidFill>
                            <a:sysClr val="windowText" lastClr="000000"/>
                          </a:solidFill>
                        </a:rPr>
                        <a:t>0.3 </a:t>
                      </a:r>
                      <a:r>
                        <a:rPr lang="en-US" dirty="0" smtClean="0">
                          <a:solidFill>
                            <a:sysClr val="windowText" lastClr="000000"/>
                          </a:solidFill>
                        </a:rPr>
                        <a:t>(v)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100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60 </a:t>
                      </a:r>
                      <a:r>
                        <a:rPr lang="en-US" dirty="0" smtClean="0">
                          <a:solidFill>
                            <a:sysClr val="windowText" lastClr="000000"/>
                          </a:solidFill>
                        </a:rPr>
                        <a:t>(h)</a:t>
                      </a:r>
                      <a:r>
                        <a:rPr lang="en-US" baseline="0" dirty="0" smtClean="0">
                          <a:solidFill>
                            <a:sysClr val="windowText" lastClr="000000"/>
                          </a:solidFill>
                        </a:rPr>
                        <a:t> </a:t>
                      </a:r>
                      <a:r>
                        <a:rPr lang="en-US" baseline="0" dirty="0" smtClean="0">
                          <a:solidFill>
                            <a:sysClr val="windowText" lastClr="000000"/>
                          </a:solidFill>
                        </a:rPr>
                        <a:t>100 (v</a:t>
                      </a:r>
                      <a:r>
                        <a:rPr lang="en-US" baseline="0" dirty="0" smtClean="0">
                          <a:solidFill>
                            <a:sysClr val="windowText" lastClr="000000"/>
                          </a:solidFill>
                        </a:rPr>
                        <a:t>)</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6 </a:t>
                      </a:r>
                      <a:r>
                        <a:rPr lang="en-US" dirty="0" smtClean="0">
                          <a:solidFill>
                            <a:sysClr val="windowText" lastClr="000000"/>
                          </a:solidFill>
                        </a:rPr>
                        <a:t>x </a:t>
                      </a:r>
                      <a:r>
                        <a:rPr lang="en-US" dirty="0" smtClean="0">
                          <a:solidFill>
                            <a:sysClr val="windowText" lastClr="000000"/>
                          </a:solidFill>
                        </a:rPr>
                        <a:t>10</a:t>
                      </a:r>
                      <a:r>
                        <a:rPr lang="en-US" baseline="30000" dirty="0" smtClean="0">
                          <a:solidFill>
                            <a:sysClr val="windowText" lastClr="000000"/>
                          </a:solidFill>
                        </a:rPr>
                        <a:t>14</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6019413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4495800" y="4800600"/>
            <a:ext cx="152400" cy="152400"/>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3971" name="Oval 3"/>
          <p:cNvSpPr>
            <a:spLocks noChangeArrowheads="1"/>
          </p:cNvSpPr>
          <p:nvPr/>
        </p:nvSpPr>
        <p:spPr bwMode="auto">
          <a:xfrm>
            <a:off x="4265613" y="3270250"/>
            <a:ext cx="4572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3972" name="Oval 4"/>
          <p:cNvSpPr>
            <a:spLocks noChangeArrowheads="1"/>
          </p:cNvSpPr>
          <p:nvPr/>
        </p:nvSpPr>
        <p:spPr bwMode="auto">
          <a:xfrm>
            <a:off x="5308600" y="4724400"/>
            <a:ext cx="4572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3973" name="Line 5"/>
          <p:cNvSpPr>
            <a:spLocks noChangeShapeType="1"/>
          </p:cNvSpPr>
          <p:nvPr/>
        </p:nvSpPr>
        <p:spPr bwMode="auto">
          <a:xfrm>
            <a:off x="609600" y="3492500"/>
            <a:ext cx="3886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3974" name="Line 6"/>
          <p:cNvSpPr>
            <a:spLocks noChangeShapeType="1"/>
          </p:cNvSpPr>
          <p:nvPr/>
        </p:nvSpPr>
        <p:spPr bwMode="auto">
          <a:xfrm>
            <a:off x="609600" y="4953000"/>
            <a:ext cx="4953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3975" name="Line 7"/>
          <p:cNvSpPr>
            <a:spLocks noChangeShapeType="1"/>
          </p:cNvSpPr>
          <p:nvPr/>
        </p:nvSpPr>
        <p:spPr bwMode="auto">
          <a:xfrm flipV="1">
            <a:off x="5562600" y="1185863"/>
            <a:ext cx="1279525" cy="376713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3976" name="Line 8"/>
          <p:cNvSpPr>
            <a:spLocks noChangeShapeType="1"/>
          </p:cNvSpPr>
          <p:nvPr/>
        </p:nvSpPr>
        <p:spPr bwMode="auto">
          <a:xfrm flipH="1">
            <a:off x="609600" y="4495800"/>
            <a:ext cx="990600" cy="0"/>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3977" name="Text Box 9"/>
          <p:cNvSpPr txBox="1">
            <a:spLocks noChangeArrowheads="1"/>
          </p:cNvSpPr>
          <p:nvPr/>
        </p:nvSpPr>
        <p:spPr bwMode="auto">
          <a:xfrm>
            <a:off x="552450" y="3962400"/>
            <a:ext cx="1123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to source</a:t>
            </a:r>
          </a:p>
        </p:txBody>
      </p:sp>
      <p:grpSp>
        <p:nvGrpSpPr>
          <p:cNvPr id="83978" name="Group 10"/>
          <p:cNvGrpSpPr>
            <a:grpSpLocks/>
          </p:cNvGrpSpPr>
          <p:nvPr/>
        </p:nvGrpSpPr>
        <p:grpSpPr bwMode="auto">
          <a:xfrm rot="-1919995">
            <a:off x="5294313" y="1450975"/>
            <a:ext cx="1263650" cy="838200"/>
            <a:chOff x="4320" y="864"/>
            <a:chExt cx="796" cy="528"/>
          </a:xfrm>
        </p:grpSpPr>
        <p:sp>
          <p:nvSpPr>
            <p:cNvPr id="83992" name="Text Box 11"/>
            <p:cNvSpPr txBox="1">
              <a:spLocks noChangeArrowheads="1"/>
            </p:cNvSpPr>
            <p:nvPr/>
          </p:nvSpPr>
          <p:spPr bwMode="auto">
            <a:xfrm rot="-2388334">
              <a:off x="4320" y="864"/>
              <a:ext cx="7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to detector</a:t>
              </a:r>
            </a:p>
          </p:txBody>
        </p:sp>
        <p:sp>
          <p:nvSpPr>
            <p:cNvPr id="83993" name="Line 12"/>
            <p:cNvSpPr>
              <a:spLocks noChangeShapeType="1"/>
            </p:cNvSpPr>
            <p:nvPr/>
          </p:nvSpPr>
          <p:spPr bwMode="auto">
            <a:xfrm flipV="1">
              <a:off x="4560" y="960"/>
              <a:ext cx="528" cy="432"/>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83979" name="Group 13"/>
          <p:cNvGrpSpPr>
            <a:grpSpLocks/>
          </p:cNvGrpSpPr>
          <p:nvPr/>
        </p:nvGrpSpPr>
        <p:grpSpPr bwMode="auto">
          <a:xfrm>
            <a:off x="4492625" y="3486150"/>
            <a:ext cx="1069975" cy="1466850"/>
            <a:chOff x="2830" y="2196"/>
            <a:chExt cx="674" cy="924"/>
          </a:xfrm>
        </p:grpSpPr>
        <p:sp>
          <p:nvSpPr>
            <p:cNvPr id="83990" name="Line 14"/>
            <p:cNvSpPr>
              <a:spLocks noChangeShapeType="1"/>
            </p:cNvSpPr>
            <p:nvPr/>
          </p:nvSpPr>
          <p:spPr bwMode="auto">
            <a:xfrm>
              <a:off x="2832" y="2199"/>
              <a:ext cx="0" cy="921"/>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3991" name="Line 15"/>
            <p:cNvSpPr>
              <a:spLocks noChangeShapeType="1"/>
            </p:cNvSpPr>
            <p:nvPr/>
          </p:nvSpPr>
          <p:spPr bwMode="auto">
            <a:xfrm>
              <a:off x="2830" y="2196"/>
              <a:ext cx="674" cy="924"/>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83980" name="Text Box 16"/>
          <p:cNvSpPr txBox="1">
            <a:spLocks noChangeArrowheads="1"/>
          </p:cNvSpPr>
          <p:nvPr/>
        </p:nvSpPr>
        <p:spPr bwMode="auto">
          <a:xfrm rot="-1882992">
            <a:off x="5100638" y="3875088"/>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808080"/>
                </a:solidFill>
              </a:rPr>
              <a:t>d</a:t>
            </a:r>
          </a:p>
        </p:txBody>
      </p:sp>
      <p:cxnSp>
        <p:nvCxnSpPr>
          <p:cNvPr id="83981" name="AutoShape 17"/>
          <p:cNvCxnSpPr>
            <a:cxnSpLocks noChangeShapeType="1"/>
          </p:cNvCxnSpPr>
          <p:nvPr/>
        </p:nvCxnSpPr>
        <p:spPr bwMode="auto">
          <a:xfrm rot="5400000" flipH="1">
            <a:off x="4914900" y="5143500"/>
            <a:ext cx="533400" cy="457200"/>
          </a:xfrm>
          <a:prstGeom prst="curvedConnector3">
            <a:avLst>
              <a:gd name="adj1" fmla="val 10116"/>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982" name="Text Box 18"/>
          <p:cNvSpPr txBox="1">
            <a:spLocks noChangeArrowheads="1"/>
          </p:cNvSpPr>
          <p:nvPr/>
        </p:nvSpPr>
        <p:spPr bwMode="auto">
          <a:xfrm>
            <a:off x="5394325" y="5446713"/>
            <a:ext cx="946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d</a:t>
            </a:r>
            <a:r>
              <a:rPr lang="en-US" altLang="en-US">
                <a:solidFill>
                  <a:srgbClr val="000000"/>
                </a:solidFill>
                <a:cs typeface="Arial" charset="0"/>
              </a:rPr>
              <a:t>∙</a:t>
            </a:r>
            <a:r>
              <a:rPr lang="en-US" altLang="en-US">
                <a:solidFill>
                  <a:srgbClr val="000000"/>
                </a:solidFill>
              </a:rPr>
              <a:t>sin(</a:t>
            </a:r>
            <a:r>
              <a:rPr lang="el-GR" altLang="en-US">
                <a:solidFill>
                  <a:srgbClr val="000000"/>
                </a:solidFill>
                <a:cs typeface="Arial" charset="0"/>
              </a:rPr>
              <a:t>θ</a:t>
            </a:r>
            <a:r>
              <a:rPr lang="en-US" altLang="en-US">
                <a:solidFill>
                  <a:srgbClr val="000000"/>
                </a:solidFill>
                <a:cs typeface="Arial" charset="0"/>
              </a:rPr>
              <a:t>)</a:t>
            </a:r>
            <a:endParaRPr lang="el-GR" altLang="en-US">
              <a:solidFill>
                <a:srgbClr val="000000"/>
              </a:solidFill>
              <a:cs typeface="Arial" charset="0"/>
            </a:endParaRPr>
          </a:p>
        </p:txBody>
      </p:sp>
      <p:sp>
        <p:nvSpPr>
          <p:cNvPr id="83983" name="Arc 19"/>
          <p:cNvSpPr>
            <a:spLocks/>
          </p:cNvSpPr>
          <p:nvPr/>
        </p:nvSpPr>
        <p:spPr bwMode="auto">
          <a:xfrm rot="670182" flipV="1">
            <a:off x="4495800" y="3648075"/>
            <a:ext cx="360363" cy="455613"/>
          </a:xfrm>
          <a:custGeom>
            <a:avLst/>
            <a:gdLst>
              <a:gd name="T0" fmla="*/ 40857 w 17111"/>
              <a:gd name="T1" fmla="*/ 0 h 21513"/>
              <a:gd name="T2" fmla="*/ 360363 w 17111"/>
              <a:gd name="T3" fmla="*/ 176438 h 21513"/>
              <a:gd name="T4" fmla="*/ 0 w 17111"/>
              <a:gd name="T5" fmla="*/ 455613 h 21513"/>
              <a:gd name="T6" fmla="*/ 0 60000 65536"/>
              <a:gd name="T7" fmla="*/ 0 60000 65536"/>
              <a:gd name="T8" fmla="*/ 0 60000 65536"/>
            </a:gdLst>
            <a:ahLst/>
            <a:cxnLst>
              <a:cxn ang="T6">
                <a:pos x="T0" y="T1"/>
              </a:cxn>
              <a:cxn ang="T7">
                <a:pos x="T2" y="T3"/>
              </a:cxn>
              <a:cxn ang="T8">
                <a:pos x="T4" y="T5"/>
              </a:cxn>
            </a:cxnLst>
            <a:rect l="0" t="0" r="r" b="b"/>
            <a:pathLst>
              <a:path w="17111" h="21513" fill="none" extrusionOk="0">
                <a:moveTo>
                  <a:pt x="1939" y="0"/>
                </a:moveTo>
                <a:cubicBezTo>
                  <a:pt x="7937" y="541"/>
                  <a:pt x="13436" y="3560"/>
                  <a:pt x="17111" y="8330"/>
                </a:cubicBezTo>
              </a:path>
              <a:path w="17111" h="21513" stroke="0" extrusionOk="0">
                <a:moveTo>
                  <a:pt x="1939" y="0"/>
                </a:moveTo>
                <a:cubicBezTo>
                  <a:pt x="7937" y="541"/>
                  <a:pt x="13436" y="3560"/>
                  <a:pt x="17111" y="8330"/>
                </a:cubicBezTo>
                <a:lnTo>
                  <a:pt x="0" y="21513"/>
                </a:lnTo>
                <a:lnTo>
                  <a:pt x="1939" y="0"/>
                </a:lnTo>
                <a:close/>
              </a:path>
            </a:pathLst>
          </a:custGeom>
          <a:noFill/>
          <a:ln w="9525">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984" name="Text Box 20"/>
          <p:cNvSpPr txBox="1">
            <a:spLocks noChangeArrowheads="1"/>
          </p:cNvSpPr>
          <p:nvPr/>
        </p:nvSpPr>
        <p:spPr bwMode="auto">
          <a:xfrm>
            <a:off x="4445000" y="367665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l-GR" altLang="en-US">
                <a:solidFill>
                  <a:srgbClr val="808080"/>
                </a:solidFill>
                <a:cs typeface="Arial" charset="0"/>
              </a:rPr>
              <a:t>θ</a:t>
            </a:r>
          </a:p>
        </p:txBody>
      </p:sp>
      <p:sp>
        <p:nvSpPr>
          <p:cNvPr id="83985" name="Text Box 21"/>
          <p:cNvSpPr txBox="1">
            <a:spLocks noChangeArrowheads="1"/>
          </p:cNvSpPr>
          <p:nvPr/>
        </p:nvSpPr>
        <p:spPr bwMode="auto">
          <a:xfrm>
            <a:off x="4705350" y="327501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atom #1</a:t>
            </a:r>
          </a:p>
        </p:txBody>
      </p:sp>
      <p:sp>
        <p:nvSpPr>
          <p:cNvPr id="83986" name="Text Box 22"/>
          <p:cNvSpPr txBox="1">
            <a:spLocks noChangeArrowheads="1"/>
          </p:cNvSpPr>
          <p:nvPr/>
        </p:nvSpPr>
        <p:spPr bwMode="auto">
          <a:xfrm>
            <a:off x="5772150" y="4814888"/>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atom #2</a:t>
            </a:r>
          </a:p>
        </p:txBody>
      </p:sp>
      <p:sp>
        <p:nvSpPr>
          <p:cNvPr id="83987" name="Text Box 23"/>
          <p:cNvSpPr txBox="1">
            <a:spLocks noChangeArrowheads="1"/>
          </p:cNvSpPr>
          <p:nvPr/>
        </p:nvSpPr>
        <p:spPr bwMode="auto">
          <a:xfrm>
            <a:off x="398463" y="269875"/>
            <a:ext cx="39560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5400">
                <a:solidFill>
                  <a:srgbClr val="000000"/>
                </a:solidFill>
              </a:rPr>
              <a:t>Bragg’s Law</a:t>
            </a:r>
          </a:p>
        </p:txBody>
      </p:sp>
      <p:sp>
        <p:nvSpPr>
          <p:cNvPr id="83988"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800" b="1">
                <a:solidFill>
                  <a:srgbClr val="000000"/>
                </a:solidFill>
              </a:rPr>
              <a:t>n</a:t>
            </a:r>
            <a:r>
              <a:rPr lang="el-GR" altLang="en-US" sz="2800" b="1">
                <a:solidFill>
                  <a:srgbClr val="000000"/>
                </a:solidFill>
                <a:cs typeface="Arial" charset="0"/>
              </a:rPr>
              <a:t>λ</a:t>
            </a:r>
            <a:r>
              <a:rPr lang="en-US" altLang="en-US" sz="2800" b="1">
                <a:solidFill>
                  <a:srgbClr val="000000"/>
                </a:solidFill>
                <a:cs typeface="Arial" charset="0"/>
              </a:rPr>
              <a:t> = 2d sin(</a:t>
            </a:r>
            <a:r>
              <a:rPr lang="el-GR" altLang="en-US" sz="2800" b="1">
                <a:solidFill>
                  <a:srgbClr val="000000"/>
                </a:solidFill>
                <a:cs typeface="Arial" charset="0"/>
              </a:rPr>
              <a:t>θ</a:t>
            </a:r>
            <a:r>
              <a:rPr lang="en-US" altLang="en-US" sz="2800" b="1">
                <a:solidFill>
                  <a:srgbClr val="000000"/>
                </a:solidFill>
                <a:cs typeface="Arial" charset="0"/>
              </a:rPr>
              <a:t>)</a:t>
            </a:r>
            <a:endParaRPr lang="el-GR" altLang="en-US" sz="2800" b="1">
              <a:solidFill>
                <a:srgbClr val="000000"/>
              </a:solidFill>
              <a:cs typeface="Arial" charset="0"/>
            </a:endParaRPr>
          </a:p>
        </p:txBody>
      </p:sp>
      <p:sp>
        <p:nvSpPr>
          <p:cNvPr id="83989" name="Line 25"/>
          <p:cNvSpPr>
            <a:spLocks noChangeShapeType="1"/>
          </p:cNvSpPr>
          <p:nvPr/>
        </p:nvSpPr>
        <p:spPr bwMode="auto">
          <a:xfrm flipV="1">
            <a:off x="4495800" y="663575"/>
            <a:ext cx="962025" cy="28321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130155437"/>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wb_0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1" name="Picture 3" descr="wb_0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2" name="Picture 4" descr="wb_0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3" name="Picture 5" descr="wb_0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4" name="Picture 6" descr="wb_0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5" name="Picture 7" descr="wb_0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6" name="Picture 8" descr="wb_0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7" name="Picture 9" descr="wb_03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8" name="Picture 10" descr="wb_0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9" name="Picture 11" descr="wb_0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0" name="Picture 12" descr="wb_03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1" name="Picture 13" descr="wb_02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2" name="Picture 14" descr="wb_0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3" name="Picture 15" descr="wb_02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4" name="Picture 16" descr="wb_02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5" name="Picture 17" descr="wb_02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6" name="Picture 18" descr="wb_01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7" name="Picture 19" descr="wb_0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8" name="Picture 20" descr="wb_01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9" name="Picture 21" descr="wb_01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0" name="Picture 22" descr="wb_0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1" name="Picture 23" descr="wb_00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2" name="Picture 24" descr="wb_007"/>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3" name="Picture 25" descr="wb_00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4" name="Picture 26" descr="wb_00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5" name="Picture 27" descr="wb_00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20" name="AutoShape 28"/>
          <p:cNvSpPr>
            <a:spLocks noChangeArrowheads="1"/>
          </p:cNvSpPr>
          <p:nvPr/>
        </p:nvSpPr>
        <p:spPr bwMode="auto">
          <a:xfrm>
            <a:off x="304800" y="6248400"/>
            <a:ext cx="1905000" cy="304800"/>
          </a:xfrm>
          <a:prstGeom prst="parallelogram">
            <a:avLst>
              <a:gd name="adj" fmla="val 156250"/>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21" name="Freeform 29"/>
          <p:cNvSpPr>
            <a:spLocks/>
          </p:cNvSpPr>
          <p:nvPr/>
        </p:nvSpPr>
        <p:spPr bwMode="auto">
          <a:xfrm>
            <a:off x="1828800" y="6477000"/>
            <a:ext cx="609600" cy="330200"/>
          </a:xfrm>
          <a:custGeom>
            <a:avLst/>
            <a:gdLst>
              <a:gd name="T0" fmla="*/ 0 w 384"/>
              <a:gd name="T1" fmla="*/ 152400 h 208"/>
              <a:gd name="T2" fmla="*/ 304800 w 384"/>
              <a:gd name="T3" fmla="*/ 304800 h 208"/>
              <a:gd name="T4" fmla="*/ 609600 w 384"/>
              <a:gd name="T5" fmla="*/ 0 h 208"/>
              <a:gd name="T6" fmla="*/ 0 60000 65536"/>
              <a:gd name="T7" fmla="*/ 0 60000 65536"/>
              <a:gd name="T8" fmla="*/ 0 60000 65536"/>
            </a:gdLst>
            <a:ahLst/>
            <a:cxnLst>
              <a:cxn ang="T6">
                <a:pos x="T0" y="T1"/>
              </a:cxn>
              <a:cxn ang="T7">
                <a:pos x="T2" y="T3"/>
              </a:cxn>
              <a:cxn ang="T8">
                <a:pos x="T4" y="T5"/>
              </a:cxn>
            </a:cxnLst>
            <a:rect l="0" t="0" r="r" b="b"/>
            <a:pathLst>
              <a:path w="384" h="208">
                <a:moveTo>
                  <a:pt x="0" y="96"/>
                </a:moveTo>
                <a:cubicBezTo>
                  <a:pt x="64" y="152"/>
                  <a:pt x="128" y="208"/>
                  <a:pt x="192" y="192"/>
                </a:cubicBezTo>
                <a:cubicBezTo>
                  <a:pt x="256" y="176"/>
                  <a:pt x="320" y="88"/>
                  <a:pt x="384" y="0"/>
                </a:cubicBezTo>
              </a:path>
            </a:pathLst>
          </a:custGeom>
          <a:noFill/>
          <a:ln w="9525">
            <a:solidFill>
              <a:schemeClr val="tx1"/>
            </a:solidFill>
            <a:round/>
            <a:headEnd/>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nvGrpSpPr>
          <p:cNvPr id="201758" name="Group 30"/>
          <p:cNvGrpSpPr>
            <a:grpSpLocks/>
          </p:cNvGrpSpPr>
          <p:nvPr/>
        </p:nvGrpSpPr>
        <p:grpSpPr bwMode="auto">
          <a:xfrm>
            <a:off x="1066800" y="6273800"/>
            <a:ext cx="441325" cy="161925"/>
            <a:chOff x="672" y="3952"/>
            <a:chExt cx="278" cy="102"/>
          </a:xfrm>
        </p:grpSpPr>
        <p:sp>
          <p:nvSpPr>
            <p:cNvPr id="85080" name="AutoShape 31"/>
            <p:cNvSpPr>
              <a:spLocks noChangeArrowheads="1"/>
            </p:cNvSpPr>
            <p:nvPr/>
          </p:nvSpPr>
          <p:spPr bwMode="auto">
            <a:xfrm>
              <a:off x="672"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81" name="AutoShape 32"/>
            <p:cNvSpPr>
              <a:spLocks noChangeArrowheads="1"/>
            </p:cNvSpPr>
            <p:nvPr/>
          </p:nvSpPr>
          <p:spPr bwMode="auto">
            <a:xfrm>
              <a:off x="864"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82" name="AutoShape 33"/>
            <p:cNvSpPr>
              <a:spLocks noChangeArrowheads="1"/>
            </p:cNvSpPr>
            <p:nvPr/>
          </p:nvSpPr>
          <p:spPr bwMode="auto">
            <a:xfrm>
              <a:off x="809" y="3968"/>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762" name="Group 34"/>
          <p:cNvGrpSpPr>
            <a:grpSpLocks/>
          </p:cNvGrpSpPr>
          <p:nvPr/>
        </p:nvGrpSpPr>
        <p:grpSpPr bwMode="auto">
          <a:xfrm>
            <a:off x="1066800" y="6251575"/>
            <a:ext cx="441325" cy="161925"/>
            <a:chOff x="672" y="3936"/>
            <a:chExt cx="278" cy="102"/>
          </a:xfrm>
        </p:grpSpPr>
        <p:sp>
          <p:nvSpPr>
            <p:cNvPr id="85077" name="AutoShape 3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78" name="AutoShape 3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79" name="AutoShape 3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766" name="Group 38"/>
          <p:cNvGrpSpPr>
            <a:grpSpLocks/>
          </p:cNvGrpSpPr>
          <p:nvPr/>
        </p:nvGrpSpPr>
        <p:grpSpPr bwMode="auto">
          <a:xfrm>
            <a:off x="1068388" y="6234113"/>
            <a:ext cx="441325" cy="161925"/>
            <a:chOff x="672" y="3936"/>
            <a:chExt cx="278" cy="102"/>
          </a:xfrm>
        </p:grpSpPr>
        <p:sp>
          <p:nvSpPr>
            <p:cNvPr id="85074" name="AutoShape 3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75" name="AutoShape 4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76" name="AutoShape 4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770" name="Group 42"/>
          <p:cNvGrpSpPr>
            <a:grpSpLocks/>
          </p:cNvGrpSpPr>
          <p:nvPr/>
        </p:nvGrpSpPr>
        <p:grpSpPr bwMode="auto">
          <a:xfrm>
            <a:off x="1068388" y="6205538"/>
            <a:ext cx="441325" cy="161925"/>
            <a:chOff x="672" y="3936"/>
            <a:chExt cx="278" cy="102"/>
          </a:xfrm>
        </p:grpSpPr>
        <p:sp>
          <p:nvSpPr>
            <p:cNvPr id="85071" name="AutoShape 4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72" name="AutoShape 4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73" name="AutoShape 4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774" name="Group 46"/>
          <p:cNvGrpSpPr>
            <a:grpSpLocks/>
          </p:cNvGrpSpPr>
          <p:nvPr/>
        </p:nvGrpSpPr>
        <p:grpSpPr bwMode="auto">
          <a:xfrm>
            <a:off x="1068388" y="6169025"/>
            <a:ext cx="441325" cy="161925"/>
            <a:chOff x="672" y="3936"/>
            <a:chExt cx="278" cy="102"/>
          </a:xfrm>
        </p:grpSpPr>
        <p:sp>
          <p:nvSpPr>
            <p:cNvPr id="85068" name="AutoShape 4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69" name="AutoShape 4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70" name="AutoShape 4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778" name="Group 50"/>
          <p:cNvGrpSpPr>
            <a:grpSpLocks/>
          </p:cNvGrpSpPr>
          <p:nvPr/>
        </p:nvGrpSpPr>
        <p:grpSpPr bwMode="auto">
          <a:xfrm>
            <a:off x="1068388" y="6115050"/>
            <a:ext cx="441325" cy="161925"/>
            <a:chOff x="672" y="3936"/>
            <a:chExt cx="278" cy="102"/>
          </a:xfrm>
        </p:grpSpPr>
        <p:sp>
          <p:nvSpPr>
            <p:cNvPr id="85065" name="AutoShape 51"/>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66" name="AutoShape 52"/>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67" name="AutoShape 53"/>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782" name="Group 54"/>
          <p:cNvGrpSpPr>
            <a:grpSpLocks/>
          </p:cNvGrpSpPr>
          <p:nvPr/>
        </p:nvGrpSpPr>
        <p:grpSpPr bwMode="auto">
          <a:xfrm>
            <a:off x="1068388" y="6032500"/>
            <a:ext cx="441325" cy="161925"/>
            <a:chOff x="672" y="3936"/>
            <a:chExt cx="278" cy="102"/>
          </a:xfrm>
        </p:grpSpPr>
        <p:sp>
          <p:nvSpPr>
            <p:cNvPr id="85062" name="AutoShape 5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63" name="AutoShape 5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64" name="AutoShape 5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786" name="Group 58"/>
          <p:cNvGrpSpPr>
            <a:grpSpLocks/>
          </p:cNvGrpSpPr>
          <p:nvPr/>
        </p:nvGrpSpPr>
        <p:grpSpPr bwMode="auto">
          <a:xfrm>
            <a:off x="1068388" y="5913438"/>
            <a:ext cx="441325" cy="161925"/>
            <a:chOff x="672" y="3936"/>
            <a:chExt cx="278" cy="102"/>
          </a:xfrm>
        </p:grpSpPr>
        <p:sp>
          <p:nvSpPr>
            <p:cNvPr id="85059" name="AutoShape 5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60" name="AutoShape 6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61" name="AutoShape 6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790" name="Group 62"/>
          <p:cNvGrpSpPr>
            <a:grpSpLocks/>
          </p:cNvGrpSpPr>
          <p:nvPr/>
        </p:nvGrpSpPr>
        <p:grpSpPr bwMode="auto">
          <a:xfrm>
            <a:off x="1068388" y="5740400"/>
            <a:ext cx="441325" cy="161925"/>
            <a:chOff x="672" y="3936"/>
            <a:chExt cx="278" cy="102"/>
          </a:xfrm>
        </p:grpSpPr>
        <p:sp>
          <p:nvSpPr>
            <p:cNvPr id="85056" name="AutoShape 6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57" name="AutoShape 6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58" name="AutoShape 6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794" name="Group 66"/>
          <p:cNvGrpSpPr>
            <a:grpSpLocks/>
          </p:cNvGrpSpPr>
          <p:nvPr/>
        </p:nvGrpSpPr>
        <p:grpSpPr bwMode="auto">
          <a:xfrm>
            <a:off x="1068388" y="5492750"/>
            <a:ext cx="441325" cy="161925"/>
            <a:chOff x="672" y="3936"/>
            <a:chExt cx="278" cy="102"/>
          </a:xfrm>
        </p:grpSpPr>
        <p:sp>
          <p:nvSpPr>
            <p:cNvPr id="85053" name="AutoShape 6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54" name="AutoShape 6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55" name="AutoShape 6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798" name="Group 70"/>
          <p:cNvGrpSpPr>
            <a:grpSpLocks/>
          </p:cNvGrpSpPr>
          <p:nvPr/>
        </p:nvGrpSpPr>
        <p:grpSpPr bwMode="auto">
          <a:xfrm>
            <a:off x="1068388" y="5137150"/>
            <a:ext cx="441325" cy="161925"/>
            <a:chOff x="672" y="3936"/>
            <a:chExt cx="278" cy="102"/>
          </a:xfrm>
        </p:grpSpPr>
        <p:sp>
          <p:nvSpPr>
            <p:cNvPr id="85050" name="AutoShape 71"/>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51" name="AutoShape 72"/>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52" name="AutoShape 73"/>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802" name="Group 74"/>
          <p:cNvGrpSpPr>
            <a:grpSpLocks/>
          </p:cNvGrpSpPr>
          <p:nvPr/>
        </p:nvGrpSpPr>
        <p:grpSpPr bwMode="auto">
          <a:xfrm>
            <a:off x="1068388" y="4633913"/>
            <a:ext cx="441325" cy="161925"/>
            <a:chOff x="672" y="3936"/>
            <a:chExt cx="278" cy="102"/>
          </a:xfrm>
        </p:grpSpPr>
        <p:sp>
          <p:nvSpPr>
            <p:cNvPr id="85047" name="AutoShape 7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48" name="AutoShape 7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49" name="AutoShape 7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806" name="Group 78"/>
          <p:cNvGrpSpPr>
            <a:grpSpLocks/>
          </p:cNvGrpSpPr>
          <p:nvPr/>
        </p:nvGrpSpPr>
        <p:grpSpPr bwMode="auto">
          <a:xfrm>
            <a:off x="1068388" y="3902075"/>
            <a:ext cx="441325" cy="161925"/>
            <a:chOff x="672" y="3936"/>
            <a:chExt cx="278" cy="102"/>
          </a:xfrm>
        </p:grpSpPr>
        <p:sp>
          <p:nvSpPr>
            <p:cNvPr id="85044" name="AutoShape 7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45" name="AutoShape 8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46" name="AutoShape 8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810" name="Group 82"/>
          <p:cNvGrpSpPr>
            <a:grpSpLocks/>
          </p:cNvGrpSpPr>
          <p:nvPr/>
        </p:nvGrpSpPr>
        <p:grpSpPr bwMode="auto">
          <a:xfrm>
            <a:off x="1068388" y="2841625"/>
            <a:ext cx="441325" cy="161925"/>
            <a:chOff x="672" y="3936"/>
            <a:chExt cx="278" cy="102"/>
          </a:xfrm>
        </p:grpSpPr>
        <p:sp>
          <p:nvSpPr>
            <p:cNvPr id="85041" name="AutoShape 8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42" name="AutoShape 8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43" name="AutoShape 8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814" name="Group 86"/>
          <p:cNvGrpSpPr>
            <a:grpSpLocks/>
          </p:cNvGrpSpPr>
          <p:nvPr/>
        </p:nvGrpSpPr>
        <p:grpSpPr bwMode="auto">
          <a:xfrm>
            <a:off x="1068388" y="1323975"/>
            <a:ext cx="441325" cy="161925"/>
            <a:chOff x="672" y="3936"/>
            <a:chExt cx="278" cy="102"/>
          </a:xfrm>
        </p:grpSpPr>
        <p:sp>
          <p:nvSpPr>
            <p:cNvPr id="85038" name="AutoShape 8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39" name="AutoShape 8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40" name="AutoShape 8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85037" name="Rectangle 90"/>
          <p:cNvSpPr>
            <a:spLocks noChangeArrowheads="1"/>
          </p:cNvSpPr>
          <p:nvPr/>
        </p:nvSpPr>
        <p:spPr bwMode="auto">
          <a:xfrm>
            <a:off x="2513013" y="227013"/>
            <a:ext cx="6399212" cy="63992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2323610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17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175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20175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0175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017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175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20175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0176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0176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1753"/>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xit" presetSubtype="0" fill="hold" nodeType="clickEffect">
                                  <p:stCondLst>
                                    <p:cond delay="0"/>
                                  </p:stCondLst>
                                  <p:childTnLst>
                                    <p:set>
                                      <p:cBhvr>
                                        <p:cTn id="32" dur="1" fill="hold">
                                          <p:stCondLst>
                                            <p:cond delay="0"/>
                                          </p:stCondLst>
                                        </p:cTn>
                                        <p:tgtEl>
                                          <p:spTgt spid="20175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01766"/>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0177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175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nodeType="clickEffect">
                                  <p:stCondLst>
                                    <p:cond delay="0"/>
                                  </p:stCondLst>
                                  <p:childTnLst>
                                    <p:set>
                                      <p:cBhvr>
                                        <p:cTn id="42" dur="1" fill="hold">
                                          <p:stCondLst>
                                            <p:cond delay="0"/>
                                          </p:stCondLst>
                                        </p:cTn>
                                        <p:tgtEl>
                                          <p:spTgt spid="20175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1770"/>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0177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1751"/>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xit" presetSubtype="0" fill="hold" nodeType="clickEffect">
                                  <p:stCondLst>
                                    <p:cond delay="0"/>
                                  </p:stCondLst>
                                  <p:childTnLst>
                                    <p:set>
                                      <p:cBhvr>
                                        <p:cTn id="52" dur="1" fill="hold">
                                          <p:stCondLst>
                                            <p:cond delay="0"/>
                                          </p:stCondLst>
                                        </p:cTn>
                                        <p:tgtEl>
                                          <p:spTgt spid="201751"/>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0177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20177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175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xit" presetSubtype="0" fill="hold" nodeType="clickEffect">
                                  <p:stCondLst>
                                    <p:cond delay="0"/>
                                  </p:stCondLst>
                                  <p:childTnLst>
                                    <p:set>
                                      <p:cBhvr>
                                        <p:cTn id="62" dur="1" fill="hold">
                                          <p:stCondLst>
                                            <p:cond delay="0"/>
                                          </p:stCondLst>
                                        </p:cTn>
                                        <p:tgtEl>
                                          <p:spTgt spid="201750"/>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20177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20178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0174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xit" presetSubtype="0" fill="hold" nodeType="clickEffect">
                                  <p:stCondLst>
                                    <p:cond delay="0"/>
                                  </p:stCondLst>
                                  <p:childTnLst>
                                    <p:set>
                                      <p:cBhvr>
                                        <p:cTn id="72" dur="1" fill="hold">
                                          <p:stCondLst>
                                            <p:cond delay="0"/>
                                          </p:stCondLst>
                                        </p:cTn>
                                        <p:tgtEl>
                                          <p:spTgt spid="201749"/>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201782"/>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20178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01748"/>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xit" presetSubtype="0" fill="hold" nodeType="clickEffect">
                                  <p:stCondLst>
                                    <p:cond delay="0"/>
                                  </p:stCondLst>
                                  <p:childTnLst>
                                    <p:set>
                                      <p:cBhvr>
                                        <p:cTn id="82" dur="1" fill="hold">
                                          <p:stCondLst>
                                            <p:cond delay="0"/>
                                          </p:stCondLst>
                                        </p:cTn>
                                        <p:tgtEl>
                                          <p:spTgt spid="201748"/>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201786"/>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20179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01747"/>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xit" presetSubtype="0" fill="hold" nodeType="clickEffect">
                                  <p:stCondLst>
                                    <p:cond delay="0"/>
                                  </p:stCondLst>
                                  <p:childTnLst>
                                    <p:set>
                                      <p:cBhvr>
                                        <p:cTn id="92" dur="1" fill="hold">
                                          <p:stCondLst>
                                            <p:cond delay="0"/>
                                          </p:stCondLst>
                                        </p:cTn>
                                        <p:tgtEl>
                                          <p:spTgt spid="201747"/>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01790"/>
                                        </p:tgtEl>
                                        <p:attrNameLst>
                                          <p:attrName>style.visibility</p:attrName>
                                        </p:attrNameLst>
                                      </p:cBhvr>
                                      <p:to>
                                        <p:strVal val="hidden"/>
                                      </p:to>
                                    </p:set>
                                  </p:childTnLst>
                                </p:cTn>
                              </p:par>
                              <p:par>
                                <p:cTn id="95" presetID="1" presetClass="entr" presetSubtype="0" fill="hold" nodeType="withEffect">
                                  <p:stCondLst>
                                    <p:cond delay="0"/>
                                  </p:stCondLst>
                                  <p:childTnLst>
                                    <p:set>
                                      <p:cBhvr>
                                        <p:cTn id="96" dur="1" fill="hold">
                                          <p:stCondLst>
                                            <p:cond delay="0"/>
                                          </p:stCondLst>
                                        </p:cTn>
                                        <p:tgtEl>
                                          <p:spTgt spid="201794"/>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01746"/>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xit" presetSubtype="0" fill="hold" nodeType="clickEffect">
                                  <p:stCondLst>
                                    <p:cond delay="0"/>
                                  </p:stCondLst>
                                  <p:childTnLst>
                                    <p:set>
                                      <p:cBhvr>
                                        <p:cTn id="102" dur="1" fill="hold">
                                          <p:stCondLst>
                                            <p:cond delay="0"/>
                                          </p:stCondLst>
                                        </p:cTn>
                                        <p:tgtEl>
                                          <p:spTgt spid="201746"/>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201794"/>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201798"/>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201745"/>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xit" presetSubtype="0" fill="hold" nodeType="clickEffect">
                                  <p:stCondLst>
                                    <p:cond delay="0"/>
                                  </p:stCondLst>
                                  <p:childTnLst>
                                    <p:set>
                                      <p:cBhvr>
                                        <p:cTn id="112" dur="1" fill="hold">
                                          <p:stCondLst>
                                            <p:cond delay="0"/>
                                          </p:stCondLst>
                                        </p:cTn>
                                        <p:tgtEl>
                                          <p:spTgt spid="201745"/>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201798"/>
                                        </p:tgtEl>
                                        <p:attrNameLst>
                                          <p:attrName>style.visibility</p:attrName>
                                        </p:attrNameLst>
                                      </p:cBhvr>
                                      <p:to>
                                        <p:strVal val="hidden"/>
                                      </p:to>
                                    </p:set>
                                  </p:childTnLst>
                                </p:cTn>
                              </p:par>
                              <p:par>
                                <p:cTn id="115" presetID="1" presetClass="entr" presetSubtype="0" fill="hold" nodeType="withEffect">
                                  <p:stCondLst>
                                    <p:cond delay="0"/>
                                  </p:stCondLst>
                                  <p:childTnLst>
                                    <p:set>
                                      <p:cBhvr>
                                        <p:cTn id="116" dur="1" fill="hold">
                                          <p:stCondLst>
                                            <p:cond delay="0"/>
                                          </p:stCondLst>
                                        </p:cTn>
                                        <p:tgtEl>
                                          <p:spTgt spid="201802"/>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201744"/>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xit" presetSubtype="0" fill="hold" nodeType="clickEffect">
                                  <p:stCondLst>
                                    <p:cond delay="0"/>
                                  </p:stCondLst>
                                  <p:childTnLst>
                                    <p:set>
                                      <p:cBhvr>
                                        <p:cTn id="122" dur="1" fill="hold">
                                          <p:stCondLst>
                                            <p:cond delay="0"/>
                                          </p:stCondLst>
                                        </p:cTn>
                                        <p:tgtEl>
                                          <p:spTgt spid="201744"/>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201802"/>
                                        </p:tgtEl>
                                        <p:attrNameLst>
                                          <p:attrName>style.visibility</p:attrName>
                                        </p:attrNameLst>
                                      </p:cBhvr>
                                      <p:to>
                                        <p:strVal val="hidden"/>
                                      </p:to>
                                    </p:set>
                                  </p:childTnLst>
                                </p:cTn>
                              </p:par>
                              <p:par>
                                <p:cTn id="125" presetID="1" presetClass="entr" presetSubtype="0" fill="hold" nodeType="withEffect">
                                  <p:stCondLst>
                                    <p:cond delay="0"/>
                                  </p:stCondLst>
                                  <p:childTnLst>
                                    <p:set>
                                      <p:cBhvr>
                                        <p:cTn id="126" dur="1" fill="hold">
                                          <p:stCondLst>
                                            <p:cond delay="0"/>
                                          </p:stCondLst>
                                        </p:cTn>
                                        <p:tgtEl>
                                          <p:spTgt spid="201806"/>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201743"/>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xit" presetSubtype="0" fill="hold" nodeType="clickEffect">
                                  <p:stCondLst>
                                    <p:cond delay="0"/>
                                  </p:stCondLst>
                                  <p:childTnLst>
                                    <p:set>
                                      <p:cBhvr>
                                        <p:cTn id="132" dur="1" fill="hold">
                                          <p:stCondLst>
                                            <p:cond delay="0"/>
                                          </p:stCondLst>
                                        </p:cTn>
                                        <p:tgtEl>
                                          <p:spTgt spid="201743"/>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201806"/>
                                        </p:tgtEl>
                                        <p:attrNameLst>
                                          <p:attrName>style.visibility</p:attrName>
                                        </p:attrNameLst>
                                      </p:cBhvr>
                                      <p:to>
                                        <p:strVal val="hidden"/>
                                      </p:to>
                                    </p:set>
                                  </p:childTnLst>
                                </p:cTn>
                              </p:par>
                              <p:par>
                                <p:cTn id="135" presetID="1" presetClass="entr" presetSubtype="0" fill="hold" nodeType="withEffect">
                                  <p:stCondLst>
                                    <p:cond delay="0"/>
                                  </p:stCondLst>
                                  <p:childTnLst>
                                    <p:set>
                                      <p:cBhvr>
                                        <p:cTn id="136" dur="1" fill="hold">
                                          <p:stCondLst>
                                            <p:cond delay="0"/>
                                          </p:stCondLst>
                                        </p:cTn>
                                        <p:tgtEl>
                                          <p:spTgt spid="201810"/>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201742"/>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xit" presetSubtype="0" fill="hold" nodeType="clickEffect">
                                  <p:stCondLst>
                                    <p:cond delay="0"/>
                                  </p:stCondLst>
                                  <p:childTnLst>
                                    <p:set>
                                      <p:cBhvr>
                                        <p:cTn id="142" dur="1" fill="hold">
                                          <p:stCondLst>
                                            <p:cond delay="0"/>
                                          </p:stCondLst>
                                        </p:cTn>
                                        <p:tgtEl>
                                          <p:spTgt spid="201742"/>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201810"/>
                                        </p:tgtEl>
                                        <p:attrNameLst>
                                          <p:attrName>style.visibility</p:attrName>
                                        </p:attrNameLst>
                                      </p:cBhvr>
                                      <p:to>
                                        <p:strVal val="hidden"/>
                                      </p:to>
                                    </p:set>
                                  </p:childTnLst>
                                </p:cTn>
                              </p:par>
                              <p:par>
                                <p:cTn id="145" presetID="1" presetClass="entr" presetSubtype="0" fill="hold" nodeType="withEffect">
                                  <p:stCondLst>
                                    <p:cond delay="0"/>
                                  </p:stCondLst>
                                  <p:childTnLst>
                                    <p:set>
                                      <p:cBhvr>
                                        <p:cTn id="146" dur="1" fill="hold">
                                          <p:stCondLst>
                                            <p:cond delay="0"/>
                                          </p:stCondLst>
                                        </p:cTn>
                                        <p:tgtEl>
                                          <p:spTgt spid="201814"/>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201741"/>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1" presetClass="exit" presetSubtype="0" fill="hold" nodeType="clickEffect">
                                  <p:stCondLst>
                                    <p:cond delay="0"/>
                                  </p:stCondLst>
                                  <p:childTnLst>
                                    <p:set>
                                      <p:cBhvr>
                                        <p:cTn id="152" dur="1" fill="hold">
                                          <p:stCondLst>
                                            <p:cond delay="0"/>
                                          </p:stCondLst>
                                        </p:cTn>
                                        <p:tgtEl>
                                          <p:spTgt spid="201741"/>
                                        </p:tgtEl>
                                        <p:attrNameLst>
                                          <p:attrName>style.visibility</p:attrName>
                                        </p:attrNameLst>
                                      </p:cBhvr>
                                      <p:to>
                                        <p:strVal val="hidden"/>
                                      </p:to>
                                    </p:set>
                                  </p:childTnLst>
                                </p:cTn>
                              </p:par>
                              <p:par>
                                <p:cTn id="153" presetID="1" presetClass="exit" presetSubtype="0" fill="hold" nodeType="withEffect">
                                  <p:stCondLst>
                                    <p:cond delay="0"/>
                                  </p:stCondLst>
                                  <p:childTnLst>
                                    <p:set>
                                      <p:cBhvr>
                                        <p:cTn id="154" dur="1" fill="hold">
                                          <p:stCondLst>
                                            <p:cond delay="0"/>
                                          </p:stCondLst>
                                        </p:cTn>
                                        <p:tgtEl>
                                          <p:spTgt spid="201814"/>
                                        </p:tgtEl>
                                        <p:attrNameLst>
                                          <p:attrName>style.visibility</p:attrName>
                                        </p:attrNameLst>
                                      </p:cBhvr>
                                      <p:to>
                                        <p:strVal val="hidden"/>
                                      </p:to>
                                    </p:set>
                                  </p:childTnLst>
                                </p:cTn>
                              </p:par>
                              <p:par>
                                <p:cTn id="155" presetID="1" presetClass="entr" presetSubtype="0" fill="hold" nodeType="withEffect">
                                  <p:stCondLst>
                                    <p:cond delay="0"/>
                                  </p:stCondLst>
                                  <p:childTnLst>
                                    <p:set>
                                      <p:cBhvr>
                                        <p:cTn id="156" dur="1" fill="hold">
                                          <p:stCondLst>
                                            <p:cond delay="0"/>
                                          </p:stCondLst>
                                        </p:cTn>
                                        <p:tgtEl>
                                          <p:spTgt spid="201740"/>
                                        </p:tgtEl>
                                        <p:attrNameLst>
                                          <p:attrName>style.visibility</p:attrName>
                                        </p:attrNameLst>
                                      </p:cBhvr>
                                      <p:to>
                                        <p:strVal val="visible"/>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1" presetClass="exit" presetSubtype="0" fill="hold" nodeType="clickEffect">
                                  <p:stCondLst>
                                    <p:cond delay="0"/>
                                  </p:stCondLst>
                                  <p:childTnLst>
                                    <p:set>
                                      <p:cBhvr>
                                        <p:cTn id="160" dur="1" fill="hold">
                                          <p:stCondLst>
                                            <p:cond delay="0"/>
                                          </p:stCondLst>
                                        </p:cTn>
                                        <p:tgtEl>
                                          <p:spTgt spid="201740"/>
                                        </p:tgtEl>
                                        <p:attrNameLst>
                                          <p:attrName>style.visibility</p:attrName>
                                        </p:attrNameLst>
                                      </p:cBhvr>
                                      <p:to>
                                        <p:strVal val="hidden"/>
                                      </p:to>
                                    </p:set>
                                  </p:childTnLst>
                                </p:cTn>
                              </p:par>
                              <p:par>
                                <p:cTn id="161" presetID="1" presetClass="entr" presetSubtype="0" fill="hold" nodeType="withEffect">
                                  <p:stCondLst>
                                    <p:cond delay="0"/>
                                  </p:stCondLst>
                                  <p:childTnLst>
                                    <p:set>
                                      <p:cBhvr>
                                        <p:cTn id="162" dur="1" fill="hold">
                                          <p:stCondLst>
                                            <p:cond delay="0"/>
                                          </p:stCondLst>
                                        </p:cTn>
                                        <p:tgtEl>
                                          <p:spTgt spid="201739"/>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xit" presetSubtype="0" fill="hold" nodeType="clickEffect">
                                  <p:stCondLst>
                                    <p:cond delay="0"/>
                                  </p:stCondLst>
                                  <p:childTnLst>
                                    <p:set>
                                      <p:cBhvr>
                                        <p:cTn id="166" dur="1" fill="hold">
                                          <p:stCondLst>
                                            <p:cond delay="0"/>
                                          </p:stCondLst>
                                        </p:cTn>
                                        <p:tgtEl>
                                          <p:spTgt spid="201739"/>
                                        </p:tgtEl>
                                        <p:attrNameLst>
                                          <p:attrName>style.visibility</p:attrName>
                                        </p:attrNameLst>
                                      </p:cBhvr>
                                      <p:to>
                                        <p:strVal val="hidden"/>
                                      </p:to>
                                    </p:set>
                                  </p:childTnLst>
                                </p:cTn>
                              </p:par>
                              <p:par>
                                <p:cTn id="167" presetID="1" presetClass="entr" presetSubtype="0" fill="hold" nodeType="withEffect">
                                  <p:stCondLst>
                                    <p:cond delay="0"/>
                                  </p:stCondLst>
                                  <p:childTnLst>
                                    <p:set>
                                      <p:cBhvr>
                                        <p:cTn id="168" dur="1" fill="hold">
                                          <p:stCondLst>
                                            <p:cond delay="0"/>
                                          </p:stCondLst>
                                        </p:cTn>
                                        <p:tgtEl>
                                          <p:spTgt spid="201738"/>
                                        </p:tgtEl>
                                        <p:attrNameLst>
                                          <p:attrName>style.visibility</p:attrName>
                                        </p:attrNameLst>
                                      </p:cBhvr>
                                      <p:to>
                                        <p:strVal val="visible"/>
                                      </p:to>
                                    </p:set>
                                  </p:childTnLst>
                                </p:cTn>
                              </p:par>
                            </p:childTnLst>
                          </p:cTn>
                        </p:par>
                      </p:childTnLst>
                    </p:cTn>
                  </p:par>
                  <p:par>
                    <p:cTn id="169" fill="hold" nodeType="clickPar">
                      <p:stCondLst>
                        <p:cond delay="indefinite"/>
                      </p:stCondLst>
                      <p:childTnLst>
                        <p:par>
                          <p:cTn id="170" fill="hold" nodeType="withGroup">
                            <p:stCondLst>
                              <p:cond delay="0"/>
                            </p:stCondLst>
                            <p:childTnLst>
                              <p:par>
                                <p:cTn id="171" presetID="1" presetClass="exit" presetSubtype="0" fill="hold" nodeType="clickEffect">
                                  <p:stCondLst>
                                    <p:cond delay="0"/>
                                  </p:stCondLst>
                                  <p:childTnLst>
                                    <p:set>
                                      <p:cBhvr>
                                        <p:cTn id="172" dur="1" fill="hold">
                                          <p:stCondLst>
                                            <p:cond delay="0"/>
                                          </p:stCondLst>
                                        </p:cTn>
                                        <p:tgtEl>
                                          <p:spTgt spid="201738"/>
                                        </p:tgtEl>
                                        <p:attrNameLst>
                                          <p:attrName>style.visibility</p:attrName>
                                        </p:attrNameLst>
                                      </p:cBhvr>
                                      <p:to>
                                        <p:strVal val="hidden"/>
                                      </p:to>
                                    </p:set>
                                  </p:childTnLst>
                                </p:cTn>
                              </p:par>
                              <p:par>
                                <p:cTn id="173" presetID="1" presetClass="entr" presetSubtype="0" fill="hold" nodeType="withEffect">
                                  <p:stCondLst>
                                    <p:cond delay="0"/>
                                  </p:stCondLst>
                                  <p:childTnLst>
                                    <p:set>
                                      <p:cBhvr>
                                        <p:cTn id="174" dur="1" fill="hold">
                                          <p:stCondLst>
                                            <p:cond delay="0"/>
                                          </p:stCondLst>
                                        </p:cTn>
                                        <p:tgtEl>
                                          <p:spTgt spid="201737"/>
                                        </p:tgtEl>
                                        <p:attrNameLst>
                                          <p:attrName>style.visibility</p:attrName>
                                        </p:attrNameLst>
                                      </p:cBhvr>
                                      <p:to>
                                        <p:strVal val="visible"/>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 presetClass="exit" presetSubtype="0" fill="hold" nodeType="clickEffect">
                                  <p:stCondLst>
                                    <p:cond delay="0"/>
                                  </p:stCondLst>
                                  <p:childTnLst>
                                    <p:set>
                                      <p:cBhvr>
                                        <p:cTn id="178" dur="1" fill="hold">
                                          <p:stCondLst>
                                            <p:cond delay="0"/>
                                          </p:stCondLst>
                                        </p:cTn>
                                        <p:tgtEl>
                                          <p:spTgt spid="201737"/>
                                        </p:tgtEl>
                                        <p:attrNameLst>
                                          <p:attrName>style.visibility</p:attrName>
                                        </p:attrNameLst>
                                      </p:cBhvr>
                                      <p:to>
                                        <p:strVal val="hidden"/>
                                      </p:to>
                                    </p:set>
                                  </p:childTnLst>
                                </p:cTn>
                              </p:par>
                              <p:par>
                                <p:cTn id="179" presetID="1" presetClass="entr" presetSubtype="0" fill="hold" nodeType="withEffect">
                                  <p:stCondLst>
                                    <p:cond delay="0"/>
                                  </p:stCondLst>
                                  <p:childTnLst>
                                    <p:set>
                                      <p:cBhvr>
                                        <p:cTn id="180" dur="1" fill="hold">
                                          <p:stCondLst>
                                            <p:cond delay="0"/>
                                          </p:stCondLst>
                                        </p:cTn>
                                        <p:tgtEl>
                                          <p:spTgt spid="201736"/>
                                        </p:tgtEl>
                                        <p:attrNameLst>
                                          <p:attrName>style.visibility</p:attrName>
                                        </p:attrNameLst>
                                      </p:cBhvr>
                                      <p:to>
                                        <p:strVal val="visible"/>
                                      </p:to>
                                    </p:set>
                                  </p:childTnLst>
                                </p:cTn>
                              </p:par>
                            </p:childTnLst>
                          </p:cTn>
                        </p:par>
                      </p:childTnLst>
                    </p:cTn>
                  </p:par>
                  <p:par>
                    <p:cTn id="181" fill="hold" nodeType="clickPar">
                      <p:stCondLst>
                        <p:cond delay="indefinite"/>
                      </p:stCondLst>
                      <p:childTnLst>
                        <p:par>
                          <p:cTn id="182" fill="hold" nodeType="withGroup">
                            <p:stCondLst>
                              <p:cond delay="0"/>
                            </p:stCondLst>
                            <p:childTnLst>
                              <p:par>
                                <p:cTn id="183" presetID="1" presetClass="exit" presetSubtype="0" fill="hold" nodeType="clickEffect">
                                  <p:stCondLst>
                                    <p:cond delay="0"/>
                                  </p:stCondLst>
                                  <p:childTnLst>
                                    <p:set>
                                      <p:cBhvr>
                                        <p:cTn id="184" dur="1" fill="hold">
                                          <p:stCondLst>
                                            <p:cond delay="0"/>
                                          </p:stCondLst>
                                        </p:cTn>
                                        <p:tgtEl>
                                          <p:spTgt spid="201736"/>
                                        </p:tgtEl>
                                        <p:attrNameLst>
                                          <p:attrName>style.visibility</p:attrName>
                                        </p:attrNameLst>
                                      </p:cBhvr>
                                      <p:to>
                                        <p:strVal val="hidden"/>
                                      </p:to>
                                    </p:set>
                                  </p:childTnLst>
                                </p:cTn>
                              </p:par>
                              <p:par>
                                <p:cTn id="185" presetID="1" presetClass="entr" presetSubtype="0" fill="hold" nodeType="withEffect">
                                  <p:stCondLst>
                                    <p:cond delay="0"/>
                                  </p:stCondLst>
                                  <p:childTnLst>
                                    <p:set>
                                      <p:cBhvr>
                                        <p:cTn id="186" dur="1" fill="hold">
                                          <p:stCondLst>
                                            <p:cond delay="0"/>
                                          </p:stCondLst>
                                        </p:cTn>
                                        <p:tgtEl>
                                          <p:spTgt spid="201735"/>
                                        </p:tgtEl>
                                        <p:attrNameLst>
                                          <p:attrName>style.visibility</p:attrName>
                                        </p:attrNameLst>
                                      </p:cBhvr>
                                      <p:to>
                                        <p:strVal val="visible"/>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1" presetClass="exit" presetSubtype="0" fill="hold" nodeType="clickEffect">
                                  <p:stCondLst>
                                    <p:cond delay="0"/>
                                  </p:stCondLst>
                                  <p:childTnLst>
                                    <p:set>
                                      <p:cBhvr>
                                        <p:cTn id="190" dur="1" fill="hold">
                                          <p:stCondLst>
                                            <p:cond delay="0"/>
                                          </p:stCondLst>
                                        </p:cTn>
                                        <p:tgtEl>
                                          <p:spTgt spid="201735"/>
                                        </p:tgtEl>
                                        <p:attrNameLst>
                                          <p:attrName>style.visibility</p:attrName>
                                        </p:attrNameLst>
                                      </p:cBhvr>
                                      <p:to>
                                        <p:strVal val="hidden"/>
                                      </p:to>
                                    </p:set>
                                  </p:childTnLst>
                                </p:cTn>
                              </p:par>
                              <p:par>
                                <p:cTn id="191" presetID="1" presetClass="entr" presetSubtype="0" fill="hold" nodeType="withEffect">
                                  <p:stCondLst>
                                    <p:cond delay="0"/>
                                  </p:stCondLst>
                                  <p:childTnLst>
                                    <p:set>
                                      <p:cBhvr>
                                        <p:cTn id="192" dur="1" fill="hold">
                                          <p:stCondLst>
                                            <p:cond delay="0"/>
                                          </p:stCondLst>
                                        </p:cTn>
                                        <p:tgtEl>
                                          <p:spTgt spid="201734"/>
                                        </p:tgtEl>
                                        <p:attrNameLst>
                                          <p:attrName>style.visibility</p:attrName>
                                        </p:attrNameLst>
                                      </p:cBhvr>
                                      <p:to>
                                        <p:strVal val="visible"/>
                                      </p:to>
                                    </p:se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1" presetClass="exit" presetSubtype="0" fill="hold" nodeType="clickEffect">
                                  <p:stCondLst>
                                    <p:cond delay="0"/>
                                  </p:stCondLst>
                                  <p:childTnLst>
                                    <p:set>
                                      <p:cBhvr>
                                        <p:cTn id="196" dur="1" fill="hold">
                                          <p:stCondLst>
                                            <p:cond delay="0"/>
                                          </p:stCondLst>
                                        </p:cTn>
                                        <p:tgtEl>
                                          <p:spTgt spid="201734"/>
                                        </p:tgtEl>
                                        <p:attrNameLst>
                                          <p:attrName>style.visibility</p:attrName>
                                        </p:attrNameLst>
                                      </p:cBhvr>
                                      <p:to>
                                        <p:strVal val="hidden"/>
                                      </p:to>
                                    </p:set>
                                  </p:childTnLst>
                                </p:cTn>
                              </p:par>
                              <p:par>
                                <p:cTn id="197" presetID="1" presetClass="entr" presetSubtype="0" fill="hold" nodeType="withEffect">
                                  <p:stCondLst>
                                    <p:cond delay="0"/>
                                  </p:stCondLst>
                                  <p:childTnLst>
                                    <p:set>
                                      <p:cBhvr>
                                        <p:cTn id="198" dur="1" fill="hold">
                                          <p:stCondLst>
                                            <p:cond delay="0"/>
                                          </p:stCondLst>
                                        </p:cTn>
                                        <p:tgtEl>
                                          <p:spTgt spid="201733"/>
                                        </p:tgtEl>
                                        <p:attrNameLst>
                                          <p:attrName>style.visibility</p:attrName>
                                        </p:attrNameLst>
                                      </p:cBhvr>
                                      <p:to>
                                        <p:strVal val="visible"/>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1" presetClass="exit" presetSubtype="0" fill="hold" nodeType="clickEffect">
                                  <p:stCondLst>
                                    <p:cond delay="0"/>
                                  </p:stCondLst>
                                  <p:childTnLst>
                                    <p:set>
                                      <p:cBhvr>
                                        <p:cTn id="202" dur="1" fill="hold">
                                          <p:stCondLst>
                                            <p:cond delay="0"/>
                                          </p:stCondLst>
                                        </p:cTn>
                                        <p:tgtEl>
                                          <p:spTgt spid="201733"/>
                                        </p:tgtEl>
                                        <p:attrNameLst>
                                          <p:attrName>style.visibility</p:attrName>
                                        </p:attrNameLst>
                                      </p:cBhvr>
                                      <p:to>
                                        <p:strVal val="hidden"/>
                                      </p:to>
                                    </p:set>
                                  </p:childTnLst>
                                </p:cTn>
                              </p:par>
                              <p:par>
                                <p:cTn id="203" presetID="1" presetClass="entr" presetSubtype="0" fill="hold" nodeType="withEffect">
                                  <p:stCondLst>
                                    <p:cond delay="0"/>
                                  </p:stCondLst>
                                  <p:childTnLst>
                                    <p:set>
                                      <p:cBhvr>
                                        <p:cTn id="204" dur="1" fill="hold">
                                          <p:stCondLst>
                                            <p:cond delay="0"/>
                                          </p:stCondLst>
                                        </p:cTn>
                                        <p:tgtEl>
                                          <p:spTgt spid="201732"/>
                                        </p:tgtEl>
                                        <p:attrNameLst>
                                          <p:attrName>style.visibility</p:attrName>
                                        </p:attrNameLst>
                                      </p:cBhvr>
                                      <p:to>
                                        <p:strVal val="visible"/>
                                      </p:to>
                                    </p:set>
                                  </p:childTnLst>
                                </p:cTn>
                              </p:par>
                            </p:childTnLst>
                          </p:cTn>
                        </p:par>
                      </p:childTnLst>
                    </p:cTn>
                  </p:par>
                  <p:par>
                    <p:cTn id="205" fill="hold" nodeType="clickPar">
                      <p:stCondLst>
                        <p:cond delay="indefinite"/>
                      </p:stCondLst>
                      <p:childTnLst>
                        <p:par>
                          <p:cTn id="206" fill="hold" nodeType="withGroup">
                            <p:stCondLst>
                              <p:cond delay="0"/>
                            </p:stCondLst>
                            <p:childTnLst>
                              <p:par>
                                <p:cTn id="207" presetID="1" presetClass="exit" presetSubtype="0" fill="hold" nodeType="clickEffect">
                                  <p:stCondLst>
                                    <p:cond delay="0"/>
                                  </p:stCondLst>
                                  <p:childTnLst>
                                    <p:set>
                                      <p:cBhvr>
                                        <p:cTn id="208" dur="1" fill="hold">
                                          <p:stCondLst>
                                            <p:cond delay="0"/>
                                          </p:stCondLst>
                                        </p:cTn>
                                        <p:tgtEl>
                                          <p:spTgt spid="201732"/>
                                        </p:tgtEl>
                                        <p:attrNameLst>
                                          <p:attrName>style.visibility</p:attrName>
                                        </p:attrNameLst>
                                      </p:cBhvr>
                                      <p:to>
                                        <p:strVal val="hidden"/>
                                      </p:to>
                                    </p:set>
                                  </p:childTnLst>
                                </p:cTn>
                              </p:par>
                              <p:par>
                                <p:cTn id="209" presetID="1" presetClass="entr" presetSubtype="0" fill="hold" nodeType="withEffect">
                                  <p:stCondLst>
                                    <p:cond delay="0"/>
                                  </p:stCondLst>
                                  <p:childTnLst>
                                    <p:set>
                                      <p:cBhvr>
                                        <p:cTn id="210" dur="1" fill="hold">
                                          <p:stCondLst>
                                            <p:cond delay="0"/>
                                          </p:stCondLst>
                                        </p:cTn>
                                        <p:tgtEl>
                                          <p:spTgt spid="201731"/>
                                        </p:tgtEl>
                                        <p:attrNameLst>
                                          <p:attrName>style.visibility</p:attrName>
                                        </p:attrNameLst>
                                      </p:cBhvr>
                                      <p:to>
                                        <p:strVal val="visible"/>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 presetClass="exit" presetSubtype="0" fill="hold" nodeType="clickEffect">
                                  <p:stCondLst>
                                    <p:cond delay="0"/>
                                  </p:stCondLst>
                                  <p:childTnLst>
                                    <p:set>
                                      <p:cBhvr>
                                        <p:cTn id="214" dur="1" fill="hold">
                                          <p:stCondLst>
                                            <p:cond delay="0"/>
                                          </p:stCondLst>
                                        </p:cTn>
                                        <p:tgtEl>
                                          <p:spTgt spid="201731"/>
                                        </p:tgtEl>
                                        <p:attrNameLst>
                                          <p:attrName>style.visibility</p:attrName>
                                        </p:attrNameLst>
                                      </p:cBhvr>
                                      <p:to>
                                        <p:strVal val="hidden"/>
                                      </p:to>
                                    </p:set>
                                  </p:childTnLst>
                                </p:cTn>
                              </p:par>
                              <p:par>
                                <p:cTn id="215" presetID="1" presetClass="entr" presetSubtype="0" fill="hold" nodeType="withEffect">
                                  <p:stCondLst>
                                    <p:cond delay="0"/>
                                  </p:stCondLst>
                                  <p:childTnLst>
                                    <p:set>
                                      <p:cBhvr>
                                        <p:cTn id="216" dur="1" fill="hold">
                                          <p:stCondLst>
                                            <p:cond delay="0"/>
                                          </p:stCondLst>
                                        </p:cTn>
                                        <p:tgtEl>
                                          <p:spTgt spid="2017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4400">
                <a:solidFill>
                  <a:srgbClr val="000000"/>
                </a:solidFill>
              </a:rPr>
              <a:t>scattering from a structure</a:t>
            </a:r>
          </a:p>
        </p:txBody>
      </p:sp>
      <p:pic>
        <p:nvPicPr>
          <p:cNvPr id="86019" name="Picture 3" descr="frame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0" name="Picture 4" descr="frame_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1" name="Picture 5" descr="frame_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2" name="Picture 6" descr="frame_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3" name="Picture 7" descr="frame_0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4" name="Picture 8" descr="frame_0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5" name="Picture 9" descr="frame_00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6" name="Picture 10" descr="frame_00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7" name="Picture 11" descr="frame_00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8" name="Picture 12" descr="frame_0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9" name="Text Box 13"/>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sample</a:t>
            </a:r>
          </a:p>
        </p:txBody>
      </p:sp>
      <p:sp>
        <p:nvSpPr>
          <p:cNvPr id="86030" name="Text Box 14"/>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detector</a:t>
            </a:r>
          </a:p>
        </p:txBody>
      </p:sp>
    </p:spTree>
    <p:extLst>
      <p:ext uri="{BB962C8B-B14F-4D97-AF65-F5344CB8AC3E}">
        <p14:creationId xmlns:p14="http://schemas.microsoft.com/office/powerpoint/2010/main" val="3950362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37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378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378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378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378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0378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378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0378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037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1428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4400">
                <a:solidFill>
                  <a:srgbClr val="000000"/>
                </a:solidFill>
              </a:rPr>
              <a:t>forward Fourier Transform</a:t>
            </a:r>
          </a:p>
        </p:txBody>
      </p:sp>
      <p:pic>
        <p:nvPicPr>
          <p:cNvPr id="87043" name="Picture 3" descr="frame_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4" name="Picture 4" descr="pat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5" name="Rectangle 5"/>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4400">
                <a:solidFill>
                  <a:srgbClr val="000000"/>
                </a:solidFill>
              </a:rPr>
              <a:t>inverse Fourier Transform</a:t>
            </a:r>
          </a:p>
        </p:txBody>
      </p:sp>
      <p:sp>
        <p:nvSpPr>
          <p:cNvPr id="204806" name="AutoShape 6"/>
          <p:cNvSpPr>
            <a:spLocks noChangeArrowheads="1"/>
          </p:cNvSpPr>
          <p:nvPr/>
        </p:nvSpPr>
        <p:spPr bwMode="auto">
          <a:xfrm>
            <a:off x="3219450" y="4229100"/>
            <a:ext cx="1060450" cy="781050"/>
          </a:xfrm>
          <a:prstGeom prst="leftArrow">
            <a:avLst>
              <a:gd name="adj1" fmla="val 43500"/>
              <a:gd name="adj2" fmla="val 45936"/>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204807" name="AutoShape 7"/>
          <p:cNvSpPr>
            <a:spLocks noChangeArrowheads="1"/>
          </p:cNvSpPr>
          <p:nvPr/>
        </p:nvSpPr>
        <p:spPr bwMode="auto">
          <a:xfrm rot="10800000">
            <a:off x="3332163" y="4235450"/>
            <a:ext cx="1060450" cy="781050"/>
          </a:xfrm>
          <a:prstGeom prst="leftArrow">
            <a:avLst>
              <a:gd name="adj1" fmla="val 43500"/>
              <a:gd name="adj2" fmla="val 45936"/>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7048" name="Text Box 8"/>
          <p:cNvSpPr txBox="1">
            <a:spLocks noChangeArrowheads="1"/>
          </p:cNvSpPr>
          <p:nvPr/>
        </p:nvSpPr>
        <p:spPr bwMode="auto">
          <a:xfrm>
            <a:off x="3851275" y="1063625"/>
            <a:ext cx="1439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a:solidFill>
                  <a:srgbClr val="000000"/>
                </a:solidFill>
              </a:rPr>
              <a:t>no phase</a:t>
            </a:r>
          </a:p>
        </p:txBody>
      </p:sp>
      <p:grpSp>
        <p:nvGrpSpPr>
          <p:cNvPr id="204809" name="Group 9"/>
          <p:cNvGrpSpPr>
            <a:grpSpLocks/>
          </p:cNvGrpSpPr>
          <p:nvPr/>
        </p:nvGrpSpPr>
        <p:grpSpPr bwMode="auto">
          <a:xfrm>
            <a:off x="735013" y="2401888"/>
            <a:ext cx="3319462" cy="1328737"/>
            <a:chOff x="268" y="1458"/>
            <a:chExt cx="3122" cy="1366"/>
          </a:xfrm>
        </p:grpSpPr>
        <p:grpSp>
          <p:nvGrpSpPr>
            <p:cNvPr id="87050" name="Group 10"/>
            <p:cNvGrpSpPr>
              <a:grpSpLocks/>
            </p:cNvGrpSpPr>
            <p:nvPr/>
          </p:nvGrpSpPr>
          <p:grpSpPr bwMode="auto">
            <a:xfrm>
              <a:off x="268" y="1468"/>
              <a:ext cx="1561" cy="1356"/>
              <a:chOff x="575" y="1142"/>
              <a:chExt cx="1561" cy="1356"/>
            </a:xfrm>
          </p:grpSpPr>
          <p:sp>
            <p:nvSpPr>
              <p:cNvPr id="87060" name="Freeform 11"/>
              <p:cNvSpPr>
                <a:spLocks/>
              </p:cNvSpPr>
              <p:nvPr/>
            </p:nvSpPr>
            <p:spPr bwMode="auto">
              <a:xfrm>
                <a:off x="575" y="1536"/>
                <a:ext cx="101" cy="294"/>
              </a:xfrm>
              <a:custGeom>
                <a:avLst/>
                <a:gdLst>
                  <a:gd name="T0" fmla="*/ 0 w 101"/>
                  <a:gd name="T1" fmla="*/ 294 h 294"/>
                  <a:gd name="T2" fmla="*/ 53 w 101"/>
                  <a:gd name="T3" fmla="*/ 112 h 294"/>
                  <a:gd name="T4" fmla="*/ 101 w 101"/>
                  <a:gd name="T5" fmla="*/ 0 h 294"/>
                  <a:gd name="T6" fmla="*/ 0 60000 65536"/>
                  <a:gd name="T7" fmla="*/ 0 60000 65536"/>
                  <a:gd name="T8" fmla="*/ 0 60000 65536"/>
                </a:gdLst>
                <a:ahLst/>
                <a:cxnLst>
                  <a:cxn ang="T6">
                    <a:pos x="T0" y="T1"/>
                  </a:cxn>
                  <a:cxn ang="T7">
                    <a:pos x="T2" y="T3"/>
                  </a:cxn>
                  <a:cxn ang="T8">
                    <a:pos x="T4" y="T5"/>
                  </a:cxn>
                </a:cxnLst>
                <a:rect l="0" t="0" r="r" b="b"/>
                <a:pathLst>
                  <a:path w="101" h="294">
                    <a:moveTo>
                      <a:pt x="0" y="294"/>
                    </a:moveTo>
                    <a:cubicBezTo>
                      <a:pt x="9" y="264"/>
                      <a:pt x="36" y="161"/>
                      <a:pt x="53" y="112"/>
                    </a:cubicBezTo>
                    <a:cubicBezTo>
                      <a:pt x="70" y="63"/>
                      <a:pt x="91" y="23"/>
                      <a:pt x="101"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61" name="Freeform 12"/>
              <p:cNvSpPr>
                <a:spLocks/>
              </p:cNvSpPr>
              <p:nvPr/>
            </p:nvSpPr>
            <p:spPr bwMode="auto">
              <a:xfrm>
                <a:off x="664" y="1142"/>
                <a:ext cx="308" cy="402"/>
              </a:xfrm>
              <a:custGeom>
                <a:avLst/>
                <a:gdLst>
                  <a:gd name="T0" fmla="*/ 0 w 308"/>
                  <a:gd name="T1" fmla="*/ 402 h 402"/>
                  <a:gd name="T2" fmla="*/ 72 w 308"/>
                  <a:gd name="T3" fmla="*/ 266 h 402"/>
                  <a:gd name="T4" fmla="*/ 216 w 308"/>
                  <a:gd name="T5" fmla="*/ 42 h 402"/>
                  <a:gd name="T6" fmla="*/ 308 w 308"/>
                  <a:gd name="T7" fmla="*/ 14 h 4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8" h="402">
                    <a:moveTo>
                      <a:pt x="0" y="402"/>
                    </a:moveTo>
                    <a:cubicBezTo>
                      <a:pt x="12" y="380"/>
                      <a:pt x="36" y="326"/>
                      <a:pt x="72" y="266"/>
                    </a:cubicBezTo>
                    <a:cubicBezTo>
                      <a:pt x="108" y="206"/>
                      <a:pt x="177" y="84"/>
                      <a:pt x="216" y="42"/>
                    </a:cubicBezTo>
                    <a:cubicBezTo>
                      <a:pt x="255" y="0"/>
                      <a:pt x="289" y="20"/>
                      <a:pt x="308" y="14"/>
                    </a:cubicBezTo>
                  </a:path>
                </a:pathLst>
              </a:custGeom>
              <a:noFill/>
              <a:ln w="889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62" name="Freeform 13"/>
              <p:cNvSpPr>
                <a:spLocks/>
              </p:cNvSpPr>
              <p:nvPr/>
            </p:nvSpPr>
            <p:spPr bwMode="auto">
              <a:xfrm>
                <a:off x="956" y="1143"/>
                <a:ext cx="328" cy="473"/>
              </a:xfrm>
              <a:custGeom>
                <a:avLst/>
                <a:gdLst>
                  <a:gd name="T0" fmla="*/ 0 w 328"/>
                  <a:gd name="T1" fmla="*/ 5 h 473"/>
                  <a:gd name="T2" fmla="*/ 60 w 328"/>
                  <a:gd name="T3" fmla="*/ 29 h 473"/>
                  <a:gd name="T4" fmla="*/ 176 w 328"/>
                  <a:gd name="T5" fmla="*/ 177 h 473"/>
                  <a:gd name="T6" fmla="*/ 328 w 328"/>
                  <a:gd name="T7" fmla="*/ 473 h 4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8" h="473">
                    <a:moveTo>
                      <a:pt x="0" y="5"/>
                    </a:moveTo>
                    <a:cubicBezTo>
                      <a:pt x="10" y="9"/>
                      <a:pt x="31" y="0"/>
                      <a:pt x="60" y="29"/>
                    </a:cubicBezTo>
                    <a:cubicBezTo>
                      <a:pt x="89" y="58"/>
                      <a:pt x="131" y="103"/>
                      <a:pt x="176" y="177"/>
                    </a:cubicBezTo>
                    <a:cubicBezTo>
                      <a:pt x="221" y="251"/>
                      <a:pt x="296" y="411"/>
                      <a:pt x="328" y="473"/>
                    </a:cubicBezTo>
                  </a:path>
                </a:pathLst>
              </a:custGeom>
              <a:noFill/>
              <a:ln w="889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63" name="Freeform 14"/>
              <p:cNvSpPr>
                <a:spLocks/>
              </p:cNvSpPr>
              <p:nvPr/>
            </p:nvSpPr>
            <p:spPr bwMode="auto">
              <a:xfrm>
                <a:off x="1260" y="1572"/>
                <a:ext cx="160" cy="428"/>
              </a:xfrm>
              <a:custGeom>
                <a:avLst/>
                <a:gdLst>
                  <a:gd name="T0" fmla="*/ 0 w 160"/>
                  <a:gd name="T1" fmla="*/ 0 h 428"/>
                  <a:gd name="T2" fmla="*/ 56 w 160"/>
                  <a:gd name="T3" fmla="*/ 124 h 428"/>
                  <a:gd name="T4" fmla="*/ 100 w 160"/>
                  <a:gd name="T5" fmla="*/ 240 h 428"/>
                  <a:gd name="T6" fmla="*/ 160 w 160"/>
                  <a:gd name="T7" fmla="*/ 428 h 4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428">
                    <a:moveTo>
                      <a:pt x="0" y="0"/>
                    </a:moveTo>
                    <a:cubicBezTo>
                      <a:pt x="9" y="21"/>
                      <a:pt x="39" y="84"/>
                      <a:pt x="56" y="124"/>
                    </a:cubicBezTo>
                    <a:cubicBezTo>
                      <a:pt x="73" y="164"/>
                      <a:pt x="83" y="189"/>
                      <a:pt x="100" y="240"/>
                    </a:cubicBezTo>
                    <a:cubicBezTo>
                      <a:pt x="117" y="291"/>
                      <a:pt x="148" y="389"/>
                      <a:pt x="160" y="428"/>
                    </a:cubicBezTo>
                  </a:path>
                </a:pathLst>
              </a:custGeom>
              <a:noFill/>
              <a:ln w="889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64" name="Freeform 15"/>
              <p:cNvSpPr>
                <a:spLocks/>
              </p:cNvSpPr>
              <p:nvPr/>
            </p:nvSpPr>
            <p:spPr bwMode="auto">
              <a:xfrm>
                <a:off x="2028" y="1820"/>
                <a:ext cx="108" cy="304"/>
              </a:xfrm>
              <a:custGeom>
                <a:avLst/>
                <a:gdLst>
                  <a:gd name="T0" fmla="*/ 0 w 108"/>
                  <a:gd name="T1" fmla="*/ 304 h 304"/>
                  <a:gd name="T2" fmla="*/ 68 w 108"/>
                  <a:gd name="T3" fmla="*/ 136 h 304"/>
                  <a:gd name="T4" fmla="*/ 108 w 108"/>
                  <a:gd name="T5" fmla="*/ 0 h 304"/>
                  <a:gd name="T6" fmla="*/ 0 60000 65536"/>
                  <a:gd name="T7" fmla="*/ 0 60000 65536"/>
                  <a:gd name="T8" fmla="*/ 0 60000 65536"/>
                </a:gdLst>
                <a:ahLst/>
                <a:cxnLst>
                  <a:cxn ang="T6">
                    <a:pos x="T0" y="T1"/>
                  </a:cxn>
                  <a:cxn ang="T7">
                    <a:pos x="T2" y="T3"/>
                  </a:cxn>
                  <a:cxn ang="T8">
                    <a:pos x="T4" y="T5"/>
                  </a:cxn>
                </a:cxnLst>
                <a:rect l="0" t="0" r="r" b="b"/>
                <a:pathLst>
                  <a:path w="108" h="304">
                    <a:moveTo>
                      <a:pt x="0" y="304"/>
                    </a:moveTo>
                    <a:cubicBezTo>
                      <a:pt x="11" y="276"/>
                      <a:pt x="50" y="187"/>
                      <a:pt x="68" y="136"/>
                    </a:cubicBezTo>
                    <a:cubicBezTo>
                      <a:pt x="86" y="85"/>
                      <a:pt x="100" y="28"/>
                      <a:pt x="108"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65" name="Freeform 16"/>
              <p:cNvSpPr>
                <a:spLocks/>
              </p:cNvSpPr>
              <p:nvPr/>
            </p:nvSpPr>
            <p:spPr bwMode="auto">
              <a:xfrm>
                <a:off x="1824" y="2120"/>
                <a:ext cx="204" cy="332"/>
              </a:xfrm>
              <a:custGeom>
                <a:avLst/>
                <a:gdLst>
                  <a:gd name="T0" fmla="*/ 0 w 204"/>
                  <a:gd name="T1" fmla="*/ 332 h 332"/>
                  <a:gd name="T2" fmla="*/ 40 w 204"/>
                  <a:gd name="T3" fmla="*/ 288 h 332"/>
                  <a:gd name="T4" fmla="*/ 124 w 204"/>
                  <a:gd name="T5" fmla="*/ 160 h 332"/>
                  <a:gd name="T6" fmla="*/ 204 w 204"/>
                  <a:gd name="T7" fmla="*/ 0 h 3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4" h="332">
                    <a:moveTo>
                      <a:pt x="0" y="332"/>
                    </a:moveTo>
                    <a:cubicBezTo>
                      <a:pt x="7" y="325"/>
                      <a:pt x="19" y="317"/>
                      <a:pt x="40" y="288"/>
                    </a:cubicBezTo>
                    <a:cubicBezTo>
                      <a:pt x="61" y="259"/>
                      <a:pt x="97" y="208"/>
                      <a:pt x="124" y="160"/>
                    </a:cubicBezTo>
                    <a:cubicBezTo>
                      <a:pt x="151" y="112"/>
                      <a:pt x="187" y="33"/>
                      <a:pt x="204" y="0"/>
                    </a:cubicBezTo>
                  </a:path>
                </a:pathLst>
              </a:custGeom>
              <a:noFill/>
              <a:ln w="889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66" name="Freeform 17"/>
              <p:cNvSpPr>
                <a:spLocks/>
              </p:cNvSpPr>
              <p:nvPr/>
            </p:nvSpPr>
            <p:spPr bwMode="auto">
              <a:xfrm>
                <a:off x="1544" y="2256"/>
                <a:ext cx="276" cy="242"/>
              </a:xfrm>
              <a:custGeom>
                <a:avLst/>
                <a:gdLst>
                  <a:gd name="T0" fmla="*/ 276 w 276"/>
                  <a:gd name="T1" fmla="*/ 204 h 242"/>
                  <a:gd name="T2" fmla="*/ 208 w 276"/>
                  <a:gd name="T3" fmla="*/ 232 h 242"/>
                  <a:gd name="T4" fmla="*/ 96 w 276"/>
                  <a:gd name="T5" fmla="*/ 144 h 242"/>
                  <a:gd name="T6" fmla="*/ 0 w 276"/>
                  <a:gd name="T7" fmla="*/ 0 h 2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242">
                    <a:moveTo>
                      <a:pt x="276" y="204"/>
                    </a:moveTo>
                    <a:cubicBezTo>
                      <a:pt x="265" y="209"/>
                      <a:pt x="238" y="242"/>
                      <a:pt x="208" y="232"/>
                    </a:cubicBezTo>
                    <a:cubicBezTo>
                      <a:pt x="178" y="222"/>
                      <a:pt x="131" y="183"/>
                      <a:pt x="96" y="144"/>
                    </a:cubicBezTo>
                    <a:cubicBezTo>
                      <a:pt x="61" y="105"/>
                      <a:pt x="20" y="30"/>
                      <a:pt x="0" y="0"/>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67" name="Freeform 18"/>
              <p:cNvSpPr>
                <a:spLocks/>
              </p:cNvSpPr>
              <p:nvPr/>
            </p:nvSpPr>
            <p:spPr bwMode="auto">
              <a:xfrm>
                <a:off x="1416" y="1984"/>
                <a:ext cx="124" cy="276"/>
              </a:xfrm>
              <a:custGeom>
                <a:avLst/>
                <a:gdLst>
                  <a:gd name="T0" fmla="*/ 124 w 124"/>
                  <a:gd name="T1" fmla="*/ 276 h 276"/>
                  <a:gd name="T2" fmla="*/ 64 w 124"/>
                  <a:gd name="T3" fmla="*/ 172 h 276"/>
                  <a:gd name="T4" fmla="*/ 28 w 124"/>
                  <a:gd name="T5" fmla="*/ 100 h 276"/>
                  <a:gd name="T6" fmla="*/ 0 w 124"/>
                  <a:gd name="T7" fmla="*/ 0 h 2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276">
                    <a:moveTo>
                      <a:pt x="124" y="276"/>
                    </a:moveTo>
                    <a:cubicBezTo>
                      <a:pt x="114" y="259"/>
                      <a:pt x="80" y="201"/>
                      <a:pt x="64" y="172"/>
                    </a:cubicBezTo>
                    <a:cubicBezTo>
                      <a:pt x="48" y="143"/>
                      <a:pt x="39" y="129"/>
                      <a:pt x="28" y="100"/>
                    </a:cubicBezTo>
                    <a:cubicBezTo>
                      <a:pt x="17" y="71"/>
                      <a:pt x="6" y="21"/>
                      <a:pt x="0" y="0"/>
                    </a:cubicBezTo>
                  </a:path>
                </a:pathLst>
              </a:custGeom>
              <a:noFill/>
              <a:ln w="88900">
                <a:solidFill>
                  <a:srgbClr val="33CC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87051" name="Group 19"/>
            <p:cNvGrpSpPr>
              <a:grpSpLocks/>
            </p:cNvGrpSpPr>
            <p:nvPr/>
          </p:nvGrpSpPr>
          <p:grpSpPr bwMode="auto">
            <a:xfrm>
              <a:off x="1829" y="1458"/>
              <a:ext cx="1561" cy="1356"/>
              <a:chOff x="575" y="1142"/>
              <a:chExt cx="1561" cy="1356"/>
            </a:xfrm>
          </p:grpSpPr>
          <p:sp>
            <p:nvSpPr>
              <p:cNvPr id="87052" name="Freeform 20"/>
              <p:cNvSpPr>
                <a:spLocks/>
              </p:cNvSpPr>
              <p:nvPr/>
            </p:nvSpPr>
            <p:spPr bwMode="auto">
              <a:xfrm>
                <a:off x="575" y="1536"/>
                <a:ext cx="101" cy="294"/>
              </a:xfrm>
              <a:custGeom>
                <a:avLst/>
                <a:gdLst>
                  <a:gd name="T0" fmla="*/ 0 w 101"/>
                  <a:gd name="T1" fmla="*/ 294 h 294"/>
                  <a:gd name="T2" fmla="*/ 53 w 101"/>
                  <a:gd name="T3" fmla="*/ 112 h 294"/>
                  <a:gd name="T4" fmla="*/ 101 w 101"/>
                  <a:gd name="T5" fmla="*/ 0 h 294"/>
                  <a:gd name="T6" fmla="*/ 0 60000 65536"/>
                  <a:gd name="T7" fmla="*/ 0 60000 65536"/>
                  <a:gd name="T8" fmla="*/ 0 60000 65536"/>
                </a:gdLst>
                <a:ahLst/>
                <a:cxnLst>
                  <a:cxn ang="T6">
                    <a:pos x="T0" y="T1"/>
                  </a:cxn>
                  <a:cxn ang="T7">
                    <a:pos x="T2" y="T3"/>
                  </a:cxn>
                  <a:cxn ang="T8">
                    <a:pos x="T4" y="T5"/>
                  </a:cxn>
                </a:cxnLst>
                <a:rect l="0" t="0" r="r" b="b"/>
                <a:pathLst>
                  <a:path w="101" h="294">
                    <a:moveTo>
                      <a:pt x="0" y="294"/>
                    </a:moveTo>
                    <a:cubicBezTo>
                      <a:pt x="9" y="264"/>
                      <a:pt x="36" y="161"/>
                      <a:pt x="53" y="112"/>
                    </a:cubicBezTo>
                    <a:cubicBezTo>
                      <a:pt x="70" y="63"/>
                      <a:pt x="91" y="23"/>
                      <a:pt x="101"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53" name="Freeform 21"/>
              <p:cNvSpPr>
                <a:spLocks/>
              </p:cNvSpPr>
              <p:nvPr/>
            </p:nvSpPr>
            <p:spPr bwMode="auto">
              <a:xfrm>
                <a:off x="664" y="1142"/>
                <a:ext cx="308" cy="402"/>
              </a:xfrm>
              <a:custGeom>
                <a:avLst/>
                <a:gdLst>
                  <a:gd name="T0" fmla="*/ 0 w 308"/>
                  <a:gd name="T1" fmla="*/ 402 h 402"/>
                  <a:gd name="T2" fmla="*/ 72 w 308"/>
                  <a:gd name="T3" fmla="*/ 266 h 402"/>
                  <a:gd name="T4" fmla="*/ 216 w 308"/>
                  <a:gd name="T5" fmla="*/ 42 h 402"/>
                  <a:gd name="T6" fmla="*/ 308 w 308"/>
                  <a:gd name="T7" fmla="*/ 14 h 4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8" h="402">
                    <a:moveTo>
                      <a:pt x="0" y="402"/>
                    </a:moveTo>
                    <a:cubicBezTo>
                      <a:pt x="12" y="380"/>
                      <a:pt x="36" y="326"/>
                      <a:pt x="72" y="266"/>
                    </a:cubicBezTo>
                    <a:cubicBezTo>
                      <a:pt x="108" y="206"/>
                      <a:pt x="177" y="84"/>
                      <a:pt x="216" y="42"/>
                    </a:cubicBezTo>
                    <a:cubicBezTo>
                      <a:pt x="255" y="0"/>
                      <a:pt x="289" y="20"/>
                      <a:pt x="308" y="14"/>
                    </a:cubicBezTo>
                  </a:path>
                </a:pathLst>
              </a:custGeom>
              <a:noFill/>
              <a:ln w="889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54" name="Freeform 22"/>
              <p:cNvSpPr>
                <a:spLocks/>
              </p:cNvSpPr>
              <p:nvPr/>
            </p:nvSpPr>
            <p:spPr bwMode="auto">
              <a:xfrm>
                <a:off x="956" y="1143"/>
                <a:ext cx="328" cy="473"/>
              </a:xfrm>
              <a:custGeom>
                <a:avLst/>
                <a:gdLst>
                  <a:gd name="T0" fmla="*/ 0 w 328"/>
                  <a:gd name="T1" fmla="*/ 5 h 473"/>
                  <a:gd name="T2" fmla="*/ 60 w 328"/>
                  <a:gd name="T3" fmla="*/ 29 h 473"/>
                  <a:gd name="T4" fmla="*/ 176 w 328"/>
                  <a:gd name="T5" fmla="*/ 177 h 473"/>
                  <a:gd name="T6" fmla="*/ 328 w 328"/>
                  <a:gd name="T7" fmla="*/ 473 h 4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8" h="473">
                    <a:moveTo>
                      <a:pt x="0" y="5"/>
                    </a:moveTo>
                    <a:cubicBezTo>
                      <a:pt x="10" y="9"/>
                      <a:pt x="31" y="0"/>
                      <a:pt x="60" y="29"/>
                    </a:cubicBezTo>
                    <a:cubicBezTo>
                      <a:pt x="89" y="58"/>
                      <a:pt x="131" y="103"/>
                      <a:pt x="176" y="177"/>
                    </a:cubicBezTo>
                    <a:cubicBezTo>
                      <a:pt x="221" y="251"/>
                      <a:pt x="296" y="411"/>
                      <a:pt x="328" y="473"/>
                    </a:cubicBezTo>
                  </a:path>
                </a:pathLst>
              </a:custGeom>
              <a:noFill/>
              <a:ln w="889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55" name="Freeform 23"/>
              <p:cNvSpPr>
                <a:spLocks/>
              </p:cNvSpPr>
              <p:nvPr/>
            </p:nvSpPr>
            <p:spPr bwMode="auto">
              <a:xfrm>
                <a:off x="1260" y="1572"/>
                <a:ext cx="160" cy="428"/>
              </a:xfrm>
              <a:custGeom>
                <a:avLst/>
                <a:gdLst>
                  <a:gd name="T0" fmla="*/ 0 w 160"/>
                  <a:gd name="T1" fmla="*/ 0 h 428"/>
                  <a:gd name="T2" fmla="*/ 56 w 160"/>
                  <a:gd name="T3" fmla="*/ 124 h 428"/>
                  <a:gd name="T4" fmla="*/ 100 w 160"/>
                  <a:gd name="T5" fmla="*/ 240 h 428"/>
                  <a:gd name="T6" fmla="*/ 160 w 160"/>
                  <a:gd name="T7" fmla="*/ 428 h 4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428">
                    <a:moveTo>
                      <a:pt x="0" y="0"/>
                    </a:moveTo>
                    <a:cubicBezTo>
                      <a:pt x="9" y="21"/>
                      <a:pt x="39" y="84"/>
                      <a:pt x="56" y="124"/>
                    </a:cubicBezTo>
                    <a:cubicBezTo>
                      <a:pt x="73" y="164"/>
                      <a:pt x="83" y="189"/>
                      <a:pt x="100" y="240"/>
                    </a:cubicBezTo>
                    <a:cubicBezTo>
                      <a:pt x="117" y="291"/>
                      <a:pt x="148" y="389"/>
                      <a:pt x="160" y="428"/>
                    </a:cubicBezTo>
                  </a:path>
                </a:pathLst>
              </a:custGeom>
              <a:noFill/>
              <a:ln w="889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56" name="Freeform 24"/>
              <p:cNvSpPr>
                <a:spLocks/>
              </p:cNvSpPr>
              <p:nvPr/>
            </p:nvSpPr>
            <p:spPr bwMode="auto">
              <a:xfrm>
                <a:off x="2028" y="1820"/>
                <a:ext cx="108" cy="304"/>
              </a:xfrm>
              <a:custGeom>
                <a:avLst/>
                <a:gdLst>
                  <a:gd name="T0" fmla="*/ 0 w 108"/>
                  <a:gd name="T1" fmla="*/ 304 h 304"/>
                  <a:gd name="T2" fmla="*/ 68 w 108"/>
                  <a:gd name="T3" fmla="*/ 136 h 304"/>
                  <a:gd name="T4" fmla="*/ 108 w 108"/>
                  <a:gd name="T5" fmla="*/ 0 h 304"/>
                  <a:gd name="T6" fmla="*/ 0 60000 65536"/>
                  <a:gd name="T7" fmla="*/ 0 60000 65536"/>
                  <a:gd name="T8" fmla="*/ 0 60000 65536"/>
                </a:gdLst>
                <a:ahLst/>
                <a:cxnLst>
                  <a:cxn ang="T6">
                    <a:pos x="T0" y="T1"/>
                  </a:cxn>
                  <a:cxn ang="T7">
                    <a:pos x="T2" y="T3"/>
                  </a:cxn>
                  <a:cxn ang="T8">
                    <a:pos x="T4" y="T5"/>
                  </a:cxn>
                </a:cxnLst>
                <a:rect l="0" t="0" r="r" b="b"/>
                <a:pathLst>
                  <a:path w="108" h="304">
                    <a:moveTo>
                      <a:pt x="0" y="304"/>
                    </a:moveTo>
                    <a:cubicBezTo>
                      <a:pt x="11" y="276"/>
                      <a:pt x="50" y="187"/>
                      <a:pt x="68" y="136"/>
                    </a:cubicBezTo>
                    <a:cubicBezTo>
                      <a:pt x="86" y="85"/>
                      <a:pt x="100" y="28"/>
                      <a:pt x="108"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57" name="Freeform 25"/>
              <p:cNvSpPr>
                <a:spLocks/>
              </p:cNvSpPr>
              <p:nvPr/>
            </p:nvSpPr>
            <p:spPr bwMode="auto">
              <a:xfrm>
                <a:off x="1824" y="2120"/>
                <a:ext cx="204" cy="332"/>
              </a:xfrm>
              <a:custGeom>
                <a:avLst/>
                <a:gdLst>
                  <a:gd name="T0" fmla="*/ 0 w 204"/>
                  <a:gd name="T1" fmla="*/ 332 h 332"/>
                  <a:gd name="T2" fmla="*/ 40 w 204"/>
                  <a:gd name="T3" fmla="*/ 288 h 332"/>
                  <a:gd name="T4" fmla="*/ 124 w 204"/>
                  <a:gd name="T5" fmla="*/ 160 h 332"/>
                  <a:gd name="T6" fmla="*/ 204 w 204"/>
                  <a:gd name="T7" fmla="*/ 0 h 3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4" h="332">
                    <a:moveTo>
                      <a:pt x="0" y="332"/>
                    </a:moveTo>
                    <a:cubicBezTo>
                      <a:pt x="7" y="325"/>
                      <a:pt x="19" y="317"/>
                      <a:pt x="40" y="288"/>
                    </a:cubicBezTo>
                    <a:cubicBezTo>
                      <a:pt x="61" y="259"/>
                      <a:pt x="97" y="208"/>
                      <a:pt x="124" y="160"/>
                    </a:cubicBezTo>
                    <a:cubicBezTo>
                      <a:pt x="151" y="112"/>
                      <a:pt x="187" y="33"/>
                      <a:pt x="204" y="0"/>
                    </a:cubicBezTo>
                  </a:path>
                </a:pathLst>
              </a:custGeom>
              <a:noFill/>
              <a:ln w="889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58" name="Freeform 26"/>
              <p:cNvSpPr>
                <a:spLocks/>
              </p:cNvSpPr>
              <p:nvPr/>
            </p:nvSpPr>
            <p:spPr bwMode="auto">
              <a:xfrm>
                <a:off x="1544" y="2256"/>
                <a:ext cx="276" cy="242"/>
              </a:xfrm>
              <a:custGeom>
                <a:avLst/>
                <a:gdLst>
                  <a:gd name="T0" fmla="*/ 276 w 276"/>
                  <a:gd name="T1" fmla="*/ 204 h 242"/>
                  <a:gd name="T2" fmla="*/ 208 w 276"/>
                  <a:gd name="T3" fmla="*/ 232 h 242"/>
                  <a:gd name="T4" fmla="*/ 96 w 276"/>
                  <a:gd name="T5" fmla="*/ 144 h 242"/>
                  <a:gd name="T6" fmla="*/ 0 w 276"/>
                  <a:gd name="T7" fmla="*/ 0 h 2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242">
                    <a:moveTo>
                      <a:pt x="276" y="204"/>
                    </a:moveTo>
                    <a:cubicBezTo>
                      <a:pt x="265" y="209"/>
                      <a:pt x="238" y="242"/>
                      <a:pt x="208" y="232"/>
                    </a:cubicBezTo>
                    <a:cubicBezTo>
                      <a:pt x="178" y="222"/>
                      <a:pt x="131" y="183"/>
                      <a:pt x="96" y="144"/>
                    </a:cubicBezTo>
                    <a:cubicBezTo>
                      <a:pt x="61" y="105"/>
                      <a:pt x="20" y="30"/>
                      <a:pt x="0" y="0"/>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59" name="Freeform 27"/>
              <p:cNvSpPr>
                <a:spLocks/>
              </p:cNvSpPr>
              <p:nvPr/>
            </p:nvSpPr>
            <p:spPr bwMode="auto">
              <a:xfrm>
                <a:off x="1416" y="1984"/>
                <a:ext cx="124" cy="276"/>
              </a:xfrm>
              <a:custGeom>
                <a:avLst/>
                <a:gdLst>
                  <a:gd name="T0" fmla="*/ 124 w 124"/>
                  <a:gd name="T1" fmla="*/ 276 h 276"/>
                  <a:gd name="T2" fmla="*/ 64 w 124"/>
                  <a:gd name="T3" fmla="*/ 172 h 276"/>
                  <a:gd name="T4" fmla="*/ 28 w 124"/>
                  <a:gd name="T5" fmla="*/ 100 h 276"/>
                  <a:gd name="T6" fmla="*/ 0 w 124"/>
                  <a:gd name="T7" fmla="*/ 0 h 2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276">
                    <a:moveTo>
                      <a:pt x="124" y="276"/>
                    </a:moveTo>
                    <a:cubicBezTo>
                      <a:pt x="114" y="259"/>
                      <a:pt x="80" y="201"/>
                      <a:pt x="64" y="172"/>
                    </a:cubicBezTo>
                    <a:cubicBezTo>
                      <a:pt x="48" y="143"/>
                      <a:pt x="39" y="129"/>
                      <a:pt x="28" y="100"/>
                    </a:cubicBezTo>
                    <a:cubicBezTo>
                      <a:pt x="17" y="71"/>
                      <a:pt x="6" y="21"/>
                      <a:pt x="0" y="0"/>
                    </a:cubicBezTo>
                  </a:path>
                </a:pathLst>
              </a:custGeom>
              <a:noFill/>
              <a:ln w="88900">
                <a:solidFill>
                  <a:srgbClr val="33CC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spTree>
    <p:extLst>
      <p:ext uri="{BB962C8B-B14F-4D97-AF65-F5344CB8AC3E}">
        <p14:creationId xmlns:p14="http://schemas.microsoft.com/office/powerpoint/2010/main" val="28662461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480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4802"/>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0480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480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480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48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p:bldP spid="204805" grpId="0"/>
      <p:bldP spid="204806" grpId="0" animBg="1"/>
      <p:bldP spid="20480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4400">
                <a:solidFill>
                  <a:srgbClr val="000000"/>
                </a:solidFill>
              </a:rPr>
              <a:t>scattering from a structure</a:t>
            </a:r>
          </a:p>
        </p:txBody>
      </p:sp>
      <p:sp>
        <p:nvSpPr>
          <p:cNvPr id="88067" name="Text Box 3"/>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a:solidFill>
                  <a:srgbClr val="000000"/>
                </a:solidFill>
              </a:rPr>
              <a:t>colored by phase</a:t>
            </a:r>
          </a:p>
        </p:txBody>
      </p:sp>
      <p:pic>
        <p:nvPicPr>
          <p:cNvPr id="88068" name="Picture 4" descr="phaseframe_fl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9" name="Picture 5" descr="phaseframe_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0" name="Picture 6" descr="phaseframe_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1" name="Picture 7" descr="phaseframe_0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2" name="Picture 8" descr="phaseframe_0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3" name="Picture 9" descr="phaseframe_0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4" name="Picture 10" descr="phaseframe_0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5" name="Picture 11" descr="phaseframe_00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6" name="Picture 12" descr="phaseframe_00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7" name="Picture 13" descr="phaseframe_00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8" name="Picture 14" descr="phaseframe_00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9" name="Text Box 1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sample</a:t>
            </a:r>
          </a:p>
        </p:txBody>
      </p:sp>
      <p:sp>
        <p:nvSpPr>
          <p:cNvPr id="88080" name="Text Box 1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detector</a:t>
            </a:r>
          </a:p>
        </p:txBody>
      </p:sp>
      <p:sp>
        <p:nvSpPr>
          <p:cNvPr id="88081" name="AutoShape 17"/>
          <p:cNvSpPr>
            <a:spLocks noChangeArrowheads="1"/>
          </p:cNvSpPr>
          <p:nvPr/>
        </p:nvSpPr>
        <p:spPr bwMode="auto">
          <a:xfrm>
            <a:off x="3219450" y="4229100"/>
            <a:ext cx="941388" cy="781050"/>
          </a:xfrm>
          <a:prstGeom prst="leftArrow">
            <a:avLst>
              <a:gd name="adj1" fmla="val 43500"/>
              <a:gd name="adj2" fmla="val 40779"/>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205842" name="Group 18"/>
          <p:cNvGrpSpPr>
            <a:grpSpLocks/>
          </p:cNvGrpSpPr>
          <p:nvPr/>
        </p:nvGrpSpPr>
        <p:grpSpPr bwMode="auto">
          <a:xfrm>
            <a:off x="735013" y="2401888"/>
            <a:ext cx="3319462" cy="1328737"/>
            <a:chOff x="268" y="1458"/>
            <a:chExt cx="3122" cy="1366"/>
          </a:xfrm>
        </p:grpSpPr>
        <p:grpSp>
          <p:nvGrpSpPr>
            <p:cNvPr id="88085" name="Group 19"/>
            <p:cNvGrpSpPr>
              <a:grpSpLocks/>
            </p:cNvGrpSpPr>
            <p:nvPr/>
          </p:nvGrpSpPr>
          <p:grpSpPr bwMode="auto">
            <a:xfrm>
              <a:off x="268" y="1468"/>
              <a:ext cx="1561" cy="1356"/>
              <a:chOff x="575" y="1142"/>
              <a:chExt cx="1561" cy="1356"/>
            </a:xfrm>
          </p:grpSpPr>
          <p:sp>
            <p:nvSpPr>
              <p:cNvPr id="88095" name="Freeform 20"/>
              <p:cNvSpPr>
                <a:spLocks/>
              </p:cNvSpPr>
              <p:nvPr/>
            </p:nvSpPr>
            <p:spPr bwMode="auto">
              <a:xfrm>
                <a:off x="575" y="1536"/>
                <a:ext cx="101" cy="294"/>
              </a:xfrm>
              <a:custGeom>
                <a:avLst/>
                <a:gdLst>
                  <a:gd name="T0" fmla="*/ 0 w 101"/>
                  <a:gd name="T1" fmla="*/ 294 h 294"/>
                  <a:gd name="T2" fmla="*/ 53 w 101"/>
                  <a:gd name="T3" fmla="*/ 112 h 294"/>
                  <a:gd name="T4" fmla="*/ 101 w 101"/>
                  <a:gd name="T5" fmla="*/ 0 h 294"/>
                  <a:gd name="T6" fmla="*/ 0 60000 65536"/>
                  <a:gd name="T7" fmla="*/ 0 60000 65536"/>
                  <a:gd name="T8" fmla="*/ 0 60000 65536"/>
                </a:gdLst>
                <a:ahLst/>
                <a:cxnLst>
                  <a:cxn ang="T6">
                    <a:pos x="T0" y="T1"/>
                  </a:cxn>
                  <a:cxn ang="T7">
                    <a:pos x="T2" y="T3"/>
                  </a:cxn>
                  <a:cxn ang="T8">
                    <a:pos x="T4" y="T5"/>
                  </a:cxn>
                </a:cxnLst>
                <a:rect l="0" t="0" r="r" b="b"/>
                <a:pathLst>
                  <a:path w="101" h="294">
                    <a:moveTo>
                      <a:pt x="0" y="294"/>
                    </a:moveTo>
                    <a:cubicBezTo>
                      <a:pt x="9" y="264"/>
                      <a:pt x="36" y="161"/>
                      <a:pt x="53" y="112"/>
                    </a:cubicBezTo>
                    <a:cubicBezTo>
                      <a:pt x="70" y="63"/>
                      <a:pt x="91" y="23"/>
                      <a:pt x="101"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96" name="Freeform 21"/>
              <p:cNvSpPr>
                <a:spLocks/>
              </p:cNvSpPr>
              <p:nvPr/>
            </p:nvSpPr>
            <p:spPr bwMode="auto">
              <a:xfrm>
                <a:off x="664" y="1142"/>
                <a:ext cx="308" cy="402"/>
              </a:xfrm>
              <a:custGeom>
                <a:avLst/>
                <a:gdLst>
                  <a:gd name="T0" fmla="*/ 0 w 308"/>
                  <a:gd name="T1" fmla="*/ 402 h 402"/>
                  <a:gd name="T2" fmla="*/ 72 w 308"/>
                  <a:gd name="T3" fmla="*/ 266 h 402"/>
                  <a:gd name="T4" fmla="*/ 216 w 308"/>
                  <a:gd name="T5" fmla="*/ 42 h 402"/>
                  <a:gd name="T6" fmla="*/ 308 w 308"/>
                  <a:gd name="T7" fmla="*/ 14 h 4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8" h="402">
                    <a:moveTo>
                      <a:pt x="0" y="402"/>
                    </a:moveTo>
                    <a:cubicBezTo>
                      <a:pt x="12" y="380"/>
                      <a:pt x="36" y="326"/>
                      <a:pt x="72" y="266"/>
                    </a:cubicBezTo>
                    <a:cubicBezTo>
                      <a:pt x="108" y="206"/>
                      <a:pt x="177" y="84"/>
                      <a:pt x="216" y="42"/>
                    </a:cubicBezTo>
                    <a:cubicBezTo>
                      <a:pt x="255" y="0"/>
                      <a:pt x="289" y="20"/>
                      <a:pt x="308" y="14"/>
                    </a:cubicBezTo>
                  </a:path>
                </a:pathLst>
              </a:custGeom>
              <a:noFill/>
              <a:ln w="889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97" name="Freeform 22"/>
              <p:cNvSpPr>
                <a:spLocks/>
              </p:cNvSpPr>
              <p:nvPr/>
            </p:nvSpPr>
            <p:spPr bwMode="auto">
              <a:xfrm>
                <a:off x="956" y="1143"/>
                <a:ext cx="328" cy="473"/>
              </a:xfrm>
              <a:custGeom>
                <a:avLst/>
                <a:gdLst>
                  <a:gd name="T0" fmla="*/ 0 w 328"/>
                  <a:gd name="T1" fmla="*/ 5 h 473"/>
                  <a:gd name="T2" fmla="*/ 60 w 328"/>
                  <a:gd name="T3" fmla="*/ 29 h 473"/>
                  <a:gd name="T4" fmla="*/ 176 w 328"/>
                  <a:gd name="T5" fmla="*/ 177 h 473"/>
                  <a:gd name="T6" fmla="*/ 328 w 328"/>
                  <a:gd name="T7" fmla="*/ 473 h 4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8" h="473">
                    <a:moveTo>
                      <a:pt x="0" y="5"/>
                    </a:moveTo>
                    <a:cubicBezTo>
                      <a:pt x="10" y="9"/>
                      <a:pt x="31" y="0"/>
                      <a:pt x="60" y="29"/>
                    </a:cubicBezTo>
                    <a:cubicBezTo>
                      <a:pt x="89" y="58"/>
                      <a:pt x="131" y="103"/>
                      <a:pt x="176" y="177"/>
                    </a:cubicBezTo>
                    <a:cubicBezTo>
                      <a:pt x="221" y="251"/>
                      <a:pt x="296" y="411"/>
                      <a:pt x="328" y="473"/>
                    </a:cubicBezTo>
                  </a:path>
                </a:pathLst>
              </a:custGeom>
              <a:noFill/>
              <a:ln w="889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98" name="Freeform 23"/>
              <p:cNvSpPr>
                <a:spLocks/>
              </p:cNvSpPr>
              <p:nvPr/>
            </p:nvSpPr>
            <p:spPr bwMode="auto">
              <a:xfrm>
                <a:off x="1260" y="1572"/>
                <a:ext cx="160" cy="428"/>
              </a:xfrm>
              <a:custGeom>
                <a:avLst/>
                <a:gdLst>
                  <a:gd name="T0" fmla="*/ 0 w 160"/>
                  <a:gd name="T1" fmla="*/ 0 h 428"/>
                  <a:gd name="T2" fmla="*/ 56 w 160"/>
                  <a:gd name="T3" fmla="*/ 124 h 428"/>
                  <a:gd name="T4" fmla="*/ 100 w 160"/>
                  <a:gd name="T5" fmla="*/ 240 h 428"/>
                  <a:gd name="T6" fmla="*/ 160 w 160"/>
                  <a:gd name="T7" fmla="*/ 428 h 4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428">
                    <a:moveTo>
                      <a:pt x="0" y="0"/>
                    </a:moveTo>
                    <a:cubicBezTo>
                      <a:pt x="9" y="21"/>
                      <a:pt x="39" y="84"/>
                      <a:pt x="56" y="124"/>
                    </a:cubicBezTo>
                    <a:cubicBezTo>
                      <a:pt x="73" y="164"/>
                      <a:pt x="83" y="189"/>
                      <a:pt x="100" y="240"/>
                    </a:cubicBezTo>
                    <a:cubicBezTo>
                      <a:pt x="117" y="291"/>
                      <a:pt x="148" y="389"/>
                      <a:pt x="160" y="428"/>
                    </a:cubicBezTo>
                  </a:path>
                </a:pathLst>
              </a:custGeom>
              <a:noFill/>
              <a:ln w="889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99" name="Freeform 24"/>
              <p:cNvSpPr>
                <a:spLocks/>
              </p:cNvSpPr>
              <p:nvPr/>
            </p:nvSpPr>
            <p:spPr bwMode="auto">
              <a:xfrm>
                <a:off x="2028" y="1820"/>
                <a:ext cx="108" cy="304"/>
              </a:xfrm>
              <a:custGeom>
                <a:avLst/>
                <a:gdLst>
                  <a:gd name="T0" fmla="*/ 0 w 108"/>
                  <a:gd name="T1" fmla="*/ 304 h 304"/>
                  <a:gd name="T2" fmla="*/ 68 w 108"/>
                  <a:gd name="T3" fmla="*/ 136 h 304"/>
                  <a:gd name="T4" fmla="*/ 108 w 108"/>
                  <a:gd name="T5" fmla="*/ 0 h 304"/>
                  <a:gd name="T6" fmla="*/ 0 60000 65536"/>
                  <a:gd name="T7" fmla="*/ 0 60000 65536"/>
                  <a:gd name="T8" fmla="*/ 0 60000 65536"/>
                </a:gdLst>
                <a:ahLst/>
                <a:cxnLst>
                  <a:cxn ang="T6">
                    <a:pos x="T0" y="T1"/>
                  </a:cxn>
                  <a:cxn ang="T7">
                    <a:pos x="T2" y="T3"/>
                  </a:cxn>
                  <a:cxn ang="T8">
                    <a:pos x="T4" y="T5"/>
                  </a:cxn>
                </a:cxnLst>
                <a:rect l="0" t="0" r="r" b="b"/>
                <a:pathLst>
                  <a:path w="108" h="304">
                    <a:moveTo>
                      <a:pt x="0" y="304"/>
                    </a:moveTo>
                    <a:cubicBezTo>
                      <a:pt x="11" y="276"/>
                      <a:pt x="50" y="187"/>
                      <a:pt x="68" y="136"/>
                    </a:cubicBezTo>
                    <a:cubicBezTo>
                      <a:pt x="86" y="85"/>
                      <a:pt x="100" y="28"/>
                      <a:pt x="108"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100" name="Freeform 25"/>
              <p:cNvSpPr>
                <a:spLocks/>
              </p:cNvSpPr>
              <p:nvPr/>
            </p:nvSpPr>
            <p:spPr bwMode="auto">
              <a:xfrm>
                <a:off x="1824" y="2120"/>
                <a:ext cx="204" cy="332"/>
              </a:xfrm>
              <a:custGeom>
                <a:avLst/>
                <a:gdLst>
                  <a:gd name="T0" fmla="*/ 0 w 204"/>
                  <a:gd name="T1" fmla="*/ 332 h 332"/>
                  <a:gd name="T2" fmla="*/ 40 w 204"/>
                  <a:gd name="T3" fmla="*/ 288 h 332"/>
                  <a:gd name="T4" fmla="*/ 124 w 204"/>
                  <a:gd name="T5" fmla="*/ 160 h 332"/>
                  <a:gd name="T6" fmla="*/ 204 w 204"/>
                  <a:gd name="T7" fmla="*/ 0 h 3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4" h="332">
                    <a:moveTo>
                      <a:pt x="0" y="332"/>
                    </a:moveTo>
                    <a:cubicBezTo>
                      <a:pt x="7" y="325"/>
                      <a:pt x="19" y="317"/>
                      <a:pt x="40" y="288"/>
                    </a:cubicBezTo>
                    <a:cubicBezTo>
                      <a:pt x="61" y="259"/>
                      <a:pt x="97" y="208"/>
                      <a:pt x="124" y="160"/>
                    </a:cubicBezTo>
                    <a:cubicBezTo>
                      <a:pt x="151" y="112"/>
                      <a:pt x="187" y="33"/>
                      <a:pt x="204" y="0"/>
                    </a:cubicBezTo>
                  </a:path>
                </a:pathLst>
              </a:custGeom>
              <a:noFill/>
              <a:ln w="889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101" name="Freeform 26"/>
              <p:cNvSpPr>
                <a:spLocks/>
              </p:cNvSpPr>
              <p:nvPr/>
            </p:nvSpPr>
            <p:spPr bwMode="auto">
              <a:xfrm>
                <a:off x="1544" y="2256"/>
                <a:ext cx="276" cy="242"/>
              </a:xfrm>
              <a:custGeom>
                <a:avLst/>
                <a:gdLst>
                  <a:gd name="T0" fmla="*/ 276 w 276"/>
                  <a:gd name="T1" fmla="*/ 204 h 242"/>
                  <a:gd name="T2" fmla="*/ 208 w 276"/>
                  <a:gd name="T3" fmla="*/ 232 h 242"/>
                  <a:gd name="T4" fmla="*/ 96 w 276"/>
                  <a:gd name="T5" fmla="*/ 144 h 242"/>
                  <a:gd name="T6" fmla="*/ 0 w 276"/>
                  <a:gd name="T7" fmla="*/ 0 h 2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242">
                    <a:moveTo>
                      <a:pt x="276" y="204"/>
                    </a:moveTo>
                    <a:cubicBezTo>
                      <a:pt x="265" y="209"/>
                      <a:pt x="238" y="242"/>
                      <a:pt x="208" y="232"/>
                    </a:cubicBezTo>
                    <a:cubicBezTo>
                      <a:pt x="178" y="222"/>
                      <a:pt x="131" y="183"/>
                      <a:pt x="96" y="144"/>
                    </a:cubicBezTo>
                    <a:cubicBezTo>
                      <a:pt x="61" y="105"/>
                      <a:pt x="20" y="30"/>
                      <a:pt x="0" y="0"/>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102" name="Freeform 27"/>
              <p:cNvSpPr>
                <a:spLocks/>
              </p:cNvSpPr>
              <p:nvPr/>
            </p:nvSpPr>
            <p:spPr bwMode="auto">
              <a:xfrm>
                <a:off x="1416" y="1984"/>
                <a:ext cx="124" cy="276"/>
              </a:xfrm>
              <a:custGeom>
                <a:avLst/>
                <a:gdLst>
                  <a:gd name="T0" fmla="*/ 124 w 124"/>
                  <a:gd name="T1" fmla="*/ 276 h 276"/>
                  <a:gd name="T2" fmla="*/ 64 w 124"/>
                  <a:gd name="T3" fmla="*/ 172 h 276"/>
                  <a:gd name="T4" fmla="*/ 28 w 124"/>
                  <a:gd name="T5" fmla="*/ 100 h 276"/>
                  <a:gd name="T6" fmla="*/ 0 w 124"/>
                  <a:gd name="T7" fmla="*/ 0 h 2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276">
                    <a:moveTo>
                      <a:pt x="124" y="276"/>
                    </a:moveTo>
                    <a:cubicBezTo>
                      <a:pt x="114" y="259"/>
                      <a:pt x="80" y="201"/>
                      <a:pt x="64" y="172"/>
                    </a:cubicBezTo>
                    <a:cubicBezTo>
                      <a:pt x="48" y="143"/>
                      <a:pt x="39" y="129"/>
                      <a:pt x="28" y="100"/>
                    </a:cubicBezTo>
                    <a:cubicBezTo>
                      <a:pt x="17" y="71"/>
                      <a:pt x="6" y="21"/>
                      <a:pt x="0" y="0"/>
                    </a:cubicBezTo>
                  </a:path>
                </a:pathLst>
              </a:custGeom>
              <a:noFill/>
              <a:ln w="88900">
                <a:solidFill>
                  <a:srgbClr val="33CC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88086" name="Group 28"/>
            <p:cNvGrpSpPr>
              <a:grpSpLocks/>
            </p:cNvGrpSpPr>
            <p:nvPr/>
          </p:nvGrpSpPr>
          <p:grpSpPr bwMode="auto">
            <a:xfrm>
              <a:off x="1829" y="1458"/>
              <a:ext cx="1561" cy="1356"/>
              <a:chOff x="575" y="1142"/>
              <a:chExt cx="1561" cy="1356"/>
            </a:xfrm>
          </p:grpSpPr>
          <p:sp>
            <p:nvSpPr>
              <p:cNvPr id="88087" name="Freeform 29"/>
              <p:cNvSpPr>
                <a:spLocks/>
              </p:cNvSpPr>
              <p:nvPr/>
            </p:nvSpPr>
            <p:spPr bwMode="auto">
              <a:xfrm>
                <a:off x="575" y="1536"/>
                <a:ext cx="101" cy="294"/>
              </a:xfrm>
              <a:custGeom>
                <a:avLst/>
                <a:gdLst>
                  <a:gd name="T0" fmla="*/ 0 w 101"/>
                  <a:gd name="T1" fmla="*/ 294 h 294"/>
                  <a:gd name="T2" fmla="*/ 53 w 101"/>
                  <a:gd name="T3" fmla="*/ 112 h 294"/>
                  <a:gd name="T4" fmla="*/ 101 w 101"/>
                  <a:gd name="T5" fmla="*/ 0 h 294"/>
                  <a:gd name="T6" fmla="*/ 0 60000 65536"/>
                  <a:gd name="T7" fmla="*/ 0 60000 65536"/>
                  <a:gd name="T8" fmla="*/ 0 60000 65536"/>
                </a:gdLst>
                <a:ahLst/>
                <a:cxnLst>
                  <a:cxn ang="T6">
                    <a:pos x="T0" y="T1"/>
                  </a:cxn>
                  <a:cxn ang="T7">
                    <a:pos x="T2" y="T3"/>
                  </a:cxn>
                  <a:cxn ang="T8">
                    <a:pos x="T4" y="T5"/>
                  </a:cxn>
                </a:cxnLst>
                <a:rect l="0" t="0" r="r" b="b"/>
                <a:pathLst>
                  <a:path w="101" h="294">
                    <a:moveTo>
                      <a:pt x="0" y="294"/>
                    </a:moveTo>
                    <a:cubicBezTo>
                      <a:pt x="9" y="264"/>
                      <a:pt x="36" y="161"/>
                      <a:pt x="53" y="112"/>
                    </a:cubicBezTo>
                    <a:cubicBezTo>
                      <a:pt x="70" y="63"/>
                      <a:pt x="91" y="23"/>
                      <a:pt x="101"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88" name="Freeform 30"/>
              <p:cNvSpPr>
                <a:spLocks/>
              </p:cNvSpPr>
              <p:nvPr/>
            </p:nvSpPr>
            <p:spPr bwMode="auto">
              <a:xfrm>
                <a:off x="664" y="1142"/>
                <a:ext cx="308" cy="402"/>
              </a:xfrm>
              <a:custGeom>
                <a:avLst/>
                <a:gdLst>
                  <a:gd name="T0" fmla="*/ 0 w 308"/>
                  <a:gd name="T1" fmla="*/ 402 h 402"/>
                  <a:gd name="T2" fmla="*/ 72 w 308"/>
                  <a:gd name="T3" fmla="*/ 266 h 402"/>
                  <a:gd name="T4" fmla="*/ 216 w 308"/>
                  <a:gd name="T5" fmla="*/ 42 h 402"/>
                  <a:gd name="T6" fmla="*/ 308 w 308"/>
                  <a:gd name="T7" fmla="*/ 14 h 4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8" h="402">
                    <a:moveTo>
                      <a:pt x="0" y="402"/>
                    </a:moveTo>
                    <a:cubicBezTo>
                      <a:pt x="12" y="380"/>
                      <a:pt x="36" y="326"/>
                      <a:pt x="72" y="266"/>
                    </a:cubicBezTo>
                    <a:cubicBezTo>
                      <a:pt x="108" y="206"/>
                      <a:pt x="177" y="84"/>
                      <a:pt x="216" y="42"/>
                    </a:cubicBezTo>
                    <a:cubicBezTo>
                      <a:pt x="255" y="0"/>
                      <a:pt x="289" y="20"/>
                      <a:pt x="308" y="14"/>
                    </a:cubicBezTo>
                  </a:path>
                </a:pathLst>
              </a:custGeom>
              <a:noFill/>
              <a:ln w="889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89" name="Freeform 31"/>
              <p:cNvSpPr>
                <a:spLocks/>
              </p:cNvSpPr>
              <p:nvPr/>
            </p:nvSpPr>
            <p:spPr bwMode="auto">
              <a:xfrm>
                <a:off x="956" y="1143"/>
                <a:ext cx="328" cy="473"/>
              </a:xfrm>
              <a:custGeom>
                <a:avLst/>
                <a:gdLst>
                  <a:gd name="T0" fmla="*/ 0 w 328"/>
                  <a:gd name="T1" fmla="*/ 5 h 473"/>
                  <a:gd name="T2" fmla="*/ 60 w 328"/>
                  <a:gd name="T3" fmla="*/ 29 h 473"/>
                  <a:gd name="T4" fmla="*/ 176 w 328"/>
                  <a:gd name="T5" fmla="*/ 177 h 473"/>
                  <a:gd name="T6" fmla="*/ 328 w 328"/>
                  <a:gd name="T7" fmla="*/ 473 h 4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8" h="473">
                    <a:moveTo>
                      <a:pt x="0" y="5"/>
                    </a:moveTo>
                    <a:cubicBezTo>
                      <a:pt x="10" y="9"/>
                      <a:pt x="31" y="0"/>
                      <a:pt x="60" y="29"/>
                    </a:cubicBezTo>
                    <a:cubicBezTo>
                      <a:pt x="89" y="58"/>
                      <a:pt x="131" y="103"/>
                      <a:pt x="176" y="177"/>
                    </a:cubicBezTo>
                    <a:cubicBezTo>
                      <a:pt x="221" y="251"/>
                      <a:pt x="296" y="411"/>
                      <a:pt x="328" y="473"/>
                    </a:cubicBezTo>
                  </a:path>
                </a:pathLst>
              </a:custGeom>
              <a:noFill/>
              <a:ln w="889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90" name="Freeform 32"/>
              <p:cNvSpPr>
                <a:spLocks/>
              </p:cNvSpPr>
              <p:nvPr/>
            </p:nvSpPr>
            <p:spPr bwMode="auto">
              <a:xfrm>
                <a:off x="1260" y="1572"/>
                <a:ext cx="160" cy="428"/>
              </a:xfrm>
              <a:custGeom>
                <a:avLst/>
                <a:gdLst>
                  <a:gd name="T0" fmla="*/ 0 w 160"/>
                  <a:gd name="T1" fmla="*/ 0 h 428"/>
                  <a:gd name="T2" fmla="*/ 56 w 160"/>
                  <a:gd name="T3" fmla="*/ 124 h 428"/>
                  <a:gd name="T4" fmla="*/ 100 w 160"/>
                  <a:gd name="T5" fmla="*/ 240 h 428"/>
                  <a:gd name="T6" fmla="*/ 160 w 160"/>
                  <a:gd name="T7" fmla="*/ 428 h 4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428">
                    <a:moveTo>
                      <a:pt x="0" y="0"/>
                    </a:moveTo>
                    <a:cubicBezTo>
                      <a:pt x="9" y="21"/>
                      <a:pt x="39" y="84"/>
                      <a:pt x="56" y="124"/>
                    </a:cubicBezTo>
                    <a:cubicBezTo>
                      <a:pt x="73" y="164"/>
                      <a:pt x="83" y="189"/>
                      <a:pt x="100" y="240"/>
                    </a:cubicBezTo>
                    <a:cubicBezTo>
                      <a:pt x="117" y="291"/>
                      <a:pt x="148" y="389"/>
                      <a:pt x="160" y="428"/>
                    </a:cubicBezTo>
                  </a:path>
                </a:pathLst>
              </a:custGeom>
              <a:noFill/>
              <a:ln w="889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91" name="Freeform 33"/>
              <p:cNvSpPr>
                <a:spLocks/>
              </p:cNvSpPr>
              <p:nvPr/>
            </p:nvSpPr>
            <p:spPr bwMode="auto">
              <a:xfrm>
                <a:off x="2028" y="1820"/>
                <a:ext cx="108" cy="304"/>
              </a:xfrm>
              <a:custGeom>
                <a:avLst/>
                <a:gdLst>
                  <a:gd name="T0" fmla="*/ 0 w 108"/>
                  <a:gd name="T1" fmla="*/ 304 h 304"/>
                  <a:gd name="T2" fmla="*/ 68 w 108"/>
                  <a:gd name="T3" fmla="*/ 136 h 304"/>
                  <a:gd name="T4" fmla="*/ 108 w 108"/>
                  <a:gd name="T5" fmla="*/ 0 h 304"/>
                  <a:gd name="T6" fmla="*/ 0 60000 65536"/>
                  <a:gd name="T7" fmla="*/ 0 60000 65536"/>
                  <a:gd name="T8" fmla="*/ 0 60000 65536"/>
                </a:gdLst>
                <a:ahLst/>
                <a:cxnLst>
                  <a:cxn ang="T6">
                    <a:pos x="T0" y="T1"/>
                  </a:cxn>
                  <a:cxn ang="T7">
                    <a:pos x="T2" y="T3"/>
                  </a:cxn>
                  <a:cxn ang="T8">
                    <a:pos x="T4" y="T5"/>
                  </a:cxn>
                </a:cxnLst>
                <a:rect l="0" t="0" r="r" b="b"/>
                <a:pathLst>
                  <a:path w="108" h="304">
                    <a:moveTo>
                      <a:pt x="0" y="304"/>
                    </a:moveTo>
                    <a:cubicBezTo>
                      <a:pt x="11" y="276"/>
                      <a:pt x="50" y="187"/>
                      <a:pt x="68" y="136"/>
                    </a:cubicBezTo>
                    <a:cubicBezTo>
                      <a:pt x="86" y="85"/>
                      <a:pt x="100" y="28"/>
                      <a:pt x="108"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92" name="Freeform 34"/>
              <p:cNvSpPr>
                <a:spLocks/>
              </p:cNvSpPr>
              <p:nvPr/>
            </p:nvSpPr>
            <p:spPr bwMode="auto">
              <a:xfrm>
                <a:off x="1824" y="2120"/>
                <a:ext cx="204" cy="332"/>
              </a:xfrm>
              <a:custGeom>
                <a:avLst/>
                <a:gdLst>
                  <a:gd name="T0" fmla="*/ 0 w 204"/>
                  <a:gd name="T1" fmla="*/ 332 h 332"/>
                  <a:gd name="T2" fmla="*/ 40 w 204"/>
                  <a:gd name="T3" fmla="*/ 288 h 332"/>
                  <a:gd name="T4" fmla="*/ 124 w 204"/>
                  <a:gd name="T5" fmla="*/ 160 h 332"/>
                  <a:gd name="T6" fmla="*/ 204 w 204"/>
                  <a:gd name="T7" fmla="*/ 0 h 3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4" h="332">
                    <a:moveTo>
                      <a:pt x="0" y="332"/>
                    </a:moveTo>
                    <a:cubicBezTo>
                      <a:pt x="7" y="325"/>
                      <a:pt x="19" y="317"/>
                      <a:pt x="40" y="288"/>
                    </a:cubicBezTo>
                    <a:cubicBezTo>
                      <a:pt x="61" y="259"/>
                      <a:pt x="97" y="208"/>
                      <a:pt x="124" y="160"/>
                    </a:cubicBezTo>
                    <a:cubicBezTo>
                      <a:pt x="151" y="112"/>
                      <a:pt x="187" y="33"/>
                      <a:pt x="204" y="0"/>
                    </a:cubicBezTo>
                  </a:path>
                </a:pathLst>
              </a:custGeom>
              <a:noFill/>
              <a:ln w="889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93" name="Freeform 35"/>
              <p:cNvSpPr>
                <a:spLocks/>
              </p:cNvSpPr>
              <p:nvPr/>
            </p:nvSpPr>
            <p:spPr bwMode="auto">
              <a:xfrm>
                <a:off x="1544" y="2256"/>
                <a:ext cx="276" cy="242"/>
              </a:xfrm>
              <a:custGeom>
                <a:avLst/>
                <a:gdLst>
                  <a:gd name="T0" fmla="*/ 276 w 276"/>
                  <a:gd name="T1" fmla="*/ 204 h 242"/>
                  <a:gd name="T2" fmla="*/ 208 w 276"/>
                  <a:gd name="T3" fmla="*/ 232 h 242"/>
                  <a:gd name="T4" fmla="*/ 96 w 276"/>
                  <a:gd name="T5" fmla="*/ 144 h 242"/>
                  <a:gd name="T6" fmla="*/ 0 w 276"/>
                  <a:gd name="T7" fmla="*/ 0 h 2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242">
                    <a:moveTo>
                      <a:pt x="276" y="204"/>
                    </a:moveTo>
                    <a:cubicBezTo>
                      <a:pt x="265" y="209"/>
                      <a:pt x="238" y="242"/>
                      <a:pt x="208" y="232"/>
                    </a:cubicBezTo>
                    <a:cubicBezTo>
                      <a:pt x="178" y="222"/>
                      <a:pt x="131" y="183"/>
                      <a:pt x="96" y="144"/>
                    </a:cubicBezTo>
                    <a:cubicBezTo>
                      <a:pt x="61" y="105"/>
                      <a:pt x="20" y="30"/>
                      <a:pt x="0" y="0"/>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94" name="Freeform 36"/>
              <p:cNvSpPr>
                <a:spLocks/>
              </p:cNvSpPr>
              <p:nvPr/>
            </p:nvSpPr>
            <p:spPr bwMode="auto">
              <a:xfrm>
                <a:off x="1416" y="1984"/>
                <a:ext cx="124" cy="276"/>
              </a:xfrm>
              <a:custGeom>
                <a:avLst/>
                <a:gdLst>
                  <a:gd name="T0" fmla="*/ 124 w 124"/>
                  <a:gd name="T1" fmla="*/ 276 h 276"/>
                  <a:gd name="T2" fmla="*/ 64 w 124"/>
                  <a:gd name="T3" fmla="*/ 172 h 276"/>
                  <a:gd name="T4" fmla="*/ 28 w 124"/>
                  <a:gd name="T5" fmla="*/ 100 h 276"/>
                  <a:gd name="T6" fmla="*/ 0 w 124"/>
                  <a:gd name="T7" fmla="*/ 0 h 2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276">
                    <a:moveTo>
                      <a:pt x="124" y="276"/>
                    </a:moveTo>
                    <a:cubicBezTo>
                      <a:pt x="114" y="259"/>
                      <a:pt x="80" y="201"/>
                      <a:pt x="64" y="172"/>
                    </a:cubicBezTo>
                    <a:cubicBezTo>
                      <a:pt x="48" y="143"/>
                      <a:pt x="39" y="129"/>
                      <a:pt x="28" y="100"/>
                    </a:cubicBezTo>
                    <a:cubicBezTo>
                      <a:pt x="17" y="71"/>
                      <a:pt x="6" y="21"/>
                      <a:pt x="0" y="0"/>
                    </a:cubicBezTo>
                  </a:path>
                </a:pathLst>
              </a:custGeom>
              <a:noFill/>
              <a:ln w="88900">
                <a:solidFill>
                  <a:srgbClr val="33CC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sp>
        <p:nvSpPr>
          <p:cNvPr id="205861" name="Rectangle 37"/>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4400">
                <a:solidFill>
                  <a:srgbClr val="000000"/>
                </a:solidFill>
              </a:rPr>
              <a:t>inverse Fourier Transform</a:t>
            </a:r>
          </a:p>
        </p:txBody>
      </p:sp>
      <p:sp>
        <p:nvSpPr>
          <p:cNvPr id="88084" name="AutoShape 38"/>
          <p:cNvSpPr>
            <a:spLocks noChangeArrowheads="1"/>
          </p:cNvSpPr>
          <p:nvPr/>
        </p:nvSpPr>
        <p:spPr bwMode="auto">
          <a:xfrm rot="10800000">
            <a:off x="3384550" y="4235450"/>
            <a:ext cx="1008063" cy="781050"/>
          </a:xfrm>
          <a:prstGeom prst="leftArrow">
            <a:avLst>
              <a:gd name="adj1" fmla="val 43500"/>
              <a:gd name="adj2" fmla="val 43667"/>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33923286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58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5830"/>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20586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058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583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583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0583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583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0583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0583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0583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0583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xit" presetSubtype="0" fill="hold" nodeType="clickEffect">
                                  <p:stCondLst>
                                    <p:cond delay="0"/>
                                  </p:stCondLst>
                                  <p:childTnLst>
                                    <p:set>
                                      <p:cBhvr>
                                        <p:cTn id="50" dur="1" fill="hold">
                                          <p:stCondLst>
                                            <p:cond delay="0"/>
                                          </p:stCondLst>
                                        </p:cTn>
                                        <p:tgtEl>
                                          <p:spTgt spid="2058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6" grpId="0"/>
      <p:bldP spid="20586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4400">
                <a:solidFill>
                  <a:srgbClr val="000000"/>
                </a:solidFill>
              </a:rPr>
              <a:t>scattering from a lattice</a:t>
            </a:r>
          </a:p>
        </p:txBody>
      </p:sp>
      <p:sp>
        <p:nvSpPr>
          <p:cNvPr id="89091" name="Text Box 3"/>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a:solidFill>
                  <a:srgbClr val="000000"/>
                </a:solidFill>
              </a:rPr>
              <a:t>colored by phase</a:t>
            </a:r>
          </a:p>
        </p:txBody>
      </p:sp>
      <p:sp>
        <p:nvSpPr>
          <p:cNvPr id="89092" name="Text Box 4"/>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sample</a:t>
            </a:r>
          </a:p>
        </p:txBody>
      </p:sp>
      <p:sp>
        <p:nvSpPr>
          <p:cNvPr id="89093" name="Text Box 5"/>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detector</a:t>
            </a:r>
          </a:p>
        </p:txBody>
      </p:sp>
      <p:pic>
        <p:nvPicPr>
          <p:cNvPr id="89094" name="Picture 6" descr="phaseframe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5" name="Picture 7" descr="phaseframe_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6" name="Picture 8" descr="phaseframe_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7" name="Picture 9" descr="phaseframe_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70306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685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685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68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4400">
                <a:solidFill>
                  <a:srgbClr val="000000"/>
                </a:solidFill>
              </a:rPr>
              <a:t>scattering from a lattice</a:t>
            </a:r>
          </a:p>
        </p:txBody>
      </p:sp>
      <p:sp>
        <p:nvSpPr>
          <p:cNvPr id="90115" name="Text Box 3"/>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a:solidFill>
                  <a:srgbClr val="000000"/>
                </a:solidFill>
              </a:rPr>
              <a:t>colored by phase</a:t>
            </a:r>
          </a:p>
        </p:txBody>
      </p:sp>
      <p:pic>
        <p:nvPicPr>
          <p:cNvPr id="90116" name="Picture 4" descr="lattice_phas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sample</a:t>
            </a:r>
          </a:p>
        </p:txBody>
      </p:sp>
      <p:sp>
        <p:nvSpPr>
          <p:cNvPr id="90118"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detector</a:t>
            </a:r>
          </a:p>
        </p:txBody>
      </p:sp>
    </p:spTree>
    <p:extLst>
      <p:ext uri="{BB962C8B-B14F-4D97-AF65-F5344CB8AC3E}">
        <p14:creationId xmlns:p14="http://schemas.microsoft.com/office/powerpoint/2010/main" val="107708699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4400">
                <a:solidFill>
                  <a:srgbClr val="000000"/>
                </a:solidFill>
              </a:rPr>
              <a:t>scattering from a lattice</a:t>
            </a:r>
          </a:p>
        </p:txBody>
      </p:sp>
      <p:sp>
        <p:nvSpPr>
          <p:cNvPr id="91139" name="Text Box 3"/>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a:solidFill>
                  <a:srgbClr val="000000"/>
                </a:solidFill>
              </a:rPr>
              <a:t>colored by phase</a:t>
            </a:r>
          </a:p>
        </p:txBody>
      </p:sp>
      <p:sp>
        <p:nvSpPr>
          <p:cNvPr id="91140" name="Text Box 4"/>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sample</a:t>
            </a:r>
          </a:p>
        </p:txBody>
      </p:sp>
      <p:sp>
        <p:nvSpPr>
          <p:cNvPr id="91141" name="Text Box 5"/>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detector</a:t>
            </a:r>
          </a:p>
        </p:txBody>
      </p:sp>
      <p:pic>
        <p:nvPicPr>
          <p:cNvPr id="91142" name="Picture 6" descr="phaseframe_0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552182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phasefra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3" name="Picture 3" descr="phaseframe_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Rectangle 4"/>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4400">
                <a:solidFill>
                  <a:srgbClr val="000000"/>
                </a:solidFill>
              </a:rPr>
              <a:t>scattering from a crystal structure</a:t>
            </a:r>
          </a:p>
        </p:txBody>
      </p:sp>
      <p:sp>
        <p:nvSpPr>
          <p:cNvPr id="92165" name="Text Box 5"/>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a:solidFill>
                  <a:srgbClr val="000000"/>
                </a:solidFill>
              </a:rPr>
              <a:t>colored by phase</a:t>
            </a:r>
          </a:p>
        </p:txBody>
      </p:sp>
      <p:sp>
        <p:nvSpPr>
          <p:cNvPr id="92166" name="Text Box 6"/>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sample</a:t>
            </a:r>
          </a:p>
        </p:txBody>
      </p:sp>
      <p:sp>
        <p:nvSpPr>
          <p:cNvPr id="92167" name="Text Box 7"/>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detector</a:t>
            </a:r>
          </a:p>
        </p:txBody>
      </p:sp>
    </p:spTree>
    <p:extLst>
      <p:ext uri="{BB962C8B-B14F-4D97-AF65-F5344CB8AC3E}">
        <p14:creationId xmlns:p14="http://schemas.microsoft.com/office/powerpoint/2010/main" val="1573895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0992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099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7363"/>
            <a:ext cx="9140825" cy="382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9" name="Rectangle 3"/>
          <p:cNvSpPr>
            <a:spLocks noChangeArrowheads="1"/>
          </p:cNvSpPr>
          <p:nvPr/>
        </p:nvSpPr>
        <p:spPr bwMode="auto">
          <a:xfrm>
            <a:off x="0" y="6491288"/>
            <a:ext cx="5149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R. Neutze </a:t>
            </a:r>
            <a:r>
              <a:rPr lang="en-US" altLang="en-US" sz="1800" i="1">
                <a:solidFill>
                  <a:srgbClr val="000000"/>
                </a:solidFill>
                <a:cs typeface="Arial" pitchFamily="34" charset="0"/>
              </a:rPr>
              <a:t>et al., </a:t>
            </a:r>
            <a:r>
              <a:rPr lang="en-US" altLang="en-US" sz="1800">
                <a:solidFill>
                  <a:srgbClr val="000000"/>
                </a:solidFill>
                <a:cs typeface="Arial" pitchFamily="34" charset="0"/>
              </a:rPr>
              <a:t>Nature </a:t>
            </a:r>
            <a:r>
              <a:rPr lang="en-US" altLang="en-US" sz="1800" b="1">
                <a:solidFill>
                  <a:srgbClr val="000000"/>
                </a:solidFill>
                <a:cs typeface="Arial" pitchFamily="34" charset="0"/>
              </a:rPr>
              <a:t>406</a:t>
            </a:r>
            <a:r>
              <a:rPr lang="en-US" altLang="en-US" sz="1800">
                <a:solidFill>
                  <a:srgbClr val="000000"/>
                </a:solidFill>
                <a:cs typeface="Arial" pitchFamily="34" charset="0"/>
              </a:rPr>
              <a:t>, pp. 752-757 (2000) </a:t>
            </a:r>
          </a:p>
        </p:txBody>
      </p:sp>
      <p:sp>
        <p:nvSpPr>
          <p:cNvPr id="34820" name="Rectangle 4"/>
          <p:cNvSpPr>
            <a:spLocks noGrp="1" noChangeArrowheads="1"/>
          </p:cNvSpPr>
          <p:nvPr>
            <p:ph type="ctrTitle"/>
          </p:nvPr>
        </p:nvSpPr>
        <p:spPr>
          <a:xfrm>
            <a:off x="0" y="0"/>
            <a:ext cx="9144000" cy="1470025"/>
          </a:xfrm>
        </p:spPr>
        <p:txBody>
          <a:bodyPr/>
          <a:lstStyle/>
          <a:p>
            <a:pPr eaLnBrk="1" hangingPunct="1"/>
            <a:r>
              <a:rPr lang="en-US" altLang="en-US" sz="4000" dirty="0" smtClean="0"/>
              <a:t>Promise of Single-molecule Imaging</a:t>
            </a:r>
          </a:p>
        </p:txBody>
      </p:sp>
    </p:spTree>
    <p:extLst>
      <p:ext uri="{BB962C8B-B14F-4D97-AF65-F5344CB8AC3E}">
        <p14:creationId xmlns:p14="http://schemas.microsoft.com/office/powerpoint/2010/main" val="4977935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3663473394"/>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ALS</a:t>
                      </a:r>
                      <a:r>
                        <a:rPr lang="en-US" baseline="0" dirty="0" smtClean="0">
                          <a:solidFill>
                            <a:sysClr val="windowText" lastClr="000000"/>
                          </a:solidFill>
                        </a:rPr>
                        <a:t> 8.3.1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3 </a:t>
                      </a:r>
                      <a:r>
                        <a:rPr lang="en-US" dirty="0" smtClean="0">
                          <a:solidFill>
                            <a:sysClr val="windowText" lastClr="000000"/>
                          </a:solidFill>
                        </a:rPr>
                        <a:t>x </a:t>
                      </a:r>
                      <a:r>
                        <a:rPr lang="en-US" dirty="0" smtClean="0">
                          <a:solidFill>
                            <a:sysClr val="windowText" lastClr="000000"/>
                          </a:solidFill>
                        </a:rPr>
                        <a:t>10</a:t>
                      </a:r>
                      <a:r>
                        <a:rPr lang="en-US" baseline="30000" dirty="0" smtClean="0">
                          <a:solidFill>
                            <a:sysClr val="windowText" lastClr="000000"/>
                          </a:solidFill>
                        </a:rPr>
                        <a:t>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3 </a:t>
                      </a:r>
                      <a:r>
                        <a:rPr lang="en-US" dirty="0" smtClean="0">
                          <a:solidFill>
                            <a:sysClr val="windowText" lastClr="000000"/>
                          </a:solidFill>
                        </a:rPr>
                        <a:t>x </a:t>
                      </a:r>
                      <a:r>
                        <a:rPr lang="en-US" dirty="0" smtClean="0">
                          <a:solidFill>
                            <a:sysClr val="windowText" lastClr="000000"/>
                          </a:solidFill>
                        </a:rPr>
                        <a:t>10</a:t>
                      </a:r>
                      <a:r>
                        <a:rPr lang="en-US" baseline="30000" dirty="0" smtClean="0">
                          <a:solidFill>
                            <a:sysClr val="windowText" lastClr="000000"/>
                          </a:solidFill>
                        </a:rPr>
                        <a:t>11</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seconds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2.8 hours</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second</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0.8</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a:t>
                      </a:r>
                      <a:r>
                        <a:rPr lang="en-US" dirty="0" smtClean="0">
                          <a:solidFill>
                            <a:sysClr val="windowText" lastClr="000000"/>
                          </a:solidFill>
                        </a:rPr>
                        <a:t>(h) </a:t>
                      </a:r>
                      <a:r>
                        <a:rPr lang="en-US" dirty="0" smtClean="0">
                          <a:solidFill>
                            <a:sysClr val="windowText" lastClr="000000"/>
                          </a:solidFill>
                        </a:rPr>
                        <a:t>0.3 </a:t>
                      </a:r>
                      <a:r>
                        <a:rPr lang="en-US" dirty="0" smtClean="0">
                          <a:solidFill>
                            <a:sysClr val="windowText" lastClr="000000"/>
                          </a:solidFill>
                        </a:rPr>
                        <a:t>(v)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100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60 </a:t>
                      </a:r>
                      <a:r>
                        <a:rPr lang="en-US" dirty="0" smtClean="0">
                          <a:solidFill>
                            <a:sysClr val="windowText" lastClr="000000"/>
                          </a:solidFill>
                        </a:rPr>
                        <a:t>(h)</a:t>
                      </a:r>
                      <a:r>
                        <a:rPr lang="en-US" baseline="0" dirty="0" smtClean="0">
                          <a:solidFill>
                            <a:sysClr val="windowText" lastClr="000000"/>
                          </a:solidFill>
                        </a:rPr>
                        <a:t> </a:t>
                      </a:r>
                      <a:r>
                        <a:rPr lang="en-US" baseline="0" dirty="0" smtClean="0">
                          <a:solidFill>
                            <a:sysClr val="windowText" lastClr="000000"/>
                          </a:solidFill>
                        </a:rPr>
                        <a:t>100 (v</a:t>
                      </a:r>
                      <a:r>
                        <a:rPr lang="en-US" baseline="0" dirty="0" smtClean="0">
                          <a:solidFill>
                            <a:sysClr val="windowText" lastClr="000000"/>
                          </a:solidFill>
                        </a:rPr>
                        <a:t>)</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6 </a:t>
                      </a:r>
                      <a:r>
                        <a:rPr lang="en-US" dirty="0" smtClean="0">
                          <a:solidFill>
                            <a:sysClr val="windowText" lastClr="000000"/>
                          </a:solidFill>
                        </a:rPr>
                        <a:t>x </a:t>
                      </a:r>
                      <a:r>
                        <a:rPr lang="en-US" dirty="0" smtClean="0">
                          <a:solidFill>
                            <a:sysClr val="windowText" lastClr="000000"/>
                          </a:solidFill>
                        </a:rPr>
                        <a:t>10</a:t>
                      </a:r>
                      <a:r>
                        <a:rPr lang="en-US" baseline="30000" dirty="0" smtClean="0">
                          <a:solidFill>
                            <a:sysClr val="windowText" lastClr="000000"/>
                          </a:solidFill>
                        </a:rPr>
                        <a:t>14</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335325290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pPr eaLnBrk="1" hangingPunct="1"/>
            <a:r>
              <a:rPr lang="en-US" altLang="en-US" smtClean="0">
                <a:solidFill>
                  <a:schemeClr val="tx1"/>
                </a:solidFill>
              </a:rPr>
              <a:t>lysozyme: real and reciprocal</a:t>
            </a:r>
          </a:p>
        </p:txBody>
      </p:sp>
      <p:pic>
        <p:nvPicPr>
          <p:cNvPr id="3" name="lyso_rotate.wmv">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181927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4857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2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pPr eaLnBrk="1" hangingPunct="1"/>
            <a:r>
              <a:rPr lang="en-US" altLang="en-US" smtClean="0">
                <a:solidFill>
                  <a:schemeClr val="tx1"/>
                </a:solidFill>
              </a:rPr>
              <a:t>lysozyme: thermal motion</a:t>
            </a:r>
          </a:p>
        </p:txBody>
      </p:sp>
      <p:pic>
        <p:nvPicPr>
          <p:cNvPr id="25600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1927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825014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idx="4294967295"/>
          </p:nvPr>
        </p:nvSpPr>
        <p:spPr>
          <a:xfrm>
            <a:off x="457200" y="155575"/>
            <a:ext cx="8229600" cy="1143000"/>
          </a:xfrm>
        </p:spPr>
        <p:txBody>
          <a:bodyPr/>
          <a:lstStyle/>
          <a:p>
            <a:pPr eaLnBrk="1" hangingPunct="1"/>
            <a:r>
              <a:rPr lang="en-US" altLang="en-US" sz="3600" smtClean="0"/>
              <a:t>Snapshot from single virus particle</a:t>
            </a:r>
          </a:p>
        </p:txBody>
      </p:sp>
      <p:pic>
        <p:nvPicPr>
          <p:cNvPr id="10649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1666875"/>
            <a:ext cx="56007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Box 7"/>
          <p:cNvSpPr txBox="1">
            <a:spLocks noChangeArrowheads="1"/>
          </p:cNvSpPr>
          <p:nvPr/>
        </p:nvSpPr>
        <p:spPr bwMode="auto">
          <a:xfrm>
            <a:off x="4181475" y="5414963"/>
            <a:ext cx="671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aseline="-25000">
                <a:solidFill>
                  <a:srgbClr val="000000"/>
                </a:solidFill>
                <a:ea typeface="ＭＳ Ｐゴシック" pitchFamily="34" charset="-128"/>
                <a:cs typeface="Arial" pitchFamily="34" charset="0"/>
              </a:rPr>
              <a:t>TEM</a:t>
            </a:r>
          </a:p>
        </p:txBody>
      </p:sp>
      <p:sp>
        <p:nvSpPr>
          <p:cNvPr id="106501" name="TextBox 8"/>
          <p:cNvSpPr txBox="1">
            <a:spLocks noChangeArrowheads="1"/>
          </p:cNvSpPr>
          <p:nvPr/>
        </p:nvSpPr>
        <p:spPr bwMode="auto">
          <a:xfrm>
            <a:off x="241300" y="1833563"/>
            <a:ext cx="4116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aseline="-25000">
                <a:solidFill>
                  <a:srgbClr val="808080"/>
                </a:solidFill>
                <a:ea typeface="ＭＳ Ｐゴシック" pitchFamily="34" charset="-128"/>
                <a:cs typeface="Arial" pitchFamily="34" charset="0"/>
              </a:rPr>
              <a:t>2 keV  LCLS  200 fs  Mimi virus single-shot.</a:t>
            </a:r>
          </a:p>
        </p:txBody>
      </p:sp>
      <p:grpSp>
        <p:nvGrpSpPr>
          <p:cNvPr id="106502" name="Group 11"/>
          <p:cNvGrpSpPr>
            <a:grpSpLocks/>
          </p:cNvGrpSpPr>
          <p:nvPr/>
        </p:nvGrpSpPr>
        <p:grpSpPr bwMode="auto">
          <a:xfrm>
            <a:off x="5689600" y="1708150"/>
            <a:ext cx="3271838" cy="2901950"/>
            <a:chOff x="3607" y="2079"/>
            <a:chExt cx="2061" cy="1828"/>
          </a:xfrm>
        </p:grpSpPr>
        <p:pic>
          <p:nvPicPr>
            <p:cNvPr id="106505" name="Picture 22" descr="modes_removed-1"/>
            <p:cNvPicPr>
              <a:picLocks noChangeAspect="1" noChangeArrowheads="1"/>
            </p:cNvPicPr>
            <p:nvPr/>
          </p:nvPicPr>
          <p:blipFill>
            <a:blip r:embed="rId4">
              <a:extLst>
                <a:ext uri="{28A0092B-C50C-407E-A947-70E740481C1C}">
                  <a14:useLocalDpi xmlns:a14="http://schemas.microsoft.com/office/drawing/2010/main" val="0"/>
                </a:ext>
              </a:extLst>
            </a:blip>
            <a:srcRect l="39365" t="38095" r="29524" b="34285"/>
            <a:stretch>
              <a:fillRect/>
            </a:stretch>
          </p:blipFill>
          <p:spPr bwMode="auto">
            <a:xfrm>
              <a:off x="3607" y="2079"/>
              <a:ext cx="2061" cy="1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6" name="Text Box 10"/>
            <p:cNvSpPr txBox="1">
              <a:spLocks noChangeArrowheads="1"/>
            </p:cNvSpPr>
            <p:nvPr/>
          </p:nvSpPr>
          <p:spPr bwMode="auto">
            <a:xfrm>
              <a:off x="3670" y="2139"/>
              <a:ext cx="409"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aseline="-25000">
                  <a:solidFill>
                    <a:srgbClr val="FFFFFF"/>
                  </a:solidFill>
                  <a:ea typeface="ＭＳ Ｐゴシック" pitchFamily="34" charset="-128"/>
                  <a:cs typeface="Arial" pitchFamily="34" charset="0"/>
                </a:rPr>
                <a:t>200 nm</a:t>
              </a:r>
            </a:p>
          </p:txBody>
        </p:sp>
        <p:sp>
          <p:nvSpPr>
            <p:cNvPr id="106507" name="Line 24"/>
            <p:cNvSpPr>
              <a:spLocks noChangeShapeType="1"/>
            </p:cNvSpPr>
            <p:nvPr/>
          </p:nvSpPr>
          <p:spPr bwMode="auto">
            <a:xfrm>
              <a:off x="3748" y="2351"/>
              <a:ext cx="412" cy="1"/>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cs typeface="Arial" pitchFamily="34" charset="0"/>
              </a:endParaRPr>
            </a:p>
          </p:txBody>
        </p:sp>
        <p:sp>
          <p:nvSpPr>
            <p:cNvPr id="106508" name="TextBox 9"/>
            <p:cNvSpPr txBox="1">
              <a:spLocks noChangeArrowheads="1"/>
            </p:cNvSpPr>
            <p:nvPr/>
          </p:nvSpPr>
          <p:spPr bwMode="auto">
            <a:xfrm>
              <a:off x="3891" y="3668"/>
              <a:ext cx="13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aseline="-25000">
                  <a:solidFill>
                    <a:srgbClr val="808080"/>
                  </a:solidFill>
                  <a:ea typeface="ＭＳ Ｐゴシック" pitchFamily="34" charset="-128"/>
                  <a:cs typeface="Arial" pitchFamily="34" charset="0"/>
                </a:rPr>
                <a:t>Reconstructed image</a:t>
              </a:r>
            </a:p>
          </p:txBody>
        </p:sp>
      </p:grpSp>
      <p:sp>
        <p:nvSpPr>
          <p:cNvPr id="106503" name="TextBox 10"/>
          <p:cNvSpPr txBox="1">
            <a:spLocks noChangeArrowheads="1"/>
          </p:cNvSpPr>
          <p:nvPr/>
        </p:nvSpPr>
        <p:spPr bwMode="auto">
          <a:xfrm>
            <a:off x="6249988" y="4592638"/>
            <a:ext cx="17065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aseline="-25000">
                <a:solidFill>
                  <a:srgbClr val="000000"/>
                </a:solidFill>
                <a:ea typeface="ＭＳ Ｐゴシック" pitchFamily="34" charset="-128"/>
                <a:cs typeface="Arial" pitchFamily="34" charset="0"/>
              </a:rPr>
              <a:t>Resolution 20nm</a:t>
            </a:r>
          </a:p>
        </p:txBody>
      </p:sp>
      <p:sp>
        <p:nvSpPr>
          <p:cNvPr id="106504" name="Rectangle 12"/>
          <p:cNvSpPr>
            <a:spLocks noChangeArrowheads="1"/>
          </p:cNvSpPr>
          <p:nvPr/>
        </p:nvSpPr>
        <p:spPr bwMode="auto">
          <a:xfrm>
            <a:off x="6684963" y="6240463"/>
            <a:ext cx="24590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Seibert, </a:t>
            </a:r>
            <a:r>
              <a:rPr lang="en-US" altLang="en-US" sz="1800" i="1">
                <a:solidFill>
                  <a:srgbClr val="000000"/>
                </a:solidFill>
                <a:cs typeface="Arial" pitchFamily="34" charset="0"/>
              </a:rPr>
              <a:t>et al.</a:t>
            </a:r>
            <a:r>
              <a:rPr lang="en-US" altLang="en-US" sz="1800">
                <a:solidFill>
                  <a:srgbClr val="000000"/>
                </a:solidFill>
                <a:cs typeface="Arial" pitchFamily="34" charset="0"/>
              </a:rPr>
              <a:t> (2011). </a:t>
            </a:r>
            <a:r>
              <a:rPr lang="en-US" altLang="en-US" sz="1800" i="1">
                <a:solidFill>
                  <a:srgbClr val="000000"/>
                </a:solidFill>
                <a:cs typeface="Arial" pitchFamily="34" charset="0"/>
              </a:rPr>
              <a:t>Nature</a:t>
            </a:r>
            <a:r>
              <a:rPr lang="en-US" altLang="en-US" sz="1800">
                <a:solidFill>
                  <a:srgbClr val="000000"/>
                </a:solidFill>
                <a:cs typeface="Arial" pitchFamily="34" charset="0"/>
              </a:rPr>
              <a:t> </a:t>
            </a:r>
            <a:r>
              <a:rPr lang="en-US" altLang="en-US" sz="1800" b="1">
                <a:solidFill>
                  <a:srgbClr val="000000"/>
                </a:solidFill>
                <a:cs typeface="Arial" pitchFamily="34" charset="0"/>
              </a:rPr>
              <a:t>470</a:t>
            </a:r>
            <a:r>
              <a:rPr lang="en-US" altLang="en-US" sz="1800">
                <a:solidFill>
                  <a:srgbClr val="000000"/>
                </a:solidFill>
                <a:cs typeface="Arial" pitchFamily="34" charset="0"/>
              </a:rPr>
              <a:t>, 78-81. </a:t>
            </a:r>
          </a:p>
        </p:txBody>
      </p:sp>
    </p:spTree>
    <p:extLst>
      <p:ext uri="{BB962C8B-B14F-4D97-AF65-F5344CB8AC3E}">
        <p14:creationId xmlns:p14="http://schemas.microsoft.com/office/powerpoint/2010/main" val="1405637635"/>
      </p:ext>
    </p:extLst>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idx="4294967295"/>
          </p:nvPr>
        </p:nvSpPr>
        <p:spPr>
          <a:xfrm>
            <a:off x="457200" y="155575"/>
            <a:ext cx="8229600" cy="1143000"/>
          </a:xfrm>
        </p:spPr>
        <p:txBody>
          <a:bodyPr/>
          <a:lstStyle/>
          <a:p>
            <a:pPr eaLnBrk="1" hangingPunct="1"/>
            <a:r>
              <a:rPr lang="en-US" altLang="en-US" sz="3600" smtClean="0"/>
              <a:t>Single-molecule imaging result</a:t>
            </a:r>
          </a:p>
        </p:txBody>
      </p:sp>
      <p:sp>
        <p:nvSpPr>
          <p:cNvPr id="105475" name="Text Box 10"/>
          <p:cNvSpPr txBox="1">
            <a:spLocks noChangeArrowheads="1"/>
          </p:cNvSpPr>
          <p:nvPr/>
        </p:nvSpPr>
        <p:spPr bwMode="auto">
          <a:xfrm>
            <a:off x="5826125" y="3395663"/>
            <a:ext cx="8620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aseline="-25000">
                <a:solidFill>
                  <a:srgbClr val="FFFFFF"/>
                </a:solidFill>
                <a:ea typeface="ＭＳ Ｐゴシック" pitchFamily="34" charset="-128"/>
                <a:cs typeface="Arial" pitchFamily="34" charset="0"/>
              </a:rPr>
              <a:t>200 nm</a:t>
            </a:r>
          </a:p>
        </p:txBody>
      </p:sp>
      <p:sp>
        <p:nvSpPr>
          <p:cNvPr id="656388" name="TextBox 10"/>
          <p:cNvSpPr txBox="1">
            <a:spLocks noChangeArrowheads="1"/>
          </p:cNvSpPr>
          <p:nvPr/>
        </p:nvSpPr>
        <p:spPr bwMode="auto">
          <a:xfrm>
            <a:off x="6313488" y="6245225"/>
            <a:ext cx="18272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aseline="-25000">
                <a:solidFill>
                  <a:srgbClr val="000000"/>
                </a:solidFill>
                <a:ea typeface="ＭＳ Ｐゴシック" pitchFamily="34" charset="-128"/>
                <a:cs typeface="Arial" pitchFamily="34" charset="0"/>
              </a:rPr>
              <a:t>Resolution ~2 mm</a:t>
            </a:r>
          </a:p>
        </p:txBody>
      </p:sp>
      <p:pic>
        <p:nvPicPr>
          <p:cNvPr id="656389" name="Picture 5" descr="Tire Michelin 255/70R18 Cross Terrain 112S 4 ply">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4250" y="2363788"/>
            <a:ext cx="4035425"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390" name="TextBox 8"/>
          <p:cNvSpPr txBox="1">
            <a:spLocks noChangeArrowheads="1"/>
          </p:cNvSpPr>
          <p:nvPr/>
        </p:nvSpPr>
        <p:spPr bwMode="auto">
          <a:xfrm>
            <a:off x="241300" y="1582738"/>
            <a:ext cx="6299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baseline="-25000">
                <a:solidFill>
                  <a:srgbClr val="808080"/>
                </a:solidFill>
                <a:ea typeface="ＭＳ Ｐゴシック" pitchFamily="34" charset="-128"/>
                <a:cs typeface="Arial" pitchFamily="34" charset="0"/>
              </a:rPr>
              <a:t>2.5 eV   0.1 s  Michelin  </a:t>
            </a:r>
            <a:r>
              <a:rPr lang="pt-BR" altLang="en-US" sz="2400" baseline="-25000">
                <a:solidFill>
                  <a:srgbClr val="808080"/>
                </a:solidFill>
                <a:ea typeface="ＭＳ Ｐゴシック" pitchFamily="34" charset="-128"/>
                <a:cs typeface="Arial" pitchFamily="34" charset="0"/>
              </a:rPr>
              <a:t>P255/70R18 LTX A/S 112T BSW</a:t>
            </a:r>
          </a:p>
          <a:p>
            <a:pPr eaLnBrk="1" hangingPunct="1">
              <a:spcBef>
                <a:spcPct val="0"/>
              </a:spcBef>
              <a:buFontTx/>
              <a:buNone/>
            </a:pPr>
            <a:endParaRPr lang="en-US" altLang="en-US" sz="2400" baseline="-25000">
              <a:solidFill>
                <a:srgbClr val="808080"/>
              </a:solidFill>
              <a:ea typeface="ＭＳ Ｐゴシック" pitchFamily="34" charset="-128"/>
              <a:cs typeface="Arial" pitchFamily="34" charset="0"/>
            </a:endParaRPr>
          </a:p>
        </p:txBody>
      </p:sp>
      <p:sp>
        <p:nvSpPr>
          <p:cNvPr id="656391" name="Text Box 7"/>
          <p:cNvSpPr txBox="1">
            <a:spLocks noChangeArrowheads="1"/>
          </p:cNvSpPr>
          <p:nvPr/>
        </p:nvSpPr>
        <p:spPr bwMode="auto">
          <a:xfrm>
            <a:off x="6408738" y="2838450"/>
            <a:ext cx="2281237"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solidFill>
                  <a:srgbClr val="000000"/>
                </a:solidFill>
                <a:cs typeface="Arial" pitchFamily="34" charset="0"/>
              </a:rPr>
              <a:t>to what </a:t>
            </a:r>
          </a:p>
          <a:p>
            <a:pPr eaLnBrk="1" hangingPunct="1">
              <a:spcBef>
                <a:spcPct val="0"/>
              </a:spcBef>
              <a:buFontTx/>
              <a:buNone/>
            </a:pPr>
            <a:r>
              <a:rPr lang="en-US" altLang="en-US">
                <a:solidFill>
                  <a:srgbClr val="000000"/>
                </a:solidFill>
                <a:cs typeface="Arial" pitchFamily="34" charset="0"/>
              </a:rPr>
              <a:t>resolution</a:t>
            </a:r>
          </a:p>
          <a:p>
            <a:pPr eaLnBrk="1" hangingPunct="1">
              <a:spcBef>
                <a:spcPct val="0"/>
              </a:spcBef>
              <a:buFontTx/>
              <a:buNone/>
            </a:pPr>
            <a:r>
              <a:rPr lang="en-US" altLang="en-US">
                <a:solidFill>
                  <a:srgbClr val="000000"/>
                </a:solidFill>
                <a:cs typeface="Arial" pitchFamily="34" charset="0"/>
              </a:rPr>
              <a:t>is this</a:t>
            </a:r>
          </a:p>
          <a:p>
            <a:pPr eaLnBrk="1" hangingPunct="1">
              <a:spcBef>
                <a:spcPct val="0"/>
              </a:spcBef>
              <a:buFontTx/>
              <a:buNone/>
            </a:pPr>
            <a:r>
              <a:rPr lang="en-US" altLang="en-US">
                <a:solidFill>
                  <a:srgbClr val="000000"/>
                </a:solidFill>
                <a:cs typeface="Arial" pitchFamily="34" charset="0"/>
              </a:rPr>
              <a:t>interesting?</a:t>
            </a:r>
          </a:p>
        </p:txBody>
      </p:sp>
    </p:spTree>
    <p:extLst>
      <p:ext uri="{BB962C8B-B14F-4D97-AF65-F5344CB8AC3E}">
        <p14:creationId xmlns:p14="http://schemas.microsoft.com/office/powerpoint/2010/main" val="373795320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563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63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563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6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388" grpId="0"/>
      <p:bldP spid="656390" grpId="0"/>
      <p:bldP spid="65639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sp>
        <p:nvSpPr>
          <p:cNvPr id="11267" name="Rectangle 3"/>
          <p:cNvSpPr>
            <a:spLocks noGrp="1" noChangeArrowheads="1"/>
          </p:cNvSpPr>
          <p:nvPr>
            <p:ph type="body" idx="1"/>
          </p:nvPr>
        </p:nvSpPr>
        <p:spPr/>
        <p:txBody>
          <a:bodyPr/>
          <a:lstStyle/>
          <a:p>
            <a:pPr eaLnBrk="1" hangingPunct="1"/>
            <a:endParaRPr lang="en-US" altLang="en-US" smtClean="0"/>
          </a:p>
        </p:txBody>
      </p:sp>
      <p:pic>
        <p:nvPicPr>
          <p:cNvPr id="11268" name="Picture 4" descr="Muybridge_race_horse_animated"/>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7408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918317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0"/>
            <a:ext cx="8229600" cy="1143000"/>
          </a:xfrm>
        </p:spPr>
        <p:txBody>
          <a:bodyPr/>
          <a:lstStyle/>
          <a:p>
            <a:pPr eaLnBrk="1" hangingPunct="1"/>
            <a:r>
              <a:rPr lang="en-US" altLang="en-US" smtClean="0"/>
              <a:t>Muybridge’s multi-camera</a:t>
            </a:r>
          </a:p>
        </p:txBody>
      </p:sp>
      <p:pic>
        <p:nvPicPr>
          <p:cNvPr id="10243" name="Picture 3" descr="Muybridge_camea_sh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06500"/>
            <a:ext cx="8229600"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876774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0"/>
            <a:ext cx="8229600" cy="1143000"/>
          </a:xfrm>
        </p:spPr>
        <p:txBody>
          <a:bodyPr/>
          <a:lstStyle/>
          <a:p>
            <a:pPr eaLnBrk="1" hangingPunct="1"/>
            <a:r>
              <a:rPr lang="en-US" altLang="en-US" smtClean="0"/>
              <a:t>not enough signal</a:t>
            </a:r>
          </a:p>
        </p:txBody>
      </p:sp>
      <p:pic>
        <p:nvPicPr>
          <p:cNvPr id="12291" name="Picture 3" descr="horse-nois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5" y="1068388"/>
            <a:ext cx="857408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2" name="Group 9"/>
          <p:cNvGrpSpPr>
            <a:grpSpLocks/>
          </p:cNvGrpSpPr>
          <p:nvPr/>
        </p:nvGrpSpPr>
        <p:grpSpPr bwMode="auto">
          <a:xfrm>
            <a:off x="0" y="839788"/>
            <a:ext cx="8969375" cy="6018212"/>
            <a:chOff x="0" y="529"/>
            <a:chExt cx="5650" cy="3791"/>
          </a:xfrm>
        </p:grpSpPr>
        <p:sp>
          <p:nvSpPr>
            <p:cNvPr id="12293" name="Rectangle 6"/>
            <p:cNvSpPr>
              <a:spLocks noChangeArrowheads="1"/>
            </p:cNvSpPr>
            <p:nvPr/>
          </p:nvSpPr>
          <p:spPr bwMode="auto">
            <a:xfrm>
              <a:off x="134" y="529"/>
              <a:ext cx="174" cy="379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sp>
          <p:nvSpPr>
            <p:cNvPr id="12294" name="Rectangle 7"/>
            <p:cNvSpPr>
              <a:spLocks noChangeArrowheads="1"/>
            </p:cNvSpPr>
            <p:nvPr/>
          </p:nvSpPr>
          <p:spPr bwMode="auto">
            <a:xfrm>
              <a:off x="0" y="4166"/>
              <a:ext cx="5650" cy="1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sp>
          <p:nvSpPr>
            <p:cNvPr id="12295" name="Rectangle 8"/>
            <p:cNvSpPr>
              <a:spLocks noChangeArrowheads="1"/>
            </p:cNvSpPr>
            <p:nvPr/>
          </p:nvSpPr>
          <p:spPr bwMode="auto">
            <a:xfrm>
              <a:off x="5335" y="529"/>
              <a:ext cx="292" cy="379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grpSp>
    </p:spTree>
    <p:extLst>
      <p:ext uri="{BB962C8B-B14F-4D97-AF65-F5344CB8AC3E}">
        <p14:creationId xmlns:p14="http://schemas.microsoft.com/office/powerpoint/2010/main" val="2396361436"/>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orse_man_skeleton_inv_noise1"/>
          <p:cNvPicPr>
            <a:picLocks noChangeAspect="1" noChangeArrowheads="1"/>
          </p:cNvPicPr>
          <p:nvPr/>
        </p:nvPicPr>
        <p:blipFill>
          <a:blip r:embed="rId2">
            <a:extLst>
              <a:ext uri="{28A0092B-C50C-407E-A947-70E740481C1C}">
                <a14:useLocalDpi xmlns:a14="http://schemas.microsoft.com/office/drawing/2010/main" val="0"/>
              </a:ext>
            </a:extLst>
          </a:blip>
          <a:srcRect t="5566"/>
          <a:stretch>
            <a:fillRect/>
          </a:stretch>
        </p:blipFill>
        <p:spPr bwMode="auto">
          <a:xfrm>
            <a:off x="501650" y="971550"/>
            <a:ext cx="7961313" cy="56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Grp="1" noChangeArrowheads="1"/>
          </p:cNvSpPr>
          <p:nvPr>
            <p:ph type="title"/>
          </p:nvPr>
        </p:nvSpPr>
        <p:spPr>
          <a:xfrm>
            <a:off x="457200" y="0"/>
            <a:ext cx="8229600" cy="1143000"/>
          </a:xfrm>
        </p:spPr>
        <p:txBody>
          <a:bodyPr/>
          <a:lstStyle/>
          <a:p>
            <a:pPr eaLnBrk="1" hangingPunct="1"/>
            <a:r>
              <a:rPr lang="en-US" altLang="en-US" smtClean="0"/>
              <a:t>brighter light</a:t>
            </a:r>
          </a:p>
        </p:txBody>
      </p:sp>
      <p:pic>
        <p:nvPicPr>
          <p:cNvPr id="13316" name="Picture 4" descr="horse_man_skeleton_inv_noise2"/>
          <p:cNvPicPr>
            <a:picLocks noChangeAspect="1" noChangeArrowheads="1"/>
          </p:cNvPicPr>
          <p:nvPr/>
        </p:nvPicPr>
        <p:blipFill>
          <a:blip r:embed="rId3">
            <a:extLst>
              <a:ext uri="{28A0092B-C50C-407E-A947-70E740481C1C}">
                <a14:useLocalDpi xmlns:a14="http://schemas.microsoft.com/office/drawing/2010/main" val="0"/>
              </a:ext>
            </a:extLst>
          </a:blip>
          <a:srcRect t="5566"/>
          <a:stretch>
            <a:fillRect/>
          </a:stretch>
        </p:blipFill>
        <p:spPr bwMode="auto">
          <a:xfrm>
            <a:off x="501650" y="968375"/>
            <a:ext cx="7961313"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673322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orse_man_skeleton_inv_noise1"/>
          <p:cNvPicPr>
            <a:picLocks noChangeAspect="1" noChangeArrowheads="1"/>
          </p:cNvPicPr>
          <p:nvPr/>
        </p:nvPicPr>
        <p:blipFill>
          <a:blip r:embed="rId2">
            <a:extLst>
              <a:ext uri="{28A0092B-C50C-407E-A947-70E740481C1C}">
                <a14:useLocalDpi xmlns:a14="http://schemas.microsoft.com/office/drawing/2010/main" val="0"/>
              </a:ext>
            </a:extLst>
          </a:blip>
          <a:srcRect t="5566"/>
          <a:stretch>
            <a:fillRect/>
          </a:stretch>
        </p:blipFill>
        <p:spPr bwMode="auto">
          <a:xfrm>
            <a:off x="501650" y="971550"/>
            <a:ext cx="7961313" cy="56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Grp="1" noChangeArrowheads="1"/>
          </p:cNvSpPr>
          <p:nvPr>
            <p:ph type="title"/>
          </p:nvPr>
        </p:nvSpPr>
        <p:spPr>
          <a:xfrm>
            <a:off x="457200" y="0"/>
            <a:ext cx="8229600" cy="1143000"/>
          </a:xfrm>
        </p:spPr>
        <p:txBody>
          <a:bodyPr/>
          <a:lstStyle/>
          <a:p>
            <a:pPr eaLnBrk="1" hangingPunct="1"/>
            <a:r>
              <a:rPr lang="en-US" altLang="en-US" smtClean="0"/>
              <a:t>even brighter</a:t>
            </a:r>
          </a:p>
        </p:txBody>
      </p:sp>
    </p:spTree>
    <p:extLst>
      <p:ext uri="{BB962C8B-B14F-4D97-AF65-F5344CB8AC3E}">
        <p14:creationId xmlns:p14="http://schemas.microsoft.com/office/powerpoint/2010/main" val="427596681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orse_man_skeleton_in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413" y="641350"/>
            <a:ext cx="7962900" cy="59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p:cNvSpPr>
            <a:spLocks noGrp="1" noChangeArrowheads="1"/>
          </p:cNvSpPr>
          <p:nvPr>
            <p:ph type="title"/>
          </p:nvPr>
        </p:nvSpPr>
        <p:spPr>
          <a:xfrm>
            <a:off x="457200" y="0"/>
            <a:ext cx="8229600" cy="1143000"/>
          </a:xfrm>
        </p:spPr>
        <p:txBody>
          <a:bodyPr/>
          <a:lstStyle/>
          <a:p>
            <a:pPr eaLnBrk="1" hangingPunct="1"/>
            <a:r>
              <a:rPr lang="en-US" altLang="en-US" smtClean="0"/>
              <a:t>very bright light</a:t>
            </a:r>
          </a:p>
        </p:txBody>
      </p:sp>
    </p:spTree>
    <p:extLst>
      <p:ext uri="{BB962C8B-B14F-4D97-AF65-F5344CB8AC3E}">
        <p14:creationId xmlns:p14="http://schemas.microsoft.com/office/powerpoint/2010/main" val="13156436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4284790490"/>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ALS</a:t>
                      </a:r>
                      <a:r>
                        <a:rPr lang="en-US" baseline="0" dirty="0" smtClean="0">
                          <a:solidFill>
                            <a:sysClr val="windowText" lastClr="000000"/>
                          </a:solidFill>
                        </a:rPr>
                        <a:t> 8.3.1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a:t>
                      </a:r>
                      <a:r>
                        <a:rPr lang="en-US" dirty="0" smtClean="0">
                          <a:solidFill>
                            <a:sysClr val="windowText" lastClr="000000"/>
                          </a:solidFill>
                        </a:rPr>
                        <a:t>x </a:t>
                      </a:r>
                      <a:r>
                        <a:rPr lang="en-US" dirty="0" smtClean="0">
                          <a:solidFill>
                            <a:sysClr val="windowText" lastClr="000000"/>
                          </a:solidFill>
                        </a:rPr>
                        <a:t>10</a:t>
                      </a:r>
                      <a:r>
                        <a:rPr lang="en-US" baseline="30000" dirty="0" smtClean="0">
                          <a:solidFill>
                            <a:sysClr val="windowText" lastClr="000000"/>
                          </a:solidFill>
                        </a:rPr>
                        <a:t>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3 </a:t>
                      </a:r>
                      <a:r>
                        <a:rPr lang="en-US" dirty="0" smtClean="0">
                          <a:solidFill>
                            <a:sysClr val="windowText" lastClr="000000"/>
                          </a:solidFill>
                        </a:rPr>
                        <a:t>x </a:t>
                      </a:r>
                      <a:r>
                        <a:rPr lang="en-US" dirty="0" smtClean="0">
                          <a:solidFill>
                            <a:sysClr val="windowText" lastClr="000000"/>
                          </a:solidFill>
                        </a:rPr>
                        <a:t>10</a:t>
                      </a:r>
                      <a:r>
                        <a:rPr lang="en-US" baseline="30000" dirty="0" smtClean="0">
                          <a:solidFill>
                            <a:sysClr val="windowText" lastClr="000000"/>
                          </a:solidFill>
                        </a:rPr>
                        <a:t>11</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seconds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4 hours</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second</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0.8</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a:t>
                      </a:r>
                      <a:r>
                        <a:rPr lang="en-US" dirty="0" smtClean="0">
                          <a:solidFill>
                            <a:sysClr val="windowText" lastClr="000000"/>
                          </a:solidFill>
                        </a:rPr>
                        <a:t>(h) </a:t>
                      </a:r>
                      <a:r>
                        <a:rPr lang="en-US" dirty="0" smtClean="0">
                          <a:solidFill>
                            <a:sysClr val="windowText" lastClr="000000"/>
                          </a:solidFill>
                        </a:rPr>
                        <a:t>0.3 </a:t>
                      </a:r>
                      <a:r>
                        <a:rPr lang="en-US" dirty="0" smtClean="0">
                          <a:solidFill>
                            <a:sysClr val="windowText" lastClr="000000"/>
                          </a:solidFill>
                        </a:rPr>
                        <a:t>(v)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77</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60 </a:t>
                      </a:r>
                      <a:r>
                        <a:rPr lang="en-US" dirty="0" smtClean="0">
                          <a:solidFill>
                            <a:sysClr val="windowText" lastClr="000000"/>
                          </a:solidFill>
                        </a:rPr>
                        <a:t>(h)</a:t>
                      </a:r>
                      <a:r>
                        <a:rPr lang="en-US" baseline="0" dirty="0" smtClean="0">
                          <a:solidFill>
                            <a:sysClr val="windowText" lastClr="000000"/>
                          </a:solidFill>
                        </a:rPr>
                        <a:t> </a:t>
                      </a:r>
                      <a:r>
                        <a:rPr lang="en-US" baseline="0" dirty="0" smtClean="0">
                          <a:solidFill>
                            <a:sysClr val="windowText" lastClr="000000"/>
                          </a:solidFill>
                        </a:rPr>
                        <a:t>100 (v</a:t>
                      </a:r>
                      <a:r>
                        <a:rPr lang="en-US" baseline="0" dirty="0" smtClean="0">
                          <a:solidFill>
                            <a:sysClr val="windowText" lastClr="000000"/>
                          </a:solidFill>
                        </a:rPr>
                        <a:t>)</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6 </a:t>
                      </a:r>
                      <a:r>
                        <a:rPr lang="en-US" dirty="0" smtClean="0">
                          <a:solidFill>
                            <a:sysClr val="windowText" lastClr="000000"/>
                          </a:solidFill>
                        </a:rPr>
                        <a:t>x </a:t>
                      </a:r>
                      <a:r>
                        <a:rPr lang="en-US" dirty="0" smtClean="0">
                          <a:solidFill>
                            <a:sysClr val="windowText" lastClr="000000"/>
                          </a:solidFill>
                        </a:rPr>
                        <a:t>10</a:t>
                      </a:r>
                      <a:r>
                        <a:rPr lang="en-US" baseline="30000" dirty="0" smtClean="0">
                          <a:solidFill>
                            <a:sysClr val="windowText" lastClr="000000"/>
                          </a:solidFill>
                        </a:rPr>
                        <a:t>14</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101226502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0"/>
            <a:ext cx="8229600" cy="1143000"/>
          </a:xfrm>
        </p:spPr>
        <p:txBody>
          <a:bodyPr/>
          <a:lstStyle/>
          <a:p>
            <a:pPr eaLnBrk="1" hangingPunct="1"/>
            <a:r>
              <a:rPr lang="en-US" altLang="en-US" smtClean="0"/>
              <a:t>a “crystal” of horses</a:t>
            </a:r>
          </a:p>
        </p:txBody>
      </p:sp>
      <p:grpSp>
        <p:nvGrpSpPr>
          <p:cNvPr id="16387" name="Group 3"/>
          <p:cNvGrpSpPr>
            <a:grpSpLocks/>
          </p:cNvGrpSpPr>
          <p:nvPr/>
        </p:nvGrpSpPr>
        <p:grpSpPr bwMode="auto">
          <a:xfrm>
            <a:off x="461963" y="1143000"/>
            <a:ext cx="8220075" cy="5480050"/>
            <a:chOff x="291" y="720"/>
            <a:chExt cx="5178" cy="3452"/>
          </a:xfrm>
        </p:grpSpPr>
        <p:pic>
          <p:nvPicPr>
            <p:cNvPr id="16388" name="Picture 4"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 y="1583"/>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5" y="1583"/>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9" y="1583"/>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 y="1583"/>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8"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 y="2446"/>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9"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5" y="2446"/>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0"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9" y="2446"/>
              <a:ext cx="1295"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1"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 y="2446"/>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12"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 y="3309"/>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13"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5" y="3309"/>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14"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8" y="3309"/>
              <a:ext cx="1295"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9" name="Picture 15"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 y="3309"/>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16"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 y="720"/>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1" name="Picture 17"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5" y="720"/>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2" name="Picture 18"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9" y="720"/>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19"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 y="720"/>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5853600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0"/>
            <a:ext cx="8229600" cy="1143000"/>
          </a:xfrm>
        </p:spPr>
        <p:txBody>
          <a:bodyPr/>
          <a:lstStyle/>
          <a:p>
            <a:pPr eaLnBrk="1" hangingPunct="1"/>
            <a:r>
              <a:rPr lang="en-US" altLang="en-US" smtClean="0"/>
              <a:t>realistic “crystal” of horses</a:t>
            </a: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1141413"/>
            <a:ext cx="8226425" cy="548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830320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s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title"/>
          </p:nvPr>
        </p:nvSpPr>
        <p:spPr>
          <a:xfrm>
            <a:off x="457200" y="0"/>
            <a:ext cx="8229600" cy="1143000"/>
          </a:xfrm>
        </p:spPr>
        <p:txBody>
          <a:bodyPr/>
          <a:lstStyle/>
          <a:p>
            <a:pPr eaLnBrk="1" hangingPunct="1"/>
            <a:r>
              <a:rPr lang="en-US" altLang="en-US" sz="4000" smtClean="0"/>
              <a:t>average structure: galloping horse</a:t>
            </a:r>
          </a:p>
        </p:txBody>
      </p:sp>
    </p:spTree>
    <p:extLst>
      <p:ext uri="{BB962C8B-B14F-4D97-AF65-F5344CB8AC3E}">
        <p14:creationId xmlns:p14="http://schemas.microsoft.com/office/powerpoint/2010/main" val="255270007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pic>
        <p:nvPicPr>
          <p:cNvPr id="1126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3600"/>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3"/>
          <p:cNvSpPr txBox="1">
            <a:spLocks noChangeArrowheads="1"/>
          </p:cNvSpPr>
          <p:nvPr/>
        </p:nvSpPr>
        <p:spPr bwMode="auto">
          <a:xfrm>
            <a:off x="2362200" y="6410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Real space </a:t>
            </a:r>
          </a:p>
        </p:txBody>
      </p:sp>
      <p:sp>
        <p:nvSpPr>
          <p:cNvPr id="11269" name="TextBox 7"/>
          <p:cNvSpPr txBox="1">
            <a:spLocks noChangeArrowheads="1"/>
          </p:cNvSpPr>
          <p:nvPr/>
        </p:nvSpPr>
        <p:spPr bwMode="auto">
          <a:xfrm>
            <a:off x="7121525" y="6410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reciprocal</a:t>
            </a:r>
          </a:p>
        </p:txBody>
      </p:sp>
      <p:sp>
        <p:nvSpPr>
          <p:cNvPr id="11270" name="TextBox 4"/>
          <p:cNvSpPr txBox="1">
            <a:spLocks noChangeArrowheads="1"/>
          </p:cNvSpPr>
          <p:nvPr/>
        </p:nvSpPr>
        <p:spPr bwMode="auto">
          <a:xfrm>
            <a:off x="2695575" y="1293813"/>
            <a:ext cx="3752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400" dirty="0">
                <a:solidFill>
                  <a:srgbClr val="000000"/>
                </a:solidFill>
              </a:rPr>
              <a:t>“Time-resolved” diffraction</a:t>
            </a:r>
          </a:p>
        </p:txBody>
      </p:sp>
    </p:spTree>
    <p:extLst>
      <p:ext uri="{BB962C8B-B14F-4D97-AF65-F5344CB8AC3E}">
        <p14:creationId xmlns:p14="http://schemas.microsoft.com/office/powerpoint/2010/main" val="152118786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sp>
        <p:nvSpPr>
          <p:cNvPr id="12292" name="TextBox 5"/>
          <p:cNvSpPr txBox="1">
            <a:spLocks noChangeArrowheads="1"/>
          </p:cNvSpPr>
          <p:nvPr/>
        </p:nvSpPr>
        <p:spPr bwMode="auto">
          <a:xfrm>
            <a:off x="2362200" y="6410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Real space </a:t>
            </a:r>
          </a:p>
        </p:txBody>
      </p:sp>
      <p:sp>
        <p:nvSpPr>
          <p:cNvPr id="12293" name="TextBox 6"/>
          <p:cNvSpPr txBox="1">
            <a:spLocks noChangeArrowheads="1"/>
          </p:cNvSpPr>
          <p:nvPr/>
        </p:nvSpPr>
        <p:spPr bwMode="auto">
          <a:xfrm>
            <a:off x="7121525" y="6410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reciprocal</a:t>
            </a:r>
          </a:p>
        </p:txBody>
      </p:sp>
      <p:sp>
        <p:nvSpPr>
          <p:cNvPr id="12294" name="TextBox 7"/>
          <p:cNvSpPr txBox="1">
            <a:spLocks noChangeArrowheads="1"/>
          </p:cNvSpPr>
          <p:nvPr/>
        </p:nvSpPr>
        <p:spPr bwMode="auto">
          <a:xfrm>
            <a:off x="3122309" y="1293813"/>
            <a:ext cx="28993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400" dirty="0" smtClean="0">
                <a:solidFill>
                  <a:srgbClr val="000000"/>
                </a:solidFill>
              </a:rPr>
              <a:t>Diffract and Destroy</a:t>
            </a:r>
            <a:endParaRPr lang="en-US" altLang="en-US" sz="2400" dirty="0">
              <a:solidFill>
                <a:srgbClr val="00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0552"/>
            <a:ext cx="9144000" cy="4223557"/>
          </a:xfrm>
          <a:prstGeom prst="rect">
            <a:avLst/>
          </a:prstGeom>
        </p:spPr>
      </p:pic>
    </p:spTree>
    <p:extLst>
      <p:ext uri="{BB962C8B-B14F-4D97-AF65-F5344CB8AC3E}">
        <p14:creationId xmlns:p14="http://schemas.microsoft.com/office/powerpoint/2010/main" val="1331223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pic>
        <p:nvPicPr>
          <p:cNvPr id="133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0425"/>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4"/>
          <p:cNvSpPr txBox="1">
            <a:spLocks noChangeArrowheads="1"/>
          </p:cNvSpPr>
          <p:nvPr/>
        </p:nvSpPr>
        <p:spPr bwMode="auto">
          <a:xfrm>
            <a:off x="2362200" y="6410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Real space </a:t>
            </a:r>
          </a:p>
        </p:txBody>
      </p:sp>
      <p:sp>
        <p:nvSpPr>
          <p:cNvPr id="13317" name="TextBox 5"/>
          <p:cNvSpPr txBox="1">
            <a:spLocks noChangeArrowheads="1"/>
          </p:cNvSpPr>
          <p:nvPr/>
        </p:nvSpPr>
        <p:spPr bwMode="auto">
          <a:xfrm>
            <a:off x="7121525" y="6410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reciprocal</a:t>
            </a:r>
          </a:p>
        </p:txBody>
      </p:sp>
      <p:sp>
        <p:nvSpPr>
          <p:cNvPr id="13318" name="TextBox 6"/>
          <p:cNvSpPr txBox="1">
            <a:spLocks noChangeArrowheads="1"/>
          </p:cNvSpPr>
          <p:nvPr/>
        </p:nvSpPr>
        <p:spPr bwMode="auto">
          <a:xfrm>
            <a:off x="2787650" y="1293813"/>
            <a:ext cx="3568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400">
                <a:solidFill>
                  <a:srgbClr val="000000"/>
                </a:solidFill>
              </a:rPr>
              <a:t>Average electron density</a:t>
            </a:r>
          </a:p>
        </p:txBody>
      </p:sp>
    </p:spTree>
    <p:extLst>
      <p:ext uri="{BB962C8B-B14F-4D97-AF65-F5344CB8AC3E}">
        <p14:creationId xmlns:p14="http://schemas.microsoft.com/office/powerpoint/2010/main" val="3615079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67650" y="4737100"/>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1013" y="4776788"/>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5163" y="3692525"/>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0688" y="3700463"/>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68838" y="473710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47913" y="582930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35625" y="5788025"/>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35413" y="3673475"/>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92963" y="5853113"/>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153275" y="3717925"/>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58838" y="581660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081463" y="5762625"/>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301875" y="3663950"/>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178550" y="4776788"/>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Title 1"/>
          <p:cNvSpPr>
            <a:spLocks noGrp="1"/>
          </p:cNvSpPr>
          <p:nvPr>
            <p:ph type="title"/>
          </p:nvPr>
        </p:nvSpPr>
        <p:spPr/>
        <p:txBody>
          <a:bodyPr/>
          <a:lstStyle/>
          <a:p>
            <a:pPr eaLnBrk="1" hangingPunct="1"/>
            <a:r>
              <a:rPr lang="en-US" altLang="en-US" smtClean="0"/>
              <a:t>Supporting a model with data</a:t>
            </a:r>
          </a:p>
        </p:txBody>
      </p:sp>
      <p:pic>
        <p:nvPicPr>
          <p:cNvPr id="17425" name="Picture 7"/>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0" y="1847850"/>
            <a:ext cx="91440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Straight Arrow Connector 38"/>
          <p:cNvCxnSpPr/>
          <p:nvPr/>
        </p:nvCxnSpPr>
        <p:spPr>
          <a:xfrm flipV="1">
            <a:off x="982663" y="2254250"/>
            <a:ext cx="1119187" cy="14176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976313" y="2254250"/>
            <a:ext cx="2362200" cy="25336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1541463" y="2239963"/>
            <a:ext cx="149225" cy="25955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2717800" y="2251075"/>
            <a:ext cx="3100388" cy="142081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2619375" y="2251075"/>
            <a:ext cx="5565775" cy="14255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268288" y="2254250"/>
            <a:ext cx="7902575" cy="24828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6496050" y="2254250"/>
            <a:ext cx="2374900" cy="25225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2665413" y="2254250"/>
            <a:ext cx="1346200" cy="35750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1176338" y="2254250"/>
            <a:ext cx="5892800" cy="35988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3379788" y="2254250"/>
            <a:ext cx="1587500" cy="24828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4398963" y="2254250"/>
            <a:ext cx="3284537" cy="34861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flipV="1">
            <a:off x="5818188" y="2254250"/>
            <a:ext cx="1692275" cy="35623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endCxn id="17425" idx="2"/>
          </p:cNvCxnSpPr>
          <p:nvPr/>
        </p:nvCxnSpPr>
        <p:spPr>
          <a:xfrm flipH="1" flipV="1">
            <a:off x="4572000" y="2254250"/>
            <a:ext cx="1368425" cy="35337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4271963" y="2239963"/>
            <a:ext cx="954087" cy="14303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flipV="1">
            <a:off x="6373813" y="2254250"/>
            <a:ext cx="1096962" cy="14271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441" name="Picture 3"/>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379538" y="483235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710816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nodeType="clickEffect">
                                  <p:stCondLst>
                                    <p:cond delay="0"/>
                                  </p:stCondLst>
                                  <p:childTnLst>
                                    <p:set>
                                      <p:cBhvr>
                                        <p:cTn id="90" dur="1" fill="hold">
                                          <p:stCondLst>
                                            <p:cond delay="0"/>
                                          </p:stCondLst>
                                        </p:cTn>
                                        <p:tgtEl>
                                          <p:spTgt spid="52"/>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71"/>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nodeType="clickEffect">
                                  <p:stCondLst>
                                    <p:cond delay="0"/>
                                  </p:stCondLst>
                                  <p:childTnLst>
                                    <p:set>
                                      <p:cBhvr>
                                        <p:cTn id="98" dur="1" fill="hold">
                                          <p:stCondLst>
                                            <p:cond delay="0"/>
                                          </p:stCondLst>
                                        </p:cTn>
                                        <p:tgtEl>
                                          <p:spTgt spid="50"/>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73"/>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nodeType="clickEffect">
                                  <p:stCondLst>
                                    <p:cond delay="0"/>
                                  </p:stCondLst>
                                  <p:childTnLst>
                                    <p:set>
                                      <p:cBhvr>
                                        <p:cTn id="106" dur="1" fill="hold">
                                          <p:stCondLst>
                                            <p:cond delay="0"/>
                                          </p:stCondLst>
                                        </p:cTn>
                                        <p:tgtEl>
                                          <p:spTgt spid="47"/>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nodeType="clickEffect">
                                  <p:stCondLst>
                                    <p:cond delay="0"/>
                                  </p:stCondLst>
                                  <p:childTnLst>
                                    <p:set>
                                      <p:cBhvr>
                                        <p:cTn id="114" dur="1" fill="hold">
                                          <p:stCondLst>
                                            <p:cond delay="0"/>
                                          </p:stCondLst>
                                        </p:cTn>
                                        <p:tgtEl>
                                          <p:spTgt spid="43"/>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76058"/>
          </a:xfrm>
        </p:spPr>
        <p:txBody>
          <a:bodyPr/>
          <a:lstStyle/>
          <a:p>
            <a:r>
              <a:rPr lang="en-US" dirty="0" smtClean="0"/>
              <a:t>That’ll be in 20 years</a:t>
            </a:r>
            <a:br>
              <a:rPr lang="en-US" dirty="0" smtClean="0"/>
            </a:br>
            <a:r>
              <a:rPr lang="en-US" dirty="0" smtClean="0"/>
              <a:t/>
            </a:r>
            <a:br>
              <a:rPr lang="en-US" dirty="0" smtClean="0"/>
            </a:br>
            <a:r>
              <a:rPr lang="en-US" dirty="0"/>
              <a:t/>
            </a:r>
            <a:br>
              <a:rPr lang="en-US" dirty="0"/>
            </a:br>
            <a:r>
              <a:rPr lang="en-US" dirty="0" smtClean="0"/>
              <a:t>What can we do </a:t>
            </a:r>
            <a:r>
              <a:rPr lang="en-US" b="1" dirty="0" smtClean="0"/>
              <a:t>now</a:t>
            </a:r>
            <a:r>
              <a:rPr lang="en-US" dirty="0" smtClean="0"/>
              <a:t>?</a:t>
            </a:r>
            <a:endParaRPr lang="en-US" dirty="0"/>
          </a:p>
        </p:txBody>
      </p:sp>
    </p:spTree>
    <p:extLst>
      <p:ext uri="{BB962C8B-B14F-4D97-AF65-F5344CB8AC3E}">
        <p14:creationId xmlns:p14="http://schemas.microsoft.com/office/powerpoint/2010/main" val="107670181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6"/>
          <p:cNvPicPr>
            <a:picLocks noChangeAspect="1" noChangeArrowheads="1"/>
          </p:cNvPicPr>
          <p:nvPr/>
        </p:nvPicPr>
        <p:blipFill>
          <a:blip r:embed="rId2">
            <a:extLst>
              <a:ext uri="{28A0092B-C50C-407E-A947-70E740481C1C}">
                <a14:useLocalDpi xmlns:a14="http://schemas.microsoft.com/office/drawing/2010/main" val="0"/>
              </a:ext>
            </a:extLst>
          </a:blip>
          <a:srcRect l="16194" r="12502" b="5148"/>
          <a:stretch>
            <a:fillRect/>
          </a:stretch>
        </p:blipFill>
        <p:spPr bwMode="auto">
          <a:xfrm>
            <a:off x="1692275" y="336550"/>
            <a:ext cx="7451725" cy="652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7" name="Rectangle 5"/>
          <p:cNvSpPr>
            <a:spLocks noGrp="1" noChangeArrowheads="1"/>
          </p:cNvSpPr>
          <p:nvPr>
            <p:ph type="ctrTitle"/>
          </p:nvPr>
        </p:nvSpPr>
        <p:spPr>
          <a:xfrm>
            <a:off x="0" y="0"/>
            <a:ext cx="9144000" cy="708025"/>
          </a:xfrm>
          <a:extLst>
            <a:ext uri="{909E8E84-426E-40DD-AFC4-6F175D3DCCD1}">
              <a14:hiddenFill xmlns:a14="http://schemas.microsoft.com/office/drawing/2010/main">
                <a:solidFill>
                  <a:schemeClr val="tx1"/>
                </a:solidFill>
              </a14:hiddenFill>
            </a:ext>
          </a:extLst>
        </p:spPr>
        <p:txBody>
          <a:bodyPr/>
          <a:lstStyle/>
          <a:p>
            <a:pPr eaLnBrk="1" hangingPunct="1"/>
            <a:r>
              <a:rPr lang="en-US" altLang="en-US" sz="4000" smtClean="0">
                <a:solidFill>
                  <a:schemeClr val="tx1"/>
                </a:solidFill>
              </a:rPr>
              <a:t>Molecular Dynamics Simulation</a:t>
            </a:r>
          </a:p>
        </p:txBody>
      </p:sp>
      <p:sp>
        <p:nvSpPr>
          <p:cNvPr id="2" name="TextBox 1"/>
          <p:cNvSpPr txBox="1">
            <a:spLocks noChangeArrowheads="1"/>
          </p:cNvSpPr>
          <p:nvPr/>
        </p:nvSpPr>
        <p:spPr bwMode="auto">
          <a:xfrm>
            <a:off x="273050" y="3467100"/>
            <a:ext cx="2481263"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000" b="1">
                <a:solidFill>
                  <a:srgbClr val="000000"/>
                </a:solidFill>
                <a:cs typeface="Arial" pitchFamily="34" charset="0"/>
              </a:rPr>
              <a:t>1aho</a:t>
            </a:r>
            <a:r>
              <a:rPr lang="en-US" altLang="en-US" sz="1800">
                <a:solidFill>
                  <a:srgbClr val="000000"/>
                </a:solidFill>
                <a:cs typeface="Arial" pitchFamily="34" charset="0"/>
              </a:rPr>
              <a:t> </a:t>
            </a:r>
          </a:p>
          <a:p>
            <a:pPr eaLnBrk="1" fontAlgn="base" hangingPunct="1">
              <a:spcBef>
                <a:spcPct val="0"/>
              </a:spcBef>
              <a:spcAft>
                <a:spcPct val="0"/>
              </a:spcAft>
              <a:buFontTx/>
              <a:buNone/>
            </a:pPr>
            <a:r>
              <a:rPr lang="en-US" altLang="en-US" sz="1800">
                <a:solidFill>
                  <a:srgbClr val="000000"/>
                </a:solidFill>
                <a:cs typeface="Arial" pitchFamily="34" charset="0"/>
              </a:rPr>
              <a:t>Scorpion toxin</a:t>
            </a:r>
          </a:p>
          <a:p>
            <a:pPr eaLnBrk="1" fontAlgn="base" hangingPunct="1">
              <a:spcBef>
                <a:spcPct val="0"/>
              </a:spcBef>
              <a:spcAft>
                <a:spcPct val="0"/>
              </a:spcAft>
              <a:buFontTx/>
              <a:buNone/>
            </a:pPr>
            <a:endParaRPr lang="en-US" altLang="en-US" sz="1800">
              <a:solidFill>
                <a:srgbClr val="000000"/>
              </a:solidFill>
              <a:cs typeface="Arial" pitchFamily="34" charset="0"/>
            </a:endParaRPr>
          </a:p>
          <a:p>
            <a:pPr eaLnBrk="1" fontAlgn="base" hangingPunct="1">
              <a:spcBef>
                <a:spcPct val="0"/>
              </a:spcBef>
              <a:spcAft>
                <a:spcPct val="0"/>
              </a:spcAft>
              <a:buFontTx/>
              <a:buNone/>
            </a:pPr>
            <a:r>
              <a:rPr lang="en-US" altLang="en-US" sz="1800">
                <a:solidFill>
                  <a:srgbClr val="000000"/>
                </a:solidFill>
                <a:cs typeface="Arial" pitchFamily="34" charset="0"/>
              </a:rPr>
              <a:t>0.96 Å resolution</a:t>
            </a:r>
          </a:p>
          <a:p>
            <a:pPr eaLnBrk="1" fontAlgn="base" hangingPunct="1">
              <a:spcBef>
                <a:spcPct val="0"/>
              </a:spcBef>
              <a:spcAft>
                <a:spcPct val="0"/>
              </a:spcAft>
              <a:buFontTx/>
              <a:buNone/>
            </a:pPr>
            <a:r>
              <a:rPr lang="en-US" altLang="en-US" sz="1800">
                <a:solidFill>
                  <a:srgbClr val="000000"/>
                </a:solidFill>
                <a:cs typeface="Arial" pitchFamily="34" charset="0"/>
              </a:rPr>
              <a:t>64 residues</a:t>
            </a:r>
          </a:p>
          <a:p>
            <a:pPr eaLnBrk="1" fontAlgn="base" hangingPunct="1">
              <a:spcBef>
                <a:spcPct val="0"/>
              </a:spcBef>
              <a:spcAft>
                <a:spcPct val="0"/>
              </a:spcAft>
              <a:buFontTx/>
              <a:buNone/>
            </a:pPr>
            <a:r>
              <a:rPr lang="en-US" altLang="en-US" sz="1800">
                <a:solidFill>
                  <a:srgbClr val="000000"/>
                </a:solidFill>
                <a:cs typeface="Arial" pitchFamily="34" charset="0"/>
              </a:rPr>
              <a:t>Solvent: H</a:t>
            </a:r>
            <a:r>
              <a:rPr lang="en-US" altLang="en-US" sz="1800" baseline="-25000">
                <a:solidFill>
                  <a:srgbClr val="000000"/>
                </a:solidFill>
                <a:cs typeface="Arial" pitchFamily="34" charset="0"/>
              </a:rPr>
              <a:t>2</a:t>
            </a:r>
            <a:r>
              <a:rPr lang="en-US" altLang="en-US" sz="1800">
                <a:solidFill>
                  <a:srgbClr val="000000"/>
                </a:solidFill>
                <a:cs typeface="Arial" pitchFamily="34" charset="0"/>
              </a:rPr>
              <a:t>0 + acetate</a:t>
            </a:r>
          </a:p>
        </p:txBody>
      </p:sp>
      <p:sp>
        <p:nvSpPr>
          <p:cNvPr id="41989" name="Rectangle 2"/>
          <p:cNvSpPr>
            <a:spLocks noChangeArrowheads="1"/>
          </p:cNvSpPr>
          <p:nvPr/>
        </p:nvSpPr>
        <p:spPr bwMode="auto">
          <a:xfrm>
            <a:off x="3084513" y="6472238"/>
            <a:ext cx="6059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Cerutti </a:t>
            </a:r>
            <a:r>
              <a:rPr lang="en-US" altLang="en-US" sz="1800" i="1">
                <a:solidFill>
                  <a:srgbClr val="000000"/>
                </a:solidFill>
                <a:cs typeface="Arial" pitchFamily="34" charset="0"/>
              </a:rPr>
              <a:t>et al.</a:t>
            </a:r>
            <a:r>
              <a:rPr lang="en-US" altLang="en-US" sz="1800">
                <a:solidFill>
                  <a:srgbClr val="000000"/>
                </a:solidFill>
                <a:cs typeface="Arial" pitchFamily="34" charset="0"/>
              </a:rPr>
              <a:t> (2010).</a:t>
            </a:r>
            <a:r>
              <a:rPr lang="en-US" altLang="en-US" sz="1800" i="1">
                <a:solidFill>
                  <a:srgbClr val="000000"/>
                </a:solidFill>
                <a:cs typeface="Arial" pitchFamily="34" charset="0"/>
              </a:rPr>
              <a:t>J. Phys. Chem. B</a:t>
            </a:r>
            <a:r>
              <a:rPr lang="en-US" altLang="en-US" sz="1800">
                <a:solidFill>
                  <a:srgbClr val="000000"/>
                </a:solidFill>
                <a:cs typeface="Arial" pitchFamily="34" charset="0"/>
              </a:rPr>
              <a:t> </a:t>
            </a:r>
            <a:r>
              <a:rPr lang="en-US" altLang="en-US" sz="1800" b="1">
                <a:solidFill>
                  <a:srgbClr val="000000"/>
                </a:solidFill>
                <a:cs typeface="Arial" pitchFamily="34" charset="0"/>
              </a:rPr>
              <a:t>114</a:t>
            </a:r>
            <a:r>
              <a:rPr lang="en-US" altLang="en-US" sz="1800">
                <a:solidFill>
                  <a:srgbClr val="000000"/>
                </a:solidFill>
                <a:cs typeface="Arial" pitchFamily="34" charset="0"/>
              </a:rPr>
              <a:t>, 12811-12824. </a:t>
            </a:r>
          </a:p>
        </p:txBody>
      </p:sp>
      <p:sp>
        <p:nvSpPr>
          <p:cNvPr id="41990" name="TextBox 3"/>
          <p:cNvSpPr txBox="1">
            <a:spLocks noChangeArrowheads="1"/>
          </p:cNvSpPr>
          <p:nvPr/>
        </p:nvSpPr>
        <p:spPr bwMode="auto">
          <a:xfrm>
            <a:off x="239713" y="1323975"/>
            <a:ext cx="2514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800">
                <a:solidFill>
                  <a:srgbClr val="000000"/>
                </a:solidFill>
                <a:cs typeface="Arial" pitchFamily="34" charset="0"/>
              </a:rPr>
              <a:t>using </a:t>
            </a:r>
            <a:r>
              <a:rPr lang="en-US" altLang="en-US" sz="2800" b="1">
                <a:solidFill>
                  <a:srgbClr val="000000"/>
                </a:solidFill>
                <a:cs typeface="Arial" pitchFamily="34" charset="0"/>
              </a:rPr>
              <a:t>real</a:t>
            </a:r>
          </a:p>
          <a:p>
            <a:pPr eaLnBrk="1" fontAlgn="base" hangingPunct="1">
              <a:spcBef>
                <a:spcPct val="0"/>
              </a:spcBef>
              <a:spcAft>
                <a:spcPct val="0"/>
              </a:spcAft>
              <a:buFontTx/>
              <a:buNone/>
            </a:pPr>
            <a:r>
              <a:rPr lang="en-US" altLang="en-US" sz="2800">
                <a:solidFill>
                  <a:srgbClr val="000000"/>
                </a:solidFill>
                <a:cs typeface="Arial" pitchFamily="34" charset="0"/>
              </a:rPr>
              <a:t>crystal’s lattice</a:t>
            </a:r>
          </a:p>
        </p:txBody>
      </p:sp>
    </p:spTree>
    <p:extLst>
      <p:ext uri="{BB962C8B-B14F-4D97-AF65-F5344CB8AC3E}">
        <p14:creationId xmlns:p14="http://schemas.microsoft.com/office/powerpoint/2010/main" val="4282441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30 conformers from 24,000</a:t>
            </a:r>
          </a:p>
        </p:txBody>
      </p:sp>
      <p:pic>
        <p:nvPicPr>
          <p:cNvPr id="43011" name="Picture 3"/>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6749665"/>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3013391842"/>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ALS</a:t>
                      </a:r>
                      <a:r>
                        <a:rPr lang="en-US" baseline="0" dirty="0" smtClean="0">
                          <a:solidFill>
                            <a:sysClr val="windowText" lastClr="000000"/>
                          </a:solidFill>
                        </a:rPr>
                        <a:t> 8.3.1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2 </a:t>
                      </a:r>
                      <a:r>
                        <a:rPr lang="en-US" baseline="0" dirty="0" smtClean="0">
                          <a:solidFill>
                            <a:sysClr val="windowText" lastClr="000000"/>
                          </a:solidFill>
                        </a:rPr>
                        <a:t>x </a:t>
                      </a:r>
                      <a:r>
                        <a:rPr lang="en-US" baseline="0" dirty="0" smtClean="0">
                          <a:solidFill>
                            <a:sysClr val="windowText" lastClr="000000"/>
                          </a:solidFill>
                        </a:rPr>
                        <a:t>10</a:t>
                      </a:r>
                      <a:r>
                        <a:rPr lang="en-US" baseline="30000" dirty="0" smtClean="0">
                          <a:solidFill>
                            <a:sysClr val="windowText" lastClr="000000"/>
                          </a:solidFill>
                        </a:rPr>
                        <a:t>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3 x 10</a:t>
                      </a:r>
                      <a:r>
                        <a:rPr lang="en-US" baseline="30000" dirty="0" smtClean="0">
                          <a:solidFill>
                            <a:sysClr val="windowText" lastClr="000000"/>
                          </a:solidFill>
                        </a:rPr>
                        <a:t>11</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time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13 years</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hour</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0.8</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(h) 0.3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77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60 (h)</a:t>
                      </a:r>
                      <a:r>
                        <a:rPr lang="en-US" baseline="0" dirty="0" smtClean="0">
                          <a:solidFill>
                            <a:sysClr val="windowText" lastClr="000000"/>
                          </a:solidFill>
                        </a:rPr>
                        <a:t> 100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6 x 10</a:t>
                      </a:r>
                      <a:r>
                        <a:rPr lang="en-US" baseline="30000" dirty="0" smtClean="0">
                          <a:solidFill>
                            <a:sysClr val="windowText" lastClr="000000"/>
                          </a:solidFill>
                        </a:rPr>
                        <a:t>14</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135803177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Electron density from 24,000 conformers</a:t>
            </a:r>
          </a:p>
        </p:txBody>
      </p:sp>
      <p:pic>
        <p:nvPicPr>
          <p:cNvPr id="44035" name="Picture 1"/>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838835"/>
      </p:ext>
    </p:extLst>
  </p:cSld>
  <p:clrMapOvr>
    <a:masterClrMapping/>
  </p:clrMapOvr>
  <p:transition spd="slow"/>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Electron density from 24,000 conformers</a:t>
            </a:r>
          </a:p>
        </p:txBody>
      </p:sp>
      <p:pic>
        <p:nvPicPr>
          <p:cNvPr id="45059" name="Picture 2"/>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8759795"/>
      </p:ext>
    </p:extLst>
  </p:cSld>
  <p:clrMapOvr>
    <a:masterClrMapping/>
  </p:clrMapOvr>
  <p:transition spd="slow"/>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247650" y="1398588"/>
            <a:ext cx="2286000" cy="1571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6083" name="Rectangle 5"/>
          <p:cNvSpPr>
            <a:spLocks noGrp="1" noChangeArrowheads="1"/>
          </p:cNvSpPr>
          <p:nvPr>
            <p:ph type="ctrTitle"/>
          </p:nvPr>
        </p:nvSpPr>
        <p:spPr>
          <a:xfrm>
            <a:off x="0" y="0"/>
            <a:ext cx="9144000" cy="708025"/>
          </a:xfrm>
          <a:extLst>
            <a:ext uri="{909E8E84-426E-40DD-AFC4-6F175D3DCCD1}">
              <a14:hiddenFill xmlns:a14="http://schemas.microsoft.com/office/drawing/2010/main">
                <a:solidFill>
                  <a:schemeClr val="tx1"/>
                </a:solidFill>
              </a14:hiddenFill>
            </a:ext>
          </a:extLst>
        </p:spPr>
        <p:txBody>
          <a:bodyPr/>
          <a:lstStyle/>
          <a:p>
            <a:pPr eaLnBrk="1" hangingPunct="1"/>
            <a:r>
              <a:rPr lang="en-US" altLang="en-US" sz="4000" smtClean="0">
                <a:solidFill>
                  <a:schemeClr val="tx1"/>
                </a:solidFill>
              </a:rPr>
              <a:t>Molecular Dynamics vs Observation</a:t>
            </a:r>
          </a:p>
        </p:txBody>
      </p:sp>
      <p:sp>
        <p:nvSpPr>
          <p:cNvPr id="12" name="TextBox 11"/>
          <p:cNvSpPr txBox="1">
            <a:spLocks noChangeArrowheads="1"/>
          </p:cNvSpPr>
          <p:nvPr/>
        </p:nvSpPr>
        <p:spPr bwMode="auto">
          <a:xfrm>
            <a:off x="3436938" y="3668713"/>
            <a:ext cx="10302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4000">
                <a:solidFill>
                  <a:srgbClr val="000000"/>
                </a:solidFill>
                <a:cs typeface="Arial" pitchFamily="34" charset="0"/>
              </a:rPr>
              <a:t>F</a:t>
            </a:r>
            <a:r>
              <a:rPr lang="en-US" altLang="en-US" sz="4000" baseline="-25000">
                <a:solidFill>
                  <a:srgbClr val="000000"/>
                </a:solidFill>
                <a:cs typeface="Arial" pitchFamily="34" charset="0"/>
              </a:rPr>
              <a:t>sim</a:t>
            </a:r>
          </a:p>
        </p:txBody>
      </p:sp>
      <p:cxnSp>
        <p:nvCxnSpPr>
          <p:cNvPr id="7" name="Straight Arrow Connector 6"/>
          <p:cNvCxnSpPr/>
          <p:nvPr/>
        </p:nvCxnSpPr>
        <p:spPr>
          <a:xfrm>
            <a:off x="3952875" y="2998788"/>
            <a:ext cx="0" cy="67310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grpSp>
        <p:nvGrpSpPr>
          <p:cNvPr id="58" name="Group 57"/>
          <p:cNvGrpSpPr>
            <a:grpSpLocks/>
          </p:cNvGrpSpPr>
          <p:nvPr/>
        </p:nvGrpSpPr>
        <p:grpSpPr bwMode="auto">
          <a:xfrm>
            <a:off x="1393825" y="4697413"/>
            <a:ext cx="2559050" cy="409575"/>
            <a:chOff x="1393787" y="4697100"/>
            <a:chExt cx="2558549" cy="409432"/>
          </a:xfrm>
        </p:grpSpPr>
        <p:cxnSp>
          <p:nvCxnSpPr>
            <p:cNvPr id="17" name="Straight Connector 16"/>
            <p:cNvCxnSpPr/>
            <p:nvPr/>
          </p:nvCxnSpPr>
          <p:spPr>
            <a:xfrm>
              <a:off x="3952336" y="4697100"/>
              <a:ext cx="0" cy="409432"/>
            </a:xfrm>
            <a:prstGeom prst="line">
              <a:avLst/>
            </a:prstGeom>
            <a:ln w="25400"/>
          </p:spPr>
          <p:style>
            <a:lnRef idx="1">
              <a:schemeClr val="dk1"/>
            </a:lnRef>
            <a:fillRef idx="0">
              <a:schemeClr val="dk1"/>
            </a:fillRef>
            <a:effectRef idx="0">
              <a:schemeClr val="dk1"/>
            </a:effectRef>
            <a:fontRef idx="minor">
              <a:schemeClr val="tx1"/>
            </a:fontRef>
          </p:style>
        </p:cxnSp>
        <p:cxnSp>
          <p:nvCxnSpPr>
            <p:cNvPr id="33" name="Straight Arrow Connector 32"/>
            <p:cNvCxnSpPr/>
            <p:nvPr/>
          </p:nvCxnSpPr>
          <p:spPr>
            <a:xfrm>
              <a:off x="1393787" y="4900229"/>
              <a:ext cx="2558549" cy="0"/>
            </a:xfrm>
            <a:prstGeom prst="straightConnector1">
              <a:avLst/>
            </a:prstGeom>
            <a:ln w="25400">
              <a:headEnd type="arrow" w="lg" len="med"/>
              <a:tailEnd type="arrow" w="lg" len="med"/>
            </a:ln>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a:off x="1393787" y="4697100"/>
              <a:ext cx="0" cy="409432"/>
            </a:xfrm>
            <a:prstGeom prst="line">
              <a:avLst/>
            </a:prstGeom>
            <a:ln w="25400"/>
          </p:spPr>
          <p:style>
            <a:lnRef idx="1">
              <a:schemeClr val="dk1"/>
            </a:lnRef>
            <a:fillRef idx="0">
              <a:schemeClr val="dk1"/>
            </a:fillRef>
            <a:effectRef idx="0">
              <a:schemeClr val="dk1"/>
            </a:effectRef>
            <a:fontRef idx="minor">
              <a:schemeClr val="tx1"/>
            </a:fontRef>
          </p:style>
        </p:cxnSp>
      </p:grpSp>
      <p:sp>
        <p:nvSpPr>
          <p:cNvPr id="39" name="TextBox 38"/>
          <p:cNvSpPr txBox="1">
            <a:spLocks noChangeArrowheads="1"/>
          </p:cNvSpPr>
          <p:nvPr/>
        </p:nvSpPr>
        <p:spPr bwMode="auto">
          <a:xfrm>
            <a:off x="846138" y="3668713"/>
            <a:ext cx="1106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4000">
                <a:solidFill>
                  <a:srgbClr val="000000"/>
                </a:solidFill>
                <a:cs typeface="Arial" pitchFamily="34" charset="0"/>
              </a:rPr>
              <a:t>F</a:t>
            </a:r>
            <a:r>
              <a:rPr lang="en-US" altLang="en-US" sz="4000" baseline="-25000">
                <a:solidFill>
                  <a:srgbClr val="000000"/>
                </a:solidFill>
                <a:cs typeface="Arial" pitchFamily="34" charset="0"/>
              </a:rPr>
              <a:t>calc</a:t>
            </a:r>
          </a:p>
        </p:txBody>
      </p:sp>
      <p:sp>
        <p:nvSpPr>
          <p:cNvPr id="48" name="Rectangle 47"/>
          <p:cNvSpPr>
            <a:spLocks noChangeArrowheads="1"/>
          </p:cNvSpPr>
          <p:nvPr/>
        </p:nvSpPr>
        <p:spPr bwMode="auto">
          <a:xfrm>
            <a:off x="1984375" y="4503738"/>
            <a:ext cx="1452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1800">
                <a:solidFill>
                  <a:srgbClr val="000000"/>
                </a:solidFill>
                <a:cs typeface="Arial" pitchFamily="34" charset="0"/>
              </a:rPr>
              <a:t>R</a:t>
            </a:r>
            <a:r>
              <a:rPr lang="en-US" altLang="en-US" sz="1800" baseline="-25000">
                <a:solidFill>
                  <a:srgbClr val="000000"/>
                </a:solidFill>
                <a:cs typeface="Arial" pitchFamily="34" charset="0"/>
              </a:rPr>
              <a:t>cryst</a:t>
            </a:r>
            <a:r>
              <a:rPr lang="en-US" altLang="en-US" sz="1800">
                <a:solidFill>
                  <a:srgbClr val="000000"/>
                </a:solidFill>
                <a:cs typeface="Arial" pitchFamily="34" charset="0"/>
              </a:rPr>
              <a:t>= 0.137</a:t>
            </a:r>
          </a:p>
        </p:txBody>
      </p:sp>
      <p:sp>
        <p:nvSpPr>
          <p:cNvPr id="50" name="TextBox 49"/>
          <p:cNvSpPr txBox="1">
            <a:spLocks noChangeArrowheads="1"/>
          </p:cNvSpPr>
          <p:nvPr/>
        </p:nvSpPr>
        <p:spPr bwMode="auto">
          <a:xfrm>
            <a:off x="249238" y="3235325"/>
            <a:ext cx="2327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refined_vs_Fsim.pdb</a:t>
            </a:r>
          </a:p>
        </p:txBody>
      </p:sp>
      <p:sp>
        <p:nvSpPr>
          <p:cNvPr id="46090" name="TextBox 54"/>
          <p:cNvSpPr txBox="1">
            <a:spLocks noChangeArrowheads="1"/>
          </p:cNvSpPr>
          <p:nvPr/>
        </p:nvSpPr>
        <p:spPr bwMode="auto">
          <a:xfrm>
            <a:off x="1504950" y="769938"/>
            <a:ext cx="6134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1aho 64-residue scorpion toxin in water to 1.0 Å resolution</a:t>
            </a:r>
          </a:p>
        </p:txBody>
      </p:sp>
      <p:cxnSp>
        <p:nvCxnSpPr>
          <p:cNvPr id="59" name="Straight Arrow Connector 58"/>
          <p:cNvCxnSpPr/>
          <p:nvPr/>
        </p:nvCxnSpPr>
        <p:spPr>
          <a:xfrm flipH="1" flipV="1">
            <a:off x="2562225" y="3151188"/>
            <a:ext cx="874713" cy="52070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pic>
        <p:nvPicPr>
          <p:cNvPr id="46092" name="Picture 6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387475"/>
            <a:ext cx="2295525" cy="1571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542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9" grpId="0"/>
      <p:bldP spid="48" grpId="0"/>
      <p:bldP spid="50"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4"/>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247650" y="1398588"/>
            <a:ext cx="2286000" cy="1571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7107" name="Rectangle 5"/>
          <p:cNvSpPr>
            <a:spLocks noGrp="1" noChangeArrowheads="1"/>
          </p:cNvSpPr>
          <p:nvPr>
            <p:ph type="ctrTitle"/>
          </p:nvPr>
        </p:nvSpPr>
        <p:spPr>
          <a:xfrm>
            <a:off x="0" y="0"/>
            <a:ext cx="9144000" cy="708025"/>
          </a:xfrm>
          <a:extLst>
            <a:ext uri="{909E8E84-426E-40DD-AFC4-6F175D3DCCD1}">
              <a14:hiddenFill xmlns:a14="http://schemas.microsoft.com/office/drawing/2010/main">
                <a:solidFill>
                  <a:schemeClr val="tx1"/>
                </a:solidFill>
              </a14:hiddenFill>
            </a:ext>
          </a:extLst>
        </p:spPr>
        <p:txBody>
          <a:bodyPr/>
          <a:lstStyle/>
          <a:p>
            <a:pPr eaLnBrk="1" hangingPunct="1"/>
            <a:r>
              <a:rPr lang="en-US" altLang="en-US" sz="4000" smtClean="0">
                <a:solidFill>
                  <a:schemeClr val="tx1"/>
                </a:solidFill>
              </a:rPr>
              <a:t>Molecular Dynamics vs Observation</a:t>
            </a:r>
          </a:p>
        </p:txBody>
      </p:sp>
      <p:sp>
        <p:nvSpPr>
          <p:cNvPr id="4" name="TextBox 3"/>
          <p:cNvSpPr txBox="1">
            <a:spLocks noChangeArrowheads="1"/>
          </p:cNvSpPr>
          <p:nvPr/>
        </p:nvSpPr>
        <p:spPr bwMode="auto">
          <a:xfrm>
            <a:off x="6275388" y="3668713"/>
            <a:ext cx="10509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4000">
                <a:solidFill>
                  <a:srgbClr val="000000"/>
                </a:solidFill>
                <a:cs typeface="Arial" pitchFamily="34" charset="0"/>
              </a:rPr>
              <a:t>F</a:t>
            </a:r>
            <a:r>
              <a:rPr lang="en-US" altLang="en-US" sz="4000" baseline="-25000">
                <a:solidFill>
                  <a:srgbClr val="000000"/>
                </a:solidFill>
                <a:cs typeface="Arial" pitchFamily="34" charset="0"/>
              </a:rPr>
              <a:t>obs</a:t>
            </a:r>
          </a:p>
        </p:txBody>
      </p:sp>
      <p:sp>
        <p:nvSpPr>
          <p:cNvPr id="5" name="TextBox 4"/>
          <p:cNvSpPr txBox="1">
            <a:spLocks noChangeArrowheads="1"/>
          </p:cNvSpPr>
          <p:nvPr/>
        </p:nvSpPr>
        <p:spPr bwMode="auto">
          <a:xfrm>
            <a:off x="6303963" y="3238500"/>
            <a:ext cx="992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1aho.cif</a:t>
            </a:r>
          </a:p>
        </p:txBody>
      </p:sp>
      <p:sp>
        <p:nvSpPr>
          <p:cNvPr id="8" name="TextBox 7"/>
          <p:cNvSpPr txBox="1">
            <a:spLocks noChangeArrowheads="1"/>
          </p:cNvSpPr>
          <p:nvPr/>
        </p:nvSpPr>
        <p:spPr bwMode="auto">
          <a:xfrm>
            <a:off x="7699375" y="3238500"/>
            <a:ext cx="1146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1aho.pdb</a:t>
            </a:r>
          </a:p>
        </p:txBody>
      </p:sp>
      <p:sp>
        <p:nvSpPr>
          <p:cNvPr id="47111" name="TextBox 11"/>
          <p:cNvSpPr txBox="1">
            <a:spLocks noChangeArrowheads="1"/>
          </p:cNvSpPr>
          <p:nvPr/>
        </p:nvSpPr>
        <p:spPr bwMode="auto">
          <a:xfrm>
            <a:off x="3436938" y="3668713"/>
            <a:ext cx="10302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4000">
                <a:solidFill>
                  <a:srgbClr val="000000"/>
                </a:solidFill>
                <a:cs typeface="Arial" pitchFamily="34" charset="0"/>
              </a:rPr>
              <a:t>F</a:t>
            </a:r>
            <a:r>
              <a:rPr lang="en-US" altLang="en-US" sz="4000" baseline="-25000">
                <a:solidFill>
                  <a:srgbClr val="000000"/>
                </a:solidFill>
                <a:cs typeface="Arial" pitchFamily="34" charset="0"/>
              </a:rPr>
              <a:t>sim</a:t>
            </a:r>
          </a:p>
        </p:txBody>
      </p:sp>
      <p:cxnSp>
        <p:nvCxnSpPr>
          <p:cNvPr id="7" name="Straight Arrow Connector 6"/>
          <p:cNvCxnSpPr/>
          <p:nvPr/>
        </p:nvCxnSpPr>
        <p:spPr>
          <a:xfrm>
            <a:off x="3952875" y="2998788"/>
            <a:ext cx="0" cy="67310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a:off x="3952875" y="4902200"/>
            <a:ext cx="2847975" cy="0"/>
          </a:xfrm>
          <a:prstGeom prst="straightConnector1">
            <a:avLst/>
          </a:prstGeom>
          <a:ln w="25400">
            <a:headEnd type="arrow" w="lg" len="med"/>
            <a:tailEnd type="arrow" w="lg" len="med"/>
          </a:ln>
        </p:spPr>
        <p:style>
          <a:lnRef idx="1">
            <a:schemeClr val="dk1"/>
          </a:lnRef>
          <a:fillRef idx="0">
            <a:schemeClr val="dk1"/>
          </a:fillRef>
          <a:effectRef idx="0">
            <a:schemeClr val="dk1"/>
          </a:effectRef>
          <a:fontRef idx="minor">
            <a:schemeClr val="tx1"/>
          </a:fontRef>
        </p:style>
      </p:cxnSp>
      <p:grpSp>
        <p:nvGrpSpPr>
          <p:cNvPr id="56" name="Group 55"/>
          <p:cNvGrpSpPr>
            <a:grpSpLocks/>
          </p:cNvGrpSpPr>
          <p:nvPr/>
        </p:nvGrpSpPr>
        <p:grpSpPr bwMode="auto">
          <a:xfrm>
            <a:off x="6800850" y="4697413"/>
            <a:ext cx="1487488" cy="409575"/>
            <a:chOff x="6800376" y="4697100"/>
            <a:chExt cx="1487955" cy="409432"/>
          </a:xfrm>
        </p:grpSpPr>
        <p:cxnSp>
          <p:nvCxnSpPr>
            <p:cNvPr id="22" name="Straight Connector 21"/>
            <p:cNvCxnSpPr/>
            <p:nvPr/>
          </p:nvCxnSpPr>
          <p:spPr>
            <a:xfrm>
              <a:off x="8288331" y="4697100"/>
              <a:ext cx="0" cy="409432"/>
            </a:xfrm>
            <a:prstGeom prst="line">
              <a:avLst/>
            </a:prstGeom>
            <a:ln w="25400"/>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6800376" y="4697100"/>
              <a:ext cx="0" cy="409432"/>
            </a:xfrm>
            <a:prstGeom prst="line">
              <a:avLst/>
            </a:prstGeom>
            <a:ln w="25400"/>
          </p:spPr>
          <p:style>
            <a:lnRef idx="1">
              <a:schemeClr val="dk1"/>
            </a:lnRef>
            <a:fillRef idx="0">
              <a:schemeClr val="dk1"/>
            </a:fillRef>
            <a:effectRef idx="0">
              <a:schemeClr val="dk1"/>
            </a:effectRef>
            <a:fontRef idx="minor">
              <a:schemeClr val="tx1"/>
            </a:fontRef>
          </p:style>
        </p:cxnSp>
        <p:cxnSp>
          <p:nvCxnSpPr>
            <p:cNvPr id="34" name="Straight Arrow Connector 33"/>
            <p:cNvCxnSpPr/>
            <p:nvPr/>
          </p:nvCxnSpPr>
          <p:spPr>
            <a:xfrm>
              <a:off x="6800376" y="4901816"/>
              <a:ext cx="1472075" cy="0"/>
            </a:xfrm>
            <a:prstGeom prst="straightConnector1">
              <a:avLst/>
            </a:prstGeom>
            <a:ln w="25400">
              <a:headEnd type="arrow" w="lg" len="med"/>
              <a:tailEnd type="arrow" w="lg" len="med"/>
            </a:ln>
          </p:spPr>
          <p:style>
            <a:lnRef idx="1">
              <a:schemeClr val="dk1"/>
            </a:lnRef>
            <a:fillRef idx="0">
              <a:schemeClr val="dk1"/>
            </a:fillRef>
            <a:effectRef idx="0">
              <a:schemeClr val="dk1"/>
            </a:effectRef>
            <a:fontRef idx="minor">
              <a:schemeClr val="tx1"/>
            </a:fontRef>
          </p:style>
        </p:cxnSp>
      </p:grpSp>
      <p:grpSp>
        <p:nvGrpSpPr>
          <p:cNvPr id="47115" name="Group 57"/>
          <p:cNvGrpSpPr>
            <a:grpSpLocks/>
          </p:cNvGrpSpPr>
          <p:nvPr/>
        </p:nvGrpSpPr>
        <p:grpSpPr bwMode="auto">
          <a:xfrm>
            <a:off x="1393825" y="4697413"/>
            <a:ext cx="2559050" cy="409575"/>
            <a:chOff x="1393787" y="4697100"/>
            <a:chExt cx="2558549" cy="409432"/>
          </a:xfrm>
        </p:grpSpPr>
        <p:cxnSp>
          <p:nvCxnSpPr>
            <p:cNvPr id="17" name="Straight Connector 16"/>
            <p:cNvCxnSpPr/>
            <p:nvPr/>
          </p:nvCxnSpPr>
          <p:spPr>
            <a:xfrm>
              <a:off x="3952336" y="4697100"/>
              <a:ext cx="0" cy="409432"/>
            </a:xfrm>
            <a:prstGeom prst="line">
              <a:avLst/>
            </a:prstGeom>
            <a:ln w="25400"/>
          </p:spPr>
          <p:style>
            <a:lnRef idx="1">
              <a:schemeClr val="dk1"/>
            </a:lnRef>
            <a:fillRef idx="0">
              <a:schemeClr val="dk1"/>
            </a:fillRef>
            <a:effectRef idx="0">
              <a:schemeClr val="dk1"/>
            </a:effectRef>
            <a:fontRef idx="minor">
              <a:schemeClr val="tx1"/>
            </a:fontRef>
          </p:style>
        </p:cxnSp>
        <p:cxnSp>
          <p:nvCxnSpPr>
            <p:cNvPr id="33" name="Straight Arrow Connector 32"/>
            <p:cNvCxnSpPr/>
            <p:nvPr/>
          </p:nvCxnSpPr>
          <p:spPr>
            <a:xfrm>
              <a:off x="1393787" y="4900229"/>
              <a:ext cx="2558549" cy="0"/>
            </a:xfrm>
            <a:prstGeom prst="straightConnector1">
              <a:avLst/>
            </a:prstGeom>
            <a:ln w="25400">
              <a:headEnd type="arrow" w="lg" len="med"/>
              <a:tailEnd type="arrow" w="lg" len="med"/>
            </a:ln>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a:off x="1393787" y="4697100"/>
              <a:ext cx="0" cy="409432"/>
            </a:xfrm>
            <a:prstGeom prst="line">
              <a:avLst/>
            </a:prstGeom>
            <a:ln w="25400"/>
          </p:spPr>
          <p:style>
            <a:lnRef idx="1">
              <a:schemeClr val="dk1"/>
            </a:lnRef>
            <a:fillRef idx="0">
              <a:schemeClr val="dk1"/>
            </a:fillRef>
            <a:effectRef idx="0">
              <a:schemeClr val="dk1"/>
            </a:effectRef>
            <a:fontRef idx="minor">
              <a:schemeClr val="tx1"/>
            </a:fontRef>
          </p:style>
        </p:cxnSp>
      </p:grpSp>
      <p:sp>
        <p:nvSpPr>
          <p:cNvPr id="38" name="TextBox 37"/>
          <p:cNvSpPr txBox="1">
            <a:spLocks noChangeArrowheads="1"/>
          </p:cNvSpPr>
          <p:nvPr/>
        </p:nvSpPr>
        <p:spPr bwMode="auto">
          <a:xfrm>
            <a:off x="7675563" y="3668713"/>
            <a:ext cx="1106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4000">
                <a:solidFill>
                  <a:srgbClr val="000000"/>
                </a:solidFill>
                <a:cs typeface="Arial" pitchFamily="34" charset="0"/>
              </a:rPr>
              <a:t>F</a:t>
            </a:r>
            <a:r>
              <a:rPr lang="en-US" altLang="en-US" sz="4000" baseline="-25000">
                <a:solidFill>
                  <a:srgbClr val="000000"/>
                </a:solidFill>
                <a:cs typeface="Arial" pitchFamily="34" charset="0"/>
              </a:rPr>
              <a:t>calc</a:t>
            </a:r>
          </a:p>
        </p:txBody>
      </p:sp>
      <p:sp>
        <p:nvSpPr>
          <p:cNvPr id="47117" name="TextBox 38"/>
          <p:cNvSpPr txBox="1">
            <a:spLocks noChangeArrowheads="1"/>
          </p:cNvSpPr>
          <p:nvPr/>
        </p:nvSpPr>
        <p:spPr bwMode="auto">
          <a:xfrm>
            <a:off x="846138" y="3668713"/>
            <a:ext cx="1106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4000">
                <a:solidFill>
                  <a:srgbClr val="000000"/>
                </a:solidFill>
                <a:cs typeface="Arial" pitchFamily="34" charset="0"/>
              </a:rPr>
              <a:t>F</a:t>
            </a:r>
            <a:r>
              <a:rPr lang="en-US" altLang="en-US" sz="4000" baseline="-25000">
                <a:solidFill>
                  <a:srgbClr val="000000"/>
                </a:solidFill>
                <a:cs typeface="Arial" pitchFamily="34" charset="0"/>
              </a:rPr>
              <a:t>calc</a:t>
            </a:r>
          </a:p>
        </p:txBody>
      </p:sp>
      <p:sp>
        <p:nvSpPr>
          <p:cNvPr id="47118" name="Rectangle 47"/>
          <p:cNvSpPr>
            <a:spLocks noChangeArrowheads="1"/>
          </p:cNvSpPr>
          <p:nvPr/>
        </p:nvSpPr>
        <p:spPr bwMode="auto">
          <a:xfrm>
            <a:off x="1984375" y="4503738"/>
            <a:ext cx="1452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1800">
                <a:solidFill>
                  <a:srgbClr val="000000"/>
                </a:solidFill>
                <a:cs typeface="Arial" pitchFamily="34" charset="0"/>
              </a:rPr>
              <a:t>R</a:t>
            </a:r>
            <a:r>
              <a:rPr lang="en-US" altLang="en-US" sz="1800" baseline="-25000">
                <a:solidFill>
                  <a:srgbClr val="000000"/>
                </a:solidFill>
                <a:cs typeface="Arial" pitchFamily="34" charset="0"/>
              </a:rPr>
              <a:t>cryst</a:t>
            </a:r>
            <a:r>
              <a:rPr lang="en-US" altLang="en-US" sz="1800">
                <a:solidFill>
                  <a:srgbClr val="000000"/>
                </a:solidFill>
                <a:cs typeface="Arial" pitchFamily="34" charset="0"/>
              </a:rPr>
              <a:t>= 0.137</a:t>
            </a:r>
          </a:p>
        </p:txBody>
      </p:sp>
      <p:sp>
        <p:nvSpPr>
          <p:cNvPr id="49" name="Rectangle 48"/>
          <p:cNvSpPr>
            <a:spLocks noChangeArrowheads="1"/>
          </p:cNvSpPr>
          <p:nvPr/>
        </p:nvSpPr>
        <p:spPr bwMode="auto">
          <a:xfrm>
            <a:off x="6818313" y="4511675"/>
            <a:ext cx="1436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1800">
                <a:solidFill>
                  <a:srgbClr val="000000"/>
                </a:solidFill>
                <a:cs typeface="Arial" pitchFamily="34" charset="0"/>
              </a:rPr>
              <a:t>R</a:t>
            </a:r>
            <a:r>
              <a:rPr lang="en-US" altLang="en-US" sz="1800" baseline="-25000">
                <a:solidFill>
                  <a:srgbClr val="000000"/>
                </a:solidFill>
                <a:cs typeface="Arial" pitchFamily="34" charset="0"/>
              </a:rPr>
              <a:t>cryst</a:t>
            </a:r>
            <a:r>
              <a:rPr lang="en-US" altLang="en-US" sz="1800">
                <a:solidFill>
                  <a:srgbClr val="000000"/>
                </a:solidFill>
                <a:cs typeface="Arial" pitchFamily="34" charset="0"/>
              </a:rPr>
              <a:t>= 0.116</a:t>
            </a:r>
          </a:p>
        </p:txBody>
      </p:sp>
      <p:sp>
        <p:nvSpPr>
          <p:cNvPr id="52" name="Rectangle 51"/>
          <p:cNvSpPr>
            <a:spLocks noChangeArrowheads="1"/>
          </p:cNvSpPr>
          <p:nvPr/>
        </p:nvSpPr>
        <p:spPr bwMode="auto">
          <a:xfrm>
            <a:off x="4391025" y="4376738"/>
            <a:ext cx="20653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2800">
                <a:solidFill>
                  <a:srgbClr val="000000"/>
                </a:solidFill>
                <a:cs typeface="Arial" pitchFamily="34" charset="0"/>
              </a:rPr>
              <a:t>R</a:t>
            </a:r>
            <a:r>
              <a:rPr lang="en-US" altLang="en-US" sz="2800" baseline="-25000">
                <a:solidFill>
                  <a:srgbClr val="000000"/>
                </a:solidFill>
                <a:cs typeface="Arial" pitchFamily="34" charset="0"/>
              </a:rPr>
              <a:t>free</a:t>
            </a:r>
            <a:r>
              <a:rPr lang="en-US" altLang="en-US" sz="2800">
                <a:solidFill>
                  <a:srgbClr val="000000"/>
                </a:solidFill>
                <a:cs typeface="Arial" pitchFamily="34" charset="0"/>
              </a:rPr>
              <a:t> =  0.69</a:t>
            </a:r>
          </a:p>
        </p:txBody>
      </p:sp>
      <p:sp>
        <p:nvSpPr>
          <p:cNvPr id="47121" name="TextBox 49"/>
          <p:cNvSpPr txBox="1">
            <a:spLocks noChangeArrowheads="1"/>
          </p:cNvSpPr>
          <p:nvPr/>
        </p:nvSpPr>
        <p:spPr bwMode="auto">
          <a:xfrm>
            <a:off x="249238" y="3235325"/>
            <a:ext cx="2327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refined_vs_Fsim.pdb</a:t>
            </a:r>
          </a:p>
        </p:txBody>
      </p:sp>
      <p:grpSp>
        <p:nvGrpSpPr>
          <p:cNvPr id="64" name="Group 63"/>
          <p:cNvGrpSpPr>
            <a:grpSpLocks/>
          </p:cNvGrpSpPr>
          <p:nvPr/>
        </p:nvGrpSpPr>
        <p:grpSpPr bwMode="auto">
          <a:xfrm>
            <a:off x="365125" y="3603625"/>
            <a:ext cx="8548688" cy="2822575"/>
            <a:chOff x="364715" y="3603003"/>
            <a:chExt cx="8549575" cy="2822575"/>
          </a:xfrm>
        </p:grpSpPr>
        <p:sp>
          <p:nvSpPr>
            <p:cNvPr id="51" name="Freeform 50"/>
            <p:cNvSpPr/>
            <p:nvPr/>
          </p:nvSpPr>
          <p:spPr>
            <a:xfrm>
              <a:off x="364715" y="3644278"/>
              <a:ext cx="3907243" cy="2366963"/>
            </a:xfrm>
            <a:custGeom>
              <a:avLst/>
              <a:gdLst>
                <a:gd name="connsiteX0" fmla="*/ 495094 w 4057160"/>
                <a:gd name="connsiteY0" fmla="*/ 0 h 2462162"/>
                <a:gd name="connsiteX1" fmla="*/ 3775 w 4057160"/>
                <a:gd name="connsiteY1" fmla="*/ 1119116 h 2462162"/>
                <a:gd name="connsiteX2" fmla="*/ 727106 w 4057160"/>
                <a:gd name="connsiteY2" fmla="*/ 2279176 h 2462162"/>
                <a:gd name="connsiteX3" fmla="*/ 4057160 w 4057160"/>
                <a:gd name="connsiteY3" fmla="*/ 2442949 h 2462162"/>
                <a:gd name="connsiteX0" fmla="*/ 495094 w 4144637"/>
                <a:gd name="connsiteY0" fmla="*/ 0 h 2307688"/>
                <a:gd name="connsiteX1" fmla="*/ 3775 w 4144637"/>
                <a:gd name="connsiteY1" fmla="*/ 1119116 h 2307688"/>
                <a:gd name="connsiteX2" fmla="*/ 727106 w 4144637"/>
                <a:gd name="connsiteY2" fmla="*/ 2279176 h 2307688"/>
                <a:gd name="connsiteX3" fmla="*/ 4144637 w 4144637"/>
                <a:gd name="connsiteY3" fmla="*/ 1965277 h 2307688"/>
                <a:gd name="connsiteX0" fmla="*/ 495094 w 4173797"/>
                <a:gd name="connsiteY0" fmla="*/ 0 h 2366920"/>
                <a:gd name="connsiteX1" fmla="*/ 3775 w 4173797"/>
                <a:gd name="connsiteY1" fmla="*/ 1119116 h 2366920"/>
                <a:gd name="connsiteX2" fmla="*/ 727106 w 4173797"/>
                <a:gd name="connsiteY2" fmla="*/ 2279176 h 2366920"/>
                <a:gd name="connsiteX3" fmla="*/ 4173797 w 4173797"/>
                <a:gd name="connsiteY3" fmla="*/ 2265528 h 2366920"/>
              </a:gdLst>
              <a:ahLst/>
              <a:cxnLst>
                <a:cxn ang="0">
                  <a:pos x="connsiteX0" y="connsiteY0"/>
                </a:cxn>
                <a:cxn ang="0">
                  <a:pos x="connsiteX1" y="connsiteY1"/>
                </a:cxn>
                <a:cxn ang="0">
                  <a:pos x="connsiteX2" y="connsiteY2"/>
                </a:cxn>
                <a:cxn ang="0">
                  <a:pos x="connsiteX3" y="connsiteY3"/>
                </a:cxn>
              </a:cxnLst>
              <a:rect l="l" t="t" r="r" b="b"/>
              <a:pathLst>
                <a:path w="4173797" h="2366920">
                  <a:moveTo>
                    <a:pt x="495094" y="0"/>
                  </a:moveTo>
                  <a:cubicBezTo>
                    <a:pt x="230100" y="369626"/>
                    <a:pt x="-34894" y="739253"/>
                    <a:pt x="3775" y="1119116"/>
                  </a:cubicBezTo>
                  <a:cubicBezTo>
                    <a:pt x="42444" y="1498979"/>
                    <a:pt x="32102" y="2088107"/>
                    <a:pt x="727106" y="2279176"/>
                  </a:cubicBezTo>
                  <a:cubicBezTo>
                    <a:pt x="1422110" y="2470245"/>
                    <a:pt x="2846552" y="2293961"/>
                    <a:pt x="4173797" y="2265528"/>
                  </a:cubicBezTo>
                </a:path>
              </a:pathLst>
            </a:custGeom>
            <a:ln w="25400">
              <a:tailEnd type="stealth" w="lg" len="med"/>
            </a:ln>
          </p:spPr>
          <p:style>
            <a:lnRef idx="1">
              <a:schemeClr val="dk1"/>
            </a:lnRef>
            <a:fillRef idx="0">
              <a:schemeClr val="dk1"/>
            </a:fillRef>
            <a:effectRef idx="0">
              <a:schemeClr val="dk1"/>
            </a:effectRef>
            <a:fontRef idx="minor">
              <a:schemeClr val="tx1"/>
            </a:fontRef>
          </p:style>
          <p:txBody>
            <a:bodyPr anchor="ctr"/>
            <a:lstStyle/>
            <a:p>
              <a:pPr algn="ctr" fontAlgn="base">
                <a:spcBef>
                  <a:spcPct val="0"/>
                </a:spcBef>
                <a:spcAft>
                  <a:spcPct val="0"/>
                </a:spcAft>
                <a:defRPr/>
              </a:pPr>
              <a:endParaRPr lang="en-US">
                <a:solidFill>
                  <a:srgbClr val="000000"/>
                </a:solidFill>
              </a:endParaRPr>
            </a:p>
          </p:txBody>
        </p:sp>
        <p:sp>
          <p:nvSpPr>
            <p:cNvPr id="53" name="Freeform 52"/>
            <p:cNvSpPr/>
            <p:nvPr/>
          </p:nvSpPr>
          <p:spPr>
            <a:xfrm>
              <a:off x="6358150" y="3603003"/>
              <a:ext cx="2556140" cy="2354263"/>
            </a:xfrm>
            <a:custGeom>
              <a:avLst/>
              <a:gdLst>
                <a:gd name="connsiteX0" fmla="*/ 2497540 w 2841037"/>
                <a:gd name="connsiteY0" fmla="*/ 0 h 2497541"/>
                <a:gd name="connsiteX1" fmla="*/ 2838734 w 2841037"/>
                <a:gd name="connsiteY1" fmla="*/ 1269242 h 2497541"/>
                <a:gd name="connsiteX2" fmla="*/ 2347415 w 2841037"/>
                <a:gd name="connsiteY2" fmla="*/ 2292824 h 2497541"/>
                <a:gd name="connsiteX3" fmla="*/ 0 w 2841037"/>
                <a:gd name="connsiteY3" fmla="*/ 2497541 h 2497541"/>
                <a:gd name="connsiteX0" fmla="*/ 2559555 w 2903052"/>
                <a:gd name="connsiteY0" fmla="*/ 0 h 2312269"/>
                <a:gd name="connsiteX1" fmla="*/ 2900749 w 2903052"/>
                <a:gd name="connsiteY1" fmla="*/ 1269242 h 2312269"/>
                <a:gd name="connsiteX2" fmla="*/ 2409430 w 2903052"/>
                <a:gd name="connsiteY2" fmla="*/ 2292824 h 2312269"/>
                <a:gd name="connsiteX3" fmla="*/ 0 w 2903052"/>
                <a:gd name="connsiteY3" fmla="*/ 1966462 h 2312269"/>
                <a:gd name="connsiteX0" fmla="*/ 2559555 w 2903052"/>
                <a:gd name="connsiteY0" fmla="*/ 0 h 2349537"/>
                <a:gd name="connsiteX1" fmla="*/ 2900749 w 2903052"/>
                <a:gd name="connsiteY1" fmla="*/ 1269242 h 2349537"/>
                <a:gd name="connsiteX2" fmla="*/ 2409430 w 2903052"/>
                <a:gd name="connsiteY2" fmla="*/ 2292824 h 2349537"/>
                <a:gd name="connsiteX3" fmla="*/ 0 w 2903052"/>
                <a:gd name="connsiteY3" fmla="*/ 2225193 h 2349537"/>
              </a:gdLst>
              <a:ahLst/>
              <a:cxnLst>
                <a:cxn ang="0">
                  <a:pos x="connsiteX0" y="connsiteY0"/>
                </a:cxn>
                <a:cxn ang="0">
                  <a:pos x="connsiteX1" y="connsiteY1"/>
                </a:cxn>
                <a:cxn ang="0">
                  <a:pos x="connsiteX2" y="connsiteY2"/>
                </a:cxn>
                <a:cxn ang="0">
                  <a:pos x="connsiteX3" y="connsiteY3"/>
                </a:cxn>
              </a:cxnLst>
              <a:rect l="l" t="t" r="r" b="b"/>
              <a:pathLst>
                <a:path w="2903052" h="2349537">
                  <a:moveTo>
                    <a:pt x="2559555" y="0"/>
                  </a:moveTo>
                  <a:cubicBezTo>
                    <a:pt x="2742662" y="443552"/>
                    <a:pt x="2925770" y="887105"/>
                    <a:pt x="2900749" y="1269242"/>
                  </a:cubicBezTo>
                  <a:cubicBezTo>
                    <a:pt x="2875728" y="1651379"/>
                    <a:pt x="2892888" y="2133499"/>
                    <a:pt x="2409430" y="2292824"/>
                  </a:cubicBezTo>
                  <a:cubicBezTo>
                    <a:pt x="1925972" y="2452149"/>
                    <a:pt x="937146" y="2225192"/>
                    <a:pt x="0" y="2225193"/>
                  </a:cubicBezTo>
                </a:path>
              </a:pathLst>
            </a:custGeom>
            <a:ln w="25400">
              <a:tailEnd type="stealth" w="lg" len="med"/>
            </a:ln>
          </p:spPr>
          <p:style>
            <a:lnRef idx="1">
              <a:schemeClr val="dk1"/>
            </a:lnRef>
            <a:fillRef idx="0">
              <a:schemeClr val="dk1"/>
            </a:fillRef>
            <a:effectRef idx="0">
              <a:schemeClr val="dk1"/>
            </a:effectRef>
            <a:fontRef idx="minor">
              <a:schemeClr val="tx1"/>
            </a:fontRef>
          </p:style>
          <p:txBody>
            <a:bodyPr anchor="ctr"/>
            <a:lstStyle/>
            <a:p>
              <a:pPr algn="ctr" fontAlgn="base">
                <a:spcBef>
                  <a:spcPct val="0"/>
                </a:spcBef>
                <a:spcAft>
                  <a:spcPct val="0"/>
                </a:spcAft>
                <a:defRPr/>
              </a:pPr>
              <a:endParaRPr lang="en-US">
                <a:solidFill>
                  <a:srgbClr val="000000"/>
                </a:solidFill>
              </a:endParaRPr>
            </a:p>
          </p:txBody>
        </p:sp>
        <p:sp>
          <p:nvSpPr>
            <p:cNvPr id="47131" name="TextBox 53"/>
            <p:cNvSpPr txBox="1">
              <a:spLocks noChangeArrowheads="1"/>
            </p:cNvSpPr>
            <p:nvPr/>
          </p:nvSpPr>
          <p:spPr bwMode="auto">
            <a:xfrm>
              <a:off x="4279406" y="6056246"/>
              <a:ext cx="20890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LSQ rmsd = 0.43Å</a:t>
              </a:r>
            </a:p>
          </p:txBody>
        </p:sp>
        <p:sp>
          <p:nvSpPr>
            <p:cNvPr id="47132" name="TextBox 56"/>
            <p:cNvSpPr txBox="1">
              <a:spLocks noChangeArrowheads="1"/>
            </p:cNvSpPr>
            <p:nvPr/>
          </p:nvSpPr>
          <p:spPr bwMode="auto">
            <a:xfrm>
              <a:off x="4536559" y="5640405"/>
              <a:ext cx="16273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rmsd = 1.05 Å</a:t>
              </a:r>
            </a:p>
          </p:txBody>
        </p:sp>
      </p:grpSp>
      <p:sp>
        <p:nvSpPr>
          <p:cNvPr id="47123" name="TextBox 54"/>
          <p:cNvSpPr txBox="1">
            <a:spLocks noChangeArrowheads="1"/>
          </p:cNvSpPr>
          <p:nvPr/>
        </p:nvSpPr>
        <p:spPr bwMode="auto">
          <a:xfrm>
            <a:off x="1504950" y="769938"/>
            <a:ext cx="6134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1aho 64-residue scorpion toxin in water to 1.0 Å resolution</a:t>
            </a:r>
          </a:p>
        </p:txBody>
      </p:sp>
      <p:cxnSp>
        <p:nvCxnSpPr>
          <p:cNvPr id="59" name="Straight Arrow Connector 58"/>
          <p:cNvCxnSpPr/>
          <p:nvPr/>
        </p:nvCxnSpPr>
        <p:spPr>
          <a:xfrm flipH="1" flipV="1">
            <a:off x="2562225" y="3151188"/>
            <a:ext cx="874713" cy="52070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sp>
        <p:nvSpPr>
          <p:cNvPr id="60" name="Rectangle 59"/>
          <p:cNvSpPr>
            <a:spLocks noChangeArrowheads="1"/>
          </p:cNvSpPr>
          <p:nvPr/>
        </p:nvSpPr>
        <p:spPr bwMode="auto">
          <a:xfrm>
            <a:off x="4286250" y="5008563"/>
            <a:ext cx="2192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2000">
                <a:solidFill>
                  <a:srgbClr val="000000"/>
                </a:solidFill>
                <a:cs typeface="Arial" pitchFamily="34" charset="0"/>
              </a:rPr>
              <a:t>R</a:t>
            </a:r>
            <a:r>
              <a:rPr lang="en-US" altLang="en-US" sz="2000" baseline="-25000">
                <a:solidFill>
                  <a:srgbClr val="000000"/>
                </a:solidFill>
                <a:cs typeface="Arial" pitchFamily="34" charset="0"/>
              </a:rPr>
              <a:t>free</a:t>
            </a:r>
            <a:r>
              <a:rPr lang="en-US" altLang="en-US" sz="2000">
                <a:solidFill>
                  <a:srgbClr val="000000"/>
                </a:solidFill>
                <a:cs typeface="Arial" pitchFamily="34" charset="0"/>
              </a:rPr>
              <a:t> = 0.48 to 4 Å</a:t>
            </a:r>
          </a:p>
        </p:txBody>
      </p:sp>
      <p:pic>
        <p:nvPicPr>
          <p:cNvPr id="47126" name="Picture 6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387475"/>
            <a:ext cx="2295525" cy="1571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3" name="Picture 6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1387475"/>
            <a:ext cx="2295525" cy="1571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6" name="Rectangle 65"/>
          <p:cNvSpPr>
            <a:spLocks noChangeArrowheads="1"/>
          </p:cNvSpPr>
          <p:nvPr/>
        </p:nvSpPr>
        <p:spPr bwMode="auto">
          <a:xfrm>
            <a:off x="4364038" y="4378325"/>
            <a:ext cx="11668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2800">
                <a:solidFill>
                  <a:srgbClr val="000000"/>
                </a:solidFill>
                <a:cs typeface="Arial" pitchFamily="34" charset="0"/>
              </a:rPr>
              <a:t>R</a:t>
            </a:r>
            <a:r>
              <a:rPr lang="en-US" altLang="en-US" sz="2800" baseline="-25000">
                <a:solidFill>
                  <a:srgbClr val="000000"/>
                </a:solidFill>
                <a:cs typeface="Arial" pitchFamily="34" charset="0"/>
              </a:rPr>
              <a:t>free</a:t>
            </a:r>
            <a:r>
              <a:rPr lang="en-US" altLang="en-US" sz="2800">
                <a:solidFill>
                  <a:srgbClr val="000000"/>
                </a:solidFill>
                <a:cs typeface="Arial" pitchFamily="34" charset="0"/>
              </a:rPr>
              <a:t> =</a:t>
            </a:r>
          </a:p>
        </p:txBody>
      </p:sp>
    </p:spTree>
    <p:extLst>
      <p:ext uri="{BB962C8B-B14F-4D97-AF65-F5344CB8AC3E}">
        <p14:creationId xmlns:p14="http://schemas.microsoft.com/office/powerpoint/2010/main" val="3782406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66"/>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nodeType="click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wipe(up)">
                                      <p:cBhvr>
                                        <p:cTn id="4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38" grpId="0"/>
      <p:bldP spid="49" grpId="0"/>
      <p:bldP spid="52" grpId="0"/>
      <p:bldP spid="60" grpId="0"/>
      <p:bldP spid="66" grpId="0"/>
      <p:bldP spid="66" grpId="1"/>
    </p:bld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Rectangle 5"/>
          <p:cNvSpPr>
            <a:spLocks noGrp="1" noChangeArrowheads="1"/>
          </p:cNvSpPr>
          <p:nvPr>
            <p:ph type="ctrTitle"/>
          </p:nvPr>
        </p:nvSpPr>
        <p:spPr>
          <a:xfrm>
            <a:off x="0" y="0"/>
            <a:ext cx="9144000" cy="708025"/>
          </a:xfrm>
          <a:extLst>
            <a:ext uri="{909E8E84-426E-40DD-AFC4-6F175D3DCCD1}">
              <a14:hiddenFill xmlns:a14="http://schemas.microsoft.com/office/drawing/2010/main">
                <a:solidFill>
                  <a:schemeClr val="tx1"/>
                </a:solidFill>
              </a14:hiddenFill>
            </a:ext>
          </a:extLst>
        </p:spPr>
        <p:txBody>
          <a:bodyPr/>
          <a:lstStyle/>
          <a:p>
            <a:pPr eaLnBrk="1" hangingPunct="1"/>
            <a:r>
              <a:rPr lang="en-US" altLang="en-US" sz="4000" smtClean="0">
                <a:solidFill>
                  <a:schemeClr val="tx1"/>
                </a:solidFill>
              </a:rPr>
              <a:t>Molecular Dynamics vs Observation</a:t>
            </a:r>
          </a:p>
        </p:txBody>
      </p:sp>
      <p:pic>
        <p:nvPicPr>
          <p:cNvPr id="48131" name="Picture 2"/>
          <p:cNvPicPr>
            <a:picLocks noChangeAspect="1"/>
          </p:cNvPicPr>
          <p:nvPr/>
        </p:nvPicPr>
        <p:blipFill>
          <a:blip r:embed="rId2">
            <a:extLst>
              <a:ext uri="{28A0092B-C50C-407E-A947-70E740481C1C}">
                <a14:useLocalDpi xmlns:a14="http://schemas.microsoft.com/office/drawing/2010/main" val="0"/>
              </a:ext>
            </a:extLst>
          </a:blip>
          <a:srcRect l="20624" t="5672" r="10344" b="5969"/>
          <a:stretch>
            <a:fillRect/>
          </a:stretch>
        </p:blipFill>
        <p:spPr bwMode="auto">
          <a:xfrm>
            <a:off x="2116138" y="928688"/>
            <a:ext cx="5772150" cy="555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rot="1635581">
            <a:off x="4271963" y="3548063"/>
            <a:ext cx="382587" cy="73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8133" name="Rectangle 10"/>
          <p:cNvSpPr>
            <a:spLocks noChangeArrowheads="1"/>
          </p:cNvSpPr>
          <p:nvPr/>
        </p:nvSpPr>
        <p:spPr bwMode="auto">
          <a:xfrm>
            <a:off x="358775" y="2868613"/>
            <a:ext cx="13938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a:solidFill>
                  <a:srgbClr val="000000"/>
                </a:solidFill>
                <a:cs typeface="Arial" pitchFamily="34" charset="0"/>
              </a:rPr>
              <a:t>RMSD</a:t>
            </a:r>
          </a:p>
          <a:p>
            <a:pPr eaLnBrk="1" fontAlgn="base" hangingPunct="1">
              <a:spcBef>
                <a:spcPct val="0"/>
              </a:spcBef>
              <a:spcAft>
                <a:spcPct val="0"/>
              </a:spcAft>
              <a:buFontTx/>
              <a:buNone/>
            </a:pPr>
            <a:r>
              <a:rPr lang="en-US" altLang="en-US">
                <a:solidFill>
                  <a:srgbClr val="000000"/>
                </a:solidFill>
                <a:cs typeface="Arial" pitchFamily="34" charset="0"/>
              </a:rPr>
              <a:t>1.05 Å</a:t>
            </a:r>
          </a:p>
        </p:txBody>
      </p:sp>
    </p:spTree>
    <p:extLst>
      <p:ext uri="{BB962C8B-B14F-4D97-AF65-F5344CB8AC3E}">
        <p14:creationId xmlns:p14="http://schemas.microsoft.com/office/powerpoint/2010/main" val="2915483040"/>
      </p:ext>
    </p:extLst>
  </p:cSld>
  <p:clrMapOvr>
    <a:masterClrMapping/>
  </p:clrMapOvr>
  <p:transition spd="slow"/>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5"/>
          <p:cNvSpPr>
            <a:spLocks noGrp="1" noChangeArrowheads="1"/>
          </p:cNvSpPr>
          <p:nvPr>
            <p:ph type="ctrTitle"/>
          </p:nvPr>
        </p:nvSpPr>
        <p:spPr>
          <a:xfrm>
            <a:off x="0" y="0"/>
            <a:ext cx="9144000" cy="708025"/>
          </a:xfrm>
          <a:extLst>
            <a:ext uri="{909E8E84-426E-40DD-AFC4-6F175D3DCCD1}">
              <a14:hiddenFill xmlns:a14="http://schemas.microsoft.com/office/drawing/2010/main">
                <a:solidFill>
                  <a:schemeClr val="tx1"/>
                </a:solidFill>
              </a14:hiddenFill>
            </a:ext>
          </a:extLst>
        </p:spPr>
        <p:txBody>
          <a:bodyPr/>
          <a:lstStyle/>
          <a:p>
            <a:pPr eaLnBrk="1" hangingPunct="1"/>
            <a:r>
              <a:rPr lang="en-US" altLang="en-US" sz="4000" smtClean="0">
                <a:solidFill>
                  <a:schemeClr val="tx1"/>
                </a:solidFill>
              </a:rPr>
              <a:t>Molecular Dynamics vs Observation</a:t>
            </a:r>
          </a:p>
        </p:txBody>
      </p:sp>
      <p:pic>
        <p:nvPicPr>
          <p:cNvPr id="49155" name="Picture 1"/>
          <p:cNvPicPr>
            <a:picLocks noChangeAspect="1"/>
          </p:cNvPicPr>
          <p:nvPr/>
        </p:nvPicPr>
        <p:blipFill>
          <a:blip r:embed="rId2">
            <a:extLst>
              <a:ext uri="{28A0092B-C50C-407E-A947-70E740481C1C}">
                <a14:useLocalDpi xmlns:a14="http://schemas.microsoft.com/office/drawing/2010/main" val="0"/>
              </a:ext>
            </a:extLst>
          </a:blip>
          <a:srcRect l="16547" t="6105" r="8221" b="5103"/>
          <a:stretch>
            <a:fillRect/>
          </a:stretch>
        </p:blipFill>
        <p:spPr bwMode="auto">
          <a:xfrm>
            <a:off x="1774825" y="955675"/>
            <a:ext cx="6291263"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rot="1635581">
            <a:off x="4257675" y="3562350"/>
            <a:ext cx="382588" cy="73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9157" name="Rectangle 5"/>
          <p:cNvSpPr>
            <a:spLocks noChangeArrowheads="1"/>
          </p:cNvSpPr>
          <p:nvPr/>
        </p:nvSpPr>
        <p:spPr bwMode="auto">
          <a:xfrm>
            <a:off x="358775" y="2868613"/>
            <a:ext cx="1506538"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a:solidFill>
                  <a:srgbClr val="000000"/>
                </a:solidFill>
                <a:cs typeface="Arial" pitchFamily="34" charset="0"/>
              </a:rPr>
              <a:t>RMSD</a:t>
            </a:r>
          </a:p>
          <a:p>
            <a:pPr eaLnBrk="1" fontAlgn="base" hangingPunct="1">
              <a:spcBef>
                <a:spcPct val="0"/>
              </a:spcBef>
              <a:spcAft>
                <a:spcPct val="0"/>
              </a:spcAft>
              <a:buFontTx/>
              <a:buNone/>
            </a:pPr>
            <a:r>
              <a:rPr lang="en-US" altLang="en-US">
                <a:solidFill>
                  <a:srgbClr val="000000"/>
                </a:solidFill>
                <a:cs typeface="Arial" pitchFamily="34" charset="0"/>
              </a:rPr>
              <a:t>0.45 Å</a:t>
            </a:r>
          </a:p>
          <a:p>
            <a:pPr eaLnBrk="1" fontAlgn="base" hangingPunct="1">
              <a:spcBef>
                <a:spcPct val="0"/>
              </a:spcBef>
              <a:spcAft>
                <a:spcPct val="0"/>
              </a:spcAft>
              <a:buFontTx/>
              <a:buNone/>
            </a:pPr>
            <a:r>
              <a:rPr lang="en-US" altLang="en-US">
                <a:solidFill>
                  <a:srgbClr val="000000"/>
                </a:solidFill>
                <a:cs typeface="Arial" pitchFamily="34" charset="0"/>
              </a:rPr>
              <a:t>aligned</a:t>
            </a:r>
          </a:p>
        </p:txBody>
      </p:sp>
    </p:spTree>
    <p:extLst>
      <p:ext uri="{BB962C8B-B14F-4D97-AF65-F5344CB8AC3E}">
        <p14:creationId xmlns:p14="http://schemas.microsoft.com/office/powerpoint/2010/main" val="1452340190"/>
      </p:ext>
    </p:extLst>
  </p:cSld>
  <p:clrMapOvr>
    <a:masterClrMapping/>
  </p:clrMapOvr>
  <p:transition spd="slow"/>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7850"/>
            <a:ext cx="9144000" cy="628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5"/>
          <p:cNvSpPr>
            <a:spLocks noGrp="1" noChangeArrowheads="1"/>
          </p:cNvSpPr>
          <p:nvPr>
            <p:ph type="ctrTitle"/>
          </p:nvPr>
        </p:nvSpPr>
        <p:spPr>
          <a:xfrm>
            <a:off x="0" y="0"/>
            <a:ext cx="9144000" cy="708025"/>
          </a:xfrm>
          <a:solidFill>
            <a:schemeClr val="bg1"/>
          </a:solidFill>
        </p:spPr>
        <p:txBody>
          <a:bodyPr/>
          <a:lstStyle/>
          <a:p>
            <a:pPr eaLnBrk="1" hangingPunct="1"/>
            <a:r>
              <a:rPr lang="en-US" altLang="en-US" sz="4000" smtClean="0">
                <a:solidFill>
                  <a:schemeClr val="tx1"/>
                </a:solidFill>
              </a:rPr>
              <a:t>Molecular Dynamics vs Observation</a:t>
            </a:r>
          </a:p>
        </p:txBody>
      </p:sp>
      <p:sp>
        <p:nvSpPr>
          <p:cNvPr id="5" name="Rectangle 4"/>
          <p:cNvSpPr/>
          <p:nvPr/>
        </p:nvSpPr>
        <p:spPr>
          <a:xfrm rot="1635581">
            <a:off x="4257675" y="3562350"/>
            <a:ext cx="382588" cy="73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50181" name="TextBox 3"/>
          <p:cNvSpPr txBox="1">
            <a:spLocks noChangeArrowheads="1"/>
          </p:cNvSpPr>
          <p:nvPr/>
        </p:nvSpPr>
        <p:spPr bwMode="auto">
          <a:xfrm>
            <a:off x="0" y="5380038"/>
            <a:ext cx="3019425" cy="1477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Sodium acetate trihydrate</a:t>
            </a:r>
          </a:p>
          <a:p>
            <a:pPr eaLnBrk="1" fontAlgn="base" hangingPunct="1">
              <a:spcBef>
                <a:spcPct val="0"/>
              </a:spcBef>
              <a:spcAft>
                <a:spcPct val="0"/>
              </a:spcAft>
              <a:buFontTx/>
              <a:buNone/>
            </a:pPr>
            <a:r>
              <a:rPr lang="en-US" altLang="en-US" sz="1800">
                <a:solidFill>
                  <a:srgbClr val="000000"/>
                </a:solidFill>
                <a:cs typeface="Arial" pitchFamily="34" charset="0"/>
              </a:rPr>
              <a:t>5 atoms</a:t>
            </a:r>
          </a:p>
          <a:p>
            <a:pPr eaLnBrk="1" fontAlgn="base" hangingPunct="1">
              <a:spcBef>
                <a:spcPct val="0"/>
              </a:spcBef>
              <a:spcAft>
                <a:spcPct val="0"/>
              </a:spcAft>
              <a:buFontTx/>
              <a:buNone/>
            </a:pPr>
            <a:r>
              <a:rPr lang="en-US" altLang="en-US" sz="1800">
                <a:solidFill>
                  <a:srgbClr val="000000"/>
                </a:solidFill>
                <a:cs typeface="Arial" pitchFamily="34" charset="0"/>
              </a:rPr>
              <a:t>3 waters</a:t>
            </a:r>
          </a:p>
          <a:p>
            <a:pPr eaLnBrk="1" fontAlgn="base" hangingPunct="1">
              <a:spcBef>
                <a:spcPct val="0"/>
              </a:spcBef>
              <a:spcAft>
                <a:spcPct val="0"/>
              </a:spcAft>
              <a:buFontTx/>
              <a:buNone/>
            </a:pPr>
            <a:r>
              <a:rPr lang="en-US" altLang="en-US" sz="1800">
                <a:solidFill>
                  <a:srgbClr val="000000"/>
                </a:solidFill>
                <a:cs typeface="Arial" pitchFamily="34" charset="0"/>
              </a:rPr>
              <a:t>0.9 Å resolution</a:t>
            </a:r>
          </a:p>
          <a:p>
            <a:pPr eaLnBrk="1" fontAlgn="base" hangingPunct="1">
              <a:spcBef>
                <a:spcPct val="0"/>
              </a:spcBef>
              <a:spcAft>
                <a:spcPct val="0"/>
              </a:spcAft>
              <a:buFontTx/>
              <a:buNone/>
            </a:pPr>
            <a:r>
              <a:rPr lang="en-US" altLang="en-US" sz="1800">
                <a:solidFill>
                  <a:srgbClr val="000000"/>
                </a:solidFill>
                <a:cs typeface="Arial" pitchFamily="34" charset="0"/>
              </a:rPr>
              <a:t>C2/c</a:t>
            </a:r>
          </a:p>
        </p:txBody>
      </p:sp>
      <p:sp>
        <p:nvSpPr>
          <p:cNvPr id="6" name="Rectangle 5"/>
          <p:cNvSpPr>
            <a:spLocks noChangeArrowheads="1"/>
          </p:cNvSpPr>
          <p:nvPr/>
        </p:nvSpPr>
        <p:spPr bwMode="auto">
          <a:xfrm>
            <a:off x="2390775" y="5962650"/>
            <a:ext cx="20589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2800">
                <a:solidFill>
                  <a:srgbClr val="000000"/>
                </a:solidFill>
                <a:cs typeface="Arial" pitchFamily="34" charset="0"/>
              </a:rPr>
              <a:t>R</a:t>
            </a:r>
            <a:r>
              <a:rPr lang="en-US" altLang="en-US" sz="2800" baseline="-25000">
                <a:solidFill>
                  <a:srgbClr val="000000"/>
                </a:solidFill>
                <a:cs typeface="Arial" pitchFamily="34" charset="0"/>
              </a:rPr>
              <a:t>vault</a:t>
            </a:r>
            <a:r>
              <a:rPr lang="en-US" altLang="en-US" sz="2800">
                <a:solidFill>
                  <a:srgbClr val="000000"/>
                </a:solidFill>
                <a:cs typeface="Arial" pitchFamily="34" charset="0"/>
              </a:rPr>
              <a:t> = 0.03</a:t>
            </a:r>
          </a:p>
        </p:txBody>
      </p:sp>
    </p:spTree>
    <p:extLst>
      <p:ext uri="{BB962C8B-B14F-4D97-AF65-F5344CB8AC3E}">
        <p14:creationId xmlns:p14="http://schemas.microsoft.com/office/powerpoint/2010/main" val="1034205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5"/>
          <p:cNvSpPr>
            <a:spLocks noGrp="1" noChangeArrowheads="1"/>
          </p:cNvSpPr>
          <p:nvPr>
            <p:ph type="ctrTitle"/>
          </p:nvPr>
        </p:nvSpPr>
        <p:spPr>
          <a:xfrm>
            <a:off x="0" y="0"/>
            <a:ext cx="9144000" cy="708025"/>
          </a:xfrm>
          <a:solidFill>
            <a:schemeClr val="bg1"/>
          </a:solidFill>
        </p:spPr>
        <p:txBody>
          <a:bodyPr/>
          <a:lstStyle/>
          <a:p>
            <a:pPr eaLnBrk="1" hangingPunct="1"/>
            <a:r>
              <a:rPr lang="en-US" altLang="en-US" sz="4000" smtClean="0">
                <a:solidFill>
                  <a:schemeClr val="tx1"/>
                </a:solidFill>
              </a:rPr>
              <a:t>Molecular Dynamics vs Observation</a:t>
            </a:r>
          </a:p>
        </p:txBody>
      </p:sp>
      <p:sp>
        <p:nvSpPr>
          <p:cNvPr id="5" name="Rectangle 4"/>
          <p:cNvSpPr/>
          <p:nvPr/>
        </p:nvSpPr>
        <p:spPr>
          <a:xfrm rot="1635581">
            <a:off x="4257675" y="3562350"/>
            <a:ext cx="382588" cy="73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pic>
        <p:nvPicPr>
          <p:cNvPr id="5120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1600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Box 6"/>
          <p:cNvSpPr txBox="1">
            <a:spLocks noChangeArrowheads="1"/>
          </p:cNvSpPr>
          <p:nvPr/>
        </p:nvSpPr>
        <p:spPr bwMode="auto">
          <a:xfrm>
            <a:off x="182563" y="2760663"/>
            <a:ext cx="178752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000" b="1">
                <a:solidFill>
                  <a:srgbClr val="000000"/>
                </a:solidFill>
                <a:cs typeface="Arial" pitchFamily="34" charset="0"/>
              </a:rPr>
              <a:t>fav8</a:t>
            </a:r>
          </a:p>
          <a:p>
            <a:pPr eaLnBrk="1" fontAlgn="base" hangingPunct="1">
              <a:spcBef>
                <a:spcPct val="0"/>
              </a:spcBef>
              <a:spcAft>
                <a:spcPct val="0"/>
              </a:spcAft>
              <a:buFontTx/>
              <a:buNone/>
            </a:pPr>
            <a:r>
              <a:rPr lang="en-US" altLang="en-US" sz="1800">
                <a:solidFill>
                  <a:srgbClr val="000000"/>
                </a:solidFill>
                <a:cs typeface="Arial" pitchFamily="34" charset="0"/>
              </a:rPr>
              <a:t>8 residues</a:t>
            </a:r>
          </a:p>
          <a:p>
            <a:pPr eaLnBrk="1" fontAlgn="base" hangingPunct="1">
              <a:spcBef>
                <a:spcPct val="0"/>
              </a:spcBef>
              <a:spcAft>
                <a:spcPct val="0"/>
              </a:spcAft>
              <a:buFontTx/>
              <a:buNone/>
            </a:pPr>
            <a:r>
              <a:rPr lang="en-US" altLang="en-US" sz="1800">
                <a:solidFill>
                  <a:srgbClr val="000000"/>
                </a:solidFill>
                <a:cs typeface="Arial" pitchFamily="34" charset="0"/>
              </a:rPr>
              <a:t>4 waters</a:t>
            </a:r>
          </a:p>
          <a:p>
            <a:pPr eaLnBrk="1" fontAlgn="base" hangingPunct="1">
              <a:spcBef>
                <a:spcPct val="0"/>
              </a:spcBef>
              <a:spcAft>
                <a:spcPct val="0"/>
              </a:spcAft>
              <a:buFontTx/>
              <a:buNone/>
            </a:pPr>
            <a:r>
              <a:rPr lang="en-US" altLang="en-US" sz="1800">
                <a:solidFill>
                  <a:srgbClr val="000000"/>
                </a:solidFill>
                <a:cs typeface="Arial" pitchFamily="34" charset="0"/>
              </a:rPr>
              <a:t>1.0 Å resolution</a:t>
            </a:r>
          </a:p>
          <a:p>
            <a:pPr eaLnBrk="1" fontAlgn="base" hangingPunct="1">
              <a:spcBef>
                <a:spcPct val="0"/>
              </a:spcBef>
              <a:spcAft>
                <a:spcPct val="0"/>
              </a:spcAft>
              <a:buFontTx/>
              <a:buNone/>
            </a:pPr>
            <a:r>
              <a:rPr lang="en-US" altLang="en-US" sz="1800">
                <a:solidFill>
                  <a:srgbClr val="000000"/>
                </a:solidFill>
                <a:cs typeface="Arial" pitchFamily="34" charset="0"/>
              </a:rPr>
              <a:t>P1</a:t>
            </a:r>
          </a:p>
        </p:txBody>
      </p:sp>
    </p:spTree>
    <p:extLst>
      <p:ext uri="{BB962C8B-B14F-4D97-AF65-F5344CB8AC3E}">
        <p14:creationId xmlns:p14="http://schemas.microsoft.com/office/powerpoint/2010/main" val="182985551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5"/>
          <p:cNvSpPr>
            <a:spLocks noGrp="1" noChangeArrowheads="1"/>
          </p:cNvSpPr>
          <p:nvPr>
            <p:ph type="ctrTitle"/>
          </p:nvPr>
        </p:nvSpPr>
        <p:spPr>
          <a:xfrm>
            <a:off x="0" y="0"/>
            <a:ext cx="9144000" cy="708025"/>
          </a:xfrm>
          <a:extLst>
            <a:ext uri="{909E8E84-426E-40DD-AFC4-6F175D3DCCD1}">
              <a14:hiddenFill xmlns:a14="http://schemas.microsoft.com/office/drawing/2010/main">
                <a:solidFill>
                  <a:schemeClr val="tx1"/>
                </a:solidFill>
              </a14:hiddenFill>
            </a:ext>
          </a:extLst>
        </p:spPr>
        <p:txBody>
          <a:bodyPr/>
          <a:lstStyle/>
          <a:p>
            <a:pPr eaLnBrk="1" hangingPunct="1"/>
            <a:r>
              <a:rPr lang="en-US" altLang="en-US" sz="4000" smtClean="0">
                <a:solidFill>
                  <a:schemeClr val="tx1"/>
                </a:solidFill>
              </a:rPr>
              <a:t>Molecular Dynamics vs Observation</a:t>
            </a:r>
          </a:p>
        </p:txBody>
      </p:sp>
      <p:sp>
        <p:nvSpPr>
          <p:cNvPr id="52227" name="TextBox 3"/>
          <p:cNvSpPr txBox="1">
            <a:spLocks noChangeArrowheads="1"/>
          </p:cNvSpPr>
          <p:nvPr/>
        </p:nvSpPr>
        <p:spPr bwMode="auto">
          <a:xfrm>
            <a:off x="6275388" y="3668713"/>
            <a:ext cx="10509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4000">
                <a:solidFill>
                  <a:srgbClr val="000000"/>
                </a:solidFill>
                <a:cs typeface="Arial" pitchFamily="34" charset="0"/>
              </a:rPr>
              <a:t>F</a:t>
            </a:r>
            <a:r>
              <a:rPr lang="en-US" altLang="en-US" sz="4000" baseline="-25000">
                <a:solidFill>
                  <a:srgbClr val="000000"/>
                </a:solidFill>
                <a:cs typeface="Arial" pitchFamily="34" charset="0"/>
              </a:rPr>
              <a:t>obs</a:t>
            </a:r>
          </a:p>
        </p:txBody>
      </p:sp>
      <p:sp>
        <p:nvSpPr>
          <p:cNvPr id="52228" name="TextBox 4"/>
          <p:cNvSpPr txBox="1">
            <a:spLocks noChangeArrowheads="1"/>
          </p:cNvSpPr>
          <p:nvPr/>
        </p:nvSpPr>
        <p:spPr bwMode="auto">
          <a:xfrm>
            <a:off x="6303963" y="3238500"/>
            <a:ext cx="9286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fav8.fcf</a:t>
            </a:r>
          </a:p>
        </p:txBody>
      </p:sp>
      <p:sp>
        <p:nvSpPr>
          <p:cNvPr id="52229" name="TextBox 7"/>
          <p:cNvSpPr txBox="1">
            <a:spLocks noChangeArrowheads="1"/>
          </p:cNvSpPr>
          <p:nvPr/>
        </p:nvSpPr>
        <p:spPr bwMode="auto">
          <a:xfrm>
            <a:off x="7794625" y="3238500"/>
            <a:ext cx="915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fav8.cif</a:t>
            </a:r>
          </a:p>
        </p:txBody>
      </p:sp>
      <p:sp>
        <p:nvSpPr>
          <p:cNvPr id="52230" name="TextBox 11"/>
          <p:cNvSpPr txBox="1">
            <a:spLocks noChangeArrowheads="1"/>
          </p:cNvSpPr>
          <p:nvPr/>
        </p:nvSpPr>
        <p:spPr bwMode="auto">
          <a:xfrm>
            <a:off x="3436938" y="3668713"/>
            <a:ext cx="10302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4000">
                <a:solidFill>
                  <a:srgbClr val="000000"/>
                </a:solidFill>
                <a:cs typeface="Arial" pitchFamily="34" charset="0"/>
              </a:rPr>
              <a:t>F</a:t>
            </a:r>
            <a:r>
              <a:rPr lang="en-US" altLang="en-US" sz="4000" baseline="-25000">
                <a:solidFill>
                  <a:srgbClr val="000000"/>
                </a:solidFill>
                <a:cs typeface="Arial" pitchFamily="34" charset="0"/>
              </a:rPr>
              <a:t>sim</a:t>
            </a:r>
          </a:p>
        </p:txBody>
      </p:sp>
      <p:cxnSp>
        <p:nvCxnSpPr>
          <p:cNvPr id="7" name="Straight Arrow Connector 6"/>
          <p:cNvCxnSpPr/>
          <p:nvPr/>
        </p:nvCxnSpPr>
        <p:spPr>
          <a:xfrm>
            <a:off x="3952875" y="2998788"/>
            <a:ext cx="0" cy="67310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a:off x="3952875" y="4902200"/>
            <a:ext cx="2847975" cy="0"/>
          </a:xfrm>
          <a:prstGeom prst="straightConnector1">
            <a:avLst/>
          </a:prstGeom>
          <a:ln w="25400">
            <a:headEnd type="arrow" w="lg" len="med"/>
            <a:tailEnd type="arrow" w="lg" len="med"/>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3952875" y="4697413"/>
            <a:ext cx="0" cy="409575"/>
          </a:xfrm>
          <a:prstGeom prst="line">
            <a:avLst/>
          </a:prstGeom>
          <a:ln w="25400"/>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8288338" y="4697413"/>
            <a:ext cx="0" cy="409575"/>
          </a:xfrm>
          <a:prstGeom prst="line">
            <a:avLst/>
          </a:prstGeom>
          <a:ln w="25400"/>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6800850" y="4697413"/>
            <a:ext cx="0" cy="409575"/>
          </a:xfrm>
          <a:prstGeom prst="line">
            <a:avLst/>
          </a:prstGeom>
          <a:ln w="25400"/>
        </p:spPr>
        <p:style>
          <a:lnRef idx="1">
            <a:schemeClr val="dk1"/>
          </a:lnRef>
          <a:fillRef idx="0">
            <a:schemeClr val="dk1"/>
          </a:fillRef>
          <a:effectRef idx="0">
            <a:schemeClr val="dk1"/>
          </a:effectRef>
          <a:fontRef idx="minor">
            <a:schemeClr val="tx1"/>
          </a:fontRef>
        </p:style>
      </p:cxnSp>
      <p:cxnSp>
        <p:nvCxnSpPr>
          <p:cNvPr id="33" name="Straight Arrow Connector 32"/>
          <p:cNvCxnSpPr/>
          <p:nvPr/>
        </p:nvCxnSpPr>
        <p:spPr>
          <a:xfrm>
            <a:off x="1393825" y="4899025"/>
            <a:ext cx="2559050" cy="0"/>
          </a:xfrm>
          <a:prstGeom prst="straightConnector1">
            <a:avLst/>
          </a:prstGeom>
          <a:ln w="25400">
            <a:headEnd type="arrow" w="lg" len="med"/>
            <a:tailEnd type="arrow" w="lg" len="med"/>
          </a:ln>
        </p:spPr>
        <p:style>
          <a:lnRef idx="1">
            <a:schemeClr val="dk1"/>
          </a:lnRef>
          <a:fillRef idx="0">
            <a:schemeClr val="dk1"/>
          </a:fillRef>
          <a:effectRef idx="0">
            <a:schemeClr val="dk1"/>
          </a:effectRef>
          <a:fontRef idx="minor">
            <a:schemeClr val="tx1"/>
          </a:fontRef>
        </p:style>
      </p:cxnSp>
      <p:cxnSp>
        <p:nvCxnSpPr>
          <p:cNvPr id="34" name="Straight Arrow Connector 33"/>
          <p:cNvCxnSpPr/>
          <p:nvPr/>
        </p:nvCxnSpPr>
        <p:spPr>
          <a:xfrm>
            <a:off x="6800850" y="4902200"/>
            <a:ext cx="1471613" cy="0"/>
          </a:xfrm>
          <a:prstGeom prst="straightConnector1">
            <a:avLst/>
          </a:prstGeom>
          <a:ln w="25400">
            <a:headEnd type="arrow" w="lg" len="med"/>
            <a:tailEnd type="arrow" w="lg" len="med"/>
          </a:ln>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a:off x="1393825" y="4697413"/>
            <a:ext cx="0" cy="409575"/>
          </a:xfrm>
          <a:prstGeom prst="line">
            <a:avLst/>
          </a:prstGeom>
          <a:ln w="25400"/>
        </p:spPr>
        <p:style>
          <a:lnRef idx="1">
            <a:schemeClr val="dk1"/>
          </a:lnRef>
          <a:fillRef idx="0">
            <a:schemeClr val="dk1"/>
          </a:fillRef>
          <a:effectRef idx="0">
            <a:schemeClr val="dk1"/>
          </a:effectRef>
          <a:fontRef idx="minor">
            <a:schemeClr val="tx1"/>
          </a:fontRef>
        </p:style>
      </p:cxnSp>
      <p:sp>
        <p:nvSpPr>
          <p:cNvPr id="52239" name="TextBox 37"/>
          <p:cNvSpPr txBox="1">
            <a:spLocks noChangeArrowheads="1"/>
          </p:cNvSpPr>
          <p:nvPr/>
        </p:nvSpPr>
        <p:spPr bwMode="auto">
          <a:xfrm>
            <a:off x="7675563" y="3668713"/>
            <a:ext cx="1106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4000">
                <a:solidFill>
                  <a:srgbClr val="000000"/>
                </a:solidFill>
                <a:cs typeface="Arial" pitchFamily="34" charset="0"/>
              </a:rPr>
              <a:t>F</a:t>
            </a:r>
            <a:r>
              <a:rPr lang="en-US" altLang="en-US" sz="4000" baseline="-25000">
                <a:solidFill>
                  <a:srgbClr val="000000"/>
                </a:solidFill>
                <a:cs typeface="Arial" pitchFamily="34" charset="0"/>
              </a:rPr>
              <a:t>calc</a:t>
            </a:r>
          </a:p>
        </p:txBody>
      </p:sp>
      <p:sp>
        <p:nvSpPr>
          <p:cNvPr id="52240" name="TextBox 38"/>
          <p:cNvSpPr txBox="1">
            <a:spLocks noChangeArrowheads="1"/>
          </p:cNvSpPr>
          <p:nvPr/>
        </p:nvSpPr>
        <p:spPr bwMode="auto">
          <a:xfrm>
            <a:off x="846138" y="3668713"/>
            <a:ext cx="1106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4000">
                <a:solidFill>
                  <a:srgbClr val="000000"/>
                </a:solidFill>
                <a:cs typeface="Arial" pitchFamily="34" charset="0"/>
              </a:rPr>
              <a:t>F</a:t>
            </a:r>
            <a:r>
              <a:rPr lang="en-US" altLang="en-US" sz="4000" baseline="-25000">
                <a:solidFill>
                  <a:srgbClr val="000000"/>
                </a:solidFill>
                <a:cs typeface="Arial" pitchFamily="34" charset="0"/>
              </a:rPr>
              <a:t>calc</a:t>
            </a:r>
          </a:p>
        </p:txBody>
      </p:sp>
      <p:sp>
        <p:nvSpPr>
          <p:cNvPr id="48" name="Rectangle 47"/>
          <p:cNvSpPr>
            <a:spLocks noChangeArrowheads="1"/>
          </p:cNvSpPr>
          <p:nvPr/>
        </p:nvSpPr>
        <p:spPr bwMode="auto">
          <a:xfrm>
            <a:off x="2049463" y="4503738"/>
            <a:ext cx="1323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1800">
                <a:solidFill>
                  <a:srgbClr val="000000"/>
                </a:solidFill>
                <a:cs typeface="Arial" pitchFamily="34" charset="0"/>
              </a:rPr>
              <a:t>R</a:t>
            </a:r>
            <a:r>
              <a:rPr lang="en-US" altLang="en-US" sz="1800" baseline="-25000">
                <a:solidFill>
                  <a:srgbClr val="000000"/>
                </a:solidFill>
                <a:cs typeface="Arial" pitchFamily="34" charset="0"/>
              </a:rPr>
              <a:t>cryst</a:t>
            </a:r>
            <a:r>
              <a:rPr lang="en-US" altLang="en-US" sz="1800">
                <a:solidFill>
                  <a:srgbClr val="000000"/>
                </a:solidFill>
                <a:cs typeface="Arial" pitchFamily="34" charset="0"/>
              </a:rPr>
              <a:t>= 0.13</a:t>
            </a:r>
          </a:p>
        </p:txBody>
      </p:sp>
      <p:sp>
        <p:nvSpPr>
          <p:cNvPr id="49" name="Rectangle 48"/>
          <p:cNvSpPr>
            <a:spLocks noChangeArrowheads="1"/>
          </p:cNvSpPr>
          <p:nvPr/>
        </p:nvSpPr>
        <p:spPr bwMode="auto">
          <a:xfrm>
            <a:off x="6873875" y="4511675"/>
            <a:ext cx="1325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1800">
                <a:solidFill>
                  <a:srgbClr val="000000"/>
                </a:solidFill>
                <a:cs typeface="Arial" pitchFamily="34" charset="0"/>
              </a:rPr>
              <a:t>R</a:t>
            </a:r>
            <a:r>
              <a:rPr lang="en-US" altLang="en-US" sz="1800" baseline="-25000">
                <a:solidFill>
                  <a:srgbClr val="000000"/>
                </a:solidFill>
                <a:cs typeface="Arial" pitchFamily="34" charset="0"/>
              </a:rPr>
              <a:t>cryst</a:t>
            </a:r>
            <a:r>
              <a:rPr lang="en-US" altLang="en-US" sz="1800">
                <a:solidFill>
                  <a:srgbClr val="000000"/>
                </a:solidFill>
                <a:cs typeface="Arial" pitchFamily="34" charset="0"/>
              </a:rPr>
              <a:t>= 0.16</a:t>
            </a:r>
          </a:p>
        </p:txBody>
      </p:sp>
      <p:sp>
        <p:nvSpPr>
          <p:cNvPr id="52" name="Rectangle 51"/>
          <p:cNvSpPr>
            <a:spLocks noChangeArrowheads="1"/>
          </p:cNvSpPr>
          <p:nvPr/>
        </p:nvSpPr>
        <p:spPr bwMode="auto">
          <a:xfrm>
            <a:off x="4491038" y="4376738"/>
            <a:ext cx="1866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2800">
                <a:solidFill>
                  <a:srgbClr val="000000"/>
                </a:solidFill>
                <a:cs typeface="Arial" pitchFamily="34" charset="0"/>
              </a:rPr>
              <a:t>R</a:t>
            </a:r>
            <a:r>
              <a:rPr lang="en-US" altLang="en-US" sz="2800" baseline="-25000">
                <a:solidFill>
                  <a:srgbClr val="000000"/>
                </a:solidFill>
                <a:cs typeface="Arial" pitchFamily="34" charset="0"/>
              </a:rPr>
              <a:t>free</a:t>
            </a:r>
            <a:r>
              <a:rPr lang="en-US" altLang="en-US" sz="2800">
                <a:solidFill>
                  <a:srgbClr val="000000"/>
                </a:solidFill>
                <a:cs typeface="Arial" pitchFamily="34" charset="0"/>
              </a:rPr>
              <a:t>= 0.23</a:t>
            </a:r>
          </a:p>
        </p:txBody>
      </p:sp>
      <p:sp>
        <p:nvSpPr>
          <p:cNvPr id="52244" name="TextBox 49"/>
          <p:cNvSpPr txBox="1">
            <a:spLocks noChangeArrowheads="1"/>
          </p:cNvSpPr>
          <p:nvPr/>
        </p:nvSpPr>
        <p:spPr bwMode="auto">
          <a:xfrm>
            <a:off x="249238" y="3235325"/>
            <a:ext cx="2327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refined_vs_Fsim.pdb</a:t>
            </a:r>
          </a:p>
        </p:txBody>
      </p:sp>
      <p:grpSp>
        <p:nvGrpSpPr>
          <p:cNvPr id="16" name="Group 15"/>
          <p:cNvGrpSpPr>
            <a:grpSpLocks/>
          </p:cNvGrpSpPr>
          <p:nvPr/>
        </p:nvGrpSpPr>
        <p:grpSpPr bwMode="auto">
          <a:xfrm>
            <a:off x="365125" y="3603625"/>
            <a:ext cx="8548688" cy="2832100"/>
            <a:chOff x="364715" y="3603003"/>
            <a:chExt cx="8549575" cy="2832863"/>
          </a:xfrm>
        </p:grpSpPr>
        <p:sp>
          <p:nvSpPr>
            <p:cNvPr id="51" name="Freeform 50"/>
            <p:cNvSpPr/>
            <p:nvPr/>
          </p:nvSpPr>
          <p:spPr>
            <a:xfrm>
              <a:off x="364715" y="3644289"/>
              <a:ext cx="3907243" cy="2366012"/>
            </a:xfrm>
            <a:custGeom>
              <a:avLst/>
              <a:gdLst>
                <a:gd name="connsiteX0" fmla="*/ 495094 w 4057160"/>
                <a:gd name="connsiteY0" fmla="*/ 0 h 2462162"/>
                <a:gd name="connsiteX1" fmla="*/ 3775 w 4057160"/>
                <a:gd name="connsiteY1" fmla="*/ 1119116 h 2462162"/>
                <a:gd name="connsiteX2" fmla="*/ 727106 w 4057160"/>
                <a:gd name="connsiteY2" fmla="*/ 2279176 h 2462162"/>
                <a:gd name="connsiteX3" fmla="*/ 4057160 w 4057160"/>
                <a:gd name="connsiteY3" fmla="*/ 2442949 h 2462162"/>
                <a:gd name="connsiteX0" fmla="*/ 495094 w 4144637"/>
                <a:gd name="connsiteY0" fmla="*/ 0 h 2307688"/>
                <a:gd name="connsiteX1" fmla="*/ 3775 w 4144637"/>
                <a:gd name="connsiteY1" fmla="*/ 1119116 h 2307688"/>
                <a:gd name="connsiteX2" fmla="*/ 727106 w 4144637"/>
                <a:gd name="connsiteY2" fmla="*/ 2279176 h 2307688"/>
                <a:gd name="connsiteX3" fmla="*/ 4144637 w 4144637"/>
                <a:gd name="connsiteY3" fmla="*/ 1965277 h 2307688"/>
                <a:gd name="connsiteX0" fmla="*/ 495094 w 4173797"/>
                <a:gd name="connsiteY0" fmla="*/ 0 h 2366920"/>
                <a:gd name="connsiteX1" fmla="*/ 3775 w 4173797"/>
                <a:gd name="connsiteY1" fmla="*/ 1119116 h 2366920"/>
                <a:gd name="connsiteX2" fmla="*/ 727106 w 4173797"/>
                <a:gd name="connsiteY2" fmla="*/ 2279176 h 2366920"/>
                <a:gd name="connsiteX3" fmla="*/ 4173797 w 4173797"/>
                <a:gd name="connsiteY3" fmla="*/ 2265528 h 2366920"/>
              </a:gdLst>
              <a:ahLst/>
              <a:cxnLst>
                <a:cxn ang="0">
                  <a:pos x="connsiteX0" y="connsiteY0"/>
                </a:cxn>
                <a:cxn ang="0">
                  <a:pos x="connsiteX1" y="connsiteY1"/>
                </a:cxn>
                <a:cxn ang="0">
                  <a:pos x="connsiteX2" y="connsiteY2"/>
                </a:cxn>
                <a:cxn ang="0">
                  <a:pos x="connsiteX3" y="connsiteY3"/>
                </a:cxn>
              </a:cxnLst>
              <a:rect l="l" t="t" r="r" b="b"/>
              <a:pathLst>
                <a:path w="4173797" h="2366920">
                  <a:moveTo>
                    <a:pt x="495094" y="0"/>
                  </a:moveTo>
                  <a:cubicBezTo>
                    <a:pt x="230100" y="369626"/>
                    <a:pt x="-34894" y="739253"/>
                    <a:pt x="3775" y="1119116"/>
                  </a:cubicBezTo>
                  <a:cubicBezTo>
                    <a:pt x="42444" y="1498979"/>
                    <a:pt x="32102" y="2088107"/>
                    <a:pt x="727106" y="2279176"/>
                  </a:cubicBezTo>
                  <a:cubicBezTo>
                    <a:pt x="1422110" y="2470245"/>
                    <a:pt x="2846552" y="2293961"/>
                    <a:pt x="4173797" y="2265528"/>
                  </a:cubicBezTo>
                </a:path>
              </a:pathLst>
            </a:custGeom>
            <a:ln w="25400">
              <a:tailEnd type="stealth" w="lg" len="med"/>
            </a:ln>
          </p:spPr>
          <p:style>
            <a:lnRef idx="1">
              <a:schemeClr val="dk1"/>
            </a:lnRef>
            <a:fillRef idx="0">
              <a:schemeClr val="dk1"/>
            </a:fillRef>
            <a:effectRef idx="0">
              <a:schemeClr val="dk1"/>
            </a:effectRef>
            <a:fontRef idx="minor">
              <a:schemeClr val="tx1"/>
            </a:fontRef>
          </p:style>
          <p:txBody>
            <a:bodyPr anchor="ctr"/>
            <a:lstStyle/>
            <a:p>
              <a:pPr algn="ctr" fontAlgn="base">
                <a:spcBef>
                  <a:spcPct val="0"/>
                </a:spcBef>
                <a:spcAft>
                  <a:spcPct val="0"/>
                </a:spcAft>
                <a:defRPr/>
              </a:pPr>
              <a:endParaRPr lang="en-US">
                <a:solidFill>
                  <a:srgbClr val="000000"/>
                </a:solidFill>
              </a:endParaRPr>
            </a:p>
          </p:txBody>
        </p:sp>
        <p:sp>
          <p:nvSpPr>
            <p:cNvPr id="53" name="Freeform 52"/>
            <p:cNvSpPr/>
            <p:nvPr/>
          </p:nvSpPr>
          <p:spPr>
            <a:xfrm>
              <a:off x="6358150" y="3603003"/>
              <a:ext cx="2556140" cy="2354897"/>
            </a:xfrm>
            <a:custGeom>
              <a:avLst/>
              <a:gdLst>
                <a:gd name="connsiteX0" fmla="*/ 2497540 w 2841037"/>
                <a:gd name="connsiteY0" fmla="*/ 0 h 2497541"/>
                <a:gd name="connsiteX1" fmla="*/ 2838734 w 2841037"/>
                <a:gd name="connsiteY1" fmla="*/ 1269242 h 2497541"/>
                <a:gd name="connsiteX2" fmla="*/ 2347415 w 2841037"/>
                <a:gd name="connsiteY2" fmla="*/ 2292824 h 2497541"/>
                <a:gd name="connsiteX3" fmla="*/ 0 w 2841037"/>
                <a:gd name="connsiteY3" fmla="*/ 2497541 h 2497541"/>
                <a:gd name="connsiteX0" fmla="*/ 2559555 w 2903052"/>
                <a:gd name="connsiteY0" fmla="*/ 0 h 2312269"/>
                <a:gd name="connsiteX1" fmla="*/ 2900749 w 2903052"/>
                <a:gd name="connsiteY1" fmla="*/ 1269242 h 2312269"/>
                <a:gd name="connsiteX2" fmla="*/ 2409430 w 2903052"/>
                <a:gd name="connsiteY2" fmla="*/ 2292824 h 2312269"/>
                <a:gd name="connsiteX3" fmla="*/ 0 w 2903052"/>
                <a:gd name="connsiteY3" fmla="*/ 1966462 h 2312269"/>
                <a:gd name="connsiteX0" fmla="*/ 2559555 w 2903052"/>
                <a:gd name="connsiteY0" fmla="*/ 0 h 2349537"/>
                <a:gd name="connsiteX1" fmla="*/ 2900749 w 2903052"/>
                <a:gd name="connsiteY1" fmla="*/ 1269242 h 2349537"/>
                <a:gd name="connsiteX2" fmla="*/ 2409430 w 2903052"/>
                <a:gd name="connsiteY2" fmla="*/ 2292824 h 2349537"/>
                <a:gd name="connsiteX3" fmla="*/ 0 w 2903052"/>
                <a:gd name="connsiteY3" fmla="*/ 2225193 h 2349537"/>
              </a:gdLst>
              <a:ahLst/>
              <a:cxnLst>
                <a:cxn ang="0">
                  <a:pos x="connsiteX0" y="connsiteY0"/>
                </a:cxn>
                <a:cxn ang="0">
                  <a:pos x="connsiteX1" y="connsiteY1"/>
                </a:cxn>
                <a:cxn ang="0">
                  <a:pos x="connsiteX2" y="connsiteY2"/>
                </a:cxn>
                <a:cxn ang="0">
                  <a:pos x="connsiteX3" y="connsiteY3"/>
                </a:cxn>
              </a:cxnLst>
              <a:rect l="l" t="t" r="r" b="b"/>
              <a:pathLst>
                <a:path w="2903052" h="2349537">
                  <a:moveTo>
                    <a:pt x="2559555" y="0"/>
                  </a:moveTo>
                  <a:cubicBezTo>
                    <a:pt x="2742662" y="443552"/>
                    <a:pt x="2925770" y="887105"/>
                    <a:pt x="2900749" y="1269242"/>
                  </a:cubicBezTo>
                  <a:cubicBezTo>
                    <a:pt x="2875728" y="1651379"/>
                    <a:pt x="2892888" y="2133499"/>
                    <a:pt x="2409430" y="2292824"/>
                  </a:cubicBezTo>
                  <a:cubicBezTo>
                    <a:pt x="1925972" y="2452149"/>
                    <a:pt x="937146" y="2225192"/>
                    <a:pt x="0" y="2225193"/>
                  </a:cubicBezTo>
                </a:path>
              </a:pathLst>
            </a:custGeom>
            <a:ln w="25400">
              <a:tailEnd type="stealth" w="lg" len="med"/>
            </a:ln>
          </p:spPr>
          <p:style>
            <a:lnRef idx="1">
              <a:schemeClr val="dk1"/>
            </a:lnRef>
            <a:fillRef idx="0">
              <a:schemeClr val="dk1"/>
            </a:fillRef>
            <a:effectRef idx="0">
              <a:schemeClr val="dk1"/>
            </a:effectRef>
            <a:fontRef idx="minor">
              <a:schemeClr val="tx1"/>
            </a:fontRef>
          </p:style>
          <p:txBody>
            <a:bodyPr anchor="ctr"/>
            <a:lstStyle/>
            <a:p>
              <a:pPr algn="ctr" fontAlgn="base">
                <a:spcBef>
                  <a:spcPct val="0"/>
                </a:spcBef>
                <a:spcAft>
                  <a:spcPct val="0"/>
                </a:spcAft>
                <a:defRPr/>
              </a:pPr>
              <a:endParaRPr lang="en-US">
                <a:solidFill>
                  <a:srgbClr val="000000"/>
                </a:solidFill>
              </a:endParaRPr>
            </a:p>
          </p:txBody>
        </p:sp>
        <p:sp>
          <p:nvSpPr>
            <p:cNvPr id="52255" name="TextBox 53"/>
            <p:cNvSpPr txBox="1">
              <a:spLocks noChangeArrowheads="1"/>
            </p:cNvSpPr>
            <p:nvPr/>
          </p:nvSpPr>
          <p:spPr bwMode="auto">
            <a:xfrm>
              <a:off x="3840751" y="6066534"/>
              <a:ext cx="31662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LSQ rmsd = 0.091Å &amp; 0.15 Å</a:t>
              </a:r>
            </a:p>
          </p:txBody>
        </p:sp>
        <p:sp>
          <p:nvSpPr>
            <p:cNvPr id="52256" name="TextBox 56"/>
            <p:cNvSpPr txBox="1">
              <a:spLocks noChangeArrowheads="1"/>
            </p:cNvSpPr>
            <p:nvPr/>
          </p:nvSpPr>
          <p:spPr bwMode="auto">
            <a:xfrm>
              <a:off x="4536559" y="5640405"/>
              <a:ext cx="16273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rmsd = 0.20 Å</a:t>
              </a:r>
            </a:p>
          </p:txBody>
        </p:sp>
      </p:grpSp>
      <p:sp>
        <p:nvSpPr>
          <p:cNvPr id="52246" name="TextBox 54"/>
          <p:cNvSpPr txBox="1">
            <a:spLocks noChangeArrowheads="1"/>
          </p:cNvSpPr>
          <p:nvPr/>
        </p:nvSpPr>
        <p:spPr bwMode="auto">
          <a:xfrm>
            <a:off x="1152525" y="769938"/>
            <a:ext cx="6838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“fav8” 8-residue aromatic peptide with 4 waters to 1.0 Å resolution</a:t>
            </a:r>
          </a:p>
        </p:txBody>
      </p:sp>
      <p:sp>
        <p:nvSpPr>
          <p:cNvPr id="29" name="Rectangle 28"/>
          <p:cNvSpPr>
            <a:spLocks noChangeArrowheads="1"/>
          </p:cNvSpPr>
          <p:nvPr/>
        </p:nvSpPr>
        <p:spPr bwMode="auto">
          <a:xfrm>
            <a:off x="6702425" y="5030788"/>
            <a:ext cx="16684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1800">
                <a:solidFill>
                  <a:srgbClr val="000000"/>
                </a:solidFill>
                <a:cs typeface="Arial" pitchFamily="34" charset="0"/>
              </a:rPr>
              <a:t>R1 = 0.041</a:t>
            </a:r>
          </a:p>
          <a:p>
            <a:pPr algn="ctr" eaLnBrk="1" fontAlgn="base" hangingPunct="1">
              <a:spcBef>
                <a:spcPct val="0"/>
              </a:spcBef>
              <a:spcAft>
                <a:spcPct val="0"/>
              </a:spcAft>
              <a:buFontTx/>
              <a:buNone/>
            </a:pPr>
            <a:r>
              <a:rPr lang="en-US" altLang="en-US" sz="1800">
                <a:solidFill>
                  <a:srgbClr val="000000"/>
                </a:solidFill>
                <a:cs typeface="Arial" pitchFamily="34" charset="0"/>
              </a:rPr>
              <a:t>With 4</a:t>
            </a:r>
            <a:r>
              <a:rPr lang="el-GR" altLang="en-US" sz="1800">
                <a:solidFill>
                  <a:srgbClr val="000000"/>
                </a:solidFill>
                <a:cs typeface="Arial" pitchFamily="34" charset="0"/>
              </a:rPr>
              <a:t>σ</a:t>
            </a:r>
            <a:r>
              <a:rPr lang="en-US" altLang="en-US" sz="1800">
                <a:solidFill>
                  <a:srgbClr val="000000"/>
                </a:solidFill>
                <a:cs typeface="Arial" pitchFamily="34" charset="0"/>
              </a:rPr>
              <a:t> cutoff!</a:t>
            </a:r>
          </a:p>
        </p:txBody>
      </p:sp>
      <p:sp>
        <p:nvSpPr>
          <p:cNvPr id="30" name="Rectangle 29"/>
          <p:cNvSpPr>
            <a:spLocks noChangeArrowheads="1"/>
          </p:cNvSpPr>
          <p:nvPr/>
        </p:nvSpPr>
        <p:spPr bwMode="auto">
          <a:xfrm>
            <a:off x="4302125" y="5003800"/>
            <a:ext cx="2124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2000">
                <a:solidFill>
                  <a:srgbClr val="000000"/>
                </a:solidFill>
                <a:cs typeface="Arial" pitchFamily="34" charset="0"/>
              </a:rPr>
              <a:t>R</a:t>
            </a:r>
            <a:r>
              <a:rPr lang="en-US" altLang="en-US" sz="2000" baseline="-25000">
                <a:solidFill>
                  <a:srgbClr val="000000"/>
                </a:solidFill>
                <a:cs typeface="Arial" pitchFamily="34" charset="0"/>
              </a:rPr>
              <a:t>free</a:t>
            </a:r>
            <a:r>
              <a:rPr lang="en-US" altLang="en-US" sz="2000">
                <a:solidFill>
                  <a:srgbClr val="000000"/>
                </a:solidFill>
                <a:cs typeface="Arial" pitchFamily="34" charset="0"/>
              </a:rPr>
              <a:t> = 0.20 to 2Å</a:t>
            </a:r>
          </a:p>
        </p:txBody>
      </p:sp>
      <p:cxnSp>
        <p:nvCxnSpPr>
          <p:cNvPr id="32" name="Straight Arrow Connector 31"/>
          <p:cNvCxnSpPr/>
          <p:nvPr/>
        </p:nvCxnSpPr>
        <p:spPr>
          <a:xfrm flipH="1" flipV="1">
            <a:off x="2562225" y="3151188"/>
            <a:ext cx="874713" cy="52070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pic>
        <p:nvPicPr>
          <p:cNvPr id="52250"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1813" y="1397000"/>
            <a:ext cx="1981200" cy="1571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2251"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25" y="1390650"/>
            <a:ext cx="1981200" cy="1571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2252"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86538" y="1390650"/>
            <a:ext cx="1981200" cy="1571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586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2" grpId="0"/>
      <p:bldP spid="29" grpId="0"/>
      <p:bldP spid="30"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1138" y="957263"/>
            <a:ext cx="3946525" cy="573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1" name="Title 1"/>
          <p:cNvSpPr>
            <a:spLocks noGrp="1"/>
          </p:cNvSpPr>
          <p:nvPr>
            <p:ph type="title"/>
          </p:nvPr>
        </p:nvSpPr>
        <p:spPr>
          <a:xfrm>
            <a:off x="430213" y="0"/>
            <a:ext cx="8229600" cy="1143000"/>
          </a:xfrm>
        </p:spPr>
        <p:txBody>
          <a:bodyPr/>
          <a:lstStyle/>
          <a:p>
            <a:pPr eaLnBrk="1" hangingPunct="1"/>
            <a:r>
              <a:rPr lang="en-US" altLang="en-US" smtClean="0"/>
              <a:t>MD-predicted water structure</a:t>
            </a:r>
          </a:p>
        </p:txBody>
      </p:sp>
      <p:sp>
        <p:nvSpPr>
          <p:cNvPr id="53252" name="TextBox 3"/>
          <p:cNvSpPr txBox="1">
            <a:spLocks noChangeArrowheads="1"/>
          </p:cNvSpPr>
          <p:nvPr/>
        </p:nvSpPr>
        <p:spPr bwMode="auto">
          <a:xfrm>
            <a:off x="2211388" y="5248275"/>
            <a:ext cx="15541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2400">
                <a:solidFill>
                  <a:srgbClr val="000000"/>
                </a:solidFill>
                <a:cs typeface="Arial" pitchFamily="34" charset="0"/>
              </a:rPr>
              <a:t>Simulated</a:t>
            </a:r>
          </a:p>
          <a:p>
            <a:pPr algn="ctr" eaLnBrk="1" fontAlgn="base" hangingPunct="1">
              <a:spcBef>
                <a:spcPct val="0"/>
              </a:spcBef>
              <a:spcAft>
                <a:spcPct val="0"/>
              </a:spcAft>
              <a:buFontTx/>
              <a:buNone/>
            </a:pPr>
            <a:r>
              <a:rPr lang="en-US" altLang="en-US" sz="2400">
                <a:solidFill>
                  <a:srgbClr val="000000"/>
                </a:solidFill>
                <a:cs typeface="Arial" pitchFamily="34" charset="0"/>
              </a:rPr>
              <a:t>density</a:t>
            </a:r>
          </a:p>
        </p:txBody>
      </p:sp>
      <p:sp>
        <p:nvSpPr>
          <p:cNvPr id="53253" name="TextBox 7"/>
          <p:cNvSpPr txBox="1">
            <a:spLocks noChangeArrowheads="1"/>
          </p:cNvSpPr>
          <p:nvPr/>
        </p:nvSpPr>
        <p:spPr bwMode="auto">
          <a:xfrm>
            <a:off x="0" y="6488113"/>
            <a:ext cx="46990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Janowski </a:t>
            </a:r>
            <a:r>
              <a:rPr lang="en-US" altLang="en-US" sz="1800" i="1">
                <a:solidFill>
                  <a:srgbClr val="000000"/>
                </a:solidFill>
                <a:cs typeface="Arial" pitchFamily="34" charset="0"/>
              </a:rPr>
              <a:t>et al </a:t>
            </a:r>
            <a:r>
              <a:rPr lang="en-US" altLang="en-US" sz="1800">
                <a:solidFill>
                  <a:srgbClr val="000000"/>
                </a:solidFill>
                <a:cs typeface="Arial" pitchFamily="34" charset="0"/>
              </a:rPr>
              <a:t>(2013) JACS </a:t>
            </a:r>
            <a:r>
              <a:rPr lang="en-US" altLang="en-US" sz="1800" b="1">
                <a:solidFill>
                  <a:srgbClr val="000000"/>
                </a:solidFill>
                <a:cs typeface="Arial" pitchFamily="34" charset="0"/>
              </a:rPr>
              <a:t>135</a:t>
            </a:r>
            <a:r>
              <a:rPr lang="en-US" altLang="en-US" sz="1800">
                <a:solidFill>
                  <a:srgbClr val="000000"/>
                </a:solidFill>
                <a:cs typeface="Arial" pitchFamily="34" charset="0"/>
              </a:rPr>
              <a:t>, 7938-7948</a:t>
            </a:r>
          </a:p>
        </p:txBody>
      </p:sp>
    </p:spTree>
    <p:extLst>
      <p:ext uri="{BB962C8B-B14F-4D97-AF65-F5344CB8AC3E}">
        <p14:creationId xmlns:p14="http://schemas.microsoft.com/office/powerpoint/2010/main" val="41357731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2866</TotalTime>
  <Words>6047</Words>
  <Application>Microsoft Office PowerPoint</Application>
  <PresentationFormat>On-screen Show (4:3)</PresentationFormat>
  <Paragraphs>1479</Paragraphs>
  <Slides>258</Slides>
  <Notes>31</Notes>
  <HiddenSlides>5</HiddenSlides>
  <MMClips>12</MMClips>
  <ScaleCrop>false</ScaleCrop>
  <HeadingPairs>
    <vt:vector size="6" baseType="variant">
      <vt:variant>
        <vt:lpstr>Theme</vt:lpstr>
      </vt:variant>
      <vt:variant>
        <vt:i4>8</vt:i4>
      </vt:variant>
      <vt:variant>
        <vt:lpstr>Embedded OLE Servers</vt:lpstr>
      </vt:variant>
      <vt:variant>
        <vt:i4>2</vt:i4>
      </vt:variant>
      <vt:variant>
        <vt:lpstr>Slide Titles</vt:lpstr>
      </vt:variant>
      <vt:variant>
        <vt:i4>258</vt:i4>
      </vt:variant>
    </vt:vector>
  </HeadingPairs>
  <TitlesOfParts>
    <vt:vector size="268" baseType="lpstr">
      <vt:lpstr>Office Theme</vt:lpstr>
      <vt:lpstr>Default Design</vt:lpstr>
      <vt:lpstr>2_Default Design</vt:lpstr>
      <vt:lpstr>1_Office Theme</vt:lpstr>
      <vt:lpstr>3_Default Design</vt:lpstr>
      <vt:lpstr>4_Default Design</vt:lpstr>
      <vt:lpstr>5_Default Design</vt:lpstr>
      <vt:lpstr>2_Office Theme</vt:lpstr>
      <vt:lpstr>Chart</vt:lpstr>
      <vt:lpstr>Image</vt:lpstr>
      <vt:lpstr>Anything is possible … with the right tools.</vt:lpstr>
      <vt:lpstr>Advanced Light Source</vt:lpstr>
      <vt:lpstr>The truth about x-ray beams</vt:lpstr>
      <vt:lpstr>The truth about x-ray beams</vt:lpstr>
      <vt:lpstr>The truth about x-ray beams</vt:lpstr>
      <vt:lpstr>The truth about x-ray beams</vt:lpstr>
      <vt:lpstr>The truth about x-ray beams</vt:lpstr>
      <vt:lpstr>The truth about x-ray beams</vt:lpstr>
      <vt:lpstr>The truth about x-ray beams</vt:lpstr>
      <vt:lpstr>you must choose, but choose wisely!</vt:lpstr>
      <vt:lpstr>Touch screen</vt:lpstr>
      <vt:lpstr>Zero-parallax microscope</vt:lpstr>
      <vt:lpstr>Zero-parallax microscope</vt:lpstr>
      <vt:lpstr>Zero-parallax microscope</vt:lpstr>
      <vt:lpstr>PowerPoint Presentation</vt:lpstr>
      <vt:lpstr>PowerPoint Presentation</vt:lpstr>
      <vt:lpstr>Zero-parallax microscope</vt:lpstr>
      <vt:lpstr>Zero-parallax microscope</vt:lpstr>
      <vt:lpstr>Semi-transparent beam stop</vt:lpstr>
      <vt:lpstr>Semi-transparent beam stop</vt:lpstr>
      <vt:lpstr>Semi-transparent beam stop</vt:lpstr>
      <vt:lpstr>Traffic light</vt:lpstr>
      <vt:lpstr>Beamline pager</vt:lpstr>
      <vt:lpstr>Foam dewars</vt:lpstr>
      <vt:lpstr>Foam dewars</vt:lpstr>
      <vt:lpstr>Ice-B-gone</vt:lpstr>
      <vt:lpstr>X-ray rules of thumb: absorption and background scattering</vt:lpstr>
      <vt:lpstr>What we really need</vt:lpstr>
      <vt:lpstr>Crystallography</vt:lpstr>
      <vt:lpstr>Crystallography</vt:lpstr>
      <vt:lpstr>Geography</vt:lpstr>
      <vt:lpstr>X-rays “see” electrons</vt:lpstr>
      <vt:lpstr>How big is an atom?</vt:lpstr>
      <vt:lpstr>How big is an atom?</vt:lpstr>
      <vt:lpstr>Where do photons go?</vt:lpstr>
      <vt:lpstr>Elastic scattering</vt:lpstr>
      <vt:lpstr>Elastic scattering</vt:lpstr>
      <vt:lpstr>Where do photons go?</vt:lpstr>
      <vt:lpstr>Elastic scattering</vt:lpstr>
      <vt:lpstr>Inelastic scattering</vt:lpstr>
      <vt:lpstr>Where do photons go?</vt:lpstr>
      <vt:lpstr>Where do photons go?</vt:lpstr>
      <vt:lpstr>Where do photons go?</vt:lpstr>
      <vt:lpstr>Photoelectric absorption</vt:lpstr>
      <vt:lpstr>Photoelectric absorption</vt:lpstr>
      <vt:lpstr>Fluorescence</vt:lpstr>
      <vt:lpstr>Fluorescence</vt:lpstr>
      <vt:lpstr>Metal identification</vt:lpstr>
      <vt:lpstr>Where do photons go?</vt:lpstr>
      <vt:lpstr>Where do photons go?</vt:lpstr>
      <vt:lpstr>Where do photons go?</vt:lpstr>
      <vt:lpstr>Where do photons go?</vt:lpstr>
      <vt:lpstr>PowerPoint Presentation</vt:lpstr>
      <vt:lpstr>nearBragg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Promise of Single-molecule Imaging</vt:lpstr>
      <vt:lpstr>lysozyme: real and reciprocal</vt:lpstr>
      <vt:lpstr>lysozyme: thermal motion</vt:lpstr>
      <vt:lpstr>Snapshot from single virus particle</vt:lpstr>
      <vt:lpstr>Single-molecule imaging result</vt:lpstr>
      <vt:lpstr>Muybridge’s galloping horse (1878)</vt:lpstr>
      <vt:lpstr>Muybridge’s multi-camera</vt:lpstr>
      <vt:lpstr>not enough signal</vt:lpstr>
      <vt:lpstr>brighter light</vt:lpstr>
      <vt:lpstr>even brighter</vt:lpstr>
      <vt:lpstr>very bright light</vt:lpstr>
      <vt:lpstr>a “crystal” of horses</vt:lpstr>
      <vt:lpstr>realistic “crystal” of horses</vt:lpstr>
      <vt:lpstr>average structure: galloping horse</vt:lpstr>
      <vt:lpstr>Muybridge’s galloping horse (1878)</vt:lpstr>
      <vt:lpstr>Muybridge’s galloping horse (1878)</vt:lpstr>
      <vt:lpstr>Muybridge’s galloping horse (1878)</vt:lpstr>
      <vt:lpstr>Supporting a model with data</vt:lpstr>
      <vt:lpstr>That’ll be in 20 years   What can we do now?</vt:lpstr>
      <vt:lpstr>Molecular Dynamics Simulation</vt:lpstr>
      <vt:lpstr>30 conformers from 24,000</vt:lpstr>
      <vt:lpstr>Electron density from 24,000 conformers</vt:lpstr>
      <vt:lpstr>Electron density from 24,000 conformers</vt:lpstr>
      <vt:lpstr>Molecular Dynamics vs Observation</vt:lpstr>
      <vt:lpstr>Molecular Dynamics vs Observation</vt:lpstr>
      <vt:lpstr>Molecular Dynamics vs Observation</vt:lpstr>
      <vt:lpstr>Molecular Dynamics vs Observation</vt:lpstr>
      <vt:lpstr>Molecular Dynamics vs Observation</vt:lpstr>
      <vt:lpstr>Molecular Dynamics vs Observation</vt:lpstr>
      <vt:lpstr>Molecular Dynamics vs Observation</vt:lpstr>
      <vt:lpstr>MD-predicted water structure</vt:lpstr>
      <vt:lpstr>MD-predicted water structure</vt:lpstr>
      <vt:lpstr>MD-predicted Val rotamer</vt:lpstr>
      <vt:lpstr>MD-predicted Val rotamer</vt:lpstr>
      <vt:lpstr>Molecular Dynamics Simulation</vt:lpstr>
      <vt:lpstr>MLFSOM simulation</vt:lpstr>
      <vt:lpstr>Simulated diffraction image MLFSOM</vt:lpstr>
      <vt:lpstr>Simulated diffraction image MLFSOM</vt:lpstr>
      <vt:lpstr>Simulated diffraction image (2008)</vt:lpstr>
      <vt:lpstr>PowerPoint Presentation</vt:lpstr>
      <vt:lpstr>Electron density from 24,000 conformers</vt:lpstr>
      <vt:lpstr>2Fsim-Fcalc and Fsim-Fcalc maps</vt:lpstr>
      <vt:lpstr>2Fsim-Fcalc and (Fsim Φsim) - (Fcalc Φcalc) maps</vt:lpstr>
      <vt:lpstr>Regular model with real data!</vt:lpstr>
      <vt:lpstr>How many conformers are there?</vt:lpstr>
      <vt:lpstr>How many conformers are there?</vt:lpstr>
      <vt:lpstr>How many conformers are there?</vt:lpstr>
      <vt:lpstr>The Future of Structural Biology</vt:lpstr>
      <vt:lpstr>PowerPoint File available:</vt:lpstr>
      <vt:lpstr>Acknowledgements</vt:lpstr>
      <vt:lpstr>Major Phasing techniques</vt:lpstr>
      <vt:lpstr>PowerPoint Presentation</vt:lpstr>
      <vt:lpstr>PowerPoint Presentation</vt:lpstr>
      <vt:lpstr>Major Phasing techniques</vt:lpstr>
      <vt:lpstr>PowerPoint Presentation</vt:lpstr>
      <vt:lpstr>PowerPoint Presentation</vt:lpstr>
      <vt:lpstr>PowerPoint Presentation</vt:lpstr>
      <vt:lpstr>PowerPoint Presentation</vt:lpstr>
      <vt:lpstr>PowerPoint Presentation</vt:lpstr>
      <vt:lpstr>Major Phasing techniques</vt:lpstr>
      <vt:lpstr>Molecular Replacement</vt:lpstr>
      <vt:lpstr>Molecular Replacement</vt:lpstr>
      <vt:lpstr>Model Building</vt:lpstr>
      <vt:lpstr>Model Building</vt:lpstr>
      <vt:lpstr>Model Building</vt:lpstr>
      <vt:lpstr>Model Building</vt:lpstr>
      <vt:lpstr>Resolution</vt:lpstr>
      <vt:lpstr>Resolution: low-angle cutoff</vt:lpstr>
      <vt:lpstr>R-factor</vt:lpstr>
      <vt:lpstr>Figure of Merit</vt:lpstr>
      <vt:lpstr>Overloads</vt:lpstr>
      <vt:lpstr>Completeness: missing wedge</vt:lpstr>
      <vt:lpstr>Completeness: random deletion</vt:lpstr>
      <vt:lpstr>Model Refinement</vt:lpstr>
      <vt:lpstr>Accelerator-based light source terminology</vt:lpstr>
      <vt:lpstr>Electric charge</vt:lpstr>
      <vt:lpstr>Electric field of a moving charge</vt:lpstr>
      <vt:lpstr>Electric field of a moving charge</vt:lpstr>
      <vt:lpstr>Bending Magnet</vt:lpstr>
      <vt:lpstr>ALS 8.3.1 optics</vt:lpstr>
      <vt:lpstr>ALS 8.3.1 optics</vt:lpstr>
      <vt:lpstr>X-ray optics: mirrors</vt:lpstr>
      <vt:lpstr>Why are the mirrors so long?</vt:lpstr>
      <vt:lpstr>Monochromator: silicon crystals</vt:lpstr>
      <vt:lpstr>Monochromators</vt:lpstr>
      <vt:lpstr>Monochromators</vt:lpstr>
      <vt:lpstr>Monochromators</vt:lpstr>
      <vt:lpstr>Monochromators</vt:lpstr>
      <vt:lpstr>Monochromators</vt:lpstr>
      <vt:lpstr>Monochromators</vt:lpstr>
      <vt:lpstr>Monochromators</vt:lpstr>
      <vt:lpstr>ALS 4.2.2 optics</vt:lpstr>
      <vt:lpstr>Monochromators</vt:lpstr>
      <vt:lpstr>Monochromators</vt:lpstr>
      <vt:lpstr>ALS 12.3.1 optics</vt:lpstr>
      <vt:lpstr>ALS 12.3.1 optics</vt:lpstr>
      <vt:lpstr>ALS 12.3.1 double endstation</vt:lpstr>
      <vt:lpstr>Two Bending Magnets</vt:lpstr>
      <vt:lpstr>Wiggler</vt:lpstr>
      <vt:lpstr>ALS 5.0.2 optics</vt:lpstr>
      <vt:lpstr>Undulator</vt:lpstr>
      <vt:lpstr>Undulator emission spectrum</vt:lpstr>
      <vt:lpstr>LCLS undulator hall</vt:lpstr>
      <vt:lpstr>LCLS at SLAC</vt:lpstr>
      <vt:lpstr>Electric field of a moving charge</vt:lpstr>
      <vt:lpstr>SASE effect</vt:lpstr>
      <vt:lpstr>Self-Amplified Stimulated Emission (SASE) effect</vt:lpstr>
      <vt:lpstr>100 fs damage “threshold”</vt:lpstr>
      <vt:lpstr>Snapshot from single virus particle</vt:lpstr>
      <vt:lpstr>Single-molecule imaging result</vt:lpstr>
      <vt:lpstr>Accelerator-based light source terminology</vt:lpstr>
      <vt:lpstr>lysozyme: real and reciprocal</vt:lpstr>
      <vt:lpstr>lysozyme: thermal motion</vt:lpstr>
      <vt:lpstr>ALS 8.3.1 optics</vt:lpstr>
      <vt:lpstr>PowerPoint Presentation</vt:lpstr>
      <vt:lpstr>PowerPoint Presentation</vt:lpstr>
      <vt:lpstr>X-ray data are 3D!</vt:lpstr>
      <vt:lpstr>How do I get one of those maps?</vt:lpstr>
      <vt:lpstr>Auger emission</vt:lpstr>
      <vt:lpstr>Auger emission</vt:lpstr>
      <vt:lpstr>Sample atoms</vt:lpstr>
      <vt:lpstr>Sample atoms</vt:lpstr>
      <vt:lpstr>Primary ionization</vt:lpstr>
      <vt:lpstr>Secondary ionizations</vt:lpstr>
      <vt:lpstr>Ionization track</vt:lpstr>
      <vt:lpstr>PowerPoint Presentation</vt:lpstr>
      <vt:lpstr>PowerPoint Presentation</vt:lpstr>
      <vt:lpstr>The Future of Structural Biology</vt:lpstr>
      <vt:lpstr>What is the structure of “disorder” ?</vt:lpstr>
      <vt:lpstr>Big Question:</vt:lpstr>
      <vt:lpstr>Muybridge’s galloping horse (1878)</vt:lpstr>
      <vt:lpstr>Muybridge’s galloping horse (1878)</vt:lpstr>
      <vt:lpstr>Muybridge’s galloping horse (1878)</vt:lpstr>
      <vt:lpstr>average structure: 1-sigma contour</vt:lpstr>
      <vt:lpstr>21st Century Big Question: how do biomolecules work?</vt:lpstr>
      <vt:lpstr>Averaging destroys resolution</vt:lpstr>
      <vt:lpstr>PowerPoint Presentation</vt:lpstr>
      <vt:lpstr>PowerPoint Presentation</vt:lpstr>
      <vt:lpstr>PowerPoint Presentation</vt:lpstr>
      <vt:lpstr>PowerPoint Presentation</vt:lpstr>
      <vt:lpstr>PowerPoint Presentation</vt:lpstr>
      <vt:lpstr>PowerPoint Presentation</vt:lpstr>
      <vt:lpstr>Non-isomorphism in lysozyme</vt:lpstr>
      <vt:lpstr>Non-isomorphism = dehydration?</vt:lpstr>
      <vt:lpstr>Elastic deformation = non-isomorphism</vt:lpstr>
      <vt:lpstr>Elastic deformation = non-isomorphism</vt:lpstr>
      <vt:lpstr>Plastic deformation = poor diffraction</vt:lpstr>
      <vt:lpstr>Plastic deformation = poor diffraction</vt:lpstr>
      <vt:lpstr>The Future of Structural Biology</vt:lpstr>
      <vt:lpstr>The Future of Structural Biology</vt:lpstr>
      <vt:lpstr>average structure: 1-sigma contour</vt:lpstr>
      <vt:lpstr>Disorder is not “noise”</vt:lpstr>
      <vt:lpstr>Ringer: systematic map sampling</vt:lpstr>
      <vt:lpstr>Ringer: systematic map sampling</vt:lpstr>
      <vt:lpstr>Ringer: systematic map sampling</vt:lpstr>
      <vt:lpstr>Ringer: systematic map sampling</vt:lpstr>
      <vt:lpstr>Ringer: systematic map sampling</vt:lpstr>
      <vt:lpstr>Independent estimates of F000</vt:lpstr>
      <vt:lpstr>Ringer: systematic map sampling</vt:lpstr>
      <vt:lpstr>Ringer: systematic map sampling</vt:lpstr>
      <vt:lpstr>"error bar" for electron density</vt:lpstr>
      <vt:lpstr>"error bar" for electron density</vt:lpstr>
      <vt:lpstr>"error bar" for electron density</vt:lpstr>
      <vt:lpstr>"error bar" for electron density</vt:lpstr>
      <vt:lpstr>"error bar" for electron density</vt:lpstr>
      <vt:lpstr>"error bar" for electron density</vt:lpstr>
      <vt:lpstr>"error bar" for electron density</vt:lpstr>
      <vt:lpstr>"error bar" for electron density</vt:lpstr>
      <vt:lpstr>"error bar" for electron density</vt:lpstr>
      <vt:lpstr>How does the “error” compare to “sigma”?</vt:lpstr>
      <vt:lpstr>How does the “error” compare to “sigma”?</vt:lpstr>
      <vt:lpstr>1 “sigma” is not a good criterion</vt:lpstr>
      <vt:lpstr>two kinds of wands</vt:lpstr>
      <vt:lpstr>CryoTongs</vt:lpstr>
      <vt:lpstr>proper seating in tongs</vt:lpstr>
      <vt:lpstr>tongs held by magnet</vt:lpstr>
      <vt:lpstr>Foam dewars</vt:lpstr>
      <vt:lpstr>you must choose, but choose wisely!</vt:lpstr>
      <vt:lpstr>working with canes</vt:lpstr>
      <vt:lpstr>working with canes</vt:lpstr>
      <vt:lpstr>dewar ice</vt:lpstr>
      <vt:lpstr>dewar ice is charged</vt:lpstr>
      <vt:lpstr>drizzling/annealing tool</vt:lpstr>
      <vt:lpstr>Ice-B-Gone</vt:lpstr>
      <vt:lpstr>What’s wrong with a little ice?</vt:lpstr>
      <vt:lpstr>plunge cooling</vt:lpstr>
      <vt:lpstr>plunge cooling</vt:lpstr>
      <vt:lpstr>Warkentin method</vt:lpstr>
      <vt:lpstr>dewar ice</vt:lpstr>
      <vt:lpstr>dewar ice</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Light Source</dc:title>
  <dc:creator>JMHolton</dc:creator>
  <cp:lastModifiedBy>JMHolton</cp:lastModifiedBy>
  <cp:revision>44</cp:revision>
  <dcterms:created xsi:type="dcterms:W3CDTF">2014-09-13T20:51:50Z</dcterms:created>
  <dcterms:modified xsi:type="dcterms:W3CDTF">2014-09-15T20:38:18Z</dcterms:modified>
</cp:coreProperties>
</file>