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68"/>
  </p:notesMasterIdLst>
  <p:sldIdLst>
    <p:sldId id="409" r:id="rId5"/>
    <p:sldId id="257" r:id="rId6"/>
    <p:sldId id="258" r:id="rId7"/>
    <p:sldId id="263" r:id="rId8"/>
    <p:sldId id="260" r:id="rId9"/>
    <p:sldId id="271" r:id="rId10"/>
    <p:sldId id="272" r:id="rId11"/>
    <p:sldId id="273" r:id="rId12"/>
    <p:sldId id="275" r:id="rId13"/>
    <p:sldId id="274" r:id="rId14"/>
    <p:sldId id="278" r:id="rId15"/>
    <p:sldId id="287" r:id="rId16"/>
    <p:sldId id="289" r:id="rId17"/>
    <p:sldId id="314" r:id="rId18"/>
    <p:sldId id="283" r:id="rId19"/>
    <p:sldId id="284" r:id="rId20"/>
    <p:sldId id="408" r:id="rId21"/>
    <p:sldId id="313" r:id="rId22"/>
    <p:sldId id="315" r:id="rId23"/>
    <p:sldId id="316" r:id="rId24"/>
    <p:sldId id="405" r:id="rId25"/>
    <p:sldId id="321" r:id="rId26"/>
    <p:sldId id="322" r:id="rId27"/>
    <p:sldId id="323" r:id="rId28"/>
    <p:sldId id="334" r:id="rId29"/>
    <p:sldId id="325" r:id="rId30"/>
    <p:sldId id="326" r:id="rId31"/>
    <p:sldId id="327" r:id="rId32"/>
    <p:sldId id="337" r:id="rId33"/>
    <p:sldId id="338" r:id="rId34"/>
    <p:sldId id="339" r:id="rId35"/>
    <p:sldId id="345" r:id="rId36"/>
    <p:sldId id="406" r:id="rId37"/>
    <p:sldId id="407" r:id="rId38"/>
    <p:sldId id="328" r:id="rId39"/>
    <p:sldId id="329" r:id="rId40"/>
    <p:sldId id="330" r:id="rId41"/>
    <p:sldId id="331" r:id="rId42"/>
    <p:sldId id="332" r:id="rId43"/>
    <p:sldId id="333" r:id="rId44"/>
    <p:sldId id="346" r:id="rId45"/>
    <p:sldId id="384" r:id="rId46"/>
    <p:sldId id="385" r:id="rId47"/>
    <p:sldId id="335" r:id="rId48"/>
    <p:sldId id="336" r:id="rId49"/>
    <p:sldId id="386" r:id="rId50"/>
    <p:sldId id="387" r:id="rId51"/>
    <p:sldId id="388" r:id="rId52"/>
    <p:sldId id="403" r:id="rId53"/>
    <p:sldId id="404" r:id="rId54"/>
    <p:sldId id="293" r:id="rId55"/>
    <p:sldId id="277" r:id="rId56"/>
    <p:sldId id="348" r:id="rId57"/>
    <p:sldId id="349" r:id="rId58"/>
    <p:sldId id="350" r:id="rId59"/>
    <p:sldId id="351" r:id="rId60"/>
    <p:sldId id="352" r:id="rId61"/>
    <p:sldId id="354" r:id="rId62"/>
    <p:sldId id="355" r:id="rId63"/>
    <p:sldId id="356" r:id="rId64"/>
    <p:sldId id="357" r:id="rId65"/>
    <p:sldId id="358" r:id="rId66"/>
    <p:sldId id="35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0A61298-E99D-4F5E-9BAD-8DD437C15680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431FF2A-12B8-49BD-84B8-987B0EF22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4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12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1E9B6-E0DB-49CA-B27C-76529D4F8B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3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86EE0-94D6-4848-83EE-B87C5F5282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3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E0089-63CD-48C1-9EE7-AFFE94A7E8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5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4FE0-8C2B-4A41-8F1B-814F5C8339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9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A332D-65E4-43ED-9EF3-A859891921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4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0611E-8675-42E9-8389-7A0C096B6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0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CA14F-B82F-4DBD-AB1F-642D42DDF3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8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D47DD-6933-4306-9736-BF9C7A41AC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5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30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E2216-2690-431A-8F7C-70852EAFC4F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61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0C254-2CF0-441A-8225-F1A73E8619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97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75CFF-1A35-4526-B373-E89E6BF688D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A3B5-24CE-4B44-A3DF-063D9CB765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7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11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74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53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7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6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4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05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58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8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70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87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82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42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10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82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3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1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80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04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2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89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58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14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3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5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9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5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98FAE-21B4-43D4-9AFA-A549E21E39B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3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5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6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Structure of Membrane Proteins (CSMP)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Protein Expression Center II (MPEC)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HIV Accessory and Regulatory Complexes (HARC)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Chris Nielsen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Clemens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Schulze-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Briese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1804627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850" name="Group 2"/>
          <p:cNvGrpSpPr>
            <a:grpSpLocks/>
          </p:cNvGrpSpPr>
          <p:nvPr/>
        </p:nvGrpSpPr>
        <p:grpSpPr bwMode="auto">
          <a:xfrm>
            <a:off x="2509838" y="-317500"/>
            <a:ext cx="10160000" cy="8002588"/>
            <a:chOff x="1581" y="-200"/>
            <a:chExt cx="6400" cy="5041"/>
          </a:xfrm>
        </p:grpSpPr>
        <p:sp>
          <p:nvSpPr>
            <p:cNvPr id="590851" name="Line 3"/>
            <p:cNvSpPr>
              <a:spLocks noChangeShapeType="1"/>
            </p:cNvSpPr>
            <p:nvPr/>
          </p:nvSpPr>
          <p:spPr bwMode="auto">
            <a:xfrm flipH="1">
              <a:off x="3285" y="2336"/>
              <a:ext cx="2142" cy="5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 rot="15584641">
              <a:off x="3513" y="2768"/>
              <a:ext cx="80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 flipH="1">
              <a:off x="2980" y="2330"/>
              <a:ext cx="2452" cy="1570"/>
            </a:xfrm>
            <a:prstGeom prst="line">
              <a:avLst/>
            </a:prstGeom>
            <a:noFill/>
            <a:ln w="38100">
              <a:solidFill>
                <a:srgbClr val="FFC26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4" name="Rectangle 6"/>
            <p:cNvSpPr>
              <a:spLocks noChangeArrowheads="1"/>
            </p:cNvSpPr>
            <p:nvPr/>
          </p:nvSpPr>
          <p:spPr bwMode="auto">
            <a:xfrm rot="281921">
              <a:off x="4630" y="2792"/>
              <a:ext cx="99" cy="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5" name="Rectangle 7"/>
            <p:cNvSpPr>
              <a:spLocks noChangeArrowheads="1"/>
            </p:cNvSpPr>
            <p:nvPr/>
          </p:nvSpPr>
          <p:spPr bwMode="auto">
            <a:xfrm>
              <a:off x="2844" y="73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 flipH="1" flipV="1">
              <a:off x="3374" y="3824"/>
              <a:ext cx="81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 flipH="1" flipV="1">
              <a:off x="2840" y="384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8" name="Oval 10"/>
            <p:cNvSpPr>
              <a:spLocks noChangeArrowheads="1"/>
            </p:cNvSpPr>
            <p:nvPr/>
          </p:nvSpPr>
          <p:spPr bwMode="auto">
            <a:xfrm flipH="1" flipV="1">
              <a:off x="2883" y="-200"/>
              <a:ext cx="5096" cy="504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 rot="3799929" flipH="1" flipV="1">
              <a:off x="3846" y="3756"/>
              <a:ext cx="7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0" name="Line 12"/>
            <p:cNvSpPr>
              <a:spLocks noChangeShapeType="1"/>
            </p:cNvSpPr>
            <p:nvPr/>
          </p:nvSpPr>
          <p:spPr bwMode="auto">
            <a:xfrm flipH="1" flipV="1">
              <a:off x="3519" y="2007"/>
              <a:ext cx="1915" cy="325"/>
            </a:xfrm>
            <a:prstGeom prst="line">
              <a:avLst/>
            </a:prstGeom>
            <a:noFill/>
            <a:ln w="1905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1" name="Rectangle 13"/>
            <p:cNvSpPr>
              <a:spLocks noChangeArrowheads="1"/>
            </p:cNvSpPr>
            <p:nvPr/>
          </p:nvSpPr>
          <p:spPr bwMode="auto">
            <a:xfrm rot="8724962" flipH="1" flipV="1">
              <a:off x="3268" y="3653"/>
              <a:ext cx="24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 flipH="1">
              <a:off x="4056" y="986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Ewald sphere 2</a:t>
              </a:r>
            </a:p>
          </p:txBody>
        </p:sp>
        <p:sp>
          <p:nvSpPr>
            <p:cNvPr id="590863" name="Text Box 15"/>
            <p:cNvSpPr txBox="1">
              <a:spLocks noChangeArrowheads="1"/>
            </p:cNvSpPr>
            <p:nvPr/>
          </p:nvSpPr>
          <p:spPr bwMode="auto">
            <a:xfrm rot="-12762713" flipH="1" flipV="1">
              <a:off x="3577" y="2972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64" name="Text Box 16"/>
            <p:cNvSpPr txBox="1">
              <a:spLocks noChangeArrowheads="1"/>
            </p:cNvSpPr>
            <p:nvPr/>
          </p:nvSpPr>
          <p:spPr bwMode="auto">
            <a:xfrm flipH="1">
              <a:off x="4442" y="298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65" name="Line 17"/>
            <p:cNvSpPr>
              <a:spLocks noChangeShapeType="1"/>
            </p:cNvSpPr>
            <p:nvPr/>
          </p:nvSpPr>
          <p:spPr bwMode="auto">
            <a:xfrm flipH="1">
              <a:off x="3250" y="2792"/>
              <a:ext cx="75" cy="2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6" name="Line 18"/>
            <p:cNvSpPr>
              <a:spLocks noChangeShapeType="1"/>
            </p:cNvSpPr>
            <p:nvPr/>
          </p:nvSpPr>
          <p:spPr bwMode="auto">
            <a:xfrm>
              <a:off x="3324" y="2792"/>
              <a:ext cx="34" cy="4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7" name="Arc 19"/>
            <p:cNvSpPr>
              <a:spLocks/>
            </p:cNvSpPr>
            <p:nvPr/>
          </p:nvSpPr>
          <p:spPr bwMode="auto">
            <a:xfrm flipH="1" flipV="1">
              <a:off x="4927" y="2332"/>
              <a:ext cx="507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8" name="Rectangle 20"/>
            <p:cNvSpPr>
              <a:spLocks noChangeArrowheads="1"/>
            </p:cNvSpPr>
            <p:nvPr/>
          </p:nvSpPr>
          <p:spPr bwMode="auto">
            <a:xfrm rot="8724962" flipH="1" flipV="1">
              <a:off x="3299" y="3672"/>
              <a:ext cx="25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9" name="Oval 21"/>
            <p:cNvSpPr>
              <a:spLocks noChangeArrowheads="1"/>
            </p:cNvSpPr>
            <p:nvPr/>
          </p:nvSpPr>
          <p:spPr bwMode="auto">
            <a:xfrm flipH="1" flipV="1">
              <a:off x="3519" y="-200"/>
              <a:ext cx="3823" cy="5041"/>
            </a:xfrm>
            <a:prstGeom prst="ellips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0" name="Rectangle 22"/>
            <p:cNvSpPr>
              <a:spLocks noChangeArrowheads="1"/>
            </p:cNvSpPr>
            <p:nvPr/>
          </p:nvSpPr>
          <p:spPr bwMode="auto">
            <a:xfrm rot="1886337">
              <a:off x="2948" y="2462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1" name="Rectangle 23"/>
            <p:cNvSpPr>
              <a:spLocks noChangeArrowheads="1"/>
            </p:cNvSpPr>
            <p:nvPr/>
          </p:nvSpPr>
          <p:spPr bwMode="auto">
            <a:xfrm rot="741832">
              <a:off x="3496" y="2649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2" name="Rectangle 24"/>
            <p:cNvSpPr>
              <a:spLocks noChangeArrowheads="1"/>
            </p:cNvSpPr>
            <p:nvPr/>
          </p:nvSpPr>
          <p:spPr bwMode="auto">
            <a:xfrm rot="741832">
              <a:off x="3794" y="2703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3" name="Oval 25"/>
            <p:cNvSpPr>
              <a:spLocks noChangeAspect="1" noChangeArrowheads="1"/>
            </p:cNvSpPr>
            <p:nvPr/>
          </p:nvSpPr>
          <p:spPr bwMode="auto">
            <a:xfrm flipH="1">
              <a:off x="2884" y="1835"/>
              <a:ext cx="5097" cy="9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4" name="Line 26"/>
            <p:cNvSpPr>
              <a:spLocks noChangeShapeType="1"/>
            </p:cNvSpPr>
            <p:nvPr/>
          </p:nvSpPr>
          <p:spPr bwMode="auto">
            <a:xfrm flipH="1" flipV="1">
              <a:off x="2885" y="2329"/>
              <a:ext cx="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5" name="Oval 27"/>
            <p:cNvSpPr>
              <a:spLocks noChangeAspect="1" noChangeArrowheads="1"/>
            </p:cNvSpPr>
            <p:nvPr/>
          </p:nvSpPr>
          <p:spPr bwMode="auto">
            <a:xfrm flipH="1">
              <a:off x="2874" y="1820"/>
              <a:ext cx="5107" cy="101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39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6" name="Text Box 28"/>
            <p:cNvSpPr txBox="1">
              <a:spLocks noChangeArrowheads="1"/>
            </p:cNvSpPr>
            <p:nvPr/>
          </p:nvSpPr>
          <p:spPr bwMode="auto">
            <a:xfrm flipH="1">
              <a:off x="3894" y="230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77" name="Text Box 29"/>
            <p:cNvSpPr txBox="1">
              <a:spLocks noChangeArrowheads="1"/>
            </p:cNvSpPr>
            <p:nvPr/>
          </p:nvSpPr>
          <p:spPr bwMode="auto">
            <a:xfrm flipH="1" flipV="1">
              <a:off x="4742" y="22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590878" name="Text Box 30"/>
            <p:cNvSpPr txBox="1">
              <a:spLocks noChangeArrowheads="1"/>
            </p:cNvSpPr>
            <p:nvPr/>
          </p:nvSpPr>
          <p:spPr bwMode="auto">
            <a:xfrm>
              <a:off x="1581" y="341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90879" name="Rectangle 31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0" name="Oval 32"/>
          <p:cNvSpPr>
            <a:spLocks noChangeAspect="1" noChangeArrowheads="1"/>
          </p:cNvSpPr>
          <p:nvPr/>
        </p:nvSpPr>
        <p:spPr bwMode="auto">
          <a:xfrm>
            <a:off x="-3524250" y="2908300"/>
            <a:ext cx="8091488" cy="15843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1" name="Rectangle 33"/>
          <p:cNvSpPr>
            <a:spLocks noChangeArrowheads="1"/>
          </p:cNvSpPr>
          <p:nvPr/>
        </p:nvSpPr>
        <p:spPr bwMode="auto">
          <a:xfrm>
            <a:off x="-2089150" y="2868613"/>
            <a:ext cx="6500813" cy="890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0882" name="Oval 34"/>
          <p:cNvSpPr>
            <a:spLocks noChangeArrowheads="1"/>
          </p:cNvSpPr>
          <p:nvPr/>
        </p:nvSpPr>
        <p:spPr bwMode="auto">
          <a:xfrm>
            <a:off x="-3524250" y="-292100"/>
            <a:ext cx="8091488" cy="80025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3" name="Rectangle 35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4" name="Oval 36"/>
          <p:cNvSpPr>
            <a:spLocks noChangeArrowheads="1"/>
          </p:cNvSpPr>
          <p:nvPr/>
        </p:nvSpPr>
        <p:spPr bwMode="auto">
          <a:xfrm>
            <a:off x="-2513013" y="-292100"/>
            <a:ext cx="6069013" cy="800258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5" name="Line 37"/>
          <p:cNvSpPr>
            <a:spLocks noChangeShapeType="1"/>
          </p:cNvSpPr>
          <p:nvPr/>
        </p:nvSpPr>
        <p:spPr bwMode="auto">
          <a:xfrm>
            <a:off x="519113" y="3706813"/>
            <a:ext cx="2992437" cy="5334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6" name="Rectangle 38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7" name="Text Box 39"/>
          <p:cNvSpPr txBox="1">
            <a:spLocks noChangeArrowheads="1"/>
          </p:cNvSpPr>
          <p:nvPr/>
        </p:nvSpPr>
        <p:spPr bwMode="auto">
          <a:xfrm>
            <a:off x="973138" y="54197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Ewald sphere</a:t>
            </a:r>
          </a:p>
        </p:txBody>
      </p: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515938" y="3414713"/>
            <a:ext cx="4046537" cy="369887"/>
            <a:chOff x="325" y="2151"/>
            <a:chExt cx="2549" cy="233"/>
          </a:xfrm>
        </p:grpSpPr>
        <p:sp>
          <p:nvSpPr>
            <p:cNvPr id="590889" name="Line 41"/>
            <p:cNvSpPr>
              <a:spLocks noChangeShapeType="1"/>
            </p:cNvSpPr>
            <p:nvPr/>
          </p:nvSpPr>
          <p:spPr bwMode="auto">
            <a:xfrm>
              <a:off x="325" y="2329"/>
              <a:ext cx="25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90" name="Text Box 42"/>
            <p:cNvSpPr txBox="1">
              <a:spLocks noChangeArrowheads="1"/>
            </p:cNvSpPr>
            <p:nvPr/>
          </p:nvSpPr>
          <p:spPr bwMode="auto">
            <a:xfrm>
              <a:off x="1644" y="2151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590891" name="Group 43"/>
          <p:cNvGrpSpPr>
            <a:grpSpLocks/>
          </p:cNvGrpSpPr>
          <p:nvPr/>
        </p:nvGrpSpPr>
        <p:grpSpPr bwMode="auto">
          <a:xfrm>
            <a:off x="2093913" y="1547813"/>
            <a:ext cx="1093787" cy="376237"/>
            <a:chOff x="1319" y="975"/>
            <a:chExt cx="689" cy="237"/>
          </a:xfrm>
        </p:grpSpPr>
        <p:sp>
          <p:nvSpPr>
            <p:cNvPr id="590892" name="Text Box 44"/>
            <p:cNvSpPr txBox="1">
              <a:spLocks noChangeArrowheads="1"/>
            </p:cNvSpPr>
            <p:nvPr/>
          </p:nvSpPr>
          <p:spPr bwMode="auto">
            <a:xfrm flipH="1">
              <a:off x="1319" y="975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b="1" dirty="0" err="1">
                  <a:solidFill>
                    <a:srgbClr val="008000"/>
                  </a:solidFill>
                  <a:latin typeface="Arial" panose="020B0604020202020204" pitchFamily="34" charset="0"/>
                </a:rPr>
                <a:t>h,k,l</a:t>
              </a:r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1741" y="1057"/>
              <a:ext cx="267" cy="155"/>
            </a:xfrm>
            <a:custGeom>
              <a:avLst/>
              <a:gdLst>
                <a:gd name="T0" fmla="*/ 0 w 302"/>
                <a:gd name="T1" fmla="*/ 12 h 177"/>
                <a:gd name="T2" fmla="*/ 105 w 302"/>
                <a:gd name="T3" fmla="*/ 12 h 177"/>
                <a:gd name="T4" fmla="*/ 192 w 302"/>
                <a:gd name="T5" fmla="*/ 82 h 177"/>
                <a:gd name="T6" fmla="*/ 302 w 302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77">
                  <a:moveTo>
                    <a:pt x="0" y="12"/>
                  </a:moveTo>
                  <a:cubicBezTo>
                    <a:pt x="37" y="6"/>
                    <a:pt x="73" y="0"/>
                    <a:pt x="105" y="12"/>
                  </a:cubicBezTo>
                  <a:cubicBezTo>
                    <a:pt x="137" y="24"/>
                    <a:pt x="159" y="55"/>
                    <a:pt x="192" y="82"/>
                  </a:cubicBezTo>
                  <a:cubicBezTo>
                    <a:pt x="225" y="109"/>
                    <a:pt x="284" y="161"/>
                    <a:pt x="302" y="177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590894" name="Rectangle 46"/>
          <p:cNvSpPr>
            <a:spLocks noChangeArrowheads="1"/>
          </p:cNvSpPr>
          <p:nvPr/>
        </p:nvSpPr>
        <p:spPr bwMode="auto">
          <a:xfrm rot="4254391">
            <a:off x="3191670" y="1904206"/>
            <a:ext cx="112712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90895" name="Group 47"/>
          <p:cNvGrpSpPr>
            <a:grpSpLocks/>
          </p:cNvGrpSpPr>
          <p:nvPr/>
        </p:nvGrpSpPr>
        <p:grpSpPr bwMode="auto">
          <a:xfrm>
            <a:off x="519113" y="1060450"/>
            <a:ext cx="4114800" cy="2633663"/>
            <a:chOff x="327" y="668"/>
            <a:chExt cx="2592" cy="1659"/>
          </a:xfrm>
        </p:grpSpPr>
        <p:sp>
          <p:nvSpPr>
            <p:cNvPr id="590896" name="Text Box 48"/>
            <p:cNvSpPr txBox="1">
              <a:spLocks noChangeArrowheads="1"/>
            </p:cNvSpPr>
            <p:nvPr/>
          </p:nvSpPr>
          <p:spPr bwMode="auto">
            <a:xfrm rot="-2052373">
              <a:off x="1062" y="1545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97" name="Text Box 49"/>
            <p:cNvSpPr txBox="1">
              <a:spLocks noChangeArrowheads="1"/>
            </p:cNvSpPr>
            <p:nvPr/>
          </p:nvSpPr>
          <p:spPr bwMode="auto">
            <a:xfrm>
              <a:off x="1096" y="1470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98" name="Line 50"/>
            <p:cNvSpPr>
              <a:spLocks noChangeShapeType="1"/>
            </p:cNvSpPr>
            <p:nvPr/>
          </p:nvSpPr>
          <p:spPr bwMode="auto">
            <a:xfrm flipV="1">
              <a:off x="327" y="668"/>
              <a:ext cx="2592" cy="165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899" name="Group 51"/>
          <p:cNvGrpSpPr>
            <a:grpSpLocks/>
          </p:cNvGrpSpPr>
          <p:nvPr/>
        </p:nvGrpSpPr>
        <p:grpSpPr bwMode="auto">
          <a:xfrm>
            <a:off x="517525" y="2859088"/>
            <a:ext cx="3465513" cy="928687"/>
            <a:chOff x="326" y="1801"/>
            <a:chExt cx="2183" cy="585"/>
          </a:xfrm>
        </p:grpSpPr>
        <p:sp>
          <p:nvSpPr>
            <p:cNvPr id="590900" name="Text Box 52"/>
            <p:cNvSpPr txBox="1">
              <a:spLocks noChangeArrowheads="1"/>
            </p:cNvSpPr>
            <p:nvPr/>
          </p:nvSpPr>
          <p:spPr bwMode="auto">
            <a:xfrm>
              <a:off x="821" y="215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grpSp>
          <p:nvGrpSpPr>
            <p:cNvPr id="590901" name="Group 53"/>
            <p:cNvGrpSpPr>
              <a:grpSpLocks/>
            </p:cNvGrpSpPr>
            <p:nvPr/>
          </p:nvGrpSpPr>
          <p:grpSpPr bwMode="auto">
            <a:xfrm>
              <a:off x="332" y="1801"/>
              <a:ext cx="2177" cy="520"/>
              <a:chOff x="332" y="1801"/>
              <a:chExt cx="2177" cy="520"/>
            </a:xfrm>
          </p:grpSpPr>
          <p:sp>
            <p:nvSpPr>
              <p:cNvPr id="590902" name="Line 54"/>
              <p:cNvSpPr>
                <a:spLocks noChangeShapeType="1"/>
              </p:cNvSpPr>
              <p:nvPr/>
            </p:nvSpPr>
            <p:spPr bwMode="auto">
              <a:xfrm flipV="1">
                <a:off x="332" y="1801"/>
                <a:ext cx="2143" cy="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3" name="Line 55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7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4" name="Line 56"/>
              <p:cNvSpPr>
                <a:spLocks noChangeShapeType="1"/>
              </p:cNvSpPr>
              <p:nvPr/>
            </p:nvSpPr>
            <p:spPr bwMode="auto">
              <a:xfrm flipH="1" flipV="1">
                <a:off x="2401" y="1820"/>
                <a:ext cx="3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90905" name="Arc 57"/>
            <p:cNvSpPr>
              <a:spLocks/>
            </p:cNvSpPr>
            <p:nvPr/>
          </p:nvSpPr>
          <p:spPr bwMode="auto">
            <a:xfrm>
              <a:off x="326" y="2221"/>
              <a:ext cx="506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3271838" y="1973263"/>
            <a:ext cx="1298575" cy="1731962"/>
            <a:chOff x="2061" y="1243"/>
            <a:chExt cx="818" cy="1091"/>
          </a:xfrm>
        </p:grpSpPr>
        <p:sp>
          <p:nvSpPr>
            <p:cNvPr id="590907" name="Text Box 59"/>
            <p:cNvSpPr txBox="1">
              <a:spLocks noChangeArrowheads="1"/>
            </p:cNvSpPr>
            <p:nvPr/>
          </p:nvSpPr>
          <p:spPr bwMode="auto">
            <a:xfrm>
              <a:off x="2419" y="163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d*</a:t>
              </a:r>
            </a:p>
          </p:txBody>
        </p:sp>
        <p:sp>
          <p:nvSpPr>
            <p:cNvPr id="590908" name="Line 60"/>
            <p:cNvSpPr>
              <a:spLocks noChangeShapeType="1"/>
            </p:cNvSpPr>
            <p:nvPr/>
          </p:nvSpPr>
          <p:spPr bwMode="auto">
            <a:xfrm flipH="1" flipV="1">
              <a:off x="2061" y="1243"/>
              <a:ext cx="818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12" name="Group 64"/>
          <p:cNvGrpSpPr>
            <a:grpSpLocks/>
          </p:cNvGrpSpPr>
          <p:nvPr/>
        </p:nvGrpSpPr>
        <p:grpSpPr bwMode="auto">
          <a:xfrm>
            <a:off x="4572000" y="3687763"/>
            <a:ext cx="2797175" cy="2233612"/>
            <a:chOff x="2880" y="2323"/>
            <a:chExt cx="1762" cy="1407"/>
          </a:xfrm>
        </p:grpSpPr>
        <p:sp>
          <p:nvSpPr>
            <p:cNvPr id="590913" name="Line 65"/>
            <p:cNvSpPr>
              <a:spLocks noChangeShapeType="1"/>
            </p:cNvSpPr>
            <p:nvPr/>
          </p:nvSpPr>
          <p:spPr bwMode="auto">
            <a:xfrm>
              <a:off x="2880" y="2323"/>
              <a:ext cx="818" cy="109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4" name="Text Box 66"/>
            <p:cNvSpPr txBox="1">
              <a:spLocks noChangeArrowheads="1"/>
            </p:cNvSpPr>
            <p:nvPr/>
          </p:nvSpPr>
          <p:spPr bwMode="auto">
            <a:xfrm>
              <a:off x="3998" y="349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A400"/>
                  </a:solidFill>
                  <a:latin typeface="Arial" panose="020B0604020202020204" pitchFamily="34" charset="0"/>
                </a:rPr>
                <a:t>(-h,-k,-l)</a:t>
              </a:r>
            </a:p>
          </p:txBody>
        </p:sp>
        <p:sp>
          <p:nvSpPr>
            <p:cNvPr id="590915" name="Freeform 67"/>
            <p:cNvSpPr>
              <a:spLocks/>
            </p:cNvSpPr>
            <p:nvPr/>
          </p:nvSpPr>
          <p:spPr bwMode="auto">
            <a:xfrm>
              <a:off x="3743" y="3450"/>
              <a:ext cx="276" cy="170"/>
            </a:xfrm>
            <a:custGeom>
              <a:avLst/>
              <a:gdLst>
                <a:gd name="T0" fmla="*/ 312 w 312"/>
                <a:gd name="T1" fmla="*/ 182 h 194"/>
                <a:gd name="T2" fmla="*/ 207 w 312"/>
                <a:gd name="T3" fmla="*/ 182 h 194"/>
                <a:gd name="T4" fmla="*/ 120 w 312"/>
                <a:gd name="T5" fmla="*/ 112 h 194"/>
                <a:gd name="T6" fmla="*/ 0 w 312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194">
                  <a:moveTo>
                    <a:pt x="312" y="182"/>
                  </a:moveTo>
                  <a:cubicBezTo>
                    <a:pt x="275" y="188"/>
                    <a:pt x="239" y="194"/>
                    <a:pt x="207" y="182"/>
                  </a:cubicBezTo>
                  <a:cubicBezTo>
                    <a:pt x="175" y="170"/>
                    <a:pt x="155" y="142"/>
                    <a:pt x="120" y="112"/>
                  </a:cubicBezTo>
                  <a:cubicBezTo>
                    <a:pt x="85" y="82"/>
                    <a:pt x="20" y="19"/>
                    <a:pt x="0" y="0"/>
                  </a:cubicBezTo>
                </a:path>
              </a:pathLst>
            </a:custGeom>
            <a:noFill/>
            <a:ln w="9525">
              <a:solidFill>
                <a:srgbClr val="00A4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6" name="Text Box 68"/>
            <p:cNvSpPr txBox="1">
              <a:spLocks noChangeArrowheads="1"/>
            </p:cNvSpPr>
            <p:nvPr/>
          </p:nvSpPr>
          <p:spPr bwMode="auto">
            <a:xfrm flipH="1">
              <a:off x="3110" y="282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4" grpId="0" animBg="1"/>
      <p:bldP spid="590885" grpId="0" animBg="1"/>
      <p:bldP spid="590886" grpId="0" animBg="1"/>
      <p:bldP spid="5908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79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Phase Problem</a:t>
            </a:r>
            <a:endParaRPr lang="en-US" sz="4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	use native material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</a:rPr>
              <a:t>ka “disorder”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Information content of data vs models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295400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Current </a:t>
            </a:r>
            <a:r>
              <a:rPr lang="en-US" sz="3200" dirty="0" smtClean="0">
                <a:latin typeface="+mj-lt"/>
              </a:rPr>
              <a:t>MX success </a:t>
            </a:r>
            <a:r>
              <a:rPr lang="en-US" sz="3200" dirty="0" smtClean="0">
                <a:latin typeface="+mj-lt"/>
              </a:rPr>
              <a:t>rate: 2-4%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81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33029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14156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reciprocal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6286500" cy="4191000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37340" y="1293813"/>
            <a:ext cx="2669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“</a:t>
            </a:r>
            <a:r>
              <a:rPr lang="el-GR" altLang="en-US" sz="2400" dirty="0">
                <a:solidFill>
                  <a:srgbClr val="000000"/>
                </a:solidFill>
              </a:rPr>
              <a:t>σ</a:t>
            </a:r>
            <a:r>
              <a:rPr lang="en-US" altLang="en-US" sz="2400" dirty="0">
                <a:solidFill>
                  <a:srgbClr val="000000"/>
                </a:solidFill>
              </a:rPr>
              <a:t>” contour level</a:t>
            </a:r>
          </a:p>
        </p:txBody>
      </p:sp>
    </p:spTree>
    <p:extLst>
      <p:ext uri="{BB962C8B-B14F-4D97-AF65-F5344CB8AC3E}">
        <p14:creationId xmlns:p14="http://schemas.microsoft.com/office/powerpoint/2010/main" val="32614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5" name="lyso_rot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RMS displacement from B factors</a:t>
            </a:r>
          </a:p>
        </p:txBody>
      </p:sp>
    </p:spTree>
    <p:extLst>
      <p:ext uri="{BB962C8B-B14F-4D97-AF65-F5344CB8AC3E}">
        <p14:creationId xmlns:p14="http://schemas.microsoft.com/office/powerpoint/2010/main" val="1585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07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427208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79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Phase Problem</a:t>
            </a:r>
            <a:endParaRPr lang="en-US" sz="4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	use native material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ka “disorder”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… i</a:t>
            </a:r>
            <a:r>
              <a:rPr lang="en-US" sz="2400" dirty="0" smtClean="0">
                <a:latin typeface="Arial" panose="020B0604020202020204" pitchFamily="34" charset="0"/>
              </a:rPr>
              <a:t>n the </a:t>
            </a:r>
            <a:r>
              <a:rPr lang="en-US" sz="2400" dirty="0" smtClean="0">
                <a:latin typeface="Arial" panose="020B0604020202020204" pitchFamily="34" charset="0"/>
              </a:rPr>
              <a:t>details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295400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Current </a:t>
            </a:r>
            <a:r>
              <a:rPr lang="en-US" sz="3200" dirty="0" smtClean="0">
                <a:latin typeface="+mj-lt"/>
              </a:rPr>
              <a:t>MX success </a:t>
            </a:r>
            <a:r>
              <a:rPr lang="en-US" sz="3200" dirty="0" smtClean="0">
                <a:latin typeface="+mj-lt"/>
              </a:rPr>
              <a:t>rate: 2-4%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1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The “success rate” </a:t>
            </a:r>
            <a:br>
              <a:rPr lang="en-US" altLang="en-US" dirty="0" smtClean="0"/>
            </a:br>
            <a:r>
              <a:rPr lang="en-US" altLang="en-US" dirty="0" smtClean="0"/>
              <a:t>of structure determination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~10,000</a:t>
            </a:r>
            <a:r>
              <a:rPr lang="en-US" altLang="en-US" sz="3600" dirty="0" smtClean="0">
                <a:solidFill>
                  <a:srgbClr val="009600"/>
                </a:solidFill>
              </a:rPr>
              <a:t> PDB depositions/</a:t>
            </a:r>
            <a:r>
              <a:rPr lang="en-US" altLang="en-US" sz="3600" dirty="0" smtClean="0">
                <a:solidFill>
                  <a:srgbClr val="009600"/>
                </a:solidFill>
              </a:rPr>
              <a:t>year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79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371600" y="1447800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merge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3%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 smtClean="0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 smtClean="0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20%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24%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676400"/>
            <a:ext cx="1983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4114800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“systematic”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cxnSp>
        <p:nvCxnSpPr>
          <p:cNvPr id="4" name="Straight Arrow Connector 3"/>
          <p:cNvCxnSpPr>
            <a:stCxn id="2" idx="2"/>
            <a:endCxn id="21" idx="0"/>
          </p:cNvCxnSpPr>
          <p:nvPr/>
        </p:nvCxnSpPr>
        <p:spPr>
          <a:xfrm>
            <a:off x="7392418" y="2507397"/>
            <a:ext cx="9675" cy="1607403"/>
          </a:xfrm>
          <a:prstGeom prst="straightConnector1">
            <a:avLst/>
          </a:prstGeom>
          <a:ln w="762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5410200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20% of carbon atom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1.2 e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5410200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% of carbon atom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e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400" baseline="30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07" y="6172200"/>
            <a:ext cx="890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R-factor gap will enable study of 1-electron changes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" grpId="0"/>
      <p:bldP spid="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2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87538" y="2852738"/>
            <a:ext cx="3981449" cy="2387600"/>
            <a:chOff x="1887538" y="2852738"/>
            <a:chExt cx="3981449" cy="2387600"/>
          </a:xfrm>
        </p:grpSpPr>
        <p:pic>
          <p:nvPicPr>
            <p:cNvPr id="9223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450" y="2852738"/>
              <a:ext cx="2395537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Line 6"/>
            <p:cNvSpPr>
              <a:spLocks noChangeShapeType="1"/>
            </p:cNvSpPr>
            <p:nvPr/>
          </p:nvSpPr>
          <p:spPr bwMode="auto">
            <a:xfrm>
              <a:off x="1887538" y="4014788"/>
              <a:ext cx="1562100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9230" name="Text Box 7"/>
            <p:cNvSpPr txBox="1">
              <a:spLocks noChangeArrowheads="1"/>
            </p:cNvSpPr>
            <p:nvPr/>
          </p:nvSpPr>
          <p:spPr bwMode="auto">
            <a:xfrm>
              <a:off x="1952626" y="3830638"/>
              <a:ext cx="1162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prstClr val="white"/>
                  </a:solidFill>
                  <a:cs typeface="Arial" charset="0"/>
                </a:rPr>
                <a:t>MLFSOM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68988" y="3246438"/>
            <a:ext cx="3275012" cy="1569660"/>
            <a:chOff x="5868988" y="3246438"/>
            <a:chExt cx="3275012" cy="1569660"/>
          </a:xfrm>
        </p:grpSpPr>
        <p:grpSp>
          <p:nvGrpSpPr>
            <p:cNvPr id="9225" name="Group 8"/>
            <p:cNvGrpSpPr>
              <a:grpSpLocks/>
            </p:cNvGrpSpPr>
            <p:nvPr/>
          </p:nvGrpSpPr>
          <p:grpSpPr bwMode="auto">
            <a:xfrm>
              <a:off x="5868988" y="3830638"/>
              <a:ext cx="1419225" cy="366713"/>
              <a:chOff x="2414" y="3258"/>
              <a:chExt cx="1347" cy="231"/>
            </a:xfrm>
          </p:grpSpPr>
          <p:sp>
            <p:nvSpPr>
              <p:cNvPr id="9227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latin typeface="Comic Sans MS" pitchFamily="66" charset="0"/>
                    <a:cs typeface="Arial" charset="0"/>
                  </a:rPr>
                  <a:t>Elves</a:t>
                </a:r>
              </a:p>
            </p:txBody>
          </p:sp>
        </p:grpSp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7340600" y="3246438"/>
              <a:ext cx="1803400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merge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6%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 smtClean="0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 smtClean="0">
                  <a:solidFill>
                    <a:prstClr val="black"/>
                  </a:solidFill>
                  <a:cs typeface="Arial" charset="0"/>
                </a:rPr>
                <a:t>work</a:t>
              </a:r>
              <a:r>
                <a:rPr lang="en-US" altLang="en-US" sz="2400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= 7%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free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8%</a:t>
              </a:r>
            </a:p>
          </p:txBody>
        </p:sp>
      </p:grp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charset="0"/>
              </a:rPr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1H87; conf “A”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6956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cs typeface="Arial" charset="0"/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9"/>
            <a:ext cx="3275012" cy="1570038"/>
            <a:chOff x="3697" y="2045"/>
            <a:chExt cx="2063" cy="989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latin typeface="Comic Sans MS" pitchFamily="66" charset="0"/>
                    <a:cs typeface="Arial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merge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6%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 smtClean="0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 smtClean="0">
                  <a:solidFill>
                    <a:prstClr val="black"/>
                  </a:solidFill>
                  <a:cs typeface="Arial" charset="0"/>
                </a:rPr>
                <a:t>work</a:t>
              </a:r>
              <a:r>
                <a:rPr lang="en-US" altLang="en-US" sz="2400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= 17%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free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charset="0"/>
              </a:rPr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1H87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6799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white"/>
                  </a:solidFill>
                  <a:cs typeface="Arial" panose="020B0604020202020204" pitchFamily="34" charset="0"/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9887"/>
            <a:chOff x="2414" y="3258"/>
            <a:chExt cx="1347" cy="233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7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white"/>
                  </a:solidFill>
                  <a:cs typeface="Arial" panose="020B0604020202020204" pitchFamily="34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merge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= 6%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alt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= 7%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panose="020B0604020202020204" pitchFamily="34" charset="0"/>
              </a:rPr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t>1H87</a:t>
            </a: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>
            <a:off x="1255713" y="4991100"/>
            <a:ext cx="6137275" cy="1218102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  <a:gd name="connsiteX0" fmla="*/ 0 w 10000"/>
              <a:gd name="connsiteY0" fmla="*/ 2199 h 7886"/>
              <a:gd name="connsiteX1" fmla="*/ 5766 w 10000"/>
              <a:gd name="connsiteY1" fmla="*/ 7845 h 7886"/>
              <a:gd name="connsiteX2" fmla="*/ 10000 w 10000"/>
              <a:gd name="connsiteY2" fmla="*/ 0 h 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7886">
                <a:moveTo>
                  <a:pt x="0" y="2199"/>
                </a:moveTo>
                <a:cubicBezTo>
                  <a:pt x="2121" y="6095"/>
                  <a:pt x="4100" y="8215"/>
                  <a:pt x="5766" y="7845"/>
                </a:cubicBezTo>
                <a:cubicBezTo>
                  <a:pt x="7432" y="7475"/>
                  <a:pt x="8787" y="4625"/>
                  <a:pt x="1000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8495608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7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pitchFamily="34" charset="0"/>
              </a:rPr>
              <a:t>1aho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Scorpion toxin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0.96 Å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64 residues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Solvent: H</a:t>
            </a:r>
            <a:r>
              <a:rPr lang="en-US" altLang="en-US" sz="1800" baseline="-25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 +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acetate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Room temperature</a:t>
            </a: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real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381109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2846802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256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0.0297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0.0293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</p:spTree>
    <p:extLst>
      <p:ext uri="{BB962C8B-B14F-4D97-AF65-F5344CB8AC3E}">
        <p14:creationId xmlns:p14="http://schemas.microsoft.com/office/powerpoint/2010/main" val="28042706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79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	use native material</a:t>
            </a:r>
            <a:endParaRPr lang="en-US" sz="2400" dirty="0"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</a:rPr>
              <a:t>ka “disorder”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Information content of data vs models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295400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Current </a:t>
            </a:r>
            <a:r>
              <a:rPr lang="en-US" sz="3200" dirty="0" smtClean="0">
                <a:latin typeface="+mj-lt"/>
              </a:rPr>
              <a:t>MX success </a:t>
            </a:r>
            <a:r>
              <a:rPr lang="en-US" sz="3200" dirty="0" smtClean="0">
                <a:latin typeface="+mj-lt"/>
              </a:rPr>
              <a:t>rate: 2-4%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55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114" y="51525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solvent!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</p:spTree>
    <p:extLst>
      <p:ext uri="{BB962C8B-B14F-4D97-AF65-F5344CB8AC3E}">
        <p14:creationId xmlns:p14="http://schemas.microsoft.com/office/powerpoint/2010/main" val="8593603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as deposited: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0.203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0.224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</p:spTree>
    <p:extLst>
      <p:ext uri="{BB962C8B-B14F-4D97-AF65-F5344CB8AC3E}">
        <p14:creationId xmlns:p14="http://schemas.microsoft.com/office/powerpoint/2010/main" val="3940521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8800" y="5613747"/>
            <a:ext cx="1859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X-ray data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</p:spTree>
    <p:extLst>
      <p:ext uri="{BB962C8B-B14F-4D97-AF65-F5344CB8AC3E}">
        <p14:creationId xmlns:p14="http://schemas.microsoft.com/office/powerpoint/2010/main" val="2576746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7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Grand Challenges in Structural Biology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27" y="1219200"/>
            <a:ext cx="83820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detector calibration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soft X-ray data collection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 in sample handling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Models for “disorder”/function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Quantum leap in model building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solvent models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Generalized dynamical representation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7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Funding opportunities?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27" y="1219200"/>
            <a:ext cx="83820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detector group?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SINBAD colliding-beam diffractometer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Data” - Image Deposition Database?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Joint Structure – Function methods dev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competitions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scale MD simulation</a:t>
            </a:r>
          </a:p>
          <a:p>
            <a:pPr lvl="2"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Pan-scale model development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7220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Solar-powered desalination (mangroves?)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ff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1150"/>
            <a:ext cx="1524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2076450" y="274638"/>
            <a:ext cx="4991100" cy="7366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MLFSOM simulation</a:t>
            </a:r>
          </a:p>
        </p:txBody>
      </p:sp>
    </p:spTree>
    <p:extLst>
      <p:ext uri="{BB962C8B-B14F-4D97-AF65-F5344CB8AC3E}">
        <p14:creationId xmlns:p14="http://schemas.microsoft.com/office/powerpoint/2010/main" val="27745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>
              <a:solidFill>
                <a:srgbClr val="CC99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85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798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right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683116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3953842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Conventional model vs X-ray data</a:t>
            </a: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  <a:cs typeface="Arial" pitchFamily="34" charset="0"/>
              </a:rPr>
              <a:t>1 “sigma” 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2F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c</a:t>
            </a:r>
            <a:endParaRPr lang="en-US" altLang="en-US" sz="2400" baseline="-25000" dirty="0">
              <a:solidFill>
                <a:srgbClr val="4F4FC5"/>
              </a:solidFill>
              <a:cs typeface="Arial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  <a:cs typeface="Arial" pitchFamily="34" charset="0"/>
              </a:rPr>
              <a:t>2.5 “sigma” 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 dirty="0">
              <a:solidFill>
                <a:srgbClr val="CC9900"/>
              </a:solidFill>
              <a:cs typeface="Arial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75592" y="4573588"/>
            <a:ext cx="193796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37829930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304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Native element phasing requires better detectors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5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>
              <a:solidFill>
                <a:srgbClr val="CC9900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prstClr val="black"/>
                </a:solidFill>
                <a:latin typeface="Arial" panose="020B0604020202020204" pitchFamily="34" charset="0"/>
              </a:rPr>
              <a:t>Conventional model vs </a:t>
            </a:r>
            <a:r>
              <a:rPr lang="en-US" altLang="en-US" sz="36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sim</a:t>
            </a:r>
            <a:endParaRPr lang="en-US" altLang="en-US" sz="3600" baseline="-250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94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do you model solvent?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1735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42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201072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self-consistent density field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ased on electrostatics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.1808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MD solvent, protein fixed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.1523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1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4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“still missing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/>
          <a:stretch/>
        </p:blipFill>
        <p:spPr>
          <a:xfrm>
            <a:off x="0" y="1092122"/>
            <a:ext cx="9144000" cy="57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we knew “everything”?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4972" y="1074057"/>
            <a:ext cx="22797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it?</a:t>
            </a:r>
          </a:p>
        </p:txBody>
      </p:sp>
    </p:spTree>
    <p:extLst>
      <p:ext uri="{BB962C8B-B14F-4D97-AF65-F5344CB8AC3E}">
        <p14:creationId xmlns:p14="http://schemas.microsoft.com/office/powerpoint/2010/main" val="4007428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= 0.0506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 = 0.0556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81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7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pitchFamily="34" charset="0"/>
              </a:rPr>
              <a:t>1aho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Scorpion toxin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0.96 Å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64 residues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Solvent: H</a:t>
            </a:r>
            <a:r>
              <a:rPr lang="en-US" altLang="en-US" sz="1800" baseline="-25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 +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acetate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Room temperature</a:t>
            </a: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real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31656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27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92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47856"/>
              </p:ext>
            </p:extLst>
          </p:nvPr>
        </p:nvGraphicFramePr>
        <p:xfrm>
          <a:off x="532854" y="983545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54" y="983545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77915" y="6045175"/>
            <a:ext cx="3389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" pitchFamily="34" charset="0"/>
              </a:rPr>
              <a:t>Water molecules / unit cell</a:t>
            </a:r>
            <a:endParaRPr lang="en-US" alt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120667" y="2991803"/>
            <a:ext cx="3227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: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sim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vs F</a:t>
            </a:r>
            <a:r>
              <a:rPr lang="en-US" altLang="en-US" sz="2400" b="1" baseline="-25000" dirty="0" smtClean="0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(%)</a:t>
            </a:r>
            <a:endParaRPr lang="en-US" alt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1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many waters are there?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46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429609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CCD</a:t>
              </a: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early PADs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648129"/>
              <a:ext cx="12878" cy="2762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212205" y="1524000"/>
            <a:ext cx="1740795" cy="2262389"/>
            <a:chOff x="3212205" y="1524000"/>
            <a:chExt cx="1740795" cy="2262389"/>
          </a:xfrm>
        </p:grpSpPr>
        <p:sp>
          <p:nvSpPr>
            <p:cNvPr id="33" name="TextBox 32"/>
            <p:cNvSpPr txBox="1"/>
            <p:nvPr/>
          </p:nvSpPr>
          <p:spPr>
            <a:xfrm>
              <a:off x="3212205" y="1524000"/>
              <a:ext cx="174079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ew PADs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uncalibrated</a:t>
              </a:r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077238" y="2286000"/>
              <a:ext cx="0" cy="15003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93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831548"/>
              </p:ext>
            </p:extLst>
          </p:nvPr>
        </p:nvGraphicFramePr>
        <p:xfrm>
          <a:off x="532854" y="983545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54" y="983545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77915" y="6045175"/>
            <a:ext cx="3389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" pitchFamily="34" charset="0"/>
              </a:rPr>
              <a:t>Water molecules / unit cell</a:t>
            </a:r>
            <a:endParaRPr lang="en-US" alt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120667" y="2991803"/>
            <a:ext cx="3227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: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sim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vs F</a:t>
            </a:r>
            <a:r>
              <a:rPr lang="en-US" altLang="en-US" sz="2400" b="1" baseline="-25000" dirty="0" smtClean="0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(%)</a:t>
            </a:r>
            <a:endParaRPr lang="en-US" alt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1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many waters are there?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1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4349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07624"/>
              </p:ext>
            </p:extLst>
          </p:nvPr>
        </p:nvGraphicFramePr>
        <p:xfrm>
          <a:off x="241300" y="711204"/>
          <a:ext cx="8242301" cy="5852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1: Spatial Heterogeneity dominates all other sources of error in diffraction simulations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1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412868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do you model solvent?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6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897955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do you model solvent?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41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992117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do you model solvent?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30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654316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do you model solvent?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00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397364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How do you model solvent?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90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61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99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63" r="22587"/>
          <a:stretch/>
        </p:blipFill>
        <p:spPr bwMode="auto">
          <a:xfrm rot="18777551">
            <a:off x="-714762" y="-349562"/>
            <a:ext cx="7078763" cy="788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r="24854" b="14316"/>
          <a:stretch/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5745061" y="4726656"/>
            <a:ext cx="1774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8.2</a:t>
            </a:r>
            <a:r>
              <a:rPr lang="el-GR" altLang="en-US" sz="2800" dirty="0"/>
              <a:t>σ</a:t>
            </a:r>
            <a:r>
              <a:rPr lang="en-US" altLang="en-US" sz="2800" dirty="0"/>
              <a:t> = </a:t>
            </a:r>
            <a:r>
              <a:rPr lang="en-US" altLang="en-US" sz="2800" dirty="0" smtClean="0"/>
              <a:t>Na</a:t>
            </a:r>
            <a:endParaRPr lang="en-US" altLang="en-US" sz="2800" dirty="0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4853210" y="6027003"/>
            <a:ext cx="429079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en-US" sz="2400" dirty="0"/>
              <a:t>DELFAN </a:t>
            </a:r>
            <a:endParaRPr lang="en-US" altLang="en-US" sz="2400" dirty="0" smtClean="0"/>
          </a:p>
          <a:p>
            <a:pPr algn="r" eaLnBrk="1" hangingPunct="1"/>
            <a:r>
              <a:rPr lang="en-US" altLang="en-US" sz="2400" dirty="0" smtClean="0"/>
              <a:t>residual </a:t>
            </a:r>
            <a:r>
              <a:rPr lang="en-US" altLang="en-US" sz="2400" dirty="0"/>
              <a:t>anomalous </a:t>
            </a:r>
            <a:r>
              <a:rPr lang="en-US" altLang="en-US" sz="2400" dirty="0" smtClean="0"/>
              <a:t>difference</a:t>
            </a:r>
            <a:endParaRPr lang="en-US" alt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27755" y="0"/>
            <a:ext cx="29497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/>
          <p:cNvSpPr txBox="1">
            <a:spLocks noChangeArrowheads="1"/>
          </p:cNvSpPr>
          <p:nvPr/>
        </p:nvSpPr>
        <p:spPr bwMode="auto">
          <a:xfrm rot="465098">
            <a:off x="1881963" y="342152"/>
            <a:ext cx="1866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 smtClean="0"/>
              <a:t>15</a:t>
            </a:r>
            <a:r>
              <a:rPr lang="el-GR" altLang="en-US" sz="2800" dirty="0" smtClean="0"/>
              <a:t>σ </a:t>
            </a:r>
            <a:r>
              <a:rPr lang="en-US" altLang="en-US" sz="2800" dirty="0"/>
              <a:t>= PO</a:t>
            </a:r>
            <a:r>
              <a:rPr lang="en-US" altLang="en-US" sz="2800" baseline="-25000" dirty="0"/>
              <a:t>4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02854" y="2877422"/>
            <a:ext cx="1454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 smtClean="0"/>
              <a:t>18</a:t>
            </a:r>
            <a:r>
              <a:rPr lang="el-GR" altLang="en-US" sz="2800" dirty="0" smtClean="0"/>
              <a:t>σ</a:t>
            </a:r>
            <a:r>
              <a:rPr lang="en-US" altLang="en-US" sz="2800" dirty="0" smtClean="0"/>
              <a:t> = S</a:t>
            </a:r>
            <a:endParaRPr lang="en-US" altLang="en-US" sz="2800" baseline="-25000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600632" y="3619757"/>
            <a:ext cx="1454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 smtClean="0"/>
              <a:t>16</a:t>
            </a:r>
            <a:r>
              <a:rPr lang="el-GR" altLang="en-US" sz="2800" dirty="0" smtClean="0"/>
              <a:t>σ</a:t>
            </a:r>
            <a:r>
              <a:rPr lang="en-US" altLang="en-US" sz="2800" dirty="0" smtClean="0"/>
              <a:t> = S</a:t>
            </a:r>
            <a:endParaRPr lang="en-US" altLang="en-US" sz="2800" baseline="-25000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0" y="6396335"/>
            <a:ext cx="425552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/>
              <a:t>Phased anomalous difference</a:t>
            </a:r>
            <a:endParaRPr lang="en-US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310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</a:rPr>
              <a:t>A</a:t>
            </a:r>
            <a:endParaRPr lang="en-US" sz="4800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6917" y="0"/>
            <a:ext cx="6310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</a:rPr>
              <a:t>B</a:t>
            </a:r>
            <a:endParaRPr lang="en-US" sz="4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52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53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72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3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implementation?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76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27193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Bohic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i="1" dirty="0" smtClean="0"/>
              <a:t>Anal. Chem. </a:t>
            </a:r>
            <a:r>
              <a:rPr lang="en-US" dirty="0"/>
              <a:t>2008</a:t>
            </a:r>
            <a:r>
              <a:rPr lang="en-US" dirty="0" smtClean="0"/>
              <a:t>; </a:t>
            </a:r>
            <a:r>
              <a:rPr lang="en-US" b="1" dirty="0" smtClean="0"/>
              <a:t>80</a:t>
            </a:r>
            <a:r>
              <a:rPr lang="en-US" dirty="0" smtClean="0"/>
              <a:t>(24</a:t>
            </a:r>
            <a:r>
              <a:rPr lang="en-US" dirty="0"/>
              <a:t>):</a:t>
            </a:r>
            <a:r>
              <a:rPr lang="en-US" dirty="0" smtClean="0"/>
              <a:t>9557. </a:t>
            </a:r>
            <a:r>
              <a:rPr lang="en-US" dirty="0" err="1"/>
              <a:t>doi</a:t>
            </a:r>
            <a:r>
              <a:rPr lang="en-US" dirty="0"/>
              <a:t>: 10.1021/ac801817k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3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991561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latin typeface="Arial" panose="020B0604020202020204" pitchFamily="34" charset="0"/>
              </a:rPr>
              <a:t>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1581" y="1942368"/>
            <a:ext cx="182879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Single-spot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limit 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CCD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arly PAD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40581" y="682760"/>
            <a:ext cx="1017430" cy="12215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75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451350" y="2432050"/>
            <a:ext cx="2166938" cy="1819275"/>
            <a:chOff x="3484" y="1533"/>
            <a:chExt cx="1365" cy="1146"/>
          </a:xfrm>
        </p:grpSpPr>
        <p:sp>
          <p:nvSpPr>
            <p:cNvPr id="128048" name="Line 3"/>
            <p:cNvSpPr>
              <a:spLocks noChangeShapeType="1"/>
            </p:cNvSpPr>
            <p:nvPr/>
          </p:nvSpPr>
          <p:spPr bwMode="auto">
            <a:xfrm flipH="1" flipV="1">
              <a:off x="3733" y="1533"/>
              <a:ext cx="714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9" name="Text Box 4"/>
            <p:cNvSpPr txBox="1">
              <a:spLocks noChangeArrowheads="1"/>
            </p:cNvSpPr>
            <p:nvPr/>
          </p:nvSpPr>
          <p:spPr bwMode="auto">
            <a:xfrm>
              <a:off x="3484" y="1634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err="1">
                  <a:solidFill>
                    <a:srgbClr val="000000"/>
                  </a:solidFill>
                </a:rPr>
                <a:t>h,k,l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50" name="Text Box 5"/>
            <p:cNvSpPr txBox="1">
              <a:spLocks noChangeArrowheads="1"/>
            </p:cNvSpPr>
            <p:nvPr/>
          </p:nvSpPr>
          <p:spPr bwMode="auto">
            <a:xfrm>
              <a:off x="4325" y="230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</a:rPr>
                <a:t>-h,-k,-l</a:t>
              </a:r>
            </a:p>
          </p:txBody>
        </p:sp>
      </p:grpSp>
      <p:grpSp>
        <p:nvGrpSpPr>
          <p:cNvPr id="128003" name="Group 6"/>
          <p:cNvGrpSpPr>
            <a:grpSpLocks/>
          </p:cNvGrpSpPr>
          <p:nvPr/>
        </p:nvGrpSpPr>
        <p:grpSpPr bwMode="auto">
          <a:xfrm rot="5400000">
            <a:off x="6444457" y="1821656"/>
            <a:ext cx="165100" cy="3074987"/>
            <a:chOff x="1877" y="1257"/>
            <a:chExt cx="104" cy="1937"/>
          </a:xfrm>
        </p:grpSpPr>
        <p:sp>
          <p:nvSpPr>
            <p:cNvPr id="128046" name="Line 7"/>
            <p:cNvSpPr>
              <a:spLocks noChangeShapeType="1"/>
            </p:cNvSpPr>
            <p:nvPr/>
          </p:nvSpPr>
          <p:spPr bwMode="auto">
            <a:xfrm flipH="1">
              <a:off x="1930" y="1536"/>
              <a:ext cx="9" cy="165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7" name="AutoShape 8"/>
            <p:cNvSpPr>
              <a:spLocks noChangeArrowheads="1"/>
            </p:cNvSpPr>
            <p:nvPr/>
          </p:nvSpPr>
          <p:spPr bwMode="auto">
            <a:xfrm>
              <a:off x="1877" y="1257"/>
              <a:ext cx="104" cy="855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5270500" y="3255963"/>
            <a:ext cx="333375" cy="228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05" name="Rectangle 17"/>
          <p:cNvSpPr>
            <a:spLocks noChangeArrowheads="1"/>
          </p:cNvSpPr>
          <p:nvPr/>
        </p:nvSpPr>
        <p:spPr bwMode="auto">
          <a:xfrm rot="-8100000">
            <a:off x="3220244" y="4228307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6" name="Rectangle 18"/>
          <p:cNvSpPr>
            <a:spLocks noChangeArrowheads="1"/>
          </p:cNvSpPr>
          <p:nvPr/>
        </p:nvSpPr>
        <p:spPr bwMode="auto">
          <a:xfrm rot="8100000">
            <a:off x="5799138" y="43719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7" name="Rectangle 19"/>
          <p:cNvSpPr>
            <a:spLocks noChangeArrowheads="1"/>
          </p:cNvSpPr>
          <p:nvPr/>
        </p:nvSpPr>
        <p:spPr bwMode="auto">
          <a:xfrm rot="-2700000">
            <a:off x="3221038" y="21621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8" name="Rectangle 20"/>
          <p:cNvSpPr>
            <a:spLocks noChangeArrowheads="1"/>
          </p:cNvSpPr>
          <p:nvPr/>
        </p:nvSpPr>
        <p:spPr bwMode="auto">
          <a:xfrm rot="2700000">
            <a:off x="5780088" y="2260600"/>
            <a:ext cx="2243137" cy="220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9" name="Text Box 21"/>
          <p:cNvSpPr txBox="1">
            <a:spLocks noChangeArrowheads="1"/>
          </p:cNvSpPr>
          <p:nvPr/>
        </p:nvSpPr>
        <p:spPr bwMode="auto">
          <a:xfrm>
            <a:off x="92075" y="269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925" y="23177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 = 5 Å</a:t>
            </a:r>
          </a:p>
        </p:txBody>
      </p:sp>
      <p:sp>
        <p:nvSpPr>
          <p:cNvPr id="128011" name="Text Box 27"/>
          <p:cNvSpPr txBox="1">
            <a:spLocks noChangeArrowheads="1"/>
          </p:cNvSpPr>
          <p:nvPr/>
        </p:nvSpPr>
        <p:spPr bwMode="auto">
          <a:xfrm rot="81537">
            <a:off x="7800975" y="2890838"/>
            <a:ext cx="9921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sample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128012" name="Rectangle 47"/>
          <p:cNvSpPr>
            <a:spLocks noChangeArrowheads="1"/>
          </p:cNvSpPr>
          <p:nvPr/>
        </p:nvSpPr>
        <p:spPr bwMode="auto">
          <a:xfrm rot="-3496212">
            <a:off x="899319" y="33408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3" name="Rectangle 48"/>
          <p:cNvSpPr>
            <a:spLocks noChangeArrowheads="1"/>
          </p:cNvSpPr>
          <p:nvPr/>
        </p:nvSpPr>
        <p:spPr bwMode="auto">
          <a:xfrm rot="-6954412">
            <a:off x="2369344" y="25280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4" name="Rectangle 49"/>
          <p:cNvSpPr>
            <a:spLocks noChangeArrowheads="1"/>
          </p:cNvSpPr>
          <p:nvPr/>
        </p:nvSpPr>
        <p:spPr bwMode="auto">
          <a:xfrm rot="-7164033">
            <a:off x="12565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5" name="Rectangle 50"/>
          <p:cNvSpPr>
            <a:spLocks noChangeArrowheads="1"/>
          </p:cNvSpPr>
          <p:nvPr/>
        </p:nvSpPr>
        <p:spPr bwMode="auto">
          <a:xfrm rot="-6998364">
            <a:off x="5564982" y="505619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6" name="Rectangle 51"/>
          <p:cNvSpPr>
            <a:spLocks noChangeArrowheads="1"/>
          </p:cNvSpPr>
          <p:nvPr/>
        </p:nvSpPr>
        <p:spPr bwMode="auto">
          <a:xfrm rot="-3496212">
            <a:off x="53181" y="5992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74" name="Line 54"/>
          <p:cNvSpPr>
            <a:spLocks noChangeShapeType="1"/>
          </p:cNvSpPr>
          <p:nvPr/>
        </p:nvSpPr>
        <p:spPr bwMode="auto">
          <a:xfrm flipH="1" flipV="1">
            <a:off x="774700" y="711200"/>
            <a:ext cx="681038" cy="240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 flipH="1">
            <a:off x="5464175" y="657225"/>
            <a:ext cx="528638" cy="163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7" name="Line 57"/>
          <p:cNvSpPr>
            <a:spLocks noChangeShapeType="1"/>
          </p:cNvSpPr>
          <p:nvPr/>
        </p:nvSpPr>
        <p:spPr bwMode="auto">
          <a:xfrm rot="244142">
            <a:off x="5399088" y="2162175"/>
            <a:ext cx="80962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20" name="Rectangle 58"/>
          <p:cNvSpPr>
            <a:spLocks noChangeArrowheads="1"/>
          </p:cNvSpPr>
          <p:nvPr/>
        </p:nvSpPr>
        <p:spPr bwMode="auto">
          <a:xfrm rot="1198243">
            <a:off x="5583238" y="1304925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1" name="Rectangle 59"/>
          <p:cNvSpPr>
            <a:spLocks noChangeArrowheads="1"/>
          </p:cNvSpPr>
          <p:nvPr/>
        </p:nvSpPr>
        <p:spPr bwMode="auto">
          <a:xfrm rot="250395">
            <a:off x="5295900" y="1990725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2" name="Rectangle 62"/>
          <p:cNvSpPr>
            <a:spLocks noChangeArrowheads="1"/>
          </p:cNvSpPr>
          <p:nvPr/>
        </p:nvSpPr>
        <p:spPr bwMode="auto">
          <a:xfrm rot="-256763">
            <a:off x="5334000" y="3733800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3" name="Rectangle 64"/>
          <p:cNvSpPr>
            <a:spLocks noChangeArrowheads="1"/>
          </p:cNvSpPr>
          <p:nvPr/>
        </p:nvSpPr>
        <p:spPr bwMode="auto">
          <a:xfrm rot="-903458">
            <a:off x="5518150" y="4489450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4" name="Rectangle 65"/>
          <p:cNvSpPr>
            <a:spLocks noChangeArrowheads="1"/>
          </p:cNvSpPr>
          <p:nvPr/>
        </p:nvSpPr>
        <p:spPr bwMode="auto">
          <a:xfrm rot="-4261901">
            <a:off x="56761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814388" y="657225"/>
            <a:ext cx="510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113088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0" y="289560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1906588" y="2935288"/>
            <a:ext cx="962025" cy="287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906588" y="5808663"/>
            <a:ext cx="419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 flipV="1">
            <a:off x="5464175" y="4029075"/>
            <a:ext cx="549275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 flipH="1" flipV="1">
            <a:off x="5448300" y="3397250"/>
            <a:ext cx="38100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2" name="Text Box 74"/>
          <p:cNvSpPr txBox="1">
            <a:spLocks noChangeArrowheads="1"/>
          </p:cNvSpPr>
          <p:nvPr/>
        </p:nvSpPr>
        <p:spPr bwMode="auto">
          <a:xfrm>
            <a:off x="2336800" y="59531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3" name="Text Box 75"/>
          <p:cNvSpPr txBox="1">
            <a:spLocks noChangeArrowheads="1"/>
          </p:cNvSpPr>
          <p:nvPr/>
        </p:nvSpPr>
        <p:spPr bwMode="auto">
          <a:xfrm>
            <a:off x="4551363" y="1714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52.87deg</a:t>
            </a:r>
          </a:p>
        </p:txBody>
      </p:sp>
      <p:sp>
        <p:nvSpPr>
          <p:cNvPr id="128034" name="Line 76"/>
          <p:cNvSpPr>
            <a:spLocks noChangeShapeType="1"/>
          </p:cNvSpPr>
          <p:nvPr/>
        </p:nvSpPr>
        <p:spPr bwMode="auto">
          <a:xfrm flipV="1">
            <a:off x="5576888" y="171450"/>
            <a:ext cx="26670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5" name="Text Box 78"/>
          <p:cNvSpPr txBox="1">
            <a:spLocks noChangeArrowheads="1"/>
          </p:cNvSpPr>
          <p:nvPr/>
        </p:nvSpPr>
        <p:spPr bwMode="auto">
          <a:xfrm>
            <a:off x="1063625" y="288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6" name="Text Box 79"/>
          <p:cNvSpPr txBox="1">
            <a:spLocks noChangeArrowheads="1"/>
          </p:cNvSpPr>
          <p:nvPr/>
        </p:nvSpPr>
        <p:spPr bwMode="auto">
          <a:xfrm>
            <a:off x="6326188" y="4730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7" name="Text Box 80"/>
          <p:cNvSpPr txBox="1">
            <a:spLocks noChangeArrowheads="1"/>
          </p:cNvSpPr>
          <p:nvPr/>
        </p:nvSpPr>
        <p:spPr bwMode="auto">
          <a:xfrm>
            <a:off x="2782888" y="175895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8" name="Text Box 81"/>
          <p:cNvSpPr txBox="1">
            <a:spLocks noChangeArrowheads="1"/>
          </p:cNvSpPr>
          <p:nvPr/>
        </p:nvSpPr>
        <p:spPr bwMode="auto">
          <a:xfrm>
            <a:off x="868363" y="40671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9" name="Text Box 82"/>
          <p:cNvSpPr txBox="1">
            <a:spLocks noChangeArrowheads="1"/>
          </p:cNvSpPr>
          <p:nvPr/>
        </p:nvSpPr>
        <p:spPr bwMode="auto">
          <a:xfrm>
            <a:off x="6543675" y="60737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40" name="Text Box 83"/>
          <p:cNvSpPr txBox="1">
            <a:spLocks noChangeArrowheads="1"/>
          </p:cNvSpPr>
          <p:nvPr/>
        </p:nvSpPr>
        <p:spPr bwMode="auto">
          <a:xfrm>
            <a:off x="6557963" y="938213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2 Multilayer mirrors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d=2nm, W/B4C</a:t>
            </a:r>
          </a:p>
        </p:txBody>
      </p:sp>
      <p:sp>
        <p:nvSpPr>
          <p:cNvPr id="128041" name="Text Box 84"/>
          <p:cNvSpPr txBox="1">
            <a:spLocks noChangeArrowheads="1"/>
          </p:cNvSpPr>
          <p:nvPr/>
        </p:nvSpPr>
        <p:spPr bwMode="auto">
          <a:xfrm>
            <a:off x="6846888" y="1249363"/>
            <a:ext cx="1885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</a:t>
            </a:r>
            <a:r>
              <a:rPr lang="en-US" altLang="en-US" dirty="0" err="1">
                <a:solidFill>
                  <a:srgbClr val="000000"/>
                </a:solidFill>
              </a:rPr>
              <a:t>Horiz</a:t>
            </a:r>
            <a:r>
              <a:rPr lang="en-US" altLang="en-US" dirty="0">
                <a:solidFill>
                  <a:srgbClr val="000000"/>
                </a:solidFill>
              </a:rPr>
              <a:t> focus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vertical focus</a:t>
            </a:r>
          </a:p>
        </p:txBody>
      </p:sp>
      <p:sp>
        <p:nvSpPr>
          <p:cNvPr id="128042" name="Line 85"/>
          <p:cNvSpPr>
            <a:spLocks noChangeShapeType="1"/>
          </p:cNvSpPr>
          <p:nvPr/>
        </p:nvSpPr>
        <p:spPr bwMode="auto">
          <a:xfrm flipH="1">
            <a:off x="5427663" y="1990725"/>
            <a:ext cx="1419225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3" name="Line 86"/>
          <p:cNvSpPr>
            <a:spLocks noChangeShapeType="1"/>
          </p:cNvSpPr>
          <p:nvPr/>
        </p:nvSpPr>
        <p:spPr bwMode="auto">
          <a:xfrm flipH="1" flipV="1">
            <a:off x="5922963" y="1550988"/>
            <a:ext cx="92392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4" name="Line 87"/>
          <p:cNvSpPr>
            <a:spLocks noChangeShapeType="1"/>
          </p:cNvSpPr>
          <p:nvPr/>
        </p:nvSpPr>
        <p:spPr bwMode="auto">
          <a:xfrm>
            <a:off x="8967788" y="3373438"/>
            <a:ext cx="0" cy="257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5" name="Text Box 88"/>
          <p:cNvSpPr txBox="1">
            <a:spLocks noChangeArrowheads="1"/>
          </p:cNvSpPr>
          <p:nvPr/>
        </p:nvSpPr>
        <p:spPr bwMode="auto">
          <a:xfrm>
            <a:off x="8234363" y="4587875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~ 1m</a:t>
            </a:r>
          </a:p>
        </p:txBody>
      </p:sp>
    </p:spTree>
    <p:extLst>
      <p:ext uri="{BB962C8B-B14F-4D97-AF65-F5344CB8AC3E}">
        <p14:creationId xmlns:p14="http://schemas.microsoft.com/office/powerpoint/2010/main" val="263561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42" grpId="0" autoUpdateAnimBg="0"/>
      <p:bldP spid="5174" grpId="0" animBg="1"/>
      <p:bldP spid="5175" grpId="0" animBg="1"/>
      <p:bldP spid="5177" grpId="0" animBg="1"/>
      <p:bldP spid="5186" grpId="0" animBg="1"/>
      <p:bldP spid="5187" grpId="0" animBg="1"/>
      <p:bldP spid="5188" grpId="0" animBg="1"/>
      <p:bldP spid="5189" grpId="0" animBg="1"/>
      <p:bldP spid="5190" grpId="0" animBg="1"/>
      <p:bldP spid="5192" grpId="0" animBg="1"/>
      <p:bldP spid="51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6034</TotalTime>
  <Words>1563</Words>
  <Application>Microsoft Office PowerPoint</Application>
  <PresentationFormat>On-screen Show (4:3)</PresentationFormat>
  <Paragraphs>412</Paragraphs>
  <Slides>63</Slides>
  <Notes>2</Notes>
  <HiddenSlides>5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Office Theme</vt:lpstr>
      <vt:lpstr>Default Design</vt:lpstr>
      <vt:lpstr>1_Office Theme</vt:lpstr>
      <vt:lpstr>1_Default Design</vt:lpstr>
      <vt:lpstr>Chart</vt:lpstr>
      <vt:lpstr>Acknowledgements</vt:lpstr>
      <vt:lpstr>The “success rate”  of structure determination</vt:lpstr>
      <vt:lpstr>Grand Challenges in Structural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Challenges in Structural Biology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Supporting a model with data</vt:lpstr>
      <vt:lpstr>Muybridge’s galloping horse (1878)</vt:lpstr>
      <vt:lpstr>Grand Challenges in Structural Biology</vt:lpstr>
      <vt:lpstr>“R-factor Gap” for macromolecules</vt:lpstr>
      <vt:lpstr>“R-factor Gap” for macromolecules</vt:lpstr>
      <vt:lpstr>“R-factor Gap” for macromolecules</vt:lpstr>
      <vt:lpstr>“R-factor Gap” for macromolecules</vt:lpstr>
      <vt:lpstr>“R-factor Gap” for macromolecules</vt:lpstr>
      <vt:lpstr>“R-factor Gap” for macromolecules</vt:lpstr>
      <vt:lpstr>Molecular Dynamics Simulation</vt:lpstr>
      <vt:lpstr>MD simulation:  30 conformers from 24,000</vt:lpstr>
      <vt:lpstr>Electron density from 24,000 conformers</vt:lpstr>
      <vt:lpstr>How many “conformers” are needed?</vt:lpstr>
      <vt:lpstr>How many “conformers” are needed?</vt:lpstr>
      <vt:lpstr>How many “conformers” are needed?</vt:lpstr>
      <vt:lpstr>How many “conformers” are needed?</vt:lpstr>
      <vt:lpstr>Grand Challenges in Structural Biology</vt:lpstr>
      <vt:lpstr>Funding opportunities?</vt:lpstr>
      <vt:lpstr>MLFSOM simulation</vt:lpstr>
      <vt:lpstr>2Fsim-Fcalc and Fsim-Fcalc maps</vt:lpstr>
      <vt:lpstr>2Fsim-Fcalc and (Fsim Φsim) - (Fcalc Φcalc) maps</vt:lpstr>
      <vt:lpstr>MD simulation:  30 conformers from 24,000</vt:lpstr>
      <vt:lpstr>Conventional model vs X-ray data</vt:lpstr>
      <vt:lpstr>PowerPoint Presentation</vt:lpstr>
      <vt:lpstr>How do you model solvent?</vt:lpstr>
      <vt:lpstr>RISM model for “bulk” solvent</vt:lpstr>
      <vt:lpstr>What is “still missing”?</vt:lpstr>
      <vt:lpstr>What if we knew “everything”?</vt:lpstr>
      <vt:lpstr>How many “conformers” are needed?</vt:lpstr>
      <vt:lpstr>Molecular Dynamics Simulation</vt:lpstr>
      <vt:lpstr>Electron density from 24,000 conformers</vt:lpstr>
      <vt:lpstr>Electron density from 24,000 conformers</vt:lpstr>
      <vt:lpstr>PowerPoint Presentation</vt:lpstr>
      <vt:lpstr>PowerPoint Presentation</vt:lpstr>
      <vt:lpstr>Supporting a model with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Macromolecular Crystallography</dc:title>
  <dc:creator>JMHolton</dc:creator>
  <cp:lastModifiedBy>JMHolton</cp:lastModifiedBy>
  <cp:revision>31</cp:revision>
  <dcterms:created xsi:type="dcterms:W3CDTF">2015-09-05T19:07:46Z</dcterms:created>
  <dcterms:modified xsi:type="dcterms:W3CDTF">2015-09-09T23:57:54Z</dcterms:modified>
</cp:coreProperties>
</file>