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0" r:id="rId2"/>
    <p:sldMasterId id="2147483700" r:id="rId3"/>
  </p:sldMasterIdLst>
  <p:notesMasterIdLst>
    <p:notesMasterId r:id="rId10"/>
  </p:notesMasterIdLst>
  <p:sldIdLst>
    <p:sldId id="259" r:id="rId4"/>
    <p:sldId id="617" r:id="rId5"/>
    <p:sldId id="606" r:id="rId6"/>
    <p:sldId id="621" r:id="rId7"/>
    <p:sldId id="622" r:id="rId8"/>
    <p:sldId id="616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3" autoAdjust="0"/>
    <p:restoredTop sz="94660"/>
  </p:normalViewPr>
  <p:slideViewPr>
    <p:cSldViewPr snapToGrid="0">
      <p:cViewPr>
        <p:scale>
          <a:sx n="86" d="100"/>
          <a:sy n="86" d="100"/>
        </p:scale>
        <p:origin x="-5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365819-0D62-F749-9599-B27A9AC4A3D7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9EB80-0552-D644-BCFF-FC77726ED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6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45695" rIns="91415" bIns="45695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118" name="Google Shape;11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30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BCFD9-AFC1-4C38-BD78-4FEF6B8A2E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696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45695" rIns="91415" bIns="45695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118" name="Google Shape;11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30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45695" rIns="91415" bIns="45695" anchor="t" anchorCtr="0">
            <a:noAutofit/>
          </a:bodyPr>
          <a:lstStyle/>
          <a:p>
            <a:pPr defTabSz="903427">
              <a:buClr>
                <a:srgbClr val="000000"/>
              </a:buClr>
              <a:buSzPts val="1400"/>
              <a:defRPr/>
            </a:pPr>
            <a:r>
              <a:rPr lang="en-US" dirty="0"/>
              <a:t>Small beam → more information – less blurring in time &amp; space</a:t>
            </a:r>
          </a:p>
          <a:p>
            <a:pPr defTabSz="903427">
              <a:buClr>
                <a:srgbClr val="000000"/>
              </a:buClr>
              <a:buSzPts val="1400"/>
              <a:defRPr/>
            </a:pPr>
            <a:r>
              <a:rPr lang="en-US" dirty="0" smtClean="0"/>
              <a:t>Potentially</a:t>
            </a:r>
            <a:r>
              <a:rPr lang="en-US" baseline="0" dirty="0" smtClean="0"/>
              <a:t> </a:t>
            </a:r>
            <a:r>
              <a:rPr lang="en-US" dirty="0" smtClean="0"/>
              <a:t>5x performance @ALS</a:t>
            </a:r>
          </a:p>
          <a:p>
            <a:pPr defTabSz="903427">
              <a:buClr>
                <a:srgbClr val="000000"/>
              </a:buClr>
              <a:buSzPts val="1400"/>
              <a:defRPr/>
            </a:pPr>
            <a:endParaRPr lang="en-US" dirty="0"/>
          </a:p>
          <a:p>
            <a:pPr>
              <a:buSzPts val="1400"/>
            </a:pPr>
            <a:endParaRPr dirty="0"/>
          </a:p>
        </p:txBody>
      </p:sp>
      <p:sp>
        <p:nvSpPr>
          <p:cNvPr id="118" name="Google Shape;11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30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CFBA93-9B1A-48DF-9CE5-D22CC7FAEB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00FE707-F9D6-4C01-8230-66BCEB7D79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16277B-5000-45AF-AD8F-F8F8849D8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118F39-37D3-4FB3-9F48-59C936D0C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CA9B34-7F34-4CC3-A420-94A452276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3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9C500E-B165-4845-81BF-34F304862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551960A-5235-4598-838C-D1CBA091A5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24ACAAF-1C0A-4295-992E-B341CB064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1C71502-6E50-4A59-A974-F47B33860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9CA1782-4CF4-452A-BC64-EECF31BEE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56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4DC8EBD-EF89-4413-B921-F498CADDF7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EF4AE8C-83E1-4AF7-9377-B7139B7B4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F75B53A-2B97-4B53-8995-44B66D8E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672CAE-3C14-4B2D-8015-BD04395E3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D96B263-9175-4F53-9254-6857CD289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736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Google Shape;69;p11"/>
          <p:cNvCxnSpPr/>
          <p:nvPr/>
        </p:nvCxnSpPr>
        <p:spPr>
          <a:xfrm>
            <a:off x="116418" y="947785"/>
            <a:ext cx="11993033" cy="0"/>
          </a:xfrm>
          <a:prstGeom prst="straightConnector1">
            <a:avLst/>
          </a:prstGeom>
          <a:noFill/>
          <a:ln w="25400" cap="flat" cmpd="sng">
            <a:solidFill>
              <a:srgbClr val="27457C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192618" y="150813"/>
            <a:ext cx="9637183" cy="735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17365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body" idx="1"/>
          </p:nvPr>
        </p:nvSpPr>
        <p:spPr>
          <a:xfrm>
            <a:off x="287559" y="1006387"/>
            <a:ext cx="11640845" cy="5119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sldNum" idx="12"/>
          </p:nvPr>
        </p:nvSpPr>
        <p:spPr>
          <a:xfrm>
            <a:off x="11193516" y="6440430"/>
            <a:ext cx="6280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825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>
  <p:cSld name="1_Title Slide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2"/>
          <p:cNvPicPr preferRelativeResize="0"/>
          <p:nvPr/>
        </p:nvPicPr>
        <p:blipFill rotWithShape="1">
          <a:blip r:embed="rId2">
            <a:alphaModFix/>
          </a:blip>
          <a:srcRect b="767"/>
          <a:stretch/>
        </p:blipFill>
        <p:spPr>
          <a:xfrm>
            <a:off x="-10887" y="-10888"/>
            <a:ext cx="10777995" cy="6885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2"/>
          <p:cNvPicPr preferRelativeResize="0"/>
          <p:nvPr/>
        </p:nvPicPr>
        <p:blipFill rotWithShape="1">
          <a:blip r:embed="rId3">
            <a:alphaModFix/>
          </a:blip>
          <a:srcRect r="57886"/>
          <a:stretch/>
        </p:blipFill>
        <p:spPr>
          <a:xfrm>
            <a:off x="2260844" y="6356350"/>
            <a:ext cx="1371600" cy="3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8092" y="6081398"/>
            <a:ext cx="1371600" cy="549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2" descr="BioSciences_logo_RGB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00122" y="185568"/>
            <a:ext cx="2743200" cy="137003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2"/>
          <p:cNvSpPr txBox="1">
            <a:spLocks noGrp="1"/>
          </p:cNvSpPr>
          <p:nvPr>
            <p:ph type="title"/>
          </p:nvPr>
        </p:nvSpPr>
        <p:spPr>
          <a:xfrm>
            <a:off x="9070229" y="2394753"/>
            <a:ext cx="2984790" cy="257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body" idx="1"/>
          </p:nvPr>
        </p:nvSpPr>
        <p:spPr>
          <a:xfrm>
            <a:off x="9074762" y="5239077"/>
            <a:ext cx="2958485" cy="137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b="1" i="0">
                <a:solidFill>
                  <a:schemeClr val="accent3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b="1" i="0">
                <a:solidFill>
                  <a:schemeClr val="accent3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b="1" i="0">
                <a:solidFill>
                  <a:schemeClr val="accent3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b="1" i="0">
                <a:solidFill>
                  <a:schemeClr val="accent3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b="1" i="0">
                <a:solidFill>
                  <a:schemeClr val="accent3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9526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192618" y="150813"/>
            <a:ext cx="9637183" cy="735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ldNum" idx="12"/>
          </p:nvPr>
        </p:nvSpPr>
        <p:spPr>
          <a:xfrm>
            <a:off x="11193516" y="6440430"/>
            <a:ext cx="6280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230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>
            <a:spLocks noGrp="1"/>
          </p:cNvSpPr>
          <p:nvPr>
            <p:ph type="title"/>
          </p:nvPr>
        </p:nvSpPr>
        <p:spPr>
          <a:xfrm>
            <a:off x="192618" y="150813"/>
            <a:ext cx="9637183" cy="735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body" idx="1"/>
          </p:nvPr>
        </p:nvSpPr>
        <p:spPr>
          <a:xfrm>
            <a:off x="294290" y="1019503"/>
            <a:ext cx="5725510" cy="5097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body" idx="2"/>
          </p:nvPr>
        </p:nvSpPr>
        <p:spPr>
          <a:xfrm>
            <a:off x="6172199" y="1019503"/>
            <a:ext cx="5809593" cy="5097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sldNum" idx="12"/>
          </p:nvPr>
        </p:nvSpPr>
        <p:spPr>
          <a:xfrm>
            <a:off x="11193516" y="6440430"/>
            <a:ext cx="6280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258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body" idx="1"/>
          </p:nvPr>
        </p:nvSpPr>
        <p:spPr>
          <a:xfrm>
            <a:off x="272229" y="1052513"/>
            <a:ext cx="574757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body" idx="2"/>
          </p:nvPr>
        </p:nvSpPr>
        <p:spPr>
          <a:xfrm>
            <a:off x="272229" y="1876425"/>
            <a:ext cx="5747572" cy="4224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body" idx="3"/>
          </p:nvPr>
        </p:nvSpPr>
        <p:spPr>
          <a:xfrm>
            <a:off x="6172201" y="1052513"/>
            <a:ext cx="574757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body" idx="4"/>
          </p:nvPr>
        </p:nvSpPr>
        <p:spPr>
          <a:xfrm>
            <a:off x="6172201" y="1876425"/>
            <a:ext cx="5747570" cy="4224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title"/>
          </p:nvPr>
        </p:nvSpPr>
        <p:spPr>
          <a:xfrm>
            <a:off x="192618" y="150813"/>
            <a:ext cx="9637183" cy="735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sldNum" idx="12"/>
          </p:nvPr>
        </p:nvSpPr>
        <p:spPr>
          <a:xfrm>
            <a:off x="11193516" y="6440430"/>
            <a:ext cx="6280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67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>
            <a:spLocks noGrp="1"/>
          </p:cNvSpPr>
          <p:nvPr>
            <p:ph type="title"/>
          </p:nvPr>
        </p:nvSpPr>
        <p:spPr>
          <a:xfrm>
            <a:off x="339725" y="1061487"/>
            <a:ext cx="4589463" cy="106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body" idx="1"/>
          </p:nvPr>
        </p:nvSpPr>
        <p:spPr>
          <a:xfrm>
            <a:off x="5086350" y="1061488"/>
            <a:ext cx="6765925" cy="505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body" idx="2"/>
          </p:nvPr>
        </p:nvSpPr>
        <p:spPr>
          <a:xfrm>
            <a:off x="339725" y="2131462"/>
            <a:ext cx="4589463" cy="3983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ldNum" idx="12"/>
          </p:nvPr>
        </p:nvSpPr>
        <p:spPr>
          <a:xfrm>
            <a:off x="11193516" y="6440430"/>
            <a:ext cx="6280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2491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>
            <a:spLocks noGrp="1"/>
          </p:cNvSpPr>
          <p:nvPr>
            <p:ph type="title"/>
          </p:nvPr>
        </p:nvSpPr>
        <p:spPr>
          <a:xfrm>
            <a:off x="192618" y="150813"/>
            <a:ext cx="9637183" cy="735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ldNum" idx="12"/>
          </p:nvPr>
        </p:nvSpPr>
        <p:spPr>
          <a:xfrm>
            <a:off x="11193516" y="6440430"/>
            <a:ext cx="6280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4938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>
            <a:spLocks noGrp="1"/>
          </p:cNvSpPr>
          <p:nvPr>
            <p:ph type="sldNum" idx="12"/>
          </p:nvPr>
        </p:nvSpPr>
        <p:spPr>
          <a:xfrm>
            <a:off x="11193516" y="6440430"/>
            <a:ext cx="6280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910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28694A-11DD-4593-B351-231A5D573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92E254A-C956-41DD-B55C-6015E2483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8E76CCE-A48D-4404-AA08-F583EAEEF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67EE9-2F6E-42C7-9B8B-6A3B248C6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F8D2CF3-EBA1-44AF-A4A9-27BBF1BB4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955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b of future">
  <p:cSld name="lab of futur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/>
          <p:nvPr/>
        </p:nvSpPr>
        <p:spPr>
          <a:xfrm>
            <a:off x="0" y="1"/>
            <a:ext cx="12192000" cy="855764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  <a:buSzPts val="2400"/>
              <a:buFont typeface="Arial"/>
              <a:buNone/>
            </a:pPr>
            <a:endParaRPr sz="2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0" y="2"/>
            <a:ext cx="12192000" cy="85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sldNum" idx="12"/>
          </p:nvPr>
        </p:nvSpPr>
        <p:spPr>
          <a:xfrm>
            <a:off x="11193516" y="6440430"/>
            <a:ext cx="6280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5292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Google Shape;69;p11"/>
          <p:cNvCxnSpPr/>
          <p:nvPr/>
        </p:nvCxnSpPr>
        <p:spPr>
          <a:xfrm>
            <a:off x="116418" y="947785"/>
            <a:ext cx="11993033" cy="0"/>
          </a:xfrm>
          <a:prstGeom prst="straightConnector1">
            <a:avLst/>
          </a:prstGeom>
          <a:noFill/>
          <a:ln w="25400" cap="flat" cmpd="sng">
            <a:solidFill>
              <a:srgbClr val="27457C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192618" y="150813"/>
            <a:ext cx="9637183" cy="735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17365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body" idx="1"/>
          </p:nvPr>
        </p:nvSpPr>
        <p:spPr>
          <a:xfrm>
            <a:off x="287559" y="1006387"/>
            <a:ext cx="11640845" cy="5119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sldNum" idx="12"/>
          </p:nvPr>
        </p:nvSpPr>
        <p:spPr>
          <a:xfrm>
            <a:off x="11193516" y="6440430"/>
            <a:ext cx="6280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8395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192618" y="150813"/>
            <a:ext cx="9637183" cy="735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ldNum" idx="12"/>
          </p:nvPr>
        </p:nvSpPr>
        <p:spPr>
          <a:xfrm>
            <a:off x="11193516" y="6440430"/>
            <a:ext cx="6280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8298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>
            <a:spLocks noGrp="1"/>
          </p:cNvSpPr>
          <p:nvPr>
            <p:ph type="title"/>
          </p:nvPr>
        </p:nvSpPr>
        <p:spPr>
          <a:xfrm>
            <a:off x="192618" y="150813"/>
            <a:ext cx="9637183" cy="735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body" idx="1"/>
          </p:nvPr>
        </p:nvSpPr>
        <p:spPr>
          <a:xfrm>
            <a:off x="294290" y="1019503"/>
            <a:ext cx="5725510" cy="5097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body" idx="2"/>
          </p:nvPr>
        </p:nvSpPr>
        <p:spPr>
          <a:xfrm>
            <a:off x="6172199" y="1019503"/>
            <a:ext cx="5809593" cy="5097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sldNum" idx="12"/>
          </p:nvPr>
        </p:nvSpPr>
        <p:spPr>
          <a:xfrm>
            <a:off x="11193516" y="6440430"/>
            <a:ext cx="6280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858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body" idx="1"/>
          </p:nvPr>
        </p:nvSpPr>
        <p:spPr>
          <a:xfrm>
            <a:off x="272229" y="1052513"/>
            <a:ext cx="574757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body" idx="2"/>
          </p:nvPr>
        </p:nvSpPr>
        <p:spPr>
          <a:xfrm>
            <a:off x="272229" y="1876425"/>
            <a:ext cx="5747572" cy="4224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body" idx="3"/>
          </p:nvPr>
        </p:nvSpPr>
        <p:spPr>
          <a:xfrm>
            <a:off x="6172201" y="1052513"/>
            <a:ext cx="574757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body" idx="4"/>
          </p:nvPr>
        </p:nvSpPr>
        <p:spPr>
          <a:xfrm>
            <a:off x="6172201" y="1876425"/>
            <a:ext cx="5747570" cy="4224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title"/>
          </p:nvPr>
        </p:nvSpPr>
        <p:spPr>
          <a:xfrm>
            <a:off x="192618" y="150813"/>
            <a:ext cx="9637183" cy="735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sldNum" idx="12"/>
          </p:nvPr>
        </p:nvSpPr>
        <p:spPr>
          <a:xfrm>
            <a:off x="11193516" y="6440430"/>
            <a:ext cx="6280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8358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>
            <a:spLocks noGrp="1"/>
          </p:cNvSpPr>
          <p:nvPr>
            <p:ph type="title"/>
          </p:nvPr>
        </p:nvSpPr>
        <p:spPr>
          <a:xfrm>
            <a:off x="339725" y="1061487"/>
            <a:ext cx="4589463" cy="106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body" idx="1"/>
          </p:nvPr>
        </p:nvSpPr>
        <p:spPr>
          <a:xfrm>
            <a:off x="5086350" y="1061488"/>
            <a:ext cx="6765925" cy="505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body" idx="2"/>
          </p:nvPr>
        </p:nvSpPr>
        <p:spPr>
          <a:xfrm>
            <a:off x="339725" y="2131462"/>
            <a:ext cx="4589463" cy="3983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ldNum" idx="12"/>
          </p:nvPr>
        </p:nvSpPr>
        <p:spPr>
          <a:xfrm>
            <a:off x="11193516" y="6440430"/>
            <a:ext cx="6280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3621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>
            <a:spLocks noGrp="1"/>
          </p:cNvSpPr>
          <p:nvPr>
            <p:ph type="title"/>
          </p:nvPr>
        </p:nvSpPr>
        <p:spPr>
          <a:xfrm>
            <a:off x="192618" y="150813"/>
            <a:ext cx="9637183" cy="735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ldNum" idx="12"/>
          </p:nvPr>
        </p:nvSpPr>
        <p:spPr>
          <a:xfrm>
            <a:off x="11193516" y="6440430"/>
            <a:ext cx="6280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4249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>
            <a:spLocks noGrp="1"/>
          </p:cNvSpPr>
          <p:nvPr>
            <p:ph type="sldNum" idx="12"/>
          </p:nvPr>
        </p:nvSpPr>
        <p:spPr>
          <a:xfrm>
            <a:off x="11193516" y="6440430"/>
            <a:ext cx="6280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197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b of future">
  <p:cSld name="lab of futur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/>
          <p:nvPr/>
        </p:nvSpPr>
        <p:spPr>
          <a:xfrm>
            <a:off x="0" y="1"/>
            <a:ext cx="12192000" cy="855764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  <a:buSzPts val="2400"/>
              <a:buFont typeface="Arial"/>
              <a:buNone/>
            </a:pPr>
            <a:endParaRPr sz="2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0" y="2"/>
            <a:ext cx="12192000" cy="85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sldNum" idx="12"/>
          </p:nvPr>
        </p:nvSpPr>
        <p:spPr>
          <a:xfrm>
            <a:off x="11193516" y="6440430"/>
            <a:ext cx="6280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1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A21620-D723-4FCD-BAFF-D3D638E37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4386B1E-E7BA-489D-9C0A-84376EF2A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8CBAA4-9B8F-44FB-8218-BA81870A0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45E838B-AD6D-4A80-82C6-A3EC6855D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80E5BA0-ECA8-4810-ACF6-4A0638254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81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F8DA6B-5F22-43E1-BD12-9897889E1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E3CEEC8-2F3A-438B-9998-84D603FFB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4B8CC9F-C397-4B7D-88F1-D1BD724549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2217EB7-F7A7-4608-AF22-A819E57B9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20A0494-1583-4D16-97DB-2600D4C6C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E9B735-1628-4A7A-85B9-C37E32B37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90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398FE1-40F5-487D-8A0A-86E0DB9A9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173FDF1-A618-4C16-A802-62B60030F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9FA97FA-5245-4AFA-B8B3-60824372DC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A580FD1-74E1-4A5D-8488-16C66E8670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21DD062-7866-4A13-A259-50BE89C4D7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7E8A306-C53E-4567-835E-5AF3BFA25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AD21981-C11A-4B68-8DC4-58DDA03FA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613CA4D-B315-4689-A39A-2A20AB459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912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6466E8-189C-4942-88F8-CFB747BF6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D310675-90F5-40A2-BFE2-879DB7218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E1B54FA-E53B-4F89-AB3C-5D3480640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8EB2C8A-94EE-4238-9CEF-4D4BBC34E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800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C117D67-6434-469C-877F-03DEB96D8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DF4BA44-2592-4302-A2BA-952E86735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A06C896-74D6-4D7B-B429-262C99579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68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5A7ACD-E5E5-4624-B26C-ADCE4E42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447F16-418D-45C4-9FFD-11D45CA3F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D0C4595-4107-436E-976B-D15A47CA66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A8FA5A4-423E-4E6F-9ACD-9E0BC3DD3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3473860-D97F-4547-9748-9D8062D0E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5016785-A36B-435B-B6C4-4F36B7FD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00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DA553C-01ED-4CF1-8FEF-6A28321A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1288DC5-D657-4783-9437-AD1ED62C7B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8EC13F2-8BFE-49DC-92BF-F82AFBEAB0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10B2DC8-E08B-4D82-93D4-F46746D85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63F5DC6-D2D0-4B2A-82A6-837067C02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1F153F6-DC37-4067-815B-CF066E6EE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51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4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5E93239-2E35-4524-81F5-1A9AF41F8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C00F2A-31BB-4496-8B37-3B0927E98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13B83E-A018-4164-B409-A8B3D702ED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07D3B-10F7-4804-BD13-5A7E4AEB84C5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8516CC6-E994-4D97-AB35-F27C744D61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51F5EB2-A798-4A64-BD59-18BE92B093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4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/>
          <p:nvPr/>
        </p:nvSpPr>
        <p:spPr>
          <a:xfrm>
            <a:off x="-19051" y="6216650"/>
            <a:ext cx="12270317" cy="66675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  <a:p>
            <a:pPr algn="ctr" defTabSz="914400"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0"/>
          <p:cNvSpPr txBox="1">
            <a:spLocks noGrp="1"/>
          </p:cNvSpPr>
          <p:nvPr>
            <p:ph type="title"/>
          </p:nvPr>
        </p:nvSpPr>
        <p:spPr>
          <a:xfrm>
            <a:off x="192618" y="150813"/>
            <a:ext cx="9637183" cy="735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body" idx="1"/>
          </p:nvPr>
        </p:nvSpPr>
        <p:spPr>
          <a:xfrm>
            <a:off x="287867" y="1006475"/>
            <a:ext cx="11533717" cy="5119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63" name="Google Shape;63;p10"/>
          <p:cNvCxnSpPr/>
          <p:nvPr/>
        </p:nvCxnSpPr>
        <p:spPr>
          <a:xfrm>
            <a:off x="116418" y="947785"/>
            <a:ext cx="11993033" cy="0"/>
          </a:xfrm>
          <a:prstGeom prst="straightConnector1">
            <a:avLst/>
          </a:prstGeom>
          <a:noFill/>
          <a:ln w="25400" cap="flat" cmpd="sng">
            <a:solidFill>
              <a:srgbClr val="27457C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pic>
        <p:nvPicPr>
          <p:cNvPr id="64" name="Google Shape;64;p10"/>
          <p:cNvPicPr preferRelativeResize="0"/>
          <p:nvPr/>
        </p:nvPicPr>
        <p:blipFill rotWithShape="1">
          <a:blip r:embed="rId11">
            <a:alphaModFix/>
          </a:blip>
          <a:srcRect r="57886"/>
          <a:stretch/>
        </p:blipFill>
        <p:spPr>
          <a:xfrm>
            <a:off x="1345125" y="6506702"/>
            <a:ext cx="914400" cy="24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34541" y="6357169"/>
            <a:ext cx="866683" cy="347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0" descr="BioSciences_logo_RGB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610319" y="159202"/>
            <a:ext cx="1389063" cy="693737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11193516" y="6466078"/>
            <a:ext cx="6280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/>
            <a:fld id="{00000000-1234-1234-1234-123412341234}" type="slidenum">
              <a:rPr lang="en-US" kern="0">
                <a:solidFill>
                  <a:srgbClr val="FFFFFF"/>
                </a:solidFill>
              </a:rPr>
              <a:pPr defTabSz="914400"/>
              <a:t>‹#›</a:t>
            </a:fld>
            <a:endParaRPr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4589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/>
          <p:nvPr/>
        </p:nvSpPr>
        <p:spPr>
          <a:xfrm>
            <a:off x="-19051" y="6216650"/>
            <a:ext cx="12270317" cy="66675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  <a:p>
            <a:pPr algn="ctr" defTabSz="914400"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0"/>
          <p:cNvSpPr txBox="1">
            <a:spLocks noGrp="1"/>
          </p:cNvSpPr>
          <p:nvPr>
            <p:ph type="title"/>
          </p:nvPr>
        </p:nvSpPr>
        <p:spPr>
          <a:xfrm>
            <a:off x="192618" y="150813"/>
            <a:ext cx="9637183" cy="735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body" idx="1"/>
          </p:nvPr>
        </p:nvSpPr>
        <p:spPr>
          <a:xfrm>
            <a:off x="287867" y="1006475"/>
            <a:ext cx="11533717" cy="5119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63" name="Google Shape;63;p10"/>
          <p:cNvCxnSpPr/>
          <p:nvPr/>
        </p:nvCxnSpPr>
        <p:spPr>
          <a:xfrm>
            <a:off x="116418" y="947785"/>
            <a:ext cx="11993033" cy="0"/>
          </a:xfrm>
          <a:prstGeom prst="straightConnector1">
            <a:avLst/>
          </a:prstGeom>
          <a:noFill/>
          <a:ln w="25400" cap="flat" cmpd="sng">
            <a:solidFill>
              <a:srgbClr val="27457C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pic>
        <p:nvPicPr>
          <p:cNvPr id="64" name="Google Shape;64;p10"/>
          <p:cNvPicPr preferRelativeResize="0"/>
          <p:nvPr/>
        </p:nvPicPr>
        <p:blipFill rotWithShape="1">
          <a:blip r:embed="rId10">
            <a:alphaModFix/>
          </a:blip>
          <a:srcRect r="57886"/>
          <a:stretch/>
        </p:blipFill>
        <p:spPr>
          <a:xfrm>
            <a:off x="1345125" y="6506702"/>
            <a:ext cx="914400" cy="24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34541" y="6357169"/>
            <a:ext cx="866683" cy="347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0" descr="BioSciences_logo_RGB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610319" y="159202"/>
            <a:ext cx="1389063" cy="693737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11193516" y="6466078"/>
            <a:ext cx="6280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/>
            <a:fld id="{00000000-1234-1234-1234-123412341234}" type="slidenum">
              <a:rPr lang="en-US" kern="0">
                <a:solidFill>
                  <a:srgbClr val="FFFFFF"/>
                </a:solidFill>
              </a:rPr>
              <a:pPr defTabSz="914400"/>
              <a:t>‹#›</a:t>
            </a:fld>
            <a:endParaRPr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3088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11" Type="http://schemas.openxmlformats.org/officeDocument/2006/relationships/image" Target="../media/image21.png"/><Relationship Id="rId5" Type="http://schemas.microsoft.com/office/2007/relationships/hdphoto" Target="../media/hdphoto3.wdp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Relationship Id="rId9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6"/>
          <p:cNvPicPr>
            <a:picLocks noChangeAspect="1"/>
          </p:cNvPicPr>
          <p:nvPr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0"/>
            <a:ext cx="9144001" cy="6858000"/>
          </a:xfrm>
          <a:prstGeom prst="rect">
            <a:avLst/>
          </a:prstGeom>
        </p:spPr>
      </p:pic>
      <p:sp>
        <p:nvSpPr>
          <p:cNvPr id="2905093" name="Rectangle 5"/>
          <p:cNvSpPr>
            <a:spLocks noGrp="1" noChangeArrowheads="1"/>
          </p:cNvSpPr>
          <p:nvPr>
            <p:ph type="title"/>
          </p:nvPr>
        </p:nvSpPr>
        <p:spPr>
          <a:xfrm>
            <a:off x="1965325" y="0"/>
            <a:ext cx="8714512" cy="1143000"/>
          </a:xfrm>
        </p:spPr>
        <p:txBody>
          <a:bodyPr>
            <a:normAutofit fontScale="90000"/>
          </a:bodyPr>
          <a:lstStyle/>
          <a:p>
            <a:r>
              <a:rPr lang="en-US" altLang="en-US" sz="5400" dirty="0" err="1" smtClean="0">
                <a:solidFill>
                  <a:srgbClr val="0000FF"/>
                </a:solidFill>
              </a:rPr>
              <a:t>BioSci</a:t>
            </a:r>
            <a:r>
              <a:rPr lang="en-US" altLang="en-US" sz="5400" dirty="0" smtClean="0">
                <a:solidFill>
                  <a:srgbClr val="0000FF"/>
                </a:solidFill>
              </a:rPr>
              <a:t> @ A</a:t>
            </a:r>
            <a:r>
              <a:rPr lang="en-US" altLang="en-US" sz="5400" dirty="0" smtClean="0"/>
              <a:t>dvanced </a:t>
            </a:r>
            <a:r>
              <a:rPr lang="en-US" altLang="en-US" sz="5400" dirty="0">
                <a:solidFill>
                  <a:srgbClr val="0000FF"/>
                </a:solidFill>
              </a:rPr>
              <a:t>L</a:t>
            </a:r>
            <a:r>
              <a:rPr lang="en-US" altLang="en-US" sz="5400" dirty="0"/>
              <a:t>ight </a:t>
            </a:r>
            <a:r>
              <a:rPr lang="en-US" altLang="en-US" sz="5400" dirty="0">
                <a:solidFill>
                  <a:srgbClr val="0000FF"/>
                </a:solidFill>
              </a:rPr>
              <a:t>S</a:t>
            </a:r>
            <a:r>
              <a:rPr lang="en-US" altLang="en-US" sz="5400" dirty="0"/>
              <a:t>ource</a:t>
            </a:r>
          </a:p>
        </p:txBody>
      </p:sp>
      <p:pic>
        <p:nvPicPr>
          <p:cNvPr id="29050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4" r="25620"/>
          <a:stretch>
            <a:fillRect/>
          </a:stretch>
        </p:blipFill>
        <p:spPr bwMode="auto">
          <a:xfrm>
            <a:off x="8315587" y="5730582"/>
            <a:ext cx="878833" cy="732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050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2" r="32231"/>
          <a:stretch>
            <a:fillRect/>
          </a:stretch>
        </p:blipFill>
        <p:spPr bwMode="auto">
          <a:xfrm>
            <a:off x="2516189" y="4010025"/>
            <a:ext cx="3952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05094" name="Group 6"/>
          <p:cNvGrpSpPr>
            <a:grpSpLocks/>
          </p:cNvGrpSpPr>
          <p:nvPr/>
        </p:nvGrpSpPr>
        <p:grpSpPr bwMode="auto">
          <a:xfrm>
            <a:off x="3838575" y="1827213"/>
            <a:ext cx="4325938" cy="4303712"/>
            <a:chOff x="1557" y="1124"/>
            <a:chExt cx="2725" cy="2711"/>
          </a:xfrm>
        </p:grpSpPr>
        <p:sp>
          <p:nvSpPr>
            <p:cNvPr id="2905095" name="Line 7"/>
            <p:cNvSpPr>
              <a:spLocks noChangeShapeType="1"/>
            </p:cNvSpPr>
            <p:nvPr/>
          </p:nvSpPr>
          <p:spPr bwMode="auto">
            <a:xfrm rot="900000">
              <a:off x="2181" y="3820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096" name="Line 8"/>
            <p:cNvSpPr>
              <a:spLocks noChangeShapeType="1"/>
            </p:cNvSpPr>
            <p:nvPr/>
          </p:nvSpPr>
          <p:spPr bwMode="auto">
            <a:xfrm rot="2700000">
              <a:off x="1554" y="3460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097" name="Line 9"/>
            <p:cNvSpPr>
              <a:spLocks noChangeShapeType="1"/>
            </p:cNvSpPr>
            <p:nvPr/>
          </p:nvSpPr>
          <p:spPr bwMode="auto">
            <a:xfrm rot="6300000">
              <a:off x="1194" y="2110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098" name="Line 10"/>
            <p:cNvSpPr>
              <a:spLocks noChangeShapeType="1"/>
            </p:cNvSpPr>
            <p:nvPr/>
          </p:nvSpPr>
          <p:spPr bwMode="auto">
            <a:xfrm rot="8100000">
              <a:off x="1557" y="1484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099" name="Line 11"/>
            <p:cNvSpPr>
              <a:spLocks noChangeShapeType="1"/>
            </p:cNvSpPr>
            <p:nvPr/>
          </p:nvSpPr>
          <p:spPr bwMode="auto">
            <a:xfrm rot="9900000">
              <a:off x="2183" y="1124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100" name="Line 12"/>
            <p:cNvSpPr>
              <a:spLocks noChangeShapeType="1"/>
            </p:cNvSpPr>
            <p:nvPr/>
          </p:nvSpPr>
          <p:spPr bwMode="auto">
            <a:xfrm rot="4500000">
              <a:off x="1193" y="2833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101" name="Line 13"/>
            <p:cNvSpPr>
              <a:spLocks noChangeShapeType="1"/>
            </p:cNvSpPr>
            <p:nvPr/>
          </p:nvSpPr>
          <p:spPr bwMode="auto">
            <a:xfrm rot="20700000" flipH="1">
              <a:off x="2909" y="3821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102" name="Line 14"/>
            <p:cNvSpPr>
              <a:spLocks noChangeShapeType="1"/>
            </p:cNvSpPr>
            <p:nvPr/>
          </p:nvSpPr>
          <p:spPr bwMode="auto">
            <a:xfrm rot="18900000" flipH="1">
              <a:off x="3535" y="3461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103" name="Line 15"/>
            <p:cNvSpPr>
              <a:spLocks noChangeShapeType="1"/>
            </p:cNvSpPr>
            <p:nvPr/>
          </p:nvSpPr>
          <p:spPr bwMode="auto">
            <a:xfrm rot="15300000" flipH="1">
              <a:off x="3895" y="2111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104" name="Line 16"/>
            <p:cNvSpPr>
              <a:spLocks noChangeShapeType="1"/>
            </p:cNvSpPr>
            <p:nvPr/>
          </p:nvSpPr>
          <p:spPr bwMode="auto">
            <a:xfrm rot="13500000" flipH="1">
              <a:off x="3533" y="1485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105" name="Line 17"/>
            <p:cNvSpPr>
              <a:spLocks noChangeShapeType="1"/>
            </p:cNvSpPr>
            <p:nvPr/>
          </p:nvSpPr>
          <p:spPr bwMode="auto">
            <a:xfrm rot="11700000" flipH="1">
              <a:off x="2907" y="1125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106" name="Line 18"/>
            <p:cNvSpPr>
              <a:spLocks noChangeShapeType="1"/>
            </p:cNvSpPr>
            <p:nvPr/>
          </p:nvSpPr>
          <p:spPr bwMode="auto">
            <a:xfrm rot="17100000" flipH="1">
              <a:off x="3896" y="2834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905107" name="Line 19"/>
          <p:cNvSpPr>
            <a:spLocks noChangeShapeType="1"/>
          </p:cNvSpPr>
          <p:nvPr/>
        </p:nvSpPr>
        <p:spPr bwMode="auto">
          <a:xfrm>
            <a:off x="3006725" y="3814764"/>
            <a:ext cx="1003300" cy="1296987"/>
          </a:xfrm>
          <a:prstGeom prst="line">
            <a:avLst/>
          </a:prstGeom>
          <a:noFill/>
          <a:ln w="57150">
            <a:solidFill>
              <a:srgbClr val="A0A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2905108" name="Group 20"/>
          <p:cNvGrpSpPr>
            <a:grpSpLocks/>
          </p:cNvGrpSpPr>
          <p:nvPr/>
        </p:nvGrpSpPr>
        <p:grpSpPr bwMode="auto">
          <a:xfrm>
            <a:off x="3270251" y="2641601"/>
            <a:ext cx="441325" cy="1355725"/>
            <a:chOff x="1092" y="1718"/>
            <a:chExt cx="278" cy="854"/>
          </a:xfrm>
        </p:grpSpPr>
        <p:sp>
          <p:nvSpPr>
            <p:cNvPr id="2905109" name="Line 21"/>
            <p:cNvSpPr>
              <a:spLocks noChangeShapeType="1"/>
            </p:cNvSpPr>
            <p:nvPr/>
          </p:nvSpPr>
          <p:spPr bwMode="auto">
            <a:xfrm>
              <a:off x="1092" y="1718"/>
              <a:ext cx="278" cy="854"/>
            </a:xfrm>
            <a:prstGeom prst="line">
              <a:avLst/>
            </a:prstGeom>
            <a:noFill/>
            <a:ln w="57150">
              <a:solidFill>
                <a:srgbClr val="C8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110" name="Line 22"/>
            <p:cNvSpPr>
              <a:spLocks noChangeShapeType="1"/>
            </p:cNvSpPr>
            <p:nvPr/>
          </p:nvSpPr>
          <p:spPr bwMode="auto">
            <a:xfrm>
              <a:off x="1102" y="2042"/>
              <a:ext cx="210" cy="352"/>
            </a:xfrm>
            <a:prstGeom prst="line">
              <a:avLst/>
            </a:prstGeom>
            <a:noFill/>
            <a:ln w="57150">
              <a:solidFill>
                <a:srgbClr val="C8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111" name="Line 23"/>
            <p:cNvSpPr>
              <a:spLocks noChangeShapeType="1"/>
            </p:cNvSpPr>
            <p:nvPr/>
          </p:nvSpPr>
          <p:spPr bwMode="auto">
            <a:xfrm>
              <a:off x="1254" y="1982"/>
              <a:ext cx="60" cy="412"/>
            </a:xfrm>
            <a:prstGeom prst="line">
              <a:avLst/>
            </a:prstGeom>
            <a:noFill/>
            <a:ln w="57150">
              <a:solidFill>
                <a:srgbClr val="C8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905112" name="Line 24"/>
          <p:cNvSpPr>
            <a:spLocks noChangeShapeType="1"/>
          </p:cNvSpPr>
          <p:nvPr/>
        </p:nvSpPr>
        <p:spPr bwMode="auto">
          <a:xfrm flipH="1">
            <a:off x="6007101" y="1238251"/>
            <a:ext cx="2111375" cy="434975"/>
          </a:xfrm>
          <a:prstGeom prst="line">
            <a:avLst/>
          </a:prstGeom>
          <a:noFill/>
          <a:ln w="57150">
            <a:solidFill>
              <a:srgbClr val="009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05113" name="Line 25"/>
          <p:cNvSpPr>
            <a:spLocks noChangeShapeType="1"/>
          </p:cNvSpPr>
          <p:nvPr/>
        </p:nvSpPr>
        <p:spPr bwMode="auto">
          <a:xfrm flipH="1">
            <a:off x="6007101" y="1466851"/>
            <a:ext cx="2333625" cy="206375"/>
          </a:xfrm>
          <a:prstGeom prst="line">
            <a:avLst/>
          </a:prstGeom>
          <a:noFill/>
          <a:ln w="57150">
            <a:solidFill>
              <a:srgbClr val="009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05114" name="Line 26"/>
          <p:cNvSpPr>
            <a:spLocks noChangeShapeType="1"/>
          </p:cNvSpPr>
          <p:nvPr/>
        </p:nvSpPr>
        <p:spPr bwMode="auto">
          <a:xfrm flipH="1" flipV="1">
            <a:off x="6007101" y="1673226"/>
            <a:ext cx="2524125" cy="15875"/>
          </a:xfrm>
          <a:prstGeom prst="line">
            <a:avLst/>
          </a:prstGeom>
          <a:noFill/>
          <a:ln w="57150">
            <a:solidFill>
              <a:srgbClr val="0000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05115" name="Line 27"/>
          <p:cNvSpPr>
            <a:spLocks noChangeShapeType="1"/>
          </p:cNvSpPr>
          <p:nvPr/>
        </p:nvSpPr>
        <p:spPr bwMode="auto">
          <a:xfrm flipV="1">
            <a:off x="7451725" y="5118100"/>
            <a:ext cx="539750" cy="1555750"/>
          </a:xfrm>
          <a:prstGeom prst="line">
            <a:avLst/>
          </a:prstGeom>
          <a:noFill/>
          <a:ln w="5715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05116" name="Text Box 28"/>
          <p:cNvSpPr txBox="1">
            <a:spLocks noChangeArrowheads="1"/>
          </p:cNvSpPr>
          <p:nvPr/>
        </p:nvSpPr>
        <p:spPr bwMode="auto">
          <a:xfrm>
            <a:off x="2897188" y="2284413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C80000"/>
                </a:solidFill>
                <a:latin typeface="Arial" panose="020B0604020202020204" pitchFamily="34" charset="0"/>
              </a:rPr>
              <a:t>5.0.2</a:t>
            </a:r>
          </a:p>
        </p:txBody>
      </p:sp>
      <p:sp>
        <p:nvSpPr>
          <p:cNvPr id="2905117" name="Text Box 29"/>
          <p:cNvSpPr txBox="1">
            <a:spLocks noChangeArrowheads="1"/>
          </p:cNvSpPr>
          <p:nvPr/>
        </p:nvSpPr>
        <p:spPr bwMode="auto">
          <a:xfrm>
            <a:off x="2668588" y="2905126"/>
            <a:ext cx="69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C80000"/>
                </a:solidFill>
                <a:latin typeface="Arial" panose="020B0604020202020204" pitchFamily="34" charset="0"/>
              </a:rPr>
              <a:t>5.0.1</a:t>
            </a:r>
          </a:p>
        </p:txBody>
      </p:sp>
      <p:sp>
        <p:nvSpPr>
          <p:cNvPr id="2905118" name="Text Box 30"/>
          <p:cNvSpPr txBox="1">
            <a:spLocks noChangeArrowheads="1"/>
          </p:cNvSpPr>
          <p:nvPr/>
        </p:nvSpPr>
        <p:spPr bwMode="auto">
          <a:xfrm>
            <a:off x="3352800" y="2722563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C80000"/>
                </a:solidFill>
                <a:latin typeface="Arial" panose="020B0604020202020204" pitchFamily="34" charset="0"/>
              </a:rPr>
              <a:t>5.0.3</a:t>
            </a:r>
          </a:p>
        </p:txBody>
      </p:sp>
      <p:sp>
        <p:nvSpPr>
          <p:cNvPr id="2905119" name="Text Box 31"/>
          <p:cNvSpPr txBox="1">
            <a:spLocks noChangeArrowheads="1"/>
          </p:cNvSpPr>
          <p:nvPr/>
        </p:nvSpPr>
        <p:spPr bwMode="auto">
          <a:xfrm>
            <a:off x="1770063" y="3630613"/>
            <a:ext cx="128753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A0A000"/>
                </a:solidFill>
                <a:latin typeface="Arial" panose="020B0604020202020204" pitchFamily="34" charset="0"/>
              </a:rPr>
              <a:t>MBC </a:t>
            </a:r>
            <a:r>
              <a:rPr lang="en-US" altLang="en-US" b="1" dirty="0" smtClean="0">
                <a:solidFill>
                  <a:srgbClr val="A0A000"/>
                </a:solidFill>
                <a:latin typeface="Arial" panose="020B0604020202020204" pitchFamily="34" charset="0"/>
              </a:rPr>
              <a:t>4.2.2</a:t>
            </a:r>
          </a:p>
          <a:p>
            <a:r>
              <a:rPr lang="en-US" altLang="en-US" b="1" dirty="0" smtClean="0">
                <a:solidFill>
                  <a:srgbClr val="A0A000"/>
                </a:solidFill>
                <a:latin typeface="Arial" panose="020B0604020202020204" pitchFamily="34" charset="0"/>
              </a:rPr>
              <a:t>MX</a:t>
            </a:r>
            <a:endParaRPr lang="en-US" altLang="en-US" b="1" dirty="0">
              <a:solidFill>
                <a:srgbClr val="A0A000"/>
              </a:solidFill>
              <a:latin typeface="Arial" panose="020B0604020202020204" pitchFamily="34" charset="0"/>
            </a:endParaRPr>
          </a:p>
        </p:txBody>
      </p:sp>
      <p:sp>
        <p:nvSpPr>
          <p:cNvPr id="2905120" name="Text Box 32"/>
          <p:cNvSpPr txBox="1">
            <a:spLocks noChangeArrowheads="1"/>
          </p:cNvSpPr>
          <p:nvPr/>
        </p:nvSpPr>
        <p:spPr bwMode="auto">
          <a:xfrm>
            <a:off x="8413750" y="1238251"/>
            <a:ext cx="69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009600"/>
                </a:solidFill>
                <a:latin typeface="Arial" panose="020B0604020202020204" pitchFamily="34" charset="0"/>
              </a:rPr>
              <a:t>8.2.2</a:t>
            </a:r>
          </a:p>
        </p:txBody>
      </p:sp>
      <p:sp>
        <p:nvSpPr>
          <p:cNvPr id="2905121" name="Text Box 33"/>
          <p:cNvSpPr txBox="1">
            <a:spLocks noChangeArrowheads="1"/>
          </p:cNvSpPr>
          <p:nvPr/>
        </p:nvSpPr>
        <p:spPr bwMode="auto">
          <a:xfrm>
            <a:off x="8497888" y="1514476"/>
            <a:ext cx="69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000096"/>
                </a:solidFill>
                <a:latin typeface="Arial" panose="020B0604020202020204" pitchFamily="34" charset="0"/>
              </a:rPr>
              <a:t>8.3.1</a:t>
            </a:r>
          </a:p>
        </p:txBody>
      </p:sp>
      <p:sp>
        <p:nvSpPr>
          <p:cNvPr id="2905122" name="Text Box 34"/>
          <p:cNvSpPr txBox="1">
            <a:spLocks noChangeArrowheads="1"/>
          </p:cNvSpPr>
          <p:nvPr/>
        </p:nvSpPr>
        <p:spPr bwMode="auto">
          <a:xfrm>
            <a:off x="8132763" y="998538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009600"/>
                </a:solidFill>
                <a:latin typeface="Arial" panose="020B0604020202020204" pitchFamily="34" charset="0"/>
              </a:rPr>
              <a:t>8.2.1</a:t>
            </a:r>
          </a:p>
        </p:txBody>
      </p:sp>
      <p:sp>
        <p:nvSpPr>
          <p:cNvPr id="2905123" name="Text Box 35"/>
          <p:cNvSpPr txBox="1">
            <a:spLocks noChangeArrowheads="1"/>
          </p:cNvSpPr>
          <p:nvPr/>
        </p:nvSpPr>
        <p:spPr bwMode="auto">
          <a:xfrm>
            <a:off x="7993559" y="5379007"/>
            <a:ext cx="24801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990099"/>
                </a:solidFill>
                <a:latin typeface="Arial" panose="020B0604020202020204" pitchFamily="34" charset="0"/>
              </a:rPr>
              <a:t>12.3.1 </a:t>
            </a:r>
            <a:r>
              <a:rPr lang="en-US" altLang="en-US" b="1" dirty="0" smtClean="0">
                <a:solidFill>
                  <a:srgbClr val="990099"/>
                </a:solidFill>
                <a:latin typeface="Arial" panose="020B0604020202020204" pitchFamily="34" charset="0"/>
              </a:rPr>
              <a:t>SIBYLS  SAXS</a:t>
            </a:r>
            <a:endParaRPr lang="en-US" altLang="en-US" b="1" dirty="0">
              <a:solidFill>
                <a:srgbClr val="990099"/>
              </a:solidFill>
              <a:latin typeface="Arial" panose="020B0604020202020204" pitchFamily="34" charset="0"/>
            </a:endParaRPr>
          </a:p>
        </p:txBody>
      </p:sp>
      <p:pic>
        <p:nvPicPr>
          <p:cNvPr id="2905124" name="Picture 3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9" r="30992"/>
          <a:stretch>
            <a:fillRect/>
          </a:stretch>
        </p:blipFill>
        <p:spPr bwMode="auto">
          <a:xfrm>
            <a:off x="2522538" y="1847851"/>
            <a:ext cx="442912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05144" name="Text Box 56"/>
          <p:cNvSpPr txBox="1">
            <a:spLocks noChangeArrowheads="1"/>
          </p:cNvSpPr>
          <p:nvPr/>
        </p:nvSpPr>
        <p:spPr bwMode="auto">
          <a:xfrm>
            <a:off x="2974975" y="1169989"/>
            <a:ext cx="144142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C80000"/>
                </a:solidFill>
                <a:latin typeface="Arial" panose="020B0604020202020204" pitchFamily="34" charset="0"/>
              </a:rPr>
              <a:t>Berkeley </a:t>
            </a:r>
          </a:p>
          <a:p>
            <a:r>
              <a:rPr lang="en-US" altLang="en-US" b="1" dirty="0">
                <a:solidFill>
                  <a:srgbClr val="C80000"/>
                </a:solidFill>
                <a:latin typeface="Arial" panose="020B0604020202020204" pitchFamily="34" charset="0"/>
              </a:rPr>
              <a:t>Center for</a:t>
            </a:r>
          </a:p>
          <a:p>
            <a:r>
              <a:rPr lang="en-US" altLang="en-US" b="1" dirty="0">
                <a:solidFill>
                  <a:srgbClr val="C80000"/>
                </a:solidFill>
                <a:latin typeface="Arial" panose="020B0604020202020204" pitchFamily="34" charset="0"/>
              </a:rPr>
              <a:t>Structural</a:t>
            </a:r>
          </a:p>
          <a:p>
            <a:r>
              <a:rPr lang="en-US" altLang="en-US" b="1" dirty="0" smtClean="0">
                <a:solidFill>
                  <a:srgbClr val="C80000"/>
                </a:solidFill>
                <a:latin typeface="Arial" panose="020B0604020202020204" pitchFamily="34" charset="0"/>
              </a:rPr>
              <a:t>Biology MX</a:t>
            </a:r>
            <a:endParaRPr lang="en-US" altLang="en-US" b="1" dirty="0">
              <a:solidFill>
                <a:srgbClr val="C80000"/>
              </a:solidFill>
              <a:latin typeface="Arial" panose="020B0604020202020204" pitchFamily="34" charset="0"/>
            </a:endParaRPr>
          </a:p>
        </p:txBody>
      </p:sp>
      <p:grpSp>
        <p:nvGrpSpPr>
          <p:cNvPr id="2905145" name="Group 57"/>
          <p:cNvGrpSpPr>
            <a:grpSpLocks/>
          </p:cNvGrpSpPr>
          <p:nvPr/>
        </p:nvGrpSpPr>
        <p:grpSpPr bwMode="auto">
          <a:xfrm rot="4502188">
            <a:off x="3540125" y="4329113"/>
            <a:ext cx="560388" cy="138112"/>
            <a:chOff x="364" y="1976"/>
            <a:chExt cx="2946" cy="369"/>
          </a:xfrm>
        </p:grpSpPr>
        <p:grpSp>
          <p:nvGrpSpPr>
            <p:cNvPr id="2905146" name="Group 58"/>
            <p:cNvGrpSpPr>
              <a:grpSpLocks/>
            </p:cNvGrpSpPr>
            <p:nvPr/>
          </p:nvGrpSpPr>
          <p:grpSpPr bwMode="auto">
            <a:xfrm>
              <a:off x="364" y="1976"/>
              <a:ext cx="370" cy="369"/>
              <a:chOff x="362" y="2318"/>
              <a:chExt cx="370" cy="369"/>
            </a:xfrm>
          </p:grpSpPr>
          <p:sp>
            <p:nvSpPr>
              <p:cNvPr id="2905147" name="Freeform 5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905148" name="Freeform 6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905149" name="Group 61"/>
            <p:cNvGrpSpPr>
              <a:grpSpLocks/>
            </p:cNvGrpSpPr>
            <p:nvPr/>
          </p:nvGrpSpPr>
          <p:grpSpPr bwMode="auto">
            <a:xfrm>
              <a:off x="732" y="1976"/>
              <a:ext cx="370" cy="369"/>
              <a:chOff x="362" y="2318"/>
              <a:chExt cx="370" cy="369"/>
            </a:xfrm>
          </p:grpSpPr>
          <p:sp>
            <p:nvSpPr>
              <p:cNvPr id="2905150" name="Freeform 6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905151" name="Freeform 6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905152" name="Group 64"/>
            <p:cNvGrpSpPr>
              <a:grpSpLocks/>
            </p:cNvGrpSpPr>
            <p:nvPr/>
          </p:nvGrpSpPr>
          <p:grpSpPr bwMode="auto">
            <a:xfrm>
              <a:off x="1100" y="1976"/>
              <a:ext cx="370" cy="369"/>
              <a:chOff x="362" y="2318"/>
              <a:chExt cx="370" cy="369"/>
            </a:xfrm>
          </p:grpSpPr>
          <p:sp>
            <p:nvSpPr>
              <p:cNvPr id="2905153" name="Freeform 6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905154" name="Freeform 6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905155" name="Group 67"/>
            <p:cNvGrpSpPr>
              <a:grpSpLocks/>
            </p:cNvGrpSpPr>
            <p:nvPr/>
          </p:nvGrpSpPr>
          <p:grpSpPr bwMode="auto">
            <a:xfrm>
              <a:off x="1468" y="1976"/>
              <a:ext cx="370" cy="369"/>
              <a:chOff x="362" y="2318"/>
              <a:chExt cx="370" cy="369"/>
            </a:xfrm>
          </p:grpSpPr>
          <p:sp>
            <p:nvSpPr>
              <p:cNvPr id="2905156" name="Freeform 6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905157" name="Freeform 6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905158" name="Group 70"/>
            <p:cNvGrpSpPr>
              <a:grpSpLocks/>
            </p:cNvGrpSpPr>
            <p:nvPr/>
          </p:nvGrpSpPr>
          <p:grpSpPr bwMode="auto">
            <a:xfrm>
              <a:off x="1836" y="1976"/>
              <a:ext cx="370" cy="369"/>
              <a:chOff x="362" y="2318"/>
              <a:chExt cx="370" cy="369"/>
            </a:xfrm>
          </p:grpSpPr>
          <p:sp>
            <p:nvSpPr>
              <p:cNvPr id="2905159" name="Freeform 7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905160" name="Freeform 7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905161" name="Group 73"/>
            <p:cNvGrpSpPr>
              <a:grpSpLocks/>
            </p:cNvGrpSpPr>
            <p:nvPr/>
          </p:nvGrpSpPr>
          <p:grpSpPr bwMode="auto">
            <a:xfrm>
              <a:off x="2204" y="1976"/>
              <a:ext cx="370" cy="369"/>
              <a:chOff x="362" y="2318"/>
              <a:chExt cx="370" cy="369"/>
            </a:xfrm>
          </p:grpSpPr>
          <p:sp>
            <p:nvSpPr>
              <p:cNvPr id="2905162" name="Freeform 7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905163" name="Freeform 7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905164" name="Group 76"/>
            <p:cNvGrpSpPr>
              <a:grpSpLocks/>
            </p:cNvGrpSpPr>
            <p:nvPr/>
          </p:nvGrpSpPr>
          <p:grpSpPr bwMode="auto">
            <a:xfrm>
              <a:off x="2572" y="1976"/>
              <a:ext cx="370" cy="369"/>
              <a:chOff x="362" y="2318"/>
              <a:chExt cx="370" cy="369"/>
            </a:xfrm>
          </p:grpSpPr>
          <p:sp>
            <p:nvSpPr>
              <p:cNvPr id="2905165" name="Freeform 7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905166" name="Freeform 7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905167" name="Group 79"/>
            <p:cNvGrpSpPr>
              <a:grpSpLocks/>
            </p:cNvGrpSpPr>
            <p:nvPr/>
          </p:nvGrpSpPr>
          <p:grpSpPr bwMode="auto">
            <a:xfrm>
              <a:off x="2940" y="1976"/>
              <a:ext cx="370" cy="369"/>
              <a:chOff x="362" y="2318"/>
              <a:chExt cx="370" cy="369"/>
            </a:xfrm>
          </p:grpSpPr>
          <p:sp>
            <p:nvSpPr>
              <p:cNvPr id="2905168" name="Freeform 8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905169" name="Freeform 8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905170" name="Text Box 82"/>
          <p:cNvSpPr txBox="1">
            <a:spLocks noChangeArrowheads="1"/>
          </p:cNvSpPr>
          <p:nvPr/>
        </p:nvSpPr>
        <p:spPr bwMode="auto">
          <a:xfrm>
            <a:off x="5195657" y="4444754"/>
            <a:ext cx="168187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ALS </a:t>
            </a:r>
          </a:p>
          <a:p>
            <a:pPr algn="ctr"/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Biosciences</a:t>
            </a:r>
          </a:p>
          <a:p>
            <a:pPr algn="ctr"/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2023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05171" name="Oval 83"/>
          <p:cNvSpPr>
            <a:spLocks noChangeArrowheads="1"/>
          </p:cNvSpPr>
          <p:nvPr/>
        </p:nvSpPr>
        <p:spPr bwMode="auto">
          <a:xfrm>
            <a:off x="5826125" y="1558925"/>
            <a:ext cx="228600" cy="228600"/>
          </a:xfrm>
          <a:prstGeom prst="ellipse">
            <a:avLst/>
          </a:prstGeom>
          <a:solidFill>
            <a:srgbClr val="009600"/>
          </a:solidFill>
          <a:ln w="9525">
            <a:solidFill>
              <a:srgbClr val="009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05172" name="Oval 84"/>
          <p:cNvSpPr>
            <a:spLocks noChangeArrowheads="1"/>
          </p:cNvSpPr>
          <p:nvPr/>
        </p:nvSpPr>
        <p:spPr bwMode="auto">
          <a:xfrm>
            <a:off x="7874000" y="5005388"/>
            <a:ext cx="228600" cy="228600"/>
          </a:xfrm>
          <a:prstGeom prst="ellipse">
            <a:avLst/>
          </a:prstGeom>
          <a:solidFill>
            <a:srgbClr val="009600"/>
          </a:solidFill>
          <a:ln w="9525">
            <a:solidFill>
              <a:srgbClr val="009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05173" name="Oval 85"/>
          <p:cNvSpPr>
            <a:spLocks noChangeArrowheads="1"/>
          </p:cNvSpPr>
          <p:nvPr/>
        </p:nvSpPr>
        <p:spPr bwMode="auto">
          <a:xfrm>
            <a:off x="3881438" y="4965700"/>
            <a:ext cx="228600" cy="228600"/>
          </a:xfrm>
          <a:prstGeom prst="ellipse">
            <a:avLst/>
          </a:prstGeom>
          <a:solidFill>
            <a:srgbClr val="009600"/>
          </a:solidFill>
          <a:ln w="9525">
            <a:solidFill>
              <a:srgbClr val="009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05174" name="Freeform 86"/>
          <p:cNvSpPr>
            <a:spLocks/>
          </p:cNvSpPr>
          <p:nvPr/>
        </p:nvSpPr>
        <p:spPr bwMode="auto">
          <a:xfrm>
            <a:off x="4340226" y="1098551"/>
            <a:ext cx="2932113" cy="411163"/>
          </a:xfrm>
          <a:custGeom>
            <a:avLst/>
            <a:gdLst>
              <a:gd name="T0" fmla="*/ 0 w 1847"/>
              <a:gd name="T1" fmla="*/ 259 h 259"/>
              <a:gd name="T2" fmla="*/ 932 w 1847"/>
              <a:gd name="T3" fmla="*/ 3 h 259"/>
              <a:gd name="T4" fmla="*/ 1847 w 1847"/>
              <a:gd name="T5" fmla="*/ 241 h 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47" h="259">
                <a:moveTo>
                  <a:pt x="0" y="259"/>
                </a:moveTo>
                <a:cubicBezTo>
                  <a:pt x="312" y="132"/>
                  <a:pt x="624" y="6"/>
                  <a:pt x="932" y="3"/>
                </a:cubicBezTo>
                <a:cubicBezTo>
                  <a:pt x="1240" y="0"/>
                  <a:pt x="1695" y="201"/>
                  <a:pt x="1847" y="241"/>
                </a:cubicBezTo>
              </a:path>
            </a:pathLst>
          </a:custGeom>
          <a:noFill/>
          <a:ln w="25400">
            <a:solidFill>
              <a:srgbClr val="C8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5604" name="Picture 4" descr="https://lh4.googleusercontent.com/-avDxcb9JWsU/AAAAAAAAAAI/AAAAAAAAAAA/Dws2Rp4VuY8/s0-c-k-no-ns/photo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1200" y1="46400" x2="21200" y2="46400"/>
                        <a14:foregroundMark x1="33600" y1="41600" x2="33600" y2="41600"/>
                        <a14:foregroundMark x1="58000" y1="48000" x2="58000" y2="48000"/>
                        <a14:foregroundMark x1="86000" y1="45600" x2="86000" y2="45600"/>
                        <a14:foregroundMark x1="87200" y1="38400" x2="87200" y2="38400"/>
                        <a14:backgroundMark x1="4000" y1="6000" x2="4000" y2="6000"/>
                        <a14:backgroundMark x1="40800" y1="4800" x2="40800" y2="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532" b="33667"/>
          <a:stretch/>
        </p:blipFill>
        <p:spPr bwMode="auto">
          <a:xfrm>
            <a:off x="9001353" y="1059657"/>
            <a:ext cx="1056767" cy="35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Line 7"/>
          <p:cNvSpPr>
            <a:spLocks noChangeShapeType="1"/>
          </p:cNvSpPr>
          <p:nvPr/>
        </p:nvSpPr>
        <p:spPr bwMode="auto">
          <a:xfrm rot="900000" flipV="1">
            <a:off x="4681143" y="6074381"/>
            <a:ext cx="1311239" cy="427184"/>
          </a:xfrm>
          <a:prstGeom prst="line">
            <a:avLst/>
          </a:prstGeom>
          <a:noFill/>
          <a:ln w="57150">
            <a:solidFill>
              <a:schemeClr val="accent5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6" name="Text Box 30"/>
          <p:cNvSpPr txBox="1">
            <a:spLocks noChangeArrowheads="1"/>
          </p:cNvSpPr>
          <p:nvPr/>
        </p:nvSpPr>
        <p:spPr bwMode="auto">
          <a:xfrm>
            <a:off x="3218891" y="6034597"/>
            <a:ext cx="14542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</a:rPr>
              <a:t>   </a:t>
            </a:r>
            <a:r>
              <a:rPr lang="en-US" altLang="en-US" b="1" dirty="0" smtClean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</a:rPr>
              <a:t>2.1</a:t>
            </a:r>
            <a:r>
              <a:rPr lang="en-US" altLang="en-US" b="1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smtClean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</a:rPr>
              <a:t> NCXT</a:t>
            </a:r>
            <a:endParaRPr lang="en-US" altLang="en-US" b="1" dirty="0">
              <a:solidFill>
                <a:srgbClr val="4BACC6">
                  <a:lumMod val="75000"/>
                </a:srgbClr>
              </a:solidFill>
              <a:latin typeface="Arial" panose="020B0604020202020204" pitchFamily="34" charset="0"/>
            </a:endParaRPr>
          </a:p>
        </p:txBody>
      </p:sp>
      <p:grpSp>
        <p:nvGrpSpPr>
          <p:cNvPr id="75" name="Group 57"/>
          <p:cNvGrpSpPr>
            <a:grpSpLocks/>
          </p:cNvGrpSpPr>
          <p:nvPr/>
        </p:nvGrpSpPr>
        <p:grpSpPr bwMode="auto">
          <a:xfrm rot="20610405">
            <a:off x="6332677" y="6020306"/>
            <a:ext cx="560388" cy="138112"/>
            <a:chOff x="364" y="1976"/>
            <a:chExt cx="2946" cy="369"/>
          </a:xfrm>
        </p:grpSpPr>
        <p:grpSp>
          <p:nvGrpSpPr>
            <p:cNvPr id="76" name="Group 58"/>
            <p:cNvGrpSpPr>
              <a:grpSpLocks/>
            </p:cNvGrpSpPr>
            <p:nvPr/>
          </p:nvGrpSpPr>
          <p:grpSpPr bwMode="auto">
            <a:xfrm>
              <a:off x="364" y="1976"/>
              <a:ext cx="370" cy="369"/>
              <a:chOff x="362" y="2318"/>
              <a:chExt cx="370" cy="369"/>
            </a:xfrm>
          </p:grpSpPr>
          <p:sp>
            <p:nvSpPr>
              <p:cNvPr id="99" name="Freeform 5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0" name="Freeform 6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7" name="Group 61"/>
            <p:cNvGrpSpPr>
              <a:grpSpLocks/>
            </p:cNvGrpSpPr>
            <p:nvPr/>
          </p:nvGrpSpPr>
          <p:grpSpPr bwMode="auto">
            <a:xfrm>
              <a:off x="732" y="1976"/>
              <a:ext cx="370" cy="369"/>
              <a:chOff x="362" y="2318"/>
              <a:chExt cx="370" cy="369"/>
            </a:xfrm>
          </p:grpSpPr>
          <p:sp>
            <p:nvSpPr>
              <p:cNvPr id="97" name="Freeform 6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8" name="Freeform 6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8" name="Group 64"/>
            <p:cNvGrpSpPr>
              <a:grpSpLocks/>
            </p:cNvGrpSpPr>
            <p:nvPr/>
          </p:nvGrpSpPr>
          <p:grpSpPr bwMode="auto">
            <a:xfrm>
              <a:off x="1100" y="1976"/>
              <a:ext cx="370" cy="369"/>
              <a:chOff x="362" y="2318"/>
              <a:chExt cx="370" cy="369"/>
            </a:xfrm>
          </p:grpSpPr>
          <p:sp>
            <p:nvSpPr>
              <p:cNvPr id="95" name="Freeform 6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6" name="Freeform 6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9" name="Group 67"/>
            <p:cNvGrpSpPr>
              <a:grpSpLocks/>
            </p:cNvGrpSpPr>
            <p:nvPr/>
          </p:nvGrpSpPr>
          <p:grpSpPr bwMode="auto">
            <a:xfrm>
              <a:off x="1468" y="1976"/>
              <a:ext cx="370" cy="369"/>
              <a:chOff x="362" y="2318"/>
              <a:chExt cx="370" cy="369"/>
            </a:xfrm>
          </p:grpSpPr>
          <p:sp>
            <p:nvSpPr>
              <p:cNvPr id="93" name="Freeform 6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4" name="Freeform 6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80" name="Group 70"/>
            <p:cNvGrpSpPr>
              <a:grpSpLocks/>
            </p:cNvGrpSpPr>
            <p:nvPr/>
          </p:nvGrpSpPr>
          <p:grpSpPr bwMode="auto">
            <a:xfrm>
              <a:off x="1836" y="1976"/>
              <a:ext cx="370" cy="369"/>
              <a:chOff x="362" y="2318"/>
              <a:chExt cx="370" cy="369"/>
            </a:xfrm>
          </p:grpSpPr>
          <p:sp>
            <p:nvSpPr>
              <p:cNvPr id="90" name="Freeform 7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1" name="Freeform 7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81" name="Group 73"/>
            <p:cNvGrpSpPr>
              <a:grpSpLocks/>
            </p:cNvGrpSpPr>
            <p:nvPr/>
          </p:nvGrpSpPr>
          <p:grpSpPr bwMode="auto">
            <a:xfrm>
              <a:off x="2204" y="1976"/>
              <a:ext cx="370" cy="369"/>
              <a:chOff x="362" y="2318"/>
              <a:chExt cx="370" cy="369"/>
            </a:xfrm>
          </p:grpSpPr>
          <p:sp>
            <p:nvSpPr>
              <p:cNvPr id="88" name="Freeform 7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89" name="Freeform 7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82" name="Group 76"/>
            <p:cNvGrpSpPr>
              <a:grpSpLocks/>
            </p:cNvGrpSpPr>
            <p:nvPr/>
          </p:nvGrpSpPr>
          <p:grpSpPr bwMode="auto">
            <a:xfrm>
              <a:off x="2572" y="1976"/>
              <a:ext cx="370" cy="369"/>
              <a:chOff x="362" y="2318"/>
              <a:chExt cx="370" cy="369"/>
            </a:xfrm>
          </p:grpSpPr>
          <p:sp>
            <p:nvSpPr>
              <p:cNvPr id="86" name="Freeform 7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87" name="Freeform 7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83" name="Group 79"/>
            <p:cNvGrpSpPr>
              <a:grpSpLocks/>
            </p:cNvGrpSpPr>
            <p:nvPr/>
          </p:nvGrpSpPr>
          <p:grpSpPr bwMode="auto">
            <a:xfrm>
              <a:off x="2940" y="1976"/>
              <a:ext cx="370" cy="369"/>
              <a:chOff x="362" y="2318"/>
              <a:chExt cx="370" cy="369"/>
            </a:xfrm>
          </p:grpSpPr>
          <p:sp>
            <p:nvSpPr>
              <p:cNvPr id="84" name="Freeform 8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85" name="Freeform 8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02" name="Line 13"/>
          <p:cNvSpPr>
            <a:spLocks noChangeShapeType="1"/>
          </p:cNvSpPr>
          <p:nvPr/>
        </p:nvSpPr>
        <p:spPr bwMode="auto">
          <a:xfrm rot="20700000" flipH="1">
            <a:off x="4856543" y="6402274"/>
            <a:ext cx="1189038" cy="0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9" name="Text Box 30"/>
          <p:cNvSpPr txBox="1">
            <a:spLocks noChangeArrowheads="1"/>
          </p:cNvSpPr>
          <p:nvPr/>
        </p:nvSpPr>
        <p:spPr bwMode="auto">
          <a:xfrm>
            <a:off x="2858610" y="6412468"/>
            <a:ext cx="20181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b="1" dirty="0">
                <a:solidFill>
                  <a:srgbClr val="00B000"/>
                </a:solidFill>
                <a:latin typeface="Arial" panose="020B0604020202020204" pitchFamily="34" charset="0"/>
              </a:rPr>
              <a:t>2.0.1 </a:t>
            </a:r>
            <a:r>
              <a:rPr lang="en-US" altLang="en-US" b="1" dirty="0" smtClean="0">
                <a:solidFill>
                  <a:srgbClr val="00B000"/>
                </a:solidFill>
                <a:latin typeface="Arial" panose="020B0604020202020204" pitchFamily="34" charset="0"/>
              </a:rPr>
              <a:t>Gemini MX</a:t>
            </a:r>
            <a:endParaRPr lang="en-US" altLang="en-US" b="1" dirty="0">
              <a:solidFill>
                <a:srgbClr val="00B000"/>
              </a:solidFill>
              <a:latin typeface="Arial" panose="020B0604020202020204" pitchFamily="34" charset="0"/>
            </a:endParaRPr>
          </a:p>
        </p:txBody>
      </p:sp>
      <p:sp>
        <p:nvSpPr>
          <p:cNvPr id="111" name="Line 11"/>
          <p:cNvSpPr>
            <a:spLocks noChangeShapeType="1"/>
          </p:cNvSpPr>
          <p:nvPr/>
        </p:nvSpPr>
        <p:spPr bwMode="auto">
          <a:xfrm rot="9900000" flipV="1">
            <a:off x="3681269" y="3566331"/>
            <a:ext cx="1095663" cy="261684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2" name="Text Box 30"/>
          <p:cNvSpPr txBox="1">
            <a:spLocks noChangeArrowheads="1"/>
          </p:cNvSpPr>
          <p:nvPr/>
        </p:nvSpPr>
        <p:spPr bwMode="auto">
          <a:xfrm>
            <a:off x="4746594" y="2950346"/>
            <a:ext cx="14285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C80000"/>
                </a:solidFill>
                <a:latin typeface="Arial" panose="020B0604020202020204" pitchFamily="34" charset="0"/>
              </a:rPr>
              <a:t>5.4 </a:t>
            </a:r>
            <a:r>
              <a:rPr lang="en-US" altLang="en-US" b="1" dirty="0" smtClean="0">
                <a:solidFill>
                  <a:srgbClr val="C80000"/>
                </a:solidFill>
                <a:latin typeface="Arial" panose="020B0604020202020204" pitchFamily="34" charset="0"/>
              </a:rPr>
              <a:t>infrared</a:t>
            </a:r>
            <a:endParaRPr lang="en-US" altLang="en-US" b="1" dirty="0">
              <a:solidFill>
                <a:srgbClr val="C80000"/>
              </a:solidFill>
              <a:latin typeface="Arial" panose="020B0604020202020204" pitchFamily="34" charset="0"/>
            </a:endParaRPr>
          </a:p>
        </p:txBody>
      </p:sp>
      <p:sp>
        <p:nvSpPr>
          <p:cNvPr id="108" name="Line 7"/>
          <p:cNvSpPr>
            <a:spLocks noChangeShapeType="1"/>
          </p:cNvSpPr>
          <p:nvPr/>
        </p:nvSpPr>
        <p:spPr bwMode="auto">
          <a:xfrm rot="900000">
            <a:off x="3676577" y="5809034"/>
            <a:ext cx="1189038" cy="0"/>
          </a:xfrm>
          <a:prstGeom prst="line">
            <a:avLst/>
          </a:prstGeom>
          <a:noFill/>
          <a:ln w="57150">
            <a:solidFill>
              <a:schemeClr val="accent5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5" name="Text Box 30"/>
          <p:cNvSpPr txBox="1">
            <a:spLocks noChangeArrowheads="1"/>
          </p:cNvSpPr>
          <p:nvPr/>
        </p:nvSpPr>
        <p:spPr bwMode="auto">
          <a:xfrm>
            <a:off x="2528275" y="5349612"/>
            <a:ext cx="1210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3.2.1 XFP</a:t>
            </a:r>
            <a:endParaRPr lang="en-US" altLang="en-US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16" name="Text Box 31"/>
          <p:cNvSpPr txBox="1">
            <a:spLocks noChangeArrowheads="1"/>
          </p:cNvSpPr>
          <p:nvPr/>
        </p:nvSpPr>
        <p:spPr bwMode="auto">
          <a:xfrm>
            <a:off x="9212150" y="1451244"/>
            <a:ext cx="6303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rgbClr val="000096"/>
                </a:solidFill>
                <a:latin typeface="Arial" panose="020B0604020202020204" pitchFamily="34" charset="0"/>
              </a:rPr>
              <a:t>UC</a:t>
            </a:r>
          </a:p>
        </p:txBody>
      </p:sp>
      <p:sp>
        <p:nvSpPr>
          <p:cNvPr id="117" name="Text Box 31"/>
          <p:cNvSpPr txBox="1">
            <a:spLocks noChangeArrowheads="1"/>
          </p:cNvSpPr>
          <p:nvPr/>
        </p:nvSpPr>
        <p:spPr bwMode="auto">
          <a:xfrm>
            <a:off x="9661859" y="1531654"/>
            <a:ext cx="5774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 smtClean="0">
                <a:solidFill>
                  <a:srgbClr val="000096"/>
                </a:solidFill>
                <a:latin typeface="Arial" panose="020B0604020202020204" pitchFamily="34" charset="0"/>
              </a:rPr>
              <a:t>SF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="" xmlns:a16="http://schemas.microsoft.com/office/drawing/2014/main" id="{D7D6C37C-FCEC-48C8-85FA-1196B5D3AE1E}"/>
              </a:ext>
            </a:extLst>
          </p:cNvPr>
          <p:cNvSpPr txBox="1"/>
          <p:nvPr/>
        </p:nvSpPr>
        <p:spPr>
          <a:xfrm>
            <a:off x="7598048" y="2071319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 -CT</a:t>
            </a:r>
          </a:p>
        </p:txBody>
      </p:sp>
      <p:sp>
        <p:nvSpPr>
          <p:cNvPr id="119" name="Line 26"/>
          <p:cNvSpPr>
            <a:spLocks noChangeShapeType="1"/>
          </p:cNvSpPr>
          <p:nvPr/>
        </p:nvSpPr>
        <p:spPr bwMode="auto">
          <a:xfrm flipH="1" flipV="1">
            <a:off x="5993174" y="1696597"/>
            <a:ext cx="1961003" cy="17627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0" name="Text Box 33"/>
          <p:cNvSpPr txBox="1">
            <a:spLocks noChangeArrowheads="1"/>
          </p:cNvSpPr>
          <p:nvPr/>
        </p:nvSpPr>
        <p:spPr bwMode="auto">
          <a:xfrm>
            <a:off x="7868092" y="1865179"/>
            <a:ext cx="6976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accent2"/>
                </a:solidFill>
                <a:latin typeface="Arial" panose="020B0604020202020204" pitchFamily="34" charset="0"/>
              </a:rPr>
              <a:t>8.3.2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43261" y="1815026"/>
            <a:ext cx="17449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err="1" smtClean="0">
                <a:solidFill>
                  <a:srgbClr val="000096"/>
                </a:solidFill>
                <a:latin typeface="Arial" panose="020B0604020202020204" pitchFamily="34" charset="0"/>
              </a:rPr>
              <a:t>TomAlberTron</a:t>
            </a:r>
            <a:endParaRPr lang="en-US" altLang="en-US" b="1" dirty="0" smtClean="0">
              <a:solidFill>
                <a:srgbClr val="000096"/>
              </a:solidFill>
              <a:latin typeface="Arial" panose="020B0604020202020204" pitchFamily="34" charset="0"/>
            </a:endParaRPr>
          </a:p>
          <a:p>
            <a:r>
              <a:rPr lang="en-US" altLang="en-US" b="1" dirty="0">
                <a:solidFill>
                  <a:srgbClr val="000096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smtClean="0">
                <a:solidFill>
                  <a:srgbClr val="000096"/>
                </a:solidFill>
                <a:latin typeface="Arial" panose="020B0604020202020204" pitchFamily="34" charset="0"/>
              </a:rPr>
              <a:t>          MX</a:t>
            </a:r>
            <a:endParaRPr lang="en-US" altLang="en-US" b="1" dirty="0">
              <a:solidFill>
                <a:srgbClr val="000096"/>
              </a:solidFill>
              <a:latin typeface="Arial" panose="020B0604020202020204" pitchFamily="34" charset="0"/>
            </a:endParaRPr>
          </a:p>
        </p:txBody>
      </p:sp>
      <p:sp>
        <p:nvSpPr>
          <p:cNvPr id="110" name="Text Box 34"/>
          <p:cNvSpPr txBox="1">
            <a:spLocks noChangeArrowheads="1"/>
          </p:cNvSpPr>
          <p:nvPr/>
        </p:nvSpPr>
        <p:spPr bwMode="auto">
          <a:xfrm>
            <a:off x="10034063" y="1053283"/>
            <a:ext cx="5309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rgbClr val="009600"/>
                </a:solidFill>
                <a:latin typeface="Arial" panose="020B0604020202020204" pitchFamily="34" charset="0"/>
              </a:rPr>
              <a:t>MX</a:t>
            </a:r>
            <a:endParaRPr lang="en-US" altLang="en-US" b="1" dirty="0">
              <a:solidFill>
                <a:srgbClr val="009600"/>
              </a:solidFill>
              <a:latin typeface="Arial" panose="020B0604020202020204" pitchFamily="34" charset="0"/>
            </a:endParaRPr>
          </a:p>
        </p:txBody>
      </p:sp>
      <p:pic>
        <p:nvPicPr>
          <p:cNvPr id="121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1" t="5178" r="40582" b="81877"/>
          <a:stretch/>
        </p:blipFill>
        <p:spPr bwMode="auto">
          <a:xfrm>
            <a:off x="4829452" y="3270698"/>
            <a:ext cx="1731146" cy="67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420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55" y="1558070"/>
            <a:ext cx="3434130" cy="1839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" name="Google Shape;122;p2"/>
          <p:cNvSpPr txBox="1">
            <a:spLocks noGrp="1"/>
          </p:cNvSpPr>
          <p:nvPr>
            <p:ph type="title"/>
          </p:nvPr>
        </p:nvSpPr>
        <p:spPr>
          <a:xfrm>
            <a:off x="192618" y="150813"/>
            <a:ext cx="11703460" cy="735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 smtClean="0"/>
              <a:t>Why small beam? : </a:t>
            </a:r>
            <a:r>
              <a:rPr lang="en-US" dirty="0" smtClean="0"/>
              <a:t>100x information</a:t>
            </a:r>
            <a:br>
              <a:rPr lang="en-US" dirty="0" smtClean="0"/>
            </a:br>
            <a:r>
              <a:rPr lang="en-US" dirty="0" smtClean="0"/>
              <a:t> Rad dam correction, accurate drug imaging, time resolution</a:t>
            </a:r>
            <a:endParaRPr dirty="0"/>
          </a:p>
        </p:txBody>
      </p:sp>
      <p:sp>
        <p:nvSpPr>
          <p:cNvPr id="124" name="Google Shape;124;p2"/>
          <p:cNvSpPr txBox="1">
            <a:spLocks noGrp="1"/>
          </p:cNvSpPr>
          <p:nvPr>
            <p:ph type="sldNum" idx="12"/>
          </p:nvPr>
        </p:nvSpPr>
        <p:spPr>
          <a:xfrm>
            <a:off x="11193516" y="6440430"/>
            <a:ext cx="6280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fld id="{00000000-1234-1234-1234-123412341234}" type="slidenum">
              <a:rPr lang="en-US">
                <a:solidFill>
                  <a:srgbClr val="FFFFFF"/>
                </a:solidFill>
              </a:rPr>
              <a:pPr/>
              <a:t>2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135" name="Google Shape;135;p2"/>
          <p:cNvPicPr preferRelativeResize="0"/>
          <p:nvPr/>
        </p:nvPicPr>
        <p:blipFill rotWithShape="1">
          <a:blip r:embed="rId4">
            <a:alphaModFix/>
          </a:blip>
          <a:srcRect b="18805"/>
          <a:stretch/>
        </p:blipFill>
        <p:spPr>
          <a:xfrm>
            <a:off x="8529990" y="1135919"/>
            <a:ext cx="3344062" cy="1241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46;p3"/>
          <p:cNvPicPr preferRelativeResize="0"/>
          <p:nvPr/>
        </p:nvPicPr>
        <p:blipFill rotWithShape="1">
          <a:blip r:embed="rId5">
            <a:alphaModFix/>
          </a:blip>
          <a:srcRect r="14864"/>
          <a:stretch/>
        </p:blipFill>
        <p:spPr>
          <a:xfrm>
            <a:off x="225699" y="3989300"/>
            <a:ext cx="3473417" cy="1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ight Arrow 1"/>
          <p:cNvSpPr/>
          <p:nvPr/>
        </p:nvSpPr>
        <p:spPr>
          <a:xfrm>
            <a:off x="3894992" y="2156460"/>
            <a:ext cx="712177" cy="641839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3906715" y="4597006"/>
            <a:ext cx="712177" cy="641839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25" name="Picture 4" descr="diff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" t="6357" r="3178"/>
          <a:stretch>
            <a:fillRect/>
          </a:stretch>
        </p:blipFill>
        <p:spPr bwMode="auto">
          <a:xfrm>
            <a:off x="4870084" y="1567375"/>
            <a:ext cx="436562" cy="182000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5"/>
          <p:cNvGrpSpPr>
            <a:grpSpLocks/>
          </p:cNvGrpSpPr>
          <p:nvPr/>
        </p:nvGrpSpPr>
        <p:grpSpPr bwMode="auto">
          <a:xfrm>
            <a:off x="4829419" y="4007922"/>
            <a:ext cx="7650163" cy="1820007"/>
            <a:chOff x="716" y="3231"/>
            <a:chExt cx="4819" cy="847"/>
          </a:xfrm>
        </p:grpSpPr>
        <p:pic>
          <p:nvPicPr>
            <p:cNvPr id="28" name="Picture 26" descr="diffimage"/>
            <p:cNvPicPr>
              <a:picLocks noChangeAspect="1" noChangeArrowheads="1"/>
            </p:cNvPicPr>
            <p:nvPr/>
          </p:nvPicPr>
          <p:blipFill>
            <a:blip r:embed="rId6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716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7" descr="diffimage"/>
            <p:cNvPicPr>
              <a:picLocks noChangeAspect="1" noChangeArrowheads="1"/>
            </p:cNvPicPr>
            <p:nvPr/>
          </p:nvPicPr>
          <p:blipFill>
            <a:blip r:embed="rId6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984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8" descr="diffimage"/>
            <p:cNvPicPr>
              <a:picLocks noChangeAspect="1" noChangeArrowheads="1"/>
            </p:cNvPicPr>
            <p:nvPr/>
          </p:nvPicPr>
          <p:blipFill>
            <a:blip r:embed="rId6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1251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9" descr="diffimage"/>
            <p:cNvPicPr>
              <a:picLocks noChangeAspect="1" noChangeArrowheads="1"/>
            </p:cNvPicPr>
            <p:nvPr/>
          </p:nvPicPr>
          <p:blipFill>
            <a:blip r:embed="rId6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1786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30" descr="diffimage"/>
            <p:cNvPicPr>
              <a:picLocks noChangeAspect="1" noChangeArrowheads="1"/>
            </p:cNvPicPr>
            <p:nvPr/>
          </p:nvPicPr>
          <p:blipFill>
            <a:blip r:embed="rId6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88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1" descr="diffimage"/>
            <p:cNvPicPr>
              <a:picLocks noChangeAspect="1" noChangeArrowheads="1"/>
            </p:cNvPicPr>
            <p:nvPr/>
          </p:nvPicPr>
          <p:blipFill>
            <a:blip r:embed="rId6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389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2" descr="diffimage"/>
            <p:cNvPicPr>
              <a:picLocks noChangeAspect="1" noChangeArrowheads="1"/>
            </p:cNvPicPr>
            <p:nvPr/>
          </p:nvPicPr>
          <p:blipFill>
            <a:blip r:embed="rId6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260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3" descr="diffimage"/>
            <p:cNvPicPr>
              <a:picLocks noChangeAspect="1" noChangeArrowheads="1"/>
            </p:cNvPicPr>
            <p:nvPr/>
          </p:nvPicPr>
          <p:blipFill>
            <a:blip r:embed="rId6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1518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34" descr="diffimage"/>
            <p:cNvPicPr>
              <a:picLocks noChangeAspect="1" noChangeArrowheads="1"/>
            </p:cNvPicPr>
            <p:nvPr/>
          </p:nvPicPr>
          <p:blipFill>
            <a:blip r:embed="rId6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053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35" descr="diffimage"/>
            <p:cNvPicPr>
              <a:picLocks noChangeAspect="1" noChangeArrowheads="1"/>
            </p:cNvPicPr>
            <p:nvPr/>
          </p:nvPicPr>
          <p:blipFill>
            <a:blip r:embed="rId6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855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6" descr="diffimage"/>
            <p:cNvPicPr>
              <a:picLocks noChangeAspect="1" noChangeArrowheads="1"/>
            </p:cNvPicPr>
            <p:nvPr/>
          </p:nvPicPr>
          <p:blipFill>
            <a:blip r:embed="rId6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657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37" descr="diffimage"/>
            <p:cNvPicPr>
              <a:picLocks noChangeAspect="1" noChangeArrowheads="1"/>
            </p:cNvPicPr>
            <p:nvPr/>
          </p:nvPicPr>
          <p:blipFill>
            <a:blip r:embed="rId6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4191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8" descr="diffimage"/>
            <p:cNvPicPr>
              <a:picLocks noChangeAspect="1" noChangeArrowheads="1"/>
            </p:cNvPicPr>
            <p:nvPr/>
          </p:nvPicPr>
          <p:blipFill>
            <a:blip r:embed="rId6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320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39" descr="diffimage"/>
            <p:cNvPicPr>
              <a:picLocks noChangeAspect="1" noChangeArrowheads="1"/>
            </p:cNvPicPr>
            <p:nvPr/>
          </p:nvPicPr>
          <p:blipFill>
            <a:blip r:embed="rId6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122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0" descr="diffimage"/>
            <p:cNvPicPr>
              <a:picLocks noChangeAspect="1" noChangeArrowheads="1"/>
            </p:cNvPicPr>
            <p:nvPr/>
          </p:nvPicPr>
          <p:blipFill>
            <a:blip r:embed="rId6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24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1" descr="diffimage"/>
            <p:cNvPicPr>
              <a:picLocks noChangeAspect="1" noChangeArrowheads="1"/>
            </p:cNvPicPr>
            <p:nvPr/>
          </p:nvPicPr>
          <p:blipFill>
            <a:blip r:embed="rId6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4459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2" descr="diffimage"/>
            <p:cNvPicPr>
              <a:picLocks noChangeAspect="1" noChangeArrowheads="1"/>
            </p:cNvPicPr>
            <p:nvPr/>
          </p:nvPicPr>
          <p:blipFill>
            <a:blip r:embed="rId6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4726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3" descr="diffimage"/>
            <p:cNvPicPr>
              <a:picLocks noChangeAspect="1" noChangeArrowheads="1"/>
            </p:cNvPicPr>
            <p:nvPr/>
          </p:nvPicPr>
          <p:blipFill>
            <a:blip r:embed="rId6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4993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5559480" y="3358661"/>
            <a:ext cx="6662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2800" kern="0" dirty="0" smtClean="0">
                <a:solidFill>
                  <a:srgbClr val="000000"/>
                </a:solidFill>
                <a:cs typeface="Arial"/>
                <a:sym typeface="Arial"/>
              </a:rPr>
              <a:t>Time &amp; space info for damage correction</a:t>
            </a:r>
            <a:endParaRPr lang="en-US" sz="28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81101" y="1014047"/>
            <a:ext cx="1483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2800" kern="0" dirty="0" smtClean="0">
                <a:solidFill>
                  <a:srgbClr val="000000"/>
                </a:solidFill>
                <a:cs typeface="Arial"/>
                <a:sym typeface="Arial"/>
              </a:rPr>
              <a:t>Old way</a:t>
            </a:r>
            <a:endParaRPr lang="en-US" sz="28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227994" y="3505201"/>
            <a:ext cx="1643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2800" kern="0" dirty="0" smtClean="0">
                <a:solidFill>
                  <a:srgbClr val="000000"/>
                </a:solidFill>
                <a:cs typeface="Arial"/>
                <a:sym typeface="Arial"/>
              </a:rPr>
              <a:t>New way</a:t>
            </a:r>
            <a:endParaRPr lang="en-US" sz="28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383823" y="1752602"/>
            <a:ext cx="40854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2400" kern="0" dirty="0" smtClean="0">
                <a:solidFill>
                  <a:srgbClr val="000000"/>
                </a:solidFill>
                <a:cs typeface="Arial"/>
                <a:sym typeface="Arial"/>
              </a:rPr>
              <a:t>Average image</a:t>
            </a:r>
          </a:p>
          <a:p>
            <a:pPr defTabSz="914400">
              <a:buClr>
                <a:srgbClr val="000000"/>
              </a:buClr>
              <a:buFont typeface="Arial"/>
              <a:buNone/>
            </a:pPr>
            <a:endParaRPr lang="en-US" sz="2000" kern="0" dirty="0" smtClean="0">
              <a:solidFill>
                <a:srgbClr val="000000"/>
              </a:solidFill>
              <a:cs typeface="Arial"/>
              <a:sym typeface="Arial"/>
            </a:endParaRPr>
          </a:p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2000" kern="0" dirty="0" smtClean="0">
                <a:solidFill>
                  <a:srgbClr val="000000"/>
                </a:solidFill>
                <a:cs typeface="Arial"/>
                <a:sym typeface="Arial"/>
              </a:rPr>
              <a:t>Radiation damage uncorrectable </a:t>
            </a:r>
          </a:p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2000" kern="0" dirty="0" smtClean="0">
                <a:solidFill>
                  <a:srgbClr val="000000"/>
                </a:solidFill>
                <a:cs typeface="Arial"/>
                <a:sym typeface="Arial"/>
              </a:rPr>
              <a:t>increases with time</a:t>
            </a:r>
            <a:endParaRPr lang="en-US" sz="20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64969" y="2426677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2400" kern="0" dirty="0" smtClean="0">
                <a:solidFill>
                  <a:srgbClr val="000000"/>
                </a:solidFill>
                <a:cs typeface="Arial"/>
                <a:sym typeface="Arial"/>
              </a:rPr>
              <a:t>Bits ~ 1/size</a:t>
            </a:r>
            <a:r>
              <a:rPr lang="en-US" sz="2400" kern="0" baseline="30000" dirty="0" smtClean="0">
                <a:solidFill>
                  <a:srgbClr val="000000"/>
                </a:solidFill>
                <a:cs typeface="Arial"/>
                <a:sym typeface="Arial"/>
              </a:rPr>
              <a:t>2</a:t>
            </a:r>
            <a:endParaRPr lang="en-US" sz="2400" kern="0" baseline="3000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459834" y="6641636"/>
            <a:ext cx="577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1200" b="1" kern="0" dirty="0" smtClean="0">
                <a:solidFill>
                  <a:srgbClr val="FFFFFF"/>
                </a:solidFill>
                <a:cs typeface="Arial"/>
                <a:sym typeface="Arial"/>
              </a:rPr>
              <a:t>MBIB</a:t>
            </a:r>
            <a:endParaRPr lang="en-US" sz="1100" b="1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46" name="Google Shape;156;p3"/>
          <p:cNvSpPr txBox="1"/>
          <p:nvPr/>
        </p:nvSpPr>
        <p:spPr>
          <a:xfrm>
            <a:off x="6315700" y="6272888"/>
            <a:ext cx="60021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1900" i="1" kern="0" dirty="0" smtClean="0">
                <a:solidFill>
                  <a:srgbClr val="9900FF"/>
                </a:solidFill>
                <a:cs typeface="Arial"/>
                <a:sym typeface="Arial"/>
              </a:rPr>
              <a:t>$</a:t>
            </a:r>
            <a:r>
              <a:rPr lang="en-US" sz="1900" i="1" kern="0" dirty="0" smtClean="0">
                <a:solidFill>
                  <a:srgbClr val="9900FF"/>
                </a:solidFill>
                <a:cs typeface="Arial"/>
                <a:sym typeface="Arial"/>
              </a:rPr>
              <a:t>650M </a:t>
            </a:r>
            <a:r>
              <a:rPr lang="en-US" sz="1900" i="1" kern="0" dirty="0" smtClean="0">
                <a:solidFill>
                  <a:srgbClr val="9900FF"/>
                </a:solidFill>
                <a:cs typeface="Arial"/>
                <a:sym typeface="Arial"/>
              </a:rPr>
              <a:t>to </a:t>
            </a:r>
            <a:r>
              <a:rPr lang="en-US" sz="1900" i="1" kern="0" dirty="0">
                <a:solidFill>
                  <a:srgbClr val="9900FF"/>
                </a:solidFill>
                <a:cs typeface="Arial"/>
                <a:sym typeface="Arial"/>
              </a:rPr>
              <a:t>make the beam smaller</a:t>
            </a:r>
            <a:endParaRPr sz="1900" i="1" kern="0" dirty="0">
              <a:solidFill>
                <a:srgbClr val="9900FF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06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" grpId="0"/>
      <p:bldP spid="48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054" y="63640"/>
            <a:ext cx="10668000" cy="850760"/>
          </a:xfrm>
        </p:spPr>
        <p:txBody>
          <a:bodyPr>
            <a:normAutofit fontScale="90000"/>
          </a:bodyPr>
          <a:lstStyle/>
          <a:p>
            <a:r>
              <a:rPr lang="en-US" dirty="0"/>
              <a:t>ALS </a:t>
            </a:r>
            <a:r>
              <a:rPr lang="en-US" dirty="0" smtClean="0"/>
              <a:t> Bioscience Highlights &amp; Future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39" r="58917"/>
          <a:stretch/>
        </p:blipFill>
        <p:spPr bwMode="auto">
          <a:xfrm>
            <a:off x="358066" y="969146"/>
            <a:ext cx="4648200" cy="287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319596" y="861889"/>
            <a:ext cx="1771095" cy="2492133"/>
            <a:chOff x="5791200" y="1447800"/>
            <a:chExt cx="2286000" cy="3048429"/>
          </a:xfrm>
        </p:grpSpPr>
        <p:pic>
          <p:nvPicPr>
            <p:cNvPr id="1032" name="Picture 8" descr="Nobel Prize - Wikipedi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0000"/>
                      </a14:imgEffect>
                      <a14:imgEffect>
                        <a14:brightnessContrast bright="62000" contrast="-6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1676400"/>
              <a:ext cx="1943100" cy="191201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10" name="Chart Placeholder 33"/>
            <p:cNvGraphicFramePr>
              <a:graphicFrameLocks/>
            </p:cNvGraphicFramePr>
            <p:nvPr/>
          </p:nvGraphicFramePr>
          <p:xfrm>
            <a:off x="5791200" y="1447800"/>
            <a:ext cx="2286000" cy="19812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cxnSp>
          <p:nvCxnSpPr>
            <p:cNvPr id="6" name="Straight Connector 5"/>
            <p:cNvCxnSpPr/>
            <p:nvPr/>
          </p:nvCxnSpPr>
          <p:spPr>
            <a:xfrm>
              <a:off x="6924675" y="1676400"/>
              <a:ext cx="19050" cy="914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6553200" y="2590800"/>
              <a:ext cx="381000" cy="8382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934200" y="2590800"/>
              <a:ext cx="457200" cy="8382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096000" y="2057400"/>
              <a:ext cx="6511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6</a:t>
              </a:r>
            </a:p>
            <a:p>
              <a:pPr algn="ctr"/>
              <a:r>
                <a:rPr lang="en-US" dirty="0"/>
                <a:t>8.3.1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004934" y="1890541"/>
              <a:ext cx="790871" cy="11294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6</a:t>
              </a:r>
            </a:p>
            <a:p>
              <a:pPr algn="ctr"/>
              <a:r>
                <a:rPr lang="en-US" dirty="0" err="1" smtClean="0"/>
                <a:t>Cryo</a:t>
              </a:r>
              <a:endParaRPr lang="en-US" dirty="0" smtClean="0"/>
            </a:p>
            <a:p>
              <a:pPr algn="ctr"/>
              <a:r>
                <a:rPr lang="en-US" dirty="0" smtClean="0"/>
                <a:t>EM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705600" y="2819400"/>
              <a:ext cx="4940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2</a:t>
              </a:r>
            </a:p>
            <a:p>
              <a:pPr algn="ctr"/>
              <a:r>
                <a:rPr lang="en-US" dirty="0"/>
                <a:t>SLS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095191" y="3705623"/>
              <a:ext cx="1767374" cy="7906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Doudna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CRISPR PDBs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-1030356" y="3663111"/>
            <a:ext cx="6046240" cy="3194889"/>
            <a:chOff x="-1030356" y="3663111"/>
            <a:chExt cx="6046240" cy="3194889"/>
          </a:xfrm>
        </p:grpSpPr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277E1FFB-C710-B549-9FD7-DF6166CE2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0356" y="3663111"/>
              <a:ext cx="6046240" cy="319488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24565AFA-F355-9E42-BB97-FD5FCC6F6B6A}"/>
                </a:ext>
              </a:extLst>
            </p:cNvPr>
            <p:cNvSpPr txBox="1"/>
            <p:nvPr/>
          </p:nvSpPr>
          <p:spPr>
            <a:xfrm>
              <a:off x="356685" y="3712451"/>
              <a:ext cx="161415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2060"/>
                  </a:solidFill>
                </a:rPr>
                <a:t>COVID-19</a:t>
              </a:r>
            </a:p>
            <a:p>
              <a:r>
                <a:rPr lang="en-US" dirty="0" smtClean="0">
                  <a:solidFill>
                    <a:srgbClr val="002060"/>
                  </a:solidFill>
                </a:rPr>
                <a:t>Antibodies</a:t>
              </a:r>
            </a:p>
            <a:p>
              <a:r>
                <a:rPr lang="en-US" dirty="0" smtClean="0">
                  <a:solidFill>
                    <a:srgbClr val="002060"/>
                  </a:solidFill>
                </a:rPr>
                <a:t>&amp; Drugs</a:t>
              </a:r>
            </a:p>
            <a:p>
              <a:endParaRPr lang="en-US" dirty="0">
                <a:solidFill>
                  <a:srgbClr val="002060"/>
                </a:solidFill>
              </a:endParaRPr>
            </a:p>
            <a:p>
              <a:r>
                <a:rPr lang="en-US" dirty="0" smtClean="0">
                  <a:solidFill>
                    <a:srgbClr val="002060"/>
                  </a:solidFill>
                </a:rPr>
                <a:t>Director’s</a:t>
              </a:r>
            </a:p>
            <a:p>
              <a:r>
                <a:rPr lang="en-US" dirty="0" smtClean="0">
                  <a:solidFill>
                    <a:srgbClr val="002060"/>
                  </a:solidFill>
                </a:rPr>
                <a:t>Award</a:t>
              </a:r>
              <a:endParaRPr lang="en-US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074" name="Picture 2" descr="SLAC X-rays Help Discover New Drug Against Melanoma | SLAC National  Accelerator Laboratory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7" t="10781" r="6750" b="18686"/>
          <a:stretch/>
        </p:blipFill>
        <p:spPr bwMode="auto">
          <a:xfrm>
            <a:off x="3187084" y="3683957"/>
            <a:ext cx="2450236" cy="145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picture containing graphical user interface&#10;&#10;Description automatically generated">
            <a:extLst>
              <a:ext uri="{FF2B5EF4-FFF2-40B4-BE49-F238E27FC236}">
                <a16:creationId xmlns="" xmlns:a16="http://schemas.microsoft.com/office/drawing/2014/main" id="{30DE82A0-F160-4D49-B523-C14A13284A8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7200" t="17231" r="6544" b="13281"/>
          <a:stretch/>
        </p:blipFill>
        <p:spPr>
          <a:xfrm>
            <a:off x="4394447" y="5530116"/>
            <a:ext cx="1207364" cy="118140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24565AFA-F355-9E42-BB97-FD5FCC6F6B6A}"/>
              </a:ext>
            </a:extLst>
          </p:cNvPr>
          <p:cNvSpPr txBox="1"/>
          <p:nvPr/>
        </p:nvSpPr>
        <p:spPr>
          <a:xfrm>
            <a:off x="2861666" y="5116602"/>
            <a:ext cx="3166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Drugs for cancer   HIV   &amp; more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Arc 2"/>
          <p:cNvSpPr/>
          <p:nvPr/>
        </p:nvSpPr>
        <p:spPr>
          <a:xfrm rot="1124977">
            <a:off x="4740674" y="5326602"/>
            <a:ext cx="346229" cy="310718"/>
          </a:xfrm>
          <a:prstGeom prst="arc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/>
          <p:cNvSpPr/>
          <p:nvPr/>
        </p:nvSpPr>
        <p:spPr>
          <a:xfrm rot="19893963" flipV="1">
            <a:off x="4245007" y="5026243"/>
            <a:ext cx="346229" cy="310718"/>
          </a:xfrm>
          <a:prstGeom prst="arc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5224585" y="941032"/>
            <a:ext cx="3244158" cy="2659772"/>
            <a:chOff x="5224585" y="941032"/>
            <a:chExt cx="3244158" cy="2659772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4585" y="941032"/>
              <a:ext cx="3244158" cy="2602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450889" y="3231472"/>
              <a:ext cx="27926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EM “Resolution Revolution”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471582" y="952326"/>
            <a:ext cx="3291068" cy="2747612"/>
            <a:chOff x="8471582" y="952326"/>
            <a:chExt cx="3291068" cy="2747612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074"/>
            <a:stretch/>
          </p:blipFill>
          <p:spPr bwMode="auto">
            <a:xfrm>
              <a:off x="8471582" y="952326"/>
              <a:ext cx="3194231" cy="2456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8630574" y="3330606"/>
              <a:ext cx="31320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Structure Prediction Revolution</a:t>
              </a:r>
              <a:endParaRPr lang="en-US" dirty="0"/>
            </a:p>
          </p:txBody>
        </p:sp>
      </p:grp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030" y="3896863"/>
            <a:ext cx="4545506" cy="3218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8371643" y="4820575"/>
            <a:ext cx="1047565" cy="2485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59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" grpId="0" animBg="1"/>
      <p:bldP spid="30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"/>
          <p:cNvSpPr txBox="1">
            <a:spLocks noGrp="1"/>
          </p:cNvSpPr>
          <p:nvPr>
            <p:ph type="title"/>
          </p:nvPr>
        </p:nvSpPr>
        <p:spPr>
          <a:xfrm>
            <a:off x="192618" y="150813"/>
            <a:ext cx="11703460" cy="735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 smtClean="0"/>
              <a:t>ALS-U : default outcome for Biosciences</a:t>
            </a:r>
            <a:endParaRPr dirty="0"/>
          </a:p>
        </p:txBody>
      </p:sp>
      <p:sp>
        <p:nvSpPr>
          <p:cNvPr id="124" name="Google Shape;124;p2"/>
          <p:cNvSpPr txBox="1">
            <a:spLocks noGrp="1"/>
          </p:cNvSpPr>
          <p:nvPr>
            <p:ph type="sldNum" idx="12"/>
          </p:nvPr>
        </p:nvSpPr>
        <p:spPr>
          <a:xfrm>
            <a:off x="11193516" y="6440430"/>
            <a:ext cx="6280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fld id="{00000000-1234-1234-1234-123412341234}" type="slidenum">
              <a:rPr lang="en-US">
                <a:solidFill>
                  <a:srgbClr val="FFFFFF"/>
                </a:solidFill>
              </a:rPr>
              <a:pPr/>
              <a:t>4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46" name="Google Shape;156;p3"/>
          <p:cNvSpPr txBox="1"/>
          <p:nvPr/>
        </p:nvSpPr>
        <p:spPr>
          <a:xfrm>
            <a:off x="820422" y="884142"/>
            <a:ext cx="4532813" cy="2009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71500" indent="-571500" defTabSz="9144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i="1" kern="0" dirty="0" smtClean="0">
                <a:solidFill>
                  <a:srgbClr val="9900FF"/>
                </a:solidFill>
                <a:cs typeface="Arial"/>
                <a:sym typeface="Arial"/>
              </a:rPr>
              <a:t>$</a:t>
            </a:r>
            <a:r>
              <a:rPr lang="en-US" sz="3600" i="1" kern="0" dirty="0" smtClean="0">
                <a:solidFill>
                  <a:srgbClr val="9900FF"/>
                </a:solidFill>
                <a:cs typeface="Arial"/>
                <a:sym typeface="Arial"/>
              </a:rPr>
              <a:t>650M spent</a:t>
            </a:r>
          </a:p>
          <a:p>
            <a:pPr marL="571500" indent="-571500" defTabSz="9144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i="1" kern="0" dirty="0" smtClean="0">
                <a:solidFill>
                  <a:srgbClr val="9900FF"/>
                </a:solidFill>
                <a:cs typeface="Arial"/>
                <a:sym typeface="Arial"/>
              </a:rPr>
              <a:t>&gt; 1 year downtime</a:t>
            </a:r>
          </a:p>
          <a:p>
            <a:pPr marL="571500" indent="-571500" defTabSz="9144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i="1" kern="0" dirty="0" smtClean="0">
                <a:solidFill>
                  <a:srgbClr val="9900FF"/>
                </a:solidFill>
                <a:cs typeface="Arial"/>
                <a:sym typeface="Arial"/>
              </a:rPr>
              <a:t>40 cm move</a:t>
            </a:r>
          </a:p>
          <a:p>
            <a:pPr defTabSz="914400">
              <a:buClr>
                <a:srgbClr val="000000"/>
              </a:buClr>
              <a:buFont typeface="Arial"/>
              <a:buNone/>
            </a:pPr>
            <a:endParaRPr sz="3600" i="1" kern="0" dirty="0">
              <a:solidFill>
                <a:srgbClr val="9900FF"/>
              </a:solidFill>
              <a:cs typeface="Arial"/>
              <a:sym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92280" y="3160450"/>
            <a:ext cx="9410330" cy="3401628"/>
            <a:chOff x="2070511" y="2858187"/>
            <a:chExt cx="9923221" cy="3703891"/>
          </a:xfrm>
        </p:grpSpPr>
        <p:pic>
          <p:nvPicPr>
            <p:cNvPr id="135" name="Google Shape;135;p2"/>
            <p:cNvPicPr preferRelativeResize="0"/>
            <p:nvPr/>
          </p:nvPicPr>
          <p:blipFill rotWithShape="1">
            <a:blip r:embed="rId3">
              <a:alphaModFix/>
            </a:blip>
            <a:srcRect r="45359" b="18805"/>
            <a:stretch/>
          </p:blipFill>
          <p:spPr>
            <a:xfrm>
              <a:off x="2070511" y="2858187"/>
              <a:ext cx="5395610" cy="3666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135;p2"/>
            <p:cNvPicPr preferRelativeResize="0"/>
            <p:nvPr/>
          </p:nvPicPr>
          <p:blipFill rotWithShape="1"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rcRect l="1" r="54453" b="18805"/>
            <a:stretch/>
          </p:blipFill>
          <p:spPr>
            <a:xfrm>
              <a:off x="7496247" y="2895178"/>
              <a:ext cx="4497485" cy="3666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" name="Google Shape;156;p3"/>
          <p:cNvSpPr txBox="1"/>
          <p:nvPr/>
        </p:nvSpPr>
        <p:spPr>
          <a:xfrm>
            <a:off x="6903104" y="299695"/>
            <a:ext cx="5010727" cy="2479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71500" indent="-571500" defTabSz="9144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i="1" kern="0" dirty="0" smtClean="0">
                <a:solidFill>
                  <a:srgbClr val="9900FF"/>
                </a:solidFill>
                <a:cs typeface="Arial"/>
                <a:sym typeface="Arial"/>
              </a:rPr>
              <a:t>Trucks driving through work area</a:t>
            </a:r>
          </a:p>
          <a:p>
            <a:pPr marL="571500" indent="-571500" defTabSz="9144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i="1" kern="0" dirty="0" smtClean="0">
                <a:solidFill>
                  <a:srgbClr val="9900FF"/>
                </a:solidFill>
                <a:cs typeface="Arial"/>
                <a:sym typeface="Arial"/>
              </a:rPr>
              <a:t>Re-run 20 years of cabling</a:t>
            </a:r>
            <a:endParaRPr sz="3600" i="1" kern="0" dirty="0">
              <a:solidFill>
                <a:srgbClr val="9900FF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110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Mono </a:t>
            </a:r>
            <a:r>
              <a:rPr lang="en-US" dirty="0" err="1" smtClean="0"/>
              <a:t>xtal</a:t>
            </a:r>
            <a:r>
              <a:rPr lang="en-US" dirty="0" smtClean="0"/>
              <a:t> surface impacts slope errors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srgbClr val="FFFFFF"/>
                </a:solidFill>
              </a:rPr>
              <a:pPr/>
              <a:t>5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4098" name="Picture 2" descr="https://bl831.als.lbl.gov/~jamesh/mono_yag_diagnostic/JTEC_11-7-23/mono_xtal_flatnes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39" y="1020954"/>
            <a:ext cx="11597196" cy="394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28" y="5069150"/>
            <a:ext cx="7354142" cy="166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487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"/>
          <p:cNvSpPr txBox="1">
            <a:spLocks noGrp="1"/>
          </p:cNvSpPr>
          <p:nvPr>
            <p:ph type="title"/>
          </p:nvPr>
        </p:nvSpPr>
        <p:spPr>
          <a:xfrm>
            <a:off x="192618" y="150813"/>
            <a:ext cx="10222042" cy="735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 smtClean="0"/>
              <a:t>Crystallography: best tech </a:t>
            </a:r>
            <a:r>
              <a:rPr lang="en-US" dirty="0"/>
              <a:t>for </a:t>
            </a:r>
            <a:r>
              <a:rPr lang="en-US" dirty="0" smtClean="0"/>
              <a:t>visualizing chemistry of biology</a:t>
            </a:r>
            <a:br>
              <a:rPr lang="en-US" dirty="0" smtClean="0"/>
            </a:br>
            <a:r>
              <a:rPr lang="en-US" sz="2400" dirty="0" smtClean="0"/>
              <a:t>ligands, metabolites &amp; engineering function</a:t>
            </a:r>
            <a:endParaRPr sz="2400" dirty="0"/>
          </a:p>
        </p:txBody>
      </p:sp>
      <p:sp>
        <p:nvSpPr>
          <p:cNvPr id="123" name="Google Shape;123;p2"/>
          <p:cNvSpPr txBox="1">
            <a:spLocks noGrp="1"/>
          </p:cNvSpPr>
          <p:nvPr>
            <p:ph type="body" idx="1"/>
          </p:nvPr>
        </p:nvSpPr>
        <p:spPr>
          <a:xfrm>
            <a:off x="242580" y="992634"/>
            <a:ext cx="9635939" cy="5125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3200" dirty="0"/>
              <a:t>High-profile </a:t>
            </a:r>
            <a:r>
              <a:rPr lang="en-US" sz="3200" dirty="0" smtClean="0"/>
              <a:t>programs at ALS PX beamlines</a:t>
            </a:r>
          </a:p>
          <a:p>
            <a:pPr marL="228600" lvl="0" indent="-228600" algn="l" rtl="0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endParaRPr lang="en-US" sz="400" dirty="0" smtClean="0"/>
          </a:p>
          <a:p>
            <a:pPr marL="228600" lvl="0" indent="-228600" algn="l" rtl="0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endParaRPr lang="en-US" sz="2800" dirty="0" smtClean="0"/>
          </a:p>
          <a:p>
            <a:pPr marL="228600" lvl="0" indent="-228600" algn="l" rtl="0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endParaRPr lang="en-US" sz="2800" dirty="0"/>
          </a:p>
          <a:p>
            <a:pPr marL="228600" lvl="0" indent="-228600" algn="l" rtl="0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endParaRPr lang="en-US" sz="2800" dirty="0" smtClean="0"/>
          </a:p>
          <a:p>
            <a:pPr marL="228600" lvl="0" indent="-228600" algn="l" rtl="0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endParaRPr lang="en-US" sz="2800" dirty="0" smtClean="0"/>
          </a:p>
          <a:p>
            <a:pPr marL="0" lvl="0" indent="0" algn="l" rtl="0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sz="2800" dirty="0" smtClean="0"/>
          </a:p>
          <a:p>
            <a:pPr marL="228600" lvl="0" indent="-228600" algn="l" rtl="0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2800" dirty="0" smtClean="0"/>
              <a:t>30x </a:t>
            </a:r>
            <a:r>
              <a:rPr lang="en-US" sz="2800" dirty="0"/>
              <a:t>brightness possible @ALS-U </a:t>
            </a:r>
            <a:endParaRPr lang="en-US" sz="2800" dirty="0" smtClean="0"/>
          </a:p>
          <a:p>
            <a:pPr marL="228600" lvl="0" indent="-228600" algn="l" rtl="0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current </a:t>
            </a:r>
            <a:r>
              <a:rPr lang="en-US" sz="2800" dirty="0">
                <a:solidFill>
                  <a:srgbClr val="FF0000"/>
                </a:solidFill>
              </a:rPr>
              <a:t>optics: </a:t>
            </a:r>
            <a:r>
              <a:rPr lang="en-US" sz="2800" dirty="0" smtClean="0">
                <a:solidFill>
                  <a:srgbClr val="FF0000"/>
                </a:solidFill>
              </a:rPr>
              <a:t>less intensity at ALS-U</a:t>
            </a:r>
          </a:p>
          <a:p>
            <a:pPr marL="228600" indent="-228600">
              <a:lnSpc>
                <a:spcPct val="123000"/>
              </a:lnSpc>
              <a:spcBef>
                <a:spcPts val="0"/>
              </a:spcBef>
            </a:pPr>
            <a:r>
              <a:rPr lang="en-US" sz="2800" dirty="0" smtClean="0">
                <a:solidFill>
                  <a:srgbClr val="00B050"/>
                </a:solidFill>
              </a:rPr>
              <a:t>Better optics are now possible!</a:t>
            </a:r>
            <a:endParaRPr lang="en-US" sz="2800" dirty="0">
              <a:solidFill>
                <a:srgbClr val="00B050"/>
              </a:solidFill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endParaRPr dirty="0"/>
          </a:p>
        </p:txBody>
      </p:sp>
      <p:sp>
        <p:nvSpPr>
          <p:cNvPr id="124" name="Google Shape;124;p2"/>
          <p:cNvSpPr txBox="1">
            <a:spLocks noGrp="1"/>
          </p:cNvSpPr>
          <p:nvPr>
            <p:ph type="sldNum" idx="12"/>
          </p:nvPr>
        </p:nvSpPr>
        <p:spPr>
          <a:xfrm>
            <a:off x="11193516" y="6440430"/>
            <a:ext cx="6280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fld id="{00000000-1234-1234-1234-123412341234}" type="slidenum">
              <a:rPr lang="en-US">
                <a:solidFill>
                  <a:srgbClr val="FFFFFF"/>
                </a:solidFill>
              </a:rPr>
              <a:pPr/>
              <a:t>6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8" t="25258" r="11987" b="28180"/>
          <a:stretch/>
        </p:blipFill>
        <p:spPr>
          <a:xfrm rot="10800000">
            <a:off x="641837" y="1670537"/>
            <a:ext cx="4835770" cy="2582831"/>
          </a:xfrm>
          <a:prstGeom prst="rect">
            <a:avLst/>
          </a:prstGeom>
        </p:spPr>
      </p:pic>
      <p:sp>
        <p:nvSpPr>
          <p:cNvPr id="24" name="Google Shape;123;p2"/>
          <p:cNvSpPr txBox="1">
            <a:spLocks/>
          </p:cNvSpPr>
          <p:nvPr/>
        </p:nvSpPr>
        <p:spPr>
          <a:xfrm>
            <a:off x="7030387" y="3957403"/>
            <a:ext cx="3327816" cy="2248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defTabSz="9144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000000"/>
                </a:solidFill>
              </a:rPr>
              <a:t>wide </a:t>
            </a:r>
            <a:r>
              <a:rPr lang="en-US" kern="0" dirty="0">
                <a:solidFill>
                  <a:srgbClr val="000000"/>
                </a:solidFill>
              </a:rPr>
              <a:t>range of </a:t>
            </a:r>
            <a:r>
              <a:rPr lang="en-US" kern="0" dirty="0" smtClean="0">
                <a:solidFill>
                  <a:srgbClr val="000000"/>
                </a:solidFill>
              </a:rPr>
              <a:t>uses</a:t>
            </a:r>
            <a:endParaRPr lang="en-US" kern="0" dirty="0">
              <a:solidFill>
                <a:srgbClr val="000000"/>
              </a:solidFill>
            </a:endParaRPr>
          </a:p>
          <a:p>
            <a:pPr marL="285750" indent="-285750" defTabSz="9144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000000"/>
                </a:solidFill>
              </a:rPr>
              <a:t>diverse community</a:t>
            </a:r>
            <a:endParaRPr lang="en-US" kern="0" dirty="0">
              <a:solidFill>
                <a:srgbClr val="000000"/>
              </a:solidFill>
            </a:endParaRPr>
          </a:p>
          <a:p>
            <a:pPr marL="285750" indent="-285750" defTabSz="9144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000000"/>
                </a:solidFill>
              </a:rPr>
              <a:t>free to academic</a:t>
            </a:r>
          </a:p>
          <a:p>
            <a:pPr marL="285750" indent="-285750" defTabSz="9144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000000"/>
                </a:solidFill>
              </a:rPr>
              <a:t>&gt;170 pubs/year</a:t>
            </a:r>
          </a:p>
          <a:p>
            <a:pPr defTabSz="914400">
              <a:buClr>
                <a:srgbClr val="000000"/>
              </a:buClr>
            </a:pPr>
            <a:endParaRPr lang="en-US" kern="0" dirty="0">
              <a:solidFill>
                <a:srgbClr val="000000"/>
              </a:solidFill>
            </a:endParaRPr>
          </a:p>
          <a:p>
            <a:pPr marL="228600" indent="-228600" defTabSz="914400">
              <a:spcBef>
                <a:spcPts val="1000"/>
              </a:spcBef>
              <a:buClr>
                <a:srgbClr val="000000"/>
              </a:buClr>
            </a:pPr>
            <a:endParaRPr lang="en-US" kern="0" dirty="0">
              <a:solidFill>
                <a:srgbClr val="000000"/>
              </a:solidFill>
            </a:endParaRPr>
          </a:p>
        </p:txBody>
      </p:sp>
      <p:pic>
        <p:nvPicPr>
          <p:cNvPr id="17" name="Google Shape;215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25306" y="4617663"/>
            <a:ext cx="1785269" cy="1539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16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71264" y="1114882"/>
            <a:ext cx="1785269" cy="1539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18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85652" y="3687822"/>
            <a:ext cx="1606348" cy="924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19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57370" y="2749382"/>
            <a:ext cx="1018631" cy="12234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5" name="Google Shape;125;p2"/>
          <p:cNvGrpSpPr/>
          <p:nvPr/>
        </p:nvGrpSpPr>
        <p:grpSpPr>
          <a:xfrm>
            <a:off x="638629" y="2713722"/>
            <a:ext cx="1857957" cy="1739794"/>
            <a:chOff x="5791200" y="1447800"/>
            <a:chExt cx="2286000" cy="2140610"/>
          </a:xfrm>
        </p:grpSpPr>
        <p:pic>
          <p:nvPicPr>
            <p:cNvPr id="126" name="Google Shape;126;p2" descr="Nobel Prize - Wikipedia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943600" y="1676400"/>
              <a:ext cx="1943100" cy="1912010"/>
            </a:xfrm>
            <a:prstGeom prst="rect">
              <a:avLst/>
            </a:prstGeom>
            <a:noFill/>
            <a:ln>
              <a:noFill/>
            </a:ln>
          </p:spPr>
        </p:pic>
        <p:graphicFrame>
          <p:nvGraphicFramePr>
            <p:cNvPr id="127" name="Google Shape;127;p2"/>
            <p:cNvGraphicFramePr/>
            <p:nvPr/>
          </p:nvGraphicFramePr>
          <p:xfrm>
            <a:off x="5791200" y="1447800"/>
            <a:ext cx="2286000" cy="19812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cxnSp>
          <p:nvCxnSpPr>
            <p:cNvPr id="128" name="Google Shape;128;p2"/>
            <p:cNvCxnSpPr>
              <a:endCxn id="134" idx="2"/>
            </p:cNvCxnSpPr>
            <p:nvPr/>
          </p:nvCxnSpPr>
          <p:spPr>
            <a:xfrm flipV="1">
              <a:off x="6880546" y="2406968"/>
              <a:ext cx="555" cy="20802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9" name="Google Shape;129;p2"/>
            <p:cNvCxnSpPr/>
            <p:nvPr/>
          </p:nvCxnSpPr>
          <p:spPr>
            <a:xfrm flipH="1">
              <a:off x="6500448" y="2590800"/>
              <a:ext cx="381000" cy="8382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0" name="Google Shape;130;p2"/>
            <p:cNvCxnSpPr/>
            <p:nvPr/>
          </p:nvCxnSpPr>
          <p:spPr>
            <a:xfrm>
              <a:off x="6881448" y="2590800"/>
              <a:ext cx="457200" cy="8382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31" name="Google Shape;131;p2"/>
            <p:cNvSpPr txBox="1"/>
            <p:nvPr/>
          </p:nvSpPr>
          <p:spPr>
            <a:xfrm>
              <a:off x="5969779" y="2378841"/>
              <a:ext cx="832186" cy="6437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r>
                <a:rPr lang="en-US" sz="1400" kern="0" dirty="0" smtClean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ALS</a:t>
              </a:r>
              <a:endParaRPr sz="1400" kern="0" dirty="0">
                <a:solidFill>
                  <a:srgbClr val="000000"/>
                </a:solidFill>
                <a:cs typeface="Arial"/>
                <a:sym typeface="Arial"/>
              </a:endParaRPr>
            </a:p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r>
                <a:rPr lang="en-US" sz="1400" kern="0" dirty="0" smtClean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8.3.1</a:t>
              </a:r>
            </a:p>
          </p:txBody>
        </p:sp>
        <p:sp>
          <p:nvSpPr>
            <p:cNvPr id="132" name="Google Shape;132;p2"/>
            <p:cNvSpPr txBox="1"/>
            <p:nvPr/>
          </p:nvSpPr>
          <p:spPr>
            <a:xfrm rot="3347015">
              <a:off x="6809277" y="2614755"/>
              <a:ext cx="1124903" cy="378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r>
                <a:rPr lang="en-US" sz="1400" kern="0" dirty="0" err="1" smtClean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cryoEM</a:t>
              </a:r>
              <a:endParaRPr lang="en-US" sz="1400" kern="0" dirty="0" smtClea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 txBox="1"/>
            <p:nvPr/>
          </p:nvSpPr>
          <p:spPr>
            <a:xfrm>
              <a:off x="6487669" y="3051552"/>
              <a:ext cx="857190" cy="378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r>
                <a:rPr lang="en-US" sz="1400" kern="0" dirty="0" smtClean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SLS</a:t>
              </a:r>
              <a:endParaRPr sz="1400" kern="0" dirty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 txBox="1"/>
            <p:nvPr/>
          </p:nvSpPr>
          <p:spPr>
            <a:xfrm>
              <a:off x="6256066" y="1763257"/>
              <a:ext cx="1250070" cy="6437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r>
                <a:rPr lang="en-US" sz="1400" kern="0" dirty="0" smtClean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CRISPR </a:t>
              </a:r>
              <a:r>
                <a:rPr lang="en-US" sz="1400" kern="0" dirty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structures</a:t>
              </a:r>
              <a:endParaRPr sz="1400" kern="0" dirty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5055018" y="1792413"/>
            <a:ext cx="521443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2" defTabSz="914400">
              <a:buClr>
                <a:srgbClr val="000000"/>
              </a:buClr>
              <a:buFont typeface="Arial"/>
              <a:buNone/>
            </a:pPr>
            <a:r>
              <a:rPr lang="en-US" sz="2400" kern="0" dirty="0" smtClean="0">
                <a:solidFill>
                  <a:srgbClr val="000000"/>
                </a:solidFill>
                <a:cs typeface="Arial"/>
                <a:sym typeface="Arial"/>
              </a:rPr>
              <a:t>Atomic resolution imaging of:</a:t>
            </a:r>
          </a:p>
          <a:p>
            <a:pPr marL="1143000" lvl="2" indent="-342900" defTabSz="9144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kern="0" dirty="0" smtClean="0">
                <a:solidFill>
                  <a:srgbClr val="000000"/>
                </a:solidFill>
                <a:cs typeface="Arial"/>
                <a:sym typeface="Arial"/>
              </a:rPr>
              <a:t>metabolites </a:t>
            </a:r>
            <a:r>
              <a:rPr lang="en-US" sz="2000" kern="0" dirty="0">
                <a:solidFill>
                  <a:srgbClr val="000000"/>
                </a:solidFill>
                <a:cs typeface="Arial"/>
                <a:sym typeface="Arial"/>
              </a:rPr>
              <a:t>– JBEI, JGI</a:t>
            </a:r>
          </a:p>
          <a:p>
            <a:pPr marL="1143000" lvl="2" indent="-342900" defTabSz="9144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rgbClr val="000000"/>
                </a:solidFill>
                <a:cs typeface="Arial"/>
                <a:sym typeface="Arial"/>
              </a:rPr>
              <a:t>engineering function – JBEI</a:t>
            </a:r>
          </a:p>
          <a:p>
            <a:pPr marL="1143000" lvl="2" indent="-342900" defTabSz="9144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rgbClr val="000000"/>
                </a:solidFill>
                <a:cs typeface="Arial"/>
                <a:sym typeface="Arial"/>
              </a:rPr>
              <a:t>Nanomaterials – MF</a:t>
            </a:r>
          </a:p>
          <a:p>
            <a:pPr marL="1143000" lvl="2" indent="-342900" defTabSz="9144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rgbClr val="000000"/>
                </a:solidFill>
                <a:cs typeface="Arial"/>
                <a:sym typeface="Arial"/>
              </a:rPr>
              <a:t>Physiological temperature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02779" y="6624965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1200" b="1" kern="0" dirty="0" smtClean="0">
                <a:solidFill>
                  <a:srgbClr val="FFFFFF"/>
                </a:solidFill>
                <a:cs typeface="Arial"/>
                <a:sym typeface="Arial"/>
              </a:rPr>
              <a:t>ALS</a:t>
            </a:r>
            <a:endParaRPr lang="en-US" sz="1100" b="1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459834" y="6641636"/>
            <a:ext cx="577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1200" b="1" kern="0" dirty="0" smtClean="0">
                <a:solidFill>
                  <a:srgbClr val="FFFFFF"/>
                </a:solidFill>
                <a:cs typeface="Arial"/>
                <a:sym typeface="Arial"/>
              </a:rPr>
              <a:t>MBIB</a:t>
            </a:r>
            <a:endParaRPr lang="en-US" sz="1100" b="1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26" name="Google Shape;156;p3"/>
          <p:cNvSpPr txBox="1"/>
          <p:nvPr/>
        </p:nvSpPr>
        <p:spPr>
          <a:xfrm>
            <a:off x="6315700" y="6272888"/>
            <a:ext cx="60021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1900" i="1" kern="0" dirty="0" smtClean="0">
                <a:solidFill>
                  <a:srgbClr val="9900FF"/>
                </a:solidFill>
                <a:cs typeface="Arial"/>
                <a:sym typeface="Arial"/>
              </a:rPr>
              <a:t>$650M </a:t>
            </a:r>
            <a:r>
              <a:rPr lang="en-US" sz="1900" i="1" kern="0" dirty="0">
                <a:solidFill>
                  <a:srgbClr val="9900FF"/>
                </a:solidFill>
                <a:cs typeface="Arial"/>
                <a:sym typeface="Arial"/>
              </a:rPr>
              <a:t>to make the beam smaller</a:t>
            </a:r>
            <a:endParaRPr sz="1900" i="1" kern="0" dirty="0">
              <a:solidFill>
                <a:srgbClr val="9900FF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512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iosciences">
  <a:themeElements>
    <a:clrScheme name="Biosciences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iosciences">
  <a:themeElements>
    <a:clrScheme name="Biosciences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1774</TotalTime>
  <Words>251</Words>
  <Application>Microsoft Office PowerPoint</Application>
  <PresentationFormat>Custom</PresentationFormat>
  <Paragraphs>100</Paragraphs>
  <Slides>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Office Theme</vt:lpstr>
      <vt:lpstr>Biosciences</vt:lpstr>
      <vt:lpstr>1_Biosciences</vt:lpstr>
      <vt:lpstr>BioSci @ Advanced Light Source</vt:lpstr>
      <vt:lpstr>Why small beam? : 100x information  Rad dam correction, accurate drug imaging, time resolution</vt:lpstr>
      <vt:lpstr>ALS  Bioscience Highlights &amp; Future</vt:lpstr>
      <vt:lpstr>ALS-U : default outcome for Biosciences</vt:lpstr>
      <vt:lpstr>Mono xtal surface impacts slope errors</vt:lpstr>
      <vt:lpstr>Crystallography: best tech for visualizing chemistry of biology ligands, metabolites &amp; engineering function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Hura</dc:creator>
  <cp:lastModifiedBy>James_Holton</cp:lastModifiedBy>
  <cp:revision>57</cp:revision>
  <dcterms:created xsi:type="dcterms:W3CDTF">2021-03-19T17:05:58Z</dcterms:created>
  <dcterms:modified xsi:type="dcterms:W3CDTF">2023-12-05T05:18:13Z</dcterms:modified>
</cp:coreProperties>
</file>