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90" r:id="rId3"/>
    <p:sldMasterId id="2147483702" r:id="rId4"/>
  </p:sldMasterIdLst>
  <p:notesMasterIdLst>
    <p:notesMasterId r:id="rId18"/>
  </p:notesMasterIdLst>
  <p:sldIdLst>
    <p:sldId id="327" r:id="rId5"/>
    <p:sldId id="326" r:id="rId6"/>
    <p:sldId id="325" r:id="rId7"/>
    <p:sldId id="319" r:id="rId8"/>
    <p:sldId id="299" r:id="rId9"/>
    <p:sldId id="310" r:id="rId10"/>
    <p:sldId id="328" r:id="rId11"/>
    <p:sldId id="312" r:id="rId12"/>
    <p:sldId id="316" r:id="rId13"/>
    <p:sldId id="315" r:id="rId14"/>
    <p:sldId id="329" r:id="rId15"/>
    <p:sldId id="314" r:id="rId16"/>
    <p:sldId id="313"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FF79"/>
    <a:srgbClr val="996600"/>
    <a:srgbClr val="CC0000"/>
    <a:srgbClr val="CC33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49"/>
    <p:restoredTop sz="90657" autoAdjust="0"/>
  </p:normalViewPr>
  <p:slideViewPr>
    <p:cSldViewPr snapToGrid="0">
      <p:cViewPr>
        <p:scale>
          <a:sx n="90" d="100"/>
          <a:sy n="90" d="100"/>
        </p:scale>
        <p:origin x="-62" y="1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Contributions</c:v>
                </c:pt>
              </c:strCache>
            </c:strRef>
          </c:tx>
          <c:explosion val="1"/>
          <c:dPt>
            <c:idx val="0"/>
            <c:bubble3D val="0"/>
            <c:spPr>
              <a:solidFill>
                <a:schemeClr val="accent3">
                  <a:lumMod val="40000"/>
                  <a:lumOff val="60000"/>
                </a:schemeClr>
              </a:solidFill>
            </c:spPr>
          </c:dPt>
          <c:dPt>
            <c:idx val="1"/>
            <c:bubble3D val="0"/>
            <c:spPr>
              <a:solidFill>
                <a:srgbClr val="9BBB59"/>
              </a:solidFill>
            </c:spPr>
          </c:dPt>
          <c:dPt>
            <c:idx val="2"/>
            <c:bubble3D val="0"/>
            <c:spPr>
              <a:solidFill>
                <a:schemeClr val="bg1">
                  <a:lumMod val="75000"/>
                </a:schemeClr>
              </a:solidFill>
            </c:spPr>
          </c:dPt>
          <c:dPt>
            <c:idx val="3"/>
            <c:bubble3D val="0"/>
            <c:spPr>
              <a:solidFill>
                <a:schemeClr val="tx2">
                  <a:lumMod val="40000"/>
                  <a:lumOff val="60000"/>
                </a:schemeClr>
              </a:solidFill>
            </c:spPr>
          </c:dPt>
          <c:dPt>
            <c:idx val="4"/>
            <c:bubble3D val="0"/>
            <c:spPr>
              <a:solidFill>
                <a:srgbClr val="FFFF79"/>
              </a:solidFill>
              <a:ln w="38100" cmpd="sng">
                <a:solidFill>
                  <a:schemeClr val="accent1"/>
                </a:solidFill>
              </a:ln>
            </c:spPr>
          </c:dPt>
          <c:dPt>
            <c:idx val="5"/>
            <c:bubble3D val="0"/>
            <c:spPr>
              <a:solidFill>
                <a:schemeClr val="tx2">
                  <a:lumMod val="20000"/>
                  <a:lumOff val="80000"/>
                </a:schemeClr>
              </a:solidFill>
              <a:ln w="38100" cmpd="sng">
                <a:solidFill>
                  <a:schemeClr val="accent1"/>
                </a:solidFill>
              </a:ln>
            </c:spPr>
          </c:dPt>
          <c:dPt>
            <c:idx val="6"/>
            <c:bubble3D val="0"/>
            <c:spPr>
              <a:solidFill>
                <a:schemeClr val="accent1">
                  <a:lumMod val="60000"/>
                  <a:lumOff val="40000"/>
                </a:schemeClr>
              </a:solidFill>
            </c:spPr>
          </c:dPt>
          <c:dPt>
            <c:idx val="7"/>
            <c:bubble3D val="0"/>
            <c:spPr>
              <a:solidFill>
                <a:schemeClr val="tx2">
                  <a:lumMod val="20000"/>
                  <a:lumOff val="80000"/>
                </a:schemeClr>
              </a:solidFill>
            </c:spPr>
          </c:dPt>
          <c:dPt>
            <c:idx val="8"/>
            <c:bubble3D val="0"/>
            <c:spPr>
              <a:solidFill>
                <a:schemeClr val="tx2">
                  <a:lumMod val="60000"/>
                  <a:lumOff val="40000"/>
                </a:schemeClr>
              </a:solidFill>
            </c:spPr>
          </c:dPt>
          <c:dPt>
            <c:idx val="9"/>
            <c:bubble3D val="0"/>
            <c:spPr>
              <a:solidFill>
                <a:schemeClr val="bg1">
                  <a:lumMod val="65000"/>
                </a:schemeClr>
              </a:solidFill>
            </c:spPr>
          </c:dPt>
          <c:cat>
            <c:strRef>
              <c:f>Sheet1!$A$2:$A$7</c:f>
              <c:strCache>
                <c:ptCount val="6"/>
                <c:pt idx="0">
                  <c:v>NIGMS IAA</c:v>
                </c:pt>
                <c:pt idx="1">
                  <c:v>R01</c:v>
                </c:pt>
                <c:pt idx="2">
                  <c:v>Plexxikon</c:v>
                </c:pt>
                <c:pt idx="3">
                  <c:v>Sandler</c:v>
                </c:pt>
                <c:pt idx="4">
                  <c:v>LBNL</c:v>
                </c:pt>
                <c:pt idx="5">
                  <c:v>UCOP MRPI</c:v>
                </c:pt>
              </c:strCache>
            </c:strRef>
          </c:cat>
          <c:val>
            <c:numRef>
              <c:f>Sheet1!$B$2:$B$7</c:f>
              <c:numCache>
                <c:formatCode>General</c:formatCode>
                <c:ptCount val="6"/>
                <c:pt idx="0">
                  <c:v>140</c:v>
                </c:pt>
                <c:pt idx="1">
                  <c:v>217</c:v>
                </c:pt>
                <c:pt idx="2">
                  <c:v>145</c:v>
                </c:pt>
                <c:pt idx="3">
                  <c:v>156</c:v>
                </c:pt>
                <c:pt idx="4">
                  <c:v>240</c:v>
                </c:pt>
                <c:pt idx="5">
                  <c:v>405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D6A7B43-3304-4FEB-85EA-2FF37D82E690}" type="slidenum">
              <a:rPr lang="en-US" altLang="en-US"/>
              <a:pPr/>
              <a:t>‹#›</a:t>
            </a:fld>
            <a:endParaRPr lang="en-US" altLang="en-US"/>
          </a:p>
        </p:txBody>
      </p:sp>
    </p:spTree>
    <p:extLst>
      <p:ext uri="{BB962C8B-B14F-4D97-AF65-F5344CB8AC3E}">
        <p14:creationId xmlns:p14="http://schemas.microsoft.com/office/powerpoint/2010/main" val="29275622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 8.3.1 is a very productive facility. </a:t>
            </a:r>
            <a:r>
              <a:rPr lang="en-US" baseline="0" dirty="0" smtClean="0"/>
              <a:t>Our focus is on maximizing efficiency of the user experience.</a:t>
            </a:r>
          </a:p>
          <a:p>
            <a:r>
              <a:rPr lang="en-US" baseline="0" dirty="0" smtClean="0"/>
              <a:t>The MRPI funds are not just to maintain this facility, but to upgrade it.  The new detector is 50x faster, more sensitive and more accurate than the existing detector, and an optics upgrade will match these capabilities.</a:t>
            </a:r>
          </a:p>
          <a:p>
            <a:r>
              <a:rPr lang="en-US" baseline="0" dirty="0" smtClean="0"/>
              <a:t>We will exceed the modern standard of screening and data collection by offering completely automated mail-in raster-based screening</a:t>
            </a:r>
          </a:p>
          <a:p>
            <a:r>
              <a:rPr lang="en-US" baseline="0" dirty="0" smtClean="0"/>
              <a:t>This will position ALS 8.3.1 as the centerpiece of structural biology for the UC system</a:t>
            </a:r>
            <a:endParaRPr lang="en-US" dirty="0"/>
          </a:p>
        </p:txBody>
      </p:sp>
      <p:sp>
        <p:nvSpPr>
          <p:cNvPr id="4" name="Slide Number Placeholder 3"/>
          <p:cNvSpPr>
            <a:spLocks noGrp="1"/>
          </p:cNvSpPr>
          <p:nvPr>
            <p:ph type="sldNum" sz="quarter" idx="10"/>
          </p:nvPr>
        </p:nvSpPr>
        <p:spPr/>
        <p:txBody>
          <a:bodyPr/>
          <a:lstStyle/>
          <a:p>
            <a:fld id="{B6807609-3244-43C8-BDC3-B73AA00081C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900291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MRPI is currently the only access mechanism</a:t>
            </a:r>
            <a:r>
              <a:rPr lang="en-US" baseline="0" dirty="0" smtClean="0"/>
              <a:t> UCB has for ALS 8.3.1.  Not only is this an example of a new high-profile result for CRISPR, it is an excellent demonstration of the multi-crystal combinatorial merging technology that is enabling support grants like the P30, which does now allow for technology development.</a:t>
            </a:r>
            <a:endParaRPr lang="en-US" dirty="0"/>
          </a:p>
        </p:txBody>
      </p:sp>
      <p:sp>
        <p:nvSpPr>
          <p:cNvPr id="4" name="Slide Number Placeholder 3"/>
          <p:cNvSpPr>
            <a:spLocks noGrp="1"/>
          </p:cNvSpPr>
          <p:nvPr>
            <p:ph type="sldNum" sz="quarter" idx="10"/>
          </p:nvPr>
        </p:nvSpPr>
        <p:spPr/>
        <p:txBody>
          <a:bodyPr/>
          <a:lstStyle/>
          <a:p>
            <a:fld id="{ED6A7B43-3304-4FEB-85EA-2FF37D82E690}" type="slidenum">
              <a:rPr lang="en-US" altLang="en-US" smtClean="0"/>
              <a:pPr/>
              <a:t>10</a:t>
            </a:fld>
            <a:endParaRPr lang="en-US" altLang="en-US"/>
          </a:p>
        </p:txBody>
      </p:sp>
    </p:spTree>
    <p:extLst>
      <p:ext uri="{BB962C8B-B14F-4D97-AF65-F5344CB8AC3E}">
        <p14:creationId xmlns:p14="http://schemas.microsoft.com/office/powerpoint/2010/main" val="2224853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07609-3244-43C8-BDC3-B73AA00081C3}" type="slidenum">
              <a:rPr lang="en-US" smtClean="0"/>
              <a:t>11</a:t>
            </a:fld>
            <a:endParaRPr lang="en-US"/>
          </a:p>
        </p:txBody>
      </p:sp>
    </p:spTree>
    <p:extLst>
      <p:ext uri="{BB962C8B-B14F-4D97-AF65-F5344CB8AC3E}">
        <p14:creationId xmlns:p14="http://schemas.microsoft.com/office/powerpoint/2010/main" val="492624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Ras</a:t>
            </a:r>
            <a:r>
              <a:rPr lang="en-US" dirty="0" smtClean="0"/>
              <a:t> is the</a:t>
            </a:r>
            <a:r>
              <a:rPr lang="en-US" baseline="0" dirty="0" smtClean="0"/>
              <a:t> first oncogene ever discovered and is at the root of modern cancer biology.  Until now, </a:t>
            </a:r>
            <a:r>
              <a:rPr lang="en-US" baseline="0" dirty="0" err="1" smtClean="0"/>
              <a:t>noone</a:t>
            </a:r>
            <a:r>
              <a:rPr lang="en-US" baseline="0" dirty="0" smtClean="0"/>
              <a:t> had ever seen how it switches on and off.  This requires that the molecule be observed at the temperature at which it operates.  This is challenging because the crystals last 1/100</a:t>
            </a:r>
            <a:r>
              <a:rPr lang="en-US" baseline="30000" dirty="0" smtClean="0"/>
              <a:t>th</a:t>
            </a:r>
            <a:r>
              <a:rPr lang="en-US" baseline="0" dirty="0" smtClean="0"/>
              <a:t> as long, but with the right equipment, strategies and support available at 8.3.1 we can now begin to mine the 100,000 </a:t>
            </a:r>
            <a:r>
              <a:rPr lang="en-US" baseline="0" dirty="0" err="1" smtClean="0"/>
              <a:t>cryo</a:t>
            </a:r>
            <a:r>
              <a:rPr lang="en-US" baseline="0" dirty="0" smtClean="0"/>
              <a:t>-structures in the PDB for their functional motions.</a:t>
            </a:r>
            <a:endParaRPr lang="en-US" dirty="0"/>
          </a:p>
        </p:txBody>
      </p:sp>
      <p:sp>
        <p:nvSpPr>
          <p:cNvPr id="4" name="Slide Number Placeholder 3"/>
          <p:cNvSpPr>
            <a:spLocks noGrp="1"/>
          </p:cNvSpPr>
          <p:nvPr>
            <p:ph type="sldNum" sz="quarter" idx="10"/>
          </p:nvPr>
        </p:nvSpPr>
        <p:spPr/>
        <p:txBody>
          <a:bodyPr/>
          <a:lstStyle/>
          <a:p>
            <a:fld id="{ED6A7B43-3304-4FEB-85EA-2FF37D82E690}" type="slidenum">
              <a:rPr lang="en-US" altLang="en-US" smtClean="0"/>
              <a:pPr/>
              <a:t>13</a:t>
            </a:fld>
            <a:endParaRPr lang="en-US" altLang="en-US"/>
          </a:p>
        </p:txBody>
      </p:sp>
    </p:spTree>
    <p:extLst>
      <p:ext uri="{BB962C8B-B14F-4D97-AF65-F5344CB8AC3E}">
        <p14:creationId xmlns:p14="http://schemas.microsoft.com/office/powerpoint/2010/main" val="259704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description of what MRPI</a:t>
            </a:r>
            <a:r>
              <a:rPr lang="en-US" baseline="0" dirty="0" smtClean="0"/>
              <a:t> is.  The University of California seeks to support collaboration between campuses in ways that benefit the entire system the most.</a:t>
            </a:r>
          </a:p>
          <a:p>
            <a:r>
              <a:rPr lang="en-US" baseline="0" dirty="0" smtClean="0"/>
              <a:t>Funding was very limited, and it is extremely remarkable that we got this and our budget was not cut.</a:t>
            </a:r>
            <a:endParaRPr lang="en-US" dirty="0"/>
          </a:p>
        </p:txBody>
      </p:sp>
      <p:sp>
        <p:nvSpPr>
          <p:cNvPr id="4" name="Slide Number Placeholder 3"/>
          <p:cNvSpPr>
            <a:spLocks noGrp="1"/>
          </p:cNvSpPr>
          <p:nvPr>
            <p:ph type="sldNum" sz="quarter" idx="10"/>
          </p:nvPr>
        </p:nvSpPr>
        <p:spPr/>
        <p:txBody>
          <a:bodyPr/>
          <a:lstStyle/>
          <a:p>
            <a:fld id="{B6807609-3244-43C8-BDC3-B73AA00081C3}" type="slidenum">
              <a:rPr lang="en-US" smtClean="0"/>
              <a:t>2</a:t>
            </a:fld>
            <a:endParaRPr lang="en-US"/>
          </a:p>
        </p:txBody>
      </p:sp>
    </p:spTree>
    <p:extLst>
      <p:ext uri="{BB962C8B-B14F-4D97-AF65-F5344CB8AC3E}">
        <p14:creationId xmlns:p14="http://schemas.microsoft.com/office/powerpoint/2010/main" val="3136803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BF53586-B2DD-164E-9669-F49B85C009D5}" type="slidenum">
              <a:rPr lang="en-US">
                <a:solidFill>
                  <a:prstClr val="black"/>
                </a:solidFill>
              </a:rPr>
              <a:pPr/>
              <a:t>3</a:t>
            </a:fld>
            <a:endParaRPr lang="en-US">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dirty="0" smtClean="0">
                <a:latin typeface="Arial" charset="0"/>
              </a:rPr>
              <a:t>Estimated Direct-cost </a:t>
            </a:r>
            <a:r>
              <a:rPr lang="en-US" baseline="0" dirty="0" smtClean="0">
                <a:latin typeface="Arial" charset="0"/>
              </a:rPr>
              <a:t>balance of accounts supporting operations at ALS 8.3.1.  The National Institutes of Health has been very supportive including my first R01 that will be awarded imminently.  </a:t>
            </a:r>
            <a:r>
              <a:rPr lang="en-US" baseline="0" dirty="0" err="1" smtClean="0">
                <a:latin typeface="Arial" charset="0"/>
              </a:rPr>
              <a:t>Plexxikon</a:t>
            </a:r>
            <a:r>
              <a:rPr lang="en-US" baseline="0" dirty="0" smtClean="0">
                <a:latin typeface="Arial" charset="0"/>
              </a:rPr>
              <a:t> is an Emeryville-based pharmaceutical company that has been supporting us for 15 years and has an ongoing 5-year contract.  UCSF has also put up internal funds with the help of the Sandler Foundation, but the entire UC system has contributed MRPI (Multi-Campus Research Programs and Initiatives).  This unfortunately only allows direct costs, and we thank the LBNL directorate for making $240k available for full-cost recovery, but this account will be depleted in September 2017.  This is what we must renew if MRPI is to continue into its final year, ending Dec 2018.</a:t>
            </a:r>
            <a:endParaRPr lang="en-US" dirty="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access to 8.3.1 was opened up by the MRPI award, a growing number of new users have been coming to 8.3.1.  Those</a:t>
            </a:r>
            <a:r>
              <a:rPr lang="en-US" baseline="0" dirty="0" smtClean="0"/>
              <a:t> shown here have been on-site and traveled to LBNL to use the facility.  Now that we have remote operation capabilities we expect this list to grow sharply.</a:t>
            </a:r>
            <a:endParaRPr lang="en-US" dirty="0"/>
          </a:p>
        </p:txBody>
      </p:sp>
      <p:sp>
        <p:nvSpPr>
          <p:cNvPr id="4" name="Slide Number Placeholder 3"/>
          <p:cNvSpPr>
            <a:spLocks noGrp="1"/>
          </p:cNvSpPr>
          <p:nvPr>
            <p:ph type="sldNum" sz="quarter" idx="10"/>
          </p:nvPr>
        </p:nvSpPr>
        <p:spPr/>
        <p:txBody>
          <a:bodyPr/>
          <a:lstStyle/>
          <a:p>
            <a:fld id="{ED6A7B43-3304-4FEB-85EA-2FF37D82E690}" type="slidenum">
              <a:rPr lang="en-US" altLang="en-US" smtClean="0"/>
              <a:pPr/>
              <a:t>4</a:t>
            </a:fld>
            <a:endParaRPr lang="en-US" altLang="en-US"/>
          </a:p>
        </p:txBody>
      </p:sp>
    </p:spTree>
    <p:extLst>
      <p:ext uri="{BB962C8B-B14F-4D97-AF65-F5344CB8AC3E}">
        <p14:creationId xmlns:p14="http://schemas.microsoft.com/office/powerpoint/2010/main" val="2662185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07609-3244-43C8-BDC3-B73AA00081C3}" type="slidenum">
              <a:rPr lang="en-US" smtClean="0"/>
              <a:t>5</a:t>
            </a:fld>
            <a:endParaRPr lang="en-US"/>
          </a:p>
        </p:txBody>
      </p:sp>
    </p:spTree>
    <p:extLst>
      <p:ext uri="{BB962C8B-B14F-4D97-AF65-F5344CB8AC3E}">
        <p14:creationId xmlns:p14="http://schemas.microsoft.com/office/powerpoint/2010/main" val="2074833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Oren Rosenberg has been using ALS 8.3.1 to collect his MX data since before he became</a:t>
            </a:r>
            <a:r>
              <a:rPr lang="en-US" baseline="0" dirty="0" smtClean="0"/>
              <a:t> faculty at UCSF.  He has been a very productive researcher and occasionally direct collaboration with ALS 8.3.1 staff has resulted in co-authored publications such as this one.  Rosenberg just recently was designated a Chan-Zuckerberg researcher and considers 8.3.1 an irreplaceable resource vital to his ongoing work.  We look forward to continuing that relationship.</a:t>
            </a:r>
            <a:endParaRPr lang="en-US" dirty="0"/>
          </a:p>
        </p:txBody>
      </p:sp>
      <p:sp>
        <p:nvSpPr>
          <p:cNvPr id="4" name="Slide Number Placeholder 3"/>
          <p:cNvSpPr>
            <a:spLocks noGrp="1"/>
          </p:cNvSpPr>
          <p:nvPr>
            <p:ph type="sldNum" sz="quarter" idx="10"/>
          </p:nvPr>
        </p:nvSpPr>
        <p:spPr/>
        <p:txBody>
          <a:bodyPr/>
          <a:lstStyle/>
          <a:p>
            <a:fld id="{ED6A7B43-3304-4FEB-85EA-2FF37D82E690}" type="slidenum">
              <a:rPr lang="en-US" altLang="en-US" smtClean="0"/>
              <a:pPr/>
              <a:t>6</a:t>
            </a:fld>
            <a:endParaRPr lang="en-US" altLang="en-US"/>
          </a:p>
        </p:txBody>
      </p:sp>
    </p:spTree>
    <p:extLst>
      <p:ext uri="{BB962C8B-B14F-4D97-AF65-F5344CB8AC3E}">
        <p14:creationId xmlns:p14="http://schemas.microsoft.com/office/powerpoint/2010/main" val="2470913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takes a</a:t>
            </a:r>
            <a:r>
              <a:rPr lang="en-US" baseline="0" dirty="0" smtClean="0"/>
              <a:t>n average of 18 months after data collection before papers make it into print.  So we are just now seeing our first MRPI users publishing high-profile papers.  An excellent example is Dr. </a:t>
            </a:r>
            <a:r>
              <a:rPr lang="en-US" baseline="0" dirty="0" err="1" smtClean="0"/>
              <a:t>Partch’s</a:t>
            </a:r>
            <a:r>
              <a:rPr lang="en-US" baseline="0" dirty="0" smtClean="0"/>
              <a:t> work revealing circadian </a:t>
            </a:r>
            <a:r>
              <a:rPr lang="en-US" baseline="0" dirty="0" err="1" smtClean="0"/>
              <a:t>rythms</a:t>
            </a:r>
            <a:r>
              <a:rPr lang="en-US" baseline="0" dirty="0" smtClean="0"/>
              <a:t> at the bacterial level.</a:t>
            </a:r>
            <a:endParaRPr lang="en-US" dirty="0"/>
          </a:p>
        </p:txBody>
      </p:sp>
      <p:sp>
        <p:nvSpPr>
          <p:cNvPr id="4" name="Slide Number Placeholder 3"/>
          <p:cNvSpPr>
            <a:spLocks noGrp="1"/>
          </p:cNvSpPr>
          <p:nvPr>
            <p:ph type="sldNum" sz="quarter" idx="10"/>
          </p:nvPr>
        </p:nvSpPr>
        <p:spPr/>
        <p:txBody>
          <a:bodyPr/>
          <a:lstStyle/>
          <a:p>
            <a:fld id="{ED6A7B43-3304-4FEB-85EA-2FF37D82E690}" type="slidenum">
              <a:rPr lang="en-US" altLang="en-US" smtClean="0"/>
              <a:pPr/>
              <a:t>7</a:t>
            </a:fld>
            <a:endParaRPr lang="en-US" altLang="en-US"/>
          </a:p>
        </p:txBody>
      </p:sp>
    </p:spTree>
    <p:extLst>
      <p:ext uri="{BB962C8B-B14F-4D97-AF65-F5344CB8AC3E}">
        <p14:creationId xmlns:p14="http://schemas.microsoft.com/office/powerpoint/2010/main" val="4193919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title may sound ostentatious,</a:t>
            </a:r>
            <a:r>
              <a:rPr lang="en-US" baseline="0" dirty="0" smtClean="0"/>
              <a:t> but we really did play a central role in finding a cure for one very nasty type of cancer.  This was one of the few clinical trials that was stopped early so that the patients in the control group could be treated.  </a:t>
            </a:r>
            <a:r>
              <a:rPr lang="en-US" baseline="0" dirty="0" err="1" smtClean="0"/>
              <a:t>Plexxikon</a:t>
            </a:r>
            <a:r>
              <a:rPr lang="en-US" baseline="0" dirty="0" smtClean="0"/>
              <a:t> now has a promising new candidate for TGCT, and still others in the </a:t>
            </a:r>
            <a:r>
              <a:rPr lang="en-US" baseline="0" dirty="0" err="1" smtClean="0"/>
              <a:t>pipline</a:t>
            </a:r>
            <a:r>
              <a:rPr lang="en-US" baseline="0" dirty="0" smtClean="0"/>
              <a:t>.  I mention this here because </a:t>
            </a:r>
            <a:r>
              <a:rPr lang="en-US" baseline="0" dirty="0" err="1" smtClean="0"/>
              <a:t>Plexxikon</a:t>
            </a:r>
            <a:r>
              <a:rPr lang="en-US" baseline="0" dirty="0" smtClean="0"/>
              <a:t> almost exclusively uses ALS 8.3.1, and we have a 16-year relationship with them.  The sale of </a:t>
            </a:r>
            <a:r>
              <a:rPr lang="en-US" baseline="0" dirty="0" err="1" smtClean="0"/>
              <a:t>Plexxikon</a:t>
            </a:r>
            <a:r>
              <a:rPr lang="en-US" baseline="0" dirty="0" smtClean="0"/>
              <a:t> to Daiichi Sankyo brought nearly $1B into the California economy, and was a significant justification for the MRPI program.</a:t>
            </a:r>
            <a:endParaRPr lang="en-US" dirty="0"/>
          </a:p>
        </p:txBody>
      </p:sp>
      <p:sp>
        <p:nvSpPr>
          <p:cNvPr id="4" name="Slide Number Placeholder 3"/>
          <p:cNvSpPr>
            <a:spLocks noGrp="1"/>
          </p:cNvSpPr>
          <p:nvPr>
            <p:ph type="sldNum" sz="quarter" idx="10"/>
          </p:nvPr>
        </p:nvSpPr>
        <p:spPr/>
        <p:txBody>
          <a:bodyPr/>
          <a:lstStyle/>
          <a:p>
            <a:fld id="{ED6A7B43-3304-4FEB-85EA-2FF37D82E690}" type="slidenum">
              <a:rPr lang="en-US" altLang="en-US" smtClean="0"/>
              <a:pPr/>
              <a:t>8</a:t>
            </a:fld>
            <a:endParaRPr lang="en-US" altLang="en-US"/>
          </a:p>
        </p:txBody>
      </p:sp>
    </p:spTree>
    <p:extLst>
      <p:ext uri="{BB962C8B-B14F-4D97-AF65-F5344CB8AC3E}">
        <p14:creationId xmlns:p14="http://schemas.microsoft.com/office/powerpoint/2010/main" val="1013684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Plexxikon</a:t>
            </a:r>
            <a:r>
              <a:rPr lang="en-US" dirty="0" smtClean="0"/>
              <a:t> is not our only industrial partner.</a:t>
            </a:r>
            <a:r>
              <a:rPr lang="en-US" baseline="0" dirty="0" smtClean="0"/>
              <a:t>  Global Blood will soon appear in LBL Today and other news media because they not only developed but released into the public domain what could be the first “drug” for sickle cell anemia, a historically important but surprisingly neglected disease.  Global Blood </a:t>
            </a:r>
            <a:r>
              <a:rPr lang="en-US" baseline="0" dirty="0" err="1" smtClean="0"/>
              <a:t>preferes</a:t>
            </a:r>
            <a:r>
              <a:rPr lang="en-US" baseline="0" dirty="0" smtClean="0"/>
              <a:t> 8.3.1 because of our highly interactive setup for doing science on-the-fly as they collect data. </a:t>
            </a:r>
            <a:endParaRPr lang="en-US" dirty="0"/>
          </a:p>
        </p:txBody>
      </p:sp>
      <p:sp>
        <p:nvSpPr>
          <p:cNvPr id="4" name="Slide Number Placeholder 3"/>
          <p:cNvSpPr>
            <a:spLocks noGrp="1"/>
          </p:cNvSpPr>
          <p:nvPr>
            <p:ph type="sldNum" sz="quarter" idx="10"/>
          </p:nvPr>
        </p:nvSpPr>
        <p:spPr/>
        <p:txBody>
          <a:bodyPr/>
          <a:lstStyle/>
          <a:p>
            <a:fld id="{ED6A7B43-3304-4FEB-85EA-2FF37D82E690}" type="slidenum">
              <a:rPr lang="en-US" altLang="en-US" smtClean="0"/>
              <a:pPr/>
              <a:t>9</a:t>
            </a:fld>
            <a:endParaRPr lang="en-US" altLang="en-US"/>
          </a:p>
        </p:txBody>
      </p:sp>
    </p:spTree>
    <p:extLst>
      <p:ext uri="{BB962C8B-B14F-4D97-AF65-F5344CB8AC3E}">
        <p14:creationId xmlns:p14="http://schemas.microsoft.com/office/powerpoint/2010/main" val="3957090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9B565F1-FAF2-4901-B18F-524C98013F65}" type="slidenum">
              <a:rPr lang="en-US" altLang="en-US"/>
              <a:pPr/>
              <a:t>‹#›</a:t>
            </a:fld>
            <a:endParaRPr lang="en-US" altLang="en-US"/>
          </a:p>
        </p:txBody>
      </p:sp>
    </p:spTree>
    <p:extLst>
      <p:ext uri="{BB962C8B-B14F-4D97-AF65-F5344CB8AC3E}">
        <p14:creationId xmlns:p14="http://schemas.microsoft.com/office/powerpoint/2010/main" val="1521890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7346EF6-8C23-4BDB-87EE-2A8F848E094F}" type="slidenum">
              <a:rPr lang="en-US" altLang="en-US"/>
              <a:pPr/>
              <a:t>‹#›</a:t>
            </a:fld>
            <a:endParaRPr lang="en-US" altLang="en-US"/>
          </a:p>
        </p:txBody>
      </p:sp>
    </p:spTree>
    <p:extLst>
      <p:ext uri="{BB962C8B-B14F-4D97-AF65-F5344CB8AC3E}">
        <p14:creationId xmlns:p14="http://schemas.microsoft.com/office/powerpoint/2010/main" val="387276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EA358AF-61FF-47ED-8048-6293130347A8}" type="slidenum">
              <a:rPr lang="en-US" altLang="en-US"/>
              <a:pPr/>
              <a:t>‹#›</a:t>
            </a:fld>
            <a:endParaRPr lang="en-US" altLang="en-US"/>
          </a:p>
        </p:txBody>
      </p:sp>
    </p:spTree>
    <p:extLst>
      <p:ext uri="{BB962C8B-B14F-4D97-AF65-F5344CB8AC3E}">
        <p14:creationId xmlns:p14="http://schemas.microsoft.com/office/powerpoint/2010/main" val="3043210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34F7387E-32AA-4D29-B1D2-00E4F7F61788}" type="slidenum">
              <a:rPr lang="en-US" altLang="en-US"/>
              <a:pPr/>
              <a:t>‹#›</a:t>
            </a:fld>
            <a:endParaRPr lang="en-US" altLang="en-US"/>
          </a:p>
        </p:txBody>
      </p:sp>
    </p:spTree>
    <p:extLst>
      <p:ext uri="{BB962C8B-B14F-4D97-AF65-F5344CB8AC3E}">
        <p14:creationId xmlns:p14="http://schemas.microsoft.com/office/powerpoint/2010/main" val="2608548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903024-7AC3-7248-A5D6-A485CF63082C}"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19ADE7-4F68-C146-A9FF-9FB8FF552D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6524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903024-7AC3-7248-A5D6-A485CF63082C}"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19ADE7-4F68-C146-A9FF-9FB8FF552D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665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903024-7AC3-7248-A5D6-A485CF63082C}"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19ADE7-4F68-C146-A9FF-9FB8FF552D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533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903024-7AC3-7248-A5D6-A485CF63082C}" type="datetimeFigureOut">
              <a:rPr lang="en-US" smtClean="0">
                <a:solidFill>
                  <a:prstClr val="black">
                    <a:tint val="75000"/>
                  </a:prstClr>
                </a:solidFill>
              </a:rPr>
              <a:pPr/>
              <a:t>7/26/2017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19ADE7-4F68-C146-A9FF-9FB8FF552D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35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903024-7AC3-7248-A5D6-A485CF63082C}" type="datetimeFigureOut">
              <a:rPr lang="en-US" smtClean="0">
                <a:solidFill>
                  <a:prstClr val="black">
                    <a:tint val="75000"/>
                  </a:prstClr>
                </a:solidFill>
              </a:rPr>
              <a:pPr/>
              <a:t>7/26/2017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19ADE7-4F68-C146-A9FF-9FB8FF552D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28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903024-7AC3-7248-A5D6-A485CF63082C}" type="datetimeFigureOut">
              <a:rPr lang="en-US" smtClean="0">
                <a:solidFill>
                  <a:prstClr val="black">
                    <a:tint val="75000"/>
                  </a:prstClr>
                </a:solidFill>
              </a:rPr>
              <a:pPr/>
              <a:t>7/26/2017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19ADE7-4F68-C146-A9FF-9FB8FF552D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851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03024-7AC3-7248-A5D6-A485CF63082C}" type="datetimeFigureOut">
              <a:rPr lang="en-US" smtClean="0">
                <a:solidFill>
                  <a:prstClr val="black">
                    <a:tint val="75000"/>
                  </a:prstClr>
                </a:solidFill>
              </a:rPr>
              <a:pPr/>
              <a:t>7/26/2017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19ADE7-4F68-C146-A9FF-9FB8FF552D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8642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3A20CDD-2A2B-416D-8471-AF4C6098429E}" type="slidenum">
              <a:rPr lang="en-US" altLang="en-US"/>
              <a:pPr/>
              <a:t>‹#›</a:t>
            </a:fld>
            <a:endParaRPr lang="en-US" altLang="en-US"/>
          </a:p>
        </p:txBody>
      </p:sp>
    </p:spTree>
    <p:extLst>
      <p:ext uri="{BB962C8B-B14F-4D97-AF65-F5344CB8AC3E}">
        <p14:creationId xmlns:p14="http://schemas.microsoft.com/office/powerpoint/2010/main" val="4127562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03024-7AC3-7248-A5D6-A485CF63082C}" type="datetimeFigureOut">
              <a:rPr lang="en-US" smtClean="0">
                <a:solidFill>
                  <a:prstClr val="black">
                    <a:tint val="75000"/>
                  </a:prstClr>
                </a:solidFill>
              </a:rPr>
              <a:pPr/>
              <a:t>7/26/2017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19ADE7-4F68-C146-A9FF-9FB8FF552D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617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03024-7AC3-7248-A5D6-A485CF63082C}" type="datetimeFigureOut">
              <a:rPr lang="en-US" smtClean="0">
                <a:solidFill>
                  <a:prstClr val="black">
                    <a:tint val="75000"/>
                  </a:prstClr>
                </a:solidFill>
              </a:rPr>
              <a:pPr/>
              <a:t>7/26/2017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19ADE7-4F68-C146-A9FF-9FB8FF552D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73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903024-7AC3-7248-A5D6-A485CF63082C}"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19ADE7-4F68-C146-A9FF-9FB8FF552D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70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903024-7AC3-7248-A5D6-A485CF63082C}"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19ADE7-4F68-C146-A9FF-9FB8FF552D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856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332AE9-F9CF-9043-A4D4-CC24CDB584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881862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6CAD3A-02A2-7F42-91DE-EA328AFBEA8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27010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1118FE-9AB7-48DF-B048-02BA922A1B8E}"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08A923-580A-40F9-826E-67D57935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420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118FE-9AB7-48DF-B048-02BA922A1B8E}"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08A923-580A-40F9-826E-67D57935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1309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1118FE-9AB7-48DF-B048-02BA922A1B8E}"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08A923-580A-40F9-826E-67D57935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860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1118FE-9AB7-48DF-B048-02BA922A1B8E}" type="datetimeFigureOut">
              <a:rPr lang="en-US" smtClean="0">
                <a:solidFill>
                  <a:prstClr val="black">
                    <a:tint val="75000"/>
                  </a:prstClr>
                </a:solidFill>
              </a:rPr>
              <a:pPr/>
              <a:t>7/26/2017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08A923-580A-40F9-826E-67D57935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498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1131B18-763A-4A71-B0C1-1E2B7702B4A4}" type="slidenum">
              <a:rPr lang="en-US" altLang="en-US"/>
              <a:pPr/>
              <a:t>‹#›</a:t>
            </a:fld>
            <a:endParaRPr lang="en-US" altLang="en-US"/>
          </a:p>
        </p:txBody>
      </p:sp>
    </p:spTree>
    <p:extLst>
      <p:ext uri="{BB962C8B-B14F-4D97-AF65-F5344CB8AC3E}">
        <p14:creationId xmlns:p14="http://schemas.microsoft.com/office/powerpoint/2010/main" val="1569203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1118FE-9AB7-48DF-B048-02BA922A1B8E}" type="datetimeFigureOut">
              <a:rPr lang="en-US" smtClean="0">
                <a:solidFill>
                  <a:prstClr val="black">
                    <a:tint val="75000"/>
                  </a:prstClr>
                </a:solidFill>
              </a:rPr>
              <a:pPr/>
              <a:t>7/26/2017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08A923-580A-40F9-826E-67D57935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6229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1118FE-9AB7-48DF-B048-02BA922A1B8E}" type="datetimeFigureOut">
              <a:rPr lang="en-US" smtClean="0">
                <a:solidFill>
                  <a:prstClr val="black">
                    <a:tint val="75000"/>
                  </a:prstClr>
                </a:solidFill>
              </a:rPr>
              <a:pPr/>
              <a:t>7/26/2017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08A923-580A-40F9-826E-67D57935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918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118FE-9AB7-48DF-B048-02BA922A1B8E}" type="datetimeFigureOut">
              <a:rPr lang="en-US" smtClean="0">
                <a:solidFill>
                  <a:prstClr val="black">
                    <a:tint val="75000"/>
                  </a:prstClr>
                </a:solidFill>
              </a:rPr>
              <a:pPr/>
              <a:t>7/26/2017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08A923-580A-40F9-826E-67D57935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355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1118FE-9AB7-48DF-B048-02BA922A1B8E}" type="datetimeFigureOut">
              <a:rPr lang="en-US" smtClean="0">
                <a:solidFill>
                  <a:prstClr val="black">
                    <a:tint val="75000"/>
                  </a:prstClr>
                </a:solidFill>
              </a:rPr>
              <a:pPr/>
              <a:t>7/26/2017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08A923-580A-40F9-826E-67D57935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698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1118FE-9AB7-48DF-B048-02BA922A1B8E}" type="datetimeFigureOut">
              <a:rPr lang="en-US" smtClean="0">
                <a:solidFill>
                  <a:prstClr val="black">
                    <a:tint val="75000"/>
                  </a:prstClr>
                </a:solidFill>
              </a:rPr>
              <a:pPr/>
              <a:t>7/26/2017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08A923-580A-40F9-826E-67D57935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9008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118FE-9AB7-48DF-B048-02BA922A1B8E}"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08A923-580A-40F9-826E-67D57935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1828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118FE-9AB7-48DF-B048-02BA922A1B8E}"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08A923-580A-40F9-826E-67D57935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710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E42EAC-21E2-4B55-A7C8-685C137E6A4F}"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22B5ED-8D48-4CC1-B8D9-5F7350170F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02559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42EAC-21E2-4B55-A7C8-685C137E6A4F}"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22B5ED-8D48-4CC1-B8D9-5F7350170F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558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E42EAC-21E2-4B55-A7C8-685C137E6A4F}"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22B5ED-8D48-4CC1-B8D9-5F7350170F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02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156D025-51E6-4AEA-A0D0-288BFFB70084}" type="slidenum">
              <a:rPr lang="en-US" altLang="en-US"/>
              <a:pPr/>
              <a:t>‹#›</a:t>
            </a:fld>
            <a:endParaRPr lang="en-US" altLang="en-US"/>
          </a:p>
        </p:txBody>
      </p:sp>
    </p:spTree>
    <p:extLst>
      <p:ext uri="{BB962C8B-B14F-4D97-AF65-F5344CB8AC3E}">
        <p14:creationId xmlns:p14="http://schemas.microsoft.com/office/powerpoint/2010/main" val="26753454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E42EAC-21E2-4B55-A7C8-685C137E6A4F}" type="datetimeFigureOut">
              <a:rPr lang="en-US" smtClean="0">
                <a:solidFill>
                  <a:prstClr val="black">
                    <a:tint val="75000"/>
                  </a:prstClr>
                </a:solidFill>
              </a:rPr>
              <a:pPr/>
              <a:t>7/26/2017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22B5ED-8D48-4CC1-B8D9-5F7350170F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6639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E42EAC-21E2-4B55-A7C8-685C137E6A4F}" type="datetimeFigureOut">
              <a:rPr lang="en-US" smtClean="0">
                <a:solidFill>
                  <a:prstClr val="black">
                    <a:tint val="75000"/>
                  </a:prstClr>
                </a:solidFill>
              </a:rPr>
              <a:pPr/>
              <a:t>7/26/2017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D22B5ED-8D48-4CC1-B8D9-5F7350170F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53043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E42EAC-21E2-4B55-A7C8-685C137E6A4F}" type="datetimeFigureOut">
              <a:rPr lang="en-US" smtClean="0">
                <a:solidFill>
                  <a:prstClr val="black">
                    <a:tint val="75000"/>
                  </a:prstClr>
                </a:solidFill>
              </a:rPr>
              <a:pPr/>
              <a:t>7/26/2017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D22B5ED-8D48-4CC1-B8D9-5F7350170F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167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42EAC-21E2-4B55-A7C8-685C137E6A4F}" type="datetimeFigureOut">
              <a:rPr lang="en-US" smtClean="0">
                <a:solidFill>
                  <a:prstClr val="black">
                    <a:tint val="75000"/>
                  </a:prstClr>
                </a:solidFill>
              </a:rPr>
              <a:pPr/>
              <a:t>7/26/2017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D22B5ED-8D48-4CC1-B8D9-5F7350170F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6360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42EAC-21E2-4B55-A7C8-685C137E6A4F}" type="datetimeFigureOut">
              <a:rPr lang="en-US" smtClean="0">
                <a:solidFill>
                  <a:prstClr val="black">
                    <a:tint val="75000"/>
                  </a:prstClr>
                </a:solidFill>
              </a:rPr>
              <a:pPr/>
              <a:t>7/26/2017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22B5ED-8D48-4CC1-B8D9-5F7350170F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8775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42EAC-21E2-4B55-A7C8-685C137E6A4F}" type="datetimeFigureOut">
              <a:rPr lang="en-US" smtClean="0">
                <a:solidFill>
                  <a:prstClr val="black">
                    <a:tint val="75000"/>
                  </a:prstClr>
                </a:solidFill>
              </a:rPr>
              <a:pPr/>
              <a:t>7/26/2017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22B5ED-8D48-4CC1-B8D9-5F7350170F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7962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42EAC-21E2-4B55-A7C8-685C137E6A4F}"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22B5ED-8D48-4CC1-B8D9-5F7350170F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1686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42EAC-21E2-4B55-A7C8-685C137E6A4F}"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22B5ED-8D48-4CC1-B8D9-5F7350170F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459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E7E26C0-EB2B-4C55-B9B3-A59FE3B5B12B}" type="slidenum">
              <a:rPr lang="en-US" altLang="en-US"/>
              <a:pPr/>
              <a:t>‹#›</a:t>
            </a:fld>
            <a:endParaRPr lang="en-US" altLang="en-US"/>
          </a:p>
        </p:txBody>
      </p:sp>
    </p:spTree>
    <p:extLst>
      <p:ext uri="{BB962C8B-B14F-4D97-AF65-F5344CB8AC3E}">
        <p14:creationId xmlns:p14="http://schemas.microsoft.com/office/powerpoint/2010/main" val="60583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D284246-FCEA-45B8-9EA5-D779A203FBBB}" type="slidenum">
              <a:rPr lang="en-US" altLang="en-US"/>
              <a:pPr/>
              <a:t>‹#›</a:t>
            </a:fld>
            <a:endParaRPr lang="en-US" altLang="en-US"/>
          </a:p>
        </p:txBody>
      </p:sp>
    </p:spTree>
    <p:extLst>
      <p:ext uri="{BB962C8B-B14F-4D97-AF65-F5344CB8AC3E}">
        <p14:creationId xmlns:p14="http://schemas.microsoft.com/office/powerpoint/2010/main" val="3425452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85E8A67-9646-4F37-9702-2FA18719E745}" type="slidenum">
              <a:rPr lang="en-US" altLang="en-US"/>
              <a:pPr/>
              <a:t>‹#›</a:t>
            </a:fld>
            <a:endParaRPr lang="en-US" altLang="en-US"/>
          </a:p>
        </p:txBody>
      </p:sp>
    </p:spTree>
    <p:extLst>
      <p:ext uri="{BB962C8B-B14F-4D97-AF65-F5344CB8AC3E}">
        <p14:creationId xmlns:p14="http://schemas.microsoft.com/office/powerpoint/2010/main" val="2646867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30D8952-8E20-4E78-846A-8B97D20C094C}" type="slidenum">
              <a:rPr lang="en-US" altLang="en-US"/>
              <a:pPr/>
              <a:t>‹#›</a:t>
            </a:fld>
            <a:endParaRPr lang="en-US" altLang="en-US"/>
          </a:p>
        </p:txBody>
      </p:sp>
    </p:spTree>
    <p:extLst>
      <p:ext uri="{BB962C8B-B14F-4D97-AF65-F5344CB8AC3E}">
        <p14:creationId xmlns:p14="http://schemas.microsoft.com/office/powerpoint/2010/main" val="170759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93F25EA-000C-427D-9078-8397175444EC}" type="slidenum">
              <a:rPr lang="en-US" altLang="en-US"/>
              <a:pPr/>
              <a:t>‹#›</a:t>
            </a:fld>
            <a:endParaRPr lang="en-US" altLang="en-US"/>
          </a:p>
        </p:txBody>
      </p:sp>
    </p:spTree>
    <p:extLst>
      <p:ext uri="{BB962C8B-B14F-4D97-AF65-F5344CB8AC3E}">
        <p14:creationId xmlns:p14="http://schemas.microsoft.com/office/powerpoint/2010/main" val="350222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55278DA-7259-46FB-9A26-87AB39C784E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defTabSz="457200" fontAlgn="auto">
              <a:spcBef>
                <a:spcPts val="0"/>
              </a:spcBef>
              <a:spcAft>
                <a:spcPts val="0"/>
              </a:spcAft>
            </a:pPr>
            <a:fld id="{6B903024-7AC3-7248-A5D6-A485CF63082C}" type="datetimeFigureOut">
              <a:rPr lang="en-US" smtClean="0">
                <a:solidFill>
                  <a:prstClr val="black">
                    <a:tint val="75000"/>
                  </a:prstClr>
                </a:solidFill>
              </a:rPr>
              <a:pPr defTabSz="457200" fontAlgn="auto">
                <a:spcBef>
                  <a:spcPts val="0"/>
                </a:spcBef>
                <a:spcAft>
                  <a:spcPts val="0"/>
                </a:spcAft>
              </a:pPr>
              <a:t>7/26/2017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defTabSz="457200" fontAlgn="auto">
              <a:spcBef>
                <a:spcPts val="0"/>
              </a:spcBef>
              <a:spcAft>
                <a:spcPts val="0"/>
              </a:spcAft>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defTabSz="457200" fontAlgn="auto">
              <a:spcBef>
                <a:spcPts val="0"/>
              </a:spcBef>
              <a:spcAft>
                <a:spcPts val="0"/>
              </a:spcAft>
            </a:pPr>
            <a:fld id="{C419ADE7-4F68-C146-A9FF-9FB8FF552D27}" type="slidenum">
              <a:rPr lang="en-US" smtClean="0">
                <a:solidFill>
                  <a:prstClr val="black">
                    <a:tint val="75000"/>
                  </a:prstClr>
                </a:solidFill>
              </a:rPr>
              <a:pPr defTabSz="457200" fontAlgn="auto">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23343706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fontAlgn="auto">
              <a:spcBef>
                <a:spcPts val="0"/>
              </a:spcBef>
              <a:spcAft>
                <a:spcPts val="0"/>
              </a:spcAft>
            </a:pPr>
            <a:fld id="{511118FE-9AB7-48DF-B048-02BA922A1B8E}" type="datetimeFigureOut">
              <a:rPr lang="en-US" smtClean="0">
                <a:solidFill>
                  <a:prstClr val="black">
                    <a:tint val="75000"/>
                  </a:prstClr>
                </a:solidFill>
              </a:rPr>
              <a:pPr fontAlgn="auto">
                <a:spcBef>
                  <a:spcPts val="0"/>
                </a:spcBef>
                <a:spcAft>
                  <a:spcPts val="0"/>
                </a:spcAft>
              </a:pPr>
              <a:t>7/26/2017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fontAlgn="auto">
              <a:spcBef>
                <a:spcPts val="0"/>
              </a:spcBef>
              <a:spcAft>
                <a:spcPts val="0"/>
              </a:spcAft>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fontAlgn="auto">
              <a:spcBef>
                <a:spcPts val="0"/>
              </a:spcBef>
              <a:spcAft>
                <a:spcPts val="0"/>
              </a:spcAft>
            </a:pPr>
            <a:fld id="{5608A923-580A-40F9-826E-67D579351D94}" type="slidenum">
              <a:rPr lang="en-US" smtClean="0">
                <a:solidFill>
                  <a:prstClr val="black">
                    <a:tint val="75000"/>
                  </a:prstClr>
                </a:solidFill>
              </a:rPr>
              <a:pPr fontAlgn="auto">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236017226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1E42EAC-21E2-4B55-A7C8-685C137E6A4F}" type="datetimeFigureOut">
              <a:rPr lang="en-US" smtClean="0">
                <a:solidFill>
                  <a:prstClr val="black">
                    <a:tint val="75000"/>
                  </a:prstClr>
                </a:solidFill>
                <a:latin typeface="Calibri"/>
              </a:rPr>
              <a:pPr fontAlgn="auto">
                <a:spcBef>
                  <a:spcPts val="0"/>
                </a:spcBef>
                <a:spcAft>
                  <a:spcPts val="0"/>
                </a:spcAft>
              </a:pPr>
              <a:t>7/26/2017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D22B5ED-8D48-4CC1-B8D9-5F7350170F1C}"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4206598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hart" Target="../charts/chart1.xml"/><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hyperlink" Target="http://energy.gov/index.htm" TargetMode="External"/><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56" y="100902"/>
            <a:ext cx="8229600" cy="1143000"/>
          </a:xfrm>
        </p:spPr>
        <p:txBody>
          <a:bodyPr/>
          <a:lstStyle/>
          <a:p>
            <a:r>
              <a:rPr lang="en-US" dirty="0" smtClean="0">
                <a:solidFill>
                  <a:schemeClr val="accent1">
                    <a:lumMod val="75000"/>
                  </a:schemeClr>
                </a:solidFill>
                <a:latin typeface="Arial" panose="020B0604020202020204" pitchFamily="34" charset="0"/>
                <a:cs typeface="Arial" panose="020B0604020202020204" pitchFamily="34" charset="0"/>
              </a:rPr>
              <a:t>What is ALS Beamline 8.3.1 ?</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1168" y="1243584"/>
            <a:ext cx="7327163" cy="5315345"/>
          </a:xfrm>
        </p:spPr>
        <p:txBody>
          <a:bodyPr>
            <a:normAutofit fontScale="85000" lnSpcReduction="10000"/>
          </a:bodyPr>
          <a:lstStyle/>
          <a:p>
            <a:r>
              <a:rPr lang="en-US" b="1" dirty="0" smtClean="0">
                <a:latin typeface="Arial" panose="020B0604020202020204" pitchFamily="34" charset="0"/>
                <a:cs typeface="Arial" panose="020B0604020202020204" pitchFamily="34" charset="0"/>
              </a:rPr>
              <a:t>Macromolecular Crystallography (MX)</a:t>
            </a:r>
          </a:p>
          <a:p>
            <a:pPr lvl="1">
              <a:lnSpc>
                <a:spcPct val="120000"/>
              </a:lnSpc>
            </a:pPr>
            <a:r>
              <a:rPr lang="en-US" sz="2600" dirty="0" smtClean="0">
                <a:latin typeface="Arial" panose="020B0604020202020204" pitchFamily="34" charset="0"/>
                <a:cs typeface="Arial" panose="020B0604020202020204" pitchFamily="34" charset="0"/>
              </a:rPr>
              <a:t>Multi-wavelength to solve phase problem</a:t>
            </a:r>
          </a:p>
          <a:p>
            <a:pPr lvl="1">
              <a:lnSpc>
                <a:spcPct val="120000"/>
              </a:lnSpc>
            </a:pPr>
            <a:r>
              <a:rPr lang="en-US" sz="2600" dirty="0" smtClean="0">
                <a:latin typeface="Arial" panose="020B0604020202020204" pitchFamily="34" charset="0"/>
                <a:cs typeface="Arial" panose="020B0604020202020204" pitchFamily="34" charset="0"/>
              </a:rPr>
              <a:t>Technology development</a:t>
            </a:r>
          </a:p>
          <a:p>
            <a:pPr lvl="2">
              <a:lnSpc>
                <a:spcPct val="120000"/>
              </a:lnSpc>
            </a:pPr>
            <a:r>
              <a:rPr lang="en-US" sz="2200" dirty="0" smtClean="0">
                <a:latin typeface="Arial" panose="020B0604020202020204" pitchFamily="34" charset="0"/>
                <a:cs typeface="Arial" panose="020B0604020202020204" pitchFamily="34" charset="0"/>
              </a:rPr>
              <a:t>Unique variable temperature capabilities</a:t>
            </a:r>
          </a:p>
          <a:p>
            <a:pPr lvl="1">
              <a:lnSpc>
                <a:spcPct val="120000"/>
              </a:lnSpc>
            </a:pPr>
            <a:r>
              <a:rPr lang="en-US" sz="2600" dirty="0" smtClean="0">
                <a:latin typeface="Arial" panose="020B0604020202020204" pitchFamily="34" charset="0"/>
                <a:cs typeface="Arial" panose="020B0604020202020204" pitchFamily="34" charset="0"/>
              </a:rPr>
              <a:t>Staff: Holton, </a:t>
            </a:r>
            <a:r>
              <a:rPr lang="en-US" sz="2600" dirty="0" err="1" smtClean="0">
                <a:latin typeface="Arial" panose="020B0604020202020204" pitchFamily="34" charset="0"/>
                <a:cs typeface="Arial" panose="020B0604020202020204" pitchFamily="34" charset="0"/>
              </a:rPr>
              <a:t>Meigs</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Tanamachi</a:t>
            </a:r>
            <a:endParaRPr lang="en-US" sz="2600"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Landmark and highly productive facility</a:t>
            </a:r>
          </a:p>
          <a:p>
            <a:pPr lvl="1">
              <a:lnSpc>
                <a:spcPct val="120000"/>
              </a:lnSpc>
            </a:pPr>
            <a:r>
              <a:rPr lang="en-US" sz="2600" dirty="0" smtClean="0">
                <a:latin typeface="Arial" panose="020B0604020202020204" pitchFamily="34" charset="0"/>
                <a:cs typeface="Arial" panose="020B0604020202020204" pitchFamily="34" charset="0"/>
              </a:rPr>
              <a:t>1</a:t>
            </a:r>
            <a:r>
              <a:rPr lang="en-US" sz="2600" baseline="30000" dirty="0" smtClean="0">
                <a:latin typeface="Arial" panose="020B0604020202020204" pitchFamily="34" charset="0"/>
                <a:cs typeface="Arial" panose="020B0604020202020204" pitchFamily="34" charset="0"/>
              </a:rPr>
              <a:t>st</a:t>
            </a:r>
            <a:r>
              <a:rPr lang="en-US" sz="2600" dirty="0" smtClean="0">
                <a:latin typeface="Arial" panose="020B0604020202020204" pitchFamily="34" charset="0"/>
                <a:cs typeface="Arial" panose="020B0604020202020204" pitchFamily="34" charset="0"/>
              </a:rPr>
              <a:t> ALS </a:t>
            </a:r>
            <a:r>
              <a:rPr lang="en-US" sz="2600" dirty="0" err="1" smtClean="0">
                <a:latin typeface="Arial" panose="020B0604020202020204" pitchFamily="34" charset="0"/>
                <a:cs typeface="Arial" panose="020B0604020202020204" pitchFamily="34" charset="0"/>
              </a:rPr>
              <a:t>SuperBend</a:t>
            </a:r>
            <a:r>
              <a:rPr lang="en-US" sz="2600" dirty="0" smtClean="0">
                <a:latin typeface="Arial" panose="020B0604020202020204" pitchFamily="34" charset="0"/>
                <a:cs typeface="Arial" panose="020B0604020202020204" pitchFamily="34" charset="0"/>
              </a:rPr>
              <a:t> beamline – constructed 2001</a:t>
            </a:r>
          </a:p>
          <a:p>
            <a:pPr lvl="1">
              <a:lnSpc>
                <a:spcPct val="120000"/>
              </a:lnSpc>
            </a:pPr>
            <a:r>
              <a:rPr lang="en-US" sz="2600" dirty="0" smtClean="0">
                <a:latin typeface="Arial" panose="020B0604020202020204" pitchFamily="34" charset="0"/>
                <a:cs typeface="Arial" panose="020B0604020202020204" pitchFamily="34" charset="0"/>
              </a:rPr>
              <a:t>1 of 10 in USA with &gt;1000 PDBs/10 years running</a:t>
            </a:r>
          </a:p>
          <a:p>
            <a:pPr lvl="2">
              <a:lnSpc>
                <a:spcPct val="120000"/>
              </a:lnSpc>
            </a:pPr>
            <a:r>
              <a:rPr lang="en-US" sz="2200" dirty="0" smtClean="0">
                <a:latin typeface="Arial" panose="020B0604020202020204" pitchFamily="34" charset="0"/>
                <a:cs typeface="Arial" panose="020B0604020202020204" pitchFamily="34" charset="0"/>
              </a:rPr>
              <a:t>Others: 2 at SSRL, 7 at APS</a:t>
            </a:r>
          </a:p>
          <a:p>
            <a:pPr lvl="1">
              <a:lnSpc>
                <a:spcPct val="120000"/>
              </a:lnSpc>
            </a:pPr>
            <a:r>
              <a:rPr lang="en-US" sz="2600" dirty="0" smtClean="0">
                <a:solidFill>
                  <a:srgbClr val="006600"/>
                </a:solidFill>
                <a:latin typeface="Arial" panose="020B0604020202020204" pitchFamily="34" charset="0"/>
                <a:cs typeface="Arial" panose="020B0604020202020204" pitchFamily="34" charset="0"/>
              </a:rPr>
              <a:t>8% </a:t>
            </a:r>
            <a:r>
              <a:rPr lang="en-US" sz="2600" dirty="0" smtClean="0">
                <a:latin typeface="Arial" panose="020B0604020202020204" pitchFamily="34" charset="0"/>
                <a:cs typeface="Arial" panose="020B0604020202020204" pitchFamily="34" charset="0"/>
              </a:rPr>
              <a:t>of all membrane protein structures</a:t>
            </a:r>
          </a:p>
          <a:p>
            <a:pPr lvl="1">
              <a:lnSpc>
                <a:spcPct val="120000"/>
              </a:lnSpc>
            </a:pPr>
            <a:r>
              <a:rPr lang="en-US" sz="2600" dirty="0" smtClean="0">
                <a:latin typeface="Arial" panose="020B0604020202020204" pitchFamily="34" charset="0"/>
                <a:cs typeface="Arial" panose="020B0604020202020204" pitchFamily="34" charset="0"/>
              </a:rPr>
              <a:t>996 distinct users from 57 institutions</a:t>
            </a:r>
          </a:p>
          <a:p>
            <a:pPr lvl="1">
              <a:lnSpc>
                <a:spcPct val="120000"/>
              </a:lnSpc>
            </a:pPr>
            <a:r>
              <a:rPr lang="en-US" sz="2600" dirty="0" smtClean="0">
                <a:latin typeface="Arial" panose="020B0604020202020204" pitchFamily="34" charset="0"/>
                <a:cs typeface="Arial" panose="020B0604020202020204" pitchFamily="34" charset="0"/>
              </a:rPr>
              <a:t>1407 structures, </a:t>
            </a:r>
            <a:r>
              <a:rPr lang="en-US" sz="2600" dirty="0" smtClean="0">
                <a:latin typeface="Arial" panose="020B0604020202020204" pitchFamily="34" charset="0"/>
                <a:cs typeface="Arial" panose="020B0604020202020204" pitchFamily="34" charset="0"/>
              </a:rPr>
              <a:t>636 pubs</a:t>
            </a:r>
            <a:r>
              <a:rPr lang="en-US" sz="2600" dirty="0" smtClean="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227 high-impact</a:t>
            </a:r>
            <a:endParaRPr lang="en-US" sz="2600" dirty="0" smtClean="0">
              <a:latin typeface="Arial" panose="020B0604020202020204" pitchFamily="34" charset="0"/>
              <a:cs typeface="Arial" panose="020B0604020202020204" pitchFamily="34" charset="0"/>
            </a:endParaRPr>
          </a:p>
        </p:txBody>
      </p:sp>
      <p:grpSp>
        <p:nvGrpSpPr>
          <p:cNvPr id="8" name="Group 7"/>
          <p:cNvGrpSpPr/>
          <p:nvPr/>
        </p:nvGrpSpPr>
        <p:grpSpPr>
          <a:xfrm>
            <a:off x="7631896" y="1432385"/>
            <a:ext cx="1287532" cy="1856625"/>
            <a:chOff x="7631896" y="1432385"/>
            <a:chExt cx="1287532" cy="1856625"/>
          </a:xfrm>
        </p:grpSpPr>
        <p:pic>
          <p:nvPicPr>
            <p:cNvPr id="4" name="Picture 4" descr="Picture 025"/>
            <p:cNvPicPr>
              <a:picLocks noChangeAspect="1" noChangeArrowheads="1"/>
            </p:cNvPicPr>
            <p:nvPr/>
          </p:nvPicPr>
          <p:blipFill rotWithShape="1">
            <a:blip r:embed="rId3" cstate="email">
              <a:lum bright="20000" contrast="20000"/>
              <a:extLst>
                <a:ext uri="{28A0092B-C50C-407E-A947-70E740481C1C}">
                  <a14:useLocalDpi xmlns:a14="http://schemas.microsoft.com/office/drawing/2010/main"/>
                </a:ext>
              </a:extLst>
            </a:blip>
            <a:srcRect/>
            <a:stretch/>
          </p:blipFill>
          <p:spPr bwMode="auto">
            <a:xfrm>
              <a:off x="7674319" y="1432385"/>
              <a:ext cx="1207802" cy="148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31896" y="2919678"/>
              <a:ext cx="1287532" cy="369332"/>
            </a:xfrm>
            <a:prstGeom prst="rect">
              <a:avLst/>
            </a:prstGeom>
            <a:noFill/>
          </p:spPr>
          <p:txBody>
            <a:bodyPr wrap="none" rtlCol="0">
              <a:spAutoFit/>
            </a:bodyPr>
            <a:lstStyle/>
            <a:p>
              <a:r>
                <a:rPr lang="en-US" dirty="0" smtClean="0"/>
                <a:t>45% MRPI</a:t>
              </a:r>
              <a:endParaRPr lang="en-US" dirty="0"/>
            </a:p>
          </p:txBody>
        </p:sp>
      </p:grpSp>
      <p:grpSp>
        <p:nvGrpSpPr>
          <p:cNvPr id="9" name="Group 8"/>
          <p:cNvGrpSpPr/>
          <p:nvPr/>
        </p:nvGrpSpPr>
        <p:grpSpPr>
          <a:xfrm>
            <a:off x="7631896" y="3507877"/>
            <a:ext cx="1292648" cy="1832459"/>
            <a:chOff x="7631896" y="3507877"/>
            <a:chExt cx="1292648" cy="1832459"/>
          </a:xfrm>
        </p:grpSpPr>
        <p:pic>
          <p:nvPicPr>
            <p:cNvPr id="5" name="Picture 4" descr="Picture 025"/>
            <p:cNvPicPr>
              <a:picLocks noChangeAspect="1" noChangeArrowheads="1"/>
            </p:cNvPicPr>
            <p:nvPr/>
          </p:nvPicPr>
          <p:blipFill rotWithShape="1">
            <a:blip r:embed="rId4" cstate="email">
              <a:lum bright="20000" contrast="20000"/>
              <a:extLst>
                <a:ext uri="{28A0092B-C50C-407E-A947-70E740481C1C}">
                  <a14:useLocalDpi xmlns:a14="http://schemas.microsoft.com/office/drawing/2010/main"/>
                </a:ext>
              </a:extLst>
            </a:blip>
            <a:srcRect/>
            <a:stretch/>
          </p:blipFill>
          <p:spPr bwMode="auto">
            <a:xfrm>
              <a:off x="7631896" y="3507877"/>
              <a:ext cx="1292648" cy="148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637012" y="4971004"/>
              <a:ext cx="1287532" cy="369332"/>
            </a:xfrm>
            <a:prstGeom prst="rect">
              <a:avLst/>
            </a:prstGeom>
            <a:noFill/>
          </p:spPr>
          <p:txBody>
            <a:bodyPr wrap="none" rtlCol="0">
              <a:spAutoFit/>
            </a:bodyPr>
            <a:lstStyle/>
            <a:p>
              <a:r>
                <a:rPr lang="en-US" dirty="0" smtClean="0"/>
                <a:t>20% MRPI</a:t>
              </a:r>
              <a:endParaRPr lang="en-US" dirty="0"/>
            </a:p>
          </p:txBody>
        </p:sp>
      </p:grpSp>
    </p:spTree>
    <p:extLst>
      <p:ext uri="{BB962C8B-B14F-4D97-AF65-F5344CB8AC3E}">
        <p14:creationId xmlns:p14="http://schemas.microsoft.com/office/powerpoint/2010/main" val="37484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CRISPR-</a:t>
            </a:r>
            <a:r>
              <a:rPr lang="en-US" dirty="0" err="1" smtClean="0"/>
              <a:t>Cas</a:t>
            </a:r>
            <a:r>
              <a:rPr lang="en-US" dirty="0" smtClean="0"/>
              <a:t> complex</a:t>
            </a:r>
            <a:endParaRPr lang="en-US" dirty="0"/>
          </a:p>
        </p:txBody>
      </p:sp>
      <p:sp>
        <p:nvSpPr>
          <p:cNvPr id="3" name="Content Placeholder 2"/>
          <p:cNvSpPr>
            <a:spLocks noGrp="1"/>
          </p:cNvSpPr>
          <p:nvPr>
            <p:ph idx="1"/>
          </p:nvPr>
        </p:nvSpPr>
        <p:spPr>
          <a:xfrm>
            <a:off x="457200" y="6089904"/>
            <a:ext cx="8229600" cy="768096"/>
          </a:xfrm>
        </p:spPr>
        <p:txBody>
          <a:bodyPr>
            <a:normAutofit/>
          </a:bodyPr>
          <a:lstStyle/>
          <a:p>
            <a:pPr marL="0" indent="0">
              <a:buNone/>
            </a:pPr>
            <a:r>
              <a:rPr lang="en-US" sz="2000" dirty="0" smtClean="0"/>
              <a:t>Knott, G. J. </a:t>
            </a:r>
            <a:r>
              <a:rPr lang="en-US" sz="2000" i="1" dirty="0" smtClean="0"/>
              <a:t>et al.</a:t>
            </a:r>
            <a:r>
              <a:rPr lang="en-US" sz="2000" dirty="0" smtClean="0"/>
              <a:t> </a:t>
            </a:r>
            <a:r>
              <a:rPr lang="en-US" sz="2000" i="1" u="sng" dirty="0" smtClean="0"/>
              <a:t>Nature </a:t>
            </a:r>
            <a:r>
              <a:rPr lang="en-US" sz="2000" i="1" u="sng" dirty="0" err="1" smtClean="0"/>
              <a:t>Struct</a:t>
            </a:r>
            <a:r>
              <a:rPr lang="en-US" sz="2000" i="1" u="sng" dirty="0" smtClean="0"/>
              <a:t>. Mol. Bio.</a:t>
            </a:r>
            <a:r>
              <a:rPr lang="en-US" sz="2000" u="sng" dirty="0" smtClean="0"/>
              <a:t>  </a:t>
            </a:r>
            <a:r>
              <a:rPr lang="en-US" sz="2000" dirty="0" smtClean="0"/>
              <a:t>(accepted)</a:t>
            </a:r>
            <a:endParaRPr lang="en-US" sz="2400" u="sng" dirty="0"/>
          </a:p>
        </p:txBody>
      </p:sp>
      <p:pic>
        <p:nvPicPr>
          <p:cNvPr id="552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6580"/>
          <a:stretch/>
        </p:blipFill>
        <p:spPr bwMode="auto">
          <a:xfrm>
            <a:off x="2086081" y="2269723"/>
            <a:ext cx="5212080" cy="2999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300" name="Picture 4" descr="Image result for jennifer doudn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466" r="27149" b="18910"/>
          <a:stretch/>
        </p:blipFill>
        <p:spPr bwMode="auto">
          <a:xfrm>
            <a:off x="582706" y="1465297"/>
            <a:ext cx="968188" cy="10448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45336" y="1591056"/>
            <a:ext cx="7006803" cy="523220"/>
          </a:xfrm>
          <a:prstGeom prst="rect">
            <a:avLst/>
          </a:prstGeom>
          <a:noFill/>
        </p:spPr>
        <p:txBody>
          <a:bodyPr wrap="square" rtlCol="0">
            <a:spAutoFit/>
          </a:bodyPr>
          <a:lstStyle/>
          <a:p>
            <a:r>
              <a:rPr lang="en-US" sz="2800" dirty="0" smtClean="0"/>
              <a:t>Jennifer </a:t>
            </a:r>
            <a:r>
              <a:rPr lang="en-US" sz="2800" dirty="0" err="1" smtClean="0"/>
              <a:t>Doudna</a:t>
            </a:r>
            <a:r>
              <a:rPr lang="en-US" sz="2800" dirty="0" smtClean="0"/>
              <a:t>		UC Berkeley</a:t>
            </a:r>
            <a:endParaRPr lang="en-US" sz="2800" dirty="0"/>
          </a:p>
        </p:txBody>
      </p:sp>
      <p:sp>
        <p:nvSpPr>
          <p:cNvPr id="7" name="TextBox 6"/>
          <p:cNvSpPr txBox="1"/>
          <p:nvPr/>
        </p:nvSpPr>
        <p:spPr>
          <a:xfrm>
            <a:off x="457200" y="5494007"/>
            <a:ext cx="7707879" cy="400110"/>
          </a:xfrm>
          <a:prstGeom prst="rect">
            <a:avLst/>
          </a:prstGeom>
          <a:noFill/>
        </p:spPr>
        <p:txBody>
          <a:bodyPr wrap="none" rtlCol="0">
            <a:spAutoFit/>
          </a:bodyPr>
          <a:lstStyle/>
          <a:p>
            <a:r>
              <a:rPr lang="en-US" sz="2000" b="1" dirty="0" smtClean="0">
                <a:solidFill>
                  <a:srgbClr val="006600"/>
                </a:solidFill>
              </a:rPr>
              <a:t>MRPI user, multi-crystal technology - cornerstone of new P30</a:t>
            </a:r>
            <a:endParaRPr lang="en-US" sz="2000" b="1" dirty="0">
              <a:solidFill>
                <a:srgbClr val="006600"/>
              </a:solidFill>
            </a:endParaRPr>
          </a:p>
        </p:txBody>
      </p:sp>
    </p:spTree>
    <p:extLst>
      <p:ext uri="{BB962C8B-B14F-4D97-AF65-F5344CB8AC3E}">
        <p14:creationId xmlns:p14="http://schemas.microsoft.com/office/powerpoint/2010/main" val="121692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Arial" panose="020B0604020202020204" pitchFamily="34" charset="0"/>
                <a:cs typeface="Arial" panose="020B0604020202020204" pitchFamily="34" charset="0"/>
              </a:rPr>
              <a:t>Long-term funding plans</a:t>
            </a:r>
            <a:endParaRPr lang="en-US"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47800"/>
            <a:ext cx="8458200" cy="5181600"/>
          </a:xfrm>
        </p:spPr>
        <p:txBody>
          <a:bodyPr>
            <a:normAutofit fontScale="92500" lnSpcReduction="10000"/>
          </a:bodyPr>
          <a:lstStyle/>
          <a:p>
            <a:r>
              <a:rPr lang="en-US" sz="2800" dirty="0" smtClean="0">
                <a:latin typeface="Arial" panose="020B0604020202020204" pitchFamily="34" charset="0"/>
                <a:cs typeface="Arial" panose="020B0604020202020204" pitchFamily="34" charset="0"/>
              </a:rPr>
              <a:t>NIH support requested since MRPI</a:t>
            </a:r>
          </a:p>
          <a:p>
            <a:pPr lvl="1"/>
            <a:r>
              <a:rPr lang="en-US" sz="2400" dirty="0" smtClean="0">
                <a:latin typeface="Arial" panose="020B0604020202020204" pitchFamily="34" charset="0"/>
                <a:cs typeface="Arial" panose="020B0604020202020204" pitchFamily="34" charset="0"/>
              </a:rPr>
              <a:t>2016: P41 $7.0M, score = 26, deferred to P30</a:t>
            </a:r>
          </a:p>
          <a:p>
            <a:pPr lvl="1"/>
            <a:r>
              <a:rPr lang="en-US" sz="2400" dirty="0" smtClean="0">
                <a:latin typeface="Arial" panose="020B0604020202020204" pitchFamily="34" charset="0"/>
                <a:cs typeface="Arial" panose="020B0604020202020204" pitchFamily="34" charset="0"/>
              </a:rPr>
              <a:t>2017: P30 $1.8M score = 24, pending</a:t>
            </a:r>
          </a:p>
          <a:p>
            <a:pPr lvl="1"/>
            <a:r>
              <a:rPr lang="en-US" sz="2400" dirty="0">
                <a:latin typeface="Arial" panose="020B0604020202020204" pitchFamily="34" charset="0"/>
                <a:cs typeface="Arial" panose="020B0604020202020204" pitchFamily="34" charset="0"/>
              </a:rPr>
              <a:t>New NIH </a:t>
            </a:r>
            <a:r>
              <a:rPr lang="en-US" sz="2400" dirty="0" smtClean="0">
                <a:latin typeface="Arial" panose="020B0604020202020204" pitchFamily="34" charset="0"/>
                <a:cs typeface="Arial" panose="020B0604020202020204" pitchFamily="34" charset="0"/>
              </a:rPr>
              <a:t>PAR-17-045 R01s for </a:t>
            </a:r>
            <a:r>
              <a:rPr lang="en-US" sz="2400" dirty="0">
                <a:latin typeface="Arial" panose="020B0604020202020204" pitchFamily="34" charset="0"/>
                <a:cs typeface="Arial" panose="020B0604020202020204" pitchFamily="34" charset="0"/>
              </a:rPr>
              <a:t>technology development </a:t>
            </a:r>
            <a:endParaRPr lang="en-US" sz="2400" dirty="0" smtClean="0">
              <a:latin typeface="Arial" panose="020B0604020202020204" pitchFamily="34" charset="0"/>
              <a:cs typeface="Arial" panose="020B0604020202020204" pitchFamily="34" charset="0"/>
            </a:endParaRPr>
          </a:p>
          <a:p>
            <a:pPr marL="457200" lvl="1" indent="0">
              <a:buNone/>
            </a:pPr>
            <a:endParaRPr lang="en-US" sz="24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Awards since MRPI start</a:t>
            </a:r>
          </a:p>
          <a:p>
            <a:pPr lvl="1"/>
            <a:r>
              <a:rPr lang="en-US" sz="2400" dirty="0" smtClean="0">
                <a:latin typeface="Arial" panose="020B0604020202020204" pitchFamily="34" charset="0"/>
                <a:cs typeface="Arial" panose="020B0604020202020204" pitchFamily="34" charset="0"/>
              </a:rPr>
              <a:t>IAA $750k awarded to LBNL</a:t>
            </a:r>
          </a:p>
          <a:p>
            <a:pPr lvl="1"/>
            <a:r>
              <a:rPr lang="en-US" sz="2400" dirty="0" smtClean="0">
                <a:latin typeface="Arial" panose="020B0604020202020204" pitchFamily="34" charset="0"/>
                <a:cs typeface="Arial" panose="020B0604020202020204" pitchFamily="34" charset="0"/>
              </a:rPr>
              <a:t>R01 $217k/y to Holton</a:t>
            </a:r>
          </a:p>
          <a:p>
            <a:pPr lvl="1"/>
            <a:endParaRPr lang="en-US" sz="24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LBNL indirect cost-saving plans</a:t>
            </a:r>
          </a:p>
          <a:p>
            <a:pPr lvl="1"/>
            <a:r>
              <a:rPr lang="en-US" dirty="0" smtClean="0">
                <a:latin typeface="Arial" panose="020B0604020202020204" pitchFamily="34" charset="0"/>
                <a:cs typeface="Arial" panose="020B0604020202020204" pitchFamily="34" charset="0"/>
              </a:rPr>
              <a:t>Move </a:t>
            </a:r>
            <a:r>
              <a:rPr lang="en-US" dirty="0" err="1" smtClean="0">
                <a:latin typeface="Arial" panose="020B0604020202020204" pitchFamily="34" charset="0"/>
                <a:cs typeface="Arial" panose="020B0604020202020204" pitchFamily="34" charset="0"/>
              </a:rPr>
              <a:t>Meigs</a:t>
            </a:r>
            <a:r>
              <a:rPr lang="en-US" dirty="0" smtClean="0">
                <a:latin typeface="Arial" panose="020B0604020202020204" pitchFamily="34" charset="0"/>
                <a:cs typeface="Arial" panose="020B0604020202020204" pitchFamily="34" charset="0"/>
              </a:rPr>
              <a:t> position to UCSF (pending P30)</a:t>
            </a:r>
          </a:p>
          <a:p>
            <a:pPr lvl="1"/>
            <a:r>
              <a:rPr lang="en-US" dirty="0" smtClean="0">
                <a:latin typeface="Arial" panose="020B0604020202020204" pitchFamily="34" charset="0"/>
                <a:cs typeface="Arial" panose="020B0604020202020204" pitchFamily="34" charset="0"/>
              </a:rPr>
              <a:t>Large equipment purchased by UCSF</a:t>
            </a:r>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pPr marL="514350" indent="-457200"/>
            <a:endParaRPr lang="en-US" dirty="0" smtClean="0">
              <a:latin typeface="Arial" panose="020B0604020202020204" pitchFamily="34" charset="0"/>
              <a:cs typeface="Arial" panose="020B0604020202020204" pitchFamily="34" charset="0"/>
            </a:endParaRPr>
          </a:p>
          <a:p>
            <a:pPr marL="457200" lvl="1" indent="0">
              <a:buNone/>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945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Influenza virus channel </a:t>
            </a:r>
            <a:br>
              <a:rPr lang="en-US" dirty="0" smtClean="0"/>
            </a:br>
            <a:r>
              <a:rPr lang="en-US" dirty="0" smtClean="0"/>
              <a:t>flow patterns visualized</a:t>
            </a:r>
            <a:endParaRPr lang="en-US" dirty="0"/>
          </a:p>
        </p:txBody>
      </p:sp>
      <p:sp>
        <p:nvSpPr>
          <p:cNvPr id="3" name="Content Placeholder 2"/>
          <p:cNvSpPr>
            <a:spLocks noGrp="1"/>
          </p:cNvSpPr>
          <p:nvPr>
            <p:ph idx="1"/>
          </p:nvPr>
        </p:nvSpPr>
        <p:spPr>
          <a:xfrm>
            <a:off x="457200" y="5998464"/>
            <a:ext cx="8229600" cy="859536"/>
          </a:xfrm>
        </p:spPr>
        <p:txBody>
          <a:bodyPr>
            <a:normAutofit/>
          </a:bodyPr>
          <a:lstStyle/>
          <a:p>
            <a:pPr marL="0" indent="0">
              <a:buNone/>
            </a:pPr>
            <a:r>
              <a:rPr lang="en-US" sz="2400" dirty="0"/>
              <a:t>Thomaston, </a:t>
            </a:r>
            <a:r>
              <a:rPr lang="en-US" sz="2400" dirty="0" smtClean="0"/>
              <a:t>J. </a:t>
            </a:r>
            <a:r>
              <a:rPr lang="en-US" sz="2400" i="1" dirty="0" smtClean="0"/>
              <a:t>et al. </a:t>
            </a:r>
            <a:r>
              <a:rPr lang="en-US" sz="2400" dirty="0" smtClean="0"/>
              <a:t>(</a:t>
            </a:r>
            <a:r>
              <a:rPr lang="en-US" sz="2400" dirty="0"/>
              <a:t>2015). </a:t>
            </a:r>
            <a:r>
              <a:rPr lang="en-US" sz="2400" u="sng" dirty="0" smtClean="0"/>
              <a:t>PNAS</a:t>
            </a:r>
            <a:r>
              <a:rPr lang="en-US" sz="2400" dirty="0" smtClean="0"/>
              <a:t> </a:t>
            </a:r>
            <a:r>
              <a:rPr lang="en-US" sz="2400" b="1" dirty="0"/>
              <a:t>112</a:t>
            </a:r>
            <a:r>
              <a:rPr lang="en-US" sz="2400" dirty="0"/>
              <a:t>(46): 14260-14265.</a:t>
            </a:r>
          </a:p>
          <a:p>
            <a:pPr marL="0" indent="0">
              <a:buNone/>
            </a:pPr>
            <a:endParaRPr lang="en-US" sz="2400" u="sng" dirty="0"/>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2184" y="2578576"/>
            <a:ext cx="7362252" cy="251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6" name="Picture 4" descr="William DeGrado, PhD"/>
          <p:cNvPicPr>
            <a:picLocks noChangeAspect="1" noChangeArrowheads="1"/>
          </p:cNvPicPr>
          <p:nvPr/>
        </p:nvPicPr>
        <p:blipFill rotWithShape="1">
          <a:blip r:embed="rId3">
            <a:extLst>
              <a:ext uri="{28A0092B-C50C-407E-A947-70E740481C1C}">
                <a14:useLocalDpi xmlns:a14="http://schemas.microsoft.com/office/drawing/2010/main" val="0"/>
              </a:ext>
            </a:extLst>
          </a:blip>
          <a:srcRect l="12768" r="14876" b="34078"/>
          <a:stretch/>
        </p:blipFill>
        <p:spPr bwMode="auto">
          <a:xfrm>
            <a:off x="309562" y="1570236"/>
            <a:ext cx="944711" cy="10945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45336" y="1755312"/>
            <a:ext cx="7289100" cy="523220"/>
          </a:xfrm>
          <a:prstGeom prst="rect">
            <a:avLst/>
          </a:prstGeom>
          <a:noFill/>
        </p:spPr>
        <p:txBody>
          <a:bodyPr wrap="square" rtlCol="0">
            <a:spAutoFit/>
          </a:bodyPr>
          <a:lstStyle/>
          <a:p>
            <a:r>
              <a:rPr lang="en-US" sz="2800" dirty="0" smtClean="0"/>
              <a:t>William </a:t>
            </a:r>
            <a:r>
              <a:rPr lang="en-US" sz="2800" dirty="0" err="1" smtClean="0"/>
              <a:t>DeGrado</a:t>
            </a:r>
            <a:r>
              <a:rPr lang="en-US" sz="2800" dirty="0" smtClean="0"/>
              <a:t>		UC San Francisco</a:t>
            </a:r>
            <a:endParaRPr lang="en-US" sz="2800" dirty="0"/>
          </a:p>
        </p:txBody>
      </p:sp>
      <p:sp>
        <p:nvSpPr>
          <p:cNvPr id="8" name="TextBox 7"/>
          <p:cNvSpPr txBox="1"/>
          <p:nvPr/>
        </p:nvSpPr>
        <p:spPr>
          <a:xfrm>
            <a:off x="539496" y="5486400"/>
            <a:ext cx="6845144" cy="400110"/>
          </a:xfrm>
          <a:prstGeom prst="rect">
            <a:avLst/>
          </a:prstGeom>
          <a:noFill/>
        </p:spPr>
        <p:txBody>
          <a:bodyPr wrap="none" rtlCol="0">
            <a:spAutoFit/>
          </a:bodyPr>
          <a:lstStyle/>
          <a:p>
            <a:r>
              <a:rPr lang="en-US" sz="2000" b="1" dirty="0" smtClean="0">
                <a:solidFill>
                  <a:srgbClr val="006600"/>
                </a:solidFill>
              </a:rPr>
              <a:t>8.3.1 multi-temperature capabilities and data accuracy </a:t>
            </a:r>
            <a:endParaRPr lang="en-US" sz="2000" b="1" dirty="0">
              <a:solidFill>
                <a:srgbClr val="006600"/>
              </a:solidFill>
            </a:endParaRPr>
          </a:p>
        </p:txBody>
      </p:sp>
    </p:spTree>
    <p:extLst>
      <p:ext uri="{BB962C8B-B14F-4D97-AF65-F5344CB8AC3E}">
        <p14:creationId xmlns:p14="http://schemas.microsoft.com/office/powerpoint/2010/main" val="257695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Ras</a:t>
            </a:r>
            <a:r>
              <a:rPr lang="en-US" dirty="0" smtClean="0"/>
              <a:t> switching mechanism revealed</a:t>
            </a:r>
            <a:endParaRPr lang="en-US" dirty="0"/>
          </a:p>
        </p:txBody>
      </p:sp>
      <p:sp>
        <p:nvSpPr>
          <p:cNvPr id="3" name="Content Placeholder 2"/>
          <p:cNvSpPr>
            <a:spLocks noGrp="1"/>
          </p:cNvSpPr>
          <p:nvPr>
            <p:ph idx="1"/>
          </p:nvPr>
        </p:nvSpPr>
        <p:spPr>
          <a:xfrm>
            <a:off x="457200" y="6007608"/>
            <a:ext cx="8229600" cy="850392"/>
          </a:xfrm>
        </p:spPr>
        <p:txBody>
          <a:bodyPr>
            <a:normAutofit/>
          </a:bodyPr>
          <a:lstStyle/>
          <a:p>
            <a:pPr marL="0" indent="0">
              <a:buNone/>
            </a:pPr>
            <a:r>
              <a:rPr lang="en-US" sz="2400" dirty="0" err="1"/>
              <a:t>Bandaru</a:t>
            </a:r>
            <a:r>
              <a:rPr lang="en-US" sz="2400" dirty="0"/>
              <a:t>, P., N. H. </a:t>
            </a:r>
            <a:r>
              <a:rPr lang="en-US" sz="2400" i="1" dirty="0" smtClean="0"/>
              <a:t>et al.</a:t>
            </a:r>
            <a:r>
              <a:rPr lang="en-US" sz="2400" dirty="0" smtClean="0"/>
              <a:t> (2017</a:t>
            </a:r>
            <a:r>
              <a:rPr lang="en-US" sz="2400" dirty="0"/>
              <a:t>). </a:t>
            </a:r>
            <a:r>
              <a:rPr lang="en-US" sz="2400" u="sng" dirty="0" err="1" smtClean="0"/>
              <a:t>eLife</a:t>
            </a:r>
            <a:r>
              <a:rPr lang="en-US" sz="2400" dirty="0" smtClean="0"/>
              <a:t> </a:t>
            </a:r>
            <a:r>
              <a:rPr lang="en-US" sz="2400" b="1" dirty="0"/>
              <a:t>6</a:t>
            </a:r>
            <a:r>
              <a:rPr lang="en-US" sz="2400" dirty="0"/>
              <a:t>: e27810.</a:t>
            </a:r>
          </a:p>
        </p:txBody>
      </p:sp>
      <p:pic>
        <p:nvPicPr>
          <p:cNvPr id="532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4040" y="2295143"/>
            <a:ext cx="4380808" cy="3020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2" name="Picture 4" descr="John Kuri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222" y="1352829"/>
            <a:ext cx="1143000" cy="1143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45336" y="1591056"/>
            <a:ext cx="7006803" cy="523220"/>
          </a:xfrm>
          <a:prstGeom prst="rect">
            <a:avLst/>
          </a:prstGeom>
          <a:noFill/>
        </p:spPr>
        <p:txBody>
          <a:bodyPr wrap="square" rtlCol="0">
            <a:spAutoFit/>
          </a:bodyPr>
          <a:lstStyle/>
          <a:p>
            <a:r>
              <a:rPr lang="en-US" sz="2800" dirty="0" smtClean="0"/>
              <a:t>John </a:t>
            </a:r>
            <a:r>
              <a:rPr lang="en-US" sz="2800" dirty="0" err="1" smtClean="0"/>
              <a:t>Kuriyan</a:t>
            </a:r>
            <a:r>
              <a:rPr lang="en-US" sz="2800" dirty="0" smtClean="0"/>
              <a:t>		UC Berkeley</a:t>
            </a:r>
            <a:endParaRPr lang="en-US" sz="2800" dirty="0"/>
          </a:p>
        </p:txBody>
      </p:sp>
      <p:sp>
        <p:nvSpPr>
          <p:cNvPr id="7" name="TextBox 6"/>
          <p:cNvSpPr txBox="1"/>
          <p:nvPr/>
        </p:nvSpPr>
        <p:spPr>
          <a:xfrm>
            <a:off x="539496" y="5486400"/>
            <a:ext cx="4738798" cy="400110"/>
          </a:xfrm>
          <a:prstGeom prst="rect">
            <a:avLst/>
          </a:prstGeom>
          <a:noFill/>
        </p:spPr>
        <p:txBody>
          <a:bodyPr wrap="none" rtlCol="0">
            <a:spAutoFit/>
          </a:bodyPr>
          <a:lstStyle/>
          <a:p>
            <a:r>
              <a:rPr lang="en-US" sz="2000" b="1" dirty="0" smtClean="0">
                <a:solidFill>
                  <a:srgbClr val="006600"/>
                </a:solidFill>
              </a:rPr>
              <a:t>unique multi-temperature capabilities</a:t>
            </a:r>
            <a:endParaRPr lang="en-US" sz="2000" b="1" dirty="0">
              <a:solidFill>
                <a:srgbClr val="006600"/>
              </a:solidFill>
            </a:endParaRPr>
          </a:p>
        </p:txBody>
      </p:sp>
    </p:spTree>
    <p:extLst>
      <p:ext uri="{BB962C8B-B14F-4D97-AF65-F5344CB8AC3E}">
        <p14:creationId xmlns:p14="http://schemas.microsoft.com/office/powerpoint/2010/main" val="172833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501"/>
            <a:ext cx="8229600" cy="1143000"/>
          </a:xfrm>
        </p:spPr>
        <p:txBody>
          <a:bodyPr>
            <a:normAutofit/>
          </a:bodyPr>
          <a:lstStyle/>
          <a:p>
            <a:r>
              <a:rPr lang="en-US" dirty="0" smtClean="0">
                <a:solidFill>
                  <a:srgbClr val="0070C0"/>
                </a:solidFill>
                <a:latin typeface="Arial" panose="020B0604020202020204" pitchFamily="34" charset="0"/>
                <a:cs typeface="Arial" panose="020B0604020202020204" pitchFamily="34" charset="0"/>
              </a:rPr>
              <a:t>What is “MRPI”?</a:t>
            </a:r>
            <a:endParaRPr lang="en-US" sz="31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79400" y="1253068"/>
            <a:ext cx="8773160" cy="5376332"/>
          </a:xfrm>
        </p:spPr>
        <p:txBody>
          <a:bodyPr>
            <a:normAutofit/>
          </a:bodyPr>
          <a:lstStyle/>
          <a:p>
            <a:pPr>
              <a:spcBef>
                <a:spcPts val="600"/>
              </a:spcBef>
            </a:pPr>
            <a:r>
              <a:rPr lang="en-US" sz="2600" dirty="0" smtClean="0">
                <a:solidFill>
                  <a:srgbClr val="FF0000"/>
                </a:solidFill>
                <a:latin typeface="Arial" panose="020B0604020202020204" pitchFamily="34" charset="0"/>
                <a:cs typeface="Arial" panose="020B0604020202020204" pitchFamily="34" charset="0"/>
              </a:rPr>
              <a:t>M</a:t>
            </a:r>
            <a:r>
              <a:rPr lang="en-US" sz="2600" dirty="0" smtClean="0">
                <a:latin typeface="Arial" panose="020B0604020202020204" pitchFamily="34" charset="0"/>
                <a:cs typeface="Arial" panose="020B0604020202020204" pitchFamily="34" charset="0"/>
              </a:rPr>
              <a:t>ulti-campus </a:t>
            </a:r>
            <a:r>
              <a:rPr lang="en-US" sz="2600" dirty="0" smtClean="0">
                <a:solidFill>
                  <a:srgbClr val="FF0000"/>
                </a:solidFill>
                <a:latin typeface="Arial" panose="020B0604020202020204" pitchFamily="34" charset="0"/>
                <a:cs typeface="Arial" panose="020B0604020202020204" pitchFamily="34" charset="0"/>
              </a:rPr>
              <a:t>R</a:t>
            </a:r>
            <a:r>
              <a:rPr lang="en-US" sz="2600" dirty="0" smtClean="0">
                <a:latin typeface="Arial" panose="020B0604020202020204" pitchFamily="34" charset="0"/>
                <a:cs typeface="Arial" panose="020B0604020202020204" pitchFamily="34" charset="0"/>
              </a:rPr>
              <a:t>esearch </a:t>
            </a:r>
            <a:r>
              <a:rPr lang="en-US" sz="2600" dirty="0" smtClean="0">
                <a:solidFill>
                  <a:srgbClr val="FF0000"/>
                </a:solidFill>
                <a:latin typeface="Arial" panose="020B0604020202020204" pitchFamily="34" charset="0"/>
                <a:cs typeface="Arial" panose="020B0604020202020204" pitchFamily="34" charset="0"/>
              </a:rPr>
              <a:t>P</a:t>
            </a:r>
            <a:r>
              <a:rPr lang="en-US" sz="2600" dirty="0" smtClean="0">
                <a:latin typeface="Arial" panose="020B0604020202020204" pitchFamily="34" charset="0"/>
                <a:cs typeface="Arial" panose="020B0604020202020204" pitchFamily="34" charset="0"/>
              </a:rPr>
              <a:t>rograms and </a:t>
            </a:r>
            <a:r>
              <a:rPr lang="en-US" sz="2600" dirty="0" smtClean="0">
                <a:solidFill>
                  <a:srgbClr val="FF0000"/>
                </a:solidFill>
                <a:latin typeface="Arial" panose="020B0604020202020204" pitchFamily="34" charset="0"/>
                <a:cs typeface="Arial" panose="020B0604020202020204" pitchFamily="34" charset="0"/>
              </a:rPr>
              <a:t>I</a:t>
            </a:r>
            <a:r>
              <a:rPr lang="en-US" sz="2600" dirty="0" smtClean="0">
                <a:latin typeface="Arial" panose="020B0604020202020204" pitchFamily="34" charset="0"/>
                <a:cs typeface="Arial" panose="020B0604020202020204" pitchFamily="34" charset="0"/>
              </a:rPr>
              <a:t>nitiatives</a:t>
            </a:r>
          </a:p>
          <a:p>
            <a:pPr lvl="1">
              <a:spcBef>
                <a:spcPts val="600"/>
              </a:spcBef>
            </a:pPr>
            <a:r>
              <a:rPr lang="en-US" sz="2200" dirty="0" smtClean="0">
                <a:latin typeface="Arial" panose="020B0604020202020204" pitchFamily="34" charset="0"/>
                <a:cs typeface="Arial" panose="020B0604020202020204" pitchFamily="34" charset="0"/>
              </a:rPr>
              <a:t>Offered by: UC Office of Research and Graduate Studies</a:t>
            </a:r>
          </a:p>
          <a:p>
            <a:pPr>
              <a:spcBef>
                <a:spcPts val="600"/>
              </a:spcBef>
            </a:pPr>
            <a:r>
              <a:rPr lang="en-US" sz="2600" dirty="0" smtClean="0">
                <a:latin typeface="Arial" panose="020B0604020202020204" pitchFamily="34" charset="0"/>
                <a:cs typeface="Arial" panose="020B0604020202020204" pitchFamily="34" charset="0"/>
              </a:rPr>
              <a:t>Wide range of fields</a:t>
            </a:r>
          </a:p>
          <a:p>
            <a:pPr lvl="1">
              <a:spcBef>
                <a:spcPts val="600"/>
              </a:spcBef>
            </a:pPr>
            <a:r>
              <a:rPr lang="en-US" sz="2200" dirty="0" smtClean="0">
                <a:latin typeface="Arial" panose="020B0604020202020204" pitchFamily="34" charset="0"/>
                <a:cs typeface="Arial" panose="020B0604020202020204" pitchFamily="34" charset="0"/>
              </a:rPr>
              <a:t>Nanotech, Arts, Climate, Gender Studies, Sustainability, Health</a:t>
            </a:r>
          </a:p>
          <a:p>
            <a:pPr>
              <a:spcBef>
                <a:spcPts val="600"/>
              </a:spcBef>
            </a:pPr>
            <a:r>
              <a:rPr lang="en-US" sz="2600" dirty="0" smtClean="0">
                <a:latin typeface="Arial" panose="020B0604020202020204" pitchFamily="34" charset="0"/>
                <a:cs typeface="Arial" panose="020B0604020202020204" pitchFamily="34" charset="0"/>
              </a:rPr>
              <a:t>Total Budget: </a:t>
            </a:r>
            <a:r>
              <a:rPr lang="en-US" sz="2600" dirty="0" smtClean="0">
                <a:solidFill>
                  <a:srgbClr val="FF0000"/>
                </a:solidFill>
                <a:latin typeface="Arial" panose="020B0604020202020204" pitchFamily="34" charset="0"/>
                <a:cs typeface="Arial" panose="020B0604020202020204" pitchFamily="34" charset="0"/>
              </a:rPr>
              <a:t>$9.5M</a:t>
            </a:r>
            <a:r>
              <a:rPr lang="en-US" sz="2600" dirty="0" smtClean="0">
                <a:latin typeface="Arial" panose="020B0604020202020204" pitchFamily="34" charset="0"/>
                <a:cs typeface="Arial" panose="020B0604020202020204" pitchFamily="34" charset="0"/>
              </a:rPr>
              <a:t>, we got $2.6M</a:t>
            </a:r>
            <a:endParaRPr lang="en-US" sz="2400" dirty="0" smtClean="0">
              <a:latin typeface="Arial" panose="020B0604020202020204" pitchFamily="34" charset="0"/>
              <a:cs typeface="Arial" panose="020B0604020202020204" pitchFamily="34" charset="0"/>
            </a:endParaRPr>
          </a:p>
          <a:p>
            <a:pPr marL="0" indent="0" algn="ctr">
              <a:spcBef>
                <a:spcPts val="3000"/>
              </a:spcBef>
              <a:buNone/>
            </a:pPr>
            <a:r>
              <a:rPr lang="en-US" b="1" dirty="0" smtClean="0">
                <a:solidFill>
                  <a:srgbClr val="0070C0"/>
                </a:solidFill>
                <a:latin typeface="Arial" panose="020B0604020202020204" pitchFamily="34" charset="0"/>
                <a:cs typeface="Arial" panose="020B0604020202020204" pitchFamily="34" charset="0"/>
              </a:rPr>
              <a:t>ALS 8.3.1 MRPI Project Goals:</a:t>
            </a:r>
          </a:p>
          <a:p>
            <a:pPr marL="914400" lvl="1" indent="-457200">
              <a:spcBef>
                <a:spcPts val="1800"/>
              </a:spcBef>
              <a:buFont typeface="+mj-lt"/>
              <a:buAutoNum type="arabicPeriod"/>
            </a:pPr>
            <a:r>
              <a:rPr lang="en-US" sz="2400" dirty="0">
                <a:latin typeface="Arial" panose="020B0604020202020204" pitchFamily="34" charset="0"/>
                <a:cs typeface="Arial" panose="020B0604020202020204" pitchFamily="34" charset="0"/>
              </a:rPr>
              <a:t>Upgrade ALS 8.3.1 to latest </a:t>
            </a:r>
            <a:r>
              <a:rPr lang="en-US" sz="2400" dirty="0" smtClean="0">
                <a:latin typeface="Arial" panose="020B0604020202020204" pitchFamily="34" charset="0"/>
                <a:cs typeface="Arial" panose="020B0604020202020204" pitchFamily="34" charset="0"/>
              </a:rPr>
              <a:t>technology</a:t>
            </a:r>
            <a:endParaRPr lang="en-US" sz="2400" dirty="0">
              <a:latin typeface="Arial" panose="020B0604020202020204" pitchFamily="34" charset="0"/>
              <a:cs typeface="Arial" panose="020B0604020202020204" pitchFamily="34" charset="0"/>
            </a:endParaRPr>
          </a:p>
          <a:p>
            <a:pPr marL="914400" lvl="1" indent="-457200">
              <a:spcBef>
                <a:spcPts val="1800"/>
              </a:spcBef>
              <a:buFont typeface="+mj-lt"/>
              <a:buAutoNum type="arabicPeriod"/>
            </a:pPr>
            <a:r>
              <a:rPr lang="en-US" sz="2400" dirty="0" smtClean="0">
                <a:latin typeface="Arial" panose="020B0604020202020204" pitchFamily="34" charset="0"/>
                <a:cs typeface="Arial" panose="020B0604020202020204" pitchFamily="34" charset="0"/>
              </a:rPr>
              <a:t>Open up access to all UC structural biology labs</a:t>
            </a:r>
          </a:p>
          <a:p>
            <a:pPr marL="914400" lvl="1" indent="-457200">
              <a:spcBef>
                <a:spcPts val="1800"/>
              </a:spcBef>
              <a:buFont typeface="+mj-lt"/>
              <a:buAutoNum type="arabicPeriod"/>
            </a:pPr>
            <a:r>
              <a:rPr lang="en-US" sz="2400" dirty="0" smtClean="0">
                <a:latin typeface="Arial" panose="020B0604020202020204" pitchFamily="34" charset="0"/>
                <a:cs typeface="Arial" panose="020B0604020202020204" pitchFamily="34" charset="0"/>
              </a:rPr>
              <a:t>Transition to sustainable funding sources</a:t>
            </a:r>
          </a:p>
        </p:txBody>
      </p:sp>
    </p:spTree>
    <p:extLst>
      <p:ext uri="{BB962C8B-B14F-4D97-AF65-F5344CB8AC3E}">
        <p14:creationId xmlns:p14="http://schemas.microsoft.com/office/powerpoint/2010/main" val="289675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hart Placeholder 33"/>
          <p:cNvGraphicFramePr>
            <a:graphicFrameLocks noGrp="1"/>
          </p:cNvGraphicFramePr>
          <p:nvPr>
            <p:ph type="chart" idx="1"/>
            <p:extLst>
              <p:ext uri="{D42A27DB-BD31-4B8C-83A1-F6EECF244321}">
                <p14:modId xmlns:p14="http://schemas.microsoft.com/office/powerpoint/2010/main" val="984673937"/>
              </p:ext>
            </p:extLst>
          </p:nvPr>
        </p:nvGraphicFramePr>
        <p:xfrm>
          <a:off x="1574800" y="1186602"/>
          <a:ext cx="5343063" cy="5014491"/>
        </p:xfrm>
        <a:graphic>
          <a:graphicData uri="http://schemas.openxmlformats.org/drawingml/2006/chart">
            <c:chart xmlns:c="http://schemas.openxmlformats.org/drawingml/2006/chart" xmlns:r="http://schemas.openxmlformats.org/officeDocument/2006/relationships" r:id="rId3"/>
          </a:graphicData>
        </a:graphic>
      </p:graphicFrame>
      <p:sp>
        <p:nvSpPr>
          <p:cNvPr id="46083" name="Rectangle 2"/>
          <p:cNvSpPr>
            <a:spLocks noGrp="1" noChangeArrowheads="1"/>
          </p:cNvSpPr>
          <p:nvPr>
            <p:ph type="title"/>
          </p:nvPr>
        </p:nvSpPr>
        <p:spPr>
          <a:xfrm>
            <a:off x="457200" y="147638"/>
            <a:ext cx="8229600" cy="825500"/>
          </a:xfrm>
        </p:spPr>
        <p:txBody>
          <a:bodyPr>
            <a:normAutofit/>
          </a:bodyPr>
          <a:lstStyle/>
          <a:p>
            <a:pPr eaLnBrk="1" hangingPunct="1"/>
            <a:r>
              <a:rPr lang="en-US" sz="3600" b="1" dirty="0" smtClean="0">
                <a:latin typeface="Arial" panose="020B0604020202020204" pitchFamily="34" charset="0"/>
                <a:cs typeface="Arial" panose="020B0604020202020204" pitchFamily="34" charset="0"/>
              </a:rPr>
              <a:t>ALS 8.3.1 total funding: July 2017</a:t>
            </a:r>
            <a:endParaRPr lang="en-US" sz="3600" b="1" dirty="0">
              <a:latin typeface="Arial" panose="020B0604020202020204" pitchFamily="34" charset="0"/>
              <a:cs typeface="Arial" panose="020B0604020202020204" pitchFamily="34" charset="0"/>
            </a:endParaRPr>
          </a:p>
        </p:txBody>
      </p:sp>
      <p:sp>
        <p:nvSpPr>
          <p:cNvPr id="37" name="Text Box 37"/>
          <p:cNvSpPr txBox="1">
            <a:spLocks noChangeArrowheads="1"/>
          </p:cNvSpPr>
          <p:nvPr/>
        </p:nvSpPr>
        <p:spPr bwMode="auto">
          <a:xfrm>
            <a:off x="4292081" y="1342328"/>
            <a:ext cx="1241800" cy="738664"/>
          </a:xfrm>
          <a:prstGeom prst="rect">
            <a:avLst/>
          </a:prstGeom>
          <a:noFill/>
          <a:ln w="9525">
            <a:noFill/>
            <a:miter lim="800000"/>
            <a:headEnd/>
            <a:tailEnd/>
          </a:ln>
        </p:spPr>
        <p:txBody>
          <a:bodyPr wrap="square">
            <a:prstTxWarp prst="textNoShape">
              <a:avLst/>
            </a:prstTxWarp>
            <a:spAutoFit/>
          </a:bodyPr>
          <a:lstStyle/>
          <a:p>
            <a:pPr defTabSz="457200" fontAlgn="auto">
              <a:spcBef>
                <a:spcPts val="0"/>
              </a:spcBef>
              <a:spcAft>
                <a:spcPts val="0"/>
              </a:spcAft>
            </a:pPr>
            <a:r>
              <a:rPr lang="en-US" sz="1400" b="1" dirty="0" smtClean="0">
                <a:solidFill>
                  <a:prstClr val="black"/>
                </a:solidFill>
                <a:latin typeface="Arial" panose="020B0604020202020204" pitchFamily="34" charset="0"/>
                <a:cs typeface="Arial" panose="020B0604020202020204" pitchFamily="34" charset="0"/>
              </a:rPr>
              <a:t>Inter-</a:t>
            </a:r>
          </a:p>
          <a:p>
            <a:pPr defTabSz="457200" fontAlgn="auto">
              <a:spcBef>
                <a:spcPts val="0"/>
              </a:spcBef>
              <a:spcAft>
                <a:spcPts val="0"/>
              </a:spcAft>
            </a:pPr>
            <a:r>
              <a:rPr lang="en-US" sz="1400" b="1" dirty="0" smtClean="0">
                <a:solidFill>
                  <a:prstClr val="black"/>
                </a:solidFill>
                <a:latin typeface="Arial" panose="020B0604020202020204" pitchFamily="34" charset="0"/>
                <a:cs typeface="Arial" panose="020B0604020202020204" pitchFamily="34" charset="0"/>
              </a:rPr>
              <a:t>Agency</a:t>
            </a:r>
          </a:p>
          <a:p>
            <a:pPr defTabSz="457200" fontAlgn="auto">
              <a:spcBef>
                <a:spcPts val="0"/>
              </a:spcBef>
              <a:spcAft>
                <a:spcPts val="0"/>
              </a:spcAft>
            </a:pPr>
            <a:r>
              <a:rPr lang="en-US" sz="1400" b="1" dirty="0" smtClean="0">
                <a:solidFill>
                  <a:prstClr val="black"/>
                </a:solidFill>
                <a:latin typeface="Arial" panose="020B0604020202020204" pitchFamily="34" charset="0"/>
                <a:cs typeface="Arial" panose="020B0604020202020204" pitchFamily="34" charset="0"/>
              </a:rPr>
              <a:t>Agreement</a:t>
            </a:r>
            <a:endParaRPr lang="en-US" sz="1400" b="1" dirty="0">
              <a:solidFill>
                <a:prstClr val="black"/>
              </a:solidFill>
              <a:latin typeface="Arial" panose="020B0604020202020204" pitchFamily="34" charset="0"/>
              <a:cs typeface="Arial" panose="020B0604020202020204" pitchFamily="34" charset="0"/>
            </a:endParaRPr>
          </a:p>
        </p:txBody>
      </p:sp>
      <p:sp>
        <p:nvSpPr>
          <p:cNvPr id="38" name="Text Box 22"/>
          <p:cNvSpPr txBox="1">
            <a:spLocks noChangeArrowheads="1"/>
          </p:cNvSpPr>
          <p:nvPr/>
        </p:nvSpPr>
        <p:spPr bwMode="auto">
          <a:xfrm>
            <a:off x="4246060" y="2044372"/>
            <a:ext cx="1154775" cy="461665"/>
          </a:xfrm>
          <a:prstGeom prst="rect">
            <a:avLst/>
          </a:prstGeom>
          <a:noFill/>
          <a:ln w="9525">
            <a:noFill/>
            <a:miter lim="800000"/>
            <a:headEnd/>
            <a:tailEnd/>
          </a:ln>
        </p:spPr>
        <p:txBody>
          <a:bodyPr wrap="square">
            <a:prstTxWarp prst="textNoShape">
              <a:avLst/>
            </a:prstTxWarp>
            <a:spAutoFit/>
          </a:bodyPr>
          <a:lstStyle/>
          <a:p>
            <a:pPr defTabSz="457200" fontAlgn="auto">
              <a:spcBef>
                <a:spcPts val="0"/>
              </a:spcBef>
              <a:spcAft>
                <a:spcPts val="0"/>
              </a:spcAft>
            </a:pPr>
            <a:r>
              <a:rPr lang="en-US" sz="2400" b="1" dirty="0" smtClean="0">
                <a:solidFill>
                  <a:prstClr val="black"/>
                </a:solidFill>
                <a:latin typeface="Arial" panose="020B0604020202020204" pitchFamily="34" charset="0"/>
                <a:cs typeface="Arial" panose="020B0604020202020204" pitchFamily="34" charset="0"/>
              </a:rPr>
              <a:t>$140k</a:t>
            </a:r>
            <a:endParaRPr lang="en-US" sz="2400" b="1" dirty="0">
              <a:solidFill>
                <a:prstClr val="black"/>
              </a:solidFill>
              <a:latin typeface="Arial" panose="020B0604020202020204" pitchFamily="34" charset="0"/>
              <a:cs typeface="Arial" panose="020B0604020202020204" pitchFamily="34" charset="0"/>
            </a:endParaRPr>
          </a:p>
        </p:txBody>
      </p:sp>
      <p:sp>
        <p:nvSpPr>
          <p:cNvPr id="40" name="Text Box 21"/>
          <p:cNvSpPr txBox="1">
            <a:spLocks noChangeArrowheads="1"/>
          </p:cNvSpPr>
          <p:nvPr/>
        </p:nvSpPr>
        <p:spPr bwMode="auto">
          <a:xfrm>
            <a:off x="5199540" y="3970420"/>
            <a:ext cx="1154775" cy="461665"/>
          </a:xfrm>
          <a:prstGeom prst="rect">
            <a:avLst/>
          </a:prstGeom>
          <a:noFill/>
          <a:ln w="9525">
            <a:noFill/>
            <a:miter lim="800000"/>
            <a:headEnd/>
            <a:tailEnd/>
          </a:ln>
        </p:spPr>
        <p:txBody>
          <a:bodyPr wrap="square">
            <a:prstTxWarp prst="textNoShape">
              <a:avLst/>
            </a:prstTxWarp>
            <a:spAutoFit/>
          </a:bodyPr>
          <a:lstStyle/>
          <a:p>
            <a:pPr defTabSz="457200" fontAlgn="auto">
              <a:spcBef>
                <a:spcPts val="0"/>
              </a:spcBef>
              <a:spcAft>
                <a:spcPts val="0"/>
              </a:spcAft>
            </a:pPr>
            <a:r>
              <a:rPr lang="en-US" sz="2400" b="1" dirty="0" smtClean="0">
                <a:solidFill>
                  <a:prstClr val="black"/>
                </a:solidFill>
                <a:latin typeface="Arial" panose="020B0604020202020204" pitchFamily="34" charset="0"/>
                <a:cs typeface="Arial" panose="020B0604020202020204" pitchFamily="34" charset="0"/>
              </a:rPr>
              <a:t>$145k</a:t>
            </a:r>
            <a:endParaRPr lang="en-US" sz="2400" b="1" dirty="0">
              <a:solidFill>
                <a:prstClr val="black"/>
              </a:solidFill>
              <a:latin typeface="Arial" panose="020B0604020202020204" pitchFamily="34" charset="0"/>
              <a:cs typeface="Arial" panose="020B0604020202020204" pitchFamily="34" charset="0"/>
            </a:endParaRPr>
          </a:p>
        </p:txBody>
      </p:sp>
      <p:grpSp>
        <p:nvGrpSpPr>
          <p:cNvPr id="48" name="Group 27"/>
          <p:cNvGrpSpPr>
            <a:grpSpLocks noChangeAspect="1"/>
          </p:cNvGrpSpPr>
          <p:nvPr/>
        </p:nvGrpSpPr>
        <p:grpSpPr bwMode="auto">
          <a:xfrm>
            <a:off x="4787528" y="3857662"/>
            <a:ext cx="524514" cy="511564"/>
            <a:chOff x="2030" y="2820"/>
            <a:chExt cx="428" cy="426"/>
          </a:xfrm>
        </p:grpSpPr>
        <p:sp>
          <p:nvSpPr>
            <p:cNvPr id="49" name="AutoShape 6"/>
            <p:cNvSpPr>
              <a:spLocks noChangeAspect="1" noChangeArrowheads="1"/>
            </p:cNvSpPr>
            <p:nvPr/>
          </p:nvSpPr>
          <p:spPr bwMode="auto">
            <a:xfrm>
              <a:off x="2030" y="2820"/>
              <a:ext cx="428" cy="426"/>
            </a:xfrm>
            <a:prstGeom prst="flowChartConnector">
              <a:avLst/>
            </a:prstGeom>
            <a:solidFill>
              <a:srgbClr val="0000FF">
                <a:alpha val="79999"/>
              </a:srgbClr>
            </a:solidFill>
            <a:ln w="9525">
              <a:noFill/>
              <a:round/>
              <a:headEnd/>
              <a:tailEnd/>
            </a:ln>
          </p:spPr>
          <p:txBody>
            <a:bodyPr wrap="none" anchor="ctr">
              <a:prstTxWarp prst="textNoShape">
                <a:avLst/>
              </a:prstTxWarp>
            </a:bodyPr>
            <a:lstStyle/>
            <a:p>
              <a:pPr defTabSz="457200"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50" name="AutoShape 8"/>
            <p:cNvSpPr>
              <a:spLocks noChangeAspect="1" noChangeArrowheads="1"/>
            </p:cNvSpPr>
            <p:nvPr/>
          </p:nvSpPr>
          <p:spPr bwMode="auto">
            <a:xfrm>
              <a:off x="2215" y="2934"/>
              <a:ext cx="59" cy="59"/>
            </a:xfrm>
            <a:prstGeom prst="flowChartConnector">
              <a:avLst/>
            </a:prstGeom>
            <a:solidFill>
              <a:schemeClr val="bg1"/>
            </a:solidFill>
            <a:ln w="9525">
              <a:noFill/>
              <a:round/>
              <a:headEnd/>
              <a:tailEnd/>
            </a:ln>
          </p:spPr>
          <p:txBody>
            <a:bodyPr wrap="none" anchor="ctr">
              <a:prstTxWarp prst="textNoShape">
                <a:avLst/>
              </a:prstTxWarp>
            </a:bodyPr>
            <a:lstStyle/>
            <a:p>
              <a:pPr defTabSz="457200"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51" name="AutoShape 9"/>
            <p:cNvSpPr>
              <a:spLocks noChangeAspect="1" noChangeArrowheads="1"/>
            </p:cNvSpPr>
            <p:nvPr/>
          </p:nvSpPr>
          <p:spPr bwMode="auto">
            <a:xfrm>
              <a:off x="2263" y="2977"/>
              <a:ext cx="114" cy="114"/>
            </a:xfrm>
            <a:prstGeom prst="flowChartConnector">
              <a:avLst/>
            </a:prstGeom>
            <a:solidFill>
              <a:schemeClr val="bg1"/>
            </a:solidFill>
            <a:ln w="9525">
              <a:noFill/>
              <a:round/>
              <a:headEnd/>
              <a:tailEnd/>
            </a:ln>
          </p:spPr>
          <p:txBody>
            <a:bodyPr wrap="none" anchor="ctr">
              <a:prstTxWarp prst="textNoShape">
                <a:avLst/>
              </a:prstTxWarp>
            </a:bodyPr>
            <a:lstStyle/>
            <a:p>
              <a:pPr defTabSz="457200"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52" name="AutoShape 10"/>
            <p:cNvSpPr>
              <a:spLocks noChangeAspect="1" noChangeArrowheads="1"/>
            </p:cNvSpPr>
            <p:nvPr/>
          </p:nvSpPr>
          <p:spPr bwMode="auto">
            <a:xfrm>
              <a:off x="2215" y="3152"/>
              <a:ext cx="59" cy="59"/>
            </a:xfrm>
            <a:prstGeom prst="flowChartConnector">
              <a:avLst/>
            </a:prstGeom>
            <a:solidFill>
              <a:schemeClr val="bg1"/>
            </a:solidFill>
            <a:ln w="9525">
              <a:noFill/>
              <a:round/>
              <a:headEnd/>
              <a:tailEnd/>
            </a:ln>
          </p:spPr>
          <p:txBody>
            <a:bodyPr wrap="none" anchor="ctr">
              <a:prstTxWarp prst="textNoShape">
                <a:avLst/>
              </a:prstTxWarp>
            </a:bodyPr>
            <a:lstStyle/>
            <a:p>
              <a:pPr defTabSz="457200"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53" name="AutoShape 11"/>
            <p:cNvSpPr>
              <a:spLocks noChangeAspect="1" noChangeArrowheads="1"/>
            </p:cNvSpPr>
            <p:nvPr/>
          </p:nvSpPr>
          <p:spPr bwMode="auto">
            <a:xfrm>
              <a:off x="2215" y="3078"/>
              <a:ext cx="59" cy="59"/>
            </a:xfrm>
            <a:prstGeom prst="flowChartConnector">
              <a:avLst/>
            </a:prstGeom>
            <a:solidFill>
              <a:schemeClr val="bg1"/>
            </a:solidFill>
            <a:ln w="9525">
              <a:noFill/>
              <a:round/>
              <a:headEnd/>
              <a:tailEnd/>
            </a:ln>
          </p:spPr>
          <p:txBody>
            <a:bodyPr wrap="none" anchor="ctr">
              <a:prstTxWarp prst="textNoShape">
                <a:avLst/>
              </a:prstTxWarp>
            </a:bodyPr>
            <a:lstStyle/>
            <a:p>
              <a:pPr defTabSz="457200"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54" name="Line 12"/>
            <p:cNvSpPr>
              <a:spLocks noChangeAspect="1" noChangeShapeType="1"/>
            </p:cNvSpPr>
            <p:nvPr/>
          </p:nvSpPr>
          <p:spPr bwMode="auto">
            <a:xfrm>
              <a:off x="2248" y="2968"/>
              <a:ext cx="54" cy="44"/>
            </a:xfrm>
            <a:prstGeom prst="line">
              <a:avLst/>
            </a:prstGeom>
            <a:noFill/>
            <a:ln w="38100">
              <a:solidFill>
                <a:schemeClr val="bg1"/>
              </a:solidFill>
              <a:round/>
              <a:headEnd/>
              <a:tailEnd/>
            </a:ln>
          </p:spPr>
          <p:txBody>
            <a:bodyPr>
              <a:prstTxWarp prst="textNoShape">
                <a:avLst/>
              </a:prstTxWarp>
            </a:bodyPr>
            <a:lstStyle/>
            <a:p>
              <a:pPr defTabSz="457200"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55" name="Line 13"/>
            <p:cNvSpPr>
              <a:spLocks noChangeAspect="1" noChangeShapeType="1"/>
            </p:cNvSpPr>
            <p:nvPr/>
          </p:nvSpPr>
          <p:spPr bwMode="auto">
            <a:xfrm flipV="1">
              <a:off x="2242" y="3036"/>
              <a:ext cx="69" cy="72"/>
            </a:xfrm>
            <a:prstGeom prst="line">
              <a:avLst/>
            </a:prstGeom>
            <a:noFill/>
            <a:ln w="38100">
              <a:solidFill>
                <a:schemeClr val="bg1"/>
              </a:solidFill>
              <a:round/>
              <a:headEnd/>
              <a:tailEnd/>
            </a:ln>
          </p:spPr>
          <p:txBody>
            <a:bodyPr>
              <a:prstTxWarp prst="textNoShape">
                <a:avLst/>
              </a:prstTxWarp>
            </a:bodyPr>
            <a:lstStyle/>
            <a:p>
              <a:pPr defTabSz="457200"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sp>
          <p:nvSpPr>
            <p:cNvPr id="56" name="Line 14"/>
            <p:cNvSpPr>
              <a:spLocks noChangeAspect="1" noChangeShapeType="1"/>
            </p:cNvSpPr>
            <p:nvPr/>
          </p:nvSpPr>
          <p:spPr bwMode="auto">
            <a:xfrm flipH="1" flipV="1">
              <a:off x="2244" y="3104"/>
              <a:ext cx="0" cy="80"/>
            </a:xfrm>
            <a:prstGeom prst="line">
              <a:avLst/>
            </a:prstGeom>
            <a:noFill/>
            <a:ln w="38100">
              <a:solidFill>
                <a:schemeClr val="bg1"/>
              </a:solidFill>
              <a:round/>
              <a:headEnd/>
              <a:tailEnd/>
            </a:ln>
          </p:spPr>
          <p:txBody>
            <a:bodyPr>
              <a:prstTxWarp prst="textNoShape">
                <a:avLst/>
              </a:prstTxWarp>
            </a:bodyPr>
            <a:lstStyle/>
            <a:p>
              <a:pPr defTabSz="457200"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grpSp>
      <p:sp>
        <p:nvSpPr>
          <p:cNvPr id="58" name="Text Box 24"/>
          <p:cNvSpPr txBox="1">
            <a:spLocks noChangeArrowheads="1"/>
          </p:cNvSpPr>
          <p:nvPr/>
        </p:nvSpPr>
        <p:spPr bwMode="auto">
          <a:xfrm>
            <a:off x="3144694" y="3147401"/>
            <a:ext cx="964739" cy="461665"/>
          </a:xfrm>
          <a:prstGeom prst="rect">
            <a:avLst/>
          </a:prstGeom>
          <a:noFill/>
          <a:ln w="9525">
            <a:noFill/>
            <a:miter lim="800000"/>
            <a:headEnd/>
            <a:tailEnd/>
          </a:ln>
        </p:spPr>
        <p:txBody>
          <a:bodyPr wrap="square">
            <a:prstTxWarp prst="textNoShape">
              <a:avLst/>
            </a:prstTxWarp>
            <a:spAutoFit/>
          </a:bodyPr>
          <a:lstStyle/>
          <a:p>
            <a:pPr defTabSz="457200" fontAlgn="auto">
              <a:spcBef>
                <a:spcPts val="0"/>
              </a:spcBef>
              <a:spcAft>
                <a:spcPts val="0"/>
              </a:spcAft>
            </a:pPr>
            <a:r>
              <a:rPr lang="en-US" sz="2400" b="1" dirty="0" smtClean="0">
                <a:solidFill>
                  <a:prstClr val="black"/>
                </a:solidFill>
                <a:latin typeface="Arial" panose="020B0604020202020204" pitchFamily="34" charset="0"/>
                <a:cs typeface="Arial" panose="020B0604020202020204" pitchFamily="34" charset="0"/>
              </a:rPr>
              <a:t>$405</a:t>
            </a:r>
            <a:endParaRPr lang="en-US" sz="2400" b="1" dirty="0">
              <a:solidFill>
                <a:prstClr val="black"/>
              </a:solidFill>
              <a:latin typeface="Arial" panose="020B0604020202020204" pitchFamily="34" charset="0"/>
              <a:cs typeface="Arial" panose="020B0604020202020204" pitchFamily="34" charset="0"/>
            </a:endParaRPr>
          </a:p>
        </p:txBody>
      </p:sp>
      <p:sp>
        <p:nvSpPr>
          <p:cNvPr id="60" name="Text Box 37"/>
          <p:cNvSpPr txBox="1">
            <a:spLocks noChangeArrowheads="1"/>
          </p:cNvSpPr>
          <p:nvPr/>
        </p:nvSpPr>
        <p:spPr bwMode="auto">
          <a:xfrm>
            <a:off x="4946155" y="4316396"/>
            <a:ext cx="1398091" cy="646331"/>
          </a:xfrm>
          <a:prstGeom prst="rect">
            <a:avLst/>
          </a:prstGeom>
          <a:noFill/>
          <a:ln w="9525">
            <a:noFill/>
            <a:miter lim="800000"/>
            <a:headEnd/>
            <a:tailEnd/>
          </a:ln>
        </p:spPr>
        <p:txBody>
          <a:bodyPr wrap="square">
            <a:prstTxWarp prst="textNoShape">
              <a:avLst/>
            </a:prstTxWarp>
            <a:spAutoFit/>
          </a:bodyPr>
          <a:lstStyle/>
          <a:p>
            <a:pPr algn="r" defTabSz="457200" fontAlgn="auto">
              <a:spcBef>
                <a:spcPts val="0"/>
              </a:spcBef>
              <a:spcAft>
                <a:spcPts val="0"/>
              </a:spcAft>
            </a:pPr>
            <a:r>
              <a:rPr lang="en-US" b="1" dirty="0" err="1" smtClean="0">
                <a:solidFill>
                  <a:prstClr val="black"/>
                </a:solidFill>
                <a:latin typeface="Arial" panose="020B0604020202020204" pitchFamily="34" charset="0"/>
                <a:cs typeface="Arial" panose="020B0604020202020204" pitchFamily="34" charset="0"/>
              </a:rPr>
              <a:t>Plexxikon</a:t>
            </a:r>
            <a:endParaRPr lang="en-US" b="1" dirty="0">
              <a:solidFill>
                <a:prstClr val="black"/>
              </a:solidFill>
              <a:latin typeface="Arial" panose="020B0604020202020204" pitchFamily="34" charset="0"/>
              <a:cs typeface="Arial" panose="020B0604020202020204" pitchFamily="34" charset="0"/>
            </a:endParaRPr>
          </a:p>
          <a:p>
            <a:pPr algn="r" defTabSz="457200" fontAlgn="auto">
              <a:spcBef>
                <a:spcPts val="0"/>
              </a:spcBef>
              <a:spcAft>
                <a:spcPts val="0"/>
              </a:spcAft>
            </a:pPr>
            <a:r>
              <a:rPr lang="en-US" b="1" dirty="0" smtClean="0">
                <a:solidFill>
                  <a:prstClr val="black"/>
                </a:solidFill>
                <a:latin typeface="Arial" panose="020B0604020202020204" pitchFamily="34" charset="0"/>
                <a:cs typeface="Arial" panose="020B0604020202020204" pitchFamily="34" charset="0"/>
              </a:rPr>
              <a:t>Inc.    </a:t>
            </a:r>
          </a:p>
        </p:txBody>
      </p:sp>
      <p:sp>
        <p:nvSpPr>
          <p:cNvPr id="46" name="Text Box 24"/>
          <p:cNvSpPr txBox="1">
            <a:spLocks noChangeArrowheads="1"/>
          </p:cNvSpPr>
          <p:nvPr/>
        </p:nvSpPr>
        <p:spPr bwMode="auto">
          <a:xfrm>
            <a:off x="2822174" y="1711660"/>
            <a:ext cx="1200952" cy="1200329"/>
          </a:xfrm>
          <a:prstGeom prst="rect">
            <a:avLst/>
          </a:prstGeom>
          <a:noFill/>
          <a:ln w="9525">
            <a:noFill/>
            <a:miter lim="800000"/>
            <a:headEnd/>
            <a:tailEnd/>
          </a:ln>
        </p:spPr>
        <p:txBody>
          <a:bodyPr wrap="square">
            <a:prstTxWarp prst="textNoShape">
              <a:avLst/>
            </a:prstTxWarp>
            <a:spAutoFit/>
          </a:bodyPr>
          <a:lstStyle/>
          <a:p>
            <a:pPr algn="r" defTabSz="457200" fontAlgn="auto">
              <a:spcBef>
                <a:spcPts val="0"/>
              </a:spcBef>
              <a:spcAft>
                <a:spcPts val="0"/>
              </a:spcAft>
            </a:pPr>
            <a:r>
              <a:rPr lang="en-US" sz="2400" b="1" dirty="0" smtClean="0">
                <a:solidFill>
                  <a:prstClr val="black"/>
                </a:solidFill>
                <a:latin typeface="Arial" panose="020B0604020202020204" pitchFamily="34" charset="0"/>
                <a:cs typeface="Arial" panose="020B0604020202020204" pitchFamily="34" charset="0"/>
              </a:rPr>
              <a:t>UC</a:t>
            </a:r>
            <a:endParaRPr lang="en-US" sz="1400" b="1" dirty="0" smtClean="0">
              <a:solidFill>
                <a:prstClr val="black"/>
              </a:solidFill>
              <a:latin typeface="Arial" panose="020B0604020202020204" pitchFamily="34" charset="0"/>
              <a:cs typeface="Arial" panose="020B0604020202020204" pitchFamily="34" charset="0"/>
            </a:endParaRPr>
          </a:p>
          <a:p>
            <a:pPr algn="r" defTabSz="457200" fontAlgn="auto">
              <a:spcBef>
                <a:spcPts val="0"/>
              </a:spcBef>
              <a:spcAft>
                <a:spcPts val="0"/>
              </a:spcAft>
            </a:pPr>
            <a:r>
              <a:rPr lang="en-US" sz="1200" b="1" dirty="0" smtClean="0">
                <a:solidFill>
                  <a:prstClr val="black"/>
                </a:solidFill>
                <a:latin typeface="Arial" panose="020B0604020202020204" pitchFamily="34" charset="0"/>
                <a:cs typeface="Arial" panose="020B0604020202020204" pitchFamily="34" charset="0"/>
              </a:rPr>
              <a:t>Office of the</a:t>
            </a:r>
          </a:p>
          <a:p>
            <a:pPr algn="r" defTabSz="457200" fontAlgn="auto">
              <a:spcBef>
                <a:spcPts val="0"/>
              </a:spcBef>
              <a:spcAft>
                <a:spcPts val="0"/>
              </a:spcAft>
            </a:pPr>
            <a:r>
              <a:rPr lang="en-US" sz="1200" b="1" dirty="0" smtClean="0">
                <a:solidFill>
                  <a:prstClr val="black"/>
                </a:solidFill>
                <a:latin typeface="Arial" panose="020B0604020202020204" pitchFamily="34" charset="0"/>
                <a:cs typeface="Arial" panose="020B0604020202020204" pitchFamily="34" charset="0"/>
              </a:rPr>
              <a:t>President</a:t>
            </a:r>
          </a:p>
          <a:p>
            <a:pPr algn="r" defTabSz="457200" fontAlgn="auto">
              <a:spcBef>
                <a:spcPts val="0"/>
              </a:spcBef>
              <a:spcAft>
                <a:spcPts val="0"/>
              </a:spcAft>
            </a:pPr>
            <a:r>
              <a:rPr lang="en-US" sz="2400" b="1" dirty="0" smtClean="0">
                <a:solidFill>
                  <a:prstClr val="black"/>
                </a:solidFill>
                <a:latin typeface="Arial" panose="020B0604020202020204" pitchFamily="34" charset="0"/>
                <a:cs typeface="Arial" panose="020B0604020202020204" pitchFamily="34" charset="0"/>
              </a:rPr>
              <a:t>MRPI</a:t>
            </a:r>
            <a:endParaRPr lang="en-US" sz="2400" b="1" dirty="0">
              <a:solidFill>
                <a:prstClr val="black"/>
              </a:solidFill>
              <a:latin typeface="Arial" panose="020B0604020202020204" pitchFamily="34" charset="0"/>
              <a:cs typeface="Arial" panose="020B0604020202020204" pitchFamily="34" charset="0"/>
            </a:endParaRPr>
          </a:p>
        </p:txBody>
      </p:sp>
      <p:sp>
        <p:nvSpPr>
          <p:cNvPr id="30" name="Text Box 24"/>
          <p:cNvSpPr txBox="1">
            <a:spLocks noChangeArrowheads="1"/>
          </p:cNvSpPr>
          <p:nvPr/>
        </p:nvSpPr>
        <p:spPr bwMode="auto">
          <a:xfrm>
            <a:off x="4326386" y="5379411"/>
            <a:ext cx="1154775" cy="461665"/>
          </a:xfrm>
          <a:prstGeom prst="rect">
            <a:avLst/>
          </a:prstGeom>
          <a:noFill/>
          <a:ln w="9525">
            <a:noFill/>
            <a:miter lim="800000"/>
            <a:headEnd/>
            <a:tailEnd/>
          </a:ln>
        </p:spPr>
        <p:txBody>
          <a:bodyPr wrap="square">
            <a:prstTxWarp prst="textNoShape">
              <a:avLst/>
            </a:prstTxWarp>
            <a:spAutoFit/>
          </a:bodyPr>
          <a:lstStyle/>
          <a:p>
            <a:pPr defTabSz="457200" fontAlgn="auto">
              <a:spcBef>
                <a:spcPts val="0"/>
              </a:spcBef>
              <a:spcAft>
                <a:spcPts val="0"/>
              </a:spcAft>
            </a:pPr>
            <a:r>
              <a:rPr lang="en-US" sz="2400" b="1" dirty="0" smtClean="0">
                <a:solidFill>
                  <a:prstClr val="black"/>
                </a:solidFill>
                <a:latin typeface="Arial" panose="020B0604020202020204" pitchFamily="34" charset="0"/>
                <a:cs typeface="Arial" panose="020B0604020202020204" pitchFamily="34" charset="0"/>
              </a:rPr>
              <a:t>$156k</a:t>
            </a:r>
            <a:endParaRPr lang="en-US" sz="2400" b="1" dirty="0">
              <a:solidFill>
                <a:prstClr val="black"/>
              </a:solidFill>
              <a:latin typeface="Arial" panose="020B0604020202020204" pitchFamily="34" charset="0"/>
              <a:cs typeface="Arial" panose="020B0604020202020204" pitchFamily="34" charset="0"/>
            </a:endParaRPr>
          </a:p>
        </p:txBody>
      </p:sp>
      <p:sp>
        <p:nvSpPr>
          <p:cNvPr id="2" name="AutoShape 4" descr="Image result for uc berkeley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Arial" panose="020B0604020202020204" pitchFamily="34" charset="0"/>
            </a:endParaRPr>
          </a:p>
        </p:txBody>
      </p:sp>
      <p:sp>
        <p:nvSpPr>
          <p:cNvPr id="3" name="AutoShape 6" descr="Image result for uc berkeley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panose="020B0604020202020204" pitchFamily="34" charset="0"/>
              <a:cs typeface="Arial" panose="020B0604020202020204" pitchFamily="34" charset="0"/>
            </a:endParaRPr>
          </a:p>
        </p:txBody>
      </p:sp>
      <p:pic>
        <p:nvPicPr>
          <p:cNvPr id="3082" name="Picture 10" descr="https://s.graphiq.com/sites/default/files/728/media/images/University_of_California_San_Francisco_School_of_Medicine_UCSF_1258429_i0.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100000" l="0" r="100000">
                        <a14:backgroundMark x1="20750" y1="73236" x2="20750" y2="73236"/>
                      </a14:backgroundRemoval>
                    </a14:imgEffect>
                  </a14:imgLayer>
                </a14:imgProps>
              </a:ext>
              <a:ext uri="{28A0092B-C50C-407E-A947-70E740481C1C}">
                <a14:useLocalDpi xmlns:a14="http://schemas.microsoft.com/office/drawing/2010/main" val="0"/>
              </a:ext>
            </a:extLst>
          </a:blip>
          <a:srcRect l="18476" t="27268" r="19556" b="26064"/>
          <a:stretch/>
        </p:blipFill>
        <p:spPr bwMode="auto">
          <a:xfrm>
            <a:off x="4277756" y="4638717"/>
            <a:ext cx="900533" cy="46503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UC San Diego Triton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4" descr="UC San Diego Triton log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8" descr="Image result for ucsd logo"/>
          <p:cNvSpPr>
            <a:spLocks noChangeAspect="1" noChangeArrowheads="1"/>
          </p:cNvSpPr>
          <p:nvPr/>
        </p:nvSpPr>
        <p:spPr bwMode="auto">
          <a:xfrm>
            <a:off x="155575" y="-2400300"/>
            <a:ext cx="6534150" cy="501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AutoShape 10" descr="Image result for ucsd logo"/>
          <p:cNvSpPr>
            <a:spLocks noChangeAspect="1" noChangeArrowheads="1"/>
          </p:cNvSpPr>
          <p:nvPr/>
        </p:nvSpPr>
        <p:spPr bwMode="auto">
          <a:xfrm>
            <a:off x="307975" y="-2247900"/>
            <a:ext cx="6534150" cy="501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10" name="Group 9"/>
          <p:cNvGrpSpPr/>
          <p:nvPr/>
        </p:nvGrpSpPr>
        <p:grpSpPr>
          <a:xfrm>
            <a:off x="6842125" y="5116726"/>
            <a:ext cx="1494548" cy="1074154"/>
            <a:chOff x="6842125" y="5116726"/>
            <a:chExt cx="1494548" cy="1074154"/>
          </a:xfrm>
        </p:grpSpPr>
        <p:pic>
          <p:nvPicPr>
            <p:cNvPr id="35" name="Picture 41" descr="Link: Energy home page">
              <a:hlinkClick r:id="rId6"/>
            </p:cNvPr>
            <p:cNvPicPr>
              <a:picLocks noChangeAspect="1" noChangeArrowheads="1"/>
            </p:cNvPicPr>
            <p:nvPr/>
          </p:nvPicPr>
          <p:blipFill>
            <a:blip r:embed="rId7"/>
            <a:srcRect r="56502"/>
            <a:stretch>
              <a:fillRect/>
            </a:stretch>
          </p:blipFill>
          <p:spPr bwMode="auto">
            <a:xfrm>
              <a:off x="6842125" y="5670380"/>
              <a:ext cx="1494548" cy="520500"/>
            </a:xfrm>
            <a:prstGeom prst="rect">
              <a:avLst/>
            </a:prstGeom>
            <a:noFill/>
            <a:ln w="9525">
              <a:noFill/>
              <a:miter lim="800000"/>
              <a:headEnd/>
              <a:tailEnd/>
            </a:ln>
          </p:spPr>
        </p:pic>
        <p:sp>
          <p:nvSpPr>
            <p:cNvPr id="57" name="Text Box 21"/>
            <p:cNvSpPr txBox="1">
              <a:spLocks noChangeArrowheads="1"/>
            </p:cNvSpPr>
            <p:nvPr/>
          </p:nvSpPr>
          <p:spPr bwMode="auto">
            <a:xfrm>
              <a:off x="7325544" y="5116726"/>
              <a:ext cx="527709" cy="461665"/>
            </a:xfrm>
            <a:prstGeom prst="rect">
              <a:avLst/>
            </a:prstGeom>
            <a:noFill/>
            <a:ln w="9525">
              <a:noFill/>
              <a:miter lim="800000"/>
              <a:headEnd/>
              <a:tailEnd/>
            </a:ln>
          </p:spPr>
          <p:txBody>
            <a:bodyPr wrap="none">
              <a:prstTxWarp prst="textNoShape">
                <a:avLst/>
              </a:prstTxWarp>
              <a:spAutoFit/>
            </a:bodyPr>
            <a:lstStyle/>
            <a:p>
              <a:pPr defTabSz="457200" fontAlgn="auto">
                <a:spcBef>
                  <a:spcPts val="0"/>
                </a:spcBef>
                <a:spcAft>
                  <a:spcPts val="0"/>
                </a:spcAft>
              </a:pPr>
              <a:r>
                <a:rPr lang="en-US" sz="2400" b="1" dirty="0">
                  <a:solidFill>
                    <a:prstClr val="black"/>
                  </a:solidFill>
                  <a:latin typeface="Arial" panose="020B0604020202020204" pitchFamily="34" charset="0"/>
                  <a:cs typeface="Arial" panose="020B0604020202020204" pitchFamily="34" charset="0"/>
                </a:rPr>
                <a:t>$</a:t>
              </a:r>
              <a:r>
                <a:rPr lang="en-US" sz="2400" b="1" dirty="0" smtClean="0">
                  <a:solidFill>
                    <a:prstClr val="black"/>
                  </a:solidFill>
                  <a:latin typeface="Arial" panose="020B0604020202020204" pitchFamily="34" charset="0"/>
                  <a:cs typeface="Arial" panose="020B0604020202020204" pitchFamily="34" charset="0"/>
                </a:rPr>
                <a:t>0</a:t>
              </a:r>
              <a:endParaRPr lang="en-US" sz="2400" b="1" dirty="0">
                <a:solidFill>
                  <a:prstClr val="black"/>
                </a:solidFill>
                <a:latin typeface="Arial" panose="020B0604020202020204" pitchFamily="34" charset="0"/>
                <a:cs typeface="Arial" panose="020B0604020202020204" pitchFamily="34" charset="0"/>
              </a:endParaRPr>
            </a:p>
          </p:txBody>
        </p:sp>
      </p:grpSp>
      <p:pic>
        <p:nvPicPr>
          <p:cNvPr id="53252" name="Picture 4" descr="https://thebottomline.as.ucsb.edu/wp-content/uploads/2012/05/ucop.pn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45667" y1="84000" x2="45667" y2="84000"/>
                        <a14:foregroundMark x1="55333" y1="84000" x2="55333" y2="84000"/>
                        <a14:foregroundMark x1="17667" y1="46667" x2="17667"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2072480" y="2994260"/>
            <a:ext cx="962185" cy="962185"/>
          </a:xfrm>
          <a:prstGeom prst="rect">
            <a:avLst/>
          </a:prstGeom>
          <a:noFill/>
          <a:extLst>
            <a:ext uri="{909E8E84-426E-40DD-AFC4-6F175D3DCCD1}">
              <a14:hiddenFill xmlns:a14="http://schemas.microsoft.com/office/drawing/2010/main">
                <a:solidFill>
                  <a:srgbClr val="FFFFFF"/>
                </a:solidFill>
              </a14:hiddenFill>
            </a:ext>
          </a:extLst>
        </p:spPr>
      </p:pic>
      <p:sp>
        <p:nvSpPr>
          <p:cNvPr id="68" name="Text Box 24"/>
          <p:cNvSpPr txBox="1">
            <a:spLocks noChangeArrowheads="1"/>
          </p:cNvSpPr>
          <p:nvPr/>
        </p:nvSpPr>
        <p:spPr bwMode="auto">
          <a:xfrm>
            <a:off x="5504131" y="3494780"/>
            <a:ext cx="1154775" cy="461665"/>
          </a:xfrm>
          <a:prstGeom prst="rect">
            <a:avLst/>
          </a:prstGeom>
          <a:noFill/>
          <a:ln w="9525">
            <a:noFill/>
            <a:miter lim="800000"/>
            <a:headEnd/>
            <a:tailEnd/>
          </a:ln>
        </p:spPr>
        <p:txBody>
          <a:bodyPr wrap="square">
            <a:prstTxWarp prst="textNoShape">
              <a:avLst/>
            </a:prstTxWarp>
            <a:spAutoFit/>
          </a:bodyPr>
          <a:lstStyle/>
          <a:p>
            <a:pPr defTabSz="457200" fontAlgn="auto">
              <a:spcBef>
                <a:spcPts val="0"/>
              </a:spcBef>
              <a:spcAft>
                <a:spcPts val="0"/>
              </a:spcAft>
            </a:pPr>
            <a:r>
              <a:rPr lang="en-US" sz="2400" b="1" dirty="0" smtClean="0">
                <a:solidFill>
                  <a:prstClr val="black"/>
                </a:solidFill>
                <a:latin typeface="Arial" panose="020B0604020202020204" pitchFamily="34" charset="0"/>
                <a:cs typeface="Arial" panose="020B0604020202020204" pitchFamily="34" charset="0"/>
              </a:rPr>
              <a:t>$217k</a:t>
            </a:r>
            <a:endParaRPr lang="en-US" sz="2400" b="1" dirty="0">
              <a:solidFill>
                <a:prstClr val="black"/>
              </a:solidFill>
              <a:latin typeface="Arial" panose="020B0604020202020204" pitchFamily="34" charset="0"/>
              <a:cs typeface="Arial" panose="020B0604020202020204" pitchFamily="34" charset="0"/>
            </a:endParaRPr>
          </a:p>
        </p:txBody>
      </p:sp>
      <p:pic>
        <p:nvPicPr>
          <p:cNvPr id="53254" name="Picture 6" descr="Image result for nigm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9787" y="2385643"/>
            <a:ext cx="1681368" cy="1059262"/>
          </a:xfrm>
          <a:prstGeom prst="rect">
            <a:avLst/>
          </a:prstGeom>
          <a:noFill/>
          <a:extLst>
            <a:ext uri="{909E8E84-426E-40DD-AFC4-6F175D3DCCD1}">
              <a14:hiddenFill xmlns:a14="http://schemas.microsoft.com/office/drawing/2010/main">
                <a:solidFill>
                  <a:srgbClr val="FFFFFF"/>
                </a:solidFill>
              </a14:hiddenFill>
            </a:ext>
          </a:extLst>
        </p:spPr>
      </p:pic>
      <p:sp>
        <p:nvSpPr>
          <p:cNvPr id="69" name="Text Box 24"/>
          <p:cNvSpPr txBox="1">
            <a:spLocks noChangeArrowheads="1"/>
          </p:cNvSpPr>
          <p:nvPr/>
        </p:nvSpPr>
        <p:spPr bwMode="auto">
          <a:xfrm>
            <a:off x="4388608" y="5103747"/>
            <a:ext cx="1037557" cy="338554"/>
          </a:xfrm>
          <a:prstGeom prst="rect">
            <a:avLst/>
          </a:prstGeom>
          <a:noFill/>
          <a:ln w="9525">
            <a:noFill/>
            <a:miter lim="800000"/>
            <a:headEnd/>
            <a:tailEnd/>
          </a:ln>
        </p:spPr>
        <p:txBody>
          <a:bodyPr wrap="square">
            <a:prstTxWarp prst="textNoShape">
              <a:avLst/>
            </a:prstTxWarp>
            <a:spAutoFit/>
          </a:bodyPr>
          <a:lstStyle/>
          <a:p>
            <a:pPr defTabSz="457200" fontAlgn="auto">
              <a:spcBef>
                <a:spcPts val="0"/>
              </a:spcBef>
              <a:spcAft>
                <a:spcPts val="0"/>
              </a:spcAft>
            </a:pPr>
            <a:r>
              <a:rPr lang="en-US" sz="1600" b="1" dirty="0" smtClean="0">
                <a:solidFill>
                  <a:prstClr val="black"/>
                </a:solidFill>
                <a:latin typeface="Arial" panose="020B0604020202020204" pitchFamily="34" charset="0"/>
                <a:cs typeface="Arial" panose="020B0604020202020204" pitchFamily="34" charset="0"/>
              </a:rPr>
              <a:t>Sandler</a:t>
            </a:r>
            <a:endParaRPr lang="en-US" sz="1600" b="1" dirty="0">
              <a:solidFill>
                <a:prstClr val="black"/>
              </a:solidFill>
              <a:latin typeface="Arial" panose="020B0604020202020204" pitchFamily="34" charset="0"/>
              <a:cs typeface="Arial" panose="020B0604020202020204" pitchFamily="34" charset="0"/>
            </a:endParaRPr>
          </a:p>
        </p:txBody>
      </p:sp>
      <p:sp>
        <p:nvSpPr>
          <p:cNvPr id="9" name="Rectangle 8"/>
          <p:cNvSpPr/>
          <p:nvPr/>
        </p:nvSpPr>
        <p:spPr>
          <a:xfrm>
            <a:off x="4356591" y="3444905"/>
            <a:ext cx="1403419" cy="276999"/>
          </a:xfrm>
          <a:prstGeom prst="rect">
            <a:avLst/>
          </a:prstGeom>
        </p:spPr>
        <p:txBody>
          <a:bodyPr wrap="square">
            <a:spAutoFit/>
          </a:bodyPr>
          <a:lstStyle/>
          <a:p>
            <a:r>
              <a:rPr lang="en-US" sz="1200" dirty="0" smtClean="0"/>
              <a:t>R01 GM124149</a:t>
            </a:r>
            <a:endParaRPr lang="en-US" dirty="0"/>
          </a:p>
        </p:txBody>
      </p:sp>
      <p:sp>
        <p:nvSpPr>
          <p:cNvPr id="70" name="Text Box 24"/>
          <p:cNvSpPr txBox="1">
            <a:spLocks noChangeArrowheads="1"/>
          </p:cNvSpPr>
          <p:nvPr/>
        </p:nvSpPr>
        <p:spPr bwMode="auto">
          <a:xfrm>
            <a:off x="2942864" y="5116725"/>
            <a:ext cx="1154775" cy="461665"/>
          </a:xfrm>
          <a:prstGeom prst="rect">
            <a:avLst/>
          </a:prstGeom>
          <a:noFill/>
          <a:ln w="9525">
            <a:noFill/>
            <a:miter lim="800000"/>
            <a:headEnd/>
            <a:tailEnd/>
          </a:ln>
        </p:spPr>
        <p:txBody>
          <a:bodyPr wrap="square">
            <a:prstTxWarp prst="textNoShape">
              <a:avLst/>
            </a:prstTxWarp>
            <a:spAutoFit/>
          </a:bodyPr>
          <a:lstStyle/>
          <a:p>
            <a:pPr defTabSz="457200" fontAlgn="auto">
              <a:spcBef>
                <a:spcPts val="0"/>
              </a:spcBef>
              <a:spcAft>
                <a:spcPts val="0"/>
              </a:spcAft>
            </a:pPr>
            <a:r>
              <a:rPr lang="en-US" sz="2400" b="1" dirty="0" smtClean="0">
                <a:solidFill>
                  <a:prstClr val="black"/>
                </a:solidFill>
                <a:latin typeface="Arial" panose="020B0604020202020204" pitchFamily="34" charset="0"/>
                <a:cs typeface="Arial" panose="020B0604020202020204" pitchFamily="34" charset="0"/>
              </a:rPr>
              <a:t>$240k</a:t>
            </a:r>
            <a:endParaRPr lang="en-US" sz="2400" b="1" dirty="0">
              <a:solidFill>
                <a:prstClr val="black"/>
              </a:solidFill>
              <a:latin typeface="Arial" panose="020B0604020202020204" pitchFamily="34" charset="0"/>
              <a:cs typeface="Arial" panose="020B0604020202020204" pitchFamily="34" charset="0"/>
            </a:endParaRPr>
          </a:p>
        </p:txBody>
      </p:sp>
      <p:sp>
        <p:nvSpPr>
          <p:cNvPr id="71" name="Text Box 24"/>
          <p:cNvSpPr txBox="1">
            <a:spLocks noChangeArrowheads="1"/>
          </p:cNvSpPr>
          <p:nvPr/>
        </p:nvSpPr>
        <p:spPr bwMode="auto">
          <a:xfrm>
            <a:off x="2553572" y="4410659"/>
            <a:ext cx="1623647" cy="646331"/>
          </a:xfrm>
          <a:prstGeom prst="rect">
            <a:avLst/>
          </a:prstGeom>
          <a:noFill/>
          <a:ln w="9525">
            <a:noFill/>
            <a:miter lim="800000"/>
            <a:headEnd/>
            <a:tailEnd/>
          </a:ln>
        </p:spPr>
        <p:txBody>
          <a:bodyPr wrap="square">
            <a:prstTxWarp prst="textNoShape">
              <a:avLst/>
            </a:prstTxWarp>
            <a:spAutoFit/>
          </a:bodyPr>
          <a:lstStyle/>
          <a:p>
            <a:pPr defTabSz="457200" fontAlgn="auto">
              <a:spcBef>
                <a:spcPts val="0"/>
              </a:spcBef>
              <a:spcAft>
                <a:spcPts val="0"/>
              </a:spcAft>
            </a:pPr>
            <a:r>
              <a:rPr lang="en-US" sz="2400" b="1" dirty="0" smtClean="0">
                <a:solidFill>
                  <a:prstClr val="black"/>
                </a:solidFill>
                <a:latin typeface="Arial" panose="020B0604020202020204" pitchFamily="34" charset="0"/>
                <a:cs typeface="Arial" panose="020B0604020202020204" pitchFamily="34" charset="0"/>
              </a:rPr>
              <a:t>LBNL</a:t>
            </a:r>
          </a:p>
          <a:p>
            <a:pPr defTabSz="457200" fontAlgn="auto">
              <a:spcBef>
                <a:spcPts val="0"/>
              </a:spcBef>
              <a:spcAft>
                <a:spcPts val="0"/>
              </a:spcAft>
            </a:pPr>
            <a:r>
              <a:rPr lang="en-US" sz="1200" b="1" dirty="0">
                <a:solidFill>
                  <a:prstClr val="black"/>
                </a:solidFill>
                <a:latin typeface="Arial" panose="020B0604020202020204" pitchFamily="34" charset="0"/>
                <a:cs typeface="Arial" panose="020B0604020202020204" pitchFamily="34" charset="0"/>
              </a:rPr>
              <a:t>f</a:t>
            </a:r>
            <a:r>
              <a:rPr lang="en-US" sz="1200" b="1" dirty="0" smtClean="0">
                <a:solidFill>
                  <a:prstClr val="black"/>
                </a:solidFill>
                <a:latin typeface="Arial" panose="020B0604020202020204" pitchFamily="34" charset="0"/>
                <a:cs typeface="Arial" panose="020B0604020202020204" pitchFamily="34" charset="0"/>
              </a:rPr>
              <a:t>ull-cost recovery</a:t>
            </a:r>
            <a:endParaRPr lang="en-US" sz="1200" b="1" dirty="0">
              <a:solidFill>
                <a:prstClr val="black"/>
              </a:solidFill>
              <a:latin typeface="Arial" panose="020B0604020202020204" pitchFamily="34" charset="0"/>
              <a:cs typeface="Arial" panose="020B0604020202020204" pitchFamily="34" charset="0"/>
            </a:endParaRPr>
          </a:p>
        </p:txBody>
      </p:sp>
      <p:pic>
        <p:nvPicPr>
          <p:cNvPr id="53256" name="Picture 8" descr="Image result for lbl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10724" y="4065409"/>
            <a:ext cx="766495" cy="479059"/>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3253" y="5815265"/>
            <a:ext cx="5404088" cy="1015663"/>
          </a:xfrm>
          <a:prstGeom prst="rect">
            <a:avLst/>
          </a:prstGeom>
          <a:noFill/>
        </p:spPr>
        <p:txBody>
          <a:bodyPr wrap="square" rtlCol="0">
            <a:spAutoFit/>
          </a:bodyPr>
          <a:lstStyle/>
          <a:p>
            <a:r>
              <a:rPr lang="en-US" sz="2000" dirty="0" smtClean="0"/>
              <a:t>LBNL sub-contract</a:t>
            </a:r>
          </a:p>
          <a:p>
            <a:r>
              <a:rPr lang="en-US" sz="2000" dirty="0" smtClean="0"/>
              <a:t> original direct costs: $1.2M</a:t>
            </a:r>
          </a:p>
          <a:p>
            <a:r>
              <a:rPr lang="en-US" sz="2000" dirty="0" smtClean="0"/>
              <a:t>Now $700K after cost-saving measures</a:t>
            </a:r>
          </a:p>
        </p:txBody>
      </p:sp>
    </p:spTree>
    <p:extLst>
      <p:ext uri="{BB962C8B-B14F-4D97-AF65-F5344CB8AC3E}">
        <p14:creationId xmlns:p14="http://schemas.microsoft.com/office/powerpoint/2010/main" val="290935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902"/>
            <a:ext cx="8229600" cy="1143000"/>
          </a:xfrm>
        </p:spPr>
        <p:txBody>
          <a:bodyPr>
            <a:normAutofit fontScale="90000"/>
          </a:bodyPr>
          <a:lstStyle/>
          <a:p>
            <a:r>
              <a:rPr lang="en-US" dirty="0" smtClean="0"/>
              <a:t>On-site users from new campuses</a:t>
            </a:r>
            <a:endParaRPr lang="en-US" dirty="0"/>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3231331451"/>
              </p:ext>
            </p:extLst>
          </p:nvPr>
        </p:nvGraphicFramePr>
        <p:xfrm>
          <a:off x="136187" y="1376461"/>
          <a:ext cx="4179781" cy="5216362"/>
        </p:xfrm>
        <a:graphic>
          <a:graphicData uri="http://schemas.openxmlformats.org/drawingml/2006/table">
            <a:tbl>
              <a:tblPr/>
              <a:tblGrid>
                <a:gridCol w="2232109"/>
                <a:gridCol w="1947672"/>
              </a:tblGrid>
              <a:tr h="290489">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Fisher, Andrew</a:t>
                      </a:r>
                    </a:p>
                  </a:txBody>
                  <a:tcPr marL="6003" marR="6003" marT="6003" marB="0" anchor="b">
                    <a:lnL>
                      <a:noFill/>
                    </a:lnL>
                    <a:lnR>
                      <a:noFill/>
                    </a:lnR>
                    <a:lnT>
                      <a:noFill/>
                    </a:lnT>
                    <a:lnB>
                      <a:noFill/>
                    </a:lnB>
                  </a:tcPr>
                </a:tc>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UC Davis</a:t>
                      </a:r>
                    </a:p>
                  </a:txBody>
                  <a:tcPr marL="6003" marR="6003" marT="6003" marB="0" anchor="b">
                    <a:lnL>
                      <a:noFill/>
                    </a:lnL>
                    <a:lnR>
                      <a:noFill/>
                    </a:lnR>
                    <a:lnT>
                      <a:noFill/>
                    </a:lnT>
                    <a:lnB>
                      <a:noFill/>
                    </a:lnB>
                  </a:tcPr>
                </a:tc>
              </a:tr>
              <a:tr h="290489">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Wilson, David</a:t>
                      </a:r>
                    </a:p>
                  </a:txBody>
                  <a:tcPr marL="6003" marR="6003" marT="6003" marB="0" anchor="b">
                    <a:lnL>
                      <a:noFill/>
                    </a:lnL>
                    <a:lnR>
                      <a:noFill/>
                    </a:lnR>
                    <a:lnT>
                      <a:noFill/>
                    </a:lnT>
                    <a:lnB>
                      <a:noFill/>
                    </a:lnB>
                  </a:tcPr>
                </a:tc>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UC Davis</a:t>
                      </a:r>
                    </a:p>
                  </a:txBody>
                  <a:tcPr marL="6003" marR="6003" marT="6003" marB="0" anchor="b">
                    <a:lnL>
                      <a:noFill/>
                    </a:lnL>
                    <a:lnR>
                      <a:noFill/>
                    </a:lnR>
                    <a:lnT>
                      <a:noFill/>
                    </a:lnT>
                    <a:lnB>
                      <a:noFill/>
                    </a:lnB>
                  </a:tcPr>
                </a:tc>
              </a:tr>
              <a:tr h="290489">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Matthews, Melissa</a:t>
                      </a:r>
                    </a:p>
                  </a:txBody>
                  <a:tcPr marL="6003" marR="6003" marT="6003" marB="0" anchor="b">
                    <a:lnL>
                      <a:noFill/>
                    </a:lnL>
                    <a:lnR>
                      <a:noFill/>
                    </a:lnR>
                    <a:lnT>
                      <a:noFill/>
                    </a:lnT>
                    <a:lnB>
                      <a:noFill/>
                    </a:lnB>
                  </a:tcPr>
                </a:tc>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UC Davis</a:t>
                      </a:r>
                    </a:p>
                  </a:txBody>
                  <a:tcPr marL="6003" marR="6003" marT="6003" marB="0" anchor="b">
                    <a:lnL>
                      <a:noFill/>
                    </a:lnL>
                    <a:lnR>
                      <a:noFill/>
                    </a:lnR>
                    <a:lnT>
                      <a:noFill/>
                    </a:lnT>
                    <a:lnB>
                      <a:noFill/>
                    </a:lnB>
                  </a:tcPr>
                </a:tc>
              </a:tr>
              <a:tr h="290489">
                <a:tc>
                  <a:txBody>
                    <a:bodyPr/>
                    <a:lstStyle/>
                    <a:p>
                      <a:pPr algn="l" fontAlgn="b"/>
                      <a:r>
                        <a:rPr lang="en-US" sz="1800" b="0" i="0" u="none" strike="noStrike" dirty="0" err="1">
                          <a:solidFill>
                            <a:srgbClr val="000000"/>
                          </a:solidFill>
                          <a:effectLst/>
                          <a:latin typeface="Arial" panose="020B0604020202020204" pitchFamily="34" charset="0"/>
                          <a:cs typeface="Arial" panose="020B0604020202020204" pitchFamily="34" charset="0"/>
                        </a:rPr>
                        <a:t>Hurlburt</a:t>
                      </a:r>
                      <a:r>
                        <a:rPr lang="en-US" sz="1800" b="0" i="0" u="none" strike="noStrike" dirty="0">
                          <a:solidFill>
                            <a:srgbClr val="000000"/>
                          </a:solidFill>
                          <a:effectLst/>
                          <a:latin typeface="Arial" panose="020B0604020202020204" pitchFamily="34" charset="0"/>
                          <a:cs typeface="Arial" panose="020B0604020202020204" pitchFamily="34" charset="0"/>
                        </a:rPr>
                        <a:t>, Nicholas</a:t>
                      </a:r>
                    </a:p>
                  </a:txBody>
                  <a:tcPr marL="6003" marR="6003" marT="6003" marB="0" anchor="b">
                    <a:lnL>
                      <a:noFill/>
                    </a:lnL>
                    <a:lnR>
                      <a:noFill/>
                    </a:lnR>
                    <a:lnT>
                      <a:noFill/>
                    </a:lnT>
                    <a:lnB>
                      <a:noFill/>
                    </a:lnB>
                  </a:tcPr>
                </a:tc>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UC Davis</a:t>
                      </a:r>
                    </a:p>
                  </a:txBody>
                  <a:tcPr marL="6003" marR="6003" marT="6003" marB="0" anchor="b">
                    <a:lnL>
                      <a:noFill/>
                    </a:lnL>
                    <a:lnR>
                      <a:noFill/>
                    </a:lnR>
                    <a:lnT>
                      <a:noFill/>
                    </a:lnT>
                    <a:lnB>
                      <a:noFill/>
                    </a:lnB>
                  </a:tcPr>
                </a:tc>
              </a:tr>
              <a:tr h="290489">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Lal, </a:t>
                      </a:r>
                      <a:r>
                        <a:rPr lang="en-US" sz="1800" b="0" i="0" u="none" strike="noStrike" dirty="0" err="1">
                          <a:solidFill>
                            <a:srgbClr val="000000"/>
                          </a:solidFill>
                          <a:effectLst/>
                          <a:latin typeface="Arial" panose="020B0604020202020204" pitchFamily="34" charset="0"/>
                          <a:cs typeface="Arial" panose="020B0604020202020204" pitchFamily="34" charset="0"/>
                        </a:rPr>
                        <a:t>Neeraj</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003" marR="6003" marT="6003" marB="0" anchor="b">
                    <a:lnL>
                      <a:noFill/>
                    </a:lnL>
                    <a:lnR>
                      <a:noFill/>
                    </a:lnR>
                    <a:lnT>
                      <a:noFill/>
                    </a:lnT>
                    <a:lnB>
                      <a:noFill/>
                    </a:lnB>
                  </a:tcPr>
                </a:tc>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UC Davis</a:t>
                      </a:r>
                    </a:p>
                  </a:txBody>
                  <a:tcPr marL="6003" marR="6003" marT="6003" marB="0" anchor="b">
                    <a:lnL>
                      <a:noFill/>
                    </a:lnL>
                    <a:lnR>
                      <a:noFill/>
                    </a:lnR>
                    <a:lnT>
                      <a:noFill/>
                    </a:lnT>
                    <a:lnB>
                      <a:noFill/>
                    </a:lnB>
                  </a:tcPr>
                </a:tc>
              </a:tr>
              <a:tr h="290489">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Feng, </a:t>
                      </a:r>
                      <a:r>
                        <a:rPr lang="en-US" sz="1800" b="0" i="0" u="none" strike="noStrike" dirty="0" err="1">
                          <a:solidFill>
                            <a:srgbClr val="000000"/>
                          </a:solidFill>
                          <a:effectLst/>
                          <a:latin typeface="Arial" panose="020B0604020202020204" pitchFamily="34" charset="0"/>
                          <a:cs typeface="Arial" panose="020B0604020202020204" pitchFamily="34" charset="0"/>
                        </a:rPr>
                        <a:t>Yinghui</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003" marR="6003" marT="6003" marB="0" anchor="b">
                    <a:lnL>
                      <a:noFill/>
                    </a:lnL>
                    <a:lnR>
                      <a:noFill/>
                    </a:lnR>
                    <a:lnT>
                      <a:noFill/>
                    </a:lnT>
                    <a:lnB>
                      <a:noFill/>
                    </a:lnB>
                  </a:tcPr>
                </a:tc>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UC Davis</a:t>
                      </a:r>
                    </a:p>
                  </a:txBody>
                  <a:tcPr marL="6003" marR="6003" marT="6003" marB="0" anchor="b">
                    <a:lnL>
                      <a:noFill/>
                    </a:lnL>
                    <a:lnR>
                      <a:noFill/>
                    </a:lnR>
                    <a:lnT>
                      <a:noFill/>
                    </a:lnT>
                    <a:lnB>
                      <a:noFill/>
                    </a:lnB>
                  </a:tcPr>
                </a:tc>
              </a:tr>
              <a:tr h="290489">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Liu, </a:t>
                      </a:r>
                      <a:r>
                        <a:rPr lang="en-US" sz="1800" b="0" i="0" u="none" strike="noStrike" dirty="0" err="1">
                          <a:solidFill>
                            <a:srgbClr val="000000"/>
                          </a:solidFill>
                          <a:effectLst/>
                          <a:latin typeface="Arial" panose="020B0604020202020204" pitchFamily="34" charset="0"/>
                          <a:cs typeface="Arial" panose="020B0604020202020204" pitchFamily="34" charset="0"/>
                        </a:rPr>
                        <a:t>Yuandong</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003" marR="6003" marT="6003" marB="0" anchor="b">
                    <a:lnL>
                      <a:noFill/>
                    </a:lnL>
                    <a:lnR>
                      <a:noFill/>
                    </a:lnR>
                    <a:lnT>
                      <a:noFill/>
                    </a:lnT>
                    <a:lnB>
                      <a:noFill/>
                    </a:lnB>
                  </a:tcPr>
                </a:tc>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UC Davis</a:t>
                      </a:r>
                    </a:p>
                  </a:txBody>
                  <a:tcPr marL="6003" marR="6003" marT="6003" marB="0" anchor="b">
                    <a:lnL>
                      <a:noFill/>
                    </a:lnL>
                    <a:lnR>
                      <a:noFill/>
                    </a:lnR>
                    <a:lnT>
                      <a:noFill/>
                    </a:lnT>
                    <a:lnB>
                      <a:noFill/>
                    </a:lnB>
                  </a:tcPr>
                </a:tc>
              </a:tr>
              <a:tr h="290489">
                <a:tc>
                  <a:txBody>
                    <a:bodyPr/>
                    <a:lstStyle/>
                    <a:p>
                      <a:pPr algn="l" fontAlgn="b"/>
                      <a:r>
                        <a:rPr lang="en-US" sz="1800" b="0" i="0" u="none" strike="noStrike" dirty="0" err="1">
                          <a:solidFill>
                            <a:srgbClr val="000000"/>
                          </a:solidFill>
                          <a:effectLst/>
                          <a:latin typeface="Arial" panose="020B0604020202020204" pitchFamily="34" charset="0"/>
                          <a:cs typeface="Arial" panose="020B0604020202020204" pitchFamily="34" charset="0"/>
                        </a:rPr>
                        <a:t>Monteleone</a:t>
                      </a:r>
                      <a:r>
                        <a:rPr lang="en-US" sz="1800" b="0" i="0" u="none" strike="noStrike" dirty="0">
                          <a:solidFill>
                            <a:srgbClr val="000000"/>
                          </a:solidFill>
                          <a:effectLst/>
                          <a:latin typeface="Arial" panose="020B0604020202020204" pitchFamily="34" charset="0"/>
                          <a:cs typeface="Arial" panose="020B0604020202020204" pitchFamily="34" charset="0"/>
                        </a:rPr>
                        <a:t>, Leanna</a:t>
                      </a:r>
                    </a:p>
                  </a:txBody>
                  <a:tcPr marL="6003" marR="6003" marT="6003" marB="0" anchor="b">
                    <a:lnL>
                      <a:noFill/>
                    </a:lnL>
                    <a:lnR>
                      <a:noFill/>
                    </a:lnR>
                    <a:lnT>
                      <a:noFill/>
                    </a:lnT>
                    <a:lnB>
                      <a:noFill/>
                    </a:lnB>
                  </a:tcPr>
                </a:tc>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UC Davis</a:t>
                      </a:r>
                    </a:p>
                  </a:txBody>
                  <a:tcPr marL="6003" marR="6003" marT="6003" marB="0" anchor="b">
                    <a:lnL>
                      <a:noFill/>
                    </a:lnL>
                    <a:lnR>
                      <a:noFill/>
                    </a:lnR>
                    <a:lnT>
                      <a:noFill/>
                    </a:lnT>
                    <a:lnB>
                      <a:noFill/>
                    </a:lnB>
                  </a:tcPr>
                </a:tc>
              </a:tr>
              <a:tr h="290489">
                <a:tc>
                  <a:txBody>
                    <a:bodyPr/>
                    <a:lstStyle/>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003" marR="6003" marT="6003"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003" marR="6003" marT="6003" marB="0" anchor="b">
                    <a:lnL>
                      <a:noFill/>
                    </a:lnL>
                    <a:lnR>
                      <a:noFill/>
                    </a:lnR>
                    <a:lnT>
                      <a:noFill/>
                    </a:lnT>
                    <a:lnB>
                      <a:noFill/>
                    </a:lnB>
                  </a:tcPr>
                </a:tc>
              </a:tr>
              <a:tr h="290489">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McPherson, Alex</a:t>
                      </a:r>
                    </a:p>
                  </a:txBody>
                  <a:tcPr marL="6003" marR="6003" marT="6003" marB="0" anchor="b">
                    <a:lnL>
                      <a:noFill/>
                    </a:lnL>
                    <a:lnR>
                      <a:noFill/>
                    </a:lnR>
                    <a:lnT>
                      <a:noFill/>
                    </a:lnT>
                    <a:lnB>
                      <a:noFill/>
                    </a:lnB>
                  </a:tcPr>
                </a:tc>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UC Irvine</a:t>
                      </a:r>
                    </a:p>
                  </a:txBody>
                  <a:tcPr marL="6003" marR="6003" marT="6003" marB="0" anchor="b">
                    <a:lnL>
                      <a:noFill/>
                    </a:lnL>
                    <a:lnR>
                      <a:noFill/>
                    </a:lnR>
                    <a:lnT>
                      <a:noFill/>
                    </a:lnT>
                    <a:lnB>
                      <a:noFill/>
                    </a:lnB>
                  </a:tcPr>
                </a:tc>
              </a:tr>
              <a:tr h="290489">
                <a:tc>
                  <a:txBody>
                    <a:bodyPr/>
                    <a:lstStyle/>
                    <a:p>
                      <a:pPr algn="l"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003" marR="6003" marT="6003"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003" marR="6003" marT="6003" marB="0" anchor="b">
                    <a:lnL>
                      <a:noFill/>
                    </a:lnL>
                    <a:lnR>
                      <a:noFill/>
                    </a:lnR>
                    <a:lnT>
                      <a:noFill/>
                    </a:lnT>
                    <a:lnB>
                      <a:noFill/>
                    </a:lnB>
                  </a:tcPr>
                </a:tc>
              </a:tr>
              <a:tr h="290489">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Egea, Pascal</a:t>
                      </a:r>
                    </a:p>
                  </a:txBody>
                  <a:tcPr marL="6003" marR="6003" marT="6003" marB="0" anchor="b">
                    <a:lnL>
                      <a:noFill/>
                    </a:lnL>
                    <a:lnR>
                      <a:noFill/>
                    </a:lnR>
                    <a:lnT>
                      <a:noFill/>
                    </a:lnT>
                    <a:lnB>
                      <a:noFill/>
                    </a:lnB>
                  </a:tcPr>
                </a:tc>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UCLA</a:t>
                      </a:r>
                    </a:p>
                  </a:txBody>
                  <a:tcPr marL="6003" marR="6003" marT="6003" marB="0" anchor="b">
                    <a:lnL>
                      <a:noFill/>
                    </a:lnL>
                    <a:lnR>
                      <a:noFill/>
                    </a:lnR>
                    <a:lnT>
                      <a:noFill/>
                    </a:lnT>
                    <a:lnB>
                      <a:noFill/>
                    </a:lnB>
                  </a:tcPr>
                </a:tc>
              </a:tr>
              <a:tr h="290489">
                <a:tc>
                  <a:txBody>
                    <a:bodyPr/>
                    <a:lstStyle/>
                    <a:p>
                      <a:pPr algn="l" fontAlgn="b"/>
                      <a:r>
                        <a:rPr lang="en-US" sz="1800" b="0" i="0" u="none" strike="noStrike" dirty="0" smtClean="0">
                          <a:solidFill>
                            <a:srgbClr val="000000"/>
                          </a:solidFill>
                          <a:effectLst/>
                          <a:latin typeface="Arial" panose="020B0604020202020204" pitchFamily="34" charset="0"/>
                          <a:cs typeface="Arial" panose="020B0604020202020204" pitchFamily="34" charset="0"/>
                        </a:rPr>
                        <a:t>Jose Rodriguez</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003" marR="6003" marT="6003" marB="0" anchor="b">
                    <a:lnL>
                      <a:noFill/>
                    </a:lnL>
                    <a:lnR>
                      <a:noFill/>
                    </a:lnR>
                    <a:lnT>
                      <a:noFill/>
                    </a:lnT>
                    <a:lnB>
                      <a:noFill/>
                    </a:lnB>
                  </a:tcPr>
                </a:tc>
                <a:tc>
                  <a:txBody>
                    <a:bodyPr/>
                    <a:lstStyle/>
                    <a:p>
                      <a:pPr algn="l" fontAlgn="b"/>
                      <a:r>
                        <a:rPr lang="en-US" sz="1800" b="0" i="0" u="none" strike="noStrike" dirty="0" smtClean="0">
                          <a:solidFill>
                            <a:srgbClr val="000000"/>
                          </a:solidFill>
                          <a:effectLst/>
                          <a:latin typeface="Arial" panose="020B0604020202020204" pitchFamily="34" charset="0"/>
                          <a:cs typeface="Arial" panose="020B0604020202020204" pitchFamily="34" charset="0"/>
                        </a:rPr>
                        <a:t>UCLA </a:t>
                      </a:r>
                      <a:r>
                        <a:rPr lang="en-US" sz="1800" b="0" i="0" u="none" strike="noStrike" dirty="0" smtClean="0">
                          <a:solidFill>
                            <a:srgbClr val="006600"/>
                          </a:solidFill>
                          <a:effectLst/>
                          <a:latin typeface="Arial" panose="020B0604020202020204" pitchFamily="34" charset="0"/>
                          <a:cs typeface="Arial" panose="020B0604020202020204" pitchFamily="34" charset="0"/>
                        </a:rPr>
                        <a:t>(Aug 25)</a:t>
                      </a:r>
                      <a:endParaRPr lang="en-US" sz="1800" b="0" i="0" u="none" strike="noStrike" dirty="0">
                        <a:solidFill>
                          <a:srgbClr val="006600"/>
                        </a:solidFill>
                        <a:effectLst/>
                        <a:latin typeface="Arial" panose="020B0604020202020204" pitchFamily="34" charset="0"/>
                        <a:cs typeface="Arial" panose="020B0604020202020204" pitchFamily="34" charset="0"/>
                      </a:endParaRPr>
                    </a:p>
                  </a:txBody>
                  <a:tcPr marL="6003" marR="6003" marT="6003" marB="0" anchor="b">
                    <a:lnL>
                      <a:noFill/>
                    </a:lnL>
                    <a:lnR>
                      <a:noFill/>
                    </a:lnR>
                    <a:lnT>
                      <a:noFill/>
                    </a:lnT>
                    <a:lnB>
                      <a:noFill/>
                    </a:lnB>
                  </a:tcPr>
                </a:tc>
              </a:tr>
              <a:tr h="574758">
                <a:tc>
                  <a:txBody>
                    <a:bodyPr/>
                    <a:lstStyle/>
                    <a:p>
                      <a:pPr algn="l" fontAlgn="b"/>
                      <a:r>
                        <a:rPr lang="en-US" sz="1800" b="0" i="0" u="none" strike="noStrike" dirty="0" err="1">
                          <a:solidFill>
                            <a:srgbClr val="000000"/>
                          </a:solidFill>
                          <a:effectLst/>
                          <a:latin typeface="Arial" panose="020B0604020202020204" pitchFamily="34" charset="0"/>
                          <a:cs typeface="Arial" panose="020B0604020202020204" pitchFamily="34" charset="0"/>
                        </a:rPr>
                        <a:t>Podust</a:t>
                      </a:r>
                      <a:r>
                        <a:rPr lang="en-US" sz="1800" b="0" i="0" u="none" strike="noStrike" dirty="0">
                          <a:solidFill>
                            <a:srgbClr val="000000"/>
                          </a:solidFill>
                          <a:effectLst/>
                          <a:latin typeface="Arial" panose="020B0604020202020204" pitchFamily="34" charset="0"/>
                          <a:cs typeface="Arial" panose="020B0604020202020204" pitchFamily="34" charset="0"/>
                        </a:rPr>
                        <a:t>, Larissa</a:t>
                      </a:r>
                    </a:p>
                  </a:txBody>
                  <a:tcPr marL="6003" marR="6003" marT="6003" marB="0" anchor="b">
                    <a:lnL>
                      <a:noFill/>
                    </a:lnL>
                    <a:lnR>
                      <a:noFill/>
                    </a:lnR>
                    <a:lnT>
                      <a:noFill/>
                    </a:lnT>
                    <a:lnB>
                      <a:noFill/>
                    </a:lnB>
                  </a:tcPr>
                </a:tc>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UC San Diego</a:t>
                      </a:r>
                    </a:p>
                  </a:txBody>
                  <a:tcPr marL="6003" marR="6003" marT="6003" marB="0" anchor="b">
                    <a:lnL>
                      <a:noFill/>
                    </a:lnL>
                    <a:lnR>
                      <a:noFill/>
                    </a:lnR>
                    <a:lnT>
                      <a:noFill/>
                    </a:lnT>
                    <a:lnB>
                      <a:noFill/>
                    </a:lnB>
                  </a:tcPr>
                </a:tc>
              </a:tr>
              <a:tr h="574758">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Pereira, </a:t>
                      </a:r>
                      <a:r>
                        <a:rPr lang="en-US" sz="1800" b="0" i="0" u="none" strike="noStrike" dirty="0" err="1">
                          <a:solidFill>
                            <a:srgbClr val="000000"/>
                          </a:solidFill>
                          <a:effectLst/>
                          <a:latin typeface="Arial" panose="020B0604020202020204" pitchFamily="34" charset="0"/>
                          <a:cs typeface="Arial" panose="020B0604020202020204" pitchFamily="34" charset="0"/>
                        </a:rPr>
                        <a:t>Caibe</a:t>
                      </a:r>
                      <a:r>
                        <a:rPr lang="en-US" sz="1800" b="0" i="0" u="none" strike="noStrike" dirty="0">
                          <a:solidFill>
                            <a:srgbClr val="000000"/>
                          </a:solidFill>
                          <a:effectLst/>
                          <a:latin typeface="Arial" panose="020B0604020202020204" pitchFamily="34" charset="0"/>
                          <a:cs typeface="Arial" panose="020B0604020202020204" pitchFamily="34" charset="0"/>
                        </a:rPr>
                        <a:t> Alves</a:t>
                      </a:r>
                    </a:p>
                  </a:txBody>
                  <a:tcPr marL="6003" marR="6003" marT="6003" marB="0" anchor="b">
                    <a:lnL>
                      <a:noFill/>
                    </a:lnL>
                    <a:lnR>
                      <a:noFill/>
                    </a:lnR>
                    <a:lnT>
                      <a:noFill/>
                    </a:lnT>
                    <a:lnB>
                      <a:noFill/>
                    </a:lnB>
                  </a:tcPr>
                </a:tc>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UC San Diego</a:t>
                      </a:r>
                    </a:p>
                  </a:txBody>
                  <a:tcPr marL="6003" marR="6003" marT="6003" marB="0" anchor="b">
                    <a:lnL>
                      <a:noFill/>
                    </a:lnL>
                    <a:lnR>
                      <a:noFill/>
                    </a:lnR>
                    <a:lnT>
                      <a:noFill/>
                    </a:lnT>
                    <a:lnB>
                      <a:noFill/>
                    </a:lnB>
                  </a:tcPr>
                </a:tc>
              </a:tr>
              <a:tr h="290489">
                <a:tc>
                  <a:txBody>
                    <a:bodyPr/>
                    <a:lstStyle/>
                    <a:p>
                      <a:pPr algn="l" fontAlgn="b"/>
                      <a:endParaRPr lang="en-US" sz="1800" b="0" i="0" u="none" strike="noStrike">
                        <a:solidFill>
                          <a:srgbClr val="000000"/>
                        </a:solidFill>
                        <a:effectLst/>
                        <a:latin typeface="Calibri"/>
                      </a:endParaRPr>
                    </a:p>
                  </a:txBody>
                  <a:tcPr marL="6003" marR="6003" marT="6003"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a:endParaRPr>
                    </a:p>
                  </a:txBody>
                  <a:tcPr marL="6003" marR="6003" marT="6003" marB="0" anchor="b">
                    <a:lnL>
                      <a:noFill/>
                    </a:lnL>
                    <a:lnR>
                      <a:noFill/>
                    </a:lnR>
                    <a:lnT>
                      <a:noFill/>
                    </a:lnT>
                    <a:lnB>
                      <a:noFill/>
                    </a:lnB>
                  </a:tcPr>
                </a:tc>
              </a:tr>
            </a:tbl>
          </a:graphicData>
        </a:graphic>
      </p:graphicFrame>
      <p:graphicFrame>
        <p:nvGraphicFramePr>
          <p:cNvPr id="5" name="Chart Placeholder 3"/>
          <p:cNvGraphicFramePr>
            <a:graphicFrameLocks/>
          </p:cNvGraphicFramePr>
          <p:nvPr>
            <p:extLst>
              <p:ext uri="{D42A27DB-BD31-4B8C-83A1-F6EECF244321}">
                <p14:modId xmlns:p14="http://schemas.microsoft.com/office/powerpoint/2010/main" val="4248919615"/>
              </p:ext>
            </p:extLst>
          </p:nvPr>
        </p:nvGraphicFramePr>
        <p:xfrm>
          <a:off x="4663440" y="1243590"/>
          <a:ext cx="4178809" cy="5138921"/>
        </p:xfrm>
        <a:graphic>
          <a:graphicData uri="http://schemas.openxmlformats.org/drawingml/2006/table">
            <a:tbl>
              <a:tblPr/>
              <a:tblGrid>
                <a:gridCol w="2500704"/>
                <a:gridCol w="1678105"/>
              </a:tblGrid>
              <a:tr h="414206">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Rubin, Seth</a:t>
                      </a:r>
                    </a:p>
                  </a:txBody>
                  <a:tcPr marL="6003" marR="6003" marT="6003" marB="0" anchor="ctr">
                    <a:lnL>
                      <a:noFill/>
                    </a:lnL>
                    <a:lnR>
                      <a:noFill/>
                    </a:lnR>
                    <a:lnT>
                      <a:noFill/>
                    </a:lnT>
                    <a:lnB>
                      <a:noFill/>
                    </a:lnB>
                  </a:tcPr>
                </a:tc>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UC Santa Cruz</a:t>
                      </a:r>
                    </a:p>
                  </a:txBody>
                  <a:tcPr marL="6003" marR="6003" marT="6003" marB="0" anchor="ctr">
                    <a:lnL>
                      <a:noFill/>
                    </a:lnL>
                    <a:lnR>
                      <a:noFill/>
                    </a:lnR>
                    <a:lnT>
                      <a:noFill/>
                    </a:lnT>
                    <a:lnB>
                      <a:noFill/>
                    </a:lnB>
                  </a:tcPr>
                </a:tc>
              </a:tr>
              <a:tr h="414206">
                <a:tc>
                  <a:txBody>
                    <a:bodyPr/>
                    <a:lstStyle/>
                    <a:p>
                      <a:pPr algn="l" fontAlgn="b"/>
                      <a:r>
                        <a:rPr lang="en-US" sz="1800" b="0" i="0" u="none" strike="noStrike" dirty="0" err="1">
                          <a:solidFill>
                            <a:srgbClr val="000000"/>
                          </a:solidFill>
                          <a:effectLst/>
                          <a:latin typeface="Arial" panose="020B0604020202020204" pitchFamily="34" charset="0"/>
                          <a:cs typeface="Arial" panose="020B0604020202020204" pitchFamily="34" charset="0"/>
                        </a:rPr>
                        <a:t>Tripathi</a:t>
                      </a:r>
                      <a:r>
                        <a:rPr lang="en-US" sz="1800" b="0" i="0" u="none" strike="noStrike" dirty="0">
                          <a:solidFill>
                            <a:srgbClr val="000000"/>
                          </a:solidFill>
                          <a:effectLst/>
                          <a:latin typeface="Arial" panose="020B0604020202020204" pitchFamily="34" charset="0"/>
                          <a:cs typeface="Arial" panose="020B0604020202020204" pitchFamily="34" charset="0"/>
                        </a:rPr>
                        <a:t>, </a:t>
                      </a:r>
                      <a:r>
                        <a:rPr lang="en-US" sz="1800" b="0" i="0" u="none" strike="noStrike" dirty="0" err="1">
                          <a:solidFill>
                            <a:srgbClr val="000000"/>
                          </a:solidFill>
                          <a:effectLst/>
                          <a:latin typeface="Arial" panose="020B0604020202020204" pitchFamily="34" charset="0"/>
                          <a:cs typeface="Arial" panose="020B0604020202020204" pitchFamily="34" charset="0"/>
                        </a:rPr>
                        <a:t>Sarvind</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003" marR="6003" marT="6003" marB="0" anchor="ctr">
                    <a:lnL>
                      <a:noFill/>
                    </a:lnL>
                    <a:lnR>
                      <a:noFill/>
                    </a:lnR>
                    <a:lnT>
                      <a:noFill/>
                    </a:lnT>
                    <a:lnB>
                      <a:noFill/>
                    </a:lnB>
                  </a:tcPr>
                </a:tc>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UC Santa Cruz</a:t>
                      </a:r>
                    </a:p>
                  </a:txBody>
                  <a:tcPr marL="6003" marR="6003" marT="6003" marB="0" anchor="ctr">
                    <a:lnL>
                      <a:noFill/>
                    </a:lnL>
                    <a:lnR>
                      <a:noFill/>
                    </a:lnR>
                    <a:lnT>
                      <a:noFill/>
                    </a:lnT>
                    <a:lnB>
                      <a:noFill/>
                    </a:lnB>
                  </a:tcPr>
                </a:tc>
              </a:tr>
              <a:tr h="414206">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Marceau, Aimee</a:t>
                      </a:r>
                    </a:p>
                  </a:txBody>
                  <a:tcPr marL="6003" marR="6003" marT="6003" marB="0" anchor="ctr">
                    <a:lnL>
                      <a:noFill/>
                    </a:lnL>
                    <a:lnR>
                      <a:noFill/>
                    </a:lnR>
                    <a:lnT>
                      <a:noFill/>
                    </a:lnT>
                    <a:lnB>
                      <a:noFill/>
                    </a:lnB>
                  </a:tcPr>
                </a:tc>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UC Santa Cruz</a:t>
                      </a:r>
                    </a:p>
                  </a:txBody>
                  <a:tcPr marL="6003" marR="6003" marT="6003" marB="0" anchor="ctr">
                    <a:lnL>
                      <a:noFill/>
                    </a:lnL>
                    <a:lnR>
                      <a:noFill/>
                    </a:lnR>
                    <a:lnT>
                      <a:noFill/>
                    </a:lnT>
                    <a:lnB>
                      <a:noFill/>
                    </a:lnB>
                  </a:tcPr>
                </a:tc>
              </a:tr>
              <a:tr h="414206">
                <a:tc>
                  <a:txBody>
                    <a:bodyPr/>
                    <a:lstStyle/>
                    <a:p>
                      <a:pPr algn="l" fontAlgn="b"/>
                      <a:r>
                        <a:rPr lang="en-US" sz="1800" b="0" i="0" u="none" strike="noStrike" dirty="0" err="1">
                          <a:solidFill>
                            <a:srgbClr val="000000"/>
                          </a:solidFill>
                          <a:effectLst/>
                          <a:latin typeface="Arial" panose="020B0604020202020204" pitchFamily="34" charset="0"/>
                          <a:cs typeface="Arial" panose="020B0604020202020204" pitchFamily="34" charset="0"/>
                        </a:rPr>
                        <a:t>Guiley</a:t>
                      </a:r>
                      <a:r>
                        <a:rPr lang="en-US" sz="1800" b="0" i="0" u="none" strike="noStrike" dirty="0">
                          <a:solidFill>
                            <a:srgbClr val="000000"/>
                          </a:solidFill>
                          <a:effectLst/>
                          <a:latin typeface="Arial" panose="020B0604020202020204" pitchFamily="34" charset="0"/>
                          <a:cs typeface="Arial" panose="020B0604020202020204" pitchFamily="34" charset="0"/>
                        </a:rPr>
                        <a:t>, </a:t>
                      </a:r>
                      <a:r>
                        <a:rPr lang="en-US" sz="1800" b="0" i="0" u="none" strike="noStrike" dirty="0" err="1">
                          <a:solidFill>
                            <a:srgbClr val="000000"/>
                          </a:solidFill>
                          <a:effectLst/>
                          <a:latin typeface="Arial" panose="020B0604020202020204" pitchFamily="34" charset="0"/>
                          <a:cs typeface="Arial" panose="020B0604020202020204" pitchFamily="34" charset="0"/>
                        </a:rPr>
                        <a:t>Keelan</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003" marR="6003" marT="6003" marB="0" anchor="ctr">
                    <a:lnL>
                      <a:noFill/>
                    </a:lnL>
                    <a:lnR>
                      <a:noFill/>
                    </a:lnR>
                    <a:lnT>
                      <a:noFill/>
                    </a:lnT>
                    <a:lnB>
                      <a:noFill/>
                    </a:lnB>
                  </a:tcPr>
                </a:tc>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UC Santa Cruz</a:t>
                      </a:r>
                    </a:p>
                  </a:txBody>
                  <a:tcPr marL="6003" marR="6003" marT="6003" marB="0" anchor="ctr">
                    <a:lnL>
                      <a:noFill/>
                    </a:lnL>
                    <a:lnR>
                      <a:noFill/>
                    </a:lnR>
                    <a:lnT>
                      <a:noFill/>
                    </a:lnT>
                    <a:lnB>
                      <a:noFill/>
                    </a:lnB>
                  </a:tcPr>
                </a:tc>
              </a:tr>
              <a:tr h="414206">
                <a:tc>
                  <a:txBody>
                    <a:bodyPr/>
                    <a:lstStyle/>
                    <a:p>
                      <a:pPr algn="l" fontAlgn="b"/>
                      <a:r>
                        <a:rPr lang="en-US" sz="1800" b="0" i="0" u="none" strike="noStrike" dirty="0" err="1">
                          <a:solidFill>
                            <a:schemeClr val="tx1"/>
                          </a:solidFill>
                          <a:effectLst/>
                          <a:latin typeface="Arial" panose="020B0604020202020204" pitchFamily="34" charset="0"/>
                          <a:cs typeface="Arial" panose="020B0604020202020204" pitchFamily="34" charset="0"/>
                        </a:rPr>
                        <a:t>Partch</a:t>
                      </a:r>
                      <a:r>
                        <a:rPr lang="en-US" sz="1800" b="0" i="0" u="none" strike="noStrike" dirty="0">
                          <a:solidFill>
                            <a:schemeClr val="tx1"/>
                          </a:solidFill>
                          <a:effectLst/>
                          <a:latin typeface="Arial" panose="020B0604020202020204" pitchFamily="34" charset="0"/>
                          <a:cs typeface="Arial" panose="020B0604020202020204" pitchFamily="34" charset="0"/>
                        </a:rPr>
                        <a:t>, Carrie</a:t>
                      </a:r>
                    </a:p>
                  </a:txBody>
                  <a:tcPr marL="6003" marR="6003" marT="6003" marB="0" anchor="ctr">
                    <a:lnL>
                      <a:noFill/>
                    </a:lnL>
                    <a:lnR>
                      <a:noFill/>
                    </a:lnR>
                    <a:lnT>
                      <a:noFill/>
                    </a:lnT>
                    <a:lnB>
                      <a:noFill/>
                    </a:lnB>
                  </a:tcPr>
                </a:tc>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UC Santa Cruz</a:t>
                      </a:r>
                    </a:p>
                  </a:txBody>
                  <a:tcPr marL="6003" marR="6003" marT="6003" marB="0" anchor="ctr">
                    <a:lnL>
                      <a:noFill/>
                    </a:lnL>
                    <a:lnR>
                      <a:noFill/>
                    </a:lnR>
                    <a:lnT>
                      <a:noFill/>
                    </a:lnT>
                    <a:lnB>
                      <a:noFill/>
                    </a:lnB>
                  </a:tcPr>
                </a:tc>
              </a:tr>
              <a:tr h="414206">
                <a:tc>
                  <a:txBody>
                    <a:bodyPr/>
                    <a:lstStyle/>
                    <a:p>
                      <a:pPr algn="l" fontAlgn="b"/>
                      <a:r>
                        <a:rPr lang="en-US" sz="1800" b="0" i="0" u="none" strike="noStrike" dirty="0" err="1">
                          <a:solidFill>
                            <a:srgbClr val="000000"/>
                          </a:solidFill>
                          <a:effectLst/>
                          <a:latin typeface="Arial" panose="020B0604020202020204" pitchFamily="34" charset="0"/>
                          <a:cs typeface="Arial" panose="020B0604020202020204" pitchFamily="34" charset="0"/>
                        </a:rPr>
                        <a:t>Goularte</a:t>
                      </a:r>
                      <a:r>
                        <a:rPr lang="en-US" sz="1800" b="0" i="0" u="none" strike="noStrike" dirty="0">
                          <a:solidFill>
                            <a:srgbClr val="000000"/>
                          </a:solidFill>
                          <a:effectLst/>
                          <a:latin typeface="Arial" panose="020B0604020202020204" pitchFamily="34" charset="0"/>
                          <a:cs typeface="Arial" panose="020B0604020202020204" pitchFamily="34" charset="0"/>
                        </a:rPr>
                        <a:t>, Nicolette</a:t>
                      </a:r>
                    </a:p>
                  </a:txBody>
                  <a:tcPr marL="6003" marR="6003" marT="6003" marB="0" anchor="ctr">
                    <a:lnL>
                      <a:noFill/>
                    </a:lnL>
                    <a:lnR>
                      <a:noFill/>
                    </a:lnR>
                    <a:lnT>
                      <a:noFill/>
                    </a:lnT>
                    <a:lnB>
                      <a:noFill/>
                    </a:lnB>
                  </a:tcPr>
                </a:tc>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UC Santa Cruz</a:t>
                      </a:r>
                    </a:p>
                  </a:txBody>
                  <a:tcPr marL="6003" marR="6003" marT="6003" marB="0" anchor="ctr">
                    <a:lnL>
                      <a:noFill/>
                    </a:lnL>
                    <a:lnR>
                      <a:noFill/>
                    </a:lnR>
                    <a:lnT>
                      <a:noFill/>
                    </a:lnT>
                    <a:lnB>
                      <a:noFill/>
                    </a:lnB>
                  </a:tcPr>
                </a:tc>
              </a:tr>
              <a:tr h="414206">
                <a:tc>
                  <a:txBody>
                    <a:bodyPr/>
                    <a:lstStyle/>
                    <a:p>
                      <a:pPr algn="l" fontAlgn="b"/>
                      <a:r>
                        <a:rPr lang="en-US" sz="1800" b="0" i="0" u="none" strike="noStrike" dirty="0" err="1">
                          <a:solidFill>
                            <a:srgbClr val="000000"/>
                          </a:solidFill>
                          <a:effectLst/>
                          <a:latin typeface="Arial" panose="020B0604020202020204" pitchFamily="34" charset="0"/>
                          <a:cs typeface="Arial" panose="020B0604020202020204" pitchFamily="34" charset="0"/>
                        </a:rPr>
                        <a:t>Luu</a:t>
                      </a:r>
                      <a:r>
                        <a:rPr lang="en-US" sz="1800" b="0" i="0" u="none" strike="noStrike" dirty="0">
                          <a:solidFill>
                            <a:srgbClr val="000000"/>
                          </a:solidFill>
                          <a:effectLst/>
                          <a:latin typeface="Arial" panose="020B0604020202020204" pitchFamily="34" charset="0"/>
                          <a:cs typeface="Arial" panose="020B0604020202020204" pitchFamily="34" charset="0"/>
                        </a:rPr>
                        <a:t>, Jansen</a:t>
                      </a:r>
                    </a:p>
                  </a:txBody>
                  <a:tcPr marL="6003" marR="6003" marT="6003" marB="0" anchor="ctr">
                    <a:lnL>
                      <a:noFill/>
                    </a:lnL>
                    <a:lnR>
                      <a:noFill/>
                    </a:lnR>
                    <a:lnT>
                      <a:noFill/>
                    </a:lnT>
                    <a:lnB>
                      <a:noFill/>
                    </a:lnB>
                  </a:tcPr>
                </a:tc>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UC Santa Cruz</a:t>
                      </a:r>
                    </a:p>
                  </a:txBody>
                  <a:tcPr marL="6003" marR="6003" marT="6003" marB="0" anchor="ctr">
                    <a:lnL>
                      <a:noFill/>
                    </a:lnL>
                    <a:lnR>
                      <a:noFill/>
                    </a:lnR>
                    <a:lnT>
                      <a:noFill/>
                    </a:lnT>
                    <a:lnB>
                      <a:noFill/>
                    </a:lnB>
                  </a:tcPr>
                </a:tc>
              </a:tr>
              <a:tr h="414206">
                <a:tc>
                  <a:txBody>
                    <a:bodyPr/>
                    <a:lstStyle/>
                    <a:p>
                      <a:pPr algn="l" fontAlgn="b"/>
                      <a:r>
                        <a:rPr lang="en-US" sz="1800" b="0" i="0" u="none" strike="noStrike" dirty="0" err="1">
                          <a:solidFill>
                            <a:srgbClr val="000000"/>
                          </a:solidFill>
                          <a:effectLst/>
                          <a:latin typeface="Arial" panose="020B0604020202020204" pitchFamily="34" charset="0"/>
                          <a:cs typeface="Arial" panose="020B0604020202020204" pitchFamily="34" charset="0"/>
                        </a:rPr>
                        <a:t>Liban</a:t>
                      </a:r>
                      <a:r>
                        <a:rPr lang="en-US" sz="1800" b="0" i="0" u="none" strike="noStrike" dirty="0">
                          <a:solidFill>
                            <a:srgbClr val="000000"/>
                          </a:solidFill>
                          <a:effectLst/>
                          <a:latin typeface="Arial" panose="020B0604020202020204" pitchFamily="34" charset="0"/>
                          <a:cs typeface="Arial" panose="020B0604020202020204" pitchFamily="34" charset="0"/>
                        </a:rPr>
                        <a:t>, Tyler</a:t>
                      </a:r>
                    </a:p>
                  </a:txBody>
                  <a:tcPr marL="6003" marR="6003" marT="6003" marB="0" anchor="ctr">
                    <a:lnL>
                      <a:noFill/>
                    </a:lnL>
                    <a:lnR>
                      <a:noFill/>
                    </a:lnR>
                    <a:lnT>
                      <a:noFill/>
                    </a:lnT>
                    <a:lnB>
                      <a:noFill/>
                    </a:lnB>
                  </a:tcPr>
                </a:tc>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UC Santa Cruz</a:t>
                      </a:r>
                    </a:p>
                  </a:txBody>
                  <a:tcPr marL="6003" marR="6003" marT="6003" marB="0" anchor="ctr">
                    <a:lnL>
                      <a:noFill/>
                    </a:lnL>
                    <a:lnR>
                      <a:noFill/>
                    </a:lnR>
                    <a:lnT>
                      <a:noFill/>
                    </a:lnT>
                    <a:lnB>
                      <a:noFill/>
                    </a:lnB>
                  </a:tcPr>
                </a:tc>
              </a:tr>
              <a:tr h="414206">
                <a:tc>
                  <a:txBody>
                    <a:bodyPr/>
                    <a:lstStyle/>
                    <a:p>
                      <a:pPr algn="l" fontAlgn="b"/>
                      <a:r>
                        <a:rPr lang="en-US" sz="1800" b="0" i="0" u="none" strike="noStrike" dirty="0" err="1">
                          <a:solidFill>
                            <a:srgbClr val="000000"/>
                          </a:solidFill>
                          <a:effectLst/>
                          <a:latin typeface="Arial" panose="020B0604020202020204" pitchFamily="34" charset="0"/>
                          <a:cs typeface="Arial" panose="020B0604020202020204" pitchFamily="34" charset="0"/>
                        </a:rPr>
                        <a:t>Heisler</a:t>
                      </a:r>
                      <a:r>
                        <a:rPr lang="en-US" sz="1800" b="0" i="0" u="none" strike="noStrike" dirty="0">
                          <a:solidFill>
                            <a:srgbClr val="000000"/>
                          </a:solidFill>
                          <a:effectLst/>
                          <a:latin typeface="Arial" panose="020B0604020202020204" pitchFamily="34" charset="0"/>
                          <a:cs typeface="Arial" panose="020B0604020202020204" pitchFamily="34" charset="0"/>
                        </a:rPr>
                        <a:t>, Joel</a:t>
                      </a:r>
                    </a:p>
                  </a:txBody>
                  <a:tcPr marL="6003" marR="6003" marT="6003" marB="0" anchor="ctr">
                    <a:lnL>
                      <a:noFill/>
                    </a:lnL>
                    <a:lnR>
                      <a:noFill/>
                    </a:lnR>
                    <a:lnT>
                      <a:noFill/>
                    </a:lnT>
                    <a:lnB>
                      <a:noFill/>
                    </a:lnB>
                  </a:tcPr>
                </a:tc>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UC Santa Cruz</a:t>
                      </a:r>
                    </a:p>
                  </a:txBody>
                  <a:tcPr marL="6003" marR="6003" marT="6003" marB="0" anchor="ctr">
                    <a:lnL>
                      <a:noFill/>
                    </a:lnL>
                    <a:lnR>
                      <a:noFill/>
                    </a:lnR>
                    <a:lnT>
                      <a:noFill/>
                    </a:lnT>
                    <a:lnB>
                      <a:noFill/>
                    </a:lnB>
                  </a:tcPr>
                </a:tc>
              </a:tr>
              <a:tr h="414206">
                <a:tc>
                  <a:txBody>
                    <a:bodyPr/>
                    <a:lstStyle/>
                    <a:p>
                      <a:pPr algn="l" fontAlgn="b"/>
                      <a:r>
                        <a:rPr lang="en-US" sz="1800" b="0" i="0" u="none" strike="noStrike" dirty="0" err="1">
                          <a:solidFill>
                            <a:srgbClr val="000000"/>
                          </a:solidFill>
                          <a:effectLst/>
                          <a:latin typeface="Arial" panose="020B0604020202020204" pitchFamily="34" charset="0"/>
                          <a:cs typeface="Arial" panose="020B0604020202020204" pitchFamily="34" charset="0"/>
                        </a:rPr>
                        <a:t>Liwang</a:t>
                      </a:r>
                      <a:r>
                        <a:rPr lang="en-US" sz="1800" b="0" i="0" u="none" strike="noStrike" dirty="0">
                          <a:solidFill>
                            <a:srgbClr val="000000"/>
                          </a:solidFill>
                          <a:effectLst/>
                          <a:latin typeface="Arial" panose="020B0604020202020204" pitchFamily="34" charset="0"/>
                          <a:cs typeface="Arial" panose="020B0604020202020204" pitchFamily="34" charset="0"/>
                        </a:rPr>
                        <a:t>, Andy</a:t>
                      </a:r>
                    </a:p>
                  </a:txBody>
                  <a:tcPr marL="6003" marR="6003" marT="6003" marB="0" anchor="ctr">
                    <a:lnL>
                      <a:noFill/>
                    </a:lnL>
                    <a:lnR>
                      <a:noFill/>
                    </a:lnR>
                    <a:lnT>
                      <a:noFill/>
                    </a:lnT>
                    <a:lnB>
                      <a:noFill/>
                    </a:lnB>
                  </a:tcPr>
                </a:tc>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UC Santa Cruz</a:t>
                      </a:r>
                    </a:p>
                  </a:txBody>
                  <a:tcPr marL="6003" marR="6003" marT="6003" marB="0" anchor="ctr">
                    <a:lnL>
                      <a:noFill/>
                    </a:lnL>
                    <a:lnR>
                      <a:noFill/>
                    </a:lnR>
                    <a:lnT>
                      <a:noFill/>
                    </a:lnT>
                    <a:lnB>
                      <a:noFill/>
                    </a:lnB>
                  </a:tcPr>
                </a:tc>
              </a:tr>
              <a:tr h="582655">
                <a:tc>
                  <a:txBody>
                    <a:bodyPr/>
                    <a:lstStyle/>
                    <a:p>
                      <a:pPr algn="l" fontAlgn="b"/>
                      <a:r>
                        <a:rPr lang="en-US" sz="1800" b="0" i="0" u="none" strike="noStrike" dirty="0" err="1">
                          <a:solidFill>
                            <a:srgbClr val="000000"/>
                          </a:solidFill>
                          <a:effectLst/>
                          <a:latin typeface="Arial" panose="020B0604020202020204" pitchFamily="34" charset="0"/>
                          <a:cs typeface="Arial" panose="020B0604020202020204" pitchFamily="34" charset="0"/>
                        </a:rPr>
                        <a:t>Parameshwaran</a:t>
                      </a:r>
                      <a:r>
                        <a:rPr lang="en-US" sz="1800" b="0" i="0" u="none" strike="noStrike" dirty="0">
                          <a:solidFill>
                            <a:srgbClr val="000000"/>
                          </a:solidFill>
                          <a:effectLst/>
                          <a:latin typeface="Arial" panose="020B0604020202020204" pitchFamily="34" charset="0"/>
                          <a:cs typeface="Arial" panose="020B0604020202020204" pitchFamily="34" charset="0"/>
                        </a:rPr>
                        <a:t>, </a:t>
                      </a:r>
                      <a:endParaRPr lang="en-US" sz="1800" b="0" i="0" u="none" strike="noStrike" dirty="0" smtClean="0">
                        <a:solidFill>
                          <a:srgbClr val="000000"/>
                        </a:solidFill>
                        <a:effectLst/>
                        <a:latin typeface="Arial" panose="020B0604020202020204" pitchFamily="34" charset="0"/>
                        <a:cs typeface="Arial" panose="020B0604020202020204" pitchFamily="34" charset="0"/>
                      </a:endParaRPr>
                    </a:p>
                    <a:p>
                      <a:pPr algn="l" fontAlgn="b"/>
                      <a:r>
                        <a:rPr lang="en-US" sz="1800" b="0" i="0" u="none" strike="noStrike" dirty="0" err="1" smtClean="0">
                          <a:solidFill>
                            <a:srgbClr val="000000"/>
                          </a:solidFill>
                          <a:effectLst/>
                          <a:latin typeface="Arial" panose="020B0604020202020204" pitchFamily="34" charset="0"/>
                          <a:cs typeface="Arial" panose="020B0604020202020204" pitchFamily="34" charset="0"/>
                        </a:rPr>
                        <a:t>Ramanan</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003" marR="6003" marT="6003" marB="0" anchor="ctr">
                    <a:lnL>
                      <a:noFill/>
                    </a:lnL>
                    <a:lnR>
                      <a:noFill/>
                    </a:lnR>
                    <a:lnT>
                      <a:noFill/>
                    </a:lnT>
                    <a:lnB>
                      <a:noFill/>
                    </a:lnB>
                  </a:tcPr>
                </a:tc>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UC Santa Cruz</a:t>
                      </a:r>
                    </a:p>
                  </a:txBody>
                  <a:tcPr marL="6003" marR="6003" marT="6003" marB="0" anchor="ctr">
                    <a:lnL>
                      <a:noFill/>
                    </a:lnL>
                    <a:lnR>
                      <a:noFill/>
                    </a:lnR>
                    <a:lnT>
                      <a:noFill/>
                    </a:lnT>
                    <a:lnB>
                      <a:noFill/>
                    </a:lnB>
                  </a:tcPr>
                </a:tc>
              </a:tr>
              <a:tr h="414206">
                <a:tc>
                  <a:txBody>
                    <a:bodyPr/>
                    <a:lstStyle/>
                    <a:p>
                      <a:pPr algn="l" fontAlgn="b"/>
                      <a:r>
                        <a:rPr lang="en-US" sz="1800" b="0" i="0" u="none" strike="noStrike">
                          <a:solidFill>
                            <a:srgbClr val="000000"/>
                          </a:solidFill>
                          <a:effectLst/>
                          <a:latin typeface="Arial" panose="020B0604020202020204" pitchFamily="34" charset="0"/>
                          <a:cs typeface="Arial" panose="020B0604020202020204" pitchFamily="34" charset="0"/>
                        </a:rPr>
                        <a:t>Fedechkin, Stas</a:t>
                      </a:r>
                    </a:p>
                  </a:txBody>
                  <a:tcPr marL="6003" marR="6003" marT="6003" marB="0" anchor="ctr">
                    <a:lnL>
                      <a:noFill/>
                    </a:lnL>
                    <a:lnR>
                      <a:noFill/>
                    </a:lnR>
                    <a:lnT>
                      <a:noFill/>
                    </a:lnT>
                    <a:lnB>
                      <a:noFill/>
                    </a:lnB>
                  </a:tcPr>
                </a:tc>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UC Santa Cruz</a:t>
                      </a:r>
                    </a:p>
                  </a:txBody>
                  <a:tcPr marL="6003" marR="6003" marT="6003" marB="0" anchor="ctr">
                    <a:lnL>
                      <a:noFill/>
                    </a:lnL>
                    <a:lnR>
                      <a:noFill/>
                    </a:lnR>
                    <a:lnT>
                      <a:noFill/>
                    </a:lnT>
                    <a:lnB>
                      <a:noFill/>
                    </a:lnB>
                  </a:tcPr>
                </a:tc>
              </a:tr>
            </a:tbl>
          </a:graphicData>
        </a:graphic>
      </p:graphicFrame>
    </p:spTree>
    <p:extLst>
      <p:ext uri="{BB962C8B-B14F-4D97-AF65-F5344CB8AC3E}">
        <p14:creationId xmlns:p14="http://schemas.microsoft.com/office/powerpoint/2010/main" val="389209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9144000" cy="1143000"/>
          </a:xfrm>
        </p:spPr>
        <p:txBody>
          <a:bodyPr/>
          <a:lstStyle/>
          <a:p>
            <a:r>
              <a:rPr lang="en-US" sz="4000" dirty="0" smtClean="0">
                <a:solidFill>
                  <a:srgbClr val="0070C0"/>
                </a:solidFill>
                <a:latin typeface="Arial" panose="020B0604020202020204" pitchFamily="34" charset="0"/>
                <a:cs typeface="Arial" panose="020B0604020202020204" pitchFamily="34" charset="0"/>
              </a:rPr>
              <a:t>MRPI–supported technical highlights</a:t>
            </a:r>
            <a:endParaRPr lang="en-US" sz="40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56300"/>
            <a:ext cx="8458200" cy="4773099"/>
          </a:xfrm>
        </p:spPr>
        <p:txBody>
          <a:bodyPr>
            <a:normAutofit/>
          </a:bodyPr>
          <a:lstStyle/>
          <a:p>
            <a:r>
              <a:rPr lang="en-US" sz="2800" dirty="0" err="1" smtClean="0">
                <a:latin typeface="Arial" panose="020B0604020202020204" pitchFamily="34" charset="0"/>
                <a:cs typeface="Arial" panose="020B0604020202020204" pitchFamily="34" charset="0"/>
              </a:rPr>
              <a:t>Dectris</a:t>
            </a:r>
            <a:r>
              <a:rPr lang="en-US" sz="2800" dirty="0" smtClean="0">
                <a:latin typeface="Arial" panose="020B0604020202020204" pitchFamily="34" charset="0"/>
                <a:cs typeface="Arial" panose="020B0604020202020204" pitchFamily="34" charset="0"/>
              </a:rPr>
              <a:t> Pilatus3 6M installed - May 2016</a:t>
            </a:r>
          </a:p>
          <a:p>
            <a:pPr lvl="1"/>
            <a:r>
              <a:rPr lang="en-US" sz="2400" dirty="0" smtClean="0">
                <a:solidFill>
                  <a:srgbClr val="006600"/>
                </a:solidFill>
                <a:latin typeface="Arial" panose="020B0604020202020204" pitchFamily="34" charset="0"/>
                <a:cs typeface="Arial" panose="020B0604020202020204" pitchFamily="34" charset="0"/>
              </a:rPr>
              <a:t>Faster, lower noise, better data</a:t>
            </a:r>
            <a:endParaRPr lang="en-US" sz="2400" dirty="0" smtClean="0">
              <a:solidFill>
                <a:srgbClr val="C00000"/>
              </a:solidFill>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Complete control system update</a:t>
            </a:r>
          </a:p>
          <a:p>
            <a:pPr lvl="1"/>
            <a:r>
              <a:rPr lang="en-US" sz="2400" dirty="0" smtClean="0">
                <a:solidFill>
                  <a:srgbClr val="006600"/>
                </a:solidFill>
                <a:latin typeface="Arial" panose="020B0604020202020204" pitchFamily="34" charset="0"/>
                <a:cs typeface="Arial" panose="020B0604020202020204" pitchFamily="34" charset="0"/>
              </a:rPr>
              <a:t>New data collection methods</a:t>
            </a:r>
            <a:endParaRPr lang="en-US" sz="20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Overhaul of data archiving infrastructure</a:t>
            </a:r>
          </a:p>
          <a:p>
            <a:pPr lvl="1"/>
            <a:r>
              <a:rPr lang="en-US" sz="2400" dirty="0" smtClean="0">
                <a:solidFill>
                  <a:srgbClr val="006600"/>
                </a:solidFill>
                <a:latin typeface="Arial" panose="020B0604020202020204" pitchFamily="34" charset="0"/>
                <a:cs typeface="Arial" panose="020B0604020202020204" pitchFamily="34" charset="0"/>
              </a:rPr>
              <a:t>New hardware and methods produce 10x more data</a:t>
            </a:r>
          </a:p>
          <a:p>
            <a:pPr lvl="1"/>
            <a:endParaRPr lang="en-US" sz="2400" dirty="0" smtClean="0">
              <a:solidFill>
                <a:srgbClr val="006600"/>
              </a:solidFill>
              <a:latin typeface="Arial" panose="020B0604020202020204" pitchFamily="34" charset="0"/>
              <a:cs typeface="Arial" panose="020B0604020202020204" pitchFamily="34" charset="0"/>
            </a:endParaRPr>
          </a:p>
          <a:p>
            <a:r>
              <a:rPr lang="en-US" dirty="0" smtClean="0">
                <a:solidFill>
                  <a:srgbClr val="006600"/>
                </a:solidFill>
                <a:latin typeface="Arial" panose="020B0604020202020204" pitchFamily="34" charset="0"/>
                <a:cs typeface="Arial" panose="020B0604020202020204" pitchFamily="34" charset="0"/>
              </a:rPr>
              <a:t>First remote data collection – Apr 2017</a:t>
            </a:r>
          </a:p>
          <a:p>
            <a:endParaRPr lang="en-US" sz="2800" dirty="0" smtClean="0">
              <a:latin typeface="Arial" panose="020B0604020202020204" pitchFamily="34" charset="0"/>
              <a:cs typeface="Arial" panose="020B0604020202020204" pitchFamily="34" charset="0"/>
            </a:endParaRPr>
          </a:p>
          <a:p>
            <a:pPr marL="514350" indent="-457200"/>
            <a:endParaRPr lang="en-US" dirty="0" smtClean="0">
              <a:latin typeface="Arial" panose="020B0604020202020204" pitchFamily="34" charset="0"/>
              <a:cs typeface="Arial" panose="020B0604020202020204" pitchFamily="34" charset="0"/>
            </a:endParaRPr>
          </a:p>
          <a:p>
            <a:pPr marL="457200" lvl="1" indent="0">
              <a:buNone/>
            </a:pPr>
            <a:endParaRPr lang="en-US" dirty="0" smtClean="0">
              <a:latin typeface="Arial" panose="020B0604020202020204" pitchFamily="34" charset="0"/>
              <a:cs typeface="Arial" panose="020B0604020202020204" pitchFamily="34" charset="0"/>
            </a:endParaRPr>
          </a:p>
        </p:txBody>
      </p:sp>
      <p:sp>
        <p:nvSpPr>
          <p:cNvPr id="4" name="TextBox 3"/>
          <p:cNvSpPr txBox="1"/>
          <p:nvPr/>
        </p:nvSpPr>
        <p:spPr>
          <a:xfrm>
            <a:off x="2055926" y="1078468"/>
            <a:ext cx="5032147" cy="369332"/>
          </a:xfrm>
          <a:prstGeom prst="rect">
            <a:avLst/>
          </a:prstGeom>
          <a:noFill/>
        </p:spPr>
        <p:txBody>
          <a:bodyPr wrap="none" rtlCol="0">
            <a:spAutoFit/>
          </a:bodyPr>
          <a:lstStyle/>
          <a:p>
            <a:r>
              <a:rPr lang="en-US" dirty="0" smtClean="0">
                <a:solidFill>
                  <a:srgbClr val="0070C0"/>
                </a:solidFill>
              </a:rPr>
              <a:t>What was made possible </a:t>
            </a:r>
            <a:r>
              <a:rPr lang="en-US" smtClean="0">
                <a:solidFill>
                  <a:srgbClr val="0070C0"/>
                </a:solidFill>
              </a:rPr>
              <a:t>by the first </a:t>
            </a:r>
            <a:r>
              <a:rPr lang="en-US" dirty="0" smtClean="0">
                <a:solidFill>
                  <a:srgbClr val="0070C0"/>
                </a:solidFill>
              </a:rPr>
              <a:t>$240,000?</a:t>
            </a:r>
            <a:endParaRPr lang="en-US" dirty="0">
              <a:solidFill>
                <a:srgbClr val="0070C0"/>
              </a:solidFill>
            </a:endParaRPr>
          </a:p>
        </p:txBody>
      </p:sp>
    </p:spTree>
    <p:extLst>
      <p:ext uri="{BB962C8B-B14F-4D97-AF65-F5344CB8AC3E}">
        <p14:creationId xmlns:p14="http://schemas.microsoft.com/office/powerpoint/2010/main" val="420909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Molecular motor at atomic resolution</a:t>
            </a:r>
            <a:endParaRPr lang="en-US" sz="3600" dirty="0"/>
          </a:p>
        </p:txBody>
      </p:sp>
      <p:sp>
        <p:nvSpPr>
          <p:cNvPr id="3" name="Content Placeholder 2"/>
          <p:cNvSpPr>
            <a:spLocks noGrp="1"/>
          </p:cNvSpPr>
          <p:nvPr>
            <p:ph idx="1"/>
          </p:nvPr>
        </p:nvSpPr>
        <p:spPr>
          <a:xfrm>
            <a:off x="457200" y="6291072"/>
            <a:ext cx="8229600" cy="566928"/>
          </a:xfrm>
        </p:spPr>
        <p:txBody>
          <a:bodyPr>
            <a:normAutofit/>
          </a:bodyPr>
          <a:lstStyle/>
          <a:p>
            <a:pPr marL="0" indent="0">
              <a:buNone/>
            </a:pPr>
            <a:r>
              <a:rPr lang="en-US" sz="2000" dirty="0">
                <a:latin typeface="Arial" panose="020B0604020202020204" pitchFamily="34" charset="0"/>
                <a:cs typeface="Arial" panose="020B0604020202020204" pitchFamily="34" charset="0"/>
              </a:rPr>
              <a:t>Rosenberg </a:t>
            </a:r>
            <a:r>
              <a:rPr lang="en-US" sz="2000" dirty="0" smtClean="0">
                <a:latin typeface="Arial" panose="020B0604020202020204" pitchFamily="34" charset="0"/>
                <a:cs typeface="Arial" panose="020B0604020202020204" pitchFamily="34" charset="0"/>
              </a:rPr>
              <a:t>O. S.  </a:t>
            </a:r>
            <a:r>
              <a:rPr lang="en-US" sz="2000" i="1" dirty="0">
                <a:cs typeface="Arial" panose="020B0604020202020204" pitchFamily="34" charset="0"/>
              </a:rPr>
              <a:t>e</a:t>
            </a:r>
            <a:r>
              <a:rPr lang="en-US" sz="2000" i="1" dirty="0" smtClean="0">
                <a:cs typeface="Arial" panose="020B0604020202020204" pitchFamily="34" charset="0"/>
              </a:rPr>
              <a:t>t al.</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2015</a:t>
            </a:r>
            <a:r>
              <a:rPr lang="en-US" sz="2000" dirty="0" smtClean="0">
                <a:latin typeface="Arial" panose="020B0604020202020204" pitchFamily="34" charset="0"/>
                <a:cs typeface="Arial" panose="020B0604020202020204" pitchFamily="34" charset="0"/>
              </a:rPr>
              <a:t>). </a:t>
            </a:r>
            <a:r>
              <a:rPr lang="en-US" sz="2000" i="1" u="sng" dirty="0" smtClean="0">
                <a:latin typeface="Arial" panose="020B0604020202020204" pitchFamily="34" charset="0"/>
                <a:cs typeface="Arial" panose="020B0604020202020204" pitchFamily="34" charset="0"/>
              </a:rPr>
              <a:t>Cell</a:t>
            </a:r>
            <a:r>
              <a:rPr lang="en-US" sz="2000"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161</a:t>
            </a:r>
            <a:r>
              <a:rPr lang="en-US" sz="2000" dirty="0">
                <a:latin typeface="Arial" panose="020B0604020202020204" pitchFamily="34" charset="0"/>
                <a:cs typeface="Arial" panose="020B0604020202020204" pitchFamily="34" charset="0"/>
              </a:rPr>
              <a:t>, 501</a:t>
            </a:r>
            <a:endParaRPr lang="en-US" sz="2400" dirty="0">
              <a:latin typeface="Arial" panose="020B0604020202020204" pitchFamily="34" charset="0"/>
              <a:cs typeface="Arial" panose="020B0604020202020204" pitchFamily="34" charset="0"/>
            </a:endParaRPr>
          </a:p>
        </p:txBody>
      </p:sp>
      <p:pic>
        <p:nvPicPr>
          <p:cNvPr id="59394" name="Picture 2" descr="https://rosenberg.ucsf.edu/sites/rosenberg.ucsf.edu/files/styles/starter_kit_full/public/biohub_2.png?itok=C7QdFV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53" y="2817424"/>
            <a:ext cx="2088348" cy="721304"/>
          </a:xfrm>
          <a:prstGeom prst="rect">
            <a:avLst/>
          </a:prstGeom>
          <a:noFill/>
          <a:extLst>
            <a:ext uri="{909E8E84-426E-40DD-AFC4-6F175D3DCCD1}">
              <a14:hiddenFill xmlns:a14="http://schemas.microsoft.com/office/drawing/2010/main">
                <a:solidFill>
                  <a:srgbClr val="FFFFFF"/>
                </a:solidFill>
              </a14:hiddenFill>
            </a:ext>
          </a:extLst>
        </p:spPr>
      </p:pic>
      <p:pic>
        <p:nvPicPr>
          <p:cNvPr id="59396" name="Picture 4" descr="https://tetrad.ucsf.edu/sites/tetrad.ucsf.edu/files/styles/panopoly_image_full/public/featured/Rosenberg.jpeg?itok=GhSfv9FT"/>
          <p:cNvPicPr>
            <a:picLocks noChangeAspect="1" noChangeArrowheads="1"/>
          </p:cNvPicPr>
          <p:nvPr/>
        </p:nvPicPr>
        <p:blipFill rotWithShape="1">
          <a:blip r:embed="rId4">
            <a:extLst>
              <a:ext uri="{28A0092B-C50C-407E-A947-70E740481C1C}">
                <a14:useLocalDpi xmlns:a14="http://schemas.microsoft.com/office/drawing/2010/main" val="0"/>
              </a:ext>
            </a:extLst>
          </a:blip>
          <a:srcRect l="16551" r="21031" b="32244"/>
          <a:stretch/>
        </p:blipFill>
        <p:spPr bwMode="auto">
          <a:xfrm>
            <a:off x="705970" y="1276118"/>
            <a:ext cx="941293" cy="12772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5573654"/>
            <a:ext cx="7550465" cy="400110"/>
          </a:xfrm>
          <a:prstGeom prst="rect">
            <a:avLst/>
          </a:prstGeom>
          <a:noFill/>
        </p:spPr>
        <p:txBody>
          <a:bodyPr wrap="none" rtlCol="0">
            <a:spAutoFit/>
          </a:bodyPr>
          <a:lstStyle/>
          <a:p>
            <a:r>
              <a:rPr lang="en-US" sz="2000" b="1" dirty="0">
                <a:solidFill>
                  <a:srgbClr val="006600"/>
                </a:solidFill>
              </a:rPr>
              <a:t>L</a:t>
            </a:r>
            <a:r>
              <a:rPr lang="en-US" sz="2000" b="1" dirty="0" smtClean="0">
                <a:solidFill>
                  <a:srgbClr val="006600"/>
                </a:solidFill>
              </a:rPr>
              <a:t>ong-time 8.3.1 user makes good: Chan-Zuckerberg funding</a:t>
            </a:r>
            <a:endParaRPr lang="en-US" sz="2000" b="1" dirty="0">
              <a:solidFill>
                <a:srgbClr val="006600"/>
              </a:solidFill>
            </a:endParaRPr>
          </a:p>
        </p:txBody>
      </p:sp>
      <p:pic>
        <p:nvPicPr>
          <p:cNvPr id="8" name="Picture 7" descr="http://ars.els-cdn.com/content/image/1-s2.0-S0092867415003608-fx1.jpg"/>
          <p:cNvPicPr/>
          <p:nvPr/>
        </p:nvPicPr>
        <p:blipFill rotWithShape="1">
          <a:blip r:embed="rId5">
            <a:extLst>
              <a:ext uri="{28A0092B-C50C-407E-A947-70E740481C1C}">
                <a14:useLocalDpi xmlns:a14="http://schemas.microsoft.com/office/drawing/2010/main" val="0"/>
              </a:ext>
            </a:extLst>
          </a:blip>
          <a:srcRect l="40371" b="18737"/>
          <a:stretch/>
        </p:blipFill>
        <p:spPr bwMode="auto">
          <a:xfrm rot="20130351">
            <a:off x="4637932" y="2044085"/>
            <a:ext cx="2045709" cy="2787895"/>
          </a:xfrm>
          <a:prstGeom prst="rect">
            <a:avLst/>
          </a:prstGeom>
          <a:noFill/>
          <a:ln>
            <a:noFill/>
          </a:ln>
        </p:spPr>
      </p:pic>
      <p:pic>
        <p:nvPicPr>
          <p:cNvPr id="9" name="Picture 8" descr="http://ars.els-cdn.com/content/image/1-s2.0-S0092867415003608-fx1.jpg"/>
          <p:cNvPicPr/>
          <p:nvPr/>
        </p:nvPicPr>
        <p:blipFill rotWithShape="1">
          <a:blip r:embed="rId5">
            <a:extLst>
              <a:ext uri="{28A0092B-C50C-407E-A947-70E740481C1C}">
                <a14:useLocalDpi xmlns:a14="http://schemas.microsoft.com/office/drawing/2010/main" val="0"/>
              </a:ext>
            </a:extLst>
          </a:blip>
          <a:srcRect l="63294" t="72127"/>
          <a:stretch/>
        </p:blipFill>
        <p:spPr bwMode="auto">
          <a:xfrm>
            <a:off x="6158742" y="3488851"/>
            <a:ext cx="2714687" cy="2061436"/>
          </a:xfrm>
          <a:prstGeom prst="rect">
            <a:avLst/>
          </a:prstGeom>
          <a:noFill/>
          <a:ln>
            <a:noFill/>
          </a:ln>
        </p:spPr>
      </p:pic>
      <p:pic>
        <p:nvPicPr>
          <p:cNvPr id="5" name="Picture 4" descr="http://ars.els-cdn.com/content/image/1-s2.0-S0092867415003608-fx1.jpg"/>
          <p:cNvPicPr/>
          <p:nvPr/>
        </p:nvPicPr>
        <p:blipFill rotWithShape="1">
          <a:blip r:embed="rId5">
            <a:extLst>
              <a:ext uri="{28A0092B-C50C-407E-A947-70E740481C1C}">
                <a14:useLocalDpi xmlns:a14="http://schemas.microsoft.com/office/drawing/2010/main" val="0"/>
              </a:ext>
            </a:extLst>
          </a:blip>
          <a:srcRect r="39321" b="63276"/>
          <a:stretch/>
        </p:blipFill>
        <p:spPr bwMode="auto">
          <a:xfrm>
            <a:off x="2661032" y="2446571"/>
            <a:ext cx="2404334" cy="1455151"/>
          </a:xfrm>
          <a:prstGeom prst="rect">
            <a:avLst/>
          </a:prstGeom>
          <a:noFill/>
          <a:ln>
            <a:noFill/>
          </a:ln>
        </p:spPr>
      </p:pic>
      <p:sp>
        <p:nvSpPr>
          <p:cNvPr id="11" name="TextBox 10"/>
          <p:cNvSpPr txBox="1"/>
          <p:nvPr/>
        </p:nvSpPr>
        <p:spPr>
          <a:xfrm>
            <a:off x="1748544" y="1591056"/>
            <a:ext cx="6870531" cy="523220"/>
          </a:xfrm>
          <a:prstGeom prst="rect">
            <a:avLst/>
          </a:prstGeom>
          <a:noFill/>
        </p:spPr>
        <p:txBody>
          <a:bodyPr wrap="square" rtlCol="0">
            <a:spAutoFit/>
          </a:bodyPr>
          <a:lstStyle/>
          <a:p>
            <a:r>
              <a:rPr lang="en-US" sz="2800" dirty="0" smtClean="0"/>
              <a:t>Oren Rosenberg		UC San Francisco</a:t>
            </a:r>
            <a:endParaRPr lang="en-US" sz="2800" dirty="0"/>
          </a:p>
        </p:txBody>
      </p:sp>
    </p:spTree>
    <p:extLst>
      <p:ext uri="{BB962C8B-B14F-4D97-AF65-F5344CB8AC3E}">
        <p14:creationId xmlns:p14="http://schemas.microsoft.com/office/powerpoint/2010/main" val="32225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Bacterial circadian clock revealed</a:t>
            </a:r>
            <a:endParaRPr lang="en-US" dirty="0"/>
          </a:p>
        </p:txBody>
      </p:sp>
      <p:sp>
        <p:nvSpPr>
          <p:cNvPr id="3" name="Content Placeholder 2"/>
          <p:cNvSpPr>
            <a:spLocks noGrp="1"/>
          </p:cNvSpPr>
          <p:nvPr>
            <p:ph idx="1"/>
          </p:nvPr>
        </p:nvSpPr>
        <p:spPr>
          <a:xfrm>
            <a:off x="457200" y="6071616"/>
            <a:ext cx="8229600" cy="786384"/>
          </a:xfrm>
        </p:spPr>
        <p:txBody>
          <a:bodyPr>
            <a:normAutofit/>
          </a:bodyPr>
          <a:lstStyle/>
          <a:p>
            <a:pPr marL="0" indent="0">
              <a:buNone/>
            </a:pPr>
            <a:r>
              <a:rPr lang="en-US" sz="2000" dirty="0">
                <a:cs typeface="Arial" panose="020B0604020202020204" pitchFamily="34" charset="0"/>
              </a:rPr>
              <a:t>Tseng, </a:t>
            </a:r>
            <a:r>
              <a:rPr lang="en-US" sz="2000" i="1" dirty="0" smtClean="0">
                <a:cs typeface="Arial" panose="020B0604020202020204" pitchFamily="34" charset="0"/>
              </a:rPr>
              <a:t>et al.</a:t>
            </a:r>
            <a:r>
              <a:rPr lang="en-US" sz="2000" dirty="0" smtClean="0">
                <a:cs typeface="Arial" panose="020B0604020202020204" pitchFamily="34" charset="0"/>
              </a:rPr>
              <a:t> and </a:t>
            </a:r>
            <a:r>
              <a:rPr lang="en-US" sz="2000" dirty="0">
                <a:cs typeface="Arial" panose="020B0604020202020204" pitchFamily="34" charset="0"/>
              </a:rPr>
              <a:t>C. L. </a:t>
            </a:r>
            <a:r>
              <a:rPr lang="en-US" sz="2000" dirty="0" err="1">
                <a:cs typeface="Arial" panose="020B0604020202020204" pitchFamily="34" charset="0"/>
              </a:rPr>
              <a:t>Partch</a:t>
            </a:r>
            <a:r>
              <a:rPr lang="en-US" sz="2000" dirty="0">
                <a:cs typeface="Arial" panose="020B0604020202020204" pitchFamily="34" charset="0"/>
              </a:rPr>
              <a:t> (2017). </a:t>
            </a:r>
            <a:r>
              <a:rPr lang="en-US" sz="2000" u="sng" dirty="0" smtClean="0">
                <a:cs typeface="Arial" panose="020B0604020202020204" pitchFamily="34" charset="0"/>
              </a:rPr>
              <a:t>Science</a:t>
            </a:r>
            <a:r>
              <a:rPr lang="en-US" sz="2000" dirty="0" smtClean="0">
                <a:cs typeface="Arial" panose="020B0604020202020204" pitchFamily="34" charset="0"/>
              </a:rPr>
              <a:t> </a:t>
            </a:r>
            <a:r>
              <a:rPr lang="en-US" sz="2000" b="1" dirty="0" smtClean="0">
                <a:cs typeface="Arial" panose="020B0604020202020204" pitchFamily="34" charset="0"/>
              </a:rPr>
              <a:t>355</a:t>
            </a:r>
            <a:r>
              <a:rPr lang="en-US" sz="2000" dirty="0" smtClean="0">
                <a:cs typeface="Arial" panose="020B0604020202020204" pitchFamily="34" charset="0"/>
              </a:rPr>
              <a:t>(6330</a:t>
            </a:r>
            <a:r>
              <a:rPr lang="en-US" sz="2000" dirty="0">
                <a:cs typeface="Arial" panose="020B0604020202020204" pitchFamily="34" charset="0"/>
              </a:rPr>
              <a:t>): 1174-1180.</a:t>
            </a:r>
            <a:endParaRPr lang="en-US" sz="2400" dirty="0">
              <a:cs typeface="Arial" panose="020B0604020202020204" pitchFamily="34" charset="0"/>
            </a:endParaRPr>
          </a:p>
        </p:txBody>
      </p:sp>
      <p:pic>
        <p:nvPicPr>
          <p:cNvPr id="54274" name="Picture 2" descr="An external file that holds a picture, illustration, etc.&#10;Object name is nihms860894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1992" y="2361245"/>
            <a:ext cx="6116316" cy="2824274"/>
          </a:xfrm>
          <a:prstGeom prst="rect">
            <a:avLst/>
          </a:prstGeom>
          <a:noFill/>
          <a:extLst>
            <a:ext uri="{909E8E84-426E-40DD-AFC4-6F175D3DCCD1}">
              <a14:hiddenFill xmlns:a14="http://schemas.microsoft.com/office/drawing/2010/main">
                <a:solidFill>
                  <a:srgbClr val="FFFFFF"/>
                </a:solidFill>
              </a14:hiddenFill>
            </a:ext>
          </a:extLst>
        </p:spPr>
      </p:pic>
      <p:pic>
        <p:nvPicPr>
          <p:cNvPr id="54276" name="Picture 4" descr="Carrie L. Partch"/>
          <p:cNvPicPr>
            <a:picLocks noChangeAspect="1" noChangeArrowheads="1"/>
          </p:cNvPicPr>
          <p:nvPr/>
        </p:nvPicPr>
        <p:blipFill rotWithShape="1">
          <a:blip r:embed="rId4">
            <a:extLst>
              <a:ext uri="{28A0092B-C50C-407E-A947-70E740481C1C}">
                <a14:useLocalDpi xmlns:a14="http://schemas.microsoft.com/office/drawing/2010/main" val="0"/>
              </a:ext>
            </a:extLst>
          </a:blip>
          <a:srcRect l="12954" t="12672" r="13600" b="20896"/>
          <a:stretch/>
        </p:blipFill>
        <p:spPr bwMode="auto">
          <a:xfrm>
            <a:off x="301752" y="1591056"/>
            <a:ext cx="1152144" cy="13026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45336" y="1591056"/>
            <a:ext cx="5801751" cy="523220"/>
          </a:xfrm>
          <a:prstGeom prst="rect">
            <a:avLst/>
          </a:prstGeom>
          <a:noFill/>
        </p:spPr>
        <p:txBody>
          <a:bodyPr wrap="square" rtlCol="0">
            <a:spAutoFit/>
          </a:bodyPr>
          <a:lstStyle/>
          <a:p>
            <a:r>
              <a:rPr lang="en-US" sz="2800" dirty="0" smtClean="0"/>
              <a:t>Carrie </a:t>
            </a:r>
            <a:r>
              <a:rPr lang="en-US" sz="2800" dirty="0" err="1" smtClean="0"/>
              <a:t>Partch</a:t>
            </a:r>
            <a:r>
              <a:rPr lang="en-US" sz="2800" dirty="0" smtClean="0"/>
              <a:t>	UC Santa Cruz</a:t>
            </a:r>
            <a:endParaRPr lang="en-US" sz="2800" dirty="0"/>
          </a:p>
        </p:txBody>
      </p:sp>
      <p:sp>
        <p:nvSpPr>
          <p:cNvPr id="5" name="TextBox 4"/>
          <p:cNvSpPr txBox="1"/>
          <p:nvPr/>
        </p:nvSpPr>
        <p:spPr>
          <a:xfrm>
            <a:off x="462494" y="5486400"/>
            <a:ext cx="6419386" cy="400110"/>
          </a:xfrm>
          <a:prstGeom prst="rect">
            <a:avLst/>
          </a:prstGeom>
          <a:noFill/>
        </p:spPr>
        <p:txBody>
          <a:bodyPr wrap="none" rtlCol="0">
            <a:spAutoFit/>
          </a:bodyPr>
          <a:lstStyle/>
          <a:p>
            <a:r>
              <a:rPr lang="en-US" sz="2000" b="1" dirty="0">
                <a:solidFill>
                  <a:srgbClr val="006600"/>
                </a:solidFill>
              </a:rPr>
              <a:t>N</a:t>
            </a:r>
            <a:r>
              <a:rPr lang="en-US" sz="2000" b="1" dirty="0" smtClean="0">
                <a:solidFill>
                  <a:srgbClr val="006600"/>
                </a:solidFill>
              </a:rPr>
              <a:t>ew MRPI user, high-profile paper, enabled by 8.3.1</a:t>
            </a:r>
            <a:endParaRPr lang="en-US" sz="2000" b="1" dirty="0">
              <a:solidFill>
                <a:srgbClr val="006600"/>
              </a:solidFill>
            </a:endParaRPr>
          </a:p>
        </p:txBody>
      </p:sp>
    </p:spTree>
    <p:extLst>
      <p:ext uri="{BB962C8B-B14F-4D97-AF65-F5344CB8AC3E}">
        <p14:creationId xmlns:p14="http://schemas.microsoft.com/office/powerpoint/2010/main" val="320235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Cure for Cancer</a:t>
            </a:r>
            <a:endParaRPr lang="en-US" dirty="0"/>
          </a:p>
        </p:txBody>
      </p:sp>
      <p:sp>
        <p:nvSpPr>
          <p:cNvPr id="3" name="Content Placeholder 2"/>
          <p:cNvSpPr>
            <a:spLocks noGrp="1"/>
          </p:cNvSpPr>
          <p:nvPr>
            <p:ph idx="1"/>
          </p:nvPr>
        </p:nvSpPr>
        <p:spPr>
          <a:xfrm>
            <a:off x="457200" y="6163056"/>
            <a:ext cx="8229600" cy="694944"/>
          </a:xfrm>
        </p:spPr>
        <p:txBody>
          <a:bodyPr>
            <a:normAutofit/>
          </a:bodyPr>
          <a:lstStyle/>
          <a:p>
            <a:pPr marL="0" indent="0">
              <a:buNone/>
            </a:pPr>
            <a:r>
              <a:rPr lang="en-US" sz="2400" dirty="0">
                <a:latin typeface="Arial" panose="020B0604020202020204" pitchFamily="34" charset="0"/>
                <a:cs typeface="Arial" panose="020B0604020202020204" pitchFamily="34" charset="0"/>
              </a:rPr>
              <a:t>Zhang C, </a:t>
            </a:r>
            <a:r>
              <a:rPr lang="en-US" sz="2400" i="1" dirty="0" smtClean="0">
                <a:latin typeface="Arial" panose="020B0604020202020204" pitchFamily="34" charset="0"/>
                <a:cs typeface="Arial" panose="020B0604020202020204" pitchFamily="34" charset="0"/>
              </a:rPr>
              <a:t>et </a:t>
            </a:r>
            <a:r>
              <a:rPr lang="en-US" sz="2400" i="1" dirty="0">
                <a:latin typeface="Arial" panose="020B0604020202020204" pitchFamily="34" charset="0"/>
                <a:cs typeface="Arial" panose="020B0604020202020204" pitchFamily="34" charset="0"/>
              </a:rPr>
              <a:t>al.</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(2015) </a:t>
            </a:r>
            <a:r>
              <a:rPr lang="en-US" sz="2400" i="1" u="sng" dirty="0" smtClean="0">
                <a:latin typeface="Arial" panose="020B0604020202020204" pitchFamily="34" charset="0"/>
                <a:cs typeface="Arial" panose="020B0604020202020204" pitchFamily="34" charset="0"/>
              </a:rPr>
              <a:t>Nature</a:t>
            </a:r>
            <a:r>
              <a:rPr lang="en-US" sz="2400" i="1" u="sng"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526,</a:t>
            </a:r>
            <a:r>
              <a:rPr lang="en-US" sz="2400" dirty="0" smtClean="0">
                <a:latin typeface="Arial" panose="020B0604020202020204" pitchFamily="34" charset="0"/>
                <a:cs typeface="Arial" panose="020B0604020202020204" pitchFamily="34" charset="0"/>
              </a:rPr>
              <a:t> 583-6</a:t>
            </a:r>
            <a:r>
              <a:rPr lang="en-US" sz="2400" dirty="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991140" y="2536739"/>
            <a:ext cx="3404192" cy="2684074"/>
          </a:xfrm>
          <a:prstGeom prst="rect">
            <a:avLst/>
          </a:prstGeom>
          <a:ln>
            <a:noFill/>
          </a:ln>
          <a:extLst>
            <a:ext uri="{53640926-AAD7-44D8-BBD7-CCE9431645EC}">
              <a14:shadowObscured xmlns:a14="http://schemas.microsoft.com/office/drawing/2010/main"/>
            </a:ext>
          </a:extLst>
        </p:spPr>
      </p:pic>
      <p:pic>
        <p:nvPicPr>
          <p:cNvPr id="5837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8613" y="1536549"/>
            <a:ext cx="2187388" cy="50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 y="5582595"/>
            <a:ext cx="6986208" cy="400110"/>
          </a:xfrm>
          <a:prstGeom prst="rect">
            <a:avLst/>
          </a:prstGeom>
          <a:noFill/>
        </p:spPr>
        <p:txBody>
          <a:bodyPr wrap="none" rtlCol="0">
            <a:spAutoFit/>
          </a:bodyPr>
          <a:lstStyle/>
          <a:p>
            <a:r>
              <a:rPr lang="en-US" sz="2000" b="1" dirty="0">
                <a:solidFill>
                  <a:srgbClr val="006600"/>
                </a:solidFill>
              </a:rPr>
              <a:t>N</a:t>
            </a:r>
            <a:r>
              <a:rPr lang="en-US" sz="2000" b="1" dirty="0" smtClean="0">
                <a:solidFill>
                  <a:srgbClr val="006600"/>
                </a:solidFill>
              </a:rPr>
              <a:t>ear-exclusive use of 8.3.1, </a:t>
            </a:r>
            <a:r>
              <a:rPr lang="en-US" sz="2000" b="1" dirty="0">
                <a:solidFill>
                  <a:srgbClr val="006600"/>
                </a:solidFill>
              </a:rPr>
              <a:t>$935M justification for </a:t>
            </a:r>
            <a:r>
              <a:rPr lang="en-US" sz="2000" b="1" dirty="0" smtClean="0">
                <a:solidFill>
                  <a:srgbClr val="006600"/>
                </a:solidFill>
              </a:rPr>
              <a:t>MRPI</a:t>
            </a:r>
            <a:endParaRPr lang="en-US" sz="2000" b="1" dirty="0">
              <a:solidFill>
                <a:srgbClr val="006600"/>
              </a:solidFill>
            </a:endParaRPr>
          </a:p>
        </p:txBody>
      </p:sp>
      <p:grpSp>
        <p:nvGrpSpPr>
          <p:cNvPr id="6" name="Group 5"/>
          <p:cNvGrpSpPr/>
          <p:nvPr/>
        </p:nvGrpSpPr>
        <p:grpSpPr>
          <a:xfrm>
            <a:off x="4247280" y="2450066"/>
            <a:ext cx="4243432" cy="2770747"/>
            <a:chOff x="4581144" y="2091997"/>
            <a:chExt cx="3754120" cy="2597985"/>
          </a:xfrm>
        </p:grpSpPr>
        <p:pic>
          <p:nvPicPr>
            <p:cNvPr id="56322" name="Picture 2" descr="Image result for zelboraf pet sc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1144" y="2091997"/>
              <a:ext cx="3754120" cy="25979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40502" y="3006941"/>
              <a:ext cx="671979" cy="1138773"/>
            </a:xfrm>
            <a:prstGeom prst="rect">
              <a:avLst/>
            </a:prstGeom>
            <a:noFill/>
          </p:spPr>
          <p:txBody>
            <a:bodyPr wrap="none" rtlCol="0">
              <a:spAutoFit/>
            </a:bodyPr>
            <a:lstStyle/>
            <a:p>
              <a:pPr algn="ctr"/>
              <a:r>
                <a:rPr lang="en-US" dirty="0" smtClean="0"/>
                <a:t>15</a:t>
              </a:r>
            </a:p>
            <a:p>
              <a:pPr algn="ctr"/>
              <a:r>
                <a:rPr lang="en-US" dirty="0"/>
                <a:t>d</a:t>
              </a:r>
              <a:r>
                <a:rPr lang="en-US" dirty="0" smtClean="0"/>
                <a:t>ays</a:t>
              </a:r>
            </a:p>
            <a:p>
              <a:pPr algn="ctr"/>
              <a:r>
                <a:rPr lang="en-US" sz="3200" dirty="0" smtClean="0"/>
                <a:t>→</a:t>
              </a:r>
              <a:endParaRPr lang="en-US" sz="3200" dirty="0"/>
            </a:p>
          </p:txBody>
        </p:sp>
      </p:grpSp>
      <p:sp>
        <p:nvSpPr>
          <p:cNvPr id="8" name="TextBox 7"/>
          <p:cNvSpPr txBox="1"/>
          <p:nvPr/>
        </p:nvSpPr>
        <p:spPr>
          <a:xfrm>
            <a:off x="2587752" y="1449786"/>
            <a:ext cx="6164829" cy="861774"/>
          </a:xfrm>
          <a:prstGeom prst="rect">
            <a:avLst/>
          </a:prstGeom>
          <a:noFill/>
        </p:spPr>
        <p:txBody>
          <a:bodyPr wrap="none" rtlCol="0">
            <a:spAutoFit/>
          </a:bodyPr>
          <a:lstStyle/>
          <a:p>
            <a:r>
              <a:rPr lang="en-US" sz="2000" dirty="0" err="1">
                <a:solidFill>
                  <a:srgbClr val="0070C0"/>
                </a:solidFill>
              </a:rPr>
              <a:t>Zelboraf</a:t>
            </a:r>
            <a:r>
              <a:rPr lang="en-US" sz="2000" dirty="0" smtClean="0">
                <a:solidFill>
                  <a:srgbClr val="0070C0"/>
                </a:solidFill>
              </a:rPr>
              <a:t>® for BRAF positive metastatic melanoma</a:t>
            </a:r>
          </a:p>
          <a:p>
            <a:pPr>
              <a:lnSpc>
                <a:spcPct val="150000"/>
              </a:lnSpc>
            </a:pPr>
            <a:r>
              <a:rPr lang="en-US" sz="2000" dirty="0" smtClean="0">
                <a:solidFill>
                  <a:srgbClr val="0070C0"/>
                </a:solidFill>
              </a:rPr>
              <a:t>PLX3397 for </a:t>
            </a:r>
            <a:r>
              <a:rPr lang="en-US" sz="2000" dirty="0" err="1" smtClean="0">
                <a:solidFill>
                  <a:srgbClr val="0070C0"/>
                </a:solidFill>
              </a:rPr>
              <a:t>Tenosynovial</a:t>
            </a:r>
            <a:r>
              <a:rPr lang="en-US" sz="2000" dirty="0" smtClean="0">
                <a:solidFill>
                  <a:srgbClr val="0070C0"/>
                </a:solidFill>
              </a:rPr>
              <a:t> </a:t>
            </a:r>
            <a:r>
              <a:rPr lang="en-US" sz="2000" dirty="0">
                <a:solidFill>
                  <a:srgbClr val="0070C0"/>
                </a:solidFill>
              </a:rPr>
              <a:t>Giant Cell Tumor (TGCT) </a:t>
            </a:r>
          </a:p>
        </p:txBody>
      </p:sp>
      <p:pic>
        <p:nvPicPr>
          <p:cNvPr id="56324" name="Picture 4" descr="Image result for Daiichi Sankyo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59" y="2029429"/>
            <a:ext cx="992932" cy="973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75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6" name="Picture 6" descr="Image result for sickle cell anemia"/>
          <p:cNvPicPr>
            <a:picLocks noChangeAspect="1" noChangeArrowheads="1"/>
          </p:cNvPicPr>
          <p:nvPr/>
        </p:nvPicPr>
        <p:blipFill rotWithShape="1">
          <a:blip r:embed="rId3">
            <a:extLst>
              <a:ext uri="{28A0092B-C50C-407E-A947-70E740481C1C}">
                <a14:useLocalDpi xmlns:a14="http://schemas.microsoft.com/office/drawing/2010/main" val="0"/>
              </a:ext>
            </a:extLst>
          </a:blip>
          <a:srcRect l="10450" b="18050"/>
          <a:stretch/>
        </p:blipFill>
        <p:spPr bwMode="auto">
          <a:xfrm>
            <a:off x="2352583" y="1122962"/>
            <a:ext cx="3923646" cy="2341720"/>
          </a:xfrm>
          <a:prstGeom prst="rect">
            <a:avLst/>
          </a:prstGeom>
          <a:noFill/>
          <a:extLst>
            <a:ext uri="{909E8E84-426E-40DD-AFC4-6F175D3DCCD1}">
              <a14:hiddenFill xmlns:a14="http://schemas.microsoft.com/office/drawing/2010/main">
                <a:solidFill>
                  <a:srgbClr val="FFFFFF"/>
                </a:solidFill>
              </a14:hiddenFill>
            </a:ext>
          </a:extLst>
        </p:spPr>
      </p:pic>
      <p:pic>
        <p:nvPicPr>
          <p:cNvPr id="56324" name="Picture 4" descr="https://www.globenewswire.com/news-release/logo/360466/0/360466.jpg?lastModified=12%2F16%2F2016%2008%3A29%3A45&amp;siz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857" y="1132106"/>
            <a:ext cx="2138266" cy="17890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First drug for sickle cell disease?</a:t>
            </a:r>
            <a:endParaRPr lang="en-US" dirty="0"/>
          </a:p>
        </p:txBody>
      </p:sp>
      <p:sp>
        <p:nvSpPr>
          <p:cNvPr id="3" name="Content Placeholder 2"/>
          <p:cNvSpPr>
            <a:spLocks noGrp="1"/>
          </p:cNvSpPr>
          <p:nvPr>
            <p:ph idx="1"/>
          </p:nvPr>
        </p:nvSpPr>
        <p:spPr>
          <a:xfrm>
            <a:off x="457200" y="6144768"/>
            <a:ext cx="8229600" cy="713232"/>
          </a:xfrm>
        </p:spPr>
        <p:txBody>
          <a:bodyPr>
            <a:normAutofit/>
          </a:bodyPr>
          <a:lstStyle/>
          <a:p>
            <a:pPr marL="0" indent="0">
              <a:buNone/>
            </a:pPr>
            <a:r>
              <a:rPr lang="en-US" sz="2000" dirty="0" smtClean="0"/>
              <a:t>Metcalf</a:t>
            </a:r>
            <a:r>
              <a:rPr lang="en-US" sz="2000" dirty="0"/>
              <a:t>, B., C. </a:t>
            </a:r>
            <a:r>
              <a:rPr lang="en-US" sz="2000" i="1" dirty="0" smtClean="0"/>
              <a:t>et al.</a:t>
            </a:r>
            <a:r>
              <a:rPr lang="en-US" sz="2000" dirty="0" smtClean="0"/>
              <a:t> </a:t>
            </a:r>
            <a:r>
              <a:rPr lang="en-US" sz="2000" dirty="0"/>
              <a:t>(2017). </a:t>
            </a:r>
            <a:r>
              <a:rPr lang="en-US" sz="2000" u="sng" dirty="0" smtClean="0"/>
              <a:t>ACS Med. Chem. </a:t>
            </a:r>
            <a:r>
              <a:rPr lang="en-US" sz="2000" u="sng" dirty="0"/>
              <a:t>Letters</a:t>
            </a:r>
            <a:r>
              <a:rPr lang="en-US" sz="2000" dirty="0"/>
              <a:t> </a:t>
            </a:r>
            <a:r>
              <a:rPr lang="en-US" sz="2000" b="1" dirty="0"/>
              <a:t>8</a:t>
            </a:r>
            <a:r>
              <a:rPr lang="en-US" sz="2000" dirty="0"/>
              <a:t>(3): 321-326.</a:t>
            </a:r>
            <a:endParaRPr lang="en-US" sz="2400" dirty="0"/>
          </a:p>
        </p:txBody>
      </p:sp>
      <p:pic>
        <p:nvPicPr>
          <p:cNvPr id="56322" name="Picture 2" descr="Abstract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4083" y="3319490"/>
            <a:ext cx="5400645" cy="17930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5510873"/>
            <a:ext cx="6187912" cy="400110"/>
          </a:xfrm>
          <a:prstGeom prst="rect">
            <a:avLst/>
          </a:prstGeom>
          <a:noFill/>
        </p:spPr>
        <p:txBody>
          <a:bodyPr wrap="none" rtlCol="0">
            <a:spAutoFit/>
          </a:bodyPr>
          <a:lstStyle/>
          <a:p>
            <a:r>
              <a:rPr lang="en-US" sz="2000" b="1" dirty="0">
                <a:solidFill>
                  <a:srgbClr val="006600"/>
                </a:solidFill>
              </a:rPr>
              <a:t>I</a:t>
            </a:r>
            <a:r>
              <a:rPr lang="en-US" sz="2000" b="1" dirty="0" smtClean="0">
                <a:solidFill>
                  <a:srgbClr val="006600"/>
                </a:solidFill>
              </a:rPr>
              <a:t>ndustrial use of 8.3.1, major global health impact</a:t>
            </a:r>
            <a:endParaRPr lang="en-US" sz="2000" b="1" dirty="0">
              <a:solidFill>
                <a:srgbClr val="006600"/>
              </a:solidFill>
            </a:endParaRPr>
          </a:p>
        </p:txBody>
      </p:sp>
    </p:spTree>
    <p:extLst>
      <p:ext uri="{BB962C8B-B14F-4D97-AF65-F5344CB8AC3E}">
        <p14:creationId xmlns:p14="http://schemas.microsoft.com/office/powerpoint/2010/main" val="283207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24738</TotalTime>
  <Words>1510</Words>
  <Application>Microsoft Office PowerPoint</Application>
  <PresentationFormat>On-screen Show (4:3)</PresentationFormat>
  <Paragraphs>184</Paragraphs>
  <Slides>13</Slides>
  <Notes>12</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Default Design</vt:lpstr>
      <vt:lpstr>2_Office Theme</vt:lpstr>
      <vt:lpstr>Office Theme</vt:lpstr>
      <vt:lpstr>3_Office Theme</vt:lpstr>
      <vt:lpstr>What is ALS Beamline 8.3.1 ?</vt:lpstr>
      <vt:lpstr>What is “MRPI”?</vt:lpstr>
      <vt:lpstr>ALS 8.3.1 total funding: July 2017</vt:lpstr>
      <vt:lpstr>On-site users from new campuses</vt:lpstr>
      <vt:lpstr>MRPI–supported technical highlights</vt:lpstr>
      <vt:lpstr>Molecular motor at atomic resolution</vt:lpstr>
      <vt:lpstr>Bacterial circadian clock revealed</vt:lpstr>
      <vt:lpstr>Cure for Cancer</vt:lpstr>
      <vt:lpstr>First drug for sickle cell disease?</vt:lpstr>
      <vt:lpstr>CRISPR-Cas complex</vt:lpstr>
      <vt:lpstr>Long-term funding plans</vt:lpstr>
      <vt:lpstr>Influenza virus channel  flow patterns visualized</vt:lpstr>
      <vt:lpstr>Ras switching mechanism revealed</vt:lpstr>
    </vt:vector>
  </TitlesOfParts>
  <Company>Advance Light Source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Years and change</dc:title>
  <dc:creator>James Holton</dc:creator>
  <cp:lastModifiedBy>James_Holton</cp:lastModifiedBy>
  <cp:revision>95</cp:revision>
  <dcterms:created xsi:type="dcterms:W3CDTF">2012-07-12T16:25:03Z</dcterms:created>
  <dcterms:modified xsi:type="dcterms:W3CDTF">2017-07-26T15:44:08Z</dcterms:modified>
</cp:coreProperties>
</file>