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Lst>
  <p:notesMasterIdLst>
    <p:notesMasterId r:id="rId30"/>
  </p:notesMasterIdLst>
  <p:sldIdLst>
    <p:sldId id="297" r:id="rId5"/>
    <p:sldId id="305" r:id="rId6"/>
    <p:sldId id="300" r:id="rId7"/>
    <p:sldId id="306" r:id="rId8"/>
    <p:sldId id="307" r:id="rId9"/>
    <p:sldId id="319" r:id="rId10"/>
    <p:sldId id="299" r:id="rId11"/>
    <p:sldId id="304" r:id="rId12"/>
    <p:sldId id="296" r:id="rId13"/>
    <p:sldId id="318" r:id="rId14"/>
    <p:sldId id="317" r:id="rId15"/>
    <p:sldId id="301" r:id="rId16"/>
    <p:sldId id="302" r:id="rId17"/>
    <p:sldId id="303" r:id="rId18"/>
    <p:sldId id="308" r:id="rId19"/>
    <p:sldId id="309" r:id="rId20"/>
    <p:sldId id="310" r:id="rId21"/>
    <p:sldId id="311" r:id="rId22"/>
    <p:sldId id="312" r:id="rId23"/>
    <p:sldId id="316" r:id="rId24"/>
    <p:sldId id="313" r:id="rId25"/>
    <p:sldId id="314" r:id="rId26"/>
    <p:sldId id="315" r:id="rId27"/>
    <p:sldId id="320" r:id="rId28"/>
    <p:sldId id="29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06600"/>
    <a:srgbClr val="CC0000"/>
    <a:srgbClr val="CC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39" autoAdjust="0"/>
  </p:normalViewPr>
  <p:slideViewPr>
    <p:cSldViewPr snapToGrid="0">
      <p:cViewPr varScale="1">
        <p:scale>
          <a:sx n="78" d="100"/>
          <a:sy n="78" d="100"/>
        </p:scale>
        <p:origin x="-122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1"/>
            <c:bubble3D val="0"/>
            <c:spPr>
              <a:solidFill>
                <a:srgbClr val="9BBB59"/>
              </a:solidFill>
            </c:spPr>
          </c:dPt>
          <c:dPt>
            <c:idx val="2"/>
            <c:bubble3D val="0"/>
            <c:spPr>
              <a:solidFill>
                <a:srgbClr val="FFA7A7"/>
              </a:solidFill>
            </c:spPr>
          </c:dPt>
          <c:dPt>
            <c:idx val="3"/>
            <c:bubble3D val="0"/>
            <c:spPr>
              <a:solidFill>
                <a:schemeClr val="tx2">
                  <a:lumMod val="60000"/>
                  <a:lumOff val="40000"/>
                </a:schemeClr>
              </a:solidFill>
            </c:spPr>
          </c:dPt>
          <c:dPt>
            <c:idx val="4"/>
            <c:bubble3D val="0"/>
            <c:spPr>
              <a:solidFill>
                <a:schemeClr val="accent1">
                  <a:lumMod val="60000"/>
                  <a:lumOff val="40000"/>
                </a:schemeClr>
              </a:solidFill>
            </c:spPr>
          </c:dPt>
          <c:dPt>
            <c:idx val="5"/>
            <c:bubble3D val="0"/>
            <c:spPr>
              <a:solidFill>
                <a:schemeClr val="tx2">
                  <a:lumMod val="60000"/>
                  <a:lumOff val="40000"/>
                </a:schemeClr>
              </a:solidFill>
            </c:spPr>
          </c:dPt>
          <c:dPt>
            <c:idx val="6"/>
            <c:bubble3D val="0"/>
            <c:spPr>
              <a:solidFill>
                <a:schemeClr val="accent1">
                  <a:lumMod val="60000"/>
                  <a:lumOff val="40000"/>
                </a:schemeClr>
              </a:solidFill>
            </c:spPr>
          </c:dPt>
          <c:dPt>
            <c:idx val="7"/>
            <c:bubble3D val="0"/>
            <c:spPr>
              <a:solidFill>
                <a:schemeClr val="tx2">
                  <a:lumMod val="20000"/>
                  <a:lumOff val="80000"/>
                </a:schemeClr>
              </a:solidFill>
            </c:spPr>
          </c:dPt>
          <c:dPt>
            <c:idx val="8"/>
            <c:bubble3D val="0"/>
            <c:spPr>
              <a:solidFill>
                <a:schemeClr val="tx2">
                  <a:lumMod val="60000"/>
                  <a:lumOff val="40000"/>
                </a:schemeClr>
              </a:solidFill>
            </c:spPr>
          </c:dPt>
          <c:dPt>
            <c:idx val="9"/>
            <c:bubble3D val="0"/>
            <c:spPr>
              <a:solidFill>
                <a:schemeClr val="bg1">
                  <a:lumMod val="65000"/>
                </a:schemeClr>
              </a:solidFill>
            </c:spPr>
          </c:dPt>
          <c:cat>
            <c:strRef>
              <c:f>Sheet1!$A$2:$A$11</c:f>
              <c:strCache>
                <c:ptCount val="10"/>
                <c:pt idx="0">
                  <c:v>General User</c:v>
                </c:pt>
                <c:pt idx="1">
                  <c:v>Staff</c:v>
                </c:pt>
                <c:pt idx="2">
                  <c:v>UCSF</c:v>
                </c:pt>
                <c:pt idx="3">
                  <c:v>UCB</c:v>
                </c:pt>
                <c:pt idx="4">
                  <c:v>UCLA</c:v>
                </c:pt>
                <c:pt idx="5">
                  <c:v>UCI</c:v>
                </c:pt>
                <c:pt idx="6">
                  <c:v>UCSC</c:v>
                </c:pt>
                <c:pt idx="7">
                  <c:v>UCSD</c:v>
                </c:pt>
                <c:pt idx="8">
                  <c:v>UCD</c:v>
                </c:pt>
                <c:pt idx="9">
                  <c:v>Plexxikon</c:v>
                </c:pt>
              </c:strCache>
            </c:strRef>
          </c:cat>
          <c:val>
            <c:numRef>
              <c:f>Sheet1!$B$2:$B$11</c:f>
              <c:numCache>
                <c:formatCode>General</c:formatCode>
                <c:ptCount val="10"/>
                <c:pt idx="0">
                  <c:v>25</c:v>
                </c:pt>
                <c:pt idx="1">
                  <c:v>9</c:v>
                </c:pt>
                <c:pt idx="2">
                  <c:v>18.5</c:v>
                </c:pt>
                <c:pt idx="3">
                  <c:v>7.1</c:v>
                </c:pt>
                <c:pt idx="4">
                  <c:v>7.1</c:v>
                </c:pt>
                <c:pt idx="5">
                  <c:v>7.1</c:v>
                </c:pt>
                <c:pt idx="6">
                  <c:v>7.1</c:v>
                </c:pt>
                <c:pt idx="7">
                  <c:v>7.1</c:v>
                </c:pt>
                <c:pt idx="8">
                  <c:v>7.1</c:v>
                </c:pt>
                <c:pt idx="9">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6A7B43-3304-4FEB-85EA-2FF37D82E690}" type="slidenum">
              <a:rPr lang="en-US" altLang="en-US"/>
              <a:pPr/>
              <a:t>‹#›</a:t>
            </a:fld>
            <a:endParaRPr lang="en-US" altLang="en-US"/>
          </a:p>
        </p:txBody>
      </p:sp>
    </p:spTree>
    <p:extLst>
      <p:ext uri="{BB962C8B-B14F-4D97-AF65-F5344CB8AC3E}">
        <p14:creationId xmlns:p14="http://schemas.microsoft.com/office/powerpoint/2010/main" val="2927562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of what MRPI</a:t>
            </a:r>
            <a:r>
              <a:rPr lang="en-US" baseline="0" dirty="0" smtClean="0"/>
              <a:t> is.  The University of California seeks to support collaboration between campuses in ways that benefit the entire system the most.</a:t>
            </a:r>
          </a:p>
          <a:p>
            <a:r>
              <a:rPr lang="en-US" baseline="0" dirty="0" smtClean="0"/>
              <a:t>Funding was very limited, and it is extremely remarkable that we got this and our budget was not cut.</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1</a:t>
            </a:fld>
            <a:endParaRPr lang="en-US"/>
          </a:p>
        </p:txBody>
      </p:sp>
    </p:spTree>
    <p:extLst>
      <p:ext uri="{BB962C8B-B14F-4D97-AF65-F5344CB8AC3E}">
        <p14:creationId xmlns:p14="http://schemas.microsoft.com/office/powerpoint/2010/main" val="313680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Reviewers were exceedingly favorable of our proposal.  Point-by-point they supported how well-matched this project is to the goals</a:t>
            </a:r>
            <a:r>
              <a:rPr lang="en-US" baseline="0" dirty="0" smtClean="0"/>
              <a:t> set forth by UC in the MRPI program.</a:t>
            </a:r>
            <a:r>
              <a:rPr lang="en-US" dirty="0" smtClean="0"/>
              <a:t> Full reviewer comments in attached</a:t>
            </a:r>
            <a:r>
              <a:rPr lang="en-US" baseline="0" dirty="0" smtClean="0"/>
              <a:t> PDF files.</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25</a:t>
            </a:fld>
            <a:endParaRPr lang="en-US"/>
          </a:p>
        </p:txBody>
      </p:sp>
    </p:spTree>
    <p:extLst>
      <p:ext uri="{BB962C8B-B14F-4D97-AF65-F5344CB8AC3E}">
        <p14:creationId xmlns:p14="http://schemas.microsoft.com/office/powerpoint/2010/main" val="364462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Award</a:t>
            </a:r>
            <a:r>
              <a:rPr lang="en-US" baseline="0" dirty="0" smtClean="0"/>
              <a:t> was fully funded as of Jan 2015.  </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2</a:t>
            </a:fld>
            <a:endParaRPr lang="en-US"/>
          </a:p>
        </p:txBody>
      </p:sp>
    </p:spTree>
    <p:extLst>
      <p:ext uri="{BB962C8B-B14F-4D97-AF65-F5344CB8AC3E}">
        <p14:creationId xmlns:p14="http://schemas.microsoft.com/office/powerpoint/2010/main" val="202803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Award</a:t>
            </a:r>
            <a:r>
              <a:rPr lang="en-US" baseline="0" dirty="0" smtClean="0"/>
              <a:t> was fully funded as of Jan 2015. LBNL delayed start until Sep 2015.</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3</a:t>
            </a:fld>
            <a:endParaRPr lang="en-US"/>
          </a:p>
        </p:txBody>
      </p:sp>
    </p:spTree>
    <p:extLst>
      <p:ext uri="{BB962C8B-B14F-4D97-AF65-F5344CB8AC3E}">
        <p14:creationId xmlns:p14="http://schemas.microsoft.com/office/powerpoint/2010/main" val="202803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Award</a:t>
            </a:r>
            <a:r>
              <a:rPr lang="en-US" baseline="0" dirty="0" smtClean="0"/>
              <a:t> was fully funded as of Jan 2015. LBNL delayed start until Sep 2015.</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4</a:t>
            </a:fld>
            <a:endParaRPr lang="en-US"/>
          </a:p>
        </p:txBody>
      </p:sp>
    </p:spTree>
    <p:extLst>
      <p:ext uri="{BB962C8B-B14F-4D97-AF65-F5344CB8AC3E}">
        <p14:creationId xmlns:p14="http://schemas.microsoft.com/office/powerpoint/2010/main" val="202803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BF53586-B2DD-164E-9669-F49B85C009D5}" type="slidenum">
              <a:rPr lang="en-US">
                <a:solidFill>
                  <a:prstClr val="black"/>
                </a:solidFill>
                <a:latin typeface="Arial" charset="0"/>
              </a:rPr>
              <a:pPr/>
              <a:t>5</a:t>
            </a:fld>
            <a:endParaRPr lang="en-US">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7</a:t>
            </a:fld>
            <a:endParaRPr lang="en-US"/>
          </a:p>
        </p:txBody>
      </p:sp>
    </p:spTree>
    <p:extLst>
      <p:ext uri="{BB962C8B-B14F-4D97-AF65-F5344CB8AC3E}">
        <p14:creationId xmlns:p14="http://schemas.microsoft.com/office/powerpoint/2010/main" val="207483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10</a:t>
            </a:fld>
            <a:endParaRPr lang="en-US"/>
          </a:p>
        </p:txBody>
      </p:sp>
    </p:spTree>
    <p:extLst>
      <p:ext uri="{BB962C8B-B14F-4D97-AF65-F5344CB8AC3E}">
        <p14:creationId xmlns:p14="http://schemas.microsoft.com/office/powerpoint/2010/main" val="207483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MRPI is</a:t>
            </a:r>
            <a:r>
              <a:rPr lang="en-US" baseline="0" dirty="0" smtClean="0"/>
              <a:t> not renewable</a:t>
            </a:r>
          </a:p>
          <a:p>
            <a:r>
              <a:rPr lang="en-US" baseline="0" dirty="0" smtClean="0"/>
              <a:t>It was a temporary solution to enable ALS 8.3.1 to upgrade and justify renewable funding from NIH</a:t>
            </a:r>
          </a:p>
          <a:p>
            <a:r>
              <a:rPr lang="en-US" baseline="0" dirty="0" smtClean="0"/>
              <a:t>Our X02 application was approved, and our full P41 was submitted </a:t>
            </a:r>
          </a:p>
          <a:p>
            <a:r>
              <a:rPr lang="en-US" baseline="0" dirty="0" smtClean="0"/>
              <a:t>In summary, we expect to more than make up for the indirect </a:t>
            </a:r>
            <a:r>
              <a:rPr lang="en-US" baseline="0" smtClean="0"/>
              <a:t>costs incurred to the Lab my MRPI in our first few years of P41 funding.</a:t>
            </a:r>
          </a:p>
          <a:p>
            <a:endParaRPr lang="en-US"/>
          </a:p>
        </p:txBody>
      </p:sp>
      <p:sp>
        <p:nvSpPr>
          <p:cNvPr id="4" name="Slide Number Placeholder 3"/>
          <p:cNvSpPr>
            <a:spLocks noGrp="1"/>
          </p:cNvSpPr>
          <p:nvPr>
            <p:ph type="sldNum" sz="quarter" idx="10"/>
          </p:nvPr>
        </p:nvSpPr>
        <p:spPr/>
        <p:txBody>
          <a:bodyPr/>
          <a:lstStyle/>
          <a:p>
            <a:fld id="{B6807609-3244-43C8-BDC3-B73AA00081C3}" type="slidenum">
              <a:rPr lang="en-US" smtClean="0"/>
              <a:t>11</a:t>
            </a:fld>
            <a:endParaRPr lang="en-US"/>
          </a:p>
        </p:txBody>
      </p:sp>
    </p:spTree>
    <p:extLst>
      <p:ext uri="{BB962C8B-B14F-4D97-AF65-F5344CB8AC3E}">
        <p14:creationId xmlns:p14="http://schemas.microsoft.com/office/powerpoint/2010/main" val="207483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p:spPr>
        <p:txBody>
          <a:bodyPr/>
          <a:lstStyle/>
          <a:p>
            <a:r>
              <a:rPr lang="en-US" altLang="en-US" dirty="0" smtClean="0"/>
              <a:t>Of the 1275 PDB deposits involving ALS 8.3.1, 1038 of them mention a data collection date.  The timeline between collection and deposition for each PDB entry is shown in blue. For example, in April 2004 only 46 PDBs had been deposited, but the data for 252 had already been collected.  The red line indicates the cumulative number of images collected at a given date.  The kink in the red line in mid-2003 is coincident with an optics upgrade that tripled the flux. In 2014 another flux</a:t>
            </a:r>
            <a:r>
              <a:rPr lang="en-US" altLang="en-US" baseline="0" dirty="0" smtClean="0"/>
              <a:t> upgrade brought another factor of 4.5.</a:t>
            </a:r>
            <a:endParaRPr lang="en-US" altLang="en-US" dirty="0" smtClean="0"/>
          </a:p>
        </p:txBody>
      </p:sp>
      <p:sp>
        <p:nvSpPr>
          <p:cNvPr id="23555" name="Slide Number Placeholder 3"/>
          <p:cNvSpPr>
            <a:spLocks noGrp="1"/>
          </p:cNvSpPr>
          <p:nvPr>
            <p:ph type="sldNum" sz="quarter" idx="5"/>
          </p:nvPr>
        </p:nvSpPr>
        <p:spPr>
          <a:noFill/>
          <a:ln>
            <a:miter lim="800000"/>
            <a:headEnd/>
            <a:tailEnd/>
          </a:ln>
        </p:spPr>
        <p:txBody>
          <a:bodyPr/>
          <a:lstStyle/>
          <a:p>
            <a:fld id="{9368D39A-7401-41A3-8D49-E95252FDD6FF}" type="slidenum">
              <a:rPr lang="en-US" altLang="en-US" smtClean="0">
                <a:solidFill>
                  <a:prstClr val="black"/>
                </a:solidFill>
              </a:rPr>
              <a:pPr/>
              <a:t>15</a:t>
            </a:fld>
            <a:endParaRPr lang="en-US" alt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B565F1-FAF2-4901-B18F-524C98013F65}" type="slidenum">
              <a:rPr lang="en-US" altLang="en-US"/>
              <a:pPr/>
              <a:t>‹#›</a:t>
            </a:fld>
            <a:endParaRPr lang="en-US" altLang="en-US"/>
          </a:p>
        </p:txBody>
      </p:sp>
    </p:spTree>
    <p:extLst>
      <p:ext uri="{BB962C8B-B14F-4D97-AF65-F5344CB8AC3E}">
        <p14:creationId xmlns:p14="http://schemas.microsoft.com/office/powerpoint/2010/main" val="152189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346EF6-8C23-4BDB-87EE-2A8F848E094F}" type="slidenum">
              <a:rPr lang="en-US" altLang="en-US"/>
              <a:pPr/>
              <a:t>‹#›</a:t>
            </a:fld>
            <a:endParaRPr lang="en-US" altLang="en-US"/>
          </a:p>
        </p:txBody>
      </p:sp>
    </p:spTree>
    <p:extLst>
      <p:ext uri="{BB962C8B-B14F-4D97-AF65-F5344CB8AC3E}">
        <p14:creationId xmlns:p14="http://schemas.microsoft.com/office/powerpoint/2010/main" val="387276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A358AF-61FF-47ED-8048-6293130347A8}" type="slidenum">
              <a:rPr lang="en-US" altLang="en-US"/>
              <a:pPr/>
              <a:t>‹#›</a:t>
            </a:fld>
            <a:endParaRPr lang="en-US" altLang="en-US"/>
          </a:p>
        </p:txBody>
      </p:sp>
    </p:spTree>
    <p:extLst>
      <p:ext uri="{BB962C8B-B14F-4D97-AF65-F5344CB8AC3E}">
        <p14:creationId xmlns:p14="http://schemas.microsoft.com/office/powerpoint/2010/main" val="304321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4F7387E-32AA-4D29-B1D2-00E4F7F61788}" type="slidenum">
              <a:rPr lang="en-US" altLang="en-US"/>
              <a:pPr/>
              <a:t>‹#›</a:t>
            </a:fld>
            <a:endParaRPr lang="en-US" altLang="en-US"/>
          </a:p>
        </p:txBody>
      </p:sp>
    </p:spTree>
    <p:extLst>
      <p:ext uri="{BB962C8B-B14F-4D97-AF65-F5344CB8AC3E}">
        <p14:creationId xmlns:p14="http://schemas.microsoft.com/office/powerpoint/2010/main" val="260854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defRPr>
            </a:lvl1pPr>
          </a:lstStyle>
          <a:p>
            <a:endParaRPr lang="en-US" altLang="en-US" dirty="0">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cs typeface="Arial" panose="020B0604020202020204" pitchFamily="34" charset="0"/>
              </a:defRPr>
            </a:lvl1pPr>
          </a:lstStyle>
          <a:p>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cs typeface="Arial" panose="020B0604020202020204" pitchFamily="34" charset="0"/>
              </a:defRPr>
            </a:lvl1pPr>
          </a:lstStyle>
          <a:p>
            <a:fld id="{ED621217-AC46-4DE0-8B07-F145BC4AD1F0}"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471137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2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6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533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3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28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5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A20CDD-2A2B-416D-8471-AF4C6098429E}" type="slidenum">
              <a:rPr lang="en-US" altLang="en-US"/>
              <a:pPr/>
              <a:t>‹#›</a:t>
            </a:fld>
            <a:endParaRPr lang="en-US" altLang="en-US"/>
          </a:p>
        </p:txBody>
      </p:sp>
    </p:spTree>
    <p:extLst>
      <p:ext uri="{BB962C8B-B14F-4D97-AF65-F5344CB8AC3E}">
        <p14:creationId xmlns:p14="http://schemas.microsoft.com/office/powerpoint/2010/main" val="4127562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64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61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73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70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56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32AE9-F9CF-9043-A4D4-CC24CDB584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8186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CAD3A-02A2-7F42-91DE-EA328AFBEA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270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820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75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06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131B18-763A-4A71-B0C1-1E2B7702B4A4}" type="slidenum">
              <a:rPr lang="en-US" altLang="en-US"/>
              <a:pPr/>
              <a:t>‹#›</a:t>
            </a:fld>
            <a:endParaRPr lang="en-US" altLang="en-US"/>
          </a:p>
        </p:txBody>
      </p:sp>
    </p:spTree>
    <p:extLst>
      <p:ext uri="{BB962C8B-B14F-4D97-AF65-F5344CB8AC3E}">
        <p14:creationId xmlns:p14="http://schemas.microsoft.com/office/powerpoint/2010/main" val="1569203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8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682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492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348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40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73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859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A2894-A709-4C9D-BDF5-EB9BC6ADC6BF}"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154EE-FA8E-4C12-B9D6-E6CF5AC7CB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defRPr>
            </a:lvl1pPr>
          </a:lstStyle>
          <a:p>
            <a:endParaRPr lang="en-US" altLang="en-US" dirty="0">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cs typeface="Arial" panose="020B0604020202020204" pitchFamily="34" charset="0"/>
              </a:defRPr>
            </a:lvl1pPr>
          </a:lstStyle>
          <a:p>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cs typeface="Arial" panose="020B0604020202020204" pitchFamily="34" charset="0"/>
              </a:defRPr>
            </a:lvl1pPr>
          </a:lstStyle>
          <a:p>
            <a:fld id="{ED621217-AC46-4DE0-8B07-F145BC4AD1F0}"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708357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Arial" panose="020B0604020202020204" pitchFamily="34" charset="0"/>
              </a:defRPr>
            </a:lvl1pPr>
          </a:lstStyle>
          <a:p>
            <a:pPr>
              <a:defRPr/>
            </a:pPr>
            <a:endParaRPr lang="en-US" alt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cs typeface="Arial" panose="020B0604020202020204" pitchFamily="34" charset="0"/>
              </a:defRPr>
            </a:lvl1pPr>
          </a:lstStyle>
          <a:p>
            <a:pPr>
              <a:defRPr/>
            </a:pPr>
            <a:endParaRPr lang="en-US" alt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9AC89ACC-B1E1-41A7-B70D-156133AD1DC8}"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79757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156D025-51E6-4AEA-A0D0-288BFFB70084}" type="slidenum">
              <a:rPr lang="en-US" altLang="en-US"/>
              <a:pPr/>
              <a:t>‹#›</a:t>
            </a:fld>
            <a:endParaRPr lang="en-US" altLang="en-US"/>
          </a:p>
        </p:txBody>
      </p:sp>
    </p:spTree>
    <p:extLst>
      <p:ext uri="{BB962C8B-B14F-4D97-AF65-F5344CB8AC3E}">
        <p14:creationId xmlns:p14="http://schemas.microsoft.com/office/powerpoint/2010/main" val="2675345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420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130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860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498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22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918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35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98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900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18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7E26C0-EB2B-4C55-B9B3-A59FE3B5B12B}" type="slidenum">
              <a:rPr lang="en-US" altLang="en-US"/>
              <a:pPr/>
              <a:t>‹#›</a:t>
            </a:fld>
            <a:endParaRPr lang="en-US" altLang="en-US"/>
          </a:p>
        </p:txBody>
      </p:sp>
    </p:spTree>
    <p:extLst>
      <p:ext uri="{BB962C8B-B14F-4D97-AF65-F5344CB8AC3E}">
        <p14:creationId xmlns:p14="http://schemas.microsoft.com/office/powerpoint/2010/main" val="60583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71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D284246-FCEA-45B8-9EA5-D779A203FBBB}" type="slidenum">
              <a:rPr lang="en-US" altLang="en-US"/>
              <a:pPr/>
              <a:t>‹#›</a:t>
            </a:fld>
            <a:endParaRPr lang="en-US" altLang="en-US"/>
          </a:p>
        </p:txBody>
      </p:sp>
    </p:spTree>
    <p:extLst>
      <p:ext uri="{BB962C8B-B14F-4D97-AF65-F5344CB8AC3E}">
        <p14:creationId xmlns:p14="http://schemas.microsoft.com/office/powerpoint/2010/main" val="342545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85E8A67-9646-4F37-9702-2FA18719E745}" type="slidenum">
              <a:rPr lang="en-US" altLang="en-US"/>
              <a:pPr/>
              <a:t>‹#›</a:t>
            </a:fld>
            <a:endParaRPr lang="en-US" altLang="en-US"/>
          </a:p>
        </p:txBody>
      </p:sp>
    </p:spTree>
    <p:extLst>
      <p:ext uri="{BB962C8B-B14F-4D97-AF65-F5344CB8AC3E}">
        <p14:creationId xmlns:p14="http://schemas.microsoft.com/office/powerpoint/2010/main" val="264686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30D8952-8E20-4E78-846A-8B97D20C094C}" type="slidenum">
              <a:rPr lang="en-US" altLang="en-US"/>
              <a:pPr/>
              <a:t>‹#›</a:t>
            </a:fld>
            <a:endParaRPr lang="en-US" altLang="en-US"/>
          </a:p>
        </p:txBody>
      </p:sp>
    </p:spTree>
    <p:extLst>
      <p:ext uri="{BB962C8B-B14F-4D97-AF65-F5344CB8AC3E}">
        <p14:creationId xmlns:p14="http://schemas.microsoft.com/office/powerpoint/2010/main" val="170759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3F25EA-000C-427D-9078-8397175444EC}" type="slidenum">
              <a:rPr lang="en-US" altLang="en-US"/>
              <a:pPr/>
              <a:t>‹#›</a:t>
            </a:fld>
            <a:endParaRPr lang="en-US" altLang="en-US"/>
          </a:p>
        </p:txBody>
      </p:sp>
    </p:spTree>
    <p:extLst>
      <p:ext uri="{BB962C8B-B14F-4D97-AF65-F5344CB8AC3E}">
        <p14:creationId xmlns:p14="http://schemas.microsoft.com/office/powerpoint/2010/main" val="35022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5278DA-7259-46FB-9A26-87AB39C784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200" fontAlgn="auto">
              <a:spcBef>
                <a:spcPts val="0"/>
              </a:spcBef>
              <a:spcAft>
                <a:spcPts val="0"/>
              </a:spcAft>
            </a:pPr>
            <a:fld id="{6B903024-7AC3-7248-A5D6-A485CF63082C}" type="datetimeFigureOut">
              <a:rPr lang="en-US" smtClean="0">
                <a:solidFill>
                  <a:prstClr val="black">
                    <a:tint val="75000"/>
                  </a:prstClr>
                </a:solidFill>
              </a:rPr>
              <a:pPr defTabSz="457200" fontAlgn="auto">
                <a:spcBef>
                  <a:spcPts val="0"/>
                </a:spcBef>
                <a:spcAft>
                  <a:spcPts val="0"/>
                </a:spcAft>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200" fontAlgn="auto">
              <a:spcBef>
                <a:spcPts val="0"/>
              </a:spcBef>
              <a:spcAft>
                <a:spcPts val="0"/>
              </a:spcAft>
            </a:pPr>
            <a:fld id="{C419ADE7-4F68-C146-A9FF-9FB8FF552D27}"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3343706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fontAlgn="auto">
              <a:spcBef>
                <a:spcPts val="0"/>
              </a:spcBef>
              <a:spcAft>
                <a:spcPts val="0"/>
              </a:spcAft>
            </a:pPr>
            <a:fld id="{DA7A2894-A709-4C9D-BDF5-EB9BC6ADC6BF}" type="datetimeFigureOut">
              <a:rPr lang="en-US" smtClean="0">
                <a:solidFill>
                  <a:prstClr val="black">
                    <a:tint val="75000"/>
                  </a:prstClr>
                </a:solidFill>
              </a:rPr>
              <a:pPr fontAlgn="auto">
                <a:spcBef>
                  <a:spcPts val="0"/>
                </a:spcBef>
                <a:spcAft>
                  <a:spcPts val="0"/>
                </a:spcAft>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fontAlgn="auto">
              <a:spcBef>
                <a:spcPts val="0"/>
              </a:spcBef>
              <a:spcAft>
                <a:spcPts val="0"/>
              </a:spcAft>
            </a:pPr>
            <a:fld id="{414154EE-FA8E-4C12-B9D6-E6CF5AC7CB99}" type="slidenum">
              <a:rPr lang="en-US" smtClean="0">
                <a:solidFill>
                  <a:prstClr val="black">
                    <a:tint val="75000"/>
                  </a:prstClr>
                </a:solidFill>
              </a:rPr>
              <a:pPr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746954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fontAlgn="auto">
              <a:spcBef>
                <a:spcPts val="0"/>
              </a:spcBef>
              <a:spcAft>
                <a:spcPts val="0"/>
              </a:spcAft>
            </a:pPr>
            <a:fld id="{511118FE-9AB7-48DF-B048-02BA922A1B8E}" type="datetimeFigureOut">
              <a:rPr lang="en-US" smtClean="0">
                <a:solidFill>
                  <a:prstClr val="black">
                    <a:tint val="75000"/>
                  </a:prstClr>
                </a:solidFill>
              </a:rPr>
              <a:pPr fontAlgn="auto">
                <a:spcBef>
                  <a:spcPts val="0"/>
                </a:spcBef>
                <a:spcAft>
                  <a:spcPts val="0"/>
                </a:spcAft>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fontAlgn="auto">
              <a:spcBef>
                <a:spcPts val="0"/>
              </a:spcBef>
              <a:spcAft>
                <a:spcPts val="0"/>
              </a:spcAft>
            </a:pPr>
            <a:fld id="{5608A923-580A-40F9-826E-67D579351D94}" type="slidenum">
              <a:rPr lang="en-US" smtClean="0">
                <a:solidFill>
                  <a:prstClr val="black">
                    <a:tint val="75000"/>
                  </a:prstClr>
                </a:solidFill>
              </a:rPr>
              <a:pPr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3601722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5.png"/><Relationship Id="rId12"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gif"/><Relationship Id="rId4" Type="http://schemas.openxmlformats.org/officeDocument/2006/relationships/hyperlink" Target="http://energy.gov/index.htm" TargetMode="External"/><Relationship Id="rId9" Type="http://schemas.microsoft.com/office/2007/relationships/hdphoto" Target="../media/hdphoto1.wdp"/><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latin typeface="Arial" panose="020B0604020202020204" pitchFamily="34" charset="0"/>
                <a:cs typeface="Arial" panose="020B0604020202020204" pitchFamily="34" charset="0"/>
              </a:rPr>
              <a:t>University of California MRPI</a:t>
            </a:r>
            <a:br>
              <a:rPr lang="en-US" dirty="0" smtClean="0">
                <a:solidFill>
                  <a:schemeClr val="tx2"/>
                </a:solidFill>
                <a:latin typeface="Arial" panose="020B0604020202020204" pitchFamily="34" charset="0"/>
                <a:cs typeface="Arial" panose="020B0604020202020204" pitchFamily="34" charset="0"/>
              </a:rPr>
            </a:br>
            <a:r>
              <a:rPr lang="en-US" sz="3100" dirty="0" err="1" smtClean="0">
                <a:solidFill>
                  <a:schemeClr val="tx2"/>
                </a:solidFill>
                <a:latin typeface="Arial" panose="020B0604020202020204" pitchFamily="34" charset="0"/>
                <a:cs typeface="Arial" panose="020B0604020202020204" pitchFamily="34" charset="0"/>
              </a:rPr>
              <a:t>Multicampus</a:t>
            </a:r>
            <a:r>
              <a:rPr lang="en-US" sz="3100" dirty="0" smtClean="0">
                <a:solidFill>
                  <a:schemeClr val="tx2"/>
                </a:solidFill>
                <a:latin typeface="Arial" panose="020B0604020202020204" pitchFamily="34" charset="0"/>
                <a:cs typeface="Arial" panose="020B0604020202020204" pitchFamily="34" charset="0"/>
              </a:rPr>
              <a:t> Research Programs and Initiatives</a:t>
            </a:r>
            <a:endParaRPr lang="en-US" sz="31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297363"/>
          </a:xfrm>
        </p:spPr>
        <p:txBody>
          <a:bodyPr>
            <a:normAutofit fontScale="92500"/>
          </a:bodyPr>
          <a:lstStyle/>
          <a:p>
            <a:r>
              <a:rPr lang="en-US" dirty="0" smtClean="0">
                <a:latin typeface="Arial" panose="020B0604020202020204" pitchFamily="34" charset="0"/>
                <a:cs typeface="Arial" panose="020B0604020202020204" pitchFamily="34" charset="0"/>
              </a:rPr>
              <a:t>Offered by: UC Office of Research and Graduate Studies</a:t>
            </a:r>
          </a:p>
          <a:p>
            <a:r>
              <a:rPr lang="en-US" dirty="0" smtClean="0">
                <a:latin typeface="Arial" panose="020B0604020202020204" pitchFamily="34" charset="0"/>
                <a:cs typeface="Arial" panose="020B0604020202020204" pitchFamily="34" charset="0"/>
              </a:rPr>
              <a:t>Wide range of fields: Nanotech, Arts, Climate, Gender Studies, Sustainability, Health</a:t>
            </a:r>
          </a:p>
          <a:p>
            <a:r>
              <a:rPr lang="en-US" dirty="0" smtClean="0">
                <a:latin typeface="Arial" panose="020B0604020202020204" pitchFamily="34" charset="0"/>
                <a:cs typeface="Arial" panose="020B0604020202020204" pitchFamily="34" charset="0"/>
              </a:rPr>
              <a:t>Total Budget: </a:t>
            </a:r>
            <a:r>
              <a:rPr lang="en-US" dirty="0" smtClean="0">
                <a:solidFill>
                  <a:srgbClr val="FF0000"/>
                </a:solidFill>
                <a:latin typeface="Arial" panose="020B0604020202020204" pitchFamily="34" charset="0"/>
                <a:cs typeface="Arial" panose="020B0604020202020204" pitchFamily="34" charset="0"/>
              </a:rPr>
              <a:t>$9.5M </a:t>
            </a:r>
            <a:r>
              <a:rPr lang="en-US" dirty="0" smtClean="0">
                <a:latin typeface="Arial" panose="020B0604020202020204" pitchFamily="34" charset="0"/>
                <a:cs typeface="Arial" panose="020B0604020202020204" pitchFamily="34" charset="0"/>
              </a:rPr>
              <a:t>/ 2 years</a:t>
            </a:r>
          </a:p>
          <a:p>
            <a:r>
              <a:rPr lang="en-US" dirty="0" smtClean="0">
                <a:latin typeface="Arial" panose="020B0604020202020204" pitchFamily="34" charset="0"/>
                <a:cs typeface="Arial" panose="020B0604020202020204" pitchFamily="34" charset="0"/>
              </a:rPr>
              <a:t>2-4 year projects</a:t>
            </a:r>
          </a:p>
          <a:p>
            <a:r>
              <a:rPr lang="en-US" dirty="0" smtClean="0">
                <a:latin typeface="Arial" panose="020B0604020202020204" pitchFamily="34" charset="0"/>
                <a:cs typeface="Arial" panose="020B0604020202020204" pitchFamily="34" charset="0"/>
              </a:rPr>
              <a:t>We asked for: $2.6M / 4 years</a:t>
            </a:r>
          </a:p>
          <a:p>
            <a:r>
              <a:rPr lang="en-US" dirty="0" smtClean="0">
                <a:latin typeface="Arial" panose="020B0604020202020204" pitchFamily="34" charset="0"/>
                <a:cs typeface="Arial" panose="020B0604020202020204" pitchFamily="34" charset="0"/>
              </a:rPr>
              <a:t>Funded in full!  </a:t>
            </a:r>
            <a:r>
              <a:rPr lang="en-US" dirty="0" smtClean="0">
                <a:solidFill>
                  <a:srgbClr val="FF0000"/>
                </a:solidFill>
                <a:latin typeface="Arial" panose="020B0604020202020204" pitchFamily="34" charset="0"/>
                <a:cs typeface="Arial" panose="020B0604020202020204" pitchFamily="34" charset="0"/>
              </a:rPr>
              <a:t>One of only 2 science awards</a:t>
            </a:r>
          </a:p>
        </p:txBody>
      </p:sp>
    </p:spTree>
    <p:extLst>
      <p:ext uri="{BB962C8B-B14F-4D97-AF65-F5344CB8AC3E}">
        <p14:creationId xmlns:p14="http://schemas.microsoft.com/office/powerpoint/2010/main" val="21815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dirty="0" smtClean="0">
                <a:solidFill>
                  <a:schemeClr val="tx1"/>
                </a:solidFill>
                <a:latin typeface="Arial" panose="020B0604020202020204" pitchFamily="34" charset="0"/>
                <a:cs typeface="Arial" panose="020B0604020202020204" pitchFamily="34" charset="0"/>
              </a:rPr>
              <a:t>How does 8.3.1 help LBNL?</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458200" cy="5181600"/>
          </a:xfrm>
        </p:spPr>
        <p:txBody>
          <a:bodyPr>
            <a:normAutofit lnSpcReduction="10000"/>
          </a:bodyPr>
          <a:lstStyle/>
          <a:p>
            <a:r>
              <a:rPr lang="en-US" dirty="0" smtClean="0">
                <a:latin typeface="Arial" panose="020B0604020202020204" pitchFamily="34" charset="0"/>
                <a:cs typeface="Arial" panose="020B0604020202020204" pitchFamily="34" charset="0"/>
              </a:rPr>
              <a:t>Visible, productive facility</a:t>
            </a:r>
          </a:p>
          <a:p>
            <a:pPr lvl="1"/>
            <a:r>
              <a:rPr lang="en-US" dirty="0" smtClean="0">
                <a:latin typeface="Arial" panose="020B0604020202020204" pitchFamily="34" charset="0"/>
                <a:cs typeface="Arial" panose="020B0604020202020204" pitchFamily="34" charset="0"/>
              </a:rPr>
              <a:t>“1000 structure club”</a:t>
            </a:r>
          </a:p>
          <a:p>
            <a:r>
              <a:rPr lang="en-US" dirty="0" smtClean="0">
                <a:latin typeface="Arial" panose="020B0604020202020204" pitchFamily="34" charset="0"/>
                <a:cs typeface="Arial" panose="020B0604020202020204" pitchFamily="34" charset="0"/>
              </a:rPr>
              <a:t>Unique capabilities</a:t>
            </a:r>
          </a:p>
          <a:p>
            <a:pPr lvl="1"/>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oom temperature data collection</a:t>
            </a:r>
          </a:p>
          <a:p>
            <a:pPr lvl="1"/>
            <a:r>
              <a:rPr lang="en-US" dirty="0" smtClean="0">
                <a:latin typeface="Arial" panose="020B0604020202020204" pitchFamily="34" charset="0"/>
                <a:cs typeface="Arial" panose="020B0604020202020204" pitchFamily="34" charset="0"/>
              </a:rPr>
              <a:t>In-situ data collection</a:t>
            </a:r>
          </a:p>
          <a:p>
            <a:pPr lvl="1"/>
            <a:r>
              <a:rPr lang="en-US" dirty="0" smtClean="0">
                <a:latin typeface="Arial" panose="020B0604020202020204" pitchFamily="34" charset="0"/>
                <a:cs typeface="Arial" panose="020B0604020202020204" pitchFamily="34" charset="0"/>
              </a:rPr>
              <a:t>Absorption contrast sample imaging</a:t>
            </a:r>
          </a:p>
          <a:p>
            <a:r>
              <a:rPr lang="en-US" dirty="0" smtClean="0">
                <a:latin typeface="Arial" panose="020B0604020202020204" pitchFamily="34" charset="0"/>
                <a:cs typeface="Arial" panose="020B0604020202020204" pitchFamily="34" charset="0"/>
              </a:rPr>
              <a:t>Unique ergonomics</a:t>
            </a:r>
          </a:p>
          <a:p>
            <a:pPr lvl="1"/>
            <a:r>
              <a:rPr lang="en-US" dirty="0" smtClean="0">
                <a:latin typeface="Arial" panose="020B0604020202020204" pitchFamily="34" charset="0"/>
                <a:cs typeface="Arial" panose="020B0604020202020204" pitchFamily="34" charset="0"/>
              </a:rPr>
              <a:t>Specialized for interactive science</a:t>
            </a:r>
          </a:p>
          <a:p>
            <a:pPr lvl="1"/>
            <a:r>
              <a:rPr lang="en-US" dirty="0" smtClean="0">
                <a:latin typeface="Arial" panose="020B0604020202020204" pitchFamily="34" charset="0"/>
                <a:cs typeface="Arial" panose="020B0604020202020204" pitchFamily="34" charset="0"/>
              </a:rPr>
              <a:t>Intuitive, streamlined workflow</a:t>
            </a:r>
          </a:p>
          <a:p>
            <a:r>
              <a:rPr lang="en-US" dirty="0" smtClean="0">
                <a:latin typeface="Arial" panose="020B0604020202020204" pitchFamily="34" charset="0"/>
                <a:cs typeface="Arial" panose="020B0604020202020204" pitchFamily="34" charset="0"/>
              </a:rPr>
              <a:t>High level of side-by-side support</a:t>
            </a:r>
            <a:endParaRPr lang="en-US"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514350" indent="-457200"/>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35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Long-term </a:t>
            </a:r>
            <a:r>
              <a:rPr lang="en-US" dirty="0" smtClean="0">
                <a:solidFill>
                  <a:schemeClr val="tx1"/>
                </a:solidFill>
                <a:latin typeface="Arial" panose="020B0604020202020204" pitchFamily="34" charset="0"/>
                <a:cs typeface="Arial" panose="020B0604020202020204" pitchFamily="34" charset="0"/>
              </a:rPr>
              <a:t>funding plans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458200" cy="5181600"/>
          </a:xfrm>
        </p:spPr>
        <p:txBody>
          <a:bodyPr>
            <a:normAutofit/>
          </a:bodyPr>
          <a:lstStyle/>
          <a:p>
            <a:r>
              <a:rPr lang="en-US" sz="2800" dirty="0" smtClean="0">
                <a:latin typeface="Arial" panose="020B0604020202020204" pitchFamily="34" charset="0"/>
                <a:cs typeface="Arial" panose="020B0604020202020204" pitchFamily="34" charset="0"/>
              </a:rPr>
              <a:t>NIH s</a:t>
            </a:r>
            <a:r>
              <a:rPr lang="en-US" sz="2800" dirty="0" smtClean="0">
                <a:latin typeface="Arial" panose="020B0604020202020204" pitchFamily="34" charset="0"/>
                <a:cs typeface="Arial" panose="020B0604020202020204" pitchFamily="34" charset="0"/>
              </a:rPr>
              <a:t>upport requested since MRPI</a:t>
            </a:r>
            <a:endParaRPr lang="en-US" sz="28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P41 $7.0M, score = 26, not funded at Council</a:t>
            </a: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P30 $1.8M score = 24, pending</a:t>
            </a:r>
          </a:p>
          <a:p>
            <a:pPr lvl="1"/>
            <a:endParaRPr lang="en-US" sz="2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Awards since MRPI start</a:t>
            </a:r>
            <a:endParaRPr lang="en-US"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IAA </a:t>
            </a:r>
            <a:r>
              <a:rPr lang="en-US" sz="2400" dirty="0" smtClean="0">
                <a:latin typeface="Arial" panose="020B0604020202020204" pitchFamily="34" charset="0"/>
                <a:cs typeface="Arial" panose="020B0604020202020204" pitchFamily="34" charset="0"/>
              </a:rPr>
              <a:t>$750k awarded to LBNL</a:t>
            </a:r>
          </a:p>
          <a:p>
            <a:pPr lvl="1"/>
            <a:endParaRPr lang="en-US" sz="2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LBNL Indirect cost-saving plans</a:t>
            </a:r>
          </a:p>
          <a:p>
            <a:pPr lvl="1"/>
            <a:r>
              <a:rPr lang="en-US" dirty="0" smtClean="0">
                <a:latin typeface="Arial" panose="020B0604020202020204" pitchFamily="34" charset="0"/>
                <a:cs typeface="Arial" panose="020B0604020202020204" pitchFamily="34" charset="0"/>
              </a:rPr>
              <a:t>Move </a:t>
            </a:r>
            <a:r>
              <a:rPr lang="en-US" dirty="0" err="1" smtClean="0">
                <a:latin typeface="Arial" panose="020B0604020202020204" pitchFamily="34" charset="0"/>
                <a:cs typeface="Arial" panose="020B0604020202020204" pitchFamily="34" charset="0"/>
              </a:rPr>
              <a:t>Meigs</a:t>
            </a:r>
            <a:r>
              <a:rPr lang="en-US" dirty="0" smtClean="0">
                <a:latin typeface="Arial" panose="020B0604020202020204" pitchFamily="34" charset="0"/>
                <a:cs typeface="Arial" panose="020B0604020202020204" pitchFamily="34" charset="0"/>
              </a:rPr>
              <a:t> position to UCSF</a:t>
            </a:r>
          </a:p>
          <a:p>
            <a:pPr lvl="1"/>
            <a:r>
              <a:rPr lang="en-US" dirty="0" smtClean="0">
                <a:latin typeface="Arial" panose="020B0604020202020204" pitchFamily="34" charset="0"/>
                <a:cs typeface="Arial" panose="020B0604020202020204" pitchFamily="34" charset="0"/>
              </a:rPr>
              <a:t>Large equipment purchased by UCSF</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514350" indent="-457200"/>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lstStyle/>
          <a:p>
            <a:r>
              <a:rPr lang="en-US" sz="3600" dirty="0" smtClean="0"/>
              <a:t>“The flattest thing we have ever seen” </a:t>
            </a:r>
            <a:br>
              <a:rPr lang="en-US" sz="3600" dirty="0" smtClean="0"/>
            </a:br>
            <a:endParaRPr lang="en-US" sz="2400"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23089"/>
          <a:stretch/>
        </p:blipFill>
        <p:spPr>
          <a:xfrm>
            <a:off x="1075778" y="1185329"/>
            <a:ext cx="6789961" cy="1640766"/>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39542" y="2005712"/>
            <a:ext cx="6967635" cy="2481281"/>
          </a:xfrm>
          <a:prstGeom prst="rect">
            <a:avLst/>
          </a:prstGeom>
        </p:spPr>
      </p:pic>
      <p:sp>
        <p:nvSpPr>
          <p:cNvPr id="8" name="TextBox 7"/>
          <p:cNvSpPr txBox="1"/>
          <p:nvPr/>
        </p:nvSpPr>
        <p:spPr>
          <a:xfrm>
            <a:off x="2482558" y="4617107"/>
            <a:ext cx="3976399" cy="954107"/>
          </a:xfrm>
          <a:prstGeom prst="rect">
            <a:avLst/>
          </a:prstGeom>
          <a:solidFill>
            <a:schemeClr val="bg1"/>
          </a:solidFill>
        </p:spPr>
        <p:txBody>
          <a:bodyPr wrap="square" rtlCol="0">
            <a:spAutoFit/>
          </a:bodyPr>
          <a:lstStyle/>
          <a:p>
            <a:pPr algn="r" fontAlgn="base">
              <a:spcBef>
                <a:spcPct val="0"/>
              </a:spcBef>
              <a:spcAft>
                <a:spcPct val="0"/>
              </a:spcAft>
            </a:pPr>
            <a:r>
              <a:rPr lang="en-US" sz="2800" dirty="0" smtClean="0">
                <a:solidFill>
                  <a:prstClr val="black"/>
                </a:solidFill>
                <a:latin typeface="Arial" panose="020B0604020202020204" pitchFamily="34" charset="0"/>
                <a:cs typeface="Arial" charset="0"/>
              </a:rPr>
              <a:t>Old mirror:    800 </a:t>
            </a:r>
            <a:r>
              <a:rPr lang="en-US" sz="2800" dirty="0" err="1" smtClean="0">
                <a:solidFill>
                  <a:prstClr val="black"/>
                </a:solidFill>
                <a:latin typeface="Arial" panose="020B0604020202020204" pitchFamily="34" charset="0"/>
                <a:cs typeface="Arial" charset="0"/>
              </a:rPr>
              <a:t>nRad</a:t>
            </a:r>
            <a:endParaRPr lang="en-US" sz="2800" dirty="0" smtClean="0">
              <a:solidFill>
                <a:prstClr val="black"/>
              </a:solidFill>
              <a:latin typeface="Arial" panose="020B0604020202020204" pitchFamily="34" charset="0"/>
              <a:cs typeface="Arial" charset="0"/>
            </a:endParaRPr>
          </a:p>
          <a:p>
            <a:pPr algn="r" fontAlgn="base">
              <a:spcBef>
                <a:spcPct val="0"/>
              </a:spcBef>
              <a:spcAft>
                <a:spcPct val="0"/>
              </a:spcAft>
            </a:pPr>
            <a:r>
              <a:rPr lang="en-US" sz="2800" dirty="0" smtClean="0">
                <a:solidFill>
                  <a:prstClr val="black"/>
                </a:solidFill>
                <a:latin typeface="Arial" panose="020B0604020202020204" pitchFamily="34" charset="0"/>
                <a:cs typeface="Arial" charset="0"/>
              </a:rPr>
              <a:t>New mirror: &lt; 200 </a:t>
            </a:r>
            <a:r>
              <a:rPr lang="en-US" sz="2800" dirty="0" err="1" smtClean="0">
                <a:solidFill>
                  <a:prstClr val="black"/>
                </a:solidFill>
                <a:latin typeface="Arial" panose="020B0604020202020204" pitchFamily="34" charset="0"/>
                <a:cs typeface="Arial" charset="0"/>
              </a:rPr>
              <a:t>nRad</a:t>
            </a:r>
            <a:endParaRPr lang="en-US" sz="2800" dirty="0">
              <a:solidFill>
                <a:prstClr val="black"/>
              </a:solidFill>
              <a:latin typeface="Arial" panose="020B0604020202020204" pitchFamily="34" charset="0"/>
              <a:cs typeface="Arial" charset="0"/>
            </a:endParaRPr>
          </a:p>
        </p:txBody>
      </p:sp>
      <p:sp>
        <p:nvSpPr>
          <p:cNvPr id="4" name="Rectangle 3"/>
          <p:cNvSpPr/>
          <p:nvPr/>
        </p:nvSpPr>
        <p:spPr>
          <a:xfrm>
            <a:off x="5170481" y="6352793"/>
            <a:ext cx="3510705" cy="461665"/>
          </a:xfrm>
          <a:prstGeom prst="rect">
            <a:avLst/>
          </a:prstGeom>
        </p:spPr>
        <p:txBody>
          <a:bodyPr wrap="none">
            <a:spAutoFit/>
          </a:bodyPr>
          <a:lstStyle/>
          <a:p>
            <a:r>
              <a:rPr lang="en-US" sz="2400" dirty="0">
                <a:solidFill>
                  <a:prstClr val="black"/>
                </a:solidFill>
                <a:latin typeface="Arial" panose="020B0604020202020204" pitchFamily="34" charset="0"/>
              </a:rPr>
              <a:t>- LBNL Metrology Group</a:t>
            </a:r>
            <a:endParaRPr lang="en-US" dirty="0">
              <a:solidFill>
                <a:prstClr val="black"/>
              </a:solidFill>
              <a:latin typeface="Arial" panose="020B0604020202020204" pitchFamily="34" charset="0"/>
            </a:endParaRPr>
          </a:p>
        </p:txBody>
      </p:sp>
      <p:sp>
        <p:nvSpPr>
          <p:cNvPr id="3" name="TextBox 2"/>
          <p:cNvSpPr txBox="1"/>
          <p:nvPr/>
        </p:nvSpPr>
        <p:spPr>
          <a:xfrm>
            <a:off x="1" y="0"/>
            <a:ext cx="9143999" cy="769441"/>
          </a:xfrm>
          <a:prstGeom prst="rect">
            <a:avLst/>
          </a:prstGeom>
          <a:noFill/>
        </p:spPr>
        <p:txBody>
          <a:bodyPr wrap="square" rtlCol="0">
            <a:spAutoFit/>
          </a:bodyPr>
          <a:lstStyle/>
          <a:p>
            <a:pPr algn="ctr"/>
            <a:r>
              <a:rPr lang="en-US" sz="4400" dirty="0" smtClean="0">
                <a:solidFill>
                  <a:srgbClr val="996600"/>
                </a:solidFill>
              </a:rPr>
              <a:t>Flux upgrade: 4.6x = 300s data sets</a:t>
            </a:r>
            <a:endParaRPr lang="en-US" sz="4400" dirty="0">
              <a:solidFill>
                <a:srgbClr val="996600"/>
              </a:solidFill>
            </a:endParaRPr>
          </a:p>
        </p:txBody>
      </p:sp>
    </p:spTree>
    <p:extLst>
      <p:ext uri="{BB962C8B-B14F-4D97-AF65-F5344CB8AC3E}">
        <p14:creationId xmlns:p14="http://schemas.microsoft.com/office/powerpoint/2010/main" val="4199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normAutofit/>
          </a:bodyPr>
          <a:lstStyle/>
          <a:p>
            <a:r>
              <a:rPr lang="en-US" dirty="0" smtClean="0"/>
              <a:t>Getting ready for remote</a:t>
            </a:r>
            <a:endParaRPr lang="en-US" dirty="0"/>
          </a:p>
        </p:txBody>
      </p:sp>
      <p:pic>
        <p:nvPicPr>
          <p:cNvPr id="11266" name="Picture 2" descr="C:\Users\JMHolton\AppData\Local\Temp\IMG_0010.JPG"/>
          <p:cNvPicPr>
            <a:picLocks noChangeAspect="1" noChangeArrowheads="1"/>
          </p:cNvPicPr>
          <p:nvPr/>
        </p:nvPicPr>
        <p:blipFill rotWithShape="1">
          <a:blip r:embed="rId2">
            <a:extLst>
              <a:ext uri="{28A0092B-C50C-407E-A947-70E740481C1C}">
                <a14:useLocalDpi xmlns:a14="http://schemas.microsoft.com/office/drawing/2010/main" val="0"/>
              </a:ext>
            </a:extLst>
          </a:blip>
          <a:srcRect l="54798" t="34339" r="11783" b="35277"/>
          <a:stretch/>
        </p:blipFill>
        <p:spPr bwMode="auto">
          <a:xfrm rot="10800000">
            <a:off x="4038600" y="1981200"/>
            <a:ext cx="4916855" cy="3352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317751" y="4521200"/>
            <a:ext cx="1670049" cy="203200"/>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4" name="Oval 3"/>
          <p:cNvSpPr/>
          <p:nvPr/>
        </p:nvSpPr>
        <p:spPr>
          <a:xfrm>
            <a:off x="1651000" y="2286000"/>
            <a:ext cx="1284051" cy="2743200"/>
          </a:xfrm>
          <a:prstGeom prst="ellipse">
            <a:avLst/>
          </a:prstGeom>
          <a:gradFill>
            <a:gsLst>
              <a:gs pos="10000">
                <a:srgbClr val="CBCBCB"/>
              </a:gs>
              <a:gs pos="12000">
                <a:srgbClr val="5F5F5F"/>
              </a:gs>
              <a:gs pos="26000">
                <a:srgbClr val="5F5F5F"/>
              </a:gs>
              <a:gs pos="42000">
                <a:schemeClr val="bg1">
                  <a:lumMod val="65000"/>
                </a:schemeClr>
              </a:gs>
              <a:gs pos="48000">
                <a:srgbClr val="B2B2B2"/>
              </a:gs>
              <a:gs pos="64000">
                <a:schemeClr val="bg1">
                  <a:lumMod val="75000"/>
                </a:schemeClr>
              </a:gs>
              <a:gs pos="90000">
                <a:srgbClr val="777777"/>
              </a:gs>
              <a:gs pos="100000">
                <a:srgbClr val="EAEAEA"/>
              </a:gs>
            </a:gsLst>
            <a:lin ang="1800000" scaled="0"/>
          </a:gradFill>
          <a:effectLst>
            <a:outerShdw dist="50800" algn="l"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9" name="Oval 8"/>
          <p:cNvSpPr>
            <a:spLocks noChangeAspect="1"/>
          </p:cNvSpPr>
          <p:nvPr/>
        </p:nvSpPr>
        <p:spPr>
          <a:xfrm>
            <a:off x="1789854" y="3517521"/>
            <a:ext cx="131136" cy="280156"/>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8" name="Oval 7"/>
          <p:cNvSpPr>
            <a:spLocks noChangeAspect="1"/>
          </p:cNvSpPr>
          <p:nvPr/>
        </p:nvSpPr>
        <p:spPr>
          <a:xfrm>
            <a:off x="1923070" y="2884251"/>
            <a:ext cx="98353" cy="210117"/>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0" name="Oval 9"/>
          <p:cNvSpPr>
            <a:spLocks noChangeAspect="1"/>
          </p:cNvSpPr>
          <p:nvPr/>
        </p:nvSpPr>
        <p:spPr>
          <a:xfrm>
            <a:off x="1890284" y="4109936"/>
            <a:ext cx="163921" cy="350196"/>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1" name="Oval 10"/>
          <p:cNvSpPr>
            <a:spLocks noChangeAspect="1"/>
          </p:cNvSpPr>
          <p:nvPr/>
        </p:nvSpPr>
        <p:spPr>
          <a:xfrm>
            <a:off x="2252046" y="2614312"/>
            <a:ext cx="81960" cy="175097"/>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Oval 13"/>
          <p:cNvSpPr>
            <a:spLocks noChangeAspect="1"/>
          </p:cNvSpPr>
          <p:nvPr/>
        </p:nvSpPr>
        <p:spPr>
          <a:xfrm>
            <a:off x="2705235" y="3587561"/>
            <a:ext cx="65568" cy="140079"/>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7" name="Oval 16"/>
          <p:cNvSpPr>
            <a:spLocks noChangeAspect="1"/>
          </p:cNvSpPr>
          <p:nvPr/>
        </p:nvSpPr>
        <p:spPr>
          <a:xfrm>
            <a:off x="2592319" y="2922919"/>
            <a:ext cx="65568" cy="140079"/>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8" name="Oval 17"/>
          <p:cNvSpPr>
            <a:spLocks noChangeAspect="1"/>
          </p:cNvSpPr>
          <p:nvPr/>
        </p:nvSpPr>
        <p:spPr>
          <a:xfrm>
            <a:off x="2608711" y="4250015"/>
            <a:ext cx="32784" cy="70039"/>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32" name="TextBox 31"/>
          <p:cNvSpPr txBox="1"/>
          <p:nvPr/>
        </p:nvSpPr>
        <p:spPr>
          <a:xfrm>
            <a:off x="304800" y="1600200"/>
            <a:ext cx="1418978" cy="4154984"/>
          </a:xfrm>
          <a:prstGeom prst="rect">
            <a:avLst/>
          </a:prstGeom>
          <a:noFill/>
        </p:spPr>
        <p:txBody>
          <a:bodyPr wrap="none" rtlCol="0">
            <a:spAutoFit/>
          </a:bodyPr>
          <a:lstStyle/>
          <a:p>
            <a:r>
              <a:rPr lang="en-US" sz="2400" dirty="0" smtClean="0">
                <a:solidFill>
                  <a:prstClr val="black"/>
                </a:solidFill>
                <a:latin typeface="Arial" panose="020B0604020202020204" pitchFamily="34" charset="0"/>
                <a:cs typeface="Arial" panose="020B0604020202020204" pitchFamily="34" charset="0"/>
              </a:rPr>
              <a:t>rotary </a:t>
            </a:r>
          </a:p>
          <a:p>
            <a:r>
              <a:rPr lang="en-US" sz="2400" dirty="0">
                <a:solidFill>
                  <a:prstClr val="black"/>
                </a:solidFill>
                <a:latin typeface="Arial" panose="020B0604020202020204" pitchFamily="34" charset="0"/>
                <a:cs typeface="Arial" panose="020B0604020202020204" pitchFamily="34" charset="0"/>
              </a:rPr>
              <a:t>p</a:t>
            </a:r>
            <a:r>
              <a:rPr lang="en-US" sz="2400" dirty="0" smtClean="0">
                <a:solidFill>
                  <a:prstClr val="black"/>
                </a:solidFill>
                <a:latin typeface="Arial" panose="020B0604020202020204" pitchFamily="34" charset="0"/>
                <a:cs typeface="Arial" panose="020B0604020202020204" pitchFamily="34" charset="0"/>
              </a:rPr>
              <a:t>inholes:</a:t>
            </a:r>
          </a:p>
          <a:p>
            <a:r>
              <a:rPr lang="en-US" sz="2400" dirty="0" smtClean="0">
                <a:solidFill>
                  <a:prstClr val="black"/>
                </a:solidFill>
                <a:latin typeface="Arial" panose="020B0604020202020204" pitchFamily="34" charset="0"/>
                <a:cs typeface="Arial" panose="020B0604020202020204" pitchFamily="34" charset="0"/>
              </a:rPr>
              <a:t>300</a:t>
            </a:r>
          </a:p>
          <a:p>
            <a:r>
              <a:rPr lang="en-US" sz="2400" dirty="0" smtClean="0">
                <a:solidFill>
                  <a:prstClr val="black"/>
                </a:solidFill>
                <a:latin typeface="Arial" panose="020B0604020202020204" pitchFamily="34" charset="0"/>
                <a:cs typeface="Arial" panose="020B0604020202020204" pitchFamily="34" charset="0"/>
              </a:rPr>
              <a:t>100</a:t>
            </a:r>
          </a:p>
          <a:p>
            <a:r>
              <a:rPr lang="en-US" sz="2400" dirty="0" smtClean="0">
                <a:solidFill>
                  <a:prstClr val="black"/>
                </a:solidFill>
                <a:latin typeface="Arial" panose="020B0604020202020204" pitchFamily="34" charset="0"/>
                <a:cs typeface="Arial" panose="020B0604020202020204" pitchFamily="34" charset="0"/>
              </a:rPr>
              <a:t>75</a:t>
            </a:r>
          </a:p>
          <a:p>
            <a:r>
              <a:rPr lang="en-US" sz="2400" dirty="0" smtClean="0">
                <a:solidFill>
                  <a:prstClr val="black"/>
                </a:solidFill>
                <a:latin typeface="Arial" panose="020B0604020202020204" pitchFamily="34" charset="0"/>
                <a:cs typeface="Arial" panose="020B0604020202020204" pitchFamily="34" charset="0"/>
              </a:rPr>
              <a:t>50</a:t>
            </a:r>
          </a:p>
          <a:p>
            <a:r>
              <a:rPr lang="en-US" sz="2400" dirty="0" smtClean="0">
                <a:solidFill>
                  <a:prstClr val="black"/>
                </a:solidFill>
                <a:latin typeface="Arial" panose="020B0604020202020204" pitchFamily="34" charset="0"/>
                <a:cs typeface="Arial" panose="020B0604020202020204" pitchFamily="34" charset="0"/>
              </a:rPr>
              <a:t>30</a:t>
            </a:r>
          </a:p>
          <a:p>
            <a:r>
              <a:rPr lang="en-US" sz="2400" dirty="0" smtClean="0">
                <a:solidFill>
                  <a:prstClr val="black"/>
                </a:solidFill>
                <a:latin typeface="Arial" panose="020B0604020202020204" pitchFamily="34" charset="0"/>
                <a:cs typeface="Arial" panose="020B0604020202020204" pitchFamily="34" charset="0"/>
              </a:rPr>
              <a:t>25</a:t>
            </a:r>
          </a:p>
          <a:p>
            <a:r>
              <a:rPr lang="en-US" sz="2400" dirty="0" smtClean="0">
                <a:solidFill>
                  <a:prstClr val="black"/>
                </a:solidFill>
                <a:latin typeface="Arial" panose="020B0604020202020204" pitchFamily="34" charset="0"/>
                <a:cs typeface="Arial" panose="020B0604020202020204" pitchFamily="34" charset="0"/>
              </a:rPr>
              <a:t>10</a:t>
            </a:r>
          </a:p>
          <a:p>
            <a:r>
              <a:rPr lang="en-US" sz="2400" dirty="0" smtClean="0">
                <a:solidFill>
                  <a:prstClr val="black"/>
                </a:solidFill>
                <a:latin typeface="Arial" panose="020B0604020202020204" pitchFamily="34" charset="0"/>
                <a:cs typeface="Arial" panose="020B0604020202020204" pitchFamily="34" charset="0"/>
              </a:rPr>
              <a:t>“small”</a:t>
            </a:r>
          </a:p>
          <a:p>
            <a:endParaRPr lang="en-US" sz="2400" dirty="0">
              <a:solidFill>
                <a:prstClr val="black"/>
              </a:solidFill>
              <a:latin typeface="Arial" panose="020B0604020202020204" pitchFamily="34" charset="0"/>
              <a:cs typeface="Arial" panose="020B0604020202020204" pitchFamily="34" charset="0"/>
            </a:endParaRPr>
          </a:p>
        </p:txBody>
      </p:sp>
      <p:sp>
        <p:nvSpPr>
          <p:cNvPr id="26" name="Oval 25"/>
          <p:cNvSpPr>
            <a:spLocks noChangeAspect="1"/>
          </p:cNvSpPr>
          <p:nvPr/>
        </p:nvSpPr>
        <p:spPr>
          <a:xfrm>
            <a:off x="2282823" y="4590836"/>
            <a:ext cx="22393" cy="47837"/>
          </a:xfrm>
          <a:prstGeom prst="ellipse">
            <a:avLst/>
          </a:prstGeom>
          <a:solidFill>
            <a:schemeClr val="bg1"/>
          </a:solidFill>
          <a:effectLst>
            <a:innerShdw dist="50800" dir="108000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22" name="Rectangle 21"/>
          <p:cNvSpPr/>
          <p:nvPr/>
        </p:nvSpPr>
        <p:spPr>
          <a:xfrm flipH="1">
            <a:off x="125129" y="4585497"/>
            <a:ext cx="2183101" cy="60959"/>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3" name="TextBox 2"/>
          <p:cNvSpPr txBox="1"/>
          <p:nvPr/>
        </p:nvSpPr>
        <p:spPr>
          <a:xfrm>
            <a:off x="2935051" y="1001949"/>
            <a:ext cx="3544560" cy="369332"/>
          </a:xfrm>
          <a:prstGeom prst="rect">
            <a:avLst/>
          </a:prstGeom>
          <a:noFill/>
        </p:spPr>
        <p:txBody>
          <a:bodyPr wrap="none" rtlCol="0">
            <a:spAutoFit/>
          </a:bodyPr>
          <a:lstStyle/>
          <a:p>
            <a:r>
              <a:rPr lang="en-US" dirty="0" smtClean="0"/>
              <a:t>“8-shooter” adjustable beam size</a:t>
            </a:r>
            <a:endParaRPr lang="en-US" dirty="0"/>
          </a:p>
        </p:txBody>
      </p:sp>
    </p:spTree>
    <p:extLst>
      <p:ext uri="{BB962C8B-B14F-4D97-AF65-F5344CB8AC3E}">
        <p14:creationId xmlns:p14="http://schemas.microsoft.com/office/powerpoint/2010/main" val="1354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3" name="Object 3"/>
          <p:cNvGraphicFramePr>
            <a:graphicFrameLocks noChangeAspect="1"/>
          </p:cNvGraphicFramePr>
          <p:nvPr>
            <p:extLst>
              <p:ext uri="{D42A27DB-BD31-4B8C-83A1-F6EECF244321}">
                <p14:modId xmlns:p14="http://schemas.microsoft.com/office/powerpoint/2010/main" val="2034498866"/>
              </p:ext>
            </p:extLst>
          </p:nvPr>
        </p:nvGraphicFramePr>
        <p:xfrm>
          <a:off x="254000" y="936625"/>
          <a:ext cx="8709025" cy="5670550"/>
        </p:xfrm>
        <a:graphic>
          <a:graphicData uri="http://schemas.openxmlformats.org/presentationml/2006/ole">
            <mc:AlternateContent xmlns:mc="http://schemas.openxmlformats.org/markup-compatibility/2006">
              <mc:Choice xmlns:v="urn:schemas-microsoft-com:vml" Requires="v">
                <p:oleObj spid="_x0000_s50188" name="Chart" r:id="rId3" imgW="5692246" imgH="3703320" progId="MSGraph.Chart.8">
                  <p:embed followColorScheme="full"/>
                </p:oleObj>
              </mc:Choice>
              <mc:Fallback>
                <p:oleObj name="Chart" r:id="rId3" imgW="5692246" imgH="3703320" progId="MSGraph.Chart.8">
                  <p:embed followColorScheme="full"/>
                  <p:pic>
                    <p:nvPicPr>
                      <p:cNvPr id="0" name=""/>
                      <p:cNvPicPr>
                        <a:picLocks noChangeAspect="1" noChangeArrowheads="1"/>
                      </p:cNvPicPr>
                      <p:nvPr/>
                    </p:nvPicPr>
                    <p:blipFill>
                      <a:blip r:embed="rId4"/>
                      <a:srcRect/>
                      <a:stretch>
                        <a:fillRect/>
                      </a:stretch>
                    </p:blipFill>
                    <p:spPr bwMode="auto">
                      <a:xfrm>
                        <a:off x="254000" y="936625"/>
                        <a:ext cx="8709025" cy="567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Text Box 4"/>
          <p:cNvSpPr txBox="1">
            <a:spLocks noChangeArrowheads="1"/>
          </p:cNvSpPr>
          <p:nvPr/>
        </p:nvSpPr>
        <p:spPr bwMode="auto">
          <a:xfrm>
            <a:off x="2047827" y="6057900"/>
            <a:ext cx="5184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prstClr val="black"/>
                </a:solidFill>
                <a:latin typeface="Arial" panose="020B0604020202020204" pitchFamily="34" charset="0"/>
              </a:rPr>
              <a:t>Required signal-to-noise (I/</a:t>
            </a:r>
            <a:r>
              <a:rPr lang="el-GR" altLang="en-US" sz="2800" b="1" dirty="0" smtClean="0">
                <a:solidFill>
                  <a:prstClr val="black"/>
                </a:solidFill>
                <a:latin typeface="Arial" panose="020B0604020202020204" pitchFamily="34" charset="0"/>
              </a:rPr>
              <a:t>σ</a:t>
            </a:r>
            <a:r>
              <a:rPr lang="en-US" altLang="en-US" sz="2800" b="1" dirty="0" smtClean="0">
                <a:solidFill>
                  <a:prstClr val="black"/>
                </a:solidFill>
                <a:latin typeface="Arial" panose="020B0604020202020204" pitchFamily="34" charset="0"/>
              </a:rPr>
              <a:t>)</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1645663" y="3030866"/>
            <a:ext cx="4160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prstClr val="black"/>
                </a:solidFill>
                <a:latin typeface="Arial" panose="020B0604020202020204" pitchFamily="34" charset="0"/>
              </a:rPr>
              <a:t>Solve-able proteins (%)</a:t>
            </a:r>
            <a:endParaRPr lang="en-US" altLang="en-US" sz="2800" b="1" dirty="0">
              <a:solidFill>
                <a:prstClr val="black"/>
              </a:solidFill>
              <a:latin typeface="Arial" panose="020B0604020202020204" pitchFamily="34" charset="0"/>
            </a:endParaRPr>
          </a:p>
        </p:txBody>
      </p:sp>
      <p:grpSp>
        <p:nvGrpSpPr>
          <p:cNvPr id="10" name="Group 9"/>
          <p:cNvGrpSpPr/>
          <p:nvPr/>
        </p:nvGrpSpPr>
        <p:grpSpPr>
          <a:xfrm>
            <a:off x="1371600" y="1447800"/>
            <a:ext cx="1803044" cy="3962400"/>
            <a:chOff x="1371600" y="1447800"/>
            <a:chExt cx="1803044" cy="3962400"/>
          </a:xfrm>
        </p:grpSpPr>
        <p:sp>
          <p:nvSpPr>
            <p:cNvPr id="14" name="TextBox 13"/>
            <p:cNvSpPr txBox="1"/>
            <p:nvPr/>
          </p:nvSpPr>
          <p:spPr>
            <a:xfrm>
              <a:off x="1371600" y="1447800"/>
              <a:ext cx="1803044" cy="707886"/>
            </a:xfrm>
            <a:prstGeom prst="rect">
              <a:avLst/>
            </a:prstGeom>
            <a:solidFill>
              <a:schemeClr val="bg1"/>
            </a:solidFill>
          </p:spPr>
          <p:txBody>
            <a:bodyPr wrap="square" rtlCol="0">
              <a:spAutoFit/>
            </a:bodyPr>
            <a:lstStyle/>
            <a:p>
              <a:pPr algn="ctr"/>
              <a:r>
                <a:rPr lang="en-US" sz="2000" b="1" dirty="0" smtClean="0">
                  <a:solidFill>
                    <a:prstClr val="black"/>
                  </a:solidFill>
                  <a:cs typeface="Arial" panose="020B0604020202020204" pitchFamily="34" charset="0"/>
                </a:rPr>
                <a:t>Current</a:t>
              </a:r>
            </a:p>
            <a:p>
              <a:pPr algn="ctr"/>
              <a:r>
                <a:rPr lang="en-US" sz="2000" b="1" dirty="0" smtClean="0">
                  <a:solidFill>
                    <a:prstClr val="black"/>
                  </a:solidFill>
                  <a:cs typeface="Arial" panose="020B0604020202020204" pitchFamily="34" charset="0"/>
                </a:rPr>
                <a:t>technology</a:t>
              </a:r>
            </a:p>
          </p:txBody>
        </p:sp>
        <p:cxnSp>
          <p:nvCxnSpPr>
            <p:cNvPr id="18" name="Straight Arrow Connector 17"/>
            <p:cNvCxnSpPr>
              <a:stCxn id="14" idx="2"/>
            </p:cNvCxnSpPr>
            <p:nvPr/>
          </p:nvCxnSpPr>
          <p:spPr>
            <a:xfrm>
              <a:off x="2273122" y="2155686"/>
              <a:ext cx="12878" cy="3254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867400" y="1765300"/>
            <a:ext cx="1740795" cy="1358900"/>
            <a:chOff x="5867400" y="1765300"/>
            <a:chExt cx="1740795" cy="1358900"/>
          </a:xfrm>
        </p:grpSpPr>
        <p:sp>
          <p:nvSpPr>
            <p:cNvPr id="43" name="TextBox 42"/>
            <p:cNvSpPr txBox="1"/>
            <p:nvPr/>
          </p:nvSpPr>
          <p:spPr>
            <a:xfrm>
              <a:off x="5867400" y="2662535"/>
              <a:ext cx="1740795" cy="461665"/>
            </a:xfrm>
            <a:prstGeom prst="rect">
              <a:avLst/>
            </a:prstGeom>
            <a:solidFill>
              <a:schemeClr val="bg1"/>
            </a:solidFill>
          </p:spPr>
          <p:txBody>
            <a:bodyPr wrap="square" rtlCol="0">
              <a:spAutoFit/>
            </a:bodyPr>
            <a:lstStyle/>
            <a:p>
              <a:pPr algn="ctr"/>
              <a:r>
                <a:rPr lang="en-US" sz="2400" b="1" dirty="0" smtClean="0">
                  <a:solidFill>
                    <a:prstClr val="black"/>
                  </a:solidFill>
                  <a:cs typeface="Arial" panose="020B0604020202020204" pitchFamily="34" charset="0"/>
                </a:rPr>
                <a:t>Goal</a:t>
              </a:r>
            </a:p>
          </p:txBody>
        </p:sp>
        <p:cxnSp>
          <p:nvCxnSpPr>
            <p:cNvPr id="44" name="Straight Arrow Connector 43"/>
            <p:cNvCxnSpPr/>
            <p:nvPr/>
          </p:nvCxnSpPr>
          <p:spPr>
            <a:xfrm flipV="1">
              <a:off x="6741025" y="1765300"/>
              <a:ext cx="0" cy="825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0" y="228600"/>
            <a:ext cx="9144000" cy="769441"/>
          </a:xfrm>
          <a:prstGeom prst="rect">
            <a:avLst/>
          </a:prstGeom>
          <a:noFill/>
        </p:spPr>
        <p:txBody>
          <a:bodyPr wrap="square" rtlCol="0">
            <a:spAutoFit/>
          </a:bodyPr>
          <a:lstStyle/>
          <a:p>
            <a:r>
              <a:rPr lang="en-US" sz="4400" dirty="0" smtClean="0">
                <a:solidFill>
                  <a:srgbClr val="000000"/>
                </a:solidFill>
                <a:cs typeface="Arial" panose="020B0604020202020204" pitchFamily="34" charset="0"/>
              </a:rPr>
              <a:t>Threshold of a revolution in phasing</a:t>
            </a:r>
            <a:endParaRPr lang="en-US" sz="4400" dirty="0">
              <a:solidFill>
                <a:srgbClr val="000000"/>
              </a:solidFill>
              <a:cs typeface="Arial" panose="020B0604020202020204" pitchFamily="34" charset="0"/>
            </a:endParaRPr>
          </a:p>
        </p:txBody>
      </p:sp>
      <p:grpSp>
        <p:nvGrpSpPr>
          <p:cNvPr id="13" name="Group 12"/>
          <p:cNvGrpSpPr/>
          <p:nvPr/>
        </p:nvGrpSpPr>
        <p:grpSpPr>
          <a:xfrm>
            <a:off x="4168541" y="2892738"/>
            <a:ext cx="1740795" cy="1358900"/>
            <a:chOff x="5867400" y="1765300"/>
            <a:chExt cx="1740795" cy="1358900"/>
          </a:xfrm>
        </p:grpSpPr>
        <p:sp>
          <p:nvSpPr>
            <p:cNvPr id="15" name="TextBox 14"/>
            <p:cNvSpPr txBox="1"/>
            <p:nvPr/>
          </p:nvSpPr>
          <p:spPr>
            <a:xfrm>
              <a:off x="5867400" y="2662535"/>
              <a:ext cx="1740795" cy="461665"/>
            </a:xfrm>
            <a:prstGeom prst="rect">
              <a:avLst/>
            </a:prstGeom>
            <a:solidFill>
              <a:schemeClr val="bg1"/>
            </a:solidFill>
          </p:spPr>
          <p:txBody>
            <a:bodyPr wrap="square" rtlCol="0">
              <a:spAutoFit/>
            </a:bodyPr>
            <a:lstStyle/>
            <a:p>
              <a:pPr algn="ctr"/>
              <a:r>
                <a:rPr lang="en-US" sz="2400" b="1" dirty="0" smtClean="0">
                  <a:solidFill>
                    <a:prstClr val="black"/>
                  </a:solidFill>
                  <a:cs typeface="Arial" panose="020B0604020202020204" pitchFamily="34" charset="0"/>
                </a:rPr>
                <a:t>ALS 8.3.1</a:t>
              </a:r>
              <a:endParaRPr lang="en-US" sz="2400" b="1" dirty="0" smtClean="0">
                <a:solidFill>
                  <a:prstClr val="black"/>
                </a:solidFill>
                <a:cs typeface="Arial" panose="020B0604020202020204" pitchFamily="34" charset="0"/>
              </a:endParaRPr>
            </a:p>
          </p:txBody>
        </p:sp>
        <p:cxnSp>
          <p:nvCxnSpPr>
            <p:cNvPr id="16" name="Straight Arrow Connector 15"/>
            <p:cNvCxnSpPr/>
            <p:nvPr/>
          </p:nvCxnSpPr>
          <p:spPr>
            <a:xfrm flipH="1" flipV="1">
              <a:off x="6316038" y="1765300"/>
              <a:ext cx="424987" cy="825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44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Object 3"/>
          <p:cNvGraphicFramePr>
            <a:graphicFrameLocks noGrp="1" noChangeAspect="1"/>
          </p:cNvGraphicFramePr>
          <p:nvPr>
            <p:ph type="chart" idx="1"/>
            <p:extLst>
              <p:ext uri="{D42A27DB-BD31-4B8C-83A1-F6EECF244321}">
                <p14:modId xmlns:p14="http://schemas.microsoft.com/office/powerpoint/2010/main" val="4134673482"/>
              </p:ext>
            </p:extLst>
          </p:nvPr>
        </p:nvGraphicFramePr>
        <p:xfrm>
          <a:off x="762000" y="654050"/>
          <a:ext cx="7627938" cy="5973763"/>
        </p:xfrm>
        <a:graphic>
          <a:graphicData uri="http://schemas.openxmlformats.org/presentationml/2006/ole">
            <mc:AlternateContent xmlns:mc="http://schemas.openxmlformats.org/markup-compatibility/2006">
              <mc:Choice xmlns:v="urn:schemas-microsoft-com:vml" Requires="v">
                <p:oleObj spid="_x0000_s52236" name="Worksheet" r:id="rId4" imgW="8172460" imgH="6400935" progId="Excel.Sheet.8">
                  <p:embed/>
                </p:oleObj>
              </mc:Choice>
              <mc:Fallback>
                <p:oleObj name="Worksheet" r:id="rId4" imgW="8172460" imgH="6400935" progId="Excel.Sheet.8">
                  <p:embed/>
                  <p:pic>
                    <p:nvPicPr>
                      <p:cNvPr id="0" name=""/>
                      <p:cNvPicPr>
                        <a:picLocks noGrp="1" noChangeAspect="1" noChangeArrowheads="1"/>
                      </p:cNvPicPr>
                      <p:nvPr/>
                    </p:nvPicPr>
                    <p:blipFill>
                      <a:blip r:embed="rId5"/>
                      <a:srcRect/>
                      <a:stretch>
                        <a:fillRect/>
                      </a:stretch>
                    </p:blipFill>
                    <p:spPr bwMode="auto">
                      <a:xfrm>
                        <a:off x="762000" y="654050"/>
                        <a:ext cx="7627938" cy="5973763"/>
                      </a:xfrm>
                      <a:prstGeom prst="rect">
                        <a:avLst/>
                      </a:prstGeom>
                      <a:noFill/>
                      <a:extLst/>
                    </p:spPr>
                  </p:pic>
                </p:oleObj>
              </mc:Fallback>
            </mc:AlternateContent>
          </a:graphicData>
        </a:graphic>
      </p:graphicFrame>
      <p:sp>
        <p:nvSpPr>
          <p:cNvPr id="22530" name="Text Box 4"/>
          <p:cNvSpPr txBox="1">
            <a:spLocks noChangeArrowheads="1"/>
          </p:cNvSpPr>
          <p:nvPr/>
        </p:nvSpPr>
        <p:spPr bwMode="auto">
          <a:xfrm rot="-5400000">
            <a:off x="-446087" y="2819400"/>
            <a:ext cx="1563687" cy="366713"/>
          </a:xfrm>
          <a:prstGeom prst="rect">
            <a:avLst/>
          </a:prstGeom>
          <a:noFill/>
          <a:ln w="9525">
            <a:noFill/>
            <a:miter lim="800000"/>
            <a:headEnd/>
            <a:tailEnd/>
          </a:ln>
        </p:spPr>
        <p:txBody>
          <a:bodyPr wrap="none">
            <a:spAutoFit/>
          </a:bodyPr>
          <a:lstStyle/>
          <a:p>
            <a:pPr fontAlgn="auto">
              <a:spcBef>
                <a:spcPts val="0"/>
              </a:spcBef>
              <a:spcAft>
                <a:spcPts val="0"/>
              </a:spcAft>
            </a:pPr>
            <a:r>
              <a:rPr lang="en-US" altLang="en-US" b="1" dirty="0">
                <a:solidFill>
                  <a:srgbClr val="FF0000"/>
                </a:solidFill>
                <a:latin typeface="Arial" panose="020B0604020202020204" pitchFamily="34" charset="0"/>
                <a:cs typeface="Arial" panose="020B0604020202020204" pitchFamily="34" charset="0"/>
              </a:rPr>
              <a:t>images x 10</a:t>
            </a:r>
            <a:r>
              <a:rPr lang="en-US" altLang="en-US" b="1" baseline="30000" dirty="0">
                <a:solidFill>
                  <a:srgbClr val="FF0000"/>
                </a:solidFill>
                <a:latin typeface="Arial" panose="020B0604020202020204" pitchFamily="34" charset="0"/>
                <a:cs typeface="Arial" panose="020B0604020202020204" pitchFamily="34" charset="0"/>
              </a:rPr>
              <a:t>6</a:t>
            </a:r>
          </a:p>
        </p:txBody>
      </p:sp>
      <p:sp>
        <p:nvSpPr>
          <p:cNvPr id="22531" name="TextBox 2"/>
          <p:cNvSpPr txBox="1">
            <a:spLocks noChangeArrowheads="1"/>
          </p:cNvSpPr>
          <p:nvPr/>
        </p:nvSpPr>
        <p:spPr bwMode="auto">
          <a:xfrm>
            <a:off x="7829550" y="653373"/>
            <a:ext cx="813043" cy="4955203"/>
          </a:xfrm>
          <a:prstGeom prst="rect">
            <a:avLst/>
          </a:prstGeom>
          <a:noFill/>
          <a:ln w="9525">
            <a:noFill/>
            <a:miter lim="800000"/>
            <a:headEnd/>
            <a:tailEnd/>
          </a:ln>
        </p:spPr>
        <p:txBody>
          <a:bodyPr wrap="none">
            <a:spAutoFit/>
          </a:bodyPr>
          <a:lstStyle/>
          <a:p>
            <a:pPr fontAlgn="auto">
              <a:spcBef>
                <a:spcPts val="0"/>
              </a:spcBef>
              <a:spcAft>
                <a:spcPts val="0"/>
              </a:spcAft>
            </a:pPr>
            <a:r>
              <a:rPr lang="en-US" sz="2200" b="1" dirty="0">
                <a:solidFill>
                  <a:srgbClr val="0000CC"/>
                </a:solidFill>
                <a:latin typeface="Arial" panose="020B0604020202020204" pitchFamily="34" charset="0"/>
                <a:cs typeface="Arial" panose="020B0604020202020204" pitchFamily="34" charset="0"/>
              </a:rPr>
              <a:t>1250</a:t>
            </a:r>
          </a:p>
          <a:p>
            <a:pPr fontAlgn="auto">
              <a:spcBef>
                <a:spcPts val="0"/>
              </a:spcBef>
              <a:spcAft>
                <a:spcPts val="0"/>
              </a:spcAft>
            </a:pPr>
            <a:r>
              <a:rPr lang="en-US" sz="3600" b="1" dirty="0">
                <a:solidFill>
                  <a:srgbClr val="0000CC"/>
                </a:solidFill>
                <a:latin typeface="Arial" panose="020B0604020202020204" pitchFamily="34" charset="0"/>
                <a:cs typeface="Arial" panose="020B0604020202020204" pitchFamily="34" charset="0"/>
              </a:rPr>
              <a:t> </a:t>
            </a:r>
            <a:endParaRPr lang="en-US" sz="2800" b="1" dirty="0">
              <a:solidFill>
                <a:srgbClr val="0000CC"/>
              </a:solidFill>
              <a:latin typeface="Arial" panose="020B0604020202020204" pitchFamily="34" charset="0"/>
              <a:cs typeface="Arial" panose="020B0604020202020204" pitchFamily="34" charset="0"/>
            </a:endParaRPr>
          </a:p>
          <a:p>
            <a:pPr fontAlgn="auto">
              <a:spcBef>
                <a:spcPts val="0"/>
              </a:spcBef>
              <a:spcAft>
                <a:spcPts val="0"/>
              </a:spcAft>
            </a:pPr>
            <a:r>
              <a:rPr lang="en-US" sz="2200" b="1" dirty="0">
                <a:solidFill>
                  <a:srgbClr val="0000CC"/>
                </a:solidFill>
                <a:latin typeface="Arial" panose="020B0604020202020204" pitchFamily="34" charset="0"/>
                <a:cs typeface="Arial" panose="020B0604020202020204" pitchFamily="34" charset="0"/>
              </a:rPr>
              <a:t>1000</a:t>
            </a:r>
          </a:p>
          <a:p>
            <a:pPr fontAlgn="auto">
              <a:spcBef>
                <a:spcPts val="0"/>
              </a:spcBef>
              <a:spcAft>
                <a:spcPts val="0"/>
              </a:spcAft>
            </a:pPr>
            <a:r>
              <a:rPr lang="en-US" sz="3600" b="1" dirty="0">
                <a:solidFill>
                  <a:srgbClr val="0000CC"/>
                </a:solidFill>
                <a:latin typeface="Arial" panose="020B0604020202020204" pitchFamily="34" charset="0"/>
                <a:cs typeface="Arial" panose="020B0604020202020204" pitchFamily="34" charset="0"/>
              </a:rPr>
              <a:t> </a:t>
            </a:r>
            <a:endParaRPr lang="en-US" sz="2400" b="1" dirty="0">
              <a:solidFill>
                <a:srgbClr val="0000CC"/>
              </a:solidFill>
              <a:latin typeface="Arial" panose="020B0604020202020204" pitchFamily="34" charset="0"/>
              <a:cs typeface="Arial" panose="020B0604020202020204" pitchFamily="34" charset="0"/>
            </a:endParaRPr>
          </a:p>
          <a:p>
            <a:pPr fontAlgn="auto">
              <a:spcBef>
                <a:spcPts val="0"/>
              </a:spcBef>
              <a:spcAft>
                <a:spcPts val="0"/>
              </a:spcAft>
            </a:pPr>
            <a:r>
              <a:rPr lang="en-US" sz="2200" b="1" dirty="0">
                <a:solidFill>
                  <a:srgbClr val="0000CC"/>
                </a:solidFill>
                <a:latin typeface="Arial" panose="020B0604020202020204" pitchFamily="34" charset="0"/>
                <a:cs typeface="Arial" panose="020B0604020202020204" pitchFamily="34" charset="0"/>
              </a:rPr>
              <a:t>750</a:t>
            </a:r>
          </a:p>
          <a:p>
            <a:pPr fontAlgn="auto">
              <a:spcBef>
                <a:spcPts val="0"/>
              </a:spcBef>
              <a:spcAft>
                <a:spcPts val="0"/>
              </a:spcAft>
            </a:pPr>
            <a:r>
              <a:rPr lang="en-US" sz="4000" b="1" dirty="0">
                <a:solidFill>
                  <a:srgbClr val="0000CC"/>
                </a:solidFill>
                <a:latin typeface="Arial" panose="020B0604020202020204" pitchFamily="34" charset="0"/>
                <a:cs typeface="Arial" panose="020B0604020202020204" pitchFamily="34" charset="0"/>
              </a:rPr>
              <a:t> </a:t>
            </a:r>
            <a:endParaRPr lang="en-US" sz="4000" b="1" dirty="0">
              <a:solidFill>
                <a:srgbClr val="0000CC"/>
              </a:solidFill>
              <a:latin typeface="Arial" panose="020B0604020202020204" pitchFamily="34" charset="0"/>
              <a:cs typeface="Arial" panose="020B0604020202020204" pitchFamily="34" charset="0"/>
            </a:endParaRPr>
          </a:p>
          <a:p>
            <a:pPr fontAlgn="auto">
              <a:spcBef>
                <a:spcPts val="0"/>
              </a:spcBef>
              <a:spcAft>
                <a:spcPts val="0"/>
              </a:spcAft>
            </a:pPr>
            <a:r>
              <a:rPr lang="en-US" sz="2200" b="1" dirty="0">
                <a:solidFill>
                  <a:srgbClr val="0000CC"/>
                </a:solidFill>
                <a:latin typeface="Arial" panose="020B0604020202020204" pitchFamily="34" charset="0"/>
                <a:cs typeface="Arial" panose="020B0604020202020204" pitchFamily="34" charset="0"/>
              </a:rPr>
              <a:t>500</a:t>
            </a:r>
          </a:p>
          <a:p>
            <a:pPr fontAlgn="auto">
              <a:spcBef>
                <a:spcPts val="0"/>
              </a:spcBef>
              <a:spcAft>
                <a:spcPts val="0"/>
              </a:spcAft>
            </a:pPr>
            <a:r>
              <a:rPr lang="en-US" sz="3600" b="1" dirty="0">
                <a:solidFill>
                  <a:srgbClr val="0000CC"/>
                </a:solidFill>
                <a:latin typeface="Arial" panose="020B0604020202020204" pitchFamily="34" charset="0"/>
                <a:cs typeface="Arial" panose="020B0604020202020204" pitchFamily="34" charset="0"/>
              </a:rPr>
              <a:t> </a:t>
            </a:r>
            <a:endParaRPr lang="en-US" sz="2200" b="1" dirty="0">
              <a:solidFill>
                <a:srgbClr val="0000CC"/>
              </a:solidFill>
              <a:latin typeface="Arial" panose="020B0604020202020204" pitchFamily="34" charset="0"/>
              <a:cs typeface="Arial" panose="020B0604020202020204" pitchFamily="34" charset="0"/>
            </a:endParaRPr>
          </a:p>
          <a:p>
            <a:pPr fontAlgn="auto">
              <a:spcBef>
                <a:spcPts val="0"/>
              </a:spcBef>
              <a:spcAft>
                <a:spcPts val="0"/>
              </a:spcAft>
            </a:pPr>
            <a:r>
              <a:rPr lang="en-US" sz="2200" b="1" dirty="0">
                <a:solidFill>
                  <a:srgbClr val="0000CC"/>
                </a:solidFill>
                <a:latin typeface="Arial" panose="020B0604020202020204" pitchFamily="34" charset="0"/>
                <a:cs typeface="Arial" panose="020B0604020202020204" pitchFamily="34" charset="0"/>
              </a:rPr>
              <a:t>250</a:t>
            </a:r>
          </a:p>
          <a:p>
            <a:pPr fontAlgn="auto">
              <a:spcBef>
                <a:spcPts val="0"/>
              </a:spcBef>
              <a:spcAft>
                <a:spcPts val="0"/>
              </a:spcAft>
            </a:pPr>
            <a:r>
              <a:rPr lang="en-US" sz="3600" b="1" dirty="0">
                <a:solidFill>
                  <a:srgbClr val="0000CC"/>
                </a:solidFill>
                <a:latin typeface="Arial" panose="020B0604020202020204" pitchFamily="34" charset="0"/>
                <a:cs typeface="Arial" panose="020B0604020202020204" pitchFamily="34" charset="0"/>
              </a:rPr>
              <a:t> </a:t>
            </a:r>
            <a:endParaRPr lang="en-US" sz="2200" b="1" dirty="0">
              <a:solidFill>
                <a:srgbClr val="0000CC"/>
              </a:solidFill>
              <a:latin typeface="Arial" panose="020B0604020202020204" pitchFamily="34" charset="0"/>
              <a:cs typeface="Arial" panose="020B0604020202020204" pitchFamily="34" charset="0"/>
            </a:endParaRPr>
          </a:p>
          <a:p>
            <a:pPr fontAlgn="auto">
              <a:spcBef>
                <a:spcPts val="0"/>
              </a:spcBef>
              <a:spcAft>
                <a:spcPts val="0"/>
              </a:spcAft>
            </a:pPr>
            <a:r>
              <a:rPr lang="en-US" sz="2200" b="1" dirty="0">
                <a:solidFill>
                  <a:srgbClr val="0000CC"/>
                </a:solidFill>
                <a:latin typeface="Arial" panose="020B0604020202020204" pitchFamily="34" charset="0"/>
                <a:cs typeface="Arial" panose="020B0604020202020204" pitchFamily="34" charset="0"/>
              </a:rPr>
              <a:t>0</a:t>
            </a:r>
          </a:p>
        </p:txBody>
      </p:sp>
      <p:sp>
        <p:nvSpPr>
          <p:cNvPr id="22532" name="Text Box 4"/>
          <p:cNvSpPr txBox="1">
            <a:spLocks noChangeArrowheads="1"/>
          </p:cNvSpPr>
          <p:nvPr/>
        </p:nvSpPr>
        <p:spPr bwMode="auto">
          <a:xfrm rot="-5400000">
            <a:off x="7909719" y="2893219"/>
            <a:ext cx="1479550" cy="366712"/>
          </a:xfrm>
          <a:prstGeom prst="rect">
            <a:avLst/>
          </a:prstGeom>
          <a:noFill/>
          <a:ln w="9525">
            <a:noFill/>
            <a:miter lim="800000"/>
            <a:headEnd/>
            <a:tailEnd/>
          </a:ln>
        </p:spPr>
        <p:txBody>
          <a:bodyPr wrap="none">
            <a:spAutoFit/>
          </a:bodyPr>
          <a:lstStyle/>
          <a:p>
            <a:pPr fontAlgn="auto">
              <a:spcBef>
                <a:spcPts val="0"/>
              </a:spcBef>
              <a:spcAft>
                <a:spcPts val="0"/>
              </a:spcAft>
            </a:pPr>
            <a:r>
              <a:rPr lang="en-US" altLang="en-US" b="1" dirty="0">
                <a:solidFill>
                  <a:srgbClr val="0000CC"/>
                </a:solidFill>
                <a:latin typeface="Arial" panose="020B0604020202020204" pitchFamily="34" charset="0"/>
                <a:cs typeface="Arial" panose="020B0604020202020204" pitchFamily="34" charset="0"/>
              </a:rPr>
              <a:t>PDB entries</a:t>
            </a:r>
            <a:endParaRPr lang="en-US" altLang="en-US" b="1" baseline="30000" dirty="0">
              <a:solidFill>
                <a:srgbClr val="0000CC"/>
              </a:solidFill>
              <a:latin typeface="Arial" panose="020B0604020202020204" pitchFamily="34" charset="0"/>
              <a:cs typeface="Arial" panose="020B0604020202020204" pitchFamily="34" charset="0"/>
            </a:endParaRPr>
          </a:p>
        </p:txBody>
      </p:sp>
      <p:sp>
        <p:nvSpPr>
          <p:cNvPr id="6" name="Rectangle 37"/>
          <p:cNvSpPr>
            <a:spLocks noGrp="1" noChangeArrowheads="1"/>
          </p:cNvSpPr>
          <p:nvPr>
            <p:ph type="title"/>
          </p:nvPr>
        </p:nvSpPr>
        <p:spPr>
          <a:xfrm>
            <a:off x="0" y="1"/>
            <a:ext cx="8025063" cy="1034716"/>
          </a:xfrm>
          <a:noFill/>
          <a:ln/>
        </p:spPr>
        <p:txBody>
          <a:bodyPr>
            <a:normAutofit fontScale="90000"/>
          </a:bodyPr>
          <a:lstStyle/>
          <a:p>
            <a:r>
              <a:rPr lang="en-US" altLang="en-US" dirty="0" smtClean="0"/>
              <a:t>Measured success rate: ALS 8.3.1</a:t>
            </a:r>
            <a:endParaRPr lang="en-US" altLang="en-US" dirty="0"/>
          </a:p>
        </p:txBody>
      </p:sp>
    </p:spTree>
    <p:extLst>
      <p:ext uri="{BB962C8B-B14F-4D97-AF65-F5344CB8AC3E}">
        <p14:creationId xmlns:p14="http://schemas.microsoft.com/office/powerpoint/2010/main" val="1073223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The 100 structure/year club</a:t>
            </a:r>
            <a:endParaRPr lang="en-US" sz="48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496335668"/>
              </p:ext>
            </p:extLst>
          </p:nvPr>
        </p:nvGraphicFramePr>
        <p:xfrm>
          <a:off x="473528" y="1269742"/>
          <a:ext cx="3840480" cy="4480557"/>
        </p:xfrm>
        <a:graphic>
          <a:graphicData uri="http://schemas.openxmlformats.org/drawingml/2006/table">
            <a:tbl>
              <a:tblPr>
                <a:tableStyleId>{5C22544A-7EE6-4342-B048-85BDC9FD1C3A}</a:tableStyleId>
              </a:tblPr>
              <a:tblGrid>
                <a:gridCol w="734518"/>
                <a:gridCol w="755503"/>
                <a:gridCol w="1091285"/>
                <a:gridCol w="1259174"/>
              </a:tblGrid>
              <a:tr h="548781">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PDBs</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Sync</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BL</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Flux</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2829</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APS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a:effectLst/>
                          <a:latin typeface="Arial Narrow" panose="020B0606020202030204" pitchFamily="34" charset="0"/>
                          <a:cs typeface="Arial" panose="020B0604020202020204" pitchFamily="34" charset="0"/>
                        </a:rPr>
                        <a:t>19-ID</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smtClean="0">
                          <a:solidFill>
                            <a:schemeClr val="bg1"/>
                          </a:solidFill>
                          <a:effectLst/>
                          <a:latin typeface="Arial Narrow" panose="020B0606020202030204" pitchFamily="34" charset="0"/>
                          <a:cs typeface="Arial" panose="020B0604020202020204" pitchFamily="34" charset="0"/>
                        </a:rPr>
                        <a:t>1.3E+13</a:t>
                      </a:r>
                      <a:endParaRPr lang="en-US" sz="2400" b="0"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rgbClr val="53682A"/>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2110</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NSLS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X29A</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2.9E+11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accent3">
                        <a:lumMod val="40000"/>
                        <a:lumOff val="60000"/>
                      </a:schemeClr>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1830</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APS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a:effectLst/>
                          <a:latin typeface="Arial Narrow" panose="020B0606020202030204" pitchFamily="34" charset="0"/>
                          <a:cs typeface="Arial" panose="020B0604020202020204" pitchFamily="34" charset="0"/>
                        </a:rPr>
                        <a:t>22-ID</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7.0E+12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accent3">
                        <a:lumMod val="75000"/>
                      </a:schemeClr>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1651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SLS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X06SA</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4.0E+12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8CAF47"/>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1517</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SLS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X10SA</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2.5E+12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ADC876"/>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1475</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a:effectLst/>
                          <a:latin typeface="Arial Narrow" panose="020B0606020202030204" pitchFamily="34" charset="0"/>
                          <a:cs typeface="Arial" panose="020B0604020202020204" pitchFamily="34" charset="0"/>
                        </a:rPr>
                        <a:t>ESRF</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ID29</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smtClean="0">
                          <a:solidFill>
                            <a:schemeClr val="bg1"/>
                          </a:solidFill>
                          <a:effectLst/>
                          <a:latin typeface="Arial Narrow" panose="020B0606020202030204" pitchFamily="34" charset="0"/>
                          <a:cs typeface="Arial" panose="020B0604020202020204" pitchFamily="34" charset="0"/>
                        </a:rPr>
                        <a:t>1.0E+13</a:t>
                      </a:r>
                      <a:endParaRPr lang="en-US" sz="2400" b="0"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rgbClr val="53682A"/>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1447</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a:effectLst/>
                          <a:latin typeface="Arial Narrow" panose="020B0606020202030204" pitchFamily="34" charset="0"/>
                          <a:cs typeface="Arial" panose="020B0604020202020204" pitchFamily="34" charset="0"/>
                        </a:rPr>
                        <a:t>SSRF</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BL17U</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4.0E+12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8CAF47"/>
                    </a:solidFill>
                  </a:tcPr>
                </a:tc>
              </a:tr>
              <a:tr h="491472">
                <a:tc>
                  <a:txBody>
                    <a:bodyPr/>
                    <a:lstStyle/>
                    <a:p>
                      <a:pPr algn="ctr" fontAlgn="b"/>
                      <a:r>
                        <a:rPr lang="en-US" sz="2400" u="none" strike="noStrike" dirty="0">
                          <a:effectLst/>
                          <a:latin typeface="Arial Narrow" panose="020B0606020202030204" pitchFamily="34" charset="0"/>
                          <a:cs typeface="Arial" panose="020B0604020202020204" pitchFamily="34" charset="0"/>
                        </a:rPr>
                        <a:t>1384</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a:effectLst/>
                          <a:latin typeface="Arial Narrow" panose="020B0606020202030204" pitchFamily="34" charset="0"/>
                          <a:cs typeface="Arial" panose="020B0604020202020204" pitchFamily="34" charset="0"/>
                        </a:rPr>
                        <a:t>ESRF</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ID14-4</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5.0E+12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8CAF47"/>
                    </a:solidFill>
                  </a:tcPr>
                </a:tc>
              </a:tr>
            </a:tbl>
          </a:graphicData>
        </a:graphic>
      </p:graphicFrame>
      <p:graphicFrame>
        <p:nvGraphicFramePr>
          <p:cNvPr id="15" name="Content Placeholder 13"/>
          <p:cNvGraphicFramePr>
            <a:graphicFrameLocks/>
          </p:cNvGraphicFramePr>
          <p:nvPr>
            <p:extLst>
              <p:ext uri="{D42A27DB-BD31-4B8C-83A1-F6EECF244321}">
                <p14:modId xmlns:p14="http://schemas.microsoft.com/office/powerpoint/2010/main" val="240198748"/>
              </p:ext>
            </p:extLst>
          </p:nvPr>
        </p:nvGraphicFramePr>
        <p:xfrm>
          <a:off x="4609193" y="1270002"/>
          <a:ext cx="3840480" cy="4480562"/>
        </p:xfrm>
        <a:graphic>
          <a:graphicData uri="http://schemas.openxmlformats.org/drawingml/2006/table">
            <a:tbl>
              <a:tblPr>
                <a:tableStyleId>{5C22544A-7EE6-4342-B048-85BDC9FD1C3A}</a:tableStyleId>
              </a:tblPr>
              <a:tblGrid>
                <a:gridCol w="734519"/>
                <a:gridCol w="755503"/>
                <a:gridCol w="1091285"/>
                <a:gridCol w="1259173"/>
              </a:tblGrid>
              <a:tr h="546410">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PDBs</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Sync</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BL</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c>
                  <a:txBody>
                    <a:bodyPr/>
                    <a:lstStyle/>
                    <a:p>
                      <a:pPr algn="ctr" fontAlgn="b"/>
                      <a:r>
                        <a:rPr lang="en-US" sz="2400" b="1" i="0" u="none" strike="noStrike" dirty="0" smtClean="0">
                          <a:solidFill>
                            <a:schemeClr val="bg1"/>
                          </a:solidFill>
                          <a:effectLst/>
                          <a:latin typeface="Arial Narrow" panose="020B0606020202030204" pitchFamily="34" charset="0"/>
                          <a:cs typeface="Arial" panose="020B0604020202020204" pitchFamily="34" charset="0"/>
                        </a:rPr>
                        <a:t>Flux</a:t>
                      </a:r>
                      <a:endParaRPr lang="en-US" sz="2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chemeClr val="tx2">
                        <a:lumMod val="75000"/>
                      </a:schemeClr>
                    </a:solidFill>
                  </a:tcPr>
                </a:tc>
              </a:tr>
              <a:tr h="437128">
                <a:tc>
                  <a:txBody>
                    <a:bodyPr/>
                    <a:lstStyle/>
                    <a:p>
                      <a:pPr algn="ctr" fontAlgn="b"/>
                      <a:r>
                        <a:rPr lang="en-US" sz="2400" u="none" strike="noStrike" dirty="0">
                          <a:effectLst/>
                          <a:latin typeface="Arial Narrow" panose="020B0606020202030204" pitchFamily="34" charset="0"/>
                          <a:cs typeface="Arial" panose="020B0604020202020204" pitchFamily="34" charset="0"/>
                        </a:rPr>
                        <a:t>1384</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ESRF</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ID14-4</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5.0E+12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8CAF47"/>
                    </a:solidFill>
                  </a:tcPr>
                </a:tc>
              </a:tr>
              <a:tr h="437128">
                <a:tc>
                  <a:txBody>
                    <a:bodyPr/>
                    <a:lstStyle/>
                    <a:p>
                      <a:pPr algn="ctr" fontAlgn="b"/>
                      <a:r>
                        <a:rPr lang="en-US" sz="2400" u="none" strike="noStrike" dirty="0">
                          <a:effectLst/>
                          <a:latin typeface="Arial Narrow" panose="020B0606020202030204" pitchFamily="34" charset="0"/>
                          <a:cs typeface="Arial" panose="020B0604020202020204" pitchFamily="34" charset="0"/>
                        </a:rPr>
                        <a:t>1362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ESRF</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ID23-1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c>
                  <a:txBody>
                    <a:bodyPr/>
                    <a:lstStyle/>
                    <a:p>
                      <a:pPr algn="ctr" fontAlgn="b"/>
                      <a:r>
                        <a:rPr lang="en-US" sz="2400" b="0" i="0" u="none" strike="noStrike" dirty="0" smtClean="0">
                          <a:solidFill>
                            <a:schemeClr val="dk1"/>
                          </a:solidFill>
                          <a:effectLst/>
                          <a:latin typeface="Arial Narrow" panose="020B0606020202030204" pitchFamily="34" charset="0"/>
                          <a:cs typeface="Arial" panose="020B0604020202020204" pitchFamily="34" charset="0"/>
                        </a:rPr>
                        <a:t>4.0E+12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8CAF47"/>
                    </a:solidFill>
                  </a:tcPr>
                </a:tc>
              </a:tr>
              <a:tr h="437128">
                <a:tc>
                  <a:txBody>
                    <a:bodyPr/>
                    <a:lstStyle/>
                    <a:p>
                      <a:pPr algn="ctr" fontAlgn="b"/>
                      <a:r>
                        <a:rPr lang="en-US" sz="2400" u="none" strike="noStrike" dirty="0">
                          <a:effectLst/>
                          <a:latin typeface="Arial Narrow" panose="020B0606020202030204" pitchFamily="34" charset="0"/>
                          <a:cs typeface="Arial" panose="020B0604020202020204" pitchFamily="34" charset="0"/>
                        </a:rPr>
                        <a:t>1285</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a:effectLst/>
                          <a:latin typeface="Arial Narrow" panose="020B0606020202030204" pitchFamily="34" charset="0"/>
                          <a:cs typeface="Arial" panose="020B0604020202020204" pitchFamily="34" charset="0"/>
                        </a:rPr>
                        <a:t>SSRL</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a:effectLst/>
                          <a:latin typeface="Arial Narrow" panose="020B0606020202030204" pitchFamily="34" charset="0"/>
                          <a:cs typeface="Arial" panose="020B0604020202020204" pitchFamily="34" charset="0"/>
                        </a:rPr>
                        <a:t>BL11-1</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4.0E+11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C2D69A"/>
                    </a:solidFill>
                  </a:tcPr>
                </a:tc>
              </a:tr>
              <a:tr h="437128">
                <a:tc>
                  <a:txBody>
                    <a:bodyPr/>
                    <a:lstStyle/>
                    <a:p>
                      <a:pPr algn="ctr" fontAlgn="b"/>
                      <a:r>
                        <a:rPr lang="en-US" sz="2400" u="none" strike="noStrike">
                          <a:effectLst/>
                          <a:latin typeface="Arial Narrow" panose="020B0606020202030204" pitchFamily="34" charset="0"/>
                          <a:cs typeface="Arial" panose="020B0604020202020204" pitchFamily="34" charset="0"/>
                        </a:rPr>
                        <a:t>1282</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APS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a:effectLst/>
                          <a:latin typeface="Arial Narrow" panose="020B0606020202030204" pitchFamily="34" charset="0"/>
                          <a:cs typeface="Arial" panose="020B0604020202020204" pitchFamily="34" charset="0"/>
                        </a:rPr>
                        <a:t>24-ID-C</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smtClean="0">
                          <a:solidFill>
                            <a:schemeClr val="bg1"/>
                          </a:solidFill>
                          <a:effectLst/>
                          <a:latin typeface="Arial Narrow" panose="020B0606020202030204" pitchFamily="34" charset="0"/>
                          <a:cs typeface="Arial" panose="020B0604020202020204" pitchFamily="34" charset="0"/>
                        </a:rPr>
                        <a:t>1.3E+13</a:t>
                      </a:r>
                      <a:endParaRPr lang="en-US" sz="2400" b="0"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solidFill>
                      <a:srgbClr val="53682A"/>
                    </a:solidFill>
                  </a:tcPr>
                </a:tc>
              </a:tr>
              <a:tr h="437128">
                <a:tc>
                  <a:txBody>
                    <a:bodyPr/>
                    <a:lstStyle/>
                    <a:p>
                      <a:pPr algn="ctr" fontAlgn="b"/>
                      <a:r>
                        <a:rPr lang="en-US" sz="2400" u="none" strike="noStrike">
                          <a:effectLst/>
                          <a:latin typeface="Arial Narrow" panose="020B0606020202030204" pitchFamily="34" charset="0"/>
                          <a:cs typeface="Arial" panose="020B0604020202020204" pitchFamily="34" charset="0"/>
                        </a:rPr>
                        <a:t>1153</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ESRF</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ID14-1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1.0E+11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r>
              <a:tr h="437128">
                <a:tc>
                  <a:txBody>
                    <a:bodyPr/>
                    <a:lstStyle/>
                    <a:p>
                      <a:pPr algn="ctr" fontAlgn="b"/>
                      <a:r>
                        <a:rPr lang="en-US" sz="2400" u="none" strike="noStrike">
                          <a:effectLst/>
                          <a:latin typeface="Arial Narrow" panose="020B0606020202030204" pitchFamily="34" charset="0"/>
                          <a:cs typeface="Arial" panose="020B0604020202020204" pitchFamily="34" charset="0"/>
                        </a:rPr>
                        <a:t>1137</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a:effectLst/>
                          <a:latin typeface="Arial Narrow" panose="020B0606020202030204" pitchFamily="34" charset="0"/>
                          <a:cs typeface="Arial" panose="020B0604020202020204" pitchFamily="34" charset="0"/>
                        </a:rPr>
                        <a:t>SSRL</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a:effectLst/>
                          <a:latin typeface="Arial Narrow" panose="020B0606020202030204" pitchFamily="34" charset="0"/>
                          <a:cs typeface="Arial" panose="020B0604020202020204" pitchFamily="34" charset="0"/>
                        </a:rPr>
                        <a:t>BL9-2</a:t>
                      </a:r>
                      <a:endParaRPr lang="en-US" sz="2400" b="0" i="0" u="none" strike="noStrike">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7.0E+11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AEC979"/>
                    </a:solidFill>
                  </a:tcPr>
                </a:tc>
              </a:tr>
              <a:tr h="437128">
                <a:tc>
                  <a:txBody>
                    <a:bodyPr/>
                    <a:lstStyle/>
                    <a:p>
                      <a:pPr algn="ctr" fontAlgn="b"/>
                      <a:r>
                        <a:rPr lang="en-US" sz="2400" u="none" strike="noStrike" dirty="0">
                          <a:effectLst/>
                          <a:latin typeface="Arial Narrow" panose="020B0606020202030204" pitchFamily="34" charset="0"/>
                          <a:cs typeface="Arial" panose="020B0604020202020204" pitchFamily="34" charset="0"/>
                        </a:rPr>
                        <a:t>1122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u="none" strike="noStrike" dirty="0">
                          <a:effectLst/>
                          <a:latin typeface="Arial Narrow" panose="020B0606020202030204" pitchFamily="34" charset="0"/>
                          <a:cs typeface="Arial" panose="020B0604020202020204" pitchFamily="34" charset="0"/>
                        </a:rPr>
                        <a:t>ALS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a:effectLst/>
                          <a:latin typeface="Arial Narrow" panose="020B0606020202030204" pitchFamily="34" charset="0"/>
                          <a:cs typeface="Arial" panose="020B0604020202020204" pitchFamily="34" charset="0"/>
                        </a:rPr>
                        <a:t>8.3.1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u="none" strike="noStrike" dirty="0" smtClean="0">
                          <a:effectLst/>
                          <a:latin typeface="Arial Narrow" panose="020B0606020202030204" pitchFamily="34" charset="0"/>
                          <a:cs typeface="Arial" panose="020B0604020202020204" pitchFamily="34" charset="0"/>
                        </a:rPr>
                        <a:t>1.8E+11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r>
              <a:tr h="437128">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1042</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APS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17-ID</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7.0E+11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AEC979"/>
                    </a:solidFill>
                  </a:tcPr>
                </a:tc>
              </a:tr>
              <a:tr h="437128">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1026</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NSLS</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X25</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c>
                  <a:txBody>
                    <a:bodyPr/>
                    <a:lstStyle/>
                    <a:p>
                      <a:pPr algn="ctr" fontAlgn="b"/>
                      <a:r>
                        <a:rPr lang="en-US" sz="2400" b="0" i="0" u="none" strike="noStrike" dirty="0" smtClean="0">
                          <a:solidFill>
                            <a:srgbClr val="000000"/>
                          </a:solidFill>
                          <a:effectLst/>
                          <a:latin typeface="Arial Narrow" panose="020B0606020202030204" pitchFamily="34" charset="0"/>
                          <a:cs typeface="Arial" panose="020B0604020202020204" pitchFamily="34" charset="0"/>
                        </a:rPr>
                        <a:t>2.4E+11</a:t>
                      </a:r>
                      <a:endParaRPr lang="en-US" sz="2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chemeClr val="accent3">
                        <a:lumMod val="40000"/>
                        <a:lumOff val="6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50220632"/>
              </p:ext>
            </p:extLst>
          </p:nvPr>
        </p:nvGraphicFramePr>
        <p:xfrm>
          <a:off x="6526538" y="5908303"/>
          <a:ext cx="1703587" cy="851535"/>
        </p:xfrm>
        <a:graphic>
          <a:graphicData uri="http://schemas.openxmlformats.org/drawingml/2006/table">
            <a:tbl>
              <a:tblPr>
                <a:tableStyleId>{5C22544A-7EE6-4342-B048-85BDC9FD1C3A}</a:tableStyleId>
              </a:tblPr>
              <a:tblGrid>
                <a:gridCol w="1703587"/>
              </a:tblGrid>
              <a:tr h="204663">
                <a:tc>
                  <a:txBody>
                    <a:bodyPr/>
                    <a:lstStyle/>
                    <a:p>
                      <a:pPr algn="ctr" fontAlgn="b"/>
                      <a:r>
                        <a:rPr lang="en-US" sz="1800" u="none" strike="noStrike" dirty="0" smtClean="0">
                          <a:effectLst/>
                          <a:latin typeface="Arial Narrow" panose="020B0606020202030204" pitchFamily="34" charset="0"/>
                          <a:cs typeface="Arial" panose="020B0604020202020204" pitchFamily="34" charset="0"/>
                        </a:rPr>
                        <a:t>USA</a:t>
                      </a:r>
                      <a:endParaRPr lang="en-US" sz="18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tc>
              </a:tr>
              <a:tr h="204663">
                <a:tc>
                  <a:txBody>
                    <a:bodyPr/>
                    <a:lstStyle/>
                    <a:p>
                      <a:pPr algn="ctr" fontAlgn="b"/>
                      <a:r>
                        <a:rPr lang="en-US" sz="1800" u="none" strike="noStrike" dirty="0" smtClean="0">
                          <a:effectLst/>
                          <a:latin typeface="Arial Narrow" panose="020B0606020202030204" pitchFamily="34" charset="0"/>
                          <a:cs typeface="Arial" panose="020B0604020202020204" pitchFamily="34" charset="0"/>
                        </a:rPr>
                        <a:t>Europe</a:t>
                      </a:r>
                      <a:endParaRPr lang="en-US" sz="18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E2EA76"/>
                    </a:solidFill>
                  </a:tcPr>
                </a:tc>
              </a:tr>
              <a:tr h="20466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Arial Narrow" panose="020B0606020202030204" pitchFamily="34" charset="0"/>
                          <a:cs typeface="Arial" panose="020B0604020202020204" pitchFamily="34" charset="0"/>
                        </a:rPr>
                        <a:t>Decommissioned</a:t>
                      </a:r>
                      <a:endParaRPr lang="en-US" sz="1800" b="0" i="0" u="none" strike="noStrike" dirty="0" smtClean="0">
                        <a:solidFill>
                          <a:srgbClr val="000000"/>
                        </a:solidFill>
                        <a:effectLst/>
                        <a:latin typeface="Arial Narrow" panose="020B0606020202030204" pitchFamily="34" charset="0"/>
                        <a:cs typeface="Arial" panose="020B0604020202020204" pitchFamily="34" charset="0"/>
                      </a:endParaRPr>
                    </a:p>
                  </a:txBody>
                  <a:tcPr marL="9525" marR="9525" marT="9525" marB="0" anchor="ctr">
                    <a:solidFill>
                      <a:srgbClr val="FF9999"/>
                    </a:solidFill>
                  </a:tcPr>
                </a:tc>
              </a:tr>
            </a:tbl>
          </a:graphicData>
        </a:graphic>
      </p:graphicFrame>
      <p:grpSp>
        <p:nvGrpSpPr>
          <p:cNvPr id="20" name="Group 19"/>
          <p:cNvGrpSpPr/>
          <p:nvPr/>
        </p:nvGrpSpPr>
        <p:grpSpPr>
          <a:xfrm>
            <a:off x="3167742" y="3846287"/>
            <a:ext cx="3973287" cy="2661102"/>
            <a:chOff x="3167742" y="3846287"/>
            <a:chExt cx="3973287" cy="2661102"/>
          </a:xfrm>
        </p:grpSpPr>
        <p:sp>
          <p:nvSpPr>
            <p:cNvPr id="17" name="Oval 16"/>
            <p:cNvSpPr/>
            <p:nvPr/>
          </p:nvSpPr>
          <p:spPr>
            <a:xfrm>
              <a:off x="5262931" y="4339771"/>
              <a:ext cx="1878098" cy="63862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panose="020B0604020202020204" pitchFamily="34" charset="0"/>
              </a:endParaRPr>
            </a:p>
          </p:txBody>
        </p:sp>
        <p:sp>
          <p:nvSpPr>
            <p:cNvPr id="18" name="Arc 17"/>
            <p:cNvSpPr/>
            <p:nvPr/>
          </p:nvSpPr>
          <p:spPr>
            <a:xfrm rot="5400000">
              <a:off x="4013200" y="4042229"/>
              <a:ext cx="2307770" cy="1915886"/>
            </a:xfrm>
            <a:prstGeom prst="arc">
              <a:avLst>
                <a:gd name="adj1" fmla="val 16200000"/>
                <a:gd name="adj2" fmla="val 20357401"/>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latin typeface="Arial" panose="020B0604020202020204" pitchFamily="34" charset="0"/>
              </a:endParaRPr>
            </a:p>
          </p:txBody>
        </p:sp>
        <p:sp>
          <p:nvSpPr>
            <p:cNvPr id="19" name="TextBox 18"/>
            <p:cNvSpPr txBox="1"/>
            <p:nvPr/>
          </p:nvSpPr>
          <p:spPr>
            <a:xfrm>
              <a:off x="3167742" y="5861058"/>
              <a:ext cx="2351926" cy="646331"/>
            </a:xfrm>
            <a:prstGeom prst="rect">
              <a:avLst/>
            </a:prstGeom>
            <a:noFill/>
          </p:spPr>
          <p:txBody>
            <a:bodyPr wrap="none" rtlCol="0">
              <a:spAutoFit/>
            </a:bodyPr>
            <a:lstStyle/>
            <a:p>
              <a:pPr fontAlgn="auto">
                <a:spcBef>
                  <a:spcPts val="0"/>
                </a:spcBef>
                <a:spcAft>
                  <a:spcPts val="0"/>
                </a:spcAft>
              </a:pPr>
              <a:r>
                <a:rPr lang="en-US" b="1" dirty="0">
                  <a:solidFill>
                    <a:srgbClr val="FF0000"/>
                  </a:solidFill>
                  <a:latin typeface="Arial" panose="020B0604020202020204" pitchFamily="34" charset="0"/>
                </a:rPr>
                <a:t>8% of all membrane</a:t>
              </a:r>
            </a:p>
            <a:p>
              <a:pPr fontAlgn="auto">
                <a:spcBef>
                  <a:spcPts val="0"/>
                </a:spcBef>
                <a:spcAft>
                  <a:spcPts val="0"/>
                </a:spcAft>
              </a:pPr>
              <a:r>
                <a:rPr lang="en-US" b="1" dirty="0">
                  <a:solidFill>
                    <a:srgbClr val="FF0000"/>
                  </a:solidFill>
                  <a:latin typeface="Arial" panose="020B0604020202020204" pitchFamily="34" charset="0"/>
                </a:rPr>
                <a:t>  protein structures!</a:t>
              </a:r>
              <a:endParaRPr lang="en-US" b="1" dirty="0">
                <a:solidFill>
                  <a:srgbClr val="FF0000"/>
                </a:solidFill>
                <a:latin typeface="Arial" panose="020B0604020202020204" pitchFamily="34" charset="0"/>
              </a:endParaRPr>
            </a:p>
          </p:txBody>
        </p:sp>
      </p:grpSp>
    </p:spTree>
    <p:extLst>
      <p:ext uri="{BB962C8B-B14F-4D97-AF65-F5344CB8AC3E}">
        <p14:creationId xmlns:p14="http://schemas.microsoft.com/office/powerpoint/2010/main" val="36536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a:bodyPr>
          <a:lstStyle/>
          <a:p>
            <a:pPr marL="0" indent="0">
              <a:buNone/>
            </a:pPr>
            <a:r>
              <a:rPr lang="en-US" sz="2000" dirty="0">
                <a:latin typeface="Arial" panose="020B0604020202020204" pitchFamily="34" charset="0"/>
                <a:cs typeface="Arial" panose="020B0604020202020204" pitchFamily="34" charset="0"/>
              </a:rPr>
              <a:t>Rosenberg OS, </a:t>
            </a:r>
            <a:r>
              <a:rPr lang="en-US" sz="2000" dirty="0" err="1">
                <a:latin typeface="Arial" panose="020B0604020202020204" pitchFamily="34" charset="0"/>
                <a:cs typeface="Arial" panose="020B0604020202020204" pitchFamily="34" charset="0"/>
              </a:rPr>
              <a:t>Dovala</a:t>
            </a:r>
            <a:r>
              <a:rPr lang="en-US" sz="2000" dirty="0">
                <a:latin typeface="Arial" panose="020B0604020202020204" pitchFamily="34" charset="0"/>
                <a:cs typeface="Arial" panose="020B0604020202020204" pitchFamily="34" charset="0"/>
              </a:rPr>
              <a:t> D, Li X, Connolly L, </a:t>
            </a:r>
            <a:r>
              <a:rPr lang="en-US" sz="2000" dirty="0" err="1">
                <a:latin typeface="Arial" panose="020B0604020202020204" pitchFamily="34" charset="0"/>
                <a:cs typeface="Arial" panose="020B0604020202020204" pitchFamily="34" charset="0"/>
              </a:rPr>
              <a:t>Bendebury</a:t>
            </a:r>
            <a:r>
              <a:rPr lang="en-US" sz="2000" dirty="0">
                <a:latin typeface="Arial" panose="020B0604020202020204" pitchFamily="34" charset="0"/>
                <a:cs typeface="Arial" panose="020B0604020202020204" pitchFamily="34" charset="0"/>
              </a:rPr>
              <a:t> A, Finer-Moore J, Holton J, Cheng Y, Stroud RM &amp; Cox JS (2015)."Substrates Control </a:t>
            </a:r>
            <a:r>
              <a:rPr lang="en-US" sz="2000" dirty="0" err="1">
                <a:latin typeface="Arial" panose="020B0604020202020204" pitchFamily="34" charset="0"/>
                <a:cs typeface="Arial" panose="020B0604020202020204" pitchFamily="34" charset="0"/>
              </a:rPr>
              <a:t>Multimerization</a:t>
            </a:r>
            <a:r>
              <a:rPr lang="en-US" sz="2000" dirty="0">
                <a:latin typeface="Arial" panose="020B0604020202020204" pitchFamily="34" charset="0"/>
                <a:cs typeface="Arial" panose="020B0604020202020204" pitchFamily="34" charset="0"/>
              </a:rPr>
              <a:t> and Activation of the Multi-Domain ATPase Motor of Type VII Secretion", </a:t>
            </a:r>
            <a:r>
              <a:rPr lang="en-US" sz="2000" i="1" dirty="0">
                <a:latin typeface="Arial" panose="020B0604020202020204" pitchFamily="34" charset="0"/>
                <a:cs typeface="Arial" panose="020B0604020202020204" pitchFamily="34" charset="0"/>
              </a:rPr>
              <a:t>Cell</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161</a:t>
            </a:r>
            <a:r>
              <a:rPr lang="en-US" sz="2000" dirty="0">
                <a:latin typeface="Arial" panose="020B0604020202020204" pitchFamily="34" charset="0"/>
                <a:cs typeface="Arial" panose="020B0604020202020204" pitchFamily="34" charset="0"/>
              </a:rPr>
              <a:t>, 501</a:t>
            </a:r>
            <a:endParaRPr lang="en-US" sz="2400" dirty="0">
              <a:latin typeface="Arial" panose="020B0604020202020204" pitchFamily="34" charset="0"/>
              <a:cs typeface="Arial" panose="020B0604020202020204" pitchFamily="34" charset="0"/>
            </a:endParaRPr>
          </a:p>
        </p:txBody>
      </p:sp>
      <p:pic>
        <p:nvPicPr>
          <p:cNvPr id="5" name="Picture 4" descr="http://ars.els-cdn.com/content/image/1-s2.0-S0092867415003608-fx1.jpg"/>
          <p:cNvPicPr/>
          <p:nvPr/>
        </p:nvPicPr>
        <p:blipFill>
          <a:blip r:embed="rId2">
            <a:extLst>
              <a:ext uri="{28A0092B-C50C-407E-A947-70E740481C1C}">
                <a14:useLocalDpi xmlns:a14="http://schemas.microsoft.com/office/drawing/2010/main" val="0"/>
              </a:ext>
            </a:extLst>
          </a:blip>
          <a:srcRect/>
          <a:stretch>
            <a:fillRect/>
          </a:stretch>
        </p:blipFill>
        <p:spPr bwMode="auto">
          <a:xfrm>
            <a:off x="2944906" y="1434353"/>
            <a:ext cx="3962400" cy="3962400"/>
          </a:xfrm>
          <a:prstGeom prst="rect">
            <a:avLst/>
          </a:prstGeom>
          <a:noFill/>
          <a:ln>
            <a:noFill/>
          </a:ln>
        </p:spPr>
      </p:pic>
      <p:pic>
        <p:nvPicPr>
          <p:cNvPr id="59394" name="Picture 2" descr="https://rosenberg.ucsf.edu/sites/rosenberg.ucsf.edu/files/styles/starter_kit_full/public/biohub_2.png?itok=C7QdFV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3" y="2570536"/>
            <a:ext cx="1618129" cy="558893"/>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https://tetrad.ucsf.edu/sites/tetrad.ucsf.edu/files/styles/panopoly_image_full/public/featured/Rosenberg.jpeg?itok=GhSfv9FT"/>
          <p:cNvPicPr>
            <a:picLocks noChangeAspect="1" noChangeArrowheads="1"/>
          </p:cNvPicPr>
          <p:nvPr/>
        </p:nvPicPr>
        <p:blipFill rotWithShape="1">
          <a:blip r:embed="rId4">
            <a:extLst>
              <a:ext uri="{28A0092B-C50C-407E-A947-70E740481C1C}">
                <a14:useLocalDpi xmlns:a14="http://schemas.microsoft.com/office/drawing/2010/main" val="0"/>
              </a:ext>
            </a:extLst>
          </a:blip>
          <a:srcRect l="16551" r="21031" b="32244"/>
          <a:stretch/>
        </p:blipFill>
        <p:spPr bwMode="auto">
          <a:xfrm>
            <a:off x="705970" y="1276118"/>
            <a:ext cx="941293" cy="127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52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fontScale="92500"/>
          </a:bodyPr>
          <a:lstStyle/>
          <a:p>
            <a:pPr marL="0" indent="0">
              <a:buNone/>
            </a:pPr>
            <a:r>
              <a:rPr lang="en-US" sz="2400" dirty="0">
                <a:latin typeface="Arial" panose="020B0604020202020204" pitchFamily="34" charset="0"/>
                <a:cs typeface="Arial" panose="020B0604020202020204" pitchFamily="34" charset="0"/>
              </a:rPr>
              <a:t>Lang PT, Holton JM, Fraser JS &amp; </a:t>
            </a:r>
            <a:r>
              <a:rPr lang="en-US" sz="2400" dirty="0" err="1">
                <a:latin typeface="Arial" panose="020B0604020202020204" pitchFamily="34" charset="0"/>
                <a:cs typeface="Arial" panose="020B0604020202020204" pitchFamily="34" charset="0"/>
              </a:rPr>
              <a:t>Alber</a:t>
            </a:r>
            <a:r>
              <a:rPr lang="en-US" sz="2400" dirty="0">
                <a:latin typeface="Arial" panose="020B0604020202020204" pitchFamily="34" charset="0"/>
                <a:cs typeface="Arial" panose="020B0604020202020204" pitchFamily="34" charset="0"/>
              </a:rPr>
              <a:t> T (2014)."Protein structural ensembles are revealed by redefining X-ray electron density noise", </a:t>
            </a:r>
            <a:r>
              <a:rPr lang="en-US" sz="2400" i="1" dirty="0" smtClean="0">
                <a:latin typeface="Arial" panose="020B0604020202020204" pitchFamily="34" charset="0"/>
                <a:cs typeface="Arial" panose="020B0604020202020204" pitchFamily="34" charset="0"/>
              </a:rPr>
              <a:t>Proc. Nat. Acad. Sci. USA</a:t>
            </a:r>
            <a:r>
              <a:rPr lang="en-US" sz="2400"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111</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237. </a:t>
            </a:r>
            <a:endParaRPr lang="en-US" sz="2400" dirty="0">
              <a:latin typeface="Arial" panose="020B0604020202020204" pitchFamily="34" charset="0"/>
              <a:cs typeface="Arial" panose="020B0604020202020204" pitchFamily="34" charset="0"/>
            </a:endParaRPr>
          </a:p>
        </p:txBody>
      </p:sp>
      <p:pic>
        <p:nvPicPr>
          <p:cNvPr id="5" name="Picture 4" descr="http://www.pnas.org/content/111/1/237/F1.large.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5000" y="1447800"/>
            <a:ext cx="5257800" cy="3886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4579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a:bodyPr>
          <a:lstStyle/>
          <a:p>
            <a:pPr marL="0" indent="0">
              <a:buNone/>
            </a:pPr>
            <a:r>
              <a:rPr lang="en-US" sz="2400" dirty="0">
                <a:latin typeface="Arial" panose="020B0604020202020204" pitchFamily="34" charset="0"/>
                <a:cs typeface="Arial" panose="020B0604020202020204" pitchFamily="34" charset="0"/>
              </a:rPr>
              <a:t>Zhang C, </a:t>
            </a:r>
            <a:r>
              <a:rPr lang="en-US" sz="2400" dirty="0" err="1">
                <a:latin typeface="Arial" panose="020B0604020202020204" pitchFamily="34" charset="0"/>
                <a:cs typeface="Arial" panose="020B0604020202020204" pitchFamily="34" charset="0"/>
              </a:rPr>
              <a:t>Spevak</a:t>
            </a:r>
            <a:r>
              <a:rPr lang="en-US" sz="2400" dirty="0">
                <a:latin typeface="Arial" panose="020B0604020202020204" pitchFamily="34" charset="0"/>
                <a:cs typeface="Arial" panose="020B0604020202020204" pitchFamily="34" charset="0"/>
              </a:rPr>
              <a:t> W, Zhang Y, Burton EA, Ma Y, </a:t>
            </a:r>
            <a:r>
              <a:rPr lang="en-US" sz="2400" dirty="0" err="1">
                <a:latin typeface="Arial" panose="020B0604020202020204" pitchFamily="34" charset="0"/>
                <a:cs typeface="Arial" panose="020B0604020202020204" pitchFamily="34" charset="0"/>
              </a:rPr>
              <a:t>Habets</a:t>
            </a:r>
            <a:r>
              <a:rPr lang="en-US" sz="2400" dirty="0">
                <a:latin typeface="Arial" panose="020B0604020202020204" pitchFamily="34" charset="0"/>
                <a:cs typeface="Arial" panose="020B0604020202020204" pitchFamily="34" charset="0"/>
              </a:rPr>
              <a:t> G, et al. </a:t>
            </a:r>
            <a:r>
              <a:rPr lang="en-US" sz="2400" dirty="0" smtClean="0">
                <a:latin typeface="Arial" panose="020B0604020202020204" pitchFamily="34" charset="0"/>
                <a:cs typeface="Arial" panose="020B0604020202020204" pitchFamily="34" charset="0"/>
              </a:rPr>
              <a:t>(2015) “RAF </a:t>
            </a:r>
            <a:r>
              <a:rPr lang="en-US" sz="2400" dirty="0">
                <a:latin typeface="Arial" panose="020B0604020202020204" pitchFamily="34" charset="0"/>
                <a:cs typeface="Arial" panose="020B0604020202020204" pitchFamily="34" charset="0"/>
              </a:rPr>
              <a:t>inhibitors that evade paradoxical MAPK pathway </a:t>
            </a:r>
            <a:r>
              <a:rPr lang="en-US" sz="2400" dirty="0" smtClean="0">
                <a:latin typeface="Arial" panose="020B0604020202020204" pitchFamily="34" charset="0"/>
                <a:cs typeface="Arial" panose="020B0604020202020204" pitchFamily="34" charset="0"/>
              </a:rPr>
              <a:t>activation” </a:t>
            </a:r>
            <a:r>
              <a:rPr lang="en-US" sz="2400" i="1" dirty="0">
                <a:latin typeface="Arial" panose="020B0604020202020204" pitchFamily="34" charset="0"/>
                <a:cs typeface="Arial" panose="020B0604020202020204" pitchFamily="34" charset="0"/>
              </a:rPr>
              <a:t>Nature.</a:t>
            </a:r>
            <a:r>
              <a:rPr lang="en-US" sz="2400"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526,</a:t>
            </a:r>
            <a:r>
              <a:rPr lang="en-US" sz="2400" dirty="0" smtClean="0">
                <a:latin typeface="Arial" panose="020B0604020202020204" pitchFamily="34" charset="0"/>
                <a:cs typeface="Arial" panose="020B0604020202020204" pitchFamily="34" charset="0"/>
              </a:rPr>
              <a:t> 583-6</a:t>
            </a:r>
            <a:r>
              <a:rPr lang="en-US" sz="24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57400" y="1524000"/>
            <a:ext cx="4755110" cy="3749220"/>
          </a:xfrm>
          <a:prstGeom prst="rect">
            <a:avLst/>
          </a:prstGeom>
          <a:ln>
            <a:noFill/>
          </a:ln>
          <a:extLst>
            <a:ext uri="{53640926-AAD7-44D8-BBD7-CCE9431645EC}">
              <a14:shadowObscured xmlns:a14="http://schemas.microsoft.com/office/drawing/2010/main"/>
            </a:ext>
          </a:extLst>
        </p:spPr>
      </p:pic>
      <p:pic>
        <p:nvPicPr>
          <p:cNvPr id="583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8613" y="1353669"/>
            <a:ext cx="2187388" cy="5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751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p>
            <a:r>
              <a:rPr lang="en-US" dirty="0" smtClean="0">
                <a:solidFill>
                  <a:schemeClr val="tx1"/>
                </a:solidFill>
                <a:latin typeface="Arial" panose="020B0604020202020204" pitchFamily="34" charset="0"/>
                <a:cs typeface="Arial" panose="020B0604020202020204" pitchFamily="34" charset="0"/>
              </a:rPr>
              <a:t>UCOP </a:t>
            </a:r>
            <a:r>
              <a:rPr lang="en-US" dirty="0" smtClean="0">
                <a:solidFill>
                  <a:schemeClr val="tx1"/>
                </a:solidFill>
                <a:latin typeface="Arial" panose="020B0604020202020204" pitchFamily="34" charset="0"/>
                <a:cs typeface="Arial" panose="020B0604020202020204" pitchFamily="34" charset="0"/>
              </a:rPr>
              <a:t>MRPI: LBNL sub-contract</a:t>
            </a:r>
            <a:endParaRPr lang="en-US"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53718" y="1418266"/>
            <a:ext cx="7855176" cy="5262979"/>
          </a:xfrm>
          <a:prstGeom prst="rect">
            <a:avLst/>
          </a:prstGeom>
          <a:noFill/>
        </p:spPr>
        <p:txBody>
          <a:bodyPr wrap="square" rtlCol="0">
            <a:spAutoFit/>
          </a:bodyPr>
          <a:lstStyle/>
          <a:p>
            <a:r>
              <a:rPr lang="en-US" sz="2800" dirty="0" smtClean="0"/>
              <a:t>Proposed budget:       Jan 2015 – Dec 2018</a:t>
            </a:r>
          </a:p>
          <a:p>
            <a:r>
              <a:rPr lang="en-US" sz="2800" dirty="0"/>
              <a:t>	</a:t>
            </a:r>
            <a:r>
              <a:rPr lang="en-US" sz="2800" dirty="0" smtClean="0"/>
              <a:t>90% George </a:t>
            </a:r>
            <a:r>
              <a:rPr lang="en-US" sz="2800" dirty="0" err="1" smtClean="0"/>
              <a:t>Meigs</a:t>
            </a:r>
            <a:endParaRPr lang="en-US" sz="2800" dirty="0" smtClean="0"/>
          </a:p>
          <a:p>
            <a:r>
              <a:rPr lang="en-US" sz="2800" dirty="0" smtClean="0"/>
              <a:t>	20% Jane </a:t>
            </a:r>
            <a:r>
              <a:rPr lang="en-US" sz="2800" dirty="0" err="1" smtClean="0"/>
              <a:t>Tanamachi</a:t>
            </a:r>
            <a:endParaRPr lang="en-US" sz="2800" dirty="0" smtClean="0"/>
          </a:p>
          <a:p>
            <a:r>
              <a:rPr lang="en-US" sz="2800" dirty="0"/>
              <a:t> </a:t>
            </a:r>
            <a:r>
              <a:rPr lang="en-US" sz="2800" dirty="0" smtClean="0"/>
              <a:t>        $80,000 / year equipment</a:t>
            </a:r>
          </a:p>
          <a:p>
            <a:r>
              <a:rPr lang="en-US" sz="2800" b="1" dirty="0" smtClean="0"/>
              <a:t>	$1,210,189 direct costs</a:t>
            </a:r>
            <a:endParaRPr lang="en-US" sz="2800" dirty="0" smtClean="0"/>
          </a:p>
          <a:p>
            <a:endParaRPr lang="en-US" sz="2800" dirty="0" smtClean="0"/>
          </a:p>
          <a:p>
            <a:r>
              <a:rPr lang="en-US" sz="2800" dirty="0" smtClean="0"/>
              <a:t>Actual &amp; planned:       Sep 2015 – Dec 2018</a:t>
            </a:r>
          </a:p>
          <a:p>
            <a:r>
              <a:rPr lang="en-US" sz="2800" dirty="0"/>
              <a:t>	</a:t>
            </a:r>
            <a:r>
              <a:rPr lang="en-US" sz="2800" dirty="0" smtClean="0"/>
              <a:t>45% George </a:t>
            </a:r>
            <a:r>
              <a:rPr lang="en-US" sz="2800" dirty="0" err="1" smtClean="0"/>
              <a:t>Meigs</a:t>
            </a:r>
            <a:endParaRPr lang="en-US" sz="2800" dirty="0" smtClean="0"/>
          </a:p>
          <a:p>
            <a:r>
              <a:rPr lang="en-US" sz="2800" dirty="0"/>
              <a:t>	</a:t>
            </a:r>
            <a:r>
              <a:rPr lang="en-US" sz="2800" dirty="0" smtClean="0"/>
              <a:t>20% Jane </a:t>
            </a:r>
            <a:r>
              <a:rPr lang="en-US" sz="2800" dirty="0" err="1" smtClean="0"/>
              <a:t>Tanamachi</a:t>
            </a:r>
            <a:endParaRPr lang="en-US" sz="2800" dirty="0"/>
          </a:p>
          <a:p>
            <a:r>
              <a:rPr lang="en-US" sz="2800" dirty="0" smtClean="0"/>
              <a:t>         25% Scott </a:t>
            </a:r>
            <a:r>
              <a:rPr lang="en-US" sz="2800" dirty="0" err="1" smtClean="0"/>
              <a:t>Classen</a:t>
            </a:r>
            <a:r>
              <a:rPr lang="en-US" sz="2800" dirty="0" smtClean="0"/>
              <a:t> for year 3</a:t>
            </a:r>
          </a:p>
          <a:p>
            <a:r>
              <a:rPr lang="en-US" sz="2800" dirty="0"/>
              <a:t> </a:t>
            </a:r>
            <a:r>
              <a:rPr lang="en-US" sz="2800" dirty="0" smtClean="0"/>
              <a:t>        $100,000 back to UCSF for year 3</a:t>
            </a:r>
          </a:p>
          <a:p>
            <a:r>
              <a:rPr lang="en-US" sz="2800" b="1" dirty="0"/>
              <a:t>	</a:t>
            </a:r>
            <a:r>
              <a:rPr lang="en-US" sz="2800" b="1" dirty="0" smtClean="0"/>
              <a:t>$693,417 direct costs</a:t>
            </a:r>
            <a:endParaRPr lang="en-US" sz="2800" b="1" dirty="0"/>
          </a:p>
        </p:txBody>
      </p:sp>
      <p:sp>
        <p:nvSpPr>
          <p:cNvPr id="3" name="TextBox 2"/>
          <p:cNvSpPr txBox="1"/>
          <p:nvPr/>
        </p:nvSpPr>
        <p:spPr>
          <a:xfrm>
            <a:off x="2061413" y="961066"/>
            <a:ext cx="4839786" cy="369332"/>
          </a:xfrm>
          <a:prstGeom prst="rect">
            <a:avLst/>
          </a:prstGeom>
          <a:noFill/>
        </p:spPr>
        <p:txBody>
          <a:bodyPr wrap="none" rtlCol="0">
            <a:spAutoFit/>
          </a:bodyPr>
          <a:lstStyle/>
          <a:p>
            <a:r>
              <a:rPr lang="en-US" dirty="0" smtClean="0"/>
              <a:t>What is full-cost recovery account paying for?</a:t>
            </a:r>
            <a:endParaRPr lang="en-US" dirty="0"/>
          </a:p>
        </p:txBody>
      </p:sp>
    </p:spTree>
    <p:extLst>
      <p:ext uri="{BB962C8B-B14F-4D97-AF65-F5344CB8AC3E}">
        <p14:creationId xmlns:p14="http://schemas.microsoft.com/office/powerpoint/2010/main" val="308172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Picture 6" descr="Image result for sickle cell anemia"/>
          <p:cNvPicPr>
            <a:picLocks noChangeAspect="1" noChangeArrowheads="1"/>
          </p:cNvPicPr>
          <p:nvPr/>
        </p:nvPicPr>
        <p:blipFill rotWithShape="1">
          <a:blip r:embed="rId2">
            <a:extLst>
              <a:ext uri="{28A0092B-C50C-407E-A947-70E740481C1C}">
                <a14:useLocalDpi xmlns:a14="http://schemas.microsoft.com/office/drawing/2010/main" val="0"/>
              </a:ext>
            </a:extLst>
          </a:blip>
          <a:srcRect l="10450" b="18050"/>
          <a:stretch/>
        </p:blipFill>
        <p:spPr bwMode="auto">
          <a:xfrm>
            <a:off x="2352583" y="1122962"/>
            <a:ext cx="3923646" cy="2341720"/>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s://www.globenewswire.com/news-release/logo/360466/0/360466.jpg?lastModified=12%2F16%2F2016%2008%3A29%3A45&amp;siz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8" y="1027336"/>
            <a:ext cx="1513728" cy="1266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fontScale="85000" lnSpcReduction="20000"/>
          </a:bodyPr>
          <a:lstStyle/>
          <a:p>
            <a:pPr marL="0" indent="0">
              <a:buNone/>
            </a:pPr>
            <a:r>
              <a:rPr lang="en-US" sz="2000" dirty="0" smtClean="0"/>
              <a:t>Metcalf</a:t>
            </a:r>
            <a:r>
              <a:rPr lang="en-US" sz="2000" dirty="0"/>
              <a:t>, B., C. Chuang, K. </a:t>
            </a:r>
            <a:r>
              <a:rPr lang="en-US" sz="2000" dirty="0" err="1"/>
              <a:t>Dufu</a:t>
            </a:r>
            <a:r>
              <a:rPr lang="en-US" sz="2000" dirty="0"/>
              <a:t>, M. P. Patel, A. Silva-Garcia, C. Johnson, Q. Lu, J. R. Partridge, L. </a:t>
            </a:r>
            <a:r>
              <a:rPr lang="en-US" sz="2000" dirty="0" err="1"/>
              <a:t>Patskovska</a:t>
            </a:r>
            <a:r>
              <a:rPr lang="en-US" sz="2000" dirty="0"/>
              <a:t>, Y. </a:t>
            </a:r>
            <a:r>
              <a:rPr lang="en-US" sz="2000" dirty="0" err="1"/>
              <a:t>Patskovsky</a:t>
            </a:r>
            <a:r>
              <a:rPr lang="en-US" sz="2000" dirty="0"/>
              <a:t>, S. C. </a:t>
            </a:r>
            <a:r>
              <a:rPr lang="en-US" sz="2000" dirty="0" err="1"/>
              <a:t>Almo</a:t>
            </a:r>
            <a:r>
              <a:rPr lang="en-US" sz="2000" dirty="0"/>
              <a:t>, M. P. Jacobson, L. Hua, Q. Xu, S. L. </a:t>
            </a:r>
            <a:r>
              <a:rPr lang="en-US" sz="2000" dirty="0" err="1"/>
              <a:t>Gwaltney</a:t>
            </a:r>
            <a:r>
              <a:rPr lang="en-US" sz="2000" dirty="0"/>
              <a:t>, C. Yee, J. Harris, B. P. Morgan, J. James, D. Xu, A. </a:t>
            </a:r>
            <a:r>
              <a:rPr lang="en-US" sz="2000" dirty="0" err="1"/>
              <a:t>Hutchaleelaha</a:t>
            </a:r>
            <a:r>
              <a:rPr lang="en-US" sz="2000" dirty="0"/>
              <a:t>, K. </a:t>
            </a:r>
            <a:r>
              <a:rPr lang="en-US" sz="2000" dirty="0" err="1"/>
              <a:t>Paulvannan</a:t>
            </a:r>
            <a:r>
              <a:rPr lang="en-US" sz="2000" dirty="0"/>
              <a:t>, D. </a:t>
            </a:r>
            <a:r>
              <a:rPr lang="en-US" sz="2000" dirty="0" err="1"/>
              <a:t>Oksenberg</a:t>
            </a:r>
            <a:r>
              <a:rPr lang="en-US" sz="2000" dirty="0"/>
              <a:t> and Z. Li (2017). "Discovery of GBT440, an Orally Bioavailable R-State Stabilizer of Sickle Cell Hemoglobin." </a:t>
            </a:r>
            <a:r>
              <a:rPr lang="en-US" sz="2000" u="sng" dirty="0"/>
              <a:t>ACS Medicinal Chemistry Letters </a:t>
            </a:r>
            <a:r>
              <a:rPr lang="en-US" sz="2000" b="1" u="sng" dirty="0"/>
              <a:t>8</a:t>
            </a:r>
            <a:r>
              <a:rPr lang="en-US" sz="2000" u="sng" dirty="0"/>
              <a:t>(3): 321-326.</a:t>
            </a:r>
            <a:endParaRPr lang="en-US" sz="2400" u="sng" dirty="0"/>
          </a:p>
        </p:txBody>
      </p:sp>
      <p:pic>
        <p:nvPicPr>
          <p:cNvPr id="56322" name="Picture 2" descr="Abstra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656" y="3342510"/>
            <a:ext cx="6157572" cy="204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76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fontScale="85000" lnSpcReduction="10000"/>
          </a:bodyPr>
          <a:lstStyle/>
          <a:p>
            <a:pPr marL="0" indent="0">
              <a:buNone/>
            </a:pPr>
            <a:r>
              <a:rPr lang="en-US" sz="2400" dirty="0" err="1"/>
              <a:t>Bandaru</a:t>
            </a:r>
            <a:r>
              <a:rPr lang="en-US" sz="2400" dirty="0"/>
              <a:t>, P., N. H. Shah, M. Bhattacharyya, J. P. Barton, Y. Kondo, J. C. </a:t>
            </a:r>
            <a:r>
              <a:rPr lang="en-US" sz="2400" dirty="0" err="1"/>
              <a:t>Cofsky</a:t>
            </a:r>
            <a:r>
              <a:rPr lang="en-US" sz="2400" dirty="0"/>
              <a:t>, C. L. Gee, A. K. Chakraborty, T. </a:t>
            </a:r>
            <a:r>
              <a:rPr lang="en-US" sz="2400" dirty="0" err="1"/>
              <a:t>Kortemme</a:t>
            </a:r>
            <a:r>
              <a:rPr lang="en-US" sz="2400" dirty="0"/>
              <a:t>, R. </a:t>
            </a:r>
            <a:r>
              <a:rPr lang="en-US" sz="2400" dirty="0" err="1"/>
              <a:t>Ranganathan</a:t>
            </a:r>
            <a:r>
              <a:rPr lang="en-US" sz="2400" dirty="0"/>
              <a:t> and J. </a:t>
            </a:r>
            <a:r>
              <a:rPr lang="en-US" sz="2400" dirty="0" err="1"/>
              <a:t>Kuriyan</a:t>
            </a:r>
            <a:r>
              <a:rPr lang="en-US" sz="2400" dirty="0"/>
              <a:t> (2017). "Deconstruction of the </a:t>
            </a:r>
            <a:r>
              <a:rPr lang="en-US" sz="2400" dirty="0" err="1"/>
              <a:t>Ras</a:t>
            </a:r>
            <a:r>
              <a:rPr lang="en-US" sz="2400" dirty="0"/>
              <a:t> switching cycle through saturation mutagenesis." </a:t>
            </a:r>
            <a:r>
              <a:rPr lang="en-US" sz="2400" u="sng" dirty="0" err="1"/>
              <a:t>eLife</a:t>
            </a:r>
            <a:r>
              <a:rPr lang="en-US" sz="2400" u="sng" dirty="0"/>
              <a:t> </a:t>
            </a:r>
            <a:r>
              <a:rPr lang="en-US" sz="2400" b="1" u="sng" dirty="0"/>
              <a:t>6</a:t>
            </a:r>
            <a:r>
              <a:rPr lang="en-US" sz="2400" u="sng" dirty="0"/>
              <a:t>: e27810.</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11" y="1218539"/>
            <a:ext cx="6034180" cy="416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4" descr="John Kuri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22" y="1352829"/>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37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fontScale="85000" lnSpcReduction="10000"/>
          </a:bodyPr>
          <a:lstStyle/>
          <a:p>
            <a:pPr marL="0" indent="0">
              <a:buNone/>
            </a:pPr>
            <a:r>
              <a:rPr lang="en-US" sz="2400" dirty="0"/>
              <a:t>Thomaston, J. L., M. Alfonso-Prieto, R. A. </a:t>
            </a:r>
            <a:r>
              <a:rPr lang="en-US" sz="2400" dirty="0" err="1"/>
              <a:t>Woldeyes</a:t>
            </a:r>
            <a:r>
              <a:rPr lang="en-US" sz="2400" dirty="0"/>
              <a:t>, J. S. Fraser, M. L. Klein, G. </a:t>
            </a:r>
            <a:r>
              <a:rPr lang="en-US" sz="2400" dirty="0" err="1"/>
              <a:t>Fiorin</a:t>
            </a:r>
            <a:r>
              <a:rPr lang="en-US" sz="2400" dirty="0"/>
              <a:t> and W. F. </a:t>
            </a:r>
            <a:r>
              <a:rPr lang="en-US" sz="2400" dirty="0" err="1"/>
              <a:t>DeGrado</a:t>
            </a:r>
            <a:r>
              <a:rPr lang="en-US" sz="2400" dirty="0"/>
              <a:t> (2015). "High-resolution structures of the M2 channel from influenza A virus reveal dynamic pathways for proton stabilization and transduction." </a:t>
            </a:r>
            <a:r>
              <a:rPr lang="en-US" sz="2400" u="sng" dirty="0" smtClean="0"/>
              <a:t>PNAS </a:t>
            </a:r>
            <a:r>
              <a:rPr lang="en-US" sz="2400" b="1" u="sng" dirty="0"/>
              <a:t>112</a:t>
            </a:r>
            <a:r>
              <a:rPr lang="en-US" sz="2400" u="sng" dirty="0"/>
              <a:t>(46): 14260-14265.</a:t>
            </a:r>
          </a:p>
          <a:p>
            <a:pPr marL="0" indent="0">
              <a:buNone/>
            </a:pPr>
            <a:endParaRPr lang="en-US" sz="2400" u="sng"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 y="1469652"/>
            <a:ext cx="85248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6" name="Picture 4" descr="William DeGrado, PhD"/>
          <p:cNvPicPr>
            <a:picLocks noChangeAspect="1" noChangeArrowheads="1"/>
          </p:cNvPicPr>
          <p:nvPr/>
        </p:nvPicPr>
        <p:blipFill rotWithShape="1">
          <a:blip r:embed="rId3">
            <a:extLst>
              <a:ext uri="{28A0092B-C50C-407E-A947-70E740481C1C}">
                <a14:useLocalDpi xmlns:a14="http://schemas.microsoft.com/office/drawing/2010/main" val="0"/>
              </a:ext>
            </a:extLst>
          </a:blip>
          <a:srcRect l="12768" r="14876" b="34078"/>
          <a:stretch/>
        </p:blipFill>
        <p:spPr bwMode="auto">
          <a:xfrm>
            <a:off x="474486" y="4195187"/>
            <a:ext cx="944711" cy="109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58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a:bodyPr>
          <a:lstStyle/>
          <a:p>
            <a:r>
              <a:rPr lang="en-US" sz="2000" dirty="0" smtClean="0"/>
              <a:t>Knott, G. J., A. East-</a:t>
            </a:r>
            <a:r>
              <a:rPr lang="en-US" sz="2000" dirty="0" err="1" smtClean="0"/>
              <a:t>Seletsky</a:t>
            </a:r>
            <a:r>
              <a:rPr lang="en-US" sz="2000" dirty="0" smtClean="0"/>
              <a:t>, J. C. </a:t>
            </a:r>
            <a:r>
              <a:rPr lang="en-US" sz="2000" dirty="0" err="1" smtClean="0"/>
              <a:t>Cofsky</a:t>
            </a:r>
            <a:r>
              <a:rPr lang="en-US" sz="2000" dirty="0" smtClean="0"/>
              <a:t>, J. M. Holton, E. Charles, M. </a:t>
            </a:r>
            <a:r>
              <a:rPr lang="en-US" sz="2000" dirty="0"/>
              <a:t>R. </a:t>
            </a:r>
            <a:r>
              <a:rPr lang="en-US" sz="2000" dirty="0" smtClean="0"/>
              <a:t>O’Connell </a:t>
            </a:r>
            <a:r>
              <a:rPr lang="en-US" sz="2000" dirty="0"/>
              <a:t>&amp; </a:t>
            </a:r>
            <a:r>
              <a:rPr lang="en-US" sz="2000" dirty="0" smtClean="0"/>
              <a:t>J. </a:t>
            </a:r>
            <a:r>
              <a:rPr lang="en-US" sz="2000" dirty="0"/>
              <a:t>A. </a:t>
            </a:r>
            <a:r>
              <a:rPr lang="en-US" sz="2000" dirty="0" err="1" smtClean="0"/>
              <a:t>Doudna</a:t>
            </a:r>
            <a:r>
              <a:rPr lang="en-US" sz="2000" dirty="0" smtClean="0"/>
              <a:t>, “</a:t>
            </a:r>
            <a:r>
              <a:rPr lang="en-US" sz="2000" b="1" dirty="0"/>
              <a:t>Structure of a divergent RNA-targeting Type VI-A CRISPR-</a:t>
            </a:r>
            <a:r>
              <a:rPr lang="en-US" sz="2000" b="1" dirty="0" err="1"/>
              <a:t>Cas</a:t>
            </a:r>
            <a:r>
              <a:rPr lang="en-US" sz="2000" b="1" dirty="0"/>
              <a:t> complex</a:t>
            </a:r>
            <a:r>
              <a:rPr lang="en-US" sz="2000" dirty="0" smtClean="0"/>
              <a:t>”, </a:t>
            </a:r>
            <a:r>
              <a:rPr lang="en-US" sz="2000" i="1" dirty="0" smtClean="0"/>
              <a:t>Nature </a:t>
            </a:r>
            <a:r>
              <a:rPr lang="en-US" sz="2000" i="1" dirty="0" err="1" smtClean="0"/>
              <a:t>Struct</a:t>
            </a:r>
            <a:r>
              <a:rPr lang="en-US" sz="2000" i="1" dirty="0" smtClean="0"/>
              <a:t>. Mol. Bio.</a:t>
            </a:r>
            <a:r>
              <a:rPr lang="en-US" sz="2000" dirty="0" smtClean="0"/>
              <a:t>  (submitted)</a:t>
            </a:r>
            <a:endParaRPr lang="en-US" sz="2400" u="sng"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666" y="1378323"/>
            <a:ext cx="5176557" cy="405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0" name="Picture 4" descr="Image result for jennifer doud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66" r="27149" b="18910"/>
          <a:stretch/>
        </p:blipFill>
        <p:spPr bwMode="auto">
          <a:xfrm>
            <a:off x="582706" y="1465297"/>
            <a:ext cx="968188" cy="104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27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 8.3.1 User Science Highlights</a:t>
            </a:r>
            <a:endParaRPr lang="en-US" dirty="0"/>
          </a:p>
        </p:txBody>
      </p:sp>
      <p:sp>
        <p:nvSpPr>
          <p:cNvPr id="3" name="Content Placeholder 2"/>
          <p:cNvSpPr>
            <a:spLocks noGrp="1"/>
          </p:cNvSpPr>
          <p:nvPr>
            <p:ph idx="1"/>
          </p:nvPr>
        </p:nvSpPr>
        <p:spPr>
          <a:xfrm>
            <a:off x="457200" y="5486400"/>
            <a:ext cx="8229600" cy="1371600"/>
          </a:xfrm>
        </p:spPr>
        <p:txBody>
          <a:bodyPr>
            <a:normAutofit/>
          </a:bodyPr>
          <a:lstStyle/>
          <a:p>
            <a:pPr marL="0" indent="0">
              <a:buNone/>
            </a:pPr>
            <a:r>
              <a:rPr lang="en-US" sz="2000" dirty="0" err="1" smtClean="0"/>
              <a:t>Podust</a:t>
            </a:r>
            <a:r>
              <a:rPr lang="en-US" sz="2000" dirty="0" smtClean="0"/>
              <a:t>.  2 papers…</a:t>
            </a:r>
            <a:endParaRPr lang="en-US" sz="2400" u="sng" dirty="0"/>
          </a:p>
        </p:txBody>
      </p:sp>
    </p:spTree>
    <p:extLst>
      <p:ext uri="{BB962C8B-B14F-4D97-AF65-F5344CB8AC3E}">
        <p14:creationId xmlns:p14="http://schemas.microsoft.com/office/powerpoint/2010/main" val="60068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MRPI Reviewer comments: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410200"/>
          </a:xfrm>
        </p:spPr>
        <p:txBody>
          <a:bodyPr>
            <a:normAutofit fontScale="25000" lnSpcReduction="20000"/>
          </a:bodyPr>
          <a:lstStyle/>
          <a:p>
            <a:pPr marL="0" indent="0">
              <a:buNone/>
            </a:pPr>
            <a:r>
              <a:rPr lang="en-US" sz="7200" dirty="0" smtClean="0">
                <a:latin typeface="Arial" panose="020B0604020202020204" pitchFamily="34" charset="0"/>
                <a:cs typeface="Arial" panose="020B0604020202020204" pitchFamily="34" charset="0"/>
              </a:rPr>
              <a:t>Scoring range: 1 Exceptional (Best) - 9 Poor (Worst)</a:t>
            </a:r>
          </a:p>
          <a:p>
            <a:pPr marL="0" indent="0">
              <a:buNone/>
            </a:pPr>
            <a:r>
              <a:rPr lang="en-US" sz="7200" dirty="0" smtClean="0">
                <a:latin typeface="Arial" panose="020B0604020202020204" pitchFamily="34" charset="0"/>
                <a:cs typeface="Arial" panose="020B0604020202020204" pitchFamily="34" charset="0"/>
              </a:rPr>
              <a:t>Overall Score: 1.2</a:t>
            </a:r>
          </a:p>
          <a:p>
            <a:pPr marL="0" indent="0">
              <a:buNone/>
            </a:pPr>
            <a:endParaRPr lang="en-US" sz="7200" dirty="0">
              <a:latin typeface="Arial" panose="020B0604020202020204" pitchFamily="34" charset="0"/>
              <a:cs typeface="Arial" panose="020B0604020202020204" pitchFamily="34" charset="0"/>
            </a:endParaRPr>
          </a:p>
          <a:p>
            <a:pPr marL="0" indent="0">
              <a:buNone/>
            </a:pPr>
            <a:r>
              <a:rPr lang="en-US" sz="7200" dirty="0" smtClean="0">
                <a:latin typeface="Arial" panose="020B0604020202020204" pitchFamily="34" charset="0"/>
                <a:cs typeface="Arial" panose="020B0604020202020204" pitchFamily="34" charset="0"/>
              </a:rPr>
              <a:t>Primary Reviewer (154338)</a:t>
            </a:r>
            <a:br>
              <a:rPr lang="en-US" sz="7200" dirty="0" smtClean="0">
                <a:latin typeface="Arial" panose="020B0604020202020204" pitchFamily="34" charset="0"/>
                <a:cs typeface="Arial" panose="020B0604020202020204" pitchFamily="34" charset="0"/>
              </a:rPr>
            </a:br>
            <a:r>
              <a:rPr lang="en-US" sz="7200" b="1" dirty="0" smtClean="0">
                <a:latin typeface="Arial" panose="020B0604020202020204" pitchFamily="34" charset="0"/>
                <a:cs typeface="Arial" panose="020B0604020202020204" pitchFamily="34" charset="0"/>
              </a:rPr>
              <a:t>Reviewer Summary:</a:t>
            </a:r>
            <a:r>
              <a:rPr lang="en-US" sz="7200" dirty="0" smtClean="0">
                <a:latin typeface="Arial" panose="020B0604020202020204" pitchFamily="34" charset="0"/>
                <a:cs typeface="Arial" panose="020B0604020202020204" pitchFamily="34" charset="0"/>
              </a:rPr>
              <a:t> The proposed project aligns well with MRPI priorities. Funding would </a:t>
            </a:r>
            <a:r>
              <a:rPr lang="en-US" sz="7200" dirty="0" smtClean="0">
                <a:solidFill>
                  <a:srgbClr val="FF0000"/>
                </a:solidFill>
                <a:latin typeface="Arial" panose="020B0604020202020204" pitchFamily="34" charset="0"/>
                <a:cs typeface="Arial" panose="020B0604020202020204" pitchFamily="34" charset="0"/>
              </a:rPr>
              <a:t>enhance UC’s </a:t>
            </a:r>
            <a:r>
              <a:rPr lang="en-US" sz="7200" dirty="0" err="1" smtClean="0">
                <a:solidFill>
                  <a:srgbClr val="FF0000"/>
                </a:solidFill>
                <a:latin typeface="Arial" panose="020B0604020202020204" pitchFamily="34" charset="0"/>
                <a:cs typeface="Arial" panose="020B0604020202020204" pitchFamily="34" charset="0"/>
              </a:rPr>
              <a:t>systemwide</a:t>
            </a:r>
            <a:r>
              <a:rPr lang="en-US" sz="7200" dirty="0" smtClean="0">
                <a:solidFill>
                  <a:srgbClr val="FF0000"/>
                </a:solidFill>
                <a:latin typeface="Arial" panose="020B0604020202020204" pitchFamily="34" charset="0"/>
                <a:cs typeface="Arial" panose="020B0604020202020204" pitchFamily="34" charset="0"/>
              </a:rPr>
              <a:t> research capacity</a:t>
            </a:r>
            <a:r>
              <a:rPr lang="en-US" sz="7200" dirty="0" smtClean="0">
                <a:latin typeface="Arial" panose="020B0604020202020204" pitchFamily="34" charset="0"/>
                <a:cs typeface="Arial" panose="020B0604020202020204" pitchFamily="34" charset="0"/>
              </a:rPr>
              <a:t>. A significant outcome would be the equal access of all UC campuses to 8.3.1. This would provide new research opportunities and strengthen UC’s </a:t>
            </a:r>
            <a:r>
              <a:rPr lang="en-US" sz="7200" dirty="0" smtClean="0">
                <a:solidFill>
                  <a:srgbClr val="FF0000"/>
                </a:solidFill>
                <a:latin typeface="Arial" panose="020B0604020202020204" pitchFamily="34" charset="0"/>
                <a:cs typeface="Arial" panose="020B0604020202020204" pitchFamily="34" charset="0"/>
              </a:rPr>
              <a:t>competitiveness</a:t>
            </a:r>
            <a:r>
              <a:rPr lang="en-US" sz="7200" dirty="0" smtClean="0">
                <a:latin typeface="Arial" panose="020B0604020202020204" pitchFamily="34" charset="0"/>
                <a:cs typeface="Arial" panose="020B0604020202020204" pitchFamily="34" charset="0"/>
              </a:rPr>
              <a:t>.</a:t>
            </a:r>
            <a:br>
              <a:rPr lang="en-US" sz="7200" dirty="0" smtClean="0">
                <a:latin typeface="Arial" panose="020B0604020202020204" pitchFamily="34" charset="0"/>
                <a:cs typeface="Arial" panose="020B0604020202020204" pitchFamily="34" charset="0"/>
              </a:rPr>
            </a:br>
            <a:endParaRPr lang="en-US" sz="7200" dirty="0" smtClean="0">
              <a:latin typeface="Arial" panose="020B0604020202020204" pitchFamily="34" charset="0"/>
              <a:cs typeface="Arial" panose="020B0604020202020204" pitchFamily="34" charset="0"/>
            </a:endParaRPr>
          </a:p>
          <a:p>
            <a:pPr marL="0" indent="0">
              <a:buNone/>
            </a:pPr>
            <a:r>
              <a:rPr lang="en-US" sz="7200" b="1" dirty="0" smtClean="0">
                <a:latin typeface="Arial" panose="020B0604020202020204" pitchFamily="34" charset="0"/>
                <a:cs typeface="Arial" panose="020B0604020202020204" pitchFamily="34" charset="0"/>
              </a:rPr>
              <a:t>Excellence</a:t>
            </a:r>
            <a:r>
              <a:rPr lang="en-US" sz="7200" dirty="0" smtClean="0">
                <a:latin typeface="Arial" panose="020B0604020202020204" pitchFamily="34" charset="0"/>
                <a:cs typeface="Arial" panose="020B0604020202020204" pitchFamily="34" charset="0"/>
              </a:rPr>
              <a:t/>
            </a:r>
            <a:br>
              <a:rPr lang="en-US" sz="7200" dirty="0" smtClean="0">
                <a:latin typeface="Arial" panose="020B0604020202020204" pitchFamily="34" charset="0"/>
                <a:cs typeface="Arial" panose="020B0604020202020204" pitchFamily="34" charset="0"/>
              </a:rPr>
            </a:br>
            <a:r>
              <a:rPr lang="en-US" sz="7200" dirty="0" smtClean="0">
                <a:latin typeface="Arial" panose="020B0604020202020204" pitchFamily="34" charset="0"/>
                <a:cs typeface="Arial" panose="020B0604020202020204" pitchFamily="34" charset="0"/>
              </a:rPr>
              <a:t>Beamline 8.3.1 has a </a:t>
            </a:r>
            <a:r>
              <a:rPr lang="en-US" sz="7200" dirty="0" smtClean="0">
                <a:solidFill>
                  <a:srgbClr val="FF0000"/>
                </a:solidFill>
                <a:latin typeface="Arial" panose="020B0604020202020204" pitchFamily="34" charset="0"/>
                <a:cs typeface="Arial" panose="020B0604020202020204" pitchFamily="34" charset="0"/>
              </a:rPr>
              <a:t>track record </a:t>
            </a:r>
            <a:r>
              <a:rPr lang="en-US" sz="7200" dirty="0" smtClean="0">
                <a:latin typeface="Arial" panose="020B0604020202020204" pitchFamily="34" charset="0"/>
                <a:cs typeface="Arial" panose="020B0604020202020204" pitchFamily="34" charset="0"/>
              </a:rPr>
              <a:t>of achievement. It is one out of only thirteen beamlines worldwide that carries the distinction of solving over 1000 structures. The upgrade would have a tremendous impact on the entire structural biology community in the state of </a:t>
            </a:r>
            <a:r>
              <a:rPr lang="en-US" sz="7200" dirty="0" smtClean="0">
                <a:solidFill>
                  <a:srgbClr val="FF0000"/>
                </a:solidFill>
                <a:latin typeface="Arial" panose="020B0604020202020204" pitchFamily="34" charset="0"/>
                <a:cs typeface="Arial" panose="020B0604020202020204" pitchFamily="34" charset="0"/>
              </a:rPr>
              <a:t>California</a:t>
            </a:r>
            <a:r>
              <a:rPr lang="en-US" sz="7200" dirty="0" smtClean="0">
                <a:latin typeface="Arial" panose="020B0604020202020204" pitchFamily="34" charset="0"/>
                <a:cs typeface="Arial" panose="020B0604020202020204" pitchFamily="34" charset="0"/>
              </a:rPr>
              <a:t>. …</a:t>
            </a:r>
            <a:br>
              <a:rPr lang="en-US" sz="7200" dirty="0" smtClean="0">
                <a:latin typeface="Arial" panose="020B0604020202020204" pitchFamily="34" charset="0"/>
                <a:cs typeface="Arial" panose="020B0604020202020204" pitchFamily="34" charset="0"/>
              </a:rPr>
            </a:br>
            <a:r>
              <a:rPr lang="en-US" sz="7200" dirty="0" smtClean="0">
                <a:latin typeface="Arial" panose="020B0604020202020204" pitchFamily="34" charset="0"/>
                <a:cs typeface="Arial" panose="020B0604020202020204" pitchFamily="34" charset="0"/>
              </a:rPr>
              <a:t/>
            </a:r>
            <a:br>
              <a:rPr lang="en-US" sz="7200" dirty="0" smtClean="0">
                <a:latin typeface="Arial" panose="020B0604020202020204" pitchFamily="34" charset="0"/>
                <a:cs typeface="Arial" panose="020B0604020202020204" pitchFamily="34" charset="0"/>
              </a:rPr>
            </a:br>
            <a:r>
              <a:rPr lang="en-US" sz="7200" b="1" dirty="0" smtClean="0">
                <a:latin typeface="Arial" panose="020B0604020202020204" pitchFamily="34" charset="0"/>
                <a:cs typeface="Arial" panose="020B0604020202020204" pitchFamily="34" charset="0"/>
              </a:rPr>
              <a:t>Competitiveness</a:t>
            </a:r>
            <a:r>
              <a:rPr lang="en-US" sz="7200" dirty="0" smtClean="0">
                <a:latin typeface="Arial" panose="020B0604020202020204" pitchFamily="34" charset="0"/>
                <a:cs typeface="Arial" panose="020B0604020202020204" pitchFamily="34" charset="0"/>
              </a:rPr>
              <a:t/>
            </a:r>
            <a:br>
              <a:rPr lang="en-US" sz="7200" dirty="0" smtClean="0">
                <a:latin typeface="Arial" panose="020B0604020202020204" pitchFamily="34" charset="0"/>
                <a:cs typeface="Arial" panose="020B0604020202020204" pitchFamily="34" charset="0"/>
              </a:rPr>
            </a:br>
            <a:r>
              <a:rPr lang="en-US" sz="7200" dirty="0" smtClean="0">
                <a:latin typeface="Arial" panose="020B0604020202020204" pitchFamily="34" charset="0"/>
                <a:cs typeface="Arial" panose="020B0604020202020204" pitchFamily="34" charset="0"/>
              </a:rPr>
              <a:t>The upgrade would </a:t>
            </a:r>
            <a:r>
              <a:rPr lang="en-US" sz="7200" dirty="0" smtClean="0">
                <a:solidFill>
                  <a:srgbClr val="FF0000"/>
                </a:solidFill>
                <a:latin typeface="Arial" panose="020B0604020202020204" pitchFamily="34" charset="0"/>
                <a:cs typeface="Arial" panose="020B0604020202020204" pitchFamily="34" charset="0"/>
              </a:rPr>
              <a:t>position UC at the forefront of structural biology</a:t>
            </a:r>
            <a:r>
              <a:rPr lang="en-US" sz="7200" dirty="0" smtClean="0">
                <a:latin typeface="Arial" panose="020B0604020202020204" pitchFamily="34" charset="0"/>
                <a:cs typeface="Arial" panose="020B0604020202020204" pitchFamily="34" charset="0"/>
              </a:rPr>
              <a:t>. The improved access and enhanced capabilities would attract the highest caliber faculty, students, and postdocs. … Given the increased number of researchers that will be able to utilize the beamline, the proposed upgrade should be expected to lead to </a:t>
            </a:r>
            <a:r>
              <a:rPr lang="en-US" sz="7200" dirty="0" smtClean="0">
                <a:solidFill>
                  <a:srgbClr val="FF0000"/>
                </a:solidFill>
                <a:latin typeface="Arial" panose="020B0604020202020204" pitchFamily="34" charset="0"/>
                <a:cs typeface="Arial" panose="020B0604020202020204" pitchFamily="34" charset="0"/>
              </a:rPr>
              <a:t>increased extramural funding</a:t>
            </a:r>
            <a:r>
              <a:rPr lang="en-US" sz="720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58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solidFill>
                  <a:schemeClr val="tx1"/>
                </a:solidFill>
                <a:latin typeface="Arial" panose="020B0604020202020204" pitchFamily="34" charset="0"/>
                <a:cs typeface="Arial" panose="020B0604020202020204" pitchFamily="34" charset="0"/>
              </a:rPr>
              <a:t>UCOP MRPI </a:t>
            </a:r>
            <a:r>
              <a:rPr lang="en-US" dirty="0" smtClean="0">
                <a:solidFill>
                  <a:schemeClr val="tx1"/>
                </a:solidFill>
                <a:latin typeface="Arial" panose="020B0604020202020204" pitchFamily="34" charset="0"/>
                <a:cs typeface="Arial" panose="020B0604020202020204" pitchFamily="34" charset="0"/>
              </a:rPr>
              <a:t>Award status</a:t>
            </a:r>
            <a:endParaRPr lang="en-US"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4514" y="6517697"/>
            <a:ext cx="3437351" cy="369332"/>
          </a:xfrm>
          <a:prstGeom prst="rect">
            <a:avLst/>
          </a:prstGeom>
        </p:spPr>
        <p:txBody>
          <a:bodyPr wrap="none">
            <a:spAutoFit/>
          </a:bodyPr>
          <a:lstStyle/>
          <a:p>
            <a:r>
              <a:rPr lang="en-US" dirty="0" smtClean="0"/>
              <a:t>https://proposalcentral.altum.com</a:t>
            </a:r>
            <a:endParaRPr lang="en-US" dirty="0"/>
          </a:p>
        </p:txBody>
      </p:sp>
      <p:pic>
        <p:nvPicPr>
          <p:cNvPr id="491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4" t="32787" r="3979" b="19123"/>
          <a:stretch/>
        </p:blipFill>
        <p:spPr bwMode="auto">
          <a:xfrm>
            <a:off x="247828" y="1097147"/>
            <a:ext cx="8593288" cy="519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7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solidFill>
                  <a:schemeClr val="tx1"/>
                </a:solidFill>
                <a:latin typeface="Arial" panose="020B0604020202020204" pitchFamily="34" charset="0"/>
                <a:cs typeface="Arial" panose="020B0604020202020204" pitchFamily="34" charset="0"/>
              </a:rPr>
              <a:t>UCOP MRPI </a:t>
            </a:r>
            <a:r>
              <a:rPr lang="en-US" dirty="0" smtClean="0">
                <a:solidFill>
                  <a:schemeClr val="tx1"/>
                </a:solidFill>
                <a:latin typeface="Arial" panose="020B0604020202020204" pitchFamily="34" charset="0"/>
                <a:cs typeface="Arial" panose="020B0604020202020204" pitchFamily="34" charset="0"/>
              </a:rPr>
              <a:t>Budget</a:t>
            </a:r>
            <a:endParaRPr lang="en-US"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4514" y="6517697"/>
            <a:ext cx="3437351" cy="369332"/>
          </a:xfrm>
          <a:prstGeom prst="rect">
            <a:avLst/>
          </a:prstGeom>
        </p:spPr>
        <p:txBody>
          <a:bodyPr wrap="none">
            <a:spAutoFit/>
          </a:bodyPr>
          <a:lstStyle/>
          <a:p>
            <a:r>
              <a:rPr lang="en-US" dirty="0" smtClean="0"/>
              <a:t>https://proposalcentral.altum.com</a:t>
            </a:r>
            <a:endParaRPr lang="en-US" dirty="0"/>
          </a:p>
        </p:txBody>
      </p:sp>
      <p:pic>
        <p:nvPicPr>
          <p:cNvPr id="512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56" t="27540" r="22733" b="12873"/>
          <a:stretch/>
        </p:blipFill>
        <p:spPr bwMode="auto">
          <a:xfrm>
            <a:off x="134471" y="1138518"/>
            <a:ext cx="8749553" cy="526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34471" y="5495365"/>
            <a:ext cx="8749553" cy="31376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15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147638"/>
            <a:ext cx="8229600" cy="825500"/>
          </a:xfrm>
        </p:spPr>
        <p:txBody>
          <a:bodyPr/>
          <a:lstStyle/>
          <a:p>
            <a:pPr eaLnBrk="1" hangingPunct="1"/>
            <a:r>
              <a:rPr lang="en-US" sz="3600" b="1" dirty="0" smtClean="0">
                <a:latin typeface="Arial" panose="020B0604020202020204" pitchFamily="34" charset="0"/>
                <a:cs typeface="Arial" panose="020B0604020202020204" pitchFamily="34" charset="0"/>
              </a:rPr>
              <a:t>8.3.1 beam </a:t>
            </a:r>
            <a:r>
              <a:rPr lang="en-US" sz="3600" b="1" dirty="0">
                <a:latin typeface="Arial" panose="020B0604020202020204" pitchFamily="34" charset="0"/>
                <a:cs typeface="Arial" panose="020B0604020202020204" pitchFamily="34" charset="0"/>
              </a:rPr>
              <a:t>time </a:t>
            </a:r>
            <a:r>
              <a:rPr lang="en-US" sz="3600" b="1" dirty="0" smtClean="0">
                <a:latin typeface="Arial" panose="020B0604020202020204" pitchFamily="34" charset="0"/>
                <a:cs typeface="Arial" panose="020B0604020202020204" pitchFamily="34" charset="0"/>
              </a:rPr>
              <a:t>distribution: </a:t>
            </a:r>
            <a:r>
              <a:rPr lang="en-US" sz="3600" b="1" dirty="0" smtClean="0">
                <a:latin typeface="Arial" panose="020B0604020202020204" pitchFamily="34" charset="0"/>
                <a:cs typeface="Arial" panose="020B0604020202020204" pitchFamily="34" charset="0"/>
              </a:rPr>
              <a:t>2017</a:t>
            </a:r>
            <a:endParaRPr lang="en-US" sz="3600" b="1" dirty="0">
              <a:latin typeface="Arial" panose="020B0604020202020204" pitchFamily="34" charset="0"/>
              <a:cs typeface="Arial" panose="020B0604020202020204" pitchFamily="34" charset="0"/>
            </a:endParaRPr>
          </a:p>
        </p:txBody>
      </p:sp>
      <p:sp>
        <p:nvSpPr>
          <p:cNvPr id="46090" name="Text Box 20"/>
          <p:cNvSpPr txBox="1">
            <a:spLocks noChangeArrowheads="1"/>
          </p:cNvSpPr>
          <p:nvPr/>
        </p:nvSpPr>
        <p:spPr bwMode="auto">
          <a:xfrm>
            <a:off x="3849688" y="3005138"/>
            <a:ext cx="1058303"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26.5%</a:t>
            </a:r>
            <a:endParaRPr lang="en-US" sz="2400" b="1" dirty="0">
              <a:solidFill>
                <a:prstClr val="black"/>
              </a:solidFill>
              <a:latin typeface="Arial" panose="020B0604020202020204" pitchFamily="34" charset="0"/>
              <a:cs typeface="Arial" panose="020B0604020202020204" pitchFamily="34" charset="0"/>
            </a:endParaRPr>
          </a:p>
        </p:txBody>
      </p:sp>
      <p:sp>
        <p:nvSpPr>
          <p:cNvPr id="31" name="Text Box 37"/>
          <p:cNvSpPr txBox="1">
            <a:spLocks noChangeArrowheads="1"/>
          </p:cNvSpPr>
          <p:nvPr/>
        </p:nvSpPr>
        <p:spPr bwMode="auto">
          <a:xfrm>
            <a:off x="6551060" y="4385681"/>
            <a:ext cx="2210862" cy="369332"/>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b="1" dirty="0">
                <a:solidFill>
                  <a:prstClr val="black"/>
                </a:solidFill>
                <a:latin typeface="Arial" panose="020B0604020202020204" pitchFamily="34" charset="0"/>
                <a:cs typeface="Arial" panose="020B0604020202020204" pitchFamily="34" charset="0"/>
              </a:rPr>
              <a:t>Staff/Development</a:t>
            </a:r>
          </a:p>
        </p:txBody>
      </p:sp>
      <p:sp>
        <p:nvSpPr>
          <p:cNvPr id="32" name="Text Box 30"/>
          <p:cNvSpPr txBox="1">
            <a:spLocks noChangeArrowheads="1"/>
          </p:cNvSpPr>
          <p:nvPr/>
        </p:nvSpPr>
        <p:spPr bwMode="auto">
          <a:xfrm>
            <a:off x="3733800" y="5118100"/>
            <a:ext cx="63030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9</a:t>
            </a:r>
            <a:r>
              <a:rPr lang="en-US" sz="2400" b="1" dirty="0">
                <a:solidFill>
                  <a:prstClr val="black"/>
                </a:solidFill>
                <a:latin typeface="Arial" panose="020B0604020202020204" pitchFamily="34" charset="0"/>
                <a:cs typeface="Arial" panose="020B0604020202020204" pitchFamily="34" charset="0"/>
              </a:rPr>
              <a:t>%</a:t>
            </a:r>
            <a:endParaRPr lang="en-US" sz="2400" b="1" dirty="0">
              <a:solidFill>
                <a:prstClr val="black"/>
              </a:solidFill>
              <a:latin typeface="Arial" panose="020B0604020202020204" pitchFamily="34" charset="0"/>
              <a:cs typeface="Arial" panose="020B0604020202020204" pitchFamily="34" charset="0"/>
            </a:endParaRPr>
          </a:p>
        </p:txBody>
      </p:sp>
      <p:graphicFrame>
        <p:nvGraphicFramePr>
          <p:cNvPr id="34" name="Chart Placeholder 33"/>
          <p:cNvGraphicFramePr>
            <a:graphicFrameLocks noGrp="1"/>
          </p:cNvGraphicFramePr>
          <p:nvPr>
            <p:ph type="chart" idx="1"/>
            <p:extLst>
              <p:ext uri="{D42A27DB-BD31-4B8C-83A1-F6EECF244321}">
                <p14:modId xmlns:p14="http://schemas.microsoft.com/office/powerpoint/2010/main" val="4002032036"/>
              </p:ext>
            </p:extLst>
          </p:nvPr>
        </p:nvGraphicFramePr>
        <p:xfrm>
          <a:off x="431026"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5" name="Picture 41" descr="Link: Energy home page">
            <a:hlinkClick r:id="rId4"/>
          </p:cNvPr>
          <p:cNvPicPr>
            <a:picLocks noChangeAspect="1" noChangeArrowheads="1"/>
          </p:cNvPicPr>
          <p:nvPr/>
        </p:nvPicPr>
        <p:blipFill>
          <a:blip r:embed="rId5"/>
          <a:srcRect r="56502"/>
          <a:stretch>
            <a:fillRect/>
          </a:stretch>
        </p:blipFill>
        <p:spPr bwMode="auto">
          <a:xfrm>
            <a:off x="4743440" y="2646526"/>
            <a:ext cx="1494548" cy="520500"/>
          </a:xfrm>
          <a:prstGeom prst="rect">
            <a:avLst/>
          </a:prstGeom>
          <a:noFill/>
          <a:ln w="9525">
            <a:noFill/>
            <a:miter lim="800000"/>
            <a:headEnd/>
            <a:tailEnd/>
          </a:ln>
        </p:spPr>
      </p:pic>
      <p:sp>
        <p:nvSpPr>
          <p:cNvPr id="37" name="Text Box 37"/>
          <p:cNvSpPr txBox="1">
            <a:spLocks noChangeArrowheads="1"/>
          </p:cNvSpPr>
          <p:nvPr/>
        </p:nvSpPr>
        <p:spPr bwMode="auto">
          <a:xfrm>
            <a:off x="6025917" y="1811388"/>
            <a:ext cx="1606550" cy="641350"/>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b="1" dirty="0">
                <a:solidFill>
                  <a:prstClr val="black"/>
                </a:solidFill>
                <a:latin typeface="Arial" panose="020B0604020202020204" pitchFamily="34" charset="0"/>
                <a:cs typeface="Arial" panose="020B0604020202020204" pitchFamily="34" charset="0"/>
              </a:rPr>
              <a:t>General User</a:t>
            </a:r>
          </a:p>
          <a:p>
            <a:pPr defTabSz="457200" fontAlgn="auto">
              <a:spcBef>
                <a:spcPts val="0"/>
              </a:spcBef>
              <a:spcAft>
                <a:spcPts val="0"/>
              </a:spcAft>
            </a:pPr>
            <a:r>
              <a:rPr lang="en-US" b="1" dirty="0">
                <a:solidFill>
                  <a:prstClr val="black"/>
                </a:solidFill>
                <a:latin typeface="Arial" panose="020B0604020202020204" pitchFamily="34" charset="0"/>
                <a:cs typeface="Arial" panose="020B0604020202020204" pitchFamily="34" charset="0"/>
              </a:rPr>
              <a:t> Program</a:t>
            </a:r>
          </a:p>
        </p:txBody>
      </p:sp>
      <p:sp>
        <p:nvSpPr>
          <p:cNvPr id="38" name="Text Box 22"/>
          <p:cNvSpPr txBox="1">
            <a:spLocks noChangeArrowheads="1"/>
          </p:cNvSpPr>
          <p:nvPr/>
        </p:nvSpPr>
        <p:spPr bwMode="auto">
          <a:xfrm>
            <a:off x="5666155" y="3238203"/>
            <a:ext cx="801823"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25%</a:t>
            </a:r>
          </a:p>
        </p:txBody>
      </p:sp>
      <p:sp>
        <p:nvSpPr>
          <p:cNvPr id="40" name="Text Box 21"/>
          <p:cNvSpPr txBox="1">
            <a:spLocks noChangeArrowheads="1"/>
          </p:cNvSpPr>
          <p:nvPr/>
        </p:nvSpPr>
        <p:spPr bwMode="auto">
          <a:xfrm>
            <a:off x="4724400" y="5257800"/>
            <a:ext cx="1058303"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18.5%</a:t>
            </a:r>
            <a:endParaRPr lang="en-US" sz="2400" b="1" dirty="0">
              <a:solidFill>
                <a:prstClr val="black"/>
              </a:solidFill>
              <a:latin typeface="Arial" panose="020B0604020202020204" pitchFamily="34" charset="0"/>
              <a:cs typeface="Arial" panose="020B0604020202020204" pitchFamily="34" charset="0"/>
            </a:endParaRPr>
          </a:p>
        </p:txBody>
      </p:sp>
      <p:sp>
        <p:nvSpPr>
          <p:cNvPr id="42" name="Text Box 19"/>
          <p:cNvSpPr txBox="1">
            <a:spLocks noChangeArrowheads="1"/>
          </p:cNvSpPr>
          <p:nvPr/>
        </p:nvSpPr>
        <p:spPr bwMode="auto">
          <a:xfrm>
            <a:off x="1752600" y="5638800"/>
            <a:ext cx="2032000" cy="430887"/>
          </a:xfrm>
          <a:prstGeom prst="rect">
            <a:avLst/>
          </a:prstGeom>
          <a:noFill/>
          <a:ln w="9525">
            <a:noFill/>
            <a:miter lim="800000"/>
            <a:headEnd/>
            <a:tailEnd/>
          </a:ln>
        </p:spPr>
        <p:txBody>
          <a:bodyPr>
            <a:prstTxWarp prst="textNoShape">
              <a:avLst/>
            </a:prstTxWarp>
            <a:spAutoFit/>
          </a:bodyPr>
          <a:lstStyle/>
          <a:p>
            <a:pPr algn="ctr" defTabSz="457200" fontAlgn="auto">
              <a:spcBef>
                <a:spcPts val="0"/>
              </a:spcBef>
              <a:spcAft>
                <a:spcPts val="0"/>
              </a:spcAft>
            </a:pPr>
            <a:r>
              <a:rPr lang="en-US" sz="2200" b="1" dirty="0">
                <a:solidFill>
                  <a:prstClr val="black"/>
                </a:solidFill>
                <a:latin typeface="Arial" panose="020B0604020202020204" pitchFamily="34" charset="0"/>
                <a:cs typeface="Arial" panose="020B0604020202020204" pitchFamily="34" charset="0"/>
              </a:rPr>
              <a:t>UC</a:t>
            </a:r>
            <a:r>
              <a:rPr lang="en-US" sz="2200" b="1" dirty="0">
                <a:solidFill>
                  <a:prstClr val="black"/>
                </a:solidFill>
                <a:latin typeface="Arial" panose="020B0604020202020204" pitchFamily="34" charset="0"/>
                <a:cs typeface="Arial" panose="020B0604020202020204" pitchFamily="34" charset="0"/>
              </a:rPr>
              <a:t> Berkeley</a:t>
            </a:r>
            <a:endParaRPr lang="en-US" sz="2200" b="1" dirty="0">
              <a:solidFill>
                <a:prstClr val="black"/>
              </a:solidFill>
              <a:latin typeface="Arial" panose="020B0604020202020204" pitchFamily="34" charset="0"/>
              <a:cs typeface="Arial" panose="020B0604020202020204" pitchFamily="34" charset="0"/>
            </a:endParaRPr>
          </a:p>
        </p:txBody>
      </p:sp>
      <p:grpSp>
        <p:nvGrpSpPr>
          <p:cNvPr id="48" name="Group 27"/>
          <p:cNvGrpSpPr>
            <a:grpSpLocks noChangeAspect="1"/>
          </p:cNvGrpSpPr>
          <p:nvPr/>
        </p:nvGrpSpPr>
        <p:grpSpPr bwMode="auto">
          <a:xfrm>
            <a:off x="4159190" y="2289868"/>
            <a:ext cx="343501" cy="335020"/>
            <a:chOff x="2030" y="2820"/>
            <a:chExt cx="428" cy="426"/>
          </a:xfrm>
        </p:grpSpPr>
        <p:sp>
          <p:nvSpPr>
            <p:cNvPr id="49" name="AutoShape 6"/>
            <p:cNvSpPr>
              <a:spLocks noChangeAspect="1" noChangeArrowheads="1"/>
            </p:cNvSpPr>
            <p:nvPr/>
          </p:nvSpPr>
          <p:spPr bwMode="auto">
            <a:xfrm>
              <a:off x="2030" y="2820"/>
              <a:ext cx="428" cy="426"/>
            </a:xfrm>
            <a:prstGeom prst="flowChartConnector">
              <a:avLst/>
            </a:prstGeom>
            <a:solidFill>
              <a:srgbClr val="0000FF">
                <a:alpha val="79999"/>
              </a:srgbClr>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0" name="AutoShape 8"/>
            <p:cNvSpPr>
              <a:spLocks noChangeAspect="1" noChangeArrowheads="1"/>
            </p:cNvSpPr>
            <p:nvPr/>
          </p:nvSpPr>
          <p:spPr bwMode="auto">
            <a:xfrm>
              <a:off x="2215" y="2934"/>
              <a:ext cx="59" cy="59"/>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1" name="AutoShape 9"/>
            <p:cNvSpPr>
              <a:spLocks noChangeAspect="1" noChangeArrowheads="1"/>
            </p:cNvSpPr>
            <p:nvPr/>
          </p:nvSpPr>
          <p:spPr bwMode="auto">
            <a:xfrm>
              <a:off x="2263" y="2977"/>
              <a:ext cx="114" cy="114"/>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2" name="AutoShape 10"/>
            <p:cNvSpPr>
              <a:spLocks noChangeAspect="1" noChangeArrowheads="1"/>
            </p:cNvSpPr>
            <p:nvPr/>
          </p:nvSpPr>
          <p:spPr bwMode="auto">
            <a:xfrm>
              <a:off x="2215" y="3152"/>
              <a:ext cx="59" cy="59"/>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3" name="AutoShape 11"/>
            <p:cNvSpPr>
              <a:spLocks noChangeAspect="1" noChangeArrowheads="1"/>
            </p:cNvSpPr>
            <p:nvPr/>
          </p:nvSpPr>
          <p:spPr bwMode="auto">
            <a:xfrm>
              <a:off x="2215" y="3078"/>
              <a:ext cx="59" cy="59"/>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4" name="Line 12"/>
            <p:cNvSpPr>
              <a:spLocks noChangeAspect="1" noChangeShapeType="1"/>
            </p:cNvSpPr>
            <p:nvPr/>
          </p:nvSpPr>
          <p:spPr bwMode="auto">
            <a:xfrm>
              <a:off x="2248" y="2968"/>
              <a:ext cx="54" cy="44"/>
            </a:xfrm>
            <a:prstGeom prst="line">
              <a:avLst/>
            </a:prstGeom>
            <a:noFill/>
            <a:ln w="38100">
              <a:solidFill>
                <a:schemeClr val="bg1"/>
              </a:solidFill>
              <a:round/>
              <a:headEnd/>
              <a:tailEnd/>
            </a:ln>
          </p:spPr>
          <p:txBody>
            <a:bodyP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5" name="Line 13"/>
            <p:cNvSpPr>
              <a:spLocks noChangeAspect="1" noChangeShapeType="1"/>
            </p:cNvSpPr>
            <p:nvPr/>
          </p:nvSpPr>
          <p:spPr bwMode="auto">
            <a:xfrm flipV="1">
              <a:off x="2242" y="3036"/>
              <a:ext cx="69" cy="72"/>
            </a:xfrm>
            <a:prstGeom prst="line">
              <a:avLst/>
            </a:prstGeom>
            <a:noFill/>
            <a:ln w="38100">
              <a:solidFill>
                <a:schemeClr val="bg1"/>
              </a:solidFill>
              <a:round/>
              <a:headEnd/>
              <a:tailEnd/>
            </a:ln>
          </p:spPr>
          <p:txBody>
            <a:bodyP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6" name="Line 14"/>
            <p:cNvSpPr>
              <a:spLocks noChangeAspect="1" noChangeShapeType="1"/>
            </p:cNvSpPr>
            <p:nvPr/>
          </p:nvSpPr>
          <p:spPr bwMode="auto">
            <a:xfrm flipH="1" flipV="1">
              <a:off x="2244" y="3104"/>
              <a:ext cx="0" cy="80"/>
            </a:xfrm>
            <a:prstGeom prst="line">
              <a:avLst/>
            </a:prstGeom>
            <a:noFill/>
            <a:ln w="38100">
              <a:solidFill>
                <a:schemeClr val="bg1"/>
              </a:solidFill>
              <a:round/>
              <a:headEnd/>
              <a:tailEnd/>
            </a:ln>
          </p:spPr>
          <p:txBody>
            <a:bodyP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58" name="Text Box 24"/>
          <p:cNvSpPr txBox="1">
            <a:spLocks noChangeArrowheads="1"/>
          </p:cNvSpPr>
          <p:nvPr/>
        </p:nvSpPr>
        <p:spPr bwMode="auto">
          <a:xfrm>
            <a:off x="5867400" y="4038600"/>
            <a:ext cx="63030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9%</a:t>
            </a:r>
            <a:endParaRPr lang="en-US" sz="2400" b="1" dirty="0">
              <a:solidFill>
                <a:prstClr val="black"/>
              </a:solidFill>
              <a:latin typeface="Arial" panose="020B0604020202020204" pitchFamily="34" charset="0"/>
              <a:cs typeface="Arial" panose="020B0604020202020204" pitchFamily="34" charset="0"/>
            </a:endParaRPr>
          </a:p>
        </p:txBody>
      </p:sp>
      <p:sp>
        <p:nvSpPr>
          <p:cNvPr id="60" name="Text Box 37"/>
          <p:cNvSpPr txBox="1">
            <a:spLocks noChangeArrowheads="1"/>
          </p:cNvSpPr>
          <p:nvPr/>
        </p:nvSpPr>
        <p:spPr bwMode="auto">
          <a:xfrm>
            <a:off x="3067826" y="1244710"/>
            <a:ext cx="1503938" cy="430887"/>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200" b="1" dirty="0" err="1">
                <a:solidFill>
                  <a:prstClr val="black"/>
                </a:solidFill>
                <a:latin typeface="Arial" panose="020B0604020202020204" pitchFamily="34" charset="0"/>
                <a:cs typeface="Arial" panose="020B0604020202020204" pitchFamily="34" charset="0"/>
              </a:rPr>
              <a:t>Plexxikon</a:t>
            </a:r>
            <a:endParaRPr lang="en-US" sz="2200" b="1" dirty="0">
              <a:solidFill>
                <a:prstClr val="black"/>
              </a:solidFill>
              <a:latin typeface="Arial" panose="020B0604020202020204" pitchFamily="34" charset="0"/>
              <a:cs typeface="Arial" panose="020B0604020202020204" pitchFamily="34" charset="0"/>
            </a:endParaRPr>
          </a:p>
        </p:txBody>
      </p:sp>
      <p:sp>
        <p:nvSpPr>
          <p:cNvPr id="46" name="Text Box 24"/>
          <p:cNvSpPr txBox="1">
            <a:spLocks noChangeArrowheads="1"/>
          </p:cNvSpPr>
          <p:nvPr/>
        </p:nvSpPr>
        <p:spPr bwMode="auto">
          <a:xfrm>
            <a:off x="3989244" y="1780690"/>
            <a:ext cx="63030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5%</a:t>
            </a:r>
            <a:endParaRPr lang="en-US" sz="2400" b="1" dirty="0">
              <a:solidFill>
                <a:prstClr val="black"/>
              </a:solidFill>
              <a:latin typeface="Arial" panose="020B0604020202020204" pitchFamily="34" charset="0"/>
              <a:cs typeface="Arial" panose="020B0604020202020204" pitchFamily="34" charset="0"/>
            </a:endParaRPr>
          </a:p>
        </p:txBody>
      </p:sp>
      <p:sp>
        <p:nvSpPr>
          <p:cNvPr id="30" name="Text Box 24"/>
          <p:cNvSpPr txBox="1">
            <a:spLocks noChangeArrowheads="1"/>
          </p:cNvSpPr>
          <p:nvPr/>
        </p:nvSpPr>
        <p:spPr bwMode="auto">
          <a:xfrm>
            <a:off x="3124200" y="2971800"/>
            <a:ext cx="88678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7</a:t>
            </a:r>
            <a:r>
              <a:rPr lang="en-US" sz="2400" b="1" dirty="0" smtClean="0">
                <a:solidFill>
                  <a:prstClr val="black"/>
                </a:solidFill>
                <a:latin typeface="Arial" panose="020B0604020202020204" pitchFamily="34" charset="0"/>
                <a:cs typeface="Arial" panose="020B0604020202020204" pitchFamily="34" charset="0"/>
              </a:rPr>
              <a:t>.1%</a:t>
            </a:r>
            <a:endParaRPr lang="en-US" sz="2400" b="1" dirty="0">
              <a:solidFill>
                <a:prstClr val="black"/>
              </a:solidFill>
              <a:latin typeface="Arial" panose="020B0604020202020204" pitchFamily="34" charset="0"/>
              <a:cs typeface="Arial" panose="020B0604020202020204" pitchFamily="34" charset="0"/>
            </a:endParaRPr>
          </a:p>
        </p:txBody>
      </p:sp>
      <p:sp>
        <p:nvSpPr>
          <p:cNvPr id="47" name="Text Box 19"/>
          <p:cNvSpPr txBox="1">
            <a:spLocks noChangeArrowheads="1"/>
          </p:cNvSpPr>
          <p:nvPr/>
        </p:nvSpPr>
        <p:spPr bwMode="auto">
          <a:xfrm>
            <a:off x="1168400" y="2362200"/>
            <a:ext cx="2032000" cy="430887"/>
          </a:xfrm>
          <a:prstGeom prst="rect">
            <a:avLst/>
          </a:prstGeom>
          <a:noFill/>
          <a:ln w="9525">
            <a:noFill/>
            <a:miter lim="800000"/>
            <a:headEnd/>
            <a:tailEnd/>
          </a:ln>
        </p:spPr>
        <p:txBody>
          <a:bodyPr>
            <a:prstTxWarp prst="textNoShape">
              <a:avLst/>
            </a:prstTxWarp>
            <a:spAutoFit/>
          </a:bodyPr>
          <a:lstStyle/>
          <a:p>
            <a:pPr algn="ctr" defTabSz="457200" fontAlgn="auto">
              <a:spcBef>
                <a:spcPts val="0"/>
              </a:spcBef>
              <a:spcAft>
                <a:spcPts val="0"/>
              </a:spcAft>
            </a:pPr>
            <a:r>
              <a:rPr lang="en-US" sz="2200" b="1" dirty="0">
                <a:solidFill>
                  <a:prstClr val="black"/>
                </a:solidFill>
                <a:latin typeface="Arial" panose="020B0604020202020204" pitchFamily="34" charset="0"/>
                <a:cs typeface="Arial" panose="020B0604020202020204" pitchFamily="34" charset="0"/>
              </a:rPr>
              <a:t>UC Davis</a:t>
            </a:r>
            <a:endParaRPr lang="en-US" sz="2200" b="1" dirty="0">
              <a:solidFill>
                <a:prstClr val="black"/>
              </a:solidFill>
              <a:latin typeface="Arial" panose="020B0604020202020204" pitchFamily="34" charset="0"/>
              <a:cs typeface="Arial" panose="020B0604020202020204" pitchFamily="34" charset="0"/>
            </a:endParaRPr>
          </a:p>
        </p:txBody>
      </p:sp>
      <p:sp>
        <p:nvSpPr>
          <p:cNvPr id="59" name="Text Box 19"/>
          <p:cNvSpPr txBox="1">
            <a:spLocks noChangeArrowheads="1"/>
          </p:cNvSpPr>
          <p:nvPr/>
        </p:nvSpPr>
        <p:spPr bwMode="auto">
          <a:xfrm>
            <a:off x="-284265" y="3339830"/>
            <a:ext cx="2779409" cy="430887"/>
          </a:xfrm>
          <a:prstGeom prst="rect">
            <a:avLst/>
          </a:prstGeom>
          <a:noFill/>
          <a:ln w="9525">
            <a:noFill/>
            <a:miter lim="800000"/>
            <a:headEnd/>
            <a:tailEnd/>
          </a:ln>
        </p:spPr>
        <p:txBody>
          <a:bodyPr wrap="square">
            <a:prstTxWarp prst="textNoShape">
              <a:avLst/>
            </a:prstTxWarp>
            <a:spAutoFit/>
          </a:bodyPr>
          <a:lstStyle/>
          <a:p>
            <a:pPr algn="ctr" defTabSz="457200" fontAlgn="auto">
              <a:spcBef>
                <a:spcPts val="0"/>
              </a:spcBef>
              <a:spcAft>
                <a:spcPts val="0"/>
              </a:spcAft>
            </a:pPr>
            <a:r>
              <a:rPr lang="en-US" sz="2200" b="1" dirty="0">
                <a:solidFill>
                  <a:prstClr val="black"/>
                </a:solidFill>
                <a:latin typeface="Arial" panose="020B0604020202020204" pitchFamily="34" charset="0"/>
                <a:cs typeface="Arial" panose="020B0604020202020204" pitchFamily="34" charset="0"/>
              </a:rPr>
              <a:t>UC Santa Cruz</a:t>
            </a:r>
            <a:endParaRPr lang="en-US" sz="2200" b="1" dirty="0">
              <a:solidFill>
                <a:prstClr val="black"/>
              </a:solidFill>
              <a:latin typeface="Arial" panose="020B0604020202020204" pitchFamily="34" charset="0"/>
              <a:cs typeface="Arial" panose="020B0604020202020204" pitchFamily="34" charset="0"/>
            </a:endParaRPr>
          </a:p>
        </p:txBody>
      </p:sp>
      <p:sp>
        <p:nvSpPr>
          <p:cNvPr id="61" name="Text Box 19"/>
          <p:cNvSpPr txBox="1">
            <a:spLocks noChangeArrowheads="1"/>
          </p:cNvSpPr>
          <p:nvPr/>
        </p:nvSpPr>
        <p:spPr bwMode="auto">
          <a:xfrm>
            <a:off x="1295400" y="4876800"/>
            <a:ext cx="2032000" cy="430887"/>
          </a:xfrm>
          <a:prstGeom prst="rect">
            <a:avLst/>
          </a:prstGeom>
          <a:noFill/>
          <a:ln w="9525">
            <a:noFill/>
            <a:miter lim="800000"/>
            <a:headEnd/>
            <a:tailEnd/>
          </a:ln>
        </p:spPr>
        <p:txBody>
          <a:bodyPr>
            <a:prstTxWarp prst="textNoShape">
              <a:avLst/>
            </a:prstTxWarp>
            <a:spAutoFit/>
          </a:bodyPr>
          <a:lstStyle/>
          <a:p>
            <a:pPr algn="ctr" defTabSz="457200" fontAlgn="auto">
              <a:spcBef>
                <a:spcPts val="0"/>
              </a:spcBef>
              <a:spcAft>
                <a:spcPts val="0"/>
              </a:spcAft>
            </a:pPr>
            <a:r>
              <a:rPr lang="en-US" sz="2200" b="1" dirty="0">
                <a:solidFill>
                  <a:prstClr val="black"/>
                </a:solidFill>
                <a:latin typeface="Arial" panose="020B0604020202020204" pitchFamily="34" charset="0"/>
                <a:cs typeface="Arial" panose="020B0604020202020204" pitchFamily="34" charset="0"/>
              </a:rPr>
              <a:t>UCLA</a:t>
            </a:r>
            <a:endParaRPr lang="en-US" sz="2200" b="1" dirty="0">
              <a:solidFill>
                <a:prstClr val="black"/>
              </a:solidFill>
              <a:latin typeface="Arial" panose="020B0604020202020204" pitchFamily="34" charset="0"/>
              <a:cs typeface="Arial" panose="020B0604020202020204" pitchFamily="34" charset="0"/>
            </a:endParaRPr>
          </a:p>
        </p:txBody>
      </p:sp>
      <p:sp>
        <p:nvSpPr>
          <p:cNvPr id="62" name="Text Box 19"/>
          <p:cNvSpPr txBox="1">
            <a:spLocks noChangeArrowheads="1"/>
          </p:cNvSpPr>
          <p:nvPr/>
        </p:nvSpPr>
        <p:spPr bwMode="auto">
          <a:xfrm>
            <a:off x="762000" y="4114800"/>
            <a:ext cx="2032000" cy="430887"/>
          </a:xfrm>
          <a:prstGeom prst="rect">
            <a:avLst/>
          </a:prstGeom>
          <a:noFill/>
          <a:ln w="9525">
            <a:noFill/>
            <a:miter lim="800000"/>
            <a:headEnd/>
            <a:tailEnd/>
          </a:ln>
        </p:spPr>
        <p:txBody>
          <a:bodyPr>
            <a:prstTxWarp prst="textNoShape">
              <a:avLst/>
            </a:prstTxWarp>
            <a:spAutoFit/>
          </a:bodyPr>
          <a:lstStyle/>
          <a:p>
            <a:pPr algn="ctr" defTabSz="457200" fontAlgn="auto">
              <a:spcBef>
                <a:spcPts val="0"/>
              </a:spcBef>
              <a:spcAft>
                <a:spcPts val="0"/>
              </a:spcAft>
            </a:pPr>
            <a:r>
              <a:rPr lang="en-US" sz="2200" b="1" dirty="0">
                <a:solidFill>
                  <a:prstClr val="black"/>
                </a:solidFill>
                <a:latin typeface="Arial" panose="020B0604020202020204" pitchFamily="34" charset="0"/>
                <a:cs typeface="Arial" panose="020B0604020202020204" pitchFamily="34" charset="0"/>
              </a:rPr>
              <a:t>UC Irvine</a:t>
            </a:r>
            <a:endParaRPr lang="en-US" sz="2200" b="1" dirty="0">
              <a:solidFill>
                <a:prstClr val="black"/>
              </a:solidFill>
              <a:latin typeface="Arial" panose="020B0604020202020204" pitchFamily="34" charset="0"/>
              <a:cs typeface="Arial" panose="020B0604020202020204" pitchFamily="34" charset="0"/>
            </a:endParaRPr>
          </a:p>
        </p:txBody>
      </p:sp>
      <p:pic>
        <p:nvPicPr>
          <p:cNvPr id="3074" name="Picture 2" descr="http://vector.me/files/images/5/6/56034/uc_davis_aggi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2743200"/>
            <a:ext cx="460013" cy="3144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uc berkele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Arial" panose="020B0604020202020204" pitchFamily="34" charset="0"/>
            </a:endParaRPr>
          </a:p>
        </p:txBody>
      </p:sp>
      <p:sp>
        <p:nvSpPr>
          <p:cNvPr id="3" name="AutoShape 6" descr="Image result for uc berkele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pic>
        <p:nvPicPr>
          <p:cNvPr id="3080" name="Picture 8" descr="https://upload.wikimedia.org/wikipedia/commons/thumb/1/17/University_of_California,_Berkeley_athletic_logo.svg/2000px-University_of_California,_Berkeley_athletic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0536" y="4831408"/>
            <a:ext cx="487908" cy="390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s.graphiq.com/sites/default/files/728/media/images/University_of_California_San_Francisco_School_of_Medicine_UCSF_1258429_i0.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0" r="100000">
                        <a14:backgroundMark x1="20750" y1="73236" x2="20750" y2="73236"/>
                      </a14:backgroundRemoval>
                    </a14:imgEffect>
                  </a14:imgLayer>
                </a14:imgProps>
              </a:ext>
              <a:ext uri="{28A0092B-C50C-407E-A947-70E740481C1C}">
                <a14:useLocalDpi xmlns:a14="http://schemas.microsoft.com/office/drawing/2010/main" val="0"/>
              </a:ext>
            </a:extLst>
          </a:blip>
          <a:srcRect l="18476" t="27268" r="19556" b="26064"/>
          <a:stretch/>
        </p:blipFill>
        <p:spPr bwMode="auto">
          <a:xfrm>
            <a:off x="4724400" y="4648200"/>
            <a:ext cx="812800" cy="4197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cbsla.files.wordpress.com/2010/08/ucla-bruins-logo.gif?w=47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4662" y="4894975"/>
            <a:ext cx="371475" cy="4159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upload.wikimedia.org/wikipedia/en/2/28/Ucsc_fiatslu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4591" y="3357477"/>
            <a:ext cx="528017" cy="4762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s-media-cache-ak0.pinimg.com/originals/c9/d9/3c/c9d93c0daa63e8c4fb3d019af73929c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98773" y="4229103"/>
            <a:ext cx="339653" cy="4667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9"/>
          <p:cNvSpPr txBox="1">
            <a:spLocks noChangeArrowheads="1"/>
          </p:cNvSpPr>
          <p:nvPr/>
        </p:nvSpPr>
        <p:spPr bwMode="auto">
          <a:xfrm>
            <a:off x="1151659" y="1747755"/>
            <a:ext cx="2398949" cy="430887"/>
          </a:xfrm>
          <a:prstGeom prst="rect">
            <a:avLst/>
          </a:prstGeom>
          <a:noFill/>
          <a:ln w="9525">
            <a:noFill/>
            <a:miter lim="800000"/>
            <a:headEnd/>
            <a:tailEnd/>
          </a:ln>
        </p:spPr>
        <p:txBody>
          <a:bodyPr wrap="square">
            <a:prstTxWarp prst="textNoShape">
              <a:avLst/>
            </a:prstTxWarp>
            <a:spAutoFit/>
          </a:bodyPr>
          <a:lstStyle/>
          <a:p>
            <a:pPr algn="ctr" defTabSz="457200" fontAlgn="auto">
              <a:spcBef>
                <a:spcPts val="0"/>
              </a:spcBef>
              <a:spcAft>
                <a:spcPts val="0"/>
              </a:spcAft>
            </a:pPr>
            <a:r>
              <a:rPr lang="en-US" sz="2200" b="1" dirty="0">
                <a:solidFill>
                  <a:prstClr val="black"/>
                </a:solidFill>
                <a:latin typeface="Arial" panose="020B0604020202020204" pitchFamily="34" charset="0"/>
                <a:cs typeface="Arial" panose="020B0604020202020204" pitchFamily="34" charset="0"/>
              </a:rPr>
              <a:t>UC </a:t>
            </a:r>
            <a:r>
              <a:rPr lang="en-US" sz="2200" b="1" dirty="0" smtClean="0">
                <a:solidFill>
                  <a:prstClr val="black"/>
                </a:solidFill>
                <a:latin typeface="Arial" panose="020B0604020202020204" pitchFamily="34" charset="0"/>
                <a:cs typeface="Arial" panose="020B0604020202020204" pitchFamily="34" charset="0"/>
              </a:rPr>
              <a:t>San Diego</a:t>
            </a:r>
            <a:endParaRPr lang="en-US" sz="2200" b="1" dirty="0">
              <a:solidFill>
                <a:prstClr val="black"/>
              </a:solidFill>
              <a:latin typeface="Arial" panose="020B0604020202020204" pitchFamily="34" charset="0"/>
              <a:cs typeface="Arial" panose="020B0604020202020204" pitchFamily="34" charset="0"/>
            </a:endParaRPr>
          </a:p>
        </p:txBody>
      </p:sp>
      <p:sp>
        <p:nvSpPr>
          <p:cNvPr id="63" name="Text Box 24"/>
          <p:cNvSpPr txBox="1">
            <a:spLocks noChangeArrowheads="1"/>
          </p:cNvSpPr>
          <p:nvPr/>
        </p:nvSpPr>
        <p:spPr bwMode="auto">
          <a:xfrm>
            <a:off x="3102463" y="3466803"/>
            <a:ext cx="88678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7</a:t>
            </a:r>
            <a:r>
              <a:rPr lang="en-US" sz="2400" b="1" dirty="0" smtClean="0">
                <a:solidFill>
                  <a:prstClr val="black"/>
                </a:solidFill>
                <a:latin typeface="Arial" panose="020B0604020202020204" pitchFamily="34" charset="0"/>
                <a:cs typeface="Arial" panose="020B0604020202020204" pitchFamily="34" charset="0"/>
              </a:rPr>
              <a:t>.1%</a:t>
            </a:r>
            <a:endParaRPr lang="en-US" sz="2400" b="1" dirty="0">
              <a:solidFill>
                <a:prstClr val="black"/>
              </a:solidFill>
              <a:latin typeface="Arial" panose="020B0604020202020204" pitchFamily="34" charset="0"/>
              <a:cs typeface="Arial" panose="020B0604020202020204" pitchFamily="34" charset="0"/>
            </a:endParaRPr>
          </a:p>
        </p:txBody>
      </p:sp>
      <p:sp>
        <p:nvSpPr>
          <p:cNvPr id="64" name="Text Box 24"/>
          <p:cNvSpPr txBox="1">
            <a:spLocks noChangeArrowheads="1"/>
          </p:cNvSpPr>
          <p:nvPr/>
        </p:nvSpPr>
        <p:spPr bwMode="auto">
          <a:xfrm>
            <a:off x="3463081" y="2506066"/>
            <a:ext cx="88678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7</a:t>
            </a:r>
            <a:r>
              <a:rPr lang="en-US" sz="2400" b="1" dirty="0" smtClean="0">
                <a:solidFill>
                  <a:prstClr val="black"/>
                </a:solidFill>
                <a:latin typeface="Arial" panose="020B0604020202020204" pitchFamily="34" charset="0"/>
                <a:cs typeface="Arial" panose="020B0604020202020204" pitchFamily="34" charset="0"/>
              </a:rPr>
              <a:t>.1%</a:t>
            </a:r>
            <a:endParaRPr lang="en-US" sz="2400" b="1" dirty="0">
              <a:solidFill>
                <a:prstClr val="black"/>
              </a:solidFill>
              <a:latin typeface="Arial" panose="020B0604020202020204" pitchFamily="34" charset="0"/>
              <a:cs typeface="Arial" panose="020B0604020202020204" pitchFamily="34" charset="0"/>
            </a:endParaRPr>
          </a:p>
        </p:txBody>
      </p:sp>
      <p:sp>
        <p:nvSpPr>
          <p:cNvPr id="65" name="Text Box 24"/>
          <p:cNvSpPr txBox="1">
            <a:spLocks noChangeArrowheads="1"/>
          </p:cNvSpPr>
          <p:nvPr/>
        </p:nvSpPr>
        <p:spPr bwMode="auto">
          <a:xfrm>
            <a:off x="2917513" y="3998270"/>
            <a:ext cx="88678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7</a:t>
            </a:r>
            <a:r>
              <a:rPr lang="en-US" sz="2400" b="1" dirty="0" smtClean="0">
                <a:solidFill>
                  <a:prstClr val="black"/>
                </a:solidFill>
                <a:latin typeface="Arial" panose="020B0604020202020204" pitchFamily="34" charset="0"/>
                <a:cs typeface="Arial" panose="020B0604020202020204" pitchFamily="34" charset="0"/>
              </a:rPr>
              <a:t>.1%</a:t>
            </a:r>
            <a:endParaRPr lang="en-US" sz="2400" b="1" dirty="0">
              <a:solidFill>
                <a:prstClr val="black"/>
              </a:solidFill>
              <a:latin typeface="Arial" panose="020B0604020202020204" pitchFamily="34" charset="0"/>
              <a:cs typeface="Arial" panose="020B0604020202020204" pitchFamily="34" charset="0"/>
            </a:endParaRPr>
          </a:p>
        </p:txBody>
      </p:sp>
      <p:sp>
        <p:nvSpPr>
          <p:cNvPr id="66" name="Text Box 24"/>
          <p:cNvSpPr txBox="1">
            <a:spLocks noChangeArrowheads="1"/>
          </p:cNvSpPr>
          <p:nvPr/>
        </p:nvSpPr>
        <p:spPr bwMode="auto">
          <a:xfrm>
            <a:off x="3207709" y="4545687"/>
            <a:ext cx="88678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7</a:t>
            </a:r>
            <a:r>
              <a:rPr lang="en-US" sz="2400" b="1" dirty="0" smtClean="0">
                <a:solidFill>
                  <a:prstClr val="black"/>
                </a:solidFill>
                <a:latin typeface="Arial" panose="020B0604020202020204" pitchFamily="34" charset="0"/>
                <a:cs typeface="Arial" panose="020B0604020202020204" pitchFamily="34" charset="0"/>
              </a:rPr>
              <a:t>.1%</a:t>
            </a:r>
            <a:endParaRPr lang="en-US" sz="2400" b="1" dirty="0">
              <a:solidFill>
                <a:prstClr val="black"/>
              </a:solidFill>
              <a:latin typeface="Arial" panose="020B0604020202020204" pitchFamily="34" charset="0"/>
              <a:cs typeface="Arial" panose="020B0604020202020204" pitchFamily="34" charset="0"/>
            </a:endParaRPr>
          </a:p>
        </p:txBody>
      </p:sp>
      <p:sp>
        <p:nvSpPr>
          <p:cNvPr id="67" name="Text Box 24"/>
          <p:cNvSpPr txBox="1">
            <a:spLocks noChangeArrowheads="1"/>
          </p:cNvSpPr>
          <p:nvPr/>
        </p:nvSpPr>
        <p:spPr bwMode="auto">
          <a:xfrm>
            <a:off x="3523486" y="5286983"/>
            <a:ext cx="886781"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7</a:t>
            </a:r>
            <a:r>
              <a:rPr lang="en-US" sz="2400" b="1" dirty="0" smtClean="0">
                <a:solidFill>
                  <a:prstClr val="black"/>
                </a:solidFill>
                <a:latin typeface="Arial" panose="020B0604020202020204" pitchFamily="34" charset="0"/>
                <a:cs typeface="Arial" panose="020B0604020202020204" pitchFamily="34" charset="0"/>
              </a:rPr>
              <a:t>.1%</a:t>
            </a:r>
            <a:endParaRPr lang="en-US" sz="2400" b="1" dirty="0">
              <a:solidFill>
                <a:prstClr val="black"/>
              </a:solidFill>
              <a:latin typeface="Arial" panose="020B0604020202020204" pitchFamily="34" charset="0"/>
              <a:cs typeface="Arial" panose="020B0604020202020204" pitchFamily="34" charset="0"/>
            </a:endParaRPr>
          </a:p>
        </p:txBody>
      </p:sp>
      <p:sp>
        <p:nvSpPr>
          <p:cNvPr id="4" name="AutoShape 2" descr="UC San Diego Triton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C San Diego Triton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C San Diego Triton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ucsd logo"/>
          <p:cNvSpPr>
            <a:spLocks noChangeAspect="1" noChangeArrowheads="1"/>
          </p:cNvSpPr>
          <p:nvPr/>
        </p:nvSpPr>
        <p:spPr bwMode="auto">
          <a:xfrm>
            <a:off x="155575" y="-2400300"/>
            <a:ext cx="653415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ucsd logo"/>
          <p:cNvSpPr>
            <a:spLocks noChangeAspect="1" noChangeArrowheads="1"/>
          </p:cNvSpPr>
          <p:nvPr/>
        </p:nvSpPr>
        <p:spPr bwMode="auto">
          <a:xfrm>
            <a:off x="307975" y="-2247900"/>
            <a:ext cx="653415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27" name="Picture 11"/>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70039"/>
                    </a14:imgEffect>
                  </a14:imgLayer>
                </a14:imgProps>
              </a:ext>
              <a:ext uri="{28A0092B-C50C-407E-A947-70E740481C1C}">
                <a14:useLocalDpi xmlns:a14="http://schemas.microsoft.com/office/drawing/2010/main" val="0"/>
              </a:ext>
            </a:extLst>
          </a:blip>
          <a:srcRect r="34305"/>
          <a:stretch/>
        </p:blipFill>
        <p:spPr bwMode="auto">
          <a:xfrm>
            <a:off x="3430625" y="2061409"/>
            <a:ext cx="455226" cy="52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76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On-site users from new campuses</a:t>
            </a:r>
            <a:endParaRPr lang="en-US"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905943419"/>
              </p:ext>
            </p:extLst>
          </p:nvPr>
        </p:nvGraphicFramePr>
        <p:xfrm>
          <a:off x="136187" y="1376459"/>
          <a:ext cx="4389809" cy="3509808"/>
        </p:xfrm>
        <a:graphic>
          <a:graphicData uri="http://schemas.openxmlformats.org/drawingml/2006/table">
            <a:tbl>
              <a:tblPr/>
              <a:tblGrid>
                <a:gridCol w="2843833"/>
                <a:gridCol w="1545976"/>
              </a:tblGrid>
              <a:tr h="156068">
                <a:tc>
                  <a:txBody>
                    <a:bodyPr/>
                    <a:lstStyle/>
                    <a:p>
                      <a:pPr algn="l" fontAlgn="b"/>
                      <a:r>
                        <a:rPr lang="en-US" sz="1400" b="0" i="0" u="none" strike="noStrike" dirty="0">
                          <a:solidFill>
                            <a:srgbClr val="000000"/>
                          </a:solidFill>
                          <a:effectLst/>
                          <a:latin typeface="Calibri"/>
                        </a:rPr>
                        <a:t>Fisher, Andrew</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Wilson, David</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dirty="0">
                          <a:solidFill>
                            <a:srgbClr val="000000"/>
                          </a:solidFill>
                          <a:effectLst/>
                          <a:latin typeface="Calibri"/>
                        </a:rPr>
                        <a:t>Matthews, Melissa</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dirty="0" err="1">
                          <a:solidFill>
                            <a:srgbClr val="000000"/>
                          </a:solidFill>
                          <a:effectLst/>
                          <a:latin typeface="Calibri"/>
                        </a:rPr>
                        <a:t>Hurlburt</a:t>
                      </a:r>
                      <a:r>
                        <a:rPr lang="en-US" sz="1400" b="0" i="0" u="none" strike="noStrike" dirty="0">
                          <a:solidFill>
                            <a:srgbClr val="000000"/>
                          </a:solidFill>
                          <a:effectLst/>
                          <a:latin typeface="Calibri"/>
                        </a:rPr>
                        <a:t>, Nicholas</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Lal, Neeraj</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Feng, Yinghui</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Liu, Yuandong</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Monteleone, Leanna</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Davis</a:t>
                      </a:r>
                    </a:p>
                  </a:txBody>
                  <a:tcPr marL="6003" marR="6003" marT="6003" marB="0" anchor="b">
                    <a:lnL>
                      <a:noFill/>
                    </a:lnL>
                    <a:lnR>
                      <a:noFill/>
                    </a:lnR>
                    <a:lnT>
                      <a:noFill/>
                    </a:lnT>
                    <a:lnB>
                      <a:noFill/>
                    </a:lnB>
                  </a:tcPr>
                </a:tc>
              </a:tr>
              <a:tr h="156068">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McPherson, Alex</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Irvine</a:t>
                      </a:r>
                    </a:p>
                  </a:txBody>
                  <a:tcPr marL="6003" marR="6003" marT="6003" marB="0" anchor="b">
                    <a:lnL>
                      <a:noFill/>
                    </a:lnL>
                    <a:lnR>
                      <a:noFill/>
                    </a:lnR>
                    <a:lnT>
                      <a:noFill/>
                    </a:lnT>
                    <a:lnB>
                      <a:noFill/>
                    </a:lnB>
                  </a:tcPr>
                </a:tc>
              </a:tr>
              <a:tr h="156068">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Egea, Pascal</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UCLA</a:t>
                      </a:r>
                    </a:p>
                  </a:txBody>
                  <a:tcPr marL="6003" marR="6003" marT="6003" marB="0" anchor="b">
                    <a:lnL>
                      <a:noFill/>
                    </a:lnL>
                    <a:lnR>
                      <a:noFill/>
                    </a:lnR>
                    <a:lnT>
                      <a:noFill/>
                    </a:lnT>
                    <a:lnB>
                      <a:noFill/>
                    </a:lnB>
                  </a:tcPr>
                </a:tc>
              </a:tr>
              <a:tr h="156068">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r>
              <a:tr h="156068">
                <a:tc>
                  <a:txBody>
                    <a:bodyPr/>
                    <a:lstStyle/>
                    <a:p>
                      <a:pPr algn="l" fontAlgn="b"/>
                      <a:r>
                        <a:rPr lang="en-US" sz="1400" b="0" i="0" u="none" strike="noStrike" dirty="0" err="1">
                          <a:solidFill>
                            <a:srgbClr val="000000"/>
                          </a:solidFill>
                          <a:effectLst/>
                          <a:latin typeface="Calibri"/>
                        </a:rPr>
                        <a:t>Podust</a:t>
                      </a:r>
                      <a:r>
                        <a:rPr lang="en-US" sz="1400" b="0" i="0" u="none" strike="noStrike" dirty="0">
                          <a:solidFill>
                            <a:srgbClr val="000000"/>
                          </a:solidFill>
                          <a:effectLst/>
                          <a:latin typeface="Calibri"/>
                        </a:rPr>
                        <a:t>, Larissa</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 Diego</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Pereira, Caibe Alves</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 Diego</a:t>
                      </a:r>
                    </a:p>
                  </a:txBody>
                  <a:tcPr marL="6003" marR="6003" marT="6003" marB="0" anchor="b">
                    <a:lnL>
                      <a:noFill/>
                    </a:lnL>
                    <a:lnR>
                      <a:noFill/>
                    </a:lnR>
                    <a:lnT>
                      <a:noFill/>
                    </a:lnT>
                    <a:lnB>
                      <a:noFill/>
                    </a:lnB>
                  </a:tcPr>
                </a:tc>
              </a:tr>
              <a:tr h="156068">
                <a:tc>
                  <a:txBody>
                    <a:bodyPr/>
                    <a:lstStyle/>
                    <a:p>
                      <a:pPr algn="l" fontAlgn="b"/>
                      <a:endParaRPr lang="en-US" sz="1400" b="0" i="0" u="none" strike="noStrike">
                        <a:solidFill>
                          <a:srgbClr val="000000"/>
                        </a:solidFill>
                        <a:effectLst/>
                        <a:latin typeface="Calibri"/>
                      </a:endParaRPr>
                    </a:p>
                  </a:txBody>
                  <a:tcPr marL="6003" marR="6003" marT="60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6003" marR="6003" marT="6003" marB="0" anchor="b">
                    <a:lnL>
                      <a:noFill/>
                    </a:lnL>
                    <a:lnR>
                      <a:noFill/>
                    </a:lnR>
                    <a:lnT>
                      <a:noFill/>
                    </a:lnT>
                    <a:lnB>
                      <a:noFill/>
                    </a:lnB>
                  </a:tcPr>
                </a:tc>
              </a:tr>
            </a:tbl>
          </a:graphicData>
        </a:graphic>
      </p:graphicFrame>
      <p:graphicFrame>
        <p:nvGraphicFramePr>
          <p:cNvPr id="5" name="Chart Placeholder 3"/>
          <p:cNvGraphicFramePr>
            <a:graphicFrameLocks/>
          </p:cNvGraphicFramePr>
          <p:nvPr>
            <p:extLst>
              <p:ext uri="{D42A27DB-BD31-4B8C-83A1-F6EECF244321}">
                <p14:modId xmlns:p14="http://schemas.microsoft.com/office/powerpoint/2010/main" val="3139044648"/>
              </p:ext>
            </p:extLst>
          </p:nvPr>
        </p:nvGraphicFramePr>
        <p:xfrm>
          <a:off x="4636851" y="1468876"/>
          <a:ext cx="4389809" cy="2632356"/>
        </p:xfrm>
        <a:graphic>
          <a:graphicData uri="http://schemas.openxmlformats.org/drawingml/2006/table">
            <a:tbl>
              <a:tblPr/>
              <a:tblGrid>
                <a:gridCol w="2843833"/>
                <a:gridCol w="1545976"/>
              </a:tblGrid>
              <a:tr h="45881">
                <a:tc>
                  <a:txBody>
                    <a:bodyPr/>
                    <a:lstStyle/>
                    <a:p>
                      <a:pPr algn="l" fontAlgn="b"/>
                      <a:r>
                        <a:rPr lang="en-US" sz="1400" b="0" i="0" u="none" strike="noStrike" dirty="0">
                          <a:solidFill>
                            <a:srgbClr val="000000"/>
                          </a:solidFill>
                          <a:effectLst/>
                          <a:latin typeface="Calibri"/>
                        </a:rPr>
                        <a:t>Rubin, Seth</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Tripathi, Sarvind</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Marceau, Aimee</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Guiley, Keelan</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Partch, Carrie</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Goularte, Nicolette</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Luu, Jansen</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Liban, Tyler</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Heisler, Joel</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Liwang, Andy</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Parameshwaran, Ramanan</a:t>
                      </a:r>
                    </a:p>
                  </a:txBody>
                  <a:tcPr marL="6003" marR="6003" marT="6003"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UC Santa Cruz</a:t>
                      </a:r>
                    </a:p>
                  </a:txBody>
                  <a:tcPr marL="6003" marR="6003" marT="6003" marB="0" anchor="b">
                    <a:lnL>
                      <a:noFill/>
                    </a:lnL>
                    <a:lnR>
                      <a:noFill/>
                    </a:lnR>
                    <a:lnT>
                      <a:noFill/>
                    </a:lnT>
                    <a:lnB>
                      <a:noFill/>
                    </a:lnB>
                  </a:tcPr>
                </a:tc>
              </a:tr>
              <a:tr h="156068">
                <a:tc>
                  <a:txBody>
                    <a:bodyPr/>
                    <a:lstStyle/>
                    <a:p>
                      <a:pPr algn="l" fontAlgn="b"/>
                      <a:r>
                        <a:rPr lang="en-US" sz="1400" b="0" i="0" u="none" strike="noStrike">
                          <a:solidFill>
                            <a:srgbClr val="000000"/>
                          </a:solidFill>
                          <a:effectLst/>
                          <a:latin typeface="Calibri"/>
                        </a:rPr>
                        <a:t>Fedechkin, Stas</a:t>
                      </a:r>
                    </a:p>
                  </a:txBody>
                  <a:tcPr marL="6003" marR="6003" marT="60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UC Santa Cruz</a:t>
                      </a:r>
                    </a:p>
                  </a:txBody>
                  <a:tcPr marL="6003" marR="6003" marT="6003" marB="0" anchor="b">
                    <a:lnL>
                      <a:noFill/>
                    </a:lnL>
                    <a:lnR>
                      <a:noFill/>
                    </a:lnR>
                    <a:lnT>
                      <a:noFill/>
                    </a:lnT>
                    <a:lnB>
                      <a:noFill/>
                    </a:lnB>
                  </a:tcPr>
                </a:tc>
              </a:tr>
            </a:tbl>
          </a:graphicData>
        </a:graphic>
      </p:graphicFrame>
    </p:spTree>
    <p:extLst>
      <p:ext uri="{BB962C8B-B14F-4D97-AF65-F5344CB8AC3E}">
        <p14:creationId xmlns:p14="http://schemas.microsoft.com/office/powerpoint/2010/main" val="3892093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dirty="0" smtClean="0">
                <a:solidFill>
                  <a:schemeClr val="tx1"/>
                </a:solidFill>
                <a:latin typeface="Arial" panose="020B0604020202020204" pitchFamily="34" charset="0"/>
                <a:cs typeface="Arial" panose="020B0604020202020204" pitchFamily="34" charset="0"/>
              </a:rPr>
              <a:t>Technical Highlights to date</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458200" cy="5181600"/>
          </a:xfrm>
        </p:spPr>
        <p:txBody>
          <a:bodyPr>
            <a:normAutofit lnSpcReduction="10000"/>
          </a:bodyPr>
          <a:lstStyle/>
          <a:p>
            <a:r>
              <a:rPr lang="en-US" sz="2800" dirty="0" err="1" smtClean="0">
                <a:latin typeface="Arial" panose="020B0604020202020204" pitchFamily="34" charset="0"/>
                <a:cs typeface="Arial" panose="020B0604020202020204" pitchFamily="34" charset="0"/>
              </a:rPr>
              <a:t>Dectris</a:t>
            </a:r>
            <a:r>
              <a:rPr lang="en-US" sz="2800" dirty="0" smtClean="0">
                <a:latin typeface="Arial" panose="020B0604020202020204" pitchFamily="34" charset="0"/>
                <a:cs typeface="Arial" panose="020B0604020202020204" pitchFamily="34" charset="0"/>
              </a:rPr>
              <a:t> Pilatus3 6M installation - May 2016</a:t>
            </a:r>
          </a:p>
          <a:p>
            <a:pPr lvl="1"/>
            <a:r>
              <a:rPr lang="en-US" sz="2400" dirty="0" smtClean="0">
                <a:solidFill>
                  <a:srgbClr val="006600"/>
                </a:solidFill>
                <a:latin typeface="Arial" panose="020B0604020202020204" pitchFamily="34" charset="0"/>
                <a:cs typeface="Arial" panose="020B0604020202020204" pitchFamily="34" charset="0"/>
              </a:rPr>
              <a:t>25 Hz </a:t>
            </a:r>
            <a:r>
              <a:rPr lang="en-US" sz="2400" dirty="0" smtClean="0">
                <a:latin typeface="Arial" panose="020B0604020202020204" pitchFamily="34" charset="0"/>
                <a:cs typeface="Arial" panose="020B0604020202020204" pitchFamily="34" charset="0"/>
              </a:rPr>
              <a:t>framing, 2 </a:t>
            </a:r>
            <a:r>
              <a:rPr lang="en-US" sz="2400" dirty="0" err="1" smtClean="0">
                <a:latin typeface="Arial" panose="020B0604020202020204" pitchFamily="34" charset="0"/>
                <a:cs typeface="Arial" panose="020B0604020202020204" pitchFamily="34" charset="0"/>
              </a:rPr>
              <a:t>ms</a:t>
            </a:r>
            <a:r>
              <a:rPr lang="en-US" sz="2400" dirty="0" smtClean="0">
                <a:latin typeface="Arial" panose="020B0604020202020204" pitchFamily="34" charset="0"/>
                <a:cs typeface="Arial" panose="020B0604020202020204" pitchFamily="34" charset="0"/>
              </a:rPr>
              <a:t> dead time, </a:t>
            </a:r>
            <a:r>
              <a:rPr lang="en-US" sz="2400" dirty="0" smtClean="0">
                <a:solidFill>
                  <a:srgbClr val="C00000"/>
                </a:solidFill>
                <a:latin typeface="Arial" panose="020B0604020202020204" pitchFamily="34" charset="0"/>
                <a:cs typeface="Arial" panose="020B0604020202020204" pitchFamily="34" charset="0"/>
              </a:rPr>
              <a:t>previously 0.3 Hz</a:t>
            </a:r>
          </a:p>
          <a:p>
            <a:pPr lvl="1"/>
            <a:r>
              <a:rPr lang="en-US" sz="2400" dirty="0" smtClean="0">
                <a:solidFill>
                  <a:srgbClr val="006600"/>
                </a:solidFill>
                <a:latin typeface="Arial" panose="020B0604020202020204" pitchFamily="34" charset="0"/>
                <a:cs typeface="Arial" panose="020B0604020202020204" pitchFamily="34" charset="0"/>
              </a:rPr>
              <a:t>0.8% </a:t>
            </a:r>
            <a:r>
              <a:rPr lang="en-US" sz="2400" dirty="0" smtClean="0">
                <a:latin typeface="Arial" panose="020B0604020202020204" pitchFamily="34" charset="0"/>
                <a:cs typeface="Arial" panose="020B0604020202020204" pitchFamily="34" charset="0"/>
              </a:rPr>
              <a:t>calibration error, </a:t>
            </a:r>
            <a:r>
              <a:rPr lang="en-US" sz="2400" dirty="0" smtClean="0">
                <a:solidFill>
                  <a:srgbClr val="C00000"/>
                </a:solidFill>
                <a:latin typeface="Arial" panose="020B0604020202020204" pitchFamily="34" charset="0"/>
                <a:cs typeface="Arial" panose="020B0604020202020204" pitchFamily="34" charset="0"/>
              </a:rPr>
              <a:t>previously 2.5%</a:t>
            </a:r>
          </a:p>
          <a:p>
            <a:pPr lvl="1"/>
            <a:r>
              <a:rPr lang="en-US" sz="2400" dirty="0" smtClean="0">
                <a:solidFill>
                  <a:srgbClr val="C00000"/>
                </a:solidFill>
                <a:latin typeface="Arial" panose="020B0604020202020204" pitchFamily="34" charset="0"/>
                <a:cs typeface="Arial" panose="020B0604020202020204" pitchFamily="34" charset="0"/>
              </a:rPr>
              <a:t>Repaired and re-installed 6 times, 10% replaced</a:t>
            </a:r>
          </a:p>
          <a:p>
            <a:r>
              <a:rPr lang="en-US" sz="2800" dirty="0" smtClean="0">
                <a:latin typeface="Arial" panose="020B0604020202020204" pitchFamily="34" charset="0"/>
                <a:cs typeface="Arial" panose="020B0604020202020204" pitchFamily="34" charset="0"/>
              </a:rPr>
              <a:t>Complete control system update</a:t>
            </a:r>
          </a:p>
          <a:p>
            <a:pPr lvl="1"/>
            <a:r>
              <a:rPr lang="en-US" sz="2400" dirty="0" err="1" smtClean="0">
                <a:solidFill>
                  <a:srgbClr val="006600"/>
                </a:solidFill>
                <a:latin typeface="Arial" panose="020B0604020202020204" pitchFamily="34" charset="0"/>
                <a:cs typeface="Arial" panose="020B0604020202020204" pitchFamily="34" charset="0"/>
              </a:rPr>
              <a:t>Shutterless</a:t>
            </a:r>
            <a:r>
              <a:rPr lang="en-US" sz="2400" dirty="0" smtClean="0">
                <a:solidFill>
                  <a:srgbClr val="0066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data collection</a:t>
            </a:r>
          </a:p>
          <a:p>
            <a:pPr lvl="1"/>
            <a:r>
              <a:rPr lang="en-US" sz="2400" dirty="0" smtClean="0">
                <a:solidFill>
                  <a:srgbClr val="006600"/>
                </a:solidFill>
                <a:latin typeface="Arial" panose="020B0604020202020204" pitchFamily="34" charset="0"/>
                <a:cs typeface="Arial" panose="020B0604020202020204" pitchFamily="34" charset="0"/>
              </a:rPr>
              <a:t>“</a:t>
            </a:r>
            <a:r>
              <a:rPr lang="en-US" sz="2400" dirty="0" err="1" smtClean="0">
                <a:solidFill>
                  <a:srgbClr val="006600"/>
                </a:solidFill>
                <a:latin typeface="Arial" panose="020B0604020202020204" pitchFamily="34" charset="0"/>
                <a:cs typeface="Arial" panose="020B0604020202020204" pitchFamily="34" charset="0"/>
              </a:rPr>
              <a:t>Rastering</a:t>
            </a:r>
            <a:r>
              <a:rPr lang="en-US" sz="2400" dirty="0" smtClean="0">
                <a:solidFill>
                  <a:srgbClr val="006600"/>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automated sample alignment</a:t>
            </a:r>
            <a:endParaRPr lang="en-US" sz="2000" dirty="0">
              <a:latin typeface="Arial" panose="020B0604020202020204" pitchFamily="34" charset="0"/>
              <a:cs typeface="Arial" panose="020B0604020202020204" pitchFamily="34" charset="0"/>
            </a:endParaRPr>
          </a:p>
          <a:p>
            <a:pPr lvl="1"/>
            <a:r>
              <a:rPr lang="en-US" sz="2400" dirty="0" smtClean="0">
                <a:solidFill>
                  <a:srgbClr val="C00000"/>
                </a:solidFill>
                <a:latin typeface="Arial" panose="020B0604020202020204" pitchFamily="34" charset="0"/>
                <a:cs typeface="Arial" panose="020B0604020202020204" pitchFamily="34" charset="0"/>
              </a:rPr>
              <a:t>Re-write 64k lines of code</a:t>
            </a:r>
          </a:p>
          <a:p>
            <a:r>
              <a:rPr lang="en-US" sz="2800" dirty="0" smtClean="0">
                <a:latin typeface="Arial" panose="020B0604020202020204" pitchFamily="34" charset="0"/>
                <a:cs typeface="Arial" panose="020B0604020202020204" pitchFamily="34" charset="0"/>
              </a:rPr>
              <a:t>Overhaul of data archiving infrastructure</a:t>
            </a:r>
          </a:p>
          <a:p>
            <a:pPr lvl="1"/>
            <a:r>
              <a:rPr lang="en-US" sz="2400" dirty="0" smtClean="0">
                <a:latin typeface="Arial" panose="020B0604020202020204" pitchFamily="34" charset="0"/>
                <a:cs typeface="Arial" panose="020B0604020202020204" pitchFamily="34" charset="0"/>
              </a:rPr>
              <a:t>LTO4 to </a:t>
            </a:r>
            <a:r>
              <a:rPr lang="en-US" sz="2400" dirty="0" smtClean="0">
                <a:solidFill>
                  <a:srgbClr val="006600"/>
                </a:solidFill>
                <a:latin typeface="Arial" panose="020B0604020202020204" pitchFamily="34" charset="0"/>
                <a:cs typeface="Arial" panose="020B0604020202020204" pitchFamily="34" charset="0"/>
              </a:rPr>
              <a:t>LTO6</a:t>
            </a:r>
            <a:r>
              <a:rPr lang="en-US" sz="2400" dirty="0" smtClean="0">
                <a:latin typeface="Arial" panose="020B0604020202020204" pitchFamily="34" charset="0"/>
                <a:cs typeface="Arial" panose="020B0604020202020204" pitchFamily="34" charset="0"/>
              </a:rPr>
              <a:t>, support USB3 </a:t>
            </a:r>
            <a:r>
              <a:rPr lang="en-US" sz="2400" dirty="0" smtClean="0">
                <a:solidFill>
                  <a:srgbClr val="006600"/>
                </a:solidFill>
                <a:latin typeface="Arial" panose="020B0604020202020204" pitchFamily="34" charset="0"/>
                <a:cs typeface="Arial" panose="020B0604020202020204" pitchFamily="34" charset="0"/>
              </a:rPr>
              <a:t>user hard drives</a:t>
            </a:r>
          </a:p>
          <a:p>
            <a:r>
              <a:rPr lang="en-US" dirty="0" smtClean="0">
                <a:solidFill>
                  <a:srgbClr val="006600"/>
                </a:solidFill>
                <a:latin typeface="Arial" panose="020B0604020202020204" pitchFamily="34" charset="0"/>
                <a:cs typeface="Arial" panose="020B0604020202020204" pitchFamily="34" charset="0"/>
              </a:rPr>
              <a:t>First remote data collection – Apr 2017</a:t>
            </a:r>
            <a:endParaRPr lang="en-US" dirty="0" smtClean="0">
              <a:solidFill>
                <a:srgbClr val="006600"/>
              </a:solidFill>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514350" indent="-457200"/>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
        <p:nvSpPr>
          <p:cNvPr id="4" name="TextBox 3"/>
          <p:cNvSpPr txBox="1"/>
          <p:nvPr/>
        </p:nvSpPr>
        <p:spPr>
          <a:xfrm>
            <a:off x="2061413" y="961066"/>
            <a:ext cx="4647426" cy="369332"/>
          </a:xfrm>
          <a:prstGeom prst="rect">
            <a:avLst/>
          </a:prstGeom>
          <a:noFill/>
        </p:spPr>
        <p:txBody>
          <a:bodyPr wrap="none" rtlCol="0">
            <a:spAutoFit/>
          </a:bodyPr>
          <a:lstStyle/>
          <a:p>
            <a:r>
              <a:rPr lang="en-US" dirty="0" smtClean="0"/>
              <a:t>What was made possible by first $240,000?</a:t>
            </a:r>
            <a:endParaRPr lang="en-US" dirty="0"/>
          </a:p>
        </p:txBody>
      </p:sp>
    </p:spTree>
    <p:extLst>
      <p:ext uri="{BB962C8B-B14F-4D97-AF65-F5344CB8AC3E}">
        <p14:creationId xmlns:p14="http://schemas.microsoft.com/office/powerpoint/2010/main" val="420909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8.3.1: The 6</a:t>
            </a:r>
            <a:r>
              <a:rPr lang="en-US" baseline="30000" dirty="0" smtClean="0"/>
              <a:t>th</a:t>
            </a:r>
            <a:r>
              <a:rPr lang="en-US" dirty="0" smtClean="0"/>
              <a:t> detector</a:t>
            </a:r>
            <a:endParaRPr lang="en-US" dirty="0"/>
          </a:p>
        </p:txBody>
      </p:sp>
      <p:pic>
        <p:nvPicPr>
          <p:cNvPr id="32770" name="Picture 2" descr="https://www.dectris.com/tl_files/root/company/dectris_ltd/history/PILATUS6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8755"/>
            <a:ext cx="5257800" cy="538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972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ALS 8.3.1 data collection history</a:t>
            </a:r>
          </a:p>
        </p:txBody>
      </p:sp>
      <p:graphicFrame>
        <p:nvGraphicFramePr>
          <p:cNvPr id="5123" name="Object 3"/>
          <p:cNvGraphicFramePr>
            <a:graphicFrameLocks noChangeAspect="1"/>
          </p:cNvGraphicFramePr>
          <p:nvPr>
            <p:ph type="chart" idx="1"/>
            <p:extLst>
              <p:ext uri="{D42A27DB-BD31-4B8C-83A1-F6EECF244321}">
                <p14:modId xmlns:p14="http://schemas.microsoft.com/office/powerpoint/2010/main" val="3960837395"/>
              </p:ext>
            </p:extLst>
          </p:nvPr>
        </p:nvGraphicFramePr>
        <p:xfrm>
          <a:off x="473075" y="1184275"/>
          <a:ext cx="8185150" cy="5426075"/>
        </p:xfrm>
        <a:graphic>
          <a:graphicData uri="http://schemas.openxmlformats.org/presentationml/2006/ole">
            <mc:AlternateContent xmlns:mc="http://schemas.openxmlformats.org/markup-compatibility/2006">
              <mc:Choice xmlns:v="urn:schemas-microsoft-com:vml" Requires="v">
                <p:oleObj spid="_x0000_s48143" name="Chart" r:id="rId3" imgW="6576025" imgH="4358703" progId="MSGraph.Chart.8">
                  <p:embed followColorScheme="full"/>
                </p:oleObj>
              </mc:Choice>
              <mc:Fallback>
                <p:oleObj name="Chart" r:id="rId3" imgW="6576025" imgH="4358703" progId="MSGraph.Chart.8">
                  <p:embed followColorScheme="full"/>
                  <p:pic>
                    <p:nvPicPr>
                      <p:cNvPr id="0" name=""/>
                      <p:cNvPicPr>
                        <a:picLocks noChangeAspect="1" noChangeArrowheads="1"/>
                      </p:cNvPicPr>
                      <p:nvPr/>
                    </p:nvPicPr>
                    <p:blipFill>
                      <a:blip r:embed="rId4"/>
                      <a:srcRect/>
                      <a:stretch>
                        <a:fillRect/>
                      </a:stretch>
                    </p:blipFill>
                    <p:spPr bwMode="auto">
                      <a:xfrm>
                        <a:off x="473075" y="1184275"/>
                        <a:ext cx="8185150" cy="5426075"/>
                      </a:xfrm>
                      <a:prstGeom prst="rect">
                        <a:avLst/>
                      </a:prstGeom>
                    </p:spPr>
                  </p:pic>
                </p:oleObj>
              </mc:Fallback>
            </mc:AlternateContent>
          </a:graphicData>
        </a:graphic>
      </p:graphicFrame>
      <p:sp>
        <p:nvSpPr>
          <p:cNvPr id="5124" name="Text Box 4"/>
          <p:cNvSpPr txBox="1">
            <a:spLocks noChangeArrowheads="1"/>
          </p:cNvSpPr>
          <p:nvPr/>
        </p:nvSpPr>
        <p:spPr bwMode="auto">
          <a:xfrm rot="16200000">
            <a:off x="-494759" y="3369439"/>
            <a:ext cx="16610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images x 10</a:t>
            </a:r>
            <a:r>
              <a:rPr lang="en-US" altLang="en-US" sz="2000" baseline="30000" dirty="0"/>
              <a:t>6</a:t>
            </a:r>
          </a:p>
        </p:txBody>
      </p:sp>
    </p:spTree>
    <p:extLst>
      <p:ext uri="{BB962C8B-B14F-4D97-AF65-F5344CB8AC3E}">
        <p14:creationId xmlns:p14="http://schemas.microsoft.com/office/powerpoint/2010/main" val="812444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10690</TotalTime>
  <Words>1498</Words>
  <Application>Microsoft Office PowerPoint</Application>
  <PresentationFormat>On-screen Show (4:3)</PresentationFormat>
  <Paragraphs>302</Paragraphs>
  <Slides>25</Slides>
  <Notes>10</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2</vt:i4>
      </vt:variant>
      <vt:variant>
        <vt:lpstr>Slide Titles</vt:lpstr>
      </vt:variant>
      <vt:variant>
        <vt:i4>25</vt:i4>
      </vt:variant>
    </vt:vector>
  </HeadingPairs>
  <TitlesOfParts>
    <vt:vector size="33" baseType="lpstr">
      <vt:lpstr>Arial</vt:lpstr>
      <vt:lpstr>Courier New</vt:lpstr>
      <vt:lpstr>Default Design</vt:lpstr>
      <vt:lpstr>2_Office Theme</vt:lpstr>
      <vt:lpstr>1_Office Theme</vt:lpstr>
      <vt:lpstr>Office Theme</vt:lpstr>
      <vt:lpstr>Microsoft Graph Chart</vt:lpstr>
      <vt:lpstr>Worksheet</vt:lpstr>
      <vt:lpstr>University of California MRPI Multicampus Research Programs and Initiatives</vt:lpstr>
      <vt:lpstr>UCOP MRPI: LBNL sub-contract</vt:lpstr>
      <vt:lpstr>UCOP MRPI Award status</vt:lpstr>
      <vt:lpstr>UCOP MRPI Budget</vt:lpstr>
      <vt:lpstr>8.3.1 beam time distribution: 2017</vt:lpstr>
      <vt:lpstr>On-site users from new campuses</vt:lpstr>
      <vt:lpstr>Technical Highlights to date</vt:lpstr>
      <vt:lpstr>ALS 8.3.1: The 6th detector</vt:lpstr>
      <vt:lpstr>ALS 8.3.1 data collection history</vt:lpstr>
      <vt:lpstr>How does 8.3.1 help LBNL?</vt:lpstr>
      <vt:lpstr>Long-term funding plans</vt:lpstr>
      <vt:lpstr>“The flattest thing we have ever seen”  </vt:lpstr>
      <vt:lpstr>Getting ready for remote</vt:lpstr>
      <vt:lpstr>PowerPoint Presentation</vt:lpstr>
      <vt:lpstr>Measured success rate: ALS 8.3.1</vt:lpstr>
      <vt:lpstr>The 100 structure/year club</vt:lpstr>
      <vt:lpstr>BL 8.3.1 User Science Highlights</vt:lpstr>
      <vt:lpstr>BL 8.3.1 User Science Highlights</vt:lpstr>
      <vt:lpstr>BL 8.3.1 User Science Highlights</vt:lpstr>
      <vt:lpstr>BL 8.3.1 User Science Highlights</vt:lpstr>
      <vt:lpstr>BL 8.3.1 User Science Highlights</vt:lpstr>
      <vt:lpstr>BL 8.3.1 User Science Highlights</vt:lpstr>
      <vt:lpstr>BL 8.3.1 User Science Highlights</vt:lpstr>
      <vt:lpstr>BL 8.3.1 User Science Highlights</vt:lpstr>
      <vt:lpstr>MRPI Reviewer comments:</vt:lpstr>
    </vt:vector>
  </TitlesOfParts>
  <Company>Advance Light 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Years and change</dc:title>
  <dc:creator>James Holton</dc:creator>
  <cp:lastModifiedBy>James_Holton</cp:lastModifiedBy>
  <cp:revision>51</cp:revision>
  <dcterms:created xsi:type="dcterms:W3CDTF">2012-07-12T16:25:03Z</dcterms:created>
  <dcterms:modified xsi:type="dcterms:W3CDTF">2017-07-10T17:56:11Z</dcterms:modified>
</cp:coreProperties>
</file>