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87" r:id="rId2"/>
    <p:sldMasterId id="2147484201" r:id="rId3"/>
    <p:sldMasterId id="2147484215" r:id="rId4"/>
    <p:sldMasterId id="2147484229" r:id="rId5"/>
    <p:sldMasterId id="2147484335" r:id="rId6"/>
  </p:sldMasterIdLst>
  <p:notesMasterIdLst>
    <p:notesMasterId r:id="rId47"/>
  </p:notesMasterIdLst>
  <p:sldIdLst>
    <p:sldId id="1082" r:id="rId7"/>
    <p:sldId id="1081" r:id="rId8"/>
    <p:sldId id="1083" r:id="rId9"/>
    <p:sldId id="1084" r:id="rId10"/>
    <p:sldId id="919" r:id="rId11"/>
    <p:sldId id="1010" r:id="rId12"/>
    <p:sldId id="1011" r:id="rId13"/>
    <p:sldId id="1012" r:id="rId14"/>
    <p:sldId id="1013" r:id="rId15"/>
    <p:sldId id="1014" r:id="rId16"/>
    <p:sldId id="1015" r:id="rId17"/>
    <p:sldId id="1034" r:id="rId18"/>
    <p:sldId id="1017" r:id="rId19"/>
    <p:sldId id="1018" r:id="rId20"/>
    <p:sldId id="1020" r:id="rId21"/>
    <p:sldId id="1022" r:id="rId22"/>
    <p:sldId id="1021" r:id="rId23"/>
    <p:sldId id="1023" r:id="rId24"/>
    <p:sldId id="1024" r:id="rId25"/>
    <p:sldId id="1025" r:id="rId26"/>
    <p:sldId id="1026" r:id="rId27"/>
    <p:sldId id="1027" r:id="rId28"/>
    <p:sldId id="1028" r:id="rId29"/>
    <p:sldId id="1029" r:id="rId30"/>
    <p:sldId id="1030" r:id="rId31"/>
    <p:sldId id="1061" r:id="rId32"/>
    <p:sldId id="1067" r:id="rId33"/>
    <p:sldId id="1006" r:id="rId34"/>
    <p:sldId id="1062" r:id="rId35"/>
    <p:sldId id="1009" r:id="rId36"/>
    <p:sldId id="1031" r:id="rId37"/>
    <p:sldId id="1032" r:id="rId38"/>
    <p:sldId id="1035" r:id="rId39"/>
    <p:sldId id="1036" r:id="rId40"/>
    <p:sldId id="1033" r:id="rId41"/>
    <p:sldId id="1075" r:id="rId42"/>
    <p:sldId id="1076" r:id="rId43"/>
    <p:sldId id="1080" r:id="rId44"/>
    <p:sldId id="1078" r:id="rId45"/>
    <p:sldId id="1079"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F4F"/>
    <a:srgbClr val="FFFFFF"/>
    <a:srgbClr val="FF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89" d="100"/>
          <a:sy n="89" d="100"/>
        </p:scale>
        <p:origin x="-701"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12321940972196E-2"/>
          <c:y val="8.9066965278024907E-2"/>
          <c:w val="0.79102715466351825"/>
          <c:h val="0.81568627450980391"/>
        </c:manualLayout>
      </c:layout>
      <c:scatterChart>
        <c:scatterStyle val="lineMarker"/>
        <c:varyColors val="0"/>
        <c:ser>
          <c:idx val="0"/>
          <c:order val="0"/>
          <c:tx>
            <c:strRef>
              <c:f>Sheet1!$B$1</c:f>
              <c:strCache>
                <c:ptCount val="1"/>
                <c:pt idx="0">
                  <c:v>F+</c:v>
                </c:pt>
              </c:strCache>
            </c:strRef>
          </c:tx>
          <c:spPr>
            <a:ln w="29227">
              <a:noFill/>
            </a:ln>
          </c:spPr>
          <c:marker>
            <c:symbol val="plus"/>
            <c:size val="12"/>
            <c:spPr>
              <a:noFill/>
              <a:ln>
                <a:solidFill>
                  <a:srgbClr val="FF000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Sheet1!$B$2:$B$11</c:f>
              <c:numCache>
                <c:formatCode>General</c:formatCode>
                <c:ptCount val="10"/>
                <c:pt idx="0">
                  <c:v>52.396500000000003</c:v>
                </c:pt>
                <c:pt idx="1">
                  <c:v>57.537100000000002</c:v>
                </c:pt>
                <c:pt idx="2">
                  <c:v>48.523000000000003</c:v>
                </c:pt>
                <c:pt idx="3">
                  <c:v>47.596400000000003</c:v>
                </c:pt>
                <c:pt idx="4">
                  <c:v>34.152999999999999</c:v>
                </c:pt>
                <c:pt idx="5">
                  <c:v>48.910600000000002</c:v>
                </c:pt>
                <c:pt idx="6">
                  <c:v>70.341499999999996</c:v>
                </c:pt>
                <c:pt idx="7">
                  <c:v>52.787100000000002</c:v>
                </c:pt>
                <c:pt idx="8">
                  <c:v>59.332700000000003</c:v>
                </c:pt>
                <c:pt idx="9">
                  <c:v>50.062199999999997</c:v>
                </c:pt>
              </c:numCache>
            </c:numRef>
          </c:yVal>
          <c:smooth val="0"/>
        </c:ser>
        <c:ser>
          <c:idx val="1"/>
          <c:order val="1"/>
          <c:tx>
            <c:strRef>
              <c:f>Sheet1!$C$1</c:f>
              <c:strCache>
                <c:ptCount val="1"/>
                <c:pt idx="0">
                  <c:v>F-</c:v>
                </c:pt>
              </c:strCache>
            </c:strRef>
          </c:tx>
          <c:spPr>
            <a:ln w="29227">
              <a:noFill/>
            </a:ln>
          </c:spPr>
          <c:marker>
            <c:symbol val="dash"/>
            <c:size val="9"/>
            <c:spPr>
              <a:noFill/>
              <a:ln>
                <a:solidFill>
                  <a:srgbClr val="00008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Sheet1!$C$2:$C$11</c:f>
              <c:numCache>
                <c:formatCode>General</c:formatCode>
                <c:ptCount val="10"/>
                <c:pt idx="0">
                  <c:v>46.396500000000003</c:v>
                </c:pt>
                <c:pt idx="1">
                  <c:v>51.537100000000002</c:v>
                </c:pt>
                <c:pt idx="2">
                  <c:v>42.523000000000003</c:v>
                </c:pt>
                <c:pt idx="3">
                  <c:v>41.596400000000003</c:v>
                </c:pt>
                <c:pt idx="4">
                  <c:v>28.152999999999999</c:v>
                </c:pt>
                <c:pt idx="5">
                  <c:v>42.910600000000002</c:v>
                </c:pt>
                <c:pt idx="6">
                  <c:v>64.341499999999996</c:v>
                </c:pt>
                <c:pt idx="7">
                  <c:v>46.787100000000002</c:v>
                </c:pt>
                <c:pt idx="8">
                  <c:v>53.332700000000003</c:v>
                </c:pt>
                <c:pt idx="9">
                  <c:v>44.062199999999997</c:v>
                </c:pt>
              </c:numCache>
            </c:numRef>
          </c:yVal>
          <c:smooth val="0"/>
        </c:ser>
        <c:dLbls>
          <c:showLegendKey val="0"/>
          <c:showVal val="0"/>
          <c:showCatName val="0"/>
          <c:showSerName val="0"/>
          <c:showPercent val="0"/>
          <c:showBubbleSize val="0"/>
        </c:dLbls>
        <c:axId val="208540032"/>
        <c:axId val="208541952"/>
      </c:scatterChart>
      <c:valAx>
        <c:axId val="208540032"/>
        <c:scaling>
          <c:orientation val="minMax"/>
          <c:max val="10.5"/>
          <c:min val="0"/>
        </c:scaling>
        <c:delete val="0"/>
        <c:axPos val="b"/>
        <c:numFmt formatCode="General" sourceLinked="1"/>
        <c:majorTickMark val="out"/>
        <c:minorTickMark val="cross"/>
        <c:tickLblPos val="nextTo"/>
        <c:spPr>
          <a:ln w="12990">
            <a:solidFill>
              <a:schemeClr val="tx1"/>
            </a:solidFill>
            <a:prstDash val="solid"/>
          </a:ln>
        </c:spPr>
        <c:txPr>
          <a:bodyPr rot="0" vert="horz"/>
          <a:lstStyle/>
          <a:p>
            <a:pPr>
              <a:defRPr sz="1918" b="1" i="0" u="none" strike="noStrike" baseline="0">
                <a:solidFill>
                  <a:schemeClr val="tx1"/>
                </a:solidFill>
                <a:latin typeface="Arial"/>
                <a:ea typeface="Arial"/>
                <a:cs typeface="Arial"/>
              </a:defRPr>
            </a:pPr>
            <a:endParaRPr lang="en-US"/>
          </a:p>
        </c:txPr>
        <c:crossAx val="208541952"/>
        <c:crosses val="autoZero"/>
        <c:crossBetween val="midCat"/>
        <c:majorUnit val="1"/>
        <c:minorUnit val="1"/>
      </c:valAx>
      <c:valAx>
        <c:axId val="208541952"/>
        <c:scaling>
          <c:orientation val="minMax"/>
        </c:scaling>
        <c:delete val="0"/>
        <c:axPos val="l"/>
        <c:numFmt formatCode="General" sourceLinked="0"/>
        <c:majorTickMark val="out"/>
        <c:minorTickMark val="none"/>
        <c:tickLblPos val="nextTo"/>
        <c:spPr>
          <a:ln w="12990">
            <a:solidFill>
              <a:schemeClr val="tx1"/>
            </a:solidFill>
            <a:prstDash val="solid"/>
          </a:ln>
        </c:spPr>
        <c:txPr>
          <a:bodyPr rot="0" vert="horz"/>
          <a:lstStyle/>
          <a:p>
            <a:pPr>
              <a:defRPr sz="1994" b="1" i="0" u="none" strike="noStrike" baseline="0">
                <a:solidFill>
                  <a:schemeClr val="tx1"/>
                </a:solidFill>
                <a:latin typeface="Arial"/>
                <a:ea typeface="Arial"/>
                <a:cs typeface="Arial"/>
              </a:defRPr>
            </a:pPr>
            <a:endParaRPr lang="en-US"/>
          </a:p>
        </c:txPr>
        <c:crossAx val="208540032"/>
        <c:crossesAt val="0"/>
        <c:crossBetween val="midCat"/>
      </c:valAx>
      <c:spPr>
        <a:noFill/>
        <a:ln w="12990">
          <a:solidFill>
            <a:srgbClr val="808080"/>
          </a:solidFill>
          <a:prstDash val="solid"/>
        </a:ln>
      </c:spPr>
    </c:plotArea>
    <c:legend>
      <c:legendPos val="r"/>
      <c:legendEntry>
        <c:idx val="1"/>
        <c:txPr>
          <a:bodyPr/>
          <a:lstStyle/>
          <a:p>
            <a:pPr>
              <a:defRPr sz="1314" b="0" i="0" u="none" strike="noStrike" baseline="0">
                <a:solidFill>
                  <a:schemeClr val="tx1"/>
                </a:solidFill>
                <a:latin typeface="Arial"/>
                <a:ea typeface="Arial"/>
                <a:cs typeface="Arial"/>
              </a:defRPr>
            </a:pPr>
            <a:endParaRPr lang="en-US"/>
          </a:p>
        </c:txPr>
      </c:legendEntry>
      <c:layout>
        <c:manualLayout>
          <c:xMode val="edge"/>
          <c:yMode val="edge"/>
          <c:x val="0.79178558847345448"/>
          <c:y val="0.68965633168321006"/>
          <c:w val="5.7031972806364024E-2"/>
          <c:h val="0.16605905430636428"/>
        </c:manualLayout>
      </c:layout>
      <c:overlay val="0"/>
      <c:spPr>
        <a:solidFill>
          <a:schemeClr val="bg1"/>
        </a:solidFill>
        <a:ln w="3247">
          <a:solidFill>
            <a:schemeClr val="tx1"/>
          </a:solidFill>
          <a:prstDash val="solid"/>
        </a:ln>
      </c:spPr>
      <c:txPr>
        <a:bodyPr/>
        <a:lstStyle/>
        <a:p>
          <a:pPr>
            <a:defRPr sz="1314"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023"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itchFamily="34" charset="0"/>
                <a:cs typeface="+mn-cs"/>
              </a:defRPr>
            </a:lvl1pPr>
          </a:lstStyle>
          <a:p>
            <a:pPr>
              <a:defRPr/>
            </a:pPr>
            <a:endParaRPr lang="en-US"/>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itchFamily="34" charset="0"/>
                <a:cs typeface="+mn-cs"/>
              </a:defRPr>
            </a:lvl1pPr>
          </a:lstStyle>
          <a:p>
            <a:pPr>
              <a:defRPr/>
            </a:pPr>
            <a:endParaRPr lang="en-US"/>
          </a:p>
        </p:txBody>
      </p:sp>
      <p:sp>
        <p:nvSpPr>
          <p:cNvPr id="2345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itchFamily="34" charset="0"/>
                <a:cs typeface="+mn-cs"/>
              </a:defRPr>
            </a:lvl1pPr>
          </a:lstStyle>
          <a:p>
            <a:pPr>
              <a:defRPr/>
            </a:pPr>
            <a:endParaRPr 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itchFamily="34" charset="0"/>
                <a:cs typeface="+mn-cs"/>
              </a:defRPr>
            </a:lvl1pPr>
          </a:lstStyle>
          <a:p>
            <a:pPr>
              <a:defRPr/>
            </a:pPr>
            <a:fld id="{CEA51D91-0027-428A-A5FB-A119BF4422F8}" type="slidenum">
              <a:rPr lang="en-US"/>
              <a:pPr>
                <a:defRPr/>
              </a:pPr>
              <a:t>‹#›</a:t>
            </a:fld>
            <a:endParaRPr lang="en-US"/>
          </a:p>
        </p:txBody>
      </p:sp>
    </p:spTree>
    <p:extLst>
      <p:ext uri="{BB962C8B-B14F-4D97-AF65-F5344CB8AC3E}">
        <p14:creationId xmlns:p14="http://schemas.microsoft.com/office/powerpoint/2010/main" val="34075675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 description of what MRPI</a:t>
            </a:r>
            <a:r>
              <a:rPr lang="en-US" baseline="0" dirty="0" smtClean="0"/>
              <a:t> is.  The University of California seeks to support collaboration between campuses in ways that benefit the entire system the most.</a:t>
            </a:r>
          </a:p>
          <a:p>
            <a:r>
              <a:rPr lang="en-US" baseline="0" dirty="0" smtClean="0"/>
              <a:t>Funding was very limited, and it is extremely remarkable that we got this and our budget was not cut.</a:t>
            </a:r>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36803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rPr>
              <a:pPr/>
              <a:t>38</a:t>
            </a:fld>
            <a:endParaRPr lang="en-US" dirty="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 8.3.1 is a very productive facility. </a:t>
            </a:r>
            <a:r>
              <a:rPr lang="en-US" baseline="0" dirty="0" smtClean="0"/>
              <a:t>Our focus is on maximizing efficiency of the user experience.</a:t>
            </a:r>
          </a:p>
          <a:p>
            <a:r>
              <a:rPr lang="en-US" baseline="0" dirty="0" smtClean="0"/>
              <a:t>The MRPI funds are not just to maintain this facility, but to upgrade it.  The new detector is 50x faster, more sensitive and more accurate than the existing detector, and an optics upgrade will match these capabilities.</a:t>
            </a:r>
          </a:p>
          <a:p>
            <a:r>
              <a:rPr lang="en-US" baseline="0" dirty="0" smtClean="0"/>
              <a:t>We will exceed the modern standard of screening and data collection by offering completely automated mail-in raster-based screening</a:t>
            </a:r>
          </a:p>
          <a:p>
            <a:r>
              <a:rPr lang="en-US" baseline="0" dirty="0" smtClean="0"/>
              <a:t>This will position ALS 8.3.1 as the centerpiece of structural biology for the UC system</a:t>
            </a:r>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90029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74833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8A65FC-4FC5-4C9E-89C7-6164BBD2386B}" type="slidenum">
              <a:rPr lang="en-US" altLang="en-US">
                <a:solidFill>
                  <a:prstClr val="black"/>
                </a:solidFill>
              </a:rPr>
              <a:pPr/>
              <a:t>17</a:t>
            </a:fld>
            <a:endParaRPr lang="en-US" altLang="en-US" dirty="0">
              <a:solidFill>
                <a:prstClr val="black"/>
              </a:solidFill>
            </a:endParaRPr>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E7933-5A9C-4EDA-BFFC-7FC7BAFE4500}" type="slidenum">
              <a:rPr lang="en-US" altLang="en-US">
                <a:solidFill>
                  <a:prstClr val="black"/>
                </a:solidFill>
              </a:rPr>
              <a:pPr/>
              <a:t>18</a:t>
            </a:fld>
            <a:endParaRPr lang="en-US" altLang="en-US" dirty="0">
              <a:solidFill>
                <a:prstClr val="black"/>
              </a:solidFill>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9350D-7AB9-4A52-82E2-F457651DC391}" type="slidenum">
              <a:rPr lang="en-US" altLang="en-US">
                <a:solidFill>
                  <a:prstClr val="black"/>
                </a:solidFill>
              </a:rPr>
              <a:pPr/>
              <a:t>19</a:t>
            </a:fld>
            <a:endParaRPr lang="en-US" altLang="en-US" dirty="0">
              <a:solidFill>
                <a:prstClr val="black"/>
              </a:solidFill>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038BDB-F74A-4378-940F-834C9BF6F5DD}" type="slidenum">
              <a:rPr lang="en-US" altLang="en-US">
                <a:solidFill>
                  <a:prstClr val="black"/>
                </a:solidFill>
              </a:rPr>
              <a:pPr/>
              <a:t>20</a:t>
            </a:fld>
            <a:endParaRPr lang="en-US" altLang="en-US" dirty="0">
              <a:solidFill>
                <a:prstClr val="black"/>
              </a:solidFill>
            </a:endParaRPr>
          </a:p>
        </p:txBody>
      </p:sp>
      <p:sp>
        <p:nvSpPr>
          <p:cNvPr id="3155970" name="Rectangle 2"/>
          <p:cNvSpPr>
            <a:spLocks noGrp="1" noRot="1" noChangeAspect="1" noChangeArrowheads="1" noTextEdit="1"/>
          </p:cNvSpPr>
          <p:nvPr>
            <p:ph type="sldImg"/>
          </p:nvPr>
        </p:nvSpPr>
        <p:spPr>
          <a:ln/>
        </p:spPr>
      </p:sp>
      <p:sp>
        <p:nvSpPr>
          <p:cNvPr id="3155971" name="Rectangle 3"/>
          <p:cNvSpPr>
            <a:spLocks noGrp="1" noChangeArrowheads="1"/>
          </p:cNvSpPr>
          <p:nvPr>
            <p:ph type="body" idx="1"/>
          </p:nvPr>
        </p:nvSpPr>
        <p:spPr/>
        <p:txBody>
          <a:bodyPr/>
          <a:lstStyle/>
          <a:p>
            <a:r>
              <a:rPr lang="en-US" altLang="en-US" dirty="0"/>
              <a:t>Inspired by the ESRF microcrystal camera, the </a:t>
            </a:r>
            <a:r>
              <a:rPr lang="en-US" altLang="en-US" dirty="0" err="1"/>
              <a:t>superbend</a:t>
            </a:r>
            <a:r>
              <a:rPr lang="en-US" altLang="en-US" dirty="0"/>
              <a:t> </a:t>
            </a:r>
            <a:r>
              <a:rPr lang="en-US" altLang="en-US" dirty="0" err="1"/>
              <a:t>endstations</a:t>
            </a:r>
            <a:r>
              <a:rPr lang="en-US" altLang="en-US" dirty="0"/>
              <a:t> are all equipped with zero-</a:t>
            </a:r>
            <a:r>
              <a:rPr lang="en-US" altLang="en-US" dirty="0" err="1"/>
              <a:t>paralax</a:t>
            </a:r>
            <a:r>
              <a:rPr lang="en-US" altLang="en-US" dirty="0"/>
              <a:t> optics.  The user sees their sample from the point of view of the x-ray beam.  Sample alignment is not only more stable but more intuitive than an off-axis camera.  Placing the crystal into the microscope crosshairs </a:t>
            </a:r>
            <a:r>
              <a:rPr lang="en-US" altLang="en-US" dirty="0" err="1"/>
              <a:t>gaurantees</a:t>
            </a:r>
            <a:r>
              <a:rPr lang="en-US" altLang="en-US" dirty="0"/>
              <a:t> that it will be hit by the beam.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4E44D-19F7-4B87-AE6C-FD29F24CD363}" type="slidenum">
              <a:rPr lang="en-US" altLang="en-US">
                <a:solidFill>
                  <a:prstClr val="black"/>
                </a:solidFill>
              </a:rPr>
              <a:pPr/>
              <a:t>21</a:t>
            </a:fld>
            <a:endParaRPr lang="en-US" altLang="en-US" dirty="0">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dirty="0"/>
              <a:t>non-rotating tray goniometer stage installed in ALS 8.3.1.  Note that the “normal” </a:t>
            </a:r>
            <a:r>
              <a:rPr lang="en-US" altLang="en-US" dirty="0" err="1"/>
              <a:t>cryo</a:t>
            </a:r>
            <a:r>
              <a:rPr lang="en-US" altLang="en-US" dirty="0"/>
              <a:t>-pin goniometer on the left is still in place and a brass flight tube has been added to contain the air scatter from the main beam on its way to the tray goniometer.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B03DD2-88F1-47BC-9DE0-4B8DD2E56B1E}" type="slidenum">
              <a:rPr lang="en-US" altLang="en-US">
                <a:solidFill>
                  <a:prstClr val="black"/>
                </a:solidFill>
              </a:rPr>
              <a:pPr eaLnBrk="1" hangingPunct="1"/>
              <a:t>22</a:t>
            </a:fld>
            <a:endParaRPr lang="en-US" altLang="en-US" dirty="0">
              <a:solidFill>
                <a:prstClr val="black"/>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Next slide please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pPr>
                <a:defRPr/>
              </a:pPr>
              <a:t>‹#›</a:t>
            </a:fld>
            <a:endParaRPr lang="en-US"/>
          </a:p>
        </p:txBody>
      </p:sp>
    </p:spTree>
    <p:extLst>
      <p:ext uri="{BB962C8B-B14F-4D97-AF65-F5344CB8AC3E}">
        <p14:creationId xmlns:p14="http://schemas.microsoft.com/office/powerpoint/2010/main" val="131577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pPr>
                <a:defRPr/>
              </a:pPr>
              <a:t>‹#›</a:t>
            </a:fld>
            <a:endParaRPr lang="en-US"/>
          </a:p>
        </p:txBody>
      </p:sp>
    </p:spTree>
    <p:extLst>
      <p:ext uri="{BB962C8B-B14F-4D97-AF65-F5344CB8AC3E}">
        <p14:creationId xmlns:p14="http://schemas.microsoft.com/office/powerpoint/2010/main" val="2799523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pPr>
                <a:defRPr/>
              </a:pPr>
              <a:t>‹#›</a:t>
            </a:fld>
            <a:endParaRPr lang="en-US"/>
          </a:p>
        </p:txBody>
      </p:sp>
    </p:spTree>
    <p:extLst>
      <p:ext uri="{BB962C8B-B14F-4D97-AF65-F5344CB8AC3E}">
        <p14:creationId xmlns:p14="http://schemas.microsoft.com/office/powerpoint/2010/main" val="620197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pPr>
                <a:defRPr/>
              </a:pPr>
              <a:t>‹#›</a:t>
            </a:fld>
            <a:endParaRPr lang="en-US"/>
          </a:p>
        </p:txBody>
      </p:sp>
    </p:spTree>
    <p:extLst>
      <p:ext uri="{BB962C8B-B14F-4D97-AF65-F5344CB8AC3E}">
        <p14:creationId xmlns:p14="http://schemas.microsoft.com/office/powerpoint/2010/main" val="3763649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pPr>
                <a:defRPr/>
              </a:pPr>
              <a:t>‹#›</a:t>
            </a:fld>
            <a:endParaRPr lang="en-US"/>
          </a:p>
        </p:txBody>
      </p:sp>
    </p:spTree>
    <p:extLst>
      <p:ext uri="{BB962C8B-B14F-4D97-AF65-F5344CB8AC3E}">
        <p14:creationId xmlns:p14="http://schemas.microsoft.com/office/powerpoint/2010/main" val="743181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1676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373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003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57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10/2/2017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11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10/2/2017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009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pPr>
                <a:defRPr/>
              </a:pPr>
              <a:t>‹#›</a:t>
            </a:fld>
            <a:endParaRPr lang="en-US"/>
          </a:p>
        </p:txBody>
      </p:sp>
    </p:spTree>
    <p:extLst>
      <p:ext uri="{BB962C8B-B14F-4D97-AF65-F5344CB8AC3E}">
        <p14:creationId xmlns:p14="http://schemas.microsoft.com/office/powerpoint/2010/main" val="1499864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10/2/2017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3325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0226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2474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6820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3806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939243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4043395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B565F1-FAF2-4901-B18F-524C98013F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021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A20CDD-2A2B-416D-8471-AF4C609842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3987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131B18-763A-4A71-B0C1-1E2B7702B4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1503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pPr>
                <a:defRPr/>
              </a:pPr>
              <a:t>‹#›</a:t>
            </a:fld>
            <a:endParaRPr lang="en-US"/>
          </a:p>
        </p:txBody>
      </p:sp>
    </p:spTree>
    <p:extLst>
      <p:ext uri="{BB962C8B-B14F-4D97-AF65-F5344CB8AC3E}">
        <p14:creationId xmlns:p14="http://schemas.microsoft.com/office/powerpoint/2010/main" val="1987682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56D025-51E6-4AEA-A0D0-288BFFB700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258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E7E26C0-EB2B-4C55-B9B3-A59FE3B5B1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5633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D284246-FCEA-45B8-9EA5-D779A203FB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5270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85E8A67-9646-4F37-9702-2FA18719E7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716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0D8952-8E20-4E78-846A-8B97D20C09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7508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F25EA-000C-427D-9078-8397175444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958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346EF6-8C23-4BDB-87EE-2A8F848E09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9701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A358AF-61FF-47ED-8048-62931303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7194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4F7387E-32AA-4D29-B1D2-00E4F7F617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0182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07480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pPr>
                <a:defRPr/>
              </a:pPr>
              <a:t>‹#›</a:t>
            </a:fld>
            <a:endParaRPr lang="en-US"/>
          </a:p>
        </p:txBody>
      </p:sp>
    </p:spTree>
    <p:extLst>
      <p:ext uri="{BB962C8B-B14F-4D97-AF65-F5344CB8AC3E}">
        <p14:creationId xmlns:p14="http://schemas.microsoft.com/office/powerpoint/2010/main" val="35187080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CF2B11A-92FD-4FD3-87DF-915A999179F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36860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E2804AD-1904-4C3F-8A17-846C9E6C294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84543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B6B484-5F57-41BD-948F-30D32FDEA46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84981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78C79B2-B7C3-4968-9AB0-7C7B2CBAF64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92958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A02EA00-DE7F-4CB0-AD86-E77A8A12CA8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56721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543A19D-7AD4-45E9-B401-1620D0897F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290175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70130238-C93A-469C-B26A-21F1DD5F74C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73412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1794140-F242-4221-8A4F-E80F6A8CA22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8511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3E57218-C10C-4290-A14F-16FCDA4BEA3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60493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59A4E2C-99D0-4EA4-A792-949A48D93B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4650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pPr>
                <a:defRPr/>
              </a:pPr>
              <a:t>‹#›</a:t>
            </a:fld>
            <a:endParaRPr lang="en-US"/>
          </a:p>
        </p:txBody>
      </p:sp>
    </p:spTree>
    <p:extLst>
      <p:ext uri="{BB962C8B-B14F-4D97-AF65-F5344CB8AC3E}">
        <p14:creationId xmlns:p14="http://schemas.microsoft.com/office/powerpoint/2010/main" val="2442200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21018C-4F08-4D1D-B30C-C92C3ABB409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68868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1934709-A95A-4C13-ACF8-237D4E120A0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97407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845B660-87E4-44C2-9DA0-8749D0D9A5C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691140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32AE9-F9CF-9043-A4D4-CC24CDB584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895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C89E632-57EE-4B5C-8E9D-898B644328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22777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CC7C8D7B-AD2E-4F99-AC01-EDB86A34C5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7841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5500BCC-21A4-475B-9DDC-664F0F409E9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0963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9F5281E-4998-41CC-A8FC-6FDBD0C97C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96434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043C0E45-4F59-440D-84FB-82D5B6765C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2867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30615A3D-87CF-40A6-8CD7-8C690FAFDF8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564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pPr>
                <a:defRPr/>
              </a:pPr>
              <a:t>‹#›</a:t>
            </a:fld>
            <a:endParaRPr lang="en-US"/>
          </a:p>
        </p:txBody>
      </p:sp>
    </p:spTree>
    <p:extLst>
      <p:ext uri="{BB962C8B-B14F-4D97-AF65-F5344CB8AC3E}">
        <p14:creationId xmlns:p14="http://schemas.microsoft.com/office/powerpoint/2010/main" val="1529450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ED64782E-FC72-4E83-9640-9B5195160D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187404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BC2C527-D14D-4C73-B0D7-818E03572D5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13823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70FDE3A4-F00D-4E35-B7A4-988171ACEAF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1342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FCB69A3C-2480-453D-9F7A-B85CC3FA2F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86811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F3EFB26-201C-43E0-A6E0-AA6D554E3A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64077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AF1671D6-C687-4780-B469-28167DD60E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93249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10/1/2017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849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10/1/2017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4271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10/1/2017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298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E42EAC-21E2-4B55-A7C8-685C137E6A4F}" type="datetimeFigureOut">
              <a:rPr lang="en-US" smtClean="0">
                <a:solidFill>
                  <a:prstClr val="black">
                    <a:tint val="75000"/>
                  </a:prstClr>
                </a:solidFill>
              </a:rPr>
              <a:pPr/>
              <a:t>10/1/2017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933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pPr>
                <a:defRPr/>
              </a:pPr>
              <a:t>‹#›</a:t>
            </a:fld>
            <a:endParaRPr lang="en-US"/>
          </a:p>
        </p:txBody>
      </p:sp>
    </p:spTree>
    <p:extLst>
      <p:ext uri="{BB962C8B-B14F-4D97-AF65-F5344CB8AC3E}">
        <p14:creationId xmlns:p14="http://schemas.microsoft.com/office/powerpoint/2010/main" val="12877920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E42EAC-21E2-4B55-A7C8-685C137E6A4F}" type="datetimeFigureOut">
              <a:rPr lang="en-US" smtClean="0">
                <a:solidFill>
                  <a:prstClr val="black">
                    <a:tint val="75000"/>
                  </a:prstClr>
                </a:solidFill>
              </a:rPr>
              <a:pPr/>
              <a:t>10/1/2017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0890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E42EAC-21E2-4B55-A7C8-685C137E6A4F}" type="datetimeFigureOut">
              <a:rPr lang="en-US" smtClean="0">
                <a:solidFill>
                  <a:prstClr val="black">
                    <a:tint val="75000"/>
                  </a:prstClr>
                </a:solidFill>
              </a:rPr>
              <a:pPr/>
              <a:t>10/1/2017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695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E42EAC-21E2-4B55-A7C8-685C137E6A4F}" type="datetimeFigureOut">
              <a:rPr lang="en-US" smtClean="0">
                <a:solidFill>
                  <a:prstClr val="black">
                    <a:tint val="75000"/>
                  </a:prstClr>
                </a:solidFill>
              </a:rPr>
              <a:pPr/>
              <a:t>10/1/2017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6171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42EAC-21E2-4B55-A7C8-685C137E6A4F}" type="datetimeFigureOut">
              <a:rPr lang="en-US" smtClean="0">
                <a:solidFill>
                  <a:prstClr val="black">
                    <a:tint val="75000"/>
                  </a:prstClr>
                </a:solidFill>
              </a:rPr>
              <a:pPr/>
              <a:t>10/1/2017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1531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42EAC-21E2-4B55-A7C8-685C137E6A4F}" type="datetimeFigureOut">
              <a:rPr lang="en-US" smtClean="0">
                <a:solidFill>
                  <a:prstClr val="black">
                    <a:tint val="75000"/>
                  </a:prstClr>
                </a:solidFill>
              </a:rPr>
              <a:pPr/>
              <a:t>10/1/2017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2513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10/1/2017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1245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10/1/2017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91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pPr>
                <a:defRPr/>
              </a:pPr>
              <a:t>‹#›</a:t>
            </a:fld>
            <a:endParaRPr lang="en-US"/>
          </a:p>
        </p:txBody>
      </p:sp>
    </p:spTree>
    <p:extLst>
      <p:ext uri="{BB962C8B-B14F-4D97-AF65-F5344CB8AC3E}">
        <p14:creationId xmlns:p14="http://schemas.microsoft.com/office/powerpoint/2010/main" val="2347683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pPr>
                <a:defRPr/>
              </a:pPr>
              <a:t>‹#›</a:t>
            </a:fld>
            <a:endParaRPr lang="en-US"/>
          </a:p>
        </p:txBody>
      </p:sp>
    </p:spTree>
    <p:extLst>
      <p:ext uri="{BB962C8B-B14F-4D97-AF65-F5344CB8AC3E}">
        <p14:creationId xmlns:p14="http://schemas.microsoft.com/office/powerpoint/2010/main" val="3707106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A91775A3-E5BC-489F-9BD3-F622E4C39F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cs typeface="+mn-cs"/>
              </a:rPr>
              <a:pPr fontAlgn="auto">
                <a:spcBef>
                  <a:spcPts val="0"/>
                </a:spcBef>
                <a:spcAft>
                  <a:spcPts val="0"/>
                </a:spcAft>
              </a:pPr>
              <a:t>10/2/2017</a:t>
            </a:fld>
            <a:endParaRPr lang="en-US" dirty="0">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cs typeface="+mn-cs"/>
              </a:rPr>
              <a:pPr fontAlgn="auto">
                <a:spcBef>
                  <a:spcPts val="0"/>
                </a:spcBef>
                <a:spcAft>
                  <a:spcPts val="0"/>
                </a:spcAft>
              </a:pPr>
              <a:t>‹#›</a:t>
            </a:fld>
            <a:endParaRPr lang="en-US" dirty="0">
              <a:solidFill>
                <a:prstClr val="black">
                  <a:tint val="75000"/>
                </a:prstClr>
              </a:solidFill>
              <a:cs typeface="+mn-cs"/>
            </a:endParaRPr>
          </a:p>
        </p:txBody>
      </p:sp>
    </p:spTree>
    <p:extLst>
      <p:ext uri="{BB962C8B-B14F-4D97-AF65-F5344CB8AC3E}">
        <p14:creationId xmlns:p14="http://schemas.microsoft.com/office/powerpoint/2010/main" val="2922024673"/>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55278DA-7259-46FB-9A26-87AB39C784EA}" type="slidenum">
              <a:rPr lang="en-US" altLang="en-US">
                <a:solidFill>
                  <a:srgbClr val="000000"/>
                </a:solidFill>
                <a:latin typeface="Arial"/>
                <a:cs typeface="+mn-cs"/>
              </a:rPr>
              <a:pPr/>
              <a:t>‹#›</a:t>
            </a:fld>
            <a:endParaRPr lang="en-US" altLang="en-US">
              <a:solidFill>
                <a:srgbClr val="000000"/>
              </a:solidFill>
              <a:latin typeface="Arial"/>
              <a:cs typeface="+mn-cs"/>
            </a:endParaRPr>
          </a:p>
        </p:txBody>
      </p:sp>
    </p:spTree>
    <p:extLst>
      <p:ext uri="{BB962C8B-B14F-4D97-AF65-F5344CB8AC3E}">
        <p14:creationId xmlns:p14="http://schemas.microsoft.com/office/powerpoint/2010/main" val="2738681660"/>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 id="2147484214"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endParaRPr lang="en-US" altLang="en-US" dirty="0" smtClean="0">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endParaRPr lang="en-US" altLang="en-US" dirty="0" smtClean="0">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2CFC8270-EA6B-41B2-A156-921DCF70D3D2}" type="slidenum">
              <a:rPr lang="en-US" altLang="en-US" smtClean="0">
                <a:solidFill>
                  <a:srgbClr val="000000"/>
                </a:solidFill>
                <a:cs typeface="+mn-cs"/>
              </a:rPr>
              <a:pPr/>
              <a:t>‹#›</a:t>
            </a:fld>
            <a:endParaRPr lang="en-US" altLang="en-US" dirty="0" smtClean="0">
              <a:solidFill>
                <a:srgbClr val="000000"/>
              </a:solidFill>
              <a:cs typeface="+mn-cs"/>
            </a:endParaRPr>
          </a:p>
        </p:txBody>
      </p:sp>
    </p:spTree>
    <p:extLst>
      <p:ext uri="{BB962C8B-B14F-4D97-AF65-F5344CB8AC3E}">
        <p14:creationId xmlns:p14="http://schemas.microsoft.com/office/powerpoint/2010/main" val="1057389987"/>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 id="2147484334"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dirty="0">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dirty="0">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7187002E-D804-4DB0-8E91-4109AAF3B07E}" type="slidenum">
              <a:rPr lang="en-US" smtClean="0">
                <a:solidFill>
                  <a:srgbClr val="000000"/>
                </a:solidFill>
                <a:cs typeface="+mn-cs"/>
              </a:rPr>
              <a:pPr>
                <a:defRPr/>
              </a:pPr>
              <a:t>‹#›</a:t>
            </a:fld>
            <a:endParaRPr lang="en-US" dirty="0">
              <a:solidFill>
                <a:srgbClr val="000000"/>
              </a:solidFill>
              <a:cs typeface="+mn-cs"/>
            </a:endParaRPr>
          </a:p>
        </p:txBody>
      </p:sp>
    </p:spTree>
    <p:extLst>
      <p:ext uri="{BB962C8B-B14F-4D97-AF65-F5344CB8AC3E}">
        <p14:creationId xmlns:p14="http://schemas.microsoft.com/office/powerpoint/2010/main" val="4015813768"/>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1E42EAC-21E2-4B55-A7C8-685C137E6A4F}" type="datetimeFigureOut">
              <a:rPr lang="en-US" smtClean="0">
                <a:solidFill>
                  <a:prstClr val="black">
                    <a:tint val="75000"/>
                  </a:prstClr>
                </a:solidFill>
                <a:latin typeface="Calibri"/>
                <a:cs typeface="+mn-cs"/>
              </a:rPr>
              <a:pPr fontAlgn="auto">
                <a:spcBef>
                  <a:spcPts val="0"/>
                </a:spcBef>
                <a:spcAft>
                  <a:spcPts val="0"/>
                </a:spcAft>
              </a:pPr>
              <a:t>10/1/2017</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D22B5ED-8D48-4CC1-B8D9-5F7350170F1C}"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21088667"/>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8.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6.wm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1.xml"/><Relationship Id="rId1" Type="http://schemas.openxmlformats.org/officeDocument/2006/relationships/vmlDrawing" Target="../drawings/vmlDrawing5.vml"/><Relationship Id="rId4" Type="http://schemas.openxmlformats.org/officeDocument/2006/relationships/image" Target="../media/image28.emf"/></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501"/>
            <a:ext cx="8229600" cy="1143000"/>
          </a:xfrm>
        </p:spPr>
        <p:txBody>
          <a:bodyPr>
            <a:normAutofit/>
          </a:bodyPr>
          <a:lstStyle/>
          <a:p>
            <a:r>
              <a:rPr lang="en-US" dirty="0" smtClean="0">
                <a:solidFill>
                  <a:srgbClr val="0070C0"/>
                </a:solidFill>
                <a:latin typeface="Arial" panose="020B0604020202020204" pitchFamily="34" charset="0"/>
                <a:cs typeface="Arial" panose="020B0604020202020204" pitchFamily="34" charset="0"/>
              </a:rPr>
              <a:t>What is “MRPI”?</a:t>
            </a:r>
            <a:endParaRPr lang="en-US" sz="3100"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79400" y="1253068"/>
            <a:ext cx="8773160" cy="5376332"/>
          </a:xfrm>
        </p:spPr>
        <p:txBody>
          <a:bodyPr>
            <a:normAutofit/>
          </a:bodyPr>
          <a:lstStyle/>
          <a:p>
            <a:pPr>
              <a:spcBef>
                <a:spcPts val="600"/>
              </a:spcBef>
            </a:pPr>
            <a:r>
              <a:rPr lang="en-US" sz="2600" dirty="0" smtClean="0">
                <a:solidFill>
                  <a:srgbClr val="FF0000"/>
                </a:solidFill>
                <a:latin typeface="Arial" panose="020B0604020202020204" pitchFamily="34" charset="0"/>
                <a:cs typeface="Arial" panose="020B0604020202020204" pitchFamily="34" charset="0"/>
              </a:rPr>
              <a:t>M</a:t>
            </a:r>
            <a:r>
              <a:rPr lang="en-US" sz="2600" dirty="0" smtClean="0">
                <a:latin typeface="Arial" panose="020B0604020202020204" pitchFamily="34" charset="0"/>
                <a:cs typeface="Arial" panose="020B0604020202020204" pitchFamily="34" charset="0"/>
              </a:rPr>
              <a:t>ulti-campus </a:t>
            </a:r>
            <a:r>
              <a:rPr lang="en-US" sz="2600" dirty="0" smtClean="0">
                <a:solidFill>
                  <a:srgbClr val="FF0000"/>
                </a:solidFill>
                <a:latin typeface="Arial" panose="020B0604020202020204" pitchFamily="34" charset="0"/>
                <a:cs typeface="Arial" panose="020B0604020202020204" pitchFamily="34" charset="0"/>
              </a:rPr>
              <a:t>R</a:t>
            </a:r>
            <a:r>
              <a:rPr lang="en-US" sz="2600" dirty="0" smtClean="0">
                <a:latin typeface="Arial" panose="020B0604020202020204" pitchFamily="34" charset="0"/>
                <a:cs typeface="Arial" panose="020B0604020202020204" pitchFamily="34" charset="0"/>
              </a:rPr>
              <a:t>esearch </a:t>
            </a:r>
            <a:r>
              <a:rPr lang="en-US" sz="2600" dirty="0" smtClean="0">
                <a:solidFill>
                  <a:srgbClr val="FF0000"/>
                </a:solidFill>
                <a:latin typeface="Arial" panose="020B0604020202020204" pitchFamily="34" charset="0"/>
                <a:cs typeface="Arial" panose="020B0604020202020204" pitchFamily="34" charset="0"/>
              </a:rPr>
              <a:t>P</a:t>
            </a:r>
            <a:r>
              <a:rPr lang="en-US" sz="2600" dirty="0" smtClean="0">
                <a:latin typeface="Arial" panose="020B0604020202020204" pitchFamily="34" charset="0"/>
                <a:cs typeface="Arial" panose="020B0604020202020204" pitchFamily="34" charset="0"/>
              </a:rPr>
              <a:t>rograms and </a:t>
            </a:r>
            <a:r>
              <a:rPr lang="en-US" sz="2600" dirty="0" smtClean="0">
                <a:solidFill>
                  <a:srgbClr val="FF0000"/>
                </a:solidFill>
                <a:latin typeface="Arial" panose="020B0604020202020204" pitchFamily="34" charset="0"/>
                <a:cs typeface="Arial" panose="020B0604020202020204" pitchFamily="34" charset="0"/>
              </a:rPr>
              <a:t>I</a:t>
            </a:r>
            <a:r>
              <a:rPr lang="en-US" sz="2600" dirty="0" smtClean="0">
                <a:latin typeface="Arial" panose="020B0604020202020204" pitchFamily="34" charset="0"/>
                <a:cs typeface="Arial" panose="020B0604020202020204" pitchFamily="34" charset="0"/>
              </a:rPr>
              <a:t>nitiatives</a:t>
            </a:r>
          </a:p>
          <a:p>
            <a:pPr lvl="1">
              <a:spcBef>
                <a:spcPts val="600"/>
              </a:spcBef>
            </a:pPr>
            <a:r>
              <a:rPr lang="en-US" sz="2200" dirty="0" smtClean="0">
                <a:latin typeface="Arial" panose="020B0604020202020204" pitchFamily="34" charset="0"/>
                <a:cs typeface="Arial" panose="020B0604020202020204" pitchFamily="34" charset="0"/>
              </a:rPr>
              <a:t>Offered by: UC Office of Research and Graduate Studies</a:t>
            </a:r>
          </a:p>
          <a:p>
            <a:pPr>
              <a:spcBef>
                <a:spcPts val="600"/>
              </a:spcBef>
            </a:pPr>
            <a:r>
              <a:rPr lang="en-US" sz="2600" dirty="0" smtClean="0">
                <a:latin typeface="Arial" panose="020B0604020202020204" pitchFamily="34" charset="0"/>
                <a:cs typeface="Arial" panose="020B0604020202020204" pitchFamily="34" charset="0"/>
              </a:rPr>
              <a:t>Wide range of fields</a:t>
            </a:r>
          </a:p>
          <a:p>
            <a:pPr lvl="1">
              <a:spcBef>
                <a:spcPts val="600"/>
              </a:spcBef>
            </a:pPr>
            <a:r>
              <a:rPr lang="en-US" sz="2200" dirty="0" smtClean="0">
                <a:latin typeface="Arial" panose="020B0604020202020204" pitchFamily="34" charset="0"/>
                <a:cs typeface="Arial" panose="020B0604020202020204" pitchFamily="34" charset="0"/>
              </a:rPr>
              <a:t>Nanotech, Arts, Climate, Gender Studies, Sustainability, Health</a:t>
            </a:r>
          </a:p>
          <a:p>
            <a:pPr marL="0" indent="0" algn="ctr">
              <a:spcBef>
                <a:spcPts val="3000"/>
              </a:spcBef>
              <a:buNone/>
            </a:pPr>
            <a:r>
              <a:rPr lang="en-US" b="1" dirty="0" smtClean="0">
                <a:solidFill>
                  <a:srgbClr val="0070C0"/>
                </a:solidFill>
                <a:latin typeface="Arial" panose="020B0604020202020204" pitchFamily="34" charset="0"/>
                <a:cs typeface="Arial" panose="020B0604020202020204" pitchFamily="34" charset="0"/>
              </a:rPr>
              <a:t>ALS </a:t>
            </a:r>
            <a:r>
              <a:rPr lang="en-US" b="1" dirty="0" smtClean="0">
                <a:solidFill>
                  <a:srgbClr val="0070C0"/>
                </a:solidFill>
                <a:latin typeface="Arial" panose="020B0604020202020204" pitchFamily="34" charset="0"/>
                <a:cs typeface="Arial" panose="020B0604020202020204" pitchFamily="34" charset="0"/>
              </a:rPr>
              <a:t>8.3.1 MRPI Project Goals:</a:t>
            </a:r>
          </a:p>
          <a:p>
            <a:pPr marL="914400" lvl="1" indent="-457200">
              <a:spcBef>
                <a:spcPts val="1800"/>
              </a:spcBef>
              <a:buFont typeface="+mj-lt"/>
              <a:buAutoNum type="arabicPeriod"/>
            </a:pPr>
            <a:r>
              <a:rPr lang="en-US" sz="2400" dirty="0">
                <a:latin typeface="Arial" panose="020B0604020202020204" pitchFamily="34" charset="0"/>
                <a:cs typeface="Arial" panose="020B0604020202020204" pitchFamily="34" charset="0"/>
              </a:rPr>
              <a:t>Upgrade ALS 8.3.1 to latest </a:t>
            </a:r>
            <a:r>
              <a:rPr lang="en-US" sz="2400" dirty="0" smtClean="0">
                <a:latin typeface="Arial" panose="020B0604020202020204" pitchFamily="34" charset="0"/>
                <a:cs typeface="Arial" panose="020B0604020202020204" pitchFamily="34" charset="0"/>
              </a:rPr>
              <a:t>technology</a:t>
            </a:r>
            <a:endParaRPr lang="en-US" sz="2400" dirty="0">
              <a:latin typeface="Arial" panose="020B0604020202020204" pitchFamily="34" charset="0"/>
              <a:cs typeface="Arial" panose="020B0604020202020204" pitchFamily="34" charset="0"/>
            </a:endParaRPr>
          </a:p>
          <a:p>
            <a:pPr marL="914400" lvl="1" indent="-457200">
              <a:spcBef>
                <a:spcPts val="1800"/>
              </a:spcBef>
              <a:buFont typeface="+mj-lt"/>
              <a:buAutoNum type="arabicPeriod"/>
            </a:pPr>
            <a:r>
              <a:rPr lang="en-US" sz="2400" dirty="0" smtClean="0">
                <a:latin typeface="Arial" panose="020B0604020202020204" pitchFamily="34" charset="0"/>
                <a:cs typeface="Arial" panose="020B0604020202020204" pitchFamily="34" charset="0"/>
              </a:rPr>
              <a:t>Open up access to all UC structural biology labs</a:t>
            </a:r>
          </a:p>
          <a:p>
            <a:pPr marL="914400" lvl="1" indent="-457200">
              <a:spcBef>
                <a:spcPts val="1800"/>
              </a:spcBef>
              <a:buFont typeface="+mj-lt"/>
              <a:buAutoNum type="arabicPeriod"/>
            </a:pPr>
            <a:r>
              <a:rPr lang="en-US" sz="2400" dirty="0" smtClean="0">
                <a:latin typeface="Arial" panose="020B0604020202020204" pitchFamily="34" charset="0"/>
                <a:cs typeface="Arial" panose="020B0604020202020204" pitchFamily="34" charset="0"/>
              </a:rPr>
              <a:t>Transition to sustainable funding sources</a:t>
            </a:r>
          </a:p>
        </p:txBody>
      </p:sp>
    </p:spTree>
    <p:extLst>
      <p:ext uri="{BB962C8B-B14F-4D97-AF65-F5344CB8AC3E}">
        <p14:creationId xmlns:p14="http://schemas.microsoft.com/office/powerpoint/2010/main" val="16630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Pilatus</a:t>
            </a:r>
            <a:r>
              <a:rPr lang="en-US" baseline="30000" dirty="0" smtClean="0"/>
              <a:t>3</a:t>
            </a:r>
            <a:r>
              <a:rPr lang="en-US" dirty="0" smtClean="0"/>
              <a:t> 6M at ALS 8.3.1</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3889887"/>
          </a:xfrm>
          <a:prstGeom prst="rect">
            <a:avLst/>
          </a:prstGeom>
        </p:spPr>
      </p:pic>
      <p:sp>
        <p:nvSpPr>
          <p:cNvPr id="3" name="Rectangle 2"/>
          <p:cNvSpPr/>
          <p:nvPr/>
        </p:nvSpPr>
        <p:spPr>
          <a:xfrm>
            <a:off x="1238977" y="6125235"/>
            <a:ext cx="7080934" cy="461665"/>
          </a:xfrm>
          <a:prstGeom prst="rect">
            <a:avLst/>
          </a:prstGeom>
        </p:spPr>
        <p:txBody>
          <a:bodyPr wrap="square">
            <a:spAutoFit/>
          </a:bodyPr>
          <a:lstStyle/>
          <a:p>
            <a:pPr fontAlgn="auto">
              <a:spcBef>
                <a:spcPts val="0"/>
              </a:spcBef>
              <a:spcAft>
                <a:spcPts val="0"/>
              </a:spcAft>
            </a:pPr>
            <a:r>
              <a:rPr lang="en-US" sz="2400" dirty="0" smtClean="0">
                <a:solidFill>
                  <a:prstClr val="black"/>
                </a:solidFill>
                <a:latin typeface="Arial" panose="020B0604020202020204" pitchFamily="34" charset="0"/>
                <a:cs typeface="Arial" panose="020B0604020202020204" pitchFamily="34" charset="0"/>
              </a:rPr>
              <a:t>13:41 9-22-2016   </a:t>
            </a:r>
            <a:r>
              <a:rPr lang="en-US" sz="2400" dirty="0" err="1" smtClean="0">
                <a:solidFill>
                  <a:prstClr val="black"/>
                </a:solidFill>
                <a:latin typeface="Arial" panose="020B0604020202020204" pitchFamily="34" charset="0"/>
                <a:cs typeface="Arial" panose="020B0604020202020204" pitchFamily="34" charset="0"/>
              </a:rPr>
              <a:t>Plexxkon’s</a:t>
            </a:r>
            <a:r>
              <a:rPr lang="en-US" sz="2400" dirty="0" smtClean="0">
                <a:solidFill>
                  <a:prstClr val="black"/>
                </a:solidFill>
                <a:latin typeface="Arial" panose="020B0604020202020204" pitchFamily="34" charset="0"/>
                <a:cs typeface="Arial" panose="020B0604020202020204" pitchFamily="34" charset="0"/>
              </a:rPr>
              <a:t> first Pilatus shift</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227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dirty="0" smtClean="0">
                <a:solidFill>
                  <a:schemeClr val="accent2">
                    <a:lumMod val="75000"/>
                  </a:schemeClr>
                </a:solidFill>
                <a:latin typeface="Arial" panose="020B0604020202020204" pitchFamily="34" charset="0"/>
                <a:cs typeface="Arial" panose="020B0604020202020204" pitchFamily="34" charset="0"/>
              </a:rPr>
              <a:t>MRPI Technical Highlights</a:t>
            </a:r>
            <a:endParaRPr lang="en-US" dirty="0">
              <a:solidFill>
                <a:schemeClr val="accent2">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47800"/>
            <a:ext cx="8458200" cy="5181600"/>
          </a:xfrm>
        </p:spPr>
        <p:txBody>
          <a:bodyPr>
            <a:normAutofit lnSpcReduction="10000"/>
          </a:bodyPr>
          <a:lstStyle/>
          <a:p>
            <a:r>
              <a:rPr lang="en-US" sz="2800" dirty="0" err="1" smtClean="0">
                <a:latin typeface="Arial" panose="020B0604020202020204" pitchFamily="34" charset="0"/>
                <a:cs typeface="Arial" panose="020B0604020202020204" pitchFamily="34" charset="0"/>
              </a:rPr>
              <a:t>Dectris</a:t>
            </a:r>
            <a:r>
              <a:rPr lang="en-US" sz="2800" dirty="0" smtClean="0">
                <a:latin typeface="Arial" panose="020B0604020202020204" pitchFamily="34" charset="0"/>
                <a:cs typeface="Arial" panose="020B0604020202020204" pitchFamily="34" charset="0"/>
              </a:rPr>
              <a:t> Pilatus3 6M installation - May 2016</a:t>
            </a:r>
          </a:p>
          <a:p>
            <a:pPr lvl="1"/>
            <a:r>
              <a:rPr lang="en-US" sz="2400" dirty="0" smtClean="0">
                <a:solidFill>
                  <a:srgbClr val="006600"/>
                </a:solidFill>
                <a:latin typeface="Arial" panose="020B0604020202020204" pitchFamily="34" charset="0"/>
                <a:cs typeface="Arial" panose="020B0604020202020204" pitchFamily="34" charset="0"/>
              </a:rPr>
              <a:t>25 Hz </a:t>
            </a:r>
            <a:r>
              <a:rPr lang="en-US" sz="2400" dirty="0" smtClean="0">
                <a:latin typeface="Arial" panose="020B0604020202020204" pitchFamily="34" charset="0"/>
                <a:cs typeface="Arial" panose="020B0604020202020204" pitchFamily="34" charset="0"/>
              </a:rPr>
              <a:t>framing, 2 </a:t>
            </a:r>
            <a:r>
              <a:rPr lang="en-US" sz="2400" dirty="0" err="1" smtClean="0">
                <a:latin typeface="Arial" panose="020B0604020202020204" pitchFamily="34" charset="0"/>
                <a:cs typeface="Arial" panose="020B0604020202020204" pitchFamily="34" charset="0"/>
              </a:rPr>
              <a:t>ms</a:t>
            </a:r>
            <a:r>
              <a:rPr lang="en-US" sz="2400" dirty="0" smtClean="0">
                <a:latin typeface="Arial" panose="020B0604020202020204" pitchFamily="34" charset="0"/>
                <a:cs typeface="Arial" panose="020B0604020202020204" pitchFamily="34" charset="0"/>
              </a:rPr>
              <a:t> dead time, </a:t>
            </a:r>
            <a:r>
              <a:rPr lang="en-US" sz="2400" dirty="0" smtClean="0">
                <a:solidFill>
                  <a:srgbClr val="C00000"/>
                </a:solidFill>
                <a:latin typeface="Arial" panose="020B0604020202020204" pitchFamily="34" charset="0"/>
                <a:cs typeface="Arial" panose="020B0604020202020204" pitchFamily="34" charset="0"/>
              </a:rPr>
              <a:t>previously 0.3 Hz</a:t>
            </a:r>
          </a:p>
          <a:p>
            <a:pPr lvl="1"/>
            <a:r>
              <a:rPr lang="en-US" sz="2400" dirty="0" smtClean="0">
                <a:solidFill>
                  <a:srgbClr val="006600"/>
                </a:solidFill>
                <a:latin typeface="Arial" panose="020B0604020202020204" pitchFamily="34" charset="0"/>
                <a:cs typeface="Arial" panose="020B0604020202020204" pitchFamily="34" charset="0"/>
              </a:rPr>
              <a:t>0.8% </a:t>
            </a:r>
            <a:r>
              <a:rPr lang="en-US" sz="2400" dirty="0" smtClean="0">
                <a:latin typeface="Arial" panose="020B0604020202020204" pitchFamily="34" charset="0"/>
                <a:cs typeface="Arial" panose="020B0604020202020204" pitchFamily="34" charset="0"/>
              </a:rPr>
              <a:t>calibration error, </a:t>
            </a:r>
            <a:r>
              <a:rPr lang="en-US" sz="2400" dirty="0" smtClean="0">
                <a:solidFill>
                  <a:srgbClr val="C00000"/>
                </a:solidFill>
                <a:latin typeface="Arial" panose="020B0604020202020204" pitchFamily="34" charset="0"/>
                <a:cs typeface="Arial" panose="020B0604020202020204" pitchFamily="34" charset="0"/>
              </a:rPr>
              <a:t>previously 2.5%</a:t>
            </a:r>
          </a:p>
          <a:p>
            <a:pPr lvl="1"/>
            <a:r>
              <a:rPr lang="en-US" sz="2400" dirty="0" smtClean="0">
                <a:solidFill>
                  <a:srgbClr val="C00000"/>
                </a:solidFill>
                <a:latin typeface="Arial" panose="020B0604020202020204" pitchFamily="34" charset="0"/>
                <a:cs typeface="Arial" panose="020B0604020202020204" pitchFamily="34" charset="0"/>
              </a:rPr>
              <a:t>Repaired and re-installed 6 times, 10% replaced</a:t>
            </a:r>
          </a:p>
          <a:p>
            <a:r>
              <a:rPr lang="en-US" sz="2800" dirty="0" smtClean="0">
                <a:latin typeface="Arial" panose="020B0604020202020204" pitchFamily="34" charset="0"/>
                <a:cs typeface="Arial" panose="020B0604020202020204" pitchFamily="34" charset="0"/>
              </a:rPr>
              <a:t>Complete control system update: true-BLU-ICE</a:t>
            </a:r>
          </a:p>
          <a:p>
            <a:pPr lvl="1"/>
            <a:r>
              <a:rPr lang="en-US" sz="2400" dirty="0" err="1" smtClean="0">
                <a:solidFill>
                  <a:srgbClr val="006600"/>
                </a:solidFill>
                <a:latin typeface="Arial" panose="020B0604020202020204" pitchFamily="34" charset="0"/>
                <a:cs typeface="Arial" panose="020B0604020202020204" pitchFamily="34" charset="0"/>
              </a:rPr>
              <a:t>Shutterless</a:t>
            </a:r>
            <a:r>
              <a:rPr lang="en-US" sz="2400" dirty="0" smtClean="0">
                <a:solidFill>
                  <a:srgbClr val="0066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data collection</a:t>
            </a:r>
          </a:p>
          <a:p>
            <a:pPr lvl="1"/>
            <a:r>
              <a:rPr lang="en-US" sz="2400" dirty="0" smtClean="0">
                <a:solidFill>
                  <a:srgbClr val="006600"/>
                </a:solidFill>
                <a:latin typeface="Arial" panose="020B0604020202020204" pitchFamily="34" charset="0"/>
                <a:cs typeface="Arial" panose="020B0604020202020204" pitchFamily="34" charset="0"/>
              </a:rPr>
              <a:t>“</a:t>
            </a:r>
            <a:r>
              <a:rPr lang="en-US" sz="2400" dirty="0" err="1" smtClean="0">
                <a:solidFill>
                  <a:srgbClr val="006600"/>
                </a:solidFill>
                <a:latin typeface="Arial" panose="020B0604020202020204" pitchFamily="34" charset="0"/>
                <a:cs typeface="Arial" panose="020B0604020202020204" pitchFamily="34" charset="0"/>
              </a:rPr>
              <a:t>Rastering</a:t>
            </a:r>
            <a:r>
              <a:rPr lang="en-US" sz="2400" dirty="0" smtClean="0">
                <a:solidFill>
                  <a:srgbClr val="006600"/>
                </a:solidFill>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automated sample alignment</a:t>
            </a:r>
            <a:endParaRPr lang="en-US" sz="2000" dirty="0">
              <a:latin typeface="Arial" panose="020B0604020202020204" pitchFamily="34" charset="0"/>
              <a:cs typeface="Arial" panose="020B0604020202020204" pitchFamily="34" charset="0"/>
            </a:endParaRPr>
          </a:p>
          <a:p>
            <a:pPr lvl="1"/>
            <a:r>
              <a:rPr lang="en-US" sz="2400" dirty="0" smtClean="0">
                <a:solidFill>
                  <a:srgbClr val="C00000"/>
                </a:solidFill>
                <a:latin typeface="Arial" panose="020B0604020202020204" pitchFamily="34" charset="0"/>
                <a:cs typeface="Arial" panose="020B0604020202020204" pitchFamily="34" charset="0"/>
              </a:rPr>
              <a:t>Re-write 64k lines of code</a:t>
            </a:r>
          </a:p>
          <a:p>
            <a:r>
              <a:rPr lang="en-US" sz="2800" dirty="0" smtClean="0">
                <a:latin typeface="Arial" panose="020B0604020202020204" pitchFamily="34" charset="0"/>
                <a:cs typeface="Arial" panose="020B0604020202020204" pitchFamily="34" charset="0"/>
              </a:rPr>
              <a:t>Overhaul of data archiving infrastructure</a:t>
            </a:r>
          </a:p>
          <a:p>
            <a:pPr lvl="1"/>
            <a:r>
              <a:rPr lang="en-US" sz="2400" dirty="0" smtClean="0">
                <a:latin typeface="Arial" panose="020B0604020202020204" pitchFamily="34" charset="0"/>
                <a:cs typeface="Arial" panose="020B0604020202020204" pitchFamily="34" charset="0"/>
              </a:rPr>
              <a:t>LTO4 to </a:t>
            </a:r>
            <a:r>
              <a:rPr lang="en-US" sz="2400" dirty="0" smtClean="0">
                <a:solidFill>
                  <a:srgbClr val="006600"/>
                </a:solidFill>
                <a:latin typeface="Arial" panose="020B0604020202020204" pitchFamily="34" charset="0"/>
                <a:cs typeface="Arial" panose="020B0604020202020204" pitchFamily="34" charset="0"/>
              </a:rPr>
              <a:t>LTO6</a:t>
            </a:r>
            <a:r>
              <a:rPr lang="en-US" sz="2400" dirty="0" smtClean="0">
                <a:latin typeface="Arial" panose="020B0604020202020204" pitchFamily="34" charset="0"/>
                <a:cs typeface="Arial" panose="020B0604020202020204" pitchFamily="34" charset="0"/>
              </a:rPr>
              <a:t>, support USB3 </a:t>
            </a:r>
            <a:r>
              <a:rPr lang="en-US" sz="2400" dirty="0" smtClean="0">
                <a:solidFill>
                  <a:srgbClr val="006600"/>
                </a:solidFill>
                <a:latin typeface="Arial" panose="020B0604020202020204" pitchFamily="34" charset="0"/>
                <a:cs typeface="Arial" panose="020B0604020202020204" pitchFamily="34" charset="0"/>
              </a:rPr>
              <a:t>user hard drives</a:t>
            </a:r>
          </a:p>
          <a:p>
            <a:r>
              <a:rPr lang="en-US" dirty="0" smtClean="0">
                <a:solidFill>
                  <a:srgbClr val="006600"/>
                </a:solidFill>
                <a:latin typeface="Arial" panose="020B0604020202020204" pitchFamily="34" charset="0"/>
                <a:cs typeface="Arial" panose="020B0604020202020204" pitchFamily="34" charset="0"/>
              </a:rPr>
              <a:t>First remote data collection – Apr 2017</a:t>
            </a:r>
          </a:p>
          <a:p>
            <a:endParaRPr lang="en-US" sz="2800" dirty="0" smtClean="0">
              <a:latin typeface="Arial" panose="020B0604020202020204" pitchFamily="34" charset="0"/>
              <a:cs typeface="Arial" panose="020B0604020202020204" pitchFamily="34" charset="0"/>
            </a:endParaRPr>
          </a:p>
          <a:p>
            <a:pPr marL="514350" indent="-457200"/>
            <a:endParaRPr lang="en-US" dirty="0" smtClean="0">
              <a:latin typeface="Arial" panose="020B0604020202020204" pitchFamily="34" charset="0"/>
              <a:cs typeface="Arial" panose="020B0604020202020204" pitchFamily="34" charset="0"/>
            </a:endParaRPr>
          </a:p>
          <a:p>
            <a:pPr marL="457200" lvl="1" indent="0">
              <a:buNone/>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753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ALS 8.3.1 data collection history</a:t>
            </a:r>
          </a:p>
        </p:txBody>
      </p:sp>
      <p:sp>
        <p:nvSpPr>
          <p:cNvPr id="5124" name="Text Box 4"/>
          <p:cNvSpPr txBox="1">
            <a:spLocks noChangeArrowheads="1"/>
          </p:cNvSpPr>
          <p:nvPr/>
        </p:nvSpPr>
        <p:spPr bwMode="auto">
          <a:xfrm rot="16200000">
            <a:off x="-494759" y="3369439"/>
            <a:ext cx="16610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dirty="0">
                <a:solidFill>
                  <a:srgbClr val="000000"/>
                </a:solidFill>
              </a:rPr>
              <a:t>images x 10</a:t>
            </a:r>
            <a:r>
              <a:rPr lang="en-US" altLang="en-US" sz="2000" baseline="30000" dirty="0">
                <a:solidFill>
                  <a:srgbClr val="000000"/>
                </a:solidFill>
              </a:rPr>
              <a:t>6</a:t>
            </a:r>
          </a:p>
        </p:txBody>
      </p:sp>
      <p:graphicFrame>
        <p:nvGraphicFramePr>
          <p:cNvPr id="4" name="Object 3"/>
          <p:cNvGraphicFramePr>
            <a:graphicFrameLocks noGrp="1" noChangeAspect="1"/>
          </p:cNvGraphicFramePr>
          <p:nvPr>
            <p:extLst>
              <p:ext uri="{D42A27DB-BD31-4B8C-83A1-F6EECF244321}">
                <p14:modId xmlns:p14="http://schemas.microsoft.com/office/powerpoint/2010/main" val="1539757072"/>
              </p:ext>
            </p:extLst>
          </p:nvPr>
        </p:nvGraphicFramePr>
        <p:xfrm>
          <a:off x="476250" y="1184275"/>
          <a:ext cx="8177213" cy="5426075"/>
        </p:xfrm>
        <a:graphic>
          <a:graphicData uri="http://schemas.openxmlformats.org/presentationml/2006/ole">
            <mc:AlternateContent xmlns:mc="http://schemas.openxmlformats.org/markup-compatibility/2006">
              <mc:Choice xmlns:v="urn:schemas-microsoft-com:vml" Requires="v">
                <p:oleObj spid="_x0000_s249877" name="Chart" r:id="rId3" imgW="8210520" imgH="5448153" progId="MSGraph.Chart.8">
                  <p:embed followColorScheme="full"/>
                </p:oleObj>
              </mc:Choice>
              <mc:Fallback>
                <p:oleObj name="Chart" r:id="rId3" imgW="8210520" imgH="5448153" progId="MSGraph.Chart.8">
                  <p:embed followColorScheme="full"/>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1184275"/>
                        <a:ext cx="8177213"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96403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4513943" y="2496457"/>
            <a:ext cx="1190171" cy="1001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76686" y="1915886"/>
            <a:ext cx="2424062" cy="954107"/>
          </a:xfrm>
          <a:prstGeom prst="rect">
            <a:avLst/>
          </a:prstGeom>
          <a:noFill/>
        </p:spPr>
        <p:txBody>
          <a:bodyPr wrap="none" rtlCol="0">
            <a:spAutoFit/>
          </a:bodyPr>
          <a:lstStyle/>
          <a:p>
            <a:pPr fontAlgn="auto">
              <a:spcBef>
                <a:spcPts val="0"/>
              </a:spcBef>
              <a:spcAft>
                <a:spcPts val="0"/>
              </a:spcAft>
            </a:pPr>
            <a:r>
              <a:rPr lang="en-US" sz="2800" dirty="0">
                <a:solidFill>
                  <a:prstClr val="black"/>
                </a:solidFill>
                <a:latin typeface="Arial" panose="020B0604020202020204" pitchFamily="34" charset="0"/>
                <a:cs typeface="Arial" panose="020B0604020202020204" pitchFamily="34" charset="0"/>
              </a:rPr>
              <a:t>Membrane </a:t>
            </a:r>
          </a:p>
          <a:p>
            <a:pPr fontAlgn="auto">
              <a:spcBef>
                <a:spcPts val="0"/>
              </a:spcBef>
              <a:spcAft>
                <a:spcPts val="0"/>
              </a:spcAft>
            </a:pPr>
            <a:r>
              <a:rPr lang="en-US" sz="2800" dirty="0">
                <a:solidFill>
                  <a:prstClr val="black"/>
                </a:solidFill>
                <a:latin typeface="Arial" panose="020B0604020202020204" pitchFamily="34" charset="0"/>
                <a:cs typeface="Arial" panose="020B0604020202020204" pitchFamily="34" charset="0"/>
              </a:rPr>
              <a:t>protein crystal</a:t>
            </a:r>
          </a:p>
        </p:txBody>
      </p:sp>
      <p:sp>
        <p:nvSpPr>
          <p:cNvPr id="16" name="Oval 15"/>
          <p:cNvSpPr/>
          <p:nvPr/>
        </p:nvSpPr>
        <p:spPr>
          <a:xfrm>
            <a:off x="1524000" y="190137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a:off x="609600" y="1828800"/>
            <a:ext cx="914400" cy="22860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 y="1219200"/>
            <a:ext cx="2044149" cy="523220"/>
          </a:xfrm>
          <a:prstGeom prst="rect">
            <a:avLst/>
          </a:prstGeom>
          <a:noFill/>
        </p:spPr>
        <p:txBody>
          <a:bodyPr wrap="none" rtlCol="0">
            <a:spAutoFit/>
          </a:bodyPr>
          <a:lstStyle/>
          <a:p>
            <a:pPr fontAlgn="auto">
              <a:spcBef>
                <a:spcPts val="0"/>
              </a:spcBef>
              <a:spcAft>
                <a:spcPts val="0"/>
              </a:spcAft>
            </a:pPr>
            <a:r>
              <a:rPr lang="en-US" sz="2800" dirty="0">
                <a:solidFill>
                  <a:prstClr val="black"/>
                </a:solidFill>
                <a:latin typeface="Arial" panose="020B0604020202020204" pitchFamily="34" charset="0"/>
                <a:cs typeface="Arial" panose="020B0604020202020204" pitchFamily="34" charset="0"/>
              </a:rPr>
              <a:t>X-ray beam</a:t>
            </a:r>
          </a:p>
        </p:txBody>
      </p:sp>
      <p:cxnSp>
        <p:nvCxnSpPr>
          <p:cNvPr id="20" name="Straight Arrow Connector 19"/>
          <p:cNvCxnSpPr/>
          <p:nvPr/>
        </p:nvCxnSpPr>
        <p:spPr>
          <a:xfrm flipH="1">
            <a:off x="3614057" y="1828800"/>
            <a:ext cx="957943" cy="493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1524000"/>
            <a:ext cx="644728" cy="523220"/>
          </a:xfrm>
          <a:prstGeom prst="rect">
            <a:avLst/>
          </a:prstGeom>
          <a:noFill/>
        </p:spPr>
        <p:txBody>
          <a:bodyPr wrap="none" rtlCol="0">
            <a:spAutoFit/>
          </a:bodyPr>
          <a:lstStyle/>
          <a:p>
            <a:pPr fontAlgn="auto">
              <a:spcBef>
                <a:spcPts val="0"/>
              </a:spcBef>
              <a:spcAft>
                <a:spcPts val="0"/>
              </a:spcAft>
            </a:pPr>
            <a:r>
              <a:rPr lang="en-US" sz="2800" dirty="0">
                <a:solidFill>
                  <a:prstClr val="black"/>
                </a:solidFill>
                <a:latin typeface="Arial" panose="020B0604020202020204" pitchFamily="34" charset="0"/>
                <a:cs typeface="Arial" panose="020B0604020202020204" pitchFamily="34" charset="0"/>
              </a:rPr>
              <a:t>ice</a:t>
            </a:r>
          </a:p>
        </p:txBody>
      </p:sp>
      <p:sp>
        <p:nvSpPr>
          <p:cNvPr id="3" name="Title 2"/>
          <p:cNvSpPr>
            <a:spLocks noGrp="1"/>
          </p:cNvSpPr>
          <p:nvPr>
            <p:ph type="title" idx="4294967295"/>
          </p:nvPr>
        </p:nvSpPr>
        <p:spPr>
          <a:xfrm>
            <a:off x="457200" y="-6096"/>
            <a:ext cx="8229600" cy="1143000"/>
          </a:xfrm>
        </p:spPr>
        <p:txBody>
          <a:bodyPr>
            <a:normAutofit fontScale="90000"/>
          </a:bodyPr>
          <a:lstStyle/>
          <a:p>
            <a:r>
              <a:rPr lang="en-US" dirty="0" err="1" smtClean="0">
                <a:cs typeface="Arial" panose="020B0604020202020204" pitchFamily="34" charset="0"/>
              </a:rPr>
              <a:t>Shutterless</a:t>
            </a:r>
            <a:r>
              <a:rPr lang="en-US" dirty="0" smtClean="0">
                <a:cs typeface="Arial" panose="020B0604020202020204" pitchFamily="34" charset="0"/>
              </a:rPr>
              <a:t> </a:t>
            </a:r>
            <a:r>
              <a:rPr lang="en-US" dirty="0" err="1" smtClean="0">
                <a:cs typeface="Arial" panose="020B0604020202020204" pitchFamily="34" charset="0"/>
              </a:rPr>
              <a:t>rastering</a:t>
            </a:r>
            <a:r>
              <a:rPr lang="en-US" dirty="0" smtClean="0">
                <a:cs typeface="Arial" panose="020B0604020202020204" pitchFamily="34" charset="0"/>
              </a:rPr>
              <a:t> now available</a:t>
            </a:r>
            <a:endParaRPr lang="en-US" dirty="0">
              <a:cs typeface="Arial" panose="020B0604020202020204" pitchFamily="34" charset="0"/>
            </a:endParaRPr>
          </a:p>
        </p:txBody>
      </p:sp>
      <p:pic>
        <p:nvPicPr>
          <p:cNvPr id="12" name="Picture 2" descr="Scott Classen"/>
          <p:cNvPicPr>
            <a:picLocks noChangeAspect="1" noChangeArrowheads="1"/>
          </p:cNvPicPr>
          <p:nvPr/>
        </p:nvPicPr>
        <p:blipFill rotWithShape="1">
          <a:blip r:embed="rId3">
            <a:extLst>
              <a:ext uri="{28A0092B-C50C-407E-A947-70E740481C1C}">
                <a14:useLocalDpi xmlns:a14="http://schemas.microsoft.com/office/drawing/2010/main" val="0"/>
              </a:ext>
            </a:extLst>
          </a:blip>
          <a:srcRect l="11389" r="21055" b="7478"/>
          <a:stretch/>
        </p:blipFill>
        <p:spPr bwMode="auto">
          <a:xfrm>
            <a:off x="7595188" y="5198370"/>
            <a:ext cx="1286933" cy="1501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6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grpId="0" nodeType="clickEffect">
                                  <p:stCondLst>
                                    <p:cond delay="0"/>
                                  </p:stCondLst>
                                  <p:childTnLst>
                                    <p:animMotion origin="layout" path="M 1.11111E-6 7.40741E-6 L 0.21598 7.40741E-6 L 0.21789 0.05325 L -0.03003 0.05325 L -0.03211 0.10394 L 0.29393 0.10394 L 0.3 0.15464 L -0.06215 0.15186 L -0.05816 0.21598 L 0.43386 0.20533 L 0.43177 0.26135 L -0.0401 0.2639 L -0.03402 0.31459 L 0.50591 0.31737 L 0.51389 0.36806 L 0.03195 0.35996 L 0.03386 0.4213 L 0.2 0.4132 " pathEditMode="relative" ptsTypes="AAAAAAAAAAAAAAAAAA">
                                      <p:cBhvr>
                                        <p:cTn id="18" dur="5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bl831.als.lbl.gov/~jamesh/shi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9" y="1044222"/>
            <a:ext cx="9157649" cy="58137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84094" y="214489"/>
            <a:ext cx="6962162" cy="523220"/>
          </a:xfrm>
          <a:prstGeom prst="rect">
            <a:avLst/>
          </a:prstGeom>
          <a:noFill/>
        </p:spPr>
        <p:txBody>
          <a:bodyPr wrap="none" rtlCol="0">
            <a:spAutoFit/>
          </a:bodyPr>
          <a:lstStyle/>
          <a:p>
            <a:pPr fontAlgn="auto">
              <a:spcBef>
                <a:spcPts val="0"/>
              </a:spcBef>
              <a:spcAft>
                <a:spcPts val="0"/>
              </a:spcAft>
            </a:pPr>
            <a:r>
              <a:rPr lang="en-US" sz="2800" dirty="0" smtClean="0">
                <a:solidFill>
                  <a:prstClr val="black"/>
                </a:solidFill>
                <a:latin typeface="Arial" panose="020B0604020202020204" pitchFamily="34" charset="0"/>
                <a:cs typeface="Arial" panose="020B0604020202020204" pitchFamily="34" charset="0"/>
              </a:rPr>
              <a:t>BLU-ICE “screening tab” almost integrated</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7032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 compatibility</a:t>
            </a:r>
            <a:endParaRPr lang="en-US" dirty="0"/>
          </a:p>
        </p:txBody>
      </p:sp>
      <p:pic>
        <p:nvPicPr>
          <p:cNvPr id="15364" name="Picture 4" descr="http://hamptonresearch.com/img/product/500/0000000688-inset2-500.jpg"/>
          <p:cNvPicPr>
            <a:picLocks noChangeAspect="1" noChangeArrowheads="1"/>
          </p:cNvPicPr>
          <p:nvPr/>
        </p:nvPicPr>
        <p:blipFill rotWithShape="1">
          <a:blip r:embed="rId2">
            <a:extLst>
              <a:ext uri="{28A0092B-C50C-407E-A947-70E740481C1C}">
                <a14:useLocalDpi xmlns:a14="http://schemas.microsoft.com/office/drawing/2010/main" val="0"/>
              </a:ext>
            </a:extLst>
          </a:blip>
          <a:srcRect l="48960"/>
          <a:stretch/>
        </p:blipFill>
        <p:spPr bwMode="auto">
          <a:xfrm>
            <a:off x="3397477" y="1828800"/>
            <a:ext cx="2430780" cy="399097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hamptonresearch.com/img/product/500/0000000378-inset2-5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68"/>
          <a:stretch/>
        </p:blipFill>
        <p:spPr bwMode="auto">
          <a:xfrm>
            <a:off x="650467" y="2057401"/>
            <a:ext cx="2514600"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hamptonresearch.com/img/product/500/0000000445-inset2-500.jpg"/>
          <p:cNvPicPr>
            <a:picLocks noChangeAspect="1" noChangeArrowheads="1"/>
          </p:cNvPicPr>
          <p:nvPr/>
        </p:nvPicPr>
        <p:blipFill rotWithShape="1">
          <a:blip r:embed="rId4">
            <a:extLst>
              <a:ext uri="{28A0092B-C50C-407E-A947-70E740481C1C}">
                <a14:useLocalDpi xmlns:a14="http://schemas.microsoft.com/office/drawing/2010/main" val="0"/>
              </a:ext>
            </a:extLst>
          </a:blip>
          <a:srcRect l="49692"/>
          <a:stretch/>
        </p:blipFill>
        <p:spPr bwMode="auto">
          <a:xfrm>
            <a:off x="6060667" y="1981200"/>
            <a:ext cx="2438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5867400"/>
            <a:ext cx="1122423" cy="523220"/>
          </a:xfrm>
          <a:prstGeom prst="rect">
            <a:avLst/>
          </a:prstGeom>
          <a:noFill/>
        </p:spPr>
        <p:txBody>
          <a:bodyPr wrap="none" rtlCol="0">
            <a:spAutoFit/>
          </a:bodyPr>
          <a:lstStyle/>
          <a:p>
            <a:pPr fontAlgn="auto">
              <a:spcBef>
                <a:spcPts val="0"/>
              </a:spcBef>
              <a:spcAft>
                <a:spcPts val="0"/>
              </a:spcAft>
            </a:pPr>
            <a:r>
              <a:rPr lang="en-US" sz="2800" dirty="0" smtClean="0">
                <a:solidFill>
                  <a:prstClr val="black"/>
                </a:solidFill>
                <a:latin typeface="Arial" panose="020B0604020202020204" pitchFamily="34" charset="0"/>
                <a:cs typeface="Arial" panose="020B0604020202020204" pitchFamily="34" charset="0"/>
              </a:rPr>
              <a:t>SLAC</a:t>
            </a:r>
            <a:endParaRPr lang="en-US" sz="28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3939843" y="5867400"/>
            <a:ext cx="862737" cy="523220"/>
          </a:xfrm>
          <a:prstGeom prst="rect">
            <a:avLst/>
          </a:prstGeom>
          <a:noFill/>
        </p:spPr>
        <p:txBody>
          <a:bodyPr wrap="none" rtlCol="0">
            <a:spAutoFit/>
          </a:bodyPr>
          <a:lstStyle/>
          <a:p>
            <a:pPr fontAlgn="auto">
              <a:spcBef>
                <a:spcPts val="0"/>
              </a:spcBef>
              <a:spcAft>
                <a:spcPts val="0"/>
              </a:spcAft>
            </a:pPr>
            <a:r>
              <a:rPr lang="en-US" sz="2800" dirty="0" smtClean="0">
                <a:solidFill>
                  <a:prstClr val="black"/>
                </a:solidFill>
                <a:latin typeface="Arial" panose="020B0604020202020204" pitchFamily="34" charset="0"/>
                <a:cs typeface="Arial" panose="020B0604020202020204" pitchFamily="34" charset="0"/>
              </a:rPr>
              <a:t>ALS</a:t>
            </a:r>
            <a:endParaRPr lang="en-US" sz="28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6553200" y="5867400"/>
            <a:ext cx="1260281" cy="523220"/>
          </a:xfrm>
          <a:prstGeom prst="rect">
            <a:avLst/>
          </a:prstGeom>
          <a:noFill/>
        </p:spPr>
        <p:txBody>
          <a:bodyPr wrap="none" rtlCol="0">
            <a:spAutoFit/>
          </a:bodyPr>
          <a:lstStyle/>
          <a:p>
            <a:pPr fontAlgn="auto">
              <a:spcBef>
                <a:spcPts val="0"/>
              </a:spcBef>
              <a:spcAft>
                <a:spcPts val="0"/>
              </a:spcAft>
            </a:pPr>
            <a:r>
              <a:rPr lang="en-US" sz="2800" dirty="0" smtClean="0">
                <a:solidFill>
                  <a:prstClr val="black"/>
                </a:solidFill>
                <a:latin typeface="Arial" panose="020B0604020202020204" pitchFamily="34" charset="0"/>
                <a:cs typeface="Arial" panose="020B0604020202020204" pitchFamily="34" charset="0"/>
              </a:rPr>
              <a:t>SPINE</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392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pin_collection_edi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15557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0724"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0725" name="Rectangle 5"/>
          <p:cNvSpPr>
            <a:spLocks noChangeArrowheads="1"/>
          </p:cNvSpPr>
          <p:nvPr/>
        </p:nvSpPr>
        <p:spPr bwMode="auto">
          <a:xfrm>
            <a:off x="0" y="625475"/>
            <a:ext cx="9140825" cy="874712"/>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0726" name="Rectangle 6"/>
          <p:cNvSpPr>
            <a:spLocks noGrp="1" noChangeArrowheads="1"/>
          </p:cNvSpPr>
          <p:nvPr>
            <p:ph type="title"/>
          </p:nvPr>
        </p:nvSpPr>
        <p:spPr>
          <a:xfrm>
            <a:off x="457200" y="155575"/>
            <a:ext cx="8229600" cy="935037"/>
          </a:xfrm>
        </p:spPr>
        <p:txBody>
          <a:bodyPr/>
          <a:lstStyle/>
          <a:p>
            <a:r>
              <a:rPr lang="en-US" altLang="en-US" sz="3600" dirty="0" smtClean="0"/>
              <a:t>What if we didn’t have to choose?</a:t>
            </a:r>
            <a:endParaRPr lang="en-US" altLang="en-US" sz="3600" dirty="0"/>
          </a:p>
        </p:txBody>
      </p:sp>
      <p:sp>
        <p:nvSpPr>
          <p:cNvPr id="30731" name="Text Box 11"/>
          <p:cNvSpPr txBox="1">
            <a:spLocks noChangeArrowheads="1"/>
          </p:cNvSpPr>
          <p:nvPr/>
        </p:nvSpPr>
        <p:spPr bwMode="auto">
          <a:xfrm>
            <a:off x="1398588" y="1133475"/>
            <a:ext cx="95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Caltech</a:t>
            </a:r>
          </a:p>
        </p:txBody>
      </p:sp>
      <p:sp>
        <p:nvSpPr>
          <p:cNvPr id="30732" name="Text Box 12"/>
          <p:cNvSpPr txBox="1">
            <a:spLocks noChangeArrowheads="1"/>
          </p:cNvSpPr>
          <p:nvPr/>
        </p:nvSpPr>
        <p:spPr bwMode="auto">
          <a:xfrm>
            <a:off x="5395913" y="1673225"/>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SSRL</a:t>
            </a:r>
          </a:p>
        </p:txBody>
      </p:sp>
      <p:sp>
        <p:nvSpPr>
          <p:cNvPr id="30733" name="Text Box 13"/>
          <p:cNvSpPr txBox="1">
            <a:spLocks noChangeArrowheads="1"/>
          </p:cNvSpPr>
          <p:nvPr/>
        </p:nvSpPr>
        <p:spPr bwMode="auto">
          <a:xfrm>
            <a:off x="7253288" y="16637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Yale</a:t>
            </a:r>
          </a:p>
        </p:txBody>
      </p:sp>
      <p:sp>
        <p:nvSpPr>
          <p:cNvPr id="30734" name="Text Box 14"/>
          <p:cNvSpPr txBox="1">
            <a:spLocks noChangeArrowheads="1"/>
          </p:cNvSpPr>
          <p:nvPr/>
        </p:nvSpPr>
        <p:spPr bwMode="auto">
          <a:xfrm>
            <a:off x="1452563" y="63484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Oxford</a:t>
            </a:r>
          </a:p>
        </p:txBody>
      </p:sp>
      <p:sp>
        <p:nvSpPr>
          <p:cNvPr id="30735" name="Text Box 15"/>
          <p:cNvSpPr txBox="1">
            <a:spLocks noChangeArrowheads="1"/>
          </p:cNvSpPr>
          <p:nvPr/>
        </p:nvSpPr>
        <p:spPr bwMode="auto">
          <a:xfrm>
            <a:off x="-61913" y="5322888"/>
            <a:ext cx="10731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SPring-8</a:t>
            </a:r>
          </a:p>
        </p:txBody>
      </p:sp>
      <p:sp>
        <p:nvSpPr>
          <p:cNvPr id="30736" name="Text Box 16"/>
          <p:cNvSpPr txBox="1">
            <a:spLocks noChangeArrowheads="1"/>
          </p:cNvSpPr>
          <p:nvPr/>
        </p:nvSpPr>
        <p:spPr bwMode="auto">
          <a:xfrm>
            <a:off x="3984625" y="63992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SPINE</a:t>
            </a:r>
          </a:p>
        </p:txBody>
      </p:sp>
      <p:sp>
        <p:nvSpPr>
          <p:cNvPr id="30737" name="Text Box 17"/>
          <p:cNvSpPr txBox="1">
            <a:spLocks noChangeArrowheads="1"/>
          </p:cNvSpPr>
          <p:nvPr/>
        </p:nvSpPr>
        <p:spPr bwMode="auto">
          <a:xfrm>
            <a:off x="6565900" y="6464300"/>
            <a:ext cx="149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err="1">
                <a:solidFill>
                  <a:prstClr val="black"/>
                </a:solidFill>
                <a:latin typeface="Arial" panose="020B0604020202020204" pitchFamily="34" charset="0"/>
                <a:cs typeface="+mn-cs"/>
              </a:rPr>
              <a:t>MiTeGen</a:t>
            </a:r>
            <a:r>
              <a:rPr lang="en-US" altLang="en-US" dirty="0">
                <a:solidFill>
                  <a:prstClr val="black"/>
                </a:solidFill>
                <a:latin typeface="Arial" panose="020B0604020202020204" pitchFamily="34" charset="0"/>
                <a:cs typeface="+mn-cs"/>
              </a:rPr>
              <a:t> RT</a:t>
            </a:r>
          </a:p>
        </p:txBody>
      </p:sp>
      <p:sp>
        <p:nvSpPr>
          <p:cNvPr id="30738" name="Text Box 18"/>
          <p:cNvSpPr txBox="1">
            <a:spLocks noChangeArrowheads="1"/>
          </p:cNvSpPr>
          <p:nvPr/>
        </p:nvSpPr>
        <p:spPr bwMode="auto">
          <a:xfrm>
            <a:off x="7221538" y="523875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err="1">
                <a:solidFill>
                  <a:prstClr val="black"/>
                </a:solidFill>
                <a:latin typeface="Arial" panose="020B0604020202020204" pitchFamily="34" charset="0"/>
                <a:cs typeface="+mn-cs"/>
              </a:rPr>
              <a:t>Syrrx</a:t>
            </a:r>
            <a:endParaRPr lang="en-US" altLang="en-US" dirty="0">
              <a:solidFill>
                <a:prstClr val="black"/>
              </a:solidFill>
              <a:latin typeface="Arial" panose="020B0604020202020204" pitchFamily="34" charset="0"/>
              <a:cs typeface="+mn-cs"/>
            </a:endParaRPr>
          </a:p>
        </p:txBody>
      </p:sp>
      <p:sp>
        <p:nvSpPr>
          <p:cNvPr id="30739" name="Text Box 19"/>
          <p:cNvSpPr txBox="1">
            <a:spLocks noChangeArrowheads="1"/>
          </p:cNvSpPr>
          <p:nvPr/>
        </p:nvSpPr>
        <p:spPr bwMode="auto">
          <a:xfrm>
            <a:off x="7950200" y="4327525"/>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H. magnetic</a:t>
            </a:r>
          </a:p>
        </p:txBody>
      </p:sp>
      <p:sp>
        <p:nvSpPr>
          <p:cNvPr id="30740" name="Text Box 20"/>
          <p:cNvSpPr txBox="1">
            <a:spLocks noChangeArrowheads="1"/>
          </p:cNvSpPr>
          <p:nvPr/>
        </p:nvSpPr>
        <p:spPr bwMode="auto">
          <a:xfrm>
            <a:off x="3681413" y="444182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H. hybrid</a:t>
            </a:r>
          </a:p>
        </p:txBody>
      </p:sp>
      <p:sp>
        <p:nvSpPr>
          <p:cNvPr id="30741" name="Text Box 21"/>
          <p:cNvSpPr txBox="1">
            <a:spLocks noChangeArrowheads="1"/>
          </p:cNvSpPr>
          <p:nvPr/>
        </p:nvSpPr>
        <p:spPr bwMode="auto">
          <a:xfrm>
            <a:off x="5300663" y="4392613"/>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H. copper</a:t>
            </a:r>
          </a:p>
        </p:txBody>
      </p:sp>
      <p:sp>
        <p:nvSpPr>
          <p:cNvPr id="30742" name="Text Box 22"/>
          <p:cNvSpPr txBox="1">
            <a:spLocks noChangeArrowheads="1"/>
          </p:cNvSpPr>
          <p:nvPr/>
        </p:nvSpPr>
        <p:spPr bwMode="auto">
          <a:xfrm>
            <a:off x="2978150" y="5132388"/>
            <a:ext cx="150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H. screw cap</a:t>
            </a:r>
          </a:p>
        </p:txBody>
      </p:sp>
      <p:sp>
        <p:nvSpPr>
          <p:cNvPr id="30743" name="Text Box 23"/>
          <p:cNvSpPr txBox="1">
            <a:spLocks noChangeArrowheads="1"/>
          </p:cNvSpPr>
          <p:nvPr/>
        </p:nvSpPr>
        <p:spPr bwMode="auto">
          <a:xfrm>
            <a:off x="1389063" y="4259263"/>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H. colored</a:t>
            </a:r>
          </a:p>
        </p:txBody>
      </p:sp>
      <p:sp>
        <p:nvSpPr>
          <p:cNvPr id="30744" name="Text Box 24"/>
          <p:cNvSpPr txBox="1">
            <a:spLocks noChangeArrowheads="1"/>
          </p:cNvSpPr>
          <p:nvPr/>
        </p:nvSpPr>
        <p:spPr bwMode="auto">
          <a:xfrm>
            <a:off x="1928813" y="3282950"/>
            <a:ext cx="220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Hampton screw cap</a:t>
            </a:r>
          </a:p>
        </p:txBody>
      </p:sp>
      <p:sp>
        <p:nvSpPr>
          <p:cNvPr id="30745" name="Text Box 25"/>
          <p:cNvSpPr txBox="1">
            <a:spLocks noChangeArrowheads="1"/>
          </p:cNvSpPr>
          <p:nvPr/>
        </p:nvSpPr>
        <p:spPr bwMode="auto">
          <a:xfrm>
            <a:off x="6067425" y="3335338"/>
            <a:ext cx="220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US" altLang="en-US" dirty="0">
                <a:solidFill>
                  <a:prstClr val="black"/>
                </a:solidFill>
                <a:latin typeface="Arial" panose="020B0604020202020204" pitchFamily="34" charset="0"/>
                <a:cs typeface="+mn-cs"/>
              </a:rPr>
              <a:t>Hampton magnetic</a:t>
            </a:r>
          </a:p>
        </p:txBody>
      </p:sp>
      <p:sp>
        <p:nvSpPr>
          <p:cNvPr id="2" name="&quot;No&quot; Symbol 1"/>
          <p:cNvSpPr/>
          <p:nvPr/>
        </p:nvSpPr>
        <p:spPr>
          <a:xfrm>
            <a:off x="4483100" y="1847056"/>
            <a:ext cx="1091435" cy="973262"/>
          </a:xfrm>
          <a:prstGeom prst="noSmoking">
            <a:avLst>
              <a:gd name="adj" fmla="val 130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quot;No&quot; Symbol 22"/>
          <p:cNvSpPr/>
          <p:nvPr/>
        </p:nvSpPr>
        <p:spPr>
          <a:xfrm>
            <a:off x="246177" y="4575969"/>
            <a:ext cx="1091435" cy="973262"/>
          </a:xfrm>
          <a:prstGeom prst="noSmoking">
            <a:avLst>
              <a:gd name="adj" fmla="val 130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quot;No&quot; Symbol 23"/>
          <p:cNvSpPr/>
          <p:nvPr/>
        </p:nvSpPr>
        <p:spPr>
          <a:xfrm>
            <a:off x="2432432" y="917861"/>
            <a:ext cx="1091435" cy="973262"/>
          </a:xfrm>
          <a:prstGeom prst="noSmoking">
            <a:avLst>
              <a:gd name="adj" fmla="val 130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538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5" name="Picture 3" descr="Picture 02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97314" name="Rectangle 2"/>
          <p:cNvSpPr>
            <a:spLocks noGrp="1" noChangeArrowheads="1"/>
          </p:cNvSpPr>
          <p:nvPr>
            <p:ph type="title" idx="4294967295"/>
          </p:nvPr>
        </p:nvSpPr>
        <p:spPr>
          <a:xfrm>
            <a:off x="685800" y="0"/>
            <a:ext cx="7772400" cy="1143000"/>
          </a:xfrm>
          <a:prstGeom prst="rect">
            <a:avLst/>
          </a:prstGeom>
        </p:spPr>
        <p:txBody>
          <a:bodyPr/>
          <a:lstStyle/>
          <a:p>
            <a:r>
              <a:rPr lang="en-US" altLang="en-US" dirty="0" err="1">
                <a:solidFill>
                  <a:schemeClr val="bg1"/>
                </a:solidFill>
              </a:rPr>
              <a:t>SuperTong</a:t>
            </a:r>
            <a:endParaRPr lang="en-US" altLang="en-US" dirty="0">
              <a:solidFill>
                <a:schemeClr val="bg1"/>
              </a:solidFill>
            </a:endParaRPr>
          </a:p>
        </p:txBody>
      </p:sp>
    </p:spTree>
    <p:extLst>
      <p:ext uri="{BB962C8B-B14F-4D97-AF65-F5344CB8AC3E}">
        <p14:creationId xmlns:p14="http://schemas.microsoft.com/office/powerpoint/2010/main" val="393669596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p:cNvSpPr>
          <p:nvPr/>
        </p:nvSpPr>
        <p:spPr bwMode="auto">
          <a:xfrm rot="16200000">
            <a:off x="1392238" y="2139950"/>
            <a:ext cx="596900" cy="2387600"/>
          </a:xfrm>
          <a:prstGeom prst="rect">
            <a:avLst/>
          </a:prstGeom>
          <a:solidFill>
            <a:schemeClr val="bg1"/>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411651" name="Oval 3"/>
          <p:cNvSpPr>
            <a:spLocks noChangeArrowheads="1"/>
          </p:cNvSpPr>
          <p:nvPr/>
        </p:nvSpPr>
        <p:spPr bwMode="auto">
          <a:xfrm rot="16200000">
            <a:off x="682625" y="3171825"/>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411652" name="Oval 4"/>
          <p:cNvSpPr>
            <a:spLocks noChangeArrowheads="1"/>
          </p:cNvSpPr>
          <p:nvPr/>
        </p:nvSpPr>
        <p:spPr bwMode="auto">
          <a:xfrm rot="16200000">
            <a:off x="2387600" y="3181350"/>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411653" name="Line 5"/>
          <p:cNvSpPr>
            <a:spLocks noChangeShapeType="1"/>
          </p:cNvSpPr>
          <p:nvPr/>
        </p:nvSpPr>
        <p:spPr bwMode="auto">
          <a:xfrm rot="16200000" flipH="1">
            <a:off x="1673225" y="2346325"/>
            <a:ext cx="6350" cy="16827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411654" name="Line 6"/>
          <p:cNvSpPr>
            <a:spLocks noChangeShapeType="1"/>
          </p:cNvSpPr>
          <p:nvPr/>
        </p:nvSpPr>
        <p:spPr bwMode="auto">
          <a:xfrm rot="16200000" flipH="1">
            <a:off x="1670050" y="2613025"/>
            <a:ext cx="6350" cy="172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411655" name="Rectangle 7"/>
          <p:cNvSpPr>
            <a:spLocks noChangeArrowheads="1"/>
          </p:cNvSpPr>
          <p:nvPr/>
        </p:nvSpPr>
        <p:spPr bwMode="auto">
          <a:xfrm>
            <a:off x="1549400" y="2857500"/>
            <a:ext cx="6235700" cy="2044700"/>
          </a:xfrm>
          <a:prstGeom prst="rect">
            <a:avLst/>
          </a:prstGeom>
          <a:solidFill>
            <a:srgbClr val="FF9900">
              <a:alpha val="44000"/>
            </a:srgbClr>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411656" name="Rectangle 8"/>
          <p:cNvSpPr>
            <a:spLocks noChangeArrowheads="1"/>
          </p:cNvSpPr>
          <p:nvPr/>
        </p:nvSpPr>
        <p:spPr bwMode="auto">
          <a:xfrm>
            <a:off x="0" y="3810000"/>
            <a:ext cx="2717800" cy="127000"/>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411657" name="Rectangle 9"/>
          <p:cNvSpPr>
            <a:spLocks noGrp="1" noChangeArrowheads="1"/>
          </p:cNvSpPr>
          <p:nvPr>
            <p:ph type="title"/>
          </p:nvPr>
        </p:nvSpPr>
        <p:spPr>
          <a:xfrm>
            <a:off x="0" y="0"/>
            <a:ext cx="9144000" cy="1143000"/>
          </a:xfrm>
        </p:spPr>
        <p:txBody>
          <a:bodyPr>
            <a:noAutofit/>
          </a:bodyPr>
          <a:lstStyle/>
          <a:p>
            <a:r>
              <a:rPr lang="en-US" altLang="en-US" dirty="0"/>
              <a:t>“infinite capacity” sample carousel</a:t>
            </a:r>
          </a:p>
        </p:txBody>
      </p:sp>
      <p:grpSp>
        <p:nvGrpSpPr>
          <p:cNvPr id="411658" name="Group 10"/>
          <p:cNvGrpSpPr>
            <a:grpSpLocks/>
          </p:cNvGrpSpPr>
          <p:nvPr/>
        </p:nvGrpSpPr>
        <p:grpSpPr bwMode="auto">
          <a:xfrm>
            <a:off x="2590800" y="4000500"/>
            <a:ext cx="850900" cy="571500"/>
            <a:chOff x="1624" y="3272"/>
            <a:chExt cx="536" cy="360"/>
          </a:xfrm>
        </p:grpSpPr>
        <p:sp>
          <p:nvSpPr>
            <p:cNvPr id="411659" name="Oval 11"/>
            <p:cNvSpPr>
              <a:spLocks noChangeArrowheads="1"/>
            </p:cNvSpPr>
            <p:nvPr/>
          </p:nvSpPr>
          <p:spPr bwMode="auto">
            <a:xfrm>
              <a:off x="1624" y="3544"/>
              <a:ext cx="536" cy="88"/>
            </a:xfrm>
            <a:prstGeom prst="ellipse">
              <a:avLst/>
            </a:prstGeom>
            <a:solidFill>
              <a:srgbClr val="333333"/>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411660" name="Rectangle 12"/>
            <p:cNvSpPr>
              <a:spLocks noChangeArrowheads="1"/>
            </p:cNvSpPr>
            <p:nvPr/>
          </p:nvSpPr>
          <p:spPr bwMode="auto">
            <a:xfrm>
              <a:off x="1880" y="3272"/>
              <a:ext cx="32" cy="304"/>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grpSp>
      <p:sp>
        <p:nvSpPr>
          <p:cNvPr id="411661" name="Rectangle 13"/>
          <p:cNvSpPr>
            <a:spLocks noChangeArrowheads="1"/>
          </p:cNvSpPr>
          <p:nvPr/>
        </p:nvSpPr>
        <p:spPr bwMode="auto">
          <a:xfrm>
            <a:off x="4165600" y="3390900"/>
            <a:ext cx="1384300" cy="9017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Tree>
    <p:extLst>
      <p:ext uri="{BB962C8B-B14F-4D97-AF65-F5344CB8AC3E}">
        <p14:creationId xmlns:p14="http://schemas.microsoft.com/office/powerpoint/2010/main" val="2955470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idx="4294967295"/>
          </p:nvPr>
        </p:nvSpPr>
        <p:spPr>
          <a:xfrm>
            <a:off x="685800" y="609600"/>
            <a:ext cx="7772400" cy="1143000"/>
          </a:xfrm>
          <a:prstGeom prst="rect">
            <a:avLst/>
          </a:prstGeom>
        </p:spPr>
        <p:txBody>
          <a:bodyPr/>
          <a:lstStyle/>
          <a:p>
            <a:r>
              <a:rPr lang="en-US" altLang="en-US" dirty="0"/>
              <a:t>Carousel open</a:t>
            </a:r>
          </a:p>
        </p:txBody>
      </p:sp>
      <p:pic>
        <p:nvPicPr>
          <p:cNvPr id="407555" name="Picture 3" descr="Pictur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91063"/>
            <a:ext cx="9596438" cy="127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196231"/>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56" y="100902"/>
            <a:ext cx="8229600" cy="1143000"/>
          </a:xfrm>
        </p:spPr>
        <p:txBody>
          <a:bodyPr/>
          <a:lstStyle/>
          <a:p>
            <a:r>
              <a:rPr lang="en-US" dirty="0" smtClean="0">
                <a:solidFill>
                  <a:schemeClr val="accent1">
                    <a:lumMod val="75000"/>
                  </a:schemeClr>
                </a:solidFill>
                <a:latin typeface="Arial" panose="020B0604020202020204" pitchFamily="34" charset="0"/>
                <a:cs typeface="Arial" panose="020B0604020202020204" pitchFamily="34" charset="0"/>
              </a:rPr>
              <a:t>What is ALS Beamline 8.3.1 ?</a:t>
            </a: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01168" y="1243584"/>
            <a:ext cx="7327163" cy="5315345"/>
          </a:xfrm>
        </p:spPr>
        <p:txBody>
          <a:bodyPr>
            <a:normAutofit fontScale="85000" lnSpcReduction="10000"/>
          </a:bodyPr>
          <a:lstStyle/>
          <a:p>
            <a:r>
              <a:rPr lang="en-US" b="1" dirty="0" smtClean="0">
                <a:latin typeface="Arial" panose="020B0604020202020204" pitchFamily="34" charset="0"/>
                <a:cs typeface="Arial" panose="020B0604020202020204" pitchFamily="34" charset="0"/>
              </a:rPr>
              <a:t>Macromolecular Crystallography (MX)</a:t>
            </a:r>
          </a:p>
          <a:p>
            <a:pPr lvl="1">
              <a:lnSpc>
                <a:spcPct val="120000"/>
              </a:lnSpc>
            </a:pPr>
            <a:r>
              <a:rPr lang="en-US" sz="2600" dirty="0" smtClean="0">
                <a:latin typeface="Arial" panose="020B0604020202020204" pitchFamily="34" charset="0"/>
                <a:cs typeface="Arial" panose="020B0604020202020204" pitchFamily="34" charset="0"/>
              </a:rPr>
              <a:t>MAD, 1x10</a:t>
            </a:r>
            <a:r>
              <a:rPr lang="en-US" sz="2600" baseline="30000" dirty="0" smtClean="0">
                <a:latin typeface="Arial" panose="020B0604020202020204" pitchFamily="34" charset="0"/>
                <a:cs typeface="Arial" panose="020B0604020202020204" pitchFamily="34" charset="0"/>
              </a:rPr>
              <a:t>12</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ph</a:t>
            </a:r>
            <a:r>
              <a:rPr lang="en-US" sz="2600" dirty="0" smtClean="0">
                <a:latin typeface="Arial" panose="020B0604020202020204" pitchFamily="34" charset="0"/>
                <a:cs typeface="Arial" panose="020B0604020202020204" pitchFamily="34" charset="0"/>
              </a:rPr>
              <a:t>/s, Pilatus 6M</a:t>
            </a:r>
          </a:p>
          <a:p>
            <a:pPr lvl="1">
              <a:lnSpc>
                <a:spcPct val="120000"/>
              </a:lnSpc>
            </a:pPr>
            <a:r>
              <a:rPr lang="en-US" sz="2600" dirty="0" smtClean="0">
                <a:latin typeface="Arial" panose="020B0604020202020204" pitchFamily="34" charset="0"/>
                <a:cs typeface="Arial" panose="020B0604020202020204" pitchFamily="34" charset="0"/>
              </a:rPr>
              <a:t>Technology development</a:t>
            </a:r>
          </a:p>
          <a:p>
            <a:pPr lvl="2">
              <a:lnSpc>
                <a:spcPct val="120000"/>
              </a:lnSpc>
            </a:pPr>
            <a:r>
              <a:rPr lang="en-US" sz="2200" dirty="0" smtClean="0">
                <a:latin typeface="Arial" panose="020B0604020202020204" pitchFamily="34" charset="0"/>
                <a:cs typeface="Arial" panose="020B0604020202020204" pitchFamily="34" charset="0"/>
              </a:rPr>
              <a:t>Room temp, Elves, multi-crystal</a:t>
            </a:r>
          </a:p>
          <a:p>
            <a:pPr lvl="1">
              <a:lnSpc>
                <a:spcPct val="120000"/>
              </a:lnSpc>
            </a:pPr>
            <a:r>
              <a:rPr lang="en-US" sz="2600" dirty="0" smtClean="0">
                <a:latin typeface="Arial" panose="020B0604020202020204" pitchFamily="34" charset="0"/>
                <a:cs typeface="Arial" panose="020B0604020202020204" pitchFamily="34" charset="0"/>
              </a:rPr>
              <a:t>Staff: Holton, </a:t>
            </a:r>
            <a:r>
              <a:rPr lang="en-US" sz="2600" dirty="0" err="1" smtClean="0">
                <a:latin typeface="Arial" panose="020B0604020202020204" pitchFamily="34" charset="0"/>
                <a:cs typeface="Arial" panose="020B0604020202020204" pitchFamily="34" charset="0"/>
              </a:rPr>
              <a:t>Meigs</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Tanamachi</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Classen</a:t>
            </a:r>
            <a:r>
              <a:rPr lang="en-US" sz="2600" dirty="0" smtClean="0">
                <a:latin typeface="Arial" panose="020B0604020202020204" pitchFamily="34" charset="0"/>
                <a:cs typeface="Arial" panose="020B0604020202020204" pitchFamily="34" charset="0"/>
              </a:rPr>
              <a:t>*</a:t>
            </a:r>
            <a:endParaRPr lang="en-US" sz="2600"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Landmark and highly productive facility</a:t>
            </a:r>
          </a:p>
          <a:p>
            <a:pPr lvl="1">
              <a:lnSpc>
                <a:spcPct val="120000"/>
              </a:lnSpc>
            </a:pPr>
            <a:r>
              <a:rPr lang="en-US" sz="2600" dirty="0" smtClean="0">
                <a:latin typeface="Arial" panose="020B0604020202020204" pitchFamily="34" charset="0"/>
                <a:cs typeface="Arial" panose="020B0604020202020204" pitchFamily="34" charset="0"/>
              </a:rPr>
              <a:t>1</a:t>
            </a:r>
            <a:r>
              <a:rPr lang="en-US" sz="2600" baseline="30000" dirty="0" smtClean="0">
                <a:latin typeface="Arial" panose="020B0604020202020204" pitchFamily="34" charset="0"/>
                <a:cs typeface="Arial" panose="020B0604020202020204" pitchFamily="34" charset="0"/>
              </a:rPr>
              <a:t>st</a:t>
            </a:r>
            <a:r>
              <a:rPr lang="en-US" sz="2600" dirty="0" smtClean="0">
                <a:latin typeface="Arial" panose="020B0604020202020204" pitchFamily="34" charset="0"/>
                <a:cs typeface="Arial" panose="020B0604020202020204" pitchFamily="34" charset="0"/>
              </a:rPr>
              <a:t> ALS </a:t>
            </a:r>
            <a:r>
              <a:rPr lang="en-US" sz="2600" dirty="0" err="1" smtClean="0">
                <a:latin typeface="Arial" panose="020B0604020202020204" pitchFamily="34" charset="0"/>
                <a:cs typeface="Arial" panose="020B0604020202020204" pitchFamily="34" charset="0"/>
              </a:rPr>
              <a:t>SuperBend</a:t>
            </a:r>
            <a:r>
              <a:rPr lang="en-US" sz="2600" dirty="0" smtClean="0">
                <a:latin typeface="Arial" panose="020B0604020202020204" pitchFamily="34" charset="0"/>
                <a:cs typeface="Arial" panose="020B0604020202020204" pitchFamily="34" charset="0"/>
              </a:rPr>
              <a:t> beamline – constructed 2001</a:t>
            </a:r>
          </a:p>
          <a:p>
            <a:pPr lvl="1">
              <a:lnSpc>
                <a:spcPct val="120000"/>
              </a:lnSpc>
            </a:pPr>
            <a:r>
              <a:rPr lang="en-US" sz="2600" dirty="0" smtClean="0">
                <a:latin typeface="Arial" panose="020B0604020202020204" pitchFamily="34" charset="0"/>
                <a:cs typeface="Arial" panose="020B0604020202020204" pitchFamily="34" charset="0"/>
              </a:rPr>
              <a:t>1 of 10 in USA with &gt;1000 PDBs/10 years running</a:t>
            </a:r>
          </a:p>
          <a:p>
            <a:pPr lvl="1">
              <a:lnSpc>
                <a:spcPct val="120000"/>
              </a:lnSpc>
            </a:pPr>
            <a:r>
              <a:rPr lang="en-US" sz="2600" dirty="0" smtClean="0">
                <a:solidFill>
                  <a:srgbClr val="006600"/>
                </a:solidFill>
                <a:latin typeface="Arial" panose="020B0604020202020204" pitchFamily="34" charset="0"/>
                <a:cs typeface="Arial" panose="020B0604020202020204" pitchFamily="34" charset="0"/>
              </a:rPr>
              <a:t>8</a:t>
            </a:r>
            <a:r>
              <a:rPr lang="en-US" sz="2600" dirty="0" smtClean="0">
                <a:solidFill>
                  <a:srgbClr val="006600"/>
                </a:solidFill>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of all membrane protein structures</a:t>
            </a:r>
          </a:p>
          <a:p>
            <a:pPr lvl="1">
              <a:lnSpc>
                <a:spcPct val="120000"/>
              </a:lnSpc>
            </a:pPr>
            <a:r>
              <a:rPr lang="en-US" sz="2600" dirty="0" smtClean="0">
                <a:latin typeface="Arial" panose="020B0604020202020204" pitchFamily="34" charset="0"/>
                <a:cs typeface="Arial" panose="020B0604020202020204" pitchFamily="34" charset="0"/>
              </a:rPr>
              <a:t>996 distinct users from 57 institutions</a:t>
            </a:r>
          </a:p>
          <a:p>
            <a:pPr lvl="1">
              <a:lnSpc>
                <a:spcPct val="120000"/>
              </a:lnSpc>
            </a:pPr>
            <a:r>
              <a:rPr lang="en-US" sz="2600" dirty="0" smtClean="0">
                <a:latin typeface="Arial" panose="020B0604020202020204" pitchFamily="34" charset="0"/>
                <a:cs typeface="Arial" panose="020B0604020202020204" pitchFamily="34" charset="0"/>
              </a:rPr>
              <a:t>1407 structures, 636 pubs, 227 high-impact</a:t>
            </a:r>
          </a:p>
        </p:txBody>
      </p:sp>
      <p:grpSp>
        <p:nvGrpSpPr>
          <p:cNvPr id="8" name="Group 7"/>
          <p:cNvGrpSpPr/>
          <p:nvPr/>
        </p:nvGrpSpPr>
        <p:grpSpPr>
          <a:xfrm>
            <a:off x="7631896" y="1247718"/>
            <a:ext cx="1287532" cy="1856625"/>
            <a:chOff x="7631896" y="1432385"/>
            <a:chExt cx="1287532" cy="1856625"/>
          </a:xfrm>
        </p:grpSpPr>
        <p:pic>
          <p:nvPicPr>
            <p:cNvPr id="4" name="Picture 4" descr="Picture 025"/>
            <p:cNvPicPr>
              <a:picLocks noChangeAspect="1" noChangeArrowheads="1"/>
            </p:cNvPicPr>
            <p:nvPr/>
          </p:nvPicPr>
          <p:blipFill rotWithShape="1">
            <a:blip r:embed="rId3" cstate="email">
              <a:lum bright="20000" contrast="20000"/>
              <a:extLst>
                <a:ext uri="{28A0092B-C50C-407E-A947-70E740481C1C}">
                  <a14:useLocalDpi xmlns:a14="http://schemas.microsoft.com/office/drawing/2010/main"/>
                </a:ext>
              </a:extLst>
            </a:blip>
            <a:srcRect/>
            <a:stretch/>
          </p:blipFill>
          <p:spPr bwMode="auto">
            <a:xfrm>
              <a:off x="7674319" y="1432385"/>
              <a:ext cx="1207802" cy="148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31896" y="2919678"/>
              <a:ext cx="1287532" cy="369332"/>
            </a:xfrm>
            <a:prstGeom prst="rect">
              <a:avLst/>
            </a:prstGeom>
            <a:noFill/>
          </p:spPr>
          <p:txBody>
            <a:bodyPr wrap="none" rtlCol="0">
              <a:spAutoFit/>
            </a:bodyPr>
            <a:lstStyle/>
            <a:p>
              <a:r>
                <a:rPr lang="en-US" dirty="0" smtClean="0">
                  <a:solidFill>
                    <a:prstClr val="black"/>
                  </a:solidFill>
                  <a:cs typeface="+mn-cs"/>
                </a:rPr>
                <a:t>45% MRPI</a:t>
              </a:r>
              <a:endParaRPr lang="en-US" dirty="0">
                <a:solidFill>
                  <a:prstClr val="black"/>
                </a:solidFill>
                <a:cs typeface="+mn-cs"/>
              </a:endParaRPr>
            </a:p>
          </p:txBody>
        </p:sp>
      </p:grpSp>
      <p:grpSp>
        <p:nvGrpSpPr>
          <p:cNvPr id="9" name="Group 8"/>
          <p:cNvGrpSpPr/>
          <p:nvPr/>
        </p:nvGrpSpPr>
        <p:grpSpPr>
          <a:xfrm>
            <a:off x="7631896" y="3162711"/>
            <a:ext cx="1292648" cy="1832459"/>
            <a:chOff x="7631896" y="3507877"/>
            <a:chExt cx="1292648" cy="1832459"/>
          </a:xfrm>
        </p:grpSpPr>
        <p:pic>
          <p:nvPicPr>
            <p:cNvPr id="5" name="Picture 4" descr="Picture 025"/>
            <p:cNvPicPr>
              <a:picLocks noChangeAspect="1" noChangeArrowheads="1"/>
            </p:cNvPicPr>
            <p:nvPr/>
          </p:nvPicPr>
          <p:blipFill rotWithShape="1">
            <a:blip r:embed="rId4" cstate="email">
              <a:lum bright="20000" contrast="20000"/>
              <a:extLst>
                <a:ext uri="{28A0092B-C50C-407E-A947-70E740481C1C}">
                  <a14:useLocalDpi xmlns:a14="http://schemas.microsoft.com/office/drawing/2010/main"/>
                </a:ext>
              </a:extLst>
            </a:blip>
            <a:srcRect/>
            <a:stretch/>
          </p:blipFill>
          <p:spPr bwMode="auto">
            <a:xfrm>
              <a:off x="7631896" y="3507877"/>
              <a:ext cx="1292648" cy="148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37012" y="4971004"/>
              <a:ext cx="1287532" cy="369332"/>
            </a:xfrm>
            <a:prstGeom prst="rect">
              <a:avLst/>
            </a:prstGeom>
            <a:noFill/>
          </p:spPr>
          <p:txBody>
            <a:bodyPr wrap="none" rtlCol="0">
              <a:spAutoFit/>
            </a:bodyPr>
            <a:lstStyle/>
            <a:p>
              <a:r>
                <a:rPr lang="en-US" dirty="0" smtClean="0">
                  <a:solidFill>
                    <a:prstClr val="black"/>
                  </a:solidFill>
                  <a:cs typeface="+mn-cs"/>
                </a:rPr>
                <a:t>20% MRPI</a:t>
              </a:r>
              <a:endParaRPr lang="en-US" dirty="0">
                <a:solidFill>
                  <a:prstClr val="black"/>
                </a:solidFill>
                <a:cs typeface="+mn-cs"/>
              </a:endParaRPr>
            </a:p>
          </p:txBody>
        </p:sp>
      </p:grpSp>
      <p:grpSp>
        <p:nvGrpSpPr>
          <p:cNvPr id="11" name="Group 10"/>
          <p:cNvGrpSpPr/>
          <p:nvPr/>
        </p:nvGrpSpPr>
        <p:grpSpPr>
          <a:xfrm>
            <a:off x="7427562" y="4995170"/>
            <a:ext cx="1599605" cy="1840252"/>
            <a:chOff x="7427562" y="4995170"/>
            <a:chExt cx="1599605" cy="1840252"/>
          </a:xfrm>
        </p:grpSpPr>
        <p:pic>
          <p:nvPicPr>
            <p:cNvPr id="19458" name="Picture 2" descr="Scott Classen"/>
            <p:cNvPicPr>
              <a:picLocks noChangeAspect="1" noChangeArrowheads="1"/>
            </p:cNvPicPr>
            <p:nvPr/>
          </p:nvPicPr>
          <p:blipFill rotWithShape="1">
            <a:blip r:embed="rId5">
              <a:extLst>
                <a:ext uri="{28A0092B-C50C-407E-A947-70E740481C1C}">
                  <a14:useLocalDpi xmlns:a14="http://schemas.microsoft.com/office/drawing/2010/main" val="0"/>
                </a:ext>
              </a:extLst>
            </a:blip>
            <a:srcRect l="11389" r="21055" b="7478"/>
            <a:stretch/>
          </p:blipFill>
          <p:spPr bwMode="auto">
            <a:xfrm>
              <a:off x="7595188" y="4995170"/>
              <a:ext cx="1286933" cy="15014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427562" y="6466090"/>
              <a:ext cx="1599605"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cs typeface="+mn-cs"/>
                </a:rPr>
                <a:t>25% * 6 month</a:t>
              </a:r>
              <a:endParaRPr lang="en-US" dirty="0">
                <a:solidFill>
                  <a:prstClr val="black"/>
                </a:solidFill>
                <a:latin typeface="Calibri"/>
                <a:cs typeface="+mn-cs"/>
              </a:endParaRPr>
            </a:p>
          </p:txBody>
        </p:sp>
      </p:grpSp>
    </p:spTree>
    <p:extLst>
      <p:ext uri="{BB962C8B-B14F-4D97-AF65-F5344CB8AC3E}">
        <p14:creationId xmlns:p14="http://schemas.microsoft.com/office/powerpoint/2010/main" val="161511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4946" name="Group 2"/>
          <p:cNvGrpSpPr>
            <a:grpSpLocks/>
          </p:cNvGrpSpPr>
          <p:nvPr/>
        </p:nvGrpSpPr>
        <p:grpSpPr bwMode="auto">
          <a:xfrm flipH="1">
            <a:off x="1334124" y="-1227138"/>
            <a:ext cx="3957403" cy="9561513"/>
            <a:chOff x="1894" y="-773"/>
            <a:chExt cx="2781" cy="6023"/>
          </a:xfrm>
        </p:grpSpPr>
        <p:pic>
          <p:nvPicPr>
            <p:cNvPr id="3154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4061">
              <a:off x="2393" y="-362"/>
              <a:ext cx="1681" cy="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4948" name="Rectangle 4"/>
            <p:cNvSpPr>
              <a:spLocks noChangeArrowheads="1"/>
            </p:cNvSpPr>
            <p:nvPr/>
          </p:nvSpPr>
          <p:spPr bwMode="auto">
            <a:xfrm>
              <a:off x="1894" y="-347"/>
              <a:ext cx="666" cy="37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49" name="Rectangle 5"/>
            <p:cNvSpPr>
              <a:spLocks noChangeArrowheads="1"/>
            </p:cNvSpPr>
            <p:nvPr/>
          </p:nvSpPr>
          <p:spPr bwMode="auto">
            <a:xfrm rot="284723">
              <a:off x="3852" y="1629"/>
              <a:ext cx="823" cy="3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50" name="Rectangle 6"/>
            <p:cNvSpPr>
              <a:spLocks noChangeArrowheads="1"/>
            </p:cNvSpPr>
            <p:nvPr/>
          </p:nvSpPr>
          <p:spPr bwMode="auto">
            <a:xfrm rot="-1566722">
              <a:off x="2458" y="3251"/>
              <a:ext cx="547" cy="1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51" name="Rectangle 7"/>
            <p:cNvSpPr>
              <a:spLocks noChangeArrowheads="1"/>
            </p:cNvSpPr>
            <p:nvPr/>
          </p:nvSpPr>
          <p:spPr bwMode="auto">
            <a:xfrm rot="-2115212">
              <a:off x="3215" y="-773"/>
              <a:ext cx="650" cy="15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grpSp>
      <p:sp>
        <p:nvSpPr>
          <p:cNvPr id="3154964" name="Rectangle 20"/>
          <p:cNvSpPr>
            <a:spLocks noChangeArrowheads="1"/>
          </p:cNvSpPr>
          <p:nvPr/>
        </p:nvSpPr>
        <p:spPr bwMode="auto">
          <a:xfrm flipH="1">
            <a:off x="866775" y="2057400"/>
            <a:ext cx="381000" cy="3810000"/>
          </a:xfrm>
          <a:prstGeom prst="rect">
            <a:avLst/>
          </a:prstGeom>
          <a:solidFill>
            <a:srgbClr val="CC66FF">
              <a:alpha val="50000"/>
            </a:srgbClr>
          </a:solidFill>
          <a:ln w="9525">
            <a:miter lim="800000"/>
            <a:headEnd/>
            <a:tailEnd/>
          </a:ln>
          <a:effectLst/>
          <a:scene3d>
            <a:camera prst="legacyObliqueTopLeft">
              <a:rot lat="21299999" lon="2400000" rev="0"/>
            </a:camera>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52" name="AutoShape 8"/>
          <p:cNvSpPr>
            <a:spLocks noChangeArrowheads="1"/>
          </p:cNvSpPr>
          <p:nvPr/>
        </p:nvSpPr>
        <p:spPr bwMode="auto">
          <a:xfrm rot="20618651" flipH="1" flipV="1">
            <a:off x="4524375"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53" name="Rectangle 9"/>
          <p:cNvSpPr>
            <a:spLocks noChangeArrowheads="1"/>
          </p:cNvSpPr>
          <p:nvPr/>
        </p:nvSpPr>
        <p:spPr bwMode="auto">
          <a:xfrm rot="20691244">
            <a:off x="4802187" y="3535363"/>
            <a:ext cx="863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55" name="AutoShape 11"/>
          <p:cNvSpPr>
            <a:spLocks noChangeArrowheads="1"/>
          </p:cNvSpPr>
          <p:nvPr/>
        </p:nvSpPr>
        <p:spPr bwMode="auto">
          <a:xfrm rot="16200000" flipH="1">
            <a:off x="6391275"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56" name="AutoShape 12"/>
          <p:cNvSpPr>
            <a:spLocks noChangeArrowheads="1"/>
          </p:cNvSpPr>
          <p:nvPr/>
        </p:nvSpPr>
        <p:spPr bwMode="auto">
          <a:xfrm rot="5400000" flipH="1">
            <a:off x="1321593" y="3305969"/>
            <a:ext cx="242888" cy="762000"/>
          </a:xfrm>
          <a:prstGeom prst="can">
            <a:avLst>
              <a:gd name="adj" fmla="val 29296"/>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57" name="Rectangle 13"/>
          <p:cNvSpPr>
            <a:spLocks noChangeArrowheads="1"/>
          </p:cNvSpPr>
          <p:nvPr/>
        </p:nvSpPr>
        <p:spPr bwMode="auto">
          <a:xfrm>
            <a:off x="5895975"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58" name="Text Box 14"/>
          <p:cNvSpPr txBox="1">
            <a:spLocks noChangeArrowheads="1"/>
          </p:cNvSpPr>
          <p:nvPr/>
        </p:nvSpPr>
        <p:spPr bwMode="auto">
          <a:xfrm>
            <a:off x="6581775" y="3429000"/>
            <a:ext cx="11699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400" dirty="0">
                <a:solidFill>
                  <a:prstClr val="black"/>
                </a:solidFill>
                <a:latin typeface="Arial" panose="020B0604020202020204" pitchFamily="34" charset="0"/>
                <a:cs typeface="+mn-cs"/>
              </a:rPr>
              <a:t>pinhole</a:t>
            </a:r>
          </a:p>
        </p:txBody>
      </p:sp>
      <p:sp>
        <p:nvSpPr>
          <p:cNvPr id="3154959" name="Text Box 15"/>
          <p:cNvSpPr txBox="1">
            <a:spLocks noChangeArrowheads="1"/>
          </p:cNvSpPr>
          <p:nvPr/>
        </p:nvSpPr>
        <p:spPr bwMode="auto">
          <a:xfrm rot="20682600">
            <a:off x="4538662" y="2747963"/>
            <a:ext cx="981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400" dirty="0">
                <a:solidFill>
                  <a:prstClr val="black"/>
                </a:solidFill>
                <a:latin typeface="Arial" panose="020B0604020202020204" pitchFamily="34" charset="0"/>
                <a:cs typeface="+mn-cs"/>
              </a:rPr>
              <a:t>mirror</a:t>
            </a:r>
          </a:p>
        </p:txBody>
      </p:sp>
      <p:sp>
        <p:nvSpPr>
          <p:cNvPr id="3154960" name="Line 16"/>
          <p:cNvSpPr>
            <a:spLocks noChangeShapeType="1"/>
          </p:cNvSpPr>
          <p:nvPr/>
        </p:nvSpPr>
        <p:spPr bwMode="auto">
          <a:xfrm flipV="1">
            <a:off x="3609975"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61" name="Line 17"/>
          <p:cNvSpPr>
            <a:spLocks noChangeShapeType="1"/>
          </p:cNvSpPr>
          <p:nvPr/>
        </p:nvSpPr>
        <p:spPr bwMode="auto">
          <a:xfrm flipV="1">
            <a:off x="3609975" y="3581400"/>
            <a:ext cx="1081087" cy="10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62" name="Line 18"/>
          <p:cNvSpPr>
            <a:spLocks noChangeShapeType="1"/>
          </p:cNvSpPr>
          <p:nvPr/>
        </p:nvSpPr>
        <p:spPr bwMode="auto">
          <a:xfrm>
            <a:off x="4829175" y="3810000"/>
            <a:ext cx="954087" cy="149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63" name="Rectangle 19"/>
          <p:cNvSpPr>
            <a:spLocks noChangeArrowheads="1"/>
          </p:cNvSpPr>
          <p:nvPr/>
        </p:nvSpPr>
        <p:spPr bwMode="auto">
          <a:xfrm>
            <a:off x="3194050" y="3657600"/>
            <a:ext cx="2778125"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65" name="Rectangle 21"/>
          <p:cNvSpPr>
            <a:spLocks noChangeArrowheads="1"/>
          </p:cNvSpPr>
          <p:nvPr/>
        </p:nvSpPr>
        <p:spPr bwMode="auto">
          <a:xfrm rot="1620533">
            <a:off x="157162" y="2540000"/>
            <a:ext cx="2316163" cy="68263"/>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66" name="Rectangle 22"/>
          <p:cNvSpPr>
            <a:spLocks noChangeArrowheads="1"/>
          </p:cNvSpPr>
          <p:nvPr/>
        </p:nvSpPr>
        <p:spPr bwMode="auto">
          <a:xfrm>
            <a:off x="1781175" y="3657600"/>
            <a:ext cx="631825" cy="61913"/>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67" name="Rectangle 23"/>
          <p:cNvSpPr>
            <a:spLocks noChangeArrowheads="1"/>
          </p:cNvSpPr>
          <p:nvPr/>
        </p:nvSpPr>
        <p:spPr bwMode="auto">
          <a:xfrm rot="19979467" flipV="1">
            <a:off x="152400" y="4754563"/>
            <a:ext cx="2430462" cy="66675"/>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68" name="AutoShape 24"/>
          <p:cNvSpPr>
            <a:spLocks noChangeArrowheads="1"/>
          </p:cNvSpPr>
          <p:nvPr/>
        </p:nvSpPr>
        <p:spPr bwMode="auto">
          <a:xfrm rot="19949778" flipH="1">
            <a:off x="5095875" y="4900613"/>
            <a:ext cx="2684462" cy="3117850"/>
          </a:xfrm>
          <a:prstGeom prst="can">
            <a:avLst>
              <a:gd name="adj" fmla="val 5264"/>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69" name="Line 25"/>
          <p:cNvSpPr>
            <a:spLocks noChangeShapeType="1"/>
          </p:cNvSpPr>
          <p:nvPr/>
        </p:nvSpPr>
        <p:spPr bwMode="auto">
          <a:xfrm rot="19949778" flipV="1">
            <a:off x="4386262" y="3424238"/>
            <a:ext cx="566738" cy="2043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latin typeface="Arial" panose="020B0604020202020204" pitchFamily="34" charset="0"/>
              <a:cs typeface="+mn-cs"/>
            </a:endParaRPr>
          </a:p>
        </p:txBody>
      </p:sp>
      <p:sp>
        <p:nvSpPr>
          <p:cNvPr id="3154970" name="Text Box 26"/>
          <p:cNvSpPr txBox="1">
            <a:spLocks noChangeArrowheads="1"/>
          </p:cNvSpPr>
          <p:nvPr/>
        </p:nvSpPr>
        <p:spPr bwMode="auto">
          <a:xfrm rot="19917014">
            <a:off x="5268912" y="5540375"/>
            <a:ext cx="17446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400" dirty="0">
                <a:solidFill>
                  <a:prstClr val="black"/>
                </a:solidFill>
                <a:latin typeface="Arial" panose="020B0604020202020204" pitchFamily="34" charset="0"/>
                <a:cs typeface="+mn-cs"/>
              </a:rPr>
              <a:t>microscope</a:t>
            </a:r>
          </a:p>
        </p:txBody>
      </p:sp>
      <p:sp>
        <p:nvSpPr>
          <p:cNvPr id="28" name="Text Box 15"/>
          <p:cNvSpPr txBox="1">
            <a:spLocks noChangeArrowheads="1"/>
          </p:cNvSpPr>
          <p:nvPr/>
        </p:nvSpPr>
        <p:spPr bwMode="auto">
          <a:xfrm>
            <a:off x="4474646" y="650245"/>
            <a:ext cx="2034531"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2400" dirty="0" smtClean="0">
                <a:solidFill>
                  <a:prstClr val="black"/>
                </a:solidFill>
                <a:latin typeface="Arial" panose="020B0604020202020204" pitchFamily="34" charset="0"/>
                <a:cs typeface="+mn-cs"/>
              </a:rPr>
              <a:t>SBS</a:t>
            </a:r>
          </a:p>
          <a:p>
            <a:pPr fontAlgn="auto">
              <a:spcBef>
                <a:spcPts val="0"/>
              </a:spcBef>
              <a:spcAft>
                <a:spcPts val="0"/>
              </a:spcAft>
            </a:pPr>
            <a:r>
              <a:rPr lang="en-US" altLang="en-US" sz="2400" dirty="0">
                <a:solidFill>
                  <a:prstClr val="black"/>
                </a:solidFill>
                <a:latin typeface="Arial" panose="020B0604020202020204" pitchFamily="34" charset="0"/>
                <a:cs typeface="+mn-cs"/>
              </a:rPr>
              <a:t>f</a:t>
            </a:r>
            <a:r>
              <a:rPr lang="en-US" altLang="en-US" sz="2400" dirty="0" smtClean="0">
                <a:solidFill>
                  <a:prstClr val="black"/>
                </a:solidFill>
                <a:latin typeface="Arial" panose="020B0604020202020204" pitchFamily="34" charset="0"/>
                <a:cs typeface="+mn-cs"/>
              </a:rPr>
              <a:t>ormat</a:t>
            </a:r>
          </a:p>
          <a:p>
            <a:pPr fontAlgn="auto">
              <a:spcBef>
                <a:spcPts val="0"/>
              </a:spcBef>
              <a:spcAft>
                <a:spcPts val="0"/>
              </a:spcAft>
            </a:pPr>
            <a:r>
              <a:rPr lang="en-US" altLang="en-US" sz="2400" dirty="0" smtClean="0">
                <a:solidFill>
                  <a:prstClr val="black"/>
                </a:solidFill>
                <a:latin typeface="Arial" panose="020B0604020202020204" pitchFamily="34" charset="0"/>
                <a:cs typeface="+mn-cs"/>
              </a:rPr>
              <a:t>crystallization</a:t>
            </a:r>
          </a:p>
          <a:p>
            <a:pPr fontAlgn="auto">
              <a:spcBef>
                <a:spcPts val="0"/>
              </a:spcBef>
              <a:spcAft>
                <a:spcPts val="0"/>
              </a:spcAft>
            </a:pPr>
            <a:r>
              <a:rPr lang="en-US" altLang="en-US" sz="2400" dirty="0" smtClean="0">
                <a:solidFill>
                  <a:prstClr val="black"/>
                </a:solidFill>
                <a:latin typeface="Arial" panose="020B0604020202020204" pitchFamily="34" charset="0"/>
                <a:cs typeface="+mn-cs"/>
              </a:rPr>
              <a:t>tray</a:t>
            </a:r>
            <a:endParaRPr lang="en-US" altLang="en-US" sz="2400" dirty="0">
              <a:solidFill>
                <a:prstClr val="black"/>
              </a:solidFill>
              <a:latin typeface="Arial" panose="020B0604020202020204" pitchFamily="34" charset="0"/>
              <a:cs typeface="+mn-cs"/>
            </a:endParaRPr>
          </a:p>
        </p:txBody>
      </p:sp>
    </p:spTree>
    <p:extLst>
      <p:ext uri="{BB962C8B-B14F-4D97-AF65-F5344CB8AC3E}">
        <p14:creationId xmlns:p14="http://schemas.microsoft.com/office/powerpoint/2010/main" val="371836616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405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97" name="Text Box 37"/>
          <p:cNvSpPr txBox="1">
            <a:spLocks noChangeArrowheads="1"/>
          </p:cNvSpPr>
          <p:nvPr/>
        </p:nvSpPr>
        <p:spPr bwMode="auto">
          <a:xfrm>
            <a:off x="3721002" y="3926347"/>
            <a:ext cx="1941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err="1">
                <a:solidFill>
                  <a:prstClr val="black"/>
                </a:solidFill>
                <a:ea typeface="MS PGothic" pitchFamily="34" charset="-128"/>
                <a:cs typeface="+mn-cs"/>
              </a:rPr>
              <a:t>NatX</a:t>
            </a:r>
            <a:r>
              <a:rPr lang="en-US" altLang="en-US" sz="1800" dirty="0">
                <a:solidFill>
                  <a:prstClr val="black"/>
                </a:solidFill>
                <a:ea typeface="MS PGothic" pitchFamily="34" charset="-128"/>
                <a:cs typeface="+mn-cs"/>
              </a:rPr>
              <a:t>-ray</a:t>
            </a:r>
          </a:p>
          <a:p>
            <a:pPr algn="ctr" eaLnBrk="1" fontAlgn="auto" hangingPunct="1">
              <a:spcBef>
                <a:spcPct val="0"/>
              </a:spcBef>
              <a:spcAft>
                <a:spcPts val="0"/>
              </a:spcAft>
              <a:buFontTx/>
              <a:buNone/>
            </a:pPr>
            <a:r>
              <a:rPr lang="en-US" altLang="en-US" sz="1800" dirty="0" err="1">
                <a:solidFill>
                  <a:prstClr val="black"/>
                </a:solidFill>
                <a:ea typeface="MS PGothic" pitchFamily="34" charset="-128"/>
                <a:cs typeface="+mn-cs"/>
              </a:rPr>
              <a:t>CrystalQuick</a:t>
            </a:r>
            <a:r>
              <a:rPr lang="en-US" altLang="en-US" sz="1800" dirty="0">
                <a:solidFill>
                  <a:prstClr val="black"/>
                </a:solidFill>
                <a:ea typeface="MS PGothic" pitchFamily="34" charset="-128"/>
                <a:cs typeface="+mn-cs"/>
              </a:rPr>
              <a:t>™ X</a:t>
            </a:r>
          </a:p>
        </p:txBody>
      </p:sp>
      <p:grpSp>
        <p:nvGrpSpPr>
          <p:cNvPr id="5" name="Group 4"/>
          <p:cNvGrpSpPr/>
          <p:nvPr/>
        </p:nvGrpSpPr>
        <p:grpSpPr>
          <a:xfrm>
            <a:off x="3832353" y="1646238"/>
            <a:ext cx="1592665" cy="2062163"/>
            <a:chOff x="3832353" y="1646238"/>
            <a:chExt cx="1592665" cy="2062163"/>
          </a:xfrm>
        </p:grpSpPr>
        <p:sp>
          <p:nvSpPr>
            <p:cNvPr id="45093" name="Oval 34"/>
            <p:cNvSpPr>
              <a:spLocks noChangeArrowheads="1"/>
            </p:cNvSpPr>
            <p:nvPr/>
          </p:nvSpPr>
          <p:spPr bwMode="auto">
            <a:xfrm>
              <a:off x="4107375" y="2435226"/>
              <a:ext cx="1046725" cy="1200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mn-cs"/>
              </a:endParaRPr>
            </a:p>
          </p:txBody>
        </p:sp>
        <p:sp>
          <p:nvSpPr>
            <p:cNvPr id="45095" name="Rectangle 33"/>
            <p:cNvSpPr>
              <a:spLocks noChangeArrowheads="1"/>
            </p:cNvSpPr>
            <p:nvPr/>
          </p:nvSpPr>
          <p:spPr bwMode="auto">
            <a:xfrm>
              <a:off x="3836458" y="2995613"/>
              <a:ext cx="1588560" cy="71278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a:solidFill>
                    <a:prstClr val="black"/>
                  </a:solidFill>
                  <a:ea typeface="MS PGothic" pitchFamily="34" charset="-128"/>
                  <a:cs typeface="+mn-cs"/>
                </a:rPr>
                <a:t>250 </a:t>
              </a:r>
              <a:r>
                <a:rPr lang="el-GR" altLang="en-US" sz="1800" dirty="0">
                  <a:solidFill>
                    <a:prstClr val="black"/>
                  </a:solidFill>
                  <a:ea typeface="MS PGothic" pitchFamily="34" charset="-128"/>
                  <a:cs typeface="+mn-cs"/>
                </a:rPr>
                <a:t>μ</a:t>
              </a:r>
              <a:r>
                <a:rPr lang="en-US" altLang="en-US" sz="1800" dirty="0">
                  <a:solidFill>
                    <a:prstClr val="black"/>
                  </a:solidFill>
                  <a:ea typeface="MS PGothic" pitchFamily="34" charset="-128"/>
                  <a:cs typeface="+mn-cs"/>
                </a:rPr>
                <a:t>m</a:t>
              </a:r>
              <a:endParaRPr lang="el-GR" altLang="en-US" sz="1800" dirty="0">
                <a:solidFill>
                  <a:prstClr val="black"/>
                </a:solidFill>
                <a:ea typeface="MS PGothic" pitchFamily="34" charset="-128"/>
                <a:cs typeface="+mn-cs"/>
              </a:endParaRPr>
            </a:p>
          </p:txBody>
        </p:sp>
        <p:sp>
          <p:nvSpPr>
            <p:cNvPr id="45096" name="Rectangle 35"/>
            <p:cNvSpPr>
              <a:spLocks noChangeArrowheads="1"/>
            </p:cNvSpPr>
            <p:nvPr/>
          </p:nvSpPr>
          <p:spPr bwMode="auto">
            <a:xfrm>
              <a:off x="4583532" y="2855913"/>
              <a:ext cx="76623"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mn-cs"/>
              </a:endParaRPr>
            </a:p>
          </p:txBody>
        </p:sp>
        <p:sp>
          <p:nvSpPr>
            <p:cNvPr id="45098" name="Rectangle 45"/>
            <p:cNvSpPr>
              <a:spLocks noChangeArrowheads="1"/>
            </p:cNvSpPr>
            <p:nvPr/>
          </p:nvSpPr>
          <p:spPr bwMode="auto">
            <a:xfrm>
              <a:off x="3832353" y="1646238"/>
              <a:ext cx="1588560"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endParaRPr lang="el-GR" altLang="en-US" sz="1800" dirty="0">
                <a:solidFill>
                  <a:prstClr val="black"/>
                </a:solidFill>
                <a:ea typeface="MS PGothic" pitchFamily="34" charset="-128"/>
                <a:cs typeface="+mn-cs"/>
              </a:endParaRPr>
            </a:p>
          </p:txBody>
        </p:sp>
        <p:sp>
          <p:nvSpPr>
            <p:cNvPr id="45099" name="Text Box 46"/>
            <p:cNvSpPr txBox="1">
              <a:spLocks noChangeArrowheads="1"/>
            </p:cNvSpPr>
            <p:nvPr/>
          </p:nvSpPr>
          <p:spPr bwMode="auto">
            <a:xfrm>
              <a:off x="3909704"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prstClr val="black"/>
                  </a:solidFill>
                  <a:ea typeface="MS PGothic" pitchFamily="34" charset="-128"/>
                  <a:cs typeface="+mn-cs"/>
                </a:rPr>
                <a:t>~50 </a:t>
              </a:r>
              <a:r>
                <a:rPr lang="el-GR" altLang="en-US" sz="1800" dirty="0">
                  <a:solidFill>
                    <a:prstClr val="black"/>
                  </a:solidFill>
                  <a:ea typeface="MS PGothic" pitchFamily="34" charset="-128"/>
                  <a:cs typeface="+mn-cs"/>
                </a:rPr>
                <a:t>μ</a:t>
              </a:r>
              <a:r>
                <a:rPr lang="en-US" altLang="en-US" sz="1800" dirty="0">
                  <a:solidFill>
                    <a:prstClr val="black"/>
                  </a:solidFill>
                  <a:ea typeface="MS PGothic" pitchFamily="34" charset="-128"/>
                  <a:cs typeface="+mn-cs"/>
                </a:rPr>
                <a:t>m tape</a:t>
              </a:r>
              <a:endParaRPr lang="el-GR" altLang="en-US" sz="1800" dirty="0">
                <a:solidFill>
                  <a:prstClr val="black"/>
                </a:solidFill>
                <a:ea typeface="MS PGothic" pitchFamily="34" charset="-128"/>
                <a:cs typeface="+mn-cs"/>
              </a:endParaRPr>
            </a:p>
          </p:txBody>
        </p:sp>
      </p:grpSp>
      <p:sp>
        <p:nvSpPr>
          <p:cNvPr id="45103" name="Text Box 30"/>
          <p:cNvSpPr txBox="1">
            <a:spLocks noChangeArrowheads="1"/>
          </p:cNvSpPr>
          <p:nvPr/>
        </p:nvSpPr>
        <p:spPr bwMode="auto">
          <a:xfrm>
            <a:off x="214990" y="3926347"/>
            <a:ext cx="1381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err="1">
                <a:solidFill>
                  <a:prstClr val="black"/>
                </a:solidFill>
                <a:ea typeface="MS PGothic" pitchFamily="34" charset="-128"/>
                <a:cs typeface="+mn-cs"/>
              </a:rPr>
              <a:t>Fluidigm</a:t>
            </a:r>
            <a:endParaRPr lang="en-US" altLang="en-US" sz="1800" dirty="0">
              <a:solidFill>
                <a:prstClr val="black"/>
              </a:solidFill>
              <a:ea typeface="MS PGothic" pitchFamily="34" charset="-128"/>
              <a:cs typeface="+mn-cs"/>
            </a:endParaRPr>
          </a:p>
          <a:p>
            <a:pPr algn="ctr" eaLnBrk="1" fontAlgn="auto" hangingPunct="1">
              <a:spcBef>
                <a:spcPct val="0"/>
              </a:spcBef>
              <a:spcAft>
                <a:spcPts val="0"/>
              </a:spcAft>
              <a:buFontTx/>
              <a:buNone/>
            </a:pPr>
            <a:r>
              <a:rPr lang="en-US" altLang="en-US" sz="1800" dirty="0">
                <a:solidFill>
                  <a:prstClr val="black"/>
                </a:solidFill>
                <a:ea typeface="MS PGothic" pitchFamily="34" charset="-128"/>
                <a:cs typeface="+mn-cs"/>
              </a:rPr>
              <a:t>Topaz® DC</a:t>
            </a:r>
          </a:p>
        </p:txBody>
      </p:sp>
      <p:grpSp>
        <p:nvGrpSpPr>
          <p:cNvPr id="3" name="Group 2"/>
          <p:cNvGrpSpPr/>
          <p:nvPr/>
        </p:nvGrpSpPr>
        <p:grpSpPr>
          <a:xfrm>
            <a:off x="90488" y="2790368"/>
            <a:ext cx="1698625" cy="955676"/>
            <a:chOff x="90488" y="2616200"/>
            <a:chExt cx="1698625" cy="955676"/>
          </a:xfrm>
        </p:grpSpPr>
        <p:sp>
          <p:nvSpPr>
            <p:cNvPr id="45100" name="Rectangle 7"/>
            <p:cNvSpPr>
              <a:spLocks noChangeArrowheads="1"/>
            </p:cNvSpPr>
            <p:nvPr/>
          </p:nvSpPr>
          <p:spPr bwMode="auto">
            <a:xfrm>
              <a:off x="90488" y="2616200"/>
              <a:ext cx="1698625" cy="47625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endParaRPr lang="en-US" altLang="en-US" sz="1800" b="1" dirty="0">
                <a:solidFill>
                  <a:prstClr val="white"/>
                </a:solidFill>
                <a:ea typeface="MS PGothic" pitchFamily="34" charset="-128"/>
                <a:cs typeface="+mn-cs"/>
              </a:endParaRPr>
            </a:p>
          </p:txBody>
        </p:sp>
        <p:sp>
          <p:nvSpPr>
            <p:cNvPr id="45101" name="Rectangle 9"/>
            <p:cNvSpPr>
              <a:spLocks noChangeArrowheads="1"/>
            </p:cNvSpPr>
            <p:nvPr/>
          </p:nvSpPr>
          <p:spPr bwMode="auto">
            <a:xfrm>
              <a:off x="676275" y="2720975"/>
              <a:ext cx="508000"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mn-cs"/>
              </a:endParaRPr>
            </a:p>
          </p:txBody>
        </p:sp>
        <p:sp>
          <p:nvSpPr>
            <p:cNvPr id="45102" name="Rectangle 10"/>
            <p:cNvSpPr>
              <a:spLocks noChangeArrowheads="1"/>
            </p:cNvSpPr>
            <p:nvPr/>
          </p:nvSpPr>
          <p:spPr bwMode="auto">
            <a:xfrm>
              <a:off x="857250" y="2855913"/>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mn-cs"/>
              </a:endParaRPr>
            </a:p>
          </p:txBody>
        </p:sp>
        <p:sp>
          <p:nvSpPr>
            <p:cNvPr id="45105" name="Text Box 40"/>
            <p:cNvSpPr txBox="1">
              <a:spLocks noChangeArrowheads="1"/>
            </p:cNvSpPr>
            <p:nvPr/>
          </p:nvSpPr>
          <p:spPr bwMode="auto">
            <a:xfrm>
              <a:off x="482600" y="3205163"/>
              <a:ext cx="950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prstClr val="black"/>
                  </a:solidFill>
                  <a:ea typeface="MS PGothic" pitchFamily="34" charset="-128"/>
                  <a:cs typeface="+mn-cs"/>
                </a:rPr>
                <a:t>200 </a:t>
              </a:r>
              <a:r>
                <a:rPr lang="el-GR" altLang="en-US" sz="1800" dirty="0">
                  <a:solidFill>
                    <a:prstClr val="black"/>
                  </a:solidFill>
                  <a:ea typeface="MS PGothic" pitchFamily="34" charset="-128"/>
                  <a:cs typeface="+mn-cs"/>
                </a:rPr>
                <a:t>μ</a:t>
              </a:r>
              <a:r>
                <a:rPr lang="en-US" altLang="en-US" sz="1800" dirty="0">
                  <a:solidFill>
                    <a:prstClr val="black"/>
                  </a:solidFill>
                  <a:ea typeface="MS PGothic" pitchFamily="34" charset="-128"/>
                  <a:cs typeface="+mn-cs"/>
                </a:rPr>
                <a:t>m</a:t>
              </a:r>
              <a:endParaRPr lang="el-GR" altLang="en-US" sz="1800" dirty="0">
                <a:solidFill>
                  <a:prstClr val="black"/>
                </a:solidFill>
                <a:ea typeface="MS PGothic" pitchFamily="34" charset="-128"/>
                <a:cs typeface="+mn-cs"/>
              </a:endParaRPr>
            </a:p>
          </p:txBody>
        </p:sp>
        <p:sp>
          <p:nvSpPr>
            <p:cNvPr id="45061" name="Rectangle 62"/>
            <p:cNvSpPr>
              <a:spLocks noChangeArrowheads="1"/>
            </p:cNvSpPr>
            <p:nvPr/>
          </p:nvSpPr>
          <p:spPr bwMode="auto">
            <a:xfrm>
              <a:off x="95250" y="2717800"/>
              <a:ext cx="57785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900" dirty="0">
                  <a:solidFill>
                    <a:prstClr val="white"/>
                  </a:solidFill>
                  <a:ea typeface="MS PGothic" pitchFamily="34" charset="-128"/>
                  <a:cs typeface="+mn-cs"/>
                </a:rPr>
                <a:t>PDMS</a:t>
              </a:r>
            </a:p>
          </p:txBody>
        </p:sp>
        <p:sp>
          <p:nvSpPr>
            <p:cNvPr id="45062" name="Rectangle 63"/>
            <p:cNvSpPr>
              <a:spLocks noChangeArrowheads="1"/>
            </p:cNvSpPr>
            <p:nvPr/>
          </p:nvSpPr>
          <p:spPr bwMode="auto">
            <a:xfrm>
              <a:off x="1187450" y="2717800"/>
              <a:ext cx="59690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900" dirty="0">
                  <a:solidFill>
                    <a:prstClr val="white"/>
                  </a:solidFill>
                  <a:ea typeface="MS PGothic" pitchFamily="34" charset="-128"/>
                  <a:cs typeface="+mn-cs"/>
                </a:rPr>
                <a:t>PDMS</a:t>
              </a:r>
            </a:p>
          </p:txBody>
        </p:sp>
      </p:grpSp>
      <p:sp>
        <p:nvSpPr>
          <p:cNvPr id="45078" name="Text Box 37"/>
          <p:cNvSpPr txBox="1">
            <a:spLocks noChangeArrowheads="1"/>
          </p:cNvSpPr>
          <p:nvPr/>
        </p:nvSpPr>
        <p:spPr bwMode="auto">
          <a:xfrm>
            <a:off x="5697612" y="3923172"/>
            <a:ext cx="11080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err="1">
                <a:solidFill>
                  <a:prstClr val="black"/>
                </a:solidFill>
                <a:ea typeface="MS PGothic" pitchFamily="34" charset="-128"/>
                <a:cs typeface="+mn-cs"/>
              </a:rPr>
              <a:t>MiTeGen</a:t>
            </a:r>
            <a:endParaRPr lang="en-US" altLang="en-US" sz="1800" dirty="0">
              <a:solidFill>
                <a:prstClr val="black"/>
              </a:solidFill>
              <a:ea typeface="MS PGothic" pitchFamily="34" charset="-128"/>
              <a:cs typeface="+mn-cs"/>
            </a:endParaRPr>
          </a:p>
          <a:p>
            <a:pPr algn="ctr" eaLnBrk="1" fontAlgn="auto" hangingPunct="1">
              <a:spcBef>
                <a:spcPct val="0"/>
              </a:spcBef>
              <a:spcAft>
                <a:spcPts val="0"/>
              </a:spcAft>
              <a:buFontTx/>
              <a:buNone/>
            </a:pPr>
            <a:r>
              <a:rPr lang="en-US" altLang="en-US" sz="1800" dirty="0">
                <a:solidFill>
                  <a:prstClr val="black"/>
                </a:solidFill>
                <a:ea typeface="MS PGothic" pitchFamily="34" charset="-128"/>
                <a:cs typeface="+mn-cs"/>
              </a:rPr>
              <a:t>in-situ-1</a:t>
            </a:r>
          </a:p>
        </p:txBody>
      </p:sp>
      <p:grpSp>
        <p:nvGrpSpPr>
          <p:cNvPr id="6" name="Group 5"/>
          <p:cNvGrpSpPr/>
          <p:nvPr/>
        </p:nvGrpSpPr>
        <p:grpSpPr>
          <a:xfrm>
            <a:off x="5629275" y="1643063"/>
            <a:ext cx="1565181" cy="1633538"/>
            <a:chOff x="5629275" y="1643063"/>
            <a:chExt cx="1565181" cy="1633538"/>
          </a:xfrm>
        </p:grpSpPr>
        <p:sp>
          <p:nvSpPr>
            <p:cNvPr id="45074" name="Oval 34"/>
            <p:cNvSpPr>
              <a:spLocks noChangeArrowheads="1"/>
            </p:cNvSpPr>
            <p:nvPr/>
          </p:nvSpPr>
          <p:spPr bwMode="auto">
            <a:xfrm>
              <a:off x="5896004" y="2627313"/>
              <a:ext cx="1015162" cy="649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mn-cs"/>
              </a:endParaRPr>
            </a:p>
          </p:txBody>
        </p:sp>
        <p:sp>
          <p:nvSpPr>
            <p:cNvPr id="45076" name="Rectangle 33"/>
            <p:cNvSpPr>
              <a:spLocks noChangeArrowheads="1"/>
            </p:cNvSpPr>
            <p:nvPr/>
          </p:nvSpPr>
          <p:spPr bwMode="auto">
            <a:xfrm>
              <a:off x="5633256" y="2992438"/>
              <a:ext cx="1540657" cy="2841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a:solidFill>
                    <a:prstClr val="black"/>
                  </a:solidFill>
                  <a:ea typeface="MS PGothic" pitchFamily="34" charset="-128"/>
                  <a:cs typeface="+mn-cs"/>
                </a:rPr>
                <a:t>100 </a:t>
              </a:r>
              <a:r>
                <a:rPr lang="el-GR" altLang="en-US" sz="1800" dirty="0">
                  <a:solidFill>
                    <a:prstClr val="black"/>
                  </a:solidFill>
                  <a:ea typeface="MS PGothic" pitchFamily="34" charset="-128"/>
                  <a:cs typeface="+mn-cs"/>
                </a:rPr>
                <a:t>μ</a:t>
              </a:r>
              <a:r>
                <a:rPr lang="en-US" altLang="en-US" sz="1800" dirty="0">
                  <a:solidFill>
                    <a:prstClr val="black"/>
                  </a:solidFill>
                  <a:ea typeface="MS PGothic" pitchFamily="34" charset="-128"/>
                  <a:cs typeface="+mn-cs"/>
                </a:rPr>
                <a:t>m</a:t>
              </a:r>
              <a:endParaRPr lang="el-GR" altLang="en-US" sz="1800" dirty="0">
                <a:solidFill>
                  <a:prstClr val="black"/>
                </a:solidFill>
                <a:ea typeface="MS PGothic" pitchFamily="34" charset="-128"/>
                <a:cs typeface="+mn-cs"/>
              </a:endParaRPr>
            </a:p>
          </p:txBody>
        </p:sp>
        <p:sp>
          <p:nvSpPr>
            <p:cNvPr id="45077" name="Rectangle 35"/>
            <p:cNvSpPr>
              <a:spLocks noChangeArrowheads="1"/>
            </p:cNvSpPr>
            <p:nvPr/>
          </p:nvSpPr>
          <p:spPr bwMode="auto">
            <a:xfrm>
              <a:off x="6357803" y="2852738"/>
              <a:ext cx="74312"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mn-cs"/>
              </a:endParaRPr>
            </a:p>
          </p:txBody>
        </p:sp>
        <p:sp>
          <p:nvSpPr>
            <p:cNvPr id="45079" name="Rectangle 45"/>
            <p:cNvSpPr>
              <a:spLocks noChangeArrowheads="1"/>
            </p:cNvSpPr>
            <p:nvPr/>
          </p:nvSpPr>
          <p:spPr bwMode="auto">
            <a:xfrm>
              <a:off x="5629275" y="1643063"/>
              <a:ext cx="1540657"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endParaRPr lang="el-GR" altLang="en-US" sz="1800" dirty="0">
                <a:solidFill>
                  <a:prstClr val="black"/>
                </a:solidFill>
                <a:ea typeface="MS PGothic" pitchFamily="34" charset="-128"/>
                <a:cs typeface="+mn-cs"/>
              </a:endParaRPr>
            </a:p>
          </p:txBody>
        </p:sp>
        <p:sp>
          <p:nvSpPr>
            <p:cNvPr id="45080" name="Text Box 46"/>
            <p:cNvSpPr txBox="1">
              <a:spLocks noChangeArrowheads="1"/>
            </p:cNvSpPr>
            <p:nvPr/>
          </p:nvSpPr>
          <p:spPr bwMode="auto">
            <a:xfrm>
              <a:off x="5716166"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prstClr val="black"/>
                  </a:solidFill>
                  <a:ea typeface="MS PGothic" pitchFamily="34" charset="-128"/>
                  <a:cs typeface="+mn-cs"/>
                </a:rPr>
                <a:t>~50 </a:t>
              </a:r>
              <a:r>
                <a:rPr lang="el-GR" altLang="en-US" sz="1800" dirty="0">
                  <a:solidFill>
                    <a:prstClr val="black"/>
                  </a:solidFill>
                  <a:ea typeface="MS PGothic" pitchFamily="34" charset="-128"/>
                  <a:cs typeface="+mn-cs"/>
                </a:rPr>
                <a:t>μ</a:t>
              </a:r>
              <a:r>
                <a:rPr lang="en-US" altLang="en-US" sz="1800" dirty="0">
                  <a:solidFill>
                    <a:prstClr val="black"/>
                  </a:solidFill>
                  <a:ea typeface="MS PGothic" pitchFamily="34" charset="-128"/>
                  <a:cs typeface="+mn-cs"/>
                </a:rPr>
                <a:t>m tape</a:t>
              </a:r>
              <a:endParaRPr lang="el-GR" altLang="en-US" sz="1800" dirty="0">
                <a:solidFill>
                  <a:prstClr val="black"/>
                </a:solidFill>
                <a:ea typeface="MS PGothic" pitchFamily="34" charset="-128"/>
                <a:cs typeface="+mn-cs"/>
              </a:endParaRPr>
            </a:p>
          </p:txBody>
        </p:sp>
      </p:grpSp>
      <p:sp>
        <p:nvSpPr>
          <p:cNvPr id="45064" name="TextBox 1"/>
          <p:cNvSpPr txBox="1">
            <a:spLocks noChangeArrowheads="1"/>
          </p:cNvSpPr>
          <p:nvPr/>
        </p:nvSpPr>
        <p:spPr bwMode="auto">
          <a:xfrm>
            <a:off x="0" y="0"/>
            <a:ext cx="9144000" cy="98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lnSpc>
                <a:spcPct val="150000"/>
              </a:lnSpc>
              <a:spcBef>
                <a:spcPct val="0"/>
              </a:spcBef>
              <a:spcAft>
                <a:spcPts val="0"/>
              </a:spcAft>
              <a:buFontTx/>
              <a:buNone/>
            </a:pPr>
            <a:r>
              <a:rPr lang="en-US" altLang="en-US" sz="4400" i="1" dirty="0">
                <a:solidFill>
                  <a:prstClr val="black"/>
                </a:solidFill>
                <a:ea typeface="MS PGothic" pitchFamily="34" charset="-128"/>
                <a:cs typeface="+mn-cs"/>
              </a:rPr>
              <a:t>in-situ</a:t>
            </a:r>
            <a:r>
              <a:rPr lang="en-US" altLang="en-US" sz="4400" dirty="0">
                <a:solidFill>
                  <a:prstClr val="black"/>
                </a:solidFill>
                <a:ea typeface="MS PGothic" pitchFamily="34" charset="-128"/>
                <a:cs typeface="+mn-cs"/>
              </a:rPr>
              <a:t> diffraction </a:t>
            </a:r>
            <a:r>
              <a:rPr lang="en-US" altLang="en-US" sz="4400" dirty="0" smtClean="0">
                <a:solidFill>
                  <a:prstClr val="black"/>
                </a:solidFill>
                <a:ea typeface="MS PGothic" pitchFamily="34" charset="-128"/>
                <a:cs typeface="+mn-cs"/>
              </a:rPr>
              <a:t>trays</a:t>
            </a:r>
            <a:endParaRPr lang="en-US" altLang="en-US" sz="4400" dirty="0">
              <a:solidFill>
                <a:prstClr val="black"/>
              </a:solidFill>
              <a:ea typeface="MS PGothic" pitchFamily="34" charset="-128"/>
              <a:cs typeface="+mn-cs"/>
            </a:endParaRPr>
          </a:p>
        </p:txBody>
      </p:sp>
      <p:sp>
        <p:nvSpPr>
          <p:cNvPr id="45071" name="Text Box 37"/>
          <p:cNvSpPr txBox="1">
            <a:spLocks noChangeArrowheads="1"/>
          </p:cNvSpPr>
          <p:nvPr/>
        </p:nvSpPr>
        <p:spPr bwMode="auto">
          <a:xfrm>
            <a:off x="7229475" y="3924759"/>
            <a:ext cx="150556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err="1">
                <a:solidFill>
                  <a:prstClr val="black"/>
                </a:solidFill>
                <a:ea typeface="MS PGothic" pitchFamily="34" charset="-128"/>
                <a:cs typeface="+mn-cs"/>
              </a:rPr>
              <a:t>CrystalDirect</a:t>
            </a:r>
            <a:endParaRPr lang="en-US" altLang="en-US" sz="1800" dirty="0">
              <a:solidFill>
                <a:prstClr val="black"/>
              </a:solidFill>
              <a:ea typeface="MS PGothic" pitchFamily="34" charset="-128"/>
              <a:cs typeface="+mn-cs"/>
            </a:endParaRPr>
          </a:p>
        </p:txBody>
      </p:sp>
      <p:grpSp>
        <p:nvGrpSpPr>
          <p:cNvPr id="7" name="Group 6"/>
          <p:cNvGrpSpPr/>
          <p:nvPr/>
        </p:nvGrpSpPr>
        <p:grpSpPr>
          <a:xfrm>
            <a:off x="7355491" y="1644650"/>
            <a:ext cx="1607345" cy="1674813"/>
            <a:chOff x="7355491" y="1644650"/>
            <a:chExt cx="1607345" cy="1674813"/>
          </a:xfrm>
        </p:grpSpPr>
        <p:sp>
          <p:nvSpPr>
            <p:cNvPr id="45067" name="Oval 34"/>
            <p:cNvSpPr>
              <a:spLocks noChangeArrowheads="1"/>
            </p:cNvSpPr>
            <p:nvPr/>
          </p:nvSpPr>
          <p:spPr bwMode="auto">
            <a:xfrm>
              <a:off x="7622116" y="2628900"/>
              <a:ext cx="1014764" cy="649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mn-cs"/>
              </a:endParaRPr>
            </a:p>
          </p:txBody>
        </p:sp>
        <p:sp>
          <p:nvSpPr>
            <p:cNvPr id="45069" name="Rectangle 33"/>
            <p:cNvSpPr>
              <a:spLocks noChangeArrowheads="1"/>
            </p:cNvSpPr>
            <p:nvPr/>
          </p:nvSpPr>
          <p:spPr bwMode="auto">
            <a:xfrm>
              <a:off x="7359471" y="2994025"/>
              <a:ext cx="1540054" cy="7143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endParaRPr lang="el-GR" altLang="en-US" sz="1800" dirty="0">
                <a:solidFill>
                  <a:prstClr val="black"/>
                </a:solidFill>
                <a:ea typeface="MS PGothic" pitchFamily="34" charset="-128"/>
                <a:cs typeface="+mn-cs"/>
              </a:endParaRPr>
            </a:p>
          </p:txBody>
        </p:sp>
        <p:sp>
          <p:nvSpPr>
            <p:cNvPr id="45070" name="Rectangle 35"/>
            <p:cNvSpPr>
              <a:spLocks noChangeArrowheads="1"/>
            </p:cNvSpPr>
            <p:nvPr/>
          </p:nvSpPr>
          <p:spPr bwMode="auto">
            <a:xfrm>
              <a:off x="8083734" y="2854325"/>
              <a:ext cx="74283"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mn-cs"/>
              </a:endParaRPr>
            </a:p>
          </p:txBody>
        </p:sp>
        <p:sp>
          <p:nvSpPr>
            <p:cNvPr id="45072" name="Rectangle 45"/>
            <p:cNvSpPr>
              <a:spLocks noChangeArrowheads="1"/>
            </p:cNvSpPr>
            <p:nvPr/>
          </p:nvSpPr>
          <p:spPr bwMode="auto">
            <a:xfrm>
              <a:off x="7355491" y="1644650"/>
              <a:ext cx="1540054"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endParaRPr lang="el-GR" altLang="en-US" sz="1800" dirty="0">
                <a:solidFill>
                  <a:prstClr val="black"/>
                </a:solidFill>
                <a:ea typeface="MS PGothic" pitchFamily="34" charset="-128"/>
                <a:cs typeface="+mn-cs"/>
              </a:endParaRPr>
            </a:p>
          </p:txBody>
        </p:sp>
        <p:sp>
          <p:nvSpPr>
            <p:cNvPr id="45073" name="Text Box 46"/>
            <p:cNvSpPr txBox="1">
              <a:spLocks noChangeArrowheads="1"/>
            </p:cNvSpPr>
            <p:nvPr/>
          </p:nvSpPr>
          <p:spPr bwMode="auto">
            <a:xfrm>
              <a:off x="7484546"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prstClr val="black"/>
                  </a:solidFill>
                  <a:ea typeface="MS PGothic" pitchFamily="34" charset="-128"/>
                  <a:cs typeface="+mn-cs"/>
                </a:rPr>
                <a:t>~50 </a:t>
              </a:r>
              <a:r>
                <a:rPr lang="el-GR" altLang="en-US" sz="1800" dirty="0">
                  <a:solidFill>
                    <a:prstClr val="black"/>
                  </a:solidFill>
                  <a:ea typeface="MS PGothic" pitchFamily="34" charset="-128"/>
                  <a:cs typeface="+mn-cs"/>
                </a:rPr>
                <a:t>μ</a:t>
              </a:r>
              <a:r>
                <a:rPr lang="en-US" altLang="en-US" sz="1800" dirty="0">
                  <a:solidFill>
                    <a:prstClr val="black"/>
                  </a:solidFill>
                  <a:ea typeface="MS PGothic" pitchFamily="34" charset="-128"/>
                  <a:cs typeface="+mn-cs"/>
                </a:rPr>
                <a:t>m tape</a:t>
              </a:r>
              <a:endParaRPr lang="el-GR" altLang="en-US" sz="1800" dirty="0">
                <a:solidFill>
                  <a:prstClr val="black"/>
                </a:solidFill>
                <a:ea typeface="MS PGothic" pitchFamily="34" charset="-128"/>
                <a:cs typeface="+mn-cs"/>
              </a:endParaRPr>
            </a:p>
          </p:txBody>
        </p:sp>
        <p:sp>
          <p:nvSpPr>
            <p:cNvPr id="45066" name="Rectangle 33"/>
            <p:cNvSpPr>
              <a:spLocks noChangeArrowheads="1"/>
            </p:cNvSpPr>
            <p:nvPr/>
          </p:nvSpPr>
          <p:spPr bwMode="auto">
            <a:xfrm>
              <a:off x="7356475" y="3086100"/>
              <a:ext cx="1541463" cy="233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a:solidFill>
                    <a:prstClr val="black"/>
                  </a:solidFill>
                  <a:ea typeface="MS PGothic" pitchFamily="34" charset="-128"/>
                  <a:cs typeface="+mn-cs"/>
                </a:rPr>
                <a:t>25 </a:t>
              </a:r>
              <a:r>
                <a:rPr lang="el-GR" altLang="en-US" sz="1800" dirty="0">
                  <a:solidFill>
                    <a:prstClr val="black"/>
                  </a:solidFill>
                  <a:ea typeface="MS PGothic" pitchFamily="34" charset="-128"/>
                  <a:cs typeface="+mn-cs"/>
                </a:rPr>
                <a:t>μ</a:t>
              </a:r>
              <a:r>
                <a:rPr lang="en-US" altLang="en-US" sz="1800" dirty="0">
                  <a:solidFill>
                    <a:prstClr val="black"/>
                  </a:solidFill>
                  <a:ea typeface="MS PGothic" pitchFamily="34" charset="-128"/>
                  <a:cs typeface="+mn-cs"/>
                </a:rPr>
                <a:t>m</a:t>
              </a:r>
              <a:endParaRPr lang="el-GR" altLang="en-US" sz="1800" dirty="0">
                <a:solidFill>
                  <a:prstClr val="black"/>
                </a:solidFill>
                <a:ea typeface="MS PGothic" pitchFamily="34" charset="-128"/>
                <a:cs typeface="+mn-cs"/>
              </a:endParaRPr>
            </a:p>
          </p:txBody>
        </p:sp>
      </p:grpSp>
      <p:sp>
        <p:nvSpPr>
          <p:cNvPr id="62" name="Text Box 49"/>
          <p:cNvSpPr txBox="1">
            <a:spLocks noChangeArrowheads="1"/>
          </p:cNvSpPr>
          <p:nvPr/>
        </p:nvSpPr>
        <p:spPr bwMode="auto">
          <a:xfrm>
            <a:off x="1712681" y="3926347"/>
            <a:ext cx="20755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err="1">
                <a:solidFill>
                  <a:prstClr val="black"/>
                </a:solidFill>
                <a:ea typeface="MS PGothic" pitchFamily="34" charset="-128"/>
                <a:cs typeface="+mn-cs"/>
              </a:rPr>
              <a:t>Microlytic</a:t>
            </a:r>
            <a:endParaRPr lang="en-US" altLang="en-US" sz="1800" dirty="0">
              <a:solidFill>
                <a:prstClr val="black"/>
              </a:solidFill>
              <a:ea typeface="MS PGothic" pitchFamily="34" charset="-128"/>
              <a:cs typeface="+mn-cs"/>
            </a:endParaRPr>
          </a:p>
          <a:p>
            <a:pPr algn="ctr" eaLnBrk="1" fontAlgn="auto" hangingPunct="1">
              <a:spcBef>
                <a:spcPct val="0"/>
              </a:spcBef>
              <a:spcAft>
                <a:spcPts val="0"/>
              </a:spcAft>
              <a:buFontTx/>
              <a:buNone/>
            </a:pPr>
            <a:r>
              <a:rPr lang="en-US" altLang="en-US" sz="1800" dirty="0" smtClean="0">
                <a:solidFill>
                  <a:prstClr val="black"/>
                </a:solidFill>
                <a:ea typeface="MS PGothic" pitchFamily="34" charset="-128"/>
                <a:cs typeface="+mn-cs"/>
              </a:rPr>
              <a:t>Crystal Former</a:t>
            </a:r>
            <a:r>
              <a:rPr lang="en-US" altLang="en-US" sz="1800" dirty="0">
                <a:solidFill>
                  <a:prstClr val="black"/>
                </a:solidFill>
                <a:ea typeface="MS PGothic" pitchFamily="34" charset="-128"/>
                <a:cs typeface="+mn-cs"/>
              </a:rPr>
              <a:t>™</a:t>
            </a:r>
          </a:p>
        </p:txBody>
      </p:sp>
      <p:grpSp>
        <p:nvGrpSpPr>
          <p:cNvPr id="4" name="Group 3"/>
          <p:cNvGrpSpPr/>
          <p:nvPr/>
        </p:nvGrpSpPr>
        <p:grpSpPr>
          <a:xfrm>
            <a:off x="2139595" y="1441450"/>
            <a:ext cx="1304407" cy="2376488"/>
            <a:chOff x="2139595" y="1441450"/>
            <a:chExt cx="1304407" cy="2376488"/>
          </a:xfrm>
        </p:grpSpPr>
        <p:sp>
          <p:nvSpPr>
            <p:cNvPr id="60" name="Rectangle 42"/>
            <p:cNvSpPr>
              <a:spLocks noChangeArrowheads="1"/>
            </p:cNvSpPr>
            <p:nvPr/>
          </p:nvSpPr>
          <p:spPr bwMode="auto">
            <a:xfrm>
              <a:off x="2139595" y="1441450"/>
              <a:ext cx="1304407" cy="237648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endParaRPr lang="el-GR" altLang="en-US" sz="1800" dirty="0">
                <a:solidFill>
                  <a:prstClr val="black"/>
                </a:solidFill>
                <a:ea typeface="MS PGothic" pitchFamily="34" charset="-128"/>
                <a:cs typeface="+mn-cs"/>
              </a:endParaRPr>
            </a:p>
          </p:txBody>
        </p:sp>
        <p:sp>
          <p:nvSpPr>
            <p:cNvPr id="61" name="Text Box 43"/>
            <p:cNvSpPr txBox="1">
              <a:spLocks noChangeArrowheads="1"/>
            </p:cNvSpPr>
            <p:nvPr/>
          </p:nvSpPr>
          <p:spPr bwMode="auto">
            <a:xfrm>
              <a:off x="2272171" y="3354388"/>
              <a:ext cx="10871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prstClr val="black"/>
                  </a:solidFill>
                  <a:ea typeface="MS PGothic" pitchFamily="34" charset="-128"/>
                  <a:cs typeface="+mn-cs"/>
                </a:rPr>
                <a:t>1000 </a:t>
              </a:r>
              <a:r>
                <a:rPr lang="el-GR" altLang="en-US" sz="1800" dirty="0">
                  <a:solidFill>
                    <a:prstClr val="black"/>
                  </a:solidFill>
                  <a:ea typeface="MS PGothic" pitchFamily="34" charset="-128"/>
                  <a:cs typeface="+mn-cs"/>
                </a:rPr>
                <a:t>μ</a:t>
              </a:r>
              <a:r>
                <a:rPr lang="en-US" altLang="en-US" sz="1800" dirty="0">
                  <a:solidFill>
                    <a:prstClr val="black"/>
                  </a:solidFill>
                  <a:ea typeface="MS PGothic" pitchFamily="34" charset="-128"/>
                  <a:cs typeface="+mn-cs"/>
                </a:rPr>
                <a:t>m</a:t>
              </a:r>
            </a:p>
          </p:txBody>
        </p:sp>
        <p:sp>
          <p:nvSpPr>
            <p:cNvPr id="63" name="Rectangle 51"/>
            <p:cNvSpPr>
              <a:spLocks noChangeArrowheads="1"/>
            </p:cNvSpPr>
            <p:nvPr/>
          </p:nvSpPr>
          <p:spPr bwMode="auto">
            <a:xfrm>
              <a:off x="2612597" y="1541463"/>
              <a:ext cx="359527"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mn-cs"/>
              </a:endParaRPr>
            </a:p>
          </p:txBody>
        </p:sp>
        <p:sp>
          <p:nvSpPr>
            <p:cNvPr id="64" name="Rectangle 52"/>
            <p:cNvSpPr>
              <a:spLocks noChangeArrowheads="1"/>
            </p:cNvSpPr>
            <p:nvPr/>
          </p:nvSpPr>
          <p:spPr bwMode="auto">
            <a:xfrm>
              <a:off x="2740679" y="1651000"/>
              <a:ext cx="62917"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mn-cs"/>
              </a:endParaRPr>
            </a:p>
          </p:txBody>
        </p:sp>
      </p:grpSp>
    </p:spTree>
    <p:extLst>
      <p:ext uri="{BB962C8B-B14F-4D97-AF65-F5344CB8AC3E}">
        <p14:creationId xmlns:p14="http://schemas.microsoft.com/office/powerpoint/2010/main" val="2201472291"/>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dirty="0">
                <a:solidFill>
                  <a:srgbClr val="000000"/>
                </a:solidFill>
                <a:cs typeface="Arial" panose="020B0604020202020204" pitchFamily="34" charset="0"/>
              </a:rPr>
              <a:t>1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crystal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water</a:t>
            </a:r>
          </a:p>
          <a:p>
            <a:pPr eaLnBrk="1" hangingPunct="1">
              <a:spcBef>
                <a:spcPct val="50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plastic</a:t>
            </a:r>
          </a:p>
          <a:p>
            <a:pPr eaLnBrk="1" hangingPunct="1">
              <a:spcBef>
                <a:spcPct val="50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glass</a:t>
            </a:r>
          </a:p>
          <a:p>
            <a:pPr eaLnBrk="1" hangingPunct="1">
              <a:spcBef>
                <a:spcPct val="50000"/>
              </a:spcBef>
              <a:buFontTx/>
              <a:buNone/>
            </a:pPr>
            <a:r>
              <a:rPr lang="en-US" altLang="en-US" sz="4000" dirty="0">
                <a:solidFill>
                  <a:srgbClr val="000000"/>
                </a:solidFill>
                <a:cs typeface="Arial" pitchFamily="34" charset="0"/>
              </a:rPr>
              <a:t>				≈ 	1000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air</a:t>
            </a:r>
            <a:endParaRPr lang="el-GR" altLang="en-US" sz="4000" dirty="0">
              <a:solidFill>
                <a:srgbClr val="000000"/>
              </a:solidFill>
              <a:cs typeface="Arial" panose="020B0604020202020204"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t>
            </a:r>
            <a:r>
              <a:rPr lang="en-US" altLang="en-US" dirty="0" err="1" smtClean="0"/>
              <a:t>absorptoin</a:t>
            </a:r>
            <a:r>
              <a:rPr lang="en-US" altLang="en-US" dirty="0" smtClean="0"/>
              <a:t>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sp>
        <p:nvSpPr>
          <p:cNvPr id="2" name="TextBox 1"/>
          <p:cNvSpPr txBox="1"/>
          <p:nvPr/>
        </p:nvSpPr>
        <p:spPr>
          <a:xfrm>
            <a:off x="2011680" y="5695406"/>
            <a:ext cx="6607899" cy="461665"/>
          </a:xfrm>
          <a:prstGeom prst="rect">
            <a:avLst/>
          </a:prstGeom>
          <a:noFill/>
        </p:spPr>
        <p:txBody>
          <a:bodyPr wrap="none" rtlCol="0">
            <a:spAutoFit/>
          </a:bodyPr>
          <a:lstStyle/>
          <a:p>
            <a:pPr fontAlgn="auto">
              <a:spcBef>
                <a:spcPts val="0"/>
              </a:spcBef>
              <a:spcAft>
                <a:spcPts val="0"/>
              </a:spcAft>
            </a:pPr>
            <a:r>
              <a:rPr lang="en-US" sz="2400" dirty="0" smtClean="0">
                <a:solidFill>
                  <a:srgbClr val="C00000"/>
                </a:solidFill>
                <a:latin typeface="Arial" panose="020B0604020202020204" pitchFamily="34" charset="0"/>
                <a:cs typeface="+mn-cs"/>
              </a:rPr>
              <a:t>Optimum: support thickness = crystal thickness</a:t>
            </a:r>
            <a:endParaRPr lang="en-US" sz="2400" dirty="0">
              <a:solidFill>
                <a:srgbClr val="C00000"/>
              </a:solidFill>
              <a:latin typeface="Arial" panose="020B0604020202020204" pitchFamily="34" charset="0"/>
              <a:cs typeface="+mn-cs"/>
            </a:endParaRPr>
          </a:p>
        </p:txBody>
      </p:sp>
    </p:spTree>
    <p:extLst>
      <p:ext uri="{BB962C8B-B14F-4D97-AF65-F5344CB8AC3E}">
        <p14:creationId xmlns:p14="http://schemas.microsoft.com/office/powerpoint/2010/main" val="21043653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609313415"/>
              </p:ext>
            </p:extLst>
          </p:nvPr>
        </p:nvGraphicFramePr>
        <p:xfrm>
          <a:off x="384175" y="685800"/>
          <a:ext cx="8680450" cy="5580063"/>
        </p:xfrm>
        <a:graphic>
          <a:graphicData uri="http://schemas.openxmlformats.org/presentationml/2006/ole">
            <mc:AlternateContent xmlns:mc="http://schemas.openxmlformats.org/markup-compatibility/2006">
              <mc:Choice xmlns:v="urn:schemas-microsoft-com:vml" Requires="v">
                <p:oleObj spid="_x0000_s250900" name="Chart" r:id="rId3" imgW="7115057" imgH="4914810" progId="MSGraph.Chart.8">
                  <p:embed followColorScheme="full"/>
                </p:oleObj>
              </mc:Choice>
              <mc:Fallback>
                <p:oleObj name="Chart" r:id="rId3" imgW="7115057" imgH="491481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75" y="685800"/>
                        <a:ext cx="868045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mn-cs"/>
              </a:rPr>
              <a:t>X-ray beam size (</a:t>
            </a:r>
            <a:r>
              <a:rPr lang="el-GR" altLang="en-US" sz="2800" b="1" dirty="0" smtClean="0">
                <a:solidFill>
                  <a:prstClr val="black"/>
                </a:solidFill>
                <a:latin typeface="Arial" panose="020B0604020202020204" pitchFamily="34" charset="0"/>
                <a:cs typeface="+mn-cs"/>
              </a:rPr>
              <a:t>μ</a:t>
            </a:r>
            <a:r>
              <a:rPr lang="en-US" altLang="en-US" sz="2800" b="1" dirty="0" smtClean="0">
                <a:solidFill>
                  <a:prstClr val="black"/>
                </a:solidFill>
                <a:latin typeface="Arial" panose="020B0604020202020204" pitchFamily="34" charset="0"/>
                <a:cs typeface="+mn-cs"/>
              </a:rPr>
              <a:t>m)</a:t>
            </a:r>
            <a:endParaRPr lang="en-US" altLang="en-US" sz="2800" b="1" dirty="0">
              <a:solidFill>
                <a:prstClr val="black"/>
              </a:solidFill>
              <a:latin typeface="Arial" panose="020B0604020202020204" pitchFamily="34" charset="0"/>
              <a:cs typeface="+mn-cs"/>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a:solidFill>
                  <a:prstClr val="black"/>
                </a:solidFill>
                <a:latin typeface="Arial" panose="020B0604020202020204" pitchFamily="34" charset="0"/>
                <a:cs typeface="+mn-cs"/>
              </a:rPr>
              <a:t>R</a:t>
            </a:r>
            <a:r>
              <a:rPr lang="en-US" altLang="en-US" sz="2800" b="1" dirty="0" smtClean="0">
                <a:solidFill>
                  <a:prstClr val="black"/>
                </a:solidFill>
                <a:latin typeface="Arial" panose="020B0604020202020204" pitchFamily="34" charset="0"/>
                <a:cs typeface="+mn-cs"/>
              </a:rPr>
              <a:t>esolution (Å)</a:t>
            </a:r>
            <a:endParaRPr lang="en-US" altLang="en-US" sz="2800" b="1" dirty="0">
              <a:solidFill>
                <a:prstClr val="black"/>
              </a:solidFill>
              <a:latin typeface="Arial" panose="020B0604020202020204" pitchFamily="34" charset="0"/>
              <a:cs typeface="+mn-cs"/>
            </a:endParaRPr>
          </a:p>
        </p:txBody>
      </p:sp>
      <p:grpSp>
        <p:nvGrpSpPr>
          <p:cNvPr id="7" name="Group 6"/>
          <p:cNvGrpSpPr/>
          <p:nvPr/>
        </p:nvGrpSpPr>
        <p:grpSpPr>
          <a:xfrm>
            <a:off x="6574976" y="2975428"/>
            <a:ext cx="1436912" cy="2278744"/>
            <a:chOff x="6574976" y="2975428"/>
            <a:chExt cx="1436912" cy="2278744"/>
          </a:xfrm>
        </p:grpSpPr>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Arial" panose="020B0604020202020204" pitchFamily="34" charset="0"/>
                  <a:cs typeface="+mn-cs"/>
                </a:rPr>
                <a:t>too big</a:t>
              </a:r>
              <a:endParaRPr lang="en-US" dirty="0">
                <a:solidFill>
                  <a:prstClr val="black"/>
                </a:solidFill>
                <a:latin typeface="Arial" panose="020B0604020202020204" pitchFamily="34" charset="0"/>
                <a:cs typeface="+mn-cs"/>
              </a:endParaRPr>
            </a:p>
          </p:txBody>
        </p:sp>
      </p:grpSp>
      <p:grpSp>
        <p:nvGrpSpPr>
          <p:cNvPr id="14" name="Group 13"/>
          <p:cNvGrpSpPr/>
          <p:nvPr/>
        </p:nvGrpSpPr>
        <p:grpSpPr>
          <a:xfrm>
            <a:off x="2045041" y="3345542"/>
            <a:ext cx="1242444" cy="1525451"/>
            <a:chOff x="2045041" y="3345542"/>
            <a:chExt cx="1242444" cy="1525451"/>
          </a:xfrm>
        </p:grpSpPr>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latin typeface="Arial" panose="020B0604020202020204" pitchFamily="34" charset="0"/>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latin typeface="Arial" panose="020B0604020202020204" pitchFamily="34" charset="0"/>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latin typeface="Arial" panose="020B0604020202020204" pitchFamily="34" charset="0"/>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latin typeface="Arial" panose="020B0604020202020204" pitchFamily="34" charset="0"/>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sp>
          <p:nvSpPr>
            <p:cNvPr id="27" name="TextBox 26"/>
            <p:cNvSpPr txBox="1"/>
            <p:nvPr/>
          </p:nvSpPr>
          <p:spPr>
            <a:xfrm>
              <a:off x="2111828" y="3345542"/>
              <a:ext cx="1175657"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Arial" panose="020B0604020202020204" pitchFamily="34" charset="0"/>
                  <a:cs typeface="+mn-cs"/>
                </a:rPr>
                <a:t>too small</a:t>
              </a:r>
              <a:endParaRPr lang="en-US" dirty="0">
                <a:solidFill>
                  <a:prstClr val="black"/>
                </a:solidFill>
                <a:latin typeface="Arial" panose="020B0604020202020204" pitchFamily="34" charset="0"/>
                <a:cs typeface="+mn-cs"/>
              </a:endParaRPr>
            </a:p>
          </p:txBody>
        </p:sp>
      </p:gr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15" name="Group 14"/>
          <p:cNvGrpSpPr/>
          <p:nvPr/>
        </p:nvGrpSpPr>
        <p:grpSpPr>
          <a:xfrm>
            <a:off x="4042235" y="3360057"/>
            <a:ext cx="1647372" cy="1531256"/>
            <a:chOff x="4042235" y="3360057"/>
            <a:chExt cx="1647372" cy="1531256"/>
          </a:xfrm>
        </p:grpSpPr>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fontAlgn="auto">
                <a:spcBef>
                  <a:spcPts val="0"/>
                </a:spcBef>
                <a:spcAft>
                  <a:spcPts val="0"/>
                </a:spcAft>
              </a:pPr>
              <a:r>
                <a:rPr lang="en-US" dirty="0">
                  <a:solidFill>
                    <a:prstClr val="black"/>
                  </a:solidFill>
                  <a:latin typeface="Arial" panose="020B0604020202020204" pitchFamily="34" charset="0"/>
                  <a:cs typeface="+mn-cs"/>
                </a:rPr>
                <a:t>j</a:t>
              </a:r>
              <a:r>
                <a:rPr lang="en-US" dirty="0" smtClean="0">
                  <a:solidFill>
                    <a:prstClr val="black"/>
                  </a:solidFill>
                  <a:latin typeface="Arial" panose="020B0604020202020204" pitchFamily="34" charset="0"/>
                  <a:cs typeface="+mn-cs"/>
                </a:rPr>
                <a:t>ust right</a:t>
              </a:r>
              <a:endParaRPr lang="en-US" dirty="0">
                <a:solidFill>
                  <a:prstClr val="black"/>
                </a:solidFill>
                <a:latin typeface="Arial" panose="020B0604020202020204" pitchFamily="34" charset="0"/>
                <a:cs typeface="+mn-cs"/>
              </a:endParaRPr>
            </a:p>
          </p:txBody>
        </p:sp>
      </p:grpSp>
      <p:sp>
        <p:nvSpPr>
          <p:cNvPr id="23" name="Title 1"/>
          <p:cNvSpPr>
            <a:spLocks noGrp="1"/>
          </p:cNvSpPr>
          <p:nvPr>
            <p:ph type="title"/>
          </p:nvPr>
        </p:nvSpPr>
        <p:spPr>
          <a:xfrm>
            <a:off x="0" y="0"/>
            <a:ext cx="9144000" cy="978794"/>
          </a:xfrm>
        </p:spPr>
        <p:txBody>
          <a:bodyPr>
            <a:normAutofit/>
          </a:bodyPr>
          <a:lstStyle/>
          <a:p>
            <a:r>
              <a:rPr lang="en-US" dirty="0" smtClean="0">
                <a:cs typeface="Arial" panose="020B0604020202020204" pitchFamily="34" charset="0"/>
              </a:rPr>
              <a:t>Match crystal to beam</a:t>
            </a:r>
            <a:endParaRPr lang="en-US" dirty="0">
              <a:cs typeface="Arial" panose="020B0604020202020204" pitchFamily="34" charset="0"/>
            </a:endParaRPr>
          </a:p>
        </p:txBody>
      </p:sp>
    </p:spTree>
    <p:extLst>
      <p:ext uri="{BB962C8B-B14F-4D97-AF65-F5344CB8AC3E}">
        <p14:creationId xmlns:p14="http://schemas.microsoft.com/office/powerpoint/2010/main" val="2601669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1143000"/>
          </a:xfrm>
        </p:spPr>
        <p:txBody>
          <a:bodyPr>
            <a:normAutofit/>
          </a:bodyPr>
          <a:lstStyle/>
          <a:p>
            <a:r>
              <a:rPr lang="en-US" dirty="0" smtClean="0"/>
              <a:t>“8-shooter” adjustable beam size</a:t>
            </a:r>
            <a:endParaRPr lang="en-US" dirty="0"/>
          </a:p>
        </p:txBody>
      </p:sp>
      <p:pic>
        <p:nvPicPr>
          <p:cNvPr id="11266" name="Picture 2" descr="C:\Users\JMHolton\AppData\Local\Temp\IMG_0010.JPG"/>
          <p:cNvPicPr>
            <a:picLocks noChangeAspect="1" noChangeArrowheads="1"/>
          </p:cNvPicPr>
          <p:nvPr/>
        </p:nvPicPr>
        <p:blipFill rotWithShape="1">
          <a:blip r:embed="rId2">
            <a:extLst>
              <a:ext uri="{28A0092B-C50C-407E-A947-70E740481C1C}">
                <a14:useLocalDpi xmlns:a14="http://schemas.microsoft.com/office/drawing/2010/main" val="0"/>
              </a:ext>
            </a:extLst>
          </a:blip>
          <a:srcRect l="54798" t="34339" r="11783" b="35277"/>
          <a:stretch/>
        </p:blipFill>
        <p:spPr bwMode="auto">
          <a:xfrm rot="10800000">
            <a:off x="4038600" y="1107336"/>
            <a:ext cx="4916855" cy="33528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317751" y="3787415"/>
            <a:ext cx="1670049" cy="203200"/>
          </a:xfrm>
          <a:prstGeom prst="rect">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4" name="Oval 3"/>
          <p:cNvSpPr/>
          <p:nvPr/>
        </p:nvSpPr>
        <p:spPr>
          <a:xfrm>
            <a:off x="1651000" y="1552215"/>
            <a:ext cx="1284051" cy="2743200"/>
          </a:xfrm>
          <a:prstGeom prst="ellipse">
            <a:avLst/>
          </a:prstGeom>
          <a:gradFill>
            <a:gsLst>
              <a:gs pos="10000">
                <a:srgbClr val="CBCBCB"/>
              </a:gs>
              <a:gs pos="12000">
                <a:srgbClr val="5F5F5F"/>
              </a:gs>
              <a:gs pos="26000">
                <a:srgbClr val="5F5F5F"/>
              </a:gs>
              <a:gs pos="42000">
                <a:schemeClr val="bg1">
                  <a:lumMod val="65000"/>
                </a:schemeClr>
              </a:gs>
              <a:gs pos="48000">
                <a:srgbClr val="B2B2B2"/>
              </a:gs>
              <a:gs pos="64000">
                <a:schemeClr val="bg1">
                  <a:lumMod val="75000"/>
                </a:schemeClr>
              </a:gs>
              <a:gs pos="90000">
                <a:srgbClr val="777777"/>
              </a:gs>
              <a:gs pos="100000">
                <a:srgbClr val="EAEAEA"/>
              </a:gs>
            </a:gsLst>
            <a:lin ang="1800000" scaled="0"/>
          </a:gradFill>
          <a:effectLst>
            <a:outerShdw dist="50800" algn="l"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9" name="Oval 8"/>
          <p:cNvSpPr>
            <a:spLocks noChangeAspect="1"/>
          </p:cNvSpPr>
          <p:nvPr/>
        </p:nvSpPr>
        <p:spPr>
          <a:xfrm>
            <a:off x="1789854" y="2783736"/>
            <a:ext cx="131136" cy="280156"/>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8" name="Oval 7"/>
          <p:cNvSpPr>
            <a:spLocks noChangeAspect="1"/>
          </p:cNvSpPr>
          <p:nvPr/>
        </p:nvSpPr>
        <p:spPr>
          <a:xfrm>
            <a:off x="1923070" y="2150466"/>
            <a:ext cx="98353" cy="21011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10" name="Oval 9"/>
          <p:cNvSpPr>
            <a:spLocks noChangeAspect="1"/>
          </p:cNvSpPr>
          <p:nvPr/>
        </p:nvSpPr>
        <p:spPr>
          <a:xfrm>
            <a:off x="1890284" y="3376151"/>
            <a:ext cx="163921" cy="350196"/>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11" name="Oval 10"/>
          <p:cNvSpPr>
            <a:spLocks noChangeAspect="1"/>
          </p:cNvSpPr>
          <p:nvPr/>
        </p:nvSpPr>
        <p:spPr>
          <a:xfrm>
            <a:off x="2252046" y="1880527"/>
            <a:ext cx="81960" cy="17509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14" name="Oval 13"/>
          <p:cNvSpPr>
            <a:spLocks noChangeAspect="1"/>
          </p:cNvSpPr>
          <p:nvPr/>
        </p:nvSpPr>
        <p:spPr>
          <a:xfrm>
            <a:off x="2705235" y="2853776"/>
            <a:ext cx="65568" cy="14007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17" name="Oval 16"/>
          <p:cNvSpPr>
            <a:spLocks noChangeAspect="1"/>
          </p:cNvSpPr>
          <p:nvPr/>
        </p:nvSpPr>
        <p:spPr>
          <a:xfrm>
            <a:off x="2592319" y="2189134"/>
            <a:ext cx="65568" cy="14007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18" name="Oval 17"/>
          <p:cNvSpPr>
            <a:spLocks noChangeAspect="1"/>
          </p:cNvSpPr>
          <p:nvPr/>
        </p:nvSpPr>
        <p:spPr>
          <a:xfrm>
            <a:off x="2608711" y="3516230"/>
            <a:ext cx="32784" cy="7003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32" name="TextBox 31"/>
          <p:cNvSpPr txBox="1"/>
          <p:nvPr/>
        </p:nvSpPr>
        <p:spPr>
          <a:xfrm>
            <a:off x="304800" y="945438"/>
            <a:ext cx="1418978" cy="3785652"/>
          </a:xfrm>
          <a:prstGeom prst="rect">
            <a:avLst/>
          </a:prstGeom>
          <a:noFill/>
        </p:spPr>
        <p:txBody>
          <a:bodyPr wrap="none" rtlCol="0">
            <a:spAutoFit/>
          </a:bodyPr>
          <a:lstStyle/>
          <a:p>
            <a:pPr fontAlgn="auto">
              <a:spcBef>
                <a:spcPts val="0"/>
              </a:spcBef>
              <a:spcAft>
                <a:spcPts val="0"/>
              </a:spcAft>
            </a:pPr>
            <a:r>
              <a:rPr lang="en-US" sz="2400" dirty="0">
                <a:solidFill>
                  <a:prstClr val="black"/>
                </a:solidFill>
                <a:latin typeface="Arial" panose="020B0604020202020204" pitchFamily="34" charset="0"/>
                <a:cs typeface="Arial" panose="020B0604020202020204" pitchFamily="34" charset="0"/>
              </a:rPr>
              <a:t>rotary </a:t>
            </a:r>
          </a:p>
          <a:p>
            <a:pPr fontAlgn="auto">
              <a:spcBef>
                <a:spcPts val="0"/>
              </a:spcBef>
              <a:spcAft>
                <a:spcPts val="0"/>
              </a:spcAft>
            </a:pPr>
            <a:r>
              <a:rPr lang="en-US" sz="2400" dirty="0">
                <a:solidFill>
                  <a:prstClr val="black"/>
                </a:solidFill>
                <a:latin typeface="Arial" panose="020B0604020202020204" pitchFamily="34" charset="0"/>
                <a:cs typeface="Arial" panose="020B0604020202020204" pitchFamily="34" charset="0"/>
              </a:rPr>
              <a:t>pinholes:</a:t>
            </a:r>
          </a:p>
          <a:p>
            <a:pPr fontAlgn="auto">
              <a:spcBef>
                <a:spcPts val="0"/>
              </a:spcBef>
              <a:spcAft>
                <a:spcPts val="0"/>
              </a:spcAft>
            </a:pPr>
            <a:r>
              <a:rPr lang="en-US" sz="2400" dirty="0">
                <a:solidFill>
                  <a:prstClr val="black"/>
                </a:solidFill>
                <a:latin typeface="Arial" panose="020B0604020202020204" pitchFamily="34" charset="0"/>
                <a:cs typeface="Arial" panose="020B0604020202020204" pitchFamily="34" charset="0"/>
              </a:rPr>
              <a:t>300</a:t>
            </a:r>
          </a:p>
          <a:p>
            <a:pPr fontAlgn="auto">
              <a:spcBef>
                <a:spcPts val="0"/>
              </a:spcBef>
              <a:spcAft>
                <a:spcPts val="0"/>
              </a:spcAft>
            </a:pPr>
            <a:r>
              <a:rPr lang="en-US" sz="2400" dirty="0">
                <a:solidFill>
                  <a:prstClr val="black"/>
                </a:solidFill>
                <a:latin typeface="Arial" panose="020B0604020202020204" pitchFamily="34" charset="0"/>
                <a:cs typeface="Arial" panose="020B0604020202020204" pitchFamily="34" charset="0"/>
              </a:rPr>
              <a:t>100</a:t>
            </a:r>
          </a:p>
          <a:p>
            <a:pPr fontAlgn="auto">
              <a:spcBef>
                <a:spcPts val="0"/>
              </a:spcBef>
              <a:spcAft>
                <a:spcPts val="0"/>
              </a:spcAft>
            </a:pPr>
            <a:r>
              <a:rPr lang="en-US" sz="2400" dirty="0">
                <a:solidFill>
                  <a:prstClr val="black"/>
                </a:solidFill>
                <a:latin typeface="Arial" panose="020B0604020202020204" pitchFamily="34" charset="0"/>
                <a:cs typeface="Arial" panose="020B0604020202020204" pitchFamily="34" charset="0"/>
              </a:rPr>
              <a:t>75</a:t>
            </a:r>
          </a:p>
          <a:p>
            <a:pPr fontAlgn="auto">
              <a:spcBef>
                <a:spcPts val="0"/>
              </a:spcBef>
              <a:spcAft>
                <a:spcPts val="0"/>
              </a:spcAft>
            </a:pPr>
            <a:r>
              <a:rPr lang="en-US" sz="2400" dirty="0">
                <a:solidFill>
                  <a:prstClr val="black"/>
                </a:solidFill>
                <a:latin typeface="Arial" panose="020B0604020202020204" pitchFamily="34" charset="0"/>
                <a:cs typeface="Arial" panose="020B0604020202020204" pitchFamily="34" charset="0"/>
              </a:rPr>
              <a:t>50</a:t>
            </a:r>
          </a:p>
          <a:p>
            <a:pPr fontAlgn="auto">
              <a:spcBef>
                <a:spcPts val="0"/>
              </a:spcBef>
              <a:spcAft>
                <a:spcPts val="0"/>
              </a:spcAft>
            </a:pPr>
            <a:r>
              <a:rPr lang="en-US" sz="2400" dirty="0">
                <a:solidFill>
                  <a:prstClr val="black"/>
                </a:solidFill>
                <a:latin typeface="Arial" panose="020B0604020202020204" pitchFamily="34" charset="0"/>
                <a:cs typeface="Arial" panose="020B0604020202020204" pitchFamily="34" charset="0"/>
              </a:rPr>
              <a:t>30</a:t>
            </a:r>
          </a:p>
          <a:p>
            <a:pPr fontAlgn="auto">
              <a:spcBef>
                <a:spcPts val="0"/>
              </a:spcBef>
              <a:spcAft>
                <a:spcPts val="0"/>
              </a:spcAft>
            </a:pPr>
            <a:r>
              <a:rPr lang="en-US" sz="2400" dirty="0">
                <a:solidFill>
                  <a:prstClr val="black"/>
                </a:solidFill>
                <a:latin typeface="Arial" panose="020B0604020202020204" pitchFamily="34" charset="0"/>
                <a:cs typeface="Arial" panose="020B0604020202020204" pitchFamily="34" charset="0"/>
              </a:rPr>
              <a:t>25</a:t>
            </a:r>
          </a:p>
          <a:p>
            <a:pPr fontAlgn="auto">
              <a:spcBef>
                <a:spcPts val="0"/>
              </a:spcBef>
              <a:spcAft>
                <a:spcPts val="0"/>
              </a:spcAft>
            </a:pPr>
            <a:r>
              <a:rPr lang="en-US" sz="2400" dirty="0" smtClean="0">
                <a:solidFill>
                  <a:prstClr val="black"/>
                </a:solidFill>
                <a:latin typeface="Arial" panose="020B0604020202020204" pitchFamily="34" charset="0"/>
                <a:cs typeface="Arial" panose="020B0604020202020204" pitchFamily="34" charset="0"/>
              </a:rPr>
              <a:t>15</a:t>
            </a:r>
            <a:endParaRPr lang="en-US" sz="2400"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endParaRPr lang="en-US" sz="2400" dirty="0">
              <a:solidFill>
                <a:prstClr val="black"/>
              </a:solidFill>
              <a:latin typeface="Arial" panose="020B0604020202020204" pitchFamily="34" charset="0"/>
              <a:cs typeface="Arial" panose="020B0604020202020204" pitchFamily="34" charset="0"/>
            </a:endParaRPr>
          </a:p>
        </p:txBody>
      </p:sp>
      <p:sp>
        <p:nvSpPr>
          <p:cNvPr id="26" name="Oval 25"/>
          <p:cNvSpPr>
            <a:spLocks noChangeAspect="1"/>
          </p:cNvSpPr>
          <p:nvPr/>
        </p:nvSpPr>
        <p:spPr>
          <a:xfrm>
            <a:off x="2282823" y="3857051"/>
            <a:ext cx="22393" cy="4783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22" name="Rectangle 21"/>
          <p:cNvSpPr/>
          <p:nvPr/>
        </p:nvSpPr>
        <p:spPr>
          <a:xfrm flipH="1">
            <a:off x="125129" y="3851712"/>
            <a:ext cx="2183101" cy="60959"/>
          </a:xfrm>
          <a:prstGeom prst="rect">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pic>
        <p:nvPicPr>
          <p:cNvPr id="20482" name="Picture 2" descr="http://bl831.als.lbl.gov/~mcfuser/shi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21423" y="4578571"/>
            <a:ext cx="5304397" cy="211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9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348"/>
            <a:ext cx="8229600" cy="1143000"/>
          </a:xfrm>
        </p:spPr>
        <p:txBody>
          <a:bodyPr/>
          <a:lstStyle/>
          <a:p>
            <a:r>
              <a:rPr lang="en-US" dirty="0" smtClean="0"/>
              <a:t>Crystal lifetime vs pinhole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48568399"/>
              </p:ext>
            </p:extLst>
          </p:nvPr>
        </p:nvGraphicFramePr>
        <p:xfrm>
          <a:off x="413656" y="1306278"/>
          <a:ext cx="8229600" cy="51206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algn="ctr"/>
                      <a:r>
                        <a:rPr lang="en-US" sz="3200" dirty="0" smtClean="0">
                          <a:latin typeface="Arial" panose="020B0604020202020204" pitchFamily="34" charset="0"/>
                          <a:cs typeface="Arial" panose="020B0604020202020204" pitchFamily="34" charset="0"/>
                        </a:rPr>
                        <a:t>pinhole</a:t>
                      </a:r>
                    </a:p>
                    <a:p>
                      <a:pPr algn="ctr"/>
                      <a:r>
                        <a:rPr lang="en-US" sz="3200" dirty="0" smtClean="0">
                          <a:latin typeface="Arial" panose="020B0604020202020204" pitchFamily="34" charset="0"/>
                          <a:cs typeface="Arial" panose="020B0604020202020204" pitchFamily="34" charset="0"/>
                        </a:rPr>
                        <a:t>(µm)</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beam size</a:t>
                      </a:r>
                      <a:r>
                        <a:rPr lang="en-US" sz="3200" baseline="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err="1" smtClean="0">
                          <a:latin typeface="Arial" panose="020B0604020202020204" pitchFamily="34" charset="0"/>
                          <a:cs typeface="Arial" panose="020B0604020202020204" pitchFamily="34" charset="0"/>
                        </a:rPr>
                        <a:t>Cryo</a:t>
                      </a:r>
                      <a:r>
                        <a:rPr lang="en-US" sz="3200" dirty="0" smtClean="0">
                          <a:latin typeface="Arial" panose="020B0604020202020204" pitchFamily="34" charset="0"/>
                          <a:cs typeface="Arial" panose="020B0604020202020204" pitchFamily="34" charset="0"/>
                        </a:rPr>
                        <a:t> (min)</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Room T</a:t>
                      </a:r>
                    </a:p>
                    <a:p>
                      <a:pPr algn="ctr"/>
                      <a:r>
                        <a:rPr lang="en-US" sz="3200" dirty="0" smtClean="0">
                          <a:latin typeface="Arial" panose="020B0604020202020204" pitchFamily="34" charset="0"/>
                          <a:cs typeface="Arial" panose="020B0604020202020204" pitchFamily="34" charset="0"/>
                        </a:rPr>
                        <a:t> (s)</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100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60x80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1.7</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75</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60x78</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5</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2.0</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50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60x54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8</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3.4</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30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54x34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2.3</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20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44x24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2.4</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15</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40x19</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2.8</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10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34x14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10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4.1</a:t>
                      </a:r>
                      <a:endParaRPr lang="en-US" sz="32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5490649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1143000"/>
          </a:xfrm>
          <a:noFill/>
          <a:ln/>
        </p:spPr>
        <p:txBody>
          <a:bodyPr/>
          <a:lstStyle/>
          <a:p>
            <a:r>
              <a:rPr lang="en-US" altLang="en-US" dirty="0" smtClean="0"/>
              <a:t>PAD full vs partial</a:t>
            </a:r>
            <a:endParaRPr lang="en-US" altLang="en-US" dirty="0"/>
          </a:p>
        </p:txBody>
      </p:sp>
      <p:graphicFrame>
        <p:nvGraphicFramePr>
          <p:cNvPr id="3075" name="Object 3"/>
          <p:cNvGraphicFramePr>
            <a:graphicFrameLocks noChangeAspect="1"/>
          </p:cNvGraphicFramePr>
          <p:nvPr>
            <p:extLst>
              <p:ext uri="{D42A27DB-BD31-4B8C-83A1-F6EECF244321}">
                <p14:modId xmlns:p14="http://schemas.microsoft.com/office/powerpoint/2010/main" val="4028079686"/>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61134" name="Chart" r:id="rId3" imgW="6458040" imgH="4629150" progId="MSGraph.Chart.8">
                  <p:embed followColorScheme="full"/>
                </p:oleObj>
              </mc:Choice>
              <mc:Fallback>
                <p:oleObj name="Chart" r:id="rId3" imgW="6458040" imgH="462915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6" name="Text Box 4"/>
          <p:cNvSpPr txBox="1">
            <a:spLocks noChangeArrowheads="1"/>
          </p:cNvSpPr>
          <p:nvPr/>
        </p:nvSpPr>
        <p:spPr bwMode="auto">
          <a:xfrm>
            <a:off x="4118002" y="6057900"/>
            <a:ext cx="16033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latin typeface="Arial"/>
                <a:cs typeface="+mn-cs"/>
              </a:rPr>
              <a:t>iteration</a:t>
            </a:r>
            <a:endParaRPr lang="en-US" altLang="en-US" sz="2800" b="1" dirty="0">
              <a:solidFill>
                <a:srgbClr val="000000"/>
              </a:solidFill>
              <a:latin typeface="Arial"/>
              <a:cs typeface="+mn-cs"/>
            </a:endParaRPr>
          </a:p>
        </p:txBody>
      </p:sp>
      <p:sp>
        <p:nvSpPr>
          <p:cNvPr id="3077" name="Text Box 5"/>
          <p:cNvSpPr txBox="1">
            <a:spLocks noChangeArrowheads="1"/>
          </p:cNvSpPr>
          <p:nvPr/>
        </p:nvSpPr>
        <p:spPr bwMode="auto">
          <a:xfrm rot="-5400000">
            <a:off x="-1240767" y="3064203"/>
            <a:ext cx="32800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latin typeface="Arial"/>
                <a:cs typeface="+mn-cs"/>
              </a:rPr>
              <a:t>Summed intensity</a:t>
            </a:r>
            <a:endParaRPr lang="en-US" altLang="en-US" sz="2800" b="1" dirty="0">
              <a:solidFill>
                <a:srgbClr val="000000"/>
              </a:solidFill>
              <a:latin typeface="Arial"/>
              <a:cs typeface="+mn-cs"/>
            </a:endParaRPr>
          </a:p>
        </p:txBody>
      </p:sp>
    </p:spTree>
    <p:extLst>
      <p:ext uri="{BB962C8B-B14F-4D97-AF65-F5344CB8AC3E}">
        <p14:creationId xmlns:p14="http://schemas.microsoft.com/office/powerpoint/2010/main" val="264741222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mn-cs"/>
              </a:rPr>
              <a:t>time</a:t>
            </a:r>
            <a:endParaRPr lang="en-US" altLang="en-US" sz="2800" b="1" dirty="0">
              <a:solidFill>
                <a:srgbClr val="000000"/>
              </a:solidFill>
              <a:latin typeface="Arial"/>
              <a:cs typeface="+mn-cs"/>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mn-cs"/>
              </a:rPr>
              <a:t>intensity</a:t>
            </a:r>
            <a:endParaRPr lang="en-US" altLang="en-US" sz="2800" b="1" dirty="0">
              <a:solidFill>
                <a:srgbClr val="000000"/>
              </a:solidFill>
              <a:latin typeface="Arial"/>
              <a:cs typeface="+mn-cs"/>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pPr fontAlgn="auto">
              <a:spcBef>
                <a:spcPts val="0"/>
              </a:spcBef>
              <a:spcAft>
                <a:spcPts val="0"/>
              </a:spcAft>
            </a:pPr>
            <a:endParaRPr lang="en-US">
              <a:solidFill>
                <a:srgbClr val="000000"/>
              </a:solidFill>
              <a:latin typeface="Arial"/>
              <a:cs typeface="+mn-cs"/>
            </a:endParaRPr>
          </a:p>
        </p:txBody>
      </p:sp>
      <p:grpSp>
        <p:nvGrpSpPr>
          <p:cNvPr id="4" name="Group 3"/>
          <p:cNvGrpSpPr/>
          <p:nvPr/>
        </p:nvGrpSpPr>
        <p:grpSpPr>
          <a:xfrm>
            <a:off x="4069724" y="1886739"/>
            <a:ext cx="1314784" cy="3953814"/>
            <a:chOff x="4069724" y="1326524"/>
            <a:chExt cx="131478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TextBox 2"/>
            <p:cNvSpPr txBox="1"/>
            <p:nvPr/>
          </p:nvSpPr>
          <p:spPr>
            <a:xfrm>
              <a:off x="4069724" y="1326524"/>
              <a:ext cx="1314784" cy="461665"/>
            </a:xfrm>
            <a:prstGeom prst="rect">
              <a:avLst/>
            </a:prstGeom>
            <a:noFill/>
          </p:spPr>
          <p:txBody>
            <a:bodyPr wrap="none" rtlCol="0">
              <a:spAutoFit/>
            </a:bodyPr>
            <a:lstStyle/>
            <a:p>
              <a:pPr fontAlgn="auto">
                <a:spcBef>
                  <a:spcPts val="0"/>
                </a:spcBef>
                <a:spcAft>
                  <a:spcPts val="0"/>
                </a:spcAft>
              </a:pPr>
              <a:r>
                <a:rPr lang="en-US" sz="2400" b="1" dirty="0" smtClean="0">
                  <a:solidFill>
                    <a:srgbClr val="FF0000"/>
                  </a:solidFill>
                  <a:latin typeface="Arial"/>
                  <a:cs typeface="+mn-cs"/>
                </a:rPr>
                <a:t>2.03 </a:t>
              </a:r>
              <a:r>
                <a:rPr lang="en-US" sz="2400" b="1" dirty="0" err="1" smtClean="0">
                  <a:solidFill>
                    <a:srgbClr val="FF0000"/>
                  </a:solidFill>
                  <a:latin typeface="Arial"/>
                  <a:cs typeface="+mn-cs"/>
                </a:rPr>
                <a:t>ms</a:t>
              </a:r>
              <a:endParaRPr lang="en-US" sz="2400" b="1" dirty="0">
                <a:solidFill>
                  <a:srgbClr val="FF0000"/>
                </a:solidFill>
                <a:latin typeface="Arial"/>
                <a:cs typeface="+mn-cs"/>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Tree>
    <p:extLst>
      <p:ext uri="{BB962C8B-B14F-4D97-AF65-F5344CB8AC3E}">
        <p14:creationId xmlns:p14="http://schemas.microsoft.com/office/powerpoint/2010/main" val="2884136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extLst>
              <p:ext uri="{D42A27DB-BD31-4B8C-83A1-F6EECF244321}">
                <p14:modId xmlns:p14="http://schemas.microsoft.com/office/powerpoint/2010/main" val="3074336778"/>
              </p:ext>
            </p:extLst>
          </p:nvPr>
        </p:nvGraphicFramePr>
        <p:xfrm>
          <a:off x="3001963" y="2447925"/>
          <a:ext cx="3011487" cy="795338"/>
        </p:xfrm>
        <a:graphic>
          <a:graphicData uri="http://schemas.openxmlformats.org/presentationml/2006/ole">
            <mc:AlternateContent xmlns:mc="http://schemas.openxmlformats.org/markup-compatibility/2006">
              <mc:Choice xmlns:v="urn:schemas-microsoft-com:vml" Requires="v">
                <p:oleObj spid="_x0000_s259087" name="Equation" r:id="rId3" imgW="876240" imgH="228600" progId="Equation.3">
                  <p:embed/>
                </p:oleObj>
              </mc:Choice>
              <mc:Fallback>
                <p:oleObj name="Equation" r:id="rId3" imgW="876240" imgH="228600" progId="Equation.3">
                  <p:embed/>
                  <p:pic>
                    <p:nvPicPr>
                      <p:cNvPr id="0" name=""/>
                      <p:cNvPicPr>
                        <a:picLocks noChangeAspect="1" noChangeArrowheads="1"/>
                      </p:cNvPicPr>
                      <p:nvPr/>
                    </p:nvPicPr>
                    <p:blipFill>
                      <a:blip r:embed="rId4"/>
                      <a:srcRect/>
                      <a:stretch>
                        <a:fillRect/>
                      </a:stretch>
                    </p:blipFill>
                    <p:spPr bwMode="auto">
                      <a:xfrm>
                        <a:off x="3001963" y="2447925"/>
                        <a:ext cx="3011487"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5226111"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i="1" dirty="0" err="1" smtClean="0">
                <a:solidFill>
                  <a:srgbClr val="000000"/>
                </a:solidFill>
                <a:latin typeface="+mj-lt"/>
                <a:cs typeface="Arial" pitchFamily="34" charset="0"/>
              </a:rPr>
              <a:t>t</a:t>
            </a:r>
            <a:r>
              <a:rPr lang="en-US" altLang="en-US" sz="2800" i="1" baseline="-25000" dirty="0" err="1" smtClean="0">
                <a:solidFill>
                  <a:srgbClr val="000000"/>
                </a:solidFill>
                <a:latin typeface="+mj-lt"/>
                <a:cs typeface="Arial" pitchFamily="34" charset="0"/>
              </a:rPr>
              <a:t>mad</a:t>
            </a:r>
            <a:r>
              <a:rPr lang="en-US" altLang="en-US" sz="2800" i="1" dirty="0" smtClean="0">
                <a:solidFill>
                  <a:srgbClr val="000000"/>
                </a:solidFill>
                <a:latin typeface="+mj-lt"/>
                <a:cs typeface="Arial" pitchFamily="34" charset="0"/>
              </a:rPr>
              <a:t> </a:t>
            </a:r>
            <a:r>
              <a:rPr lang="en-US" altLang="en-US" sz="2800" dirty="0">
                <a:solidFill>
                  <a:srgbClr val="000000"/>
                </a:solidFill>
                <a:latin typeface="+mj-lt"/>
                <a:cs typeface="Arial" pitchFamily="34" charset="0"/>
              </a:rPr>
              <a:t>	Optimal exposure time </a:t>
            </a:r>
            <a:r>
              <a:rPr lang="en-US" altLang="en-US" sz="2800" dirty="0" smtClean="0">
                <a:solidFill>
                  <a:srgbClr val="000000"/>
                </a:solidFill>
                <a:latin typeface="+mj-lt"/>
                <a:cs typeface="Arial" pitchFamily="34" charset="0"/>
              </a:rPr>
              <a:t>(</a:t>
            </a:r>
            <a:r>
              <a:rPr lang="en-US" altLang="en-US" sz="2800" dirty="0">
                <a:solidFill>
                  <a:srgbClr val="000000"/>
                </a:solidFill>
                <a:latin typeface="+mj-lt"/>
                <a:cs typeface="Arial" pitchFamily="34" charset="0"/>
              </a:rPr>
              <a:t>s)</a:t>
            </a:r>
          </a:p>
          <a:p>
            <a:pPr eaLnBrk="1" fontAlgn="base" hangingPunct="1">
              <a:spcBef>
                <a:spcPct val="0"/>
              </a:spcBef>
              <a:spcAft>
                <a:spcPct val="0"/>
              </a:spcAft>
              <a:buFontTx/>
              <a:buNone/>
            </a:pPr>
            <a:r>
              <a:rPr lang="en-US" altLang="en-US" sz="2800" i="1" dirty="0" err="1" smtClean="0">
                <a:solidFill>
                  <a:srgbClr val="000000"/>
                </a:solidFill>
                <a:latin typeface="+mj-lt"/>
                <a:cs typeface="Arial" pitchFamily="34" charset="0"/>
              </a:rPr>
              <a:t>t</a:t>
            </a:r>
            <a:r>
              <a:rPr lang="en-US" altLang="en-US" sz="2800" i="1" baseline="-25000" dirty="0" err="1" smtClean="0">
                <a:solidFill>
                  <a:srgbClr val="000000"/>
                </a:solidFill>
                <a:latin typeface="+mj-lt"/>
                <a:cs typeface="Arial" pitchFamily="34" charset="0"/>
              </a:rPr>
              <a:t>ro</a:t>
            </a:r>
            <a:r>
              <a:rPr lang="en-US" altLang="en-US" sz="2800" i="1" dirty="0" smtClean="0">
                <a:solidFill>
                  <a:srgbClr val="000000"/>
                </a:solidFill>
                <a:latin typeface="+mj-lt"/>
                <a:cs typeface="Arial" pitchFamily="34" charset="0"/>
              </a:rPr>
              <a:t> </a:t>
            </a:r>
            <a:r>
              <a:rPr lang="en-US" altLang="en-US" sz="2800" dirty="0">
                <a:solidFill>
                  <a:srgbClr val="000000"/>
                </a:solidFill>
                <a:latin typeface="+mj-lt"/>
                <a:cs typeface="Arial" pitchFamily="34" charset="0"/>
              </a:rPr>
              <a:t>	</a:t>
            </a:r>
            <a:r>
              <a:rPr lang="en-US" altLang="en-US" sz="2800" dirty="0" smtClean="0">
                <a:solidFill>
                  <a:srgbClr val="000000"/>
                </a:solidFill>
                <a:latin typeface="+mj-lt"/>
                <a:cs typeface="Arial" pitchFamily="34" charset="0"/>
              </a:rPr>
              <a:t>read-out time (s) </a:t>
            </a:r>
          </a:p>
          <a:p>
            <a:pPr eaLnBrk="1" fontAlgn="base" hangingPunct="1">
              <a:spcBef>
                <a:spcPct val="0"/>
              </a:spcBef>
              <a:spcAft>
                <a:spcPct val="0"/>
              </a:spcAft>
              <a:buFontTx/>
              <a:buNone/>
            </a:pPr>
            <a:r>
              <a:rPr lang="en-US" altLang="en-US" sz="2800" dirty="0">
                <a:solidFill>
                  <a:srgbClr val="000000"/>
                </a:solidFill>
                <a:latin typeface="+mj-lt"/>
                <a:cs typeface="Arial" pitchFamily="34" charset="0"/>
              </a:rPr>
              <a:t>	</a:t>
            </a:r>
            <a:r>
              <a:rPr lang="en-US" altLang="en-US" sz="2800" dirty="0" smtClean="0">
                <a:solidFill>
                  <a:srgbClr val="000000"/>
                </a:solidFill>
                <a:latin typeface="+mj-lt"/>
                <a:cs typeface="Arial" pitchFamily="34" charset="0"/>
              </a:rPr>
              <a:t>2.03 </a:t>
            </a:r>
            <a:r>
              <a:rPr lang="en-US" altLang="en-US" sz="2800" dirty="0" err="1" smtClean="0">
                <a:solidFill>
                  <a:srgbClr val="000000"/>
                </a:solidFill>
                <a:latin typeface="+mj-lt"/>
                <a:cs typeface="Arial" pitchFamily="34" charset="0"/>
              </a:rPr>
              <a:t>ms</a:t>
            </a:r>
            <a:r>
              <a:rPr lang="en-US" altLang="en-US" sz="2800" dirty="0" smtClean="0">
                <a:solidFill>
                  <a:srgbClr val="000000"/>
                </a:solidFill>
                <a:latin typeface="+mj-lt"/>
                <a:cs typeface="Arial" pitchFamily="34" charset="0"/>
              </a:rPr>
              <a:t> on Pilatus</a:t>
            </a:r>
            <a:r>
              <a:rPr lang="en-US" altLang="en-US" sz="2800" baseline="30000" dirty="0" smtClean="0">
                <a:solidFill>
                  <a:srgbClr val="000000"/>
                </a:solidFill>
                <a:latin typeface="+mj-lt"/>
                <a:cs typeface="Arial" pitchFamily="34" charset="0"/>
              </a:rPr>
              <a:t>3</a:t>
            </a:r>
            <a:r>
              <a:rPr lang="en-US" altLang="en-US" sz="2800" dirty="0" smtClean="0">
                <a:solidFill>
                  <a:srgbClr val="000000"/>
                </a:solidFill>
                <a:latin typeface="+mj-lt"/>
                <a:cs typeface="Arial" pitchFamily="34" charset="0"/>
              </a:rPr>
              <a:t> </a:t>
            </a:r>
            <a:r>
              <a:rPr lang="en-US" altLang="en-US" sz="2800" dirty="0">
                <a:solidFill>
                  <a:srgbClr val="000000"/>
                </a:solidFill>
                <a:latin typeface="+mj-lt"/>
                <a:cs typeface="Arial" pitchFamily="34" charset="0"/>
              </a:rPr>
              <a:t>S</a:t>
            </a:r>
            <a:endParaRPr lang="en-US" altLang="en-US" sz="2800" dirty="0" smtClean="0">
              <a:solidFill>
                <a:srgbClr val="000000"/>
              </a:solidFill>
              <a:latin typeface="+mj-lt"/>
              <a:cs typeface="Arial" pitchFamily="34" charset="0"/>
            </a:endParaRPr>
          </a:p>
          <a:p>
            <a:pPr eaLnBrk="1" fontAlgn="base" hangingPunct="1">
              <a:spcBef>
                <a:spcPct val="0"/>
              </a:spcBef>
              <a:spcAft>
                <a:spcPct val="0"/>
              </a:spcAft>
              <a:buFontTx/>
              <a:buNone/>
            </a:pPr>
            <a:r>
              <a:rPr lang="en-US" altLang="en-US" sz="2800" dirty="0">
                <a:solidFill>
                  <a:srgbClr val="000000"/>
                </a:solidFill>
                <a:latin typeface="+mj-lt"/>
                <a:cs typeface="Arial" pitchFamily="34" charset="0"/>
              </a:rPr>
              <a:t>	</a:t>
            </a:r>
            <a:r>
              <a:rPr lang="en-US" altLang="en-US" sz="2800" dirty="0" smtClean="0">
                <a:solidFill>
                  <a:srgbClr val="000000"/>
                </a:solidFill>
                <a:latin typeface="+mj-lt"/>
                <a:cs typeface="Arial" pitchFamily="34" charset="0"/>
              </a:rPr>
              <a:t>0.95 </a:t>
            </a:r>
            <a:r>
              <a:rPr lang="en-US" altLang="en-US" sz="2800" dirty="0" err="1">
                <a:solidFill>
                  <a:srgbClr val="000000"/>
                </a:solidFill>
                <a:latin typeface="+mj-lt"/>
                <a:cs typeface="Arial" pitchFamily="34" charset="0"/>
              </a:rPr>
              <a:t>m</a:t>
            </a:r>
            <a:r>
              <a:rPr lang="en-US" altLang="en-US" sz="2800" dirty="0" err="1" smtClean="0">
                <a:solidFill>
                  <a:srgbClr val="000000"/>
                </a:solidFill>
                <a:latin typeface="+mj-lt"/>
                <a:cs typeface="Arial" pitchFamily="34" charset="0"/>
              </a:rPr>
              <a:t>s</a:t>
            </a:r>
            <a:r>
              <a:rPr lang="en-US" altLang="en-US" sz="2800" dirty="0" smtClean="0">
                <a:solidFill>
                  <a:srgbClr val="000000"/>
                </a:solidFill>
                <a:latin typeface="+mj-lt"/>
                <a:cs typeface="Arial" pitchFamily="34" charset="0"/>
              </a:rPr>
              <a:t> on Pilatus</a:t>
            </a:r>
            <a:r>
              <a:rPr lang="en-US" altLang="en-US" sz="2800" baseline="30000" dirty="0" smtClean="0">
                <a:solidFill>
                  <a:srgbClr val="000000"/>
                </a:solidFill>
                <a:latin typeface="+mj-lt"/>
                <a:cs typeface="Arial" pitchFamily="34" charset="0"/>
              </a:rPr>
              <a:t>3</a:t>
            </a:r>
            <a:r>
              <a:rPr lang="en-US" altLang="en-US" sz="2800" dirty="0" smtClean="0">
                <a:solidFill>
                  <a:srgbClr val="000000"/>
                </a:solidFill>
                <a:latin typeface="+mj-lt"/>
                <a:cs typeface="Arial" pitchFamily="34" charset="0"/>
              </a:rPr>
              <a:t> X</a:t>
            </a:r>
            <a:endParaRPr lang="en-US" altLang="en-US" sz="2800" dirty="0">
              <a:solidFill>
                <a:srgbClr val="000000"/>
              </a:solidFill>
              <a:latin typeface="+mj-lt"/>
              <a:cs typeface="Arial" pitchFamily="34" charset="0"/>
            </a:endParaRPr>
          </a:p>
        </p:txBody>
      </p:sp>
      <p:sp>
        <p:nvSpPr>
          <p:cNvPr id="2" name="TextBox 1"/>
          <p:cNvSpPr txBox="1"/>
          <p:nvPr/>
        </p:nvSpPr>
        <p:spPr>
          <a:xfrm>
            <a:off x="6019800" y="3200400"/>
            <a:ext cx="2273379" cy="1815882"/>
          </a:xfrm>
          <a:prstGeom prst="rect">
            <a:avLst/>
          </a:prstGeom>
          <a:noFill/>
        </p:spPr>
        <p:txBody>
          <a:bodyPr wrap="none" rtlCol="0">
            <a:spAutoFit/>
          </a:bodyPr>
          <a:lstStyle/>
          <a:p>
            <a:r>
              <a:rPr lang="en-US" sz="2800" b="1" dirty="0" smtClean="0"/>
              <a:t>Pilatus S</a:t>
            </a:r>
          </a:p>
          <a:p>
            <a:r>
              <a:rPr lang="en-US" sz="2800" b="1" dirty="0" smtClean="0">
                <a:solidFill>
                  <a:srgbClr val="FF0000"/>
                </a:solidFill>
              </a:rPr>
              <a:t>&gt;0.2 s/frame</a:t>
            </a:r>
          </a:p>
          <a:p>
            <a:r>
              <a:rPr lang="en-US" sz="2800" b="1" dirty="0" smtClean="0"/>
              <a:t>Upgrade:</a:t>
            </a:r>
          </a:p>
          <a:p>
            <a:r>
              <a:rPr lang="en-US" sz="2800" b="1" dirty="0" smtClean="0">
                <a:solidFill>
                  <a:srgbClr val="FF0000"/>
                </a:solidFill>
              </a:rPr>
              <a:t>&gt;0.1 s/frame</a:t>
            </a:r>
          </a:p>
        </p:txBody>
      </p:sp>
      <p:sp>
        <p:nvSpPr>
          <p:cNvPr id="7" name="TextBox 6"/>
          <p:cNvSpPr txBox="1"/>
          <p:nvPr/>
        </p:nvSpPr>
        <p:spPr>
          <a:xfrm>
            <a:off x="6096000" y="5105400"/>
            <a:ext cx="2600392" cy="954107"/>
          </a:xfrm>
          <a:prstGeom prst="rect">
            <a:avLst/>
          </a:prstGeom>
          <a:noFill/>
        </p:spPr>
        <p:txBody>
          <a:bodyPr wrap="none" rtlCol="0">
            <a:spAutoFit/>
          </a:bodyPr>
          <a:lstStyle/>
          <a:p>
            <a:r>
              <a:rPr lang="en-US" sz="2800" b="1" dirty="0" smtClean="0"/>
              <a:t>8.3.1 is too</a:t>
            </a:r>
          </a:p>
          <a:p>
            <a:r>
              <a:rPr lang="en-US" sz="2800" b="1" dirty="0"/>
              <a:t>h</a:t>
            </a:r>
            <a:r>
              <a:rPr lang="en-US" sz="2800" b="1" dirty="0" smtClean="0"/>
              <a:t>ot for Pilatus</a:t>
            </a:r>
          </a:p>
        </p:txBody>
      </p:sp>
      <p:sp>
        <p:nvSpPr>
          <p:cNvPr id="8" name="TextBox 7"/>
          <p:cNvSpPr txBox="1"/>
          <p:nvPr/>
        </p:nvSpPr>
        <p:spPr>
          <a:xfrm>
            <a:off x="5485198" y="6096000"/>
            <a:ext cx="3342582" cy="523220"/>
          </a:xfrm>
          <a:prstGeom prst="rect">
            <a:avLst/>
          </a:prstGeom>
          <a:noFill/>
        </p:spPr>
        <p:txBody>
          <a:bodyPr wrap="none" rtlCol="0">
            <a:spAutoFit/>
          </a:bodyPr>
          <a:lstStyle/>
          <a:p>
            <a:r>
              <a:rPr lang="en-US" sz="2800" b="1" dirty="0" smtClean="0">
                <a:solidFill>
                  <a:srgbClr val="C00000"/>
                </a:solidFill>
              </a:rPr>
              <a:t>Attenuate for MAD</a:t>
            </a:r>
          </a:p>
        </p:txBody>
      </p:sp>
    </p:spTree>
    <p:extLst>
      <p:ext uri="{BB962C8B-B14F-4D97-AF65-F5344CB8AC3E}">
        <p14:creationId xmlns:p14="http://schemas.microsoft.com/office/powerpoint/2010/main" val="87712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7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8932"/>
          <a:stretch/>
        </p:blipFill>
        <p:spPr bwMode="auto">
          <a:xfrm>
            <a:off x="0" y="0"/>
            <a:ext cx="9161268" cy="7251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4413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 exposure_time.com</a:t>
            </a:r>
            <a:endParaRPr lang="en-US" dirty="0"/>
          </a:p>
        </p:txBody>
      </p:sp>
      <p:sp>
        <p:nvSpPr>
          <p:cNvPr id="4" name="Rectangle 3"/>
          <p:cNvSpPr/>
          <p:nvPr/>
        </p:nvSpPr>
        <p:spPr>
          <a:xfrm>
            <a:off x="125896" y="1726908"/>
            <a:ext cx="8753061" cy="4801314"/>
          </a:xfrm>
          <a:prstGeom prst="rect">
            <a:avLst/>
          </a:prstGeom>
        </p:spPr>
        <p:txBody>
          <a:bodyPr wrap="square">
            <a:spAutoFit/>
          </a:bodyPr>
          <a:lstStyle/>
          <a:p>
            <a:r>
              <a:rPr lang="en-US" dirty="0"/>
              <a:t>  The last tune up was at  11111.0 eV (1.11587 A) </a:t>
            </a:r>
            <a:r>
              <a:rPr lang="en-US" dirty="0" err="1"/>
              <a:t>convergance</a:t>
            </a:r>
            <a:r>
              <a:rPr lang="en-US" dirty="0"/>
              <a:t>: 2 x 0.35 </a:t>
            </a:r>
          </a:p>
          <a:p>
            <a:r>
              <a:rPr lang="en-US" dirty="0" smtClean="0"/>
              <a:t>with </a:t>
            </a:r>
            <a:r>
              <a:rPr lang="en-US" dirty="0">
                <a:solidFill>
                  <a:srgbClr val="C00000"/>
                </a:solidFill>
              </a:rPr>
              <a:t>Dose Rate  47280  </a:t>
            </a:r>
            <a:r>
              <a:rPr lang="en-US" dirty="0" err="1">
                <a:solidFill>
                  <a:srgbClr val="C00000"/>
                </a:solidFill>
              </a:rPr>
              <a:t>Gy</a:t>
            </a:r>
            <a:r>
              <a:rPr lang="en-US" dirty="0">
                <a:solidFill>
                  <a:srgbClr val="C00000"/>
                </a:solidFill>
              </a:rPr>
              <a:t>/s</a:t>
            </a:r>
          </a:p>
          <a:p>
            <a:r>
              <a:rPr lang="en-US" dirty="0"/>
              <a:t>Based on a Dose Rate of 4.73e+04 Grays/Sec at 2 </a:t>
            </a:r>
            <a:r>
              <a:rPr lang="en-US" dirty="0" err="1"/>
              <a:t>mRad</a:t>
            </a:r>
            <a:r>
              <a:rPr lang="en-US" dirty="0"/>
              <a:t> with slits 100.00% flux, the Dose Rate now at 2.0000 </a:t>
            </a:r>
            <a:r>
              <a:rPr lang="en-US" dirty="0" err="1"/>
              <a:t>mRad</a:t>
            </a:r>
            <a:r>
              <a:rPr lang="en-US" dirty="0"/>
              <a:t>, or 100.00% flux, is 4.73e+04 Grays/Sec</a:t>
            </a:r>
          </a:p>
          <a:p>
            <a:r>
              <a:rPr lang="en-US" dirty="0"/>
              <a:t>What is the current, or expected dose rate (</a:t>
            </a:r>
            <a:r>
              <a:rPr lang="en-US" dirty="0" err="1"/>
              <a:t>Gy</a:t>
            </a:r>
            <a:r>
              <a:rPr lang="en-US" dirty="0"/>
              <a:t>/s) [4.73e+04] : --&gt; </a:t>
            </a:r>
          </a:p>
          <a:p>
            <a:r>
              <a:rPr lang="en-US" dirty="0"/>
              <a:t>Expected 1/2 life dose of typical protein crystals</a:t>
            </a:r>
          </a:p>
          <a:p>
            <a:r>
              <a:rPr lang="en-US" dirty="0">
                <a:solidFill>
                  <a:srgbClr val="C00000"/>
                </a:solidFill>
              </a:rPr>
              <a:t>Native    2e+7</a:t>
            </a:r>
          </a:p>
          <a:p>
            <a:r>
              <a:rPr lang="en-US" dirty="0"/>
              <a:t>MAD       5e+6 </a:t>
            </a:r>
          </a:p>
          <a:p>
            <a:r>
              <a:rPr lang="en-US" dirty="0"/>
              <a:t>S SAD     3e+6 </a:t>
            </a:r>
          </a:p>
          <a:p>
            <a:r>
              <a:rPr lang="en-US" dirty="0"/>
              <a:t>Br/I/RNA  1e+6</a:t>
            </a:r>
          </a:p>
          <a:p>
            <a:r>
              <a:rPr lang="en-US" dirty="0"/>
              <a:t>RT        2e+5</a:t>
            </a:r>
          </a:p>
          <a:p>
            <a:endParaRPr lang="en-US" dirty="0"/>
          </a:p>
          <a:p>
            <a:r>
              <a:rPr lang="en-US" dirty="0"/>
              <a:t>What is the Max total dose YOU want: [2e+7] --&gt; </a:t>
            </a:r>
          </a:p>
          <a:p>
            <a:r>
              <a:rPr lang="en-US" dirty="0"/>
              <a:t>Total time for dataset must not exceed </a:t>
            </a:r>
            <a:r>
              <a:rPr lang="en-US" dirty="0">
                <a:solidFill>
                  <a:srgbClr val="C00000"/>
                </a:solidFill>
              </a:rPr>
              <a:t>422.8</a:t>
            </a:r>
            <a:r>
              <a:rPr lang="en-US" dirty="0"/>
              <a:t> seconds</a:t>
            </a:r>
          </a:p>
          <a:p>
            <a:r>
              <a:rPr lang="en-US" dirty="0"/>
              <a:t>How many frames will be in this data set [</a:t>
            </a:r>
            <a:r>
              <a:rPr lang="en-US" dirty="0">
                <a:solidFill>
                  <a:srgbClr val="C00000"/>
                </a:solidFill>
              </a:rPr>
              <a:t>1800</a:t>
            </a:r>
            <a:r>
              <a:rPr lang="en-US" dirty="0"/>
              <a:t>]: --&gt; </a:t>
            </a:r>
          </a:p>
          <a:p>
            <a:r>
              <a:rPr lang="en-US" dirty="0"/>
              <a:t>   Based on these parameters, the exposure time can be up to </a:t>
            </a:r>
            <a:r>
              <a:rPr lang="en-US" dirty="0">
                <a:solidFill>
                  <a:srgbClr val="C00000"/>
                </a:solidFill>
              </a:rPr>
              <a:t>0.235 seconds/frame</a:t>
            </a:r>
            <a:r>
              <a:rPr lang="en-US" dirty="0"/>
              <a:t>, or 4.73e+04 </a:t>
            </a:r>
            <a:r>
              <a:rPr lang="en-US" dirty="0" err="1"/>
              <a:t>Gy</a:t>
            </a:r>
            <a:r>
              <a:rPr lang="en-US" dirty="0"/>
              <a:t>/s</a:t>
            </a:r>
          </a:p>
        </p:txBody>
      </p:sp>
    </p:spTree>
    <p:extLst>
      <p:ext uri="{BB962C8B-B14F-4D97-AF65-F5344CB8AC3E}">
        <p14:creationId xmlns:p14="http://schemas.microsoft.com/office/powerpoint/2010/main" val="3492071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578" y="105562"/>
            <a:ext cx="6472766" cy="6639019"/>
          </a:xfrm>
          <a:prstGeom prst="rect">
            <a:avLst/>
          </a:prstGeom>
        </p:spPr>
      </p:pic>
      <p:sp>
        <p:nvSpPr>
          <p:cNvPr id="5" name="TextBox 4"/>
          <p:cNvSpPr txBox="1"/>
          <p:nvPr/>
        </p:nvSpPr>
        <p:spPr>
          <a:xfrm>
            <a:off x="214489" y="587022"/>
            <a:ext cx="184731" cy="369332"/>
          </a:xfrm>
          <a:prstGeom prst="rect">
            <a:avLst/>
          </a:prstGeom>
          <a:noFill/>
        </p:spPr>
        <p:txBody>
          <a:bodyPr wrap="none" rtlCol="0">
            <a:spAutoFit/>
          </a:bodyPr>
          <a:lstStyle/>
          <a:p>
            <a:pPr fontAlgn="auto">
              <a:spcBef>
                <a:spcPts val="0"/>
              </a:spcBef>
              <a:spcAft>
                <a:spcPts val="0"/>
              </a:spcAft>
            </a:pPr>
            <a:endParaRPr lang="en-US" dirty="0">
              <a:solidFill>
                <a:srgbClr val="000000"/>
              </a:solidFill>
              <a:latin typeface="Arial"/>
              <a:cs typeface="+mn-cs"/>
            </a:endParaRPr>
          </a:p>
        </p:txBody>
      </p:sp>
      <p:grpSp>
        <p:nvGrpSpPr>
          <p:cNvPr id="6" name="Group 5"/>
          <p:cNvGrpSpPr/>
          <p:nvPr/>
        </p:nvGrpSpPr>
        <p:grpSpPr>
          <a:xfrm>
            <a:off x="335346" y="4489387"/>
            <a:ext cx="1743364" cy="1477328"/>
            <a:chOff x="72556" y="3222925"/>
            <a:chExt cx="1743364" cy="1477328"/>
          </a:xfrm>
        </p:grpSpPr>
        <p:sp>
          <p:nvSpPr>
            <p:cNvPr id="7" name="Rectangle 6"/>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8" name="TextBox 7"/>
            <p:cNvSpPr txBox="1"/>
            <p:nvPr/>
          </p:nvSpPr>
          <p:spPr>
            <a:xfrm>
              <a:off x="626446" y="3222925"/>
              <a:ext cx="1111202" cy="1477328"/>
            </a:xfrm>
            <a:prstGeom prst="rect">
              <a:avLst/>
            </a:prstGeom>
            <a:noFill/>
            <a:ln>
              <a:noFill/>
            </a:ln>
          </p:spPr>
          <p:txBody>
            <a:bodyPr wrap="none" rtlCol="0">
              <a:spAutoFit/>
            </a:bodyPr>
            <a:lstStyle/>
            <a:p>
              <a:pPr fontAlgn="auto">
                <a:lnSpc>
                  <a:spcPct val="150000"/>
                </a:lnSpc>
                <a:spcBef>
                  <a:spcPts val="0"/>
                </a:spcBef>
                <a:spcAft>
                  <a:spcPts val="0"/>
                </a:spcAft>
              </a:pPr>
              <a:r>
                <a:rPr lang="en-US" sz="2000" dirty="0" smtClean="0">
                  <a:solidFill>
                    <a:srgbClr val="000000"/>
                  </a:solidFill>
                  <a:latin typeface="Arial" panose="020B0604020202020204" pitchFamily="34" charset="0"/>
                  <a:cs typeface="+mn-cs"/>
                </a:rPr>
                <a:t>1% high</a:t>
              </a:r>
            </a:p>
            <a:p>
              <a:pPr fontAlgn="auto">
                <a:lnSpc>
                  <a:spcPct val="150000"/>
                </a:lnSpc>
                <a:spcBef>
                  <a:spcPts val="0"/>
                </a:spcBef>
                <a:spcAft>
                  <a:spcPts val="0"/>
                </a:spcAft>
              </a:pPr>
              <a:r>
                <a:rPr lang="en-US" sz="2000" dirty="0" smtClean="0">
                  <a:solidFill>
                    <a:srgbClr val="000000"/>
                  </a:solidFill>
                  <a:latin typeface="Arial" panose="020B0604020202020204" pitchFamily="34" charset="0"/>
                  <a:cs typeface="+mn-cs"/>
                </a:rPr>
                <a:t>average</a:t>
              </a:r>
            </a:p>
            <a:p>
              <a:pPr fontAlgn="auto">
                <a:lnSpc>
                  <a:spcPct val="150000"/>
                </a:lnSpc>
                <a:spcBef>
                  <a:spcPts val="0"/>
                </a:spcBef>
                <a:spcAft>
                  <a:spcPts val="0"/>
                </a:spcAft>
              </a:pPr>
              <a:r>
                <a:rPr lang="en-US" sz="2000" dirty="0" smtClean="0">
                  <a:solidFill>
                    <a:srgbClr val="000000"/>
                  </a:solidFill>
                  <a:latin typeface="Arial" panose="020B0604020202020204" pitchFamily="34" charset="0"/>
                  <a:cs typeface="+mn-cs"/>
                </a:rPr>
                <a:t>1% low</a:t>
              </a:r>
            </a:p>
          </p:txBody>
        </p:sp>
        <p:cxnSp>
          <p:nvCxnSpPr>
            <p:cNvPr id="9" name="Straight Connector 8"/>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sp>
        <p:nvSpPr>
          <p:cNvPr id="13" name="TextBox 12"/>
          <p:cNvSpPr txBox="1"/>
          <p:nvPr/>
        </p:nvSpPr>
        <p:spPr>
          <a:xfrm>
            <a:off x="124177" y="139428"/>
            <a:ext cx="2340705" cy="3416320"/>
          </a:xfrm>
          <a:prstGeom prst="rect">
            <a:avLst/>
          </a:prstGeom>
          <a:noFill/>
        </p:spPr>
        <p:txBody>
          <a:bodyPr wrap="none" rtlCol="0">
            <a:spAutoFit/>
          </a:bodyPr>
          <a:lstStyle/>
          <a:p>
            <a:pPr fontAlgn="auto">
              <a:spcBef>
                <a:spcPts val="0"/>
              </a:spcBef>
              <a:spcAft>
                <a:spcPts val="0"/>
              </a:spcAft>
            </a:pPr>
            <a:r>
              <a:rPr lang="en-US" sz="2400" dirty="0" smtClean="0">
                <a:solidFill>
                  <a:srgbClr val="000000"/>
                </a:solidFill>
                <a:latin typeface="Arial"/>
                <a:cs typeface="+mn-cs"/>
              </a:rPr>
              <a:t>Relative Pixel</a:t>
            </a:r>
          </a:p>
          <a:p>
            <a:pPr fontAlgn="auto">
              <a:spcBef>
                <a:spcPts val="0"/>
              </a:spcBef>
              <a:spcAft>
                <a:spcPts val="0"/>
              </a:spcAft>
            </a:pPr>
            <a:r>
              <a:rPr lang="en-US" sz="2400" dirty="0" smtClean="0">
                <a:solidFill>
                  <a:srgbClr val="000000"/>
                </a:solidFill>
                <a:latin typeface="Arial"/>
                <a:cs typeface="+mn-cs"/>
              </a:rPr>
              <a:t>Calibration</a:t>
            </a:r>
          </a:p>
          <a:p>
            <a:pPr fontAlgn="auto">
              <a:spcBef>
                <a:spcPts val="0"/>
              </a:spcBef>
              <a:spcAft>
                <a:spcPts val="0"/>
              </a:spcAft>
            </a:pPr>
            <a:endParaRPr lang="en-US" sz="2400" dirty="0">
              <a:solidFill>
                <a:srgbClr val="000000"/>
              </a:solidFill>
              <a:latin typeface="Arial"/>
              <a:cs typeface="+mn-cs"/>
            </a:endParaRPr>
          </a:p>
          <a:p>
            <a:pPr fontAlgn="auto">
              <a:spcBef>
                <a:spcPts val="0"/>
              </a:spcBef>
              <a:spcAft>
                <a:spcPts val="0"/>
              </a:spcAft>
            </a:pPr>
            <a:r>
              <a:rPr lang="en-US" sz="2400" dirty="0" smtClean="0">
                <a:solidFill>
                  <a:srgbClr val="000000"/>
                </a:solidFill>
                <a:latin typeface="Arial"/>
                <a:cs typeface="+mn-cs"/>
              </a:rPr>
              <a:t>ALS 8.3.1</a:t>
            </a:r>
          </a:p>
          <a:p>
            <a:pPr fontAlgn="auto">
              <a:spcBef>
                <a:spcPts val="0"/>
              </a:spcBef>
              <a:spcAft>
                <a:spcPts val="0"/>
              </a:spcAft>
            </a:pPr>
            <a:r>
              <a:rPr lang="en-US" sz="2400" dirty="0" smtClean="0">
                <a:solidFill>
                  <a:srgbClr val="000000"/>
                </a:solidFill>
                <a:latin typeface="Arial"/>
                <a:cs typeface="+mn-cs"/>
              </a:rPr>
              <a:t>Pilatus3 6M </a:t>
            </a:r>
          </a:p>
          <a:p>
            <a:pPr fontAlgn="auto">
              <a:spcBef>
                <a:spcPts val="0"/>
              </a:spcBef>
              <a:spcAft>
                <a:spcPts val="0"/>
              </a:spcAft>
            </a:pPr>
            <a:endParaRPr lang="en-US" sz="2400" dirty="0" smtClean="0">
              <a:solidFill>
                <a:srgbClr val="000000"/>
              </a:solidFill>
              <a:latin typeface="Arial"/>
              <a:cs typeface="+mn-cs"/>
            </a:endParaRPr>
          </a:p>
          <a:p>
            <a:pPr fontAlgn="auto">
              <a:spcBef>
                <a:spcPts val="0"/>
              </a:spcBef>
              <a:spcAft>
                <a:spcPts val="0"/>
              </a:spcAft>
            </a:pPr>
            <a:r>
              <a:rPr lang="en-US" sz="2400" dirty="0" smtClean="0">
                <a:solidFill>
                  <a:srgbClr val="000000"/>
                </a:solidFill>
                <a:latin typeface="Arial"/>
                <a:cs typeface="+mn-cs"/>
              </a:rPr>
              <a:t>0.9793 Å x-rays</a:t>
            </a:r>
          </a:p>
          <a:p>
            <a:pPr fontAlgn="auto">
              <a:spcBef>
                <a:spcPts val="0"/>
              </a:spcBef>
              <a:spcAft>
                <a:spcPts val="0"/>
              </a:spcAft>
            </a:pPr>
            <a:endParaRPr lang="en-US" sz="2400" dirty="0">
              <a:solidFill>
                <a:srgbClr val="000000"/>
              </a:solidFill>
              <a:latin typeface="Arial"/>
              <a:cs typeface="+mn-cs"/>
            </a:endParaRPr>
          </a:p>
          <a:p>
            <a:pPr fontAlgn="auto">
              <a:spcBef>
                <a:spcPts val="0"/>
              </a:spcBef>
              <a:spcAft>
                <a:spcPts val="0"/>
              </a:spcAft>
            </a:pPr>
            <a:r>
              <a:rPr lang="en-US" sz="2400" dirty="0" smtClean="0">
                <a:solidFill>
                  <a:srgbClr val="000000"/>
                </a:solidFill>
                <a:latin typeface="Arial"/>
                <a:cs typeface="+mn-cs"/>
              </a:rPr>
              <a:t>RMS = </a:t>
            </a:r>
            <a:r>
              <a:rPr lang="en-US" sz="2400" dirty="0" smtClean="0">
                <a:solidFill>
                  <a:srgbClr val="669900"/>
                </a:solidFill>
                <a:latin typeface="Arial"/>
                <a:cs typeface="+mn-cs"/>
              </a:rPr>
              <a:t>0.8%</a:t>
            </a:r>
          </a:p>
        </p:txBody>
      </p:sp>
    </p:spTree>
    <p:extLst>
      <p:ext uri="{BB962C8B-B14F-4D97-AF65-F5344CB8AC3E}">
        <p14:creationId xmlns:p14="http://schemas.microsoft.com/office/powerpoint/2010/main" val="22835811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027857686"/>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251925" name="Chart" r:id="rId3" imgW="7115057" imgH="4629150" progId="MSGraph.Chart.8">
                  <p:embed followColorScheme="full"/>
                </p:oleObj>
              </mc:Choice>
              <mc:Fallback>
                <p:oleObj name="Chart" r:id="rId3" imgW="7115057" imgH="462915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mn-cs"/>
              </a:rPr>
              <a:t>Required signal-to-noise (I/</a:t>
            </a:r>
            <a:r>
              <a:rPr lang="el-GR" altLang="en-US" sz="2800" b="1" dirty="0" smtClean="0">
                <a:solidFill>
                  <a:prstClr val="black"/>
                </a:solidFill>
                <a:latin typeface="Arial" panose="020B0604020202020204" pitchFamily="34" charset="0"/>
                <a:cs typeface="+mn-cs"/>
              </a:rPr>
              <a:t>σ</a:t>
            </a:r>
            <a:r>
              <a:rPr lang="en-US" altLang="en-US" sz="2800" b="1" dirty="0" smtClean="0">
                <a:solidFill>
                  <a:prstClr val="black"/>
                </a:solidFill>
                <a:latin typeface="Arial" panose="020B0604020202020204" pitchFamily="34" charset="0"/>
                <a:cs typeface="+mn-cs"/>
              </a:rPr>
              <a:t>)</a:t>
            </a:r>
            <a:endParaRPr lang="en-US" altLang="en-US" sz="2800" b="1" dirty="0">
              <a:solidFill>
                <a:prstClr val="black"/>
              </a:solidFill>
              <a:latin typeface="Arial" panose="020B0604020202020204" pitchFamily="34" charset="0"/>
              <a:cs typeface="+mn-cs"/>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mn-cs"/>
              </a:rPr>
              <a:t>Solve-able proteins (%)</a:t>
            </a:r>
            <a:endParaRPr lang="en-US" altLang="en-US" sz="2800" b="1" dirty="0">
              <a:solidFill>
                <a:prstClr val="black"/>
              </a:solidFill>
              <a:latin typeface="Arial" panose="020B0604020202020204" pitchFamily="34" charset="0"/>
              <a:cs typeface="+mn-cs"/>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fontAlgn="auto">
                <a:spcBef>
                  <a:spcPts val="0"/>
                </a:spcBef>
                <a:spcAft>
                  <a:spcPts val="0"/>
                </a:spcAft>
              </a:pPr>
              <a:r>
                <a:rPr lang="en-US" sz="2000" b="1" dirty="0" smtClean="0">
                  <a:solidFill>
                    <a:prstClr val="black"/>
                  </a:solidFill>
                  <a:latin typeface="Arial" panose="020B0604020202020204" pitchFamily="34" charset="0"/>
                  <a:cs typeface="Arial" panose="020B0604020202020204" pitchFamily="34" charset="0"/>
                </a:rPr>
                <a:t>CCD</a:t>
              </a:r>
            </a:p>
            <a:p>
              <a:pPr algn="ctr" fontAlgn="auto">
                <a:spcBef>
                  <a:spcPts val="0"/>
                </a:spcBef>
                <a:spcAft>
                  <a:spcPts val="0"/>
                </a:spcAft>
              </a:pPr>
              <a:r>
                <a:rPr lang="en-US" sz="2000" b="1" dirty="0">
                  <a:solidFill>
                    <a:prstClr val="black"/>
                  </a:solidFill>
                  <a:latin typeface="Arial" panose="020B0604020202020204" pitchFamily="34" charset="0"/>
                  <a:cs typeface="Arial" panose="020B0604020202020204" pitchFamily="34" charset="0"/>
                </a:rPr>
                <a:t>o</a:t>
              </a:r>
              <a:r>
                <a:rPr lang="en-US" sz="2000" b="1" dirty="0" smtClean="0">
                  <a:solidFill>
                    <a:prstClr val="black"/>
                  </a:solidFill>
                  <a:latin typeface="Arial" panose="020B0604020202020204" pitchFamily="34" charset="0"/>
                  <a:cs typeface="Arial" panose="020B0604020202020204" pitchFamily="34" charset="0"/>
                </a:rPr>
                <a:t>ld Pilatus</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fontAlgn="auto">
                <a:spcBef>
                  <a:spcPts val="0"/>
                </a:spcBef>
                <a:spcAft>
                  <a:spcPts val="0"/>
                </a:spcAft>
              </a:pPr>
              <a:r>
                <a:rPr lang="en-US" sz="2400" b="1" dirty="0" smtClean="0">
                  <a:solidFill>
                    <a:prstClr val="black"/>
                  </a:solidFill>
                  <a:latin typeface="Arial" panose="020B0604020202020204" pitchFamily="34" charset="0"/>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pPr fontAlgn="auto">
              <a:spcBef>
                <a:spcPts val="0"/>
              </a:spcBef>
              <a:spcAft>
                <a:spcPts val="0"/>
              </a:spcAft>
            </a:pPr>
            <a:r>
              <a:rPr lang="en-US" sz="4400" dirty="0" smtClean="0">
                <a:solidFill>
                  <a:srgbClr val="000000"/>
                </a:solidFill>
                <a:latin typeface="Arial" panose="020B0604020202020204" pitchFamily="34" charset="0"/>
                <a:cs typeface="Arial" panose="020B0604020202020204" pitchFamily="34" charset="0"/>
              </a:rPr>
              <a:t>Threshold of a revolution in phasing</a:t>
            </a:r>
            <a:endParaRPr lang="en-US" sz="4400" dirty="0">
              <a:solidFill>
                <a:srgbClr val="000000"/>
              </a:solidFill>
              <a:latin typeface="Arial" panose="020B0604020202020204" pitchFamily="34" charset="0"/>
              <a:cs typeface="Arial" panose="020B0604020202020204" pitchFamily="34" charset="0"/>
            </a:endParaRPr>
          </a:p>
        </p:txBody>
      </p:sp>
      <p:grpSp>
        <p:nvGrpSpPr>
          <p:cNvPr id="6" name="Group 5"/>
          <p:cNvGrpSpPr/>
          <p:nvPr/>
        </p:nvGrpSpPr>
        <p:grpSpPr>
          <a:xfrm>
            <a:off x="4640043" y="2893367"/>
            <a:ext cx="2317017" cy="1864102"/>
            <a:chOff x="4640043" y="2893367"/>
            <a:chExt cx="2317017" cy="1864102"/>
          </a:xfrm>
        </p:grpSpPr>
        <p:sp>
          <p:nvSpPr>
            <p:cNvPr id="16" name="TextBox 15"/>
            <p:cNvSpPr txBox="1"/>
            <p:nvPr/>
          </p:nvSpPr>
          <p:spPr>
            <a:xfrm>
              <a:off x="4777740" y="3926472"/>
              <a:ext cx="2179320" cy="830997"/>
            </a:xfrm>
            <a:prstGeom prst="rect">
              <a:avLst/>
            </a:prstGeom>
            <a:solidFill>
              <a:schemeClr val="bg1"/>
            </a:solidFill>
          </p:spPr>
          <p:txBody>
            <a:bodyPr wrap="square" rtlCol="0">
              <a:spAutoFit/>
            </a:bodyPr>
            <a:lstStyle/>
            <a:p>
              <a:pPr algn="ctr" fontAlgn="auto">
                <a:spcBef>
                  <a:spcPts val="0"/>
                </a:spcBef>
                <a:spcAft>
                  <a:spcPts val="0"/>
                </a:spcAft>
              </a:pPr>
              <a:r>
                <a:rPr lang="en-US" sz="2400" b="1" dirty="0" smtClean="0">
                  <a:solidFill>
                    <a:prstClr val="black"/>
                  </a:solidFill>
                  <a:latin typeface="Arial" panose="020B0604020202020204" pitchFamily="34" charset="0"/>
                  <a:cs typeface="Arial" panose="020B0604020202020204" pitchFamily="34" charset="0"/>
                </a:rPr>
                <a:t>8.3.1’s Pilatus</a:t>
              </a:r>
            </a:p>
          </p:txBody>
        </p:sp>
        <p:cxnSp>
          <p:nvCxnSpPr>
            <p:cNvPr id="17" name="Straight Arrow Connector 16"/>
            <p:cNvCxnSpPr/>
            <p:nvPr/>
          </p:nvCxnSpPr>
          <p:spPr>
            <a:xfrm flipH="1" flipV="1">
              <a:off x="4640043" y="2893367"/>
              <a:ext cx="631869" cy="11932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2112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718" t="16413" r="23200" b="6912"/>
          <a:stretch/>
        </p:blipFill>
        <p:spPr bwMode="auto">
          <a:xfrm>
            <a:off x="0" y="833509"/>
            <a:ext cx="8707272" cy="604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105469"/>
          </a:xfrm>
        </p:spPr>
        <p:txBody>
          <a:bodyPr/>
          <a:lstStyle/>
          <a:p>
            <a:r>
              <a:rPr lang="en-US" dirty="0" smtClean="0"/>
              <a:t>S-SAD merging 20 </a:t>
            </a:r>
            <a:r>
              <a:rPr lang="en-US" dirty="0" err="1" smtClean="0"/>
              <a:t>xtals</a:t>
            </a:r>
            <a:endParaRPr lang="en-US" dirty="0"/>
          </a:p>
        </p:txBody>
      </p:sp>
      <p:sp>
        <p:nvSpPr>
          <p:cNvPr id="4" name="Rectangle 3"/>
          <p:cNvSpPr/>
          <p:nvPr/>
        </p:nvSpPr>
        <p:spPr>
          <a:xfrm>
            <a:off x="6526696" y="2781711"/>
            <a:ext cx="2809461" cy="1200329"/>
          </a:xfrm>
          <a:prstGeom prst="rect">
            <a:avLst/>
          </a:prstGeom>
        </p:spPr>
        <p:txBody>
          <a:bodyPr wrap="square">
            <a:spAutoFit/>
          </a:bodyPr>
          <a:lstStyle/>
          <a:p>
            <a:r>
              <a:rPr lang="en-US" dirty="0" smtClean="0"/>
              <a:t>Knott </a:t>
            </a:r>
            <a:r>
              <a:rPr lang="en-US" i="1" dirty="0" smtClean="0"/>
              <a:t>et al. </a:t>
            </a:r>
            <a:r>
              <a:rPr lang="en-US" dirty="0" smtClean="0"/>
              <a:t>(2017</a:t>
            </a:r>
            <a:r>
              <a:rPr lang="en-US" dirty="0"/>
              <a:t>). "Guide-bound </a:t>
            </a:r>
            <a:r>
              <a:rPr lang="en-US" dirty="0" smtClean="0"/>
              <a:t>CRISPR-Cas13a." </a:t>
            </a:r>
            <a:r>
              <a:rPr lang="en-US" u="sng" dirty="0"/>
              <a:t>Nature </a:t>
            </a:r>
            <a:r>
              <a:rPr lang="en-US" u="sng" dirty="0" smtClean="0"/>
              <a:t>S&amp;MB </a:t>
            </a:r>
            <a:r>
              <a:rPr lang="en-US" b="1" u="sng" dirty="0" smtClean="0"/>
              <a:t>online</a:t>
            </a:r>
            <a:endParaRPr lang="en-US" dirty="0"/>
          </a:p>
        </p:txBody>
      </p:sp>
      <p:sp>
        <p:nvSpPr>
          <p:cNvPr id="5" name="Oval 4"/>
          <p:cNvSpPr/>
          <p:nvPr/>
        </p:nvSpPr>
        <p:spPr>
          <a:xfrm>
            <a:off x="6513048" y="5128789"/>
            <a:ext cx="1046922" cy="3710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03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extLst>
              <p:ext uri="{D42A27DB-BD31-4B8C-83A1-F6EECF244321}">
                <p14:modId xmlns:p14="http://schemas.microsoft.com/office/powerpoint/2010/main" val="1203517920"/>
              </p:ext>
            </p:extLst>
          </p:nvPr>
        </p:nvGraphicFramePr>
        <p:xfrm>
          <a:off x="434396" y="727403"/>
          <a:ext cx="9268345" cy="5592107"/>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713732" y="6177169"/>
            <a:ext cx="22236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mn-cs"/>
              </a:rPr>
              <a:t>observation</a:t>
            </a:r>
            <a:endParaRPr lang="en-US" altLang="en-US" sz="2800" b="1" dirty="0">
              <a:solidFill>
                <a:prstClr val="black"/>
              </a:solidFill>
              <a:latin typeface="Arial" panose="020B0604020202020204" pitchFamily="34" charset="0"/>
              <a:cs typeface="+mn-cs"/>
            </a:endParaRPr>
          </a:p>
        </p:txBody>
      </p:sp>
      <p:sp>
        <p:nvSpPr>
          <p:cNvPr id="71685" name="Text Box 5"/>
          <p:cNvSpPr txBox="1">
            <a:spLocks noChangeArrowheads="1"/>
          </p:cNvSpPr>
          <p:nvPr/>
        </p:nvSpPr>
        <p:spPr bwMode="auto">
          <a:xfrm rot="-5400000">
            <a:off x="-397723" y="3030866"/>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mn-cs"/>
              </a:rPr>
              <a:t>intensity</a:t>
            </a:r>
            <a:endParaRPr lang="en-US" altLang="en-US" sz="2800" b="1" dirty="0">
              <a:solidFill>
                <a:prstClr val="black"/>
              </a:solidFill>
              <a:latin typeface="Arial" panose="020B0604020202020204" pitchFamily="34" charset="0"/>
              <a:cs typeface="+mn-cs"/>
            </a:endParaRPr>
          </a:p>
        </p:txBody>
      </p:sp>
      <p:sp>
        <p:nvSpPr>
          <p:cNvPr id="9" name="TextBox 8"/>
          <p:cNvSpPr txBox="1"/>
          <p:nvPr/>
        </p:nvSpPr>
        <p:spPr>
          <a:xfrm>
            <a:off x="0" y="228600"/>
            <a:ext cx="9144000" cy="769441"/>
          </a:xfrm>
          <a:prstGeom prst="rect">
            <a:avLst/>
          </a:prstGeom>
          <a:noFill/>
        </p:spPr>
        <p:txBody>
          <a:bodyPr wrap="square" rtlCol="0">
            <a:spAutoFit/>
          </a:bodyPr>
          <a:lstStyle/>
          <a:p>
            <a:pPr algn="ctr" fontAlgn="auto">
              <a:spcBef>
                <a:spcPts val="0"/>
              </a:spcBef>
              <a:spcAft>
                <a:spcPts val="0"/>
              </a:spcAft>
            </a:pPr>
            <a:r>
              <a:rPr lang="en-US" sz="4400" dirty="0" smtClean="0">
                <a:solidFill>
                  <a:srgbClr val="000000"/>
                </a:solidFill>
                <a:latin typeface="Arial" panose="020B0604020202020204" pitchFamily="34" charset="0"/>
                <a:cs typeface="Arial" panose="020B0604020202020204" pitchFamily="34" charset="0"/>
              </a:rPr>
              <a:t>Systematic vs random error</a:t>
            </a:r>
            <a:endParaRPr lang="en-US" sz="4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39371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ALS 8.3.1 capabilities</a:t>
            </a:r>
            <a:endParaRPr lang="en-US" dirty="0">
              <a:solidFill>
                <a:srgbClr val="0070C0"/>
              </a:solidFill>
            </a:endParaRPr>
          </a:p>
        </p:txBody>
      </p:sp>
      <p:sp>
        <p:nvSpPr>
          <p:cNvPr id="3" name="Content Placeholder 2"/>
          <p:cNvSpPr>
            <a:spLocks noGrp="1"/>
          </p:cNvSpPr>
          <p:nvPr>
            <p:ph idx="1"/>
          </p:nvPr>
        </p:nvSpPr>
        <p:spPr>
          <a:xfrm>
            <a:off x="1162756" y="1600200"/>
            <a:ext cx="7524044" cy="4525963"/>
          </a:xfrm>
        </p:spPr>
        <p:txBody>
          <a:bodyPr/>
          <a:lstStyle/>
          <a:p>
            <a:r>
              <a:rPr lang="en-US" sz="2800" dirty="0" smtClean="0"/>
              <a:t>200s data sets in </a:t>
            </a:r>
            <a:r>
              <a:rPr lang="en-US" sz="2800" dirty="0" err="1" smtClean="0"/>
              <a:t>shutterless</a:t>
            </a:r>
            <a:r>
              <a:rPr lang="en-US" sz="2800" dirty="0" smtClean="0"/>
              <a:t> mode</a:t>
            </a:r>
          </a:p>
          <a:p>
            <a:r>
              <a:rPr lang="en-US" sz="2800" dirty="0" smtClean="0"/>
              <a:t>Support for room temperature</a:t>
            </a:r>
          </a:p>
          <a:p>
            <a:r>
              <a:rPr lang="en-US" sz="2800" i="1" dirty="0" smtClean="0"/>
              <a:t>in-situ</a:t>
            </a:r>
            <a:r>
              <a:rPr lang="en-US" sz="2800" dirty="0" smtClean="0"/>
              <a:t> screening from trays</a:t>
            </a:r>
          </a:p>
          <a:p>
            <a:r>
              <a:rPr lang="en-US" sz="2800" dirty="0" smtClean="0"/>
              <a:t>15-100 </a:t>
            </a:r>
            <a:r>
              <a:rPr lang="el-GR" sz="2800" dirty="0" smtClean="0"/>
              <a:t>μ</a:t>
            </a:r>
            <a:r>
              <a:rPr lang="en-US" sz="2800" dirty="0" smtClean="0"/>
              <a:t>m beam sizes</a:t>
            </a:r>
          </a:p>
          <a:p>
            <a:r>
              <a:rPr lang="en-US" sz="2800" dirty="0" smtClean="0"/>
              <a:t>True BLU-ICE interface</a:t>
            </a:r>
          </a:p>
          <a:p>
            <a:r>
              <a:rPr lang="en-US" sz="2800" dirty="0" smtClean="0"/>
              <a:t>Excellent detector calibration</a:t>
            </a:r>
          </a:p>
          <a:p>
            <a:r>
              <a:rPr lang="en-US" sz="2800" dirty="0" smtClean="0"/>
              <a:t>Infinite capacity sample carousel</a:t>
            </a:r>
          </a:p>
          <a:p>
            <a:r>
              <a:rPr lang="en-US" sz="2800" dirty="0" smtClean="0"/>
              <a:t>Automated data backup</a:t>
            </a:r>
          </a:p>
          <a:p>
            <a:r>
              <a:rPr lang="en-US" sz="2800" dirty="0" smtClean="0">
                <a:solidFill>
                  <a:srgbClr val="C00000"/>
                </a:solidFill>
              </a:rPr>
              <a:t>Remote operation</a:t>
            </a:r>
          </a:p>
          <a:p>
            <a:endParaRPr lang="en-US" dirty="0"/>
          </a:p>
        </p:txBody>
      </p:sp>
    </p:spTree>
    <p:extLst>
      <p:ext uri="{BB962C8B-B14F-4D97-AF65-F5344CB8AC3E}">
        <p14:creationId xmlns:p14="http://schemas.microsoft.com/office/powerpoint/2010/main" val="236910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How do I get time on ALS 8.3.1?</a:t>
            </a:r>
            <a:endParaRPr lang="en-US" sz="4800" dirty="0"/>
          </a:p>
        </p:txBody>
      </p:sp>
      <p:pic>
        <p:nvPicPr>
          <p:cNvPr id="3074" name="Picture 2" descr="http://bl1231.als.lbl.gov/mugshots/Tanamachi_2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1242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1295400"/>
            <a:ext cx="8839200" cy="1477328"/>
          </a:xfrm>
          <a:prstGeom prst="rect">
            <a:avLst/>
          </a:prstGeom>
          <a:noFill/>
        </p:spPr>
        <p:txBody>
          <a:bodyPr wrap="square" rtlCol="0">
            <a:spAutoFit/>
          </a:bodyPr>
          <a:lstStyle/>
          <a:p>
            <a:endParaRPr lang="en-US" dirty="0">
              <a:solidFill>
                <a:prstClr val="black"/>
              </a:solidFill>
              <a:latin typeface="Arial" panose="020B0604020202020204" pitchFamily="34" charset="0"/>
              <a:cs typeface="Arial" panose="020B0604020202020204" pitchFamily="34" charset="0"/>
            </a:endParaRPr>
          </a:p>
          <a:p>
            <a:r>
              <a:rPr lang="en-US" sz="3200" dirty="0">
                <a:solidFill>
                  <a:prstClr val="black"/>
                </a:solidFill>
                <a:latin typeface="Arial" panose="020B0604020202020204" pitchFamily="34" charset="0"/>
                <a:cs typeface="Arial" panose="020B0604020202020204" pitchFamily="34" charset="0"/>
              </a:rPr>
              <a:t>Check for available shifts </a:t>
            </a:r>
            <a:r>
              <a:rPr lang="en-US" sz="3200" dirty="0" smtClean="0">
                <a:solidFill>
                  <a:prstClr val="black"/>
                </a:solidFill>
                <a:latin typeface="Arial" panose="020B0604020202020204" pitchFamily="34" charset="0"/>
                <a:cs typeface="Arial" panose="020B0604020202020204" pitchFamily="34" charset="0"/>
              </a:rPr>
              <a:t>on the schedule:</a:t>
            </a:r>
            <a:endParaRPr lang="en-US" sz="3200" dirty="0">
              <a:solidFill>
                <a:prstClr val="black"/>
              </a:solidFill>
              <a:latin typeface="Arial" panose="020B0604020202020204" pitchFamily="34" charset="0"/>
              <a:cs typeface="Arial" panose="020B0604020202020204" pitchFamily="34" charset="0"/>
            </a:endParaRPr>
          </a:p>
          <a:p>
            <a:r>
              <a:rPr lang="en-US" sz="4000" b="1" dirty="0">
                <a:solidFill>
                  <a:prstClr val="black"/>
                </a:solidFill>
                <a:latin typeface="Courier New" panose="02070309020205020404" pitchFamily="49" charset="0"/>
                <a:cs typeface="Courier New" panose="02070309020205020404" pitchFamily="49" charset="0"/>
              </a:rPr>
              <a:t>http://</a:t>
            </a:r>
            <a:r>
              <a:rPr lang="en-US" sz="4000" b="1" dirty="0" smtClean="0">
                <a:solidFill>
                  <a:prstClr val="black"/>
                </a:solidFill>
                <a:latin typeface="Courier New" panose="02070309020205020404" pitchFamily="49" charset="0"/>
                <a:cs typeface="Courier New" panose="02070309020205020404" pitchFamily="49" charset="0"/>
              </a:rPr>
              <a:t>bl831.als.lbl.gov/</a:t>
            </a:r>
            <a:endParaRPr lang="en-US" sz="4000" b="1" dirty="0">
              <a:solidFill>
                <a:prstClr val="black"/>
              </a:solidFill>
              <a:latin typeface="Courier New" panose="02070309020205020404" pitchFamily="49" charset="0"/>
              <a:cs typeface="Courier New" panose="02070309020205020404" pitchFamily="49" charset="0"/>
            </a:endParaRPr>
          </a:p>
        </p:txBody>
      </p:sp>
      <p:sp>
        <p:nvSpPr>
          <p:cNvPr id="6" name="TextBox 5"/>
          <p:cNvSpPr txBox="1"/>
          <p:nvPr/>
        </p:nvSpPr>
        <p:spPr>
          <a:xfrm>
            <a:off x="4038600" y="3124200"/>
            <a:ext cx="4419600" cy="2985433"/>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Contact Jane </a:t>
            </a:r>
            <a:r>
              <a:rPr lang="en-US" sz="2800" dirty="0" err="1" smtClean="0">
                <a:solidFill>
                  <a:prstClr val="black"/>
                </a:solidFill>
                <a:latin typeface="Arial" panose="020B0604020202020204" pitchFamily="34" charset="0"/>
                <a:cs typeface="Arial" panose="020B0604020202020204" pitchFamily="34" charset="0"/>
              </a:rPr>
              <a:t>Tanamachi</a:t>
            </a:r>
            <a:r>
              <a:rPr lang="en-US" sz="2800" dirty="0" smtClean="0">
                <a:solidFill>
                  <a:prstClr val="black"/>
                </a:solidFill>
                <a:latin typeface="Arial" panose="020B0604020202020204" pitchFamily="34" charset="0"/>
                <a:cs typeface="Arial" panose="020B0604020202020204" pitchFamily="34" charset="0"/>
              </a:rPr>
              <a:t>!</a:t>
            </a:r>
          </a:p>
          <a:p>
            <a:endParaRPr lang="en-US" sz="2800" dirty="0">
              <a:solidFill>
                <a:prstClr val="black"/>
              </a:solidFill>
              <a:latin typeface="Arial" panose="020B0604020202020204" pitchFamily="34" charset="0"/>
              <a:cs typeface="Arial" panose="020B0604020202020204" pitchFamily="34" charset="0"/>
            </a:endParaRPr>
          </a:p>
          <a:p>
            <a:r>
              <a:rPr lang="en-US" sz="2800" dirty="0" smtClean="0">
                <a:solidFill>
                  <a:prstClr val="black"/>
                </a:solidFill>
                <a:latin typeface="Arial" panose="020B0604020202020204" pitchFamily="34" charset="0"/>
                <a:cs typeface="Arial" panose="020B0604020202020204" pitchFamily="34" charset="0"/>
              </a:rPr>
              <a:t>JTanamachi@LBL.GOV</a:t>
            </a:r>
          </a:p>
          <a:p>
            <a:endParaRPr lang="en-US" sz="2800" dirty="0" smtClean="0">
              <a:solidFill>
                <a:prstClr val="black"/>
              </a:solidFill>
              <a:latin typeface="Arial" panose="020B0604020202020204" pitchFamily="34" charset="0"/>
              <a:cs typeface="Arial" panose="020B0604020202020204" pitchFamily="34" charset="0"/>
            </a:endParaRPr>
          </a:p>
          <a:p>
            <a:r>
              <a:rPr lang="en-US" sz="2800" dirty="0" smtClean="0">
                <a:solidFill>
                  <a:prstClr val="black"/>
                </a:solidFill>
                <a:latin typeface="Arial" panose="020B0604020202020204" pitchFamily="34" charset="0"/>
                <a:cs typeface="Arial" panose="020B0604020202020204" pitchFamily="34" charset="0"/>
              </a:rPr>
              <a:t>510-495-2404</a:t>
            </a:r>
          </a:p>
          <a:p>
            <a:endParaRPr lang="en-US" sz="2800" dirty="0" smtClean="0">
              <a:solidFill>
                <a:prstClr val="black"/>
              </a:solidFill>
              <a:latin typeface="Arial" panose="020B0604020202020204" pitchFamily="34" charset="0"/>
              <a:cs typeface="Arial" panose="020B0604020202020204" pitchFamily="34" charset="0"/>
            </a:endParaRPr>
          </a:p>
          <a:p>
            <a:r>
              <a:rPr lang="en-US" sz="2000" dirty="0" smtClean="0">
                <a:solidFill>
                  <a:prstClr val="black"/>
                </a:solidFill>
                <a:latin typeface="Arial" panose="020B0604020202020204" pitchFamily="34" charset="0"/>
                <a:cs typeface="Arial" panose="020B0604020202020204" pitchFamily="34" charset="0"/>
              </a:rPr>
              <a:t>No proposals, no reviews, no kidding</a:t>
            </a:r>
          </a:p>
        </p:txBody>
      </p:sp>
    </p:spTree>
    <p:extLst>
      <p:ext uri="{BB962C8B-B14F-4D97-AF65-F5344CB8AC3E}">
        <p14:creationId xmlns:p14="http://schemas.microsoft.com/office/powerpoint/2010/main" val="16339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BL8.3.1 online schedule</a:t>
            </a:r>
            <a:endParaRPr lang="en-US" dirty="0"/>
          </a:p>
        </p:txBody>
      </p:sp>
      <p:pic>
        <p:nvPicPr>
          <p:cNvPr id="266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56" y="745525"/>
            <a:ext cx="8799104" cy="793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13527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147638"/>
            <a:ext cx="8229600" cy="825500"/>
          </a:xfrm>
        </p:spPr>
        <p:txBody>
          <a:bodyPr>
            <a:normAutofit fontScale="90000"/>
          </a:bodyPr>
          <a:lstStyle/>
          <a:p>
            <a:pPr eaLnBrk="1" hangingPunct="1"/>
            <a:r>
              <a:rPr lang="en-US" sz="3600" b="1" dirty="0" smtClean="0">
                <a:cs typeface="Arial" panose="020B0604020202020204" pitchFamily="34" charset="0"/>
              </a:rPr>
              <a:t>ALS 8.3.1 beam time </a:t>
            </a:r>
            <a:r>
              <a:rPr lang="en-US" sz="3600" b="1" dirty="0" smtClean="0">
                <a:cs typeface="Arial" panose="020B0604020202020204" pitchFamily="34" charset="0"/>
              </a:rPr>
              <a:t>allocation 2017-18</a:t>
            </a:r>
            <a:endParaRPr lang="en-US" sz="3600" b="1" dirty="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8554739"/>
              </p:ext>
            </p:extLst>
          </p:nvPr>
        </p:nvGraphicFramePr>
        <p:xfrm>
          <a:off x="198121" y="1112509"/>
          <a:ext cx="8762999" cy="5177256"/>
        </p:xfrm>
        <a:graphic>
          <a:graphicData uri="http://schemas.openxmlformats.org/drawingml/2006/table">
            <a:tbl>
              <a:tblPr/>
              <a:tblGrid>
                <a:gridCol w="2209799"/>
                <a:gridCol w="2133599"/>
                <a:gridCol w="4419601"/>
              </a:tblGrid>
              <a:tr h="647157">
                <a:tc>
                  <a:txBody>
                    <a:bodyPr/>
                    <a:lstStyle/>
                    <a:p>
                      <a:pPr algn="r"/>
                      <a:r>
                        <a:rPr lang="en-US" sz="2400" dirty="0" smtClean="0">
                          <a:latin typeface="Arial" panose="020B0604020202020204" pitchFamily="34" charset="0"/>
                          <a:cs typeface="Arial" panose="020B0604020202020204" pitchFamily="34" charset="0"/>
                        </a:rPr>
                        <a:t>PRT Member</a:t>
                      </a:r>
                      <a:endParaRPr lang="en-US" sz="2400" dirty="0">
                        <a:latin typeface="Arial" panose="020B0604020202020204" pitchFamily="34" charset="0"/>
                        <a:cs typeface="Arial" panose="020B0604020202020204" pitchFamily="34" charset="0"/>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allocation</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anose="020B0604020202020204" pitchFamily="34" charset="0"/>
                          <a:cs typeface="Arial" panose="020B0604020202020204" pitchFamily="34" charset="0"/>
                        </a:rPr>
                        <a:t>Details</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7157">
                <a:tc>
                  <a:txBody>
                    <a:bodyPr/>
                    <a:lstStyle/>
                    <a:p>
                      <a:pPr algn="r"/>
                      <a:r>
                        <a:rPr lang="en-US" sz="2400" dirty="0" smtClean="0">
                          <a:latin typeface="Arial" panose="020B0604020202020204" pitchFamily="34" charset="0"/>
                          <a:cs typeface="Arial" panose="020B0604020202020204" pitchFamily="34" charset="0"/>
                        </a:rPr>
                        <a:t>General Users</a:t>
                      </a:r>
                      <a:endParaRPr lang="en-US" sz="2400" dirty="0">
                        <a:latin typeface="Arial" panose="020B0604020202020204" pitchFamily="34" charset="0"/>
                        <a:cs typeface="Arial" panose="020B0604020202020204" pitchFamily="34" charset="0"/>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FFFC"/>
                    </a:solidFill>
                  </a:tcPr>
                </a:tc>
                <a:tc>
                  <a:txBody>
                    <a:bodyPr/>
                    <a:lstStyle/>
                    <a:p>
                      <a:pPr algn="ctr"/>
                      <a:r>
                        <a:rPr lang="en-US" sz="2400" dirty="0" smtClean="0">
                          <a:latin typeface="Arial" panose="020B0604020202020204" pitchFamily="34" charset="0"/>
                          <a:cs typeface="Arial" panose="020B0604020202020204" pitchFamily="34" charset="0"/>
                        </a:rPr>
                        <a:t>25%</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FFFC"/>
                    </a:solidFill>
                  </a:tcPr>
                </a:tc>
                <a:tc>
                  <a:txBody>
                    <a:bodyPr/>
                    <a:lstStyle/>
                    <a:p>
                      <a:r>
                        <a:rPr lang="en-US" sz="2400" dirty="0" smtClean="0">
                          <a:latin typeface="Arial" panose="020B0604020202020204" pitchFamily="34" charset="0"/>
                          <a:cs typeface="Arial" panose="020B0604020202020204" pitchFamily="34" charset="0"/>
                        </a:rPr>
                        <a:t>Mandated</a:t>
                      </a:r>
                      <a:r>
                        <a:rPr lang="en-US" sz="2400" baseline="0" dirty="0" smtClean="0">
                          <a:latin typeface="Arial" panose="020B0604020202020204" pitchFamily="34" charset="0"/>
                          <a:cs typeface="Arial" panose="020B0604020202020204" pitchFamily="34" charset="0"/>
                        </a:rPr>
                        <a:t> by DOE</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FFFC"/>
                    </a:solidFill>
                  </a:tcPr>
                </a:tc>
              </a:tr>
              <a:tr h="647157">
                <a:tc>
                  <a:txBody>
                    <a:bodyPr/>
                    <a:lstStyle/>
                    <a:p>
                      <a:pPr algn="r"/>
                      <a:r>
                        <a:rPr lang="en-US" sz="2400" dirty="0" smtClean="0">
                          <a:latin typeface="Arial" panose="020B0604020202020204" pitchFamily="34" charset="0"/>
                          <a:cs typeface="Arial" panose="020B0604020202020204" pitchFamily="34" charset="0"/>
                        </a:rPr>
                        <a:t>Staff</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FC2B"/>
                    </a:solidFill>
                  </a:tcPr>
                </a:tc>
                <a:tc>
                  <a:txBody>
                    <a:bodyPr/>
                    <a:lstStyle/>
                    <a:p>
                      <a:pPr algn="ctr"/>
                      <a:r>
                        <a:rPr lang="en-US" sz="2400" dirty="0" smtClean="0">
                          <a:latin typeface="Arial" panose="020B0604020202020204" pitchFamily="34" charset="0"/>
                          <a:cs typeface="Arial" panose="020B0604020202020204" pitchFamily="34" charset="0"/>
                        </a:rPr>
                        <a:t>9%</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FC2B"/>
                    </a:solidFill>
                  </a:tcPr>
                </a:tc>
                <a:tc>
                  <a:txBody>
                    <a:bodyPr/>
                    <a:lstStyle/>
                    <a:p>
                      <a:r>
                        <a:rPr lang="en-US" sz="2400" baseline="0" dirty="0" smtClean="0">
                          <a:latin typeface="Arial" panose="020B0604020202020204" pitchFamily="34" charset="0"/>
                          <a:cs typeface="Arial" panose="020B0604020202020204" pitchFamily="34" charset="0"/>
                        </a:rPr>
                        <a:t>development &amp; testing</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FC2B"/>
                    </a:solidFill>
                  </a:tcPr>
                </a:tc>
              </a:tr>
              <a:tr h="647157">
                <a:tc>
                  <a:txBody>
                    <a:bodyPr/>
                    <a:lstStyle/>
                    <a:p>
                      <a:pPr algn="r"/>
                      <a:r>
                        <a:rPr lang="en-US" sz="2400" dirty="0" err="1" smtClean="0">
                          <a:latin typeface="Arial" panose="020B0604020202020204" pitchFamily="34" charset="0"/>
                          <a:cs typeface="Arial" panose="020B0604020202020204" pitchFamily="34" charset="0"/>
                        </a:rPr>
                        <a:t>Plexxikon</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A2A2"/>
                    </a:solidFill>
                  </a:tcPr>
                </a:tc>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A2A2"/>
                    </a:solidFill>
                  </a:tcPr>
                </a:tc>
                <a:tc>
                  <a:txBody>
                    <a:bodyPr/>
                    <a:lstStyle/>
                    <a:p>
                      <a:r>
                        <a:rPr lang="en-US" sz="2400" dirty="0" smtClean="0">
                          <a:latin typeface="Arial" panose="020B0604020202020204" pitchFamily="34" charset="0"/>
                          <a:cs typeface="Arial" panose="020B0604020202020204" pitchFamily="34" charset="0"/>
                        </a:rPr>
                        <a:t>5-year</a:t>
                      </a:r>
                      <a:r>
                        <a:rPr lang="en-US" sz="2400" baseline="0" dirty="0" smtClean="0">
                          <a:latin typeface="Arial" panose="020B0604020202020204" pitchFamily="34" charset="0"/>
                          <a:cs typeface="Arial" panose="020B0604020202020204" pitchFamily="34" charset="0"/>
                        </a:rPr>
                        <a:t> </a:t>
                      </a:r>
                      <a:r>
                        <a:rPr lang="en-US" sz="2400" baseline="0" dirty="0" smtClean="0">
                          <a:latin typeface="Arial" panose="020B0604020202020204" pitchFamily="34" charset="0"/>
                          <a:cs typeface="Arial" panose="020B0604020202020204" pitchFamily="34" charset="0"/>
                        </a:rPr>
                        <a:t>contract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A2A2"/>
                    </a:solidFill>
                  </a:tcPr>
                </a:tc>
              </a:tr>
              <a:tr h="647157">
                <a:tc>
                  <a:txBody>
                    <a:bodyPr/>
                    <a:lstStyle/>
                    <a:p>
                      <a:pPr algn="r"/>
                      <a:r>
                        <a:rPr lang="en-US" sz="2400" dirty="0" smtClean="0">
                          <a:latin typeface="Arial" panose="020B0604020202020204" pitchFamily="34" charset="0"/>
                          <a:cs typeface="Arial" panose="020B0604020202020204" pitchFamily="34" charset="0"/>
                        </a:rPr>
                        <a:t>UC</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9900"/>
                    </a:solidFill>
                  </a:tcPr>
                </a:tc>
                <a:tc>
                  <a:txBody>
                    <a:bodyPr/>
                    <a:lstStyle/>
                    <a:p>
                      <a:pPr algn="ctr"/>
                      <a:r>
                        <a:rPr lang="en-US" sz="2400" dirty="0" smtClean="0">
                          <a:latin typeface="Arial" panose="020B0604020202020204" pitchFamily="34" charset="0"/>
                          <a:cs typeface="Arial" panose="020B0604020202020204" pitchFamily="34" charset="0"/>
                        </a:rPr>
                        <a:t>35.5% total</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669900"/>
                    </a:solidFill>
                  </a:tcPr>
                </a:tc>
                <a:tc>
                  <a:txBody>
                    <a:bodyPr/>
                    <a:lstStyle/>
                    <a:p>
                      <a:r>
                        <a:rPr lang="en-US" sz="2400" baseline="0" dirty="0" smtClean="0">
                          <a:latin typeface="Arial" panose="020B0604020202020204" pitchFamily="34" charset="0"/>
                          <a:cs typeface="Arial" panose="020B0604020202020204" pitchFamily="34" charset="0"/>
                        </a:rPr>
                        <a:t>MRPI </a:t>
                      </a:r>
                      <a:endParaRPr lang="en-US" sz="2400" baseline="0"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9900"/>
                    </a:solidFill>
                  </a:tcPr>
                </a:tc>
              </a:tr>
              <a:tr h="647157">
                <a:tc>
                  <a:txBody>
                    <a:bodyPr/>
                    <a:lstStyle/>
                    <a:p>
                      <a:pPr algn="r"/>
                      <a:r>
                        <a:rPr lang="en-US" sz="2400" dirty="0" smtClean="0">
                          <a:latin typeface="Arial" panose="020B0604020202020204" pitchFamily="34" charset="0"/>
                          <a:cs typeface="Arial" panose="020B0604020202020204" pitchFamily="34" charset="0"/>
                        </a:rPr>
                        <a:t>UCSF</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85C6"/>
                    </a:solidFill>
                  </a:tcPr>
                </a:tc>
                <a:tc>
                  <a:txBody>
                    <a:bodyPr/>
                    <a:lstStyle/>
                    <a:p>
                      <a:pPr algn="ctr"/>
                      <a:r>
                        <a:rPr lang="en-US" sz="2400" dirty="0" smtClean="0">
                          <a:latin typeface="Arial" panose="020B0604020202020204" pitchFamily="34" charset="0"/>
                          <a:cs typeface="Arial" panose="020B0604020202020204" pitchFamily="34" charset="0"/>
                        </a:rPr>
                        <a:t>18.5%</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885C6"/>
                    </a:solidFill>
                  </a:tcPr>
                </a:tc>
                <a:tc>
                  <a:txBody>
                    <a:bodyPr/>
                    <a:lstStyle/>
                    <a:p>
                      <a:r>
                        <a:rPr lang="en-US" sz="2400" baseline="0" dirty="0" smtClean="0">
                          <a:latin typeface="Arial" panose="020B0604020202020204" pitchFamily="34" charset="0"/>
                          <a:cs typeface="Arial" panose="020B0604020202020204" pitchFamily="34" charset="0"/>
                        </a:rPr>
                        <a:t>Sandler, ETAC &amp; NIH IAA</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85C6"/>
                    </a:solidFill>
                  </a:tcPr>
                </a:tc>
              </a:tr>
              <a:tr h="647157">
                <a:tc>
                  <a:txBody>
                    <a:bodyPr/>
                    <a:lstStyle/>
                    <a:p>
                      <a:pPr algn="r"/>
                      <a:r>
                        <a:rPr lang="en-US" sz="2400" dirty="0" smtClean="0">
                          <a:latin typeface="Arial" panose="020B0604020202020204" pitchFamily="34" charset="0"/>
                          <a:cs typeface="Arial" panose="020B0604020202020204" pitchFamily="34" charset="0"/>
                        </a:rPr>
                        <a:t>UCB</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2400" dirty="0" smtClean="0">
                          <a:latin typeface="Arial" panose="020B0604020202020204" pitchFamily="34" charset="0"/>
                          <a:cs typeface="Arial" panose="020B0604020202020204" pitchFamily="34" charset="0"/>
                        </a:rPr>
                        <a:t>7.1%</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r>
                        <a:rPr lang="en-US" sz="2400" dirty="0" smtClean="0">
                          <a:latin typeface="Arial" panose="020B0604020202020204" pitchFamily="34" charset="0"/>
                          <a:cs typeface="Arial" panose="020B0604020202020204" pitchFamily="34" charset="0"/>
                        </a:rPr>
                        <a:t>Same as other UCs</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r>
              <a:tr h="647157">
                <a:tc>
                  <a:txBody>
                    <a:bodyPr/>
                    <a:lstStyle/>
                    <a:p>
                      <a:pPr algn="r"/>
                      <a:r>
                        <a:rPr lang="en-US" sz="2400" dirty="0" smtClean="0">
                          <a:latin typeface="Arial" panose="020B0604020202020204" pitchFamily="34" charset="0"/>
                          <a:cs typeface="Arial" panose="020B0604020202020204" pitchFamily="34" charset="0"/>
                        </a:rPr>
                        <a:t>Total</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600 shifts</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anose="020B0604020202020204" pitchFamily="34" charset="0"/>
                          <a:cs typeface="Arial" panose="020B0604020202020204" pitchFamily="34" charset="0"/>
                        </a:rPr>
                        <a:t>200</a:t>
                      </a:r>
                      <a:r>
                        <a:rPr lang="en-US" sz="2400" baseline="0" dirty="0" smtClean="0">
                          <a:latin typeface="Arial" panose="020B0604020202020204" pitchFamily="34" charset="0"/>
                          <a:cs typeface="Arial" panose="020B0604020202020204" pitchFamily="34" charset="0"/>
                        </a:rPr>
                        <a:t> days/year</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15790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683521" y="3076486"/>
            <a:ext cx="2888479" cy="51274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Please Acknowledge!</a:t>
            </a:r>
            <a:endParaRPr lang="en-US" sz="6000" dirty="0"/>
          </a:p>
        </p:txBody>
      </p:sp>
      <p:sp>
        <p:nvSpPr>
          <p:cNvPr id="4" name="Rectangle 3"/>
          <p:cNvSpPr/>
          <p:nvPr/>
        </p:nvSpPr>
        <p:spPr>
          <a:xfrm>
            <a:off x="609600" y="2057400"/>
            <a:ext cx="7924800" cy="3539430"/>
          </a:xfrm>
          <a:prstGeom prst="rect">
            <a:avLst/>
          </a:prstGeom>
          <a:noFill/>
        </p:spPr>
        <p:txBody>
          <a:bodyPr wrap="square">
            <a:spAutoFit/>
          </a:bodyPr>
          <a:lstStyle/>
          <a:p>
            <a:r>
              <a:rPr lang="en-US" sz="3200" dirty="0">
                <a:latin typeface="Arial"/>
              </a:rPr>
              <a:t>UC Office of the President, </a:t>
            </a:r>
            <a:r>
              <a:rPr lang="en-US" sz="3200" dirty="0" err="1">
                <a:latin typeface="Arial"/>
              </a:rPr>
              <a:t>Multicampus</a:t>
            </a:r>
            <a:r>
              <a:rPr lang="en-US" sz="3200" dirty="0">
                <a:latin typeface="Arial"/>
              </a:rPr>
              <a:t> Research Programs and </a:t>
            </a:r>
            <a:r>
              <a:rPr lang="en-US" sz="3200" dirty="0" smtClean="0">
                <a:latin typeface="Arial"/>
              </a:rPr>
              <a:t>Initiatives (MRPI) </a:t>
            </a:r>
            <a:r>
              <a:rPr lang="en-US" sz="3200" dirty="0">
                <a:latin typeface="Arial"/>
              </a:rPr>
              <a:t>grant </a:t>
            </a:r>
            <a:r>
              <a:rPr lang="en-US" sz="3200" dirty="0" smtClean="0">
                <a:latin typeface="Arial"/>
              </a:rPr>
              <a:t>MR‐15‐328599</a:t>
            </a:r>
            <a:endParaRPr lang="en-US" sz="3200" dirty="0">
              <a:latin typeface="Arial"/>
            </a:endParaRPr>
          </a:p>
          <a:p>
            <a:r>
              <a:rPr lang="en-US" sz="3200" dirty="0">
                <a:solidFill>
                  <a:prstClr val="black"/>
                </a:solidFill>
                <a:latin typeface="Arial"/>
              </a:rPr>
              <a:t> and </a:t>
            </a:r>
            <a:r>
              <a:rPr lang="en-US" sz="3200" dirty="0" smtClean="0">
                <a:solidFill>
                  <a:prstClr val="black"/>
                </a:solidFill>
                <a:latin typeface="Arial"/>
              </a:rPr>
              <a:t>NIGMS:</a:t>
            </a:r>
          </a:p>
          <a:p>
            <a:r>
              <a:rPr lang="en-US" sz="3200" dirty="0" smtClean="0">
                <a:solidFill>
                  <a:prstClr val="black"/>
                </a:solidFill>
                <a:latin typeface="Arial"/>
              </a:rPr>
              <a:t>P30 </a:t>
            </a:r>
            <a:r>
              <a:rPr lang="en-US" sz="3200" dirty="0">
                <a:solidFill>
                  <a:prstClr val="black"/>
                </a:solidFill>
                <a:latin typeface="Arial"/>
              </a:rPr>
              <a:t>GM124169</a:t>
            </a:r>
          </a:p>
          <a:p>
            <a:r>
              <a:rPr lang="en-US" sz="3200" dirty="0">
                <a:solidFill>
                  <a:prstClr val="black"/>
                </a:solidFill>
                <a:latin typeface="Arial"/>
              </a:rPr>
              <a:t>R01 GM124149</a:t>
            </a:r>
          </a:p>
          <a:p>
            <a:endParaRPr lang="en-US" sz="3200" dirty="0">
              <a:solidFill>
                <a:prstClr val="black"/>
              </a:solidFill>
              <a:latin typeface="Arial"/>
            </a:endParaRPr>
          </a:p>
        </p:txBody>
      </p:sp>
      <p:sp>
        <p:nvSpPr>
          <p:cNvPr id="5" name="Rectangle 4"/>
          <p:cNvSpPr>
            <a:spLocks noChangeArrowheads="1"/>
          </p:cNvSpPr>
          <p:nvPr/>
        </p:nvSpPr>
        <p:spPr bwMode="auto">
          <a:xfrm>
            <a:off x="451511" y="5173081"/>
            <a:ext cx="8572848" cy="201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2400" b="1" dirty="0">
                <a:solidFill>
                  <a:srgbClr val="000000"/>
                </a:solidFill>
                <a:latin typeface="Courier New" pitchFamily="49" charset="0"/>
                <a:cs typeface="+mn-cs"/>
              </a:rPr>
              <a:t>http://bl831.als.lbl.gov/~</a:t>
            </a:r>
            <a:r>
              <a:rPr lang="en-US" altLang="en-US" sz="2400" b="1" dirty="0" smtClean="0">
                <a:solidFill>
                  <a:srgbClr val="000000"/>
                </a:solidFill>
                <a:latin typeface="Courier New" pitchFamily="49" charset="0"/>
                <a:cs typeface="+mn-cs"/>
              </a:rPr>
              <a:t>jamesh/powerpoint/</a:t>
            </a:r>
          </a:p>
          <a:p>
            <a:pPr eaLnBrk="1" hangingPunct="1">
              <a:lnSpc>
                <a:spcPct val="130000"/>
              </a:lnSpc>
              <a:spcBef>
                <a:spcPct val="0"/>
              </a:spcBef>
              <a:buFontTx/>
              <a:buNone/>
            </a:pPr>
            <a:r>
              <a:rPr lang="en-US" altLang="en-US" sz="2400" b="1" dirty="0" smtClean="0">
                <a:solidFill>
                  <a:srgbClr val="000000"/>
                </a:solidFill>
                <a:latin typeface="Courier New" pitchFamily="49" charset="0"/>
                <a:cs typeface="+mn-cs"/>
              </a:rPr>
              <a:t>MRPI_intro_2017.pptx</a:t>
            </a:r>
          </a:p>
          <a:p>
            <a:pPr eaLnBrk="1" hangingPunct="1">
              <a:lnSpc>
                <a:spcPct val="130000"/>
              </a:lnSpc>
              <a:spcBef>
                <a:spcPct val="0"/>
              </a:spcBef>
              <a:buFontTx/>
              <a:buNone/>
            </a:pPr>
            <a:r>
              <a:rPr lang="en-US" altLang="en-US" sz="2400" b="1" dirty="0" smtClean="0">
                <a:solidFill>
                  <a:srgbClr val="000000"/>
                </a:solidFill>
                <a:latin typeface="Courier New" pitchFamily="49" charset="0"/>
                <a:cs typeface="+mn-cs"/>
              </a:rPr>
              <a:t>MRPI_raddam_2017.pptx</a:t>
            </a:r>
          </a:p>
          <a:p>
            <a:pPr eaLnBrk="1" hangingPunct="1">
              <a:lnSpc>
                <a:spcPct val="130000"/>
              </a:lnSpc>
              <a:spcBef>
                <a:spcPct val="0"/>
              </a:spcBef>
              <a:buFontTx/>
              <a:buNone/>
            </a:pPr>
            <a:endParaRPr lang="en-US" altLang="en-US" sz="2400" b="1" dirty="0" smtClean="0">
              <a:solidFill>
                <a:srgbClr val="000000"/>
              </a:solidFill>
              <a:latin typeface="Courier New" pitchFamily="49" charset="0"/>
              <a:cs typeface="+mn-cs"/>
            </a:endParaRPr>
          </a:p>
        </p:txBody>
      </p:sp>
    </p:spTree>
    <p:extLst>
      <p:ext uri="{BB962C8B-B14F-4D97-AF65-F5344CB8AC3E}">
        <p14:creationId xmlns:p14="http://schemas.microsoft.com/office/powerpoint/2010/main" val="2245318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8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9248"/>
          <a:stretch/>
        </p:blipFill>
        <p:spPr bwMode="auto">
          <a:xfrm>
            <a:off x="0" y="0"/>
            <a:ext cx="9144000" cy="7269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42619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Please email !</a:t>
            </a:r>
            <a:endParaRPr lang="en-US" sz="6000" dirty="0"/>
          </a:p>
        </p:txBody>
      </p:sp>
      <p:sp>
        <p:nvSpPr>
          <p:cNvPr id="4" name="Rectangle 3"/>
          <p:cNvSpPr/>
          <p:nvPr/>
        </p:nvSpPr>
        <p:spPr>
          <a:xfrm>
            <a:off x="609600" y="2057400"/>
            <a:ext cx="7924800" cy="1077218"/>
          </a:xfrm>
          <a:prstGeom prst="rect">
            <a:avLst/>
          </a:prstGeom>
          <a:solidFill>
            <a:srgbClr val="FFFF00"/>
          </a:solidFill>
        </p:spPr>
        <p:txBody>
          <a:bodyPr wrap="square">
            <a:spAutoFit/>
          </a:bodyPr>
          <a:lstStyle/>
          <a:p>
            <a:r>
              <a:rPr lang="en-US" sz="3200" dirty="0">
                <a:solidFill>
                  <a:prstClr val="black"/>
                </a:solidFill>
                <a:latin typeface="Arial"/>
              </a:rPr>
              <a:t>Has MRPI support led to any additional extramural funds being brought into UC?</a:t>
            </a:r>
          </a:p>
        </p:txBody>
      </p:sp>
      <p:sp>
        <p:nvSpPr>
          <p:cNvPr id="5" name="Rectangle 4"/>
          <p:cNvSpPr/>
          <p:nvPr/>
        </p:nvSpPr>
        <p:spPr>
          <a:xfrm>
            <a:off x="609600" y="3886200"/>
            <a:ext cx="7924800" cy="1569660"/>
          </a:xfrm>
          <a:prstGeom prst="rect">
            <a:avLst/>
          </a:prstGeom>
          <a:solidFill>
            <a:srgbClr val="FFFF00"/>
          </a:solidFill>
        </p:spPr>
        <p:txBody>
          <a:bodyPr wrap="square">
            <a:spAutoFit/>
          </a:bodyPr>
          <a:lstStyle/>
          <a:p>
            <a:r>
              <a:rPr lang="en-US" sz="3200" dirty="0">
                <a:solidFill>
                  <a:prstClr val="black"/>
                </a:solidFill>
                <a:latin typeface="Arial"/>
              </a:rPr>
              <a:t>Describe in lay terms one major accomplishment or success of your project to date.</a:t>
            </a:r>
          </a:p>
        </p:txBody>
      </p:sp>
      <p:sp>
        <p:nvSpPr>
          <p:cNvPr id="6" name="Rectangle 5"/>
          <p:cNvSpPr/>
          <p:nvPr/>
        </p:nvSpPr>
        <p:spPr>
          <a:xfrm>
            <a:off x="4648200" y="5943600"/>
            <a:ext cx="4004879" cy="523220"/>
          </a:xfrm>
          <a:prstGeom prst="rect">
            <a:avLst/>
          </a:prstGeom>
        </p:spPr>
        <p:txBody>
          <a:bodyPr wrap="none">
            <a:spAutoFit/>
          </a:bodyPr>
          <a:lstStyle/>
          <a:p>
            <a:r>
              <a:rPr lang="en-US" sz="2800" dirty="0">
                <a:solidFill>
                  <a:prstClr val="black"/>
                </a:solidFill>
                <a:latin typeface="Arial" panose="020B0604020202020204" pitchFamily="34" charset="0"/>
                <a:cs typeface="Arial" panose="020B0604020202020204" pitchFamily="34" charset="0"/>
              </a:rPr>
              <a:t>JTanamachi@LBL.GOV</a:t>
            </a:r>
          </a:p>
        </p:txBody>
      </p:sp>
    </p:spTree>
    <p:extLst>
      <p:ext uri="{BB962C8B-B14F-4D97-AF65-F5344CB8AC3E}">
        <p14:creationId xmlns:p14="http://schemas.microsoft.com/office/powerpoint/2010/main" val="16851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8628"/>
            <a:ext cx="7772400" cy="933338"/>
          </a:xfrm>
        </p:spPr>
        <p:txBody>
          <a:bodyPr/>
          <a:lstStyle/>
          <a:p>
            <a:r>
              <a:rPr lang="en-US" sz="4000" dirty="0" smtClean="0"/>
              <a:t>Maximum Data Quality Workshop</a:t>
            </a:r>
            <a:endParaRPr lang="en-US" sz="4000" dirty="0"/>
          </a:p>
        </p:txBody>
      </p:sp>
      <p:sp>
        <p:nvSpPr>
          <p:cNvPr id="3" name="Subtitle 2"/>
          <p:cNvSpPr>
            <a:spLocks noGrp="1"/>
          </p:cNvSpPr>
          <p:nvPr>
            <p:ph type="subTitle" idx="1"/>
          </p:nvPr>
        </p:nvSpPr>
        <p:spPr>
          <a:xfrm>
            <a:off x="1371600" y="5009322"/>
            <a:ext cx="6400800" cy="1643268"/>
          </a:xfrm>
        </p:spPr>
        <p:txBody>
          <a:bodyPr/>
          <a:lstStyle/>
          <a:p>
            <a:r>
              <a:rPr lang="en-US" sz="2400" dirty="0" smtClean="0"/>
              <a:t>Made possible by:</a:t>
            </a:r>
          </a:p>
          <a:p>
            <a:r>
              <a:rPr lang="en-US" sz="2400" dirty="0" smtClean="0"/>
              <a:t>UC </a:t>
            </a:r>
            <a:r>
              <a:rPr lang="en-US" sz="2400" dirty="0"/>
              <a:t>Office of the President, </a:t>
            </a:r>
            <a:r>
              <a:rPr lang="en-US" sz="2400" dirty="0" err="1"/>
              <a:t>Multicampus</a:t>
            </a:r>
            <a:r>
              <a:rPr lang="en-US" sz="2400" dirty="0"/>
              <a:t> Research Programs and Initiatives (MRPI) grant MR‐15‐328599</a:t>
            </a:r>
          </a:p>
          <a:p>
            <a:endParaRPr lang="en-US" dirty="0"/>
          </a:p>
        </p:txBody>
      </p:sp>
      <p:sp>
        <p:nvSpPr>
          <p:cNvPr id="4" name="TextBox 3"/>
          <p:cNvSpPr txBox="1"/>
          <p:nvPr/>
        </p:nvSpPr>
        <p:spPr>
          <a:xfrm>
            <a:off x="1373849" y="2618410"/>
            <a:ext cx="6396303" cy="707886"/>
          </a:xfrm>
          <a:prstGeom prst="rect">
            <a:avLst/>
          </a:prstGeom>
          <a:noFill/>
        </p:spPr>
        <p:txBody>
          <a:bodyPr wrap="none" rtlCol="0">
            <a:spAutoFit/>
          </a:bodyPr>
          <a:lstStyle/>
          <a:p>
            <a:r>
              <a:rPr lang="en-US" sz="4000" b="1" dirty="0" smtClean="0">
                <a:solidFill>
                  <a:srgbClr val="002060"/>
                </a:solidFill>
              </a:rPr>
              <a:t>Update on the Instrument</a:t>
            </a:r>
            <a:endParaRPr lang="en-US" sz="4000" b="1" dirty="0">
              <a:solidFill>
                <a:srgbClr val="002060"/>
              </a:solidFill>
            </a:endParaRPr>
          </a:p>
        </p:txBody>
      </p:sp>
    </p:spTree>
    <p:extLst>
      <p:ext uri="{BB962C8B-B14F-4D97-AF65-F5344CB8AC3E}">
        <p14:creationId xmlns:p14="http://schemas.microsoft.com/office/powerpoint/2010/main" val="913156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It’s Official</a:t>
            </a:r>
            <a:endParaRPr lang="en-US" dirty="0"/>
          </a:p>
        </p:txBody>
      </p:sp>
      <p:pic>
        <p:nvPicPr>
          <p:cNvPr id="4" name="Chart Placeholder 3"/>
          <p:cNvPicPr>
            <a:picLocks noGrp="1" noChangeAspect="1"/>
          </p:cNvPicPr>
          <p:nvPr>
            <p:ph type="chart" idx="1"/>
          </p:nvPr>
        </p:nvPicPr>
        <p:blipFill>
          <a:blip r:embed="rId2" cstate="print">
            <a:extLst>
              <a:ext uri="{28A0092B-C50C-407E-A947-70E740481C1C}">
                <a14:useLocalDpi xmlns:a14="http://schemas.microsoft.com/office/drawing/2010/main" val="0"/>
              </a:ext>
            </a:extLst>
          </a:blip>
          <a:stretch>
            <a:fillRect/>
          </a:stretch>
        </p:blipFill>
        <p:spPr>
          <a:xfrm rot="10800000">
            <a:off x="0" y="1153407"/>
            <a:ext cx="9144000" cy="6858000"/>
          </a:xfrm>
        </p:spPr>
      </p:pic>
    </p:spTree>
    <p:extLst>
      <p:ext uri="{BB962C8B-B14F-4D97-AF65-F5344CB8AC3E}">
        <p14:creationId xmlns:p14="http://schemas.microsoft.com/office/powerpoint/2010/main" val="2755993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449" y="-860612"/>
            <a:ext cx="8821270" cy="6615953"/>
          </a:xfrm>
        </p:spPr>
      </p:pic>
      <p:sp>
        <p:nvSpPr>
          <p:cNvPr id="5" name="TextBox 4"/>
          <p:cNvSpPr txBox="1"/>
          <p:nvPr/>
        </p:nvSpPr>
        <p:spPr>
          <a:xfrm>
            <a:off x="5257800" y="6273225"/>
            <a:ext cx="2484976" cy="584775"/>
          </a:xfrm>
          <a:prstGeom prst="rect">
            <a:avLst/>
          </a:prstGeom>
          <a:noFill/>
        </p:spPr>
        <p:txBody>
          <a:bodyPr wrap="none" rtlCol="0">
            <a:spAutoFit/>
          </a:bodyPr>
          <a:lstStyle/>
          <a:p>
            <a:pPr fontAlgn="auto">
              <a:spcBef>
                <a:spcPts val="0"/>
              </a:spcBef>
              <a:spcAft>
                <a:spcPts val="0"/>
              </a:spcAft>
            </a:pPr>
            <a:r>
              <a:rPr lang="en-US" sz="3200" b="1" dirty="0" smtClean="0">
                <a:solidFill>
                  <a:prstClr val="white"/>
                </a:solidFill>
                <a:latin typeface="Arial" panose="020B0604020202020204" pitchFamily="34" charset="0"/>
                <a:cs typeface="Arial" panose="020B0604020202020204" pitchFamily="34" charset="0"/>
              </a:rPr>
              <a:t>Apr 20 2016</a:t>
            </a:r>
            <a:endParaRPr lang="en-US" sz="3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28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1000" contrast="14000"/>
                    </a14:imgEffect>
                  </a14:imgLayer>
                </a14:imgProps>
              </a:ext>
              <a:ext uri="{28A0092B-C50C-407E-A947-70E740481C1C}">
                <a14:useLocalDpi xmlns:a14="http://schemas.microsoft.com/office/drawing/2010/main" val="0"/>
              </a:ext>
            </a:extLst>
          </a:blip>
          <a:stretch>
            <a:fillRect/>
          </a:stretch>
        </p:blipFill>
        <p:spPr>
          <a:xfrm rot="10800000">
            <a:off x="-2" y="0"/>
            <a:ext cx="9144001" cy="6858001"/>
          </a:xfrm>
          <a:prstGeom prst="rect">
            <a:avLst/>
          </a:prstGeom>
        </p:spPr>
      </p:pic>
    </p:spTree>
    <p:extLst>
      <p:ext uri="{BB962C8B-B14F-4D97-AF65-F5344CB8AC3E}">
        <p14:creationId xmlns:p14="http://schemas.microsoft.com/office/powerpoint/2010/main" val="3775067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Pilatus</a:t>
            </a:r>
            <a:r>
              <a:rPr lang="en-US" baseline="30000" dirty="0" smtClean="0"/>
              <a:t>3</a:t>
            </a:r>
            <a:r>
              <a:rPr lang="en-US" dirty="0" smtClean="0"/>
              <a:t> 6M at ALS 8.3.1</a:t>
            </a:r>
            <a:endParaRPr lang="en-US" dirty="0"/>
          </a:p>
        </p:txBody>
      </p:sp>
      <p:sp>
        <p:nvSpPr>
          <p:cNvPr id="5" name="TextBox 4"/>
          <p:cNvSpPr txBox="1"/>
          <p:nvPr/>
        </p:nvSpPr>
        <p:spPr>
          <a:xfrm>
            <a:off x="5257800" y="6273225"/>
            <a:ext cx="2484976" cy="584775"/>
          </a:xfrm>
          <a:prstGeom prst="rect">
            <a:avLst/>
          </a:prstGeom>
          <a:noFill/>
        </p:spPr>
        <p:txBody>
          <a:bodyPr wrap="none" rtlCol="0">
            <a:spAutoFit/>
          </a:bodyPr>
          <a:lstStyle/>
          <a:p>
            <a:pPr fontAlgn="auto">
              <a:spcBef>
                <a:spcPts val="0"/>
              </a:spcBef>
              <a:spcAft>
                <a:spcPts val="0"/>
              </a:spcAft>
            </a:pPr>
            <a:r>
              <a:rPr lang="en-US" sz="3200" b="1" dirty="0" smtClean="0">
                <a:solidFill>
                  <a:prstClr val="white"/>
                </a:solidFill>
                <a:latin typeface="Arial" panose="020B0604020202020204" pitchFamily="34" charset="0"/>
                <a:cs typeface="Arial" panose="020B0604020202020204" pitchFamily="34" charset="0"/>
              </a:rPr>
              <a:t>Apr 20 2016</a:t>
            </a:r>
            <a:endParaRPr lang="en-US" sz="3200" b="1" dirty="0">
              <a:solidFill>
                <a:prstClr val="whit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3889887"/>
          </a:xfrm>
          <a:prstGeom prst="rect">
            <a:avLst/>
          </a:prstGeom>
        </p:spPr>
      </p:pic>
    </p:spTree>
    <p:extLst>
      <p:ext uri="{BB962C8B-B14F-4D97-AF65-F5344CB8AC3E}">
        <p14:creationId xmlns:p14="http://schemas.microsoft.com/office/powerpoint/2010/main" val="200038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27293</TotalTime>
  <Words>1238</Words>
  <Application>Microsoft Office PowerPoint</Application>
  <PresentationFormat>On-screen Show (4:3)</PresentationFormat>
  <Paragraphs>299</Paragraphs>
  <Slides>40</Slides>
  <Notes>10</Notes>
  <HiddenSlides>0</HiddenSlides>
  <MMClips>0</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40</vt:i4>
      </vt:variant>
    </vt:vector>
  </HeadingPairs>
  <TitlesOfParts>
    <vt:vector size="48" baseType="lpstr">
      <vt:lpstr>Default Design</vt:lpstr>
      <vt:lpstr>4_Office Theme</vt:lpstr>
      <vt:lpstr>11_Default Design</vt:lpstr>
      <vt:lpstr>12_Default Design</vt:lpstr>
      <vt:lpstr>13_Default Design</vt:lpstr>
      <vt:lpstr>3_Office Theme</vt:lpstr>
      <vt:lpstr>Chart</vt:lpstr>
      <vt:lpstr>Equation</vt:lpstr>
      <vt:lpstr>What is “MRPI”?</vt:lpstr>
      <vt:lpstr>What is ALS Beamline 8.3.1 ?</vt:lpstr>
      <vt:lpstr>PowerPoint Presentation</vt:lpstr>
      <vt:lpstr>PowerPoint Presentation</vt:lpstr>
      <vt:lpstr>Maximum Data Quality Workshop</vt:lpstr>
      <vt:lpstr>It’s Official</vt:lpstr>
      <vt:lpstr>PowerPoint Presentation</vt:lpstr>
      <vt:lpstr>PowerPoint Presentation</vt:lpstr>
      <vt:lpstr>New Pilatus3 6M at ALS 8.3.1</vt:lpstr>
      <vt:lpstr>New Pilatus3 6M at ALS 8.3.1</vt:lpstr>
      <vt:lpstr>MRPI Technical Highlights</vt:lpstr>
      <vt:lpstr>ALS 8.3.1 data collection history</vt:lpstr>
      <vt:lpstr>Shutterless rastering now available</vt:lpstr>
      <vt:lpstr>PowerPoint Presentation</vt:lpstr>
      <vt:lpstr>Pin compatibility</vt:lpstr>
      <vt:lpstr>What if we didn’t have to choose?</vt:lpstr>
      <vt:lpstr>SuperTong</vt:lpstr>
      <vt:lpstr>“infinite capacity” sample carousel</vt:lpstr>
      <vt:lpstr>Carousel open</vt:lpstr>
      <vt:lpstr>PowerPoint Presentation</vt:lpstr>
      <vt:lpstr>PowerPoint Presentation</vt:lpstr>
      <vt:lpstr>PowerPoint Presentation</vt:lpstr>
      <vt:lpstr>scattering/absorptoin “rules”:</vt:lpstr>
      <vt:lpstr>Match crystal to beam</vt:lpstr>
      <vt:lpstr>“8-shooter” adjustable beam size</vt:lpstr>
      <vt:lpstr>Crystal lifetime vs pinhole</vt:lpstr>
      <vt:lpstr>PAD full vs partial</vt:lpstr>
      <vt:lpstr>Optimal exposure time (anomalous on a PAD)</vt:lpstr>
      <vt:lpstr>Optimal exposure time (anomalous on a PAD)</vt:lpstr>
      <vt:lpstr> % exposure_time.com</vt:lpstr>
      <vt:lpstr>PowerPoint Presentation</vt:lpstr>
      <vt:lpstr>PowerPoint Presentation</vt:lpstr>
      <vt:lpstr>S-SAD merging 20 xtals</vt:lpstr>
      <vt:lpstr>PowerPoint Presentation</vt:lpstr>
      <vt:lpstr>ALS 8.3.1 capabilities</vt:lpstr>
      <vt:lpstr>How do I get time on ALS 8.3.1?</vt:lpstr>
      <vt:lpstr>BL8.3.1 online schedule</vt:lpstr>
      <vt:lpstr>ALS 8.3.1 beam time allocation 2017-18</vt:lpstr>
      <vt:lpstr>Please Acknowledge!</vt:lpstr>
      <vt:lpstr>Please email !</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Holton</dc:creator>
  <cp:lastModifiedBy>James_Holton</cp:lastModifiedBy>
  <cp:revision>147</cp:revision>
  <dcterms:created xsi:type="dcterms:W3CDTF">2011-09-30T06:31:32Z</dcterms:created>
  <dcterms:modified xsi:type="dcterms:W3CDTF">2017-10-05T18:52:17Z</dcterms:modified>
</cp:coreProperties>
</file>